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199" r:id="rId1"/>
  </p:sldMasterIdLst>
  <p:notesMasterIdLst>
    <p:notesMasterId r:id="rId28"/>
  </p:notesMasterIdLst>
  <p:sldIdLst>
    <p:sldId id="3692" r:id="rId2"/>
    <p:sldId id="2076138906" r:id="rId3"/>
    <p:sldId id="2076138909" r:id="rId4"/>
    <p:sldId id="2076138922" r:id="rId5"/>
    <p:sldId id="2076137573" r:id="rId6"/>
    <p:sldId id="2076138919" r:id="rId7"/>
    <p:sldId id="2076138923" r:id="rId8"/>
    <p:sldId id="2076138920" r:id="rId9"/>
    <p:sldId id="2076138924" r:id="rId10"/>
    <p:sldId id="2076138925" r:id="rId11"/>
    <p:sldId id="2076138921" r:id="rId12"/>
    <p:sldId id="2076138910" r:id="rId13"/>
    <p:sldId id="2076138904" r:id="rId14"/>
    <p:sldId id="2076138914" r:id="rId15"/>
    <p:sldId id="2076138915" r:id="rId16"/>
    <p:sldId id="2076138911" r:id="rId17"/>
    <p:sldId id="2076138903" r:id="rId18"/>
    <p:sldId id="2076138905" r:id="rId19"/>
    <p:sldId id="2076138918" r:id="rId20"/>
    <p:sldId id="2076138907" r:id="rId21"/>
    <p:sldId id="2076138916" r:id="rId22"/>
    <p:sldId id="2076138901" r:id="rId23"/>
    <p:sldId id="2076138931" r:id="rId24"/>
    <p:sldId id="2076138917" r:id="rId25"/>
    <p:sldId id="2076138930" r:id="rId26"/>
    <p:sldId id="20761375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04E186-515B-4684-8ABA-667EAA6BEC6E}">
          <p14:sldIdLst>
            <p14:sldId id="3692"/>
            <p14:sldId id="2076138906"/>
            <p14:sldId id="2076138909"/>
            <p14:sldId id="2076138922"/>
            <p14:sldId id="2076137573"/>
            <p14:sldId id="2076138919"/>
            <p14:sldId id="2076138923"/>
            <p14:sldId id="2076138920"/>
            <p14:sldId id="2076138924"/>
            <p14:sldId id="2076138925"/>
            <p14:sldId id="2076138921"/>
            <p14:sldId id="2076138910"/>
            <p14:sldId id="2076138904"/>
            <p14:sldId id="2076138914"/>
            <p14:sldId id="2076138915"/>
            <p14:sldId id="2076138911"/>
            <p14:sldId id="2076138903"/>
            <p14:sldId id="2076138905"/>
            <p14:sldId id="2076138918"/>
            <p14:sldId id="2076138907"/>
            <p14:sldId id="2076138916"/>
            <p14:sldId id="2076138901"/>
            <p14:sldId id="2076138931"/>
            <p14:sldId id="2076138917"/>
            <p14:sldId id="2076138930"/>
            <p14:sldId id="2076137575"/>
          </p14:sldIdLst>
        </p14:section>
        <p14:section name="Appendix" id="{5A4FAD95-F85B-4EC1-AA37-7B941C0A51E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A328B-1BED-3D96-3DCD-F80A807225E6}" v="87" dt="2021-02-04T17:00:39.790"/>
    <p1510:client id="{6FB400CF-07FD-028E-32D4-FBDED9D34163}" v="9" dt="2021-02-04T19:51:59.171"/>
    <p1510:client id="{86EBA15B-F607-4C7C-8893-0EA13300B304}" v="3" dt="2021-02-04T17:09:50.940"/>
    <p1510:client id="{9E73173C-71FC-4991-BEA2-7FF29E41AAAF}" v="10" dt="2021-02-04T17:09:00.016"/>
    <p1510:client id="{AE474470-A1CC-471C-9A97-F0B3DB1A9484}" v="1766" dt="2021-02-04T17:59:23.333"/>
    <p1510:client id="{C22AAF9D-9954-4C1E-B472-BDD25B5A52E0}" vWet="4" dt="2021-03-24T17:35:39.031"/>
    <p1510:client id="{E7A1AE31-3A86-43FC-8110-48617702FD67}" v="1" dt="2021-03-24T17:36:02.389"/>
    <p1510:client id="{EE4A890F-266C-F9C0-6B08-BA27CA3E9BEA}" v="59" dt="2021-02-03T21:03:11.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F97FC-4A93-476D-9B3A-5300874764C6}"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9EF22-F914-4470-9E3C-985DC12883B6}" type="slidenum">
              <a:rPr lang="en-US" smtClean="0"/>
              <a:t>‹#›</a:t>
            </a:fld>
            <a:endParaRPr lang="en-US"/>
          </a:p>
        </p:txBody>
      </p:sp>
    </p:spTree>
    <p:extLst>
      <p:ext uri="{BB962C8B-B14F-4D97-AF65-F5344CB8AC3E}">
        <p14:creationId xmlns:p14="http://schemas.microsoft.com/office/powerpoint/2010/main" val="28876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EF678-834A-48C3-A149-68FB38FF4B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82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10</a:t>
            </a:fld>
            <a:endParaRPr lang="en-US"/>
          </a:p>
        </p:txBody>
      </p:sp>
    </p:spTree>
    <p:extLst>
      <p:ext uri="{BB962C8B-B14F-4D97-AF65-F5344CB8AC3E}">
        <p14:creationId xmlns:p14="http://schemas.microsoft.com/office/powerpoint/2010/main" val="80945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11</a:t>
            </a:fld>
            <a:endParaRPr lang="en-US"/>
          </a:p>
        </p:txBody>
      </p:sp>
    </p:spTree>
    <p:extLst>
      <p:ext uri="{BB962C8B-B14F-4D97-AF65-F5344CB8AC3E}">
        <p14:creationId xmlns:p14="http://schemas.microsoft.com/office/powerpoint/2010/main" val="356059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12</a:t>
            </a:fld>
            <a:endParaRPr lang="en-US"/>
          </a:p>
        </p:txBody>
      </p:sp>
    </p:spTree>
    <p:extLst>
      <p:ext uri="{BB962C8B-B14F-4D97-AF65-F5344CB8AC3E}">
        <p14:creationId xmlns:p14="http://schemas.microsoft.com/office/powerpoint/2010/main" val="113807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13</a:t>
            </a:fld>
            <a:endParaRPr lang="en-US"/>
          </a:p>
        </p:txBody>
      </p:sp>
    </p:spTree>
    <p:extLst>
      <p:ext uri="{BB962C8B-B14F-4D97-AF65-F5344CB8AC3E}">
        <p14:creationId xmlns:p14="http://schemas.microsoft.com/office/powerpoint/2010/main" val="3223200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14</a:t>
            </a:fld>
            <a:endParaRPr lang="en-US"/>
          </a:p>
        </p:txBody>
      </p:sp>
    </p:spTree>
    <p:extLst>
      <p:ext uri="{BB962C8B-B14F-4D97-AF65-F5344CB8AC3E}">
        <p14:creationId xmlns:p14="http://schemas.microsoft.com/office/powerpoint/2010/main" val="406252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15</a:t>
            </a:fld>
            <a:endParaRPr lang="en-US"/>
          </a:p>
        </p:txBody>
      </p:sp>
    </p:spTree>
    <p:extLst>
      <p:ext uri="{BB962C8B-B14F-4D97-AF65-F5344CB8AC3E}">
        <p14:creationId xmlns:p14="http://schemas.microsoft.com/office/powerpoint/2010/main" val="187928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16</a:t>
            </a:fld>
            <a:endParaRPr lang="en-US"/>
          </a:p>
        </p:txBody>
      </p:sp>
    </p:spTree>
    <p:extLst>
      <p:ext uri="{BB962C8B-B14F-4D97-AF65-F5344CB8AC3E}">
        <p14:creationId xmlns:p14="http://schemas.microsoft.com/office/powerpoint/2010/main" val="315625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17</a:t>
            </a:fld>
            <a:endParaRPr lang="en-US"/>
          </a:p>
        </p:txBody>
      </p:sp>
    </p:spTree>
    <p:extLst>
      <p:ext uri="{BB962C8B-B14F-4D97-AF65-F5344CB8AC3E}">
        <p14:creationId xmlns:p14="http://schemas.microsoft.com/office/powerpoint/2010/main" val="1365845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18</a:t>
            </a:fld>
            <a:endParaRPr lang="en-US"/>
          </a:p>
        </p:txBody>
      </p:sp>
    </p:spTree>
    <p:extLst>
      <p:ext uri="{BB962C8B-B14F-4D97-AF65-F5344CB8AC3E}">
        <p14:creationId xmlns:p14="http://schemas.microsoft.com/office/powerpoint/2010/main" val="415201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19</a:t>
            </a:fld>
            <a:endParaRPr lang="en-US"/>
          </a:p>
        </p:txBody>
      </p:sp>
    </p:spTree>
    <p:extLst>
      <p:ext uri="{BB962C8B-B14F-4D97-AF65-F5344CB8AC3E}">
        <p14:creationId xmlns:p14="http://schemas.microsoft.com/office/powerpoint/2010/main" val="204177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2</a:t>
            </a:fld>
            <a:endParaRPr lang="en-US"/>
          </a:p>
        </p:txBody>
      </p:sp>
    </p:spTree>
    <p:extLst>
      <p:ext uri="{BB962C8B-B14F-4D97-AF65-F5344CB8AC3E}">
        <p14:creationId xmlns:p14="http://schemas.microsoft.com/office/powerpoint/2010/main" val="265280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20</a:t>
            </a:fld>
            <a:endParaRPr lang="en-US"/>
          </a:p>
        </p:txBody>
      </p:sp>
    </p:spTree>
    <p:extLst>
      <p:ext uri="{BB962C8B-B14F-4D97-AF65-F5344CB8AC3E}">
        <p14:creationId xmlns:p14="http://schemas.microsoft.com/office/powerpoint/2010/main" val="3265428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21</a:t>
            </a:fld>
            <a:endParaRPr lang="en-US"/>
          </a:p>
        </p:txBody>
      </p:sp>
    </p:spTree>
    <p:extLst>
      <p:ext uri="{BB962C8B-B14F-4D97-AF65-F5344CB8AC3E}">
        <p14:creationId xmlns:p14="http://schemas.microsoft.com/office/powerpoint/2010/main" val="364606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CDF2885-C677-6341-835A-E92F0BF5150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18544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23</a:t>
            </a:fld>
            <a:endParaRPr lang="en-US"/>
          </a:p>
        </p:txBody>
      </p:sp>
    </p:spTree>
    <p:extLst>
      <p:ext uri="{BB962C8B-B14F-4D97-AF65-F5344CB8AC3E}">
        <p14:creationId xmlns:p14="http://schemas.microsoft.com/office/powerpoint/2010/main" val="237059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24</a:t>
            </a:fld>
            <a:endParaRPr lang="en-US"/>
          </a:p>
        </p:txBody>
      </p:sp>
    </p:spTree>
    <p:extLst>
      <p:ext uri="{BB962C8B-B14F-4D97-AF65-F5344CB8AC3E}">
        <p14:creationId xmlns:p14="http://schemas.microsoft.com/office/powerpoint/2010/main" val="237059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25</a:t>
            </a:fld>
            <a:endParaRPr lang="en-US"/>
          </a:p>
        </p:txBody>
      </p:sp>
    </p:spTree>
    <p:extLst>
      <p:ext uri="{BB962C8B-B14F-4D97-AF65-F5344CB8AC3E}">
        <p14:creationId xmlns:p14="http://schemas.microsoft.com/office/powerpoint/2010/main" val="1365745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26</a:t>
            </a:fld>
            <a:endParaRPr lang="en-US"/>
          </a:p>
        </p:txBody>
      </p:sp>
    </p:spTree>
    <p:extLst>
      <p:ext uri="{BB962C8B-B14F-4D97-AF65-F5344CB8AC3E}">
        <p14:creationId xmlns:p14="http://schemas.microsoft.com/office/powerpoint/2010/main" val="262189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3</a:t>
            </a:fld>
            <a:endParaRPr lang="en-US"/>
          </a:p>
        </p:txBody>
      </p:sp>
    </p:spTree>
    <p:extLst>
      <p:ext uri="{BB962C8B-B14F-4D97-AF65-F5344CB8AC3E}">
        <p14:creationId xmlns:p14="http://schemas.microsoft.com/office/powerpoint/2010/main" val="297479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4</a:t>
            </a:fld>
            <a:endParaRPr lang="en-US"/>
          </a:p>
        </p:txBody>
      </p:sp>
    </p:spTree>
    <p:extLst>
      <p:ext uri="{BB962C8B-B14F-4D97-AF65-F5344CB8AC3E}">
        <p14:creationId xmlns:p14="http://schemas.microsoft.com/office/powerpoint/2010/main" val="263282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5</a:t>
            </a:fld>
            <a:endParaRPr lang="en-US"/>
          </a:p>
        </p:txBody>
      </p:sp>
    </p:spTree>
    <p:extLst>
      <p:ext uri="{BB962C8B-B14F-4D97-AF65-F5344CB8AC3E}">
        <p14:creationId xmlns:p14="http://schemas.microsoft.com/office/powerpoint/2010/main" val="204177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6</a:t>
            </a:fld>
            <a:endParaRPr lang="en-US"/>
          </a:p>
        </p:txBody>
      </p:sp>
    </p:spTree>
    <p:extLst>
      <p:ext uri="{BB962C8B-B14F-4D97-AF65-F5344CB8AC3E}">
        <p14:creationId xmlns:p14="http://schemas.microsoft.com/office/powerpoint/2010/main" val="191389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7</a:t>
            </a:fld>
            <a:endParaRPr lang="en-US"/>
          </a:p>
        </p:txBody>
      </p:sp>
    </p:spTree>
    <p:extLst>
      <p:ext uri="{BB962C8B-B14F-4D97-AF65-F5344CB8AC3E}">
        <p14:creationId xmlns:p14="http://schemas.microsoft.com/office/powerpoint/2010/main" val="311652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8</a:t>
            </a:fld>
            <a:endParaRPr lang="en-US"/>
          </a:p>
        </p:txBody>
      </p:sp>
    </p:spTree>
    <p:extLst>
      <p:ext uri="{BB962C8B-B14F-4D97-AF65-F5344CB8AC3E}">
        <p14:creationId xmlns:p14="http://schemas.microsoft.com/office/powerpoint/2010/main" val="321432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F43E5-8A60-4F66-80BF-29312F6B315A}" type="slidenum">
              <a:rPr lang="en-US" smtClean="0"/>
              <a:t>9</a:t>
            </a:fld>
            <a:endParaRPr lang="en-US"/>
          </a:p>
        </p:txBody>
      </p:sp>
    </p:spTree>
    <p:extLst>
      <p:ext uri="{BB962C8B-B14F-4D97-AF65-F5344CB8AC3E}">
        <p14:creationId xmlns:p14="http://schemas.microsoft.com/office/powerpoint/2010/main" val="321311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a:stretch>
            <a:fillRect/>
          </a:stretch>
        </p:blipFill>
        <p:spPr bwMode="black">
          <a:xfrm>
            <a:off x="584202" y="585790"/>
            <a:ext cx="1366245" cy="292608"/>
          </a:xfrm>
          <a:prstGeom prst="rect">
            <a:avLst/>
          </a:prstGeom>
        </p:spPr>
      </p:pic>
    </p:spTree>
    <p:extLst>
      <p:ext uri="{BB962C8B-B14F-4D97-AF65-F5344CB8AC3E}">
        <p14:creationId xmlns:p14="http://schemas.microsoft.com/office/powerpoint/2010/main" val="25995018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5" y="2979740"/>
            <a:ext cx="4163125" cy="861803"/>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2"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213E2564-B248-4307-9647-3860A1D1F957}"/>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379644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0840910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1"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6836255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86570142"/>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36098"/>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2"/>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512" lvl="0" indent="-228512"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EE0325E-4E70-4338-BF4C-7AFCB34D09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3557128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57"/>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512" lvl="0" indent="-228512"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AACE723B-35DC-425C-8962-F4599190EE4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1158646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1"/>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1"/>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512" lvl="0" indent="-228512"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1"/>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512" lvl="0" indent="-228512"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A39C78D3-0313-4B8D-88E0-883765889810}"/>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0710455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1"/>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5" y="5689601"/>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4"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2" y="5689601"/>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3" y="5689601"/>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B2F9ED1A-9FCE-462D-B16F-2A263C5EA46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6337863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1"/>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9"/>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2"/>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9"/>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2"/>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9"/>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2"/>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9"/>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2"/>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F8455F91-F643-4C10-B5F5-E0C9FA397E4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27216701"/>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8" y="2309814"/>
            <a:ext cx="3182027" cy="554061"/>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5" y="2309813"/>
            <a:ext cx="7254865" cy="430901"/>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5"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25635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21006B-09FA-4F62-9542-4F6479B0897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9718065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5" y="3150384"/>
            <a:ext cx="3182027" cy="554061"/>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4"/>
            <a:ext cx="6667500" cy="430901"/>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1959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384" rtl="0" eaLnBrk="1" latinLnBrk="0" hangingPunct="1">
              <a:lnSpc>
                <a:spcPct val="90000"/>
              </a:lnSpc>
              <a:spcBef>
                <a:spcPct val="0"/>
              </a:spcBef>
              <a:buNone/>
              <a:defRPr lang="en-US" sz="3600" b="0" kern="1200" cap="none" spc="-50" baseline="0" dirty="0">
                <a:ln w="3175">
                  <a:noFill/>
                </a:ln>
                <a:solidFill>
                  <a:srgbClr val="D83B0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083078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384"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272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384"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6005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5286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761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solidFill>
                  <a:schemeClr val="tx1"/>
                </a:soli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90"/>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419" indent="0">
              <a:buNone/>
              <a:defRPr sz="2400">
                <a:solidFill>
                  <a:schemeClr val="tx1"/>
                </a:solidFill>
                <a:latin typeface="Consolas" panose="020B0609020204030204" pitchFamily="49" charset="0"/>
                <a:cs typeface="Consolas" panose="020B0609020204030204" pitchFamily="49" charset="0"/>
              </a:defRPr>
            </a:lvl2pPr>
            <a:lvl3pPr marL="584382" indent="0">
              <a:buNone/>
              <a:defRPr sz="2000">
                <a:solidFill>
                  <a:schemeClr val="tx1"/>
                </a:solidFill>
                <a:latin typeface="Consolas" panose="020B0609020204030204" pitchFamily="49" charset="0"/>
                <a:cs typeface="Consolas" panose="020B0609020204030204" pitchFamily="49" charset="0"/>
              </a:defRPr>
            </a:lvl3pPr>
            <a:lvl4pPr marL="814251" indent="0">
              <a:buNone/>
              <a:defRPr sz="1800">
                <a:solidFill>
                  <a:schemeClr val="tx1"/>
                </a:solidFill>
                <a:latin typeface="Consolas" panose="020B0609020204030204" pitchFamily="49" charset="0"/>
                <a:cs typeface="Consolas" panose="020B0609020204030204" pitchFamily="49" charset="0"/>
              </a:defRPr>
            </a:lvl4pPr>
            <a:lvl5pPr marL="1050593"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85720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1932" eaLnBrk="0" hangingPunct="0"/>
            <a:r>
              <a:rPr lang="en-US" sz="700">
                <a:solidFill>
                  <a:schemeClr val="tx1"/>
                </a:soli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67691AE2-EB2F-4DC7-AF3E-3DBF63743870}"/>
              </a:ext>
            </a:extLst>
          </p:cNvPr>
          <p:cNvPicPr>
            <a:picLocks noChangeAspect="1"/>
          </p:cNvPicPr>
          <p:nvPr userDrawn="1"/>
        </p:nvPicPr>
        <p:blipFill>
          <a:blip r:embed="rId2"/>
          <a:stretch>
            <a:fillRect/>
          </a:stretch>
        </p:blipFill>
        <p:spPr bwMode="black">
          <a:xfrm>
            <a:off x="584200" y="585790"/>
            <a:ext cx="1366440" cy="292608"/>
          </a:xfrm>
          <a:prstGeom prst="rect">
            <a:avLst/>
          </a:prstGeom>
        </p:spPr>
      </p:pic>
    </p:spTree>
    <p:extLst>
      <p:ext uri="{BB962C8B-B14F-4D97-AF65-F5344CB8AC3E}">
        <p14:creationId xmlns:p14="http://schemas.microsoft.com/office/powerpoint/2010/main" val="18322132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3" y="6269040"/>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001932243"/>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4570846"/>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12" indent="0">
              <a:buNone/>
              <a:defRPr/>
            </a:lvl2pPr>
            <a:lvl3pPr marL="457025" indent="0">
              <a:buNone/>
              <a:defRPr/>
            </a:lvl3pPr>
            <a:lvl4pPr marL="685537" indent="0">
              <a:buNone/>
              <a:defRPr/>
            </a:lvl4pPr>
            <a:lvl5pPr marL="914049"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14486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2"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55269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2"/>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490" indent="0">
              <a:buFont typeface="Wingdings" panose="05000000000000000000" pitchFamily="2" charset="2"/>
              <a:buNone/>
              <a:defRPr sz="2000" b="0"/>
            </a:lvl2pPr>
            <a:lvl3pPr marL="450677" indent="0">
              <a:buFont typeface="Wingdings" panose="05000000000000000000" pitchFamily="2" charset="2"/>
              <a:buNone/>
              <a:tabLst/>
              <a:defRPr sz="1600" b="0"/>
            </a:lvl3pPr>
            <a:lvl4pPr marL="652212" indent="0">
              <a:buFont typeface="Wingdings" panose="05000000000000000000" pitchFamily="2" charset="2"/>
              <a:buNone/>
              <a:defRPr sz="1400" b="0"/>
            </a:lvl4pPr>
            <a:lvl5pPr marL="853747"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3" y="1435100"/>
            <a:ext cx="5212080" cy="1649682"/>
          </a:xfrm>
        </p:spPr>
        <p:txBody>
          <a:bodyPr wrap="square">
            <a:spAutoFit/>
          </a:bodyPr>
          <a:lstStyle>
            <a:lvl1pPr marL="0" indent="0">
              <a:spcBef>
                <a:spcPts val="1222"/>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490" indent="0">
              <a:buFont typeface="Wingdings" panose="05000000000000000000" pitchFamily="2" charset="2"/>
              <a:buNone/>
              <a:defRPr sz="2000" b="0"/>
            </a:lvl2pPr>
            <a:lvl3pPr marL="450677" indent="0">
              <a:buFont typeface="Wingdings" panose="05000000000000000000" pitchFamily="2" charset="2"/>
              <a:buNone/>
              <a:tabLst/>
              <a:defRPr sz="1600" b="0"/>
            </a:lvl3pPr>
            <a:lvl4pPr marL="652212" indent="0">
              <a:buFont typeface="Wingdings" panose="05000000000000000000" pitchFamily="2" charset="2"/>
              <a:buNone/>
              <a:defRPr sz="1400" b="0"/>
            </a:lvl4pPr>
            <a:lvl5pPr marL="853747"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8380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60053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314135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016080"/>
            <a:ext cx="4158362" cy="1108121"/>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610"/>
          </a:xfrm>
        </p:spPr>
        <p:txBody>
          <a:bodyPr/>
          <a:lstStyle>
            <a:lvl1pPr marL="0" indent="0">
              <a:buNone/>
              <a:defRPr sz="2200">
                <a:latin typeface="+mn-lt"/>
              </a:defRPr>
            </a:lvl1pPr>
            <a:lvl2pPr marL="228512" indent="0">
              <a:buNone/>
              <a:defRPr/>
            </a:lvl2pPr>
            <a:lvl3pPr marL="457025" indent="0">
              <a:buNone/>
              <a:defRPr/>
            </a:lvl3pPr>
            <a:lvl4pPr marL="661734" indent="0">
              <a:buNone/>
              <a:defRPr/>
            </a:lvl4pPr>
            <a:lvl5pPr marL="855334"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2"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2A8B3ECF-E4A4-4BBE-8FC7-9B89BFA966A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1573503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354"/>
            <a:ext cx="4159950" cy="1108121"/>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2"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8654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5"/>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2"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1"/>
          <a:srcRect l="762"/>
          <a:stretch/>
        </p:blipFill>
        <p:spPr>
          <a:xfrm rot="5400000">
            <a:off x="9509762" y="2843775"/>
            <a:ext cx="6858000" cy="1170455"/>
          </a:xfrm>
          <a:prstGeom prst="rect">
            <a:avLst/>
          </a:prstGeom>
        </p:spPr>
      </p:pic>
    </p:spTree>
    <p:extLst>
      <p:ext uri="{BB962C8B-B14F-4D97-AF65-F5344CB8AC3E}">
        <p14:creationId xmlns:p14="http://schemas.microsoft.com/office/powerpoint/2010/main" val="3230739485"/>
      </p:ext>
    </p:extLst>
  </p:cSld>
  <p:clrMap bg1="dk1" tx1="lt1" bg2="dk2" tx2="lt2" accent1="accent1" accent2="accent2" accent3="accent3" accent4="accent4" accent5="accent5" accent6="accent6" hlink="hlink" folHlink="folHlink"/>
  <p:sldLayoutIdLst>
    <p:sldLayoutId id="2147485201" r:id="rId1"/>
    <p:sldLayoutId id="2147485203" r:id="rId2"/>
    <p:sldLayoutId id="2147485204" r:id="rId3"/>
    <p:sldLayoutId id="2147485205" r:id="rId4"/>
    <p:sldLayoutId id="2147485206" r:id="rId5"/>
    <p:sldLayoutId id="2147485207" r:id="rId6"/>
    <p:sldLayoutId id="2147485208" r:id="rId7"/>
    <p:sldLayoutId id="2147485209" r:id="rId8"/>
    <p:sldLayoutId id="2147485210" r:id="rId9"/>
    <p:sldLayoutId id="2147485211" r:id="rId10"/>
    <p:sldLayoutId id="2147485212" r:id="rId11"/>
    <p:sldLayoutId id="2147485213" r:id="rId12"/>
    <p:sldLayoutId id="2147485214" r:id="rId13"/>
    <p:sldLayoutId id="2147485215" r:id="rId14"/>
    <p:sldLayoutId id="2147485216" r:id="rId15"/>
    <p:sldLayoutId id="2147485217" r:id="rId16"/>
    <p:sldLayoutId id="2147485218" r:id="rId17"/>
    <p:sldLayoutId id="2147485219" r:id="rId18"/>
    <p:sldLayoutId id="2147485220" r:id="rId19"/>
    <p:sldLayoutId id="2147485221" r:id="rId20"/>
    <p:sldLayoutId id="2147485222" r:id="rId21"/>
    <p:sldLayoutId id="2147485223" r:id="rId22"/>
    <p:sldLayoutId id="2147485224" r:id="rId23"/>
    <p:sldLayoutId id="2147485225" r:id="rId24"/>
    <p:sldLayoutId id="2147485226" r:id="rId25"/>
    <p:sldLayoutId id="2147485227" r:id="rId26"/>
    <p:sldLayoutId id="2147485228" r:id="rId27"/>
    <p:sldLayoutId id="2147485229" r:id="rId28"/>
    <p:sldLayoutId id="2147485230" r:id="rId29"/>
  </p:sldLayoutIdLst>
  <p:transition>
    <p:fade/>
  </p:transition>
  <p:hf sldNum="0" hdr="0" ftr="0" dt="0"/>
  <p:txStyles>
    <p:titleStyle>
      <a:lvl1pPr algn="l" defTabSz="932384"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512" marR="0" indent="-228512"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025" marR="0" indent="-228512"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6973" marR="0" indent="-199948"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639" marR="0" indent="-180906"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544" marR="0" indent="-168211"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054"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0"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2"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5"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6" algn="l" defTabSz="9323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12.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5.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12.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8B8A-150A-4ED0-8511-FC6820F1BB8A}"/>
              </a:ext>
            </a:extLst>
          </p:cNvPr>
          <p:cNvSpPr>
            <a:spLocks noGrp="1"/>
          </p:cNvSpPr>
          <p:nvPr>
            <p:ph type="title"/>
          </p:nvPr>
        </p:nvSpPr>
        <p:spPr>
          <a:xfrm>
            <a:off x="584200" y="2979778"/>
            <a:ext cx="4464878" cy="553998"/>
          </a:xfrm>
        </p:spPr>
        <p:txBody>
          <a:bodyPr/>
          <a:lstStyle/>
          <a:p>
            <a:r>
              <a:rPr lang="en-US"/>
              <a:t>Azure Load Balancing: Best-suited for your workload</a:t>
            </a:r>
          </a:p>
        </p:txBody>
      </p:sp>
      <p:sp>
        <p:nvSpPr>
          <p:cNvPr id="3" name="Text Placeholder 2">
            <a:extLst>
              <a:ext uri="{FF2B5EF4-FFF2-40B4-BE49-F238E27FC236}">
                <a16:creationId xmlns:a16="http://schemas.microsoft.com/office/drawing/2014/main" id="{953C578D-0285-4E43-B030-68409FE37029}"/>
              </a:ext>
            </a:extLst>
          </p:cNvPr>
          <p:cNvSpPr>
            <a:spLocks noGrp="1"/>
          </p:cNvSpPr>
          <p:nvPr>
            <p:ph type="body" sz="quarter" idx="12"/>
          </p:nvPr>
        </p:nvSpPr>
        <p:spPr>
          <a:xfrm>
            <a:off x="584200" y="3757421"/>
            <a:ext cx="9144000" cy="913070"/>
          </a:xfrm>
        </p:spPr>
        <p:txBody>
          <a:bodyPr/>
          <a:lstStyle/>
          <a:p>
            <a:r>
              <a:rPr lang="en-US" sz="2400" err="1">
                <a:latin typeface="+mj-lt"/>
              </a:rPr>
              <a:t>Anavi</a:t>
            </a:r>
            <a:r>
              <a:rPr lang="en-US" sz="2400">
                <a:latin typeface="+mj-lt"/>
              </a:rPr>
              <a:t> Nahar</a:t>
            </a:r>
          </a:p>
          <a:p>
            <a:pPr>
              <a:spcAft>
                <a:spcPts val="400"/>
              </a:spcAft>
            </a:pPr>
            <a:r>
              <a:rPr lang="en-US" sz="1600">
                <a:latin typeface="+mn-lt"/>
              </a:rPr>
              <a:t>Senior PM Manager, Azure Networking</a:t>
            </a:r>
          </a:p>
          <a:p>
            <a:r>
              <a:rPr lang="en-US" sz="1600">
                <a:solidFill>
                  <a:schemeClr val="tx1">
                    <a:lumMod val="75000"/>
                  </a:schemeClr>
                </a:solidFill>
                <a:latin typeface="+mn-lt"/>
              </a:rPr>
              <a:t>    @</a:t>
            </a:r>
            <a:r>
              <a:rPr lang="en-US" sz="1600" err="1">
                <a:solidFill>
                  <a:schemeClr val="tx1">
                    <a:lumMod val="75000"/>
                  </a:schemeClr>
                </a:solidFill>
                <a:latin typeface="+mn-lt"/>
              </a:rPr>
              <a:t>AnaviNahar</a:t>
            </a:r>
            <a:endParaRPr lang="en-US" sz="1600">
              <a:solidFill>
                <a:schemeClr val="tx1">
                  <a:lumMod val="75000"/>
                </a:schemeClr>
              </a:solidFill>
              <a:latin typeface="+mn-lt"/>
            </a:endParaRPr>
          </a:p>
        </p:txBody>
      </p:sp>
      <p:sp>
        <p:nvSpPr>
          <p:cNvPr id="8" name="Text Placeholder 2">
            <a:extLst>
              <a:ext uri="{FF2B5EF4-FFF2-40B4-BE49-F238E27FC236}">
                <a16:creationId xmlns:a16="http://schemas.microsoft.com/office/drawing/2014/main" id="{DB9031D1-D229-4771-B1F4-F84033A0EECE}"/>
              </a:ext>
            </a:extLst>
          </p:cNvPr>
          <p:cNvSpPr txBox="1">
            <a:spLocks/>
          </p:cNvSpPr>
          <p:nvPr/>
        </p:nvSpPr>
        <p:spPr>
          <a:xfrm>
            <a:off x="544443" y="5111834"/>
            <a:ext cx="3934791" cy="86177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accent2"/>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solidFill>
                  <a:schemeClr val="tx1"/>
                </a:solidFill>
              </a:rPr>
              <a:t>Sergio Figueiredo</a:t>
            </a:r>
          </a:p>
          <a:p>
            <a:r>
              <a:rPr lang="en-US" sz="1600">
                <a:solidFill>
                  <a:schemeClr val="tx1"/>
                </a:solidFill>
                <a:latin typeface="+mn-lt"/>
              </a:rPr>
              <a:t>Senior PM, Azure Networking</a:t>
            </a:r>
          </a:p>
          <a:p>
            <a:endParaRPr lang="en-US" sz="1600">
              <a:solidFill>
                <a:schemeClr val="tx1"/>
              </a:solidFill>
            </a:endParaRPr>
          </a:p>
        </p:txBody>
      </p:sp>
      <p:pic>
        <p:nvPicPr>
          <p:cNvPr id="11" name="Picture 10">
            <a:extLst>
              <a:ext uri="{FF2B5EF4-FFF2-40B4-BE49-F238E27FC236}">
                <a16:creationId xmlns:a16="http://schemas.microsoft.com/office/drawing/2014/main" id="{B3EC151D-08AA-6A4C-98E5-10BE46AAB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617" y="0"/>
            <a:ext cx="5973790" cy="6858000"/>
          </a:xfrm>
          <a:prstGeom prst="rect">
            <a:avLst/>
          </a:prstGeom>
        </p:spPr>
      </p:pic>
      <p:pic>
        <p:nvPicPr>
          <p:cNvPr id="1026" name="Picture 2" descr="Download twitter white icon, social, media, icon png and vector - twitter  app icon 2017 png - Free PNG Images | TOPpng">
            <a:extLst>
              <a:ext uri="{FF2B5EF4-FFF2-40B4-BE49-F238E27FC236}">
                <a16:creationId xmlns:a16="http://schemas.microsoft.com/office/drawing/2014/main" id="{A88D4B52-DB8A-E34B-9F80-B2BA3F2868E2}"/>
              </a:ext>
            </a:extLst>
          </p:cNvPr>
          <p:cNvPicPr>
            <a:picLocks noChangeAspect="1" noChangeArrowheads="1"/>
          </p:cNvPicPr>
          <p:nvPr/>
        </p:nvPicPr>
        <p:blipFill rotWithShape="1">
          <a:blip r:embed="rId4">
            <a:alphaModFix amt="52000"/>
            <a:extLst>
              <a:ext uri="{28A0092B-C50C-407E-A947-70E740481C1C}">
                <a14:useLocalDpi xmlns:a14="http://schemas.microsoft.com/office/drawing/2010/main" val="0"/>
              </a:ext>
            </a:extLst>
          </a:blip>
          <a:srcRect/>
          <a:stretch/>
        </p:blipFill>
        <p:spPr bwMode="auto">
          <a:xfrm>
            <a:off x="517941" y="4409327"/>
            <a:ext cx="303694" cy="30144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C1C54C8D-174B-EF4F-AA46-88CE2C5ACD58}"/>
              </a:ext>
            </a:extLst>
          </p:cNvPr>
          <p:cNvCxnSpPr>
            <a:cxnSpLocks/>
          </p:cNvCxnSpPr>
          <p:nvPr/>
        </p:nvCxnSpPr>
        <p:spPr>
          <a:xfrm>
            <a:off x="0" y="4873616"/>
            <a:ext cx="4055165"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432268-BD1C-B04D-9BBB-F253567B771F}"/>
              </a:ext>
            </a:extLst>
          </p:cNvPr>
          <p:cNvSpPr txBox="1"/>
          <p:nvPr/>
        </p:nvSpPr>
        <p:spPr>
          <a:xfrm>
            <a:off x="544443" y="6340373"/>
            <a:ext cx="1025922" cy="230832"/>
          </a:xfrm>
          <a:prstGeom prst="rect">
            <a:avLst/>
          </a:prstGeom>
          <a:noFill/>
        </p:spPr>
        <p:txBody>
          <a:bodyPr wrap="none" lIns="0" tIns="0" rIns="0" bIns="0" rtlCol="0">
            <a:spAutoFit/>
          </a:bodyPr>
          <a:lstStyle/>
          <a:p>
            <a:r>
              <a:rPr lang="en-US" sz="750">
                <a:solidFill>
                  <a:schemeClr val="tx1">
                    <a:lumMod val="65000"/>
                  </a:schemeClr>
                </a:solidFill>
              </a:rPr>
              <a:t>©Microsoft Corporation</a:t>
            </a:r>
            <a:br>
              <a:rPr lang="en-US" sz="750">
                <a:solidFill>
                  <a:schemeClr val="tx1">
                    <a:lumMod val="65000"/>
                  </a:schemeClr>
                </a:solidFill>
              </a:rPr>
            </a:br>
            <a:r>
              <a:rPr lang="en-US" sz="750">
                <a:solidFill>
                  <a:schemeClr val="tx1">
                    <a:lumMod val="65000"/>
                  </a:schemeClr>
                </a:solidFill>
              </a:rPr>
              <a:t>Azure</a:t>
            </a:r>
          </a:p>
        </p:txBody>
      </p:sp>
    </p:spTree>
    <p:extLst>
      <p:ext uri="{BB962C8B-B14F-4D97-AF65-F5344CB8AC3E}">
        <p14:creationId xmlns:p14="http://schemas.microsoft.com/office/powerpoint/2010/main" val="159373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Load Balancer components </a:t>
            </a:r>
          </a:p>
        </p:txBody>
      </p:sp>
      <p:cxnSp>
        <p:nvCxnSpPr>
          <p:cNvPr id="5" name="Straight Connector 4">
            <a:extLst>
              <a:ext uri="{FF2B5EF4-FFF2-40B4-BE49-F238E27FC236}">
                <a16:creationId xmlns:a16="http://schemas.microsoft.com/office/drawing/2014/main" id="{5535CD29-5887-4E46-86BD-6314DF433FBF}"/>
              </a:ext>
            </a:extLst>
          </p:cNvPr>
          <p:cNvCxnSpPr>
            <a:cxnSpLocks/>
          </p:cNvCxnSpPr>
          <p:nvPr/>
        </p:nvCxnSpPr>
        <p:spPr>
          <a:xfrm>
            <a:off x="9265571" y="2558495"/>
            <a:ext cx="0" cy="447130"/>
          </a:xfrm>
          <a:prstGeom prst="line">
            <a:avLst/>
          </a:prstGeom>
          <a:ln w="3810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DA466A4-0415-4A37-B827-8DBC9826F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7815" y="3005625"/>
            <a:ext cx="1075512" cy="1075512"/>
          </a:xfrm>
          <a:prstGeom prst="rect">
            <a:avLst/>
          </a:prstGeom>
        </p:spPr>
      </p:pic>
      <p:pic>
        <p:nvPicPr>
          <p:cNvPr id="17" name="Graphic 16">
            <a:extLst>
              <a:ext uri="{FF2B5EF4-FFF2-40B4-BE49-F238E27FC236}">
                <a16:creationId xmlns:a16="http://schemas.microsoft.com/office/drawing/2014/main" id="{A40077F8-1B21-B049-B28A-22DAE25F5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5605" y="354840"/>
            <a:ext cx="721553" cy="721553"/>
          </a:xfrm>
          <a:prstGeom prst="rect">
            <a:avLst/>
          </a:prstGeom>
        </p:spPr>
      </p:pic>
      <p:grpSp>
        <p:nvGrpSpPr>
          <p:cNvPr id="8" name="Group 7">
            <a:extLst>
              <a:ext uri="{FF2B5EF4-FFF2-40B4-BE49-F238E27FC236}">
                <a16:creationId xmlns:a16="http://schemas.microsoft.com/office/drawing/2014/main" id="{CC0AF802-52CC-5C41-A92D-2C8F08A4C106}"/>
              </a:ext>
            </a:extLst>
          </p:cNvPr>
          <p:cNvGrpSpPr/>
          <p:nvPr/>
        </p:nvGrpSpPr>
        <p:grpSpPr>
          <a:xfrm>
            <a:off x="446340" y="2159139"/>
            <a:ext cx="5500520" cy="3982040"/>
            <a:chOff x="383435" y="2524777"/>
            <a:chExt cx="5367699" cy="3413221"/>
          </a:xfrm>
        </p:grpSpPr>
        <p:sp>
          <p:nvSpPr>
            <p:cNvPr id="27" name="Rectangle 26">
              <a:extLst>
                <a:ext uri="{FF2B5EF4-FFF2-40B4-BE49-F238E27FC236}">
                  <a16:creationId xmlns:a16="http://schemas.microsoft.com/office/drawing/2014/main" id="{5A1C2DF4-DE7E-0D41-86C9-A4FAAFDE87E2}"/>
                </a:ext>
              </a:extLst>
            </p:cNvPr>
            <p:cNvSpPr/>
            <p:nvPr/>
          </p:nvSpPr>
          <p:spPr bwMode="auto">
            <a:xfrm>
              <a:off x="383435" y="4325021"/>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2700" lvl="2">
                <a:spcAft>
                  <a:spcPts val="400"/>
                </a:spcAft>
              </a:pPr>
              <a:r>
                <a:rPr lang="en-US" sz="2400">
                  <a:solidFill>
                    <a:schemeClr val="accent1"/>
                  </a:solidFill>
                  <a:latin typeface="+mj-lt"/>
                </a:rPr>
                <a:t>Rules </a:t>
              </a:r>
            </a:p>
            <a:p>
              <a:pPr marL="12700" lvl="2">
                <a:spcAft>
                  <a:spcPts val="400"/>
                </a:spcAft>
              </a:pPr>
              <a:r>
                <a:rPr lang="en-US"/>
                <a:t>LB rules</a:t>
              </a:r>
            </a:p>
            <a:p>
              <a:pPr marL="12700" lvl="2">
                <a:spcAft>
                  <a:spcPts val="400"/>
                </a:spcAft>
              </a:pPr>
              <a:r>
                <a:rPr lang="en-US"/>
                <a:t>Inbound NAT rules</a:t>
              </a:r>
            </a:p>
            <a:p>
              <a:pPr marL="12700" lvl="2">
                <a:spcAft>
                  <a:spcPts val="400"/>
                </a:spcAft>
              </a:pPr>
              <a:r>
                <a:rPr lang="en-US"/>
                <a:t>HA port rule</a:t>
              </a:r>
            </a:p>
          </p:txBody>
        </p:sp>
        <p:sp>
          <p:nvSpPr>
            <p:cNvPr id="28" name="Rectangle 27">
              <a:extLst>
                <a:ext uri="{FF2B5EF4-FFF2-40B4-BE49-F238E27FC236}">
                  <a16:creationId xmlns:a16="http://schemas.microsoft.com/office/drawing/2014/main" id="{7183643A-25D9-1741-8D31-F3C7DCC3C68E}"/>
                </a:ext>
              </a:extLst>
            </p:cNvPr>
            <p:cNvSpPr/>
            <p:nvPr/>
          </p:nvSpPr>
          <p:spPr bwMode="auto">
            <a:xfrm>
              <a:off x="3154218" y="4325021"/>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2700" lvl="2">
                <a:spcAft>
                  <a:spcPts val="400"/>
                </a:spcAft>
              </a:pPr>
              <a:r>
                <a:rPr lang="en-US" sz="2400">
                  <a:solidFill>
                    <a:srgbClr val="50E6FF"/>
                  </a:solidFill>
                  <a:latin typeface="Segoe UI Semibold"/>
                </a:rPr>
                <a:t>Backend pools</a:t>
              </a:r>
            </a:p>
            <a:p>
              <a:pPr marL="12700" lvl="2">
                <a:spcAft>
                  <a:spcPts val="400"/>
                </a:spcAft>
              </a:pPr>
              <a:r>
                <a:rPr lang="en-US">
                  <a:solidFill>
                    <a:srgbClr val="FFFFFF"/>
                  </a:solidFill>
                </a:rPr>
                <a:t>VMs, VMSS</a:t>
              </a:r>
            </a:p>
            <a:p>
              <a:pPr marL="12700" lvl="2">
                <a:spcAft>
                  <a:spcPts val="400"/>
                </a:spcAft>
              </a:pPr>
              <a:r>
                <a:rPr lang="en-US">
                  <a:solidFill>
                    <a:srgbClr val="FFFFFF"/>
                  </a:solidFill>
                </a:rPr>
                <a:t>IP addresses</a:t>
              </a:r>
            </a:p>
          </p:txBody>
        </p:sp>
        <p:sp>
          <p:nvSpPr>
            <p:cNvPr id="29" name="Rectangle 28">
              <a:extLst>
                <a:ext uri="{FF2B5EF4-FFF2-40B4-BE49-F238E27FC236}">
                  <a16:creationId xmlns:a16="http://schemas.microsoft.com/office/drawing/2014/main" id="{8E8CFB92-C428-F54B-BED3-22FF462FDB2D}"/>
                </a:ext>
              </a:extLst>
            </p:cNvPr>
            <p:cNvSpPr/>
            <p:nvPr/>
          </p:nvSpPr>
          <p:spPr bwMode="auto">
            <a:xfrm>
              <a:off x="383435" y="2524777"/>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2700" lvl="2">
                <a:spcAft>
                  <a:spcPts val="400"/>
                </a:spcAft>
              </a:pPr>
              <a:r>
                <a:rPr lang="en-US" sz="2400">
                  <a:solidFill>
                    <a:srgbClr val="50E6FF"/>
                  </a:solidFill>
                  <a:latin typeface="Segoe UI Semibold"/>
                </a:rPr>
                <a:t>Frontend</a:t>
              </a:r>
            </a:p>
            <a:p>
              <a:pPr marL="12700" lvl="2">
                <a:spcAft>
                  <a:spcPts val="400"/>
                </a:spcAft>
              </a:pPr>
              <a:r>
                <a:rPr lang="en-US">
                  <a:solidFill>
                    <a:srgbClr val="FFFFFF"/>
                  </a:solidFill>
                </a:rPr>
                <a:t>Public – Public LB</a:t>
              </a:r>
            </a:p>
            <a:p>
              <a:pPr marL="12700" lvl="2">
                <a:spcAft>
                  <a:spcPts val="400"/>
                </a:spcAft>
              </a:pPr>
              <a:r>
                <a:rPr lang="en-US">
                  <a:solidFill>
                    <a:srgbClr val="FFFFFF"/>
                  </a:solidFill>
                </a:rPr>
                <a:t>Private – Internal LB</a:t>
              </a:r>
            </a:p>
          </p:txBody>
        </p:sp>
        <p:sp>
          <p:nvSpPr>
            <p:cNvPr id="30" name="Rectangle 29">
              <a:extLst>
                <a:ext uri="{FF2B5EF4-FFF2-40B4-BE49-F238E27FC236}">
                  <a16:creationId xmlns:a16="http://schemas.microsoft.com/office/drawing/2014/main" id="{FB38ED52-252F-2A48-AA89-10452A2944FB}"/>
                </a:ext>
              </a:extLst>
            </p:cNvPr>
            <p:cNvSpPr/>
            <p:nvPr/>
          </p:nvSpPr>
          <p:spPr bwMode="auto">
            <a:xfrm>
              <a:off x="3154218" y="2524777"/>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2700" lvl="2">
                <a:spcAft>
                  <a:spcPts val="400"/>
                </a:spcAft>
              </a:pPr>
              <a:r>
                <a:rPr lang="en-US" sz="2400">
                  <a:solidFill>
                    <a:srgbClr val="50E6FF"/>
                  </a:solidFill>
                  <a:latin typeface="Segoe UI Semibold"/>
                </a:rPr>
                <a:t>Health probe</a:t>
              </a:r>
            </a:p>
          </p:txBody>
        </p:sp>
      </p:grpSp>
      <p:sp>
        <p:nvSpPr>
          <p:cNvPr id="33" name="Rectangle: Rounded Corners 2">
            <a:extLst>
              <a:ext uri="{FF2B5EF4-FFF2-40B4-BE49-F238E27FC236}">
                <a16:creationId xmlns:a16="http://schemas.microsoft.com/office/drawing/2014/main" id="{B9D6B173-8581-2E43-8781-00B5102B22F3}"/>
              </a:ext>
            </a:extLst>
          </p:cNvPr>
          <p:cNvSpPr/>
          <p:nvPr/>
        </p:nvSpPr>
        <p:spPr>
          <a:xfrm>
            <a:off x="6725043" y="4461792"/>
            <a:ext cx="2191684" cy="1328023"/>
          </a:xfrm>
          <a:prstGeom prst="roundRect">
            <a:avLst/>
          </a:prstGeom>
          <a:solidFill>
            <a:schemeClr val="bg1">
              <a:lumMod val="75000"/>
              <a:lumOff val="2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2">
            <a:extLst>
              <a:ext uri="{FF2B5EF4-FFF2-40B4-BE49-F238E27FC236}">
                <a16:creationId xmlns:a16="http://schemas.microsoft.com/office/drawing/2014/main" id="{5BEA9C4B-8A84-944C-882C-8230ECE8BE7F}"/>
              </a:ext>
            </a:extLst>
          </p:cNvPr>
          <p:cNvSpPr/>
          <p:nvPr/>
        </p:nvSpPr>
        <p:spPr>
          <a:xfrm>
            <a:off x="9693529" y="4461792"/>
            <a:ext cx="2191684" cy="1328023"/>
          </a:xfrm>
          <a:prstGeom prst="roundRect">
            <a:avLst/>
          </a:prstGeom>
          <a:solidFill>
            <a:schemeClr val="bg1">
              <a:lumMod val="75000"/>
              <a:lumOff val="2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41">
            <a:extLst>
              <a:ext uri="{FF2B5EF4-FFF2-40B4-BE49-F238E27FC236}">
                <a16:creationId xmlns:a16="http://schemas.microsoft.com/office/drawing/2014/main" id="{8A2487E3-28CD-D640-B48F-9ACF78E2DD0E}"/>
              </a:ext>
            </a:extLst>
          </p:cNvPr>
          <p:cNvSpPr/>
          <p:nvPr/>
        </p:nvSpPr>
        <p:spPr>
          <a:xfrm>
            <a:off x="7859424" y="4798659"/>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36" name="Rectangle: Rounded Corners 45">
            <a:extLst>
              <a:ext uri="{FF2B5EF4-FFF2-40B4-BE49-F238E27FC236}">
                <a16:creationId xmlns:a16="http://schemas.microsoft.com/office/drawing/2014/main" id="{8D69A0BB-9019-9D44-B893-6E708DE528DD}"/>
              </a:ext>
            </a:extLst>
          </p:cNvPr>
          <p:cNvSpPr/>
          <p:nvPr/>
        </p:nvSpPr>
        <p:spPr>
          <a:xfrm>
            <a:off x="7985320" y="4951059"/>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IP</a:t>
            </a:r>
          </a:p>
        </p:txBody>
      </p:sp>
      <p:sp>
        <p:nvSpPr>
          <p:cNvPr id="37" name="Rectangle: Rounded Corners 47">
            <a:extLst>
              <a:ext uri="{FF2B5EF4-FFF2-40B4-BE49-F238E27FC236}">
                <a16:creationId xmlns:a16="http://schemas.microsoft.com/office/drawing/2014/main" id="{496731E7-ED2B-DE44-A8F2-985F7C2C7362}"/>
              </a:ext>
            </a:extLst>
          </p:cNvPr>
          <p:cNvSpPr/>
          <p:nvPr/>
        </p:nvSpPr>
        <p:spPr>
          <a:xfrm>
            <a:off x="10013030" y="4800226"/>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38" name="Rectangle: Rounded Corners 49">
            <a:extLst>
              <a:ext uri="{FF2B5EF4-FFF2-40B4-BE49-F238E27FC236}">
                <a16:creationId xmlns:a16="http://schemas.microsoft.com/office/drawing/2014/main" id="{04B1B549-711E-AA4F-B33B-F42275E79F97}"/>
              </a:ext>
            </a:extLst>
          </p:cNvPr>
          <p:cNvSpPr/>
          <p:nvPr/>
        </p:nvSpPr>
        <p:spPr>
          <a:xfrm>
            <a:off x="10896425" y="4800227"/>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39" name="Rectangle: Rounded Corners 51">
            <a:extLst>
              <a:ext uri="{FF2B5EF4-FFF2-40B4-BE49-F238E27FC236}">
                <a16:creationId xmlns:a16="http://schemas.microsoft.com/office/drawing/2014/main" id="{DE13D973-851F-E94B-AC48-7425B0017C9A}"/>
              </a:ext>
            </a:extLst>
          </p:cNvPr>
          <p:cNvSpPr/>
          <p:nvPr/>
        </p:nvSpPr>
        <p:spPr>
          <a:xfrm>
            <a:off x="10204909" y="4952626"/>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VM</a:t>
            </a:r>
          </a:p>
        </p:txBody>
      </p:sp>
      <p:sp>
        <p:nvSpPr>
          <p:cNvPr id="41" name="Rectangle: Rounded Corners 53">
            <a:extLst>
              <a:ext uri="{FF2B5EF4-FFF2-40B4-BE49-F238E27FC236}">
                <a16:creationId xmlns:a16="http://schemas.microsoft.com/office/drawing/2014/main" id="{20E0D633-5F46-2C45-A35A-6813C2EEF217}"/>
              </a:ext>
            </a:extLst>
          </p:cNvPr>
          <p:cNvSpPr/>
          <p:nvPr/>
        </p:nvSpPr>
        <p:spPr>
          <a:xfrm>
            <a:off x="11022321" y="4952627"/>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VM</a:t>
            </a:r>
          </a:p>
        </p:txBody>
      </p:sp>
      <p:sp>
        <p:nvSpPr>
          <p:cNvPr id="43" name="Rectangle: Rounded Corners 39">
            <a:extLst>
              <a:ext uri="{FF2B5EF4-FFF2-40B4-BE49-F238E27FC236}">
                <a16:creationId xmlns:a16="http://schemas.microsoft.com/office/drawing/2014/main" id="{E2FC185D-C501-5448-A22D-6AC8F0A77317}"/>
              </a:ext>
            </a:extLst>
          </p:cNvPr>
          <p:cNvSpPr/>
          <p:nvPr/>
        </p:nvSpPr>
        <p:spPr>
          <a:xfrm>
            <a:off x="6976029" y="4798658"/>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45" name="Rectangle: Rounded Corners 43">
            <a:extLst>
              <a:ext uri="{FF2B5EF4-FFF2-40B4-BE49-F238E27FC236}">
                <a16:creationId xmlns:a16="http://schemas.microsoft.com/office/drawing/2014/main" id="{9342AF04-D444-6845-A84D-75EB2B470DDE}"/>
              </a:ext>
            </a:extLst>
          </p:cNvPr>
          <p:cNvSpPr/>
          <p:nvPr/>
        </p:nvSpPr>
        <p:spPr>
          <a:xfrm>
            <a:off x="7167908" y="4951058"/>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IP</a:t>
            </a:r>
          </a:p>
        </p:txBody>
      </p:sp>
    </p:spTree>
    <p:extLst>
      <p:ext uri="{BB962C8B-B14F-4D97-AF65-F5344CB8AC3E}">
        <p14:creationId xmlns:p14="http://schemas.microsoft.com/office/powerpoint/2010/main" val="1115622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6ADC17E-3966-7441-B695-8B59E9E68500}"/>
              </a:ext>
            </a:extLst>
          </p:cNvPr>
          <p:cNvSpPr/>
          <p:nvPr/>
        </p:nvSpPr>
        <p:spPr bwMode="auto">
          <a:xfrm>
            <a:off x="0" y="3267783"/>
            <a:ext cx="12192000" cy="359021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0000"/>
              </a:solidFill>
              <a:ea typeface="Segoe UI" pitchFamily="34" charset="0"/>
              <a:cs typeface="Segoe UI" pitchFamily="34" charset="0"/>
            </a:endParaRPr>
          </a:p>
        </p:txBody>
      </p:sp>
      <p:sp>
        <p:nvSpPr>
          <p:cNvPr id="32" name="Rectangle: Rounded Corners 2">
            <a:extLst>
              <a:ext uri="{FF2B5EF4-FFF2-40B4-BE49-F238E27FC236}">
                <a16:creationId xmlns:a16="http://schemas.microsoft.com/office/drawing/2014/main" id="{D8A7EB72-1CFA-CC4A-B2B9-DEB01365110E}"/>
              </a:ext>
            </a:extLst>
          </p:cNvPr>
          <p:cNvSpPr/>
          <p:nvPr/>
        </p:nvSpPr>
        <p:spPr>
          <a:xfrm>
            <a:off x="6725043" y="4461792"/>
            <a:ext cx="2191684" cy="1328023"/>
          </a:xfrm>
          <a:prstGeom prst="roundRect">
            <a:avLst/>
          </a:prstGeom>
          <a:solidFill>
            <a:schemeClr val="bg1">
              <a:lumMod val="75000"/>
              <a:lumOff val="2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a:xfrm>
            <a:off x="588963" y="1657806"/>
            <a:ext cx="5374515" cy="554038"/>
          </a:xfrm>
        </p:spPr>
        <p:txBody>
          <a:bodyPr/>
          <a:lstStyle/>
          <a:p>
            <a:r>
              <a:rPr lang="en-US"/>
              <a:t>Azure Load Balancer routing </a:t>
            </a:r>
          </a:p>
        </p:txBody>
      </p:sp>
      <p:sp>
        <p:nvSpPr>
          <p:cNvPr id="3" name="Rectangle: Rounded Corners 2">
            <a:extLst>
              <a:ext uri="{FF2B5EF4-FFF2-40B4-BE49-F238E27FC236}">
                <a16:creationId xmlns:a16="http://schemas.microsoft.com/office/drawing/2014/main" id="{5C94CD5C-C09F-4637-8446-EEC02B7394AC}"/>
              </a:ext>
            </a:extLst>
          </p:cNvPr>
          <p:cNvSpPr/>
          <p:nvPr/>
        </p:nvSpPr>
        <p:spPr>
          <a:xfrm>
            <a:off x="9693529" y="4461792"/>
            <a:ext cx="2191684" cy="1328023"/>
          </a:xfrm>
          <a:prstGeom prst="roundRect">
            <a:avLst/>
          </a:prstGeom>
          <a:solidFill>
            <a:schemeClr val="bg1">
              <a:lumMod val="75000"/>
              <a:lumOff val="2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535CD29-5887-4E46-86BD-6314DF433FBF}"/>
              </a:ext>
            </a:extLst>
          </p:cNvPr>
          <p:cNvCxnSpPr>
            <a:cxnSpLocks/>
          </p:cNvCxnSpPr>
          <p:nvPr/>
        </p:nvCxnSpPr>
        <p:spPr>
          <a:xfrm>
            <a:off x="9265571" y="2558495"/>
            <a:ext cx="0" cy="447130"/>
          </a:xfrm>
          <a:prstGeom prst="line">
            <a:avLst/>
          </a:prstGeom>
          <a:ln w="3810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DA466A4-0415-4A37-B827-8DBC9826F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7815" y="3005625"/>
            <a:ext cx="1075512" cy="1075512"/>
          </a:xfrm>
          <a:prstGeom prst="rect">
            <a:avLst/>
          </a:prstGeom>
        </p:spPr>
      </p:pic>
      <p:sp>
        <p:nvSpPr>
          <p:cNvPr id="42" name="Rectangle: Rounded Corners 41">
            <a:extLst>
              <a:ext uri="{FF2B5EF4-FFF2-40B4-BE49-F238E27FC236}">
                <a16:creationId xmlns:a16="http://schemas.microsoft.com/office/drawing/2014/main" id="{2A0B2399-00FD-41BC-9789-84CDC0D3A057}"/>
              </a:ext>
            </a:extLst>
          </p:cNvPr>
          <p:cNvSpPr/>
          <p:nvPr/>
        </p:nvSpPr>
        <p:spPr>
          <a:xfrm>
            <a:off x="7859424" y="4798659"/>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46" name="Rectangle: Rounded Corners 45">
            <a:extLst>
              <a:ext uri="{FF2B5EF4-FFF2-40B4-BE49-F238E27FC236}">
                <a16:creationId xmlns:a16="http://schemas.microsoft.com/office/drawing/2014/main" id="{97D2B3C7-8E96-4513-B4DC-2E1077A52B19}"/>
              </a:ext>
            </a:extLst>
          </p:cNvPr>
          <p:cNvSpPr/>
          <p:nvPr/>
        </p:nvSpPr>
        <p:spPr>
          <a:xfrm>
            <a:off x="7985320" y="4951059"/>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IP</a:t>
            </a:r>
          </a:p>
        </p:txBody>
      </p:sp>
      <p:sp>
        <p:nvSpPr>
          <p:cNvPr id="48" name="Rectangle: Rounded Corners 47">
            <a:extLst>
              <a:ext uri="{FF2B5EF4-FFF2-40B4-BE49-F238E27FC236}">
                <a16:creationId xmlns:a16="http://schemas.microsoft.com/office/drawing/2014/main" id="{2E0A9404-2285-4399-96E7-55F2B8AE2933}"/>
              </a:ext>
            </a:extLst>
          </p:cNvPr>
          <p:cNvSpPr/>
          <p:nvPr/>
        </p:nvSpPr>
        <p:spPr>
          <a:xfrm>
            <a:off x="10013030" y="4800226"/>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50" name="Rectangle: Rounded Corners 49">
            <a:extLst>
              <a:ext uri="{FF2B5EF4-FFF2-40B4-BE49-F238E27FC236}">
                <a16:creationId xmlns:a16="http://schemas.microsoft.com/office/drawing/2014/main" id="{66392FC9-6812-4E98-B1B4-03EF3C1994D6}"/>
              </a:ext>
            </a:extLst>
          </p:cNvPr>
          <p:cNvSpPr/>
          <p:nvPr/>
        </p:nvSpPr>
        <p:spPr>
          <a:xfrm>
            <a:off x="10896425" y="4800227"/>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52" name="Rectangle: Rounded Corners 51">
            <a:extLst>
              <a:ext uri="{FF2B5EF4-FFF2-40B4-BE49-F238E27FC236}">
                <a16:creationId xmlns:a16="http://schemas.microsoft.com/office/drawing/2014/main" id="{D395B9DB-D044-4F2D-B5D5-89BE46C2765D}"/>
              </a:ext>
            </a:extLst>
          </p:cNvPr>
          <p:cNvSpPr/>
          <p:nvPr/>
        </p:nvSpPr>
        <p:spPr>
          <a:xfrm>
            <a:off x="10204909" y="4952626"/>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VM</a:t>
            </a:r>
          </a:p>
        </p:txBody>
      </p:sp>
      <p:sp>
        <p:nvSpPr>
          <p:cNvPr id="54" name="Rectangle: Rounded Corners 53">
            <a:extLst>
              <a:ext uri="{FF2B5EF4-FFF2-40B4-BE49-F238E27FC236}">
                <a16:creationId xmlns:a16="http://schemas.microsoft.com/office/drawing/2014/main" id="{411ECA6C-BD20-44BD-9016-E4994AC14F52}"/>
              </a:ext>
            </a:extLst>
          </p:cNvPr>
          <p:cNvSpPr/>
          <p:nvPr/>
        </p:nvSpPr>
        <p:spPr>
          <a:xfrm>
            <a:off x="11022321" y="4952627"/>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VM</a:t>
            </a:r>
          </a:p>
        </p:txBody>
      </p:sp>
      <p:pic>
        <p:nvPicPr>
          <p:cNvPr id="17" name="Graphic 16">
            <a:extLst>
              <a:ext uri="{FF2B5EF4-FFF2-40B4-BE49-F238E27FC236}">
                <a16:creationId xmlns:a16="http://schemas.microsoft.com/office/drawing/2014/main" id="{A40077F8-1B21-B049-B28A-22DAE25F5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5605" y="354840"/>
            <a:ext cx="721553" cy="721553"/>
          </a:xfrm>
          <a:prstGeom prst="rect">
            <a:avLst/>
          </a:prstGeom>
        </p:spPr>
      </p:pic>
      <p:sp>
        <p:nvSpPr>
          <p:cNvPr id="34" name="Rectangle: Rounded Corners 39">
            <a:extLst>
              <a:ext uri="{FF2B5EF4-FFF2-40B4-BE49-F238E27FC236}">
                <a16:creationId xmlns:a16="http://schemas.microsoft.com/office/drawing/2014/main" id="{2A786540-DF6D-A240-9BD4-2C095E5CC769}"/>
              </a:ext>
            </a:extLst>
          </p:cNvPr>
          <p:cNvSpPr/>
          <p:nvPr/>
        </p:nvSpPr>
        <p:spPr>
          <a:xfrm>
            <a:off x="6976029" y="4798658"/>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35" name="Rectangle: Rounded Corners 43">
            <a:extLst>
              <a:ext uri="{FF2B5EF4-FFF2-40B4-BE49-F238E27FC236}">
                <a16:creationId xmlns:a16="http://schemas.microsoft.com/office/drawing/2014/main" id="{8134A044-FB43-174A-9AB1-28054A588545}"/>
              </a:ext>
            </a:extLst>
          </p:cNvPr>
          <p:cNvSpPr/>
          <p:nvPr/>
        </p:nvSpPr>
        <p:spPr>
          <a:xfrm>
            <a:off x="7167908" y="4951058"/>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IP</a:t>
            </a:r>
          </a:p>
        </p:txBody>
      </p:sp>
      <p:sp>
        <p:nvSpPr>
          <p:cNvPr id="41" name="TextBox 40">
            <a:extLst>
              <a:ext uri="{FF2B5EF4-FFF2-40B4-BE49-F238E27FC236}">
                <a16:creationId xmlns:a16="http://schemas.microsoft.com/office/drawing/2014/main" id="{5BD9D28F-D18E-3748-8916-2B9B99858980}"/>
              </a:ext>
            </a:extLst>
          </p:cNvPr>
          <p:cNvSpPr txBox="1"/>
          <p:nvPr/>
        </p:nvSpPr>
        <p:spPr>
          <a:xfrm>
            <a:off x="396972" y="3691834"/>
            <a:ext cx="1641659" cy="707886"/>
          </a:xfrm>
          <a:prstGeom prst="rect">
            <a:avLst/>
          </a:prstGeom>
          <a:noFill/>
        </p:spPr>
        <p:txBody>
          <a:bodyPr wrap="square" rtlCol="0">
            <a:spAutoFit/>
          </a:bodyPr>
          <a:lstStyle/>
          <a:p>
            <a:pPr marL="12700" lvl="1">
              <a:spcAft>
                <a:spcPts val="400"/>
              </a:spcAft>
            </a:pPr>
            <a:r>
              <a:rPr lang="en-US" sz="2000">
                <a:solidFill>
                  <a:schemeClr val="accent1"/>
                </a:solidFill>
                <a:latin typeface="+mj-lt"/>
              </a:rPr>
              <a:t>Regional and Global</a:t>
            </a:r>
          </a:p>
        </p:txBody>
      </p:sp>
      <p:sp>
        <p:nvSpPr>
          <p:cNvPr id="43" name="TextBox 42">
            <a:extLst>
              <a:ext uri="{FF2B5EF4-FFF2-40B4-BE49-F238E27FC236}">
                <a16:creationId xmlns:a16="http://schemas.microsoft.com/office/drawing/2014/main" id="{938E4F9E-3FB9-EA46-A9D3-9D14E1802D3B}"/>
              </a:ext>
            </a:extLst>
          </p:cNvPr>
          <p:cNvSpPr txBox="1"/>
          <p:nvPr/>
        </p:nvSpPr>
        <p:spPr>
          <a:xfrm>
            <a:off x="2253575" y="3691834"/>
            <a:ext cx="1991702" cy="2195473"/>
          </a:xfrm>
          <a:prstGeom prst="rect">
            <a:avLst/>
          </a:prstGeom>
          <a:noFill/>
        </p:spPr>
        <p:txBody>
          <a:bodyPr wrap="square" rtlCol="0">
            <a:spAutoFit/>
          </a:bodyPr>
          <a:lstStyle>
            <a:defPPr>
              <a:defRPr lang="en-US"/>
            </a:defPPr>
            <a:lvl2pPr marL="12700" lvl="1">
              <a:defRPr sz="2000">
                <a:solidFill>
                  <a:schemeClr val="accent1"/>
                </a:solidFill>
                <a:latin typeface="+mj-lt"/>
              </a:defRPr>
            </a:lvl2pPr>
          </a:lstStyle>
          <a:p>
            <a:pPr lvl="1">
              <a:spcAft>
                <a:spcPts val="400"/>
              </a:spcAft>
            </a:pPr>
            <a:r>
              <a:rPr lang="en-US"/>
              <a:t>5 tuple hash</a:t>
            </a:r>
            <a:br>
              <a:rPr lang="en-US"/>
            </a:br>
            <a:endParaRPr lang="en-US"/>
          </a:p>
          <a:p>
            <a:pPr marL="12700" lvl="2">
              <a:spcAft>
                <a:spcPts val="400"/>
              </a:spcAft>
            </a:pPr>
            <a:r>
              <a:rPr lang="en-US" sz="1600"/>
              <a:t>Source IP</a:t>
            </a:r>
          </a:p>
          <a:p>
            <a:pPr marL="12700" lvl="2">
              <a:spcAft>
                <a:spcPts val="400"/>
              </a:spcAft>
            </a:pPr>
            <a:r>
              <a:rPr lang="en-US" sz="1600"/>
              <a:t>Source port</a:t>
            </a:r>
          </a:p>
          <a:p>
            <a:pPr marL="12700" lvl="2">
              <a:spcAft>
                <a:spcPts val="400"/>
              </a:spcAft>
            </a:pPr>
            <a:r>
              <a:rPr lang="en-US" sz="1600"/>
              <a:t>Destination IP</a:t>
            </a:r>
          </a:p>
          <a:p>
            <a:pPr marL="12700" lvl="2">
              <a:spcAft>
                <a:spcPts val="400"/>
              </a:spcAft>
            </a:pPr>
            <a:r>
              <a:rPr lang="en-US" sz="1600"/>
              <a:t>Destination port</a:t>
            </a:r>
          </a:p>
          <a:p>
            <a:pPr marL="12700" lvl="2">
              <a:spcAft>
                <a:spcPts val="400"/>
              </a:spcAft>
            </a:pPr>
            <a:r>
              <a:rPr lang="en-US" sz="1600"/>
              <a:t>Protocol</a:t>
            </a:r>
          </a:p>
        </p:txBody>
      </p:sp>
      <p:sp>
        <p:nvSpPr>
          <p:cNvPr id="45" name="TextBox 44">
            <a:extLst>
              <a:ext uri="{FF2B5EF4-FFF2-40B4-BE49-F238E27FC236}">
                <a16:creationId xmlns:a16="http://schemas.microsoft.com/office/drawing/2014/main" id="{38119722-A370-A846-8C18-86511EEAE9DE}"/>
              </a:ext>
            </a:extLst>
          </p:cNvPr>
          <p:cNvSpPr txBox="1"/>
          <p:nvPr/>
        </p:nvSpPr>
        <p:spPr>
          <a:xfrm>
            <a:off x="4385878" y="3691834"/>
            <a:ext cx="1991702" cy="1302921"/>
          </a:xfrm>
          <a:prstGeom prst="rect">
            <a:avLst/>
          </a:prstGeom>
          <a:noFill/>
        </p:spPr>
        <p:txBody>
          <a:bodyPr wrap="square" rtlCol="0">
            <a:spAutoFit/>
          </a:bodyPr>
          <a:lstStyle>
            <a:defPPr>
              <a:defRPr lang="en-US"/>
            </a:defPPr>
            <a:lvl2pPr marL="12700" lvl="1">
              <a:defRPr sz="2000">
                <a:solidFill>
                  <a:schemeClr val="accent1"/>
                </a:solidFill>
                <a:latin typeface="+mj-lt"/>
              </a:defRPr>
            </a:lvl2pPr>
          </a:lstStyle>
          <a:p>
            <a:pPr lvl="1">
              <a:spcAft>
                <a:spcPts val="400"/>
              </a:spcAft>
            </a:pPr>
            <a:r>
              <a:rPr lang="en-US"/>
              <a:t>2 tuple hash</a:t>
            </a:r>
            <a:br>
              <a:rPr lang="en-US"/>
            </a:br>
            <a:endParaRPr lang="en-US"/>
          </a:p>
          <a:p>
            <a:pPr marL="12700" lvl="2">
              <a:spcAft>
                <a:spcPts val="400"/>
              </a:spcAft>
            </a:pPr>
            <a:r>
              <a:rPr lang="en-US" sz="1600"/>
              <a:t>Source IP</a:t>
            </a:r>
          </a:p>
          <a:p>
            <a:pPr marL="12700" lvl="2">
              <a:spcAft>
                <a:spcPts val="400"/>
              </a:spcAft>
            </a:pPr>
            <a:r>
              <a:rPr lang="en-US" sz="1600"/>
              <a:t>Destination IP</a:t>
            </a:r>
          </a:p>
        </p:txBody>
      </p:sp>
      <p:grpSp>
        <p:nvGrpSpPr>
          <p:cNvPr id="7" name="Group 6">
            <a:extLst>
              <a:ext uri="{FF2B5EF4-FFF2-40B4-BE49-F238E27FC236}">
                <a16:creationId xmlns:a16="http://schemas.microsoft.com/office/drawing/2014/main" id="{A371F504-461F-D847-95DF-95D230A538D5}"/>
              </a:ext>
            </a:extLst>
          </p:cNvPr>
          <p:cNvGrpSpPr/>
          <p:nvPr/>
        </p:nvGrpSpPr>
        <p:grpSpPr>
          <a:xfrm>
            <a:off x="2120349" y="3756470"/>
            <a:ext cx="2107096" cy="2195473"/>
            <a:chOff x="2186609" y="3534068"/>
            <a:chExt cx="2107096" cy="2360815"/>
          </a:xfrm>
        </p:grpSpPr>
        <p:cxnSp>
          <p:nvCxnSpPr>
            <p:cNvPr id="6" name="Straight Connector 5">
              <a:extLst>
                <a:ext uri="{FF2B5EF4-FFF2-40B4-BE49-F238E27FC236}">
                  <a16:creationId xmlns:a16="http://schemas.microsoft.com/office/drawing/2014/main" id="{0252FB57-1480-E748-B38D-1D7D1D6D656C}"/>
                </a:ext>
              </a:extLst>
            </p:cNvPr>
            <p:cNvCxnSpPr/>
            <p:nvPr/>
          </p:nvCxnSpPr>
          <p:spPr>
            <a:xfrm>
              <a:off x="2186609" y="3534068"/>
              <a:ext cx="0" cy="2360815"/>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525266C-0900-FE43-8F83-9A8312C69BE3}"/>
                </a:ext>
              </a:extLst>
            </p:cNvPr>
            <p:cNvCxnSpPr/>
            <p:nvPr/>
          </p:nvCxnSpPr>
          <p:spPr>
            <a:xfrm>
              <a:off x="4293705" y="3534068"/>
              <a:ext cx="0" cy="2360815"/>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7786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Load Balancer </a:t>
            </a:r>
          </a:p>
        </p:txBody>
      </p:sp>
      <p:pic>
        <p:nvPicPr>
          <p:cNvPr id="7" name="Graphic 6">
            <a:extLst>
              <a:ext uri="{FF2B5EF4-FFF2-40B4-BE49-F238E27FC236}">
                <a16:creationId xmlns:a16="http://schemas.microsoft.com/office/drawing/2014/main" id="{AD638425-E5CB-FB4B-92D8-95A0516CDB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5605" y="354840"/>
            <a:ext cx="721553" cy="721553"/>
          </a:xfrm>
          <a:prstGeom prst="rect">
            <a:avLst/>
          </a:prstGeom>
        </p:spPr>
      </p:pic>
      <p:sp>
        <p:nvSpPr>
          <p:cNvPr id="9" name="Rectangle 8">
            <a:extLst>
              <a:ext uri="{FF2B5EF4-FFF2-40B4-BE49-F238E27FC236}">
                <a16:creationId xmlns:a16="http://schemas.microsoft.com/office/drawing/2014/main" id="{FEB33E74-62A7-004A-9508-AE9B26A98A06}"/>
              </a:ext>
            </a:extLst>
          </p:cNvPr>
          <p:cNvSpPr/>
          <p:nvPr/>
        </p:nvSpPr>
        <p:spPr bwMode="auto">
          <a:xfrm>
            <a:off x="607470" y="1677135"/>
            <a:ext cx="2095973" cy="400083"/>
          </a:xfrm>
          <a:prstGeom prst="rect">
            <a:avLst/>
          </a:prstGeom>
          <a:solidFill>
            <a:schemeClr val="accen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27" tIns="91427" rIns="91427" bIns="91427" numCol="1" spcCol="0" rtlCol="0" fromWordArt="0" anchor="ctr" anchorCtr="0" forceAA="0" compatLnSpc="1">
            <a:prstTxWarp prst="textNoShape">
              <a:avLst/>
            </a:prstTxWarp>
            <a:spAutoFit/>
          </a:bodyPr>
          <a:lstStyle/>
          <a:p>
            <a:pPr algn="ctr" defTabSz="932293" fontAlgn="base">
              <a:spcBef>
                <a:spcPct val="0"/>
              </a:spcBef>
              <a:spcAft>
                <a:spcPct val="0"/>
              </a:spcAft>
              <a:defRPr/>
            </a:pPr>
            <a:r>
              <a:rPr lang="en-US" sz="1400" b="1" spc="100">
                <a:solidFill>
                  <a:srgbClr val="000000"/>
                </a:solidFill>
                <a:latin typeface="Segoe UI"/>
                <a:cs typeface="Segoe UI" pitchFamily="34" charset="0"/>
              </a:rPr>
              <a:t>RECENT UPDATES</a:t>
            </a:r>
          </a:p>
        </p:txBody>
      </p:sp>
      <p:cxnSp>
        <p:nvCxnSpPr>
          <p:cNvPr id="10" name="Straight Connector 9">
            <a:extLst>
              <a:ext uri="{FF2B5EF4-FFF2-40B4-BE49-F238E27FC236}">
                <a16:creationId xmlns:a16="http://schemas.microsoft.com/office/drawing/2014/main" id="{7D86F870-AE82-1344-99F6-217EA76B0F54}"/>
              </a:ext>
            </a:extLst>
          </p:cNvPr>
          <p:cNvCxnSpPr/>
          <p:nvPr/>
        </p:nvCxnSpPr>
        <p:spPr>
          <a:xfrm>
            <a:off x="0" y="3027832"/>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CC9DB1-1325-474A-8184-3D0A5E526173}"/>
              </a:ext>
            </a:extLst>
          </p:cNvPr>
          <p:cNvCxnSpPr/>
          <p:nvPr/>
        </p:nvCxnSpPr>
        <p:spPr>
          <a:xfrm>
            <a:off x="0" y="4088006"/>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002680-088C-F145-839A-178536DEA6A0}"/>
              </a:ext>
            </a:extLst>
          </p:cNvPr>
          <p:cNvCxnSpPr/>
          <p:nvPr/>
        </p:nvCxnSpPr>
        <p:spPr>
          <a:xfrm>
            <a:off x="0" y="4869884"/>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7A0425-AD5E-5441-A7EA-65C2CBF9C6E0}"/>
              </a:ext>
            </a:extLst>
          </p:cNvPr>
          <p:cNvSpPr txBox="1"/>
          <p:nvPr/>
        </p:nvSpPr>
        <p:spPr>
          <a:xfrm>
            <a:off x="474881" y="2392018"/>
            <a:ext cx="7749290" cy="4616648"/>
          </a:xfrm>
          <a:prstGeom prst="rect">
            <a:avLst/>
          </a:prstGeom>
          <a:noFill/>
        </p:spPr>
        <p:txBody>
          <a:bodyPr wrap="square" rtlCol="0">
            <a:spAutoFit/>
          </a:bodyPr>
          <a:lstStyle/>
          <a:p>
            <a:pPr>
              <a:spcAft>
                <a:spcPts val="3000"/>
              </a:spcAft>
            </a:pPr>
            <a:r>
              <a:rPr lang="en-US" sz="2400"/>
              <a:t>Cross-region support</a:t>
            </a:r>
          </a:p>
          <a:p>
            <a:pPr>
              <a:spcAft>
                <a:spcPts val="600"/>
              </a:spcAft>
            </a:pPr>
            <a:r>
              <a:rPr lang="en-US" sz="2400"/>
              <a:t>SKU upgrade while retaining Public IP</a:t>
            </a:r>
          </a:p>
          <a:p>
            <a:pPr marL="0" lvl="1">
              <a:spcAft>
                <a:spcPts val="3000"/>
              </a:spcAft>
            </a:pPr>
            <a:r>
              <a:rPr lang="en-US" sz="1600">
                <a:solidFill>
                  <a:schemeClr val="tx1">
                    <a:lumMod val="85000"/>
                  </a:schemeClr>
                </a:solidFill>
              </a:rPr>
              <a:t>Basic to Standard  |  IP preservation</a:t>
            </a:r>
          </a:p>
          <a:p>
            <a:pPr>
              <a:spcAft>
                <a:spcPts val="3000"/>
              </a:spcAft>
            </a:pPr>
            <a:r>
              <a:rPr lang="en-US" sz="2400"/>
              <a:t>IP based backends</a:t>
            </a:r>
          </a:p>
          <a:p>
            <a:pPr>
              <a:spcAft>
                <a:spcPts val="3000"/>
              </a:spcAft>
            </a:pPr>
            <a:r>
              <a:rPr lang="en-US" sz="2400"/>
              <a:t>Resource group moves</a:t>
            </a:r>
          </a:p>
          <a:p>
            <a:pPr>
              <a:spcAft>
                <a:spcPts val="3000"/>
              </a:spcAft>
            </a:pPr>
            <a:r>
              <a:rPr lang="en-US" sz="2400"/>
              <a:t>Load Balancer insights in Azure Monitor</a:t>
            </a:r>
          </a:p>
          <a:p>
            <a:endParaRPr lang="en-US" sz="2800"/>
          </a:p>
        </p:txBody>
      </p:sp>
      <p:cxnSp>
        <p:nvCxnSpPr>
          <p:cNvPr id="15" name="Straight Connector 14">
            <a:extLst>
              <a:ext uri="{FF2B5EF4-FFF2-40B4-BE49-F238E27FC236}">
                <a16:creationId xmlns:a16="http://schemas.microsoft.com/office/drawing/2014/main" id="{0F8EC6BD-B38E-6B40-AB23-29720ED070D9}"/>
              </a:ext>
            </a:extLst>
          </p:cNvPr>
          <p:cNvCxnSpPr/>
          <p:nvPr/>
        </p:nvCxnSpPr>
        <p:spPr>
          <a:xfrm>
            <a:off x="0" y="5558997"/>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E372293-82BA-4AF1-BD6D-B8884A27E349}"/>
              </a:ext>
            </a:extLst>
          </p:cNvPr>
          <p:cNvPicPr>
            <a:picLocks noChangeAspect="1"/>
          </p:cNvPicPr>
          <p:nvPr/>
        </p:nvPicPr>
        <p:blipFill>
          <a:blip r:embed="rId5"/>
          <a:stretch>
            <a:fillRect/>
          </a:stretch>
        </p:blipFill>
        <p:spPr>
          <a:xfrm>
            <a:off x="6091567" y="2476183"/>
            <a:ext cx="5875404" cy="2946024"/>
          </a:xfrm>
          <a:prstGeom prst="rect">
            <a:avLst/>
          </a:prstGeom>
        </p:spPr>
      </p:pic>
    </p:spTree>
    <p:extLst>
      <p:ext uri="{BB962C8B-B14F-4D97-AF65-F5344CB8AC3E}">
        <p14:creationId xmlns:p14="http://schemas.microsoft.com/office/powerpoint/2010/main" val="5359386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Application Gateway</a:t>
            </a:r>
          </a:p>
        </p:txBody>
      </p:sp>
      <p:sp>
        <p:nvSpPr>
          <p:cNvPr id="34" name="TextBox 33">
            <a:extLst>
              <a:ext uri="{FF2B5EF4-FFF2-40B4-BE49-F238E27FC236}">
                <a16:creationId xmlns:a16="http://schemas.microsoft.com/office/drawing/2014/main" id="{F023239F-0E74-4309-A195-F38463DCEB1B}"/>
              </a:ext>
            </a:extLst>
          </p:cNvPr>
          <p:cNvSpPr txBox="1"/>
          <p:nvPr/>
        </p:nvSpPr>
        <p:spPr>
          <a:xfrm>
            <a:off x="495498" y="4860601"/>
            <a:ext cx="2592258" cy="830997"/>
          </a:xfrm>
          <a:prstGeom prst="rect">
            <a:avLst/>
          </a:prstGeom>
          <a:noFill/>
        </p:spPr>
        <p:txBody>
          <a:bodyPr wrap="square" rtlCol="0">
            <a:spAutoFit/>
          </a:bodyPr>
          <a:lstStyle/>
          <a:p>
            <a:r>
              <a:rPr lang="en-US" sz="2400">
                <a:solidFill>
                  <a:schemeClr val="accent1"/>
                </a:solidFill>
                <a:latin typeface="+mj-lt"/>
              </a:rPr>
              <a:t>Auto scaling support</a:t>
            </a:r>
          </a:p>
        </p:txBody>
      </p:sp>
      <p:pic>
        <p:nvPicPr>
          <p:cNvPr id="6" name="Picture 4">
            <a:extLst>
              <a:ext uri="{FF2B5EF4-FFF2-40B4-BE49-F238E27FC236}">
                <a16:creationId xmlns:a16="http://schemas.microsoft.com/office/drawing/2014/main" id="{3AF8E6FA-C523-FE43-9AB1-3B813A1E22A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15605" y="365125"/>
            <a:ext cx="721553" cy="721553"/>
          </a:xfrm>
          <a:prstGeom prst="rect">
            <a:avLst/>
          </a:prstGeom>
        </p:spPr>
      </p:pic>
      <p:sp>
        <p:nvSpPr>
          <p:cNvPr id="7" name="TextBox 6">
            <a:extLst>
              <a:ext uri="{FF2B5EF4-FFF2-40B4-BE49-F238E27FC236}">
                <a16:creationId xmlns:a16="http://schemas.microsoft.com/office/drawing/2014/main" id="{62DC43FF-B9E2-F542-BF42-A5B278EE8D02}"/>
              </a:ext>
            </a:extLst>
          </p:cNvPr>
          <p:cNvSpPr txBox="1"/>
          <p:nvPr/>
        </p:nvSpPr>
        <p:spPr>
          <a:xfrm>
            <a:off x="495498" y="2227776"/>
            <a:ext cx="2592258" cy="1200329"/>
          </a:xfrm>
          <a:prstGeom prst="rect">
            <a:avLst/>
          </a:prstGeom>
          <a:noFill/>
        </p:spPr>
        <p:txBody>
          <a:bodyPr wrap="square" rtlCol="0">
            <a:spAutoFit/>
          </a:bodyPr>
          <a:lstStyle/>
          <a:p>
            <a:r>
              <a:rPr lang="en-US" sz="2400">
                <a:solidFill>
                  <a:schemeClr val="accent1"/>
                </a:solidFill>
                <a:latin typeface="+mj-lt"/>
              </a:rPr>
              <a:t>Application/</a:t>
            </a:r>
            <a:br>
              <a:rPr lang="en-US" sz="2400">
                <a:solidFill>
                  <a:schemeClr val="accent1"/>
                </a:solidFill>
                <a:latin typeface="+mj-lt"/>
              </a:rPr>
            </a:br>
            <a:r>
              <a:rPr lang="en-US" sz="2400">
                <a:solidFill>
                  <a:schemeClr val="accent1"/>
                </a:solidFill>
                <a:latin typeface="+mj-lt"/>
              </a:rPr>
              <a:t>Layer 7 load balancer</a:t>
            </a:r>
          </a:p>
        </p:txBody>
      </p:sp>
      <p:sp>
        <p:nvSpPr>
          <p:cNvPr id="17" name="TextBox 16">
            <a:extLst>
              <a:ext uri="{FF2B5EF4-FFF2-40B4-BE49-F238E27FC236}">
                <a16:creationId xmlns:a16="http://schemas.microsoft.com/office/drawing/2014/main" id="{0031368B-6736-364B-8D58-67BBF3FF805B}"/>
              </a:ext>
            </a:extLst>
          </p:cNvPr>
          <p:cNvSpPr txBox="1"/>
          <p:nvPr/>
        </p:nvSpPr>
        <p:spPr>
          <a:xfrm>
            <a:off x="3347410" y="2227776"/>
            <a:ext cx="2592258" cy="1969770"/>
          </a:xfrm>
          <a:prstGeom prst="rect">
            <a:avLst/>
          </a:prstGeom>
          <a:noFill/>
        </p:spPr>
        <p:txBody>
          <a:bodyPr wrap="square" rtlCol="0">
            <a:spAutoFit/>
          </a:bodyPr>
          <a:lstStyle/>
          <a:p>
            <a:pPr>
              <a:spcAft>
                <a:spcPts val="600"/>
              </a:spcAft>
            </a:pPr>
            <a:r>
              <a:rPr lang="en-US" sz="2400">
                <a:solidFill>
                  <a:schemeClr val="accent1"/>
                </a:solidFill>
                <a:latin typeface="+mj-lt"/>
              </a:rPr>
              <a:t>HTTP/HTTPS applications</a:t>
            </a:r>
          </a:p>
          <a:p>
            <a:pPr marL="0" lvl="1">
              <a:spcAft>
                <a:spcPts val="600"/>
              </a:spcAft>
            </a:pPr>
            <a:r>
              <a:rPr lang="en-US">
                <a:solidFill>
                  <a:schemeClr val="tx1">
                    <a:lumMod val="75000"/>
                  </a:schemeClr>
                </a:solidFill>
                <a:latin typeface="Segoe UI" panose="020B0502040204020203" pitchFamily="34" charset="0"/>
              </a:rPr>
              <a:t>WebSocket and HTTP/2 support</a:t>
            </a:r>
          </a:p>
          <a:p>
            <a:pPr marL="285750" indent="-285750">
              <a:spcAft>
                <a:spcPts val="600"/>
              </a:spcAft>
              <a:buFont typeface="Arial" panose="020B0604020202020204" pitchFamily="34" charset="0"/>
              <a:buChar char="•"/>
            </a:pPr>
            <a:endParaRPr lang="en-US" sz="2800"/>
          </a:p>
        </p:txBody>
      </p:sp>
      <p:sp>
        <p:nvSpPr>
          <p:cNvPr id="18" name="TextBox 17">
            <a:extLst>
              <a:ext uri="{FF2B5EF4-FFF2-40B4-BE49-F238E27FC236}">
                <a16:creationId xmlns:a16="http://schemas.microsoft.com/office/drawing/2014/main" id="{45B730F2-3813-5B44-8881-29818DAAF487}"/>
              </a:ext>
            </a:extLst>
          </p:cNvPr>
          <p:cNvSpPr txBox="1"/>
          <p:nvPr/>
        </p:nvSpPr>
        <p:spPr>
          <a:xfrm>
            <a:off x="6199322" y="2227776"/>
            <a:ext cx="2592258" cy="461665"/>
          </a:xfrm>
          <a:prstGeom prst="rect">
            <a:avLst/>
          </a:prstGeom>
          <a:noFill/>
        </p:spPr>
        <p:txBody>
          <a:bodyPr wrap="square" rtlCol="0">
            <a:spAutoFit/>
          </a:bodyPr>
          <a:lstStyle/>
          <a:p>
            <a:r>
              <a:rPr lang="en-US" sz="2400">
                <a:solidFill>
                  <a:schemeClr val="accent1"/>
                </a:solidFill>
                <a:latin typeface="+mj-lt"/>
              </a:rPr>
              <a:t>TLS termination</a:t>
            </a:r>
          </a:p>
        </p:txBody>
      </p:sp>
      <p:sp>
        <p:nvSpPr>
          <p:cNvPr id="19" name="TextBox 18">
            <a:extLst>
              <a:ext uri="{FF2B5EF4-FFF2-40B4-BE49-F238E27FC236}">
                <a16:creationId xmlns:a16="http://schemas.microsoft.com/office/drawing/2014/main" id="{9C67256B-6D6A-5C41-AF19-914A469637CD}"/>
              </a:ext>
            </a:extLst>
          </p:cNvPr>
          <p:cNvSpPr txBox="1"/>
          <p:nvPr/>
        </p:nvSpPr>
        <p:spPr>
          <a:xfrm>
            <a:off x="9051235" y="2227776"/>
            <a:ext cx="2592258" cy="1184940"/>
          </a:xfrm>
          <a:prstGeom prst="rect">
            <a:avLst/>
          </a:prstGeom>
          <a:noFill/>
        </p:spPr>
        <p:txBody>
          <a:bodyPr wrap="square" rtlCol="0">
            <a:spAutoFit/>
          </a:bodyPr>
          <a:lstStyle/>
          <a:p>
            <a:pPr>
              <a:spcAft>
                <a:spcPts val="600"/>
              </a:spcAft>
            </a:pPr>
            <a:r>
              <a:rPr lang="en-US" sz="2400">
                <a:solidFill>
                  <a:schemeClr val="accent1"/>
                </a:solidFill>
                <a:latin typeface="+mj-lt"/>
              </a:rPr>
              <a:t>Terminates connections</a:t>
            </a:r>
          </a:p>
          <a:p>
            <a:pPr marL="0" lvl="1">
              <a:spcAft>
                <a:spcPts val="600"/>
              </a:spcAft>
            </a:pPr>
            <a:r>
              <a:rPr lang="en-US">
                <a:solidFill>
                  <a:schemeClr val="tx1">
                    <a:lumMod val="75000"/>
                  </a:schemeClr>
                </a:solidFill>
                <a:latin typeface="Segoe UI" panose="020B0502040204020203" pitchFamily="34" charset="0"/>
              </a:rPr>
              <a:t>Source IP is changed</a:t>
            </a:r>
          </a:p>
        </p:txBody>
      </p:sp>
      <p:sp>
        <p:nvSpPr>
          <p:cNvPr id="20" name="TextBox 19">
            <a:extLst>
              <a:ext uri="{FF2B5EF4-FFF2-40B4-BE49-F238E27FC236}">
                <a16:creationId xmlns:a16="http://schemas.microsoft.com/office/drawing/2014/main" id="{9A80AB5B-3A0E-E14A-9563-340CFB19C61F}"/>
              </a:ext>
            </a:extLst>
          </p:cNvPr>
          <p:cNvSpPr txBox="1"/>
          <p:nvPr/>
        </p:nvSpPr>
        <p:spPr>
          <a:xfrm>
            <a:off x="3365079" y="4860601"/>
            <a:ext cx="2592258" cy="830997"/>
          </a:xfrm>
          <a:prstGeom prst="rect">
            <a:avLst/>
          </a:prstGeom>
          <a:noFill/>
        </p:spPr>
        <p:txBody>
          <a:bodyPr wrap="square" rtlCol="0">
            <a:spAutoFit/>
          </a:bodyPr>
          <a:lstStyle/>
          <a:p>
            <a:r>
              <a:rPr lang="en-US" sz="2400">
                <a:solidFill>
                  <a:schemeClr val="accent1"/>
                </a:solidFill>
                <a:latin typeface="+mj-lt"/>
              </a:rPr>
              <a:t>Availability zones support</a:t>
            </a:r>
          </a:p>
        </p:txBody>
      </p:sp>
      <p:sp>
        <p:nvSpPr>
          <p:cNvPr id="21" name="TextBox 20">
            <a:extLst>
              <a:ext uri="{FF2B5EF4-FFF2-40B4-BE49-F238E27FC236}">
                <a16:creationId xmlns:a16="http://schemas.microsoft.com/office/drawing/2014/main" id="{6900AE74-AD35-D244-9363-06E98938FAA3}"/>
              </a:ext>
            </a:extLst>
          </p:cNvPr>
          <p:cNvSpPr txBox="1"/>
          <p:nvPr/>
        </p:nvSpPr>
        <p:spPr>
          <a:xfrm>
            <a:off x="6234660" y="4860601"/>
            <a:ext cx="2592258" cy="830997"/>
          </a:xfrm>
          <a:prstGeom prst="rect">
            <a:avLst/>
          </a:prstGeom>
          <a:noFill/>
        </p:spPr>
        <p:txBody>
          <a:bodyPr wrap="square" rtlCol="0">
            <a:spAutoFit/>
          </a:bodyPr>
          <a:lstStyle/>
          <a:p>
            <a:r>
              <a:rPr lang="en-US" sz="2400">
                <a:solidFill>
                  <a:schemeClr val="accent1"/>
                </a:solidFill>
                <a:latin typeface="+mj-lt"/>
              </a:rPr>
              <a:t>HTTP to HTTPS redirects</a:t>
            </a:r>
          </a:p>
        </p:txBody>
      </p:sp>
      <p:sp>
        <p:nvSpPr>
          <p:cNvPr id="22" name="TextBox 21">
            <a:extLst>
              <a:ext uri="{FF2B5EF4-FFF2-40B4-BE49-F238E27FC236}">
                <a16:creationId xmlns:a16="http://schemas.microsoft.com/office/drawing/2014/main" id="{EC2CE727-9E97-AD41-8A04-A1E9675C649D}"/>
              </a:ext>
            </a:extLst>
          </p:cNvPr>
          <p:cNvSpPr txBox="1"/>
          <p:nvPr/>
        </p:nvSpPr>
        <p:spPr>
          <a:xfrm>
            <a:off x="9104242" y="4860601"/>
            <a:ext cx="2592258" cy="830997"/>
          </a:xfrm>
          <a:prstGeom prst="rect">
            <a:avLst/>
          </a:prstGeom>
          <a:noFill/>
        </p:spPr>
        <p:txBody>
          <a:bodyPr wrap="square" rtlCol="0">
            <a:spAutoFit/>
          </a:bodyPr>
          <a:lstStyle/>
          <a:p>
            <a:r>
              <a:rPr lang="en-US" sz="2400">
                <a:solidFill>
                  <a:schemeClr val="accent1"/>
                </a:solidFill>
                <a:latin typeface="+mj-lt"/>
              </a:rPr>
              <a:t>Single Public IP on frontend</a:t>
            </a:r>
          </a:p>
        </p:txBody>
      </p:sp>
      <p:cxnSp>
        <p:nvCxnSpPr>
          <p:cNvPr id="31" name="Straight Connector 30">
            <a:extLst>
              <a:ext uri="{FF2B5EF4-FFF2-40B4-BE49-F238E27FC236}">
                <a16:creationId xmlns:a16="http://schemas.microsoft.com/office/drawing/2014/main" id="{D0848B06-4D4B-2B43-9930-9B162B894920}"/>
              </a:ext>
            </a:extLst>
          </p:cNvPr>
          <p:cNvCxnSpPr>
            <a:cxnSpLocks/>
          </p:cNvCxnSpPr>
          <p:nvPr/>
        </p:nvCxnSpPr>
        <p:spPr>
          <a:xfrm>
            <a:off x="588263" y="460844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B5A2F7-84CE-D542-8702-CCD26DDF4E70}"/>
              </a:ext>
            </a:extLst>
          </p:cNvPr>
          <p:cNvCxnSpPr>
            <a:cxnSpLocks/>
          </p:cNvCxnSpPr>
          <p:nvPr/>
        </p:nvCxnSpPr>
        <p:spPr>
          <a:xfrm>
            <a:off x="3438143" y="460844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FFA369-02D2-DF4C-9953-2E19F4502801}"/>
              </a:ext>
            </a:extLst>
          </p:cNvPr>
          <p:cNvCxnSpPr>
            <a:cxnSpLocks/>
          </p:cNvCxnSpPr>
          <p:nvPr/>
        </p:nvCxnSpPr>
        <p:spPr>
          <a:xfrm>
            <a:off x="6288023" y="460844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B792EC-7D3C-054A-B012-FBB52279FB90}"/>
              </a:ext>
            </a:extLst>
          </p:cNvPr>
          <p:cNvCxnSpPr>
            <a:cxnSpLocks/>
          </p:cNvCxnSpPr>
          <p:nvPr/>
        </p:nvCxnSpPr>
        <p:spPr>
          <a:xfrm>
            <a:off x="9137903" y="460844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D89786-7B76-7041-A5DE-B7B1341AEF12}"/>
              </a:ext>
            </a:extLst>
          </p:cNvPr>
          <p:cNvCxnSpPr>
            <a:cxnSpLocks/>
          </p:cNvCxnSpPr>
          <p:nvPr/>
        </p:nvCxnSpPr>
        <p:spPr>
          <a:xfrm>
            <a:off x="588263" y="2024268"/>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D93493-2C54-A049-86CD-ECA07ADDE8D5}"/>
              </a:ext>
            </a:extLst>
          </p:cNvPr>
          <p:cNvCxnSpPr>
            <a:cxnSpLocks/>
          </p:cNvCxnSpPr>
          <p:nvPr/>
        </p:nvCxnSpPr>
        <p:spPr>
          <a:xfrm>
            <a:off x="3438143" y="2024268"/>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704B73-1C6D-EB40-B148-1BD011C33044}"/>
              </a:ext>
            </a:extLst>
          </p:cNvPr>
          <p:cNvCxnSpPr>
            <a:cxnSpLocks/>
          </p:cNvCxnSpPr>
          <p:nvPr/>
        </p:nvCxnSpPr>
        <p:spPr>
          <a:xfrm>
            <a:off x="6288023" y="2024268"/>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99FFAE-57BC-084C-869B-21D331344BD2}"/>
              </a:ext>
            </a:extLst>
          </p:cNvPr>
          <p:cNvCxnSpPr>
            <a:cxnSpLocks/>
          </p:cNvCxnSpPr>
          <p:nvPr/>
        </p:nvCxnSpPr>
        <p:spPr>
          <a:xfrm>
            <a:off x="9137903" y="2024268"/>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9661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a:xfrm>
            <a:off x="509435" y="366578"/>
            <a:ext cx="7452151" cy="1504122"/>
          </a:xfrm>
        </p:spPr>
        <p:txBody>
          <a:bodyPr/>
          <a:lstStyle/>
          <a:p>
            <a:r>
              <a:rPr lang="en-US"/>
              <a:t>Application Gateway components</a:t>
            </a:r>
          </a:p>
        </p:txBody>
      </p:sp>
      <p:pic>
        <p:nvPicPr>
          <p:cNvPr id="7" name="Picture 4">
            <a:extLst>
              <a:ext uri="{FF2B5EF4-FFF2-40B4-BE49-F238E27FC236}">
                <a16:creationId xmlns:a16="http://schemas.microsoft.com/office/drawing/2014/main" id="{A7978558-5D31-C243-A6E5-AA6E383FA1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15605" y="365125"/>
            <a:ext cx="721553" cy="721553"/>
          </a:xfrm>
          <a:prstGeom prst="rect">
            <a:avLst/>
          </a:prstGeom>
        </p:spPr>
      </p:pic>
      <p:grpSp>
        <p:nvGrpSpPr>
          <p:cNvPr id="30" name="Group 29">
            <a:extLst>
              <a:ext uri="{FF2B5EF4-FFF2-40B4-BE49-F238E27FC236}">
                <a16:creationId xmlns:a16="http://schemas.microsoft.com/office/drawing/2014/main" id="{9D44A853-5820-F44D-A515-95B170680754}"/>
              </a:ext>
            </a:extLst>
          </p:cNvPr>
          <p:cNvGrpSpPr/>
          <p:nvPr/>
        </p:nvGrpSpPr>
        <p:grpSpPr>
          <a:xfrm>
            <a:off x="685363" y="1704129"/>
            <a:ext cx="5522333" cy="3950122"/>
            <a:chOff x="5903716" y="749467"/>
            <a:chExt cx="5388985" cy="3385863"/>
          </a:xfrm>
        </p:grpSpPr>
        <p:sp>
          <p:nvSpPr>
            <p:cNvPr id="31" name="Rectangle 30">
              <a:extLst>
                <a:ext uri="{FF2B5EF4-FFF2-40B4-BE49-F238E27FC236}">
                  <a16:creationId xmlns:a16="http://schemas.microsoft.com/office/drawing/2014/main" id="{CBC0F467-F19B-D14C-86DF-35776CA27785}"/>
                </a:ext>
              </a:extLst>
            </p:cNvPr>
            <p:cNvSpPr/>
            <p:nvPr/>
          </p:nvSpPr>
          <p:spPr bwMode="auto">
            <a:xfrm>
              <a:off x="5925002" y="2522353"/>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a:spcAft>
                  <a:spcPts val="600"/>
                </a:spcAft>
              </a:pPr>
              <a:r>
                <a:rPr lang="en-US" sz="2400">
                  <a:solidFill>
                    <a:srgbClr val="50E6FF"/>
                  </a:solidFill>
                  <a:latin typeface="Segoe UI Semibold"/>
                </a:rPr>
                <a:t>Routing rules </a:t>
              </a:r>
            </a:p>
          </p:txBody>
        </p:sp>
        <p:sp>
          <p:nvSpPr>
            <p:cNvPr id="32" name="Rectangle 31">
              <a:extLst>
                <a:ext uri="{FF2B5EF4-FFF2-40B4-BE49-F238E27FC236}">
                  <a16:creationId xmlns:a16="http://schemas.microsoft.com/office/drawing/2014/main" id="{0F9F3A33-F3C3-E648-A6A3-0665EF5DA470}"/>
                </a:ext>
              </a:extLst>
            </p:cNvPr>
            <p:cNvSpPr/>
            <p:nvPr/>
          </p:nvSpPr>
          <p:spPr bwMode="auto">
            <a:xfrm>
              <a:off x="8695785" y="2522353"/>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a:spcAft>
                  <a:spcPts val="600"/>
                </a:spcAft>
              </a:pPr>
              <a:r>
                <a:rPr lang="en-US" sz="2400">
                  <a:solidFill>
                    <a:srgbClr val="50E6FF"/>
                  </a:solidFill>
                  <a:latin typeface="Segoe UI Semibold"/>
                </a:rPr>
                <a:t>Backend pools</a:t>
              </a:r>
            </a:p>
            <a:p>
              <a:pPr marL="0" lvl="1">
                <a:spcAft>
                  <a:spcPts val="600"/>
                </a:spcAft>
              </a:pPr>
              <a:r>
                <a:rPr lang="en-US">
                  <a:solidFill>
                    <a:srgbClr val="FFFFFF">
                      <a:lumMod val="75000"/>
                    </a:srgbClr>
                  </a:solidFill>
                  <a:latin typeface="Segoe UI" panose="020B0502040204020203" pitchFamily="34" charset="0"/>
                </a:rPr>
                <a:t>VMs, VMSS</a:t>
              </a:r>
            </a:p>
            <a:p>
              <a:pPr marL="0" lvl="1">
                <a:spcAft>
                  <a:spcPts val="600"/>
                </a:spcAft>
              </a:pPr>
              <a:r>
                <a:rPr lang="en-US">
                  <a:solidFill>
                    <a:srgbClr val="FFFFFF">
                      <a:lumMod val="75000"/>
                    </a:srgbClr>
                  </a:solidFill>
                  <a:latin typeface="Segoe UI" panose="020B0502040204020203" pitchFamily="34" charset="0"/>
                </a:rPr>
                <a:t>IP addresses, FQDN</a:t>
              </a:r>
            </a:p>
          </p:txBody>
        </p:sp>
        <p:sp>
          <p:nvSpPr>
            <p:cNvPr id="33" name="Rectangle 32">
              <a:extLst>
                <a:ext uri="{FF2B5EF4-FFF2-40B4-BE49-F238E27FC236}">
                  <a16:creationId xmlns:a16="http://schemas.microsoft.com/office/drawing/2014/main" id="{671D21AF-A474-8147-AB40-7BCCB1F67C72}"/>
                </a:ext>
              </a:extLst>
            </p:cNvPr>
            <p:cNvSpPr/>
            <p:nvPr/>
          </p:nvSpPr>
          <p:spPr bwMode="auto">
            <a:xfrm>
              <a:off x="5903716" y="749467"/>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a:spcAft>
                  <a:spcPts val="600"/>
                </a:spcAft>
              </a:pPr>
              <a:r>
                <a:rPr lang="en-US" sz="2400">
                  <a:solidFill>
                    <a:srgbClr val="50E6FF"/>
                  </a:solidFill>
                  <a:latin typeface="Segoe UI Semibold"/>
                </a:rPr>
                <a:t>Frontend</a:t>
              </a:r>
            </a:p>
            <a:p>
              <a:pPr marL="0" lvl="1">
                <a:spcAft>
                  <a:spcPts val="600"/>
                </a:spcAft>
              </a:pPr>
              <a:r>
                <a:rPr lang="en-US">
                  <a:solidFill>
                    <a:srgbClr val="FFFFFF">
                      <a:lumMod val="75000"/>
                    </a:srgbClr>
                  </a:solidFill>
                  <a:latin typeface="Segoe UI" panose="020B0502040204020203" pitchFamily="34" charset="0"/>
                </a:rPr>
                <a:t>Public, Private</a:t>
              </a:r>
            </a:p>
          </p:txBody>
        </p:sp>
        <p:sp>
          <p:nvSpPr>
            <p:cNvPr id="34" name="Rectangle 33">
              <a:extLst>
                <a:ext uri="{FF2B5EF4-FFF2-40B4-BE49-F238E27FC236}">
                  <a16:creationId xmlns:a16="http://schemas.microsoft.com/office/drawing/2014/main" id="{7748AE6F-6074-4B40-9A22-530F84823350}"/>
                </a:ext>
              </a:extLst>
            </p:cNvPr>
            <p:cNvSpPr/>
            <p:nvPr/>
          </p:nvSpPr>
          <p:spPr bwMode="auto">
            <a:xfrm>
              <a:off x="8674499" y="749467"/>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a:spcAft>
                  <a:spcPts val="600"/>
                </a:spcAft>
              </a:pPr>
              <a:r>
                <a:rPr lang="en-US" sz="2400">
                  <a:solidFill>
                    <a:srgbClr val="50E6FF"/>
                  </a:solidFill>
                  <a:latin typeface="Segoe UI Semibold"/>
                </a:rPr>
                <a:t>Listener</a:t>
              </a:r>
            </a:p>
          </p:txBody>
        </p:sp>
      </p:grpSp>
      <p:pic>
        <p:nvPicPr>
          <p:cNvPr id="2" name="Picture 4">
            <a:extLst>
              <a:ext uri="{FF2B5EF4-FFF2-40B4-BE49-F238E27FC236}">
                <a16:creationId xmlns:a16="http://schemas.microsoft.com/office/drawing/2014/main" id="{93BDBD83-5EC3-4E9C-851E-A9B8EA0370C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65157" y="2232822"/>
            <a:ext cx="1075512" cy="1075512"/>
          </a:xfrm>
          <a:prstGeom prst="rect">
            <a:avLst/>
          </a:prstGeom>
        </p:spPr>
      </p:pic>
      <p:cxnSp>
        <p:nvCxnSpPr>
          <p:cNvPr id="3" name="Straight Connector 2">
            <a:extLst>
              <a:ext uri="{FF2B5EF4-FFF2-40B4-BE49-F238E27FC236}">
                <a16:creationId xmlns:a16="http://schemas.microsoft.com/office/drawing/2014/main" id="{F29B4EC0-3CA5-48AB-B5F7-41C1DED16DCE}"/>
              </a:ext>
            </a:extLst>
          </p:cNvPr>
          <p:cNvCxnSpPr>
            <a:cxnSpLocks/>
          </p:cNvCxnSpPr>
          <p:nvPr/>
        </p:nvCxnSpPr>
        <p:spPr>
          <a:xfrm>
            <a:off x="9794957" y="1815674"/>
            <a:ext cx="0" cy="447130"/>
          </a:xfrm>
          <a:prstGeom prst="line">
            <a:avLst/>
          </a:prstGeom>
          <a:ln w="3810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0385D039-DBDC-4D63-95B1-5ECD15471B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5453" y="4435196"/>
            <a:ext cx="498828" cy="498828"/>
          </a:xfrm>
          <a:prstGeom prst="rect">
            <a:avLst/>
          </a:prstGeom>
        </p:spPr>
      </p:pic>
      <p:pic>
        <p:nvPicPr>
          <p:cNvPr id="5" name="Graphic 4">
            <a:extLst>
              <a:ext uri="{FF2B5EF4-FFF2-40B4-BE49-F238E27FC236}">
                <a16:creationId xmlns:a16="http://schemas.microsoft.com/office/drawing/2014/main" id="{57A02778-B1CE-4BD6-8C3B-6F4F5E5DEE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7853" y="4587596"/>
            <a:ext cx="498828" cy="498828"/>
          </a:xfrm>
          <a:prstGeom prst="rect">
            <a:avLst/>
          </a:prstGeom>
        </p:spPr>
      </p:pic>
      <p:pic>
        <p:nvPicPr>
          <p:cNvPr id="6" name="Graphic 5">
            <a:extLst>
              <a:ext uri="{FF2B5EF4-FFF2-40B4-BE49-F238E27FC236}">
                <a16:creationId xmlns:a16="http://schemas.microsoft.com/office/drawing/2014/main" id="{2AF06678-EB45-4184-8CC7-0C7DAAE113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0253" y="4739996"/>
            <a:ext cx="498828" cy="498828"/>
          </a:xfrm>
          <a:prstGeom prst="rect">
            <a:avLst/>
          </a:prstGeom>
        </p:spPr>
      </p:pic>
      <p:pic>
        <p:nvPicPr>
          <p:cNvPr id="8" name="Graphic 7">
            <a:extLst>
              <a:ext uri="{FF2B5EF4-FFF2-40B4-BE49-F238E27FC236}">
                <a16:creationId xmlns:a16="http://schemas.microsoft.com/office/drawing/2014/main" id="{DB3E5484-95E3-4EB7-A6D8-B1153AF2A4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75506" y="4427339"/>
            <a:ext cx="498828" cy="498828"/>
          </a:xfrm>
          <a:prstGeom prst="rect">
            <a:avLst/>
          </a:prstGeom>
        </p:spPr>
      </p:pic>
      <p:pic>
        <p:nvPicPr>
          <p:cNvPr id="10" name="Graphic 9">
            <a:extLst>
              <a:ext uri="{FF2B5EF4-FFF2-40B4-BE49-F238E27FC236}">
                <a16:creationId xmlns:a16="http://schemas.microsoft.com/office/drawing/2014/main" id="{56C68A31-3C2E-4536-AE57-6F8707A9E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7906" y="4579739"/>
            <a:ext cx="498828" cy="498828"/>
          </a:xfrm>
          <a:prstGeom prst="rect">
            <a:avLst/>
          </a:prstGeom>
        </p:spPr>
      </p:pic>
      <p:pic>
        <p:nvPicPr>
          <p:cNvPr id="14" name="Graphic 13">
            <a:extLst>
              <a:ext uri="{FF2B5EF4-FFF2-40B4-BE49-F238E27FC236}">
                <a16:creationId xmlns:a16="http://schemas.microsoft.com/office/drawing/2014/main" id="{7ACFA973-E659-4591-9B0E-DB36437961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306" y="4732139"/>
            <a:ext cx="498828" cy="498828"/>
          </a:xfrm>
          <a:prstGeom prst="rect">
            <a:avLst/>
          </a:prstGeom>
        </p:spPr>
      </p:pic>
    </p:spTree>
    <p:extLst>
      <p:ext uri="{BB962C8B-B14F-4D97-AF65-F5344CB8AC3E}">
        <p14:creationId xmlns:p14="http://schemas.microsoft.com/office/powerpoint/2010/main" val="26871288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a:xfrm>
            <a:off x="588263" y="457200"/>
            <a:ext cx="11018520" cy="553998"/>
          </a:xfrm>
        </p:spPr>
        <p:txBody>
          <a:bodyPr/>
          <a:lstStyle/>
          <a:p>
            <a:r>
              <a:rPr lang="en-US"/>
              <a:t>Application Gateway routing</a:t>
            </a:r>
          </a:p>
        </p:txBody>
      </p:sp>
      <p:pic>
        <p:nvPicPr>
          <p:cNvPr id="5" name="Picture 4">
            <a:extLst>
              <a:ext uri="{FF2B5EF4-FFF2-40B4-BE49-F238E27FC236}">
                <a16:creationId xmlns:a16="http://schemas.microsoft.com/office/drawing/2014/main" id="{D4432021-BE8A-AB4A-A46B-AC9D07E4566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15605" y="365125"/>
            <a:ext cx="721553" cy="721553"/>
          </a:xfrm>
          <a:prstGeom prst="rect">
            <a:avLst/>
          </a:prstGeom>
        </p:spPr>
      </p:pic>
      <p:sp>
        <p:nvSpPr>
          <p:cNvPr id="19" name="TextBox 18">
            <a:extLst>
              <a:ext uri="{FF2B5EF4-FFF2-40B4-BE49-F238E27FC236}">
                <a16:creationId xmlns:a16="http://schemas.microsoft.com/office/drawing/2014/main" id="{380F6A68-3299-BC4B-9724-2AC6758F2E41}"/>
              </a:ext>
            </a:extLst>
          </p:cNvPr>
          <p:cNvSpPr txBox="1"/>
          <p:nvPr/>
        </p:nvSpPr>
        <p:spPr>
          <a:xfrm>
            <a:off x="429389" y="3734536"/>
            <a:ext cx="2631863" cy="461665"/>
          </a:xfrm>
          <a:prstGeom prst="rect">
            <a:avLst/>
          </a:prstGeom>
          <a:noFill/>
        </p:spPr>
        <p:txBody>
          <a:bodyPr wrap="square" rtlCol="0">
            <a:spAutoFit/>
          </a:bodyPr>
          <a:lstStyle/>
          <a:p>
            <a:pPr marL="0" lvl="1">
              <a:spcAft>
                <a:spcPts val="600"/>
              </a:spcAft>
            </a:pPr>
            <a:r>
              <a:rPr lang="en-US" sz="2400">
                <a:solidFill>
                  <a:schemeClr val="accent1"/>
                </a:solidFill>
                <a:latin typeface="+mj-lt"/>
              </a:rPr>
              <a:t>Regional</a:t>
            </a:r>
          </a:p>
        </p:txBody>
      </p:sp>
      <p:sp>
        <p:nvSpPr>
          <p:cNvPr id="20" name="TextBox 19">
            <a:extLst>
              <a:ext uri="{FF2B5EF4-FFF2-40B4-BE49-F238E27FC236}">
                <a16:creationId xmlns:a16="http://schemas.microsoft.com/office/drawing/2014/main" id="{5A47D590-9047-AA45-82BC-CAEFEB1C296B}"/>
              </a:ext>
            </a:extLst>
          </p:cNvPr>
          <p:cNvSpPr txBox="1"/>
          <p:nvPr/>
        </p:nvSpPr>
        <p:spPr>
          <a:xfrm>
            <a:off x="3305111" y="3734536"/>
            <a:ext cx="2631863" cy="815608"/>
          </a:xfrm>
          <a:prstGeom prst="rect">
            <a:avLst/>
          </a:prstGeom>
          <a:noFill/>
        </p:spPr>
        <p:txBody>
          <a:bodyPr wrap="square" rtlCol="0">
            <a:spAutoFit/>
          </a:bodyPr>
          <a:lstStyle/>
          <a:p>
            <a:pPr marL="0" lvl="1">
              <a:spcAft>
                <a:spcPts val="600"/>
              </a:spcAft>
            </a:pPr>
            <a:r>
              <a:rPr lang="en-US" sz="2400">
                <a:solidFill>
                  <a:schemeClr val="accent1"/>
                </a:solidFill>
                <a:latin typeface="+mj-lt"/>
              </a:rPr>
              <a:t>Content based</a:t>
            </a:r>
          </a:p>
          <a:p>
            <a:pPr marL="0" lvl="1">
              <a:spcAft>
                <a:spcPts val="600"/>
              </a:spcAft>
            </a:pPr>
            <a:r>
              <a:rPr lang="en-US">
                <a:solidFill>
                  <a:schemeClr val="tx1">
                    <a:lumMod val="75000"/>
                  </a:schemeClr>
                </a:solidFill>
                <a:latin typeface="Segoe UI" panose="020B0502040204020203" pitchFamily="34" charset="0"/>
              </a:rPr>
              <a:t>Incoming URL attributes</a:t>
            </a:r>
          </a:p>
        </p:txBody>
      </p:sp>
      <p:sp>
        <p:nvSpPr>
          <p:cNvPr id="21" name="TextBox 20">
            <a:extLst>
              <a:ext uri="{FF2B5EF4-FFF2-40B4-BE49-F238E27FC236}">
                <a16:creationId xmlns:a16="http://schemas.microsoft.com/office/drawing/2014/main" id="{3ED0DDE1-696F-5A43-8FBF-AA1363560501}"/>
              </a:ext>
            </a:extLst>
          </p:cNvPr>
          <p:cNvSpPr txBox="1"/>
          <p:nvPr/>
        </p:nvSpPr>
        <p:spPr>
          <a:xfrm>
            <a:off x="449491" y="5296176"/>
            <a:ext cx="2631863" cy="830997"/>
          </a:xfrm>
          <a:prstGeom prst="rect">
            <a:avLst/>
          </a:prstGeom>
          <a:noFill/>
        </p:spPr>
        <p:txBody>
          <a:bodyPr wrap="square" rtlCol="0">
            <a:spAutoFit/>
          </a:bodyPr>
          <a:lstStyle/>
          <a:p>
            <a:pPr marL="0" lvl="1">
              <a:spcAft>
                <a:spcPts val="600"/>
              </a:spcAft>
            </a:pPr>
            <a:r>
              <a:rPr lang="en-US" sz="2400">
                <a:solidFill>
                  <a:schemeClr val="accent1"/>
                </a:solidFill>
                <a:latin typeface="+mj-lt"/>
              </a:rPr>
              <a:t>Host/domain name based</a:t>
            </a:r>
          </a:p>
        </p:txBody>
      </p:sp>
      <p:sp>
        <p:nvSpPr>
          <p:cNvPr id="22" name="TextBox 21">
            <a:extLst>
              <a:ext uri="{FF2B5EF4-FFF2-40B4-BE49-F238E27FC236}">
                <a16:creationId xmlns:a16="http://schemas.microsoft.com/office/drawing/2014/main" id="{4484A1D2-DD57-8D4E-940C-EBF7A862691F}"/>
              </a:ext>
            </a:extLst>
          </p:cNvPr>
          <p:cNvSpPr txBox="1"/>
          <p:nvPr/>
        </p:nvSpPr>
        <p:spPr>
          <a:xfrm>
            <a:off x="3325212" y="5296176"/>
            <a:ext cx="2631863" cy="1800493"/>
          </a:xfrm>
          <a:prstGeom prst="rect">
            <a:avLst/>
          </a:prstGeom>
          <a:noFill/>
        </p:spPr>
        <p:txBody>
          <a:bodyPr wrap="square" rtlCol="0">
            <a:spAutoFit/>
          </a:bodyPr>
          <a:lstStyle/>
          <a:p>
            <a:pPr marL="0" lvl="1">
              <a:spcAft>
                <a:spcPts val="600"/>
              </a:spcAft>
            </a:pPr>
            <a:r>
              <a:rPr lang="en-US" sz="2400">
                <a:solidFill>
                  <a:schemeClr val="accent1"/>
                </a:solidFill>
                <a:latin typeface="+mj-lt"/>
              </a:rPr>
              <a:t>Cookie based session affinity</a:t>
            </a:r>
          </a:p>
          <a:p>
            <a:pPr marL="12700" lvl="2">
              <a:spcAft>
                <a:spcPts val="1200"/>
              </a:spcAft>
            </a:pPr>
            <a:endParaRPr lang="en-US" sz="2400"/>
          </a:p>
          <a:p>
            <a:pPr marL="12700" lvl="1">
              <a:spcAft>
                <a:spcPts val="1200"/>
              </a:spcAft>
            </a:pPr>
            <a:endParaRPr lang="en-US" sz="2400"/>
          </a:p>
        </p:txBody>
      </p:sp>
      <p:cxnSp>
        <p:nvCxnSpPr>
          <p:cNvPr id="29" name="Straight Connector 28">
            <a:extLst>
              <a:ext uri="{FF2B5EF4-FFF2-40B4-BE49-F238E27FC236}">
                <a16:creationId xmlns:a16="http://schemas.microsoft.com/office/drawing/2014/main" id="{1580AD4F-9056-B548-8A75-AD80E61D3C56}"/>
              </a:ext>
            </a:extLst>
          </p:cNvPr>
          <p:cNvCxnSpPr>
            <a:cxnSpLocks/>
          </p:cNvCxnSpPr>
          <p:nvPr/>
        </p:nvCxnSpPr>
        <p:spPr>
          <a:xfrm>
            <a:off x="477169" y="4982334"/>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152C3A7-81D7-E546-B5B5-3134143E0895}"/>
              </a:ext>
            </a:extLst>
          </p:cNvPr>
          <p:cNvCxnSpPr>
            <a:cxnSpLocks/>
          </p:cNvCxnSpPr>
          <p:nvPr/>
        </p:nvCxnSpPr>
        <p:spPr>
          <a:xfrm>
            <a:off x="3327049" y="4982334"/>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11C9CC8-4078-4304-A190-1F817EBE018E}"/>
              </a:ext>
            </a:extLst>
          </p:cNvPr>
          <p:cNvSpPr/>
          <p:nvPr/>
        </p:nvSpPr>
        <p:spPr>
          <a:xfrm>
            <a:off x="7546514" y="4799150"/>
            <a:ext cx="1401315" cy="1328023"/>
          </a:xfrm>
          <a:prstGeom prst="roundRect">
            <a:avLst/>
          </a:prstGeom>
          <a:solidFill>
            <a:schemeClr val="bg2">
              <a:alpha val="70000"/>
            </a:schemeClr>
          </a:solidFill>
          <a:ln w="476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92BA4ED-FE1A-473D-AA53-0947FF8FCB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95094" y="2830154"/>
            <a:ext cx="890657" cy="890657"/>
          </a:xfrm>
          <a:prstGeom prst="rect">
            <a:avLst/>
          </a:prstGeom>
        </p:spPr>
      </p:pic>
      <p:cxnSp>
        <p:nvCxnSpPr>
          <p:cNvPr id="6" name="Straight Arrow Connector 5">
            <a:extLst>
              <a:ext uri="{FF2B5EF4-FFF2-40B4-BE49-F238E27FC236}">
                <a16:creationId xmlns:a16="http://schemas.microsoft.com/office/drawing/2014/main" id="{5F76E6BD-FCC7-447E-A135-AE511A18F95E}"/>
              </a:ext>
            </a:extLst>
          </p:cNvPr>
          <p:cNvCxnSpPr>
            <a:cxnSpLocks/>
            <a:stCxn id="7" idx="2"/>
          </p:cNvCxnSpPr>
          <p:nvPr/>
        </p:nvCxnSpPr>
        <p:spPr>
          <a:xfrm>
            <a:off x="9040150" y="1813636"/>
            <a:ext cx="2" cy="2761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Users">
            <a:extLst>
              <a:ext uri="{FF2B5EF4-FFF2-40B4-BE49-F238E27FC236}">
                <a16:creationId xmlns:a16="http://schemas.microsoft.com/office/drawing/2014/main" id="{7E05FF15-F128-4D29-A422-C52CDB067A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9513" y="1212362"/>
            <a:ext cx="601274" cy="601274"/>
          </a:xfrm>
          <a:prstGeom prst="rect">
            <a:avLst/>
          </a:prstGeom>
        </p:spPr>
      </p:pic>
      <p:grpSp>
        <p:nvGrpSpPr>
          <p:cNvPr id="18" name="Group 17">
            <a:extLst>
              <a:ext uri="{FF2B5EF4-FFF2-40B4-BE49-F238E27FC236}">
                <a16:creationId xmlns:a16="http://schemas.microsoft.com/office/drawing/2014/main" id="{03016C62-C962-1D45-BAC5-87DB2E0D0E47}"/>
              </a:ext>
            </a:extLst>
          </p:cNvPr>
          <p:cNvGrpSpPr/>
          <p:nvPr/>
        </p:nvGrpSpPr>
        <p:grpSpPr>
          <a:xfrm>
            <a:off x="7855284" y="5104892"/>
            <a:ext cx="738312" cy="803628"/>
            <a:chOff x="8160084" y="5232888"/>
            <a:chExt cx="738312" cy="803628"/>
          </a:xfrm>
        </p:grpSpPr>
        <p:pic>
          <p:nvPicPr>
            <p:cNvPr id="8" name="Graphic 7">
              <a:extLst>
                <a:ext uri="{FF2B5EF4-FFF2-40B4-BE49-F238E27FC236}">
                  <a16:creationId xmlns:a16="http://schemas.microsoft.com/office/drawing/2014/main" id="{F291B091-8F2A-4F99-82F6-4CD5B08F79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0084" y="5232888"/>
              <a:ext cx="498828" cy="498828"/>
            </a:xfrm>
            <a:prstGeom prst="rect">
              <a:avLst/>
            </a:prstGeom>
          </p:spPr>
        </p:pic>
        <p:pic>
          <p:nvPicPr>
            <p:cNvPr id="9" name="Graphic 8">
              <a:extLst>
                <a:ext uri="{FF2B5EF4-FFF2-40B4-BE49-F238E27FC236}">
                  <a16:creationId xmlns:a16="http://schemas.microsoft.com/office/drawing/2014/main" id="{E641FC66-48D6-4D9B-907E-5F40F0E61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9826" y="5385288"/>
              <a:ext cx="498828" cy="498828"/>
            </a:xfrm>
            <a:prstGeom prst="rect">
              <a:avLst/>
            </a:prstGeom>
          </p:spPr>
        </p:pic>
        <p:pic>
          <p:nvPicPr>
            <p:cNvPr id="10" name="Graphic 9">
              <a:extLst>
                <a:ext uri="{FF2B5EF4-FFF2-40B4-BE49-F238E27FC236}">
                  <a16:creationId xmlns:a16="http://schemas.microsoft.com/office/drawing/2014/main" id="{1F2FF984-55BB-45F3-A9B5-B8CB6ECCBA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9568" y="5537688"/>
              <a:ext cx="498828" cy="498828"/>
            </a:xfrm>
            <a:prstGeom prst="rect">
              <a:avLst/>
            </a:prstGeom>
          </p:spPr>
        </p:pic>
      </p:grpSp>
      <p:sp>
        <p:nvSpPr>
          <p:cNvPr id="36" name="TextBox 35">
            <a:extLst>
              <a:ext uri="{FF2B5EF4-FFF2-40B4-BE49-F238E27FC236}">
                <a16:creationId xmlns:a16="http://schemas.microsoft.com/office/drawing/2014/main" id="{E1100FD4-24F7-4DB8-B90C-2F320D2F0C37}"/>
              </a:ext>
            </a:extLst>
          </p:cNvPr>
          <p:cNvSpPr txBox="1"/>
          <p:nvPr/>
        </p:nvSpPr>
        <p:spPr>
          <a:xfrm>
            <a:off x="9346991" y="2003637"/>
            <a:ext cx="2028681" cy="646331"/>
          </a:xfrm>
          <a:prstGeom prst="rect">
            <a:avLst/>
          </a:prstGeom>
          <a:noFill/>
        </p:spPr>
        <p:txBody>
          <a:bodyPr wrap="square" rtlCol="0">
            <a:spAutoFit/>
          </a:bodyPr>
          <a:lstStyle/>
          <a:p>
            <a:r>
              <a:rPr lang="en-US" err="1"/>
              <a:t>GoLowWaste.com</a:t>
            </a:r>
            <a:endParaRPr lang="en-US"/>
          </a:p>
          <a:p>
            <a:pPr algn="ctr"/>
            <a:r>
              <a:rPr lang="en-US"/>
              <a:t>172.168.37.31</a:t>
            </a:r>
          </a:p>
        </p:txBody>
      </p:sp>
      <p:cxnSp>
        <p:nvCxnSpPr>
          <p:cNvPr id="38" name="Straight Connector 37">
            <a:extLst>
              <a:ext uri="{FF2B5EF4-FFF2-40B4-BE49-F238E27FC236}">
                <a16:creationId xmlns:a16="http://schemas.microsoft.com/office/drawing/2014/main" id="{62F67088-BFAB-4208-8A9A-19B2E8BC4BAE}"/>
              </a:ext>
            </a:extLst>
          </p:cNvPr>
          <p:cNvCxnSpPr>
            <a:cxnSpLocks/>
          </p:cNvCxnSpPr>
          <p:nvPr/>
        </p:nvCxnSpPr>
        <p:spPr>
          <a:xfrm>
            <a:off x="9040150" y="2383024"/>
            <a:ext cx="0" cy="447130"/>
          </a:xfrm>
          <a:prstGeom prst="line">
            <a:avLst/>
          </a:prstGeom>
          <a:ln w="28575">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56C0198-3B2C-4D74-A6EC-C58DCC8741B2}"/>
              </a:ext>
            </a:extLst>
          </p:cNvPr>
          <p:cNvSpPr txBox="1"/>
          <p:nvPr/>
        </p:nvSpPr>
        <p:spPr>
          <a:xfrm>
            <a:off x="7056910" y="3907327"/>
            <a:ext cx="1416154" cy="369332"/>
          </a:xfrm>
          <a:prstGeom prst="rect">
            <a:avLst/>
          </a:prstGeom>
          <a:noFill/>
        </p:spPr>
        <p:txBody>
          <a:bodyPr wrap="square" rtlCol="0">
            <a:spAutoFit/>
          </a:bodyPr>
          <a:lstStyle/>
          <a:p>
            <a:pPr algn="ctr"/>
            <a:r>
              <a:rPr lang="en-US"/>
              <a:t>/images/*</a:t>
            </a:r>
          </a:p>
        </p:txBody>
      </p:sp>
      <p:sp>
        <p:nvSpPr>
          <p:cNvPr id="42" name="TextBox 41">
            <a:extLst>
              <a:ext uri="{FF2B5EF4-FFF2-40B4-BE49-F238E27FC236}">
                <a16:creationId xmlns:a16="http://schemas.microsoft.com/office/drawing/2014/main" id="{3F3A9745-D30E-49C0-B529-29189060E092}"/>
              </a:ext>
            </a:extLst>
          </p:cNvPr>
          <p:cNvSpPr txBox="1"/>
          <p:nvPr/>
        </p:nvSpPr>
        <p:spPr>
          <a:xfrm>
            <a:off x="9673197" y="3907327"/>
            <a:ext cx="1416154" cy="369332"/>
          </a:xfrm>
          <a:prstGeom prst="rect">
            <a:avLst/>
          </a:prstGeom>
          <a:noFill/>
        </p:spPr>
        <p:txBody>
          <a:bodyPr wrap="square" rtlCol="0">
            <a:spAutoFit/>
          </a:bodyPr>
          <a:lstStyle/>
          <a:p>
            <a:pPr algn="ctr"/>
            <a:r>
              <a:rPr lang="en-US"/>
              <a:t>/video/*</a:t>
            </a:r>
          </a:p>
        </p:txBody>
      </p:sp>
      <p:cxnSp>
        <p:nvCxnSpPr>
          <p:cNvPr id="32" name="Straight Arrow Connector 31">
            <a:extLst>
              <a:ext uri="{FF2B5EF4-FFF2-40B4-BE49-F238E27FC236}">
                <a16:creationId xmlns:a16="http://schemas.microsoft.com/office/drawing/2014/main" id="{453E2424-71CC-5F4B-9DE5-C32F0A36AFE1}"/>
              </a:ext>
            </a:extLst>
          </p:cNvPr>
          <p:cNvCxnSpPr>
            <a:cxnSpLocks/>
          </p:cNvCxnSpPr>
          <p:nvPr/>
        </p:nvCxnSpPr>
        <p:spPr>
          <a:xfrm>
            <a:off x="9346991" y="3580362"/>
            <a:ext cx="562556" cy="148098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6E68722-30AB-AE4E-A1FF-716AFB01C4A9}"/>
              </a:ext>
            </a:extLst>
          </p:cNvPr>
          <p:cNvCxnSpPr>
            <a:cxnSpLocks/>
          </p:cNvCxnSpPr>
          <p:nvPr/>
        </p:nvCxnSpPr>
        <p:spPr>
          <a:xfrm flipH="1">
            <a:off x="8191786" y="3580362"/>
            <a:ext cx="562556" cy="148098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2">
            <a:extLst>
              <a:ext uri="{FF2B5EF4-FFF2-40B4-BE49-F238E27FC236}">
                <a16:creationId xmlns:a16="http://schemas.microsoft.com/office/drawing/2014/main" id="{C51649C7-D793-0946-8A8A-CE5884BEEA51}"/>
              </a:ext>
            </a:extLst>
          </p:cNvPr>
          <p:cNvSpPr/>
          <p:nvPr/>
        </p:nvSpPr>
        <p:spPr>
          <a:xfrm>
            <a:off x="9244685" y="4799150"/>
            <a:ext cx="1401315" cy="1328023"/>
          </a:xfrm>
          <a:prstGeom prst="roundRect">
            <a:avLst/>
          </a:prstGeom>
          <a:solidFill>
            <a:schemeClr val="bg2">
              <a:alpha val="70000"/>
            </a:schemeClr>
          </a:solidFill>
          <a:ln w="476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A93C76C-AB88-CA4E-9AAD-614A58A485C4}"/>
              </a:ext>
            </a:extLst>
          </p:cNvPr>
          <p:cNvGrpSpPr/>
          <p:nvPr/>
        </p:nvGrpSpPr>
        <p:grpSpPr>
          <a:xfrm>
            <a:off x="9553455" y="5104892"/>
            <a:ext cx="738312" cy="803628"/>
            <a:chOff x="8160084" y="5232888"/>
            <a:chExt cx="738312" cy="803628"/>
          </a:xfrm>
        </p:grpSpPr>
        <p:pic>
          <p:nvPicPr>
            <p:cNvPr id="41" name="Graphic 40">
              <a:extLst>
                <a:ext uri="{FF2B5EF4-FFF2-40B4-BE49-F238E27FC236}">
                  <a16:creationId xmlns:a16="http://schemas.microsoft.com/office/drawing/2014/main" id="{143875BB-B532-BF41-BBF3-FA715C00D2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0084" y="5232888"/>
              <a:ext cx="498828" cy="498828"/>
            </a:xfrm>
            <a:prstGeom prst="rect">
              <a:avLst/>
            </a:prstGeom>
          </p:spPr>
        </p:pic>
        <p:pic>
          <p:nvPicPr>
            <p:cNvPr id="43" name="Graphic 42">
              <a:extLst>
                <a:ext uri="{FF2B5EF4-FFF2-40B4-BE49-F238E27FC236}">
                  <a16:creationId xmlns:a16="http://schemas.microsoft.com/office/drawing/2014/main" id="{30DA41FA-D9B8-E942-B21F-E268C0A5B2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9826" y="5385288"/>
              <a:ext cx="498828" cy="498828"/>
            </a:xfrm>
            <a:prstGeom prst="rect">
              <a:avLst/>
            </a:prstGeom>
          </p:spPr>
        </p:pic>
        <p:pic>
          <p:nvPicPr>
            <p:cNvPr id="45" name="Graphic 44">
              <a:extLst>
                <a:ext uri="{FF2B5EF4-FFF2-40B4-BE49-F238E27FC236}">
                  <a16:creationId xmlns:a16="http://schemas.microsoft.com/office/drawing/2014/main" id="{5E89F814-26A1-3449-8BA0-0E1FD59CA8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9568" y="5537688"/>
              <a:ext cx="498828" cy="498828"/>
            </a:xfrm>
            <a:prstGeom prst="rect">
              <a:avLst/>
            </a:prstGeom>
          </p:spPr>
        </p:pic>
      </p:grpSp>
    </p:spTree>
    <p:extLst>
      <p:ext uri="{BB962C8B-B14F-4D97-AF65-F5344CB8AC3E}">
        <p14:creationId xmlns:p14="http://schemas.microsoft.com/office/powerpoint/2010/main" val="14076588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Application Gateway</a:t>
            </a:r>
          </a:p>
        </p:txBody>
      </p:sp>
      <p:sp>
        <p:nvSpPr>
          <p:cNvPr id="5" name="TextBox 4">
            <a:extLst>
              <a:ext uri="{FF2B5EF4-FFF2-40B4-BE49-F238E27FC236}">
                <a16:creationId xmlns:a16="http://schemas.microsoft.com/office/drawing/2014/main" id="{30E2EE8A-CE60-44CB-B16B-B8AAAAAF27CA}"/>
              </a:ext>
            </a:extLst>
          </p:cNvPr>
          <p:cNvSpPr txBox="1"/>
          <p:nvPr/>
        </p:nvSpPr>
        <p:spPr>
          <a:xfrm>
            <a:off x="474881" y="2749826"/>
            <a:ext cx="6241002" cy="2723823"/>
          </a:xfrm>
          <a:prstGeom prst="rect">
            <a:avLst/>
          </a:prstGeom>
          <a:noFill/>
        </p:spPr>
        <p:txBody>
          <a:bodyPr wrap="square" rtlCol="0">
            <a:spAutoFit/>
          </a:bodyPr>
          <a:lstStyle/>
          <a:p>
            <a:pPr>
              <a:spcAft>
                <a:spcPts val="3000"/>
              </a:spcAft>
            </a:pPr>
            <a:r>
              <a:rPr lang="en-US" sz="2400"/>
              <a:t>Mutual authentication</a:t>
            </a:r>
          </a:p>
          <a:p>
            <a:pPr>
              <a:spcAft>
                <a:spcPts val="3000"/>
              </a:spcAft>
            </a:pPr>
            <a:r>
              <a:rPr lang="en-US" sz="2400"/>
              <a:t>URL rewrite</a:t>
            </a:r>
          </a:p>
          <a:p>
            <a:pPr>
              <a:spcAft>
                <a:spcPts val="3000"/>
              </a:spcAft>
            </a:pPr>
            <a:r>
              <a:rPr lang="en-US" sz="2400"/>
              <a:t>Wildcard listener</a:t>
            </a:r>
          </a:p>
          <a:p>
            <a:pPr>
              <a:spcAft>
                <a:spcPts val="3000"/>
              </a:spcAft>
            </a:pPr>
            <a:r>
              <a:rPr lang="en-US" sz="2400"/>
              <a:t>Ingress Controller for AKS</a:t>
            </a:r>
          </a:p>
        </p:txBody>
      </p:sp>
      <p:pic>
        <p:nvPicPr>
          <p:cNvPr id="8" name="Picture 4">
            <a:extLst>
              <a:ext uri="{FF2B5EF4-FFF2-40B4-BE49-F238E27FC236}">
                <a16:creationId xmlns:a16="http://schemas.microsoft.com/office/drawing/2014/main" id="{F24A830B-0A52-7547-8B25-6D038CD2A5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15605" y="365125"/>
            <a:ext cx="721553" cy="721553"/>
          </a:xfrm>
          <a:prstGeom prst="rect">
            <a:avLst/>
          </a:prstGeom>
        </p:spPr>
      </p:pic>
      <p:sp>
        <p:nvSpPr>
          <p:cNvPr id="9" name="Rectangle 8">
            <a:extLst>
              <a:ext uri="{FF2B5EF4-FFF2-40B4-BE49-F238E27FC236}">
                <a16:creationId xmlns:a16="http://schemas.microsoft.com/office/drawing/2014/main" id="{0E734727-966E-334C-AB69-22D98870B4C6}"/>
              </a:ext>
            </a:extLst>
          </p:cNvPr>
          <p:cNvSpPr/>
          <p:nvPr/>
        </p:nvSpPr>
        <p:spPr bwMode="auto">
          <a:xfrm>
            <a:off x="607470" y="2034943"/>
            <a:ext cx="2095973" cy="400083"/>
          </a:xfrm>
          <a:prstGeom prst="rect">
            <a:avLst/>
          </a:prstGeom>
          <a:solidFill>
            <a:schemeClr val="accen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27" tIns="91427" rIns="91427" bIns="91427" numCol="1" spcCol="0" rtlCol="0" fromWordArt="0" anchor="ctr" anchorCtr="0" forceAA="0" compatLnSpc="1">
            <a:prstTxWarp prst="textNoShape">
              <a:avLst/>
            </a:prstTxWarp>
            <a:spAutoFit/>
          </a:bodyPr>
          <a:lstStyle/>
          <a:p>
            <a:pPr algn="ctr" defTabSz="932293" fontAlgn="base">
              <a:spcBef>
                <a:spcPct val="0"/>
              </a:spcBef>
              <a:spcAft>
                <a:spcPct val="0"/>
              </a:spcAft>
              <a:defRPr/>
            </a:pPr>
            <a:r>
              <a:rPr lang="en-US" sz="1400" b="1" spc="100">
                <a:solidFill>
                  <a:srgbClr val="000000"/>
                </a:solidFill>
                <a:latin typeface="Segoe UI"/>
                <a:cs typeface="Segoe UI" pitchFamily="34" charset="0"/>
              </a:rPr>
              <a:t>RECENT UPDATES</a:t>
            </a:r>
          </a:p>
        </p:txBody>
      </p:sp>
      <p:cxnSp>
        <p:nvCxnSpPr>
          <p:cNvPr id="11" name="Straight Connector 10">
            <a:extLst>
              <a:ext uri="{FF2B5EF4-FFF2-40B4-BE49-F238E27FC236}">
                <a16:creationId xmlns:a16="http://schemas.microsoft.com/office/drawing/2014/main" id="{EB6A385A-E95A-8D42-A338-828A774FA041}"/>
              </a:ext>
            </a:extLst>
          </p:cNvPr>
          <p:cNvCxnSpPr/>
          <p:nvPr/>
        </p:nvCxnSpPr>
        <p:spPr>
          <a:xfrm>
            <a:off x="0" y="3385640"/>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A68E8E-8494-1241-8714-885332949BD8}"/>
              </a:ext>
            </a:extLst>
          </p:cNvPr>
          <p:cNvCxnSpPr/>
          <p:nvPr/>
        </p:nvCxnSpPr>
        <p:spPr>
          <a:xfrm>
            <a:off x="0" y="4088005"/>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8209F8-E299-CE4E-9BEB-F812876A4B9C}"/>
              </a:ext>
            </a:extLst>
          </p:cNvPr>
          <p:cNvCxnSpPr/>
          <p:nvPr/>
        </p:nvCxnSpPr>
        <p:spPr>
          <a:xfrm>
            <a:off x="0" y="4869883"/>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1" name="Rectangle: Rounded Corners 2">
            <a:extLst>
              <a:ext uri="{FF2B5EF4-FFF2-40B4-BE49-F238E27FC236}">
                <a16:creationId xmlns:a16="http://schemas.microsoft.com/office/drawing/2014/main" id="{1976ED9E-965B-DE4A-B089-F6EA673E6CED}"/>
              </a:ext>
            </a:extLst>
          </p:cNvPr>
          <p:cNvSpPr/>
          <p:nvPr/>
        </p:nvSpPr>
        <p:spPr>
          <a:xfrm>
            <a:off x="7546514" y="4799150"/>
            <a:ext cx="1401315" cy="1328023"/>
          </a:xfrm>
          <a:prstGeom prst="roundRect">
            <a:avLst/>
          </a:prstGeom>
          <a:solidFill>
            <a:schemeClr val="bg2">
              <a:alpha val="70000"/>
            </a:schemeClr>
          </a:solidFill>
          <a:ln w="476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a:extLst>
              <a:ext uri="{FF2B5EF4-FFF2-40B4-BE49-F238E27FC236}">
                <a16:creationId xmlns:a16="http://schemas.microsoft.com/office/drawing/2014/main" id="{0A41EAF7-0B02-814D-B193-827DCCE7163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95094" y="2830154"/>
            <a:ext cx="890657" cy="890657"/>
          </a:xfrm>
          <a:prstGeom prst="rect">
            <a:avLst/>
          </a:prstGeom>
        </p:spPr>
      </p:pic>
      <p:cxnSp>
        <p:nvCxnSpPr>
          <p:cNvPr id="25" name="Straight Arrow Connector 24">
            <a:extLst>
              <a:ext uri="{FF2B5EF4-FFF2-40B4-BE49-F238E27FC236}">
                <a16:creationId xmlns:a16="http://schemas.microsoft.com/office/drawing/2014/main" id="{3A112B33-80BA-0048-9127-8726F09220F4}"/>
              </a:ext>
            </a:extLst>
          </p:cNvPr>
          <p:cNvCxnSpPr>
            <a:cxnSpLocks/>
            <a:stCxn id="27" idx="2"/>
          </p:cNvCxnSpPr>
          <p:nvPr/>
        </p:nvCxnSpPr>
        <p:spPr>
          <a:xfrm>
            <a:off x="9040150" y="1813636"/>
            <a:ext cx="2" cy="2761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descr="Users">
            <a:extLst>
              <a:ext uri="{FF2B5EF4-FFF2-40B4-BE49-F238E27FC236}">
                <a16:creationId xmlns:a16="http://schemas.microsoft.com/office/drawing/2014/main" id="{4C5F7EC4-FE63-C942-AB30-1411A10D40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9513" y="1212362"/>
            <a:ext cx="601274" cy="601274"/>
          </a:xfrm>
          <a:prstGeom prst="rect">
            <a:avLst/>
          </a:prstGeom>
        </p:spPr>
      </p:pic>
      <p:grpSp>
        <p:nvGrpSpPr>
          <p:cNvPr id="29" name="Group 28">
            <a:extLst>
              <a:ext uri="{FF2B5EF4-FFF2-40B4-BE49-F238E27FC236}">
                <a16:creationId xmlns:a16="http://schemas.microsoft.com/office/drawing/2014/main" id="{0B9FF365-6342-A54C-AA56-51B367C15B2B}"/>
              </a:ext>
            </a:extLst>
          </p:cNvPr>
          <p:cNvGrpSpPr/>
          <p:nvPr/>
        </p:nvGrpSpPr>
        <p:grpSpPr>
          <a:xfrm>
            <a:off x="7855284" y="5104892"/>
            <a:ext cx="738312" cy="803628"/>
            <a:chOff x="8160084" y="5232888"/>
            <a:chExt cx="738312" cy="803628"/>
          </a:xfrm>
        </p:grpSpPr>
        <p:pic>
          <p:nvPicPr>
            <p:cNvPr id="31" name="Graphic 30">
              <a:extLst>
                <a:ext uri="{FF2B5EF4-FFF2-40B4-BE49-F238E27FC236}">
                  <a16:creationId xmlns:a16="http://schemas.microsoft.com/office/drawing/2014/main" id="{D6D6E6C5-4076-1244-9076-3AAFD2362B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0084" y="5232888"/>
              <a:ext cx="498828" cy="498828"/>
            </a:xfrm>
            <a:prstGeom prst="rect">
              <a:avLst/>
            </a:prstGeom>
          </p:spPr>
        </p:pic>
        <p:pic>
          <p:nvPicPr>
            <p:cNvPr id="32" name="Graphic 31">
              <a:extLst>
                <a:ext uri="{FF2B5EF4-FFF2-40B4-BE49-F238E27FC236}">
                  <a16:creationId xmlns:a16="http://schemas.microsoft.com/office/drawing/2014/main" id="{9E9216B1-D1EB-5546-9166-5C396F15A5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9826" y="5385288"/>
              <a:ext cx="498828" cy="498828"/>
            </a:xfrm>
            <a:prstGeom prst="rect">
              <a:avLst/>
            </a:prstGeom>
          </p:spPr>
        </p:pic>
        <p:pic>
          <p:nvPicPr>
            <p:cNvPr id="33" name="Graphic 32">
              <a:extLst>
                <a:ext uri="{FF2B5EF4-FFF2-40B4-BE49-F238E27FC236}">
                  <a16:creationId xmlns:a16="http://schemas.microsoft.com/office/drawing/2014/main" id="{DF60B57C-9D56-6A48-9313-2C6865B3A7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9568" y="5537688"/>
              <a:ext cx="498828" cy="498828"/>
            </a:xfrm>
            <a:prstGeom prst="rect">
              <a:avLst/>
            </a:prstGeom>
          </p:spPr>
        </p:pic>
      </p:grpSp>
      <p:sp>
        <p:nvSpPr>
          <p:cNvPr id="35" name="TextBox 34">
            <a:extLst>
              <a:ext uri="{FF2B5EF4-FFF2-40B4-BE49-F238E27FC236}">
                <a16:creationId xmlns:a16="http://schemas.microsoft.com/office/drawing/2014/main" id="{B35D4299-A7DD-1D41-B651-1E19B62832CF}"/>
              </a:ext>
            </a:extLst>
          </p:cNvPr>
          <p:cNvSpPr txBox="1"/>
          <p:nvPr/>
        </p:nvSpPr>
        <p:spPr>
          <a:xfrm>
            <a:off x="9346991" y="2003637"/>
            <a:ext cx="2028681" cy="646331"/>
          </a:xfrm>
          <a:prstGeom prst="rect">
            <a:avLst/>
          </a:prstGeom>
          <a:noFill/>
        </p:spPr>
        <p:txBody>
          <a:bodyPr wrap="square" rtlCol="0">
            <a:spAutoFit/>
          </a:bodyPr>
          <a:lstStyle/>
          <a:p>
            <a:r>
              <a:rPr lang="en-US" err="1"/>
              <a:t>GoLowWaste.com</a:t>
            </a:r>
            <a:endParaRPr lang="en-US"/>
          </a:p>
          <a:p>
            <a:pPr algn="ctr"/>
            <a:r>
              <a:rPr lang="en-US"/>
              <a:t>172.168.37.31</a:t>
            </a:r>
          </a:p>
        </p:txBody>
      </p:sp>
      <p:cxnSp>
        <p:nvCxnSpPr>
          <p:cNvPr id="36" name="Straight Connector 35">
            <a:extLst>
              <a:ext uri="{FF2B5EF4-FFF2-40B4-BE49-F238E27FC236}">
                <a16:creationId xmlns:a16="http://schemas.microsoft.com/office/drawing/2014/main" id="{A75E79AD-FF52-B641-9EC5-92198B9ABBAD}"/>
              </a:ext>
            </a:extLst>
          </p:cNvPr>
          <p:cNvCxnSpPr>
            <a:cxnSpLocks/>
          </p:cNvCxnSpPr>
          <p:nvPr/>
        </p:nvCxnSpPr>
        <p:spPr>
          <a:xfrm>
            <a:off x="9040150" y="2383024"/>
            <a:ext cx="0" cy="447130"/>
          </a:xfrm>
          <a:prstGeom prst="line">
            <a:avLst/>
          </a:prstGeom>
          <a:ln w="28575">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5980915-8B8F-874F-B35C-51E23A22D407}"/>
              </a:ext>
            </a:extLst>
          </p:cNvPr>
          <p:cNvSpPr txBox="1"/>
          <p:nvPr/>
        </p:nvSpPr>
        <p:spPr>
          <a:xfrm>
            <a:off x="7056910" y="3907327"/>
            <a:ext cx="1416154" cy="369332"/>
          </a:xfrm>
          <a:prstGeom prst="rect">
            <a:avLst/>
          </a:prstGeom>
          <a:noFill/>
        </p:spPr>
        <p:txBody>
          <a:bodyPr wrap="square" rtlCol="0">
            <a:spAutoFit/>
          </a:bodyPr>
          <a:lstStyle/>
          <a:p>
            <a:pPr algn="ctr"/>
            <a:r>
              <a:rPr lang="en-US"/>
              <a:t>/images/*</a:t>
            </a:r>
          </a:p>
        </p:txBody>
      </p:sp>
      <p:sp>
        <p:nvSpPr>
          <p:cNvPr id="39" name="TextBox 38">
            <a:extLst>
              <a:ext uri="{FF2B5EF4-FFF2-40B4-BE49-F238E27FC236}">
                <a16:creationId xmlns:a16="http://schemas.microsoft.com/office/drawing/2014/main" id="{1665D8EE-3EB6-9140-98E9-32FBA6FBC51E}"/>
              </a:ext>
            </a:extLst>
          </p:cNvPr>
          <p:cNvSpPr txBox="1"/>
          <p:nvPr/>
        </p:nvSpPr>
        <p:spPr>
          <a:xfrm>
            <a:off x="9673197" y="3907327"/>
            <a:ext cx="1416154" cy="369332"/>
          </a:xfrm>
          <a:prstGeom prst="rect">
            <a:avLst/>
          </a:prstGeom>
          <a:noFill/>
        </p:spPr>
        <p:txBody>
          <a:bodyPr wrap="square" rtlCol="0">
            <a:spAutoFit/>
          </a:bodyPr>
          <a:lstStyle/>
          <a:p>
            <a:pPr algn="ctr"/>
            <a:r>
              <a:rPr lang="en-US"/>
              <a:t>/video/*</a:t>
            </a:r>
          </a:p>
        </p:txBody>
      </p:sp>
      <p:cxnSp>
        <p:nvCxnSpPr>
          <p:cNvPr id="41" name="Straight Arrow Connector 40">
            <a:extLst>
              <a:ext uri="{FF2B5EF4-FFF2-40B4-BE49-F238E27FC236}">
                <a16:creationId xmlns:a16="http://schemas.microsoft.com/office/drawing/2014/main" id="{4A03EFEE-9DEB-E54B-B7DE-9BF4A21E293E}"/>
              </a:ext>
            </a:extLst>
          </p:cNvPr>
          <p:cNvCxnSpPr>
            <a:cxnSpLocks/>
          </p:cNvCxnSpPr>
          <p:nvPr/>
        </p:nvCxnSpPr>
        <p:spPr>
          <a:xfrm>
            <a:off x="9346991" y="3580362"/>
            <a:ext cx="562556" cy="148098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E56254E-A395-0440-8D40-D3160F3E7F36}"/>
              </a:ext>
            </a:extLst>
          </p:cNvPr>
          <p:cNvCxnSpPr>
            <a:cxnSpLocks/>
          </p:cNvCxnSpPr>
          <p:nvPr/>
        </p:nvCxnSpPr>
        <p:spPr>
          <a:xfrm flipH="1">
            <a:off x="8191786" y="3580362"/>
            <a:ext cx="562556" cy="148098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Rounded Corners 2">
            <a:extLst>
              <a:ext uri="{FF2B5EF4-FFF2-40B4-BE49-F238E27FC236}">
                <a16:creationId xmlns:a16="http://schemas.microsoft.com/office/drawing/2014/main" id="{8DA9C7E0-56B3-0744-9842-05FAEF38DFB1}"/>
              </a:ext>
            </a:extLst>
          </p:cNvPr>
          <p:cNvSpPr/>
          <p:nvPr/>
        </p:nvSpPr>
        <p:spPr>
          <a:xfrm>
            <a:off x="9244685" y="4799150"/>
            <a:ext cx="1401315" cy="1328023"/>
          </a:xfrm>
          <a:prstGeom prst="roundRect">
            <a:avLst/>
          </a:prstGeom>
          <a:solidFill>
            <a:schemeClr val="bg2">
              <a:alpha val="70000"/>
            </a:schemeClr>
          </a:solidFill>
          <a:ln w="476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497B1531-C3A1-774B-88C7-2F7B9B2C0B2C}"/>
              </a:ext>
            </a:extLst>
          </p:cNvPr>
          <p:cNvGrpSpPr/>
          <p:nvPr/>
        </p:nvGrpSpPr>
        <p:grpSpPr>
          <a:xfrm>
            <a:off x="9553455" y="5104892"/>
            <a:ext cx="738312" cy="803628"/>
            <a:chOff x="8160084" y="5232888"/>
            <a:chExt cx="738312" cy="803628"/>
          </a:xfrm>
        </p:grpSpPr>
        <p:pic>
          <p:nvPicPr>
            <p:cNvPr id="45" name="Graphic 44">
              <a:extLst>
                <a:ext uri="{FF2B5EF4-FFF2-40B4-BE49-F238E27FC236}">
                  <a16:creationId xmlns:a16="http://schemas.microsoft.com/office/drawing/2014/main" id="{E79C228D-2FE7-154D-B698-B53EC7D8BF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60084" y="5232888"/>
              <a:ext cx="498828" cy="498828"/>
            </a:xfrm>
            <a:prstGeom prst="rect">
              <a:avLst/>
            </a:prstGeom>
          </p:spPr>
        </p:pic>
        <p:pic>
          <p:nvPicPr>
            <p:cNvPr id="46" name="Graphic 45">
              <a:extLst>
                <a:ext uri="{FF2B5EF4-FFF2-40B4-BE49-F238E27FC236}">
                  <a16:creationId xmlns:a16="http://schemas.microsoft.com/office/drawing/2014/main" id="{CC9B85C6-60B9-E84B-84A5-41D91648F8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9826" y="5385288"/>
              <a:ext cx="498828" cy="498828"/>
            </a:xfrm>
            <a:prstGeom prst="rect">
              <a:avLst/>
            </a:prstGeom>
          </p:spPr>
        </p:pic>
        <p:pic>
          <p:nvPicPr>
            <p:cNvPr id="47" name="Graphic 46">
              <a:extLst>
                <a:ext uri="{FF2B5EF4-FFF2-40B4-BE49-F238E27FC236}">
                  <a16:creationId xmlns:a16="http://schemas.microsoft.com/office/drawing/2014/main" id="{8E4D449F-297E-4946-899B-61FE7EDA98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9568" y="5537688"/>
              <a:ext cx="498828" cy="498828"/>
            </a:xfrm>
            <a:prstGeom prst="rect">
              <a:avLst/>
            </a:prstGeom>
          </p:spPr>
        </p:pic>
      </p:grpSp>
    </p:spTree>
    <p:extLst>
      <p:ext uri="{BB962C8B-B14F-4D97-AF65-F5344CB8AC3E}">
        <p14:creationId xmlns:p14="http://schemas.microsoft.com/office/powerpoint/2010/main" val="14065306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61CAA3-1416-CB46-872B-A77FD3FCF820}"/>
              </a:ext>
            </a:extLst>
          </p:cNvPr>
          <p:cNvSpPr/>
          <p:nvPr/>
        </p:nvSpPr>
        <p:spPr bwMode="auto">
          <a:xfrm>
            <a:off x="0" y="2756452"/>
            <a:ext cx="12192000" cy="4101548"/>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0000"/>
              </a:solidFill>
              <a:ea typeface="Segoe UI" pitchFamily="34" charset="0"/>
              <a:cs typeface="Segoe UI" pitchFamily="34" charset="0"/>
            </a:endParaRPr>
          </a:p>
        </p:txBody>
      </p:sp>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Traffic Manager</a:t>
            </a:r>
          </a:p>
        </p:txBody>
      </p:sp>
      <p:pic>
        <p:nvPicPr>
          <p:cNvPr id="8" name="Graphic 7">
            <a:extLst>
              <a:ext uri="{FF2B5EF4-FFF2-40B4-BE49-F238E27FC236}">
                <a16:creationId xmlns:a16="http://schemas.microsoft.com/office/drawing/2014/main" id="{70F4F5E8-4D85-9346-AD92-22772FE08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15605" y="338621"/>
            <a:ext cx="721553" cy="721553"/>
          </a:xfrm>
          <a:prstGeom prst="rect">
            <a:avLst/>
          </a:prstGeom>
        </p:spPr>
      </p:pic>
      <p:sp>
        <p:nvSpPr>
          <p:cNvPr id="9" name="TextBox 8">
            <a:extLst>
              <a:ext uri="{FF2B5EF4-FFF2-40B4-BE49-F238E27FC236}">
                <a16:creationId xmlns:a16="http://schemas.microsoft.com/office/drawing/2014/main" id="{045A15A4-1DC5-7242-8A77-2763F9667660}"/>
              </a:ext>
            </a:extLst>
          </p:cNvPr>
          <p:cNvSpPr txBox="1"/>
          <p:nvPr/>
        </p:nvSpPr>
        <p:spPr>
          <a:xfrm>
            <a:off x="468994" y="3500884"/>
            <a:ext cx="2577061" cy="1354217"/>
          </a:xfrm>
          <a:prstGeom prst="rect">
            <a:avLst/>
          </a:prstGeom>
          <a:noFill/>
        </p:spPr>
        <p:txBody>
          <a:bodyPr wrap="square" lIns="91440" tIns="45720" rIns="91440" bIns="45720" rtlCol="0" anchor="t">
            <a:spAutoFit/>
          </a:bodyPr>
          <a:lstStyle/>
          <a:p>
            <a:pPr>
              <a:spcAft>
                <a:spcPts val="1200"/>
              </a:spcAft>
            </a:pPr>
            <a:r>
              <a:rPr lang="en-US" sz="2400">
                <a:solidFill>
                  <a:schemeClr val="accent1"/>
                </a:solidFill>
                <a:latin typeface="+mj-lt"/>
              </a:rPr>
              <a:t>DNS-based load balancer</a:t>
            </a:r>
          </a:p>
          <a:p>
            <a:pPr>
              <a:spcAft>
                <a:spcPts val="1200"/>
              </a:spcAft>
            </a:pPr>
            <a:endParaRPr lang="en-US" sz="2400">
              <a:solidFill>
                <a:schemeClr val="accent1"/>
              </a:solidFill>
              <a:latin typeface="+mj-lt"/>
            </a:endParaRPr>
          </a:p>
        </p:txBody>
      </p:sp>
      <p:sp>
        <p:nvSpPr>
          <p:cNvPr id="10" name="TextBox 9">
            <a:extLst>
              <a:ext uri="{FF2B5EF4-FFF2-40B4-BE49-F238E27FC236}">
                <a16:creationId xmlns:a16="http://schemas.microsoft.com/office/drawing/2014/main" id="{5956742F-761B-1844-83EE-1CDABDFBE84F}"/>
              </a:ext>
            </a:extLst>
          </p:cNvPr>
          <p:cNvSpPr txBox="1"/>
          <p:nvPr/>
        </p:nvSpPr>
        <p:spPr>
          <a:xfrm>
            <a:off x="3361311" y="3500884"/>
            <a:ext cx="2577061" cy="1908215"/>
          </a:xfrm>
          <a:prstGeom prst="rect">
            <a:avLst/>
          </a:prstGeom>
          <a:noFill/>
        </p:spPr>
        <p:txBody>
          <a:bodyPr wrap="square" rtlCol="0">
            <a:spAutoFit/>
          </a:bodyPr>
          <a:lstStyle/>
          <a:p>
            <a:pPr lvl="0">
              <a:spcAft>
                <a:spcPts val="1200"/>
              </a:spcAft>
            </a:pPr>
            <a:r>
              <a:rPr lang="en-US" sz="2400">
                <a:solidFill>
                  <a:schemeClr val="accent1"/>
                </a:solidFill>
                <a:latin typeface="Segoe UI Semibold"/>
              </a:rPr>
              <a:t>Supports external, non-Azure endpoints</a:t>
            </a:r>
          </a:p>
          <a:p>
            <a:pPr marL="0" lvl="1">
              <a:spcAft>
                <a:spcPts val="1200"/>
              </a:spcAft>
            </a:pPr>
            <a:r>
              <a:rPr lang="en-US">
                <a:solidFill>
                  <a:schemeClr val="tx1">
                    <a:lumMod val="85000"/>
                  </a:schemeClr>
                </a:solidFill>
                <a:latin typeface="Segoe UI" panose="020B0502040204020203" pitchFamily="34" charset="0"/>
              </a:rPr>
              <a:t>Hybrid cloud and on-premises deployments</a:t>
            </a:r>
          </a:p>
        </p:txBody>
      </p:sp>
      <p:sp>
        <p:nvSpPr>
          <p:cNvPr id="11" name="TextBox 10">
            <a:extLst>
              <a:ext uri="{FF2B5EF4-FFF2-40B4-BE49-F238E27FC236}">
                <a16:creationId xmlns:a16="http://schemas.microsoft.com/office/drawing/2014/main" id="{4725A968-989B-4748-9D47-E6914E8DE081}"/>
              </a:ext>
            </a:extLst>
          </p:cNvPr>
          <p:cNvSpPr txBox="1"/>
          <p:nvPr/>
        </p:nvSpPr>
        <p:spPr>
          <a:xfrm>
            <a:off x="6253628" y="3500884"/>
            <a:ext cx="2577061" cy="830997"/>
          </a:xfrm>
          <a:prstGeom prst="rect">
            <a:avLst/>
          </a:prstGeom>
          <a:noFill/>
        </p:spPr>
        <p:txBody>
          <a:bodyPr wrap="square" lIns="91440" tIns="45720" rIns="91440" bIns="45720" rtlCol="0" anchor="t">
            <a:spAutoFit/>
          </a:bodyPr>
          <a:lstStyle/>
          <a:p>
            <a:pPr>
              <a:spcAft>
                <a:spcPts val="1200"/>
              </a:spcAft>
            </a:pPr>
            <a:r>
              <a:rPr lang="en-US" sz="2400">
                <a:solidFill>
                  <a:schemeClr val="accent1"/>
                </a:solidFill>
                <a:latin typeface="Segoe UI Semibold"/>
              </a:rPr>
              <a:t>Public facing endpoint</a:t>
            </a:r>
          </a:p>
        </p:txBody>
      </p:sp>
      <p:sp>
        <p:nvSpPr>
          <p:cNvPr id="13" name="TextBox 12">
            <a:extLst>
              <a:ext uri="{FF2B5EF4-FFF2-40B4-BE49-F238E27FC236}">
                <a16:creationId xmlns:a16="http://schemas.microsoft.com/office/drawing/2014/main" id="{3278AA43-B4D6-1D4C-9118-67AAC6075798}"/>
              </a:ext>
            </a:extLst>
          </p:cNvPr>
          <p:cNvSpPr txBox="1"/>
          <p:nvPr/>
        </p:nvSpPr>
        <p:spPr>
          <a:xfrm>
            <a:off x="9145945" y="3500884"/>
            <a:ext cx="2577061" cy="2092881"/>
          </a:xfrm>
          <a:prstGeom prst="rect">
            <a:avLst/>
          </a:prstGeom>
          <a:noFill/>
        </p:spPr>
        <p:txBody>
          <a:bodyPr wrap="square" rtlCol="0">
            <a:spAutoFit/>
          </a:bodyPr>
          <a:lstStyle/>
          <a:p>
            <a:pPr>
              <a:spcAft>
                <a:spcPts val="1200"/>
              </a:spcAft>
            </a:pPr>
            <a:r>
              <a:rPr lang="en-US" sz="2400">
                <a:solidFill>
                  <a:schemeClr val="accent1"/>
                </a:solidFill>
                <a:latin typeface="Segoe UI Semibold"/>
              </a:rPr>
              <a:t>Routing methods</a:t>
            </a:r>
          </a:p>
          <a:p>
            <a:pPr marL="0" lvl="1">
              <a:spcAft>
                <a:spcPts val="1200"/>
              </a:spcAft>
            </a:pPr>
            <a:r>
              <a:rPr lang="en-US">
                <a:solidFill>
                  <a:schemeClr val="tx1">
                    <a:lumMod val="85000"/>
                  </a:schemeClr>
                </a:solidFill>
                <a:latin typeface="Segoe UI" panose="020B0502040204020203" pitchFamily="34" charset="0"/>
              </a:rPr>
              <a:t>Priority, weighted, performance, geography, subnet, multi-value</a:t>
            </a:r>
          </a:p>
        </p:txBody>
      </p:sp>
      <p:cxnSp>
        <p:nvCxnSpPr>
          <p:cNvPr id="14" name="Straight Connector 13">
            <a:extLst>
              <a:ext uri="{FF2B5EF4-FFF2-40B4-BE49-F238E27FC236}">
                <a16:creationId xmlns:a16="http://schemas.microsoft.com/office/drawing/2014/main" id="{80BF712D-90C3-A049-8776-F0B927FB19F6}"/>
              </a:ext>
            </a:extLst>
          </p:cNvPr>
          <p:cNvCxnSpPr>
            <a:cxnSpLocks/>
          </p:cNvCxnSpPr>
          <p:nvPr/>
        </p:nvCxnSpPr>
        <p:spPr>
          <a:xfrm>
            <a:off x="535255"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6C576F-4F45-D64C-B745-8D683C61D9D2}"/>
              </a:ext>
            </a:extLst>
          </p:cNvPr>
          <p:cNvCxnSpPr>
            <a:cxnSpLocks/>
          </p:cNvCxnSpPr>
          <p:nvPr/>
        </p:nvCxnSpPr>
        <p:spPr>
          <a:xfrm>
            <a:off x="3385135"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74F852-4C02-704B-BD6A-55FA9AF5FE9B}"/>
              </a:ext>
            </a:extLst>
          </p:cNvPr>
          <p:cNvCxnSpPr>
            <a:cxnSpLocks/>
          </p:cNvCxnSpPr>
          <p:nvPr/>
        </p:nvCxnSpPr>
        <p:spPr>
          <a:xfrm>
            <a:off x="6292091"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D2D397A-1433-7F45-BE94-0406E5356FB9}"/>
              </a:ext>
            </a:extLst>
          </p:cNvPr>
          <p:cNvCxnSpPr>
            <a:cxnSpLocks/>
          </p:cNvCxnSpPr>
          <p:nvPr/>
        </p:nvCxnSpPr>
        <p:spPr>
          <a:xfrm>
            <a:off x="9141971"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227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65B80F-9343-5B4B-8411-4E6D968F6C23}"/>
              </a:ext>
            </a:extLst>
          </p:cNvPr>
          <p:cNvSpPr/>
          <p:nvPr/>
        </p:nvSpPr>
        <p:spPr bwMode="auto">
          <a:xfrm>
            <a:off x="0" y="2756452"/>
            <a:ext cx="12192000" cy="4101548"/>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0000"/>
              </a:solidFill>
              <a:ea typeface="Segoe UI" pitchFamily="34" charset="0"/>
              <a:cs typeface="Segoe UI" pitchFamily="34" charset="0"/>
            </a:endParaRPr>
          </a:p>
        </p:txBody>
      </p:sp>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Front Door </a:t>
            </a:r>
          </a:p>
        </p:txBody>
      </p:sp>
      <p:pic>
        <p:nvPicPr>
          <p:cNvPr id="4" name="Graphic 3">
            <a:extLst>
              <a:ext uri="{FF2B5EF4-FFF2-40B4-BE49-F238E27FC236}">
                <a16:creationId xmlns:a16="http://schemas.microsoft.com/office/drawing/2014/main" id="{0ABE30FA-FF69-43C2-AAF4-AC9700DD38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54927" y="325369"/>
            <a:ext cx="814318" cy="814318"/>
          </a:xfrm>
          <a:prstGeom prst="rect">
            <a:avLst/>
          </a:prstGeom>
        </p:spPr>
      </p:pic>
      <p:sp>
        <p:nvSpPr>
          <p:cNvPr id="14" name="TextBox 13">
            <a:extLst>
              <a:ext uri="{FF2B5EF4-FFF2-40B4-BE49-F238E27FC236}">
                <a16:creationId xmlns:a16="http://schemas.microsoft.com/office/drawing/2014/main" id="{8AADCA1C-39F0-4719-9F92-3B4F601841B7}"/>
              </a:ext>
            </a:extLst>
          </p:cNvPr>
          <p:cNvSpPr txBox="1"/>
          <p:nvPr/>
        </p:nvSpPr>
        <p:spPr>
          <a:xfrm>
            <a:off x="541539" y="4843271"/>
            <a:ext cx="6241002"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a:p>
          <a:p>
            <a:pPr marL="285750" indent="-285750">
              <a:buFont typeface="Arial" panose="020B0604020202020204" pitchFamily="34" charset="0"/>
              <a:buChar char="•"/>
            </a:pPr>
            <a:endParaRPr lang="en-US"/>
          </a:p>
        </p:txBody>
      </p:sp>
      <p:sp>
        <p:nvSpPr>
          <p:cNvPr id="7" name="TextBox 6">
            <a:extLst>
              <a:ext uri="{FF2B5EF4-FFF2-40B4-BE49-F238E27FC236}">
                <a16:creationId xmlns:a16="http://schemas.microsoft.com/office/drawing/2014/main" id="{2FE64D94-EC76-F444-8A3F-2DCAEB373062}"/>
              </a:ext>
            </a:extLst>
          </p:cNvPr>
          <p:cNvSpPr txBox="1"/>
          <p:nvPr/>
        </p:nvSpPr>
        <p:spPr>
          <a:xfrm>
            <a:off x="468994" y="3500884"/>
            <a:ext cx="2577061" cy="830997"/>
          </a:xfrm>
          <a:prstGeom prst="rect">
            <a:avLst/>
          </a:prstGeom>
          <a:noFill/>
        </p:spPr>
        <p:txBody>
          <a:bodyPr wrap="square" rtlCol="0">
            <a:spAutoFit/>
          </a:bodyPr>
          <a:lstStyle/>
          <a:p>
            <a:pPr lvl="0">
              <a:spcAft>
                <a:spcPts val="1200"/>
              </a:spcAft>
            </a:pPr>
            <a:r>
              <a:rPr lang="en-US" sz="2400">
                <a:solidFill>
                  <a:srgbClr val="50E6FF"/>
                </a:solidFill>
                <a:latin typeface="Segoe UI Semibold"/>
              </a:rPr>
              <a:t>Global, edge load balancer</a:t>
            </a:r>
          </a:p>
        </p:txBody>
      </p:sp>
      <p:sp>
        <p:nvSpPr>
          <p:cNvPr id="8" name="TextBox 7">
            <a:extLst>
              <a:ext uri="{FF2B5EF4-FFF2-40B4-BE49-F238E27FC236}">
                <a16:creationId xmlns:a16="http://schemas.microsoft.com/office/drawing/2014/main" id="{D443F1B5-9D31-F443-8787-E35C4AC66225}"/>
              </a:ext>
            </a:extLst>
          </p:cNvPr>
          <p:cNvSpPr txBox="1"/>
          <p:nvPr/>
        </p:nvSpPr>
        <p:spPr>
          <a:xfrm>
            <a:off x="3361311" y="3500884"/>
            <a:ext cx="2577061" cy="1692771"/>
          </a:xfrm>
          <a:prstGeom prst="rect">
            <a:avLst/>
          </a:prstGeom>
          <a:noFill/>
        </p:spPr>
        <p:txBody>
          <a:bodyPr wrap="square" rtlCol="0">
            <a:spAutoFit/>
          </a:bodyPr>
          <a:lstStyle/>
          <a:p>
            <a:pPr lvl="0">
              <a:spcAft>
                <a:spcPts val="1200"/>
              </a:spcAft>
            </a:pPr>
            <a:r>
              <a:rPr lang="en-US" sz="2400">
                <a:solidFill>
                  <a:srgbClr val="50E6FF"/>
                </a:solidFill>
                <a:latin typeface="Segoe UI Semibold"/>
              </a:rPr>
              <a:t>Layer 7 (HTTP/HTTPS)</a:t>
            </a:r>
          </a:p>
          <a:p>
            <a:pPr marL="0" lvl="1">
              <a:spcAft>
                <a:spcPts val="1200"/>
              </a:spcAft>
            </a:pPr>
            <a:r>
              <a:rPr lang="en-US">
                <a:solidFill>
                  <a:srgbClr val="FFFFFF">
                    <a:lumMod val="85000"/>
                  </a:srgbClr>
                </a:solidFill>
                <a:latin typeface="Segoe UI" panose="020B0502040204020203" pitchFamily="34" charset="0"/>
              </a:rPr>
              <a:t>Anycast protocol</a:t>
            </a:r>
          </a:p>
          <a:p>
            <a:pPr marL="0" lvl="1">
              <a:spcAft>
                <a:spcPts val="1200"/>
              </a:spcAft>
            </a:pPr>
            <a:r>
              <a:rPr lang="en-US">
                <a:solidFill>
                  <a:srgbClr val="FFFFFF">
                    <a:lumMod val="85000"/>
                  </a:srgbClr>
                </a:solidFill>
                <a:latin typeface="Segoe UI" panose="020B0502040204020203" pitchFamily="34" charset="0"/>
              </a:rPr>
              <a:t>Split TCP</a:t>
            </a:r>
          </a:p>
        </p:txBody>
      </p:sp>
      <p:sp>
        <p:nvSpPr>
          <p:cNvPr id="9" name="TextBox 8">
            <a:extLst>
              <a:ext uri="{FF2B5EF4-FFF2-40B4-BE49-F238E27FC236}">
                <a16:creationId xmlns:a16="http://schemas.microsoft.com/office/drawing/2014/main" id="{99C4D5CC-0965-A44D-9CD1-65A5CCA41DD7}"/>
              </a:ext>
            </a:extLst>
          </p:cNvPr>
          <p:cNvSpPr txBox="1"/>
          <p:nvPr/>
        </p:nvSpPr>
        <p:spPr>
          <a:xfrm>
            <a:off x="6253628" y="3500884"/>
            <a:ext cx="2577061" cy="461665"/>
          </a:xfrm>
          <a:prstGeom prst="rect">
            <a:avLst/>
          </a:prstGeom>
          <a:noFill/>
        </p:spPr>
        <p:txBody>
          <a:bodyPr wrap="square" rtlCol="0">
            <a:spAutoFit/>
          </a:bodyPr>
          <a:lstStyle/>
          <a:p>
            <a:pPr>
              <a:spcAft>
                <a:spcPts val="1200"/>
              </a:spcAft>
            </a:pPr>
            <a:r>
              <a:rPr lang="en-US" sz="2400">
                <a:solidFill>
                  <a:schemeClr val="accent1"/>
                </a:solidFill>
                <a:latin typeface="Segoe UI Semibold"/>
              </a:rPr>
              <a:t>Internet facing</a:t>
            </a:r>
          </a:p>
        </p:txBody>
      </p:sp>
      <p:sp>
        <p:nvSpPr>
          <p:cNvPr id="10" name="TextBox 9">
            <a:extLst>
              <a:ext uri="{FF2B5EF4-FFF2-40B4-BE49-F238E27FC236}">
                <a16:creationId xmlns:a16="http://schemas.microsoft.com/office/drawing/2014/main" id="{9E698D7A-9BBB-7647-8ADC-3011754FD590}"/>
              </a:ext>
            </a:extLst>
          </p:cNvPr>
          <p:cNvSpPr txBox="1"/>
          <p:nvPr/>
        </p:nvSpPr>
        <p:spPr>
          <a:xfrm>
            <a:off x="9145945" y="3500884"/>
            <a:ext cx="2577061" cy="1261884"/>
          </a:xfrm>
          <a:prstGeom prst="rect">
            <a:avLst/>
          </a:prstGeom>
          <a:noFill/>
        </p:spPr>
        <p:txBody>
          <a:bodyPr wrap="square" rtlCol="0">
            <a:spAutoFit/>
          </a:bodyPr>
          <a:lstStyle/>
          <a:p>
            <a:pPr>
              <a:spcAft>
                <a:spcPts val="1200"/>
              </a:spcAft>
            </a:pPr>
            <a:r>
              <a:rPr lang="en-US" sz="2400">
                <a:solidFill>
                  <a:schemeClr val="accent1"/>
                </a:solidFill>
                <a:latin typeface="Segoe UI Semibold"/>
              </a:rPr>
              <a:t>Advanced routing</a:t>
            </a:r>
          </a:p>
          <a:p>
            <a:pPr marL="0" lvl="1">
              <a:spcAft>
                <a:spcPts val="1200"/>
              </a:spcAft>
            </a:pPr>
            <a:r>
              <a:rPr lang="en-US">
                <a:solidFill>
                  <a:srgbClr val="FFFFFF">
                    <a:lumMod val="85000"/>
                  </a:srgbClr>
                </a:solidFill>
                <a:latin typeface="Segoe UI" panose="020B0502040204020203" pitchFamily="34" charset="0"/>
              </a:rPr>
              <a:t>Priority, weight </a:t>
            </a:r>
          </a:p>
        </p:txBody>
      </p:sp>
      <p:cxnSp>
        <p:nvCxnSpPr>
          <p:cNvPr id="11" name="Straight Connector 10">
            <a:extLst>
              <a:ext uri="{FF2B5EF4-FFF2-40B4-BE49-F238E27FC236}">
                <a16:creationId xmlns:a16="http://schemas.microsoft.com/office/drawing/2014/main" id="{D539CCDB-AAA9-8444-8003-DD5562350401}"/>
              </a:ext>
            </a:extLst>
          </p:cNvPr>
          <p:cNvCxnSpPr>
            <a:cxnSpLocks/>
          </p:cNvCxnSpPr>
          <p:nvPr/>
        </p:nvCxnSpPr>
        <p:spPr>
          <a:xfrm>
            <a:off x="535255"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CDDA07-3AB0-884B-8E41-09600FD5C7AA}"/>
              </a:ext>
            </a:extLst>
          </p:cNvPr>
          <p:cNvCxnSpPr>
            <a:cxnSpLocks/>
          </p:cNvCxnSpPr>
          <p:nvPr/>
        </p:nvCxnSpPr>
        <p:spPr>
          <a:xfrm>
            <a:off x="3385135"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5D017F-1953-3F4A-84FC-DE57A823D37D}"/>
              </a:ext>
            </a:extLst>
          </p:cNvPr>
          <p:cNvCxnSpPr>
            <a:cxnSpLocks/>
          </p:cNvCxnSpPr>
          <p:nvPr/>
        </p:nvCxnSpPr>
        <p:spPr>
          <a:xfrm>
            <a:off x="6292091"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4ECA8B-3C3F-5C40-AB2D-C244646C307E}"/>
              </a:ext>
            </a:extLst>
          </p:cNvPr>
          <p:cNvCxnSpPr>
            <a:cxnSpLocks/>
          </p:cNvCxnSpPr>
          <p:nvPr/>
        </p:nvCxnSpPr>
        <p:spPr>
          <a:xfrm>
            <a:off x="9141971" y="3243472"/>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2506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Which one do we choose?</a:t>
            </a:r>
          </a:p>
        </p:txBody>
      </p:sp>
      <p:pic>
        <p:nvPicPr>
          <p:cNvPr id="21" name="Graphic 20">
            <a:extLst>
              <a:ext uri="{FF2B5EF4-FFF2-40B4-BE49-F238E27FC236}">
                <a16:creationId xmlns:a16="http://schemas.microsoft.com/office/drawing/2014/main" id="{AD431A41-0006-7041-B390-C1ED873E2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2649" y="2073357"/>
            <a:ext cx="1075511" cy="1075511"/>
          </a:xfrm>
          <a:prstGeom prst="rect">
            <a:avLst/>
          </a:prstGeom>
        </p:spPr>
      </p:pic>
      <p:sp>
        <p:nvSpPr>
          <p:cNvPr id="22" name="TextBox 21">
            <a:extLst>
              <a:ext uri="{FF2B5EF4-FFF2-40B4-BE49-F238E27FC236}">
                <a16:creationId xmlns:a16="http://schemas.microsoft.com/office/drawing/2014/main" id="{2DBAE131-5DE1-1B4B-BB2F-02651E44C48A}"/>
              </a:ext>
            </a:extLst>
          </p:cNvPr>
          <p:cNvSpPr txBox="1"/>
          <p:nvPr/>
        </p:nvSpPr>
        <p:spPr>
          <a:xfrm>
            <a:off x="9708336" y="1682115"/>
            <a:ext cx="162413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Front Door</a:t>
            </a:r>
          </a:p>
        </p:txBody>
      </p:sp>
      <p:sp>
        <p:nvSpPr>
          <p:cNvPr id="23" name="globe_4" title="Icon of the earth">
            <a:extLst>
              <a:ext uri="{FF2B5EF4-FFF2-40B4-BE49-F238E27FC236}">
                <a16:creationId xmlns:a16="http://schemas.microsoft.com/office/drawing/2014/main" id="{D7CB5934-F950-B343-AD5A-4F6D13DDA3BA}"/>
              </a:ext>
            </a:extLst>
          </p:cNvPr>
          <p:cNvSpPr>
            <a:spLocks noChangeAspect="1" noEditPoints="1"/>
          </p:cNvSpPr>
          <p:nvPr/>
        </p:nvSpPr>
        <p:spPr bwMode="auto">
          <a:xfrm>
            <a:off x="10322128" y="3398231"/>
            <a:ext cx="396552" cy="397901"/>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A15EFAC9-2C8D-3A4A-A09F-DC71ABBDCEC9}"/>
              </a:ext>
            </a:extLst>
          </p:cNvPr>
          <p:cNvSpPr txBox="1"/>
          <p:nvPr/>
        </p:nvSpPr>
        <p:spPr>
          <a:xfrm>
            <a:off x="9242201" y="4152899"/>
            <a:ext cx="2560320"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t>Layer 7 (HTTP/HTTPS)</a:t>
            </a:r>
          </a:p>
          <a:p>
            <a:pPr marL="285750" indent="-285750">
              <a:spcAft>
                <a:spcPts val="600"/>
              </a:spcAft>
              <a:buFont typeface="Arial" panose="020B0604020202020204" pitchFamily="34" charset="0"/>
              <a:buChar char="•"/>
            </a:pPr>
            <a:r>
              <a:rPr lang="en-US"/>
              <a:t>Load balancing at the edge</a:t>
            </a:r>
          </a:p>
        </p:txBody>
      </p:sp>
      <p:pic>
        <p:nvPicPr>
          <p:cNvPr id="25" name="Graphic 24">
            <a:extLst>
              <a:ext uri="{FF2B5EF4-FFF2-40B4-BE49-F238E27FC236}">
                <a16:creationId xmlns:a16="http://schemas.microsoft.com/office/drawing/2014/main" id="{83299F03-A99B-7947-8890-9F77FDCE64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9245" y="2167627"/>
            <a:ext cx="975371" cy="975371"/>
          </a:xfrm>
          <a:prstGeom prst="rect">
            <a:avLst/>
          </a:prstGeom>
        </p:spPr>
      </p:pic>
      <p:sp>
        <p:nvSpPr>
          <p:cNvPr id="26" name="TextBox 25">
            <a:extLst>
              <a:ext uri="{FF2B5EF4-FFF2-40B4-BE49-F238E27FC236}">
                <a16:creationId xmlns:a16="http://schemas.microsoft.com/office/drawing/2014/main" id="{76FAD507-D0D5-B443-A1CA-A612E962A525}"/>
              </a:ext>
            </a:extLst>
          </p:cNvPr>
          <p:cNvSpPr txBox="1"/>
          <p:nvPr/>
        </p:nvSpPr>
        <p:spPr>
          <a:xfrm>
            <a:off x="6750078" y="1682115"/>
            <a:ext cx="162413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Traffic Manager</a:t>
            </a:r>
          </a:p>
        </p:txBody>
      </p:sp>
      <p:sp>
        <p:nvSpPr>
          <p:cNvPr id="27" name="circle" title="Icon of a circle with three smaller circles on it">
            <a:extLst>
              <a:ext uri="{FF2B5EF4-FFF2-40B4-BE49-F238E27FC236}">
                <a16:creationId xmlns:a16="http://schemas.microsoft.com/office/drawing/2014/main" id="{7E37F2C3-5B13-2E49-9CF1-A7355C893D58}"/>
              </a:ext>
            </a:extLst>
          </p:cNvPr>
          <p:cNvSpPr>
            <a:spLocks noChangeAspect="1" noEditPoints="1"/>
          </p:cNvSpPr>
          <p:nvPr/>
        </p:nvSpPr>
        <p:spPr bwMode="auto">
          <a:xfrm>
            <a:off x="7370595" y="3397585"/>
            <a:ext cx="392671" cy="399193"/>
          </a:xfrm>
          <a:custGeom>
            <a:avLst/>
            <a:gdLst>
              <a:gd name="T0" fmla="*/ 26 w 340"/>
              <a:gd name="T1" fmla="*/ 224 h 345"/>
              <a:gd name="T2" fmla="*/ 23 w 340"/>
              <a:gd name="T3" fmla="*/ 198 h 345"/>
              <a:gd name="T4" fmla="*/ 119 w 340"/>
              <a:gd name="T5" fmla="*/ 59 h 345"/>
              <a:gd name="T6" fmla="*/ 77 w 340"/>
              <a:gd name="T7" fmla="*/ 312 h 345"/>
              <a:gd name="T8" fmla="*/ 170 w 340"/>
              <a:gd name="T9" fmla="*/ 345 h 345"/>
              <a:gd name="T10" fmla="*/ 262 w 340"/>
              <a:gd name="T11" fmla="*/ 312 h 345"/>
              <a:gd name="T12" fmla="*/ 314 w 340"/>
              <a:gd name="T13" fmla="*/ 224 h 345"/>
              <a:gd name="T14" fmla="*/ 317 w 340"/>
              <a:gd name="T15" fmla="*/ 198 h 345"/>
              <a:gd name="T16" fmla="*/ 220 w 340"/>
              <a:gd name="T17" fmla="*/ 60 h 345"/>
              <a:gd name="T18" fmla="*/ 170 w 340"/>
              <a:gd name="T19" fmla="*/ 102 h 345"/>
              <a:gd name="T20" fmla="*/ 221 w 340"/>
              <a:gd name="T21" fmla="*/ 51 h 345"/>
              <a:gd name="T22" fmla="*/ 170 w 340"/>
              <a:gd name="T23" fmla="*/ 0 h 345"/>
              <a:gd name="T24" fmla="*/ 119 w 340"/>
              <a:gd name="T25" fmla="*/ 51 h 345"/>
              <a:gd name="T26" fmla="*/ 170 w 340"/>
              <a:gd name="T27" fmla="*/ 102 h 345"/>
              <a:gd name="T28" fmla="*/ 51 w 340"/>
              <a:gd name="T29" fmla="*/ 319 h 345"/>
              <a:gd name="T30" fmla="*/ 102 w 340"/>
              <a:gd name="T31" fmla="*/ 268 h 345"/>
              <a:gd name="T32" fmla="*/ 51 w 340"/>
              <a:gd name="T33" fmla="*/ 217 h 345"/>
              <a:gd name="T34" fmla="*/ 0 w 340"/>
              <a:gd name="T35" fmla="*/ 268 h 345"/>
              <a:gd name="T36" fmla="*/ 51 w 340"/>
              <a:gd name="T37" fmla="*/ 319 h 345"/>
              <a:gd name="T38" fmla="*/ 289 w 340"/>
              <a:gd name="T39" fmla="*/ 319 h 345"/>
              <a:gd name="T40" fmla="*/ 340 w 340"/>
              <a:gd name="T41" fmla="*/ 268 h 345"/>
              <a:gd name="T42" fmla="*/ 289 w 340"/>
              <a:gd name="T43" fmla="*/ 217 h 345"/>
              <a:gd name="T44" fmla="*/ 238 w 340"/>
              <a:gd name="T45" fmla="*/ 268 h 345"/>
              <a:gd name="T46" fmla="*/ 289 w 340"/>
              <a:gd name="T47" fmla="*/ 31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345">
                <a:moveTo>
                  <a:pt x="26" y="224"/>
                </a:moveTo>
                <a:cubicBezTo>
                  <a:pt x="24" y="215"/>
                  <a:pt x="23" y="208"/>
                  <a:pt x="23" y="198"/>
                </a:cubicBezTo>
                <a:cubicBezTo>
                  <a:pt x="23" y="136"/>
                  <a:pt x="65" y="81"/>
                  <a:pt x="119" y="59"/>
                </a:cubicBezTo>
                <a:moveTo>
                  <a:pt x="77" y="312"/>
                </a:moveTo>
                <a:cubicBezTo>
                  <a:pt x="103" y="334"/>
                  <a:pt x="134" y="345"/>
                  <a:pt x="170" y="345"/>
                </a:cubicBezTo>
                <a:cubicBezTo>
                  <a:pt x="207" y="345"/>
                  <a:pt x="236" y="334"/>
                  <a:pt x="262" y="312"/>
                </a:cubicBezTo>
                <a:moveTo>
                  <a:pt x="314" y="224"/>
                </a:moveTo>
                <a:cubicBezTo>
                  <a:pt x="316" y="214"/>
                  <a:pt x="317" y="208"/>
                  <a:pt x="317" y="198"/>
                </a:cubicBezTo>
                <a:cubicBezTo>
                  <a:pt x="317" y="134"/>
                  <a:pt x="277" y="80"/>
                  <a:pt x="220" y="60"/>
                </a:cubicBezTo>
                <a:moveTo>
                  <a:pt x="170" y="102"/>
                </a:moveTo>
                <a:cubicBezTo>
                  <a:pt x="198" y="102"/>
                  <a:pt x="221" y="79"/>
                  <a:pt x="221" y="51"/>
                </a:cubicBezTo>
                <a:cubicBezTo>
                  <a:pt x="221" y="23"/>
                  <a:pt x="198" y="0"/>
                  <a:pt x="170" y="0"/>
                </a:cubicBezTo>
                <a:cubicBezTo>
                  <a:pt x="142" y="0"/>
                  <a:pt x="119" y="23"/>
                  <a:pt x="119" y="51"/>
                </a:cubicBezTo>
                <a:cubicBezTo>
                  <a:pt x="119" y="79"/>
                  <a:pt x="142" y="102"/>
                  <a:pt x="170" y="102"/>
                </a:cubicBezTo>
                <a:close/>
                <a:moveTo>
                  <a:pt x="51" y="319"/>
                </a:moveTo>
                <a:cubicBezTo>
                  <a:pt x="79" y="319"/>
                  <a:pt x="102" y="297"/>
                  <a:pt x="102" y="268"/>
                </a:cubicBezTo>
                <a:cubicBezTo>
                  <a:pt x="102" y="240"/>
                  <a:pt x="79" y="217"/>
                  <a:pt x="51" y="217"/>
                </a:cubicBezTo>
                <a:cubicBezTo>
                  <a:pt x="23" y="217"/>
                  <a:pt x="0" y="240"/>
                  <a:pt x="0" y="268"/>
                </a:cubicBezTo>
                <a:cubicBezTo>
                  <a:pt x="0" y="297"/>
                  <a:pt x="23" y="319"/>
                  <a:pt x="51" y="319"/>
                </a:cubicBezTo>
                <a:close/>
                <a:moveTo>
                  <a:pt x="289" y="319"/>
                </a:moveTo>
                <a:cubicBezTo>
                  <a:pt x="317" y="319"/>
                  <a:pt x="340" y="297"/>
                  <a:pt x="340" y="268"/>
                </a:cubicBezTo>
                <a:cubicBezTo>
                  <a:pt x="340" y="240"/>
                  <a:pt x="317" y="217"/>
                  <a:pt x="289" y="217"/>
                </a:cubicBezTo>
                <a:cubicBezTo>
                  <a:pt x="261" y="217"/>
                  <a:pt x="238" y="240"/>
                  <a:pt x="238" y="268"/>
                </a:cubicBezTo>
                <a:cubicBezTo>
                  <a:pt x="238" y="297"/>
                  <a:pt x="261" y="319"/>
                  <a:pt x="289" y="319"/>
                </a:cubicBezTo>
                <a:close/>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a:p>
        </p:txBody>
      </p:sp>
      <p:sp>
        <p:nvSpPr>
          <p:cNvPr id="29" name="TextBox 28">
            <a:extLst>
              <a:ext uri="{FF2B5EF4-FFF2-40B4-BE49-F238E27FC236}">
                <a16:creationId xmlns:a16="http://schemas.microsoft.com/office/drawing/2014/main" id="{1AEE1E5C-0454-B843-991D-4A94F79F0628}"/>
              </a:ext>
            </a:extLst>
          </p:cNvPr>
          <p:cNvSpPr txBox="1"/>
          <p:nvPr/>
        </p:nvSpPr>
        <p:spPr>
          <a:xfrm>
            <a:off x="6291294" y="4162423"/>
            <a:ext cx="2560320" cy="1277273"/>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t>DNS-based load balancing</a:t>
            </a:r>
          </a:p>
          <a:p>
            <a:pPr marL="285750" indent="-285750">
              <a:spcAft>
                <a:spcPts val="600"/>
              </a:spcAft>
              <a:buFont typeface="Arial" panose="020B0604020202020204" pitchFamily="34" charset="0"/>
              <a:buChar char="•"/>
            </a:pPr>
            <a:r>
              <a:rPr lang="en-US"/>
              <a:t>Variety of routing options</a:t>
            </a:r>
          </a:p>
        </p:txBody>
      </p:sp>
      <p:sp>
        <p:nvSpPr>
          <p:cNvPr id="31" name="globe_4" title="Icon of the earth">
            <a:extLst>
              <a:ext uri="{FF2B5EF4-FFF2-40B4-BE49-F238E27FC236}">
                <a16:creationId xmlns:a16="http://schemas.microsoft.com/office/drawing/2014/main" id="{46EA1698-F65D-6B46-9AAC-DB741CB73859}"/>
              </a:ext>
            </a:extLst>
          </p:cNvPr>
          <p:cNvSpPr>
            <a:spLocks noChangeAspect="1" noEditPoints="1"/>
          </p:cNvSpPr>
          <p:nvPr/>
        </p:nvSpPr>
        <p:spPr bwMode="auto">
          <a:xfrm>
            <a:off x="4406297" y="3398231"/>
            <a:ext cx="396552" cy="397901"/>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 name="Picture 4">
            <a:extLst>
              <a:ext uri="{FF2B5EF4-FFF2-40B4-BE49-F238E27FC236}">
                <a16:creationId xmlns:a16="http://schemas.microsoft.com/office/drawing/2014/main" id="{0339A5FF-EC50-F641-945F-9F00A1EA2BB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066817" y="2105602"/>
            <a:ext cx="1075512" cy="1075512"/>
          </a:xfrm>
          <a:prstGeom prst="rect">
            <a:avLst/>
          </a:prstGeom>
        </p:spPr>
      </p:pic>
      <p:sp>
        <p:nvSpPr>
          <p:cNvPr id="35" name="TextBox 34">
            <a:extLst>
              <a:ext uri="{FF2B5EF4-FFF2-40B4-BE49-F238E27FC236}">
                <a16:creationId xmlns:a16="http://schemas.microsoft.com/office/drawing/2014/main" id="{60D44ED8-7D00-9D4E-8457-A845BCBAA221}"/>
              </a:ext>
            </a:extLst>
          </p:cNvPr>
          <p:cNvSpPr txBox="1"/>
          <p:nvPr/>
        </p:nvSpPr>
        <p:spPr>
          <a:xfrm>
            <a:off x="3354440" y="1682115"/>
            <a:ext cx="250026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Application Gateway</a:t>
            </a:r>
          </a:p>
        </p:txBody>
      </p:sp>
      <p:sp>
        <p:nvSpPr>
          <p:cNvPr id="37" name="TextBox 36">
            <a:extLst>
              <a:ext uri="{FF2B5EF4-FFF2-40B4-BE49-F238E27FC236}">
                <a16:creationId xmlns:a16="http://schemas.microsoft.com/office/drawing/2014/main" id="{E5F689CF-B6A4-C44E-95EA-23DE558D0BB2}"/>
              </a:ext>
            </a:extLst>
          </p:cNvPr>
          <p:cNvSpPr txBox="1"/>
          <p:nvPr/>
        </p:nvSpPr>
        <p:spPr>
          <a:xfrm>
            <a:off x="3340386" y="4158873"/>
            <a:ext cx="2560320"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t>Layer 7 (HTTP/HTTPS)</a:t>
            </a:r>
          </a:p>
          <a:p>
            <a:pPr marL="285750" indent="-285750">
              <a:spcAft>
                <a:spcPts val="600"/>
              </a:spcAft>
              <a:buFont typeface="Arial" panose="020B0604020202020204" pitchFamily="34" charset="0"/>
              <a:buChar char="•"/>
            </a:pPr>
            <a:r>
              <a:rPr lang="en-US"/>
              <a:t> TLS/cert based auth</a:t>
            </a:r>
          </a:p>
        </p:txBody>
      </p:sp>
      <p:sp>
        <p:nvSpPr>
          <p:cNvPr id="39" name="TextBox 38">
            <a:extLst>
              <a:ext uri="{FF2B5EF4-FFF2-40B4-BE49-F238E27FC236}">
                <a16:creationId xmlns:a16="http://schemas.microsoft.com/office/drawing/2014/main" id="{E7FDA332-7AF7-924F-ABE6-E03F2B634E47}"/>
              </a:ext>
            </a:extLst>
          </p:cNvPr>
          <p:cNvSpPr txBox="1"/>
          <p:nvPr/>
        </p:nvSpPr>
        <p:spPr>
          <a:xfrm>
            <a:off x="857570" y="1682115"/>
            <a:ext cx="162413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Load Balancer</a:t>
            </a:r>
          </a:p>
        </p:txBody>
      </p:sp>
      <p:sp>
        <p:nvSpPr>
          <p:cNvPr id="40" name="globe_4" title="Icon of the earth">
            <a:extLst>
              <a:ext uri="{FF2B5EF4-FFF2-40B4-BE49-F238E27FC236}">
                <a16:creationId xmlns:a16="http://schemas.microsoft.com/office/drawing/2014/main" id="{02A1F130-60C6-F84F-A275-506B4281F9F9}"/>
              </a:ext>
            </a:extLst>
          </p:cNvPr>
          <p:cNvSpPr>
            <a:spLocks noChangeAspect="1" noEditPoints="1"/>
          </p:cNvSpPr>
          <p:nvPr/>
        </p:nvSpPr>
        <p:spPr bwMode="auto">
          <a:xfrm>
            <a:off x="1463393" y="3398231"/>
            <a:ext cx="396552" cy="397901"/>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EDFED151-BDE5-F348-BBE0-1DFC35BD1924}"/>
              </a:ext>
            </a:extLst>
          </p:cNvPr>
          <p:cNvSpPr txBox="1"/>
          <p:nvPr/>
        </p:nvSpPr>
        <p:spPr>
          <a:xfrm>
            <a:off x="389478" y="4152899"/>
            <a:ext cx="2560320"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t>Layer 4 (TCP/UDP)</a:t>
            </a:r>
          </a:p>
          <a:p>
            <a:pPr marL="285750" indent="-285750">
              <a:spcAft>
                <a:spcPts val="600"/>
              </a:spcAft>
              <a:buFont typeface="Arial" panose="020B0604020202020204" pitchFamily="34" charset="0"/>
              <a:buChar char="•"/>
            </a:pPr>
            <a:r>
              <a:rPr lang="en-US"/>
              <a:t>Extreme perf sensitive</a:t>
            </a:r>
          </a:p>
          <a:p>
            <a:pPr marL="285750" indent="-285750">
              <a:spcAft>
                <a:spcPts val="600"/>
              </a:spcAft>
              <a:buFont typeface="Arial" panose="020B0604020202020204" pitchFamily="34" charset="0"/>
              <a:buChar char="•"/>
            </a:pPr>
            <a:r>
              <a:rPr lang="en-US"/>
              <a:t>Ultra-low latency</a:t>
            </a:r>
          </a:p>
        </p:txBody>
      </p:sp>
      <p:pic>
        <p:nvPicPr>
          <p:cNvPr id="42" name="Graphic 41">
            <a:extLst>
              <a:ext uri="{FF2B5EF4-FFF2-40B4-BE49-F238E27FC236}">
                <a16:creationId xmlns:a16="http://schemas.microsoft.com/office/drawing/2014/main" id="{EEF2C2C1-40B0-2E4C-946B-B79B73861C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1106" y="2103028"/>
            <a:ext cx="1039969" cy="1039969"/>
          </a:xfrm>
          <a:prstGeom prst="rect">
            <a:avLst/>
          </a:prstGeom>
        </p:spPr>
      </p:pic>
      <p:grpSp>
        <p:nvGrpSpPr>
          <p:cNvPr id="44" name="Group 43">
            <a:extLst>
              <a:ext uri="{FF2B5EF4-FFF2-40B4-BE49-F238E27FC236}">
                <a16:creationId xmlns:a16="http://schemas.microsoft.com/office/drawing/2014/main" id="{27A008DE-7334-244F-A777-F18056492372}"/>
              </a:ext>
            </a:extLst>
          </p:cNvPr>
          <p:cNvGrpSpPr/>
          <p:nvPr/>
        </p:nvGrpSpPr>
        <p:grpSpPr>
          <a:xfrm>
            <a:off x="3148581" y="1682116"/>
            <a:ext cx="5883965" cy="4455942"/>
            <a:chOff x="3148581" y="1682115"/>
            <a:chExt cx="5883965" cy="4586163"/>
          </a:xfrm>
        </p:grpSpPr>
        <p:cxnSp>
          <p:nvCxnSpPr>
            <p:cNvPr id="45" name="Straight Connector 44">
              <a:extLst>
                <a:ext uri="{FF2B5EF4-FFF2-40B4-BE49-F238E27FC236}">
                  <a16:creationId xmlns:a16="http://schemas.microsoft.com/office/drawing/2014/main" id="{6EA12239-0891-CB4D-9269-81F26F3CA8CF}"/>
                </a:ext>
              </a:extLst>
            </p:cNvPr>
            <p:cNvCxnSpPr/>
            <p:nvPr/>
          </p:nvCxnSpPr>
          <p:spPr>
            <a:xfrm>
              <a:off x="3148581" y="1682115"/>
              <a:ext cx="0" cy="4586163"/>
            </a:xfrm>
            <a:prstGeom prst="line">
              <a:avLst/>
            </a:prstGeom>
            <a:ln w="15875">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251AD9-97C1-2E42-B23A-E0511918AB5D}"/>
                </a:ext>
              </a:extLst>
            </p:cNvPr>
            <p:cNvCxnSpPr/>
            <p:nvPr/>
          </p:nvCxnSpPr>
          <p:spPr>
            <a:xfrm>
              <a:off x="6103816" y="1682115"/>
              <a:ext cx="0" cy="4586163"/>
            </a:xfrm>
            <a:prstGeom prst="line">
              <a:avLst/>
            </a:prstGeom>
            <a:ln w="15875">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7CF539D-E2F2-0E43-9F55-04B5AE0453C4}"/>
                </a:ext>
              </a:extLst>
            </p:cNvPr>
            <p:cNvCxnSpPr/>
            <p:nvPr/>
          </p:nvCxnSpPr>
          <p:spPr>
            <a:xfrm>
              <a:off x="9032546" y="1682115"/>
              <a:ext cx="0" cy="4586163"/>
            </a:xfrm>
            <a:prstGeom prst="line">
              <a:avLst/>
            </a:prstGeom>
            <a:ln w="15875">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09640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What is a Load Balancer?</a:t>
            </a:r>
          </a:p>
        </p:txBody>
      </p:sp>
      <p:pic>
        <p:nvPicPr>
          <p:cNvPr id="20" name="Graphic 19">
            <a:extLst>
              <a:ext uri="{FF2B5EF4-FFF2-40B4-BE49-F238E27FC236}">
                <a16:creationId xmlns:a16="http://schemas.microsoft.com/office/drawing/2014/main" id="{7F237294-C115-0E41-AAE2-AEFA40F09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87700" y="5155055"/>
            <a:ext cx="625997" cy="625997"/>
          </a:xfrm>
          <a:prstGeom prst="rect">
            <a:avLst/>
          </a:prstGeom>
        </p:spPr>
      </p:pic>
      <p:sp>
        <p:nvSpPr>
          <p:cNvPr id="23" name="TextBox 22">
            <a:extLst>
              <a:ext uri="{FF2B5EF4-FFF2-40B4-BE49-F238E27FC236}">
                <a16:creationId xmlns:a16="http://schemas.microsoft.com/office/drawing/2014/main" id="{F1DE69FD-DB37-264B-A5C6-F373018BB9F0}"/>
              </a:ext>
            </a:extLst>
          </p:cNvPr>
          <p:cNvSpPr txBox="1"/>
          <p:nvPr/>
        </p:nvSpPr>
        <p:spPr>
          <a:xfrm>
            <a:off x="9253904" y="4710816"/>
            <a:ext cx="861133" cy="307777"/>
          </a:xfrm>
          <a:prstGeom prst="rect">
            <a:avLst/>
          </a:prstGeom>
          <a:noFill/>
        </p:spPr>
        <p:txBody>
          <a:bodyPr wrap="none" rtlCol="0">
            <a:spAutoFit/>
          </a:bodyPr>
          <a:lstStyle/>
          <a:p>
            <a:r>
              <a:rPr lang="en-US" sz="1400">
                <a:cs typeface="Segoe UI" panose="020B0502040204020203" pitchFamily="34" charset="0"/>
              </a:rPr>
              <a:t>Public IP</a:t>
            </a:r>
          </a:p>
        </p:txBody>
      </p:sp>
      <p:cxnSp>
        <p:nvCxnSpPr>
          <p:cNvPr id="24" name="Straight Connector 23">
            <a:extLst>
              <a:ext uri="{FF2B5EF4-FFF2-40B4-BE49-F238E27FC236}">
                <a16:creationId xmlns:a16="http://schemas.microsoft.com/office/drawing/2014/main" id="{CB6C481E-E2FB-714C-9CF3-2CA118BC8C5A}"/>
              </a:ext>
            </a:extLst>
          </p:cNvPr>
          <p:cNvCxnSpPr>
            <a:cxnSpLocks/>
          </p:cNvCxnSpPr>
          <p:nvPr/>
        </p:nvCxnSpPr>
        <p:spPr>
          <a:xfrm>
            <a:off x="9080684" y="4707925"/>
            <a:ext cx="0" cy="447130"/>
          </a:xfrm>
          <a:prstGeom prst="line">
            <a:avLst/>
          </a:prstGeom>
          <a:noFill/>
          <a:ln w="28575" cap="flat" cmpd="sng" algn="ctr">
            <a:solidFill>
              <a:schemeClr val="accent2"/>
            </a:solidFill>
            <a:prstDash val="solid"/>
            <a:miter lim="800000"/>
            <a:headEnd type="oval" w="med" len="med"/>
          </a:ln>
          <a:effectLst/>
        </p:spPr>
      </p:cxnSp>
      <p:sp>
        <p:nvSpPr>
          <p:cNvPr id="25" name="Multiplication Sign 36">
            <a:extLst>
              <a:ext uri="{FF2B5EF4-FFF2-40B4-BE49-F238E27FC236}">
                <a16:creationId xmlns:a16="http://schemas.microsoft.com/office/drawing/2014/main" id="{38785859-0B9F-E34A-A32B-DD80ED6885E9}"/>
              </a:ext>
            </a:extLst>
          </p:cNvPr>
          <p:cNvSpPr/>
          <p:nvPr/>
        </p:nvSpPr>
        <p:spPr>
          <a:xfrm>
            <a:off x="8650668" y="4957789"/>
            <a:ext cx="900059" cy="823263"/>
          </a:xfrm>
          <a:prstGeom prst="mathMultiply">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C00000"/>
                </a:solidFill>
              </a:ln>
              <a:solidFill>
                <a:srgbClr val="C00000"/>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96E764A2-F1EE-194E-9B90-C2619E137066}"/>
              </a:ext>
            </a:extLst>
          </p:cNvPr>
          <p:cNvCxnSpPr>
            <a:cxnSpLocks/>
          </p:cNvCxnSpPr>
          <p:nvPr/>
        </p:nvCxnSpPr>
        <p:spPr>
          <a:xfrm flipH="1">
            <a:off x="9066963" y="1711369"/>
            <a:ext cx="1" cy="8737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8" name="Graphic 37" descr="Users">
            <a:extLst>
              <a:ext uri="{FF2B5EF4-FFF2-40B4-BE49-F238E27FC236}">
                <a16:creationId xmlns:a16="http://schemas.microsoft.com/office/drawing/2014/main" id="{35B4E7E3-D478-DF49-B790-DA8DE0DA4C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6326" y="1076948"/>
            <a:ext cx="601274" cy="601274"/>
          </a:xfrm>
          <a:prstGeom prst="rect">
            <a:avLst/>
          </a:prstGeom>
        </p:spPr>
      </p:pic>
      <p:sp>
        <p:nvSpPr>
          <p:cNvPr id="39" name="TextBox 38">
            <a:extLst>
              <a:ext uri="{FF2B5EF4-FFF2-40B4-BE49-F238E27FC236}">
                <a16:creationId xmlns:a16="http://schemas.microsoft.com/office/drawing/2014/main" id="{554913C2-356E-834E-AD86-DA8F78A9FFD7}"/>
              </a:ext>
            </a:extLst>
          </p:cNvPr>
          <p:cNvSpPr txBox="1"/>
          <p:nvPr/>
        </p:nvSpPr>
        <p:spPr>
          <a:xfrm>
            <a:off x="8117511" y="3511582"/>
            <a:ext cx="1951911" cy="369332"/>
          </a:xfrm>
          <a:prstGeom prst="rect">
            <a:avLst/>
          </a:prstGeom>
          <a:noFill/>
        </p:spPr>
        <p:txBody>
          <a:bodyPr wrap="square" rtlCol="0">
            <a:spAutoFit/>
          </a:bodyPr>
          <a:lstStyle/>
          <a:p>
            <a:pPr algn="ctr"/>
            <a:r>
              <a:rPr lang="en-US"/>
              <a:t>172.168.37.31</a:t>
            </a:r>
          </a:p>
        </p:txBody>
      </p:sp>
      <p:sp>
        <p:nvSpPr>
          <p:cNvPr id="40" name="TextBox 39">
            <a:extLst>
              <a:ext uri="{FF2B5EF4-FFF2-40B4-BE49-F238E27FC236}">
                <a16:creationId xmlns:a16="http://schemas.microsoft.com/office/drawing/2014/main" id="{7996E127-9D15-1D4D-B24F-542AF9087235}"/>
              </a:ext>
            </a:extLst>
          </p:cNvPr>
          <p:cNvSpPr txBox="1"/>
          <p:nvPr/>
        </p:nvSpPr>
        <p:spPr>
          <a:xfrm>
            <a:off x="8070210" y="3162257"/>
            <a:ext cx="2046514" cy="369332"/>
          </a:xfrm>
          <a:prstGeom prst="rect">
            <a:avLst/>
          </a:prstGeom>
          <a:noFill/>
        </p:spPr>
        <p:txBody>
          <a:bodyPr wrap="square">
            <a:spAutoFit/>
          </a:bodyPr>
          <a:lstStyle/>
          <a:p>
            <a:pPr algn="ctr"/>
            <a:r>
              <a:rPr lang="en-US" err="1"/>
              <a:t>GoLowWaste.com</a:t>
            </a:r>
            <a:endParaRPr lang="en-US"/>
          </a:p>
        </p:txBody>
      </p:sp>
    </p:spTree>
    <p:extLst>
      <p:ext uri="{BB962C8B-B14F-4D97-AF65-F5344CB8AC3E}">
        <p14:creationId xmlns:p14="http://schemas.microsoft.com/office/powerpoint/2010/main" val="975097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6AFA3D-7392-EB4D-B90E-002747D32477}"/>
              </a:ext>
            </a:extLst>
          </p:cNvPr>
          <p:cNvSpPr/>
          <p:nvPr/>
        </p:nvSpPr>
        <p:spPr bwMode="auto">
          <a:xfrm>
            <a:off x="7726016" y="0"/>
            <a:ext cx="4465983" cy="6858000"/>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err="1">
              <a:solidFill>
                <a:srgbClr val="000000"/>
              </a:solidFill>
              <a:cs typeface="Segoe UI" pitchFamily="34" charset="0"/>
            </a:endParaRPr>
          </a:p>
        </p:txBody>
      </p:sp>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a:xfrm>
            <a:off x="588263" y="1217273"/>
            <a:ext cx="11018520" cy="1107996"/>
          </a:xfrm>
        </p:spPr>
        <p:txBody>
          <a:bodyPr/>
          <a:lstStyle/>
          <a:p>
            <a:r>
              <a:rPr lang="en-US"/>
              <a:t>Best practices </a:t>
            </a:r>
            <a:br>
              <a:rPr lang="en-US"/>
            </a:br>
            <a:r>
              <a:rPr lang="en-US">
                <a:solidFill>
                  <a:schemeClr val="accent1"/>
                </a:solidFill>
              </a:rPr>
              <a:t>Client considerations</a:t>
            </a:r>
          </a:p>
        </p:txBody>
      </p:sp>
      <p:cxnSp>
        <p:nvCxnSpPr>
          <p:cNvPr id="30" name="Straight Arrow Connector 29">
            <a:extLst>
              <a:ext uri="{FF2B5EF4-FFF2-40B4-BE49-F238E27FC236}">
                <a16:creationId xmlns:a16="http://schemas.microsoft.com/office/drawing/2014/main" id="{51B16F1E-7CD7-44C2-A4FB-41096061B317}"/>
              </a:ext>
            </a:extLst>
          </p:cNvPr>
          <p:cNvCxnSpPr>
            <a:cxnSpLocks/>
          </p:cNvCxnSpPr>
          <p:nvPr/>
        </p:nvCxnSpPr>
        <p:spPr>
          <a:xfrm flipH="1">
            <a:off x="9881607" y="2167301"/>
            <a:ext cx="2" cy="45602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B3B6B646-E912-41F4-9D64-14749BFF0F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8623" y="5176043"/>
            <a:ext cx="625997" cy="625997"/>
          </a:xfrm>
          <a:prstGeom prst="rect">
            <a:avLst/>
          </a:prstGeom>
        </p:spPr>
      </p:pic>
      <p:pic>
        <p:nvPicPr>
          <p:cNvPr id="32" name="Graphic 31" descr="Users">
            <a:extLst>
              <a:ext uri="{FF2B5EF4-FFF2-40B4-BE49-F238E27FC236}">
                <a16:creationId xmlns:a16="http://schemas.microsoft.com/office/drawing/2014/main" id="{E3B5CD76-4B6E-41A7-B4C9-5E290D3A23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0970" y="1021628"/>
            <a:ext cx="601274" cy="601274"/>
          </a:xfrm>
          <a:prstGeom prst="rect">
            <a:avLst/>
          </a:prstGeom>
        </p:spPr>
      </p:pic>
      <p:sp>
        <p:nvSpPr>
          <p:cNvPr id="33" name="TextBox 32">
            <a:extLst>
              <a:ext uri="{FF2B5EF4-FFF2-40B4-BE49-F238E27FC236}">
                <a16:creationId xmlns:a16="http://schemas.microsoft.com/office/drawing/2014/main" id="{C0E7E896-2DAC-4822-AA0C-929ECF7CA91D}"/>
              </a:ext>
            </a:extLst>
          </p:cNvPr>
          <p:cNvSpPr txBox="1"/>
          <p:nvPr/>
        </p:nvSpPr>
        <p:spPr>
          <a:xfrm>
            <a:off x="8987971" y="2729302"/>
            <a:ext cx="2028681" cy="369332"/>
          </a:xfrm>
          <a:prstGeom prst="rect">
            <a:avLst/>
          </a:prstGeom>
          <a:noFill/>
        </p:spPr>
        <p:txBody>
          <a:bodyPr wrap="square" rtlCol="0">
            <a:spAutoFit/>
          </a:bodyPr>
          <a:lstStyle/>
          <a:p>
            <a:r>
              <a:rPr lang="en-US"/>
              <a:t>GoLowWaste.com</a:t>
            </a:r>
          </a:p>
        </p:txBody>
      </p:sp>
      <p:sp>
        <p:nvSpPr>
          <p:cNvPr id="34" name="TextBox 33">
            <a:extLst>
              <a:ext uri="{FF2B5EF4-FFF2-40B4-BE49-F238E27FC236}">
                <a16:creationId xmlns:a16="http://schemas.microsoft.com/office/drawing/2014/main" id="{D0629755-B734-4DB1-8E06-52BD1DFCDAF3}"/>
              </a:ext>
            </a:extLst>
          </p:cNvPr>
          <p:cNvSpPr txBox="1"/>
          <p:nvPr/>
        </p:nvSpPr>
        <p:spPr>
          <a:xfrm>
            <a:off x="10214620" y="4772248"/>
            <a:ext cx="861133" cy="307777"/>
          </a:xfrm>
          <a:prstGeom prst="rect">
            <a:avLst/>
          </a:prstGeom>
          <a:noFill/>
        </p:spPr>
        <p:txBody>
          <a:bodyPr wrap="none" rtlCol="0">
            <a:spAutoFit/>
          </a:bodyPr>
          <a:lstStyle/>
          <a:p>
            <a:r>
              <a:rPr lang="en-US" sz="1400">
                <a:solidFill>
                  <a:schemeClr val="accent1"/>
                </a:solidFill>
                <a:latin typeface="Segoe UI" panose="020B0502040204020203" pitchFamily="34" charset="0"/>
                <a:cs typeface="Segoe UI" panose="020B0502040204020203" pitchFamily="34" charset="0"/>
              </a:rPr>
              <a:t>Public IP</a:t>
            </a:r>
          </a:p>
        </p:txBody>
      </p:sp>
      <p:cxnSp>
        <p:nvCxnSpPr>
          <p:cNvPr id="35" name="Straight Connector 34">
            <a:extLst>
              <a:ext uri="{FF2B5EF4-FFF2-40B4-BE49-F238E27FC236}">
                <a16:creationId xmlns:a16="http://schemas.microsoft.com/office/drawing/2014/main" id="{85BD97D1-A533-4A6C-9090-9A65DA77BC4E}"/>
              </a:ext>
            </a:extLst>
          </p:cNvPr>
          <p:cNvCxnSpPr>
            <a:cxnSpLocks/>
          </p:cNvCxnSpPr>
          <p:nvPr/>
        </p:nvCxnSpPr>
        <p:spPr>
          <a:xfrm>
            <a:off x="9881607" y="4609645"/>
            <a:ext cx="0" cy="447130"/>
          </a:xfrm>
          <a:prstGeom prst="line">
            <a:avLst/>
          </a:prstGeom>
          <a:ln w="28575">
            <a:solidFill>
              <a:schemeClr val="accent1"/>
            </a:solidFill>
            <a:headEnd type="oval" w="med" len="med"/>
          </a:ln>
        </p:spPr>
        <p:style>
          <a:lnRef idx="1">
            <a:schemeClr val="accent1"/>
          </a:lnRef>
          <a:fillRef idx="0">
            <a:schemeClr val="accent1"/>
          </a:fillRef>
          <a:effectRef idx="0">
            <a:schemeClr val="accent1"/>
          </a:effectRef>
          <a:fontRef idx="minor">
            <a:schemeClr val="tx1"/>
          </a:fontRef>
        </p:style>
      </p:cxnSp>
      <p:pic>
        <p:nvPicPr>
          <p:cNvPr id="2" name="Picture 2" descr="See the source image">
            <a:extLst>
              <a:ext uri="{FF2B5EF4-FFF2-40B4-BE49-F238E27FC236}">
                <a16:creationId xmlns:a16="http://schemas.microsoft.com/office/drawing/2014/main" id="{BEF74C18-EBF7-4940-A16A-6D05C809CF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3372" y="1421751"/>
            <a:ext cx="876493" cy="87649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CCAB533-88DA-4B19-948D-E57BC8586D1F}"/>
              </a:ext>
            </a:extLst>
          </p:cNvPr>
          <p:cNvSpPr txBox="1"/>
          <p:nvPr/>
        </p:nvSpPr>
        <p:spPr>
          <a:xfrm>
            <a:off x="8887279" y="4028825"/>
            <a:ext cx="2028672" cy="369332"/>
          </a:xfrm>
          <a:prstGeom prst="rect">
            <a:avLst/>
          </a:prstGeom>
          <a:noFill/>
        </p:spPr>
        <p:txBody>
          <a:bodyPr wrap="square">
            <a:spAutoFit/>
          </a:bodyPr>
          <a:lstStyle/>
          <a:p>
            <a:pPr algn="ctr"/>
            <a:r>
              <a:rPr lang="en-US"/>
              <a:t>172.168.37.31</a:t>
            </a:r>
          </a:p>
        </p:txBody>
      </p:sp>
      <p:sp>
        <p:nvSpPr>
          <p:cNvPr id="14" name="TextBox 13">
            <a:extLst>
              <a:ext uri="{FF2B5EF4-FFF2-40B4-BE49-F238E27FC236}">
                <a16:creationId xmlns:a16="http://schemas.microsoft.com/office/drawing/2014/main" id="{E4363360-49DF-F94F-B070-D507CEFCBBA8}"/>
              </a:ext>
            </a:extLst>
          </p:cNvPr>
          <p:cNvSpPr txBox="1"/>
          <p:nvPr/>
        </p:nvSpPr>
        <p:spPr>
          <a:xfrm>
            <a:off x="468994" y="3670957"/>
            <a:ext cx="2294875" cy="1723549"/>
          </a:xfrm>
          <a:prstGeom prst="rect">
            <a:avLst/>
          </a:prstGeom>
          <a:noFill/>
        </p:spPr>
        <p:txBody>
          <a:bodyPr wrap="square" rtlCol="0">
            <a:spAutoFit/>
          </a:bodyPr>
          <a:lstStyle/>
          <a:p>
            <a:pPr>
              <a:spcAft>
                <a:spcPts val="1200"/>
              </a:spcAft>
            </a:pPr>
            <a:r>
              <a:rPr lang="en-US" sz="2400">
                <a:solidFill>
                  <a:schemeClr val="accent1"/>
                </a:solidFill>
                <a:latin typeface="+mj-lt"/>
              </a:rPr>
              <a:t>Always use DNS</a:t>
            </a:r>
          </a:p>
          <a:p>
            <a:pPr>
              <a:spcAft>
                <a:spcPts val="1200"/>
              </a:spcAft>
            </a:pPr>
            <a:r>
              <a:rPr lang="en-US">
                <a:solidFill>
                  <a:schemeClr val="tx1">
                    <a:lumMod val="75000"/>
                  </a:schemeClr>
                </a:solidFill>
                <a:latin typeface="Segoe UI" panose="020B0502040204020203" pitchFamily="34" charset="0"/>
              </a:rPr>
              <a:t>Traffic manager</a:t>
            </a:r>
          </a:p>
          <a:p>
            <a:pPr>
              <a:spcAft>
                <a:spcPts val="1200"/>
              </a:spcAft>
            </a:pPr>
            <a:endParaRPr lang="en-US" sz="2000" b="0" i="0">
              <a:effectLst/>
              <a:latin typeface="Segoe UI" panose="020B0502040204020203" pitchFamily="34" charset="0"/>
            </a:endParaRPr>
          </a:p>
        </p:txBody>
      </p:sp>
      <p:sp>
        <p:nvSpPr>
          <p:cNvPr id="15" name="TextBox 14">
            <a:extLst>
              <a:ext uri="{FF2B5EF4-FFF2-40B4-BE49-F238E27FC236}">
                <a16:creationId xmlns:a16="http://schemas.microsoft.com/office/drawing/2014/main" id="{403BAB27-6980-0F43-B20E-FD33D9BCD3B0}"/>
              </a:ext>
            </a:extLst>
          </p:cNvPr>
          <p:cNvSpPr txBox="1"/>
          <p:nvPr/>
        </p:nvSpPr>
        <p:spPr>
          <a:xfrm>
            <a:off x="3347703" y="3670957"/>
            <a:ext cx="2294875" cy="1815882"/>
          </a:xfrm>
          <a:prstGeom prst="rect">
            <a:avLst/>
          </a:prstGeom>
          <a:noFill/>
        </p:spPr>
        <p:txBody>
          <a:bodyPr wrap="square" rtlCol="0">
            <a:spAutoFit/>
          </a:bodyPr>
          <a:lstStyle/>
          <a:p>
            <a:pPr>
              <a:spcAft>
                <a:spcPts val="1200"/>
              </a:spcAft>
            </a:pPr>
            <a:r>
              <a:rPr lang="en-US" sz="2400">
                <a:solidFill>
                  <a:schemeClr val="accent1"/>
                </a:solidFill>
                <a:latin typeface="+mj-lt"/>
              </a:rPr>
              <a:t>DNS caching may occur</a:t>
            </a:r>
          </a:p>
          <a:p>
            <a:pPr marL="0" lvl="1">
              <a:spcAft>
                <a:spcPts val="1200"/>
              </a:spcAft>
            </a:pPr>
            <a:r>
              <a:rPr lang="en-US">
                <a:solidFill>
                  <a:schemeClr val="tx1">
                    <a:lumMod val="75000"/>
                  </a:schemeClr>
                </a:solidFill>
                <a:latin typeface="Segoe UI" panose="020B0502040204020203" pitchFamily="34" charset="0"/>
              </a:rPr>
              <a:t>Re-resolve DNS before reconnecting after failures</a:t>
            </a:r>
            <a:endParaRPr lang="en-US" sz="2400">
              <a:latin typeface="Segoe UI" panose="020B0502040204020203" pitchFamily="34" charset="0"/>
            </a:endParaRPr>
          </a:p>
        </p:txBody>
      </p:sp>
      <p:cxnSp>
        <p:nvCxnSpPr>
          <p:cNvPr id="20" name="Straight Connector 19">
            <a:extLst>
              <a:ext uri="{FF2B5EF4-FFF2-40B4-BE49-F238E27FC236}">
                <a16:creationId xmlns:a16="http://schemas.microsoft.com/office/drawing/2014/main" id="{81CDB750-7982-DE4D-BAB0-00E228657429}"/>
              </a:ext>
            </a:extLst>
          </p:cNvPr>
          <p:cNvCxnSpPr>
            <a:cxnSpLocks/>
          </p:cNvCxnSpPr>
          <p:nvPr/>
        </p:nvCxnSpPr>
        <p:spPr>
          <a:xfrm>
            <a:off x="535255" y="3485429"/>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C1A3C3-A2C5-0340-910B-B2F0E02D9B2E}"/>
              </a:ext>
            </a:extLst>
          </p:cNvPr>
          <p:cNvCxnSpPr>
            <a:cxnSpLocks/>
          </p:cNvCxnSpPr>
          <p:nvPr/>
        </p:nvCxnSpPr>
        <p:spPr>
          <a:xfrm>
            <a:off x="3385135" y="3485429"/>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112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a:xfrm>
            <a:off x="588263" y="1217273"/>
            <a:ext cx="11018520" cy="1107996"/>
          </a:xfrm>
        </p:spPr>
        <p:txBody>
          <a:bodyPr/>
          <a:lstStyle/>
          <a:p>
            <a:r>
              <a:rPr lang="en-US"/>
              <a:t>Best practices </a:t>
            </a:r>
            <a:br>
              <a:rPr lang="en-US"/>
            </a:br>
            <a:r>
              <a:rPr lang="en-US">
                <a:solidFill>
                  <a:schemeClr val="accent1"/>
                </a:solidFill>
              </a:rPr>
              <a:t>Azure Load Balancing</a:t>
            </a:r>
          </a:p>
        </p:txBody>
      </p:sp>
      <p:sp>
        <p:nvSpPr>
          <p:cNvPr id="3" name="TextBox 2">
            <a:extLst>
              <a:ext uri="{FF2B5EF4-FFF2-40B4-BE49-F238E27FC236}">
                <a16:creationId xmlns:a16="http://schemas.microsoft.com/office/drawing/2014/main" id="{D5253B63-F597-425D-AEB5-026406F71512}"/>
              </a:ext>
            </a:extLst>
          </p:cNvPr>
          <p:cNvSpPr txBox="1"/>
          <p:nvPr/>
        </p:nvSpPr>
        <p:spPr>
          <a:xfrm>
            <a:off x="468994" y="3673160"/>
            <a:ext cx="2294875" cy="1723549"/>
          </a:xfrm>
          <a:prstGeom prst="rect">
            <a:avLst/>
          </a:prstGeom>
          <a:noFill/>
        </p:spPr>
        <p:txBody>
          <a:bodyPr wrap="square" rtlCol="0">
            <a:spAutoFit/>
          </a:bodyPr>
          <a:lstStyle/>
          <a:p>
            <a:pPr>
              <a:spcAft>
                <a:spcPts val="1200"/>
              </a:spcAft>
            </a:pPr>
            <a:r>
              <a:rPr lang="en-US" sz="2400">
                <a:solidFill>
                  <a:schemeClr val="accent1"/>
                </a:solidFill>
                <a:latin typeface="+mj-lt"/>
              </a:rPr>
              <a:t>Nature of application</a:t>
            </a:r>
          </a:p>
          <a:p>
            <a:pPr>
              <a:spcAft>
                <a:spcPts val="1200"/>
              </a:spcAft>
            </a:pPr>
            <a:r>
              <a:rPr lang="en-US">
                <a:solidFill>
                  <a:schemeClr val="tx1">
                    <a:lumMod val="75000"/>
                  </a:schemeClr>
                </a:solidFill>
                <a:latin typeface="Segoe UI" panose="020B0502040204020203" pitchFamily="34" charset="0"/>
              </a:rPr>
              <a:t>Regional, global </a:t>
            </a:r>
          </a:p>
          <a:p>
            <a:pPr>
              <a:spcAft>
                <a:spcPts val="1200"/>
              </a:spcAft>
            </a:pPr>
            <a:endParaRPr lang="en-US" sz="2000" b="0" i="0">
              <a:effectLst/>
              <a:latin typeface="Segoe UI" panose="020B0502040204020203" pitchFamily="34" charset="0"/>
            </a:endParaRPr>
          </a:p>
        </p:txBody>
      </p:sp>
      <p:sp>
        <p:nvSpPr>
          <p:cNvPr id="4" name="TextBox 3">
            <a:extLst>
              <a:ext uri="{FF2B5EF4-FFF2-40B4-BE49-F238E27FC236}">
                <a16:creationId xmlns:a16="http://schemas.microsoft.com/office/drawing/2014/main" id="{D0B0A74F-17EC-A04A-A8A1-5545407A740D}"/>
              </a:ext>
            </a:extLst>
          </p:cNvPr>
          <p:cNvSpPr txBox="1"/>
          <p:nvPr/>
        </p:nvSpPr>
        <p:spPr>
          <a:xfrm>
            <a:off x="3320156" y="3673160"/>
            <a:ext cx="2294875" cy="2000548"/>
          </a:xfrm>
          <a:prstGeom prst="rect">
            <a:avLst/>
          </a:prstGeom>
          <a:noFill/>
        </p:spPr>
        <p:txBody>
          <a:bodyPr wrap="square" lIns="91440" tIns="45720" rIns="91440" bIns="45720" rtlCol="0" anchor="t">
            <a:spAutoFit/>
          </a:bodyPr>
          <a:lstStyle/>
          <a:p>
            <a:pPr>
              <a:spcAft>
                <a:spcPts val="1200"/>
              </a:spcAft>
            </a:pPr>
            <a:r>
              <a:rPr lang="en-US" sz="2400">
                <a:solidFill>
                  <a:schemeClr val="accent1"/>
                </a:solidFill>
                <a:latin typeface="+mj-lt"/>
              </a:rPr>
              <a:t>Type of workload</a:t>
            </a:r>
          </a:p>
          <a:p>
            <a:pPr>
              <a:spcAft>
                <a:spcPts val="1200"/>
              </a:spcAft>
            </a:pPr>
            <a:r>
              <a:rPr lang="en-US">
                <a:solidFill>
                  <a:schemeClr val="tx1">
                    <a:lumMod val="75000"/>
                  </a:schemeClr>
                </a:solidFill>
                <a:latin typeface="Segoe UI"/>
                <a:cs typeface="Segoe UI"/>
              </a:rPr>
              <a:t>Azure only vs. on-prem</a:t>
            </a:r>
          </a:p>
          <a:p>
            <a:pPr>
              <a:spcAft>
                <a:spcPts val="1200"/>
              </a:spcAft>
            </a:pPr>
            <a:endParaRPr lang="en-US" sz="2000" b="0" i="0">
              <a:effectLst/>
              <a:latin typeface="Segoe UI" panose="020B0502040204020203" pitchFamily="34" charset="0"/>
            </a:endParaRPr>
          </a:p>
        </p:txBody>
      </p:sp>
      <p:sp>
        <p:nvSpPr>
          <p:cNvPr id="5" name="TextBox 4">
            <a:extLst>
              <a:ext uri="{FF2B5EF4-FFF2-40B4-BE49-F238E27FC236}">
                <a16:creationId xmlns:a16="http://schemas.microsoft.com/office/drawing/2014/main" id="{4DD1BFBD-0376-FD46-A6A6-C4057CD09F4E}"/>
              </a:ext>
            </a:extLst>
          </p:cNvPr>
          <p:cNvSpPr txBox="1"/>
          <p:nvPr/>
        </p:nvSpPr>
        <p:spPr>
          <a:xfrm>
            <a:off x="6180683" y="3673160"/>
            <a:ext cx="2294875" cy="2277547"/>
          </a:xfrm>
          <a:prstGeom prst="rect">
            <a:avLst/>
          </a:prstGeom>
          <a:noFill/>
        </p:spPr>
        <p:txBody>
          <a:bodyPr wrap="square" rtlCol="0">
            <a:spAutoFit/>
          </a:bodyPr>
          <a:lstStyle/>
          <a:p>
            <a:pPr>
              <a:spcAft>
                <a:spcPts val="1200"/>
              </a:spcAft>
            </a:pPr>
            <a:r>
              <a:rPr lang="en-US" sz="2400">
                <a:solidFill>
                  <a:schemeClr val="accent1"/>
                </a:solidFill>
                <a:latin typeface="+mj-lt"/>
              </a:rPr>
              <a:t>Latency</a:t>
            </a:r>
            <a:br>
              <a:rPr lang="en-US" sz="2400">
                <a:solidFill>
                  <a:schemeClr val="accent1"/>
                </a:solidFill>
                <a:latin typeface="+mj-lt"/>
              </a:rPr>
            </a:br>
            <a:endParaRPr lang="en-US" sz="2400">
              <a:solidFill>
                <a:schemeClr val="accent1"/>
              </a:solidFill>
              <a:latin typeface="+mj-lt"/>
            </a:endParaRPr>
          </a:p>
          <a:p>
            <a:pPr>
              <a:spcAft>
                <a:spcPts val="1200"/>
              </a:spcAft>
            </a:pPr>
            <a:r>
              <a:rPr lang="en-US">
                <a:solidFill>
                  <a:schemeClr val="tx1">
                    <a:lumMod val="75000"/>
                  </a:schemeClr>
                </a:solidFill>
                <a:latin typeface="Segoe UI" panose="020B0502040204020203" pitchFamily="34" charset="0"/>
              </a:rPr>
              <a:t>How sensitive your application is to latency</a:t>
            </a:r>
          </a:p>
          <a:p>
            <a:pPr>
              <a:spcAft>
                <a:spcPts val="1200"/>
              </a:spcAft>
            </a:pPr>
            <a:endParaRPr lang="en-US" sz="2000" b="0" i="0">
              <a:effectLst/>
              <a:latin typeface="Segoe UI" panose="020B0502040204020203" pitchFamily="34" charset="0"/>
            </a:endParaRPr>
          </a:p>
        </p:txBody>
      </p:sp>
      <p:sp>
        <p:nvSpPr>
          <p:cNvPr id="6" name="TextBox 5">
            <a:extLst>
              <a:ext uri="{FF2B5EF4-FFF2-40B4-BE49-F238E27FC236}">
                <a16:creationId xmlns:a16="http://schemas.microsoft.com/office/drawing/2014/main" id="{9EA45600-F115-9842-A9E1-A6704EB9BD88}"/>
              </a:ext>
            </a:extLst>
          </p:cNvPr>
          <p:cNvSpPr txBox="1"/>
          <p:nvPr/>
        </p:nvSpPr>
        <p:spPr>
          <a:xfrm>
            <a:off x="9005342" y="3673160"/>
            <a:ext cx="2294875" cy="830997"/>
          </a:xfrm>
          <a:prstGeom prst="rect">
            <a:avLst/>
          </a:prstGeom>
          <a:noFill/>
        </p:spPr>
        <p:txBody>
          <a:bodyPr wrap="square" rtlCol="0">
            <a:spAutoFit/>
          </a:bodyPr>
          <a:lstStyle/>
          <a:p>
            <a:pPr>
              <a:spcAft>
                <a:spcPts val="1200"/>
              </a:spcAft>
            </a:pPr>
            <a:r>
              <a:rPr lang="en-US" sz="2400">
                <a:solidFill>
                  <a:schemeClr val="accent1"/>
                </a:solidFill>
                <a:latin typeface="+mj-lt"/>
              </a:rPr>
              <a:t>Cost considerations</a:t>
            </a:r>
            <a:endParaRPr lang="en-US" sz="2000" b="0" i="0">
              <a:effectLst/>
              <a:latin typeface="Segoe UI" panose="020B0502040204020203" pitchFamily="34" charset="0"/>
            </a:endParaRPr>
          </a:p>
        </p:txBody>
      </p:sp>
      <p:cxnSp>
        <p:nvCxnSpPr>
          <p:cNvPr id="24" name="Straight Connector 23">
            <a:extLst>
              <a:ext uri="{FF2B5EF4-FFF2-40B4-BE49-F238E27FC236}">
                <a16:creationId xmlns:a16="http://schemas.microsoft.com/office/drawing/2014/main" id="{5FAB1971-2FA9-7541-B93F-A7D830EC5AE8}"/>
              </a:ext>
            </a:extLst>
          </p:cNvPr>
          <p:cNvCxnSpPr>
            <a:cxnSpLocks/>
          </p:cNvCxnSpPr>
          <p:nvPr/>
        </p:nvCxnSpPr>
        <p:spPr>
          <a:xfrm>
            <a:off x="535255" y="3485429"/>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8E775A-3F94-E343-A8F2-42936AEEC65C}"/>
              </a:ext>
            </a:extLst>
          </p:cNvPr>
          <p:cNvCxnSpPr>
            <a:cxnSpLocks/>
          </p:cNvCxnSpPr>
          <p:nvPr/>
        </p:nvCxnSpPr>
        <p:spPr>
          <a:xfrm>
            <a:off x="3385135" y="3485429"/>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279A569-BAA4-9044-AB35-08DD25896D75}"/>
              </a:ext>
            </a:extLst>
          </p:cNvPr>
          <p:cNvCxnSpPr>
            <a:cxnSpLocks/>
          </p:cNvCxnSpPr>
          <p:nvPr/>
        </p:nvCxnSpPr>
        <p:spPr>
          <a:xfrm>
            <a:off x="6233691" y="3485429"/>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9FD5A9-6A04-914F-A7F9-19A5C70AAF62}"/>
              </a:ext>
            </a:extLst>
          </p:cNvPr>
          <p:cNvCxnSpPr>
            <a:cxnSpLocks/>
          </p:cNvCxnSpPr>
          <p:nvPr/>
        </p:nvCxnSpPr>
        <p:spPr>
          <a:xfrm>
            <a:off x="9083571" y="3485429"/>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8033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218DF6-3005-9043-B41F-82AE4C865D92}"/>
              </a:ext>
            </a:extLst>
          </p:cNvPr>
          <p:cNvSpPr/>
          <p:nvPr/>
        </p:nvSpPr>
        <p:spPr bwMode="auto">
          <a:xfrm>
            <a:off x="6959600" y="0"/>
            <a:ext cx="5232400" cy="6858000"/>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0000"/>
              </a:solidFill>
              <a:ea typeface="Segoe UI" pitchFamily="34" charset="0"/>
              <a:cs typeface="Segoe UI" pitchFamily="34" charset="0"/>
            </a:endParaRPr>
          </a:p>
        </p:txBody>
      </p:sp>
      <p:sp>
        <p:nvSpPr>
          <p:cNvPr id="172" name="Title 43">
            <a:extLst>
              <a:ext uri="{FF2B5EF4-FFF2-40B4-BE49-F238E27FC236}">
                <a16:creationId xmlns:a16="http://schemas.microsoft.com/office/drawing/2014/main" id="{5CDD2906-EFAE-46FD-AD15-1EBDC9C2D225}"/>
              </a:ext>
            </a:extLst>
          </p:cNvPr>
          <p:cNvSpPr>
            <a:spLocks noGrp="1"/>
          </p:cNvSpPr>
          <p:nvPr>
            <p:ph type="title"/>
          </p:nvPr>
        </p:nvSpPr>
        <p:spPr>
          <a:xfrm>
            <a:off x="588263" y="457199"/>
            <a:ext cx="5232400" cy="1587617"/>
          </a:xfrm>
        </p:spPr>
        <p:txBody>
          <a:bodyPr>
            <a:normAutofit/>
          </a:bodyPr>
          <a:lstStyle/>
          <a:p>
            <a:r>
              <a:rPr lang="en-US"/>
              <a:t>Azure Load Balancing options </a:t>
            </a:r>
          </a:p>
        </p:txBody>
      </p:sp>
      <p:sp>
        <p:nvSpPr>
          <p:cNvPr id="4" name="Text Placeholder 3">
            <a:extLst>
              <a:ext uri="{FF2B5EF4-FFF2-40B4-BE49-F238E27FC236}">
                <a16:creationId xmlns:a16="http://schemas.microsoft.com/office/drawing/2014/main" id="{2021FFF8-5AE5-4C6A-B288-BD6FA0ABCB92}"/>
              </a:ext>
            </a:extLst>
          </p:cNvPr>
          <p:cNvSpPr>
            <a:spLocks noGrp="1"/>
          </p:cNvSpPr>
          <p:nvPr>
            <p:ph type="body" sz="quarter" idx="4294967295"/>
          </p:nvPr>
        </p:nvSpPr>
        <p:spPr>
          <a:xfrm>
            <a:off x="588263" y="2758625"/>
            <a:ext cx="5232400" cy="3308598"/>
          </a:xfrm>
        </p:spPr>
        <p:txBody>
          <a:bodyPr vert="horz" wrap="square" lIns="0" tIns="0" rIns="0" bIns="0" rtlCol="0" anchor="t">
            <a:spAutoFit/>
          </a:bodyPr>
          <a:lstStyle/>
          <a:p>
            <a:pPr marL="0" indent="0">
              <a:spcBef>
                <a:spcPts val="0"/>
              </a:spcBef>
              <a:spcAft>
                <a:spcPts val="3000"/>
              </a:spcAft>
              <a:buNone/>
            </a:pPr>
            <a:r>
              <a:rPr lang="en-US" sz="2000"/>
              <a:t>Simplify experience of choosing a Load Balancing option </a:t>
            </a:r>
          </a:p>
          <a:p>
            <a:pPr marL="0" indent="0">
              <a:spcBef>
                <a:spcPts val="0"/>
              </a:spcBef>
              <a:spcAft>
                <a:spcPts val="3000"/>
              </a:spcAft>
              <a:buNone/>
            </a:pPr>
            <a:r>
              <a:rPr lang="en-US" sz="2000"/>
              <a:t>Service comparison in the Azure Portal</a:t>
            </a:r>
          </a:p>
          <a:p>
            <a:pPr marL="0" indent="0">
              <a:spcBef>
                <a:spcPts val="0"/>
              </a:spcBef>
              <a:spcAft>
                <a:spcPts val="3000"/>
              </a:spcAft>
              <a:buNone/>
            </a:pPr>
            <a:r>
              <a:rPr lang="en-US" sz="2000"/>
              <a:t>Discoverability of New Learn modules Training per Load Balancing service</a:t>
            </a:r>
          </a:p>
          <a:p>
            <a:pPr marL="0" indent="0">
              <a:spcBef>
                <a:spcPts val="0"/>
              </a:spcBef>
              <a:spcAft>
                <a:spcPts val="3000"/>
              </a:spcAft>
              <a:buNone/>
            </a:pPr>
            <a:r>
              <a:rPr lang="en-US" sz="2000"/>
              <a:t>Browse all Load Balancing Services in one centralized location</a:t>
            </a:r>
          </a:p>
        </p:txBody>
      </p:sp>
      <p:pic>
        <p:nvPicPr>
          <p:cNvPr id="28" name="Picture 27">
            <a:extLst>
              <a:ext uri="{FF2B5EF4-FFF2-40B4-BE49-F238E27FC236}">
                <a16:creationId xmlns:a16="http://schemas.microsoft.com/office/drawing/2014/main" id="{A5302C50-0EAF-441E-AC26-CC96C0FA9868}"/>
              </a:ext>
            </a:extLst>
          </p:cNvPr>
          <p:cNvPicPr>
            <a:picLocks noChangeAspect="1"/>
          </p:cNvPicPr>
          <p:nvPr/>
        </p:nvPicPr>
        <p:blipFill>
          <a:blip r:embed="rId3"/>
          <a:stretch>
            <a:fillRect/>
          </a:stretch>
        </p:blipFill>
        <p:spPr>
          <a:xfrm>
            <a:off x="7580312" y="2941198"/>
            <a:ext cx="4018696" cy="225691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AEEA3E2-9A56-409B-9C4F-1D72919EAD9C}"/>
              </a:ext>
            </a:extLst>
          </p:cNvPr>
          <p:cNvPicPr>
            <a:picLocks noChangeAspect="1"/>
          </p:cNvPicPr>
          <p:nvPr/>
        </p:nvPicPr>
        <p:blipFill>
          <a:blip r:embed="rId4"/>
          <a:stretch>
            <a:fillRect/>
          </a:stretch>
        </p:blipFill>
        <p:spPr>
          <a:xfrm>
            <a:off x="7580311" y="1429047"/>
            <a:ext cx="4004219" cy="1046148"/>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C513AE54-304E-CB4B-BBF8-CE4119E3766B}"/>
              </a:ext>
            </a:extLst>
          </p:cNvPr>
          <p:cNvSpPr/>
          <p:nvPr/>
        </p:nvSpPr>
        <p:spPr bwMode="auto">
          <a:xfrm>
            <a:off x="607470" y="2034943"/>
            <a:ext cx="2095973" cy="400083"/>
          </a:xfrm>
          <a:prstGeom prst="rect">
            <a:avLst/>
          </a:prstGeom>
          <a:solidFill>
            <a:schemeClr val="accen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27" tIns="91427" rIns="91427" bIns="91427" numCol="1" spcCol="0" rtlCol="0" fromWordArt="0" anchor="ctr" anchorCtr="0" forceAA="0" compatLnSpc="1">
            <a:prstTxWarp prst="textNoShape">
              <a:avLst/>
            </a:prstTxWarp>
            <a:spAutoFit/>
          </a:bodyPr>
          <a:lstStyle/>
          <a:p>
            <a:pPr algn="ctr" defTabSz="932293" fontAlgn="base">
              <a:spcBef>
                <a:spcPct val="0"/>
              </a:spcBef>
              <a:spcAft>
                <a:spcPct val="0"/>
              </a:spcAft>
              <a:defRPr/>
            </a:pPr>
            <a:r>
              <a:rPr lang="en-US" sz="1400" b="1" spc="100">
                <a:solidFill>
                  <a:srgbClr val="000000"/>
                </a:solidFill>
                <a:latin typeface="Segoe UI"/>
                <a:cs typeface="Segoe UI" pitchFamily="34" charset="0"/>
              </a:rPr>
              <a:t>OVERVIEW</a:t>
            </a:r>
          </a:p>
        </p:txBody>
      </p:sp>
      <p:grpSp>
        <p:nvGrpSpPr>
          <p:cNvPr id="5" name="Group 4">
            <a:extLst>
              <a:ext uri="{FF2B5EF4-FFF2-40B4-BE49-F238E27FC236}">
                <a16:creationId xmlns:a16="http://schemas.microsoft.com/office/drawing/2014/main" id="{933CC219-06FB-E24B-AE36-AAC24F7F792E}"/>
              </a:ext>
            </a:extLst>
          </p:cNvPr>
          <p:cNvGrpSpPr/>
          <p:nvPr/>
        </p:nvGrpSpPr>
        <p:grpSpPr>
          <a:xfrm>
            <a:off x="0" y="3548269"/>
            <a:ext cx="5820663" cy="1656522"/>
            <a:chOff x="0" y="3548269"/>
            <a:chExt cx="5820663" cy="1656522"/>
          </a:xfrm>
        </p:grpSpPr>
        <p:cxnSp>
          <p:nvCxnSpPr>
            <p:cNvPr id="3" name="Straight Connector 2">
              <a:extLst>
                <a:ext uri="{FF2B5EF4-FFF2-40B4-BE49-F238E27FC236}">
                  <a16:creationId xmlns:a16="http://schemas.microsoft.com/office/drawing/2014/main" id="{E46BD63E-798D-F247-A7D6-432BA090AC7D}"/>
                </a:ext>
              </a:extLst>
            </p:cNvPr>
            <p:cNvCxnSpPr/>
            <p:nvPr/>
          </p:nvCxnSpPr>
          <p:spPr>
            <a:xfrm>
              <a:off x="0" y="3548269"/>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473A23-D72B-7A44-91B6-472596DA03F5}"/>
                </a:ext>
              </a:extLst>
            </p:cNvPr>
            <p:cNvCxnSpPr/>
            <p:nvPr/>
          </p:nvCxnSpPr>
          <p:spPr>
            <a:xfrm>
              <a:off x="0" y="4250634"/>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686959-65BE-7948-9AAF-C9547FB960EE}"/>
                </a:ext>
              </a:extLst>
            </p:cNvPr>
            <p:cNvCxnSpPr/>
            <p:nvPr/>
          </p:nvCxnSpPr>
          <p:spPr>
            <a:xfrm>
              <a:off x="0" y="5204791"/>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50063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Load Balancing</a:t>
            </a:r>
          </a:p>
        </p:txBody>
      </p:sp>
      <p:sp>
        <p:nvSpPr>
          <p:cNvPr id="2" name="Text Placeholder 1">
            <a:extLst>
              <a:ext uri="{FF2B5EF4-FFF2-40B4-BE49-F238E27FC236}">
                <a16:creationId xmlns:a16="http://schemas.microsoft.com/office/drawing/2014/main" id="{069AEF45-F429-426C-AE30-589197AE221A}"/>
              </a:ext>
            </a:extLst>
          </p:cNvPr>
          <p:cNvSpPr>
            <a:spLocks noGrp="1"/>
          </p:cNvSpPr>
          <p:nvPr>
            <p:ph type="body" sz="quarter" idx="10"/>
          </p:nvPr>
        </p:nvSpPr>
        <p:spPr>
          <a:xfrm>
            <a:off x="586390" y="991699"/>
            <a:ext cx="11018520" cy="553998"/>
          </a:xfrm>
        </p:spPr>
        <p:txBody>
          <a:bodyPr/>
          <a:lstStyle/>
          <a:p>
            <a:r>
              <a:rPr lang="en-US" sz="3600">
                <a:solidFill>
                  <a:schemeClr val="accent1"/>
                </a:solidFill>
                <a:latin typeface="+mj-lt"/>
              </a:rPr>
              <a:t>Demo</a:t>
            </a:r>
            <a:endParaRPr lang="en-US" sz="2400">
              <a:solidFill>
                <a:schemeClr val="accent1"/>
              </a:solidFill>
              <a:latin typeface="+mj-lt"/>
            </a:endParaRPr>
          </a:p>
        </p:txBody>
      </p:sp>
      <p:pic>
        <p:nvPicPr>
          <p:cNvPr id="16" name="Picture 15">
            <a:extLst>
              <a:ext uri="{FF2B5EF4-FFF2-40B4-BE49-F238E27FC236}">
                <a16:creationId xmlns:a16="http://schemas.microsoft.com/office/drawing/2014/main" id="{154167CD-3FB6-BF4C-9923-52344E9C4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0295" y="2787056"/>
            <a:ext cx="1253745" cy="656127"/>
          </a:xfrm>
          <a:prstGeom prst="rect">
            <a:avLst/>
          </a:prstGeom>
        </p:spPr>
      </p:pic>
      <p:pic>
        <p:nvPicPr>
          <p:cNvPr id="17" name="Picture 16">
            <a:extLst>
              <a:ext uri="{FF2B5EF4-FFF2-40B4-BE49-F238E27FC236}">
                <a16:creationId xmlns:a16="http://schemas.microsoft.com/office/drawing/2014/main" id="{7F8A9477-8A0C-BE49-96DD-5FBE502AA08C}"/>
              </a:ext>
            </a:extLst>
          </p:cNvPr>
          <p:cNvPicPr>
            <a:picLocks noChangeAspect="1"/>
          </p:cNvPicPr>
          <p:nvPr/>
        </p:nvPicPr>
        <p:blipFill>
          <a:blip r:embed="rId4"/>
          <a:stretch>
            <a:fillRect/>
          </a:stretch>
        </p:blipFill>
        <p:spPr>
          <a:xfrm>
            <a:off x="3446319" y="2781791"/>
            <a:ext cx="751042" cy="666655"/>
          </a:xfrm>
          <a:prstGeom prst="rect">
            <a:avLst/>
          </a:prstGeom>
        </p:spPr>
      </p:pic>
      <p:pic>
        <p:nvPicPr>
          <p:cNvPr id="18" name="Picture 17">
            <a:extLst>
              <a:ext uri="{FF2B5EF4-FFF2-40B4-BE49-F238E27FC236}">
                <a16:creationId xmlns:a16="http://schemas.microsoft.com/office/drawing/2014/main" id="{89B8DA4A-4979-C34A-A9B4-E16C0A000A50}"/>
              </a:ext>
            </a:extLst>
          </p:cNvPr>
          <p:cNvPicPr>
            <a:picLocks noChangeAspect="1"/>
          </p:cNvPicPr>
          <p:nvPr/>
        </p:nvPicPr>
        <p:blipFill>
          <a:blip r:embed="rId5"/>
          <a:stretch>
            <a:fillRect/>
          </a:stretch>
        </p:blipFill>
        <p:spPr>
          <a:xfrm>
            <a:off x="586390" y="2781791"/>
            <a:ext cx="666655" cy="666655"/>
          </a:xfrm>
          <a:prstGeom prst="rect">
            <a:avLst/>
          </a:prstGeom>
        </p:spPr>
      </p:pic>
      <p:pic>
        <p:nvPicPr>
          <p:cNvPr id="19" name="Picture 18">
            <a:extLst>
              <a:ext uri="{FF2B5EF4-FFF2-40B4-BE49-F238E27FC236}">
                <a16:creationId xmlns:a16="http://schemas.microsoft.com/office/drawing/2014/main" id="{702292BF-40BD-2A4E-8FE6-A7CDB0B3E6CC}"/>
              </a:ext>
            </a:extLst>
          </p:cNvPr>
          <p:cNvPicPr>
            <a:picLocks noChangeAspect="1"/>
          </p:cNvPicPr>
          <p:nvPr/>
        </p:nvPicPr>
        <p:blipFill>
          <a:blip r:embed="rId6"/>
          <a:stretch>
            <a:fillRect/>
          </a:stretch>
        </p:blipFill>
        <p:spPr>
          <a:xfrm>
            <a:off x="9175957" y="2787056"/>
            <a:ext cx="666655" cy="666655"/>
          </a:xfrm>
          <a:prstGeom prst="rect">
            <a:avLst/>
          </a:prstGeom>
        </p:spPr>
      </p:pic>
      <p:sp>
        <p:nvSpPr>
          <p:cNvPr id="3" name="TextBox 2">
            <a:extLst>
              <a:ext uri="{FF2B5EF4-FFF2-40B4-BE49-F238E27FC236}">
                <a16:creationId xmlns:a16="http://schemas.microsoft.com/office/drawing/2014/main" id="{449CA867-43C2-844D-BEFE-A5218F0DBE57}"/>
              </a:ext>
            </a:extLst>
          </p:cNvPr>
          <p:cNvSpPr txBox="1"/>
          <p:nvPr/>
        </p:nvSpPr>
        <p:spPr>
          <a:xfrm>
            <a:off x="586390" y="4046190"/>
            <a:ext cx="2428953" cy="1538883"/>
          </a:xfrm>
          <a:prstGeom prst="rect">
            <a:avLst/>
          </a:prstGeom>
          <a:noFill/>
        </p:spPr>
        <p:txBody>
          <a:bodyPr wrap="square" lIns="0" tIns="0" rIns="0" bIns="0" rtlCol="0">
            <a:spAutoFit/>
          </a:bodyPr>
          <a:lstStyle/>
          <a:p>
            <a:pPr algn="l">
              <a:spcAft>
                <a:spcPts val="1200"/>
              </a:spcAft>
            </a:pPr>
            <a:r>
              <a:rPr lang="en-US" sz="2000">
                <a:solidFill>
                  <a:schemeClr val="accent1"/>
                </a:solidFill>
                <a:latin typeface="+mj-lt"/>
              </a:rPr>
              <a:t>Application gateway</a:t>
            </a:r>
          </a:p>
          <a:p>
            <a:pPr marL="342900" indent="-342900" algn="l">
              <a:buFont typeface="Arial" panose="020B0604020202020204" pitchFamily="34" charset="0"/>
              <a:buChar char="•"/>
            </a:pPr>
            <a:r>
              <a:rPr lang="en-US" sz="1400"/>
              <a:t>Internal and public configurations</a:t>
            </a:r>
          </a:p>
          <a:p>
            <a:pPr marL="342900" indent="-342900" algn="l">
              <a:buFont typeface="Arial" panose="020B0604020202020204" pitchFamily="34" charset="0"/>
              <a:buChar char="•"/>
            </a:pPr>
            <a:r>
              <a:rPr lang="en-US" sz="1400"/>
              <a:t>Regional layer 7 load balancer</a:t>
            </a:r>
          </a:p>
          <a:p>
            <a:pPr marL="342900" indent="-342900" algn="l">
              <a:buFont typeface="Arial" panose="020B0604020202020204" pitchFamily="34" charset="0"/>
              <a:buChar char="•"/>
            </a:pPr>
            <a:r>
              <a:rPr lang="en-US" sz="1400"/>
              <a:t>SSL/TLS offloading</a:t>
            </a:r>
          </a:p>
        </p:txBody>
      </p:sp>
      <p:sp>
        <p:nvSpPr>
          <p:cNvPr id="20" name="TextBox 19">
            <a:extLst>
              <a:ext uri="{FF2B5EF4-FFF2-40B4-BE49-F238E27FC236}">
                <a16:creationId xmlns:a16="http://schemas.microsoft.com/office/drawing/2014/main" id="{5960DFF7-B76E-6140-8572-35EA6F7B6347}"/>
              </a:ext>
            </a:extLst>
          </p:cNvPr>
          <p:cNvSpPr txBox="1"/>
          <p:nvPr/>
        </p:nvSpPr>
        <p:spPr>
          <a:xfrm>
            <a:off x="3449579" y="4046190"/>
            <a:ext cx="2428953" cy="1323439"/>
          </a:xfrm>
          <a:prstGeom prst="rect">
            <a:avLst/>
          </a:prstGeom>
          <a:noFill/>
        </p:spPr>
        <p:txBody>
          <a:bodyPr wrap="square" lIns="0" tIns="0" rIns="0" bIns="0" rtlCol="0">
            <a:spAutoFit/>
          </a:bodyPr>
          <a:lstStyle/>
          <a:p>
            <a:pPr>
              <a:spcAft>
                <a:spcPts val="1200"/>
              </a:spcAft>
            </a:pPr>
            <a:r>
              <a:rPr lang="en-US" sz="2000" err="1">
                <a:solidFill>
                  <a:schemeClr val="accent1"/>
                </a:solidFill>
                <a:latin typeface="+mj-lt"/>
              </a:rPr>
              <a:t>Frontdoor</a:t>
            </a:r>
            <a:endParaRPr lang="en-US" sz="2000">
              <a:solidFill>
                <a:schemeClr val="accent1"/>
              </a:solidFill>
              <a:latin typeface="+mj-lt"/>
            </a:endParaRPr>
          </a:p>
          <a:p>
            <a:pPr marL="342900" indent="-342900" algn="l">
              <a:buFont typeface="Arial" panose="020B0604020202020204" pitchFamily="34" charset="0"/>
              <a:buChar char="•"/>
            </a:pPr>
            <a:r>
              <a:rPr lang="en-US" sz="1400"/>
              <a:t>Global layer 7 load balancer</a:t>
            </a:r>
          </a:p>
          <a:p>
            <a:pPr marL="342900" indent="-342900" algn="l">
              <a:buFont typeface="Arial" panose="020B0604020202020204" pitchFamily="34" charset="0"/>
              <a:buChar char="•"/>
            </a:pPr>
            <a:r>
              <a:rPr lang="en-US" sz="1400"/>
              <a:t>Site acceleration</a:t>
            </a:r>
          </a:p>
          <a:p>
            <a:pPr marL="342900" indent="-342900" algn="l">
              <a:buFont typeface="Arial" panose="020B0604020202020204" pitchFamily="34" charset="0"/>
              <a:buChar char="•"/>
            </a:pPr>
            <a:r>
              <a:rPr lang="en-US" sz="1400"/>
              <a:t>SSL/TLS offloading</a:t>
            </a:r>
          </a:p>
        </p:txBody>
      </p:sp>
      <p:sp>
        <p:nvSpPr>
          <p:cNvPr id="21" name="TextBox 20">
            <a:extLst>
              <a:ext uri="{FF2B5EF4-FFF2-40B4-BE49-F238E27FC236}">
                <a16:creationId xmlns:a16="http://schemas.microsoft.com/office/drawing/2014/main" id="{65503331-3F59-744C-A31E-FC63BDEF876F}"/>
              </a:ext>
            </a:extLst>
          </p:cNvPr>
          <p:cNvSpPr txBox="1"/>
          <p:nvPr/>
        </p:nvSpPr>
        <p:spPr>
          <a:xfrm>
            <a:off x="6312768" y="4046190"/>
            <a:ext cx="2428953" cy="1538883"/>
          </a:xfrm>
          <a:prstGeom prst="rect">
            <a:avLst/>
          </a:prstGeom>
          <a:noFill/>
        </p:spPr>
        <p:txBody>
          <a:bodyPr wrap="square" lIns="0" tIns="0" rIns="0" bIns="0" rtlCol="0">
            <a:spAutoFit/>
          </a:bodyPr>
          <a:lstStyle/>
          <a:p>
            <a:pPr>
              <a:spcAft>
                <a:spcPts val="1200"/>
              </a:spcAft>
            </a:pPr>
            <a:r>
              <a:rPr lang="en-US" sz="2000">
                <a:solidFill>
                  <a:schemeClr val="accent1"/>
                </a:solidFill>
                <a:latin typeface="+mj-lt"/>
              </a:rPr>
              <a:t>Load balancer</a:t>
            </a:r>
          </a:p>
          <a:p>
            <a:pPr marL="342900" indent="-342900" algn="l">
              <a:buFont typeface="Arial" panose="020B0604020202020204" pitchFamily="34" charset="0"/>
              <a:buChar char="•"/>
            </a:pPr>
            <a:r>
              <a:rPr lang="en-US" sz="1400"/>
              <a:t>Load 4 load balancing</a:t>
            </a:r>
          </a:p>
          <a:p>
            <a:pPr marL="342900" indent="-342900" algn="l">
              <a:buFont typeface="Arial" panose="020B0604020202020204" pitchFamily="34" charset="0"/>
              <a:buChar char="•"/>
            </a:pPr>
            <a:r>
              <a:rPr lang="en-US" sz="1400"/>
              <a:t>Internal and public configurations</a:t>
            </a:r>
          </a:p>
          <a:p>
            <a:pPr marL="342900" indent="-342900" algn="l">
              <a:buFont typeface="Arial" panose="020B0604020202020204" pitchFamily="34" charset="0"/>
              <a:buChar char="•"/>
            </a:pPr>
            <a:r>
              <a:rPr lang="en-US" sz="1400"/>
              <a:t>High availability across zones</a:t>
            </a:r>
          </a:p>
        </p:txBody>
      </p:sp>
      <p:sp>
        <p:nvSpPr>
          <p:cNvPr id="22" name="TextBox 21">
            <a:extLst>
              <a:ext uri="{FF2B5EF4-FFF2-40B4-BE49-F238E27FC236}">
                <a16:creationId xmlns:a16="http://schemas.microsoft.com/office/drawing/2014/main" id="{92A018BF-4315-1A4A-81B6-A00393336F0B}"/>
              </a:ext>
            </a:extLst>
          </p:cNvPr>
          <p:cNvSpPr txBox="1"/>
          <p:nvPr/>
        </p:nvSpPr>
        <p:spPr>
          <a:xfrm>
            <a:off x="9175957" y="4046190"/>
            <a:ext cx="2428953" cy="1538883"/>
          </a:xfrm>
          <a:prstGeom prst="rect">
            <a:avLst/>
          </a:prstGeom>
          <a:noFill/>
        </p:spPr>
        <p:txBody>
          <a:bodyPr wrap="square" lIns="0" tIns="0" rIns="0" bIns="0" rtlCol="0">
            <a:spAutoFit/>
          </a:bodyPr>
          <a:lstStyle/>
          <a:p>
            <a:pPr>
              <a:spcAft>
                <a:spcPts val="1200"/>
              </a:spcAft>
            </a:pPr>
            <a:r>
              <a:rPr lang="en-US" sz="2000">
                <a:solidFill>
                  <a:schemeClr val="accent1"/>
                </a:solidFill>
                <a:latin typeface="+mj-lt"/>
              </a:rPr>
              <a:t>Traffic manager</a:t>
            </a:r>
          </a:p>
          <a:p>
            <a:pPr marL="342900" indent="-342900" algn="l">
              <a:buFont typeface="Arial" panose="020B0604020202020204" pitchFamily="34" charset="0"/>
              <a:buChar char="•"/>
            </a:pPr>
            <a:r>
              <a:rPr lang="en-US" sz="1400"/>
              <a:t>DNS-based traffic load balancer</a:t>
            </a:r>
          </a:p>
          <a:p>
            <a:pPr marL="342900" indent="-342900" algn="l">
              <a:buFont typeface="Arial" panose="020B0604020202020204" pitchFamily="34" charset="0"/>
              <a:buChar char="•"/>
            </a:pPr>
            <a:r>
              <a:rPr lang="en-US" sz="1400"/>
              <a:t>Global across Azure regions</a:t>
            </a:r>
          </a:p>
          <a:p>
            <a:pPr marL="342900" indent="-342900" algn="l">
              <a:buFont typeface="Arial" panose="020B0604020202020204" pitchFamily="34" charset="0"/>
              <a:buChar char="•"/>
            </a:pPr>
            <a:r>
              <a:rPr lang="en-US" sz="1400"/>
              <a:t>High availability</a:t>
            </a:r>
          </a:p>
        </p:txBody>
      </p:sp>
      <p:cxnSp>
        <p:nvCxnSpPr>
          <p:cNvPr id="23" name="Straight Connector 22">
            <a:extLst>
              <a:ext uri="{FF2B5EF4-FFF2-40B4-BE49-F238E27FC236}">
                <a16:creationId xmlns:a16="http://schemas.microsoft.com/office/drawing/2014/main" id="{84834694-B379-1447-97CA-B95F85BC1197}"/>
              </a:ext>
            </a:extLst>
          </p:cNvPr>
          <p:cNvCxnSpPr>
            <a:cxnSpLocks/>
          </p:cNvCxnSpPr>
          <p:nvPr/>
        </p:nvCxnSpPr>
        <p:spPr>
          <a:xfrm>
            <a:off x="535255" y="3801115"/>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75373D-355E-604D-BA1B-8B504721855B}"/>
              </a:ext>
            </a:extLst>
          </p:cNvPr>
          <p:cNvCxnSpPr>
            <a:cxnSpLocks/>
          </p:cNvCxnSpPr>
          <p:nvPr/>
        </p:nvCxnSpPr>
        <p:spPr>
          <a:xfrm>
            <a:off x="3385135" y="3801115"/>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245EE2-379F-BE49-8F28-F4B62CF29518}"/>
              </a:ext>
            </a:extLst>
          </p:cNvPr>
          <p:cNvCxnSpPr>
            <a:cxnSpLocks/>
          </p:cNvCxnSpPr>
          <p:nvPr/>
        </p:nvCxnSpPr>
        <p:spPr>
          <a:xfrm>
            <a:off x="6233691" y="3801115"/>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A105CB-8C1A-2849-ACA4-99813CEAE122}"/>
              </a:ext>
            </a:extLst>
          </p:cNvPr>
          <p:cNvCxnSpPr>
            <a:cxnSpLocks/>
          </p:cNvCxnSpPr>
          <p:nvPr/>
        </p:nvCxnSpPr>
        <p:spPr>
          <a:xfrm>
            <a:off x="9083571" y="3801115"/>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0788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Azure’s load balancing comparison</a:t>
            </a:r>
          </a:p>
        </p:txBody>
      </p:sp>
      <p:graphicFrame>
        <p:nvGraphicFramePr>
          <p:cNvPr id="4" name="Table 7">
            <a:extLst>
              <a:ext uri="{FF2B5EF4-FFF2-40B4-BE49-F238E27FC236}">
                <a16:creationId xmlns:a16="http://schemas.microsoft.com/office/drawing/2014/main" id="{302F6513-8F7C-42EA-BE82-BF45897FD89E}"/>
              </a:ext>
            </a:extLst>
          </p:cNvPr>
          <p:cNvGraphicFramePr>
            <a:graphicFrameLocks noGrp="1"/>
          </p:cNvGraphicFramePr>
          <p:nvPr>
            <p:extLst>
              <p:ext uri="{D42A27DB-BD31-4B8C-83A1-F6EECF244321}">
                <p14:modId xmlns:p14="http://schemas.microsoft.com/office/powerpoint/2010/main" val="2792803891"/>
              </p:ext>
            </p:extLst>
          </p:nvPr>
        </p:nvGraphicFramePr>
        <p:xfrm>
          <a:off x="507228" y="2405271"/>
          <a:ext cx="11018520" cy="3933244"/>
        </p:xfrm>
        <a:graphic>
          <a:graphicData uri="http://schemas.openxmlformats.org/drawingml/2006/table">
            <a:tbl>
              <a:tblPr firstRow="1" bandRow="1">
                <a:tableStyleId>{F5AB1C69-6EDB-4FF4-983F-18BD219EF322}</a:tableStyleId>
              </a:tblPr>
              <a:tblGrid>
                <a:gridCol w="2754630">
                  <a:extLst>
                    <a:ext uri="{9D8B030D-6E8A-4147-A177-3AD203B41FA5}">
                      <a16:colId xmlns:a16="http://schemas.microsoft.com/office/drawing/2014/main" val="87493521"/>
                    </a:ext>
                  </a:extLst>
                </a:gridCol>
                <a:gridCol w="2754630">
                  <a:extLst>
                    <a:ext uri="{9D8B030D-6E8A-4147-A177-3AD203B41FA5}">
                      <a16:colId xmlns:a16="http://schemas.microsoft.com/office/drawing/2014/main" val="3147795016"/>
                    </a:ext>
                  </a:extLst>
                </a:gridCol>
                <a:gridCol w="2754630">
                  <a:extLst>
                    <a:ext uri="{9D8B030D-6E8A-4147-A177-3AD203B41FA5}">
                      <a16:colId xmlns:a16="http://schemas.microsoft.com/office/drawing/2014/main" val="360405989"/>
                    </a:ext>
                  </a:extLst>
                </a:gridCol>
                <a:gridCol w="2754630">
                  <a:extLst>
                    <a:ext uri="{9D8B030D-6E8A-4147-A177-3AD203B41FA5}">
                      <a16:colId xmlns:a16="http://schemas.microsoft.com/office/drawing/2014/main" val="3695374802"/>
                    </a:ext>
                  </a:extLst>
                </a:gridCol>
              </a:tblGrid>
              <a:tr h="549964">
                <a:tc>
                  <a:txBody>
                    <a:bodyPr/>
                    <a:lstStyle/>
                    <a:p>
                      <a:endParaRPr lang="en-US" b="0">
                        <a:solidFill>
                          <a:schemeClr val="accent1"/>
                        </a:solidFill>
                        <a:latin typeface="+mj-lt"/>
                      </a:endParaRPr>
                    </a:p>
                  </a:txBody>
                  <a:tcPr>
                    <a:lnL w="12700" cmpd="sng">
                      <a:noFill/>
                    </a:lnL>
                    <a:lnR w="12700" cmpd="sng">
                      <a:noFill/>
                    </a:lnR>
                    <a:lnT w="12700" cmpd="sng">
                      <a:noFill/>
                    </a:lnT>
                    <a:lnB w="38100" cmpd="sng">
                      <a:noFill/>
                    </a:lnB>
                    <a:noFill/>
                  </a:tcPr>
                </a:tc>
                <a:tc>
                  <a:txBody>
                    <a:bodyPr/>
                    <a:lstStyle/>
                    <a:p>
                      <a:pPr algn="ctr"/>
                      <a:r>
                        <a:rPr lang="en-US" sz="2000" b="0">
                          <a:solidFill>
                            <a:schemeClr val="accent1"/>
                          </a:solidFill>
                          <a:latin typeface="+mj-lt"/>
                        </a:rPr>
                        <a:t>Azure Load Balancer</a:t>
                      </a:r>
                    </a:p>
                  </a:txBody>
                  <a:tcPr anchor="ctr">
                    <a:lnL w="12700" cmpd="sng">
                      <a:noFill/>
                    </a:lnL>
                    <a:lnR w="12700" cmpd="sng">
                      <a:noFill/>
                    </a:lnR>
                    <a:lnT w="12700" cmpd="sng">
                      <a:noFill/>
                    </a:lnT>
                    <a:lnB w="38100" cmpd="sng">
                      <a:noFill/>
                    </a:lnB>
                    <a:solidFill>
                      <a:schemeClr val="accent2"/>
                    </a:solidFill>
                  </a:tcPr>
                </a:tc>
                <a:tc>
                  <a:txBody>
                    <a:bodyPr/>
                    <a:lstStyle/>
                    <a:p>
                      <a:pPr algn="ctr"/>
                      <a:r>
                        <a:rPr lang="en-US" sz="2000" b="0">
                          <a:solidFill>
                            <a:schemeClr val="accent1"/>
                          </a:solidFill>
                          <a:latin typeface="+mj-lt"/>
                        </a:rPr>
                        <a:t>Application Gateway</a:t>
                      </a:r>
                    </a:p>
                  </a:txBody>
                  <a:tcPr anchor="ctr">
                    <a:lnL w="12700" cmpd="sng">
                      <a:noFill/>
                    </a:lnL>
                    <a:lnR w="12700" cmpd="sng">
                      <a:noFill/>
                    </a:lnR>
                    <a:lnT w="12700" cmpd="sng">
                      <a:noFill/>
                    </a:lnT>
                    <a:lnB w="38100" cmpd="sng">
                      <a:noFill/>
                    </a:lnB>
                    <a:solidFill>
                      <a:schemeClr val="accent2"/>
                    </a:solidFill>
                  </a:tcPr>
                </a:tc>
                <a:tc>
                  <a:txBody>
                    <a:bodyPr/>
                    <a:lstStyle/>
                    <a:p>
                      <a:pPr algn="ctr"/>
                      <a:r>
                        <a:rPr lang="en-US" sz="2000" b="0">
                          <a:solidFill>
                            <a:schemeClr val="accent1"/>
                          </a:solidFill>
                          <a:latin typeface="+mj-lt"/>
                        </a:rPr>
                        <a:t>Azure Front Door</a:t>
                      </a:r>
                    </a:p>
                  </a:txBody>
                  <a:tcPr anchor="ctr">
                    <a:lnL w="12700" cmpd="sng">
                      <a:noFill/>
                    </a:lnL>
                    <a:lnR w="12700" cmpd="sng">
                      <a:noFill/>
                    </a:lnR>
                    <a:lnT w="12700" cmpd="sng">
                      <a:noFill/>
                    </a:lnT>
                    <a:lnB w="38100" cmpd="sng">
                      <a:noFill/>
                    </a:lnB>
                    <a:solidFill>
                      <a:schemeClr val="accent2"/>
                    </a:solidFill>
                  </a:tcPr>
                </a:tc>
                <a:extLst>
                  <a:ext uri="{0D108BD9-81ED-4DB2-BD59-A6C34878D82A}">
                    <a16:rowId xmlns:a16="http://schemas.microsoft.com/office/drawing/2014/main" val="1359207061"/>
                  </a:ext>
                </a:extLst>
              </a:tr>
              <a:tr h="457200">
                <a:tc>
                  <a:txBody>
                    <a:bodyPr/>
                    <a:lstStyle/>
                    <a:p>
                      <a:r>
                        <a:rPr lang="en-US">
                          <a:solidFill>
                            <a:schemeClr val="tx1"/>
                          </a:solidFill>
                        </a:rPr>
                        <a:t>Health check protocol</a:t>
                      </a:r>
                    </a:p>
                  </a:txBody>
                  <a:tcPr anchor="ctr">
                    <a:lnL w="12700" cmpd="sng">
                      <a:noFill/>
                    </a:lnL>
                    <a:lnR w="12700" cmpd="sng">
                      <a:noFill/>
                    </a:lnR>
                    <a:lnT w="38100" cmpd="sng">
                      <a:noFill/>
                    </a:lnT>
                    <a:lnB w="12700" cap="flat" cmpd="sng" algn="ctr">
                      <a:solidFill>
                        <a:schemeClr val="bg2"/>
                      </a:solidFill>
                      <a:prstDash val="solid"/>
                      <a:round/>
                      <a:headEnd type="none" w="med" len="med"/>
                      <a:tailEnd type="none" w="med" len="med"/>
                    </a:lnB>
                    <a:noFill/>
                  </a:tcPr>
                </a:tc>
                <a:tc>
                  <a:txBody>
                    <a:bodyPr/>
                    <a:lstStyle/>
                    <a:p>
                      <a:pPr algn="ctr"/>
                      <a:r>
                        <a:rPr lang="en-US">
                          <a:solidFill>
                            <a:schemeClr val="tx1"/>
                          </a:solidFill>
                        </a:rPr>
                        <a:t>HTTPS, TCP, UDP</a:t>
                      </a:r>
                    </a:p>
                  </a:txBody>
                  <a:tcPr anchor="ctr">
                    <a:lnL w="12700" cmpd="sng">
                      <a:noFill/>
                    </a:lnL>
                    <a:lnR w="12700" cmpd="sng">
                      <a:noFill/>
                    </a:lnR>
                    <a:lnT w="38100" cmpd="sng">
                      <a:noFill/>
                    </a:lnT>
                    <a:lnB w="12700" cap="flat" cmpd="sng" algn="ctr">
                      <a:solidFill>
                        <a:schemeClr val="bg2"/>
                      </a:solidFill>
                      <a:prstDash val="solid"/>
                      <a:round/>
                      <a:headEnd type="none" w="med" len="med"/>
                      <a:tailEnd type="none" w="med" len="med"/>
                    </a:lnB>
                    <a:noFill/>
                  </a:tcPr>
                </a:tc>
                <a:tc>
                  <a:txBody>
                    <a:bodyPr/>
                    <a:lstStyle/>
                    <a:p>
                      <a:pPr algn="ctr"/>
                      <a:r>
                        <a:rPr lang="en-US">
                          <a:solidFill>
                            <a:schemeClr val="tx1"/>
                          </a:solidFill>
                        </a:rPr>
                        <a:t>HTTPS, HTTP, HTTP/2</a:t>
                      </a:r>
                    </a:p>
                  </a:txBody>
                  <a:tcPr anchor="ctr">
                    <a:lnL w="12700" cmpd="sng">
                      <a:noFill/>
                    </a:lnL>
                    <a:lnR w="12700" cmpd="sng">
                      <a:noFill/>
                    </a:lnR>
                    <a:lnT w="38100" cmpd="sng">
                      <a:noFill/>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38100" cmpd="sng">
                      <a:noFill/>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66634489"/>
                  </a:ext>
                </a:extLst>
              </a:tr>
              <a:tr h="457200">
                <a:tc>
                  <a:txBody>
                    <a:bodyPr/>
                    <a:lstStyle/>
                    <a:p>
                      <a:r>
                        <a:rPr lang="en-US">
                          <a:solidFill>
                            <a:schemeClr val="tx1"/>
                          </a:solidFill>
                        </a:rPr>
                        <a:t>TLS/SSL termination</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78394110"/>
                  </a:ext>
                </a:extLst>
              </a:tr>
              <a:tr h="457200">
                <a:tc>
                  <a:txBody>
                    <a:bodyPr/>
                    <a:lstStyle/>
                    <a:p>
                      <a:r>
                        <a:rPr lang="en-US">
                          <a:solidFill>
                            <a:schemeClr val="tx1"/>
                          </a:solidFill>
                        </a:rPr>
                        <a:t>Private Link integration</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923322562"/>
                  </a:ext>
                </a:extLst>
              </a:tr>
              <a:tr h="457200">
                <a:tc>
                  <a:txBody>
                    <a:bodyPr/>
                    <a:lstStyle/>
                    <a:p>
                      <a:r>
                        <a:rPr lang="en-US">
                          <a:solidFill>
                            <a:schemeClr val="tx1"/>
                          </a:solidFill>
                        </a:rPr>
                        <a:t>Client IP preservation</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424611085"/>
                  </a:ext>
                </a:extLst>
              </a:tr>
              <a:tr h="457200">
                <a:tc>
                  <a:txBody>
                    <a:bodyPr/>
                    <a:lstStyle/>
                    <a:p>
                      <a:r>
                        <a:rPr lang="en-US">
                          <a:solidFill>
                            <a:schemeClr val="tx1"/>
                          </a:solidFill>
                        </a:rPr>
                        <a:t>IPv6 support</a:t>
                      </a: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94794890"/>
                  </a:ext>
                </a:extLst>
              </a:tr>
              <a:tr h="457200">
                <a:tc>
                  <a:txBody>
                    <a:bodyPr/>
                    <a:lstStyle/>
                    <a:p>
                      <a:r>
                        <a:rPr lang="en-US">
                          <a:solidFill>
                            <a:schemeClr val="tx1"/>
                          </a:solidFill>
                        </a:rPr>
                        <a:t>Customer-owned static IP </a:t>
                      </a:r>
                      <a:endParaRPr lang="en-US"/>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18390569"/>
                  </a:ext>
                </a:extLst>
              </a:tr>
              <a:tr h="457200">
                <a:tc>
                  <a:txBody>
                    <a:bodyPr/>
                    <a:lstStyle/>
                    <a:p>
                      <a:r>
                        <a:rPr lang="en-US" err="1">
                          <a:solidFill>
                            <a:schemeClr val="tx1"/>
                          </a:solidFill>
                        </a:rPr>
                        <a:t>WebSockets</a:t>
                      </a: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no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noFill/>
                  </a:tcPr>
                </a:tc>
                <a:tc>
                  <a:txBody>
                    <a:bodyPr/>
                    <a:lstStyle/>
                    <a:p>
                      <a:pPr algn="ctr"/>
                      <a:endParaRPr lang="en-US" dirty="0">
                        <a:solidFill>
                          <a:schemeClr val="tx1"/>
                        </a:solidFill>
                      </a:endParaRPr>
                    </a:p>
                  </a:txBody>
                  <a:tcPr anchor="ctr">
                    <a:lnL w="12700" cmpd="sng">
                      <a:noFill/>
                    </a:lnL>
                    <a:lnR w="12700" cmpd="sng">
                      <a:noFill/>
                    </a:lnR>
                    <a:lnT w="12700" cap="flat" cmpd="sng" algn="ctr">
                      <a:solidFill>
                        <a:schemeClr val="bg2"/>
                      </a:solidFill>
                      <a:prstDash val="solid"/>
                      <a:round/>
                      <a:headEnd type="none" w="med" len="med"/>
                      <a:tailEnd type="none" w="med" len="med"/>
                    </a:lnT>
                    <a:lnB w="12700" cmpd="sng">
                      <a:noFill/>
                    </a:lnB>
                    <a:noFill/>
                  </a:tcPr>
                </a:tc>
                <a:extLst>
                  <a:ext uri="{0D108BD9-81ED-4DB2-BD59-A6C34878D82A}">
                    <a16:rowId xmlns:a16="http://schemas.microsoft.com/office/drawing/2014/main" val="3406343979"/>
                  </a:ext>
                </a:extLst>
              </a:tr>
            </a:tbl>
          </a:graphicData>
        </a:graphic>
      </p:graphicFrame>
    </p:spTree>
    <p:extLst>
      <p:ext uri="{BB962C8B-B14F-4D97-AF65-F5344CB8AC3E}">
        <p14:creationId xmlns:p14="http://schemas.microsoft.com/office/powerpoint/2010/main" val="3590315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References</a:t>
            </a:r>
          </a:p>
        </p:txBody>
      </p:sp>
      <p:sp>
        <p:nvSpPr>
          <p:cNvPr id="6" name="Text Placeholder 3">
            <a:extLst>
              <a:ext uri="{FF2B5EF4-FFF2-40B4-BE49-F238E27FC236}">
                <a16:creationId xmlns:a16="http://schemas.microsoft.com/office/drawing/2014/main" id="{5281335A-4A45-4CEA-A6F3-83500E3E61AF}"/>
              </a:ext>
            </a:extLst>
          </p:cNvPr>
          <p:cNvSpPr txBox="1">
            <a:spLocks/>
          </p:cNvSpPr>
          <p:nvPr/>
        </p:nvSpPr>
        <p:spPr>
          <a:xfrm>
            <a:off x="588262" y="1535442"/>
            <a:ext cx="11018519" cy="790986"/>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en-US">
                <a:latin typeface="+mj-lt"/>
                <a:cs typeface="Segoe UI Semilight"/>
              </a:rPr>
              <a:t>Doc landing page</a:t>
            </a:r>
          </a:p>
          <a:p>
            <a:pPr marL="285750" indent="-285750" defTabSz="914314">
              <a:spcBef>
                <a:spcPts val="0"/>
              </a:spcBef>
              <a:spcAft>
                <a:spcPts val="1200"/>
              </a:spcAft>
              <a:buClr>
                <a:schemeClr val="accent1"/>
              </a:buClr>
              <a:buFont typeface="Wingdings" panose="05000000000000000000" pitchFamily="2" charset="2"/>
              <a:buChar char="à"/>
              <a:tabLst>
                <a:tab pos="234950" algn="l"/>
              </a:tabLst>
            </a:pPr>
            <a:r>
              <a:rPr lang="en-US" sz="1800" u="sng">
                <a:solidFill>
                  <a:schemeClr val="accent1"/>
                </a:solidFill>
              </a:rPr>
              <a:t>aka.ms/</a:t>
            </a:r>
            <a:r>
              <a:rPr lang="en-US" sz="1800" u="sng" err="1">
                <a:solidFill>
                  <a:schemeClr val="accent1"/>
                </a:solidFill>
              </a:rPr>
              <a:t>azureloadbalancing</a:t>
            </a:r>
            <a:r>
              <a:rPr lang="en-US" sz="1800" u="sng">
                <a:solidFill>
                  <a:schemeClr val="accent1"/>
                </a:solidFill>
              </a:rPr>
              <a:t> </a:t>
            </a:r>
            <a:endParaRPr lang="en-US" sz="1800" u="sng">
              <a:solidFill>
                <a:schemeClr val="accent1"/>
              </a:solidFill>
              <a:latin typeface="Segoe UI"/>
              <a:cs typeface="Segoe UI"/>
            </a:endParaRPr>
          </a:p>
        </p:txBody>
      </p:sp>
    </p:spTree>
    <p:extLst>
      <p:ext uri="{BB962C8B-B14F-4D97-AF65-F5344CB8AC3E}">
        <p14:creationId xmlns:p14="http://schemas.microsoft.com/office/powerpoint/2010/main" val="5974295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4B1288-B8DD-4145-A693-77553AF6E736}"/>
              </a:ext>
            </a:extLst>
          </p:cNvPr>
          <p:cNvSpPr>
            <a:spLocks noGrp="1"/>
          </p:cNvSpPr>
          <p:nvPr>
            <p:ph type="title"/>
          </p:nvPr>
        </p:nvSpPr>
        <p:spPr>
          <a:xfrm>
            <a:off x="588263" y="2958466"/>
            <a:ext cx="11018520" cy="553998"/>
          </a:xfrm>
        </p:spPr>
        <p:txBody>
          <a:bodyPr/>
          <a:lstStyle/>
          <a:p>
            <a:r>
              <a:rPr lang="en-US"/>
              <a:t>Thank you!</a:t>
            </a:r>
          </a:p>
        </p:txBody>
      </p:sp>
      <p:sp>
        <p:nvSpPr>
          <p:cNvPr id="13" name="Text Placeholder 2">
            <a:extLst>
              <a:ext uri="{FF2B5EF4-FFF2-40B4-BE49-F238E27FC236}">
                <a16:creationId xmlns:a16="http://schemas.microsoft.com/office/drawing/2014/main" id="{4FDD388A-ABB6-5642-944C-AA7EA725744D}"/>
              </a:ext>
            </a:extLst>
          </p:cNvPr>
          <p:cNvSpPr txBox="1">
            <a:spLocks/>
          </p:cNvSpPr>
          <p:nvPr/>
        </p:nvSpPr>
        <p:spPr>
          <a:xfrm>
            <a:off x="544444" y="4391537"/>
            <a:ext cx="4040809" cy="913070"/>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accent2"/>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a:ln>
                  <a:noFill/>
                </a:ln>
                <a:solidFill>
                  <a:srgbClr val="50E6FF"/>
                </a:solidFill>
                <a:effectLst/>
                <a:uLnTx/>
                <a:uFillTx/>
                <a:latin typeface="Segoe UI Semibold"/>
                <a:ea typeface="+mn-ea"/>
                <a:cs typeface="Segoe UI" panose="020B0502040204020203" pitchFamily="34" charset="0"/>
              </a:rPr>
              <a:t>Anavi Nahar</a:t>
            </a:r>
          </a:p>
          <a:p>
            <a:pPr marL="0" marR="0" lvl="0" indent="0" algn="l" defTabSz="932742" rtl="0" eaLnBrk="1" fontAlgn="auto" latinLnBrk="0" hangingPunct="1">
              <a:lnSpc>
                <a:spcPct val="100000"/>
              </a:lnSpc>
              <a:spcBef>
                <a:spcPts val="0"/>
              </a:spcBef>
              <a:spcAft>
                <a:spcPts val="40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50E6FF"/>
                </a:solidFill>
                <a:effectLst/>
                <a:uLnTx/>
                <a:uFillTx/>
                <a:latin typeface="Segoe UI"/>
                <a:ea typeface="+mn-ea"/>
                <a:cs typeface="Segoe UI" panose="020B0502040204020203" pitchFamily="34" charset="0"/>
              </a:rPr>
              <a:t>Senior PM Manager, Azure Networking</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FFFFFF">
                    <a:lumMod val="75000"/>
                  </a:srgbClr>
                </a:solidFill>
                <a:effectLst/>
                <a:uLnTx/>
                <a:uFillTx/>
                <a:latin typeface="Segoe UI"/>
                <a:ea typeface="+mn-ea"/>
                <a:cs typeface="Segoe UI" panose="020B0502040204020203" pitchFamily="34" charset="0"/>
              </a:rPr>
              <a:t>     @AnaviNahar</a:t>
            </a:r>
          </a:p>
        </p:txBody>
      </p:sp>
      <p:sp>
        <p:nvSpPr>
          <p:cNvPr id="14" name="Text Placeholder 2">
            <a:extLst>
              <a:ext uri="{FF2B5EF4-FFF2-40B4-BE49-F238E27FC236}">
                <a16:creationId xmlns:a16="http://schemas.microsoft.com/office/drawing/2014/main" id="{3CCBE97E-7E0B-464A-8EA4-B77D5F32181A}"/>
              </a:ext>
            </a:extLst>
          </p:cNvPr>
          <p:cNvSpPr txBox="1">
            <a:spLocks/>
          </p:cNvSpPr>
          <p:nvPr/>
        </p:nvSpPr>
        <p:spPr>
          <a:xfrm>
            <a:off x="5962650" y="4391537"/>
            <a:ext cx="3934791" cy="86177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accent2"/>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a:ln>
                  <a:noFill/>
                </a:ln>
                <a:solidFill>
                  <a:srgbClr val="50E6FF"/>
                </a:solidFill>
                <a:effectLst/>
                <a:uLnTx/>
                <a:uFillTx/>
                <a:latin typeface="Segoe UI Semibold"/>
                <a:ea typeface="+mn-ea"/>
                <a:cs typeface="Segoe UI" panose="020B0502040204020203" pitchFamily="34" charset="0"/>
              </a:rPr>
              <a:t>Sergio Figueiredo</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50E6FF"/>
                </a:solidFill>
                <a:effectLst/>
                <a:uLnTx/>
                <a:uFillTx/>
                <a:latin typeface="Segoe UI"/>
                <a:ea typeface="+mn-ea"/>
                <a:cs typeface="Segoe UI" panose="020B0502040204020203" pitchFamily="34" charset="0"/>
              </a:rPr>
              <a:t>Senior PM, Azure Networking</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1600" b="0" i="0" u="none" strike="noStrike" kern="1200" cap="none" spc="0" normalizeH="0" baseline="0" noProof="0">
              <a:ln>
                <a:noFill/>
              </a:ln>
              <a:solidFill>
                <a:srgbClr val="50E6FF"/>
              </a:solidFill>
              <a:effectLst/>
              <a:uLnTx/>
              <a:uFillTx/>
              <a:latin typeface="Segoe UI Semibold"/>
              <a:ea typeface="+mn-ea"/>
              <a:cs typeface="Segoe UI" panose="020B0502040204020203" pitchFamily="34" charset="0"/>
            </a:endParaRPr>
          </a:p>
        </p:txBody>
      </p:sp>
      <p:pic>
        <p:nvPicPr>
          <p:cNvPr id="15" name="Picture 2" descr="Download twitter white icon, social, media, icon png and vector - twitter  app icon 2017 png - Free PNG Images | TOPpng">
            <a:extLst>
              <a:ext uri="{FF2B5EF4-FFF2-40B4-BE49-F238E27FC236}">
                <a16:creationId xmlns:a16="http://schemas.microsoft.com/office/drawing/2014/main" id="{2E034650-D3FC-8A48-BE27-F1CAE976F86E}"/>
              </a:ext>
            </a:extLst>
          </p:cNvPr>
          <p:cNvPicPr>
            <a:picLocks noChangeAspect="1" noChangeArrowheads="1"/>
          </p:cNvPicPr>
          <p:nvPr/>
        </p:nvPicPr>
        <p:blipFill rotWithShape="1">
          <a:blip r:embed="rId3">
            <a:duotone>
              <a:prstClr val="black"/>
              <a:srgbClr val="3C3C41">
                <a:tint val="45000"/>
                <a:satMod val="400000"/>
              </a:srgbClr>
            </a:duotone>
            <a:extLst>
              <a:ext uri="{28A0092B-C50C-407E-A947-70E740481C1C}">
                <a14:useLocalDpi xmlns:a14="http://schemas.microsoft.com/office/drawing/2010/main" val="0"/>
              </a:ext>
            </a:extLst>
          </a:blip>
          <a:srcRect/>
          <a:stretch/>
        </p:blipFill>
        <p:spPr bwMode="auto">
          <a:xfrm>
            <a:off x="517941" y="5029666"/>
            <a:ext cx="303694" cy="3014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446D34-7F53-4A41-A960-F3402861E445}"/>
              </a:ext>
            </a:extLst>
          </p:cNvPr>
          <p:cNvSpPr txBox="1"/>
          <p:nvPr/>
        </p:nvSpPr>
        <p:spPr>
          <a:xfrm>
            <a:off x="544443" y="6340373"/>
            <a:ext cx="1025922" cy="230832"/>
          </a:xfrm>
          <a:prstGeom prst="rect">
            <a:avLst/>
          </a:prstGeom>
          <a:noFill/>
        </p:spPr>
        <p:txBody>
          <a:bodyPr wrap="none" lIns="0" tIns="0" rIns="0" bIns="0" rtlCol="0">
            <a:spAutoFit/>
          </a:bodyPr>
          <a:lstStyle/>
          <a:p>
            <a:r>
              <a:rPr lang="en-US" sz="750">
                <a:solidFill>
                  <a:schemeClr val="tx1">
                    <a:lumMod val="65000"/>
                  </a:schemeClr>
                </a:solidFill>
              </a:rPr>
              <a:t>©Microsoft Corporation</a:t>
            </a:r>
            <a:br>
              <a:rPr lang="en-US" sz="750">
                <a:solidFill>
                  <a:schemeClr val="tx1">
                    <a:lumMod val="65000"/>
                  </a:schemeClr>
                </a:solidFill>
              </a:rPr>
            </a:br>
            <a:r>
              <a:rPr lang="en-US" sz="750">
                <a:solidFill>
                  <a:schemeClr val="tx1">
                    <a:lumMod val="65000"/>
                  </a:schemeClr>
                </a:solidFill>
              </a:rPr>
              <a:t>Azure</a:t>
            </a:r>
          </a:p>
        </p:txBody>
      </p:sp>
      <p:pic>
        <p:nvPicPr>
          <p:cNvPr id="10" name="MS logo white - EMF" descr="Microsoft logo white text version">
            <a:extLst>
              <a:ext uri="{FF2B5EF4-FFF2-40B4-BE49-F238E27FC236}">
                <a16:creationId xmlns:a16="http://schemas.microsoft.com/office/drawing/2014/main" id="{F52E9FEC-3064-6B40-80D4-1A0DF6A8C90D}"/>
              </a:ext>
            </a:extLst>
          </p:cNvPr>
          <p:cNvPicPr>
            <a:picLocks noChangeAspect="1"/>
          </p:cNvPicPr>
          <p:nvPr/>
        </p:nvPicPr>
        <p:blipFill>
          <a:blip r:embed="rId4"/>
          <a:stretch>
            <a:fillRect/>
          </a:stretch>
        </p:blipFill>
        <p:spPr bwMode="black">
          <a:xfrm>
            <a:off x="584202" y="585790"/>
            <a:ext cx="1366245" cy="292608"/>
          </a:xfrm>
          <a:prstGeom prst="rect">
            <a:avLst/>
          </a:prstGeom>
        </p:spPr>
      </p:pic>
    </p:spTree>
    <p:extLst>
      <p:ext uri="{BB962C8B-B14F-4D97-AF65-F5344CB8AC3E}">
        <p14:creationId xmlns:p14="http://schemas.microsoft.com/office/powerpoint/2010/main" val="20253332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DD11186-4AEB-41A3-8B88-01A955E48F79}"/>
              </a:ext>
            </a:extLst>
          </p:cNvPr>
          <p:cNvSpPr/>
          <p:nvPr/>
        </p:nvSpPr>
        <p:spPr>
          <a:xfrm>
            <a:off x="6778843" y="4894834"/>
            <a:ext cx="4911635" cy="1232286"/>
          </a:xfrm>
          <a:prstGeom prst="roundRect">
            <a:avLst/>
          </a:prstGeom>
          <a:solidFill>
            <a:schemeClr val="bg2">
              <a:alpha val="70000"/>
            </a:schemeClr>
          </a:solidFill>
          <a:ln w="476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What is a Load Balancer?</a:t>
            </a:r>
          </a:p>
        </p:txBody>
      </p:sp>
      <p:sp>
        <p:nvSpPr>
          <p:cNvPr id="3" name="TextBox 2">
            <a:extLst>
              <a:ext uri="{FF2B5EF4-FFF2-40B4-BE49-F238E27FC236}">
                <a16:creationId xmlns:a16="http://schemas.microsoft.com/office/drawing/2014/main" id="{D5253B63-F597-425D-AEB5-026406F71512}"/>
              </a:ext>
            </a:extLst>
          </p:cNvPr>
          <p:cNvSpPr txBox="1"/>
          <p:nvPr/>
        </p:nvSpPr>
        <p:spPr>
          <a:xfrm>
            <a:off x="501522" y="1160467"/>
            <a:ext cx="5316182" cy="830997"/>
          </a:xfrm>
          <a:prstGeom prst="rect">
            <a:avLst/>
          </a:prstGeom>
          <a:noFill/>
        </p:spPr>
        <p:txBody>
          <a:bodyPr wrap="square" rtlCol="0">
            <a:spAutoFit/>
          </a:bodyPr>
          <a:lstStyle/>
          <a:p>
            <a:r>
              <a:rPr lang="en-US" sz="2400">
                <a:solidFill>
                  <a:schemeClr val="accent1"/>
                </a:solidFill>
                <a:latin typeface="Segoe UI" panose="020B0502040204020203" pitchFamily="34" charset="0"/>
              </a:rPr>
              <a:t>D</a:t>
            </a:r>
            <a:r>
              <a:rPr lang="en-US" sz="2400" b="0" i="0">
                <a:solidFill>
                  <a:schemeClr val="accent1"/>
                </a:solidFill>
                <a:effectLst/>
                <a:latin typeface="Segoe UI" panose="020B0502040204020203" pitchFamily="34" charset="0"/>
              </a:rPr>
              <a:t>istribution of workloads across multiple compute resources</a:t>
            </a:r>
          </a:p>
        </p:txBody>
      </p:sp>
      <p:cxnSp>
        <p:nvCxnSpPr>
          <p:cNvPr id="8" name="Straight Connector 7">
            <a:extLst>
              <a:ext uri="{FF2B5EF4-FFF2-40B4-BE49-F238E27FC236}">
                <a16:creationId xmlns:a16="http://schemas.microsoft.com/office/drawing/2014/main" id="{01CBB963-3313-40EA-BF45-ED7F7C61ECFF}"/>
              </a:ext>
            </a:extLst>
          </p:cNvPr>
          <p:cNvCxnSpPr>
            <a:cxnSpLocks/>
          </p:cNvCxnSpPr>
          <p:nvPr/>
        </p:nvCxnSpPr>
        <p:spPr>
          <a:xfrm>
            <a:off x="9064885" y="2818586"/>
            <a:ext cx="0" cy="447130"/>
          </a:xfrm>
          <a:prstGeom prst="line">
            <a:avLst/>
          </a:prstGeom>
          <a:ln w="28575">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DCBB2E-AB54-435A-9D2A-EBCD06530AD9}"/>
              </a:ext>
            </a:extLst>
          </p:cNvPr>
          <p:cNvCxnSpPr>
            <a:cxnSpLocks/>
          </p:cNvCxnSpPr>
          <p:nvPr/>
        </p:nvCxnSpPr>
        <p:spPr>
          <a:xfrm flipH="1">
            <a:off x="9066963" y="1711369"/>
            <a:ext cx="1" cy="8737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Users">
            <a:extLst>
              <a:ext uri="{FF2B5EF4-FFF2-40B4-BE49-F238E27FC236}">
                <a16:creationId xmlns:a16="http://schemas.microsoft.com/office/drawing/2014/main" id="{58463B22-ABB4-4EED-A6C8-927CEF68C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6326" y="1076948"/>
            <a:ext cx="601274" cy="601274"/>
          </a:xfrm>
          <a:prstGeom prst="rect">
            <a:avLst/>
          </a:prstGeom>
        </p:spPr>
      </p:pic>
      <p:sp>
        <p:nvSpPr>
          <p:cNvPr id="11" name="TextBox 10">
            <a:extLst>
              <a:ext uri="{FF2B5EF4-FFF2-40B4-BE49-F238E27FC236}">
                <a16:creationId xmlns:a16="http://schemas.microsoft.com/office/drawing/2014/main" id="{CF302B94-4A7E-4D64-BBB1-C4010E8FA425}"/>
              </a:ext>
            </a:extLst>
          </p:cNvPr>
          <p:cNvSpPr txBox="1"/>
          <p:nvPr/>
        </p:nvSpPr>
        <p:spPr>
          <a:xfrm>
            <a:off x="9320300" y="2630617"/>
            <a:ext cx="1951911" cy="369332"/>
          </a:xfrm>
          <a:prstGeom prst="rect">
            <a:avLst/>
          </a:prstGeom>
          <a:noFill/>
        </p:spPr>
        <p:txBody>
          <a:bodyPr wrap="square" rtlCol="0">
            <a:spAutoFit/>
          </a:bodyPr>
          <a:lstStyle/>
          <a:p>
            <a:pPr algn="ctr"/>
            <a:r>
              <a:rPr lang="en-US"/>
              <a:t>172.168.37.31</a:t>
            </a:r>
          </a:p>
        </p:txBody>
      </p:sp>
      <p:pic>
        <p:nvPicPr>
          <p:cNvPr id="14" name="Graphic 13">
            <a:extLst>
              <a:ext uri="{FF2B5EF4-FFF2-40B4-BE49-F238E27FC236}">
                <a16:creationId xmlns:a16="http://schemas.microsoft.com/office/drawing/2014/main" id="{77CFD3EC-EEA4-4E4F-9204-E72397797A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4341" y="5231363"/>
            <a:ext cx="625997" cy="625997"/>
          </a:xfrm>
          <a:prstGeom prst="rect">
            <a:avLst/>
          </a:prstGeom>
        </p:spPr>
      </p:pic>
      <p:pic>
        <p:nvPicPr>
          <p:cNvPr id="16" name="Graphic 15">
            <a:extLst>
              <a:ext uri="{FF2B5EF4-FFF2-40B4-BE49-F238E27FC236}">
                <a16:creationId xmlns:a16="http://schemas.microsoft.com/office/drawing/2014/main" id="{77C900C9-6706-4D3E-B2DF-EDC3C30324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8916" y="5231363"/>
            <a:ext cx="625997" cy="625997"/>
          </a:xfrm>
          <a:prstGeom prst="rect">
            <a:avLst/>
          </a:prstGeom>
        </p:spPr>
      </p:pic>
      <p:pic>
        <p:nvPicPr>
          <p:cNvPr id="17" name="Graphic 16">
            <a:extLst>
              <a:ext uri="{FF2B5EF4-FFF2-40B4-BE49-F238E27FC236}">
                <a16:creationId xmlns:a16="http://schemas.microsoft.com/office/drawing/2014/main" id="{FC19D228-A61B-4F1F-8805-8FB3C23466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2818" y="5227131"/>
            <a:ext cx="625997" cy="625997"/>
          </a:xfrm>
          <a:prstGeom prst="rect">
            <a:avLst/>
          </a:prstGeom>
        </p:spPr>
      </p:pic>
      <p:pic>
        <p:nvPicPr>
          <p:cNvPr id="18" name="Graphic 17">
            <a:extLst>
              <a:ext uri="{FF2B5EF4-FFF2-40B4-BE49-F238E27FC236}">
                <a16:creationId xmlns:a16="http://schemas.microsoft.com/office/drawing/2014/main" id="{A53F3A24-7DFA-451B-B83A-58FE27A6ED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70337" y="5243063"/>
            <a:ext cx="625997" cy="625997"/>
          </a:xfrm>
          <a:prstGeom prst="rect">
            <a:avLst/>
          </a:prstGeom>
        </p:spPr>
      </p:pic>
      <p:pic>
        <p:nvPicPr>
          <p:cNvPr id="19" name="Graphic 18">
            <a:extLst>
              <a:ext uri="{FF2B5EF4-FFF2-40B4-BE49-F238E27FC236}">
                <a16:creationId xmlns:a16="http://schemas.microsoft.com/office/drawing/2014/main" id="{A9896BFC-E2BF-4D22-925D-2CBE174412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7002" y="5231363"/>
            <a:ext cx="625997" cy="625997"/>
          </a:xfrm>
          <a:prstGeom prst="rect">
            <a:avLst/>
          </a:prstGeom>
        </p:spPr>
      </p:pic>
      <p:pic>
        <p:nvPicPr>
          <p:cNvPr id="20" name="Graphic 19">
            <a:extLst>
              <a:ext uri="{FF2B5EF4-FFF2-40B4-BE49-F238E27FC236}">
                <a16:creationId xmlns:a16="http://schemas.microsoft.com/office/drawing/2014/main" id="{AC1054EA-0383-43F3-803C-BEDE22C26D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4521" y="5231363"/>
            <a:ext cx="625997" cy="625997"/>
          </a:xfrm>
          <a:prstGeom prst="rect">
            <a:avLst/>
          </a:prstGeom>
        </p:spPr>
      </p:pic>
      <p:cxnSp>
        <p:nvCxnSpPr>
          <p:cNvPr id="22" name="Straight Arrow Connector 21">
            <a:extLst>
              <a:ext uri="{FF2B5EF4-FFF2-40B4-BE49-F238E27FC236}">
                <a16:creationId xmlns:a16="http://schemas.microsoft.com/office/drawing/2014/main" id="{3D1F9553-6051-4725-870C-B60E242D8A62}"/>
              </a:ext>
            </a:extLst>
          </p:cNvPr>
          <p:cNvCxnSpPr>
            <a:cxnSpLocks/>
            <a:endCxn id="16" idx="0"/>
          </p:cNvCxnSpPr>
          <p:nvPr/>
        </p:nvCxnSpPr>
        <p:spPr>
          <a:xfrm flipH="1">
            <a:off x="8221915" y="3999078"/>
            <a:ext cx="844010" cy="12322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73C473-4141-4D5A-8F84-825107ECD497}"/>
              </a:ext>
            </a:extLst>
          </p:cNvPr>
          <p:cNvCxnSpPr>
            <a:cxnSpLocks/>
            <a:endCxn id="19" idx="0"/>
          </p:cNvCxnSpPr>
          <p:nvPr/>
        </p:nvCxnSpPr>
        <p:spPr>
          <a:xfrm flipH="1">
            <a:off x="8960001" y="3999078"/>
            <a:ext cx="105924" cy="12322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D30FA5-14A3-4DC8-B8D5-2593AA1AB60F}"/>
              </a:ext>
            </a:extLst>
          </p:cNvPr>
          <p:cNvCxnSpPr>
            <a:cxnSpLocks/>
            <a:endCxn id="20" idx="0"/>
          </p:cNvCxnSpPr>
          <p:nvPr/>
        </p:nvCxnSpPr>
        <p:spPr>
          <a:xfrm>
            <a:off x="9065925" y="3999078"/>
            <a:ext cx="611595" cy="12322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F8324C8-6361-497E-A319-AC47557240B9}"/>
              </a:ext>
            </a:extLst>
          </p:cNvPr>
          <p:cNvCxnSpPr>
            <a:cxnSpLocks/>
            <a:endCxn id="17" idx="0"/>
          </p:cNvCxnSpPr>
          <p:nvPr/>
        </p:nvCxnSpPr>
        <p:spPr>
          <a:xfrm>
            <a:off x="8976490" y="3923142"/>
            <a:ext cx="1389327" cy="1303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F6CC894-4ED1-440A-99E7-4E03A9035EB6}"/>
              </a:ext>
            </a:extLst>
          </p:cNvPr>
          <p:cNvCxnSpPr>
            <a:cxnSpLocks/>
            <a:endCxn id="18" idx="0"/>
          </p:cNvCxnSpPr>
          <p:nvPr/>
        </p:nvCxnSpPr>
        <p:spPr>
          <a:xfrm>
            <a:off x="9065925" y="3999078"/>
            <a:ext cx="2017411" cy="12439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12CEF6-ACA9-4E1E-9BAB-D3C96A077981}"/>
              </a:ext>
            </a:extLst>
          </p:cNvPr>
          <p:cNvCxnSpPr>
            <a:cxnSpLocks/>
            <a:endCxn id="14" idx="0"/>
          </p:cNvCxnSpPr>
          <p:nvPr/>
        </p:nvCxnSpPr>
        <p:spPr>
          <a:xfrm flipH="1">
            <a:off x="7467340" y="3999078"/>
            <a:ext cx="1598585" cy="12322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74D11DA-EC7D-4B48-A05C-C0FF0C2381A1}"/>
              </a:ext>
            </a:extLst>
          </p:cNvPr>
          <p:cNvSpPr txBox="1"/>
          <p:nvPr/>
        </p:nvSpPr>
        <p:spPr>
          <a:xfrm>
            <a:off x="9272999" y="2281292"/>
            <a:ext cx="2046514" cy="369332"/>
          </a:xfrm>
          <a:prstGeom prst="rect">
            <a:avLst/>
          </a:prstGeom>
          <a:noFill/>
        </p:spPr>
        <p:txBody>
          <a:bodyPr wrap="square">
            <a:spAutoFit/>
          </a:bodyPr>
          <a:lstStyle/>
          <a:p>
            <a:pPr algn="ctr"/>
            <a:r>
              <a:rPr lang="en-US" err="1"/>
              <a:t>GoLowWaste.com</a:t>
            </a:r>
            <a:endParaRPr lang="en-US"/>
          </a:p>
        </p:txBody>
      </p:sp>
      <p:sp>
        <p:nvSpPr>
          <p:cNvPr id="29" name="Multiplication Sign 28">
            <a:extLst>
              <a:ext uri="{FF2B5EF4-FFF2-40B4-BE49-F238E27FC236}">
                <a16:creationId xmlns:a16="http://schemas.microsoft.com/office/drawing/2014/main" id="{3275C2A2-A821-4921-B877-E08BACBC2192}"/>
              </a:ext>
            </a:extLst>
          </p:cNvPr>
          <p:cNvSpPr/>
          <p:nvPr/>
        </p:nvSpPr>
        <p:spPr>
          <a:xfrm>
            <a:off x="8503806" y="5037457"/>
            <a:ext cx="900059" cy="823263"/>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pic>
        <p:nvPicPr>
          <p:cNvPr id="31" name="Graphic 30">
            <a:extLst>
              <a:ext uri="{FF2B5EF4-FFF2-40B4-BE49-F238E27FC236}">
                <a16:creationId xmlns:a16="http://schemas.microsoft.com/office/drawing/2014/main" id="{282E3F77-F7BA-074C-9020-A188B917A9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79585" y="3279407"/>
            <a:ext cx="772679" cy="772679"/>
          </a:xfrm>
          <a:prstGeom prst="rect">
            <a:avLst/>
          </a:prstGeom>
        </p:spPr>
      </p:pic>
      <p:sp>
        <p:nvSpPr>
          <p:cNvPr id="32" name="TextBox 31">
            <a:extLst>
              <a:ext uri="{FF2B5EF4-FFF2-40B4-BE49-F238E27FC236}">
                <a16:creationId xmlns:a16="http://schemas.microsoft.com/office/drawing/2014/main" id="{B1DFA8CD-7740-BF45-855A-D5DDFEAFED5D}"/>
              </a:ext>
            </a:extLst>
          </p:cNvPr>
          <p:cNvSpPr txBox="1"/>
          <p:nvPr/>
        </p:nvSpPr>
        <p:spPr>
          <a:xfrm>
            <a:off x="501521" y="3192681"/>
            <a:ext cx="5149629" cy="2862322"/>
          </a:xfrm>
          <a:prstGeom prst="rect">
            <a:avLst/>
          </a:prstGeom>
          <a:noFill/>
        </p:spPr>
        <p:txBody>
          <a:bodyPr wrap="square" rtlCol="0">
            <a:spAutoFit/>
          </a:bodyPr>
          <a:lstStyle/>
          <a:p>
            <a:pPr marL="12700" lvl="1">
              <a:spcAft>
                <a:spcPts val="2400"/>
              </a:spcAft>
            </a:pPr>
            <a:r>
              <a:rPr lang="en-US" sz="2000" b="0" i="0">
                <a:effectLst/>
                <a:latin typeface="Segoe UI" panose="020B0502040204020203" pitchFamily="34" charset="0"/>
              </a:rPr>
              <a:t>Optimize resource use</a:t>
            </a:r>
          </a:p>
          <a:p>
            <a:pPr marL="12700" lvl="1">
              <a:spcAft>
                <a:spcPts val="2400"/>
              </a:spcAft>
            </a:pPr>
            <a:r>
              <a:rPr lang="en-US" sz="2000" b="0" i="0">
                <a:effectLst/>
                <a:latin typeface="Segoe UI" panose="020B0502040204020203" pitchFamily="34" charset="0"/>
              </a:rPr>
              <a:t>Maximize throughput</a:t>
            </a:r>
          </a:p>
          <a:p>
            <a:pPr marL="12700" lvl="1">
              <a:spcAft>
                <a:spcPts val="2400"/>
              </a:spcAft>
            </a:pPr>
            <a:r>
              <a:rPr lang="en-US" sz="2000">
                <a:latin typeface="Segoe UI" panose="020B0502040204020203" pitchFamily="34" charset="0"/>
              </a:rPr>
              <a:t>M</a:t>
            </a:r>
            <a:r>
              <a:rPr lang="en-US" sz="2000" b="0" i="0">
                <a:effectLst/>
                <a:latin typeface="Segoe UI" panose="020B0502040204020203" pitchFamily="34" charset="0"/>
              </a:rPr>
              <a:t>inimize response time</a:t>
            </a:r>
          </a:p>
          <a:p>
            <a:pPr marL="12700" lvl="1">
              <a:spcAft>
                <a:spcPts val="2400"/>
              </a:spcAft>
            </a:pPr>
            <a:r>
              <a:rPr lang="en-US" sz="2000" b="0" i="0">
                <a:effectLst/>
                <a:latin typeface="Segoe UI" panose="020B0502040204020203" pitchFamily="34" charset="0"/>
              </a:rPr>
              <a:t>Avoid overloading any single resource</a:t>
            </a:r>
          </a:p>
          <a:p>
            <a:pPr marL="12700" lvl="1">
              <a:spcAft>
                <a:spcPts val="2400"/>
              </a:spcAft>
            </a:pPr>
            <a:r>
              <a:rPr lang="en-US" sz="2000">
                <a:latin typeface="Segoe UI" panose="020B0502040204020203" pitchFamily="34" charset="0"/>
              </a:rPr>
              <a:t>Improve availability</a:t>
            </a:r>
            <a:endParaRPr lang="en-US" sz="2400" b="0" i="0">
              <a:effectLst/>
              <a:latin typeface="Segoe UI" panose="020B0502040204020203" pitchFamily="34" charset="0"/>
            </a:endParaRPr>
          </a:p>
        </p:txBody>
      </p:sp>
      <p:cxnSp>
        <p:nvCxnSpPr>
          <p:cNvPr id="33" name="Straight Connector 32">
            <a:extLst>
              <a:ext uri="{FF2B5EF4-FFF2-40B4-BE49-F238E27FC236}">
                <a16:creationId xmlns:a16="http://schemas.microsoft.com/office/drawing/2014/main" id="{2719060A-2E67-5242-A15A-B1CC0CD7ACD2}"/>
              </a:ext>
            </a:extLst>
          </p:cNvPr>
          <p:cNvCxnSpPr/>
          <p:nvPr/>
        </p:nvCxnSpPr>
        <p:spPr>
          <a:xfrm>
            <a:off x="0" y="3694215"/>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1862BC1-D15E-E949-81B1-7A34CE1E3906}"/>
              </a:ext>
            </a:extLst>
          </p:cNvPr>
          <p:cNvCxnSpPr/>
          <p:nvPr/>
        </p:nvCxnSpPr>
        <p:spPr>
          <a:xfrm>
            <a:off x="0" y="4317067"/>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2384B8-E33D-104F-B1A9-66AAD487E3F8}"/>
              </a:ext>
            </a:extLst>
          </p:cNvPr>
          <p:cNvCxnSpPr/>
          <p:nvPr/>
        </p:nvCxnSpPr>
        <p:spPr>
          <a:xfrm>
            <a:off x="0" y="4926667"/>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A568B4-9A0B-E544-9CE0-531652831AA4}"/>
              </a:ext>
            </a:extLst>
          </p:cNvPr>
          <p:cNvCxnSpPr/>
          <p:nvPr/>
        </p:nvCxnSpPr>
        <p:spPr>
          <a:xfrm>
            <a:off x="0" y="5509763"/>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99D1C34-9CE1-F44B-B723-E98B03DB7ADF}"/>
              </a:ext>
            </a:extLst>
          </p:cNvPr>
          <p:cNvSpPr/>
          <p:nvPr/>
        </p:nvSpPr>
        <p:spPr bwMode="auto">
          <a:xfrm>
            <a:off x="607470" y="2513907"/>
            <a:ext cx="2095973" cy="400083"/>
          </a:xfrm>
          <a:prstGeom prst="rect">
            <a:avLst/>
          </a:prstGeom>
          <a:solidFill>
            <a:schemeClr val="accen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27" tIns="91427" rIns="91427" bIns="91427" numCol="1" spcCol="0" rtlCol="0" fromWordArt="0" anchor="ctr" anchorCtr="0" forceAA="0" compatLnSpc="1">
            <a:prstTxWarp prst="textNoShape">
              <a:avLst/>
            </a:prstTxWarp>
            <a:spAutoFit/>
          </a:bodyPr>
          <a:lstStyle/>
          <a:p>
            <a:pPr algn="ctr" defTabSz="932293" fontAlgn="base">
              <a:spcBef>
                <a:spcPct val="0"/>
              </a:spcBef>
              <a:spcAft>
                <a:spcPct val="0"/>
              </a:spcAft>
              <a:defRPr/>
            </a:pPr>
            <a:r>
              <a:rPr lang="en-US" sz="1400" b="1" spc="100">
                <a:solidFill>
                  <a:srgbClr val="000000"/>
                </a:solidFill>
                <a:latin typeface="Segoe UI"/>
                <a:cs typeface="Segoe UI"/>
              </a:rPr>
              <a:t>USED TO:</a:t>
            </a:r>
            <a:endParaRPr lang="en-US" sz="1400" b="1" spc="100">
              <a:solidFill>
                <a:srgbClr val="000000"/>
              </a:solidFill>
              <a:latin typeface="Segoe UI"/>
              <a:cs typeface="Segoe UI" pitchFamily="34" charset="0"/>
            </a:endParaRPr>
          </a:p>
        </p:txBody>
      </p:sp>
    </p:spTree>
    <p:extLst>
      <p:ext uri="{BB962C8B-B14F-4D97-AF65-F5344CB8AC3E}">
        <p14:creationId xmlns:p14="http://schemas.microsoft.com/office/powerpoint/2010/main" val="537172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a:xfrm>
            <a:off x="588963" y="1309926"/>
            <a:ext cx="11017250" cy="554038"/>
          </a:xfrm>
        </p:spPr>
        <p:txBody>
          <a:bodyPr/>
          <a:lstStyle/>
          <a:p>
            <a:r>
              <a:rPr lang="en-US"/>
              <a:t>Why use Azure for load balancing?</a:t>
            </a:r>
          </a:p>
        </p:txBody>
      </p:sp>
      <p:sp>
        <p:nvSpPr>
          <p:cNvPr id="30" name="TextBox 29">
            <a:extLst>
              <a:ext uri="{FF2B5EF4-FFF2-40B4-BE49-F238E27FC236}">
                <a16:creationId xmlns:a16="http://schemas.microsoft.com/office/drawing/2014/main" id="{AB02E972-E818-4DFA-B11E-E90F3BDB0330}"/>
              </a:ext>
            </a:extLst>
          </p:cNvPr>
          <p:cNvSpPr txBox="1"/>
          <p:nvPr/>
        </p:nvSpPr>
        <p:spPr>
          <a:xfrm>
            <a:off x="497229" y="4070726"/>
            <a:ext cx="1828800" cy="830997"/>
          </a:xfrm>
          <a:prstGeom prst="rect">
            <a:avLst/>
          </a:prstGeom>
          <a:noFill/>
        </p:spPr>
        <p:txBody>
          <a:bodyPr wrap="square">
            <a:spAutoFit/>
          </a:bodyPr>
          <a:lstStyle/>
          <a:p>
            <a:r>
              <a:rPr lang="en-US" sz="2400" b="0" i="0">
                <a:solidFill>
                  <a:srgbClr val="E3E3E3"/>
                </a:solidFill>
                <a:effectLst/>
                <a:latin typeface="+mj-lt"/>
              </a:rPr>
              <a:t>Dynamic scaling</a:t>
            </a:r>
          </a:p>
        </p:txBody>
      </p:sp>
      <p:sp>
        <p:nvSpPr>
          <p:cNvPr id="31" name="TextBox 30">
            <a:extLst>
              <a:ext uri="{FF2B5EF4-FFF2-40B4-BE49-F238E27FC236}">
                <a16:creationId xmlns:a16="http://schemas.microsoft.com/office/drawing/2014/main" id="{7CB0569F-8C0D-4EE1-84A4-D9AEE861EC23}"/>
              </a:ext>
            </a:extLst>
          </p:cNvPr>
          <p:cNvSpPr txBox="1"/>
          <p:nvPr/>
        </p:nvSpPr>
        <p:spPr>
          <a:xfrm>
            <a:off x="2728390" y="4070726"/>
            <a:ext cx="1828800" cy="461665"/>
          </a:xfrm>
          <a:prstGeom prst="rect">
            <a:avLst/>
          </a:prstGeom>
          <a:noFill/>
        </p:spPr>
        <p:txBody>
          <a:bodyPr wrap="square">
            <a:spAutoFit/>
          </a:bodyPr>
          <a:lstStyle/>
          <a:p>
            <a:r>
              <a:rPr lang="en-US" sz="2400">
                <a:solidFill>
                  <a:srgbClr val="E3E3E3"/>
                </a:solidFill>
                <a:latin typeface="+mj-lt"/>
              </a:rPr>
              <a:t>Secure</a:t>
            </a:r>
          </a:p>
        </p:txBody>
      </p:sp>
      <p:sp>
        <p:nvSpPr>
          <p:cNvPr id="32" name="TextBox 31">
            <a:extLst>
              <a:ext uri="{FF2B5EF4-FFF2-40B4-BE49-F238E27FC236}">
                <a16:creationId xmlns:a16="http://schemas.microsoft.com/office/drawing/2014/main" id="{1C7EB88C-5696-48EE-963A-7C5A801F15AE}"/>
              </a:ext>
            </a:extLst>
          </p:cNvPr>
          <p:cNvSpPr txBox="1"/>
          <p:nvPr/>
        </p:nvSpPr>
        <p:spPr>
          <a:xfrm>
            <a:off x="4962150" y="4070726"/>
            <a:ext cx="1828800" cy="1200329"/>
          </a:xfrm>
          <a:prstGeom prst="rect">
            <a:avLst/>
          </a:prstGeom>
          <a:noFill/>
        </p:spPr>
        <p:txBody>
          <a:bodyPr wrap="square">
            <a:spAutoFit/>
          </a:bodyPr>
          <a:lstStyle/>
          <a:p>
            <a:r>
              <a:rPr lang="en-US" sz="2400">
                <a:solidFill>
                  <a:srgbClr val="E3E3E3"/>
                </a:solidFill>
                <a:latin typeface="+mj-lt"/>
              </a:rPr>
              <a:t>I</a:t>
            </a:r>
            <a:r>
              <a:rPr lang="en-US" sz="2400" b="0" i="0">
                <a:solidFill>
                  <a:srgbClr val="E3E3E3"/>
                </a:solidFill>
                <a:effectLst/>
                <a:latin typeface="+mj-lt"/>
              </a:rPr>
              <a:t>ntegration</a:t>
            </a:r>
            <a:r>
              <a:rPr lang="en-US" sz="2400">
                <a:solidFill>
                  <a:srgbClr val="E3E3E3"/>
                </a:solidFill>
                <a:latin typeface="+mj-lt"/>
              </a:rPr>
              <a:t> with Azure services</a:t>
            </a:r>
          </a:p>
        </p:txBody>
      </p:sp>
      <p:sp>
        <p:nvSpPr>
          <p:cNvPr id="33" name="TextBox 32">
            <a:extLst>
              <a:ext uri="{FF2B5EF4-FFF2-40B4-BE49-F238E27FC236}">
                <a16:creationId xmlns:a16="http://schemas.microsoft.com/office/drawing/2014/main" id="{01154DEF-CBEC-453A-8056-1FF426DFB6BF}"/>
              </a:ext>
            </a:extLst>
          </p:cNvPr>
          <p:cNvSpPr txBox="1"/>
          <p:nvPr/>
        </p:nvSpPr>
        <p:spPr>
          <a:xfrm>
            <a:off x="7354935" y="4070726"/>
            <a:ext cx="1828800" cy="830997"/>
          </a:xfrm>
          <a:prstGeom prst="rect">
            <a:avLst/>
          </a:prstGeom>
          <a:noFill/>
        </p:spPr>
        <p:txBody>
          <a:bodyPr wrap="square">
            <a:spAutoFit/>
          </a:bodyPr>
          <a:lstStyle/>
          <a:p>
            <a:r>
              <a:rPr lang="en-US" sz="2400" b="0" i="0">
                <a:solidFill>
                  <a:srgbClr val="E3E3E3"/>
                </a:solidFill>
                <a:effectLst/>
                <a:latin typeface="+mj-lt"/>
              </a:rPr>
              <a:t>Cost effective</a:t>
            </a:r>
          </a:p>
        </p:txBody>
      </p:sp>
      <p:sp>
        <p:nvSpPr>
          <p:cNvPr id="34" name="TextBox 33">
            <a:extLst>
              <a:ext uri="{FF2B5EF4-FFF2-40B4-BE49-F238E27FC236}">
                <a16:creationId xmlns:a16="http://schemas.microsoft.com/office/drawing/2014/main" id="{31CB32F3-D42B-4F79-91A0-1B8D7B85C891}"/>
              </a:ext>
            </a:extLst>
          </p:cNvPr>
          <p:cNvSpPr txBox="1"/>
          <p:nvPr/>
        </p:nvSpPr>
        <p:spPr>
          <a:xfrm>
            <a:off x="9747720" y="4070726"/>
            <a:ext cx="1828800" cy="1200329"/>
          </a:xfrm>
          <a:prstGeom prst="rect">
            <a:avLst/>
          </a:prstGeom>
          <a:noFill/>
        </p:spPr>
        <p:txBody>
          <a:bodyPr wrap="square">
            <a:spAutoFit/>
          </a:bodyPr>
          <a:lstStyle/>
          <a:p>
            <a:r>
              <a:rPr lang="en-US" sz="2400">
                <a:solidFill>
                  <a:srgbClr val="E3E3E3"/>
                </a:solidFill>
                <a:latin typeface="+mj-lt"/>
              </a:rPr>
              <a:t>Rich monitoring and metrics</a:t>
            </a:r>
          </a:p>
        </p:txBody>
      </p:sp>
      <p:pic>
        <p:nvPicPr>
          <p:cNvPr id="8" name="Picture 7">
            <a:extLst>
              <a:ext uri="{FF2B5EF4-FFF2-40B4-BE49-F238E27FC236}">
                <a16:creationId xmlns:a16="http://schemas.microsoft.com/office/drawing/2014/main" id="{128EE905-1C84-F143-A88C-CDE5929E1A51}"/>
              </a:ext>
            </a:extLst>
          </p:cNvPr>
          <p:cNvPicPr>
            <a:picLocks noChangeAspect="1"/>
          </p:cNvPicPr>
          <p:nvPr/>
        </p:nvPicPr>
        <p:blipFill>
          <a:blip r:embed="rId3"/>
          <a:stretch>
            <a:fillRect/>
          </a:stretch>
        </p:blipFill>
        <p:spPr>
          <a:xfrm>
            <a:off x="628019" y="3092960"/>
            <a:ext cx="594360" cy="594360"/>
          </a:xfrm>
          <a:prstGeom prst="rect">
            <a:avLst/>
          </a:prstGeom>
        </p:spPr>
      </p:pic>
      <p:pic>
        <p:nvPicPr>
          <p:cNvPr id="9" name="Picture 8">
            <a:extLst>
              <a:ext uri="{FF2B5EF4-FFF2-40B4-BE49-F238E27FC236}">
                <a16:creationId xmlns:a16="http://schemas.microsoft.com/office/drawing/2014/main" id="{7D31DCBC-E57E-7B46-83F2-61CA9A5BD215}"/>
              </a:ext>
            </a:extLst>
          </p:cNvPr>
          <p:cNvPicPr>
            <a:picLocks noChangeAspect="1"/>
          </p:cNvPicPr>
          <p:nvPr/>
        </p:nvPicPr>
        <p:blipFill>
          <a:blip r:embed="rId4"/>
          <a:stretch>
            <a:fillRect/>
          </a:stretch>
        </p:blipFill>
        <p:spPr>
          <a:xfrm>
            <a:off x="2883500" y="3093518"/>
            <a:ext cx="492849" cy="831434"/>
          </a:xfrm>
          <a:prstGeom prst="rect">
            <a:avLst/>
          </a:prstGeom>
        </p:spPr>
      </p:pic>
      <p:pic>
        <p:nvPicPr>
          <p:cNvPr id="10" name="Picture 9">
            <a:extLst>
              <a:ext uri="{FF2B5EF4-FFF2-40B4-BE49-F238E27FC236}">
                <a16:creationId xmlns:a16="http://schemas.microsoft.com/office/drawing/2014/main" id="{A7DE5EE5-9981-BF49-9BB4-0C0B07E0D84B}"/>
              </a:ext>
            </a:extLst>
          </p:cNvPr>
          <p:cNvPicPr>
            <a:picLocks noChangeAspect="1"/>
          </p:cNvPicPr>
          <p:nvPr/>
        </p:nvPicPr>
        <p:blipFill>
          <a:blip r:embed="rId5"/>
          <a:stretch>
            <a:fillRect/>
          </a:stretch>
        </p:blipFill>
        <p:spPr>
          <a:xfrm>
            <a:off x="5065593" y="3093518"/>
            <a:ext cx="593802" cy="593802"/>
          </a:xfrm>
          <a:prstGeom prst="rect">
            <a:avLst/>
          </a:prstGeom>
        </p:spPr>
      </p:pic>
      <p:pic>
        <p:nvPicPr>
          <p:cNvPr id="11" name="Picture 10">
            <a:extLst>
              <a:ext uri="{FF2B5EF4-FFF2-40B4-BE49-F238E27FC236}">
                <a16:creationId xmlns:a16="http://schemas.microsoft.com/office/drawing/2014/main" id="{5FD3030A-057C-EC41-9C3F-A8FB3DA0DC95}"/>
              </a:ext>
            </a:extLst>
          </p:cNvPr>
          <p:cNvPicPr>
            <a:picLocks noChangeAspect="1"/>
          </p:cNvPicPr>
          <p:nvPr/>
        </p:nvPicPr>
        <p:blipFill>
          <a:blip r:embed="rId6"/>
          <a:stretch>
            <a:fillRect/>
          </a:stretch>
        </p:blipFill>
        <p:spPr>
          <a:xfrm>
            <a:off x="7491997" y="3092960"/>
            <a:ext cx="519696" cy="594360"/>
          </a:xfrm>
          <a:prstGeom prst="rect">
            <a:avLst/>
          </a:prstGeom>
        </p:spPr>
      </p:pic>
      <p:pic>
        <p:nvPicPr>
          <p:cNvPr id="13" name="Picture 12">
            <a:extLst>
              <a:ext uri="{FF2B5EF4-FFF2-40B4-BE49-F238E27FC236}">
                <a16:creationId xmlns:a16="http://schemas.microsoft.com/office/drawing/2014/main" id="{14267747-3220-744A-87E6-81AFED4D605A}"/>
              </a:ext>
            </a:extLst>
          </p:cNvPr>
          <p:cNvPicPr>
            <a:picLocks noChangeAspect="1"/>
          </p:cNvPicPr>
          <p:nvPr/>
        </p:nvPicPr>
        <p:blipFill>
          <a:blip r:embed="rId7"/>
          <a:stretch>
            <a:fillRect/>
          </a:stretch>
        </p:blipFill>
        <p:spPr>
          <a:xfrm>
            <a:off x="9845346" y="3092960"/>
            <a:ext cx="594360" cy="594360"/>
          </a:xfrm>
          <a:prstGeom prst="rect">
            <a:avLst/>
          </a:prstGeom>
        </p:spPr>
      </p:pic>
      <p:cxnSp>
        <p:nvCxnSpPr>
          <p:cNvPr id="3" name="Straight Connector 2">
            <a:extLst>
              <a:ext uri="{FF2B5EF4-FFF2-40B4-BE49-F238E27FC236}">
                <a16:creationId xmlns:a16="http://schemas.microsoft.com/office/drawing/2014/main" id="{EBB33C79-AEFC-E549-9E6A-6379AD44FADF}"/>
              </a:ext>
            </a:extLst>
          </p:cNvPr>
          <p:cNvCxnSpPr>
            <a:cxnSpLocks/>
          </p:cNvCxnSpPr>
          <p:nvPr/>
        </p:nvCxnSpPr>
        <p:spPr>
          <a:xfrm>
            <a:off x="1510747" y="3405807"/>
            <a:ext cx="1116362"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17BB6E-8140-6B4A-8C06-9BADFCDD4742}"/>
              </a:ext>
            </a:extLst>
          </p:cNvPr>
          <p:cNvCxnSpPr>
            <a:cxnSpLocks/>
          </p:cNvCxnSpPr>
          <p:nvPr/>
        </p:nvCxnSpPr>
        <p:spPr>
          <a:xfrm>
            <a:off x="3607771" y="3405807"/>
            <a:ext cx="11762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AE1E5B-6669-7944-8201-810540299D09}"/>
              </a:ext>
            </a:extLst>
          </p:cNvPr>
          <p:cNvCxnSpPr/>
          <p:nvPr/>
        </p:nvCxnSpPr>
        <p:spPr>
          <a:xfrm>
            <a:off x="5860641" y="3405807"/>
            <a:ext cx="1404730"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56CF20-6EF4-E841-B754-076133FE4485}"/>
              </a:ext>
            </a:extLst>
          </p:cNvPr>
          <p:cNvCxnSpPr/>
          <p:nvPr/>
        </p:nvCxnSpPr>
        <p:spPr>
          <a:xfrm>
            <a:off x="8246033" y="3405807"/>
            <a:ext cx="1404730"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9638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Azure’s load balancing options</a:t>
            </a:r>
          </a:p>
        </p:txBody>
      </p:sp>
      <p:pic>
        <p:nvPicPr>
          <p:cNvPr id="28" name="Graphic 27">
            <a:extLst>
              <a:ext uri="{FF2B5EF4-FFF2-40B4-BE49-F238E27FC236}">
                <a16:creationId xmlns:a16="http://schemas.microsoft.com/office/drawing/2014/main" id="{72F8BB17-F7EE-44AC-BB43-4F6CC8D1D1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2649" y="2073357"/>
            <a:ext cx="1075511" cy="1075511"/>
          </a:xfrm>
          <a:prstGeom prst="rect">
            <a:avLst/>
          </a:prstGeom>
        </p:spPr>
      </p:pic>
      <p:sp>
        <p:nvSpPr>
          <p:cNvPr id="38" name="TextBox 37">
            <a:extLst>
              <a:ext uri="{FF2B5EF4-FFF2-40B4-BE49-F238E27FC236}">
                <a16:creationId xmlns:a16="http://schemas.microsoft.com/office/drawing/2014/main" id="{D200A10C-ED15-4334-8528-318E227A57BB}"/>
              </a:ext>
            </a:extLst>
          </p:cNvPr>
          <p:cNvSpPr txBox="1"/>
          <p:nvPr/>
        </p:nvSpPr>
        <p:spPr>
          <a:xfrm>
            <a:off x="9708336" y="1682115"/>
            <a:ext cx="162413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Front Door</a:t>
            </a:r>
          </a:p>
        </p:txBody>
      </p:sp>
      <p:sp>
        <p:nvSpPr>
          <p:cNvPr id="47" name="globe_4" title="Icon of the earth">
            <a:extLst>
              <a:ext uri="{FF2B5EF4-FFF2-40B4-BE49-F238E27FC236}">
                <a16:creationId xmlns:a16="http://schemas.microsoft.com/office/drawing/2014/main" id="{C5C38B4D-A2E5-4EEE-BDF7-11159223FB74}"/>
              </a:ext>
            </a:extLst>
          </p:cNvPr>
          <p:cNvSpPr>
            <a:spLocks noChangeAspect="1" noEditPoints="1"/>
          </p:cNvSpPr>
          <p:nvPr/>
        </p:nvSpPr>
        <p:spPr bwMode="auto">
          <a:xfrm>
            <a:off x="10322128" y="3398231"/>
            <a:ext cx="396552" cy="397901"/>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TextBox 53">
            <a:extLst>
              <a:ext uri="{FF2B5EF4-FFF2-40B4-BE49-F238E27FC236}">
                <a16:creationId xmlns:a16="http://schemas.microsoft.com/office/drawing/2014/main" id="{2843C509-F915-45F0-A2D0-3FF545A8D0AA}"/>
              </a:ext>
            </a:extLst>
          </p:cNvPr>
          <p:cNvSpPr txBox="1"/>
          <p:nvPr/>
        </p:nvSpPr>
        <p:spPr>
          <a:xfrm>
            <a:off x="9242201" y="4152899"/>
            <a:ext cx="2560320" cy="1277273"/>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t>Application Layer(HTTP/HTTPS)</a:t>
            </a:r>
          </a:p>
          <a:p>
            <a:pPr marL="285750" indent="-285750">
              <a:spcAft>
                <a:spcPts val="600"/>
              </a:spcAft>
              <a:buFont typeface="Arial" panose="020B0604020202020204" pitchFamily="34" charset="0"/>
              <a:buChar char="•"/>
            </a:pPr>
            <a:r>
              <a:rPr lang="en-US"/>
              <a:t>Load balancing at the edge</a:t>
            </a:r>
          </a:p>
        </p:txBody>
      </p:sp>
      <p:pic>
        <p:nvPicPr>
          <p:cNvPr id="32" name="Graphic 31">
            <a:extLst>
              <a:ext uri="{FF2B5EF4-FFF2-40B4-BE49-F238E27FC236}">
                <a16:creationId xmlns:a16="http://schemas.microsoft.com/office/drawing/2014/main" id="{D642A9C5-E2DA-4CFB-A6A1-790A1BD87D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9245" y="2167627"/>
            <a:ext cx="975371" cy="975371"/>
          </a:xfrm>
          <a:prstGeom prst="rect">
            <a:avLst/>
          </a:prstGeom>
        </p:spPr>
      </p:pic>
      <p:sp>
        <p:nvSpPr>
          <p:cNvPr id="34" name="TextBox 33">
            <a:extLst>
              <a:ext uri="{FF2B5EF4-FFF2-40B4-BE49-F238E27FC236}">
                <a16:creationId xmlns:a16="http://schemas.microsoft.com/office/drawing/2014/main" id="{22BE882E-3340-4477-BAE5-B28FB3B4EAF8}"/>
              </a:ext>
            </a:extLst>
          </p:cNvPr>
          <p:cNvSpPr txBox="1"/>
          <p:nvPr/>
        </p:nvSpPr>
        <p:spPr>
          <a:xfrm>
            <a:off x="6750078" y="1682115"/>
            <a:ext cx="162413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Traffic Manager</a:t>
            </a:r>
          </a:p>
        </p:txBody>
      </p:sp>
      <p:sp>
        <p:nvSpPr>
          <p:cNvPr id="6" name="circle" title="Icon of a circle with three smaller circles on it">
            <a:extLst>
              <a:ext uri="{FF2B5EF4-FFF2-40B4-BE49-F238E27FC236}">
                <a16:creationId xmlns:a16="http://schemas.microsoft.com/office/drawing/2014/main" id="{46C35CB2-1663-4C44-8134-C2FAEA8F4182}"/>
              </a:ext>
            </a:extLst>
          </p:cNvPr>
          <p:cNvSpPr>
            <a:spLocks noChangeAspect="1" noEditPoints="1"/>
          </p:cNvSpPr>
          <p:nvPr/>
        </p:nvSpPr>
        <p:spPr bwMode="auto">
          <a:xfrm>
            <a:off x="7370595" y="3397585"/>
            <a:ext cx="392671" cy="399193"/>
          </a:xfrm>
          <a:custGeom>
            <a:avLst/>
            <a:gdLst>
              <a:gd name="T0" fmla="*/ 26 w 340"/>
              <a:gd name="T1" fmla="*/ 224 h 345"/>
              <a:gd name="T2" fmla="*/ 23 w 340"/>
              <a:gd name="T3" fmla="*/ 198 h 345"/>
              <a:gd name="T4" fmla="*/ 119 w 340"/>
              <a:gd name="T5" fmla="*/ 59 h 345"/>
              <a:gd name="T6" fmla="*/ 77 w 340"/>
              <a:gd name="T7" fmla="*/ 312 h 345"/>
              <a:gd name="T8" fmla="*/ 170 w 340"/>
              <a:gd name="T9" fmla="*/ 345 h 345"/>
              <a:gd name="T10" fmla="*/ 262 w 340"/>
              <a:gd name="T11" fmla="*/ 312 h 345"/>
              <a:gd name="T12" fmla="*/ 314 w 340"/>
              <a:gd name="T13" fmla="*/ 224 h 345"/>
              <a:gd name="T14" fmla="*/ 317 w 340"/>
              <a:gd name="T15" fmla="*/ 198 h 345"/>
              <a:gd name="T16" fmla="*/ 220 w 340"/>
              <a:gd name="T17" fmla="*/ 60 h 345"/>
              <a:gd name="T18" fmla="*/ 170 w 340"/>
              <a:gd name="T19" fmla="*/ 102 h 345"/>
              <a:gd name="T20" fmla="*/ 221 w 340"/>
              <a:gd name="T21" fmla="*/ 51 h 345"/>
              <a:gd name="T22" fmla="*/ 170 w 340"/>
              <a:gd name="T23" fmla="*/ 0 h 345"/>
              <a:gd name="T24" fmla="*/ 119 w 340"/>
              <a:gd name="T25" fmla="*/ 51 h 345"/>
              <a:gd name="T26" fmla="*/ 170 w 340"/>
              <a:gd name="T27" fmla="*/ 102 h 345"/>
              <a:gd name="T28" fmla="*/ 51 w 340"/>
              <a:gd name="T29" fmla="*/ 319 h 345"/>
              <a:gd name="T30" fmla="*/ 102 w 340"/>
              <a:gd name="T31" fmla="*/ 268 h 345"/>
              <a:gd name="T32" fmla="*/ 51 w 340"/>
              <a:gd name="T33" fmla="*/ 217 h 345"/>
              <a:gd name="T34" fmla="*/ 0 w 340"/>
              <a:gd name="T35" fmla="*/ 268 h 345"/>
              <a:gd name="T36" fmla="*/ 51 w 340"/>
              <a:gd name="T37" fmla="*/ 319 h 345"/>
              <a:gd name="T38" fmla="*/ 289 w 340"/>
              <a:gd name="T39" fmla="*/ 319 h 345"/>
              <a:gd name="T40" fmla="*/ 340 w 340"/>
              <a:gd name="T41" fmla="*/ 268 h 345"/>
              <a:gd name="T42" fmla="*/ 289 w 340"/>
              <a:gd name="T43" fmla="*/ 217 h 345"/>
              <a:gd name="T44" fmla="*/ 238 w 340"/>
              <a:gd name="T45" fmla="*/ 268 h 345"/>
              <a:gd name="T46" fmla="*/ 289 w 340"/>
              <a:gd name="T47" fmla="*/ 31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345">
                <a:moveTo>
                  <a:pt x="26" y="224"/>
                </a:moveTo>
                <a:cubicBezTo>
                  <a:pt x="24" y="215"/>
                  <a:pt x="23" y="208"/>
                  <a:pt x="23" y="198"/>
                </a:cubicBezTo>
                <a:cubicBezTo>
                  <a:pt x="23" y="136"/>
                  <a:pt x="65" y="81"/>
                  <a:pt x="119" y="59"/>
                </a:cubicBezTo>
                <a:moveTo>
                  <a:pt x="77" y="312"/>
                </a:moveTo>
                <a:cubicBezTo>
                  <a:pt x="103" y="334"/>
                  <a:pt x="134" y="345"/>
                  <a:pt x="170" y="345"/>
                </a:cubicBezTo>
                <a:cubicBezTo>
                  <a:pt x="207" y="345"/>
                  <a:pt x="236" y="334"/>
                  <a:pt x="262" y="312"/>
                </a:cubicBezTo>
                <a:moveTo>
                  <a:pt x="314" y="224"/>
                </a:moveTo>
                <a:cubicBezTo>
                  <a:pt x="316" y="214"/>
                  <a:pt x="317" y="208"/>
                  <a:pt x="317" y="198"/>
                </a:cubicBezTo>
                <a:cubicBezTo>
                  <a:pt x="317" y="134"/>
                  <a:pt x="277" y="80"/>
                  <a:pt x="220" y="60"/>
                </a:cubicBezTo>
                <a:moveTo>
                  <a:pt x="170" y="102"/>
                </a:moveTo>
                <a:cubicBezTo>
                  <a:pt x="198" y="102"/>
                  <a:pt x="221" y="79"/>
                  <a:pt x="221" y="51"/>
                </a:cubicBezTo>
                <a:cubicBezTo>
                  <a:pt x="221" y="23"/>
                  <a:pt x="198" y="0"/>
                  <a:pt x="170" y="0"/>
                </a:cubicBezTo>
                <a:cubicBezTo>
                  <a:pt x="142" y="0"/>
                  <a:pt x="119" y="23"/>
                  <a:pt x="119" y="51"/>
                </a:cubicBezTo>
                <a:cubicBezTo>
                  <a:pt x="119" y="79"/>
                  <a:pt x="142" y="102"/>
                  <a:pt x="170" y="102"/>
                </a:cubicBezTo>
                <a:close/>
                <a:moveTo>
                  <a:pt x="51" y="319"/>
                </a:moveTo>
                <a:cubicBezTo>
                  <a:pt x="79" y="319"/>
                  <a:pt x="102" y="297"/>
                  <a:pt x="102" y="268"/>
                </a:cubicBezTo>
                <a:cubicBezTo>
                  <a:pt x="102" y="240"/>
                  <a:pt x="79" y="217"/>
                  <a:pt x="51" y="217"/>
                </a:cubicBezTo>
                <a:cubicBezTo>
                  <a:pt x="23" y="217"/>
                  <a:pt x="0" y="240"/>
                  <a:pt x="0" y="268"/>
                </a:cubicBezTo>
                <a:cubicBezTo>
                  <a:pt x="0" y="297"/>
                  <a:pt x="23" y="319"/>
                  <a:pt x="51" y="319"/>
                </a:cubicBezTo>
                <a:close/>
                <a:moveTo>
                  <a:pt x="289" y="319"/>
                </a:moveTo>
                <a:cubicBezTo>
                  <a:pt x="317" y="319"/>
                  <a:pt x="340" y="297"/>
                  <a:pt x="340" y="268"/>
                </a:cubicBezTo>
                <a:cubicBezTo>
                  <a:pt x="340" y="240"/>
                  <a:pt x="317" y="217"/>
                  <a:pt x="289" y="217"/>
                </a:cubicBezTo>
                <a:cubicBezTo>
                  <a:pt x="261" y="217"/>
                  <a:pt x="238" y="240"/>
                  <a:pt x="238" y="268"/>
                </a:cubicBezTo>
                <a:cubicBezTo>
                  <a:pt x="238" y="297"/>
                  <a:pt x="261" y="319"/>
                  <a:pt x="289" y="319"/>
                </a:cubicBezTo>
                <a:close/>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ctr" rtl="0" fontAlgn="base">
              <a:defRPr sz="1700" kern="1200">
                <a:solidFill>
                  <a:schemeClr val="tx1"/>
                </a:solidFill>
                <a:latin typeface="+mn-lt"/>
                <a:ea typeface="+mn-ea"/>
                <a:cs typeface="+mn-cs"/>
              </a:defRPr>
            </a:lvl1pPr>
            <a:lvl2pPr marL="539725" algn="ctr" rtl="0" fontAlgn="base">
              <a:defRPr sz="1700" kern="1200">
                <a:solidFill>
                  <a:schemeClr val="tx1"/>
                </a:solidFill>
                <a:latin typeface="+mn-lt"/>
                <a:ea typeface="+mn-ea"/>
                <a:cs typeface="+mn-cs"/>
              </a:defRPr>
            </a:lvl2pPr>
            <a:lvl3pPr marL="1079449" algn="ctr" rtl="0" fontAlgn="base">
              <a:defRPr sz="1700" kern="1200">
                <a:solidFill>
                  <a:schemeClr val="tx1"/>
                </a:solidFill>
                <a:latin typeface="+mn-lt"/>
                <a:ea typeface="+mn-ea"/>
                <a:cs typeface="+mn-cs"/>
              </a:defRPr>
            </a:lvl3pPr>
            <a:lvl4pPr marL="1619174" algn="ctr" rtl="0" fontAlgn="base">
              <a:defRPr sz="1700" kern="1200">
                <a:solidFill>
                  <a:schemeClr val="tx1"/>
                </a:solidFill>
                <a:latin typeface="+mn-lt"/>
                <a:ea typeface="+mn-ea"/>
                <a:cs typeface="+mn-cs"/>
              </a:defRPr>
            </a:lvl4pPr>
            <a:lvl5pPr marL="2158898" algn="ctr" rtl="0" fontAlgn="base">
              <a:defRPr sz="1700" kern="1200">
                <a:solidFill>
                  <a:schemeClr val="tx1"/>
                </a:solidFill>
                <a:latin typeface="+mn-lt"/>
                <a:ea typeface="+mn-ea"/>
                <a:cs typeface="+mn-cs"/>
              </a:defRPr>
            </a:lvl5pPr>
            <a:lvl6pPr marL="2698623" algn="l" defTabSz="1079449" rtl="0" eaLnBrk="1" latinLnBrk="0" hangingPunct="1">
              <a:defRPr sz="1700" kern="1200">
                <a:solidFill>
                  <a:schemeClr val="tx1"/>
                </a:solidFill>
                <a:latin typeface="+mn-lt"/>
                <a:ea typeface="+mn-ea"/>
                <a:cs typeface="+mn-cs"/>
              </a:defRPr>
            </a:lvl6pPr>
            <a:lvl7pPr marL="3238348" algn="l" defTabSz="1079449" rtl="0" eaLnBrk="1" latinLnBrk="0" hangingPunct="1">
              <a:defRPr sz="1700" kern="1200">
                <a:solidFill>
                  <a:schemeClr val="tx1"/>
                </a:solidFill>
                <a:latin typeface="+mn-lt"/>
                <a:ea typeface="+mn-ea"/>
                <a:cs typeface="+mn-cs"/>
              </a:defRPr>
            </a:lvl7pPr>
            <a:lvl8pPr marL="3778072" algn="l" defTabSz="1079449" rtl="0" eaLnBrk="1" latinLnBrk="0" hangingPunct="1">
              <a:defRPr sz="1700" kern="1200">
                <a:solidFill>
                  <a:schemeClr val="tx1"/>
                </a:solidFill>
                <a:latin typeface="+mn-lt"/>
                <a:ea typeface="+mn-ea"/>
                <a:cs typeface="+mn-cs"/>
              </a:defRPr>
            </a:lvl8pPr>
            <a:lvl9pPr marL="4317797" algn="l" defTabSz="1079449" rtl="0" eaLnBrk="1" latinLnBrk="0" hangingPunct="1">
              <a:defRPr sz="1700" kern="1200">
                <a:solidFill>
                  <a:schemeClr val="tx1"/>
                </a:solidFill>
                <a:latin typeface="+mn-lt"/>
                <a:ea typeface="+mn-ea"/>
                <a:cs typeface="+mn-cs"/>
              </a:defRPr>
            </a:lvl9pPr>
          </a:lstStyle>
          <a:p>
            <a:endParaRPr lang="en-US"/>
          </a:p>
        </p:txBody>
      </p:sp>
      <p:sp>
        <p:nvSpPr>
          <p:cNvPr id="52" name="TextBox 51">
            <a:extLst>
              <a:ext uri="{FF2B5EF4-FFF2-40B4-BE49-F238E27FC236}">
                <a16:creationId xmlns:a16="http://schemas.microsoft.com/office/drawing/2014/main" id="{020A4435-773C-46F5-8F13-AC3C7AD95260}"/>
              </a:ext>
            </a:extLst>
          </p:cNvPr>
          <p:cNvSpPr txBox="1"/>
          <p:nvPr/>
        </p:nvSpPr>
        <p:spPr>
          <a:xfrm>
            <a:off x="6291294" y="4162423"/>
            <a:ext cx="2560320" cy="1277273"/>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t>DNS-based load balancing</a:t>
            </a:r>
          </a:p>
          <a:p>
            <a:pPr marL="285750" indent="-285750">
              <a:spcAft>
                <a:spcPts val="600"/>
              </a:spcAft>
              <a:buFont typeface="Arial" panose="020B0604020202020204" pitchFamily="34" charset="0"/>
              <a:buChar char="•"/>
            </a:pPr>
            <a:r>
              <a:rPr lang="en-US"/>
              <a:t>Variety of routing options</a:t>
            </a:r>
          </a:p>
        </p:txBody>
      </p:sp>
      <p:sp>
        <p:nvSpPr>
          <p:cNvPr id="49" name="globe_4" title="Icon of the earth">
            <a:extLst>
              <a:ext uri="{FF2B5EF4-FFF2-40B4-BE49-F238E27FC236}">
                <a16:creationId xmlns:a16="http://schemas.microsoft.com/office/drawing/2014/main" id="{03503DF9-44AD-4653-93AC-64AB5469771E}"/>
              </a:ext>
            </a:extLst>
          </p:cNvPr>
          <p:cNvSpPr>
            <a:spLocks noChangeAspect="1" noEditPoints="1"/>
          </p:cNvSpPr>
          <p:nvPr/>
        </p:nvSpPr>
        <p:spPr bwMode="auto">
          <a:xfrm>
            <a:off x="4406297" y="3398231"/>
            <a:ext cx="396552" cy="397901"/>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4">
            <a:extLst>
              <a:ext uri="{FF2B5EF4-FFF2-40B4-BE49-F238E27FC236}">
                <a16:creationId xmlns:a16="http://schemas.microsoft.com/office/drawing/2014/main" id="{DC935D91-CF28-4710-AF77-B00E32E3C24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066817" y="2105602"/>
            <a:ext cx="1075512" cy="1075512"/>
          </a:xfrm>
          <a:prstGeom prst="rect">
            <a:avLst/>
          </a:prstGeom>
        </p:spPr>
      </p:pic>
      <p:sp>
        <p:nvSpPr>
          <p:cNvPr id="5" name="TextBox 4">
            <a:extLst>
              <a:ext uri="{FF2B5EF4-FFF2-40B4-BE49-F238E27FC236}">
                <a16:creationId xmlns:a16="http://schemas.microsoft.com/office/drawing/2014/main" id="{59FD29F9-1B4B-4EF2-9401-D54AA4F203DB}"/>
              </a:ext>
            </a:extLst>
          </p:cNvPr>
          <p:cNvSpPr txBox="1"/>
          <p:nvPr/>
        </p:nvSpPr>
        <p:spPr>
          <a:xfrm>
            <a:off x="3354440" y="1682115"/>
            <a:ext cx="250026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Application Gateway</a:t>
            </a:r>
          </a:p>
        </p:txBody>
      </p:sp>
      <p:sp>
        <p:nvSpPr>
          <p:cNvPr id="7" name="TextBox 6">
            <a:extLst>
              <a:ext uri="{FF2B5EF4-FFF2-40B4-BE49-F238E27FC236}">
                <a16:creationId xmlns:a16="http://schemas.microsoft.com/office/drawing/2014/main" id="{DC80A1F1-15C1-4D13-AA0E-A8915E3FA054}"/>
              </a:ext>
            </a:extLst>
          </p:cNvPr>
          <p:cNvSpPr txBox="1"/>
          <p:nvPr/>
        </p:nvSpPr>
        <p:spPr>
          <a:xfrm>
            <a:off x="3340386" y="4158873"/>
            <a:ext cx="2560320" cy="1000274"/>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t>Application Layer (HTTP/HTTPS)</a:t>
            </a:r>
          </a:p>
          <a:p>
            <a:pPr marL="285750" indent="-285750">
              <a:spcAft>
                <a:spcPts val="600"/>
              </a:spcAft>
              <a:buFont typeface="Arial" panose="020B0604020202020204" pitchFamily="34" charset="0"/>
              <a:buChar char="•"/>
            </a:pPr>
            <a:r>
              <a:rPr lang="en-US"/>
              <a:t> TLS/cert based auth</a:t>
            </a:r>
          </a:p>
        </p:txBody>
      </p:sp>
      <p:sp>
        <p:nvSpPr>
          <p:cNvPr id="36" name="TextBox 35">
            <a:extLst>
              <a:ext uri="{FF2B5EF4-FFF2-40B4-BE49-F238E27FC236}">
                <a16:creationId xmlns:a16="http://schemas.microsoft.com/office/drawing/2014/main" id="{C52E0084-753C-49AE-8344-2A8D28492FA8}"/>
              </a:ext>
            </a:extLst>
          </p:cNvPr>
          <p:cNvSpPr txBox="1"/>
          <p:nvPr/>
        </p:nvSpPr>
        <p:spPr>
          <a:xfrm>
            <a:off x="857570" y="1682115"/>
            <a:ext cx="1624135" cy="221599"/>
          </a:xfrm>
          <a:prstGeom prst="rect">
            <a:avLst/>
          </a:prstGeom>
          <a:noFill/>
        </p:spPr>
        <p:txBody>
          <a:bodyPr wrap="square" lIns="0" tIns="0" rIns="0" bIns="0" rtlCol="0">
            <a:spAutoFit/>
          </a:bodyPr>
          <a:lstStyle/>
          <a:p>
            <a:pPr marL="0" marR="0" lvl="0" indent="0" algn="ctr" defTabSz="932688"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Segoe UI Semibold"/>
                <a:ea typeface="+mn-ea"/>
                <a:cs typeface="Segoe UI Semibold" panose="020B0702040204020203" pitchFamily="34" charset="0"/>
              </a:rPr>
              <a:t>Load Balancer</a:t>
            </a:r>
          </a:p>
        </p:txBody>
      </p:sp>
      <p:sp>
        <p:nvSpPr>
          <p:cNvPr id="43" name="globe_4" title="Icon of the earth">
            <a:extLst>
              <a:ext uri="{FF2B5EF4-FFF2-40B4-BE49-F238E27FC236}">
                <a16:creationId xmlns:a16="http://schemas.microsoft.com/office/drawing/2014/main" id="{D81DFDBD-801E-4F67-90DF-5D37987149E9}"/>
              </a:ext>
            </a:extLst>
          </p:cNvPr>
          <p:cNvSpPr>
            <a:spLocks noChangeAspect="1" noEditPoints="1"/>
          </p:cNvSpPr>
          <p:nvPr/>
        </p:nvSpPr>
        <p:spPr bwMode="auto">
          <a:xfrm>
            <a:off x="1463393" y="3398231"/>
            <a:ext cx="396552" cy="397901"/>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5937A9CC-E436-47C7-A23D-4799C8649C78}"/>
              </a:ext>
            </a:extLst>
          </p:cNvPr>
          <p:cNvSpPr txBox="1"/>
          <p:nvPr/>
        </p:nvSpPr>
        <p:spPr>
          <a:xfrm>
            <a:off x="389478" y="4152899"/>
            <a:ext cx="2560320" cy="1631216"/>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a:t>Network Layer (TCP/UDP)</a:t>
            </a:r>
          </a:p>
          <a:p>
            <a:pPr marL="285750" indent="-285750">
              <a:spcAft>
                <a:spcPts val="600"/>
              </a:spcAft>
              <a:buFont typeface="Arial" panose="020B0604020202020204" pitchFamily="34" charset="0"/>
              <a:buChar char="•"/>
            </a:pPr>
            <a:r>
              <a:rPr lang="en-US"/>
              <a:t>Extreme perf sensitive</a:t>
            </a:r>
          </a:p>
          <a:p>
            <a:pPr marL="285750" indent="-285750">
              <a:spcAft>
                <a:spcPts val="600"/>
              </a:spcAft>
              <a:buFont typeface="Arial" panose="020B0604020202020204" pitchFamily="34" charset="0"/>
              <a:buChar char="•"/>
            </a:pPr>
            <a:r>
              <a:rPr lang="en-US"/>
              <a:t>Ultra-low latency</a:t>
            </a:r>
            <a:endParaRPr lang="en-US">
              <a:cs typeface="Segoe UI"/>
            </a:endParaRPr>
          </a:p>
        </p:txBody>
      </p:sp>
      <p:pic>
        <p:nvPicPr>
          <p:cNvPr id="20" name="Graphic 19">
            <a:extLst>
              <a:ext uri="{FF2B5EF4-FFF2-40B4-BE49-F238E27FC236}">
                <a16:creationId xmlns:a16="http://schemas.microsoft.com/office/drawing/2014/main" id="{2686B5B7-DD5A-C746-AD6C-CE8C33BC54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1106" y="2103028"/>
            <a:ext cx="1039969" cy="1039969"/>
          </a:xfrm>
          <a:prstGeom prst="rect">
            <a:avLst/>
          </a:prstGeom>
        </p:spPr>
      </p:pic>
      <p:grpSp>
        <p:nvGrpSpPr>
          <p:cNvPr id="18" name="Group 17">
            <a:extLst>
              <a:ext uri="{FF2B5EF4-FFF2-40B4-BE49-F238E27FC236}">
                <a16:creationId xmlns:a16="http://schemas.microsoft.com/office/drawing/2014/main" id="{A6648012-D09D-694B-B4AB-92B5F5C1B18D}"/>
              </a:ext>
            </a:extLst>
          </p:cNvPr>
          <p:cNvGrpSpPr/>
          <p:nvPr/>
        </p:nvGrpSpPr>
        <p:grpSpPr>
          <a:xfrm>
            <a:off x="3148581" y="1682116"/>
            <a:ext cx="5883965" cy="4455942"/>
            <a:chOff x="3148581" y="1682115"/>
            <a:chExt cx="5883965" cy="4586163"/>
          </a:xfrm>
        </p:grpSpPr>
        <p:cxnSp>
          <p:nvCxnSpPr>
            <p:cNvPr id="17" name="Straight Connector 16">
              <a:extLst>
                <a:ext uri="{FF2B5EF4-FFF2-40B4-BE49-F238E27FC236}">
                  <a16:creationId xmlns:a16="http://schemas.microsoft.com/office/drawing/2014/main" id="{34BED780-056A-764F-90FA-E6645C5CA93D}"/>
                </a:ext>
              </a:extLst>
            </p:cNvPr>
            <p:cNvCxnSpPr/>
            <p:nvPr/>
          </p:nvCxnSpPr>
          <p:spPr>
            <a:xfrm>
              <a:off x="3148581" y="1682115"/>
              <a:ext cx="0" cy="4586163"/>
            </a:xfrm>
            <a:prstGeom prst="line">
              <a:avLst/>
            </a:prstGeom>
            <a:ln w="15875">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C6B7B25-D339-0F4B-8A3D-CE99EEDEDC54}"/>
                </a:ext>
              </a:extLst>
            </p:cNvPr>
            <p:cNvCxnSpPr/>
            <p:nvPr/>
          </p:nvCxnSpPr>
          <p:spPr>
            <a:xfrm>
              <a:off x="6103816" y="1682115"/>
              <a:ext cx="0" cy="4586163"/>
            </a:xfrm>
            <a:prstGeom prst="line">
              <a:avLst/>
            </a:prstGeom>
            <a:ln w="15875">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D98B85-B422-7A4B-B927-BA7ED6B49E84}"/>
                </a:ext>
              </a:extLst>
            </p:cNvPr>
            <p:cNvCxnSpPr/>
            <p:nvPr/>
          </p:nvCxnSpPr>
          <p:spPr>
            <a:xfrm>
              <a:off x="9032546" y="1682115"/>
              <a:ext cx="0" cy="4586163"/>
            </a:xfrm>
            <a:prstGeom prst="line">
              <a:avLst/>
            </a:prstGeom>
            <a:ln w="15875">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83374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Load Balancer </a:t>
            </a:r>
          </a:p>
        </p:txBody>
      </p:sp>
      <p:pic>
        <p:nvPicPr>
          <p:cNvPr id="30" name="Graphic 29">
            <a:extLst>
              <a:ext uri="{FF2B5EF4-FFF2-40B4-BE49-F238E27FC236}">
                <a16:creationId xmlns:a16="http://schemas.microsoft.com/office/drawing/2014/main" id="{D0376DEA-4CD0-4EE8-A3F8-13AF3687FF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5605" y="354840"/>
            <a:ext cx="721553" cy="721553"/>
          </a:xfrm>
          <a:prstGeom prst="rect">
            <a:avLst/>
          </a:prstGeom>
        </p:spPr>
      </p:pic>
      <p:sp>
        <p:nvSpPr>
          <p:cNvPr id="5" name="TextBox 4">
            <a:extLst>
              <a:ext uri="{FF2B5EF4-FFF2-40B4-BE49-F238E27FC236}">
                <a16:creationId xmlns:a16="http://schemas.microsoft.com/office/drawing/2014/main" id="{A9D1EEAB-DA9A-7348-898F-9938E1A5A29B}"/>
              </a:ext>
            </a:extLst>
          </p:cNvPr>
          <p:cNvSpPr txBox="1"/>
          <p:nvPr/>
        </p:nvSpPr>
        <p:spPr>
          <a:xfrm>
            <a:off x="495498" y="4317946"/>
            <a:ext cx="2592258" cy="1877437"/>
          </a:xfrm>
          <a:prstGeom prst="rect">
            <a:avLst/>
          </a:prstGeom>
          <a:noFill/>
        </p:spPr>
        <p:txBody>
          <a:bodyPr wrap="square" rtlCol="0">
            <a:spAutoFit/>
          </a:bodyPr>
          <a:lstStyle/>
          <a:p>
            <a:pPr>
              <a:spcAft>
                <a:spcPts val="600"/>
              </a:spcAft>
            </a:pPr>
            <a:r>
              <a:rPr lang="en-US" sz="2400">
                <a:solidFill>
                  <a:schemeClr val="accent1"/>
                </a:solidFill>
                <a:latin typeface="+mj-lt"/>
              </a:rPr>
              <a:t>Pass-through/</a:t>
            </a:r>
            <a:br>
              <a:rPr lang="en-US" sz="2400">
                <a:solidFill>
                  <a:schemeClr val="accent1"/>
                </a:solidFill>
                <a:latin typeface="+mj-lt"/>
              </a:rPr>
            </a:br>
            <a:r>
              <a:rPr lang="en-US" sz="2400">
                <a:solidFill>
                  <a:schemeClr val="accent1"/>
                </a:solidFill>
                <a:latin typeface="+mj-lt"/>
              </a:rPr>
              <a:t>transparent load balancer</a:t>
            </a:r>
          </a:p>
          <a:p>
            <a:pPr marL="0" lvl="1">
              <a:spcAft>
                <a:spcPts val="600"/>
              </a:spcAft>
            </a:pPr>
            <a:r>
              <a:rPr lang="en-US" sz="1600">
                <a:solidFill>
                  <a:schemeClr val="tx1">
                    <a:lumMod val="75000"/>
                  </a:schemeClr>
                </a:solidFill>
                <a:latin typeface="Segoe UI" panose="020B0502040204020203" pitchFamily="34" charset="0"/>
              </a:rPr>
              <a:t>No packet transformations</a:t>
            </a:r>
          </a:p>
          <a:p>
            <a:pPr marL="0" lvl="1">
              <a:spcAft>
                <a:spcPts val="600"/>
              </a:spcAft>
            </a:pPr>
            <a:r>
              <a:rPr lang="en-US" sz="1600">
                <a:solidFill>
                  <a:schemeClr val="tx1">
                    <a:lumMod val="75000"/>
                  </a:schemeClr>
                </a:solidFill>
                <a:latin typeface="Segoe UI" panose="020B0502040204020203" pitchFamily="34" charset="0"/>
              </a:rPr>
              <a:t>Source IP is maintained</a:t>
            </a:r>
          </a:p>
        </p:txBody>
      </p:sp>
      <p:sp>
        <p:nvSpPr>
          <p:cNvPr id="6" name="TextBox 5">
            <a:extLst>
              <a:ext uri="{FF2B5EF4-FFF2-40B4-BE49-F238E27FC236}">
                <a16:creationId xmlns:a16="http://schemas.microsoft.com/office/drawing/2014/main" id="{47ED8539-4852-6848-AFEA-DCEF2ECB7A3A}"/>
              </a:ext>
            </a:extLst>
          </p:cNvPr>
          <p:cNvSpPr txBox="1"/>
          <p:nvPr/>
        </p:nvSpPr>
        <p:spPr>
          <a:xfrm>
            <a:off x="495498" y="1872936"/>
            <a:ext cx="2592258" cy="830997"/>
          </a:xfrm>
          <a:prstGeom prst="rect">
            <a:avLst/>
          </a:prstGeom>
          <a:noFill/>
        </p:spPr>
        <p:txBody>
          <a:bodyPr wrap="square" rtlCol="0">
            <a:spAutoFit/>
          </a:bodyPr>
          <a:lstStyle/>
          <a:p>
            <a:pPr>
              <a:spcAft>
                <a:spcPts val="600"/>
              </a:spcAft>
            </a:pPr>
            <a:r>
              <a:rPr lang="en-US" sz="2400">
                <a:solidFill>
                  <a:schemeClr val="accent1"/>
                </a:solidFill>
                <a:latin typeface="+mj-lt"/>
              </a:rPr>
              <a:t>Network/Layer 4 load balancer </a:t>
            </a:r>
          </a:p>
        </p:txBody>
      </p:sp>
      <p:sp>
        <p:nvSpPr>
          <p:cNvPr id="7" name="TextBox 6">
            <a:extLst>
              <a:ext uri="{FF2B5EF4-FFF2-40B4-BE49-F238E27FC236}">
                <a16:creationId xmlns:a16="http://schemas.microsoft.com/office/drawing/2014/main" id="{AFC1F0E1-2683-A64A-8E07-A07AEF00D980}"/>
              </a:ext>
            </a:extLst>
          </p:cNvPr>
          <p:cNvSpPr txBox="1"/>
          <p:nvPr/>
        </p:nvSpPr>
        <p:spPr>
          <a:xfrm>
            <a:off x="3347410" y="1872936"/>
            <a:ext cx="2592258" cy="1400383"/>
          </a:xfrm>
          <a:prstGeom prst="rect">
            <a:avLst/>
          </a:prstGeom>
          <a:noFill/>
        </p:spPr>
        <p:txBody>
          <a:bodyPr wrap="square" rtlCol="0">
            <a:spAutoFit/>
          </a:bodyPr>
          <a:lstStyle/>
          <a:p>
            <a:pPr>
              <a:spcAft>
                <a:spcPts val="600"/>
              </a:spcAft>
            </a:pPr>
            <a:r>
              <a:rPr lang="en-US" sz="2400">
                <a:solidFill>
                  <a:schemeClr val="accent1"/>
                </a:solidFill>
                <a:latin typeface="+mj-lt"/>
              </a:rPr>
              <a:t>TCP/UDP applications</a:t>
            </a:r>
          </a:p>
          <a:p>
            <a:pPr marL="0" lvl="1">
              <a:spcAft>
                <a:spcPts val="600"/>
              </a:spcAft>
            </a:pPr>
            <a:r>
              <a:rPr lang="en-US" sz="1600">
                <a:solidFill>
                  <a:schemeClr val="tx1">
                    <a:lumMod val="75000"/>
                  </a:schemeClr>
                </a:solidFill>
                <a:latin typeface="Segoe UI" panose="020B0502040204020203" pitchFamily="34" charset="0"/>
              </a:rPr>
              <a:t>Supports HTTP and HTTPS health probes</a:t>
            </a:r>
          </a:p>
        </p:txBody>
      </p:sp>
      <p:sp>
        <p:nvSpPr>
          <p:cNvPr id="8" name="TextBox 7">
            <a:extLst>
              <a:ext uri="{FF2B5EF4-FFF2-40B4-BE49-F238E27FC236}">
                <a16:creationId xmlns:a16="http://schemas.microsoft.com/office/drawing/2014/main" id="{0FE56FE8-2220-0C46-8EC5-2DC403D35E8F}"/>
              </a:ext>
            </a:extLst>
          </p:cNvPr>
          <p:cNvSpPr txBox="1"/>
          <p:nvPr/>
        </p:nvSpPr>
        <p:spPr>
          <a:xfrm>
            <a:off x="6199322" y="1872936"/>
            <a:ext cx="2592258" cy="461665"/>
          </a:xfrm>
          <a:prstGeom prst="rect">
            <a:avLst/>
          </a:prstGeom>
          <a:noFill/>
        </p:spPr>
        <p:txBody>
          <a:bodyPr wrap="square" rtlCol="0">
            <a:spAutoFit/>
          </a:bodyPr>
          <a:lstStyle/>
          <a:p>
            <a:pPr>
              <a:spcAft>
                <a:spcPts val="600"/>
              </a:spcAft>
            </a:pPr>
            <a:r>
              <a:rPr lang="en-US" sz="2400">
                <a:solidFill>
                  <a:schemeClr val="accent1"/>
                </a:solidFill>
                <a:latin typeface="+mj-lt"/>
              </a:rPr>
              <a:t>Ultra-low latency</a:t>
            </a:r>
          </a:p>
        </p:txBody>
      </p:sp>
      <p:sp>
        <p:nvSpPr>
          <p:cNvPr id="9" name="TextBox 8">
            <a:extLst>
              <a:ext uri="{FF2B5EF4-FFF2-40B4-BE49-F238E27FC236}">
                <a16:creationId xmlns:a16="http://schemas.microsoft.com/office/drawing/2014/main" id="{939D392A-04A3-AB47-800E-5E0850FDE7DE}"/>
              </a:ext>
            </a:extLst>
          </p:cNvPr>
          <p:cNvSpPr txBox="1"/>
          <p:nvPr/>
        </p:nvSpPr>
        <p:spPr>
          <a:xfrm>
            <a:off x="9051235" y="1872936"/>
            <a:ext cx="2592258" cy="461665"/>
          </a:xfrm>
          <a:prstGeom prst="rect">
            <a:avLst/>
          </a:prstGeom>
          <a:noFill/>
        </p:spPr>
        <p:txBody>
          <a:bodyPr wrap="square" rtlCol="0">
            <a:spAutoFit/>
          </a:bodyPr>
          <a:lstStyle/>
          <a:p>
            <a:pPr>
              <a:spcAft>
                <a:spcPts val="600"/>
              </a:spcAft>
            </a:pPr>
            <a:r>
              <a:rPr lang="en-US" sz="2400">
                <a:solidFill>
                  <a:schemeClr val="accent1"/>
                </a:solidFill>
                <a:latin typeface="+mj-lt"/>
              </a:rPr>
              <a:t>High bandwidth</a:t>
            </a:r>
          </a:p>
        </p:txBody>
      </p:sp>
      <p:sp>
        <p:nvSpPr>
          <p:cNvPr id="10" name="TextBox 9">
            <a:extLst>
              <a:ext uri="{FF2B5EF4-FFF2-40B4-BE49-F238E27FC236}">
                <a16:creationId xmlns:a16="http://schemas.microsoft.com/office/drawing/2014/main" id="{0A986B8F-3186-0744-8E85-2A8F4CB17DC0}"/>
              </a:ext>
            </a:extLst>
          </p:cNvPr>
          <p:cNvSpPr txBox="1"/>
          <p:nvPr/>
        </p:nvSpPr>
        <p:spPr>
          <a:xfrm>
            <a:off x="6265929" y="4317946"/>
            <a:ext cx="2592258" cy="830997"/>
          </a:xfrm>
          <a:prstGeom prst="rect">
            <a:avLst/>
          </a:prstGeom>
          <a:noFill/>
        </p:spPr>
        <p:txBody>
          <a:bodyPr wrap="square" rtlCol="0">
            <a:spAutoFit/>
          </a:bodyPr>
          <a:lstStyle/>
          <a:p>
            <a:pPr>
              <a:spcAft>
                <a:spcPts val="600"/>
              </a:spcAft>
            </a:pPr>
            <a:r>
              <a:rPr lang="en-US" sz="2400">
                <a:solidFill>
                  <a:schemeClr val="accent1"/>
                </a:solidFill>
                <a:latin typeface="+mj-lt"/>
              </a:rPr>
              <a:t>Availability zones support</a:t>
            </a:r>
          </a:p>
        </p:txBody>
      </p:sp>
      <p:sp>
        <p:nvSpPr>
          <p:cNvPr id="13" name="TextBox 12">
            <a:extLst>
              <a:ext uri="{FF2B5EF4-FFF2-40B4-BE49-F238E27FC236}">
                <a16:creationId xmlns:a16="http://schemas.microsoft.com/office/drawing/2014/main" id="{7FFFCCDF-D44F-7D4A-869B-DD7C2B89798D}"/>
              </a:ext>
            </a:extLst>
          </p:cNvPr>
          <p:cNvSpPr txBox="1"/>
          <p:nvPr/>
        </p:nvSpPr>
        <p:spPr>
          <a:xfrm>
            <a:off x="3428383" y="4317946"/>
            <a:ext cx="2592258" cy="830997"/>
          </a:xfrm>
          <a:prstGeom prst="rect">
            <a:avLst/>
          </a:prstGeom>
          <a:noFill/>
        </p:spPr>
        <p:txBody>
          <a:bodyPr wrap="square" rtlCol="0">
            <a:spAutoFit/>
          </a:bodyPr>
          <a:lstStyle/>
          <a:p>
            <a:pPr>
              <a:spcAft>
                <a:spcPts val="600"/>
              </a:spcAft>
            </a:pPr>
            <a:r>
              <a:rPr lang="en-US" sz="2400">
                <a:solidFill>
                  <a:schemeClr val="accent1"/>
                </a:solidFill>
                <a:latin typeface="+mj-lt"/>
              </a:rPr>
              <a:t>Multiple Public IPs on frontend</a:t>
            </a:r>
          </a:p>
        </p:txBody>
      </p:sp>
      <p:cxnSp>
        <p:nvCxnSpPr>
          <p:cNvPr id="15" name="Straight Connector 14">
            <a:extLst>
              <a:ext uri="{FF2B5EF4-FFF2-40B4-BE49-F238E27FC236}">
                <a16:creationId xmlns:a16="http://schemas.microsoft.com/office/drawing/2014/main" id="{91AAB605-E611-554A-9590-EE9BABD2ABF1}"/>
              </a:ext>
            </a:extLst>
          </p:cNvPr>
          <p:cNvCxnSpPr>
            <a:cxnSpLocks/>
          </p:cNvCxnSpPr>
          <p:nvPr/>
        </p:nvCxnSpPr>
        <p:spPr>
          <a:xfrm>
            <a:off x="588263" y="4158551"/>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EB11A9-314D-FB46-BC35-3CE91DDB7D65}"/>
              </a:ext>
            </a:extLst>
          </p:cNvPr>
          <p:cNvCxnSpPr>
            <a:cxnSpLocks/>
          </p:cNvCxnSpPr>
          <p:nvPr/>
        </p:nvCxnSpPr>
        <p:spPr>
          <a:xfrm>
            <a:off x="6338993" y="4158551"/>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1AD38D-F1CF-AF4A-BA1E-1CB9A2383AB0}"/>
              </a:ext>
            </a:extLst>
          </p:cNvPr>
          <p:cNvCxnSpPr>
            <a:cxnSpLocks/>
          </p:cNvCxnSpPr>
          <p:nvPr/>
        </p:nvCxnSpPr>
        <p:spPr>
          <a:xfrm>
            <a:off x="3481746" y="4158551"/>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761BA3-DE82-0840-8B37-74082B10C89E}"/>
              </a:ext>
            </a:extLst>
          </p:cNvPr>
          <p:cNvCxnSpPr>
            <a:cxnSpLocks/>
          </p:cNvCxnSpPr>
          <p:nvPr/>
        </p:nvCxnSpPr>
        <p:spPr>
          <a:xfrm>
            <a:off x="588263" y="1722436"/>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5B8CD5-6B88-4541-817C-9461BC272EB6}"/>
              </a:ext>
            </a:extLst>
          </p:cNvPr>
          <p:cNvCxnSpPr>
            <a:cxnSpLocks/>
          </p:cNvCxnSpPr>
          <p:nvPr/>
        </p:nvCxnSpPr>
        <p:spPr>
          <a:xfrm>
            <a:off x="3438143" y="1722436"/>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55A4BA-68DA-9B43-AAE7-4DF8A498C683}"/>
              </a:ext>
            </a:extLst>
          </p:cNvPr>
          <p:cNvCxnSpPr>
            <a:cxnSpLocks/>
          </p:cNvCxnSpPr>
          <p:nvPr/>
        </p:nvCxnSpPr>
        <p:spPr>
          <a:xfrm>
            <a:off x="6288023" y="1722436"/>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25A5F8-81EE-2949-9D04-DD949E121E11}"/>
              </a:ext>
            </a:extLst>
          </p:cNvPr>
          <p:cNvCxnSpPr>
            <a:cxnSpLocks/>
          </p:cNvCxnSpPr>
          <p:nvPr/>
        </p:nvCxnSpPr>
        <p:spPr>
          <a:xfrm>
            <a:off x="9137903" y="1722436"/>
            <a:ext cx="2468880" cy="0"/>
          </a:xfrm>
          <a:prstGeom prst="line">
            <a:avLst/>
          </a:prstGeom>
          <a:ln>
            <a:solidFill>
              <a:schemeClr val="accent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9681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Load Balancer – Zone redundancy</a:t>
            </a:r>
          </a:p>
        </p:txBody>
      </p:sp>
      <p:grpSp>
        <p:nvGrpSpPr>
          <p:cNvPr id="10" name="Group 9">
            <a:extLst>
              <a:ext uri="{FF2B5EF4-FFF2-40B4-BE49-F238E27FC236}">
                <a16:creationId xmlns:a16="http://schemas.microsoft.com/office/drawing/2014/main" id="{235F8354-2961-4DCB-8E98-F33641DED9E7}"/>
              </a:ext>
            </a:extLst>
          </p:cNvPr>
          <p:cNvGrpSpPr/>
          <p:nvPr/>
        </p:nvGrpSpPr>
        <p:grpSpPr>
          <a:xfrm>
            <a:off x="9023755" y="4227347"/>
            <a:ext cx="1277500" cy="561718"/>
            <a:chOff x="9390463" y="1690688"/>
            <a:chExt cx="871388" cy="1302731"/>
          </a:xfrm>
        </p:grpSpPr>
        <p:cxnSp>
          <p:nvCxnSpPr>
            <p:cNvPr id="13" name="Straight Connector 12">
              <a:extLst>
                <a:ext uri="{FF2B5EF4-FFF2-40B4-BE49-F238E27FC236}">
                  <a16:creationId xmlns:a16="http://schemas.microsoft.com/office/drawing/2014/main" id="{CBFDE107-88A8-47F6-847A-49D5B04CCEAD}"/>
                </a:ext>
              </a:extLst>
            </p:cNvPr>
            <p:cNvCxnSpPr>
              <a:cxnSpLocks/>
            </p:cNvCxnSpPr>
            <p:nvPr/>
          </p:nvCxnSpPr>
          <p:spPr>
            <a:xfrm>
              <a:off x="9390463" y="1690688"/>
              <a:ext cx="0" cy="13027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036268E-783E-4DB4-A87A-900E238FDCA0}"/>
                </a:ext>
              </a:extLst>
            </p:cNvPr>
            <p:cNvCxnSpPr>
              <a:cxnSpLocks/>
            </p:cNvCxnSpPr>
            <p:nvPr/>
          </p:nvCxnSpPr>
          <p:spPr>
            <a:xfrm>
              <a:off x="10261851" y="1690688"/>
              <a:ext cx="0" cy="130273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3E5C96C9-66D1-4B09-8D48-130E59D31110}"/>
              </a:ext>
            </a:extLst>
          </p:cNvPr>
          <p:cNvSpPr txBox="1"/>
          <p:nvPr/>
        </p:nvSpPr>
        <p:spPr>
          <a:xfrm>
            <a:off x="8200543" y="5088857"/>
            <a:ext cx="407484" cy="261610"/>
          </a:xfrm>
          <a:prstGeom prst="rect">
            <a:avLst/>
          </a:prstGeom>
          <a:noFill/>
        </p:spPr>
        <p:txBody>
          <a:bodyPr wrap="none" rtlCol="0">
            <a:spAutoFit/>
          </a:bodyPr>
          <a:lstStyle/>
          <a:p>
            <a:r>
              <a:rPr lang="en-US" sz="1100">
                <a:solidFill>
                  <a:schemeClr val="accent1"/>
                </a:solidFill>
              </a:rPr>
              <a:t>AZ</a:t>
            </a:r>
            <a:r>
              <a:rPr lang="en-US" sz="1100" baseline="-25000">
                <a:solidFill>
                  <a:schemeClr val="accent1"/>
                </a:solidFill>
              </a:rPr>
              <a:t>1</a:t>
            </a:r>
          </a:p>
        </p:txBody>
      </p:sp>
      <p:sp>
        <p:nvSpPr>
          <p:cNvPr id="16" name="TextBox 15">
            <a:extLst>
              <a:ext uri="{FF2B5EF4-FFF2-40B4-BE49-F238E27FC236}">
                <a16:creationId xmlns:a16="http://schemas.microsoft.com/office/drawing/2014/main" id="{4903B414-DDCA-47A8-AF39-BFC9075A3DCF}"/>
              </a:ext>
            </a:extLst>
          </p:cNvPr>
          <p:cNvSpPr txBox="1"/>
          <p:nvPr/>
        </p:nvSpPr>
        <p:spPr>
          <a:xfrm>
            <a:off x="9527771" y="5079431"/>
            <a:ext cx="407484" cy="261610"/>
          </a:xfrm>
          <a:prstGeom prst="rect">
            <a:avLst/>
          </a:prstGeom>
          <a:noFill/>
        </p:spPr>
        <p:txBody>
          <a:bodyPr wrap="none" rtlCol="0">
            <a:spAutoFit/>
          </a:bodyPr>
          <a:lstStyle/>
          <a:p>
            <a:r>
              <a:rPr lang="en-US" sz="1100">
                <a:solidFill>
                  <a:schemeClr val="accent1"/>
                </a:solidFill>
              </a:rPr>
              <a:t>AZ</a:t>
            </a:r>
            <a:r>
              <a:rPr lang="en-US" sz="1100" baseline="-25000">
                <a:solidFill>
                  <a:schemeClr val="accent1"/>
                </a:solidFill>
              </a:rPr>
              <a:t>2</a:t>
            </a:r>
          </a:p>
        </p:txBody>
      </p:sp>
      <p:sp>
        <p:nvSpPr>
          <p:cNvPr id="17" name="TextBox 16">
            <a:extLst>
              <a:ext uri="{FF2B5EF4-FFF2-40B4-BE49-F238E27FC236}">
                <a16:creationId xmlns:a16="http://schemas.microsoft.com/office/drawing/2014/main" id="{17E997AB-8863-4544-B702-43C9B1B1E5CA}"/>
              </a:ext>
            </a:extLst>
          </p:cNvPr>
          <p:cNvSpPr txBox="1"/>
          <p:nvPr/>
        </p:nvSpPr>
        <p:spPr>
          <a:xfrm>
            <a:off x="10869312" y="5070004"/>
            <a:ext cx="407484" cy="261610"/>
          </a:xfrm>
          <a:prstGeom prst="rect">
            <a:avLst/>
          </a:prstGeom>
          <a:noFill/>
        </p:spPr>
        <p:txBody>
          <a:bodyPr wrap="none" rtlCol="0">
            <a:spAutoFit/>
          </a:bodyPr>
          <a:lstStyle/>
          <a:p>
            <a:r>
              <a:rPr lang="en-US" sz="1100">
                <a:solidFill>
                  <a:schemeClr val="accent1"/>
                </a:solidFill>
              </a:rPr>
              <a:t>AZ</a:t>
            </a:r>
            <a:r>
              <a:rPr lang="en-US" sz="1100" baseline="-25000">
                <a:solidFill>
                  <a:schemeClr val="accent1"/>
                </a:solidFill>
              </a:rPr>
              <a:t>3</a:t>
            </a:r>
          </a:p>
        </p:txBody>
      </p:sp>
      <p:cxnSp>
        <p:nvCxnSpPr>
          <p:cNvPr id="18" name="Straight Arrow Connector 17">
            <a:extLst>
              <a:ext uri="{FF2B5EF4-FFF2-40B4-BE49-F238E27FC236}">
                <a16:creationId xmlns:a16="http://schemas.microsoft.com/office/drawing/2014/main" id="{45AA609C-5D96-4824-A719-F8EA06CE48E2}"/>
              </a:ext>
            </a:extLst>
          </p:cNvPr>
          <p:cNvCxnSpPr>
            <a:cxnSpLocks/>
          </p:cNvCxnSpPr>
          <p:nvPr/>
        </p:nvCxnSpPr>
        <p:spPr>
          <a:xfrm flipV="1">
            <a:off x="9649285" y="2226902"/>
            <a:ext cx="0" cy="407441"/>
          </a:xfrm>
          <a:prstGeom prst="straightConnector1">
            <a:avLst/>
          </a:prstGeom>
          <a:ln w="28575">
            <a:solidFill>
              <a:schemeClr val="accent2"/>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FE36D4-3634-4DB4-9241-9F457AF76687}"/>
              </a:ext>
            </a:extLst>
          </p:cNvPr>
          <p:cNvSpPr txBox="1"/>
          <p:nvPr/>
        </p:nvSpPr>
        <p:spPr>
          <a:xfrm>
            <a:off x="7825811" y="1633999"/>
            <a:ext cx="3940694" cy="369332"/>
          </a:xfrm>
          <a:prstGeom prst="rect">
            <a:avLst/>
          </a:prstGeom>
          <a:noFill/>
        </p:spPr>
        <p:txBody>
          <a:bodyPr wrap="none" rtlCol="0">
            <a:spAutoFit/>
          </a:bodyPr>
          <a:lstStyle/>
          <a:p>
            <a:pPr algn="ctr"/>
            <a:r>
              <a:rPr lang="en-US">
                <a:solidFill>
                  <a:schemeClr val="accent1"/>
                </a:solidFill>
              </a:rPr>
              <a:t>Regionally resilient single frontend IP</a:t>
            </a:r>
          </a:p>
        </p:txBody>
      </p:sp>
      <p:cxnSp>
        <p:nvCxnSpPr>
          <p:cNvPr id="20" name="Straight Arrow Connector 19">
            <a:extLst>
              <a:ext uri="{FF2B5EF4-FFF2-40B4-BE49-F238E27FC236}">
                <a16:creationId xmlns:a16="http://schemas.microsoft.com/office/drawing/2014/main" id="{91001CB8-E255-44EA-ACCF-776C137A2E2C}"/>
              </a:ext>
            </a:extLst>
          </p:cNvPr>
          <p:cNvCxnSpPr>
            <a:cxnSpLocks/>
          </p:cNvCxnSpPr>
          <p:nvPr/>
        </p:nvCxnSpPr>
        <p:spPr>
          <a:xfrm>
            <a:off x="10276114" y="5681423"/>
            <a:ext cx="1375414"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51D0148-6267-4093-BDAA-A328E4B3B563}"/>
              </a:ext>
            </a:extLst>
          </p:cNvPr>
          <p:cNvCxnSpPr>
            <a:cxnSpLocks/>
          </p:cNvCxnSpPr>
          <p:nvPr/>
        </p:nvCxnSpPr>
        <p:spPr>
          <a:xfrm flipH="1">
            <a:off x="7805394" y="5703622"/>
            <a:ext cx="13827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Right Brace 41">
            <a:extLst>
              <a:ext uri="{FF2B5EF4-FFF2-40B4-BE49-F238E27FC236}">
                <a16:creationId xmlns:a16="http://schemas.microsoft.com/office/drawing/2014/main" id="{2F2F599F-250A-44CC-9659-673AE9AFC5FE}"/>
              </a:ext>
            </a:extLst>
          </p:cNvPr>
          <p:cNvSpPr/>
          <p:nvPr/>
        </p:nvSpPr>
        <p:spPr>
          <a:xfrm rot="16200000">
            <a:off x="9522837" y="1960152"/>
            <a:ext cx="322729" cy="3521992"/>
          </a:xfrm>
          <a:prstGeom prst="rightBrace">
            <a:avLst>
              <a:gd name="adj1" fmla="val 61666"/>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416FB8E4-A94C-478F-B286-314B11EAD1D3}"/>
              </a:ext>
            </a:extLst>
          </p:cNvPr>
          <p:cNvSpPr txBox="1"/>
          <p:nvPr/>
        </p:nvSpPr>
        <p:spPr>
          <a:xfrm>
            <a:off x="492803" y="1669447"/>
            <a:ext cx="5518928" cy="2708434"/>
          </a:xfrm>
          <a:prstGeom prst="rect">
            <a:avLst/>
          </a:prstGeom>
          <a:noFill/>
        </p:spPr>
        <p:txBody>
          <a:bodyPr wrap="square" rtlCol="0">
            <a:spAutoFit/>
          </a:bodyPr>
          <a:lstStyle/>
          <a:p>
            <a:pPr>
              <a:spcAft>
                <a:spcPts val="3000"/>
              </a:spcAft>
            </a:pPr>
            <a:r>
              <a:rPr lang="en-US" sz="2400"/>
              <a:t>Built to withstand zone failures</a:t>
            </a:r>
          </a:p>
          <a:p>
            <a:pPr>
              <a:spcAft>
                <a:spcPts val="3000"/>
              </a:spcAft>
            </a:pPr>
            <a:r>
              <a:rPr lang="en-US" sz="2400"/>
              <a:t>1 Load Balancer to achieve in-region redundancy</a:t>
            </a:r>
          </a:p>
          <a:p>
            <a:pPr>
              <a:spcAft>
                <a:spcPts val="3000"/>
              </a:spcAft>
            </a:pPr>
            <a:r>
              <a:rPr lang="en-US" sz="2400"/>
              <a:t>1 zone redundant Public IP to achieve in-region redundancy</a:t>
            </a:r>
          </a:p>
        </p:txBody>
      </p:sp>
      <p:pic>
        <p:nvPicPr>
          <p:cNvPr id="3" name="Graphic 2">
            <a:extLst>
              <a:ext uri="{FF2B5EF4-FFF2-40B4-BE49-F238E27FC236}">
                <a16:creationId xmlns:a16="http://schemas.microsoft.com/office/drawing/2014/main" id="{AE4740DB-1E79-4BFF-B760-70A20ABB95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5852" y="4194099"/>
            <a:ext cx="498828" cy="498828"/>
          </a:xfrm>
          <a:prstGeom prst="rect">
            <a:avLst/>
          </a:prstGeom>
        </p:spPr>
      </p:pic>
      <p:pic>
        <p:nvPicPr>
          <p:cNvPr id="59" name="Graphic 58">
            <a:extLst>
              <a:ext uri="{FF2B5EF4-FFF2-40B4-BE49-F238E27FC236}">
                <a16:creationId xmlns:a16="http://schemas.microsoft.com/office/drawing/2014/main" id="{968FE8E7-89D1-45C5-984B-DFE3C79FB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8252" y="4346499"/>
            <a:ext cx="498828" cy="498828"/>
          </a:xfrm>
          <a:prstGeom prst="rect">
            <a:avLst/>
          </a:prstGeom>
        </p:spPr>
      </p:pic>
      <p:pic>
        <p:nvPicPr>
          <p:cNvPr id="61" name="Graphic 60">
            <a:extLst>
              <a:ext uri="{FF2B5EF4-FFF2-40B4-BE49-F238E27FC236}">
                <a16:creationId xmlns:a16="http://schemas.microsoft.com/office/drawing/2014/main" id="{85144939-3AAD-48C5-AE59-6C9D920B36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0769" y="4435196"/>
            <a:ext cx="498828" cy="498828"/>
          </a:xfrm>
          <a:prstGeom prst="rect">
            <a:avLst/>
          </a:prstGeom>
        </p:spPr>
      </p:pic>
      <p:pic>
        <p:nvPicPr>
          <p:cNvPr id="63" name="Graphic 62">
            <a:extLst>
              <a:ext uri="{FF2B5EF4-FFF2-40B4-BE49-F238E27FC236}">
                <a16:creationId xmlns:a16="http://schemas.microsoft.com/office/drawing/2014/main" id="{41FB0B82-E9B3-420A-BD75-9A82546678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3482" y="4167389"/>
            <a:ext cx="498828" cy="498828"/>
          </a:xfrm>
          <a:prstGeom prst="rect">
            <a:avLst/>
          </a:prstGeom>
        </p:spPr>
      </p:pic>
      <p:pic>
        <p:nvPicPr>
          <p:cNvPr id="65" name="Graphic 64">
            <a:extLst>
              <a:ext uri="{FF2B5EF4-FFF2-40B4-BE49-F238E27FC236}">
                <a16:creationId xmlns:a16="http://schemas.microsoft.com/office/drawing/2014/main" id="{72B558F8-A44B-49A7-9B5F-C17F6C52B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5882" y="4319789"/>
            <a:ext cx="498828" cy="498828"/>
          </a:xfrm>
          <a:prstGeom prst="rect">
            <a:avLst/>
          </a:prstGeom>
        </p:spPr>
      </p:pic>
      <p:pic>
        <p:nvPicPr>
          <p:cNvPr id="67" name="Graphic 66">
            <a:extLst>
              <a:ext uri="{FF2B5EF4-FFF2-40B4-BE49-F238E27FC236}">
                <a16:creationId xmlns:a16="http://schemas.microsoft.com/office/drawing/2014/main" id="{A8704DB9-A705-412E-AA19-F0166905BC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8399" y="4408486"/>
            <a:ext cx="498828" cy="498828"/>
          </a:xfrm>
          <a:prstGeom prst="rect">
            <a:avLst/>
          </a:prstGeom>
        </p:spPr>
      </p:pic>
      <p:pic>
        <p:nvPicPr>
          <p:cNvPr id="71" name="Graphic 70">
            <a:extLst>
              <a:ext uri="{FF2B5EF4-FFF2-40B4-BE49-F238E27FC236}">
                <a16:creationId xmlns:a16="http://schemas.microsoft.com/office/drawing/2014/main" id="{7D098D5B-8F24-4153-9C89-132A6364D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41985" y="4168958"/>
            <a:ext cx="498828" cy="498828"/>
          </a:xfrm>
          <a:prstGeom prst="rect">
            <a:avLst/>
          </a:prstGeom>
        </p:spPr>
      </p:pic>
      <p:pic>
        <p:nvPicPr>
          <p:cNvPr id="73" name="Graphic 72">
            <a:extLst>
              <a:ext uri="{FF2B5EF4-FFF2-40B4-BE49-F238E27FC236}">
                <a16:creationId xmlns:a16="http://schemas.microsoft.com/office/drawing/2014/main" id="{1C149B39-1BD3-4579-A3E6-C2FF0C4CAA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4385" y="4321358"/>
            <a:ext cx="498828" cy="498828"/>
          </a:xfrm>
          <a:prstGeom prst="rect">
            <a:avLst/>
          </a:prstGeom>
        </p:spPr>
      </p:pic>
      <p:pic>
        <p:nvPicPr>
          <p:cNvPr id="75" name="Graphic 74">
            <a:extLst>
              <a:ext uri="{FF2B5EF4-FFF2-40B4-BE49-F238E27FC236}">
                <a16:creationId xmlns:a16="http://schemas.microsoft.com/office/drawing/2014/main" id="{8B84060E-D298-4444-88D1-F9D0D34555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6902" y="4410055"/>
            <a:ext cx="498828" cy="498828"/>
          </a:xfrm>
          <a:prstGeom prst="rect">
            <a:avLst/>
          </a:prstGeom>
        </p:spPr>
      </p:pic>
      <p:pic>
        <p:nvPicPr>
          <p:cNvPr id="77" name="Graphic 76">
            <a:extLst>
              <a:ext uri="{FF2B5EF4-FFF2-40B4-BE49-F238E27FC236}">
                <a16:creationId xmlns:a16="http://schemas.microsoft.com/office/drawing/2014/main" id="{15DC731A-6C90-4F47-9068-0F386B77B2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9384" y="2515146"/>
            <a:ext cx="699803" cy="699803"/>
          </a:xfrm>
          <a:prstGeom prst="rect">
            <a:avLst/>
          </a:prstGeom>
        </p:spPr>
      </p:pic>
      <p:pic>
        <p:nvPicPr>
          <p:cNvPr id="27" name="Graphic 26">
            <a:extLst>
              <a:ext uri="{FF2B5EF4-FFF2-40B4-BE49-F238E27FC236}">
                <a16:creationId xmlns:a16="http://schemas.microsoft.com/office/drawing/2014/main" id="{85D22B19-68F2-7D4C-BC06-635CAB6E88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5605" y="354840"/>
            <a:ext cx="721553" cy="721553"/>
          </a:xfrm>
          <a:prstGeom prst="rect">
            <a:avLst/>
          </a:prstGeom>
        </p:spPr>
      </p:pic>
      <p:sp>
        <p:nvSpPr>
          <p:cNvPr id="33" name="TextBox 32">
            <a:extLst>
              <a:ext uri="{FF2B5EF4-FFF2-40B4-BE49-F238E27FC236}">
                <a16:creationId xmlns:a16="http://schemas.microsoft.com/office/drawing/2014/main" id="{5B1390A1-3921-3144-8504-30D043B46076}"/>
              </a:ext>
            </a:extLst>
          </p:cNvPr>
          <p:cNvSpPr txBox="1"/>
          <p:nvPr/>
        </p:nvSpPr>
        <p:spPr>
          <a:xfrm>
            <a:off x="9186462" y="5501561"/>
            <a:ext cx="1114408" cy="369332"/>
          </a:xfrm>
          <a:prstGeom prst="rect">
            <a:avLst/>
          </a:prstGeom>
          <a:noFill/>
        </p:spPr>
        <p:txBody>
          <a:bodyPr wrap="none" rtlCol="0">
            <a:spAutoFit/>
          </a:bodyPr>
          <a:lstStyle/>
          <a:p>
            <a:pPr algn="ctr"/>
            <a:r>
              <a:rPr lang="en-US">
                <a:solidFill>
                  <a:schemeClr val="accent1"/>
                </a:solidFill>
              </a:rPr>
              <a:t>Scale out</a:t>
            </a:r>
          </a:p>
        </p:txBody>
      </p:sp>
      <p:cxnSp>
        <p:nvCxnSpPr>
          <p:cNvPr id="39" name="Straight Connector 38">
            <a:extLst>
              <a:ext uri="{FF2B5EF4-FFF2-40B4-BE49-F238E27FC236}">
                <a16:creationId xmlns:a16="http://schemas.microsoft.com/office/drawing/2014/main" id="{DF71E0FC-3250-9B42-9B17-36B22C8E9846}"/>
              </a:ext>
            </a:extLst>
          </p:cNvPr>
          <p:cNvCxnSpPr/>
          <p:nvPr/>
        </p:nvCxnSpPr>
        <p:spPr>
          <a:xfrm>
            <a:off x="0" y="3379644"/>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A46B0C1-3D5F-6542-8053-E1ABA0A545AB}"/>
              </a:ext>
            </a:extLst>
          </p:cNvPr>
          <p:cNvCxnSpPr/>
          <p:nvPr/>
        </p:nvCxnSpPr>
        <p:spPr>
          <a:xfrm>
            <a:off x="0" y="2269301"/>
            <a:ext cx="582066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6369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Load Balancer components </a:t>
            </a:r>
          </a:p>
        </p:txBody>
      </p:sp>
      <p:cxnSp>
        <p:nvCxnSpPr>
          <p:cNvPr id="5" name="Straight Connector 4">
            <a:extLst>
              <a:ext uri="{FF2B5EF4-FFF2-40B4-BE49-F238E27FC236}">
                <a16:creationId xmlns:a16="http://schemas.microsoft.com/office/drawing/2014/main" id="{5535CD29-5887-4E46-86BD-6314DF433FBF}"/>
              </a:ext>
            </a:extLst>
          </p:cNvPr>
          <p:cNvCxnSpPr>
            <a:cxnSpLocks/>
          </p:cNvCxnSpPr>
          <p:nvPr/>
        </p:nvCxnSpPr>
        <p:spPr>
          <a:xfrm>
            <a:off x="9265571" y="2558495"/>
            <a:ext cx="0" cy="447130"/>
          </a:xfrm>
          <a:prstGeom prst="line">
            <a:avLst/>
          </a:prstGeom>
          <a:ln w="3810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DA466A4-0415-4A37-B827-8DBC9826F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7815" y="3005625"/>
            <a:ext cx="1075512" cy="1075512"/>
          </a:xfrm>
          <a:prstGeom prst="rect">
            <a:avLst/>
          </a:prstGeom>
        </p:spPr>
      </p:pic>
      <p:pic>
        <p:nvPicPr>
          <p:cNvPr id="17" name="Graphic 16">
            <a:extLst>
              <a:ext uri="{FF2B5EF4-FFF2-40B4-BE49-F238E27FC236}">
                <a16:creationId xmlns:a16="http://schemas.microsoft.com/office/drawing/2014/main" id="{A40077F8-1B21-B049-B28A-22DAE25F5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5605" y="354840"/>
            <a:ext cx="721553" cy="721553"/>
          </a:xfrm>
          <a:prstGeom prst="rect">
            <a:avLst/>
          </a:prstGeom>
        </p:spPr>
      </p:pic>
      <p:grpSp>
        <p:nvGrpSpPr>
          <p:cNvPr id="8" name="Group 7">
            <a:extLst>
              <a:ext uri="{FF2B5EF4-FFF2-40B4-BE49-F238E27FC236}">
                <a16:creationId xmlns:a16="http://schemas.microsoft.com/office/drawing/2014/main" id="{CC0AF802-52CC-5C41-A92D-2C8F08A4C106}"/>
              </a:ext>
            </a:extLst>
          </p:cNvPr>
          <p:cNvGrpSpPr/>
          <p:nvPr/>
        </p:nvGrpSpPr>
        <p:grpSpPr>
          <a:xfrm>
            <a:off x="446340" y="2159139"/>
            <a:ext cx="5500520" cy="3982040"/>
            <a:chOff x="383435" y="2524777"/>
            <a:chExt cx="5367699" cy="3413221"/>
          </a:xfrm>
        </p:grpSpPr>
        <p:sp>
          <p:nvSpPr>
            <p:cNvPr id="27" name="Rectangle 26">
              <a:extLst>
                <a:ext uri="{FF2B5EF4-FFF2-40B4-BE49-F238E27FC236}">
                  <a16:creationId xmlns:a16="http://schemas.microsoft.com/office/drawing/2014/main" id="{5A1C2DF4-DE7E-0D41-86C9-A4FAAFDE87E2}"/>
                </a:ext>
              </a:extLst>
            </p:cNvPr>
            <p:cNvSpPr/>
            <p:nvPr/>
          </p:nvSpPr>
          <p:spPr bwMode="auto">
            <a:xfrm>
              <a:off x="383435" y="4325021"/>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2700" lvl="2">
                <a:spcAft>
                  <a:spcPts val="400"/>
                </a:spcAft>
              </a:pPr>
              <a:r>
                <a:rPr lang="en-US" sz="2400">
                  <a:solidFill>
                    <a:schemeClr val="accent1"/>
                  </a:solidFill>
                  <a:latin typeface="+mj-lt"/>
                </a:rPr>
                <a:t>Rules </a:t>
              </a:r>
            </a:p>
            <a:p>
              <a:pPr marL="12700" lvl="2">
                <a:spcAft>
                  <a:spcPts val="400"/>
                </a:spcAft>
              </a:pPr>
              <a:r>
                <a:rPr lang="en-US"/>
                <a:t>LB rules</a:t>
              </a:r>
            </a:p>
            <a:p>
              <a:pPr marL="12700" lvl="2">
                <a:spcAft>
                  <a:spcPts val="400"/>
                </a:spcAft>
              </a:pPr>
              <a:r>
                <a:rPr lang="en-US"/>
                <a:t>Inbound NAT rules</a:t>
              </a:r>
            </a:p>
            <a:p>
              <a:pPr marL="12700" lvl="2">
                <a:spcAft>
                  <a:spcPts val="400"/>
                </a:spcAft>
              </a:pPr>
              <a:r>
                <a:rPr lang="en-US"/>
                <a:t>HA port rule</a:t>
              </a:r>
            </a:p>
          </p:txBody>
        </p:sp>
        <p:sp>
          <p:nvSpPr>
            <p:cNvPr id="29" name="Rectangle 28">
              <a:extLst>
                <a:ext uri="{FF2B5EF4-FFF2-40B4-BE49-F238E27FC236}">
                  <a16:creationId xmlns:a16="http://schemas.microsoft.com/office/drawing/2014/main" id="{8E8CFB92-C428-F54B-BED3-22FF462FDB2D}"/>
                </a:ext>
              </a:extLst>
            </p:cNvPr>
            <p:cNvSpPr/>
            <p:nvPr/>
          </p:nvSpPr>
          <p:spPr bwMode="auto">
            <a:xfrm>
              <a:off x="383435" y="2524777"/>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2700" lvl="2">
                <a:spcAft>
                  <a:spcPts val="400"/>
                </a:spcAft>
              </a:pPr>
              <a:r>
                <a:rPr lang="en-US" sz="2400">
                  <a:solidFill>
                    <a:srgbClr val="50E6FF"/>
                  </a:solidFill>
                  <a:latin typeface="Segoe UI Semibold"/>
                </a:rPr>
                <a:t>Frontend</a:t>
              </a:r>
            </a:p>
            <a:p>
              <a:pPr marL="12700" lvl="2">
                <a:spcAft>
                  <a:spcPts val="400"/>
                </a:spcAft>
              </a:pPr>
              <a:r>
                <a:rPr lang="en-US">
                  <a:solidFill>
                    <a:srgbClr val="FFFFFF"/>
                  </a:solidFill>
                </a:rPr>
                <a:t>Public – Public LB</a:t>
              </a:r>
            </a:p>
            <a:p>
              <a:pPr marL="12700" lvl="2">
                <a:spcAft>
                  <a:spcPts val="400"/>
                </a:spcAft>
              </a:pPr>
              <a:r>
                <a:rPr lang="en-US">
                  <a:solidFill>
                    <a:srgbClr val="FFFFFF"/>
                  </a:solidFill>
                </a:rPr>
                <a:t>Private – Internal LB</a:t>
              </a:r>
            </a:p>
          </p:txBody>
        </p:sp>
        <p:sp>
          <p:nvSpPr>
            <p:cNvPr id="30" name="Rectangle 29">
              <a:extLst>
                <a:ext uri="{FF2B5EF4-FFF2-40B4-BE49-F238E27FC236}">
                  <a16:creationId xmlns:a16="http://schemas.microsoft.com/office/drawing/2014/main" id="{FB38ED52-252F-2A48-AA89-10452A2944FB}"/>
                </a:ext>
              </a:extLst>
            </p:cNvPr>
            <p:cNvSpPr/>
            <p:nvPr/>
          </p:nvSpPr>
          <p:spPr bwMode="auto">
            <a:xfrm>
              <a:off x="3154218" y="2524777"/>
              <a:ext cx="2596916" cy="1612977"/>
            </a:xfrm>
            <a:prstGeom prst="rect">
              <a:avLst/>
            </a:prstGeom>
            <a:solidFill>
              <a:schemeClr val="bg2">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12700" lvl="2">
                <a:spcAft>
                  <a:spcPts val="400"/>
                </a:spcAft>
              </a:pPr>
              <a:r>
                <a:rPr lang="en-US" sz="2400">
                  <a:solidFill>
                    <a:srgbClr val="50E6FF"/>
                  </a:solidFill>
                  <a:latin typeface="Segoe UI Semibold"/>
                </a:rPr>
                <a:t>Health probe</a:t>
              </a:r>
            </a:p>
          </p:txBody>
        </p:sp>
      </p:grpSp>
      <p:sp>
        <p:nvSpPr>
          <p:cNvPr id="33" name="Rectangle: Rounded Corners 2">
            <a:extLst>
              <a:ext uri="{FF2B5EF4-FFF2-40B4-BE49-F238E27FC236}">
                <a16:creationId xmlns:a16="http://schemas.microsoft.com/office/drawing/2014/main" id="{B9D6B173-8581-2E43-8781-00B5102B22F3}"/>
              </a:ext>
            </a:extLst>
          </p:cNvPr>
          <p:cNvSpPr/>
          <p:nvPr/>
        </p:nvSpPr>
        <p:spPr>
          <a:xfrm>
            <a:off x="6725043" y="4461792"/>
            <a:ext cx="2191684" cy="1328023"/>
          </a:xfrm>
          <a:prstGeom prst="roundRect">
            <a:avLst/>
          </a:prstGeom>
          <a:solidFill>
            <a:schemeClr val="bg1">
              <a:lumMod val="75000"/>
              <a:lumOff val="2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2">
            <a:extLst>
              <a:ext uri="{FF2B5EF4-FFF2-40B4-BE49-F238E27FC236}">
                <a16:creationId xmlns:a16="http://schemas.microsoft.com/office/drawing/2014/main" id="{5BEA9C4B-8A84-944C-882C-8230ECE8BE7F}"/>
              </a:ext>
            </a:extLst>
          </p:cNvPr>
          <p:cNvSpPr/>
          <p:nvPr/>
        </p:nvSpPr>
        <p:spPr>
          <a:xfrm>
            <a:off x="9693529" y="4461792"/>
            <a:ext cx="2191684" cy="1328023"/>
          </a:xfrm>
          <a:prstGeom prst="roundRect">
            <a:avLst/>
          </a:prstGeom>
          <a:solidFill>
            <a:schemeClr val="bg1">
              <a:lumMod val="75000"/>
              <a:lumOff val="2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41">
            <a:extLst>
              <a:ext uri="{FF2B5EF4-FFF2-40B4-BE49-F238E27FC236}">
                <a16:creationId xmlns:a16="http://schemas.microsoft.com/office/drawing/2014/main" id="{8A2487E3-28CD-D640-B48F-9ACF78E2DD0E}"/>
              </a:ext>
            </a:extLst>
          </p:cNvPr>
          <p:cNvSpPr/>
          <p:nvPr/>
        </p:nvSpPr>
        <p:spPr>
          <a:xfrm>
            <a:off x="7859424" y="4798659"/>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36" name="Rectangle: Rounded Corners 45">
            <a:extLst>
              <a:ext uri="{FF2B5EF4-FFF2-40B4-BE49-F238E27FC236}">
                <a16:creationId xmlns:a16="http://schemas.microsoft.com/office/drawing/2014/main" id="{8D69A0BB-9019-9D44-B893-6E708DE528DD}"/>
              </a:ext>
            </a:extLst>
          </p:cNvPr>
          <p:cNvSpPr/>
          <p:nvPr/>
        </p:nvSpPr>
        <p:spPr>
          <a:xfrm>
            <a:off x="7985320" y="4951059"/>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IP</a:t>
            </a:r>
          </a:p>
        </p:txBody>
      </p:sp>
      <p:sp>
        <p:nvSpPr>
          <p:cNvPr id="37" name="Rectangle: Rounded Corners 47">
            <a:extLst>
              <a:ext uri="{FF2B5EF4-FFF2-40B4-BE49-F238E27FC236}">
                <a16:creationId xmlns:a16="http://schemas.microsoft.com/office/drawing/2014/main" id="{496731E7-ED2B-DE44-A8F2-985F7C2C7362}"/>
              </a:ext>
            </a:extLst>
          </p:cNvPr>
          <p:cNvSpPr/>
          <p:nvPr/>
        </p:nvSpPr>
        <p:spPr>
          <a:xfrm>
            <a:off x="10013030" y="4800226"/>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38" name="Rectangle: Rounded Corners 49">
            <a:extLst>
              <a:ext uri="{FF2B5EF4-FFF2-40B4-BE49-F238E27FC236}">
                <a16:creationId xmlns:a16="http://schemas.microsoft.com/office/drawing/2014/main" id="{04B1B549-711E-AA4F-B33B-F42275E79F97}"/>
              </a:ext>
            </a:extLst>
          </p:cNvPr>
          <p:cNvSpPr/>
          <p:nvPr/>
        </p:nvSpPr>
        <p:spPr>
          <a:xfrm>
            <a:off x="10896425" y="4800227"/>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39" name="Rectangle: Rounded Corners 51">
            <a:extLst>
              <a:ext uri="{FF2B5EF4-FFF2-40B4-BE49-F238E27FC236}">
                <a16:creationId xmlns:a16="http://schemas.microsoft.com/office/drawing/2014/main" id="{DE13D973-851F-E94B-AC48-7425B0017C9A}"/>
              </a:ext>
            </a:extLst>
          </p:cNvPr>
          <p:cNvSpPr/>
          <p:nvPr/>
        </p:nvSpPr>
        <p:spPr>
          <a:xfrm>
            <a:off x="10204909" y="4952626"/>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VM</a:t>
            </a:r>
          </a:p>
        </p:txBody>
      </p:sp>
      <p:sp>
        <p:nvSpPr>
          <p:cNvPr id="41" name="Rectangle: Rounded Corners 53">
            <a:extLst>
              <a:ext uri="{FF2B5EF4-FFF2-40B4-BE49-F238E27FC236}">
                <a16:creationId xmlns:a16="http://schemas.microsoft.com/office/drawing/2014/main" id="{20E0D633-5F46-2C45-A35A-6813C2EEF217}"/>
              </a:ext>
            </a:extLst>
          </p:cNvPr>
          <p:cNvSpPr/>
          <p:nvPr/>
        </p:nvSpPr>
        <p:spPr>
          <a:xfrm>
            <a:off x="11022321" y="4952627"/>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VM</a:t>
            </a:r>
          </a:p>
        </p:txBody>
      </p:sp>
      <p:sp>
        <p:nvSpPr>
          <p:cNvPr id="43" name="Rectangle: Rounded Corners 39">
            <a:extLst>
              <a:ext uri="{FF2B5EF4-FFF2-40B4-BE49-F238E27FC236}">
                <a16:creationId xmlns:a16="http://schemas.microsoft.com/office/drawing/2014/main" id="{E2FC185D-C501-5448-A22D-6AC8F0A77317}"/>
              </a:ext>
            </a:extLst>
          </p:cNvPr>
          <p:cNvSpPr/>
          <p:nvPr/>
        </p:nvSpPr>
        <p:spPr>
          <a:xfrm>
            <a:off x="6976029" y="4798658"/>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IP</a:t>
            </a:r>
          </a:p>
        </p:txBody>
      </p:sp>
      <p:sp>
        <p:nvSpPr>
          <p:cNvPr id="45" name="Rectangle: Rounded Corners 43">
            <a:extLst>
              <a:ext uri="{FF2B5EF4-FFF2-40B4-BE49-F238E27FC236}">
                <a16:creationId xmlns:a16="http://schemas.microsoft.com/office/drawing/2014/main" id="{9342AF04-D444-6845-A84D-75EB2B470DDE}"/>
              </a:ext>
            </a:extLst>
          </p:cNvPr>
          <p:cNvSpPr/>
          <p:nvPr/>
        </p:nvSpPr>
        <p:spPr>
          <a:xfrm>
            <a:off x="7167908" y="4951058"/>
            <a:ext cx="584462" cy="574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a:solidFill>
                  <a:schemeClr val="bg1"/>
                </a:solidFill>
              </a:rPr>
              <a:t>IP</a:t>
            </a:r>
          </a:p>
        </p:txBody>
      </p:sp>
    </p:spTree>
    <p:extLst>
      <p:ext uri="{BB962C8B-B14F-4D97-AF65-F5344CB8AC3E}">
        <p14:creationId xmlns:p14="http://schemas.microsoft.com/office/powerpoint/2010/main" val="11016924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97C64E-7590-4DAB-BE67-82782CC44E47}"/>
              </a:ext>
            </a:extLst>
          </p:cNvPr>
          <p:cNvSpPr>
            <a:spLocks noGrp="1"/>
          </p:cNvSpPr>
          <p:nvPr>
            <p:ph type="title"/>
          </p:nvPr>
        </p:nvSpPr>
        <p:spPr/>
        <p:txBody>
          <a:bodyPr/>
          <a:lstStyle/>
          <a:p>
            <a:r>
              <a:rPr lang="en-US"/>
              <a:t>Azure Load Balancer – HA ports</a:t>
            </a:r>
          </a:p>
        </p:txBody>
      </p:sp>
      <p:sp>
        <p:nvSpPr>
          <p:cNvPr id="3" name="TextBox 2">
            <a:extLst>
              <a:ext uri="{FF2B5EF4-FFF2-40B4-BE49-F238E27FC236}">
                <a16:creationId xmlns:a16="http://schemas.microsoft.com/office/drawing/2014/main" id="{6534F2ED-4F81-417A-A332-5E70E5AC7FA2}"/>
              </a:ext>
            </a:extLst>
          </p:cNvPr>
          <p:cNvSpPr txBox="1"/>
          <p:nvPr/>
        </p:nvSpPr>
        <p:spPr>
          <a:xfrm>
            <a:off x="588263" y="2192394"/>
            <a:ext cx="4734851" cy="3354765"/>
          </a:xfrm>
          <a:prstGeom prst="rect">
            <a:avLst/>
          </a:prstGeom>
          <a:noFill/>
        </p:spPr>
        <p:txBody>
          <a:bodyPr wrap="square" rtlCol="0">
            <a:spAutoFit/>
          </a:bodyPr>
          <a:lstStyle/>
          <a:p>
            <a:pPr marL="0" lvl="1">
              <a:spcBef>
                <a:spcPts val="3600"/>
              </a:spcBef>
            </a:pPr>
            <a:r>
              <a:rPr lang="en-US" sz="2400"/>
              <a:t>High Availability (HA) ports</a:t>
            </a:r>
          </a:p>
          <a:p>
            <a:pPr marL="0" lvl="1">
              <a:spcBef>
                <a:spcPts val="3600"/>
              </a:spcBef>
            </a:pPr>
            <a:r>
              <a:rPr lang="en-US" sz="2400"/>
              <a:t>A single rule to specify:</a:t>
            </a:r>
          </a:p>
          <a:p>
            <a:pPr marL="520700" lvl="2" indent="-282575">
              <a:buFont typeface="Arial" panose="020B0604020202020204" pitchFamily="34" charset="0"/>
              <a:buChar char="•"/>
            </a:pPr>
            <a:r>
              <a:rPr lang="en-US" sz="2000"/>
              <a:t>All ports</a:t>
            </a:r>
          </a:p>
          <a:p>
            <a:pPr marL="520700" lvl="2" indent="-282575">
              <a:buFont typeface="Arial" panose="020B0604020202020204" pitchFamily="34" charset="0"/>
              <a:buChar char="•"/>
            </a:pPr>
            <a:r>
              <a:rPr lang="en-US" sz="2000"/>
              <a:t>All protocols</a:t>
            </a:r>
            <a:endParaRPr lang="en-US" sz="2400"/>
          </a:p>
          <a:p>
            <a:pPr marL="0" lvl="1">
              <a:spcBef>
                <a:spcPts val="3600"/>
              </a:spcBef>
            </a:pPr>
            <a:r>
              <a:rPr lang="en-US" sz="2400"/>
              <a:t>Powerful use case for NVAs</a:t>
            </a:r>
          </a:p>
          <a:p>
            <a:pPr marL="520700" lvl="2" indent="-282575">
              <a:buFont typeface="Arial" panose="020B0604020202020204" pitchFamily="34" charset="0"/>
              <a:buChar char="•"/>
            </a:pPr>
            <a:r>
              <a:rPr lang="en-US" sz="2000"/>
              <a:t>Enabled NVAs to scale to n instances</a:t>
            </a:r>
          </a:p>
        </p:txBody>
      </p:sp>
      <p:pic>
        <p:nvPicPr>
          <p:cNvPr id="2050" name="Picture 2" descr="Diagram of hub-and-spoke virtual network, with NVAs deployed in HA mode">
            <a:extLst>
              <a:ext uri="{FF2B5EF4-FFF2-40B4-BE49-F238E27FC236}">
                <a16:creationId xmlns:a16="http://schemas.microsoft.com/office/drawing/2014/main" id="{97B95836-1A09-4187-A3DB-F659EE3D4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18" y="1983035"/>
            <a:ext cx="6576381" cy="381598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3E08CA52-31A0-4A44-8E89-75ED901100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5605" y="354840"/>
            <a:ext cx="721553" cy="721553"/>
          </a:xfrm>
          <a:prstGeom prst="rect">
            <a:avLst/>
          </a:prstGeom>
        </p:spPr>
      </p:pic>
      <p:cxnSp>
        <p:nvCxnSpPr>
          <p:cNvPr id="7" name="Straight Connector 6">
            <a:extLst>
              <a:ext uri="{FF2B5EF4-FFF2-40B4-BE49-F238E27FC236}">
                <a16:creationId xmlns:a16="http://schemas.microsoft.com/office/drawing/2014/main" id="{7F266ECD-672C-B84A-A988-D1A87389CFD4}"/>
              </a:ext>
            </a:extLst>
          </p:cNvPr>
          <p:cNvCxnSpPr>
            <a:cxnSpLocks/>
          </p:cNvCxnSpPr>
          <p:nvPr/>
        </p:nvCxnSpPr>
        <p:spPr>
          <a:xfrm>
            <a:off x="0" y="2868014"/>
            <a:ext cx="499654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2F6E35-B5C9-0F45-9343-5431AB9C08F3}"/>
              </a:ext>
            </a:extLst>
          </p:cNvPr>
          <p:cNvCxnSpPr>
            <a:cxnSpLocks/>
          </p:cNvCxnSpPr>
          <p:nvPr/>
        </p:nvCxnSpPr>
        <p:spPr>
          <a:xfrm>
            <a:off x="0" y="4250500"/>
            <a:ext cx="4996543" cy="0"/>
          </a:xfrm>
          <a:prstGeom prst="line">
            <a:avLst/>
          </a:prstGeom>
          <a:ln>
            <a:solidFill>
              <a:schemeClr val="bg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24886"/>
      </p:ext>
    </p:extLst>
  </p:cSld>
  <p:clrMapOvr>
    <a:masterClrMapping/>
  </p:clrMapOvr>
  <p:transition>
    <p:fade/>
  </p:transition>
</p:sld>
</file>

<file path=ppt/theme/theme1.xml><?xml version="1.0" encoding="utf-8"?>
<a:theme xmlns:a="http://schemas.openxmlformats.org/drawingml/2006/main" name="2_6-51096_Microsoft_Inspire_Black_Template">
  <a:themeElements>
    <a:clrScheme name="MBAS_Dar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icrosoft_Inspire_Digital_Event_Template_v031  -  Read-Only" id="{DF3E2321-CA72-4F74-B283-9A7D77BC8A22}" vid="{9C882195-FF10-49E2-955B-9F17C12D96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Widescreen</PresentationFormat>
  <Paragraphs>289</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Consolas</vt:lpstr>
      <vt:lpstr>Segoe UI</vt:lpstr>
      <vt:lpstr>Segoe UI Semibold</vt:lpstr>
      <vt:lpstr>Wingdings</vt:lpstr>
      <vt:lpstr>2_6-51096_Microsoft_Inspire_Black_Template</vt:lpstr>
      <vt:lpstr>Azure Load Balancing: Best-suited for your workload</vt:lpstr>
      <vt:lpstr>What is a Load Balancer?</vt:lpstr>
      <vt:lpstr>What is a Load Balancer?</vt:lpstr>
      <vt:lpstr>Why use Azure for load balancing?</vt:lpstr>
      <vt:lpstr>Azure’s load balancing options</vt:lpstr>
      <vt:lpstr>Azure Load Balancer </vt:lpstr>
      <vt:lpstr>Azure Load Balancer – Zone redundancy</vt:lpstr>
      <vt:lpstr>Azure Load Balancer components </vt:lpstr>
      <vt:lpstr>Azure Load Balancer – HA ports</vt:lpstr>
      <vt:lpstr>Azure Load Balancer components </vt:lpstr>
      <vt:lpstr>Azure Load Balancer routing </vt:lpstr>
      <vt:lpstr>Azure Load Balancer </vt:lpstr>
      <vt:lpstr>Application Gateway</vt:lpstr>
      <vt:lpstr>Application Gateway components</vt:lpstr>
      <vt:lpstr>Application Gateway routing</vt:lpstr>
      <vt:lpstr>Application Gateway</vt:lpstr>
      <vt:lpstr>Traffic Manager</vt:lpstr>
      <vt:lpstr>Azure Front Door </vt:lpstr>
      <vt:lpstr>Which one do we choose?</vt:lpstr>
      <vt:lpstr>Best practices  Client considerations</vt:lpstr>
      <vt:lpstr>Best practices  Azure Load Balancing</vt:lpstr>
      <vt:lpstr>Azure Load Balancing options </vt:lpstr>
      <vt:lpstr>Azure Load Balancing</vt:lpstr>
      <vt:lpstr>Azure’s load balancing comparison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2021-03-24T17:52:46Z</dcterms:created>
  <dcterms:modified xsi:type="dcterms:W3CDTF">2021-03-24T17:53:02Z</dcterms:modified>
</cp:coreProperties>
</file>