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756" r:id="rId2"/>
    <p:sldMasterId id="2147483934" r:id="rId3"/>
  </p:sldMasterIdLst>
  <p:notesMasterIdLst>
    <p:notesMasterId r:id="rId34"/>
  </p:notesMasterIdLst>
  <p:sldIdLst>
    <p:sldId id="2076137213" r:id="rId4"/>
    <p:sldId id="2147307666" r:id="rId5"/>
    <p:sldId id="1688" r:id="rId6"/>
    <p:sldId id="1675" r:id="rId7"/>
    <p:sldId id="1676" r:id="rId8"/>
    <p:sldId id="1679" r:id="rId9"/>
    <p:sldId id="1681" r:id="rId10"/>
    <p:sldId id="1674" r:id="rId11"/>
    <p:sldId id="1627" r:id="rId12"/>
    <p:sldId id="422" r:id="rId13"/>
    <p:sldId id="1691" r:id="rId14"/>
    <p:sldId id="2076137203" r:id="rId15"/>
    <p:sldId id="2076137204" r:id="rId16"/>
    <p:sldId id="2071" r:id="rId17"/>
    <p:sldId id="2077" r:id="rId18"/>
    <p:sldId id="1660" r:id="rId19"/>
    <p:sldId id="474" r:id="rId20"/>
    <p:sldId id="2076137197" r:id="rId21"/>
    <p:sldId id="2076137211" r:id="rId22"/>
    <p:sldId id="2084" r:id="rId23"/>
    <p:sldId id="2076137210" r:id="rId24"/>
    <p:sldId id="2076137205" r:id="rId25"/>
    <p:sldId id="2076137206" r:id="rId26"/>
    <p:sldId id="2076137207" r:id="rId27"/>
    <p:sldId id="2076137208" r:id="rId28"/>
    <p:sldId id="2076137209" r:id="rId29"/>
    <p:sldId id="2076137198" r:id="rId30"/>
    <p:sldId id="2076137200" r:id="rId31"/>
    <p:sldId id="2076137212" r:id="rId32"/>
    <p:sldId id="2147307667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F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75F9CC-0369-4CB2-828B-099D0E75344D}" v="120" dt="2021-02-04T19:14:42.074"/>
    <p1510:client id="{3CE56A79-6553-42E4-A53D-6D5DB9919075}" v="35" dt="2021-02-04T18:54:33.109"/>
    <p1510:client id="{80E79C4A-0884-4615-87CE-8B738683EB9B}" v="32" dt="2021-02-04T23:08:27.126"/>
    <p1510:client id="{DC178477-6AD9-08F0-A84B-5B8B4980F423}" v="1" dt="2021-02-04T19:10:20.3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48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commentAuthors" Target="commentAuthor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C9D744-C6DC-4674-92F9-46CCD1AAF5C3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B24FDC-BDEB-45FC-86B9-5D5D2157A0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063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98322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085527F0-48C1-424D-908E-1F02007C26F0}" type="datetime8">
              <a:rPr lang="en-US" smtClean="0"/>
              <a:t>3/24/2021 11:18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0896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93308-1CCD-4083-9427-1DD59259FBE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680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B24FDC-BDEB-45FC-86B9-5D5D2157A03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1385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b="1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570AF02F-AB79-4DB6-86AC-2EFB8BB29686}" type="datetime8">
              <a:rPr lang="en-US" smtClean="0"/>
              <a:t>3/24/2021 11:18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981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570AF02F-AB79-4DB6-86AC-2EFB8BB29686}" type="datetime8">
              <a:rPr lang="en-US" smtClean="0"/>
              <a:t>3/24/2021 11:18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981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b="1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570AF02F-AB79-4DB6-86AC-2EFB8BB29686}" type="datetime8">
              <a:rPr lang="en-US" smtClean="0"/>
              <a:t>3/24/2021 11:18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981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98322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1647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89199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9832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3/24/2021 11:18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53057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93308-1CCD-4083-9427-1DD59259FBE4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8127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b="1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570AF02F-AB79-4DB6-86AC-2EFB8BB29686}" type="datetime8">
              <a:rPr lang="en-US" smtClean="0"/>
              <a:t>3/24/2021 11:18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3835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B24FDC-BDEB-45FC-86B9-5D5D2157A03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6358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B24FDC-BDEB-45FC-86B9-5D5D2157A03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38115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98322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93308-1CCD-4083-9427-1DD59259FBE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4432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93308-1CCD-4083-9427-1DD59259FBE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7760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3/24/2021 11:18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3875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3/24/2021 11:18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728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4.jpe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5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3C9738-6F5E-42ED-A0F7-77E0658425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19B944-B821-41FB-84DD-0AE9550B9D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139E9C-6A4E-4521-88DD-DE0969E0F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B13C-1A05-4B97-AC14-763FB9ABF60B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062C0-B689-42C9-AAD9-06452E11A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EC2975-192B-4CA0-A830-63EE419A9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552E1-3C89-4B59-A12E-2EA0F5113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332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A9945A-FF5A-470A-BC7A-A50F5DB69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DDC717-EC75-4682-BB60-84CDD5E238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49EF63-2922-45B0-A1E0-325CC92A8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B13C-1A05-4B97-AC14-763FB9ABF60B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F0AB2-E2BE-4D87-B79D-8F21FF156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14CBC-B36E-4C8D-A1E9-2A26A635F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552E1-3C89-4B59-A12E-2EA0F5113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545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98DBF66-FAD7-4BB5-A063-2F55EA799E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0C0BB9-0E5C-434B-AA86-0D0F28F19A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5F47F3-5279-4624-AA52-B7A70D7BA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B13C-1A05-4B97-AC14-763FB9ABF60B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F4803A-7AC7-4F5B-9D11-1A66E11CF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EBEFB0-D866-4E7C-A762-B6BD044C1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552E1-3C89-4B59-A12E-2EA0F5113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8802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4B7A288-CDAC-4184-9F73-137C95F5E64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84200" y="1435100"/>
            <a:ext cx="5211763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EC22105-78D6-4753-94FA-3DA949361A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688" y="1435100"/>
            <a:ext cx="5219700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1676878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">
    <p:bg bwMode="lt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icrosoft Azure Solutions Business logo&#10;">
            <a:extLst>
              <a:ext uri="{FF2B5EF4-FFF2-40B4-BE49-F238E27FC236}">
                <a16:creationId xmlns:a16="http://schemas.microsoft.com/office/drawing/2014/main" id="{A3170EEC-3741-4BED-BA57-CCBE7A1E5E0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6575" y="559003"/>
            <a:ext cx="4166206" cy="338554"/>
          </a:xfrm>
          <a:prstGeom prst="rect">
            <a:avLst/>
          </a:prstGeom>
        </p:spPr>
      </p:pic>
      <p:pic>
        <p:nvPicPr>
          <p:cNvPr id="6" name="Graphic 5" descr="VIRTUAL&#10;GBB Airlift&#10;">
            <a:extLst>
              <a:ext uri="{FF2B5EF4-FFF2-40B4-BE49-F238E27FC236}">
                <a16:creationId xmlns:a16="http://schemas.microsoft.com/office/drawing/2014/main" id="{29FE4788-90AE-4DE4-A290-88EC801C7B3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3033" y="2305599"/>
            <a:ext cx="4879974" cy="1751503"/>
          </a:xfrm>
          <a:prstGeom prst="rect">
            <a:avLst/>
          </a:prstGeom>
        </p:spPr>
      </p:pic>
      <p:pic>
        <p:nvPicPr>
          <p:cNvPr id="8" name="Graphic 7" descr="Azure Solutions Business&#10;">
            <a:extLst>
              <a:ext uri="{FF2B5EF4-FFF2-40B4-BE49-F238E27FC236}">
                <a16:creationId xmlns:a16="http://schemas.microsoft.com/office/drawing/2014/main" id="{69CAF2DF-AEEC-4FAC-9DE5-490F3F06CC4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07987" y="3875845"/>
            <a:ext cx="3963988" cy="588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4658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Microsoft Azure Solutions Business logo&#10;">
            <a:extLst>
              <a:ext uri="{FF2B5EF4-FFF2-40B4-BE49-F238E27FC236}">
                <a16:creationId xmlns:a16="http://schemas.microsoft.com/office/drawing/2014/main" id="{277DCAEC-3310-4576-93A1-011D03066D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6575" y="559003"/>
            <a:ext cx="4166206" cy="338554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38554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2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5203812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2309812"/>
            <a:ext cx="3182027" cy="3959225"/>
          </a:xfrm>
        </p:spPr>
        <p:txBody>
          <a:bodyPr anchor="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015781-2431-48C9-AEF1-52FBD41AF3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54523" y="2309812"/>
            <a:ext cx="7254865" cy="3959226"/>
          </a:xfrm>
        </p:spPr>
        <p:txBody>
          <a:bodyPr anchor="t"/>
          <a:lstStyle>
            <a:lvl1pPr marL="0" indent="0">
              <a:spcAft>
                <a:spcPts val="800"/>
              </a:spcAft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867F2-3994-4092-B53B-5792FEE6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85216" y="2019300"/>
            <a:ext cx="3182112" cy="0"/>
          </a:xfrm>
          <a:prstGeom prst="line">
            <a:avLst/>
          </a:prstGeom>
          <a:ln w="28575">
            <a:solidFill>
              <a:schemeClr val="accent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9D8AF80-CAD5-4055-80AD-0B31EBCB52A9}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1A9F7D-F14E-4BCE-9EB4-D9EF47B678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354523" y="2019300"/>
            <a:ext cx="7254865" cy="0"/>
          </a:xfrm>
          <a:prstGeom prst="line">
            <a:avLst/>
          </a:prstGeom>
          <a:ln w="19050">
            <a:solidFill>
              <a:schemeClr val="tx1">
                <a:alpha val="3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794653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pos="2376">
          <p15:clr>
            <a:srgbClr val="5ACBF0"/>
          </p15:clr>
        </p15:guide>
        <p15:guide id="32" orient="horz" pos="1455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+ Sub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1"/>
            <a:ext cx="11277599" cy="594360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7D5C19BA-6DD0-2341-932F-962FA328D5D7}"/>
              </a:ext>
            </a:extLst>
          </p:cNvPr>
          <p:cNvSpPr>
            <a:spLocks noGrp="1"/>
          </p:cNvSpPr>
          <p:nvPr>
            <p:ph type="subTitle" idx="27"/>
          </p:nvPr>
        </p:nvSpPr>
        <p:spPr>
          <a:xfrm>
            <a:off x="457200" y="1051560"/>
            <a:ext cx="11277600" cy="685800"/>
          </a:xfrm>
        </p:spPr>
        <p:txBody>
          <a:bodyPr/>
          <a:lstStyle>
            <a:lvl1pPr marL="0" indent="0" algn="l">
              <a:buNone/>
              <a:defRPr sz="2400" b="1" i="0" spc="-60" baseline="0">
                <a:latin typeface="Segoe UI Semibold" charset="0"/>
                <a:ea typeface="Segoe UI Semibold" charset="0"/>
                <a:cs typeface="Segoe UI Semibold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9386A6-1B24-F24E-ACF1-EA03F8741407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529AFA16-AEC4-7D4A-82F3-BDAE8E4907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618193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no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418C5B-D2DD-4A41-BA89-398A03D05E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15802"/>
            <a:ext cx="41148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000">
                <a:solidFill>
                  <a:srgbClr val="737373"/>
                </a:solidFill>
              </a:defRPr>
            </a:lvl1pPr>
          </a:lstStyle>
          <a:p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378469504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7644"/>
            <a:ext cx="5378548" cy="2115402"/>
          </a:xfrm>
        </p:spPr>
        <p:txBody>
          <a:bodyPr wrap="square">
            <a:spAutoFit/>
          </a:bodyPr>
          <a:lstStyle>
            <a:lvl1pPr marL="227209" indent="-227209"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941" b="0">
                <a:latin typeface="+mn-lt"/>
              </a:defRPr>
            </a:lvl1pPr>
            <a:lvl2pPr marL="418625" indent="-168072">
              <a:buFont typeface="Wingdings" panose="05000000000000000000" pitchFamily="2" charset="2"/>
              <a:buChar char=""/>
              <a:defRPr sz="2353" b="0"/>
            </a:lvl2pPr>
            <a:lvl3pPr marL="627160" indent="-185191">
              <a:buFont typeface="Wingdings" panose="05000000000000000000" pitchFamily="2" charset="2"/>
              <a:buChar char=""/>
              <a:tabLst/>
              <a:defRPr sz="2157" b="0"/>
            </a:lvl3pPr>
            <a:lvl4pPr marL="812350" indent="-172742">
              <a:buFont typeface="Wingdings" panose="05000000000000000000" pitchFamily="2" charset="2"/>
              <a:buChar char=""/>
              <a:defRPr sz="2157" b="0"/>
            </a:lvl4pPr>
            <a:lvl5pPr marL="1003766" indent="-166517">
              <a:buFont typeface="Wingdings" panose="05000000000000000000" pitchFamily="2" charset="2"/>
              <a:buChar char=""/>
              <a:tabLst/>
              <a:defRPr sz="2157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7644"/>
            <a:ext cx="5378548" cy="2429576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1"/>
              </a:buClr>
              <a:buFont typeface="Arial" pitchFamily="34" charset="0"/>
              <a:buChar char="•"/>
              <a:defRPr lang="en-US" sz="2941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86698" indent="-336145">
              <a:defRPr lang="en-US" sz="2353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78113" indent="-336145"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75753" indent="-336145"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73395" indent="-336145"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27209" marR="0" lvl="0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Edit Master text styles</a:t>
            </a:r>
          </a:p>
          <a:p>
            <a:pPr marL="227209" marR="0" lvl="1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27209" marR="0" lvl="2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27209" marR="0" lvl="3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27209" marR="0" lvl="4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19020144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6" hidden="1"/>
          <p:cNvSpPr txBox="1">
            <a:spLocks/>
          </p:cNvSpPr>
          <p:nvPr userDrawn="1"/>
        </p:nvSpPr>
        <p:spPr>
          <a:xfrm>
            <a:off x="10529456" y="6553200"/>
            <a:ext cx="1663691" cy="3048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800">
                <a:solidFill>
                  <a:srgbClr val="666666"/>
                </a:solidFill>
              </a:rPr>
              <a:t>MICROSOFT CONFIDENTIAL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idx="1" hasCustomPrompt="1"/>
          </p:nvPr>
        </p:nvSpPr>
        <p:spPr>
          <a:xfrm>
            <a:off x="457200" y="457200"/>
            <a:ext cx="11277599" cy="5638800"/>
          </a:xfrm>
          <a:prstGeom prst="rect">
            <a:avLst/>
          </a:prstGeom>
        </p:spPr>
        <p:txBody>
          <a:bodyPr vert="horz" lIns="0" tIns="0" rIns="0" bIns="91440" rtlCol="0" anchor="ctr" anchorCtr="0">
            <a:normAutofit/>
          </a:bodyPr>
          <a:lstStyle>
            <a:lvl1pPr>
              <a:lnSpc>
                <a:spcPct val="110000"/>
              </a:lnSpc>
              <a:defRPr sz="4400" b="1" i="0">
                <a:solidFill>
                  <a:schemeClr val="tx1"/>
                </a:solidFill>
                <a:latin typeface="Segoe Pro Semibold" charset="0"/>
                <a:ea typeface="Segoe Pro Semibold" charset="0"/>
                <a:cs typeface="Segoe Pro Semibold" charset="0"/>
              </a:defRPr>
            </a:lvl1pPr>
            <a:lvl2pPr>
              <a:lnSpc>
                <a:spcPct val="110000"/>
              </a:lnSpc>
              <a:defRPr sz="2400" b="0" i="0">
                <a:solidFill>
                  <a:schemeClr val="tx1"/>
                </a:solidFill>
                <a:latin typeface="Segoe Pro" charset="0"/>
                <a:ea typeface="Segoe Pro" charset="0"/>
                <a:cs typeface="Segoe Pro" charset="0"/>
              </a:defRPr>
            </a:lvl2pPr>
            <a:lvl3pPr>
              <a:lnSpc>
                <a:spcPct val="110000"/>
              </a:lnSpc>
              <a:defRPr sz="2400" b="0" i="0">
                <a:solidFill>
                  <a:schemeClr val="tx1"/>
                </a:solidFill>
                <a:latin typeface="Segoe Pro" charset="0"/>
                <a:ea typeface="Segoe Pro" charset="0"/>
                <a:cs typeface="Segoe Pro" charset="0"/>
              </a:defRPr>
            </a:lvl3pPr>
            <a:lvl4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</a:lstStyle>
          <a:p>
            <a:pPr lvl="0"/>
            <a:r>
              <a:rPr lang="en-US"/>
              <a:t>Click to edit Subhead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FF4F531-1753-1544-8A42-F788362A04E3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529AFA16-AEC4-7D4A-82F3-BDAE8E4907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828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B3C01E-3D56-438E-9299-BF3C5E3CE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9255CF-28ED-44DD-BFF9-866154A705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35E47C-B88B-4500-892A-868F56181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B13C-1A05-4B97-AC14-763FB9ABF60B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1FDF13-0555-458A-89F0-AE224EA98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537B29-0BE4-41B9-930A-260EF4AFC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552E1-3C89-4B59-A12E-2EA0F5113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4791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F83EBA8-9428-5042-A6AB-BA1563CB95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81" y="472516"/>
            <a:ext cx="1335673" cy="1902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0419340-DB0C-B34E-84FE-2AA1A19A58C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617" y="0"/>
            <a:ext cx="597379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D09A9D1-6212-8B49-96D7-B3E9D17D4B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81" y="2532448"/>
            <a:ext cx="5428936" cy="1793104"/>
          </a:xfrm>
          <a:prstGeom prst="rect">
            <a:avLst/>
          </a:prstGeom>
          <a:noFill/>
        </p:spPr>
        <p:txBody>
          <a:bodyPr lIns="0" tIns="0" rIns="0" bIns="182880" anchor="b" anchorCtr="0"/>
          <a:lstStyle>
            <a:lvl1pPr>
              <a:defRPr sz="4705" strike="noStrike" spc="-49" baseline="0">
                <a:solidFill>
                  <a:srgbClr val="000000"/>
                </a:solidFill>
              </a:defRPr>
            </a:lvl1pPr>
          </a:lstStyle>
          <a:p>
            <a:r>
              <a:rPr lang="en-US"/>
              <a:t>Azure presentation</a:t>
            </a:r>
            <a:br>
              <a:rPr lang="en-US"/>
            </a:br>
            <a:r>
              <a:rPr lang="en-US"/>
              <a:t>title or event name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0881A9F1-B3A4-0742-8DAD-18EC8A78C52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466" y="4350114"/>
            <a:ext cx="5413394" cy="724246"/>
          </a:xfrm>
          <a:prstGeom prst="rect">
            <a:avLst/>
          </a:prstGeom>
        </p:spPr>
        <p:txBody>
          <a:bodyPr/>
          <a:lstStyle>
            <a:lvl1pPr>
              <a:defRPr sz="1765">
                <a:solidFill>
                  <a:srgbClr val="000000"/>
                </a:solidFill>
              </a:defRPr>
            </a:lvl1pPr>
            <a:lvl2pPr>
              <a:defRPr sz="1765">
                <a:solidFill>
                  <a:srgbClr val="000000"/>
                </a:solidFill>
              </a:defRPr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/>
              <a:t>Author name</a:t>
            </a:r>
            <a:br>
              <a:rPr lang="en-US"/>
            </a:b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973423251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0" y="1189177"/>
            <a:ext cx="11653523" cy="2052030"/>
          </a:xfrm>
        </p:spPr>
        <p:txBody>
          <a:bodyPr>
            <a:spAutoFit/>
          </a:bodyPr>
          <a:lstStyle>
            <a:lvl1pPr>
              <a:defRPr sz="392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992449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0" y="1189177"/>
            <a:ext cx="11653523" cy="2052030"/>
          </a:xfrm>
        </p:spPr>
        <p:txBody>
          <a:bodyPr>
            <a:spAutoFit/>
          </a:bodyPr>
          <a:lstStyle>
            <a:lvl1pPr>
              <a:defRPr sz="392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657260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5653787" cy="553998"/>
          </a:xfrm>
        </p:spPr>
        <p:txBody>
          <a:bodyPr/>
          <a:lstStyle/>
          <a:p>
            <a:r>
              <a:rPr lang="en-US"/>
              <a:t>Click to edit Master title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1F16852-3876-4989-BCF5-58EB21EC03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6723" y="1074565"/>
            <a:ext cx="4835290" cy="362123"/>
          </a:xfrm>
        </p:spPr>
        <p:txBody>
          <a:bodyPr/>
          <a:lstStyle>
            <a:lvl1pPr marL="0" indent="0">
              <a:buNone/>
              <a:defRPr lang="en-US" sz="2353" b="0" kern="1200" cap="none" spc="-50" baseline="0" dirty="0" smtClean="0">
                <a:ln w="3175">
                  <a:noFill/>
                </a:ln>
                <a:solidFill>
                  <a:schemeClr val="tx2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  <a:lvl2pPr marL="228556" indent="0">
              <a:buNone/>
              <a:defRPr/>
            </a:lvl2pPr>
            <a:lvl3pPr marL="457113" indent="0">
              <a:buNone/>
              <a:defRPr/>
            </a:lvl3pPr>
            <a:lvl4pPr marL="661861" indent="0">
              <a:buNone/>
              <a:defRPr/>
            </a:lvl4pPr>
            <a:lvl5pPr marL="85549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7E1A94-31D1-46CF-ABD1-49129505478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6724" y="2499418"/>
            <a:ext cx="4712352" cy="1859163"/>
          </a:xfrm>
        </p:spPr>
        <p:txBody>
          <a:bodyPr/>
          <a:lstStyle>
            <a:lvl1pPr marL="0" indent="0">
              <a:spcBef>
                <a:spcPts val="1800"/>
              </a:spcBef>
              <a:spcAft>
                <a:spcPts val="0"/>
              </a:spcAft>
              <a:buNone/>
              <a:defRPr sz="2400">
                <a:latin typeface="+mj-lt"/>
              </a:defRPr>
            </a:lvl1pPr>
            <a:lvl2pPr marL="0" indent="0">
              <a:spcAft>
                <a:spcPts val="588"/>
              </a:spcAft>
              <a:buNone/>
              <a:defRPr sz="1961"/>
            </a:lvl2pPr>
            <a:lvl3pPr marL="0" indent="0">
              <a:spcAft>
                <a:spcPts val="588"/>
              </a:spcAft>
              <a:buNone/>
              <a:defRPr sz="1568"/>
            </a:lvl3pPr>
            <a:lvl4pPr marL="0" indent="0">
              <a:lnSpc>
                <a:spcPct val="300000"/>
              </a:lnSpc>
              <a:spcAft>
                <a:spcPts val="588"/>
              </a:spcAft>
              <a:buNone/>
              <a:defRPr lang="en-US" sz="1800" b="1" kern="1200" spc="0" baseline="0" dirty="0" smtClean="0">
                <a:solidFill>
                  <a:schemeClr val="accent1"/>
                </a:solidFill>
                <a:latin typeface="+mn-lt"/>
                <a:ea typeface="+mn-ea"/>
                <a:cs typeface="Segoe UI" panose="020B0502040204020203" pitchFamily="34" charset="0"/>
              </a:defRPr>
            </a:lvl4pPr>
            <a:lvl5pPr marL="0" indent="0">
              <a:spcAft>
                <a:spcPts val="588"/>
              </a:spcAft>
              <a:buNone/>
              <a:defRPr sz="1372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89639" marR="0" lvl="3" indent="0" algn="l" defTabSz="932563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588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B2F2D7D-0F7B-49FC-B220-F040145BF6A9}"/>
              </a:ext>
            </a:extLst>
          </p:cNvPr>
          <p:cNvSpPr/>
          <p:nvPr userDrawn="1"/>
        </p:nvSpPr>
        <p:spPr bwMode="auto">
          <a:xfrm>
            <a:off x="5951538" y="0"/>
            <a:ext cx="6240462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231928"/>
      </p:ext>
    </p:extLst>
  </p:cSld>
  <p:clrMapOvr>
    <a:masterClrMapping/>
  </p:clrMapOvr>
  <p:transition>
    <p:fade/>
  </p:transition>
  <p:hf sldNum="0" hdr="0" ftr="0" dt="0"/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 strike="noStrike">
                <a:solidFill>
                  <a:srgbClr val="000000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8" name="Text Box 3">
            <a:extLst>
              <a:ext uri="{FF2B5EF4-FFF2-40B4-BE49-F238E27FC236}">
                <a16:creationId xmlns:a16="http://schemas.microsoft.com/office/drawing/2014/main" id="{3F1DAFF6-F27C-B74D-96EC-43A1B70AA064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21108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									                                                                                                                                             Azure </a:t>
            </a:r>
          </a:p>
        </p:txBody>
      </p:sp>
    </p:spTree>
    <p:extLst>
      <p:ext uri="{BB962C8B-B14F-4D97-AF65-F5344CB8AC3E}">
        <p14:creationId xmlns:p14="http://schemas.microsoft.com/office/powerpoint/2010/main" val="1434043185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 flipH="1">
            <a:off x="9246456" y="1"/>
            <a:ext cx="2945544" cy="6857999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0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987868"/>
            <a:ext cx="8777949" cy="2889410"/>
          </a:xfrm>
          <a:noFill/>
          <a:ln>
            <a:noFill/>
          </a:ln>
        </p:spPr>
        <p:txBody>
          <a:bodyPr lIns="146304" tIns="91440" rIns="146304" bIns="91440" anchor="b" anchorCtr="0"/>
          <a:lstStyle>
            <a:lvl1pPr>
              <a:defRPr sz="5882" spc="-98" baseline="0">
                <a:gradFill>
                  <a:gsLst>
                    <a:gs pos="5833">
                      <a:schemeClr val="tx1"/>
                    </a:gs>
                    <a:gs pos="53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2" y="3695936"/>
            <a:ext cx="8811150" cy="1792326"/>
          </a:xfrm>
          <a:noFill/>
          <a:ln>
            <a:noFill/>
          </a:ln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745" spc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defTabSz="914367"/>
            <a:fld id="{27258FFF-F925-446B-8502-81C933981705}" type="slidenum">
              <a:rPr lang="en-US" smtClean="0">
                <a:gradFill>
                  <a:gsLst>
                    <a:gs pos="2239">
                      <a:srgbClr val="FFFFFF"/>
                    </a:gs>
                    <a:gs pos="11940">
                      <a:srgbClr val="FFFFFF"/>
                    </a:gs>
                  </a:gsLst>
                  <a:lin ang="5400000" scaled="0"/>
                </a:gradFill>
              </a:rPr>
              <a:pPr defTabSz="914367"/>
              <a:t>‹#›</a:t>
            </a:fld>
            <a:endParaRPr lang="en-US">
              <a:gradFill>
                <a:gsLst>
                  <a:gs pos="2239">
                    <a:srgbClr val="FFFFFF"/>
                  </a:gs>
                  <a:gs pos="1194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327343" y="5520955"/>
            <a:ext cx="8752592" cy="722222"/>
          </a:xfrm>
        </p:spPr>
        <p:txBody>
          <a:bodyPr>
            <a:normAutofit/>
          </a:bodyPr>
          <a:lstStyle>
            <a:lvl1pPr marL="0" indent="0">
              <a:buNone/>
              <a:defRPr sz="1568">
                <a:latin typeface="+mn-lt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9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85054" y="6558796"/>
            <a:ext cx="3859607" cy="134483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marL="0" algn="l" defTabSz="914367" rtl="0" eaLnBrk="1" latinLnBrk="0" hangingPunct="1">
              <a:defRPr lang="en-US" sz="882" kern="1200">
                <a:gradFill>
                  <a:gsLst>
                    <a:gs pos="2239">
                      <a:schemeClr val="tx1"/>
                    </a:gs>
                    <a:gs pos="1194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r>
              <a:rPr lang="en-US">
                <a:gradFill>
                  <a:gsLst>
                    <a:gs pos="2239">
                      <a:srgbClr val="FFFFFF"/>
                    </a:gs>
                    <a:gs pos="11940">
                      <a:srgbClr val="FFFFFF"/>
                    </a:gs>
                  </a:gsLst>
                  <a:lin ang="5400000" scaled="0"/>
                </a:gradFill>
              </a:rPr>
              <a:t>MICROSOFT CONFIDENTIAL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9506" y="89081"/>
            <a:ext cx="2699444" cy="2019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5726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pos="288">
          <p15:clr>
            <a:srgbClr val="C35EA4"/>
          </p15:clr>
        </p15:guide>
        <p15:guide id="2" pos="7546">
          <p15:clr>
            <a:srgbClr val="C35EA4"/>
          </p15:clr>
        </p15:guide>
        <p15:guide id="3" orient="horz" pos="302">
          <p15:clr>
            <a:srgbClr val="C35EA4"/>
          </p15:clr>
        </p15:guide>
        <p15:guide id="4" orient="horz" pos="4104">
          <p15:clr>
            <a:srgbClr val="C35EA4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ox"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0383587" cy="754910"/>
          </a:xfrm>
        </p:spPr>
        <p:txBody>
          <a:bodyPr vert="horz" wrap="square" lIns="274320" tIns="182880" rIns="146304" bIns="91440" rtlCol="0" anchor="t" anchorCtr="0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40" y="1220307"/>
            <a:ext cx="11550807" cy="5304081"/>
          </a:xfrm>
        </p:spPr>
        <p:txBody>
          <a:bodyPr>
            <a:normAutofit/>
          </a:bodyPr>
          <a:lstStyle>
            <a:lvl1pPr marL="224097" indent="-224097">
              <a:defRPr sz="2745"/>
            </a:lvl1pPr>
            <a:lvl2pPr marL="448193" indent="-224097">
              <a:defRPr sz="2353"/>
            </a:lvl2pPr>
            <a:lvl3pPr marL="672290" indent="-224097">
              <a:defRPr sz="1961"/>
            </a:lvl3pPr>
            <a:lvl4pPr marL="896386" indent="-224097">
              <a:defRPr sz="1765"/>
            </a:lvl4pPr>
            <a:lvl5pPr marL="1120483" indent="-224097">
              <a:defRPr sz="1765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85054" y="6558796"/>
            <a:ext cx="3859607" cy="134483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marL="0" algn="l" defTabSz="914367" rtl="0" eaLnBrk="1" latinLnBrk="0" hangingPunct="1">
              <a:defRPr lang="en-US" sz="882" kern="1200">
                <a:gradFill>
                  <a:gsLst>
                    <a:gs pos="2239">
                      <a:schemeClr val="tx1"/>
                    </a:gs>
                    <a:gs pos="1194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r>
              <a:rPr lang="en-US">
                <a:gradFill>
                  <a:gsLst>
                    <a:gs pos="2239">
                      <a:srgbClr val="505050"/>
                    </a:gs>
                    <a:gs pos="11940">
                      <a:srgbClr val="505050"/>
                    </a:gs>
                  </a:gsLst>
                  <a:lin ang="5400000" scaled="0"/>
                </a:gradFill>
              </a:rPr>
              <a:t>MICROSOFT 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914367"/>
            <a:fld id="{27258FFF-F925-446B-8502-81C933981705}" type="slidenum">
              <a:rPr lang="en-US" smtClean="0">
                <a:gradFill>
                  <a:gsLst>
                    <a:gs pos="2239">
                      <a:srgbClr val="505050"/>
                    </a:gs>
                    <a:gs pos="11940">
                      <a:srgbClr val="505050"/>
                    </a:gs>
                  </a:gsLst>
                  <a:lin ang="5400000" scaled="0"/>
                </a:gradFill>
              </a:rPr>
              <a:pPr defTabSz="914367"/>
              <a:t>‹#›</a:t>
            </a:fld>
            <a:endParaRPr lang="en-US">
              <a:gradFill>
                <a:gsLst>
                  <a:gs pos="2239">
                    <a:srgbClr val="505050"/>
                  </a:gs>
                  <a:gs pos="11940">
                    <a:srgbClr val="505050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808283992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 box"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0383587" cy="754910"/>
          </a:xfrm>
        </p:spPr>
        <p:txBody>
          <a:bodyPr vert="horz" wrap="square" lIns="274320" tIns="182880" rIns="146304" bIns="91440" rtlCol="0" anchor="t" anchorCtr="0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40" y="1220307"/>
            <a:ext cx="11550807" cy="5304081"/>
          </a:xfrm>
        </p:spPr>
        <p:txBody>
          <a:bodyPr>
            <a:normAutofit/>
          </a:bodyPr>
          <a:lstStyle>
            <a:lvl1pPr marL="224097" indent="-224097">
              <a:defRPr sz="2745"/>
            </a:lvl1pPr>
            <a:lvl2pPr marL="448193" indent="-224097">
              <a:defRPr sz="2353"/>
            </a:lvl2pPr>
            <a:lvl3pPr marL="672290" indent="-224097">
              <a:defRPr sz="1961"/>
            </a:lvl3pPr>
            <a:lvl4pPr marL="896386" indent="-224097">
              <a:defRPr sz="1765"/>
            </a:lvl4pPr>
            <a:lvl5pPr marL="1120483" indent="-224097">
              <a:defRPr sz="1765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85054" y="6558796"/>
            <a:ext cx="3859607" cy="134483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marL="0" algn="l" defTabSz="914367" rtl="0" eaLnBrk="1" latinLnBrk="0" hangingPunct="1">
              <a:defRPr lang="en-US" sz="882" kern="1200">
                <a:gradFill>
                  <a:gsLst>
                    <a:gs pos="2239">
                      <a:schemeClr val="tx1"/>
                    </a:gs>
                    <a:gs pos="1194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r>
              <a:rPr lang="en-US">
                <a:gradFill>
                  <a:gsLst>
                    <a:gs pos="2239">
                      <a:srgbClr val="505050"/>
                    </a:gs>
                    <a:gs pos="11940">
                      <a:srgbClr val="505050"/>
                    </a:gs>
                  </a:gsLst>
                  <a:lin ang="5400000" scaled="0"/>
                </a:gradFill>
              </a:rPr>
              <a:t>MICROSOFT CONFIDENTIAL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6601" y="763726"/>
            <a:ext cx="11914980" cy="373563"/>
          </a:xfrm>
        </p:spPr>
        <p:txBody>
          <a:bodyPr lIns="274320" tIns="0">
            <a:noAutofit/>
          </a:bodyPr>
          <a:lstStyle>
            <a:lvl1pPr marL="0" indent="0">
              <a:buNone/>
              <a:defRPr sz="196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67"/>
            <a:fld id="{27258FFF-F925-446B-8502-81C933981705}" type="slidenum">
              <a:rPr lang="en-US" smtClean="0">
                <a:gradFill>
                  <a:gsLst>
                    <a:gs pos="2239">
                      <a:srgbClr val="505050"/>
                    </a:gs>
                    <a:gs pos="11940">
                      <a:srgbClr val="505050"/>
                    </a:gs>
                  </a:gsLst>
                  <a:lin ang="5400000" scaled="0"/>
                </a:gradFill>
              </a:rPr>
              <a:pPr defTabSz="914367"/>
              <a:t>‹#›</a:t>
            </a:fld>
            <a:endParaRPr lang="en-US">
              <a:gradFill>
                <a:gsLst>
                  <a:gs pos="2239">
                    <a:srgbClr val="505050"/>
                  </a:gs>
                  <a:gs pos="11940">
                    <a:srgbClr val="505050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583994953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maller Font Content"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0383587" cy="754910"/>
          </a:xfrm>
        </p:spPr>
        <p:txBody>
          <a:bodyPr vert="horz" wrap="square" lIns="274320" tIns="182880" rIns="146304" bIns="91440" rtlCol="0" anchor="t" anchorCtr="0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40" y="1220307"/>
            <a:ext cx="11550807" cy="5304081"/>
          </a:xfrm>
        </p:spPr>
        <p:txBody>
          <a:bodyPr>
            <a:normAutofit/>
          </a:bodyPr>
          <a:lstStyle>
            <a:lvl1pPr marL="224097" indent="-224097">
              <a:defRPr sz="2353"/>
            </a:lvl1pPr>
            <a:lvl2pPr marL="448193" indent="-224097">
              <a:defRPr sz="1961"/>
            </a:lvl2pPr>
            <a:lvl3pPr marL="672290" indent="-224097">
              <a:defRPr sz="1568"/>
            </a:lvl3pPr>
            <a:lvl4pPr marL="896386" indent="-224097">
              <a:defRPr sz="1372"/>
            </a:lvl4pPr>
            <a:lvl5pPr marL="1120483" indent="-224097">
              <a:defRPr sz="1372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85054" y="6558796"/>
            <a:ext cx="3859607" cy="134483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marL="0" algn="l" defTabSz="914367" rtl="0" eaLnBrk="1" latinLnBrk="0" hangingPunct="1">
              <a:defRPr lang="en-US" sz="882" kern="1200">
                <a:gradFill>
                  <a:gsLst>
                    <a:gs pos="2239">
                      <a:schemeClr val="tx1"/>
                    </a:gs>
                    <a:gs pos="1194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r>
              <a:rPr lang="en-US">
                <a:gradFill>
                  <a:gsLst>
                    <a:gs pos="2239">
                      <a:srgbClr val="505050"/>
                    </a:gs>
                    <a:gs pos="11940">
                      <a:srgbClr val="505050"/>
                    </a:gs>
                  </a:gsLst>
                  <a:lin ang="5400000" scaled="0"/>
                </a:gradFill>
              </a:rPr>
              <a:t>MICROSOFT 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914367"/>
            <a:fld id="{27258FFF-F925-446B-8502-81C933981705}" type="slidenum">
              <a:rPr lang="en-US" smtClean="0">
                <a:gradFill>
                  <a:gsLst>
                    <a:gs pos="2239">
                      <a:srgbClr val="505050"/>
                    </a:gs>
                    <a:gs pos="11940">
                      <a:srgbClr val="505050"/>
                    </a:gs>
                  </a:gsLst>
                  <a:lin ang="5400000" scaled="0"/>
                </a:gradFill>
              </a:rPr>
              <a:pPr defTabSz="914367"/>
              <a:t>‹#›</a:t>
            </a:fld>
            <a:endParaRPr lang="en-US">
              <a:gradFill>
                <a:gsLst>
                  <a:gs pos="2239">
                    <a:srgbClr val="505050"/>
                  </a:gs>
                  <a:gs pos="11940">
                    <a:srgbClr val="505050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328814669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Smaller Font Content"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0383587" cy="754910"/>
          </a:xfrm>
        </p:spPr>
        <p:txBody>
          <a:bodyPr vert="horz" wrap="square" lIns="274320" tIns="182880" rIns="146304" bIns="91440" rtlCol="0" anchor="t" anchorCtr="0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40" y="1220307"/>
            <a:ext cx="11550807" cy="5304081"/>
          </a:xfrm>
        </p:spPr>
        <p:txBody>
          <a:bodyPr>
            <a:normAutofit/>
          </a:bodyPr>
          <a:lstStyle>
            <a:lvl1pPr marL="224097" indent="-224097">
              <a:defRPr sz="2353"/>
            </a:lvl1pPr>
            <a:lvl2pPr marL="448193" indent="-224097">
              <a:defRPr sz="1961"/>
            </a:lvl2pPr>
            <a:lvl3pPr marL="672290" indent="-224097">
              <a:defRPr sz="1568"/>
            </a:lvl3pPr>
            <a:lvl4pPr marL="896386" indent="-224097">
              <a:defRPr sz="1372"/>
            </a:lvl4pPr>
            <a:lvl5pPr marL="1120483" indent="-224097">
              <a:defRPr sz="1372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85054" y="6558796"/>
            <a:ext cx="3859607" cy="134483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marL="0" algn="l" defTabSz="914367" rtl="0" eaLnBrk="1" latinLnBrk="0" hangingPunct="1">
              <a:defRPr lang="en-US" sz="882" kern="1200">
                <a:gradFill>
                  <a:gsLst>
                    <a:gs pos="2239">
                      <a:schemeClr val="tx1"/>
                    </a:gs>
                    <a:gs pos="1194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r>
              <a:rPr lang="en-US">
                <a:gradFill>
                  <a:gsLst>
                    <a:gs pos="2239">
                      <a:srgbClr val="505050"/>
                    </a:gs>
                    <a:gs pos="11940">
                      <a:srgbClr val="505050"/>
                    </a:gs>
                  </a:gsLst>
                  <a:lin ang="5400000" scaled="0"/>
                </a:gradFill>
              </a:rPr>
              <a:t>MICROSOFT CONFIDENTIAL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6601" y="763726"/>
            <a:ext cx="11914980" cy="373563"/>
          </a:xfrm>
        </p:spPr>
        <p:txBody>
          <a:bodyPr lIns="274320" tIns="0">
            <a:noAutofit/>
          </a:bodyPr>
          <a:lstStyle>
            <a:lvl1pPr marL="0" indent="0">
              <a:buNone/>
              <a:defRPr sz="196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67"/>
            <a:fld id="{27258FFF-F925-446B-8502-81C933981705}" type="slidenum">
              <a:rPr lang="en-US" smtClean="0">
                <a:gradFill>
                  <a:gsLst>
                    <a:gs pos="2239">
                      <a:srgbClr val="505050"/>
                    </a:gs>
                    <a:gs pos="11940">
                      <a:srgbClr val="505050"/>
                    </a:gs>
                  </a:gsLst>
                  <a:lin ang="5400000" scaled="0"/>
                </a:gradFill>
              </a:rPr>
              <a:pPr defTabSz="914367"/>
              <a:t>‹#›</a:t>
            </a:fld>
            <a:endParaRPr lang="en-US">
              <a:gradFill>
                <a:gsLst>
                  <a:gs pos="2239">
                    <a:srgbClr val="505050"/>
                  </a:gs>
                  <a:gs pos="11940">
                    <a:srgbClr val="505050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74348615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BA570-F5D1-46E4-BE45-289DDEB125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931B8A-6F7E-4589-9E34-2AB592773F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57D1C4-6086-466F-B5E9-833835D0A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B13C-1A05-4B97-AC14-763FB9ABF60B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4ED82F-CC22-488F-910A-828DEB01EF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132B45-0867-4172-BD6C-412E8BB0B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552E1-3C89-4B59-A12E-2EA0F5113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7716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2"/>
            <a:ext cx="10375287" cy="8218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85054" y="6558796"/>
            <a:ext cx="3859607" cy="134483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marL="0" algn="l" defTabSz="914367" rtl="0" eaLnBrk="1" latinLnBrk="0" hangingPunct="1">
              <a:defRPr lang="en-US" sz="882" kern="1200">
                <a:gradFill>
                  <a:gsLst>
                    <a:gs pos="2239">
                      <a:schemeClr val="tx1"/>
                    </a:gs>
                    <a:gs pos="1194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r>
              <a:rPr lang="en-US">
                <a:gradFill>
                  <a:gsLst>
                    <a:gs pos="2239">
                      <a:srgbClr val="505050"/>
                    </a:gs>
                    <a:gs pos="11940">
                      <a:srgbClr val="505050"/>
                    </a:gs>
                  </a:gsLst>
                  <a:lin ang="5400000" scaled="0"/>
                </a:gradFill>
              </a:rPr>
              <a:t>MICROSOFT 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367"/>
            <a:fld id="{27258FFF-F925-446B-8502-81C933981705}" type="slidenum">
              <a:rPr lang="en-US" smtClean="0">
                <a:gradFill>
                  <a:gsLst>
                    <a:gs pos="2239">
                      <a:srgbClr val="505050"/>
                    </a:gs>
                    <a:gs pos="11940">
                      <a:srgbClr val="505050"/>
                    </a:gs>
                  </a:gsLst>
                  <a:lin ang="5400000" scaled="0"/>
                </a:gradFill>
              </a:rPr>
              <a:pPr defTabSz="914367"/>
              <a:t>‹#›</a:t>
            </a:fld>
            <a:endParaRPr lang="en-US">
              <a:gradFill>
                <a:gsLst>
                  <a:gs pos="2239">
                    <a:srgbClr val="505050"/>
                  </a:gs>
                  <a:gs pos="11940">
                    <a:srgbClr val="505050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475404649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2"/>
            <a:ext cx="10375287" cy="8218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85054" y="6558796"/>
            <a:ext cx="3859607" cy="134483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marL="0" algn="l" defTabSz="914367" rtl="0" eaLnBrk="1" latinLnBrk="0" hangingPunct="1">
              <a:defRPr lang="en-US" sz="882" kern="1200">
                <a:gradFill>
                  <a:gsLst>
                    <a:gs pos="2239">
                      <a:schemeClr val="tx1"/>
                    </a:gs>
                    <a:gs pos="1194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r>
              <a:rPr lang="en-US">
                <a:gradFill>
                  <a:gsLst>
                    <a:gs pos="2239">
                      <a:srgbClr val="505050"/>
                    </a:gs>
                    <a:gs pos="11940">
                      <a:srgbClr val="505050"/>
                    </a:gs>
                  </a:gsLst>
                  <a:lin ang="5400000" scaled="0"/>
                </a:gradFill>
              </a:rPr>
              <a:t>MICROSOFT CONFIDENTIAL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6601" y="763726"/>
            <a:ext cx="11914980" cy="373563"/>
          </a:xfrm>
        </p:spPr>
        <p:txBody>
          <a:bodyPr lIns="274320" tIns="0">
            <a:noAutofit/>
          </a:bodyPr>
          <a:lstStyle>
            <a:lvl1pPr marL="0" indent="0">
              <a:buNone/>
              <a:defRPr sz="196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67"/>
            <a:fld id="{27258FFF-F925-446B-8502-81C933981705}" type="slidenum">
              <a:rPr lang="en-US" smtClean="0">
                <a:gradFill>
                  <a:gsLst>
                    <a:gs pos="2239">
                      <a:srgbClr val="505050"/>
                    </a:gs>
                    <a:gs pos="11940">
                      <a:srgbClr val="505050"/>
                    </a:gs>
                  </a:gsLst>
                  <a:lin ang="5400000" scaled="0"/>
                </a:gradFill>
              </a:rPr>
              <a:pPr defTabSz="914367"/>
              <a:t>‹#›</a:t>
            </a:fld>
            <a:endParaRPr lang="en-US">
              <a:gradFill>
                <a:gsLst>
                  <a:gs pos="2239">
                    <a:srgbClr val="505050"/>
                  </a:gs>
                  <a:gs pos="11940">
                    <a:srgbClr val="505050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465283215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Quote">
    <p:bg bwMode="ltGray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6922392" cy="754909"/>
          </a:xfrm>
        </p:spPr>
        <p:txBody>
          <a:bodyPr vert="horz" wrap="square" lIns="274320" tIns="182880" rIns="146304" bIns="91440" rtlCol="0" anchor="t" anchorCtr="0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40" y="1220307"/>
            <a:ext cx="6661452" cy="53040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7063495" y="0"/>
            <a:ext cx="5128505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0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7370605" y="381347"/>
            <a:ext cx="4374740" cy="4973061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3137">
                <a:solidFill>
                  <a:schemeClr val="bg1"/>
                </a:solidFill>
              </a:defRPr>
            </a:lvl1pPr>
            <a:lvl2pPr marL="336145" indent="0">
              <a:buNone/>
              <a:defRPr sz="1765">
                <a:solidFill>
                  <a:schemeClr val="bg1"/>
                </a:solidFill>
              </a:defRPr>
            </a:lvl2pPr>
            <a:lvl3pPr marL="560241" indent="0">
              <a:buNone/>
              <a:defRPr sz="1765">
                <a:solidFill>
                  <a:schemeClr val="bg1"/>
                </a:solidFill>
              </a:defRPr>
            </a:lvl3pPr>
            <a:lvl4pPr marL="784338" indent="0">
              <a:buNone/>
              <a:defRPr sz="1568">
                <a:solidFill>
                  <a:schemeClr val="bg1"/>
                </a:solidFill>
              </a:defRPr>
            </a:lvl4pPr>
            <a:lvl5pPr marL="1008435" indent="0">
              <a:buNone/>
              <a:defRPr sz="1568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Insert Quotation Text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7387724" y="5520955"/>
            <a:ext cx="4440104" cy="862309"/>
          </a:xfrm>
        </p:spPr>
        <p:txBody>
          <a:bodyPr>
            <a:normAutofit/>
          </a:bodyPr>
          <a:lstStyle>
            <a:lvl1pPr marL="0" indent="0" algn="r">
              <a:buNone/>
              <a:defRPr sz="1568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Insert Attribution</a:t>
            </a:r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85054" y="6558796"/>
            <a:ext cx="3859607" cy="134483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marL="0" algn="l" defTabSz="914367" rtl="0" eaLnBrk="1" latinLnBrk="0" hangingPunct="1">
              <a:defRPr lang="en-US" sz="882" kern="1200">
                <a:gradFill>
                  <a:gsLst>
                    <a:gs pos="2239">
                      <a:schemeClr val="tx1"/>
                    </a:gs>
                    <a:gs pos="1194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r>
              <a:rPr lang="en-US">
                <a:gradFill>
                  <a:gsLst>
                    <a:gs pos="2239">
                      <a:srgbClr val="505050"/>
                    </a:gs>
                    <a:gs pos="11940">
                      <a:srgbClr val="505050"/>
                    </a:gs>
                  </a:gsLst>
                  <a:lin ang="5400000" scaled="0"/>
                </a:gradFill>
              </a:rPr>
              <a:t>MICROSOFT CONFIDENTIAL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16601" y="763726"/>
            <a:ext cx="11914980" cy="373563"/>
          </a:xfrm>
        </p:spPr>
        <p:txBody>
          <a:bodyPr lIns="274320" tIns="0">
            <a:noAutofit/>
          </a:bodyPr>
          <a:lstStyle>
            <a:lvl1pPr marL="0" indent="0">
              <a:buNone/>
              <a:defRPr sz="196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defTabSz="914367"/>
            <a:fld id="{27258FFF-F925-446B-8502-81C933981705}" type="slidenum">
              <a:rPr lang="en-US" smtClean="0">
                <a:gradFill>
                  <a:gsLst>
                    <a:gs pos="2239">
                      <a:srgbClr val="505050"/>
                    </a:gs>
                    <a:gs pos="11940">
                      <a:srgbClr val="505050"/>
                    </a:gs>
                  </a:gsLst>
                  <a:lin ang="5400000" scaled="0"/>
                </a:gradFill>
              </a:rPr>
              <a:pPr defTabSz="914367"/>
              <a:t>‹#›</a:t>
            </a:fld>
            <a:endParaRPr lang="en-US">
              <a:gradFill>
                <a:gsLst>
                  <a:gs pos="2239">
                    <a:srgbClr val="505050"/>
                  </a:gs>
                  <a:gs pos="11940">
                    <a:srgbClr val="505050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070848546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1">
    <p:bg bwMode="lt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928" y="291102"/>
            <a:ext cx="11653834" cy="3137898"/>
          </a:xfrm>
        </p:spPr>
        <p:txBody>
          <a:bodyPr/>
          <a:lstStyle>
            <a:lvl1pPr>
              <a:defRPr sz="5686">
                <a:gradFill>
                  <a:gsLst>
                    <a:gs pos="6195">
                      <a:schemeClr val="tx1"/>
                    </a:gs>
                    <a:gs pos="26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319042" y="3877277"/>
            <a:ext cx="5378549" cy="398335"/>
          </a:xfrm>
        </p:spPr>
        <p:txBody>
          <a:bodyPr/>
          <a:lstStyle>
            <a:lvl1pPr marL="0" indent="0">
              <a:buNone/>
              <a:defRPr sz="1568">
                <a:gradFill>
                  <a:gsLst>
                    <a:gs pos="92035">
                      <a:schemeClr val="tx1"/>
                    </a:gs>
                    <a:gs pos="84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  <a:lvl2pPr>
              <a:defRPr sz="1568">
                <a:gradFill>
                  <a:gsLst>
                    <a:gs pos="94030">
                      <a:srgbClr val="FFFFFF"/>
                    </a:gs>
                    <a:gs pos="68000">
                      <a:srgbClr val="FFFFFF"/>
                    </a:gs>
                  </a:gsLst>
                  <a:lin ang="5400000" scaled="0"/>
                </a:gradFill>
              </a:defRPr>
            </a:lvl2pPr>
            <a:lvl3pPr>
              <a:defRPr sz="1568">
                <a:gradFill>
                  <a:gsLst>
                    <a:gs pos="94030">
                      <a:srgbClr val="FFFFFF"/>
                    </a:gs>
                    <a:gs pos="68000">
                      <a:srgbClr val="FFFFFF"/>
                    </a:gs>
                  </a:gsLst>
                  <a:lin ang="5400000" scaled="0"/>
                </a:gradFill>
              </a:defRPr>
            </a:lvl3pPr>
            <a:lvl4pPr>
              <a:defRPr sz="1568">
                <a:gradFill>
                  <a:gsLst>
                    <a:gs pos="94030">
                      <a:srgbClr val="FFFFFF"/>
                    </a:gs>
                    <a:gs pos="68000">
                      <a:srgbClr val="FFFFFF"/>
                    </a:gs>
                  </a:gsLst>
                  <a:lin ang="5400000" scaled="0"/>
                </a:gradFill>
              </a:defRPr>
            </a:lvl4pPr>
            <a:lvl5pPr>
              <a:defRPr sz="1568">
                <a:gradFill>
                  <a:gsLst>
                    <a:gs pos="94030">
                      <a:srgbClr val="FFFFFF"/>
                    </a:gs>
                    <a:gs pos="68000">
                      <a:srgbClr val="FFFFFF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85054" y="6558796"/>
            <a:ext cx="3859607" cy="134483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marL="0" algn="l" defTabSz="914367" rtl="0" eaLnBrk="1" latinLnBrk="0" hangingPunct="1">
              <a:defRPr lang="en-US" sz="882" kern="1200">
                <a:gradFill>
                  <a:gsLst>
                    <a:gs pos="2239">
                      <a:schemeClr val="tx1"/>
                    </a:gs>
                    <a:gs pos="1194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r>
              <a:rPr lang="en-US">
                <a:gradFill>
                  <a:gsLst>
                    <a:gs pos="2239">
                      <a:srgbClr val="FFFFFF"/>
                    </a:gs>
                    <a:gs pos="11940">
                      <a:srgbClr val="FFFFFF"/>
                    </a:gs>
                  </a:gsLst>
                  <a:lin ang="5400000" scaled="0"/>
                </a:gradFill>
              </a:rPr>
              <a:t>MICROSOFT 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914367"/>
            <a:fld id="{27258FFF-F925-446B-8502-81C933981705}" type="slidenum">
              <a:rPr lang="en-US" smtClean="0">
                <a:gradFill>
                  <a:gsLst>
                    <a:gs pos="2239">
                      <a:srgbClr val="505050"/>
                    </a:gs>
                    <a:gs pos="11940">
                      <a:srgbClr val="505050"/>
                    </a:gs>
                  </a:gsLst>
                  <a:lin ang="5400000" scaled="0"/>
                </a:gradFill>
              </a:rPr>
              <a:pPr defTabSz="914367"/>
              <a:t>‹#›</a:t>
            </a:fld>
            <a:endParaRPr lang="en-US">
              <a:gradFill>
                <a:gsLst>
                  <a:gs pos="2239">
                    <a:srgbClr val="505050"/>
                  </a:gs>
                  <a:gs pos="11940">
                    <a:srgbClr val="505050"/>
                  </a:gs>
                </a:gsLst>
                <a:lin ang="5400000" scaled="0"/>
              </a:gra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0DCCC2C-F1FF-4742-8E83-204E78F2EA9A}"/>
              </a:ext>
            </a:extLst>
          </p:cNvPr>
          <p:cNvGrpSpPr/>
          <p:nvPr userDrawn="1"/>
        </p:nvGrpSpPr>
        <p:grpSpPr>
          <a:xfrm>
            <a:off x="9869854" y="2028057"/>
            <a:ext cx="3550219" cy="2216535"/>
            <a:chOff x="9234591" y="2356084"/>
            <a:chExt cx="1763005" cy="1103133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4858E92-D822-4548-8F6B-CF4A81D3B7C5}"/>
                </a:ext>
              </a:extLst>
            </p:cNvPr>
            <p:cNvSpPr/>
            <p:nvPr userDrawn="1"/>
          </p:nvSpPr>
          <p:spPr bwMode="auto">
            <a:xfrm>
              <a:off x="9267127" y="2424746"/>
              <a:ext cx="1108159" cy="1034471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5400">
                <a:solidFill>
                  <a:schemeClr val="bg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117147B-2C66-4A76-B8A0-64312CCEDEAE}"/>
                </a:ext>
              </a:extLst>
            </p:cNvPr>
            <p:cNvSpPr txBox="1"/>
            <p:nvPr userDrawn="1"/>
          </p:nvSpPr>
          <p:spPr>
            <a:xfrm>
              <a:off x="9502707" y="2473938"/>
              <a:ext cx="616450" cy="601979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6600" b="1">
                  <a:solidFill>
                    <a:schemeClr val="tx1"/>
                  </a:solidFill>
                </a:rPr>
                <a:t>Sc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0DEC657-C195-4485-B7D8-8ABF5D64E08B}"/>
                </a:ext>
              </a:extLst>
            </p:cNvPr>
            <p:cNvSpPr txBox="1"/>
            <p:nvPr userDrawn="1"/>
          </p:nvSpPr>
          <p:spPr>
            <a:xfrm>
              <a:off x="9234591" y="2356084"/>
              <a:ext cx="558493" cy="367621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3200" b="1">
                  <a:solidFill>
                    <a:schemeClr val="tx1"/>
                  </a:solidFill>
                </a:rPr>
                <a:t>21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9879302-A785-4ADD-B3EF-E10C3CB0C95D}"/>
                </a:ext>
              </a:extLst>
            </p:cNvPr>
            <p:cNvSpPr txBox="1"/>
            <p:nvPr userDrawn="1"/>
          </p:nvSpPr>
          <p:spPr>
            <a:xfrm>
              <a:off x="9401608" y="2877666"/>
              <a:ext cx="1595988" cy="516201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2400" b="0">
                  <a:solidFill>
                    <a:schemeClr val="tx1"/>
                  </a:solidFill>
                </a:rPr>
                <a:t>Scandium</a:t>
              </a:r>
            </a:p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2400" b="0">
                  <a:solidFill>
                    <a:schemeClr val="tx1"/>
                  </a:solidFill>
                </a:rPr>
                <a:t>H1CY2018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21356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Title &amp; Content - less text"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0433387" cy="754910"/>
          </a:xfrm>
        </p:spPr>
        <p:txBody>
          <a:bodyPr vert="horz" wrap="square" lIns="274320" tIns="182880" rIns="146304" bIns="91440" rtlCol="0" anchor="t" anchorCtr="0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302443" y="1220306"/>
            <a:ext cx="5826761" cy="5271393"/>
          </a:xfrm>
        </p:spPr>
        <p:txBody>
          <a:bodyPr/>
          <a:lstStyle>
            <a:lvl1pPr marL="0" indent="0">
              <a:buNone/>
              <a:defRPr sz="3529"/>
            </a:lvl1pPr>
            <a:lvl2pPr>
              <a:defRPr sz="3529"/>
            </a:lvl2pPr>
            <a:lvl3pPr>
              <a:defRPr sz="3529"/>
            </a:lvl3pPr>
            <a:lvl4pPr>
              <a:defRPr sz="3529"/>
            </a:lvl4pPr>
            <a:lvl5pPr>
              <a:defRPr sz="3529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85054" y="6558796"/>
            <a:ext cx="3859607" cy="134483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marL="0" algn="l" defTabSz="914367" rtl="0" eaLnBrk="1" latinLnBrk="0" hangingPunct="1">
              <a:defRPr lang="en-US" sz="882" kern="1200">
                <a:gradFill>
                  <a:gsLst>
                    <a:gs pos="2239">
                      <a:schemeClr val="tx1"/>
                    </a:gs>
                    <a:gs pos="1194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r>
              <a:rPr lang="en-US">
                <a:gradFill>
                  <a:gsLst>
                    <a:gs pos="2239">
                      <a:srgbClr val="505050"/>
                    </a:gs>
                    <a:gs pos="11940">
                      <a:srgbClr val="505050"/>
                    </a:gs>
                  </a:gsLst>
                  <a:lin ang="5400000" scaled="0"/>
                </a:gradFill>
              </a:rPr>
              <a:t>MICROSOFT CONFIDENTIAL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6601" y="763726"/>
            <a:ext cx="11914980" cy="373563"/>
          </a:xfrm>
        </p:spPr>
        <p:txBody>
          <a:bodyPr lIns="274320" tIns="0">
            <a:noAutofit/>
          </a:bodyPr>
          <a:lstStyle>
            <a:lvl1pPr marL="0" indent="0">
              <a:buNone/>
              <a:defRPr sz="196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67"/>
            <a:fld id="{27258FFF-F925-446B-8502-81C933981705}" type="slidenum">
              <a:rPr lang="en-US" smtClean="0">
                <a:gradFill>
                  <a:gsLst>
                    <a:gs pos="2239">
                      <a:srgbClr val="505050"/>
                    </a:gs>
                    <a:gs pos="11940">
                      <a:srgbClr val="505050"/>
                    </a:gs>
                  </a:gsLst>
                  <a:lin ang="5400000" scaled="0"/>
                </a:gradFill>
              </a:rPr>
              <a:pPr defTabSz="914367"/>
              <a:t>‹#›</a:t>
            </a:fld>
            <a:endParaRPr lang="en-US">
              <a:gradFill>
                <a:gsLst>
                  <a:gs pos="2239">
                    <a:srgbClr val="505050"/>
                  </a:gs>
                  <a:gs pos="11940">
                    <a:srgbClr val="505050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075192497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85054" y="6558796"/>
            <a:ext cx="3859607" cy="134483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marL="0" algn="l" defTabSz="914367" rtl="0" eaLnBrk="1" latinLnBrk="0" hangingPunct="1">
              <a:defRPr lang="en-US" sz="882" kern="1200">
                <a:gradFill>
                  <a:gsLst>
                    <a:gs pos="2239">
                      <a:schemeClr val="tx1"/>
                    </a:gs>
                    <a:gs pos="1194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r>
              <a:rPr lang="en-US">
                <a:gradFill>
                  <a:gsLst>
                    <a:gs pos="2239">
                      <a:srgbClr val="505050"/>
                    </a:gs>
                    <a:gs pos="11940">
                      <a:srgbClr val="505050"/>
                    </a:gs>
                  </a:gsLst>
                  <a:lin ang="5400000" scaled="0"/>
                </a:gradFill>
              </a:rPr>
              <a:t>MICROSOFT CONFIDENTIAL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367"/>
            <a:fld id="{27258FFF-F925-446B-8502-81C933981705}" type="slidenum">
              <a:rPr lang="en-US" smtClean="0">
                <a:gradFill>
                  <a:gsLst>
                    <a:gs pos="2239">
                      <a:srgbClr val="505050"/>
                    </a:gs>
                    <a:gs pos="11940">
                      <a:srgbClr val="505050"/>
                    </a:gs>
                  </a:gsLst>
                  <a:lin ang="5400000" scaled="0"/>
                </a:gradFill>
              </a:rPr>
              <a:pPr defTabSz="914367"/>
              <a:t>‹#›</a:t>
            </a:fld>
            <a:endParaRPr lang="en-US">
              <a:gradFill>
                <a:gsLst>
                  <a:gs pos="2239">
                    <a:srgbClr val="505050"/>
                  </a:gs>
                  <a:gs pos="11940">
                    <a:srgbClr val="505050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03316420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Title Accent Color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796217"/>
          </a:xfrm>
          <a:noFill/>
        </p:spPr>
        <p:txBody>
          <a:bodyPr tIns="91440" bIns="91440" anchor="t" anchorCtr="0">
            <a:normAutofit/>
          </a:bodyPr>
          <a:lstStyle>
            <a:lvl1pPr>
              <a:defRPr sz="6470" spc="-98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85054" y="6558796"/>
            <a:ext cx="3859607" cy="134483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marL="0" algn="l" defTabSz="914367" rtl="0" eaLnBrk="1" latinLnBrk="0" hangingPunct="1">
              <a:defRPr lang="en-US" sz="882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MICROSOFT 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367"/>
            <a:fld id="{27258FFF-F925-446B-8502-81C933981705}" type="slidenum">
              <a:rPr lang="en-US" smtClean="0">
                <a:gradFill>
                  <a:gsLst>
                    <a:gs pos="2239">
                      <a:srgbClr val="505050"/>
                    </a:gs>
                    <a:gs pos="11940">
                      <a:srgbClr val="505050"/>
                    </a:gs>
                  </a:gsLst>
                  <a:lin ang="5400000" scaled="0"/>
                </a:gradFill>
              </a:rPr>
              <a:pPr defTabSz="914367"/>
              <a:t>‹#›</a:t>
            </a:fld>
            <a:endParaRPr lang="en-US">
              <a:gradFill>
                <a:gsLst>
                  <a:gs pos="2239">
                    <a:srgbClr val="505050"/>
                  </a:gs>
                  <a:gs pos="11940">
                    <a:srgbClr val="505050"/>
                  </a:gs>
                </a:gsLst>
                <a:lin ang="5400000" scaled="0"/>
              </a:gra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33C8F98-A51F-41F3-8A73-3F2EC30E4881}"/>
              </a:ext>
            </a:extLst>
          </p:cNvPr>
          <p:cNvGrpSpPr/>
          <p:nvPr userDrawn="1"/>
        </p:nvGrpSpPr>
        <p:grpSpPr>
          <a:xfrm>
            <a:off x="9869854" y="2028057"/>
            <a:ext cx="3550219" cy="2216535"/>
            <a:chOff x="9234591" y="2356084"/>
            <a:chExt cx="1763005" cy="1103133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F9651E9-0043-4744-90FD-1B752A7A5D48}"/>
                </a:ext>
              </a:extLst>
            </p:cNvPr>
            <p:cNvSpPr/>
            <p:nvPr userDrawn="1"/>
          </p:nvSpPr>
          <p:spPr bwMode="auto">
            <a:xfrm>
              <a:off x="9267127" y="2424746"/>
              <a:ext cx="1108159" cy="1034471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5400" b="0" i="0" u="none" strike="noStrike" kern="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93E5618-6643-4410-9455-9955E8EAE604}"/>
                </a:ext>
              </a:extLst>
            </p:cNvPr>
            <p:cNvSpPr txBox="1"/>
            <p:nvPr userDrawn="1"/>
          </p:nvSpPr>
          <p:spPr>
            <a:xfrm>
              <a:off x="9502707" y="2473938"/>
              <a:ext cx="616450" cy="601979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6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Sc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819B493-BF62-48A2-A00D-9B8D9F8C64EE}"/>
                </a:ext>
              </a:extLst>
            </p:cNvPr>
            <p:cNvSpPr txBox="1"/>
            <p:nvPr userDrawn="1"/>
          </p:nvSpPr>
          <p:spPr>
            <a:xfrm>
              <a:off x="9234591" y="2356084"/>
              <a:ext cx="558493" cy="367621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21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02D1393-8677-4456-9ED9-C524AEE03D91}"/>
                </a:ext>
              </a:extLst>
            </p:cNvPr>
            <p:cNvSpPr txBox="1"/>
            <p:nvPr userDrawn="1"/>
          </p:nvSpPr>
          <p:spPr>
            <a:xfrm>
              <a:off x="9401608" y="2877666"/>
              <a:ext cx="1595988" cy="516201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Scandium</a:t>
              </a:r>
            </a:p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H1CY2018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4368647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Title for pri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0" y="3113028"/>
            <a:ext cx="12192000" cy="3744972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0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3"/>
            <a:ext cx="11653523" cy="1028856"/>
          </a:xfrm>
          <a:noFill/>
        </p:spPr>
        <p:txBody>
          <a:bodyPr tIns="91440" bIns="91440" anchor="t" anchorCtr="0">
            <a:normAutofit/>
          </a:bodyPr>
          <a:lstStyle>
            <a:lvl1pPr>
              <a:defRPr sz="6470" spc="-98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85054" y="6558796"/>
            <a:ext cx="3859607" cy="134483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marL="0" algn="l" defTabSz="914367" rtl="0" eaLnBrk="1" latinLnBrk="0" hangingPunct="1">
              <a:defRPr lang="en-US" sz="882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MICROSOFT CONFIDENTIAL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39" y="3344949"/>
            <a:ext cx="11645741" cy="3105245"/>
          </a:xfrm>
        </p:spPr>
        <p:txBody>
          <a:bodyPr>
            <a:normAutofit/>
          </a:bodyPr>
          <a:lstStyle>
            <a:lvl1pPr>
              <a:defRPr sz="2745"/>
            </a:lvl1pPr>
            <a:lvl2pPr>
              <a:defRPr sz="1568"/>
            </a:lvl2pPr>
            <a:lvl3pPr>
              <a:defRPr sz="1568"/>
            </a:lvl3pPr>
            <a:lvl4pPr>
              <a:defRPr sz="1372"/>
            </a:lvl4pPr>
            <a:lvl5pPr>
              <a:defRPr sz="1372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914367"/>
            <a:fld id="{27258FFF-F925-446B-8502-81C933981705}" type="slidenum">
              <a:rPr lang="en-US" smtClean="0">
                <a:gradFill>
                  <a:gsLst>
                    <a:gs pos="2239">
                      <a:srgbClr val="505050"/>
                    </a:gs>
                    <a:gs pos="11940">
                      <a:srgbClr val="505050"/>
                    </a:gs>
                  </a:gsLst>
                  <a:lin ang="5400000" scaled="0"/>
                </a:gradFill>
              </a:rPr>
              <a:pPr defTabSz="914367"/>
              <a:t>‹#›</a:t>
            </a:fld>
            <a:endParaRPr lang="en-US">
              <a:gradFill>
                <a:gsLst>
                  <a:gs pos="2239">
                    <a:srgbClr val="505050"/>
                  </a:gs>
                  <a:gs pos="11940">
                    <a:srgbClr val="505050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71513740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4 Categories"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0375287" cy="754910"/>
          </a:xfrm>
        </p:spPr>
        <p:txBody>
          <a:bodyPr vert="horz" wrap="square" lIns="274320" tIns="182880" rIns="146304" bIns="9144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269239" y="2980725"/>
            <a:ext cx="11653523" cy="506972"/>
          </a:xfrm>
        </p:spPr>
        <p:txBody>
          <a:bodyPr/>
          <a:lstStyle>
            <a:lvl1pPr marL="0" indent="0">
              <a:buNone/>
              <a:defRPr sz="2353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1"/>
          </p:nvPr>
        </p:nvSpPr>
        <p:spPr>
          <a:xfrm>
            <a:off x="269239" y="3727845"/>
            <a:ext cx="2689274" cy="2689656"/>
          </a:xfrm>
          <a:solidFill>
            <a:schemeClr val="accent1"/>
          </a:solid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353">
                <a:gradFill>
                  <a:gsLst>
                    <a:gs pos="2655">
                      <a:schemeClr val="bg1"/>
                    </a:gs>
                    <a:gs pos="29000">
                      <a:schemeClr val="bg1"/>
                    </a:gs>
                  </a:gsLst>
                  <a:lin ang="5400000" scaled="0"/>
                </a:gradFill>
              </a:defRPr>
            </a:lvl1pPr>
            <a:lvl2pPr>
              <a:defRPr sz="2353"/>
            </a:lvl2pPr>
            <a:lvl3pPr>
              <a:defRPr sz="2353"/>
            </a:lvl3pPr>
            <a:lvl4pPr>
              <a:defRPr sz="2353"/>
            </a:lvl4pPr>
            <a:lvl5pPr>
              <a:defRPr sz="235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5"/>
          <p:cNvSpPr>
            <a:spLocks noGrp="1"/>
          </p:cNvSpPr>
          <p:nvPr>
            <p:ph sz="quarter" idx="12"/>
          </p:nvPr>
        </p:nvSpPr>
        <p:spPr>
          <a:xfrm>
            <a:off x="3256442" y="3727845"/>
            <a:ext cx="2689274" cy="2689656"/>
          </a:xfrm>
          <a:solidFill>
            <a:schemeClr val="accent1"/>
          </a:solid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353">
                <a:gradFill>
                  <a:gsLst>
                    <a:gs pos="2655">
                      <a:schemeClr val="bg1"/>
                    </a:gs>
                    <a:gs pos="29000">
                      <a:schemeClr val="bg1"/>
                    </a:gs>
                  </a:gsLst>
                  <a:lin ang="5400000" scaled="0"/>
                </a:gradFill>
              </a:defRPr>
            </a:lvl1pPr>
            <a:lvl2pPr>
              <a:defRPr sz="2353"/>
            </a:lvl2pPr>
            <a:lvl3pPr>
              <a:defRPr sz="2353"/>
            </a:lvl3pPr>
            <a:lvl4pPr>
              <a:defRPr sz="2353"/>
            </a:lvl4pPr>
            <a:lvl5pPr>
              <a:defRPr sz="235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5"/>
          <p:cNvSpPr>
            <a:spLocks noGrp="1"/>
          </p:cNvSpPr>
          <p:nvPr>
            <p:ph sz="quarter" idx="13"/>
          </p:nvPr>
        </p:nvSpPr>
        <p:spPr>
          <a:xfrm>
            <a:off x="6243644" y="3727845"/>
            <a:ext cx="2689274" cy="2689656"/>
          </a:xfrm>
          <a:solidFill>
            <a:schemeClr val="accent1"/>
          </a:solid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353">
                <a:gradFill>
                  <a:gsLst>
                    <a:gs pos="2655">
                      <a:schemeClr val="bg1"/>
                    </a:gs>
                    <a:gs pos="29000">
                      <a:schemeClr val="bg1"/>
                    </a:gs>
                  </a:gsLst>
                  <a:lin ang="5400000" scaled="0"/>
                </a:gradFill>
              </a:defRPr>
            </a:lvl1pPr>
            <a:lvl2pPr>
              <a:defRPr sz="2353"/>
            </a:lvl2pPr>
            <a:lvl3pPr>
              <a:defRPr sz="2353"/>
            </a:lvl3pPr>
            <a:lvl4pPr>
              <a:defRPr sz="2353"/>
            </a:lvl4pPr>
            <a:lvl5pPr>
              <a:defRPr sz="235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9230848" y="3727845"/>
            <a:ext cx="2689274" cy="2689656"/>
          </a:xfrm>
          <a:solidFill>
            <a:schemeClr val="accent1"/>
          </a:solid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353">
                <a:gradFill>
                  <a:gsLst>
                    <a:gs pos="2655">
                      <a:schemeClr val="bg1"/>
                    </a:gs>
                    <a:gs pos="29000">
                      <a:schemeClr val="bg1"/>
                    </a:gs>
                  </a:gsLst>
                  <a:lin ang="5400000" scaled="0"/>
                </a:gradFill>
              </a:defRPr>
            </a:lvl1pPr>
            <a:lvl2pPr>
              <a:defRPr sz="2353"/>
            </a:lvl2pPr>
            <a:lvl3pPr>
              <a:defRPr sz="2353"/>
            </a:lvl3pPr>
            <a:lvl4pPr>
              <a:defRPr sz="2353"/>
            </a:lvl4pPr>
            <a:lvl5pPr>
              <a:defRPr sz="235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85054" y="6558796"/>
            <a:ext cx="3859607" cy="134483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marL="0" algn="l" defTabSz="914367" rtl="0" eaLnBrk="1" latinLnBrk="0" hangingPunct="1">
              <a:defRPr lang="en-US" sz="882" kern="1200">
                <a:gradFill>
                  <a:gsLst>
                    <a:gs pos="2239">
                      <a:schemeClr val="tx1"/>
                    </a:gs>
                    <a:gs pos="1194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r>
              <a:rPr lang="en-US">
                <a:gradFill>
                  <a:gsLst>
                    <a:gs pos="2239">
                      <a:srgbClr val="505050"/>
                    </a:gs>
                    <a:gs pos="11940">
                      <a:srgbClr val="505050"/>
                    </a:gs>
                  </a:gsLst>
                  <a:lin ang="5400000" scaled="0"/>
                </a:gradFill>
              </a:rPr>
              <a:t>MICROSOFT CONFIDENTIAL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6601" y="763726"/>
            <a:ext cx="11914980" cy="373563"/>
          </a:xfrm>
        </p:spPr>
        <p:txBody>
          <a:bodyPr lIns="274320" tIns="0">
            <a:noAutofit/>
          </a:bodyPr>
          <a:lstStyle>
            <a:lvl1pPr marL="0" indent="0">
              <a:buNone/>
              <a:defRPr sz="196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defTabSz="914367"/>
            <a:fld id="{27258FFF-F925-446B-8502-81C933981705}" type="slidenum">
              <a:rPr lang="en-US" smtClean="0">
                <a:gradFill>
                  <a:gsLst>
                    <a:gs pos="2239">
                      <a:srgbClr val="505050"/>
                    </a:gs>
                    <a:gs pos="11940">
                      <a:srgbClr val="505050"/>
                    </a:gs>
                  </a:gsLst>
                  <a:lin ang="5400000" scaled="0"/>
                </a:gradFill>
              </a:rPr>
              <a:pPr defTabSz="914367"/>
              <a:t>‹#›</a:t>
            </a:fld>
            <a:endParaRPr lang="en-US">
              <a:gradFill>
                <a:gsLst>
                  <a:gs pos="2239">
                    <a:srgbClr val="505050"/>
                  </a:gs>
                  <a:gs pos="11940">
                    <a:srgbClr val="505050"/>
                  </a:gs>
                </a:gsLst>
                <a:lin ang="5400000" scaled="0"/>
              </a:gra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8F85682-C587-4A45-B5F6-9FFFA55C73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06818" y="0"/>
            <a:ext cx="1085182" cy="101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206283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28" y="2087885"/>
            <a:ext cx="11655840" cy="899665"/>
          </a:xfrm>
        </p:spPr>
        <p:txBody>
          <a:bodyPr/>
          <a:lstStyle>
            <a:lvl1pPr>
              <a:defRPr sz="5882">
                <a:solidFill>
                  <a:schemeClr val="tx1"/>
                </a:solidFill>
              </a:defRPr>
            </a:lvl1pPr>
          </a:lstStyle>
          <a:p>
            <a:r>
              <a:rPr lang="en-US"/>
              <a:t>Thank you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85054" y="6558796"/>
            <a:ext cx="3859607" cy="134483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marL="0" algn="l" defTabSz="914367" rtl="0" eaLnBrk="1" latinLnBrk="0" hangingPunct="1">
              <a:defRPr lang="en-US" sz="882" kern="1200">
                <a:gradFill>
                  <a:gsLst>
                    <a:gs pos="2239">
                      <a:schemeClr val="tx1"/>
                    </a:gs>
                    <a:gs pos="1194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r>
              <a:rPr lang="en-US">
                <a:gradFill>
                  <a:gsLst>
                    <a:gs pos="2239">
                      <a:srgbClr val="505050"/>
                    </a:gs>
                    <a:gs pos="11940">
                      <a:srgbClr val="505050"/>
                    </a:gs>
                  </a:gsLst>
                  <a:lin ang="5400000" scaled="0"/>
                </a:gradFill>
              </a:rPr>
              <a:t>MICROSOFT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367"/>
            <a:fld id="{27258FFF-F925-446B-8502-81C933981705}" type="slidenum">
              <a:rPr lang="en-US" smtClean="0">
                <a:gradFill>
                  <a:gsLst>
                    <a:gs pos="2239">
                      <a:srgbClr val="505050"/>
                    </a:gs>
                    <a:gs pos="11940">
                      <a:srgbClr val="505050"/>
                    </a:gs>
                  </a:gsLst>
                  <a:lin ang="5400000" scaled="0"/>
                </a:gradFill>
              </a:rPr>
              <a:pPr defTabSz="914367"/>
              <a:t>‹#›</a:t>
            </a:fld>
            <a:endParaRPr lang="en-US">
              <a:gradFill>
                <a:gsLst>
                  <a:gs pos="2239">
                    <a:srgbClr val="505050"/>
                  </a:gs>
                  <a:gs pos="11940">
                    <a:srgbClr val="505050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636013533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FC880B-8DB0-4F83-88D3-AEB77A37B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99902E-3E9C-4DCF-9BF5-74DDEC6278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B314AE-E31C-4398-B241-A971710B1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FA47DB-8608-480D-B090-5589F27E5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B13C-1A05-4B97-AC14-763FB9ABF60B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903A2B-8AFD-4B1D-B6CA-0E6B2C21F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F04FAA-D10B-4EEE-B346-39FC54081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552E1-3C89-4B59-A12E-2EA0F5113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6054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5159" y="1153297"/>
            <a:ext cx="5348419" cy="50236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3136" y="1153297"/>
            <a:ext cx="5010664" cy="50236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MICROSOFT CONFIDENTIAL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D651-25B1-4B08-B97C-C8179DFEFC6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537411" y="365125"/>
            <a:ext cx="10816389" cy="4851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93526834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7410" y="1145059"/>
            <a:ext cx="5245551" cy="5344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7410" y="1795849"/>
            <a:ext cx="5245552" cy="42342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5384" y="1145059"/>
            <a:ext cx="5348416" cy="54348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5384" y="1869989"/>
            <a:ext cx="5348416" cy="4160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MICROSOFT CONFIDENTIAL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D651-25B1-4B08-B97C-C8179DFEFC6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537411" y="365125"/>
            <a:ext cx="10816389" cy="48510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4082765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59886-EB07-4202-A4B8-F0A50125E7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D56857-9CE9-4E62-A8EF-EFB61F767D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9624CC-0F47-4502-A7AA-E382577FE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AD147-5A11-4DDA-A876-080E112617C8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E9DFFE-09E2-42F7-8C24-543229537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96CF12-E9B6-41AD-923E-4561D980D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6C2DA-9717-48E3-955E-279644686F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50657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1AD6-FC6F-46EC-A727-B12296F87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05C20E-4881-4C33-89F2-F8294EA038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ECAAB9-76F1-4692-B845-B80BA2FD0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AD147-5A11-4DDA-A876-080E112617C8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6123A-BB8C-4188-9A5F-108F2D068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94B44D-EA14-444B-A28A-D38E78615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6C2DA-9717-48E3-955E-279644686F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76239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BA570-F5D1-46E4-BE45-289DDEB125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931B8A-6F7E-4589-9E34-2AB592773F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57D1C4-6086-466F-B5E9-833835D0A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B13C-1A05-4B97-AC14-763FB9ABF60B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4ED82F-CC22-488F-910A-828DEB01EF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132B45-0867-4172-BD6C-412E8BB0B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552E1-3C89-4B59-A12E-2EA0F5113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0136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147B7F7-3EAA-3540-BC65-00BDB110EA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81" y="472516"/>
            <a:ext cx="1335673" cy="19027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A36DC34-EED6-8F49-8473-3802F6C2A3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81" y="2532448"/>
            <a:ext cx="9630389" cy="1793104"/>
          </a:xfrm>
          <a:prstGeom prst="rect">
            <a:avLst/>
          </a:prstGeom>
          <a:noFill/>
        </p:spPr>
        <p:txBody>
          <a:bodyPr lIns="0" tIns="0" rIns="0" bIns="182880" anchor="b" anchorCtr="0"/>
          <a:lstStyle>
            <a:lvl1pPr>
              <a:defRPr sz="4705" strike="noStrike" spc="-49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Azure presentation title </a:t>
            </a:r>
            <a:br>
              <a:rPr lang="en-US"/>
            </a:br>
            <a:r>
              <a:rPr lang="en-US"/>
              <a:t>or event name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2E500E80-DD0C-EF4F-BB7D-03960A098E1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466" y="4350114"/>
            <a:ext cx="9602819" cy="724246"/>
          </a:xfrm>
          <a:prstGeom prst="rect">
            <a:avLst/>
          </a:prstGeom>
        </p:spPr>
        <p:txBody>
          <a:bodyPr/>
          <a:lstStyle>
            <a:lvl1pPr>
              <a:defRPr sz="1765">
                <a:solidFill>
                  <a:srgbClr val="000000"/>
                </a:solidFill>
              </a:defRPr>
            </a:lvl1pPr>
            <a:lvl2pPr>
              <a:defRPr sz="1765">
                <a:solidFill>
                  <a:srgbClr val="000000"/>
                </a:solidFill>
              </a:defRPr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/>
              <a:t>Author name</a:t>
            </a:r>
            <a:br>
              <a:rPr lang="en-US"/>
            </a:b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2286266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C1F9C5D-BBFD-AE42-A1D5-DA2C27C2E9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83" y="473796"/>
            <a:ext cx="1335673" cy="19027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FDD3BB94-DC99-244C-91E3-A9764AF267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81" y="2532448"/>
            <a:ext cx="9630389" cy="1793104"/>
          </a:xfrm>
          <a:prstGeom prst="rect">
            <a:avLst/>
          </a:prstGeom>
          <a:noFill/>
        </p:spPr>
        <p:txBody>
          <a:bodyPr lIns="0" tIns="0" rIns="0" bIns="182880" anchor="b" anchorCtr="0"/>
          <a:lstStyle>
            <a:lvl1pPr>
              <a:defRPr sz="4705" strike="noStrike" spc="-49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Azure presentation title </a:t>
            </a:r>
            <a:br>
              <a:rPr lang="en-US"/>
            </a:br>
            <a:r>
              <a:rPr lang="en-US"/>
              <a:t>or event name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63FCEA3C-C822-5A4A-9561-695239EA77C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466" y="4350114"/>
            <a:ext cx="9602819" cy="724246"/>
          </a:xfrm>
          <a:prstGeom prst="rect">
            <a:avLst/>
          </a:prstGeom>
        </p:spPr>
        <p:txBody>
          <a:bodyPr/>
          <a:lstStyle>
            <a:lvl1pPr>
              <a:defRPr sz="1765">
                <a:solidFill>
                  <a:schemeClr val="bg2"/>
                </a:solidFill>
              </a:defRPr>
            </a:lvl1pPr>
            <a:lvl2pPr>
              <a:defRPr sz="1765">
                <a:solidFill>
                  <a:srgbClr val="000000"/>
                </a:solidFill>
              </a:defRPr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/>
              <a:t>Author name</a:t>
            </a:r>
            <a:br>
              <a:rPr lang="en-US"/>
            </a:b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6358934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3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C1F9C5D-BBFD-AE42-A1D5-DA2C27C2E9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83" y="473796"/>
            <a:ext cx="1335673" cy="190278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302B9254-503D-8F44-9D4B-18675DFDE8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81" y="2532448"/>
            <a:ext cx="9630389" cy="1793104"/>
          </a:xfrm>
          <a:prstGeom prst="rect">
            <a:avLst/>
          </a:prstGeom>
          <a:noFill/>
        </p:spPr>
        <p:txBody>
          <a:bodyPr lIns="0" tIns="0" rIns="0" bIns="182880" anchor="b" anchorCtr="0"/>
          <a:lstStyle>
            <a:lvl1pPr>
              <a:defRPr sz="4705" strike="noStrike" spc="-49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Azure presentation title </a:t>
            </a:r>
            <a:br>
              <a:rPr lang="en-US"/>
            </a:br>
            <a:r>
              <a:rPr lang="en-US"/>
              <a:t>or event name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2D6C119F-8C39-DF40-90FE-09B7E3ECDB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466" y="4350114"/>
            <a:ext cx="9602819" cy="724246"/>
          </a:xfrm>
          <a:prstGeom prst="rect">
            <a:avLst/>
          </a:prstGeom>
        </p:spPr>
        <p:txBody>
          <a:bodyPr/>
          <a:lstStyle>
            <a:lvl1pPr>
              <a:defRPr sz="1765">
                <a:solidFill>
                  <a:schemeClr val="bg2"/>
                </a:solidFill>
              </a:defRPr>
            </a:lvl1pPr>
            <a:lvl2pPr>
              <a:defRPr sz="1765">
                <a:solidFill>
                  <a:srgbClr val="000000"/>
                </a:solidFill>
              </a:defRPr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/>
              <a:t>Author name</a:t>
            </a:r>
            <a:br>
              <a:rPr lang="en-US"/>
            </a:b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155170277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F83EBA8-9428-5042-A6AB-BA1563CB95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81" y="472516"/>
            <a:ext cx="1335673" cy="1902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0419340-DB0C-B34E-84FE-2AA1A19A58C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617" y="0"/>
            <a:ext cx="597379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D09A9D1-6212-8B49-96D7-B3E9D17D4B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81" y="2532448"/>
            <a:ext cx="5428936" cy="1793104"/>
          </a:xfrm>
          <a:prstGeom prst="rect">
            <a:avLst/>
          </a:prstGeom>
          <a:noFill/>
        </p:spPr>
        <p:txBody>
          <a:bodyPr lIns="0" tIns="0" rIns="0" bIns="182880" anchor="b" anchorCtr="0"/>
          <a:lstStyle>
            <a:lvl1pPr>
              <a:defRPr sz="4705" strike="noStrike" spc="-49" baseline="0">
                <a:solidFill>
                  <a:srgbClr val="000000"/>
                </a:solidFill>
              </a:defRPr>
            </a:lvl1pPr>
          </a:lstStyle>
          <a:p>
            <a:r>
              <a:rPr lang="en-US"/>
              <a:t>Azure presentation</a:t>
            </a:r>
            <a:br>
              <a:rPr lang="en-US"/>
            </a:br>
            <a:r>
              <a:rPr lang="en-US"/>
              <a:t>title or event name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0881A9F1-B3A4-0742-8DAD-18EC8A78C52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466" y="4350114"/>
            <a:ext cx="5413394" cy="724246"/>
          </a:xfrm>
          <a:prstGeom prst="rect">
            <a:avLst/>
          </a:prstGeom>
        </p:spPr>
        <p:txBody>
          <a:bodyPr/>
          <a:lstStyle>
            <a:lvl1pPr>
              <a:defRPr sz="1765">
                <a:solidFill>
                  <a:srgbClr val="000000"/>
                </a:solidFill>
              </a:defRPr>
            </a:lvl1pPr>
            <a:lvl2pPr>
              <a:defRPr sz="1765">
                <a:solidFill>
                  <a:srgbClr val="000000"/>
                </a:solidFill>
              </a:defRPr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/>
              <a:t>Author name</a:t>
            </a:r>
            <a:br>
              <a:rPr lang="en-US"/>
            </a:b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139321314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CFF9732-E389-084D-A7F3-09AC5EED73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81" y="472516"/>
            <a:ext cx="1335673" cy="19027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7E4AC65-3150-034F-B089-A8B21D5F2E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81" y="2532448"/>
            <a:ext cx="5428936" cy="1793104"/>
          </a:xfrm>
          <a:prstGeom prst="rect">
            <a:avLst/>
          </a:prstGeom>
          <a:noFill/>
        </p:spPr>
        <p:txBody>
          <a:bodyPr lIns="0" tIns="0" rIns="0" bIns="182880" anchor="b" anchorCtr="0"/>
          <a:lstStyle>
            <a:lvl1pPr>
              <a:defRPr sz="4705" strike="noStrike" spc="-49" baseline="0">
                <a:solidFill>
                  <a:srgbClr val="000000"/>
                </a:solidFill>
              </a:defRPr>
            </a:lvl1pPr>
          </a:lstStyle>
          <a:p>
            <a:r>
              <a:rPr lang="en-US"/>
              <a:t>Azure presentation</a:t>
            </a:r>
            <a:br>
              <a:rPr lang="en-US"/>
            </a:br>
            <a:r>
              <a:rPr lang="en-US"/>
              <a:t>title or event name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29B09652-4E45-F04D-8357-20491F718B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466" y="4350114"/>
            <a:ext cx="5413394" cy="724246"/>
          </a:xfrm>
          <a:prstGeom prst="rect">
            <a:avLst/>
          </a:prstGeom>
        </p:spPr>
        <p:txBody>
          <a:bodyPr/>
          <a:lstStyle>
            <a:lvl1pPr>
              <a:defRPr sz="1765">
                <a:solidFill>
                  <a:srgbClr val="000000"/>
                </a:solidFill>
              </a:defRPr>
            </a:lvl1pPr>
            <a:lvl2pPr>
              <a:defRPr sz="1765">
                <a:solidFill>
                  <a:srgbClr val="000000"/>
                </a:solidFill>
              </a:defRPr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/>
              <a:t>Author name</a:t>
            </a:r>
            <a:br>
              <a:rPr lang="en-US"/>
            </a:br>
            <a:r>
              <a:rPr lang="en-US"/>
              <a:t>Date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4BDF03-4137-9B4F-811A-B300BDF9B2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467" y="206105"/>
            <a:ext cx="5583404" cy="640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360937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99733-840D-4817-A32E-37FFB4BAB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466920-434D-4571-BD81-2E7E3DEA92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5E55A-AFBD-4954-AE0D-E446794451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03421D-C37F-4458-B73F-80B835B1AF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F36D92-F593-4435-8A73-3E20F763D9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503CA50-D7E2-4D77-8C66-374EF0E672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B13C-1A05-4B97-AC14-763FB9ABF60B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F642C7-845A-47CE-9C8A-AD203551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BE09A2-C0AA-4E77-8E75-479B4B8B1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552E1-3C89-4B59-A12E-2EA0F5113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82112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CFF9732-E389-084D-A7F3-09AC5EED73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81" y="472516"/>
            <a:ext cx="1335673" cy="19027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7E4AC65-3150-034F-B089-A8B21D5F2E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81" y="2532448"/>
            <a:ext cx="5428936" cy="1793104"/>
          </a:xfrm>
          <a:prstGeom prst="rect">
            <a:avLst/>
          </a:prstGeom>
          <a:noFill/>
        </p:spPr>
        <p:txBody>
          <a:bodyPr lIns="0" tIns="0" rIns="0" bIns="182880" anchor="b" anchorCtr="0"/>
          <a:lstStyle>
            <a:lvl1pPr>
              <a:defRPr sz="4705" strike="noStrike" spc="-49" baseline="0">
                <a:solidFill>
                  <a:srgbClr val="000000"/>
                </a:solidFill>
              </a:defRPr>
            </a:lvl1pPr>
          </a:lstStyle>
          <a:p>
            <a:r>
              <a:rPr lang="en-US"/>
              <a:t>Azure presentation</a:t>
            </a:r>
            <a:br>
              <a:rPr lang="en-US"/>
            </a:br>
            <a:r>
              <a:rPr lang="en-US"/>
              <a:t>title or event name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29B09652-4E45-F04D-8357-20491F718B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466" y="4350114"/>
            <a:ext cx="5413394" cy="724246"/>
          </a:xfrm>
          <a:prstGeom prst="rect">
            <a:avLst/>
          </a:prstGeom>
        </p:spPr>
        <p:txBody>
          <a:bodyPr/>
          <a:lstStyle>
            <a:lvl1pPr>
              <a:defRPr sz="1765">
                <a:solidFill>
                  <a:srgbClr val="000000"/>
                </a:solidFill>
              </a:defRPr>
            </a:lvl1pPr>
            <a:lvl2pPr>
              <a:defRPr sz="1765">
                <a:solidFill>
                  <a:srgbClr val="000000"/>
                </a:solidFill>
              </a:defRPr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/>
              <a:t>Author name</a:t>
            </a:r>
            <a:br>
              <a:rPr lang="en-US"/>
            </a:br>
            <a:r>
              <a:rPr lang="en-US"/>
              <a:t>Date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DB9C92-5B22-1645-98AA-DEA153351D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182" y="321589"/>
            <a:ext cx="5413537" cy="6214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595670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CFF9732-E389-084D-A7F3-09AC5EED73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81" y="472516"/>
            <a:ext cx="1335673" cy="19027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7E4AC65-3150-034F-B089-A8B21D5F2E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81" y="2532448"/>
            <a:ext cx="5428936" cy="1793104"/>
          </a:xfrm>
          <a:prstGeom prst="rect">
            <a:avLst/>
          </a:prstGeom>
          <a:noFill/>
        </p:spPr>
        <p:txBody>
          <a:bodyPr lIns="0" tIns="0" rIns="0" bIns="182880" anchor="b" anchorCtr="0"/>
          <a:lstStyle>
            <a:lvl1pPr>
              <a:defRPr sz="4705" strike="noStrike" spc="-49" baseline="0">
                <a:solidFill>
                  <a:srgbClr val="000000"/>
                </a:solidFill>
              </a:defRPr>
            </a:lvl1pPr>
          </a:lstStyle>
          <a:p>
            <a:r>
              <a:rPr lang="en-US"/>
              <a:t>Azure presentation</a:t>
            </a:r>
            <a:br>
              <a:rPr lang="en-US"/>
            </a:br>
            <a:r>
              <a:rPr lang="en-US"/>
              <a:t>title or event name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29B09652-4E45-F04D-8357-20491F718B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466" y="4350114"/>
            <a:ext cx="5413394" cy="724246"/>
          </a:xfrm>
          <a:prstGeom prst="rect">
            <a:avLst/>
          </a:prstGeom>
        </p:spPr>
        <p:txBody>
          <a:bodyPr/>
          <a:lstStyle>
            <a:lvl1pPr>
              <a:defRPr sz="1765">
                <a:solidFill>
                  <a:srgbClr val="000000"/>
                </a:solidFill>
              </a:defRPr>
            </a:lvl1pPr>
            <a:lvl2pPr>
              <a:defRPr sz="1765">
                <a:solidFill>
                  <a:srgbClr val="000000"/>
                </a:solidFill>
              </a:defRPr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/>
              <a:t>Author name</a:t>
            </a:r>
            <a:br>
              <a:rPr lang="en-US"/>
            </a:br>
            <a:r>
              <a:rPr lang="en-US"/>
              <a:t>Date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507D490-6D76-184D-B20A-2C0F2F3DD099}"/>
              </a:ext>
            </a:extLst>
          </p:cNvPr>
          <p:cNvSpPr/>
          <p:nvPr userDrawn="1"/>
        </p:nvSpPr>
        <p:spPr bwMode="auto">
          <a:xfrm>
            <a:off x="6111901" y="0"/>
            <a:ext cx="6080099" cy="6858000"/>
          </a:xfrm>
          <a:prstGeom prst="rect">
            <a:avLst/>
          </a:prstGeom>
          <a:solidFill>
            <a:srgbClr val="0000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err="1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4B63C3A-8B21-B940-BD1D-D9281E6DD2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055" y="0"/>
            <a:ext cx="59737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043476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CFF9732-E389-084D-A7F3-09AC5EED73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81" y="472516"/>
            <a:ext cx="1335673" cy="19027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7E4AC65-3150-034F-B089-A8B21D5F2E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81" y="2532448"/>
            <a:ext cx="5428936" cy="1793104"/>
          </a:xfrm>
          <a:prstGeom prst="rect">
            <a:avLst/>
          </a:prstGeom>
          <a:noFill/>
        </p:spPr>
        <p:txBody>
          <a:bodyPr lIns="0" tIns="0" rIns="0" bIns="182880" anchor="b" anchorCtr="0"/>
          <a:lstStyle>
            <a:lvl1pPr>
              <a:defRPr sz="4705" strike="noStrike" spc="-49" baseline="0">
                <a:solidFill>
                  <a:srgbClr val="000000"/>
                </a:solidFill>
              </a:defRPr>
            </a:lvl1pPr>
          </a:lstStyle>
          <a:p>
            <a:r>
              <a:rPr lang="en-US"/>
              <a:t>Azure presentation</a:t>
            </a:r>
            <a:br>
              <a:rPr lang="en-US"/>
            </a:br>
            <a:r>
              <a:rPr lang="en-US"/>
              <a:t>title or event name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29B09652-4E45-F04D-8357-20491F718B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466" y="4350114"/>
            <a:ext cx="5413394" cy="724246"/>
          </a:xfrm>
          <a:prstGeom prst="rect">
            <a:avLst/>
          </a:prstGeom>
        </p:spPr>
        <p:txBody>
          <a:bodyPr/>
          <a:lstStyle>
            <a:lvl1pPr>
              <a:defRPr sz="1765">
                <a:solidFill>
                  <a:srgbClr val="000000"/>
                </a:solidFill>
              </a:defRPr>
            </a:lvl1pPr>
            <a:lvl2pPr>
              <a:defRPr sz="1765">
                <a:solidFill>
                  <a:srgbClr val="000000"/>
                </a:solidFill>
              </a:defRPr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/>
              <a:t>Author name</a:t>
            </a:r>
            <a:br>
              <a:rPr lang="en-US"/>
            </a:br>
            <a:r>
              <a:rPr lang="en-US"/>
              <a:t>Date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6228DA-C78B-F44C-94F8-7128E0B2D7A7}"/>
              </a:ext>
            </a:extLst>
          </p:cNvPr>
          <p:cNvSpPr/>
          <p:nvPr userDrawn="1"/>
        </p:nvSpPr>
        <p:spPr bwMode="auto">
          <a:xfrm>
            <a:off x="6111901" y="0"/>
            <a:ext cx="6080099" cy="6858000"/>
          </a:xfrm>
          <a:prstGeom prst="rect">
            <a:avLst/>
          </a:prstGeom>
          <a:solidFill>
            <a:srgbClr val="0000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err="1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42E84EF-6F95-A646-8F37-FD94FE9079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11901" y="0"/>
            <a:ext cx="60800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624646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CFF9732-E389-084D-A7F3-09AC5EED73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81" y="472516"/>
            <a:ext cx="1335673" cy="19027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7E4AC65-3150-034F-B089-A8B21D5F2E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81" y="2532448"/>
            <a:ext cx="5428936" cy="1793104"/>
          </a:xfrm>
          <a:prstGeom prst="rect">
            <a:avLst/>
          </a:prstGeom>
          <a:noFill/>
        </p:spPr>
        <p:txBody>
          <a:bodyPr lIns="0" tIns="0" rIns="0" bIns="182880" anchor="b" anchorCtr="0"/>
          <a:lstStyle>
            <a:lvl1pPr>
              <a:defRPr sz="4705" strike="noStrike" spc="-49" baseline="0">
                <a:solidFill>
                  <a:srgbClr val="000000"/>
                </a:solidFill>
              </a:defRPr>
            </a:lvl1pPr>
          </a:lstStyle>
          <a:p>
            <a:r>
              <a:rPr lang="en-US"/>
              <a:t>Azure presentation</a:t>
            </a:r>
            <a:br>
              <a:rPr lang="en-US"/>
            </a:br>
            <a:r>
              <a:rPr lang="en-US"/>
              <a:t>title or event name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29B09652-4E45-F04D-8357-20491F718B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466" y="4350114"/>
            <a:ext cx="5413394" cy="724246"/>
          </a:xfrm>
          <a:prstGeom prst="rect">
            <a:avLst/>
          </a:prstGeom>
        </p:spPr>
        <p:txBody>
          <a:bodyPr/>
          <a:lstStyle>
            <a:lvl1pPr>
              <a:defRPr sz="1765">
                <a:solidFill>
                  <a:srgbClr val="000000"/>
                </a:solidFill>
              </a:defRPr>
            </a:lvl1pPr>
            <a:lvl2pPr>
              <a:defRPr sz="1765">
                <a:solidFill>
                  <a:srgbClr val="000000"/>
                </a:solidFill>
              </a:defRPr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/>
              <a:t>Author name</a:t>
            </a:r>
            <a:br>
              <a:rPr lang="en-US"/>
            </a:br>
            <a:r>
              <a:rPr lang="en-US"/>
              <a:t>Date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1443AB1-0CDE-B44D-8883-27DEB7B914EA}"/>
              </a:ext>
            </a:extLst>
          </p:cNvPr>
          <p:cNvSpPr/>
          <p:nvPr userDrawn="1"/>
        </p:nvSpPr>
        <p:spPr bwMode="auto">
          <a:xfrm>
            <a:off x="6111901" y="0"/>
            <a:ext cx="6080099" cy="6858000"/>
          </a:xfrm>
          <a:prstGeom prst="rect">
            <a:avLst/>
          </a:prstGeom>
          <a:solidFill>
            <a:srgbClr val="0000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err="1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4E0159D-061E-A640-B0A5-C7A703E35A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055" y="0"/>
            <a:ext cx="59737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661259"/>
      </p:ext>
    </p:extLst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CFF9732-E389-084D-A7F3-09AC5EED73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81" y="472516"/>
            <a:ext cx="1335673" cy="19027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7E4AC65-3150-034F-B089-A8B21D5F2E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81" y="2532448"/>
            <a:ext cx="5428936" cy="1793104"/>
          </a:xfrm>
          <a:prstGeom prst="rect">
            <a:avLst/>
          </a:prstGeom>
          <a:noFill/>
        </p:spPr>
        <p:txBody>
          <a:bodyPr lIns="0" tIns="0" rIns="0" bIns="182880" anchor="b" anchorCtr="0"/>
          <a:lstStyle>
            <a:lvl1pPr>
              <a:defRPr sz="4705" strike="noStrike" spc="-49" baseline="0">
                <a:solidFill>
                  <a:srgbClr val="000000"/>
                </a:solidFill>
              </a:defRPr>
            </a:lvl1pPr>
          </a:lstStyle>
          <a:p>
            <a:r>
              <a:rPr lang="en-US"/>
              <a:t>Azure presentation</a:t>
            </a:r>
            <a:br>
              <a:rPr lang="en-US"/>
            </a:br>
            <a:r>
              <a:rPr lang="en-US"/>
              <a:t>title or event name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29B09652-4E45-F04D-8357-20491F718B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466" y="4350114"/>
            <a:ext cx="5413394" cy="724246"/>
          </a:xfrm>
          <a:prstGeom prst="rect">
            <a:avLst/>
          </a:prstGeom>
        </p:spPr>
        <p:txBody>
          <a:bodyPr/>
          <a:lstStyle>
            <a:lvl1pPr>
              <a:defRPr sz="1765">
                <a:solidFill>
                  <a:srgbClr val="000000"/>
                </a:solidFill>
              </a:defRPr>
            </a:lvl1pPr>
            <a:lvl2pPr>
              <a:defRPr sz="1765">
                <a:solidFill>
                  <a:srgbClr val="000000"/>
                </a:solidFill>
              </a:defRPr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/>
              <a:t>Author name</a:t>
            </a:r>
            <a:br>
              <a:rPr lang="en-US"/>
            </a:br>
            <a:r>
              <a:rPr lang="en-US"/>
              <a:t>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2E2926B-CE4C-8042-8EAB-E69CCC77CEF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210" y="0"/>
            <a:ext cx="59737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881654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CFF9732-E389-084D-A7F3-09AC5EED73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81" y="472516"/>
            <a:ext cx="1335673" cy="19027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7E4AC65-3150-034F-B089-A8B21D5F2E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81" y="2532448"/>
            <a:ext cx="5428936" cy="1793104"/>
          </a:xfrm>
          <a:prstGeom prst="rect">
            <a:avLst/>
          </a:prstGeom>
          <a:noFill/>
        </p:spPr>
        <p:txBody>
          <a:bodyPr lIns="0" tIns="0" rIns="0" bIns="182880" anchor="b" anchorCtr="0"/>
          <a:lstStyle>
            <a:lvl1pPr>
              <a:defRPr sz="4705" strike="noStrike" spc="-49" baseline="0">
                <a:solidFill>
                  <a:srgbClr val="000000"/>
                </a:solidFill>
              </a:defRPr>
            </a:lvl1pPr>
          </a:lstStyle>
          <a:p>
            <a:r>
              <a:rPr lang="en-US"/>
              <a:t>Azure presentation</a:t>
            </a:r>
            <a:br>
              <a:rPr lang="en-US"/>
            </a:br>
            <a:r>
              <a:rPr lang="en-US"/>
              <a:t>title or event name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29B09652-4E45-F04D-8357-20491F718B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466" y="4350114"/>
            <a:ext cx="5413394" cy="724246"/>
          </a:xfrm>
          <a:prstGeom prst="rect">
            <a:avLst/>
          </a:prstGeom>
        </p:spPr>
        <p:txBody>
          <a:bodyPr/>
          <a:lstStyle>
            <a:lvl1pPr>
              <a:defRPr sz="1765">
                <a:solidFill>
                  <a:srgbClr val="000000"/>
                </a:solidFill>
              </a:defRPr>
            </a:lvl1pPr>
            <a:lvl2pPr>
              <a:defRPr sz="1765">
                <a:solidFill>
                  <a:srgbClr val="000000"/>
                </a:solidFill>
              </a:defRPr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/>
              <a:t>Author name</a:t>
            </a:r>
            <a:br>
              <a:rPr lang="en-US"/>
            </a:br>
            <a:r>
              <a:rPr lang="en-US"/>
              <a:t>Date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5B5B5AE-3FA2-9E4F-A2B8-042B9D3557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18210" y="0"/>
            <a:ext cx="59737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252260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CFF9732-E389-084D-A7F3-09AC5EED73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81" y="472516"/>
            <a:ext cx="1335673" cy="19027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7E4AC65-3150-034F-B089-A8B21D5F2E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81" y="2532448"/>
            <a:ext cx="5428936" cy="1793104"/>
          </a:xfrm>
          <a:prstGeom prst="rect">
            <a:avLst/>
          </a:prstGeom>
          <a:noFill/>
        </p:spPr>
        <p:txBody>
          <a:bodyPr lIns="0" tIns="0" rIns="0" bIns="182880" anchor="b" anchorCtr="0"/>
          <a:lstStyle>
            <a:lvl1pPr>
              <a:defRPr sz="4705" strike="noStrike" spc="-49" baseline="0">
                <a:solidFill>
                  <a:srgbClr val="000000"/>
                </a:solidFill>
              </a:defRPr>
            </a:lvl1pPr>
          </a:lstStyle>
          <a:p>
            <a:r>
              <a:rPr lang="en-US"/>
              <a:t>Azure presentation</a:t>
            </a:r>
            <a:br>
              <a:rPr lang="en-US"/>
            </a:br>
            <a:r>
              <a:rPr lang="en-US"/>
              <a:t>title or event name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29B09652-4E45-F04D-8357-20491F718B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466" y="4350114"/>
            <a:ext cx="5413394" cy="724246"/>
          </a:xfrm>
          <a:prstGeom prst="rect">
            <a:avLst/>
          </a:prstGeom>
        </p:spPr>
        <p:txBody>
          <a:bodyPr/>
          <a:lstStyle>
            <a:lvl1pPr>
              <a:defRPr sz="1765">
                <a:solidFill>
                  <a:srgbClr val="000000"/>
                </a:solidFill>
              </a:defRPr>
            </a:lvl1pPr>
            <a:lvl2pPr>
              <a:defRPr sz="1765">
                <a:solidFill>
                  <a:srgbClr val="000000"/>
                </a:solidFill>
              </a:defRPr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/>
              <a:t>Author name</a:t>
            </a:r>
            <a:br>
              <a:rPr lang="en-US"/>
            </a:br>
            <a:r>
              <a:rPr lang="en-US"/>
              <a:t>Date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B6D3BFF-96E5-A945-99DA-8C69FBFC85B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210" y="0"/>
            <a:ext cx="59737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603201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1168943"/>
            <a:ext cx="3618381" cy="899665"/>
          </a:xfrm>
          <a:prstGeom prst="rect">
            <a:avLst/>
          </a:prstGeom>
        </p:spPr>
        <p:txBody>
          <a:bodyPr lIns="0" tIns="0" rIns="0" bIns="0"/>
          <a:lstStyle>
            <a:lvl1pPr>
              <a:defRPr sz="1765" spc="0" baseline="0">
                <a:solidFill>
                  <a:srgbClr val="000000"/>
                </a:solidFill>
              </a:defRPr>
            </a:lvl1pPr>
          </a:lstStyle>
          <a:p>
            <a:r>
              <a:rPr lang="en-US"/>
              <a:t>Contents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229843" y="1168943"/>
            <a:ext cx="547437" cy="378699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defTabSz="507330">
              <a:spcAft>
                <a:spcPts val="490"/>
              </a:spcAft>
              <a:buNone/>
              <a:defRPr sz="1765" spc="0" baseline="0">
                <a:solidFill>
                  <a:schemeClr val="tx2"/>
                </a:solidFill>
              </a:defRPr>
            </a:lvl1pPr>
            <a:lvl2pPr marL="224097" indent="0">
              <a:buNone/>
              <a:defRPr sz="1765"/>
            </a:lvl2pPr>
            <a:lvl3pPr marL="448193" indent="0">
              <a:buNone/>
              <a:defRPr sz="1765"/>
            </a:lvl3pPr>
            <a:lvl4pPr marL="672290" indent="0">
              <a:buNone/>
              <a:defRPr sz="1765"/>
            </a:lvl4pPr>
            <a:lvl5pPr marL="896386" indent="0">
              <a:buNone/>
              <a:defRPr sz="1765"/>
            </a:lvl5pPr>
          </a:lstStyle>
          <a:p>
            <a:pPr lvl="0"/>
            <a:r>
              <a:rPr lang="en-US"/>
              <a:t>##</a:t>
            </a:r>
            <a:br>
              <a:rPr lang="en-US"/>
            </a:br>
            <a:r>
              <a:rPr lang="en-US"/>
              <a:t>##</a:t>
            </a:r>
            <a:br>
              <a:rPr lang="en-US"/>
            </a:br>
            <a:r>
              <a:rPr lang="en-US"/>
              <a:t>##</a:t>
            </a:r>
            <a:br>
              <a:rPr lang="en-US"/>
            </a:br>
            <a:r>
              <a:rPr lang="en-US"/>
              <a:t>##</a:t>
            </a:r>
            <a:br>
              <a:rPr lang="en-US"/>
            </a:br>
            <a:r>
              <a:rPr lang="en-US"/>
              <a:t>##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FF941B29-79EC-DD49-A767-757BAE16FC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77280" y="1168942"/>
            <a:ext cx="3290380" cy="378699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defTabSz="507330">
              <a:spcAft>
                <a:spcPts val="490"/>
              </a:spcAft>
              <a:buNone/>
              <a:defRPr sz="1765" spc="0" baseline="0">
                <a:solidFill>
                  <a:srgbClr val="000000"/>
                </a:solidFill>
              </a:defRPr>
            </a:lvl1pPr>
            <a:lvl2pPr marL="224097" indent="0">
              <a:buNone/>
              <a:defRPr sz="1765"/>
            </a:lvl2pPr>
            <a:lvl3pPr marL="448193" indent="0">
              <a:buNone/>
              <a:defRPr sz="1765"/>
            </a:lvl3pPr>
            <a:lvl4pPr marL="672290" indent="0">
              <a:buNone/>
              <a:defRPr sz="1765"/>
            </a:lvl4pPr>
            <a:lvl5pPr marL="896386" indent="0">
              <a:buNone/>
              <a:defRPr sz="1765"/>
            </a:lvl5pPr>
          </a:lstStyle>
          <a:p>
            <a:pPr lvl="0"/>
            <a:r>
              <a:rPr lang="en-US"/>
              <a:t>Section Title</a:t>
            </a:r>
            <a:br>
              <a:rPr lang="en-US"/>
            </a:br>
            <a:r>
              <a:rPr lang="en-US"/>
              <a:t>Section Title</a:t>
            </a:r>
            <a:br>
              <a:rPr lang="en-US"/>
            </a:br>
            <a:r>
              <a:rPr lang="en-US"/>
              <a:t>Section Title</a:t>
            </a:r>
            <a:br>
              <a:rPr lang="en-US"/>
            </a:br>
            <a:r>
              <a:rPr lang="en-US"/>
              <a:t>Section Title</a:t>
            </a:r>
            <a:br>
              <a:rPr lang="en-US"/>
            </a:br>
            <a:r>
              <a:rPr lang="en-US"/>
              <a:t>Section Title</a:t>
            </a:r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A2F7DAD6-99FA-B74A-87E5-BFA3CB237070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21108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									                                                                                                                                             Azure </a:t>
            </a:r>
          </a:p>
        </p:txBody>
      </p:sp>
    </p:spTree>
    <p:extLst>
      <p:ext uri="{BB962C8B-B14F-4D97-AF65-F5344CB8AC3E}">
        <p14:creationId xmlns:p14="http://schemas.microsoft.com/office/powerpoint/2010/main" val="3747468220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Heading Segoe UI </a:t>
            </a:r>
            <a:r>
              <a:rPr lang="en-US" err="1"/>
              <a:t>Semibold</a:t>
            </a:r>
            <a:r>
              <a:rPr lang="en-US"/>
              <a:t> 28/32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55995" y="1922801"/>
            <a:ext cx="11306469" cy="2877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2353"/>
              </a:lnSpc>
              <a:buNone/>
              <a:defRPr sz="1961" b="0" i="0" spc="0">
                <a:solidFill>
                  <a:srgbClr val="000000"/>
                </a:solidFill>
                <a:latin typeface="+mj-lt"/>
              </a:defRPr>
            </a:lvl1pPr>
            <a:lvl2pPr marL="0" indent="0">
              <a:lnSpc>
                <a:spcPts val="2353"/>
              </a:lnSpc>
              <a:buNone/>
              <a:defRPr spc="0">
                <a:solidFill>
                  <a:srgbClr val="000000"/>
                </a:solidFill>
                <a:latin typeface="+mn-lt"/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1"/>
            <a:r>
              <a:rPr lang="en-US"/>
              <a:t>Large: subhead Segoe UI Regular 20/24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5995" y="3015704"/>
            <a:ext cx="11306469" cy="216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None/>
              <a:defRPr sz="1372" b="0" spc="0">
                <a:solidFill>
                  <a:schemeClr val="tx2"/>
                </a:solidFill>
                <a:latin typeface="+mj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 spc="0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Medium: paragraph heading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76E35749-090F-0542-9B4B-BF37EFC334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5995" y="4503832"/>
            <a:ext cx="11306469" cy="1508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176"/>
              </a:lnSpc>
              <a:spcBef>
                <a:spcPts val="0"/>
              </a:spcBef>
              <a:buNone/>
              <a:defRPr sz="980" spc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980" spc="0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0" indent="0">
              <a:lnSpc>
                <a:spcPct val="100000"/>
              </a:lnSpc>
              <a:buNone/>
              <a:defRPr>
                <a:solidFill>
                  <a:srgbClr val="000000"/>
                </a:solidFill>
              </a:defRPr>
            </a:lvl5pPr>
          </a:lstStyle>
          <a:p>
            <a:pPr lvl="1"/>
            <a:r>
              <a:rPr lang="en-US"/>
              <a:t>Small: caption body copy Segoe Regular 10/12</a:t>
            </a:r>
          </a:p>
        </p:txBody>
      </p:sp>
      <p:sp>
        <p:nvSpPr>
          <p:cNvPr id="18" name="Text Box 3">
            <a:extLst>
              <a:ext uri="{FF2B5EF4-FFF2-40B4-BE49-F238E27FC236}">
                <a16:creationId xmlns:a16="http://schemas.microsoft.com/office/drawing/2014/main" id="{19F02595-114B-2D46-ABDC-5E65D166807C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21108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									                                                                                                                                             Azure 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68F32AD9-0E33-284C-8468-E63BF69AF2E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4169" y="4299924"/>
            <a:ext cx="11306469" cy="243143"/>
          </a:xfrm>
          <a:prstGeom prst="rect">
            <a:avLst/>
          </a:prstGeom>
        </p:spPr>
        <p:txBody>
          <a:bodyPr tIns="0"/>
          <a:lstStyle>
            <a:lvl1pPr>
              <a:defRPr lang="en-US" sz="980" b="1" kern="1200" spc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Small: caption title Segoe UI Bold 10/12. 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BA46FDB1-D336-7C45-BF92-D58B6C55036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4169" y="3258992"/>
            <a:ext cx="11306469" cy="2161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Medium: body copy Segoe UI Regular 14/18</a:t>
            </a:r>
          </a:p>
        </p:txBody>
      </p:sp>
    </p:spTree>
    <p:extLst>
      <p:ext uri="{BB962C8B-B14F-4D97-AF65-F5344CB8AC3E}">
        <p14:creationId xmlns:p14="http://schemas.microsoft.com/office/powerpoint/2010/main" val="737717271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Heading Segoe UI </a:t>
            </a:r>
            <a:r>
              <a:rPr lang="en-US" err="1"/>
              <a:t>Semibold</a:t>
            </a:r>
            <a:r>
              <a:rPr lang="en-US"/>
              <a:t> 28/32</a:t>
            </a:r>
          </a:p>
        </p:txBody>
      </p:sp>
      <p:sp>
        <p:nvSpPr>
          <p:cNvPr id="18" name="Text Box 3">
            <a:extLst>
              <a:ext uri="{FF2B5EF4-FFF2-40B4-BE49-F238E27FC236}">
                <a16:creationId xmlns:a16="http://schemas.microsoft.com/office/drawing/2014/main" id="{19F02595-114B-2D46-ABDC-5E65D166807C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21108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									                                                                                                                                             Azure 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FEE1E43F-C091-614B-AA20-F39D0AACAA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5995" y="1922586"/>
            <a:ext cx="9384447" cy="33655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36145" marR="0" indent="-336145" algn="l" defTabSz="914367" rtl="0" eaLnBrk="1" fontAlgn="auto" latinLnBrk="0" hangingPunct="1">
              <a:lnSpc>
                <a:spcPts val="2353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961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224097" indent="0">
              <a:buNone/>
              <a:defRPr/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Bulleted list Segoe UI Regular 20/24. Dis </a:t>
            </a:r>
            <a:r>
              <a:rPr lang="en-US" err="1"/>
              <a:t>apid</a:t>
            </a:r>
            <a:r>
              <a:rPr lang="en-US"/>
              <a:t> es </a:t>
            </a:r>
            <a:r>
              <a:rPr lang="en-US" err="1"/>
              <a:t>simusanditis</a:t>
            </a:r>
            <a:r>
              <a:rPr lang="en-US"/>
              <a:t> </a:t>
            </a:r>
            <a:r>
              <a:rPr lang="en-US" err="1"/>
              <a:t>ea</a:t>
            </a:r>
            <a:r>
              <a:rPr lang="en-US"/>
              <a:t> ex et </a:t>
            </a:r>
            <a:r>
              <a:rPr lang="en-US" err="1"/>
              <a:t>illore</a:t>
            </a:r>
            <a:r>
              <a:rPr lang="en-US"/>
              <a:t>, </a:t>
            </a:r>
            <a:r>
              <a:rPr lang="en-US" err="1"/>
              <a:t>nectationet</a:t>
            </a:r>
            <a:r>
              <a:rPr lang="en-US"/>
              <a:t> </a:t>
            </a:r>
            <a:r>
              <a:rPr lang="en-US" err="1"/>
              <a:t>aut</a:t>
            </a:r>
            <a:r>
              <a:rPr lang="en-US"/>
              <a:t> </a:t>
            </a:r>
            <a:r>
              <a:rPr lang="en-US" err="1"/>
              <a:t>dic</a:t>
            </a:r>
            <a:r>
              <a:rPr lang="en-US"/>
              <a:t> </a:t>
            </a:r>
            <a:r>
              <a:rPr lang="en-US" err="1"/>
              <a:t>tem</a:t>
            </a:r>
            <a:r>
              <a:rPr lang="en-US"/>
              <a:t> vit </a:t>
            </a:r>
            <a:r>
              <a:rPr lang="en-US" err="1"/>
              <a:t>velestium</a:t>
            </a:r>
            <a:r>
              <a:rPr lang="en-US"/>
              <a:t> </a:t>
            </a:r>
            <a:r>
              <a:rPr lang="en-US" err="1"/>
              <a:t>reperro</a:t>
            </a:r>
            <a:r>
              <a:rPr lang="en-US"/>
              <a:t> </a:t>
            </a:r>
            <a:r>
              <a:rPr lang="en-US" err="1"/>
              <a:t>rroviduntion</a:t>
            </a:r>
            <a:r>
              <a:rPr lang="en-US"/>
              <a:t> </a:t>
            </a:r>
            <a:r>
              <a:rPr lang="en-US" err="1"/>
              <a:t>conem</a:t>
            </a:r>
            <a:r>
              <a:rPr lang="en-US"/>
              <a:t> </a:t>
            </a:r>
            <a:r>
              <a:rPr lang="en-US" err="1"/>
              <a:t>rehend</a:t>
            </a:r>
            <a:br>
              <a:rPr lang="en-US"/>
            </a:br>
            <a:endParaRPr lang="en-US"/>
          </a:p>
          <a:p>
            <a:pPr marL="336145" marR="0" lvl="0" indent="-336145" algn="l" defTabSz="914367" rtl="0" eaLnBrk="1" fontAlgn="auto" latinLnBrk="0" hangingPunct="1">
              <a:lnSpc>
                <a:spcPts val="2353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Bulleted list Segoe UI Regular 20/24. Dis </a:t>
            </a:r>
            <a:r>
              <a:rPr lang="en-US" err="1"/>
              <a:t>apid</a:t>
            </a:r>
            <a:r>
              <a:rPr lang="en-US"/>
              <a:t> es </a:t>
            </a:r>
            <a:r>
              <a:rPr lang="en-US" err="1"/>
              <a:t>simusanditis</a:t>
            </a:r>
            <a:r>
              <a:rPr lang="en-US"/>
              <a:t> </a:t>
            </a:r>
            <a:r>
              <a:rPr lang="en-US" err="1"/>
              <a:t>ea</a:t>
            </a:r>
            <a:r>
              <a:rPr lang="en-US"/>
              <a:t> ex et </a:t>
            </a:r>
            <a:r>
              <a:rPr lang="en-US" err="1"/>
              <a:t>illore</a:t>
            </a:r>
            <a:r>
              <a:rPr lang="en-US"/>
              <a:t>, </a:t>
            </a:r>
            <a:r>
              <a:rPr lang="en-US" err="1"/>
              <a:t>nectationet</a:t>
            </a:r>
            <a:r>
              <a:rPr lang="en-US"/>
              <a:t> </a:t>
            </a:r>
            <a:r>
              <a:rPr lang="en-US" err="1"/>
              <a:t>aut</a:t>
            </a:r>
            <a:r>
              <a:rPr lang="en-US"/>
              <a:t> </a:t>
            </a:r>
            <a:r>
              <a:rPr lang="en-US" err="1"/>
              <a:t>dic</a:t>
            </a:r>
            <a:r>
              <a:rPr lang="en-US"/>
              <a:t> </a:t>
            </a:r>
            <a:r>
              <a:rPr lang="en-US" err="1"/>
              <a:t>tem</a:t>
            </a:r>
            <a:r>
              <a:rPr lang="en-US"/>
              <a:t> vit </a:t>
            </a:r>
            <a:r>
              <a:rPr lang="en-US" err="1"/>
              <a:t>velestium</a:t>
            </a:r>
            <a:r>
              <a:rPr lang="en-US"/>
              <a:t> </a:t>
            </a:r>
            <a:r>
              <a:rPr lang="en-US" err="1"/>
              <a:t>reperro</a:t>
            </a:r>
            <a:r>
              <a:rPr lang="en-US"/>
              <a:t> </a:t>
            </a:r>
            <a:r>
              <a:rPr lang="en-US" err="1"/>
              <a:t>rroviduntion</a:t>
            </a:r>
            <a:r>
              <a:rPr lang="en-US"/>
              <a:t> </a:t>
            </a:r>
            <a:r>
              <a:rPr lang="en-US" err="1"/>
              <a:t>conem</a:t>
            </a:r>
            <a:r>
              <a:rPr lang="en-US"/>
              <a:t> </a:t>
            </a:r>
            <a:r>
              <a:rPr lang="en-US" err="1"/>
              <a:t>rehend</a:t>
            </a:r>
            <a:br>
              <a:rPr lang="en-US"/>
            </a:br>
            <a:endParaRPr lang="en-US"/>
          </a:p>
          <a:p>
            <a:pPr marL="336145" marR="0" lvl="0" indent="-336145" algn="l" defTabSz="914367" rtl="0" eaLnBrk="1" fontAlgn="auto" latinLnBrk="0" hangingPunct="1">
              <a:lnSpc>
                <a:spcPts val="2353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Bulleted list Segoe UI Regular 20/24. Dis </a:t>
            </a:r>
            <a:r>
              <a:rPr lang="en-US" err="1"/>
              <a:t>apid</a:t>
            </a:r>
            <a:r>
              <a:rPr lang="en-US"/>
              <a:t> es </a:t>
            </a:r>
            <a:r>
              <a:rPr lang="en-US" err="1"/>
              <a:t>simusanditis</a:t>
            </a:r>
            <a:r>
              <a:rPr lang="en-US"/>
              <a:t> </a:t>
            </a:r>
            <a:r>
              <a:rPr lang="en-US" err="1"/>
              <a:t>ea</a:t>
            </a:r>
            <a:r>
              <a:rPr lang="en-US"/>
              <a:t> ex et </a:t>
            </a:r>
            <a:r>
              <a:rPr lang="en-US" err="1"/>
              <a:t>illore</a:t>
            </a:r>
            <a:r>
              <a:rPr lang="en-US"/>
              <a:t>, </a:t>
            </a:r>
            <a:r>
              <a:rPr lang="en-US" err="1"/>
              <a:t>nectationet</a:t>
            </a:r>
            <a:r>
              <a:rPr lang="en-US"/>
              <a:t> </a:t>
            </a:r>
            <a:r>
              <a:rPr lang="en-US" err="1"/>
              <a:t>aut</a:t>
            </a:r>
            <a:r>
              <a:rPr lang="en-US"/>
              <a:t> </a:t>
            </a:r>
            <a:r>
              <a:rPr lang="en-US" err="1"/>
              <a:t>dic</a:t>
            </a:r>
            <a:r>
              <a:rPr lang="en-US"/>
              <a:t> </a:t>
            </a:r>
            <a:r>
              <a:rPr lang="en-US" err="1"/>
              <a:t>tem</a:t>
            </a:r>
            <a:r>
              <a:rPr lang="en-US"/>
              <a:t> vit </a:t>
            </a:r>
            <a:r>
              <a:rPr lang="en-US" err="1"/>
              <a:t>velestium</a:t>
            </a:r>
            <a:r>
              <a:rPr lang="en-US"/>
              <a:t> </a:t>
            </a:r>
            <a:r>
              <a:rPr lang="en-US" err="1"/>
              <a:t>reperro</a:t>
            </a:r>
            <a:r>
              <a:rPr lang="en-US"/>
              <a:t> </a:t>
            </a:r>
            <a:r>
              <a:rPr lang="en-US" err="1"/>
              <a:t>rroviduntion</a:t>
            </a:r>
            <a:r>
              <a:rPr lang="en-US"/>
              <a:t> </a:t>
            </a:r>
            <a:r>
              <a:rPr lang="en-US" err="1"/>
              <a:t>conem</a:t>
            </a:r>
            <a:r>
              <a:rPr lang="en-US"/>
              <a:t> </a:t>
            </a:r>
            <a:r>
              <a:rPr lang="en-US" err="1"/>
              <a:t>rehend</a:t>
            </a:r>
            <a:endParaRPr lang="en-US"/>
          </a:p>
          <a:p>
            <a:pPr lvl="0"/>
            <a:endParaRPr lang="en-US"/>
          </a:p>
          <a:p>
            <a:pPr lvl="0"/>
            <a:endParaRPr lang="en-US"/>
          </a:p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206401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6E006-779C-4A22-8B9E-E696AD8D6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8A0B0B-6FFB-47DD-9220-940426A48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B13C-1A05-4B97-AC14-763FB9ABF60B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A8487B-67E2-4C69-B67D-23BC1FC08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25A859-4BD7-458F-BFA2-3CDE38849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552E1-3C89-4B59-A12E-2EA0F5113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94710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Text option 1: three column bulleted list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55995" y="1922587"/>
            <a:ext cx="9384447" cy="6035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2353"/>
              </a:lnSpc>
              <a:buNone/>
              <a:defRPr lang="en-US" sz="1961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224097" indent="0">
              <a:buNone/>
              <a:defRPr/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Subhead Segoe UI Regular 20/24. Dis </a:t>
            </a:r>
            <a:r>
              <a:rPr lang="en-US" err="1"/>
              <a:t>apid</a:t>
            </a:r>
            <a:r>
              <a:rPr lang="en-US"/>
              <a:t> </a:t>
            </a:r>
            <a:r>
              <a:rPr lang="en-US" err="1"/>
              <a:t>es</a:t>
            </a:r>
            <a:r>
              <a:rPr lang="en-US"/>
              <a:t> </a:t>
            </a:r>
            <a:r>
              <a:rPr lang="en-US" err="1"/>
              <a:t>simusanditis</a:t>
            </a:r>
            <a:r>
              <a:rPr lang="en-US"/>
              <a:t> </a:t>
            </a:r>
            <a:r>
              <a:rPr lang="en-US" err="1"/>
              <a:t>ea</a:t>
            </a:r>
            <a:r>
              <a:rPr lang="en-US"/>
              <a:t> ex et </a:t>
            </a:r>
            <a:r>
              <a:rPr lang="en-US" err="1"/>
              <a:t>illore</a:t>
            </a:r>
            <a:r>
              <a:rPr lang="en-US"/>
              <a:t>, </a:t>
            </a:r>
            <a:r>
              <a:rPr lang="en-US" err="1"/>
              <a:t>nectationet</a:t>
            </a:r>
            <a:r>
              <a:rPr lang="en-US"/>
              <a:t> </a:t>
            </a:r>
            <a:r>
              <a:rPr lang="en-US" err="1"/>
              <a:t>aut</a:t>
            </a:r>
            <a:r>
              <a:rPr lang="en-US"/>
              <a:t> </a:t>
            </a:r>
            <a:r>
              <a:rPr lang="en-US" err="1"/>
              <a:t>dic</a:t>
            </a:r>
            <a:r>
              <a:rPr lang="en-US"/>
              <a:t> </a:t>
            </a:r>
            <a:r>
              <a:rPr lang="en-US" err="1"/>
              <a:t>tem</a:t>
            </a:r>
            <a:r>
              <a:rPr lang="en-US"/>
              <a:t> </a:t>
            </a:r>
            <a:r>
              <a:rPr lang="en-US" err="1"/>
              <a:t>vit</a:t>
            </a:r>
            <a:r>
              <a:rPr lang="en-US"/>
              <a:t> </a:t>
            </a:r>
            <a:r>
              <a:rPr lang="en-US" err="1"/>
              <a:t>velestium</a:t>
            </a:r>
            <a:r>
              <a:rPr lang="en-US"/>
              <a:t> </a:t>
            </a:r>
            <a:r>
              <a:rPr lang="en-US" err="1"/>
              <a:t>reperro</a:t>
            </a:r>
            <a:r>
              <a:rPr lang="en-US"/>
              <a:t> </a:t>
            </a:r>
            <a:r>
              <a:rPr lang="en-US" err="1"/>
              <a:t>rroviduntion</a:t>
            </a:r>
            <a:r>
              <a:rPr lang="en-US"/>
              <a:t> </a:t>
            </a:r>
            <a:r>
              <a:rPr lang="en-US" err="1"/>
              <a:t>conem</a:t>
            </a:r>
            <a:r>
              <a:rPr lang="en-US"/>
              <a:t> </a:t>
            </a:r>
            <a:r>
              <a:rPr lang="en-US" err="1"/>
              <a:t>rehend</a:t>
            </a:r>
            <a:r>
              <a:rPr lang="en-US"/>
              <a:t>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5995" y="3151388"/>
            <a:ext cx="3618381" cy="216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spcAft>
                <a:spcPts val="588"/>
              </a:spcAft>
              <a:buNone/>
              <a:defRPr sz="1372" b="0" spc="0" baseline="0">
                <a:solidFill>
                  <a:schemeClr val="tx2"/>
                </a:solidFill>
                <a:latin typeface="+mj-lt"/>
              </a:defRPr>
            </a:lvl1pPr>
            <a:lvl2pPr marL="280121" marR="0" indent="-280121" algn="l" defTabSz="914367" rtl="0" eaLnBrk="1" fontAlgn="auto" latinLnBrk="0" hangingPunct="1">
              <a:lnSpc>
                <a:spcPts val="1765"/>
              </a:lnSpc>
              <a:spcBef>
                <a:spcPts val="0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372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Paragraph title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03383CEA-4FEB-4C9E-B7D6-3B36BC8EB7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8449" y="3151388"/>
            <a:ext cx="3618381" cy="216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spcAft>
                <a:spcPts val="588"/>
              </a:spcAft>
              <a:buNone/>
              <a:defRPr sz="1372" b="0" spc="0" baseline="0">
                <a:solidFill>
                  <a:schemeClr val="tx2"/>
                </a:solidFill>
                <a:latin typeface="+mj-lt"/>
              </a:defRPr>
            </a:lvl1pPr>
            <a:lvl2pPr marL="280121" marR="0" indent="-280121" algn="l" defTabSz="914367" rtl="0" eaLnBrk="1" fontAlgn="auto" latinLnBrk="0" hangingPunct="1">
              <a:lnSpc>
                <a:spcPts val="1765"/>
              </a:lnSpc>
              <a:spcBef>
                <a:spcPts val="0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372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Paragraph title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35007055-7118-477F-B301-DB401591FA2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49960" y="3151388"/>
            <a:ext cx="3618381" cy="216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spcAft>
                <a:spcPts val="588"/>
              </a:spcAft>
              <a:buNone/>
              <a:defRPr sz="1372" b="0" spc="0" baseline="0">
                <a:solidFill>
                  <a:schemeClr val="tx2"/>
                </a:solidFill>
                <a:latin typeface="+mj-lt"/>
              </a:defRPr>
            </a:lvl1pPr>
            <a:lvl2pPr marL="280121" marR="0" indent="-280121" algn="l" defTabSz="914367" rtl="0" eaLnBrk="1" fontAlgn="auto" latinLnBrk="0" hangingPunct="1">
              <a:lnSpc>
                <a:spcPts val="1765"/>
              </a:lnSpc>
              <a:spcBef>
                <a:spcPts val="0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372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Paragraph title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</p:txBody>
      </p:sp>
      <p:sp>
        <p:nvSpPr>
          <p:cNvPr id="23" name="Text Box 3">
            <a:extLst>
              <a:ext uri="{FF2B5EF4-FFF2-40B4-BE49-F238E27FC236}">
                <a16:creationId xmlns:a16="http://schemas.microsoft.com/office/drawing/2014/main" id="{DD31BD93-DFDF-4C46-8FDE-B1B55850B6B2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21108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									                                                                                                                                             Azure 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2951A14E-1D63-9E44-9361-FD57A8BD812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4169" y="3378439"/>
            <a:ext cx="3618381" cy="2059666"/>
          </a:xfrm>
          <a:prstGeom prst="rect">
            <a:avLst/>
          </a:prstGeom>
        </p:spPr>
        <p:txBody>
          <a:bodyPr lIns="0" tIns="0" rIns="0" bIns="0"/>
          <a:lstStyle>
            <a:lvl1pPr marL="280121" indent="-280121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  <a:p>
            <a:pPr lvl="0"/>
            <a:endParaRPr lang="en-US"/>
          </a:p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1C3BF983-4009-1049-9AD7-C94BE3AA193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449" y="3378439"/>
            <a:ext cx="3618381" cy="2059666"/>
          </a:xfrm>
          <a:prstGeom prst="rect">
            <a:avLst/>
          </a:prstGeom>
        </p:spPr>
        <p:txBody>
          <a:bodyPr lIns="0" tIns="0" rIns="0" bIns="0"/>
          <a:lstStyle>
            <a:lvl1pPr marL="280121" indent="-280121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  <a:p>
            <a:pPr lvl="0"/>
            <a:endParaRPr lang="en-US"/>
          </a:p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2361C016-E331-F44F-ACAE-52E4AE73469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56766" y="3378439"/>
            <a:ext cx="3618381" cy="2059666"/>
          </a:xfrm>
          <a:prstGeom prst="rect">
            <a:avLst/>
          </a:prstGeom>
        </p:spPr>
        <p:txBody>
          <a:bodyPr lIns="0" tIns="0" rIns="0" bIns="0"/>
          <a:lstStyle>
            <a:lvl1pPr marL="280121" indent="-280121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  <a:p>
            <a:pPr lvl="0"/>
            <a:endParaRPr lang="en-US"/>
          </a:p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73279025"/>
      </p:ext>
    </p:extLst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Text option 2: two columns copy heavy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99E39B6D-21AF-485C-B606-D6EA248988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95" y="2363622"/>
            <a:ext cx="3618381" cy="216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1176"/>
              </a:spcBef>
              <a:buNone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>
              <a:spcBef>
                <a:spcPts val="1200"/>
              </a:spcBef>
            </a:pPr>
            <a:r>
              <a:rPr lang="en-US" b="0">
                <a:solidFill>
                  <a:schemeClr val="tx2"/>
                </a:solidFill>
                <a:latin typeface="+mj-lt"/>
              </a:rPr>
              <a:t>Paragraph title Segoe UI </a:t>
            </a:r>
            <a:r>
              <a:rPr lang="en-US" b="0" err="1">
                <a:solidFill>
                  <a:schemeClr val="tx2"/>
                </a:solidFill>
                <a:latin typeface="+mj-lt"/>
              </a:rPr>
              <a:t>Semibold</a:t>
            </a:r>
            <a:r>
              <a:rPr lang="en-US" b="0">
                <a:solidFill>
                  <a:schemeClr val="tx2"/>
                </a:solidFill>
                <a:latin typeface="+mj-lt"/>
              </a:rPr>
              <a:t> 14/18</a:t>
            </a:r>
            <a:endParaRPr lang="en-US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D0D85DDD-B7EA-4D73-BA98-A5ACF1DB2D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03151" y="2363622"/>
            <a:ext cx="3618381" cy="216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1176"/>
              </a:spcBef>
              <a:buNone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>
              <a:spcBef>
                <a:spcPts val="1200"/>
              </a:spcBef>
            </a:pPr>
            <a:r>
              <a:rPr lang="en-US" b="0">
                <a:solidFill>
                  <a:schemeClr val="tx2"/>
                </a:solidFill>
                <a:latin typeface="+mj-lt"/>
              </a:rPr>
              <a:t>Paragraph title Segoe UI </a:t>
            </a:r>
            <a:r>
              <a:rPr lang="en-US" b="0" err="1">
                <a:solidFill>
                  <a:schemeClr val="tx2"/>
                </a:solidFill>
                <a:latin typeface="+mj-lt"/>
              </a:rPr>
              <a:t>Semibold</a:t>
            </a:r>
            <a:r>
              <a:rPr lang="en-US" b="0">
                <a:solidFill>
                  <a:schemeClr val="tx2"/>
                </a:solidFill>
                <a:latin typeface="+mj-lt"/>
              </a:rPr>
              <a:t> 14/18</a:t>
            </a:r>
            <a:endParaRPr lang="en-US"/>
          </a:p>
        </p:txBody>
      </p:sp>
      <p:sp>
        <p:nvSpPr>
          <p:cNvPr id="13" name="Text Box 3">
            <a:extLst>
              <a:ext uri="{FF2B5EF4-FFF2-40B4-BE49-F238E27FC236}">
                <a16:creationId xmlns:a16="http://schemas.microsoft.com/office/drawing/2014/main" id="{CCDF1654-4D2D-794C-BBB7-E1447C036FDB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21108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									                                                                                                                                             Azure 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82A6E05B-C65A-8C44-AC8B-AA08746E666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5995" y="2593749"/>
            <a:ext cx="3618381" cy="20596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  <a:p>
            <a:pPr lvl="0"/>
            <a:endParaRPr lang="en-US"/>
          </a:p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D52482AC-A354-B546-9AAD-B3E02851204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86809" y="2593749"/>
            <a:ext cx="3618381" cy="20596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  <a:p>
            <a:pPr lvl="0"/>
            <a:endParaRPr lang="en-US"/>
          </a:p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3496923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8144083" y="1599720"/>
            <a:ext cx="3609417" cy="31037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4309002" y="1599721"/>
            <a:ext cx="3612531" cy="309939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957" y="1599722"/>
            <a:ext cx="3609417" cy="310804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Text option 3: three columns images and text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5995" y="4927922"/>
            <a:ext cx="3618381" cy="216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1176"/>
              </a:spcBef>
              <a:buNone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>
              <a:spcBef>
                <a:spcPts val="1200"/>
              </a:spcBef>
            </a:pPr>
            <a:r>
              <a:rPr lang="en-US" b="0">
                <a:solidFill>
                  <a:schemeClr val="tx2"/>
                </a:solidFill>
                <a:latin typeface="+mj-lt"/>
              </a:rPr>
              <a:t>Paragraph title Segoe UI </a:t>
            </a:r>
            <a:r>
              <a:rPr lang="en-US" b="0" err="1">
                <a:solidFill>
                  <a:schemeClr val="tx2"/>
                </a:solidFill>
                <a:latin typeface="+mj-lt"/>
              </a:rPr>
              <a:t>Semibold</a:t>
            </a:r>
            <a:r>
              <a:rPr lang="en-US" b="0">
                <a:solidFill>
                  <a:schemeClr val="tx2"/>
                </a:solidFill>
                <a:latin typeface="+mj-lt"/>
              </a:rPr>
              <a:t> 14/18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8144083" y="4927922"/>
            <a:ext cx="3618381" cy="216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1176"/>
              </a:spcBef>
              <a:buNone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>
              <a:spcBef>
                <a:spcPts val="1200"/>
              </a:spcBef>
            </a:pPr>
            <a:r>
              <a:rPr lang="en-US" b="0">
                <a:solidFill>
                  <a:schemeClr val="tx2"/>
                </a:solidFill>
                <a:latin typeface="+mj-lt"/>
              </a:rPr>
              <a:t>Paragraph title Segoe UI </a:t>
            </a:r>
            <a:r>
              <a:rPr lang="en-US" b="0" err="1">
                <a:solidFill>
                  <a:schemeClr val="tx2"/>
                </a:solidFill>
                <a:latin typeface="+mj-lt"/>
              </a:rPr>
              <a:t>Semibold</a:t>
            </a:r>
            <a:r>
              <a:rPr lang="en-US" b="0">
                <a:solidFill>
                  <a:schemeClr val="tx2"/>
                </a:solidFill>
                <a:latin typeface="+mj-lt"/>
              </a:rPr>
              <a:t> 14/18</a:t>
            </a:r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197742EC-5845-4BB1-84A3-00C1CF89012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03151" y="4927922"/>
            <a:ext cx="3618381" cy="216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1176"/>
              </a:spcBef>
              <a:buNone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>
              <a:spcBef>
                <a:spcPts val="1200"/>
              </a:spcBef>
            </a:pPr>
            <a:r>
              <a:rPr lang="en-US" b="0">
                <a:solidFill>
                  <a:schemeClr val="tx2"/>
                </a:solidFill>
                <a:latin typeface="+mj-lt"/>
              </a:rPr>
              <a:t>Paragraph title Segoe UI </a:t>
            </a:r>
            <a:r>
              <a:rPr lang="en-US" b="0" err="1">
                <a:solidFill>
                  <a:schemeClr val="tx2"/>
                </a:solidFill>
                <a:latin typeface="+mj-lt"/>
              </a:rPr>
              <a:t>Semibold</a:t>
            </a:r>
            <a:r>
              <a:rPr lang="en-US" b="0">
                <a:solidFill>
                  <a:schemeClr val="tx2"/>
                </a:solidFill>
                <a:latin typeface="+mj-lt"/>
              </a:rPr>
              <a:t> 14/18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501F238-570E-E648-9E57-DAA86A7A8ED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65332" y="2882153"/>
            <a:ext cx="3609043" cy="54318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Drop photo here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877AA6F-F5D0-8349-8D7F-7A036C53AFEC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303151" y="2875700"/>
            <a:ext cx="3618381" cy="54318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Drop photo here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83A4321-3796-F044-9126-51A6AA308B77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144082" y="2888935"/>
            <a:ext cx="3609043" cy="54318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Drop photo here</a:t>
            </a:r>
          </a:p>
        </p:txBody>
      </p:sp>
      <p:sp>
        <p:nvSpPr>
          <p:cNvPr id="18" name="Text Box 3">
            <a:extLst>
              <a:ext uri="{FF2B5EF4-FFF2-40B4-BE49-F238E27FC236}">
                <a16:creationId xmlns:a16="http://schemas.microsoft.com/office/drawing/2014/main" id="{06DC0489-95B2-B74C-8FE4-80E75D67DE41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21108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									                                                                                                                                             Azure 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F22038DD-9076-B34B-B54A-107DF3F024E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4957" y="5157653"/>
            <a:ext cx="3618381" cy="90550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B0C89B53-FA50-F248-AD0B-933DE098D70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306077" y="5157653"/>
            <a:ext cx="3618381" cy="90550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C11EA858-BBCA-2149-9368-C1FDBC6C8DF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144083" y="5157653"/>
            <a:ext cx="3618381" cy="90550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23122622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15"/>
          <p:cNvSpPr>
            <a:spLocks noGrp="1"/>
          </p:cNvSpPr>
          <p:nvPr>
            <p:ph sz="quarter" idx="25" hasCustomPrompt="1"/>
          </p:nvPr>
        </p:nvSpPr>
        <p:spPr>
          <a:xfrm>
            <a:off x="455995" y="2158886"/>
            <a:ext cx="1693247" cy="89585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961">
                <a:solidFill>
                  <a:srgbClr val="000000"/>
                </a:solidFill>
              </a:defRPr>
            </a:lvl1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Text option 4: Six columns (numbered list)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5995" y="3167817"/>
            <a:ext cx="1693247" cy="44253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/>
              <a:t>Paragraph title Segoe </a:t>
            </a:r>
            <a:r>
              <a:rPr lang="en-US" err="1"/>
              <a:t>Semibold</a:t>
            </a:r>
            <a:r>
              <a:rPr lang="en-US"/>
              <a:t> 14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2378328" y="3167817"/>
            <a:ext cx="1693247" cy="44253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372" b="0" kern="1200" spc="0" baseline="0" dirty="0" smtClean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/>
              <a:t>Paragraph title Segoe </a:t>
            </a:r>
            <a:r>
              <a:rPr lang="en-US" err="1"/>
              <a:t>Semibold</a:t>
            </a:r>
            <a:r>
              <a:rPr lang="en-US"/>
              <a:t> 14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4300662" y="3167817"/>
            <a:ext cx="1693247" cy="44253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/>
              <a:t>Paragraph title Segoe </a:t>
            </a:r>
            <a:r>
              <a:rPr lang="en-US" err="1"/>
              <a:t>Semibold</a:t>
            </a:r>
            <a:r>
              <a:rPr lang="en-US"/>
              <a:t> 14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6222995" y="3167817"/>
            <a:ext cx="1693247" cy="44253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372" b="0" kern="1200" spc="0" baseline="0" dirty="0" smtClean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/>
              <a:t>Paragraph title Segoe </a:t>
            </a:r>
            <a:r>
              <a:rPr lang="en-US" err="1"/>
              <a:t>Semibold</a:t>
            </a:r>
            <a:r>
              <a:rPr lang="en-US"/>
              <a:t> 14</a:t>
            </a:r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8145328" y="3167817"/>
            <a:ext cx="1693247" cy="44253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/>
              <a:t>Paragraph title Segoe </a:t>
            </a:r>
            <a:r>
              <a:rPr lang="en-US" err="1"/>
              <a:t>Semibold</a:t>
            </a:r>
            <a:r>
              <a:rPr lang="en-US"/>
              <a:t> 14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10067660" y="3167817"/>
            <a:ext cx="1693247" cy="44253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/>
              <a:t>Paragraph title Segoe </a:t>
            </a:r>
            <a:r>
              <a:rPr lang="en-US" err="1"/>
              <a:t>Semibold</a:t>
            </a:r>
            <a:r>
              <a:rPr lang="en-US"/>
              <a:t> 14</a:t>
            </a:r>
          </a:p>
        </p:txBody>
      </p:sp>
      <p:sp>
        <p:nvSpPr>
          <p:cNvPr id="25" name="Content Placeholder 15"/>
          <p:cNvSpPr>
            <a:spLocks noGrp="1"/>
          </p:cNvSpPr>
          <p:nvPr>
            <p:ph sz="quarter" idx="26" hasCustomPrompt="1"/>
          </p:nvPr>
        </p:nvSpPr>
        <p:spPr>
          <a:xfrm>
            <a:off x="2378328" y="2158886"/>
            <a:ext cx="1693247" cy="89585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961">
                <a:solidFill>
                  <a:srgbClr val="000000"/>
                </a:solidFill>
              </a:defRPr>
            </a:lvl1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26" name="Content Placeholder 15"/>
          <p:cNvSpPr>
            <a:spLocks noGrp="1"/>
          </p:cNvSpPr>
          <p:nvPr>
            <p:ph sz="quarter" idx="27" hasCustomPrompt="1"/>
          </p:nvPr>
        </p:nvSpPr>
        <p:spPr>
          <a:xfrm>
            <a:off x="4300662" y="2158886"/>
            <a:ext cx="1693247" cy="89585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961">
                <a:solidFill>
                  <a:srgbClr val="000000"/>
                </a:solidFill>
              </a:defRPr>
            </a:lvl1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27" name="Content Placeholder 15"/>
          <p:cNvSpPr>
            <a:spLocks noGrp="1"/>
          </p:cNvSpPr>
          <p:nvPr>
            <p:ph sz="quarter" idx="28" hasCustomPrompt="1"/>
          </p:nvPr>
        </p:nvSpPr>
        <p:spPr>
          <a:xfrm>
            <a:off x="6222995" y="2158886"/>
            <a:ext cx="1693247" cy="89585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961">
                <a:solidFill>
                  <a:srgbClr val="000000"/>
                </a:solidFill>
              </a:defRPr>
            </a:lvl1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28" name="Content Placeholder 15"/>
          <p:cNvSpPr>
            <a:spLocks noGrp="1"/>
          </p:cNvSpPr>
          <p:nvPr>
            <p:ph sz="quarter" idx="29" hasCustomPrompt="1"/>
          </p:nvPr>
        </p:nvSpPr>
        <p:spPr>
          <a:xfrm>
            <a:off x="8145328" y="2158886"/>
            <a:ext cx="1693247" cy="89585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961">
                <a:solidFill>
                  <a:srgbClr val="000000"/>
                </a:solidFill>
              </a:defRPr>
            </a:lvl1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29" name="Content Placeholder 15"/>
          <p:cNvSpPr>
            <a:spLocks noGrp="1"/>
          </p:cNvSpPr>
          <p:nvPr>
            <p:ph sz="quarter" idx="30" hasCustomPrompt="1"/>
          </p:nvPr>
        </p:nvSpPr>
        <p:spPr>
          <a:xfrm>
            <a:off x="10067660" y="2158886"/>
            <a:ext cx="1693247" cy="89585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961">
                <a:solidFill>
                  <a:srgbClr val="000000"/>
                </a:solidFill>
              </a:defRPr>
            </a:lvl1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FF16C0-0541-41AD-98F7-A469609E8DC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55995" y="2025026"/>
            <a:ext cx="256787" cy="258381"/>
          </a:xfrm>
          <a:prstGeom prst="rect">
            <a:avLst/>
          </a:prstGeom>
        </p:spPr>
        <p:txBody>
          <a:bodyPr tIns="0" bIns="0"/>
          <a:lstStyle>
            <a:lvl1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1pPr>
            <a:lvl2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2pPr>
            <a:lvl3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3pPr>
            <a:lvl4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4pPr>
            <a:lvl5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1.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95171A5B-905D-4832-B11A-13594619F33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379573" y="2025026"/>
            <a:ext cx="256787" cy="258381"/>
          </a:xfrm>
          <a:prstGeom prst="rect">
            <a:avLst/>
          </a:prstGeom>
        </p:spPr>
        <p:txBody>
          <a:bodyPr tIns="0" bIns="0"/>
          <a:lstStyle>
            <a:lvl1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rgbClr val="000000"/>
                </a:solidFill>
                <a:latin typeface="+mj-lt"/>
                <a:ea typeface="Segoe UI" pitchFamily="34" charset="0"/>
                <a:cs typeface="Segoe UI" pitchFamily="34" charset="0"/>
              </a:defRPr>
            </a:lvl1pPr>
            <a:lvl2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2pPr>
            <a:lvl3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3pPr>
            <a:lvl4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4pPr>
            <a:lvl5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2.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DDBE933A-166C-4934-8425-2A89AAA211E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03151" y="2025026"/>
            <a:ext cx="256787" cy="258381"/>
          </a:xfrm>
          <a:prstGeom prst="rect">
            <a:avLst/>
          </a:prstGeom>
        </p:spPr>
        <p:txBody>
          <a:bodyPr tIns="0" bIns="0"/>
          <a:lstStyle>
            <a:lvl1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rgbClr val="000000"/>
                </a:solidFill>
                <a:latin typeface="+mj-lt"/>
                <a:ea typeface="Segoe UI" pitchFamily="34" charset="0"/>
                <a:cs typeface="Segoe UI" pitchFamily="34" charset="0"/>
              </a:defRPr>
            </a:lvl1pPr>
            <a:lvl2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2pPr>
            <a:lvl3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3pPr>
            <a:lvl4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4pPr>
            <a:lvl5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3.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171069D2-CF68-4D89-9134-20A61AFA10D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29842" y="2025026"/>
            <a:ext cx="256787" cy="258381"/>
          </a:xfrm>
          <a:prstGeom prst="rect">
            <a:avLst/>
          </a:prstGeom>
        </p:spPr>
        <p:txBody>
          <a:bodyPr tIns="0" bIns="0"/>
          <a:lstStyle>
            <a:lvl1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rgbClr val="000000"/>
                </a:solidFill>
                <a:latin typeface="+mj-lt"/>
                <a:ea typeface="Segoe UI" pitchFamily="34" charset="0"/>
                <a:cs typeface="Segoe UI" pitchFamily="34" charset="0"/>
              </a:defRPr>
            </a:lvl1pPr>
            <a:lvl2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2pPr>
            <a:lvl3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3pPr>
            <a:lvl4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4pPr>
            <a:lvl5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4.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77858A5B-7408-41FF-9369-C0F9B773A30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39413" y="2025026"/>
            <a:ext cx="256787" cy="258381"/>
          </a:xfrm>
          <a:prstGeom prst="rect">
            <a:avLst/>
          </a:prstGeom>
        </p:spPr>
        <p:txBody>
          <a:bodyPr tIns="0" bIns="0"/>
          <a:lstStyle>
            <a:lvl1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rgbClr val="000000"/>
                </a:solidFill>
                <a:latin typeface="+mj-lt"/>
                <a:ea typeface="Segoe UI" pitchFamily="34" charset="0"/>
                <a:cs typeface="Segoe UI" pitchFamily="34" charset="0"/>
              </a:defRPr>
            </a:lvl1pPr>
            <a:lvl2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2pPr>
            <a:lvl3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3pPr>
            <a:lvl4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4pPr>
            <a:lvl5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5.</a:t>
            </a:r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AF637A76-D1E1-49A2-AF33-3521BBC721C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0067660" y="2025026"/>
            <a:ext cx="256787" cy="258381"/>
          </a:xfrm>
          <a:prstGeom prst="rect">
            <a:avLst/>
          </a:prstGeom>
        </p:spPr>
        <p:txBody>
          <a:bodyPr tIns="0" bIns="0"/>
          <a:lstStyle>
            <a:lvl1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rgbClr val="000000"/>
                </a:solidFill>
                <a:latin typeface="+mj-lt"/>
                <a:ea typeface="Segoe UI" pitchFamily="34" charset="0"/>
                <a:cs typeface="Segoe UI" pitchFamily="34" charset="0"/>
              </a:defRPr>
            </a:lvl1pPr>
            <a:lvl2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2pPr>
            <a:lvl3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3pPr>
            <a:lvl4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4pPr>
            <a:lvl5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6.</a:t>
            </a:r>
          </a:p>
        </p:txBody>
      </p:sp>
      <p:sp>
        <p:nvSpPr>
          <p:cNvPr id="33" name="Text Box 3">
            <a:extLst>
              <a:ext uri="{FF2B5EF4-FFF2-40B4-BE49-F238E27FC236}">
                <a16:creationId xmlns:a16="http://schemas.microsoft.com/office/drawing/2014/main" id="{75395D73-9049-014E-BEF9-A35587DB4139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21108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									                                                                                                                                             Azure </a:t>
            </a:r>
          </a:p>
        </p:txBody>
      </p:sp>
      <p:sp>
        <p:nvSpPr>
          <p:cNvPr id="34" name="Text Placeholder 4">
            <a:extLst>
              <a:ext uri="{FF2B5EF4-FFF2-40B4-BE49-F238E27FC236}">
                <a16:creationId xmlns:a16="http://schemas.microsoft.com/office/drawing/2014/main" id="{3CC09D91-3BB7-5C4A-98CF-F87FD6AACD8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4169" y="3622292"/>
            <a:ext cx="1693248" cy="22904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90A489FF-470D-734F-9769-61F47A78897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378329" y="3622292"/>
            <a:ext cx="1693248" cy="22904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6F43AC1C-4836-034C-B18E-A886EB0A095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300662" y="3622292"/>
            <a:ext cx="1693248" cy="22904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sp>
        <p:nvSpPr>
          <p:cNvPr id="42" name="Text Placeholder 4">
            <a:extLst>
              <a:ext uri="{FF2B5EF4-FFF2-40B4-BE49-F238E27FC236}">
                <a16:creationId xmlns:a16="http://schemas.microsoft.com/office/drawing/2014/main" id="{9221C77D-8F08-6C49-9011-B244AD138F0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229842" y="3622292"/>
            <a:ext cx="1693248" cy="22904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sp>
        <p:nvSpPr>
          <p:cNvPr id="43" name="Text Placeholder 4">
            <a:extLst>
              <a:ext uri="{FF2B5EF4-FFF2-40B4-BE49-F238E27FC236}">
                <a16:creationId xmlns:a16="http://schemas.microsoft.com/office/drawing/2014/main" id="{F3776908-857F-F24D-9AF6-14CF938B5693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139413" y="3622292"/>
            <a:ext cx="1693248" cy="22904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sp>
        <p:nvSpPr>
          <p:cNvPr id="44" name="Text Placeholder 4">
            <a:extLst>
              <a:ext uri="{FF2B5EF4-FFF2-40B4-BE49-F238E27FC236}">
                <a16:creationId xmlns:a16="http://schemas.microsoft.com/office/drawing/2014/main" id="{EFB7F2E6-D12A-0A47-939B-737BAD81760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0044584" y="3622292"/>
            <a:ext cx="1693248" cy="22904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15EF402B-0A39-4444-AF7E-380A1C2573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637" y="2301518"/>
            <a:ext cx="647418" cy="64751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3E2F996C-B451-5D43-A1A7-18659348D8D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498" y="2301518"/>
            <a:ext cx="647418" cy="64751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2164D954-D4BE-604E-A1FA-5D4A16CC776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028" y="2301518"/>
            <a:ext cx="647418" cy="64751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5FC96516-B0E2-964A-9976-F62D8A3CA03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2756" y="2301518"/>
            <a:ext cx="647418" cy="64751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C42970E5-3D59-6D4C-802D-2A054118D50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988" y="2301518"/>
            <a:ext cx="647418" cy="647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2F713FA-C34D-0546-BEC6-2429F7B462C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611" y="2301518"/>
            <a:ext cx="647418" cy="647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616381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 strike="noStrike">
                <a:solidFill>
                  <a:srgbClr val="000000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8" name="Text Box 3">
            <a:extLst>
              <a:ext uri="{FF2B5EF4-FFF2-40B4-BE49-F238E27FC236}">
                <a16:creationId xmlns:a16="http://schemas.microsoft.com/office/drawing/2014/main" id="{3F1DAFF6-F27C-B74D-96EC-43A1B70AA064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21108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									                                                                                                                                             Azure </a:t>
            </a:r>
          </a:p>
        </p:txBody>
      </p:sp>
    </p:spTree>
    <p:extLst>
      <p:ext uri="{BB962C8B-B14F-4D97-AF65-F5344CB8AC3E}">
        <p14:creationId xmlns:p14="http://schemas.microsoft.com/office/powerpoint/2010/main" val="3342197404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5"/>
          <p:cNvSpPr>
            <a:spLocks noGrp="1"/>
          </p:cNvSpPr>
          <p:nvPr>
            <p:ph type="title" hasCustomPrompt="1"/>
          </p:nvPr>
        </p:nvSpPr>
        <p:spPr>
          <a:xfrm>
            <a:off x="455994" y="941692"/>
            <a:ext cx="7454643" cy="3558191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sz="4705" spc="-49" baseline="0" dirty="0">
                <a:solidFill>
                  <a:srgbClr val="000000"/>
                </a:solidFill>
              </a:defRPr>
            </a:lvl1pPr>
          </a:lstStyle>
          <a:p>
            <a:pPr marL="0" lvl="0">
              <a:lnSpc>
                <a:spcPts val="5490"/>
              </a:lnSpc>
            </a:pPr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806779010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5"/>
          <p:cNvSpPr>
            <a:spLocks noGrp="1"/>
          </p:cNvSpPr>
          <p:nvPr>
            <p:ph type="title" hasCustomPrompt="1"/>
          </p:nvPr>
        </p:nvSpPr>
        <p:spPr>
          <a:xfrm>
            <a:off x="455994" y="941692"/>
            <a:ext cx="7454643" cy="3558191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sz="4705" spc="-49" baseline="0" dirty="0">
                <a:solidFill>
                  <a:srgbClr val="FFFFFF"/>
                </a:solidFill>
              </a:defRPr>
            </a:lvl1pPr>
          </a:lstStyle>
          <a:p>
            <a:pPr marL="0" lvl="0">
              <a:lnSpc>
                <a:spcPts val="5490"/>
              </a:lnSpc>
            </a:pPr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7014575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5" name="Title 35">
            <a:extLst>
              <a:ext uri="{FF2B5EF4-FFF2-40B4-BE49-F238E27FC236}">
                <a16:creationId xmlns:a16="http://schemas.microsoft.com/office/drawing/2014/main" id="{60388DA1-8C2D-4FFD-88BD-DE4D7CEFD0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994" y="941692"/>
            <a:ext cx="7454643" cy="3558191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sz="4705" spc="-49" baseline="0" dirty="0">
                <a:solidFill>
                  <a:schemeClr val="tx1"/>
                </a:solidFill>
              </a:defRPr>
            </a:lvl1pPr>
          </a:lstStyle>
          <a:p>
            <a:pPr marL="0" lvl="0">
              <a:lnSpc>
                <a:spcPts val="5490"/>
              </a:lnSpc>
            </a:pPr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6900802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841" y="0"/>
            <a:ext cx="597379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554195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 baseline="0">
                <a:solidFill>
                  <a:srgbClr val="000000"/>
                </a:solidFill>
              </a:defRPr>
            </a:lvl1pPr>
          </a:lstStyle>
          <a:p>
            <a:r>
              <a:rPr lang="en-US"/>
              <a:t>Photo layout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31D123-CA1A-4568-88C8-6B1287D07E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94" y="2363622"/>
            <a:ext cx="4822952" cy="49513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1176"/>
              </a:spcBef>
              <a:buNone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>
              <a:spcBef>
                <a:spcPts val="1200"/>
              </a:spcBef>
            </a:pPr>
            <a:r>
              <a:rPr lang="en-US" b="0">
                <a:solidFill>
                  <a:schemeClr val="tx2"/>
                </a:solidFill>
                <a:latin typeface="+mj-lt"/>
              </a:rPr>
              <a:t>Paragraph title Segoe UI </a:t>
            </a:r>
            <a:r>
              <a:rPr lang="en-US" b="0" err="1">
                <a:solidFill>
                  <a:schemeClr val="tx2"/>
                </a:solidFill>
                <a:latin typeface="+mj-lt"/>
              </a:rPr>
              <a:t>Semibold</a:t>
            </a:r>
            <a:r>
              <a:rPr lang="en-US" b="0">
                <a:solidFill>
                  <a:schemeClr val="tx2"/>
                </a:solidFill>
                <a:latin typeface="+mj-lt"/>
              </a:rPr>
              <a:t> 14/18</a:t>
            </a:r>
            <a:endParaRPr lang="en-US"/>
          </a:p>
          <a:p>
            <a:pPr lvl="1"/>
            <a:endParaRPr lang="en-US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1E56201C-07C6-4B48-97C5-8ACFF3D0A9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5995" y="1922587"/>
            <a:ext cx="4822951" cy="2877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2353"/>
              </a:lnSpc>
              <a:buNone/>
              <a:defRPr lang="en-US" sz="1961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224097" indent="0">
              <a:buNone/>
              <a:defRPr/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Subhead Segoe UI Regular 20/24. 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193607F-5D7C-414A-BD66-EADF11B22CA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229842" y="3121485"/>
            <a:ext cx="5973053" cy="54318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Drop photo here</a:t>
            </a:r>
          </a:p>
        </p:txBody>
      </p:sp>
      <p:sp>
        <p:nvSpPr>
          <p:cNvPr id="13" name="Text Box 3">
            <a:extLst>
              <a:ext uri="{FF2B5EF4-FFF2-40B4-BE49-F238E27FC236}">
                <a16:creationId xmlns:a16="http://schemas.microsoft.com/office/drawing/2014/main" id="{9B6CD1B2-B033-3544-BC3C-77A135C65972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21108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									                                                                                                                                             Azure 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2B8FCD16-3426-8B48-803D-6B6E81EED213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55995" y="2576675"/>
            <a:ext cx="4822951" cy="67467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D336736-F7E2-BA48-AD3E-B0037BAC6816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55993" y="3428999"/>
            <a:ext cx="4822952" cy="49513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1176"/>
              </a:spcBef>
              <a:buNone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>
              <a:spcBef>
                <a:spcPts val="1200"/>
              </a:spcBef>
            </a:pPr>
            <a:r>
              <a:rPr lang="en-US" b="0">
                <a:solidFill>
                  <a:schemeClr val="tx2"/>
                </a:solidFill>
                <a:latin typeface="+mj-lt"/>
              </a:rPr>
              <a:t>Paragraph title Segoe UI </a:t>
            </a:r>
            <a:r>
              <a:rPr lang="en-US" b="0" err="1">
                <a:solidFill>
                  <a:schemeClr val="tx2"/>
                </a:solidFill>
                <a:latin typeface="+mj-lt"/>
              </a:rPr>
              <a:t>Semibold</a:t>
            </a:r>
            <a:r>
              <a:rPr lang="en-US" b="0">
                <a:solidFill>
                  <a:schemeClr val="tx2"/>
                </a:solidFill>
                <a:latin typeface="+mj-lt"/>
              </a:rPr>
              <a:t> 14/18</a:t>
            </a:r>
            <a:endParaRPr lang="en-US"/>
          </a:p>
          <a:p>
            <a:pPr lvl="1"/>
            <a:endParaRPr lang="en-US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9FA36614-3522-794F-B70F-0659F06DAB3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55994" y="3639464"/>
            <a:ext cx="4822951" cy="67467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71667567"/>
      </p:ext>
    </p:extLst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Photo layout 2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5995" y="4927922"/>
            <a:ext cx="3618381" cy="21620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372" b="0" kern="1200" spc="0" baseline="0" dirty="0" smtClean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/>
              <a:t>Paragraph title Segoe UI </a:t>
            </a:r>
            <a:r>
              <a:rPr lang="en-US" err="1"/>
              <a:t>Semibold</a:t>
            </a:r>
            <a:r>
              <a:rPr lang="en-US"/>
              <a:t> 14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300039" y="4927922"/>
            <a:ext cx="3618381" cy="21620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372">
                <a:solidFill>
                  <a:schemeClr val="tx2"/>
                </a:solidFill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/>
              <a:t>Paragraph title Segoe UI </a:t>
            </a:r>
            <a:r>
              <a:rPr lang="en-US" err="1"/>
              <a:t>Semibold</a:t>
            </a:r>
            <a:r>
              <a:rPr lang="en-US"/>
              <a:t> 14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8144083" y="4927922"/>
            <a:ext cx="3618381" cy="21620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372">
                <a:solidFill>
                  <a:schemeClr val="tx2"/>
                </a:solidFill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/>
              <a:t>Paragraph title Segoe UI </a:t>
            </a:r>
            <a:r>
              <a:rPr lang="en-US" err="1"/>
              <a:t>Semibold</a:t>
            </a:r>
            <a:r>
              <a:rPr lang="en-US"/>
              <a:t> 14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/>
          <a:stretch/>
        </p:blipFill>
        <p:spPr>
          <a:xfrm>
            <a:off x="8150360" y="2152783"/>
            <a:ext cx="3623053" cy="258991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5647" y="2152783"/>
            <a:ext cx="3648727" cy="25899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95368" y="2152781"/>
            <a:ext cx="3623052" cy="2589916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717A0C5-B07A-A34B-9DBC-AEA2B456E2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26424" y="3193694"/>
            <a:ext cx="3647951" cy="54318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Drop photo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5287B92-3963-B94C-821F-3908B3544A4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300039" y="3186832"/>
            <a:ext cx="3618381" cy="54318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Drop photo here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DC31788-B7D8-9D46-BE0A-6B7EED7110B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150308" y="3186832"/>
            <a:ext cx="3612156" cy="54318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Drop photo here</a:t>
            </a:r>
          </a:p>
        </p:txBody>
      </p:sp>
      <p:sp>
        <p:nvSpPr>
          <p:cNvPr id="20" name="Text Box 3">
            <a:extLst>
              <a:ext uri="{FF2B5EF4-FFF2-40B4-BE49-F238E27FC236}">
                <a16:creationId xmlns:a16="http://schemas.microsoft.com/office/drawing/2014/main" id="{F848FF14-9025-D34E-A47B-6D1957DCA63E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21108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									                                                                                                                                             Azure 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B97163EF-E7E8-4446-98C1-DF17E29E737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54169" y="5158174"/>
            <a:ext cx="3618381" cy="90550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as. 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8E57B78A-F25C-4D46-917C-E53FD3A557E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302175" y="5158174"/>
            <a:ext cx="3616245" cy="90550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as. 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A1AA5291-B66D-8249-B809-BA15DD1EEA3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50308" y="5158174"/>
            <a:ext cx="3618381" cy="90550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as. </a:t>
            </a:r>
          </a:p>
        </p:txBody>
      </p:sp>
    </p:spTree>
    <p:extLst>
      <p:ext uri="{BB962C8B-B14F-4D97-AF65-F5344CB8AC3E}">
        <p14:creationId xmlns:p14="http://schemas.microsoft.com/office/powerpoint/2010/main" val="2559338630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304C8B-BBC5-409E-BF90-5D1496696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B13C-1A05-4B97-AC14-763FB9ABF60B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90FCCE-43E4-4870-BCFC-1AE2F7196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6EE7DA-14C9-46A6-BF3B-1DCDBF8BC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552E1-3C89-4B59-A12E-2EA0F5113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84581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4B95F29-56C3-4C85-A12B-0B0BE769E7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44774" y="418150"/>
            <a:ext cx="7747227" cy="64398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Device layout 1: one column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55995" y="1922802"/>
            <a:ext cx="4758211" cy="6035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2353"/>
              </a:lnSpc>
              <a:buNone/>
              <a:defRPr sz="1961" b="0" i="0">
                <a:solidFill>
                  <a:srgbClr val="000000"/>
                </a:solidFill>
                <a:latin typeface="+mn-lt"/>
              </a:defRPr>
            </a:lvl1pPr>
            <a:lvl2pPr marL="224097" indent="0">
              <a:buNone/>
              <a:defRPr/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pt-BR"/>
              <a:t>Large subhead Segoe UI Regular 20/24. Em volor resequaectur.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5995" y="2707597"/>
            <a:ext cx="4758210" cy="2521331"/>
          </a:xfrm>
          <a:prstGeom prst="rect">
            <a:avLst/>
          </a:prstGeom>
        </p:spPr>
        <p:txBody>
          <a:bodyPr lIns="0" tIns="0" rIns="0" bIns="0"/>
          <a:lstStyle>
            <a:lvl1pPr marL="280121" indent="-280121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  <a:p>
            <a:pPr lvl="0"/>
            <a:endParaRPr lang="en-US"/>
          </a:p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  <a:p>
            <a:pPr lvl="0"/>
            <a:endParaRPr lang="en-US"/>
          </a:p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34476FE-7091-4DE7-A55E-3EF5A6569A7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7959" y="3239966"/>
            <a:ext cx="5834041" cy="908839"/>
          </a:xfrm>
          <a:prstGeom prst="rect">
            <a:avLst/>
          </a:prstGeom>
        </p:spPr>
        <p:txBody>
          <a:bodyPr anchor="ctr" anchorCtr="0"/>
          <a:lstStyle>
            <a:lvl1pPr algn="ctr">
              <a:defRPr>
                <a:solidFill>
                  <a:srgbClr val="000000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4" name="Text Box 3">
            <a:extLst>
              <a:ext uri="{FF2B5EF4-FFF2-40B4-BE49-F238E27FC236}">
                <a16:creationId xmlns:a16="http://schemas.microsoft.com/office/drawing/2014/main" id="{9732C163-B0E6-5B41-A1A7-C570F404A2CB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21108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									                                                                                                                                             Azure </a:t>
            </a:r>
          </a:p>
        </p:txBody>
      </p:sp>
    </p:spTree>
    <p:extLst>
      <p:ext uri="{BB962C8B-B14F-4D97-AF65-F5344CB8AC3E}">
        <p14:creationId xmlns:p14="http://schemas.microsoft.com/office/powerpoint/2010/main" val="1159317228"/>
      </p:ext>
    </p:extLst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99DE98C-91A8-4163-A280-8BB561692C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44774" y="418150"/>
            <a:ext cx="7747227" cy="6439851"/>
          </a:xfrm>
          <a:prstGeom prst="rect">
            <a:avLst/>
          </a:prstGeom>
        </p:spPr>
      </p:pic>
      <p:sp>
        <p:nvSpPr>
          <p:cNvPr id="9" name="Picture Placeholder 11">
            <a:extLst>
              <a:ext uri="{FF2B5EF4-FFF2-40B4-BE49-F238E27FC236}">
                <a16:creationId xmlns:a16="http://schemas.microsoft.com/office/drawing/2014/main" id="{784CA30E-A92E-4E40-944A-73B1CF9EEE0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7959" y="3239966"/>
            <a:ext cx="5834041" cy="908839"/>
          </a:xfrm>
          <a:prstGeom prst="rect">
            <a:avLst/>
          </a:prstGeom>
        </p:spPr>
        <p:txBody>
          <a:bodyPr anchor="ctr" anchorCtr="0"/>
          <a:lstStyle>
            <a:lvl1pPr algn="ctr">
              <a:defRPr>
                <a:solidFill>
                  <a:srgbClr val="000000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8D17D4B4-B6B9-4273-ACCB-7A5ED46F35A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672" y="2000739"/>
            <a:ext cx="1693247" cy="44253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/>
              <a:t>Paragraph title Segoe UI </a:t>
            </a:r>
            <a:r>
              <a:rPr lang="en-US" err="1"/>
              <a:t>Semibold</a:t>
            </a:r>
            <a:endParaRPr lang="en-US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FB204BE2-B985-4315-8D5B-9C54B1074D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85798" y="2000739"/>
            <a:ext cx="1693247" cy="44253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/>
              <a:t>Paragraph title Segoe UI </a:t>
            </a:r>
            <a:r>
              <a:rPr lang="en-US" err="1"/>
              <a:t>Semibold</a:t>
            </a:r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89045D2-7C49-4F5C-A376-228A5A2B01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Device layout 2: two columns</a:t>
            </a:r>
          </a:p>
        </p:txBody>
      </p:sp>
      <p:sp>
        <p:nvSpPr>
          <p:cNvPr id="17" name="Text Box 3">
            <a:extLst>
              <a:ext uri="{FF2B5EF4-FFF2-40B4-BE49-F238E27FC236}">
                <a16:creationId xmlns:a16="http://schemas.microsoft.com/office/drawing/2014/main" id="{E9958694-2D93-5A49-BF9C-C2FD1753BAA3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21108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									                                                                                                                                             Azure 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02963930-27DC-A146-BED0-307A0CE5F43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54170" y="2452758"/>
            <a:ext cx="1693247" cy="22904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8EE99189-A4FF-8C44-809C-285F33AF913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385530" y="2452758"/>
            <a:ext cx="1693247" cy="22904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77829561"/>
      </p:ext>
    </p:extLst>
  </p:cSld>
  <p:clrMapOvr>
    <a:masterClrMapping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3CDB1EA-72FB-46B3-89D4-DEE1F2EF72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249" y="486947"/>
            <a:ext cx="10869930" cy="63710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Device layout 3</a:t>
            </a:r>
          </a:p>
        </p:txBody>
      </p:sp>
      <p:sp>
        <p:nvSpPr>
          <p:cNvPr id="8" name="Picture Placeholder 11">
            <a:extLst>
              <a:ext uri="{FF2B5EF4-FFF2-40B4-BE49-F238E27FC236}">
                <a16:creationId xmlns:a16="http://schemas.microsoft.com/office/drawing/2014/main" id="{0473E679-3B6D-497A-A0F6-454C968B760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293976" y="3490037"/>
            <a:ext cx="7678751" cy="543185"/>
          </a:xfrm>
          <a:prstGeom prst="rect">
            <a:avLst/>
          </a:prstGeom>
        </p:spPr>
        <p:txBody>
          <a:bodyPr anchor="ctr" anchorCtr="0"/>
          <a:lstStyle>
            <a:lvl1pPr algn="ctr">
              <a:defRPr>
                <a:solidFill>
                  <a:srgbClr val="000000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Text Box 3">
            <a:extLst>
              <a:ext uri="{FF2B5EF4-FFF2-40B4-BE49-F238E27FC236}">
                <a16:creationId xmlns:a16="http://schemas.microsoft.com/office/drawing/2014/main" id="{A8F5F40B-56C9-1D43-9521-8583515F1C5D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21108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									                                                                                                                                             Azure </a:t>
            </a:r>
          </a:p>
        </p:txBody>
      </p:sp>
    </p:spTree>
    <p:extLst>
      <p:ext uri="{BB962C8B-B14F-4D97-AF65-F5344CB8AC3E}">
        <p14:creationId xmlns:p14="http://schemas.microsoft.com/office/powerpoint/2010/main" val="2153569855"/>
      </p:ext>
    </p:extLst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hart Placeholder 6"/>
          <p:cNvSpPr>
            <a:spLocks noGrp="1"/>
          </p:cNvSpPr>
          <p:nvPr>
            <p:ph type="chart" sz="quarter" idx="21"/>
          </p:nvPr>
        </p:nvSpPr>
        <p:spPr>
          <a:xfrm>
            <a:off x="455996" y="1950780"/>
            <a:ext cx="3618377" cy="3534843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353">
                <a:solidFill>
                  <a:srgbClr val="000000"/>
                </a:solidFill>
              </a:defRPr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Chart examples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55992" y="5857162"/>
            <a:ext cx="3618381" cy="3017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176"/>
              </a:lnSpc>
              <a:spcBef>
                <a:spcPts val="882"/>
              </a:spcBef>
              <a:buFont typeface="Arial" panose="020B0604020202020204" pitchFamily="34" charset="0"/>
              <a:buNone/>
              <a:defRPr sz="980" b="0" i="0" spc="0">
                <a:solidFill>
                  <a:srgbClr val="000000"/>
                </a:solidFill>
                <a:latin typeface="+mn-lt"/>
              </a:defRPr>
            </a:lvl1pPr>
            <a:lvl2pPr marL="0" marR="0" indent="0" algn="l" defTabSz="914367" rtl="0" eaLnBrk="1" fontAlgn="auto" latinLnBrk="0" hangingPunct="1">
              <a:lnSpc>
                <a:spcPts val="1176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98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Caption body copy Segoe Regular 10/12.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eat.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4303152" y="5857162"/>
            <a:ext cx="3607487" cy="301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tabLst/>
              <a:defRPr lang="en-US" sz="980" b="0" i="0" spc="0" dirty="0" smtClean="0">
                <a:solidFill>
                  <a:srgbClr val="000000"/>
                </a:solidFill>
                <a:latin typeface="+mn-lt"/>
              </a:defRPr>
            </a:lvl1pPr>
          </a:lstStyle>
          <a:p>
            <a:pPr marL="0" lvl="0" indent="0">
              <a:lnSpc>
                <a:spcPts val="1176"/>
              </a:lnSpc>
              <a:spcBef>
                <a:spcPts val="882"/>
              </a:spcBef>
              <a:buFont typeface="Arial" panose="020B0604020202020204" pitchFamily="34" charset="0"/>
              <a:buNone/>
            </a:pPr>
            <a:r>
              <a:rPr lang="en-US"/>
              <a:t>Caption body copy Segoe Regular 10/12.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eat.</a:t>
            </a:r>
          </a:p>
        </p:txBody>
      </p:sp>
      <p:sp>
        <p:nvSpPr>
          <p:cNvPr id="20" name="Chart Placeholder 6"/>
          <p:cNvSpPr>
            <a:spLocks noGrp="1"/>
          </p:cNvSpPr>
          <p:nvPr>
            <p:ph type="chart" sz="quarter" idx="22"/>
          </p:nvPr>
        </p:nvSpPr>
        <p:spPr>
          <a:xfrm>
            <a:off x="4303152" y="1950780"/>
            <a:ext cx="3607487" cy="3534843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353">
                <a:solidFill>
                  <a:srgbClr val="000000"/>
                </a:solidFill>
              </a:defRPr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21" name="Chart Placeholder 6"/>
          <p:cNvSpPr>
            <a:spLocks noGrp="1"/>
          </p:cNvSpPr>
          <p:nvPr>
            <p:ph type="chart" sz="quarter" idx="23"/>
          </p:nvPr>
        </p:nvSpPr>
        <p:spPr>
          <a:xfrm>
            <a:off x="8139412" y="1950780"/>
            <a:ext cx="3623051" cy="3534843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353">
                <a:solidFill>
                  <a:srgbClr val="000000"/>
                </a:solidFill>
              </a:defRPr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BB6B82-41EF-4F96-AC4D-4B6DF0A1F54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5991" y="5670381"/>
            <a:ext cx="3629278" cy="241415"/>
          </a:xfrm>
          <a:prstGeom prst="rect">
            <a:avLst/>
          </a:prstGeom>
        </p:spPr>
        <p:txBody>
          <a:bodyPr tIns="0"/>
          <a:lstStyle>
            <a:lvl1pPr>
              <a:defRPr lang="en-US" sz="980" b="1" kern="1200" spc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Caption title Segoe bold 10/12. 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D4EEFC93-5F54-47F0-9569-BECC76A76C9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14044" y="5670381"/>
            <a:ext cx="3629278" cy="241415"/>
          </a:xfrm>
          <a:prstGeom prst="rect">
            <a:avLst/>
          </a:prstGeom>
        </p:spPr>
        <p:txBody>
          <a:bodyPr tIns="0"/>
          <a:lstStyle>
            <a:lvl1pPr>
              <a:defRPr lang="en-US" sz="980" b="1" kern="1200" spc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Caption title Segoe bold 10/12. 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5EDACCCB-301A-4273-9EA6-AD055BB5B0A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139413" y="5670381"/>
            <a:ext cx="3629278" cy="241415"/>
          </a:xfrm>
          <a:prstGeom prst="rect">
            <a:avLst/>
          </a:prstGeom>
        </p:spPr>
        <p:txBody>
          <a:bodyPr tIns="0"/>
          <a:lstStyle>
            <a:lvl1pPr>
              <a:defRPr lang="en-US" sz="980" b="1" kern="1200" spc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Caption title Segoe bold 10/12. 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37057046-E219-41F6-8045-1E763292CBB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139413" y="5857162"/>
            <a:ext cx="3607487" cy="301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tabLst/>
              <a:defRPr lang="en-US" sz="980" b="0" i="0" spc="0" dirty="0" smtClean="0">
                <a:solidFill>
                  <a:srgbClr val="000000"/>
                </a:solidFill>
                <a:latin typeface="+mn-lt"/>
              </a:defRPr>
            </a:lvl1pPr>
          </a:lstStyle>
          <a:p>
            <a:pPr marL="0" lvl="0" indent="0">
              <a:lnSpc>
                <a:spcPts val="1176"/>
              </a:lnSpc>
              <a:spcBef>
                <a:spcPts val="882"/>
              </a:spcBef>
              <a:buFont typeface="Arial" panose="020B0604020202020204" pitchFamily="34" charset="0"/>
              <a:buNone/>
            </a:pPr>
            <a:r>
              <a:rPr lang="en-US"/>
              <a:t>Caption body copy Segoe Regular 10/12.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eat.</a:t>
            </a:r>
          </a:p>
        </p:txBody>
      </p:sp>
      <p:sp>
        <p:nvSpPr>
          <p:cNvPr id="19" name="Text Box 3">
            <a:extLst>
              <a:ext uri="{FF2B5EF4-FFF2-40B4-BE49-F238E27FC236}">
                <a16:creationId xmlns:a16="http://schemas.microsoft.com/office/drawing/2014/main" id="{DD3304D6-24AF-6742-A22C-8D78DC39B073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21108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									                                                                                                                                             Azure </a:t>
            </a:r>
          </a:p>
        </p:txBody>
      </p:sp>
    </p:spTree>
    <p:extLst>
      <p:ext uri="{BB962C8B-B14F-4D97-AF65-F5344CB8AC3E}">
        <p14:creationId xmlns:p14="http://schemas.microsoft.com/office/powerpoint/2010/main" val="236370882"/>
      </p:ext>
    </p:extLst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Table styling</a:t>
            </a:r>
          </a:p>
        </p:txBody>
      </p:sp>
      <p:sp>
        <p:nvSpPr>
          <p:cNvPr id="4" name="Table Placeholder 3"/>
          <p:cNvSpPr>
            <a:spLocks noGrp="1"/>
          </p:cNvSpPr>
          <p:nvPr>
            <p:ph type="tbl" sz="quarter" idx="10"/>
          </p:nvPr>
        </p:nvSpPr>
        <p:spPr>
          <a:xfrm>
            <a:off x="455995" y="3924852"/>
            <a:ext cx="11306469" cy="546753"/>
          </a:xfrm>
          <a:prstGeom prst="rect">
            <a:avLst/>
          </a:prstGeo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0" name="Text Box 3">
            <a:extLst>
              <a:ext uri="{FF2B5EF4-FFF2-40B4-BE49-F238E27FC236}">
                <a16:creationId xmlns:a16="http://schemas.microsoft.com/office/drawing/2014/main" id="{AD9F5927-827C-2E4D-8781-07CF39C27494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21108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									                                                                                                                                             Azure </a:t>
            </a:r>
          </a:p>
        </p:txBody>
      </p:sp>
    </p:spTree>
    <p:extLst>
      <p:ext uri="{BB962C8B-B14F-4D97-AF65-F5344CB8AC3E}">
        <p14:creationId xmlns:p14="http://schemas.microsoft.com/office/powerpoint/2010/main" val="898439092"/>
      </p:ext>
    </p:extLst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3C370E04-F3D7-44F1-9863-6604D12FE0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995" y="1845277"/>
            <a:ext cx="7454644" cy="1473396"/>
          </a:xfrm>
          <a:prstGeom prst="rect">
            <a:avLst/>
          </a:prstGeom>
          <a:noFill/>
        </p:spPr>
        <p:txBody>
          <a:bodyPr lIns="0" tIns="0" rIns="0" bIns="0" anchor="t" anchorCtr="0"/>
          <a:lstStyle>
            <a:lvl1pPr>
              <a:lnSpc>
                <a:spcPct val="100000"/>
              </a:lnSpc>
              <a:spcAft>
                <a:spcPts val="1274"/>
              </a:spcAft>
              <a:defRPr sz="2549" spc="-49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1F9C5D-BBFD-AE42-A1D5-DA2C27C2E9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70" y="439310"/>
            <a:ext cx="1335673" cy="190278"/>
          </a:xfrm>
          <a:prstGeom prst="rect">
            <a:avLst/>
          </a:prstGeom>
        </p:spPr>
      </p:pic>
      <p:sp>
        <p:nvSpPr>
          <p:cNvPr id="6" name="Text Box 3">
            <a:extLst>
              <a:ext uri="{FF2B5EF4-FFF2-40B4-BE49-F238E27FC236}">
                <a16:creationId xmlns:a16="http://schemas.microsoft.com/office/drawing/2014/main" id="{4071864E-755E-AD40-A80D-10E454980F16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70" y="6451197"/>
            <a:ext cx="4482124" cy="10561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bg1"/>
                </a:solidFill>
                <a:cs typeface="Segoe UI" pitchFamily="34" charset="0"/>
              </a:rPr>
              <a:t>© Copyright Microsoft Corporation.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14709632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osing slide 2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3C370E04-F3D7-44F1-9863-6604D12FE0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995" y="1845277"/>
            <a:ext cx="7454644" cy="1473396"/>
          </a:xfrm>
          <a:prstGeom prst="rect">
            <a:avLst/>
          </a:prstGeom>
          <a:noFill/>
        </p:spPr>
        <p:txBody>
          <a:bodyPr lIns="0" tIns="0" rIns="0" bIns="0" anchor="t" anchorCtr="0"/>
          <a:lstStyle>
            <a:lvl1pPr>
              <a:lnSpc>
                <a:spcPct val="100000"/>
              </a:lnSpc>
              <a:spcAft>
                <a:spcPts val="1274"/>
              </a:spcAft>
              <a:defRPr sz="2549" spc="-49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sp>
        <p:nvSpPr>
          <p:cNvPr id="5" name="Text Box 3">
            <a:extLst>
              <a:ext uri="{FF2B5EF4-FFF2-40B4-BE49-F238E27FC236}">
                <a16:creationId xmlns:a16="http://schemas.microsoft.com/office/drawing/2014/main" id="{0AFD6FAE-B215-4CF5-A1C7-AE7803BB4E41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70" y="6451197"/>
            <a:ext cx="4482124" cy="10561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bg1"/>
                </a:soli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1F9C5D-BBFD-AE42-A1D5-DA2C27C2E9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70" y="439310"/>
            <a:ext cx="1335673" cy="190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9718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ext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7" y="2309813"/>
            <a:ext cx="3182027" cy="3959225"/>
          </a:xfrm>
        </p:spPr>
        <p:txBody>
          <a:bodyPr anchor="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015781-2431-48C9-AEF1-52FBD41AF3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54524" y="2309811"/>
            <a:ext cx="7254865" cy="543185"/>
          </a:xfrm>
        </p:spPr>
        <p:txBody>
          <a:bodyPr anchor="t"/>
          <a:lstStyle>
            <a:lvl1pPr marL="0" indent="0">
              <a:spcAft>
                <a:spcPts val="800"/>
              </a:spcAft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867F2-3994-4092-B53B-5792FEE6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85216" y="2019300"/>
            <a:ext cx="3182112" cy="0"/>
          </a:xfrm>
          <a:prstGeom prst="line">
            <a:avLst/>
          </a:prstGeom>
          <a:ln w="28575">
            <a:solidFill>
              <a:schemeClr val="accent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9D8AF80-CAD5-4055-80AD-0B31EBCB52A9}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1A9F7D-F14E-4BCE-9EB4-D9EF47B678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354524" y="2019300"/>
            <a:ext cx="7254865" cy="0"/>
          </a:xfrm>
          <a:prstGeom prst="line">
            <a:avLst/>
          </a:prstGeom>
          <a:ln w="19050">
            <a:solidFill>
              <a:schemeClr val="tx1">
                <a:alpha val="3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71709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pos="2376">
          <p15:clr>
            <a:srgbClr val="5ACBF0"/>
          </p15:clr>
        </p15:guide>
        <p15:guide id="32" orient="horz" pos="1455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5523D-6A05-4176-A1DE-A73606460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47C89F-B4EB-4122-972B-F255A40C8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ECA0EF-2D4B-41EE-9091-FAF601B85B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911F41-C3CD-4960-B45F-3EA53BD37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B13C-1A05-4B97-AC14-763FB9ABF60B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83F3A6-B2A2-4DF5-B9BA-833218BB5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3B84F5-80D2-433D-AF56-6AA01262A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552E1-3C89-4B59-A12E-2EA0F5113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727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AEE15-FDD2-4FC1-A273-F7B48BBD7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1E790B6-85DD-407A-A140-4AE28D83B8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722063-C2F5-4065-B9FA-0E0A4B52A0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F54A45-7832-4378-909D-900B88546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B13C-1A05-4B97-AC14-763FB9ABF60B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2F9026-C65C-46B4-8971-068866959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110520-E577-4529-894C-37A6CFA78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552E1-3C89-4B59-A12E-2EA0F5113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295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27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41.xml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43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26" Type="http://schemas.openxmlformats.org/officeDocument/2006/relationships/slideLayout" Target="../slideLayouts/slideLayout70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34" Type="http://schemas.openxmlformats.org/officeDocument/2006/relationships/theme" Target="../theme/theme3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5" Type="http://schemas.openxmlformats.org/officeDocument/2006/relationships/slideLayout" Target="../slideLayouts/slideLayout69.xml"/><Relationship Id="rId33" Type="http://schemas.openxmlformats.org/officeDocument/2006/relationships/slideLayout" Target="../slideLayouts/slideLayout77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29" Type="http://schemas.openxmlformats.org/officeDocument/2006/relationships/slideLayout" Target="../slideLayouts/slideLayout73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24" Type="http://schemas.openxmlformats.org/officeDocument/2006/relationships/slideLayout" Target="../slideLayouts/slideLayout68.xml"/><Relationship Id="rId32" Type="http://schemas.openxmlformats.org/officeDocument/2006/relationships/slideLayout" Target="../slideLayouts/slideLayout76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slideLayout" Target="../slideLayouts/slideLayout67.xml"/><Relationship Id="rId28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31" Type="http://schemas.openxmlformats.org/officeDocument/2006/relationships/slideLayout" Target="../slideLayouts/slideLayout75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slideLayout" Target="../slideLayouts/slideLayout66.xml"/><Relationship Id="rId27" Type="http://schemas.openxmlformats.org/officeDocument/2006/relationships/slideLayout" Target="../slideLayouts/slideLayout71.xml"/><Relationship Id="rId30" Type="http://schemas.openxmlformats.org/officeDocument/2006/relationships/slideLayout" Target="../slideLayouts/slideLayout74.xml"/><Relationship Id="rId35" Type="http://schemas.openxmlformats.org/officeDocument/2006/relationships/image" Target="../media/image12.png"/><Relationship Id="rId8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5A0F3BA-57B5-44B7-930D-C5C8C0B8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F3E35F-FDCC-473C-AB27-38029072F4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4F451C-3180-4277-B5DC-7896F62AFE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13B13C-1A05-4B97-AC14-763FB9ABF60B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1F84BE-1E5A-4A6A-A625-26C7491C92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503678-122A-46FF-ACDB-6C3A6B045E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B552E1-3C89-4B59-A12E-2EA0F5113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280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931" r:id="rId14"/>
    <p:sldLayoutId id="2147483932" r:id="rId15"/>
    <p:sldLayoutId id="2147483969" r:id="rId16"/>
    <p:sldLayoutId id="2147483973" r:id="rId17"/>
    <p:sldLayoutId id="2147483975" r:id="rId18"/>
    <p:sldLayoutId id="2147483976" r:id="rId19"/>
    <p:sldLayoutId id="2147483977" r:id="rId20"/>
    <p:sldLayoutId id="2147483978" r:id="rId21"/>
    <p:sldLayoutId id="2147483979" r:id="rId22"/>
    <p:sldLayoutId id="2147483980" r:id="rId23"/>
    <p:sldLayoutId id="2147483981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41508"/>
            <a:ext cx="10433387" cy="846744"/>
          </a:xfrm>
          <a:prstGeom prst="rect">
            <a:avLst/>
          </a:prstGeom>
        </p:spPr>
        <p:txBody>
          <a:bodyPr vert="horz" wrap="square" lIns="274320" tIns="182880" rIns="146304" bIns="91440" rtlCol="0" anchor="t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69241" y="1220307"/>
            <a:ext cx="11653521" cy="5254790"/>
          </a:xfrm>
          <a:prstGeom prst="rect">
            <a:avLst/>
          </a:prstGeom>
        </p:spPr>
        <p:txBody>
          <a:bodyPr vert="horz" wrap="square" lIns="146304" tIns="91440" rIns="146304" bIns="9144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85054" y="6558796"/>
            <a:ext cx="3859607" cy="134483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marL="0" algn="l" defTabSz="914367" rtl="0" eaLnBrk="1" latinLnBrk="0" hangingPunct="1">
              <a:defRPr lang="en-US" sz="882" kern="1200">
                <a:gradFill>
                  <a:gsLst>
                    <a:gs pos="2239">
                      <a:schemeClr val="tx1"/>
                    </a:gs>
                    <a:gs pos="1194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r>
              <a:rPr lang="en-US">
                <a:gradFill>
                  <a:gsLst>
                    <a:gs pos="2239">
                      <a:srgbClr val="505050"/>
                    </a:gs>
                    <a:gs pos="11940">
                      <a:srgbClr val="505050"/>
                    </a:gs>
                  </a:gsLst>
                  <a:lin ang="5400000" scaled="0"/>
                </a:gradFill>
              </a:rPr>
              <a:t>MICROSOFT CONFIDENTIAL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367166" y="6558796"/>
            <a:ext cx="555596" cy="134483"/>
          </a:xfrm>
          <a:prstGeom prst="rect">
            <a:avLst/>
          </a:prstGeom>
        </p:spPr>
        <p:txBody>
          <a:bodyPr vert="horz" lIns="91440" tIns="0" rIns="0" bIns="0" rtlCol="0" anchor="ctr"/>
          <a:lstStyle>
            <a:lvl1pPr algn="r">
              <a:defRPr lang="en-US" sz="882" b="0" kern="1200" smtClean="0">
                <a:gradFill>
                  <a:gsLst>
                    <a:gs pos="2239">
                      <a:schemeClr val="tx1"/>
                    </a:gs>
                    <a:gs pos="1194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defTabSz="914367"/>
            <a:fld id="{27258FFF-F925-446B-8502-81C933981705}" type="slidenum">
              <a:rPr lang="en-US" smtClean="0">
                <a:gradFill>
                  <a:gsLst>
                    <a:gs pos="2239">
                      <a:srgbClr val="505050"/>
                    </a:gs>
                    <a:gs pos="11940">
                      <a:srgbClr val="505050"/>
                    </a:gs>
                  </a:gsLst>
                  <a:lin ang="5400000" scaled="0"/>
                </a:gradFill>
              </a:rPr>
              <a:pPr defTabSz="914367"/>
              <a:t>‹#›</a:t>
            </a:fld>
            <a:endParaRPr lang="en-US">
              <a:gradFill>
                <a:gsLst>
                  <a:gs pos="2239">
                    <a:srgbClr val="505050"/>
                  </a:gs>
                  <a:gs pos="11940">
                    <a:srgbClr val="505050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70374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  <p:sldLayoutId id="2147483770" r:id="rId14"/>
    <p:sldLayoutId id="2147483771" r:id="rId15"/>
    <p:sldLayoutId id="2147483772" r:id="rId16"/>
    <p:sldLayoutId id="2147483773" r:id="rId17"/>
    <p:sldLayoutId id="2147483774" r:id="rId18"/>
    <p:sldLayoutId id="2147483930" r:id="rId19"/>
    <p:sldLayoutId id="2147483933" r:id="rId20"/>
  </p:sldLayoutIdLst>
  <p:transition>
    <p:fade/>
  </p:transition>
  <p:hf hdr="0" dt="0"/>
  <p:txStyles>
    <p:titleStyle>
      <a:lvl1pPr algn="l" defTabSz="914367" rtl="0" eaLnBrk="1" latinLnBrk="0" hangingPunct="1">
        <a:lnSpc>
          <a:spcPct val="90000"/>
        </a:lnSpc>
        <a:spcBef>
          <a:spcPct val="0"/>
        </a:spcBef>
        <a:buNone/>
        <a:defRPr lang="en-US" sz="3921" b="0" kern="1200" cap="none" spc="-10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336145" marR="0" indent="-336145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74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572691" marR="0" indent="-236546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353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84338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6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08435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76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32531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76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4509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3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8877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1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367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8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1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9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orient="horz" pos="763">
          <p15:clr>
            <a:srgbClr val="A4A3A4"/>
          </p15:clr>
        </p15:guide>
        <p15:guide id="4" orient="horz" pos="1339">
          <p15:clr>
            <a:srgbClr val="A4A3A4"/>
          </p15:clr>
        </p15:guide>
        <p15:guide id="5" orient="horz" pos="1915">
          <p15:clr>
            <a:srgbClr val="A4A3A4"/>
          </p15:clr>
        </p15:guide>
        <p15:guide id="6" orient="horz" pos="2491">
          <p15:clr>
            <a:srgbClr val="A4A3A4"/>
          </p15:clr>
        </p15:guide>
        <p15:guide id="7" orient="horz" pos="3067">
          <p15:clr>
            <a:srgbClr val="A4A3A4"/>
          </p15:clr>
        </p15:guide>
        <p15:guide id="8" orient="horz" pos="3643">
          <p15:clr>
            <a:srgbClr val="A4A3A4"/>
          </p15:clr>
        </p15:guide>
        <p15:guide id="9" orient="horz" pos="4219">
          <p15:clr>
            <a:srgbClr val="5ACBF0"/>
          </p15:clr>
        </p15:guide>
        <p15:guide id="10" pos="749">
          <p15:clr>
            <a:srgbClr val="A4A3A4"/>
          </p15:clr>
        </p15:guide>
        <p15:guide id="11" pos="1325">
          <p15:clr>
            <a:srgbClr val="A4A3A4"/>
          </p15:clr>
        </p15:guide>
        <p15:guide id="12" pos="1901">
          <p15:clr>
            <a:srgbClr val="A4A3A4"/>
          </p15:clr>
        </p15:guide>
        <p15:guide id="13" pos="2477">
          <p15:clr>
            <a:srgbClr val="A4A3A4"/>
          </p15:clr>
        </p15:guide>
        <p15:guide id="14" pos="3053">
          <p15:clr>
            <a:srgbClr val="A4A3A4"/>
          </p15:clr>
        </p15:guide>
        <p15:guide id="15" pos="3629">
          <p15:clr>
            <a:srgbClr val="A4A3A4"/>
          </p15:clr>
        </p15:guide>
        <p15:guide id="16" pos="4205">
          <p15:clr>
            <a:srgbClr val="A4A3A4"/>
          </p15:clr>
        </p15:guide>
        <p15:guide id="17" pos="4781">
          <p15:clr>
            <a:srgbClr val="A4A3A4"/>
          </p15:clr>
        </p15:guide>
        <p15:guide id="18" pos="5357">
          <p15:clr>
            <a:srgbClr val="A4A3A4"/>
          </p15:clr>
        </p15:guide>
        <p15:guide id="19" pos="5933">
          <p15:clr>
            <a:srgbClr val="A4A3A4"/>
          </p15:clr>
        </p15:guide>
        <p15:guide id="20" pos="6509">
          <p15:clr>
            <a:srgbClr val="A4A3A4"/>
          </p15:clr>
        </p15:guide>
        <p15:guide id="21" pos="7085">
          <p15:clr>
            <a:srgbClr val="A4A3A4"/>
          </p15:clr>
        </p15:guide>
        <p15:guide id="22" pos="7661">
          <p15:clr>
            <a:srgbClr val="5ACBF0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94" y="556381"/>
            <a:ext cx="11303917" cy="813819"/>
          </a:xfrm>
          <a:prstGeom prst="rect">
            <a:avLst/>
          </a:prstGeom>
        </p:spPr>
        <p:txBody>
          <a:bodyPr vert="horz" wrap="square" lIns="0" tIns="91440" rIns="146304" bIns="91440" rtlCol="0" anchor="t">
            <a:noAutofit/>
          </a:bodyPr>
          <a:lstStyle/>
          <a:p>
            <a:r>
              <a:rPr lang="en-US"/>
              <a:t>Heading Segoe UI </a:t>
            </a:r>
            <a:r>
              <a:rPr lang="en-US" err="1"/>
              <a:t>Semibold</a:t>
            </a:r>
            <a:r>
              <a:rPr lang="en-US"/>
              <a:t> 28/32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455994" y="1817560"/>
            <a:ext cx="11231768" cy="2021853"/>
          </a:xfrm>
          <a:prstGeom prst="rect">
            <a:avLst/>
          </a:prstGeom>
        </p:spPr>
        <p:txBody>
          <a:bodyPr vert="horz" wrap="square" lIns="0" tIns="91440" rIns="146304" bIns="91440" rtlCol="0">
            <a:spAutoFit/>
          </a:bodyPr>
          <a:lstStyle/>
          <a:p>
            <a:pPr lvl="1"/>
            <a:r>
              <a:rPr lang="en-US"/>
              <a:t>Large: subhead Segoe UI Regular 20/24</a:t>
            </a:r>
          </a:p>
          <a:p>
            <a:pPr lvl="1"/>
            <a:endParaRPr lang="en-US"/>
          </a:p>
          <a:p>
            <a:pPr lvl="2"/>
            <a:r>
              <a:rPr lang="en-US"/>
              <a:t>Medium: paragraph heading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  <a:p>
            <a:pPr lvl="3"/>
            <a:r>
              <a:rPr lang="en-US"/>
              <a:t>Medium: paragraph body copy Segoe UI Regular 14/18</a:t>
            </a:r>
          </a:p>
          <a:p>
            <a:pPr lvl="3"/>
            <a:endParaRPr lang="en-US"/>
          </a:p>
          <a:p>
            <a:pPr lvl="4"/>
            <a:r>
              <a:rPr lang="en-US"/>
              <a:t>Small: caption heading Segoe UI Bold 10/12</a:t>
            </a:r>
          </a:p>
          <a:p>
            <a:pPr lvl="6"/>
            <a:r>
              <a:rPr lang="en-US"/>
              <a:t>Small: caption body copy Segoe UI Regular 10/12</a:t>
            </a:r>
          </a:p>
          <a:p>
            <a:pPr lvl="6"/>
            <a:endParaRPr lang="en-US"/>
          </a:p>
          <a:p>
            <a:pPr lvl="6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432277" y="2842059"/>
            <a:ext cx="6843271" cy="1164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412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5" r:id="rId1"/>
    <p:sldLayoutId id="2147483936" r:id="rId2"/>
    <p:sldLayoutId id="2147483937" r:id="rId3"/>
    <p:sldLayoutId id="2147483938" r:id="rId4"/>
    <p:sldLayoutId id="2147483939" r:id="rId5"/>
    <p:sldLayoutId id="2147483940" r:id="rId6"/>
    <p:sldLayoutId id="2147483941" r:id="rId7"/>
    <p:sldLayoutId id="2147483942" r:id="rId8"/>
    <p:sldLayoutId id="2147483943" r:id="rId9"/>
    <p:sldLayoutId id="2147483944" r:id="rId10"/>
    <p:sldLayoutId id="2147483945" r:id="rId11"/>
    <p:sldLayoutId id="2147483946" r:id="rId12"/>
    <p:sldLayoutId id="2147483947" r:id="rId13"/>
    <p:sldLayoutId id="2147483948" r:id="rId14"/>
    <p:sldLayoutId id="2147483949" r:id="rId15"/>
    <p:sldLayoutId id="2147483950" r:id="rId16"/>
    <p:sldLayoutId id="2147483951" r:id="rId17"/>
    <p:sldLayoutId id="2147483952" r:id="rId18"/>
    <p:sldLayoutId id="2147483953" r:id="rId19"/>
    <p:sldLayoutId id="2147483954" r:id="rId20"/>
    <p:sldLayoutId id="2147483955" r:id="rId21"/>
    <p:sldLayoutId id="2147483956" r:id="rId22"/>
    <p:sldLayoutId id="2147483957" r:id="rId23"/>
    <p:sldLayoutId id="2147483958" r:id="rId24"/>
    <p:sldLayoutId id="2147483959" r:id="rId25"/>
    <p:sldLayoutId id="2147483960" r:id="rId26"/>
    <p:sldLayoutId id="2147483961" r:id="rId27"/>
    <p:sldLayoutId id="2147483962" r:id="rId28"/>
    <p:sldLayoutId id="2147483963" r:id="rId29"/>
    <p:sldLayoutId id="2147483964" r:id="rId30"/>
    <p:sldLayoutId id="2147483965" r:id="rId31"/>
    <p:sldLayoutId id="2147483966" r:id="rId32"/>
    <p:sldLayoutId id="2147483982" r:id="rId33"/>
  </p:sldLayoutIdLst>
  <p:transition>
    <p:fade/>
  </p:transition>
  <p:hf hdr="0" dt="0"/>
  <p:txStyles>
    <p:titleStyle>
      <a:lvl1pPr algn="l" defTabSz="914367" rtl="0" eaLnBrk="1" latinLnBrk="0" hangingPunct="1">
        <a:lnSpc>
          <a:spcPct val="90000"/>
        </a:lnSpc>
        <a:spcBef>
          <a:spcPct val="0"/>
        </a:spcBef>
        <a:buNone/>
        <a:defRPr lang="en-US" sz="2745" b="0" kern="1200" cap="none" spc="-49" baseline="0" dirty="0" smtClean="0">
          <a:ln w="3175">
            <a:noFill/>
          </a:ln>
          <a:solidFill>
            <a:srgbClr val="000000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0" marR="0" indent="0" algn="l" defTabSz="914367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2353" kern="1200" spc="-49" baseline="0">
          <a:solidFill>
            <a:srgbClr val="000000"/>
          </a:solidFill>
          <a:latin typeface="+mj-lt"/>
          <a:ea typeface="+mn-ea"/>
          <a:cs typeface="+mn-cs"/>
        </a:defRPr>
      </a:lvl1pPr>
      <a:lvl2pPr marL="0" marR="0" indent="0" algn="l" defTabSz="914367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90000"/>
        <a:buFontTx/>
        <a:buNone/>
        <a:tabLst/>
        <a:defRPr sz="1961" kern="1200" spc="0" baseline="0">
          <a:solidFill>
            <a:srgbClr val="000000"/>
          </a:solidFill>
          <a:latin typeface="+mn-lt"/>
          <a:ea typeface="+mn-ea"/>
          <a:cs typeface="+mn-cs"/>
        </a:defRPr>
      </a:lvl2pPr>
      <a:lvl3pPr marL="0" marR="0" indent="0" algn="l" defTabSz="914367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372" kern="1200" spc="0" baseline="0">
          <a:solidFill>
            <a:schemeClr val="tx2"/>
          </a:solidFill>
          <a:latin typeface="+mj-lt"/>
          <a:ea typeface="+mn-ea"/>
          <a:cs typeface="+mn-cs"/>
        </a:defRPr>
      </a:lvl3pPr>
      <a:lvl4pPr marL="0" marR="0" indent="0" algn="l" defTabSz="914367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372" kern="1200" spc="0" baseline="0">
          <a:solidFill>
            <a:srgbClr val="000000"/>
          </a:solidFill>
          <a:latin typeface="+mn-lt"/>
          <a:ea typeface="+mn-ea"/>
          <a:cs typeface="+mn-cs"/>
        </a:defRPr>
      </a:lvl4pPr>
      <a:lvl5pPr marL="0" marR="0" indent="0" algn="l" defTabSz="914367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980" b="1" kern="1200" spc="0" baseline="0">
          <a:solidFill>
            <a:srgbClr val="000000"/>
          </a:solidFill>
          <a:latin typeface="+mn-lt"/>
          <a:ea typeface="+mn-ea"/>
          <a:cs typeface="+mn-cs"/>
        </a:defRPr>
      </a:lvl5pPr>
      <a:lvl6pPr marL="2285916" indent="0" algn="l" defTabSz="914367" rtl="0" eaLnBrk="1" latinLnBrk="0" hangingPunct="1">
        <a:spcBef>
          <a:spcPct val="20000"/>
        </a:spcBef>
        <a:buFont typeface="Arial" pitchFamily="34" charset="0"/>
        <a:buNone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367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itchFamily="34" charset="0"/>
        <a:buNone/>
        <a:defRPr sz="980" kern="1200">
          <a:solidFill>
            <a:srgbClr val="000000"/>
          </a:solidFill>
          <a:latin typeface="+mn-lt"/>
          <a:ea typeface="+mn-ea"/>
          <a:cs typeface="+mn-cs"/>
        </a:defRPr>
      </a:lvl7pPr>
      <a:lvl8pPr marL="3428877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1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367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8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1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9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1349">
          <p15:clr>
            <a:srgbClr val="C35EA4"/>
          </p15:clr>
        </p15:guide>
        <p15:guide id="32" pos="1528">
          <p15:clr>
            <a:srgbClr val="C35EA4"/>
          </p15:clr>
        </p15:guide>
        <p15:guide id="33" pos="2621">
          <p15:clr>
            <a:srgbClr val="C35EA4"/>
          </p15:clr>
        </p15:guide>
        <p15:guide id="34" pos="2765">
          <p15:clr>
            <a:srgbClr val="C35EA4"/>
          </p15:clr>
        </p15:guide>
        <p15:guide id="35" pos="3854">
          <p15:clr>
            <a:srgbClr val="C35EA4"/>
          </p15:clr>
        </p15:guide>
        <p15:guide id="36" pos="4003">
          <p15:clr>
            <a:srgbClr val="C35EA4"/>
          </p15:clr>
        </p15:guide>
        <p15:guide id="37" pos="5083">
          <p15:clr>
            <a:srgbClr val="C35EA4"/>
          </p15:clr>
        </p15:guide>
        <p15:guide id="38" pos="5230">
          <p15:clr>
            <a:srgbClr val="C35EA4"/>
          </p15:clr>
        </p15:guide>
        <p15:guide id="39" pos="6323">
          <p15:clr>
            <a:srgbClr val="C35EA4"/>
          </p15:clr>
        </p15:guide>
        <p15:guide id="40" pos="6469">
          <p15:clr>
            <a:srgbClr val="C35EA4"/>
          </p15:clr>
        </p15:guide>
        <p15:guide id="41" pos="269">
          <p15:clr>
            <a:srgbClr val="F26B43"/>
          </p15:clr>
        </p15:guide>
        <p15:guide id="42" pos="7565">
          <p15:clr>
            <a:srgbClr val="F26B43"/>
          </p15:clr>
        </p15:guide>
        <p15:guide id="43" orient="horz" pos="751">
          <p15:clr>
            <a:srgbClr val="5ACBF0"/>
          </p15:clr>
        </p15:guide>
        <p15:guide id="44" orient="horz" pos="1387">
          <p15:clr>
            <a:srgbClr val="5ACBF0"/>
          </p15:clr>
        </p15:guide>
        <p15:guide id="45" orient="horz" pos="605">
          <p15:clr>
            <a:srgbClr val="5ACBF0"/>
          </p15:clr>
        </p15:guide>
        <p15:guide id="46" orient="horz" pos="1514">
          <p15:clr>
            <a:srgbClr val="5ACBF0"/>
          </p15:clr>
        </p15:guide>
        <p15:guide id="47" orient="horz" pos="2130">
          <p15:clr>
            <a:srgbClr val="5ACBF0"/>
          </p15:clr>
        </p15:guide>
        <p15:guide id="48" orient="horz" pos="2299">
          <p15:clr>
            <a:srgbClr val="5ACBF0"/>
          </p15:clr>
        </p15:guide>
        <p15:guide id="49" orient="horz" pos="283">
          <p15:clr>
            <a:srgbClr val="F26B43"/>
          </p15:clr>
        </p15:guide>
        <p15:guide id="50" orient="horz" pos="4123">
          <p15:clr>
            <a:srgbClr val="F26B43"/>
          </p15:clr>
        </p15:guide>
        <p15:guide id="51" orient="horz" pos="2891">
          <p15:clr>
            <a:srgbClr val="5ACBF0"/>
          </p15:clr>
        </p15:guide>
        <p15:guide id="52" orient="horz" pos="3019">
          <p15:clr>
            <a:srgbClr val="5ACBF0"/>
          </p15:clr>
        </p15:guide>
        <p15:guide id="53" orient="horz" pos="3643">
          <p15:clr>
            <a:srgbClr val="5ACBF0"/>
          </p15:clr>
        </p15:guide>
        <p15:guide id="54" orient="horz" pos="3763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12" Type="http://schemas.openxmlformats.org/officeDocument/2006/relationships/image" Target="../media/image5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48.png"/><Relationship Id="rId11" Type="http://schemas.openxmlformats.org/officeDocument/2006/relationships/image" Target="../media/image53.sv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59.emf"/><Relationship Id="rId11" Type="http://schemas.openxmlformats.org/officeDocument/2006/relationships/image" Target="../media/image64.emf"/><Relationship Id="rId5" Type="http://schemas.openxmlformats.org/officeDocument/2006/relationships/image" Target="../media/image58.emf"/><Relationship Id="rId10" Type="http://schemas.openxmlformats.org/officeDocument/2006/relationships/image" Target="../media/image63.png"/><Relationship Id="rId4" Type="http://schemas.openxmlformats.org/officeDocument/2006/relationships/image" Target="../media/image57.png"/><Relationship Id="rId9" Type="http://schemas.openxmlformats.org/officeDocument/2006/relationships/image" Target="../media/image62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4.xml"/><Relationship Id="rId5" Type="http://schemas.openxmlformats.org/officeDocument/2006/relationships/image" Target="../media/image57.png"/><Relationship Id="rId4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57.png"/><Relationship Id="rId5" Type="http://schemas.openxmlformats.org/officeDocument/2006/relationships/image" Target="../media/image67.emf"/><Relationship Id="rId4" Type="http://schemas.openxmlformats.org/officeDocument/2006/relationships/image" Target="../media/image5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7.png"/><Relationship Id="rId7" Type="http://schemas.openxmlformats.org/officeDocument/2006/relationships/image" Target="../media/image71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70.png"/><Relationship Id="rId5" Type="http://schemas.openxmlformats.org/officeDocument/2006/relationships/image" Target="../media/image69.svg"/><Relationship Id="rId10" Type="http://schemas.openxmlformats.org/officeDocument/2006/relationships/image" Target="../media/image72.emf"/><Relationship Id="rId4" Type="http://schemas.openxmlformats.org/officeDocument/2006/relationships/image" Target="../media/image68.png"/><Relationship Id="rId9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4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77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76.png"/><Relationship Id="rId5" Type="http://schemas.openxmlformats.org/officeDocument/2006/relationships/image" Target="../media/image75.svg"/><Relationship Id="rId4" Type="http://schemas.openxmlformats.org/officeDocument/2006/relationships/image" Target="../media/image7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79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svg"/><Relationship Id="rId13" Type="http://schemas.openxmlformats.org/officeDocument/2006/relationships/image" Target="../media/image84.png"/><Relationship Id="rId3" Type="http://schemas.openxmlformats.org/officeDocument/2006/relationships/image" Target="../media/image67.emf"/><Relationship Id="rId7" Type="http://schemas.openxmlformats.org/officeDocument/2006/relationships/image" Target="../media/image74.png"/><Relationship Id="rId12" Type="http://schemas.openxmlformats.org/officeDocument/2006/relationships/image" Target="../media/image83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81.svg"/><Relationship Id="rId11" Type="http://schemas.openxmlformats.org/officeDocument/2006/relationships/image" Target="../media/image82.png"/><Relationship Id="rId5" Type="http://schemas.openxmlformats.org/officeDocument/2006/relationships/image" Target="../media/image80.png"/><Relationship Id="rId10" Type="http://schemas.openxmlformats.org/officeDocument/2006/relationships/image" Target="../media/image77.svg"/><Relationship Id="rId4" Type="http://schemas.openxmlformats.org/officeDocument/2006/relationships/image" Target="../media/image49.png"/><Relationship Id="rId9" Type="http://schemas.openxmlformats.org/officeDocument/2006/relationships/image" Target="../media/image76.png"/><Relationship Id="rId14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86.svg"/><Relationship Id="rId7" Type="http://schemas.openxmlformats.org/officeDocument/2006/relationships/image" Target="../media/image88.svg"/><Relationship Id="rId12" Type="http://schemas.openxmlformats.org/officeDocument/2006/relationships/image" Target="../media/image57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87.png"/><Relationship Id="rId11" Type="http://schemas.openxmlformats.org/officeDocument/2006/relationships/image" Target="../media/image54.emf"/><Relationship Id="rId5" Type="http://schemas.openxmlformats.org/officeDocument/2006/relationships/image" Target="../media/image77.svg"/><Relationship Id="rId10" Type="http://schemas.openxmlformats.org/officeDocument/2006/relationships/image" Target="../media/image67.emf"/><Relationship Id="rId4" Type="http://schemas.openxmlformats.org/officeDocument/2006/relationships/image" Target="../media/image76.png"/><Relationship Id="rId9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svg"/><Relationship Id="rId3" Type="http://schemas.openxmlformats.org/officeDocument/2006/relationships/image" Target="../media/image89.png"/><Relationship Id="rId7" Type="http://schemas.openxmlformats.org/officeDocument/2006/relationships/image" Target="../media/image9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92.svg"/><Relationship Id="rId5" Type="http://schemas.openxmlformats.org/officeDocument/2006/relationships/image" Target="../media/image91.png"/><Relationship Id="rId4" Type="http://schemas.openxmlformats.org/officeDocument/2006/relationships/image" Target="../media/image90.svg"/><Relationship Id="rId9" Type="http://schemas.openxmlformats.org/officeDocument/2006/relationships/image" Target="../media/image72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4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4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4.png"/><Relationship Id="rId4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618" y="487"/>
            <a:ext cx="5973790" cy="6857027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304294-793E-FB49-A26A-F2ADFBA940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4224" y="4060029"/>
            <a:ext cx="5413394" cy="1261884"/>
          </a:xfrm>
        </p:spPr>
        <p:txBody>
          <a:bodyPr vert="horz" wrap="square" lIns="0" tIns="91440" rIns="146304" bIns="91440" rtlCol="0" anchor="t">
            <a:spAutoFit/>
          </a:bodyPr>
          <a:lstStyle/>
          <a:p>
            <a:r>
              <a:rPr lang="en-US" sz="1750"/>
              <a:t>Ali Zaman</a:t>
            </a:r>
            <a:endParaRPr lang="en-US"/>
          </a:p>
          <a:p>
            <a:r>
              <a:rPr lang="en-US" sz="1750"/>
              <a:t>Ajit Bhullar</a:t>
            </a:r>
            <a:endParaRPr lang="en-US" sz="1750">
              <a:cs typeface="Segoe UI Semibold"/>
            </a:endParaRPr>
          </a:p>
          <a:p>
            <a:endParaRPr lang="en-US" sz="1750">
              <a:cs typeface="Segoe UI Semibold"/>
            </a:endParaRPr>
          </a:p>
          <a:p>
            <a:r>
              <a:rPr lang="en-US" sz="1750">
                <a:cs typeface="Segoe UI Semibold"/>
              </a:rPr>
              <a:t>Program Managers, Azure Networking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41CB59B-EF9E-4E47-BF33-B8075EB6C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81" y="2532448"/>
            <a:ext cx="5428936" cy="1169295"/>
          </a:xfrm>
        </p:spPr>
        <p:txBody>
          <a:bodyPr/>
          <a:lstStyle/>
          <a:p>
            <a:r>
              <a:rPr lang="en-US"/>
              <a:t>Hybrid Connectivity</a:t>
            </a:r>
          </a:p>
        </p:txBody>
      </p:sp>
    </p:spTree>
    <p:extLst>
      <p:ext uri="{BB962C8B-B14F-4D97-AF65-F5344CB8AC3E}">
        <p14:creationId xmlns:p14="http://schemas.microsoft.com/office/powerpoint/2010/main" val="1849812575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81">
            <a:extLst>
              <a:ext uri="{FF2B5EF4-FFF2-40B4-BE49-F238E27FC236}">
                <a16:creationId xmlns:a16="http://schemas.microsoft.com/office/drawing/2014/main" id="{931D4281-E264-B041-B710-5651E5AE29ED}"/>
              </a:ext>
            </a:extLst>
          </p:cNvPr>
          <p:cNvSpPr/>
          <p:nvPr/>
        </p:nvSpPr>
        <p:spPr bwMode="auto">
          <a:xfrm>
            <a:off x="3363687" y="2786744"/>
            <a:ext cx="1197429" cy="1045028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CFD1FE61-A7C6-1346-8427-1C4918CE1EFA}"/>
              </a:ext>
            </a:extLst>
          </p:cNvPr>
          <p:cNvSpPr/>
          <p:nvPr/>
        </p:nvSpPr>
        <p:spPr bwMode="auto">
          <a:xfrm>
            <a:off x="8773886" y="4103913"/>
            <a:ext cx="2939143" cy="1415143"/>
          </a:xfrm>
          <a:prstGeom prst="rect">
            <a:avLst/>
          </a:prstGeom>
          <a:noFill/>
          <a:ln w="28575">
            <a:solidFill>
              <a:schemeClr val="tx2"/>
            </a:solidFill>
            <a:prstDash val="sysDot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81" name="Freeform 539">
            <a:extLst>
              <a:ext uri="{FF2B5EF4-FFF2-40B4-BE49-F238E27FC236}">
                <a16:creationId xmlns:a16="http://schemas.microsoft.com/office/drawing/2014/main" id="{7F94AB35-2CAE-5F4D-818C-47533703333A}"/>
              </a:ext>
            </a:extLst>
          </p:cNvPr>
          <p:cNvSpPr>
            <a:spLocks noChangeAspect="1"/>
          </p:cNvSpPr>
          <p:nvPr/>
        </p:nvSpPr>
        <p:spPr bwMode="auto">
          <a:xfrm>
            <a:off x="9902255" y="3829586"/>
            <a:ext cx="585249" cy="386395"/>
          </a:xfrm>
          <a:custGeom>
            <a:avLst/>
            <a:gdLst>
              <a:gd name="T0" fmla="*/ 312 w 400"/>
              <a:gd name="T1" fmla="*/ 220 h 220"/>
              <a:gd name="T2" fmla="*/ 45 w 400"/>
              <a:gd name="T3" fmla="*/ 220 h 220"/>
              <a:gd name="T4" fmla="*/ 0 w 400"/>
              <a:gd name="T5" fmla="*/ 175 h 220"/>
              <a:gd name="T6" fmla="*/ 34 w 400"/>
              <a:gd name="T7" fmla="*/ 131 h 220"/>
              <a:gd name="T8" fmla="*/ 87 w 400"/>
              <a:gd name="T9" fmla="*/ 91 h 220"/>
              <a:gd name="T10" fmla="*/ 183 w 400"/>
              <a:gd name="T11" fmla="*/ 0 h 220"/>
              <a:gd name="T12" fmla="*/ 270 w 400"/>
              <a:gd name="T13" fmla="*/ 55 h 220"/>
              <a:gd name="T14" fmla="*/ 312 w 400"/>
              <a:gd name="T15" fmla="*/ 44 h 220"/>
              <a:gd name="T16" fmla="*/ 400 w 400"/>
              <a:gd name="T17" fmla="*/ 132 h 220"/>
              <a:gd name="T18" fmla="*/ 312 w 400"/>
              <a:gd name="T19" fmla="*/ 22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0" h="220">
                <a:moveTo>
                  <a:pt x="312" y="220"/>
                </a:moveTo>
                <a:cubicBezTo>
                  <a:pt x="45" y="220"/>
                  <a:pt x="45" y="220"/>
                  <a:pt x="45" y="220"/>
                </a:cubicBezTo>
                <a:cubicBezTo>
                  <a:pt x="20" y="220"/>
                  <a:pt x="0" y="200"/>
                  <a:pt x="0" y="175"/>
                </a:cubicBezTo>
                <a:cubicBezTo>
                  <a:pt x="0" y="154"/>
                  <a:pt x="15" y="136"/>
                  <a:pt x="34" y="131"/>
                </a:cubicBezTo>
                <a:cubicBezTo>
                  <a:pt x="43" y="110"/>
                  <a:pt x="63" y="94"/>
                  <a:pt x="87" y="91"/>
                </a:cubicBezTo>
                <a:cubicBezTo>
                  <a:pt x="89" y="40"/>
                  <a:pt x="131" y="0"/>
                  <a:pt x="183" y="0"/>
                </a:cubicBezTo>
                <a:cubicBezTo>
                  <a:pt x="220" y="0"/>
                  <a:pt x="254" y="22"/>
                  <a:pt x="270" y="55"/>
                </a:cubicBezTo>
                <a:cubicBezTo>
                  <a:pt x="282" y="48"/>
                  <a:pt x="297" y="44"/>
                  <a:pt x="312" y="44"/>
                </a:cubicBezTo>
                <a:cubicBezTo>
                  <a:pt x="360" y="44"/>
                  <a:pt x="400" y="84"/>
                  <a:pt x="400" y="132"/>
                </a:cubicBezTo>
                <a:cubicBezTo>
                  <a:pt x="400" y="181"/>
                  <a:pt x="360" y="220"/>
                  <a:pt x="312" y="220"/>
                </a:cubicBezTo>
                <a:close/>
              </a:path>
            </a:pathLst>
          </a:custGeom>
          <a:solidFill>
            <a:schemeClr val="tx2"/>
          </a:solidFill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68570" tIns="34285" rIns="68570" bIns="34285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32742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66371" algn="l" defTabSz="932742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32742" algn="l" defTabSz="932742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99113" algn="l" defTabSz="932742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65484" algn="l" defTabSz="932742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331856" algn="l" defTabSz="932742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98226" algn="l" defTabSz="932742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64597" algn="l" defTabSz="932742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730969" algn="l" defTabSz="932742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99243">
              <a:defRPr/>
            </a:pPr>
            <a:endParaRPr lang="en-US" sz="1350" kern="0">
              <a:ln w="76200">
                <a:solidFill>
                  <a:srgbClr val="FFFFFF"/>
                </a:solidFill>
              </a:ln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D694298E-EF03-6D4B-8F1D-65C6AF466DBF}"/>
              </a:ext>
            </a:extLst>
          </p:cNvPr>
          <p:cNvSpPr/>
          <p:nvPr/>
        </p:nvSpPr>
        <p:spPr bwMode="auto">
          <a:xfrm>
            <a:off x="8773886" y="1066799"/>
            <a:ext cx="2939143" cy="1415143"/>
          </a:xfrm>
          <a:prstGeom prst="rect">
            <a:avLst/>
          </a:prstGeom>
          <a:noFill/>
          <a:ln w="28575">
            <a:solidFill>
              <a:schemeClr val="accent5"/>
            </a:solidFill>
            <a:prstDash val="sysDot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9FDA1B5-0861-EB44-8605-8BDA2C8A1AFE}"/>
              </a:ext>
            </a:extLst>
          </p:cNvPr>
          <p:cNvGrpSpPr/>
          <p:nvPr/>
        </p:nvGrpSpPr>
        <p:grpSpPr>
          <a:xfrm>
            <a:off x="4539343" y="2951216"/>
            <a:ext cx="3069771" cy="631371"/>
            <a:chOff x="4648200" y="2951216"/>
            <a:chExt cx="2960914" cy="631371"/>
          </a:xfrm>
        </p:grpSpPr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6E27316A-4784-7742-A5A1-F6FAA9F7441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48200" y="3582587"/>
              <a:ext cx="2960914" cy="0"/>
            </a:xfrm>
            <a:prstGeom prst="line">
              <a:avLst/>
            </a:prstGeom>
            <a:noFill/>
            <a:ln w="28575" cap="flat" cmpd="sng" algn="ctr">
              <a:solidFill>
                <a:schemeClr val="accent4"/>
              </a:solidFill>
              <a:prstDash val="sysDot"/>
              <a:headEnd type="none" w="lg" len="med"/>
              <a:tailEnd type="none" w="lg" len="med"/>
            </a:ln>
            <a:effectLst/>
          </p:spPr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5722AC14-4C84-8142-8604-E01D142E0D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9086" y="2951216"/>
              <a:ext cx="2950028" cy="0"/>
            </a:xfrm>
            <a:prstGeom prst="line">
              <a:avLst/>
            </a:prstGeom>
            <a:noFill/>
            <a:ln w="28575" cap="flat" cmpd="sng" algn="ctr">
              <a:solidFill>
                <a:schemeClr val="accent5"/>
              </a:solidFill>
              <a:prstDash val="sysDot"/>
              <a:headEnd type="none" w="lg" len="med"/>
              <a:tailEnd type="none" w="lg" len="med"/>
            </a:ln>
            <a:effectLst/>
          </p:spPr>
        </p:cxn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5996" y="620428"/>
            <a:ext cx="4671176" cy="489915"/>
          </a:xfrm>
        </p:spPr>
        <p:txBody>
          <a:bodyPr>
            <a:normAutofit/>
          </a:bodyPr>
          <a:lstStyle/>
          <a:p>
            <a:r>
              <a:rPr lang="en-US"/>
              <a:t>ExpressRoute Overview</a:t>
            </a:r>
          </a:p>
        </p:txBody>
      </p:sp>
      <p:sp>
        <p:nvSpPr>
          <p:cNvPr id="28" name="Right Arrow 65">
            <a:extLst>
              <a:ext uri="{FF2B5EF4-FFF2-40B4-BE49-F238E27FC236}">
                <a16:creationId xmlns:a16="http://schemas.microsoft.com/office/drawing/2014/main" id="{E7E23137-38E6-4B82-862A-2BD3438A8AAF}"/>
              </a:ext>
            </a:extLst>
          </p:cNvPr>
          <p:cNvSpPr/>
          <p:nvPr/>
        </p:nvSpPr>
        <p:spPr bwMode="auto">
          <a:xfrm>
            <a:off x="2699657" y="3167536"/>
            <a:ext cx="663869" cy="348549"/>
          </a:xfrm>
          <a:prstGeom prst="rightArrow">
            <a:avLst/>
          </a:prstGeom>
          <a:solidFill>
            <a:schemeClr val="accent1"/>
          </a:solidFill>
          <a:ln w="1079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="horz" wrap="square" lIns="137141" tIns="109712" rIns="137141" bIns="109712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71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742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113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484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85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822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597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969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44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 spc="-38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9A17100-D76F-4B82-8C59-97FE272F303A}"/>
              </a:ext>
            </a:extLst>
          </p:cNvPr>
          <p:cNvSpPr/>
          <p:nvPr/>
        </p:nvSpPr>
        <p:spPr bwMode="auto">
          <a:xfrm>
            <a:off x="1685409" y="5424933"/>
            <a:ext cx="339334" cy="137667"/>
          </a:xfrm>
          <a:prstGeom prst="rect">
            <a:avLst/>
          </a:prstGeom>
          <a:solidFill>
            <a:srgbClr val="00B0F0"/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37141" tIns="109712" rIns="137141" bIns="109712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66371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32742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99113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65484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31856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98226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64597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730969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44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 spc="-38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30" name="TextBox 52">
            <a:extLst>
              <a:ext uri="{FF2B5EF4-FFF2-40B4-BE49-F238E27FC236}">
                <a16:creationId xmlns:a16="http://schemas.microsoft.com/office/drawing/2014/main" id="{24B981B4-89F2-4644-8C1D-D7E5BD7FE215}"/>
              </a:ext>
            </a:extLst>
          </p:cNvPr>
          <p:cNvSpPr txBox="1"/>
          <p:nvPr/>
        </p:nvSpPr>
        <p:spPr>
          <a:xfrm>
            <a:off x="2145419" y="5407398"/>
            <a:ext cx="5330883" cy="1661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marL="0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71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742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113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484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85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822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597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969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99243">
              <a:lnSpc>
                <a:spcPct val="90000"/>
              </a:lnSpc>
              <a:spcBef>
                <a:spcPct val="20000"/>
              </a:spcBef>
              <a:buSzPct val="80000"/>
              <a:defRPr/>
            </a:pPr>
            <a:r>
              <a:rPr lang="en-US" sz="1200">
                <a:latin typeface="+mj-lt"/>
              </a:rPr>
              <a:t>Azure Private Peering </a:t>
            </a:r>
            <a:r>
              <a:rPr lang="en-US" sz="1200"/>
              <a:t>for Virtual Networks and public services via Private Link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1EF1C53-7594-4229-9758-F27521C9BE23}"/>
              </a:ext>
            </a:extLst>
          </p:cNvPr>
          <p:cNvSpPr/>
          <p:nvPr/>
        </p:nvSpPr>
        <p:spPr bwMode="auto">
          <a:xfrm>
            <a:off x="1685409" y="5085775"/>
            <a:ext cx="339334" cy="137667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137141" tIns="109712" rIns="137141" bIns="109712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66371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32742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99113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65484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31856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98226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64597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730969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44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 spc="-38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32" name="TextBox 54">
            <a:extLst>
              <a:ext uri="{FF2B5EF4-FFF2-40B4-BE49-F238E27FC236}">
                <a16:creationId xmlns:a16="http://schemas.microsoft.com/office/drawing/2014/main" id="{13252C74-FAE6-458A-8534-15472F5FD466}"/>
              </a:ext>
            </a:extLst>
          </p:cNvPr>
          <p:cNvSpPr txBox="1"/>
          <p:nvPr/>
        </p:nvSpPr>
        <p:spPr>
          <a:xfrm>
            <a:off x="2145419" y="5064002"/>
            <a:ext cx="5759190" cy="1661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71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742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113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484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85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822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597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969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99243">
              <a:lnSpc>
                <a:spcPct val="90000"/>
              </a:lnSpc>
              <a:spcBef>
                <a:spcPct val="20000"/>
              </a:spcBef>
              <a:buSzPct val="80000"/>
              <a:defRPr/>
            </a:pPr>
            <a:r>
              <a:rPr lang="en-US" sz="1200" b="1">
                <a:latin typeface="+mj-lt"/>
              </a:rPr>
              <a:t>Microsoft Peering</a:t>
            </a:r>
            <a:r>
              <a:rPr lang="en-US" sz="1200">
                <a:latin typeface="+mj-lt"/>
              </a:rPr>
              <a:t> </a:t>
            </a:r>
            <a:r>
              <a:rPr lang="en-US" sz="1200"/>
              <a:t>for Office 365, Dynamics 365, Azure public services</a:t>
            </a:r>
          </a:p>
        </p:txBody>
      </p:sp>
      <p:sp>
        <p:nvSpPr>
          <p:cNvPr id="49" name="TextBox 32">
            <a:extLst>
              <a:ext uri="{FF2B5EF4-FFF2-40B4-BE49-F238E27FC236}">
                <a16:creationId xmlns:a16="http://schemas.microsoft.com/office/drawing/2014/main" id="{64BB3431-05C7-4D1A-BBA1-7F3BAC38AA16}"/>
              </a:ext>
            </a:extLst>
          </p:cNvPr>
          <p:cNvSpPr txBox="1"/>
          <p:nvPr/>
        </p:nvSpPr>
        <p:spPr>
          <a:xfrm>
            <a:off x="5056183" y="4049879"/>
            <a:ext cx="2139712" cy="28813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marL="0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71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742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113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484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85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822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597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969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2597">
              <a:defRPr/>
            </a:pPr>
            <a:r>
              <a:rPr lang="en-US" sz="1836"/>
              <a:t>ExpressRoute Circuit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D07D8404-0CE8-4027-814A-9F1E10A7B477}"/>
              </a:ext>
            </a:extLst>
          </p:cNvPr>
          <p:cNvSpPr/>
          <p:nvPr/>
        </p:nvSpPr>
        <p:spPr>
          <a:xfrm>
            <a:off x="909548" y="2395304"/>
            <a:ext cx="1698997" cy="1600079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66371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32742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99113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65484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31856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98226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64597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730969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32597">
              <a:defRPr/>
            </a:pPr>
            <a:endParaRPr lang="en-US" sz="1836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3FBD48CC-9A7F-4D06-B909-6549554C84EC}"/>
              </a:ext>
            </a:extLst>
          </p:cNvPr>
          <p:cNvSpPr/>
          <p:nvPr/>
        </p:nvSpPr>
        <p:spPr>
          <a:xfrm>
            <a:off x="3254828" y="2841171"/>
            <a:ext cx="1469573" cy="903514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66371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32742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99113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65484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31856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98226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64597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730969" algn="l" defTabSz="932742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32597">
              <a:defRPr/>
            </a:pPr>
            <a:r>
              <a:rPr lang="en-US" sz="1400">
                <a:solidFill>
                  <a:schemeClr val="tx1"/>
                </a:solidFill>
              </a:rPr>
              <a:t>Partner </a:t>
            </a:r>
            <a:br>
              <a:rPr lang="en-US" sz="1400">
                <a:solidFill>
                  <a:schemeClr val="tx1"/>
                </a:solidFill>
              </a:rPr>
            </a:br>
            <a:r>
              <a:rPr lang="en-US" sz="1400">
                <a:solidFill>
                  <a:schemeClr val="tx1"/>
                </a:solidFill>
              </a:rPr>
              <a:t>Edge/Meetup location</a:t>
            </a:r>
          </a:p>
        </p:txBody>
      </p:sp>
      <p:sp>
        <p:nvSpPr>
          <p:cNvPr id="55" name="Freeform 539">
            <a:extLst>
              <a:ext uri="{FF2B5EF4-FFF2-40B4-BE49-F238E27FC236}">
                <a16:creationId xmlns:a16="http://schemas.microsoft.com/office/drawing/2014/main" id="{E554F3EC-33B4-41FF-9187-B968723D5159}"/>
              </a:ext>
            </a:extLst>
          </p:cNvPr>
          <p:cNvSpPr>
            <a:spLocks noChangeAspect="1"/>
          </p:cNvSpPr>
          <p:nvPr/>
        </p:nvSpPr>
        <p:spPr bwMode="auto">
          <a:xfrm>
            <a:off x="9902255" y="792472"/>
            <a:ext cx="585249" cy="386395"/>
          </a:xfrm>
          <a:custGeom>
            <a:avLst/>
            <a:gdLst>
              <a:gd name="T0" fmla="*/ 312 w 400"/>
              <a:gd name="T1" fmla="*/ 220 h 220"/>
              <a:gd name="T2" fmla="*/ 45 w 400"/>
              <a:gd name="T3" fmla="*/ 220 h 220"/>
              <a:gd name="T4" fmla="*/ 0 w 400"/>
              <a:gd name="T5" fmla="*/ 175 h 220"/>
              <a:gd name="T6" fmla="*/ 34 w 400"/>
              <a:gd name="T7" fmla="*/ 131 h 220"/>
              <a:gd name="T8" fmla="*/ 87 w 400"/>
              <a:gd name="T9" fmla="*/ 91 h 220"/>
              <a:gd name="T10" fmla="*/ 183 w 400"/>
              <a:gd name="T11" fmla="*/ 0 h 220"/>
              <a:gd name="T12" fmla="*/ 270 w 400"/>
              <a:gd name="T13" fmla="*/ 55 h 220"/>
              <a:gd name="T14" fmla="*/ 312 w 400"/>
              <a:gd name="T15" fmla="*/ 44 h 220"/>
              <a:gd name="T16" fmla="*/ 400 w 400"/>
              <a:gd name="T17" fmla="*/ 132 h 220"/>
              <a:gd name="T18" fmla="*/ 312 w 400"/>
              <a:gd name="T19" fmla="*/ 22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0" h="220">
                <a:moveTo>
                  <a:pt x="312" y="220"/>
                </a:moveTo>
                <a:cubicBezTo>
                  <a:pt x="45" y="220"/>
                  <a:pt x="45" y="220"/>
                  <a:pt x="45" y="220"/>
                </a:cubicBezTo>
                <a:cubicBezTo>
                  <a:pt x="20" y="220"/>
                  <a:pt x="0" y="200"/>
                  <a:pt x="0" y="175"/>
                </a:cubicBezTo>
                <a:cubicBezTo>
                  <a:pt x="0" y="154"/>
                  <a:pt x="15" y="136"/>
                  <a:pt x="34" y="131"/>
                </a:cubicBezTo>
                <a:cubicBezTo>
                  <a:pt x="43" y="110"/>
                  <a:pt x="63" y="94"/>
                  <a:pt x="87" y="91"/>
                </a:cubicBezTo>
                <a:cubicBezTo>
                  <a:pt x="89" y="40"/>
                  <a:pt x="131" y="0"/>
                  <a:pt x="183" y="0"/>
                </a:cubicBezTo>
                <a:cubicBezTo>
                  <a:pt x="220" y="0"/>
                  <a:pt x="254" y="22"/>
                  <a:pt x="270" y="55"/>
                </a:cubicBezTo>
                <a:cubicBezTo>
                  <a:pt x="282" y="48"/>
                  <a:pt x="297" y="44"/>
                  <a:pt x="312" y="44"/>
                </a:cubicBezTo>
                <a:cubicBezTo>
                  <a:pt x="360" y="44"/>
                  <a:pt x="400" y="84"/>
                  <a:pt x="400" y="132"/>
                </a:cubicBezTo>
                <a:cubicBezTo>
                  <a:pt x="400" y="181"/>
                  <a:pt x="360" y="220"/>
                  <a:pt x="312" y="220"/>
                </a:cubicBezTo>
                <a:close/>
              </a:path>
            </a:pathLst>
          </a:custGeom>
          <a:solidFill>
            <a:schemeClr val="accent5"/>
          </a:solidFill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68570" tIns="34285" rIns="68570" bIns="34285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32742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66371" algn="l" defTabSz="932742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32742" algn="l" defTabSz="932742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99113" algn="l" defTabSz="932742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65484" algn="l" defTabSz="932742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331856" algn="l" defTabSz="932742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98226" algn="l" defTabSz="932742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64597" algn="l" defTabSz="932742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730969" algn="l" defTabSz="932742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99243">
              <a:defRPr/>
            </a:pPr>
            <a:endParaRPr lang="en-US" sz="1350" kern="0">
              <a:ln w="76200">
                <a:solidFill>
                  <a:srgbClr val="FFFFFF"/>
                </a:solidFill>
              </a:ln>
              <a:solidFill>
                <a:srgbClr val="FFFFFF"/>
              </a:solidFill>
              <a:latin typeface="Segoe UI"/>
            </a:endParaRP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20116207-8D39-4B60-ABC5-E4136DED46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0156" y="1924048"/>
            <a:ext cx="375441" cy="369706"/>
          </a:xfrm>
          <a:prstGeom prst="rect">
            <a:avLst/>
          </a:prstGeom>
          <a:ln>
            <a:tailEnd type="triangle"/>
          </a:ln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74339AC7-DEE8-4660-8C97-A7703AFBBD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7069" y="1320381"/>
            <a:ext cx="393152" cy="360528"/>
          </a:xfrm>
          <a:prstGeom prst="rect">
            <a:avLst/>
          </a:prstGeom>
          <a:ln>
            <a:tailEnd type="triangle"/>
          </a:ln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8D29E682-A8C9-4BC2-A0D2-5BE80BE03DF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3301" y="1346189"/>
            <a:ext cx="423037" cy="339597"/>
          </a:xfrm>
          <a:prstGeom prst="rect">
            <a:avLst/>
          </a:prstGeom>
          <a:ln>
            <a:tailEnd type="triangle"/>
          </a:ln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EF4C8679-9582-42A3-A22F-0684AD4E1EB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106" y="1338229"/>
            <a:ext cx="387453" cy="351782"/>
          </a:xfrm>
          <a:prstGeom prst="rect">
            <a:avLst/>
          </a:prstGeom>
          <a:ln>
            <a:tailEnd type="triangle"/>
          </a:ln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15623D12-A237-4CD7-8C65-3029FEBBD45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72448" y="1967305"/>
            <a:ext cx="329096" cy="319976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6CC1C48B-3C85-4570-9624-71479DB9FE6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25764" y="1964746"/>
            <a:ext cx="350146" cy="35014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0920DCA2-6F24-3F46-B48D-BE6D28B209C1}"/>
              </a:ext>
            </a:extLst>
          </p:cNvPr>
          <p:cNvGrpSpPr/>
          <p:nvPr/>
        </p:nvGrpSpPr>
        <p:grpSpPr>
          <a:xfrm>
            <a:off x="4942114" y="2669145"/>
            <a:ext cx="2340429" cy="1162626"/>
            <a:chOff x="4561114" y="1645888"/>
            <a:chExt cx="2340429" cy="1162626"/>
          </a:xfrm>
        </p:grpSpPr>
        <p:sp>
          <p:nvSpPr>
            <p:cNvPr id="73" name="Freeform: Shape 415">
              <a:extLst>
                <a:ext uri="{FF2B5EF4-FFF2-40B4-BE49-F238E27FC236}">
                  <a16:creationId xmlns:a16="http://schemas.microsoft.com/office/drawing/2014/main" id="{0BC367B5-CD16-2646-94C0-8D2C895C0C17}"/>
                </a:ext>
              </a:extLst>
            </p:cNvPr>
            <p:cNvSpPr/>
            <p:nvPr/>
          </p:nvSpPr>
          <p:spPr>
            <a:xfrm>
              <a:off x="4561114" y="1645888"/>
              <a:ext cx="2318657" cy="520369"/>
            </a:xfrm>
            <a:custGeom>
              <a:avLst/>
              <a:gdLst>
                <a:gd name="connsiteX0" fmla="*/ 172036 w 7948295"/>
                <a:gd name="connsiteY0" fmla="*/ 0 h 557437"/>
                <a:gd name="connsiteX1" fmla="*/ 617942 w 7948295"/>
                <a:gd name="connsiteY1" fmla="*/ 0 h 557437"/>
                <a:gd name="connsiteX2" fmla="*/ 5333867 w 7948295"/>
                <a:gd name="connsiteY2" fmla="*/ 0 h 557437"/>
                <a:gd name="connsiteX3" fmla="*/ 7776259 w 7948295"/>
                <a:gd name="connsiteY3" fmla="*/ 0 h 557437"/>
                <a:gd name="connsiteX4" fmla="*/ 7948295 w 7948295"/>
                <a:gd name="connsiteY4" fmla="*/ 278719 h 557437"/>
                <a:gd name="connsiteX5" fmla="*/ 7776259 w 7948295"/>
                <a:gd name="connsiteY5" fmla="*/ 557437 h 557437"/>
                <a:gd name="connsiteX6" fmla="*/ 5333867 w 7948295"/>
                <a:gd name="connsiteY6" fmla="*/ 557437 h 557437"/>
                <a:gd name="connsiteX7" fmla="*/ 617942 w 7948295"/>
                <a:gd name="connsiteY7" fmla="*/ 557437 h 557437"/>
                <a:gd name="connsiteX8" fmla="*/ 172036 w 7948295"/>
                <a:gd name="connsiteY8" fmla="*/ 557437 h 557437"/>
                <a:gd name="connsiteX9" fmla="*/ 0 w 7948295"/>
                <a:gd name="connsiteY9" fmla="*/ 278719 h 5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8295" h="557437">
                  <a:moveTo>
                    <a:pt x="172036" y="0"/>
                  </a:moveTo>
                  <a:lnTo>
                    <a:pt x="617942" y="0"/>
                  </a:lnTo>
                  <a:lnTo>
                    <a:pt x="5333867" y="0"/>
                  </a:lnTo>
                  <a:lnTo>
                    <a:pt x="7776259" y="0"/>
                  </a:lnTo>
                  <a:lnTo>
                    <a:pt x="7948295" y="278719"/>
                  </a:lnTo>
                  <a:lnTo>
                    <a:pt x="7776259" y="557437"/>
                  </a:lnTo>
                  <a:lnTo>
                    <a:pt x="5333867" y="557437"/>
                  </a:lnTo>
                  <a:lnTo>
                    <a:pt x="617942" y="557437"/>
                  </a:lnTo>
                  <a:lnTo>
                    <a:pt x="172036" y="557437"/>
                  </a:lnTo>
                  <a:lnTo>
                    <a:pt x="0" y="27871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5"/>
                </a:gs>
                <a:gs pos="15000">
                  <a:schemeClr val="tx2"/>
                </a:gs>
              </a:gsLst>
              <a:lin ang="16200000" scaled="1"/>
              <a:tileRect/>
            </a:gradFill>
            <a:ln w="15875" cap="flat" cmpd="sng" algn="ctr">
              <a:noFill/>
              <a:prstDash val="solid"/>
            </a:ln>
            <a:effectLst/>
            <a:scene3d>
              <a:camera prst="orthographicFront"/>
              <a:lightRig rig="soft" dir="t"/>
            </a:scene3d>
            <a:sp3d prstMaterial="softEdge">
              <a:contourClr>
                <a:srgbClr val="717074"/>
              </a:contourClr>
            </a:sp3d>
          </p:spPr>
          <p:txBody>
            <a:bodyPr rot="0" spcFirstLastPara="0" vertOverflow="overflow" horzOverflow="overflow" vert="horz" wrap="square" lIns="62141" tIns="31070" rIns="62141" bIns="3107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317"/>
              <a:endParaRPr lang="en-US" sz="918" kern="0">
                <a:solidFill>
                  <a:srgbClr val="FFFFFF"/>
                </a:solidFill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C9E779CE-4860-4F26-AE7A-E877C76B8570}"/>
                </a:ext>
              </a:extLst>
            </p:cNvPr>
            <p:cNvSpPr/>
            <p:nvPr/>
          </p:nvSpPr>
          <p:spPr bwMode="auto">
            <a:xfrm>
              <a:off x="4637314" y="1705990"/>
              <a:ext cx="2188029" cy="416724"/>
            </a:xfrm>
            <a:prstGeom prst="rect">
              <a:avLst/>
            </a:prstGeom>
            <a:noFill/>
            <a:ln w="38100">
              <a:noFill/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137141" tIns="109712" rIns="137141" bIns="10971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44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326" kern="0" spc="-38">
                  <a:solidFill>
                    <a:srgbClr val="FFFFFF"/>
                  </a:solidFill>
                  <a:latin typeface="Segoe UI"/>
                </a:rPr>
                <a:t>Primary Connection</a:t>
              </a:r>
            </a:p>
          </p:txBody>
        </p:sp>
        <p:sp>
          <p:nvSpPr>
            <p:cNvPr id="74" name="Freeform: Shape 415">
              <a:extLst>
                <a:ext uri="{FF2B5EF4-FFF2-40B4-BE49-F238E27FC236}">
                  <a16:creationId xmlns:a16="http://schemas.microsoft.com/office/drawing/2014/main" id="{171B7D1D-653B-5645-9239-EB84D9DC6E2B}"/>
                </a:ext>
              </a:extLst>
            </p:cNvPr>
            <p:cNvSpPr/>
            <p:nvPr/>
          </p:nvSpPr>
          <p:spPr>
            <a:xfrm>
              <a:off x="4582886" y="2288145"/>
              <a:ext cx="2318657" cy="520369"/>
            </a:xfrm>
            <a:custGeom>
              <a:avLst/>
              <a:gdLst>
                <a:gd name="connsiteX0" fmla="*/ 172036 w 7948295"/>
                <a:gd name="connsiteY0" fmla="*/ 0 h 557437"/>
                <a:gd name="connsiteX1" fmla="*/ 617942 w 7948295"/>
                <a:gd name="connsiteY1" fmla="*/ 0 h 557437"/>
                <a:gd name="connsiteX2" fmla="*/ 5333867 w 7948295"/>
                <a:gd name="connsiteY2" fmla="*/ 0 h 557437"/>
                <a:gd name="connsiteX3" fmla="*/ 7776259 w 7948295"/>
                <a:gd name="connsiteY3" fmla="*/ 0 h 557437"/>
                <a:gd name="connsiteX4" fmla="*/ 7948295 w 7948295"/>
                <a:gd name="connsiteY4" fmla="*/ 278719 h 557437"/>
                <a:gd name="connsiteX5" fmla="*/ 7776259 w 7948295"/>
                <a:gd name="connsiteY5" fmla="*/ 557437 h 557437"/>
                <a:gd name="connsiteX6" fmla="*/ 5333867 w 7948295"/>
                <a:gd name="connsiteY6" fmla="*/ 557437 h 557437"/>
                <a:gd name="connsiteX7" fmla="*/ 617942 w 7948295"/>
                <a:gd name="connsiteY7" fmla="*/ 557437 h 557437"/>
                <a:gd name="connsiteX8" fmla="*/ 172036 w 7948295"/>
                <a:gd name="connsiteY8" fmla="*/ 557437 h 557437"/>
                <a:gd name="connsiteX9" fmla="*/ 0 w 7948295"/>
                <a:gd name="connsiteY9" fmla="*/ 278719 h 5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8295" h="557437">
                  <a:moveTo>
                    <a:pt x="172036" y="0"/>
                  </a:moveTo>
                  <a:lnTo>
                    <a:pt x="617942" y="0"/>
                  </a:lnTo>
                  <a:lnTo>
                    <a:pt x="5333867" y="0"/>
                  </a:lnTo>
                  <a:lnTo>
                    <a:pt x="7776259" y="0"/>
                  </a:lnTo>
                  <a:lnTo>
                    <a:pt x="7948295" y="278719"/>
                  </a:lnTo>
                  <a:lnTo>
                    <a:pt x="7776259" y="557437"/>
                  </a:lnTo>
                  <a:lnTo>
                    <a:pt x="5333867" y="557437"/>
                  </a:lnTo>
                  <a:lnTo>
                    <a:pt x="617942" y="557437"/>
                  </a:lnTo>
                  <a:lnTo>
                    <a:pt x="172036" y="557437"/>
                  </a:lnTo>
                  <a:lnTo>
                    <a:pt x="0" y="27871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5"/>
                </a:gs>
                <a:gs pos="15000">
                  <a:schemeClr val="tx2"/>
                </a:gs>
              </a:gsLst>
              <a:lin ang="16200000" scaled="1"/>
              <a:tileRect/>
            </a:gradFill>
            <a:ln w="15875" cap="flat" cmpd="sng" algn="ctr">
              <a:noFill/>
              <a:prstDash val="solid"/>
            </a:ln>
            <a:effectLst/>
            <a:scene3d>
              <a:camera prst="orthographicFront"/>
              <a:lightRig rig="soft" dir="t"/>
            </a:scene3d>
            <a:sp3d prstMaterial="softEdge">
              <a:contourClr>
                <a:srgbClr val="717074"/>
              </a:contourClr>
            </a:sp3d>
          </p:spPr>
          <p:txBody>
            <a:bodyPr rot="0" spcFirstLastPara="0" vertOverflow="overflow" horzOverflow="overflow" vert="horz" wrap="square" lIns="62141" tIns="31070" rIns="62141" bIns="3107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317"/>
              <a:endParaRPr lang="en-US" sz="918" kern="0">
                <a:solidFill>
                  <a:srgbClr val="FFFFFF"/>
                </a:solidFill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C1D5B10F-9152-48A1-864D-2C00AEE8C24A}"/>
                </a:ext>
              </a:extLst>
            </p:cNvPr>
            <p:cNvSpPr/>
            <p:nvPr/>
          </p:nvSpPr>
          <p:spPr bwMode="auto">
            <a:xfrm>
              <a:off x="4637314" y="2346261"/>
              <a:ext cx="2220685" cy="364282"/>
            </a:xfrm>
            <a:prstGeom prst="rect">
              <a:avLst/>
            </a:prstGeom>
            <a:noFill/>
            <a:ln w="38100">
              <a:noFill/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137141" tIns="109712" rIns="137141" bIns="10971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44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326" kern="0" spc="-38">
                  <a:solidFill>
                    <a:srgbClr val="FFFFFF"/>
                  </a:solidFill>
                  <a:latin typeface="Segoe UI"/>
                </a:rPr>
                <a:t>Secondary Connection</a:t>
              </a:r>
            </a:p>
          </p:txBody>
        </p:sp>
      </p:grpSp>
      <p:sp>
        <p:nvSpPr>
          <p:cNvPr id="77" name="Freeform: Shape 37">
            <a:extLst>
              <a:ext uri="{FF2B5EF4-FFF2-40B4-BE49-F238E27FC236}">
                <a16:creationId xmlns:a16="http://schemas.microsoft.com/office/drawing/2014/main" id="{4DC82525-77B7-054E-B2F8-C6AF6028CC91}"/>
              </a:ext>
            </a:extLst>
          </p:cNvPr>
          <p:cNvSpPr/>
          <p:nvPr/>
        </p:nvSpPr>
        <p:spPr>
          <a:xfrm>
            <a:off x="8163348" y="3706971"/>
            <a:ext cx="545223" cy="679972"/>
          </a:xfrm>
          <a:custGeom>
            <a:avLst/>
            <a:gdLst>
              <a:gd name="connsiteX0" fmla="*/ 0 w 1333500"/>
              <a:gd name="connsiteY0" fmla="*/ 0 h 769620"/>
              <a:gd name="connsiteX1" fmla="*/ 0 w 1333500"/>
              <a:gd name="connsiteY1" fmla="*/ 769620 h 769620"/>
              <a:gd name="connsiteX2" fmla="*/ 1333500 w 1333500"/>
              <a:gd name="connsiteY2" fmla="*/ 769620 h 769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3500" h="769620">
                <a:moveTo>
                  <a:pt x="0" y="0"/>
                </a:moveTo>
                <a:lnTo>
                  <a:pt x="0" y="769620"/>
                </a:lnTo>
                <a:lnTo>
                  <a:pt x="1333500" y="769620"/>
                </a:lnTo>
              </a:path>
            </a:pathLst>
          </a:custGeom>
          <a:ln w="28575" cap="rnd">
            <a:solidFill>
              <a:schemeClr val="tx2"/>
            </a:solidFill>
            <a:prstDash val="sysDot"/>
            <a:miter lim="800000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836">
              <a:solidFill>
                <a:srgbClr val="717074"/>
              </a:solidFill>
            </a:endParaRPr>
          </a:p>
        </p:txBody>
      </p:sp>
      <p:sp>
        <p:nvSpPr>
          <p:cNvPr id="78" name="Freeform: Shape 37">
            <a:extLst>
              <a:ext uri="{FF2B5EF4-FFF2-40B4-BE49-F238E27FC236}">
                <a16:creationId xmlns:a16="http://schemas.microsoft.com/office/drawing/2014/main" id="{00C8ADD1-B4F3-5B44-832E-7EB165126B8B}"/>
              </a:ext>
            </a:extLst>
          </p:cNvPr>
          <p:cNvSpPr/>
          <p:nvPr/>
        </p:nvSpPr>
        <p:spPr>
          <a:xfrm rot="10800000" flipH="1">
            <a:off x="8152462" y="2095885"/>
            <a:ext cx="545223" cy="679972"/>
          </a:xfrm>
          <a:custGeom>
            <a:avLst/>
            <a:gdLst>
              <a:gd name="connsiteX0" fmla="*/ 0 w 1333500"/>
              <a:gd name="connsiteY0" fmla="*/ 0 h 769620"/>
              <a:gd name="connsiteX1" fmla="*/ 0 w 1333500"/>
              <a:gd name="connsiteY1" fmla="*/ 769620 h 769620"/>
              <a:gd name="connsiteX2" fmla="*/ 1333500 w 1333500"/>
              <a:gd name="connsiteY2" fmla="*/ 769620 h 769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3500" h="769620">
                <a:moveTo>
                  <a:pt x="0" y="0"/>
                </a:moveTo>
                <a:lnTo>
                  <a:pt x="0" y="769620"/>
                </a:lnTo>
                <a:lnTo>
                  <a:pt x="1333500" y="769620"/>
                </a:lnTo>
              </a:path>
            </a:pathLst>
          </a:custGeom>
          <a:ln w="28575" cap="rnd">
            <a:solidFill>
              <a:schemeClr val="accent5"/>
            </a:solidFill>
            <a:prstDash val="sysDot"/>
            <a:miter lim="800000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836">
              <a:solidFill>
                <a:srgbClr val="717074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1696FA5-8EBB-8A4E-8063-254355354DE3}"/>
              </a:ext>
            </a:extLst>
          </p:cNvPr>
          <p:cNvSpPr/>
          <p:nvPr/>
        </p:nvSpPr>
        <p:spPr bwMode="auto">
          <a:xfrm>
            <a:off x="7609115" y="2754087"/>
            <a:ext cx="1197429" cy="1045028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4366D7-3A44-644F-B8C2-B0714EEFE5FE}"/>
              </a:ext>
            </a:extLst>
          </p:cNvPr>
          <p:cNvSpPr/>
          <p:nvPr/>
        </p:nvSpPr>
        <p:spPr>
          <a:xfrm>
            <a:off x="7649372" y="2972190"/>
            <a:ext cx="11245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32597">
              <a:defRPr/>
            </a:pPr>
            <a:r>
              <a:rPr lang="en-US" sz="1400"/>
              <a:t>Microsoft Edge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C29B45F5-5BAA-CD48-B3E3-2838DD28E755}"/>
              </a:ext>
            </a:extLst>
          </p:cNvPr>
          <p:cNvSpPr/>
          <p:nvPr/>
        </p:nvSpPr>
        <p:spPr bwMode="auto">
          <a:xfrm>
            <a:off x="1621972" y="2808516"/>
            <a:ext cx="1197429" cy="1045028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TextBox 7">
            <a:extLst>
              <a:ext uri="{FF2B5EF4-FFF2-40B4-BE49-F238E27FC236}">
                <a16:creationId xmlns:a16="http://schemas.microsoft.com/office/drawing/2014/main" id="{0D85B5D6-B9A6-498C-8361-7634F0D69D5F}"/>
              </a:ext>
            </a:extLst>
          </p:cNvPr>
          <p:cNvSpPr txBox="1"/>
          <p:nvPr/>
        </p:nvSpPr>
        <p:spPr>
          <a:xfrm>
            <a:off x="1771287" y="3132063"/>
            <a:ext cx="933461" cy="3877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marL="0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71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742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113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484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85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822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597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969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99243">
              <a:lnSpc>
                <a:spcPct val="90000"/>
              </a:lnSpc>
              <a:spcBef>
                <a:spcPct val="20000"/>
              </a:spcBef>
              <a:buSzPct val="80000"/>
              <a:defRPr/>
            </a:pPr>
            <a:r>
              <a:rPr lang="en-US" sz="1400"/>
              <a:t>Customer’s </a:t>
            </a:r>
            <a:br>
              <a:rPr lang="en-US" sz="1400"/>
            </a:br>
            <a:r>
              <a:rPr lang="en-US" sz="1400"/>
              <a:t>Network</a:t>
            </a:r>
            <a:endParaRPr lang="en-US"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Freeform 539">
            <a:extLst>
              <a:ext uri="{FF2B5EF4-FFF2-40B4-BE49-F238E27FC236}">
                <a16:creationId xmlns:a16="http://schemas.microsoft.com/office/drawing/2014/main" id="{FAC80DD5-5438-4040-A445-297C422C523E}"/>
              </a:ext>
            </a:extLst>
          </p:cNvPr>
          <p:cNvSpPr>
            <a:spLocks noChangeAspect="1"/>
          </p:cNvSpPr>
          <p:nvPr/>
        </p:nvSpPr>
        <p:spPr bwMode="auto">
          <a:xfrm>
            <a:off x="1912321" y="2583471"/>
            <a:ext cx="585249" cy="386395"/>
          </a:xfrm>
          <a:custGeom>
            <a:avLst/>
            <a:gdLst>
              <a:gd name="T0" fmla="*/ 312 w 400"/>
              <a:gd name="T1" fmla="*/ 220 h 220"/>
              <a:gd name="T2" fmla="*/ 45 w 400"/>
              <a:gd name="T3" fmla="*/ 220 h 220"/>
              <a:gd name="T4" fmla="*/ 0 w 400"/>
              <a:gd name="T5" fmla="*/ 175 h 220"/>
              <a:gd name="T6" fmla="*/ 34 w 400"/>
              <a:gd name="T7" fmla="*/ 131 h 220"/>
              <a:gd name="T8" fmla="*/ 87 w 400"/>
              <a:gd name="T9" fmla="*/ 91 h 220"/>
              <a:gd name="T10" fmla="*/ 183 w 400"/>
              <a:gd name="T11" fmla="*/ 0 h 220"/>
              <a:gd name="T12" fmla="*/ 270 w 400"/>
              <a:gd name="T13" fmla="*/ 55 h 220"/>
              <a:gd name="T14" fmla="*/ 312 w 400"/>
              <a:gd name="T15" fmla="*/ 44 h 220"/>
              <a:gd name="T16" fmla="*/ 400 w 400"/>
              <a:gd name="T17" fmla="*/ 132 h 220"/>
              <a:gd name="T18" fmla="*/ 312 w 400"/>
              <a:gd name="T19" fmla="*/ 22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0" h="220">
                <a:moveTo>
                  <a:pt x="312" y="220"/>
                </a:moveTo>
                <a:cubicBezTo>
                  <a:pt x="45" y="220"/>
                  <a:pt x="45" y="220"/>
                  <a:pt x="45" y="220"/>
                </a:cubicBezTo>
                <a:cubicBezTo>
                  <a:pt x="20" y="220"/>
                  <a:pt x="0" y="200"/>
                  <a:pt x="0" y="175"/>
                </a:cubicBezTo>
                <a:cubicBezTo>
                  <a:pt x="0" y="154"/>
                  <a:pt x="15" y="136"/>
                  <a:pt x="34" y="131"/>
                </a:cubicBezTo>
                <a:cubicBezTo>
                  <a:pt x="43" y="110"/>
                  <a:pt x="63" y="94"/>
                  <a:pt x="87" y="91"/>
                </a:cubicBezTo>
                <a:cubicBezTo>
                  <a:pt x="89" y="40"/>
                  <a:pt x="131" y="0"/>
                  <a:pt x="183" y="0"/>
                </a:cubicBezTo>
                <a:cubicBezTo>
                  <a:pt x="220" y="0"/>
                  <a:pt x="254" y="22"/>
                  <a:pt x="270" y="55"/>
                </a:cubicBezTo>
                <a:cubicBezTo>
                  <a:pt x="282" y="48"/>
                  <a:pt x="297" y="44"/>
                  <a:pt x="312" y="44"/>
                </a:cubicBezTo>
                <a:cubicBezTo>
                  <a:pt x="360" y="44"/>
                  <a:pt x="400" y="84"/>
                  <a:pt x="400" y="132"/>
                </a:cubicBezTo>
                <a:cubicBezTo>
                  <a:pt x="400" y="181"/>
                  <a:pt x="360" y="220"/>
                  <a:pt x="312" y="220"/>
                </a:cubicBezTo>
                <a:close/>
              </a:path>
            </a:pathLst>
          </a:custGeom>
          <a:solidFill>
            <a:schemeClr val="tx1"/>
          </a:solidFill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68570" tIns="34285" rIns="68570" bIns="34285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32742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66371" algn="l" defTabSz="932742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32742" algn="l" defTabSz="932742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99113" algn="l" defTabSz="932742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65484" algn="l" defTabSz="932742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331856" algn="l" defTabSz="932742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98226" algn="l" defTabSz="932742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64597" algn="l" defTabSz="932742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730969" algn="l" defTabSz="932742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99243">
              <a:defRPr/>
            </a:pPr>
            <a:endParaRPr lang="en-US" sz="1350" kern="0">
              <a:ln w="76200">
                <a:solidFill>
                  <a:srgbClr val="FFFFFF"/>
                </a:solidFill>
              </a:ln>
              <a:solidFill>
                <a:srgbClr val="FFFFFF"/>
              </a:solidFill>
              <a:latin typeface="Segoe UI"/>
            </a:endParaRPr>
          </a:p>
        </p:txBody>
      </p:sp>
      <p:pic>
        <p:nvPicPr>
          <p:cNvPr id="85" name="!! MAzure" descr="https://lh5.googleusercontent.com/LM1bG5uiCKPOQRTpARdd-pe2_KNcKx0ZZe5gK1YGc5NXPXhH5cbzNnKWkIO0TJsekoosMXoH9Gx-GcmrvAJqHQXlO_LHFKr9L7-GnTPaCXonPh0GvTkE_-qLHA54y8r8vPYzwhKt8xE">
            <a:extLst>
              <a:ext uri="{FF2B5EF4-FFF2-40B4-BE49-F238E27FC236}">
                <a16:creationId xmlns:a16="http://schemas.microsoft.com/office/drawing/2014/main" id="{590913DF-2320-DE4A-B915-B0D2991159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672898" y="1972855"/>
            <a:ext cx="362158" cy="26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F1CF059D-1788-8643-B399-24474AFFC80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027886" y="1289050"/>
            <a:ext cx="410028" cy="440177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314AC79B-EBDA-714A-B5FC-5C205FAD46A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224886" y="4626427"/>
            <a:ext cx="342712" cy="578153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32AC1CCB-583B-8E40-A89F-FF866BE75B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28163" y="4503676"/>
            <a:ext cx="329096" cy="319976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FAC0BC18-90AA-404D-8E91-D77F33853EB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28906" y="4503676"/>
            <a:ext cx="329096" cy="319976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6A1BECAE-5B70-5445-BBFF-B2ED1488D05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40535" y="4503676"/>
            <a:ext cx="329096" cy="319976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BE595D08-E618-534B-84DF-9230683E56E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49935" y="4960876"/>
            <a:ext cx="329096" cy="319976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B47AC214-0D06-D243-B413-58282E8E6C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50678" y="4960876"/>
            <a:ext cx="329096" cy="319976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B04BBE8C-841B-CE4C-8062-2A37FFE9A65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912" y="5219469"/>
            <a:ext cx="564146" cy="564146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C554008F-23A5-C745-9146-1262DE2FEF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62307" y="4960876"/>
            <a:ext cx="329096" cy="31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29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>
            <a:extLst>
              <a:ext uri="{FF2B5EF4-FFF2-40B4-BE49-F238E27FC236}">
                <a16:creationId xmlns:a16="http://schemas.microsoft.com/office/drawing/2014/main" id="{24ADF952-1559-A546-AE54-44AEEBAA52BA}"/>
              </a:ext>
            </a:extLst>
          </p:cNvPr>
          <p:cNvSpPr/>
          <p:nvPr/>
        </p:nvSpPr>
        <p:spPr bwMode="auto">
          <a:xfrm flipV="1">
            <a:off x="9157208" y="5660571"/>
            <a:ext cx="2484188" cy="674914"/>
          </a:xfrm>
          <a:prstGeom prst="rect">
            <a:avLst/>
          </a:prstGeom>
          <a:solidFill>
            <a:schemeClr val="tx1"/>
          </a:solidFill>
          <a:ln w="44450"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GB" sz="200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7786FE7D-AB16-4788-B001-79C863285421}"/>
              </a:ext>
            </a:extLst>
          </p:cNvPr>
          <p:cNvSpPr/>
          <p:nvPr/>
        </p:nvSpPr>
        <p:spPr bwMode="auto">
          <a:xfrm>
            <a:off x="9157207" y="3435249"/>
            <a:ext cx="2484188" cy="2290637"/>
          </a:xfrm>
          <a:prstGeom prst="rect">
            <a:avLst/>
          </a:prstGeom>
          <a:solidFill>
            <a:schemeClr val="accent1"/>
          </a:solidFill>
          <a:ln w="44450"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GB" sz="200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A81F4B9E-155C-46F0-9DEE-B8CE012738BC}"/>
              </a:ext>
            </a:extLst>
          </p:cNvPr>
          <p:cNvSpPr txBox="1"/>
          <p:nvPr/>
        </p:nvSpPr>
        <p:spPr>
          <a:xfrm>
            <a:off x="10681656" y="4143917"/>
            <a:ext cx="981679" cy="704808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GB" sz="1200">
                <a:solidFill>
                  <a:schemeClr val="accent4"/>
                </a:solidFill>
                <a:latin typeface="+mj-lt"/>
              </a:rPr>
              <a:t>10Gbps /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GB" sz="1200">
                <a:solidFill>
                  <a:schemeClr val="accent4"/>
                </a:solidFill>
                <a:latin typeface="+mj-lt"/>
              </a:rPr>
              <a:t>100Gbps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151812D6-1D67-4FCE-AB1E-4B2ED1E234C2}"/>
              </a:ext>
            </a:extLst>
          </p:cNvPr>
          <p:cNvSpPr txBox="1"/>
          <p:nvPr/>
        </p:nvSpPr>
        <p:spPr>
          <a:xfrm>
            <a:off x="9095444" y="4135038"/>
            <a:ext cx="981679" cy="704808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GB" sz="1200">
                <a:solidFill>
                  <a:schemeClr val="accent4"/>
                </a:solidFill>
                <a:latin typeface="+mj-lt"/>
              </a:rPr>
              <a:t>10Gbps /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GB" sz="1200">
                <a:solidFill>
                  <a:schemeClr val="accent4"/>
                </a:solidFill>
                <a:latin typeface="+mj-lt"/>
              </a:rPr>
              <a:t>100Gbps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8D7440C-1EC6-CB4B-8F97-1CB0AB72134A}"/>
              </a:ext>
            </a:extLst>
          </p:cNvPr>
          <p:cNvSpPr/>
          <p:nvPr/>
        </p:nvSpPr>
        <p:spPr bwMode="auto">
          <a:xfrm>
            <a:off x="5791202" y="1556657"/>
            <a:ext cx="2917369" cy="439782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2"/>
              </a:gs>
            </a:gsLst>
            <a:lin ang="162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CF19797-4B81-4F4A-832C-755A6964CE2F}"/>
              </a:ext>
            </a:extLst>
          </p:cNvPr>
          <p:cNvSpPr/>
          <p:nvPr/>
        </p:nvSpPr>
        <p:spPr bwMode="auto">
          <a:xfrm>
            <a:off x="805543" y="1556657"/>
            <a:ext cx="4811485" cy="4419601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2"/>
              </a:gs>
            </a:gsLst>
            <a:lin ang="162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ExpressRoute Connectivity Models</a:t>
            </a:r>
          </a:p>
        </p:txBody>
      </p:sp>
      <p:pic>
        <p:nvPicPr>
          <p:cNvPr id="73" name="Picture 2" descr="https://acom.azurecomcdn.net/80C57D/cdn/mediahandler/docarticles/dpsmedia-prod/azure.microsoft.com/en-us/documentation/articles/expressroute-introduction/20160301124139/expressroute-connectivitymodels.png">
            <a:extLst>
              <a:ext uri="{FF2B5EF4-FFF2-40B4-BE49-F238E27FC236}">
                <a16:creationId xmlns:a16="http://schemas.microsoft.com/office/drawing/2014/main" id="{87585233-BA54-4F88-AF40-5EB0950BA0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82775" y="1780236"/>
            <a:ext cx="4262110" cy="3480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TextBox 73">
            <a:extLst>
              <a:ext uri="{FF2B5EF4-FFF2-40B4-BE49-F238E27FC236}">
                <a16:creationId xmlns:a16="http://schemas.microsoft.com/office/drawing/2014/main" id="{6FB67547-402A-4CE6-89D6-20E51B785584}"/>
              </a:ext>
            </a:extLst>
          </p:cNvPr>
          <p:cNvSpPr txBox="1"/>
          <p:nvPr/>
        </p:nvSpPr>
        <p:spPr>
          <a:xfrm>
            <a:off x="1088572" y="5427926"/>
            <a:ext cx="42236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/>
              <a:t>ExpressRoute partner hands off a LAYER 2 </a:t>
            </a:r>
            <a:br>
              <a:rPr lang="en-US" sz="1200"/>
            </a:br>
            <a:r>
              <a:rPr lang="en-US" sz="1200"/>
              <a:t>service to the end customer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2E210F2-56CC-4BDF-93BA-1681CCA3A4C7}"/>
              </a:ext>
            </a:extLst>
          </p:cNvPr>
          <p:cNvSpPr txBox="1"/>
          <p:nvPr/>
        </p:nvSpPr>
        <p:spPr>
          <a:xfrm>
            <a:off x="5856515" y="5418218"/>
            <a:ext cx="2710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/>
              <a:t>ExpressRoute partner hands off a LAYER 3 service to the end customer</a:t>
            </a:r>
          </a:p>
        </p:txBody>
      </p:sp>
      <p:sp>
        <p:nvSpPr>
          <p:cNvPr id="80" name="Rectangle 17">
            <a:extLst>
              <a:ext uri="{FF2B5EF4-FFF2-40B4-BE49-F238E27FC236}">
                <a16:creationId xmlns:a16="http://schemas.microsoft.com/office/drawing/2014/main" id="{DD28AC92-2306-467F-8EA4-7AAAA620D44B}"/>
              </a:ext>
            </a:extLst>
          </p:cNvPr>
          <p:cNvSpPr/>
          <p:nvPr/>
        </p:nvSpPr>
        <p:spPr bwMode="auto">
          <a:xfrm>
            <a:off x="9814435" y="5782794"/>
            <a:ext cx="1920365" cy="487377"/>
          </a:xfrm>
          <a:prstGeom prst="rect">
            <a:avLst/>
          </a:prstGeom>
          <a:noFill/>
          <a:ln w="22225" cap="sq" cmpd="sng" algn="ctr">
            <a:noFill/>
            <a:prstDash val="sysDot"/>
            <a:miter lim="800000"/>
            <a:headEnd type="none" w="med" len="med"/>
            <a:tailEnd type="none" w="med" len="med"/>
          </a:ln>
          <a:effectLst/>
        </p:spPr>
        <p:txBody>
          <a:bodyPr lIns="190182" tIns="152146" rIns="190182" bIns="152146" anchor="ctr"/>
          <a:lstStyle/>
          <a:p>
            <a:pPr defTabSz="950564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kern="0">
                <a:solidFill>
                  <a:schemeClr val="bg1"/>
                </a:solidFill>
                <a:ea typeface="MS PGothic" pitchFamily="34" charset="-128"/>
                <a:cs typeface="Segoe UI Semibold" panose="020B0702040204020203" pitchFamily="34" charset="0"/>
              </a:rPr>
              <a:t>ExpressRoute </a:t>
            </a:r>
            <a:br>
              <a:rPr lang="en-US" sz="1400" kern="0">
                <a:solidFill>
                  <a:schemeClr val="bg1"/>
                </a:solidFill>
                <a:ea typeface="MS PGothic" pitchFamily="34" charset="-128"/>
                <a:cs typeface="Segoe UI Semibold" panose="020B0702040204020203" pitchFamily="34" charset="0"/>
              </a:rPr>
            </a:br>
            <a:r>
              <a:rPr lang="en-US" sz="1400" kern="0">
                <a:solidFill>
                  <a:schemeClr val="bg1"/>
                </a:solidFill>
                <a:ea typeface="MS PGothic" pitchFamily="34" charset="-128"/>
                <a:cs typeface="Segoe UI Semibold" panose="020B0702040204020203" pitchFamily="34" charset="0"/>
              </a:rPr>
              <a:t>Peering Location</a:t>
            </a: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D404FF57-8988-4D9A-AA1B-FF8FBD1AF1DD}"/>
              </a:ext>
            </a:extLst>
          </p:cNvPr>
          <p:cNvGrpSpPr/>
          <p:nvPr/>
        </p:nvGrpSpPr>
        <p:grpSpPr>
          <a:xfrm>
            <a:off x="9927772" y="1567543"/>
            <a:ext cx="1077689" cy="1974682"/>
            <a:chOff x="5724564" y="3023029"/>
            <a:chExt cx="1056788" cy="2157057"/>
          </a:xfrm>
          <a:solidFill>
            <a:srgbClr val="353535"/>
          </a:solidFill>
        </p:grpSpPr>
        <p:sp>
          <p:nvSpPr>
            <p:cNvPr id="82" name="Up-Down Arrow 50">
              <a:extLst>
                <a:ext uri="{FF2B5EF4-FFF2-40B4-BE49-F238E27FC236}">
                  <a16:creationId xmlns:a16="http://schemas.microsoft.com/office/drawing/2014/main" id="{0DD78EFC-189A-4C9D-9DFF-ED1E8A249366}"/>
                </a:ext>
              </a:extLst>
            </p:cNvPr>
            <p:cNvSpPr/>
            <p:nvPr/>
          </p:nvSpPr>
          <p:spPr bwMode="auto">
            <a:xfrm>
              <a:off x="5724564" y="3023029"/>
              <a:ext cx="823608" cy="2157057"/>
            </a:xfrm>
            <a:prstGeom prst="upDownArrow">
              <a:avLst>
                <a:gd name="adj1" fmla="val 47431"/>
                <a:gd name="adj2" fmla="val 46845"/>
              </a:avLst>
            </a:prstGeom>
            <a:solidFill>
              <a:schemeClr val="tx2"/>
            </a:solidFill>
            <a:ln w="1714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vert270" lIns="0" tIns="48506" rIns="0" bIns="48506" anchor="ctr"/>
            <a:lstStyle/>
            <a:p>
              <a:pPr algn="ctr" defTabSz="969780" fontAlgn="base">
                <a:spcBef>
                  <a:spcPct val="0"/>
                </a:spcBef>
                <a:spcAft>
                  <a:spcPct val="0"/>
                </a:spcAft>
                <a:tabLst>
                  <a:tab pos="1224033" algn="l"/>
                </a:tabLst>
                <a:defRPr/>
              </a:pPr>
              <a:r>
                <a:rPr lang="en-US" sz="1200" kern="0">
                  <a:solidFill>
                    <a:schemeClr val="bg2"/>
                  </a:solidFill>
                  <a:ea typeface="MS PGothic" pitchFamily="34" charset="-128"/>
                </a:rPr>
                <a:t>ExpressRoute Direct</a:t>
              </a:r>
            </a:p>
          </p:txBody>
        </p:sp>
        <p:pic>
          <p:nvPicPr>
            <p:cNvPr id="83" name="Picture 72">
              <a:extLst>
                <a:ext uri="{FF2B5EF4-FFF2-40B4-BE49-F238E27FC236}">
                  <a16:creationId xmlns:a16="http://schemas.microsoft.com/office/drawing/2014/main" id="{7B2D9037-90B4-4907-80AC-EE0A47E778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6916" y="4225871"/>
              <a:ext cx="424436" cy="5629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0" name="Picture 89">
            <a:extLst>
              <a:ext uri="{FF2B5EF4-FFF2-40B4-BE49-F238E27FC236}">
                <a16:creationId xmlns:a16="http://schemas.microsoft.com/office/drawing/2014/main" id="{46BDC3E7-6060-4E32-9344-2CB8046B36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52253" y="3785428"/>
            <a:ext cx="544821" cy="469918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9F18295F-D3B7-4CFB-ABDF-3A29EA6BE3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5612" y="3776105"/>
            <a:ext cx="544821" cy="469918"/>
          </a:xfrm>
          <a:prstGeom prst="rect">
            <a:avLst/>
          </a:prstGeom>
        </p:spPr>
      </p:pic>
      <p:sp>
        <p:nvSpPr>
          <p:cNvPr id="92" name="TextBox 91">
            <a:extLst>
              <a:ext uri="{FF2B5EF4-FFF2-40B4-BE49-F238E27FC236}">
                <a16:creationId xmlns:a16="http://schemas.microsoft.com/office/drawing/2014/main" id="{9E2868EE-5A21-4509-BAAA-335DC6522283}"/>
              </a:ext>
            </a:extLst>
          </p:cNvPr>
          <p:cNvSpPr txBox="1"/>
          <p:nvPr/>
        </p:nvSpPr>
        <p:spPr>
          <a:xfrm>
            <a:off x="9531560" y="3418308"/>
            <a:ext cx="906338" cy="4893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1400">
                <a:latin typeface="+mj-lt"/>
              </a:rPr>
              <a:t>MSEE1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4B91B81D-9EF7-41CF-ABA5-E76C7BCB4A64}"/>
              </a:ext>
            </a:extLst>
          </p:cNvPr>
          <p:cNvSpPr txBox="1"/>
          <p:nvPr/>
        </p:nvSpPr>
        <p:spPr>
          <a:xfrm>
            <a:off x="10291951" y="3412326"/>
            <a:ext cx="919162" cy="4893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1400">
                <a:latin typeface="+mj-lt"/>
              </a:rPr>
              <a:t>MSEE2</a:t>
            </a:r>
          </a:p>
        </p:txBody>
      </p:sp>
      <p:pic>
        <p:nvPicPr>
          <p:cNvPr id="94" name="Picture 93">
            <a:extLst>
              <a:ext uri="{FF2B5EF4-FFF2-40B4-BE49-F238E27FC236}">
                <a16:creationId xmlns:a16="http://schemas.microsoft.com/office/drawing/2014/main" id="{60C3E168-7963-4B43-8E08-9B24AF6766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00907" y="4746439"/>
            <a:ext cx="664681" cy="482597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73E395E2-D1D5-4423-B80E-A00354FB95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23396" y="4754770"/>
            <a:ext cx="664681" cy="482597"/>
          </a:xfrm>
          <a:prstGeom prst="rect">
            <a:avLst/>
          </a:prstGeom>
        </p:spPr>
      </p:pic>
      <p:sp>
        <p:nvSpPr>
          <p:cNvPr id="99" name="Rectangle 17">
            <a:extLst>
              <a:ext uri="{FF2B5EF4-FFF2-40B4-BE49-F238E27FC236}">
                <a16:creationId xmlns:a16="http://schemas.microsoft.com/office/drawing/2014/main" id="{1D9DBA29-7E57-4149-8E93-10ACF9A7663C}"/>
              </a:ext>
            </a:extLst>
          </p:cNvPr>
          <p:cNvSpPr/>
          <p:nvPr/>
        </p:nvSpPr>
        <p:spPr bwMode="auto">
          <a:xfrm>
            <a:off x="9512825" y="5169648"/>
            <a:ext cx="1789038" cy="512695"/>
          </a:xfrm>
          <a:prstGeom prst="rect">
            <a:avLst/>
          </a:prstGeom>
          <a:noFill/>
          <a:ln w="22225" cap="sq" cmpd="sng" algn="ctr">
            <a:noFill/>
            <a:prstDash val="sysDot"/>
            <a:miter lim="800000"/>
            <a:headEnd type="none" w="med" len="med"/>
            <a:tailEnd type="none" w="med" len="med"/>
          </a:ln>
          <a:effectLst/>
        </p:spPr>
        <p:txBody>
          <a:bodyPr lIns="190182" tIns="152146" rIns="190182" bIns="152146" anchor="ctr"/>
          <a:lstStyle/>
          <a:p>
            <a:pPr algn="ctr" defTabSz="950564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kern="0">
                <a:ea typeface="MS PGothic" pitchFamily="34" charset="-128"/>
                <a:cs typeface="Segoe UI Semibold" panose="020B0702040204020203" pitchFamily="34" charset="0"/>
              </a:rPr>
              <a:t>Customer’s</a:t>
            </a:r>
          </a:p>
          <a:p>
            <a:pPr algn="ctr" defTabSz="950564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kern="0">
                <a:ea typeface="MS PGothic" pitchFamily="34" charset="-128"/>
                <a:cs typeface="Segoe UI Semibold" panose="020B0702040204020203" pitchFamily="34" charset="0"/>
              </a:rPr>
              <a:t>Edge routers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C842F30-A502-4961-A435-8BAECDA23747}"/>
              </a:ext>
            </a:extLst>
          </p:cNvPr>
          <p:cNvCxnSpPr>
            <a:cxnSpLocks/>
          </p:cNvCxnSpPr>
          <p:nvPr/>
        </p:nvCxnSpPr>
        <p:spPr>
          <a:xfrm>
            <a:off x="827314" y="6218943"/>
            <a:ext cx="7913914" cy="0"/>
          </a:xfrm>
          <a:prstGeom prst="straightConnector1">
            <a:avLst/>
          </a:prstGeom>
          <a:ln w="28575">
            <a:solidFill>
              <a:schemeClr val="tx2"/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48F4DBB6-2DD0-4D2E-BA9E-AA7B99BA44AB}"/>
              </a:ext>
            </a:extLst>
          </p:cNvPr>
          <p:cNvSpPr txBox="1"/>
          <p:nvPr/>
        </p:nvSpPr>
        <p:spPr>
          <a:xfrm>
            <a:off x="3788094" y="6051992"/>
            <a:ext cx="2340705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chemeClr val="accent4"/>
                </a:solidFill>
                <a:latin typeface="+mj-lt"/>
                <a:cs typeface="Segoe UI" panose="020B0502040204020203" pitchFamily="34" charset="0"/>
              </a:rPr>
              <a:t>Service Provider Model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B869B56-FEA4-EC4A-81A5-B1D9C32EFB23}"/>
              </a:ext>
            </a:extLst>
          </p:cNvPr>
          <p:cNvGrpSpPr/>
          <p:nvPr/>
        </p:nvGrpSpPr>
        <p:grpSpPr>
          <a:xfrm>
            <a:off x="9178980" y="468087"/>
            <a:ext cx="2252976" cy="1238277"/>
            <a:chOff x="9592635" y="535444"/>
            <a:chExt cx="2407705" cy="1323319"/>
          </a:xfrm>
        </p:grpSpPr>
        <p:sp>
          <p:nvSpPr>
            <p:cNvPr id="85" name="Freeform 539">
              <a:extLst>
                <a:ext uri="{FF2B5EF4-FFF2-40B4-BE49-F238E27FC236}">
                  <a16:creationId xmlns:a16="http://schemas.microsoft.com/office/drawing/2014/main" id="{C29739FA-43F4-4012-A031-F3F56F80D96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592635" y="535444"/>
              <a:ext cx="2407705" cy="1323319"/>
            </a:xfrm>
            <a:custGeom>
              <a:avLst/>
              <a:gdLst>
                <a:gd name="T0" fmla="*/ 312 w 400"/>
                <a:gd name="T1" fmla="*/ 220 h 220"/>
                <a:gd name="T2" fmla="*/ 45 w 400"/>
                <a:gd name="T3" fmla="*/ 220 h 220"/>
                <a:gd name="T4" fmla="*/ 0 w 400"/>
                <a:gd name="T5" fmla="*/ 175 h 220"/>
                <a:gd name="T6" fmla="*/ 34 w 400"/>
                <a:gd name="T7" fmla="*/ 131 h 220"/>
                <a:gd name="T8" fmla="*/ 87 w 400"/>
                <a:gd name="T9" fmla="*/ 91 h 220"/>
                <a:gd name="T10" fmla="*/ 183 w 400"/>
                <a:gd name="T11" fmla="*/ 0 h 220"/>
                <a:gd name="T12" fmla="*/ 270 w 400"/>
                <a:gd name="T13" fmla="*/ 55 h 220"/>
                <a:gd name="T14" fmla="*/ 312 w 400"/>
                <a:gd name="T15" fmla="*/ 44 h 220"/>
                <a:gd name="T16" fmla="*/ 400 w 400"/>
                <a:gd name="T17" fmla="*/ 132 h 220"/>
                <a:gd name="T18" fmla="*/ 312 w 400"/>
                <a:gd name="T19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" h="220">
                  <a:moveTo>
                    <a:pt x="312" y="220"/>
                  </a:moveTo>
                  <a:cubicBezTo>
                    <a:pt x="45" y="220"/>
                    <a:pt x="45" y="220"/>
                    <a:pt x="45" y="220"/>
                  </a:cubicBezTo>
                  <a:cubicBezTo>
                    <a:pt x="20" y="220"/>
                    <a:pt x="0" y="200"/>
                    <a:pt x="0" y="175"/>
                  </a:cubicBezTo>
                  <a:cubicBezTo>
                    <a:pt x="0" y="154"/>
                    <a:pt x="15" y="136"/>
                    <a:pt x="34" y="131"/>
                  </a:cubicBezTo>
                  <a:cubicBezTo>
                    <a:pt x="43" y="110"/>
                    <a:pt x="63" y="94"/>
                    <a:pt x="87" y="91"/>
                  </a:cubicBezTo>
                  <a:cubicBezTo>
                    <a:pt x="89" y="40"/>
                    <a:pt x="131" y="0"/>
                    <a:pt x="183" y="0"/>
                  </a:cubicBezTo>
                  <a:cubicBezTo>
                    <a:pt x="220" y="0"/>
                    <a:pt x="254" y="22"/>
                    <a:pt x="270" y="55"/>
                  </a:cubicBezTo>
                  <a:cubicBezTo>
                    <a:pt x="282" y="48"/>
                    <a:pt x="297" y="44"/>
                    <a:pt x="312" y="44"/>
                  </a:cubicBezTo>
                  <a:cubicBezTo>
                    <a:pt x="360" y="44"/>
                    <a:pt x="400" y="84"/>
                    <a:pt x="400" y="132"/>
                  </a:cubicBezTo>
                  <a:cubicBezTo>
                    <a:pt x="400" y="181"/>
                    <a:pt x="360" y="220"/>
                    <a:pt x="312" y="220"/>
                  </a:cubicBezTo>
                  <a:close/>
                </a:path>
              </a:pathLst>
            </a:custGeom>
            <a:noFill/>
            <a:ln w="28575">
              <a:solidFill>
                <a:schemeClr val="tx2"/>
              </a:solidFill>
            </a:ln>
          </p:spPr>
          <p:txBody>
            <a:bodyPr lIns="95091" tIns="95091" rIns="95091" bIns="95091" anchor="ctr"/>
            <a:lstStyle/>
            <a:p>
              <a:pPr algn="ctr" defTabSz="969703">
                <a:defRPr/>
              </a:pPr>
              <a:endParaRPr lang="en-US" sz="1456" kern="0">
                <a:solidFill>
                  <a:prstClr val="black"/>
                </a:solidFill>
                <a:ea typeface="MS PGothic" pitchFamily="34" charset="-128"/>
              </a:endParaRPr>
            </a:p>
          </p:txBody>
        </p:sp>
        <p:pic>
          <p:nvPicPr>
            <p:cNvPr id="86" name="Picture 51">
              <a:extLst>
                <a:ext uri="{FF2B5EF4-FFF2-40B4-BE49-F238E27FC236}">
                  <a16:creationId xmlns:a16="http://schemas.microsoft.com/office/drawing/2014/main" id="{9B299269-08C4-4F67-B556-9C6623ADEA2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03636" y="751568"/>
              <a:ext cx="490935" cy="49094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8" name="Freeform 16">
              <a:extLst>
                <a:ext uri="{FF2B5EF4-FFF2-40B4-BE49-F238E27FC236}">
                  <a16:creationId xmlns:a16="http://schemas.microsoft.com/office/drawing/2014/main" id="{B2148812-EC72-4473-A467-45710ACBA1A5}"/>
                </a:ext>
              </a:extLst>
            </p:cNvPr>
            <p:cNvSpPr>
              <a:spLocks noChangeAspect="1"/>
            </p:cNvSpPr>
            <p:nvPr/>
          </p:nvSpPr>
          <p:spPr bwMode="black">
            <a:xfrm>
              <a:off x="9953910" y="1296326"/>
              <a:ext cx="300433" cy="360344"/>
            </a:xfrm>
            <a:custGeom>
              <a:avLst/>
              <a:gdLst>
                <a:gd name="T0" fmla="*/ 1710 w 1710"/>
                <a:gd name="T1" fmla="*/ 1880 h 2051"/>
                <a:gd name="T2" fmla="*/ 1710 w 1710"/>
                <a:gd name="T3" fmla="*/ 1880 h 2051"/>
                <a:gd name="T4" fmla="*/ 1710 w 1710"/>
                <a:gd name="T5" fmla="*/ 176 h 2051"/>
                <a:gd name="T6" fmla="*/ 1101 w 1710"/>
                <a:gd name="T7" fmla="*/ 0 h 2051"/>
                <a:gd name="T8" fmla="*/ 3 w 1710"/>
                <a:gd name="T9" fmla="*/ 413 h 2051"/>
                <a:gd name="T10" fmla="*/ 0 w 1710"/>
                <a:gd name="T11" fmla="*/ 413 h 2051"/>
                <a:gd name="T12" fmla="*/ 0 w 1710"/>
                <a:gd name="T13" fmla="*/ 1645 h 2051"/>
                <a:gd name="T14" fmla="*/ 375 w 1710"/>
                <a:gd name="T15" fmla="*/ 1498 h 2051"/>
                <a:gd name="T16" fmla="*/ 375 w 1710"/>
                <a:gd name="T17" fmla="*/ 496 h 2051"/>
                <a:gd name="T18" fmla="*/ 1101 w 1710"/>
                <a:gd name="T19" fmla="*/ 323 h 2051"/>
                <a:gd name="T20" fmla="*/ 1101 w 1710"/>
                <a:gd name="T21" fmla="*/ 1797 h 2051"/>
                <a:gd name="T22" fmla="*/ 0 w 1710"/>
                <a:gd name="T23" fmla="*/ 1645 h 2051"/>
                <a:gd name="T24" fmla="*/ 1101 w 1710"/>
                <a:gd name="T25" fmla="*/ 2051 h 2051"/>
                <a:gd name="T26" fmla="*/ 1101 w 1710"/>
                <a:gd name="T27" fmla="*/ 2051 h 2051"/>
                <a:gd name="T28" fmla="*/ 1710 w 1710"/>
                <a:gd name="T29" fmla="*/ 1882 h 2051"/>
                <a:gd name="T30" fmla="*/ 1710 w 1710"/>
                <a:gd name="T31" fmla="*/ 1880 h 2051"/>
                <a:gd name="T32" fmla="*/ 1710 w 1710"/>
                <a:gd name="T33" fmla="*/ 1880 h 2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10" h="2051">
                  <a:moveTo>
                    <a:pt x="1710" y="1880"/>
                  </a:moveTo>
                  <a:lnTo>
                    <a:pt x="1710" y="1880"/>
                  </a:lnTo>
                  <a:lnTo>
                    <a:pt x="1710" y="176"/>
                  </a:lnTo>
                  <a:lnTo>
                    <a:pt x="1101" y="0"/>
                  </a:lnTo>
                  <a:lnTo>
                    <a:pt x="3" y="413"/>
                  </a:lnTo>
                  <a:lnTo>
                    <a:pt x="0" y="413"/>
                  </a:lnTo>
                  <a:lnTo>
                    <a:pt x="0" y="1645"/>
                  </a:lnTo>
                  <a:lnTo>
                    <a:pt x="375" y="1498"/>
                  </a:lnTo>
                  <a:lnTo>
                    <a:pt x="375" y="496"/>
                  </a:lnTo>
                  <a:lnTo>
                    <a:pt x="1101" y="323"/>
                  </a:lnTo>
                  <a:lnTo>
                    <a:pt x="1101" y="1797"/>
                  </a:lnTo>
                  <a:lnTo>
                    <a:pt x="0" y="1645"/>
                  </a:lnTo>
                  <a:lnTo>
                    <a:pt x="1101" y="2051"/>
                  </a:lnTo>
                  <a:lnTo>
                    <a:pt x="1101" y="2051"/>
                  </a:lnTo>
                  <a:lnTo>
                    <a:pt x="1710" y="1882"/>
                  </a:lnTo>
                  <a:lnTo>
                    <a:pt x="1710" y="1880"/>
                  </a:lnTo>
                  <a:lnTo>
                    <a:pt x="1710" y="188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algn="ctr" defTabSz="951304">
                <a:defRPr/>
              </a:pPr>
              <a:endParaRPr lang="en-US" sz="1836" kern="0">
                <a:solidFill>
                  <a:srgbClr val="353535"/>
                </a:solidFill>
              </a:endParaRPr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314455E1-089E-9C42-A0EF-2F5A3FB235E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542813" y="1296307"/>
              <a:ext cx="1377043" cy="373239"/>
            </a:xfrm>
            <a:prstGeom prst="rect">
              <a:avLst/>
            </a:prstGeom>
          </p:spPr>
        </p:pic>
      </p:grpSp>
      <p:pic>
        <p:nvPicPr>
          <p:cNvPr id="43" name="Picture 2" descr="https://acom.azurecomcdn.net/80C57D/cdn/mediahandler/docarticles/dpsmedia-prod/azure.microsoft.com/en-us/documentation/articles/expressroute-introduction/20160301124139/expressroute-connectivitymodels.png">
            <a:extLst>
              <a:ext uri="{FF2B5EF4-FFF2-40B4-BE49-F238E27FC236}">
                <a16:creationId xmlns:a16="http://schemas.microsoft.com/office/drawing/2014/main" id="{86D8050B-A03E-8840-992F-769C348F21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35485" y="1780237"/>
            <a:ext cx="1698172" cy="3480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46AA520-BFC3-4647-9DDF-DC2034C885E3}"/>
              </a:ext>
            </a:extLst>
          </p:cNvPr>
          <p:cNvCxnSpPr>
            <a:stCxn id="94" idx="0"/>
            <a:endCxn id="90" idx="2"/>
          </p:cNvCxnSpPr>
          <p:nvPr/>
        </p:nvCxnSpPr>
        <p:spPr>
          <a:xfrm flipH="1" flipV="1">
            <a:off x="10024664" y="4255346"/>
            <a:ext cx="8584" cy="491093"/>
          </a:xfrm>
          <a:prstGeom prst="line">
            <a:avLst/>
          </a:prstGeom>
          <a:ln w="28575">
            <a:solidFill>
              <a:schemeClr val="tx2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AC60C98F-1329-7346-BF98-D25CD8ADDE38}"/>
              </a:ext>
            </a:extLst>
          </p:cNvPr>
          <p:cNvCxnSpPr/>
          <p:nvPr/>
        </p:nvCxnSpPr>
        <p:spPr>
          <a:xfrm flipH="1" flipV="1">
            <a:off x="10743121" y="4255346"/>
            <a:ext cx="8584" cy="491093"/>
          </a:xfrm>
          <a:prstGeom prst="line">
            <a:avLst/>
          </a:prstGeom>
          <a:ln w="28575">
            <a:solidFill>
              <a:schemeClr val="tx2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50">
            <a:extLst>
              <a:ext uri="{FF2B5EF4-FFF2-40B4-BE49-F238E27FC236}">
                <a16:creationId xmlns:a16="http://schemas.microsoft.com/office/drawing/2014/main" id="{7D74A8EA-5704-014F-BC86-13E66F067F2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46197" y="5846647"/>
            <a:ext cx="350945" cy="35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51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42A84719-9396-4775-877B-3ACB2646D005}"/>
              </a:ext>
            </a:extLst>
          </p:cNvPr>
          <p:cNvCxnSpPr>
            <a:cxnSpLocks/>
          </p:cNvCxnSpPr>
          <p:nvPr/>
        </p:nvCxnSpPr>
        <p:spPr>
          <a:xfrm>
            <a:off x="3352800" y="5370975"/>
            <a:ext cx="496438" cy="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5D3F6D4B-9469-402B-BCA8-ED70CDB2E0DC}"/>
              </a:ext>
            </a:extLst>
          </p:cNvPr>
          <p:cNvSpPr/>
          <p:nvPr/>
        </p:nvSpPr>
        <p:spPr bwMode="auto">
          <a:xfrm>
            <a:off x="1085329" y="2879821"/>
            <a:ext cx="1643212" cy="2016670"/>
          </a:xfrm>
          <a:prstGeom prst="rect">
            <a:avLst/>
          </a:prstGeom>
          <a:noFill/>
          <a:ln w="38100">
            <a:solidFill>
              <a:srgbClr val="70AD47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2510D6-29EE-4112-82F1-E911D139CBEC}"/>
              </a:ext>
            </a:extLst>
          </p:cNvPr>
          <p:cNvSpPr txBox="1"/>
          <p:nvPr/>
        </p:nvSpPr>
        <p:spPr>
          <a:xfrm>
            <a:off x="1059647" y="4533382"/>
            <a:ext cx="1450459" cy="441964"/>
          </a:xfrm>
          <a:prstGeom prst="rect">
            <a:avLst/>
          </a:prstGeom>
          <a:noFill/>
        </p:spPr>
        <p:txBody>
          <a:bodyPr wrap="none" lIns="179259" tIns="143407" rIns="179259" bIns="143407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spcAft>
                <a:spcPts val="600"/>
              </a:spcAft>
              <a:defRPr sz="1050" b="1">
                <a:solidFill>
                  <a:srgbClr val="000000"/>
                </a:solidFill>
              </a:defRPr>
            </a:lvl1pPr>
          </a:lstStyle>
          <a:p>
            <a:r>
              <a:rPr lang="en-US" sz="1100">
                <a:solidFill>
                  <a:srgbClr val="70AD4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Customer’s cage</a:t>
            </a:r>
            <a:endParaRPr lang="en-GB" sz="1100" err="1">
              <a:solidFill>
                <a:srgbClr val="70AD47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99F75F-DF2F-4AB8-B852-4E8AD2F01E99}"/>
              </a:ext>
            </a:extLst>
          </p:cNvPr>
          <p:cNvSpPr/>
          <p:nvPr/>
        </p:nvSpPr>
        <p:spPr bwMode="auto">
          <a:xfrm>
            <a:off x="1309404" y="3029205"/>
            <a:ext cx="1195063" cy="134962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C1981DC-A988-4636-9AB5-A736C5F84549}"/>
              </a:ext>
            </a:extLst>
          </p:cNvPr>
          <p:cNvSpPr/>
          <p:nvPr/>
        </p:nvSpPr>
        <p:spPr bwMode="auto">
          <a:xfrm>
            <a:off x="1384095" y="3103896"/>
            <a:ext cx="1045681" cy="14938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332EB31-EBEA-46CA-BA6D-4C66182592F6}"/>
              </a:ext>
            </a:extLst>
          </p:cNvPr>
          <p:cNvSpPr/>
          <p:nvPr/>
        </p:nvSpPr>
        <p:spPr bwMode="auto">
          <a:xfrm>
            <a:off x="3861428" y="2506330"/>
            <a:ext cx="1688164" cy="1381393"/>
          </a:xfrm>
          <a:prstGeom prst="rect">
            <a:avLst/>
          </a:prstGeom>
          <a:noFill/>
          <a:ln w="41275"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FD6C10A-6F26-4616-BEAE-41AD1FCE5E4E}"/>
              </a:ext>
            </a:extLst>
          </p:cNvPr>
          <p:cNvSpPr/>
          <p:nvPr/>
        </p:nvSpPr>
        <p:spPr bwMode="auto">
          <a:xfrm>
            <a:off x="3861428" y="4374377"/>
            <a:ext cx="1753566" cy="1309487"/>
          </a:xfrm>
          <a:prstGeom prst="rect">
            <a:avLst/>
          </a:prstGeom>
          <a:noFill/>
          <a:ln w="41275"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73B9D0-A00F-4DE7-9E24-1594323B1D6F}"/>
              </a:ext>
            </a:extLst>
          </p:cNvPr>
          <p:cNvSpPr txBox="1"/>
          <p:nvPr/>
        </p:nvSpPr>
        <p:spPr>
          <a:xfrm>
            <a:off x="2220706" y="5111490"/>
            <a:ext cx="1338921" cy="594314"/>
          </a:xfrm>
          <a:prstGeom prst="rect">
            <a:avLst/>
          </a:prstGeom>
          <a:noFill/>
          <a:ln>
            <a:noFill/>
          </a:ln>
        </p:spPr>
        <p:txBody>
          <a:bodyPr wrap="square" lIns="179259" tIns="143407" rIns="179259" bIns="143407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spcAft>
                <a:spcPts val="600"/>
              </a:spcAft>
              <a:defRPr sz="1050" b="1">
                <a:solidFill>
                  <a:srgbClr val="000000"/>
                </a:solidFill>
              </a:defRPr>
            </a:lvl1pPr>
          </a:lstStyle>
          <a:p>
            <a:r>
              <a:rPr lang="en-US" sz="1100">
                <a:latin typeface="Segoe UI" panose="020B0502040204020203" pitchFamily="34" charset="0"/>
                <a:cs typeface="Segoe UI" panose="020B0502040204020203" pitchFamily="34" charset="0"/>
              </a:rPr>
              <a:t>ExpressRoute provider cage</a:t>
            </a:r>
            <a:endParaRPr lang="en-GB" sz="11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F100E3F-10A5-4FF9-B666-E68068B0B532}"/>
              </a:ext>
            </a:extLst>
          </p:cNvPr>
          <p:cNvSpPr/>
          <p:nvPr/>
        </p:nvSpPr>
        <p:spPr bwMode="auto">
          <a:xfrm>
            <a:off x="1458787" y="3149239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80EEE8F-EB02-4399-9976-87A1F6E27D91}"/>
              </a:ext>
            </a:extLst>
          </p:cNvPr>
          <p:cNvSpPr/>
          <p:nvPr/>
        </p:nvSpPr>
        <p:spPr bwMode="auto">
          <a:xfrm>
            <a:off x="1608170" y="3149239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2922F0B-15EE-4C8F-A33F-7D56BECFFEF0}"/>
              </a:ext>
            </a:extLst>
          </p:cNvPr>
          <p:cNvSpPr/>
          <p:nvPr/>
        </p:nvSpPr>
        <p:spPr bwMode="auto">
          <a:xfrm>
            <a:off x="2093664" y="3149239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CA32908-FD8F-42D5-A282-DC3D268C6CC4}"/>
              </a:ext>
            </a:extLst>
          </p:cNvPr>
          <p:cNvSpPr/>
          <p:nvPr/>
        </p:nvSpPr>
        <p:spPr bwMode="auto">
          <a:xfrm>
            <a:off x="2243047" y="3149239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01E8C66-CE69-42DA-A128-FB4F7AE990B6}"/>
              </a:ext>
            </a:extLst>
          </p:cNvPr>
          <p:cNvCxnSpPr>
            <a:cxnSpLocks/>
          </p:cNvCxnSpPr>
          <p:nvPr/>
        </p:nvCxnSpPr>
        <p:spPr>
          <a:xfrm>
            <a:off x="1514805" y="3207849"/>
            <a:ext cx="56019" cy="217437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353EAC7D-F2D4-4561-A9A3-60986E1E4AD3}"/>
              </a:ext>
            </a:extLst>
          </p:cNvPr>
          <p:cNvCxnSpPr>
            <a:cxnSpLocks/>
          </p:cNvCxnSpPr>
          <p:nvPr/>
        </p:nvCxnSpPr>
        <p:spPr>
          <a:xfrm>
            <a:off x="1570824" y="3422702"/>
            <a:ext cx="0" cy="218823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0F2AB41-F32E-4256-9223-819E38201A53}"/>
              </a:ext>
            </a:extLst>
          </p:cNvPr>
          <p:cNvCxnSpPr>
            <a:cxnSpLocks/>
            <a:endCxn id="7" idx="0"/>
          </p:cNvCxnSpPr>
          <p:nvPr/>
        </p:nvCxnSpPr>
        <p:spPr>
          <a:xfrm flipH="1">
            <a:off x="2205700" y="3426671"/>
            <a:ext cx="2" cy="16363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8F6A4E1-5B97-40D6-A5B7-00D3596737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095" y="3597387"/>
            <a:ext cx="373457" cy="2390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D24D15-AA3C-41FD-989B-0FB37A30AF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972" y="3590301"/>
            <a:ext cx="373457" cy="239011"/>
          </a:xfrm>
          <a:prstGeom prst="rect">
            <a:avLst/>
          </a:prstGeom>
        </p:spPr>
      </p:pic>
      <p:pic>
        <p:nvPicPr>
          <p:cNvPr id="40" name="Picture 39" descr="Original file ‎ (SVG file, nominally 990 × 765 pixels, file size: 7 ...">
            <a:extLst>
              <a:ext uri="{FF2B5EF4-FFF2-40B4-BE49-F238E27FC236}">
                <a16:creationId xmlns:a16="http://schemas.microsoft.com/office/drawing/2014/main" id="{6A4381C2-1B8B-41E0-9B25-82AF56162E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304" y="4777293"/>
            <a:ext cx="957998" cy="487922"/>
          </a:xfrm>
          <a:prstGeom prst="rect">
            <a:avLst/>
          </a:prstGeom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6523B712-B080-4239-83E1-C36B2F321861}"/>
              </a:ext>
            </a:extLst>
          </p:cNvPr>
          <p:cNvSpPr/>
          <p:nvPr/>
        </p:nvSpPr>
        <p:spPr bwMode="auto">
          <a:xfrm>
            <a:off x="4233699" y="4489504"/>
            <a:ext cx="1045681" cy="14938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F40F8A05-DD77-4883-B484-8E87ADCD1433}"/>
              </a:ext>
            </a:extLst>
          </p:cNvPr>
          <p:cNvSpPr/>
          <p:nvPr/>
        </p:nvSpPr>
        <p:spPr bwMode="auto">
          <a:xfrm>
            <a:off x="4308390" y="4534847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D30E474A-0435-40B4-BD9F-D6F9F056DEBC}"/>
              </a:ext>
            </a:extLst>
          </p:cNvPr>
          <p:cNvSpPr/>
          <p:nvPr/>
        </p:nvSpPr>
        <p:spPr bwMode="auto">
          <a:xfrm>
            <a:off x="4457773" y="4534847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333A5EBC-C324-4474-8855-1A714B68DDAD}"/>
              </a:ext>
            </a:extLst>
          </p:cNvPr>
          <p:cNvSpPr/>
          <p:nvPr/>
        </p:nvSpPr>
        <p:spPr bwMode="auto">
          <a:xfrm>
            <a:off x="4943267" y="4534847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C549E79-F7FF-4804-86AE-AB92D9613342}"/>
              </a:ext>
            </a:extLst>
          </p:cNvPr>
          <p:cNvSpPr/>
          <p:nvPr/>
        </p:nvSpPr>
        <p:spPr bwMode="auto">
          <a:xfrm>
            <a:off x="5092650" y="4534847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037A4D5B-A341-4908-9AB5-B97EEC6CEB62}"/>
              </a:ext>
            </a:extLst>
          </p:cNvPr>
          <p:cNvSpPr/>
          <p:nvPr/>
        </p:nvSpPr>
        <p:spPr bwMode="auto">
          <a:xfrm>
            <a:off x="6481207" y="2537465"/>
            <a:ext cx="1770163" cy="1272536"/>
          </a:xfrm>
          <a:prstGeom prst="rect">
            <a:avLst/>
          </a:prstGeom>
          <a:noFill/>
          <a:ln w="34925"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C630ABD7-EF27-4DE9-AD33-5D98F2DED004}"/>
              </a:ext>
            </a:extLst>
          </p:cNvPr>
          <p:cNvSpPr/>
          <p:nvPr/>
        </p:nvSpPr>
        <p:spPr bwMode="auto">
          <a:xfrm>
            <a:off x="6481209" y="4405514"/>
            <a:ext cx="1754680" cy="1234458"/>
          </a:xfrm>
          <a:prstGeom prst="rect">
            <a:avLst/>
          </a:prstGeom>
          <a:noFill/>
          <a:ln w="34925"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92BAF1C6-E478-4680-BF54-3301128197B2}"/>
              </a:ext>
            </a:extLst>
          </p:cNvPr>
          <p:cNvSpPr/>
          <p:nvPr/>
        </p:nvSpPr>
        <p:spPr bwMode="auto">
          <a:xfrm>
            <a:off x="6885814" y="2631679"/>
            <a:ext cx="1045681" cy="14938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746E8991-1048-4FB4-BF4B-1783094C07A1}"/>
              </a:ext>
            </a:extLst>
          </p:cNvPr>
          <p:cNvSpPr/>
          <p:nvPr/>
        </p:nvSpPr>
        <p:spPr bwMode="auto">
          <a:xfrm>
            <a:off x="6960505" y="2677022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9A4F5A9D-ADF4-4696-BF18-630EC5F9B56A}"/>
              </a:ext>
            </a:extLst>
          </p:cNvPr>
          <p:cNvSpPr/>
          <p:nvPr/>
        </p:nvSpPr>
        <p:spPr bwMode="auto">
          <a:xfrm>
            <a:off x="7109889" y="2677022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19072EB1-3372-4FBF-926B-52406C3B1514}"/>
              </a:ext>
            </a:extLst>
          </p:cNvPr>
          <p:cNvSpPr/>
          <p:nvPr/>
        </p:nvSpPr>
        <p:spPr bwMode="auto">
          <a:xfrm>
            <a:off x="7595382" y="2677022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40B534E2-3586-4FC0-BB5C-ACFB143D0D73}"/>
              </a:ext>
            </a:extLst>
          </p:cNvPr>
          <p:cNvSpPr/>
          <p:nvPr/>
        </p:nvSpPr>
        <p:spPr bwMode="auto">
          <a:xfrm>
            <a:off x="7744764" y="2677022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AA630889-EA48-424D-A3E4-D719B80E2A91}"/>
              </a:ext>
            </a:extLst>
          </p:cNvPr>
          <p:cNvSpPr/>
          <p:nvPr/>
        </p:nvSpPr>
        <p:spPr bwMode="auto">
          <a:xfrm>
            <a:off x="6885814" y="4520640"/>
            <a:ext cx="1045681" cy="14938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07E4D230-4CE2-49D4-A8D6-4E45B467C310}"/>
              </a:ext>
            </a:extLst>
          </p:cNvPr>
          <p:cNvSpPr/>
          <p:nvPr/>
        </p:nvSpPr>
        <p:spPr bwMode="auto">
          <a:xfrm>
            <a:off x="6960505" y="4565983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44AE1B5B-3C9A-499D-AAEF-8665FB771B97}"/>
              </a:ext>
            </a:extLst>
          </p:cNvPr>
          <p:cNvSpPr/>
          <p:nvPr/>
        </p:nvSpPr>
        <p:spPr bwMode="auto">
          <a:xfrm>
            <a:off x="7109889" y="4565983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C67D572B-57AE-4C01-80AA-0B38CFC49561}"/>
              </a:ext>
            </a:extLst>
          </p:cNvPr>
          <p:cNvSpPr/>
          <p:nvPr/>
        </p:nvSpPr>
        <p:spPr bwMode="auto">
          <a:xfrm>
            <a:off x="7595382" y="4565983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6451D5F6-C1DF-48AD-8772-8D623878E429}"/>
              </a:ext>
            </a:extLst>
          </p:cNvPr>
          <p:cNvSpPr/>
          <p:nvPr/>
        </p:nvSpPr>
        <p:spPr bwMode="auto">
          <a:xfrm>
            <a:off x="7744764" y="4565983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FA3D1FAF-CDB3-4ED8-8A61-E7A8D88951FD}"/>
              </a:ext>
            </a:extLst>
          </p:cNvPr>
          <p:cNvCxnSpPr>
            <a:cxnSpLocks/>
          </p:cNvCxnSpPr>
          <p:nvPr/>
        </p:nvCxnSpPr>
        <p:spPr>
          <a:xfrm>
            <a:off x="2243048" y="2656115"/>
            <a:ext cx="0" cy="463862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C2B4EB51-41E6-4A4C-9A16-F0C98FF9BCCB}"/>
              </a:ext>
            </a:extLst>
          </p:cNvPr>
          <p:cNvCxnSpPr>
            <a:cxnSpLocks/>
          </p:cNvCxnSpPr>
          <p:nvPr/>
        </p:nvCxnSpPr>
        <p:spPr>
          <a:xfrm>
            <a:off x="2243047" y="2662711"/>
            <a:ext cx="137245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5CF7B0D1-5BE2-4487-9864-2D15CC035246}"/>
              </a:ext>
            </a:extLst>
          </p:cNvPr>
          <p:cNvCxnSpPr>
            <a:cxnSpLocks/>
          </p:cNvCxnSpPr>
          <p:nvPr/>
        </p:nvCxnSpPr>
        <p:spPr>
          <a:xfrm>
            <a:off x="3615503" y="2656115"/>
            <a:ext cx="0" cy="190500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64A2D700-6518-45C8-9666-653040918103}"/>
              </a:ext>
            </a:extLst>
          </p:cNvPr>
          <p:cNvCxnSpPr>
            <a:cxnSpLocks/>
            <a:endCxn id="54" idx="0"/>
          </p:cNvCxnSpPr>
          <p:nvPr/>
        </p:nvCxnSpPr>
        <p:spPr>
          <a:xfrm flipV="1">
            <a:off x="3615116" y="4534847"/>
            <a:ext cx="749294" cy="313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253F4DF1-EDE3-424B-8101-AB150E225DB2}"/>
              </a:ext>
            </a:extLst>
          </p:cNvPr>
          <p:cNvCxnSpPr>
            <a:cxnSpLocks/>
            <a:stCxn id="54" idx="2"/>
          </p:cNvCxnSpPr>
          <p:nvPr/>
        </p:nvCxnSpPr>
        <p:spPr>
          <a:xfrm>
            <a:off x="4364409" y="4644062"/>
            <a:ext cx="101589" cy="118029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80FCC11A-E830-44FB-89D9-2BBE09EAAADE}"/>
              </a:ext>
            </a:extLst>
          </p:cNvPr>
          <p:cNvCxnSpPr>
            <a:cxnSpLocks/>
            <a:stCxn id="56" idx="2"/>
          </p:cNvCxnSpPr>
          <p:nvPr/>
        </p:nvCxnSpPr>
        <p:spPr>
          <a:xfrm flipH="1">
            <a:off x="4465998" y="4644063"/>
            <a:ext cx="47795" cy="97879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7E562817-BA85-45CD-BFC3-9E03971AFB17}"/>
              </a:ext>
            </a:extLst>
          </p:cNvPr>
          <p:cNvCxnSpPr>
            <a:cxnSpLocks/>
          </p:cNvCxnSpPr>
          <p:nvPr/>
        </p:nvCxnSpPr>
        <p:spPr>
          <a:xfrm>
            <a:off x="4457773" y="4741942"/>
            <a:ext cx="0" cy="187394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704B1E37-CBD1-4632-8A0D-6AF9FCFD459E}"/>
              </a:ext>
            </a:extLst>
          </p:cNvPr>
          <p:cNvCxnSpPr>
            <a:cxnSpLocks/>
            <a:stCxn id="26" idx="2"/>
          </p:cNvCxnSpPr>
          <p:nvPr/>
        </p:nvCxnSpPr>
        <p:spPr>
          <a:xfrm>
            <a:off x="2149682" y="3258453"/>
            <a:ext cx="56019" cy="197478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E47BDB13-8A17-4947-8ED5-1DC820B1C227}"/>
              </a:ext>
            </a:extLst>
          </p:cNvPr>
          <p:cNvCxnSpPr>
            <a:cxnSpLocks/>
            <a:stCxn id="28" idx="2"/>
          </p:cNvCxnSpPr>
          <p:nvPr/>
        </p:nvCxnSpPr>
        <p:spPr>
          <a:xfrm flipH="1">
            <a:off x="2205701" y="3258453"/>
            <a:ext cx="93365" cy="168216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717B2365-6378-454A-B1B4-38623AFC2DE7}"/>
              </a:ext>
            </a:extLst>
          </p:cNvPr>
          <p:cNvCxnSpPr>
            <a:cxnSpLocks/>
          </p:cNvCxnSpPr>
          <p:nvPr/>
        </p:nvCxnSpPr>
        <p:spPr>
          <a:xfrm flipH="1">
            <a:off x="1566156" y="3201383"/>
            <a:ext cx="98032" cy="241446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FEFEA977-B442-4FED-9EEC-565AC4A269F6}"/>
              </a:ext>
            </a:extLst>
          </p:cNvPr>
          <p:cNvCxnSpPr>
            <a:cxnSpLocks/>
          </p:cNvCxnSpPr>
          <p:nvPr/>
        </p:nvCxnSpPr>
        <p:spPr>
          <a:xfrm>
            <a:off x="4996631" y="4649955"/>
            <a:ext cx="101589" cy="118029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9B7D5726-15F7-47CE-AC88-6FCDE52AEAB4}"/>
              </a:ext>
            </a:extLst>
          </p:cNvPr>
          <p:cNvCxnSpPr>
            <a:cxnSpLocks/>
          </p:cNvCxnSpPr>
          <p:nvPr/>
        </p:nvCxnSpPr>
        <p:spPr>
          <a:xfrm flipH="1">
            <a:off x="5098220" y="4649955"/>
            <a:ext cx="47795" cy="97879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FEA72858-8EA8-4FC5-9F93-D8C836CCDAE9}"/>
              </a:ext>
            </a:extLst>
          </p:cNvPr>
          <p:cNvCxnSpPr>
            <a:cxnSpLocks/>
          </p:cNvCxnSpPr>
          <p:nvPr/>
        </p:nvCxnSpPr>
        <p:spPr>
          <a:xfrm>
            <a:off x="5089994" y="4747836"/>
            <a:ext cx="0" cy="187394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Rectangle 135">
            <a:extLst>
              <a:ext uri="{FF2B5EF4-FFF2-40B4-BE49-F238E27FC236}">
                <a16:creationId xmlns:a16="http://schemas.microsoft.com/office/drawing/2014/main" id="{E8A4A63F-2D96-4665-8BE3-C6683D896FB9}"/>
              </a:ext>
            </a:extLst>
          </p:cNvPr>
          <p:cNvSpPr/>
          <p:nvPr/>
        </p:nvSpPr>
        <p:spPr bwMode="auto">
          <a:xfrm>
            <a:off x="4161040" y="2685878"/>
            <a:ext cx="1045681" cy="14938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4D0E0E0B-AF1A-4D02-AA93-6208CB3AA4F9}"/>
              </a:ext>
            </a:extLst>
          </p:cNvPr>
          <p:cNvSpPr/>
          <p:nvPr/>
        </p:nvSpPr>
        <p:spPr bwMode="auto">
          <a:xfrm>
            <a:off x="4235733" y="2731221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794AA97B-CAC2-4545-BA68-76072174318D}"/>
              </a:ext>
            </a:extLst>
          </p:cNvPr>
          <p:cNvSpPr/>
          <p:nvPr/>
        </p:nvSpPr>
        <p:spPr bwMode="auto">
          <a:xfrm>
            <a:off x="4385115" y="2731221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4D1AE39F-4AE8-499B-90AE-C1EC2EFADB7D}"/>
              </a:ext>
            </a:extLst>
          </p:cNvPr>
          <p:cNvSpPr/>
          <p:nvPr/>
        </p:nvSpPr>
        <p:spPr bwMode="auto">
          <a:xfrm>
            <a:off x="4870608" y="2731221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1CBE2868-528E-467E-8CE1-EC7743D84C14}"/>
              </a:ext>
            </a:extLst>
          </p:cNvPr>
          <p:cNvSpPr/>
          <p:nvPr/>
        </p:nvSpPr>
        <p:spPr bwMode="auto">
          <a:xfrm>
            <a:off x="5019991" y="2731221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CA1A9963-E46B-40BA-9CBB-35FE8EDA9A75}"/>
              </a:ext>
            </a:extLst>
          </p:cNvPr>
          <p:cNvCxnSpPr>
            <a:cxnSpLocks/>
            <a:stCxn id="137" idx="2"/>
          </p:cNvCxnSpPr>
          <p:nvPr/>
        </p:nvCxnSpPr>
        <p:spPr>
          <a:xfrm>
            <a:off x="4291750" y="2840436"/>
            <a:ext cx="101589" cy="118029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A68646AC-8509-46DA-A316-ABC5C994A448}"/>
              </a:ext>
            </a:extLst>
          </p:cNvPr>
          <p:cNvCxnSpPr>
            <a:cxnSpLocks/>
            <a:stCxn id="138" idx="2"/>
          </p:cNvCxnSpPr>
          <p:nvPr/>
        </p:nvCxnSpPr>
        <p:spPr>
          <a:xfrm flipH="1">
            <a:off x="4393340" y="2840436"/>
            <a:ext cx="47795" cy="97879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68EDFD32-B01A-4A36-A343-9759D89D9726}"/>
              </a:ext>
            </a:extLst>
          </p:cNvPr>
          <p:cNvCxnSpPr>
            <a:cxnSpLocks/>
          </p:cNvCxnSpPr>
          <p:nvPr/>
        </p:nvCxnSpPr>
        <p:spPr>
          <a:xfrm>
            <a:off x="4385113" y="2938316"/>
            <a:ext cx="0" cy="187394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1E7FC2F7-C889-45C8-B3BA-1BA29C8DBADC}"/>
              </a:ext>
            </a:extLst>
          </p:cNvPr>
          <p:cNvCxnSpPr>
            <a:cxnSpLocks/>
          </p:cNvCxnSpPr>
          <p:nvPr/>
        </p:nvCxnSpPr>
        <p:spPr>
          <a:xfrm>
            <a:off x="4923972" y="2846329"/>
            <a:ext cx="101589" cy="118029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994A4115-0305-404D-8D28-4405065A3F46}"/>
              </a:ext>
            </a:extLst>
          </p:cNvPr>
          <p:cNvCxnSpPr>
            <a:cxnSpLocks/>
          </p:cNvCxnSpPr>
          <p:nvPr/>
        </p:nvCxnSpPr>
        <p:spPr>
          <a:xfrm flipH="1">
            <a:off x="5025561" y="2846329"/>
            <a:ext cx="47795" cy="97879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BA548662-94AC-4125-9C38-04DC0DF7A0F7}"/>
              </a:ext>
            </a:extLst>
          </p:cNvPr>
          <p:cNvCxnSpPr>
            <a:cxnSpLocks/>
          </p:cNvCxnSpPr>
          <p:nvPr/>
        </p:nvCxnSpPr>
        <p:spPr>
          <a:xfrm>
            <a:off x="5017336" y="2944208"/>
            <a:ext cx="0" cy="187394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8" name="Picture 147" descr="Original file ‎ (SVG file, nominally 990 × 765 pixels, file size: 7 ...">
            <a:extLst>
              <a:ext uri="{FF2B5EF4-FFF2-40B4-BE49-F238E27FC236}">
                <a16:creationId xmlns:a16="http://schemas.microsoft.com/office/drawing/2014/main" id="{48A4D4C7-0C54-4763-8D38-6CA1CCC03B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4957" y="2926305"/>
            <a:ext cx="957998" cy="487922"/>
          </a:xfrm>
          <a:prstGeom prst="rect">
            <a:avLst/>
          </a:prstGeom>
        </p:spPr>
      </p:pic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28B759D2-6165-48C0-83CB-4A51260A9799}"/>
              </a:ext>
            </a:extLst>
          </p:cNvPr>
          <p:cNvCxnSpPr>
            <a:cxnSpLocks/>
          </p:cNvCxnSpPr>
          <p:nvPr/>
        </p:nvCxnSpPr>
        <p:spPr>
          <a:xfrm>
            <a:off x="7039181" y="2781943"/>
            <a:ext cx="101589" cy="118029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Connector 155">
            <a:extLst>
              <a:ext uri="{FF2B5EF4-FFF2-40B4-BE49-F238E27FC236}">
                <a16:creationId xmlns:a16="http://schemas.microsoft.com/office/drawing/2014/main" id="{9EC3F6BA-503E-49B2-8E24-0A739EA0E48F}"/>
              </a:ext>
            </a:extLst>
          </p:cNvPr>
          <p:cNvCxnSpPr>
            <a:cxnSpLocks/>
          </p:cNvCxnSpPr>
          <p:nvPr/>
        </p:nvCxnSpPr>
        <p:spPr>
          <a:xfrm flipH="1">
            <a:off x="7140770" y="2781942"/>
            <a:ext cx="47795" cy="97879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435BFA33-3C75-4717-9943-9D8381E90685}"/>
              </a:ext>
            </a:extLst>
          </p:cNvPr>
          <p:cNvCxnSpPr>
            <a:cxnSpLocks/>
          </p:cNvCxnSpPr>
          <p:nvPr/>
        </p:nvCxnSpPr>
        <p:spPr>
          <a:xfrm>
            <a:off x="7132545" y="2879822"/>
            <a:ext cx="0" cy="187394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Group 90">
            <a:extLst>
              <a:ext uri="{FF2B5EF4-FFF2-40B4-BE49-F238E27FC236}">
                <a16:creationId xmlns:a16="http://schemas.microsoft.com/office/drawing/2014/main" id="{CA8FC4D4-4311-41E5-B12B-7DA7B8B2643D}"/>
              </a:ext>
            </a:extLst>
          </p:cNvPr>
          <p:cNvGrpSpPr/>
          <p:nvPr/>
        </p:nvGrpSpPr>
        <p:grpSpPr>
          <a:xfrm>
            <a:off x="6893172" y="3036482"/>
            <a:ext cx="523916" cy="456071"/>
            <a:chOff x="2047875" y="3164842"/>
            <a:chExt cx="579636" cy="550453"/>
          </a:xfrm>
        </p:grpSpPr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8EDB477A-DA11-4468-A13D-54756AC6A05C}"/>
                </a:ext>
              </a:extLst>
            </p:cNvPr>
            <p:cNvSpPr/>
            <p:nvPr/>
          </p:nvSpPr>
          <p:spPr>
            <a:xfrm>
              <a:off x="2047875" y="3164842"/>
              <a:ext cx="579636" cy="550453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endParaRPr lang="en-GB" sz="1100" b="1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3" name="Freeform 11">
              <a:extLst>
                <a:ext uri="{FF2B5EF4-FFF2-40B4-BE49-F238E27FC236}">
                  <a16:creationId xmlns:a16="http://schemas.microsoft.com/office/drawing/2014/main" id="{A3C8D5DB-2A3A-4192-BD18-521F3297A0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0764" y="3231517"/>
              <a:ext cx="430071" cy="418357"/>
            </a:xfrm>
            <a:custGeom>
              <a:avLst/>
              <a:gdLst>
                <a:gd name="T0" fmla="*/ 90 w 192"/>
                <a:gd name="T1" fmla="*/ 166 h 189"/>
                <a:gd name="T2" fmla="*/ 74 w 192"/>
                <a:gd name="T3" fmla="*/ 151 h 189"/>
                <a:gd name="T4" fmla="*/ 74 w 192"/>
                <a:gd name="T5" fmla="*/ 169 h 189"/>
                <a:gd name="T6" fmla="*/ 96 w 192"/>
                <a:gd name="T7" fmla="*/ 189 h 189"/>
                <a:gd name="T8" fmla="*/ 117 w 192"/>
                <a:gd name="T9" fmla="*/ 169 h 189"/>
                <a:gd name="T10" fmla="*/ 117 w 192"/>
                <a:gd name="T11" fmla="*/ 151 h 189"/>
                <a:gd name="T12" fmla="*/ 102 w 192"/>
                <a:gd name="T13" fmla="*/ 166 h 189"/>
                <a:gd name="T14" fmla="*/ 102 w 192"/>
                <a:gd name="T15" fmla="*/ 114 h 189"/>
                <a:gd name="T16" fmla="*/ 90 w 192"/>
                <a:gd name="T17" fmla="*/ 114 h 189"/>
                <a:gd name="T18" fmla="*/ 90 w 192"/>
                <a:gd name="T19" fmla="*/ 166 h 189"/>
                <a:gd name="T20" fmla="*/ 140 w 192"/>
                <a:gd name="T21" fmla="*/ 88 h 189"/>
                <a:gd name="T22" fmla="*/ 155 w 192"/>
                <a:gd name="T23" fmla="*/ 73 h 189"/>
                <a:gd name="T24" fmla="*/ 137 w 192"/>
                <a:gd name="T25" fmla="*/ 73 h 189"/>
                <a:gd name="T26" fmla="*/ 117 w 192"/>
                <a:gd name="T27" fmla="*/ 95 h 189"/>
                <a:gd name="T28" fmla="*/ 137 w 192"/>
                <a:gd name="T29" fmla="*/ 116 h 189"/>
                <a:gd name="T30" fmla="*/ 155 w 192"/>
                <a:gd name="T31" fmla="*/ 116 h 189"/>
                <a:gd name="T32" fmla="*/ 140 w 192"/>
                <a:gd name="T33" fmla="*/ 101 h 189"/>
                <a:gd name="T34" fmla="*/ 192 w 192"/>
                <a:gd name="T35" fmla="*/ 101 h 189"/>
                <a:gd name="T36" fmla="*/ 192 w 192"/>
                <a:gd name="T37" fmla="*/ 88 h 189"/>
                <a:gd name="T38" fmla="*/ 140 w 192"/>
                <a:gd name="T39" fmla="*/ 88 h 189"/>
                <a:gd name="T40" fmla="*/ 102 w 192"/>
                <a:gd name="T41" fmla="*/ 23 h 189"/>
                <a:gd name="T42" fmla="*/ 117 w 192"/>
                <a:gd name="T43" fmla="*/ 38 h 189"/>
                <a:gd name="T44" fmla="*/ 117 w 192"/>
                <a:gd name="T45" fmla="*/ 20 h 189"/>
                <a:gd name="T46" fmla="*/ 96 w 192"/>
                <a:gd name="T47" fmla="*/ 0 h 189"/>
                <a:gd name="T48" fmla="*/ 74 w 192"/>
                <a:gd name="T49" fmla="*/ 20 h 189"/>
                <a:gd name="T50" fmla="*/ 74 w 192"/>
                <a:gd name="T51" fmla="*/ 38 h 189"/>
                <a:gd name="T52" fmla="*/ 90 w 192"/>
                <a:gd name="T53" fmla="*/ 23 h 189"/>
                <a:gd name="T54" fmla="*/ 90 w 192"/>
                <a:gd name="T55" fmla="*/ 76 h 189"/>
                <a:gd name="T56" fmla="*/ 102 w 192"/>
                <a:gd name="T57" fmla="*/ 76 h 189"/>
                <a:gd name="T58" fmla="*/ 102 w 192"/>
                <a:gd name="T59" fmla="*/ 23 h 189"/>
                <a:gd name="T60" fmla="*/ 52 w 192"/>
                <a:gd name="T61" fmla="*/ 101 h 189"/>
                <a:gd name="T62" fmla="*/ 37 w 192"/>
                <a:gd name="T63" fmla="*/ 116 h 189"/>
                <a:gd name="T64" fmla="*/ 54 w 192"/>
                <a:gd name="T65" fmla="*/ 116 h 189"/>
                <a:gd name="T66" fmla="*/ 74 w 192"/>
                <a:gd name="T67" fmla="*/ 95 h 189"/>
                <a:gd name="T68" fmla="*/ 55 w 192"/>
                <a:gd name="T69" fmla="*/ 73 h 189"/>
                <a:gd name="T70" fmla="*/ 37 w 192"/>
                <a:gd name="T71" fmla="*/ 73 h 189"/>
                <a:gd name="T72" fmla="*/ 52 w 192"/>
                <a:gd name="T73" fmla="*/ 88 h 189"/>
                <a:gd name="T74" fmla="*/ 0 w 192"/>
                <a:gd name="T75" fmla="*/ 88 h 189"/>
                <a:gd name="T76" fmla="*/ 0 w 192"/>
                <a:gd name="T77" fmla="*/ 101 h 189"/>
                <a:gd name="T78" fmla="*/ 52 w 192"/>
                <a:gd name="T79" fmla="*/ 101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2" h="189">
                  <a:moveTo>
                    <a:pt x="90" y="166"/>
                  </a:moveTo>
                  <a:lnTo>
                    <a:pt x="74" y="151"/>
                  </a:lnTo>
                  <a:lnTo>
                    <a:pt x="74" y="169"/>
                  </a:lnTo>
                  <a:lnTo>
                    <a:pt x="96" y="189"/>
                  </a:lnTo>
                  <a:lnTo>
                    <a:pt x="117" y="169"/>
                  </a:lnTo>
                  <a:lnTo>
                    <a:pt x="117" y="151"/>
                  </a:lnTo>
                  <a:lnTo>
                    <a:pt x="102" y="166"/>
                  </a:lnTo>
                  <a:lnTo>
                    <a:pt x="102" y="114"/>
                  </a:lnTo>
                  <a:lnTo>
                    <a:pt x="90" y="114"/>
                  </a:lnTo>
                  <a:lnTo>
                    <a:pt x="90" y="166"/>
                  </a:lnTo>
                  <a:close/>
                  <a:moveTo>
                    <a:pt x="140" y="88"/>
                  </a:moveTo>
                  <a:lnTo>
                    <a:pt x="155" y="73"/>
                  </a:lnTo>
                  <a:lnTo>
                    <a:pt x="137" y="73"/>
                  </a:lnTo>
                  <a:lnTo>
                    <a:pt x="117" y="95"/>
                  </a:lnTo>
                  <a:lnTo>
                    <a:pt x="137" y="116"/>
                  </a:lnTo>
                  <a:lnTo>
                    <a:pt x="155" y="116"/>
                  </a:lnTo>
                  <a:lnTo>
                    <a:pt x="140" y="101"/>
                  </a:lnTo>
                  <a:lnTo>
                    <a:pt x="192" y="101"/>
                  </a:lnTo>
                  <a:lnTo>
                    <a:pt x="192" y="88"/>
                  </a:lnTo>
                  <a:lnTo>
                    <a:pt x="140" y="88"/>
                  </a:lnTo>
                  <a:close/>
                  <a:moveTo>
                    <a:pt x="102" y="23"/>
                  </a:moveTo>
                  <a:lnTo>
                    <a:pt x="117" y="38"/>
                  </a:lnTo>
                  <a:lnTo>
                    <a:pt x="117" y="20"/>
                  </a:lnTo>
                  <a:lnTo>
                    <a:pt x="96" y="0"/>
                  </a:lnTo>
                  <a:lnTo>
                    <a:pt x="74" y="20"/>
                  </a:lnTo>
                  <a:lnTo>
                    <a:pt x="74" y="38"/>
                  </a:lnTo>
                  <a:lnTo>
                    <a:pt x="90" y="23"/>
                  </a:lnTo>
                  <a:lnTo>
                    <a:pt x="90" y="76"/>
                  </a:lnTo>
                  <a:lnTo>
                    <a:pt x="102" y="76"/>
                  </a:lnTo>
                  <a:lnTo>
                    <a:pt x="102" y="23"/>
                  </a:lnTo>
                  <a:close/>
                  <a:moveTo>
                    <a:pt x="52" y="101"/>
                  </a:moveTo>
                  <a:lnTo>
                    <a:pt x="37" y="116"/>
                  </a:lnTo>
                  <a:lnTo>
                    <a:pt x="54" y="116"/>
                  </a:lnTo>
                  <a:lnTo>
                    <a:pt x="74" y="95"/>
                  </a:lnTo>
                  <a:lnTo>
                    <a:pt x="55" y="73"/>
                  </a:lnTo>
                  <a:lnTo>
                    <a:pt x="37" y="73"/>
                  </a:lnTo>
                  <a:lnTo>
                    <a:pt x="52" y="88"/>
                  </a:lnTo>
                  <a:lnTo>
                    <a:pt x="0" y="88"/>
                  </a:lnTo>
                  <a:lnTo>
                    <a:pt x="0" y="101"/>
                  </a:lnTo>
                  <a:lnTo>
                    <a:pt x="52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endParaRPr lang="en-GB" sz="1100" b="1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161" name="TextBox 160">
            <a:extLst>
              <a:ext uri="{FF2B5EF4-FFF2-40B4-BE49-F238E27FC236}">
                <a16:creationId xmlns:a16="http://schemas.microsoft.com/office/drawing/2014/main" id="{D0D52F66-8298-4AA1-99B8-DEC411B1BB2A}"/>
              </a:ext>
            </a:extLst>
          </p:cNvPr>
          <p:cNvSpPr txBox="1"/>
          <p:nvPr/>
        </p:nvSpPr>
        <p:spPr>
          <a:xfrm>
            <a:off x="7271658" y="2993571"/>
            <a:ext cx="914399" cy="594314"/>
          </a:xfrm>
          <a:prstGeom prst="rect">
            <a:avLst/>
          </a:prstGeom>
          <a:noFill/>
        </p:spPr>
        <p:txBody>
          <a:bodyPr wrap="square" lIns="179259" tIns="143407" rIns="179259" bIns="143407" rtlCol="0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1100" b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MSEE router1</a:t>
            </a:r>
            <a:endParaRPr lang="en-GB" sz="1100" b="1">
              <a:solidFill>
                <a:srgbClr val="0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5CF4EF57-C870-4F4E-81D5-7F6C3A85F102}"/>
              </a:ext>
            </a:extLst>
          </p:cNvPr>
          <p:cNvSpPr txBox="1"/>
          <p:nvPr/>
        </p:nvSpPr>
        <p:spPr>
          <a:xfrm>
            <a:off x="7320533" y="4823236"/>
            <a:ext cx="858950" cy="594314"/>
          </a:xfrm>
          <a:prstGeom prst="rect">
            <a:avLst/>
          </a:prstGeom>
          <a:noFill/>
        </p:spPr>
        <p:txBody>
          <a:bodyPr wrap="none" lIns="179259" tIns="143407" rIns="179259" bIns="143407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100" b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MSEE</a:t>
            </a:r>
          </a:p>
          <a:p>
            <a:pPr>
              <a:lnSpc>
                <a:spcPct val="90000"/>
              </a:lnSpc>
            </a:pPr>
            <a:r>
              <a:rPr lang="en-US" sz="1100" b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router2</a:t>
            </a:r>
            <a:endParaRPr lang="en-GB" sz="1100" b="1">
              <a:solidFill>
                <a:srgbClr val="0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70" name="Straight Connector 169">
            <a:extLst>
              <a:ext uri="{FF2B5EF4-FFF2-40B4-BE49-F238E27FC236}">
                <a16:creationId xmlns:a16="http://schemas.microsoft.com/office/drawing/2014/main" id="{2ED58D98-78F3-4F8C-85C3-F70135E7B64E}"/>
              </a:ext>
            </a:extLst>
          </p:cNvPr>
          <p:cNvCxnSpPr>
            <a:cxnSpLocks/>
          </p:cNvCxnSpPr>
          <p:nvPr/>
        </p:nvCxnSpPr>
        <p:spPr>
          <a:xfrm>
            <a:off x="7030512" y="4678307"/>
            <a:ext cx="101589" cy="118029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Connector 170">
            <a:extLst>
              <a:ext uri="{FF2B5EF4-FFF2-40B4-BE49-F238E27FC236}">
                <a16:creationId xmlns:a16="http://schemas.microsoft.com/office/drawing/2014/main" id="{E0A80D2E-2F88-4A81-9742-F293F80E2A80}"/>
              </a:ext>
            </a:extLst>
          </p:cNvPr>
          <p:cNvCxnSpPr>
            <a:cxnSpLocks/>
          </p:cNvCxnSpPr>
          <p:nvPr/>
        </p:nvCxnSpPr>
        <p:spPr>
          <a:xfrm flipH="1">
            <a:off x="7132100" y="4678307"/>
            <a:ext cx="47795" cy="97879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Connector 171">
            <a:extLst>
              <a:ext uri="{FF2B5EF4-FFF2-40B4-BE49-F238E27FC236}">
                <a16:creationId xmlns:a16="http://schemas.microsoft.com/office/drawing/2014/main" id="{338213E0-B81E-4F91-B8CD-B61E5A0956A3}"/>
              </a:ext>
            </a:extLst>
          </p:cNvPr>
          <p:cNvCxnSpPr>
            <a:cxnSpLocks/>
          </p:cNvCxnSpPr>
          <p:nvPr/>
        </p:nvCxnSpPr>
        <p:spPr>
          <a:xfrm>
            <a:off x="7123875" y="4776186"/>
            <a:ext cx="0" cy="187394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Group 93">
            <a:extLst>
              <a:ext uri="{FF2B5EF4-FFF2-40B4-BE49-F238E27FC236}">
                <a16:creationId xmlns:a16="http://schemas.microsoft.com/office/drawing/2014/main" id="{AB972033-B25E-4219-9F5A-47A94092342A}"/>
              </a:ext>
            </a:extLst>
          </p:cNvPr>
          <p:cNvGrpSpPr/>
          <p:nvPr/>
        </p:nvGrpSpPr>
        <p:grpSpPr>
          <a:xfrm>
            <a:off x="6900498" y="4897509"/>
            <a:ext cx="523916" cy="456071"/>
            <a:chOff x="2047875" y="3164842"/>
            <a:chExt cx="579636" cy="550453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8A6B077E-717E-41C7-B26D-E30C568A0962}"/>
                </a:ext>
              </a:extLst>
            </p:cNvPr>
            <p:cNvSpPr/>
            <p:nvPr/>
          </p:nvSpPr>
          <p:spPr>
            <a:xfrm>
              <a:off x="2047875" y="3164842"/>
              <a:ext cx="579636" cy="550453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endParaRPr lang="en-GB" sz="1100" b="1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6" name="Freeform 11">
              <a:extLst>
                <a:ext uri="{FF2B5EF4-FFF2-40B4-BE49-F238E27FC236}">
                  <a16:creationId xmlns:a16="http://schemas.microsoft.com/office/drawing/2014/main" id="{987A131B-981E-4B48-BDEC-4E8A8F362E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0764" y="3231517"/>
              <a:ext cx="430071" cy="418357"/>
            </a:xfrm>
            <a:custGeom>
              <a:avLst/>
              <a:gdLst>
                <a:gd name="T0" fmla="*/ 90 w 192"/>
                <a:gd name="T1" fmla="*/ 166 h 189"/>
                <a:gd name="T2" fmla="*/ 74 w 192"/>
                <a:gd name="T3" fmla="*/ 151 h 189"/>
                <a:gd name="T4" fmla="*/ 74 w 192"/>
                <a:gd name="T5" fmla="*/ 169 h 189"/>
                <a:gd name="T6" fmla="*/ 96 w 192"/>
                <a:gd name="T7" fmla="*/ 189 h 189"/>
                <a:gd name="T8" fmla="*/ 117 w 192"/>
                <a:gd name="T9" fmla="*/ 169 h 189"/>
                <a:gd name="T10" fmla="*/ 117 w 192"/>
                <a:gd name="T11" fmla="*/ 151 h 189"/>
                <a:gd name="T12" fmla="*/ 102 w 192"/>
                <a:gd name="T13" fmla="*/ 166 h 189"/>
                <a:gd name="T14" fmla="*/ 102 w 192"/>
                <a:gd name="T15" fmla="*/ 114 h 189"/>
                <a:gd name="T16" fmla="*/ 90 w 192"/>
                <a:gd name="T17" fmla="*/ 114 h 189"/>
                <a:gd name="T18" fmla="*/ 90 w 192"/>
                <a:gd name="T19" fmla="*/ 166 h 189"/>
                <a:gd name="T20" fmla="*/ 140 w 192"/>
                <a:gd name="T21" fmla="*/ 88 h 189"/>
                <a:gd name="T22" fmla="*/ 155 w 192"/>
                <a:gd name="T23" fmla="*/ 73 h 189"/>
                <a:gd name="T24" fmla="*/ 137 w 192"/>
                <a:gd name="T25" fmla="*/ 73 h 189"/>
                <a:gd name="T26" fmla="*/ 117 w 192"/>
                <a:gd name="T27" fmla="*/ 95 h 189"/>
                <a:gd name="T28" fmla="*/ 137 w 192"/>
                <a:gd name="T29" fmla="*/ 116 h 189"/>
                <a:gd name="T30" fmla="*/ 155 w 192"/>
                <a:gd name="T31" fmla="*/ 116 h 189"/>
                <a:gd name="T32" fmla="*/ 140 w 192"/>
                <a:gd name="T33" fmla="*/ 101 h 189"/>
                <a:gd name="T34" fmla="*/ 192 w 192"/>
                <a:gd name="T35" fmla="*/ 101 h 189"/>
                <a:gd name="T36" fmla="*/ 192 w 192"/>
                <a:gd name="T37" fmla="*/ 88 h 189"/>
                <a:gd name="T38" fmla="*/ 140 w 192"/>
                <a:gd name="T39" fmla="*/ 88 h 189"/>
                <a:gd name="T40" fmla="*/ 102 w 192"/>
                <a:gd name="T41" fmla="*/ 23 h 189"/>
                <a:gd name="T42" fmla="*/ 117 w 192"/>
                <a:gd name="T43" fmla="*/ 38 h 189"/>
                <a:gd name="T44" fmla="*/ 117 w 192"/>
                <a:gd name="T45" fmla="*/ 20 h 189"/>
                <a:gd name="T46" fmla="*/ 96 w 192"/>
                <a:gd name="T47" fmla="*/ 0 h 189"/>
                <a:gd name="T48" fmla="*/ 74 w 192"/>
                <a:gd name="T49" fmla="*/ 20 h 189"/>
                <a:gd name="T50" fmla="*/ 74 w 192"/>
                <a:gd name="T51" fmla="*/ 38 h 189"/>
                <a:gd name="T52" fmla="*/ 90 w 192"/>
                <a:gd name="T53" fmla="*/ 23 h 189"/>
                <a:gd name="T54" fmla="*/ 90 w 192"/>
                <a:gd name="T55" fmla="*/ 76 h 189"/>
                <a:gd name="T56" fmla="*/ 102 w 192"/>
                <a:gd name="T57" fmla="*/ 76 h 189"/>
                <a:gd name="T58" fmla="*/ 102 w 192"/>
                <a:gd name="T59" fmla="*/ 23 h 189"/>
                <a:gd name="T60" fmla="*/ 52 w 192"/>
                <a:gd name="T61" fmla="*/ 101 h 189"/>
                <a:gd name="T62" fmla="*/ 37 w 192"/>
                <a:gd name="T63" fmla="*/ 116 h 189"/>
                <a:gd name="T64" fmla="*/ 54 w 192"/>
                <a:gd name="T65" fmla="*/ 116 h 189"/>
                <a:gd name="T66" fmla="*/ 74 w 192"/>
                <a:gd name="T67" fmla="*/ 95 h 189"/>
                <a:gd name="T68" fmla="*/ 55 w 192"/>
                <a:gd name="T69" fmla="*/ 73 h 189"/>
                <a:gd name="T70" fmla="*/ 37 w 192"/>
                <a:gd name="T71" fmla="*/ 73 h 189"/>
                <a:gd name="T72" fmla="*/ 52 w 192"/>
                <a:gd name="T73" fmla="*/ 88 h 189"/>
                <a:gd name="T74" fmla="*/ 0 w 192"/>
                <a:gd name="T75" fmla="*/ 88 h 189"/>
                <a:gd name="T76" fmla="*/ 0 w 192"/>
                <a:gd name="T77" fmla="*/ 101 h 189"/>
                <a:gd name="T78" fmla="*/ 52 w 192"/>
                <a:gd name="T79" fmla="*/ 101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2" h="189">
                  <a:moveTo>
                    <a:pt x="90" y="166"/>
                  </a:moveTo>
                  <a:lnTo>
                    <a:pt x="74" y="151"/>
                  </a:lnTo>
                  <a:lnTo>
                    <a:pt x="74" y="169"/>
                  </a:lnTo>
                  <a:lnTo>
                    <a:pt x="96" y="189"/>
                  </a:lnTo>
                  <a:lnTo>
                    <a:pt x="117" y="169"/>
                  </a:lnTo>
                  <a:lnTo>
                    <a:pt x="117" y="151"/>
                  </a:lnTo>
                  <a:lnTo>
                    <a:pt x="102" y="166"/>
                  </a:lnTo>
                  <a:lnTo>
                    <a:pt x="102" y="114"/>
                  </a:lnTo>
                  <a:lnTo>
                    <a:pt x="90" y="114"/>
                  </a:lnTo>
                  <a:lnTo>
                    <a:pt x="90" y="166"/>
                  </a:lnTo>
                  <a:close/>
                  <a:moveTo>
                    <a:pt x="140" y="88"/>
                  </a:moveTo>
                  <a:lnTo>
                    <a:pt x="155" y="73"/>
                  </a:lnTo>
                  <a:lnTo>
                    <a:pt x="137" y="73"/>
                  </a:lnTo>
                  <a:lnTo>
                    <a:pt x="117" y="95"/>
                  </a:lnTo>
                  <a:lnTo>
                    <a:pt x="137" y="116"/>
                  </a:lnTo>
                  <a:lnTo>
                    <a:pt x="155" y="116"/>
                  </a:lnTo>
                  <a:lnTo>
                    <a:pt x="140" y="101"/>
                  </a:lnTo>
                  <a:lnTo>
                    <a:pt x="192" y="101"/>
                  </a:lnTo>
                  <a:lnTo>
                    <a:pt x="192" y="88"/>
                  </a:lnTo>
                  <a:lnTo>
                    <a:pt x="140" y="88"/>
                  </a:lnTo>
                  <a:close/>
                  <a:moveTo>
                    <a:pt x="102" y="23"/>
                  </a:moveTo>
                  <a:lnTo>
                    <a:pt x="117" y="38"/>
                  </a:lnTo>
                  <a:lnTo>
                    <a:pt x="117" y="20"/>
                  </a:lnTo>
                  <a:lnTo>
                    <a:pt x="96" y="0"/>
                  </a:lnTo>
                  <a:lnTo>
                    <a:pt x="74" y="20"/>
                  </a:lnTo>
                  <a:lnTo>
                    <a:pt x="74" y="38"/>
                  </a:lnTo>
                  <a:lnTo>
                    <a:pt x="90" y="23"/>
                  </a:lnTo>
                  <a:lnTo>
                    <a:pt x="90" y="76"/>
                  </a:lnTo>
                  <a:lnTo>
                    <a:pt x="102" y="76"/>
                  </a:lnTo>
                  <a:lnTo>
                    <a:pt x="102" y="23"/>
                  </a:lnTo>
                  <a:close/>
                  <a:moveTo>
                    <a:pt x="52" y="101"/>
                  </a:moveTo>
                  <a:lnTo>
                    <a:pt x="37" y="116"/>
                  </a:lnTo>
                  <a:lnTo>
                    <a:pt x="54" y="116"/>
                  </a:lnTo>
                  <a:lnTo>
                    <a:pt x="74" y="95"/>
                  </a:lnTo>
                  <a:lnTo>
                    <a:pt x="55" y="73"/>
                  </a:lnTo>
                  <a:lnTo>
                    <a:pt x="37" y="73"/>
                  </a:lnTo>
                  <a:lnTo>
                    <a:pt x="52" y="88"/>
                  </a:lnTo>
                  <a:lnTo>
                    <a:pt x="0" y="88"/>
                  </a:lnTo>
                  <a:lnTo>
                    <a:pt x="0" y="101"/>
                  </a:lnTo>
                  <a:lnTo>
                    <a:pt x="52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endParaRPr lang="en-GB" sz="1100" b="1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1D865BA7-DE2F-9A4A-8467-28A7A15A1392}"/>
              </a:ext>
            </a:extLst>
          </p:cNvPr>
          <p:cNvGrpSpPr/>
          <p:nvPr/>
        </p:nvGrpSpPr>
        <p:grpSpPr>
          <a:xfrm>
            <a:off x="5067455" y="4125686"/>
            <a:ext cx="2046982" cy="426236"/>
            <a:chOff x="5067455" y="4343400"/>
            <a:chExt cx="2046982" cy="426236"/>
          </a:xfrm>
        </p:grpSpPr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D82F85FB-E72E-4F03-BEFB-A9F0381AF030}"/>
                </a:ext>
              </a:extLst>
            </p:cNvPr>
            <p:cNvCxnSpPr>
              <a:cxnSpLocks/>
            </p:cNvCxnSpPr>
            <p:nvPr/>
          </p:nvCxnSpPr>
          <p:spPr>
            <a:xfrm>
              <a:off x="5068570" y="4343400"/>
              <a:ext cx="0" cy="42623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6E8580CB-C89E-4E64-BDCF-D4A6181FF6C2}"/>
                </a:ext>
              </a:extLst>
            </p:cNvPr>
            <p:cNvCxnSpPr>
              <a:cxnSpLocks/>
            </p:cNvCxnSpPr>
            <p:nvPr/>
          </p:nvCxnSpPr>
          <p:spPr>
            <a:xfrm>
              <a:off x="5067455" y="4350270"/>
              <a:ext cx="2046978" cy="832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9F5C3659-B674-469A-8815-794C5CBBFA85}"/>
                </a:ext>
              </a:extLst>
            </p:cNvPr>
            <p:cNvCxnSpPr>
              <a:cxnSpLocks/>
            </p:cNvCxnSpPr>
            <p:nvPr/>
          </p:nvCxnSpPr>
          <p:spPr>
            <a:xfrm>
              <a:off x="7114437" y="4354286"/>
              <a:ext cx="0" cy="36214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1" name="TextBox 180">
            <a:extLst>
              <a:ext uri="{FF2B5EF4-FFF2-40B4-BE49-F238E27FC236}">
                <a16:creationId xmlns:a16="http://schemas.microsoft.com/office/drawing/2014/main" id="{24F580A7-C026-4D8D-8C20-AD80733FB116}"/>
              </a:ext>
            </a:extLst>
          </p:cNvPr>
          <p:cNvSpPr txBox="1"/>
          <p:nvPr/>
        </p:nvSpPr>
        <p:spPr>
          <a:xfrm>
            <a:off x="3853543" y="3287486"/>
            <a:ext cx="1687286" cy="594314"/>
          </a:xfrm>
          <a:prstGeom prst="rect">
            <a:avLst/>
          </a:prstGeom>
          <a:noFill/>
        </p:spPr>
        <p:txBody>
          <a:bodyPr wrap="square" lIns="179259" tIns="143407" rIns="179259" bIns="143407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spcAft>
                <a:spcPts val="600"/>
              </a:spcAft>
              <a:defRPr sz="1200" b="1">
                <a:solidFill>
                  <a:srgbClr val="000000"/>
                </a:solidFill>
              </a:defRPr>
            </a:lvl1pPr>
          </a:lstStyle>
          <a:p>
            <a:pPr algn="ctr">
              <a:spcAft>
                <a:spcPts val="0"/>
              </a:spcAft>
            </a:pPr>
            <a:r>
              <a:rPr lang="en-US" sz="1100">
                <a:latin typeface="Segoe UI" panose="020B0502040204020203" pitchFamily="34" charset="0"/>
                <a:cs typeface="Segoe UI" panose="020B0502040204020203" pitchFamily="34" charset="0"/>
              </a:rPr>
              <a:t>cross-connect</a:t>
            </a:r>
          </a:p>
          <a:p>
            <a:pPr algn="ctr">
              <a:spcAft>
                <a:spcPts val="0"/>
              </a:spcAft>
            </a:pPr>
            <a:r>
              <a:rPr lang="en-US" sz="1100">
                <a:latin typeface="Segoe UI" panose="020B0502040204020203" pitchFamily="34" charset="0"/>
                <a:cs typeface="Segoe UI" panose="020B0502040204020203" pitchFamily="34" charset="0"/>
              </a:rPr>
              <a:t>layer2</a:t>
            </a:r>
            <a:endParaRPr lang="en-GB" sz="11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86" name="Straight Connector 185">
            <a:extLst>
              <a:ext uri="{FF2B5EF4-FFF2-40B4-BE49-F238E27FC236}">
                <a16:creationId xmlns:a16="http://schemas.microsoft.com/office/drawing/2014/main" id="{BB9B6304-81CE-4822-AE6C-BDC4FA990A69}"/>
              </a:ext>
            </a:extLst>
          </p:cNvPr>
          <p:cNvCxnSpPr>
            <a:cxnSpLocks/>
          </p:cNvCxnSpPr>
          <p:nvPr/>
        </p:nvCxnSpPr>
        <p:spPr>
          <a:xfrm>
            <a:off x="1589497" y="2362200"/>
            <a:ext cx="0" cy="77790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Connector 187">
            <a:extLst>
              <a:ext uri="{FF2B5EF4-FFF2-40B4-BE49-F238E27FC236}">
                <a16:creationId xmlns:a16="http://schemas.microsoft.com/office/drawing/2014/main" id="{DD98CFDD-768B-4264-B2BA-EEEE1BEEB3AE}"/>
              </a:ext>
            </a:extLst>
          </p:cNvPr>
          <p:cNvCxnSpPr>
            <a:cxnSpLocks/>
          </p:cNvCxnSpPr>
          <p:nvPr/>
        </p:nvCxnSpPr>
        <p:spPr>
          <a:xfrm flipV="1">
            <a:off x="1589498" y="2348866"/>
            <a:ext cx="2753049" cy="1088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Rectangle 191">
            <a:extLst>
              <a:ext uri="{FF2B5EF4-FFF2-40B4-BE49-F238E27FC236}">
                <a16:creationId xmlns:a16="http://schemas.microsoft.com/office/drawing/2014/main" id="{24E919E3-D3B1-42AD-9C37-0D7719ED9E47}"/>
              </a:ext>
            </a:extLst>
          </p:cNvPr>
          <p:cNvSpPr/>
          <p:nvPr/>
        </p:nvSpPr>
        <p:spPr bwMode="auto">
          <a:xfrm>
            <a:off x="4056874" y="2564623"/>
            <a:ext cx="1269755" cy="1201957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6FC41416-6FCF-47EE-9C2A-7523E821613D}"/>
              </a:ext>
            </a:extLst>
          </p:cNvPr>
          <p:cNvSpPr txBox="1"/>
          <p:nvPr/>
        </p:nvSpPr>
        <p:spPr>
          <a:xfrm>
            <a:off x="4162681" y="5152548"/>
            <a:ext cx="1277334" cy="594314"/>
          </a:xfrm>
          <a:prstGeom prst="rect">
            <a:avLst/>
          </a:prstGeom>
          <a:noFill/>
        </p:spPr>
        <p:txBody>
          <a:bodyPr wrap="none" lIns="179259" tIns="143407" rIns="179259" bIns="143407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spcAft>
                <a:spcPts val="600"/>
              </a:spcAft>
              <a:defRPr sz="1200" b="1">
                <a:solidFill>
                  <a:srgbClr val="000000"/>
                </a:solidFill>
              </a:defRPr>
            </a:lvl1pPr>
          </a:lstStyle>
          <a:p>
            <a:pPr>
              <a:spcAft>
                <a:spcPts val="0"/>
              </a:spcAft>
            </a:pPr>
            <a:r>
              <a:rPr lang="en-US" sz="1100">
                <a:latin typeface="Segoe UI" panose="020B0502040204020203" pitchFamily="34" charset="0"/>
                <a:cs typeface="Segoe UI" panose="020B0502040204020203" pitchFamily="34" charset="0"/>
              </a:rPr>
              <a:t>cross-connect</a:t>
            </a:r>
          </a:p>
          <a:p>
            <a:pPr algn="ctr">
              <a:spcAft>
                <a:spcPts val="0"/>
              </a:spcAft>
            </a:pPr>
            <a:r>
              <a:rPr lang="en-US" sz="1100">
                <a:latin typeface="Segoe UI" panose="020B0502040204020203" pitchFamily="34" charset="0"/>
                <a:cs typeface="Segoe UI" panose="020B0502040204020203" pitchFamily="34" charset="0"/>
              </a:rPr>
              <a:t>layer2</a:t>
            </a:r>
            <a:endParaRPr lang="en-GB" sz="1100" err="1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D112994B-80DF-41F0-B1D0-00ED4D605809}"/>
              </a:ext>
            </a:extLst>
          </p:cNvPr>
          <p:cNvSpPr txBox="1"/>
          <p:nvPr/>
        </p:nvSpPr>
        <p:spPr>
          <a:xfrm>
            <a:off x="1419182" y="3689074"/>
            <a:ext cx="1423656" cy="441964"/>
          </a:xfrm>
          <a:prstGeom prst="rect">
            <a:avLst/>
          </a:prstGeom>
          <a:noFill/>
        </p:spPr>
        <p:txBody>
          <a:bodyPr wrap="square" lIns="179259" tIns="143407" rIns="179259" bIns="143407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spcAft>
                <a:spcPts val="600"/>
              </a:spcAft>
              <a:defRPr sz="1400" b="1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pPr>
              <a:spcAft>
                <a:spcPts val="0"/>
              </a:spcAft>
            </a:pPr>
            <a:r>
              <a:rPr lang="en-US" sz="110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CE routers</a:t>
            </a:r>
            <a:endParaRPr lang="en-GB" sz="1100" err="1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97" name="Straight Connector 196">
            <a:extLst>
              <a:ext uri="{FF2B5EF4-FFF2-40B4-BE49-F238E27FC236}">
                <a16:creationId xmlns:a16="http://schemas.microsoft.com/office/drawing/2014/main" id="{D71F332C-14FF-4A3B-A74A-6456D641B60F}"/>
              </a:ext>
            </a:extLst>
          </p:cNvPr>
          <p:cNvCxnSpPr>
            <a:cxnSpLocks/>
          </p:cNvCxnSpPr>
          <p:nvPr/>
        </p:nvCxnSpPr>
        <p:spPr>
          <a:xfrm>
            <a:off x="4331660" y="2343168"/>
            <a:ext cx="1" cy="314848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Rectangle 203">
            <a:extLst>
              <a:ext uri="{FF2B5EF4-FFF2-40B4-BE49-F238E27FC236}">
                <a16:creationId xmlns:a16="http://schemas.microsoft.com/office/drawing/2014/main" id="{3F71E2BC-B1B2-43FD-BE12-0971E01A88B2}"/>
              </a:ext>
            </a:extLst>
          </p:cNvPr>
          <p:cNvSpPr/>
          <p:nvPr/>
        </p:nvSpPr>
        <p:spPr bwMode="auto">
          <a:xfrm>
            <a:off x="6568671" y="2571933"/>
            <a:ext cx="1400826" cy="1098178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6" name="Rectangle 205">
            <a:extLst>
              <a:ext uri="{FF2B5EF4-FFF2-40B4-BE49-F238E27FC236}">
                <a16:creationId xmlns:a16="http://schemas.microsoft.com/office/drawing/2014/main" id="{1F702EA5-13D9-4EA9-81F8-9883104E2FB3}"/>
              </a:ext>
            </a:extLst>
          </p:cNvPr>
          <p:cNvSpPr/>
          <p:nvPr/>
        </p:nvSpPr>
        <p:spPr bwMode="auto">
          <a:xfrm>
            <a:off x="6635977" y="4445877"/>
            <a:ext cx="1400826" cy="1098178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8" name="Rectangle 207">
            <a:extLst>
              <a:ext uri="{FF2B5EF4-FFF2-40B4-BE49-F238E27FC236}">
                <a16:creationId xmlns:a16="http://schemas.microsoft.com/office/drawing/2014/main" id="{B9DD6954-23DF-4F4A-974B-4EB62F13ADED}"/>
              </a:ext>
            </a:extLst>
          </p:cNvPr>
          <p:cNvSpPr/>
          <p:nvPr/>
        </p:nvSpPr>
        <p:spPr bwMode="auto">
          <a:xfrm>
            <a:off x="4023543" y="4415074"/>
            <a:ext cx="1269755" cy="1181119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9" name="Rectangle 208">
            <a:extLst>
              <a:ext uri="{FF2B5EF4-FFF2-40B4-BE49-F238E27FC236}">
                <a16:creationId xmlns:a16="http://schemas.microsoft.com/office/drawing/2014/main" id="{D3446A5D-83D6-4012-AD4A-E86F4C8ECCCF}"/>
              </a:ext>
            </a:extLst>
          </p:cNvPr>
          <p:cNvSpPr/>
          <p:nvPr/>
        </p:nvSpPr>
        <p:spPr bwMode="auto">
          <a:xfrm>
            <a:off x="457200" y="1447800"/>
            <a:ext cx="8120743" cy="4691743"/>
          </a:xfrm>
          <a:prstGeom prst="rect">
            <a:avLst/>
          </a:prstGeom>
          <a:noFill/>
          <a:ln w="15875">
            <a:solidFill>
              <a:schemeClr val="tx2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BBE82F-E524-438B-BDAF-908B3908B1CF}"/>
              </a:ext>
            </a:extLst>
          </p:cNvPr>
          <p:cNvSpPr txBox="1"/>
          <p:nvPr/>
        </p:nvSpPr>
        <p:spPr>
          <a:xfrm>
            <a:off x="5496193" y="2418566"/>
            <a:ext cx="9808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Optical patch manages from the owner of facility</a:t>
            </a:r>
            <a:endParaRPr lang="en-GB" sz="1100" b="1">
              <a:solidFill>
                <a:srgbClr val="0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8C943F-BA73-4F80-8DC3-4ABD15B0F479}"/>
              </a:ext>
            </a:extLst>
          </p:cNvPr>
          <p:cNvSpPr txBox="1"/>
          <p:nvPr/>
        </p:nvSpPr>
        <p:spPr>
          <a:xfrm>
            <a:off x="5540098" y="4318583"/>
            <a:ext cx="9579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Optical patch manages from the owner of facility</a:t>
            </a:r>
            <a:endParaRPr lang="en-GB" sz="1100" b="1">
              <a:solidFill>
                <a:srgbClr val="0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D2EF4C-F31C-422B-8A72-A10A3F503F1E}"/>
              </a:ext>
            </a:extLst>
          </p:cNvPr>
          <p:cNvSpPr txBox="1"/>
          <p:nvPr/>
        </p:nvSpPr>
        <p:spPr>
          <a:xfrm>
            <a:off x="2131531" y="1748786"/>
            <a:ext cx="1473704" cy="61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Optical patch manages from the owner of facility</a:t>
            </a:r>
            <a:endParaRPr lang="en-GB" sz="1100" b="1">
              <a:solidFill>
                <a:srgbClr val="0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FCB5FC-AE2D-441A-A51F-6BC3FBC3D234}"/>
              </a:ext>
            </a:extLst>
          </p:cNvPr>
          <p:cNvSpPr txBox="1"/>
          <p:nvPr/>
        </p:nvSpPr>
        <p:spPr>
          <a:xfrm>
            <a:off x="2710639" y="2947559"/>
            <a:ext cx="9720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Optical patch manages from the owner of facility</a:t>
            </a:r>
            <a:endParaRPr lang="en-GB" sz="1100" b="1">
              <a:solidFill>
                <a:srgbClr val="0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8D3CF007-B03A-48CA-BFCC-4740D0B4A2D3}"/>
              </a:ext>
            </a:extLst>
          </p:cNvPr>
          <p:cNvCxnSpPr>
            <a:cxnSpLocks/>
          </p:cNvCxnSpPr>
          <p:nvPr/>
        </p:nvCxnSpPr>
        <p:spPr>
          <a:xfrm>
            <a:off x="4722005" y="2111829"/>
            <a:ext cx="0" cy="305968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7B12ED21-D8DF-438E-B48E-9A930566B343}"/>
              </a:ext>
            </a:extLst>
          </p:cNvPr>
          <p:cNvSpPr txBox="1"/>
          <p:nvPr/>
        </p:nvSpPr>
        <p:spPr>
          <a:xfrm>
            <a:off x="4142251" y="1629270"/>
            <a:ext cx="1294967" cy="594314"/>
          </a:xfrm>
          <a:prstGeom prst="rect">
            <a:avLst/>
          </a:prstGeom>
          <a:noFill/>
          <a:ln>
            <a:noFill/>
          </a:ln>
        </p:spPr>
        <p:txBody>
          <a:bodyPr wrap="none" lIns="179259" tIns="143407" rIns="179259" bIns="143407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100" b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ExpressRoute </a:t>
            </a:r>
          </a:p>
          <a:p>
            <a:pPr>
              <a:lnSpc>
                <a:spcPct val="90000"/>
              </a:lnSpc>
            </a:pPr>
            <a:r>
              <a:rPr lang="en-US" sz="1100" b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provider cage</a:t>
            </a:r>
            <a:endParaRPr lang="en-GB" sz="1100" b="1">
              <a:solidFill>
                <a:srgbClr val="0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A79A022-E14E-40DE-BAD6-6DD66D5E4C1C}"/>
              </a:ext>
            </a:extLst>
          </p:cNvPr>
          <p:cNvSpPr txBox="1"/>
          <p:nvPr/>
        </p:nvSpPr>
        <p:spPr>
          <a:xfrm>
            <a:off x="1272755" y="4140723"/>
            <a:ext cx="12442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rgbClr val="70AD4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Customer’s rack</a:t>
            </a:r>
            <a:endParaRPr lang="en-GB" sz="1100" b="1">
              <a:solidFill>
                <a:srgbClr val="70AD47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548A5BC5-C544-45CA-AF0F-D1AB3AD2F8A8}"/>
              </a:ext>
            </a:extLst>
          </p:cNvPr>
          <p:cNvCxnSpPr>
            <a:cxnSpLocks/>
            <a:stCxn id="116" idx="2"/>
          </p:cNvCxnSpPr>
          <p:nvPr/>
        </p:nvCxnSpPr>
        <p:spPr>
          <a:xfrm>
            <a:off x="1426029" y="2240908"/>
            <a:ext cx="3872" cy="855695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>
            <a:extLst>
              <a:ext uri="{FF2B5EF4-FFF2-40B4-BE49-F238E27FC236}">
                <a16:creationId xmlns:a16="http://schemas.microsoft.com/office/drawing/2014/main" id="{9AFFC36E-521B-439D-B0E1-B471A42AFDE1}"/>
              </a:ext>
            </a:extLst>
          </p:cNvPr>
          <p:cNvSpPr txBox="1"/>
          <p:nvPr/>
        </p:nvSpPr>
        <p:spPr>
          <a:xfrm>
            <a:off x="925286" y="1979298"/>
            <a:ext cx="1001485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>
                <a:latin typeface="Segoe UI" panose="020B0502040204020203" pitchFamily="34" charset="0"/>
                <a:cs typeface="Segoe UI" panose="020B0502040204020203" pitchFamily="34" charset="0"/>
              </a:rPr>
              <a:t>Patch Panel</a:t>
            </a:r>
            <a:endParaRPr lang="en-GB" sz="11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EC1387-7625-4F75-BE6D-FF73B035B539}"/>
              </a:ext>
            </a:extLst>
          </p:cNvPr>
          <p:cNvSpPr txBox="1"/>
          <p:nvPr/>
        </p:nvSpPr>
        <p:spPr>
          <a:xfrm>
            <a:off x="6692918" y="3744480"/>
            <a:ext cx="1349469" cy="441964"/>
          </a:xfrm>
          <a:prstGeom prst="rect">
            <a:avLst/>
          </a:prstGeom>
          <a:noFill/>
        </p:spPr>
        <p:txBody>
          <a:bodyPr wrap="none" lIns="179259" tIns="143407" rIns="179259" bIns="143407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spcAft>
                <a:spcPts val="600"/>
              </a:spcAft>
              <a:defRPr sz="1200" b="1">
                <a:solidFill>
                  <a:srgbClr val="0073D2"/>
                </a:solidFill>
              </a:defRPr>
            </a:lvl1pPr>
          </a:lstStyle>
          <a:p>
            <a:r>
              <a:rPr lang="en-US" sz="1100">
                <a:latin typeface="Segoe UI" panose="020B0502040204020203" pitchFamily="34" charset="0"/>
                <a:cs typeface="Segoe UI" panose="020B0502040204020203" pitchFamily="34" charset="0"/>
              </a:rPr>
              <a:t>Microsoft cage</a:t>
            </a:r>
            <a:endParaRPr lang="en-GB" sz="11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5518796-4982-40D6-A4CB-B73489782208}"/>
              </a:ext>
            </a:extLst>
          </p:cNvPr>
          <p:cNvSpPr txBox="1"/>
          <p:nvPr/>
        </p:nvSpPr>
        <p:spPr>
          <a:xfrm>
            <a:off x="6648195" y="5578452"/>
            <a:ext cx="1349469" cy="441964"/>
          </a:xfrm>
          <a:prstGeom prst="rect">
            <a:avLst/>
          </a:prstGeom>
          <a:noFill/>
        </p:spPr>
        <p:txBody>
          <a:bodyPr wrap="none" lIns="179259" tIns="143407" rIns="179259" bIns="143407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spcAft>
                <a:spcPts val="600"/>
              </a:spcAft>
              <a:defRPr sz="1200" b="1">
                <a:solidFill>
                  <a:srgbClr val="0073D2"/>
                </a:solidFill>
              </a:defRPr>
            </a:lvl1pPr>
          </a:lstStyle>
          <a:p>
            <a:r>
              <a:rPr lang="en-US" sz="1100">
                <a:latin typeface="Segoe UI" panose="020B0502040204020203" pitchFamily="34" charset="0"/>
                <a:cs typeface="Segoe UI" panose="020B0502040204020203" pitchFamily="34" charset="0"/>
              </a:rPr>
              <a:t>Microsoft cage</a:t>
            </a:r>
            <a:endParaRPr lang="en-GB" sz="11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itle 19">
            <a:extLst>
              <a:ext uri="{FF2B5EF4-FFF2-40B4-BE49-F238E27FC236}">
                <a16:creationId xmlns:a16="http://schemas.microsoft.com/office/drawing/2014/main" id="{63CEEF7D-6D80-6F42-8D46-B869B8F18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Standard ExpressRoute in colocation model</a:t>
            </a:r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3F785BF9-4B3B-4848-8E7C-12D50C226031}"/>
              </a:ext>
            </a:extLst>
          </p:cNvPr>
          <p:cNvGrpSpPr/>
          <p:nvPr/>
        </p:nvGrpSpPr>
        <p:grpSpPr>
          <a:xfrm>
            <a:off x="5067455" y="2286000"/>
            <a:ext cx="2046982" cy="426236"/>
            <a:chOff x="5067455" y="4343400"/>
            <a:chExt cx="2046982" cy="426236"/>
          </a:xfrm>
        </p:grpSpPr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7A22C3EF-826F-7F44-B4FF-D3B9ABF4FA7B}"/>
                </a:ext>
              </a:extLst>
            </p:cNvPr>
            <p:cNvCxnSpPr>
              <a:cxnSpLocks/>
            </p:cNvCxnSpPr>
            <p:nvPr/>
          </p:nvCxnSpPr>
          <p:spPr>
            <a:xfrm>
              <a:off x="5068570" y="4343400"/>
              <a:ext cx="0" cy="42623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7E082DB9-C6FD-914F-8B40-B95763B52DCC}"/>
                </a:ext>
              </a:extLst>
            </p:cNvPr>
            <p:cNvCxnSpPr>
              <a:cxnSpLocks/>
            </p:cNvCxnSpPr>
            <p:nvPr/>
          </p:nvCxnSpPr>
          <p:spPr>
            <a:xfrm>
              <a:off x="5067455" y="4350270"/>
              <a:ext cx="2046978" cy="832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A135B961-7AFF-E34A-8BDD-56895BAF9B7F}"/>
                </a:ext>
              </a:extLst>
            </p:cNvPr>
            <p:cNvCxnSpPr>
              <a:cxnSpLocks/>
            </p:cNvCxnSpPr>
            <p:nvPr/>
          </p:nvCxnSpPr>
          <p:spPr>
            <a:xfrm>
              <a:off x="7114437" y="4354286"/>
              <a:ext cx="0" cy="36214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774A4201-936F-E24C-83CE-9A304330CC72}"/>
              </a:ext>
            </a:extLst>
          </p:cNvPr>
          <p:cNvSpPr/>
          <p:nvPr/>
        </p:nvSpPr>
        <p:spPr>
          <a:xfrm>
            <a:off x="888744" y="1287870"/>
            <a:ext cx="2489784" cy="3416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>
                <a:solidFill>
                  <a:schemeClr val="tx2"/>
                </a:solidFill>
                <a:latin typeface="+mj-lt"/>
                <a:cs typeface="Segoe UI" panose="020B0502040204020203" pitchFamily="34" charset="0"/>
              </a:rPr>
              <a:t>ExpressRoute location</a:t>
            </a:r>
            <a:endParaRPr lang="en-GB">
              <a:solidFill>
                <a:schemeClr val="tx2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2556BB4A-024F-F041-8D8B-A07294EBFB65}"/>
              </a:ext>
            </a:extLst>
          </p:cNvPr>
          <p:cNvSpPr/>
          <p:nvPr/>
        </p:nvSpPr>
        <p:spPr bwMode="auto">
          <a:xfrm>
            <a:off x="6640286" y="2626503"/>
            <a:ext cx="1458685" cy="1050124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2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F49207E7-F2E0-CE49-A71A-60EDC593B0A4}"/>
              </a:ext>
            </a:extLst>
          </p:cNvPr>
          <p:cNvSpPr/>
          <p:nvPr/>
        </p:nvSpPr>
        <p:spPr bwMode="auto">
          <a:xfrm>
            <a:off x="6640286" y="4477075"/>
            <a:ext cx="1458685" cy="107464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2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4215781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 78">
            <a:extLst>
              <a:ext uri="{FF2B5EF4-FFF2-40B4-BE49-F238E27FC236}">
                <a16:creationId xmlns:a16="http://schemas.microsoft.com/office/drawing/2014/main" id="{0DD5F156-EBC4-A840-8465-42F78230C4DA}"/>
              </a:ext>
            </a:extLst>
          </p:cNvPr>
          <p:cNvSpPr/>
          <p:nvPr/>
        </p:nvSpPr>
        <p:spPr bwMode="auto">
          <a:xfrm>
            <a:off x="457200" y="1447800"/>
            <a:ext cx="8120743" cy="4691743"/>
          </a:xfrm>
          <a:prstGeom prst="rect">
            <a:avLst/>
          </a:prstGeom>
          <a:noFill/>
          <a:ln w="15875">
            <a:solidFill>
              <a:schemeClr val="tx2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10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4715850B-AABE-CA49-B9E9-CAFDEE9DE9B3}"/>
              </a:ext>
            </a:extLst>
          </p:cNvPr>
          <p:cNvSpPr/>
          <p:nvPr/>
        </p:nvSpPr>
        <p:spPr>
          <a:xfrm>
            <a:off x="888744" y="1287870"/>
            <a:ext cx="2489784" cy="3416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>
                <a:solidFill>
                  <a:schemeClr val="tx2"/>
                </a:solidFill>
                <a:latin typeface="+mj-lt"/>
                <a:cs typeface="Segoe UI" panose="020B0502040204020203" pitchFamily="34" charset="0"/>
              </a:rPr>
              <a:t>ExpressRoute location</a:t>
            </a:r>
            <a:endParaRPr lang="en-GB">
              <a:solidFill>
                <a:schemeClr val="tx2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3F6D4B-9469-402B-BCA8-ED70CDB2E0DC}"/>
              </a:ext>
            </a:extLst>
          </p:cNvPr>
          <p:cNvSpPr/>
          <p:nvPr/>
        </p:nvSpPr>
        <p:spPr bwMode="auto">
          <a:xfrm>
            <a:off x="900424" y="2586046"/>
            <a:ext cx="1643212" cy="1692040"/>
          </a:xfrm>
          <a:prstGeom prst="rect">
            <a:avLst/>
          </a:prstGeom>
          <a:noFill/>
          <a:ln w="38100"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2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2510D6-29EE-4112-82F1-E911D139CBEC}"/>
              </a:ext>
            </a:extLst>
          </p:cNvPr>
          <p:cNvSpPr txBox="1"/>
          <p:nvPr/>
        </p:nvSpPr>
        <p:spPr>
          <a:xfrm>
            <a:off x="902270" y="4233903"/>
            <a:ext cx="1542792" cy="455814"/>
          </a:xfrm>
          <a:prstGeom prst="rect">
            <a:avLst/>
          </a:prstGeom>
          <a:noFill/>
        </p:spPr>
        <p:txBody>
          <a:bodyPr wrap="none" lIns="179259" tIns="143407" rIns="179259" bIns="143407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spcAft>
                <a:spcPts val="600"/>
              </a:spcAft>
              <a:defRPr sz="1050" b="1">
                <a:solidFill>
                  <a:srgbClr val="000000"/>
                </a:solidFill>
              </a:defRPr>
            </a:lvl1pPr>
          </a:lstStyle>
          <a:p>
            <a:r>
              <a:rPr lang="en-US" sz="120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Customer’s cage</a:t>
            </a:r>
            <a:endParaRPr lang="en-GB" sz="1200">
              <a:solidFill>
                <a:schemeClr val="tx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99F75F-DF2F-4AB8-B852-4E8AD2F01E99}"/>
              </a:ext>
            </a:extLst>
          </p:cNvPr>
          <p:cNvSpPr/>
          <p:nvPr/>
        </p:nvSpPr>
        <p:spPr bwMode="auto">
          <a:xfrm>
            <a:off x="1113613" y="2800745"/>
            <a:ext cx="1195063" cy="1096342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2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C1981DC-A988-4636-9AB5-A736C5F84549}"/>
              </a:ext>
            </a:extLst>
          </p:cNvPr>
          <p:cNvSpPr/>
          <p:nvPr/>
        </p:nvSpPr>
        <p:spPr bwMode="auto">
          <a:xfrm>
            <a:off x="1199190" y="2810120"/>
            <a:ext cx="1045681" cy="14938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2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F100E3F-10A5-4FF9-B666-E68068B0B532}"/>
              </a:ext>
            </a:extLst>
          </p:cNvPr>
          <p:cNvSpPr/>
          <p:nvPr/>
        </p:nvSpPr>
        <p:spPr bwMode="auto">
          <a:xfrm>
            <a:off x="1273882" y="2855462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2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80EEE8F-EB02-4399-9976-87A1F6E27D91}"/>
              </a:ext>
            </a:extLst>
          </p:cNvPr>
          <p:cNvSpPr/>
          <p:nvPr/>
        </p:nvSpPr>
        <p:spPr bwMode="auto">
          <a:xfrm>
            <a:off x="1423264" y="2855462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2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2922F0B-15EE-4C8F-A33F-7D56BECFFEF0}"/>
              </a:ext>
            </a:extLst>
          </p:cNvPr>
          <p:cNvSpPr/>
          <p:nvPr/>
        </p:nvSpPr>
        <p:spPr bwMode="auto">
          <a:xfrm>
            <a:off x="1908758" y="2855462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2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CA32908-FD8F-42D5-A282-DC3D268C6CC4}"/>
              </a:ext>
            </a:extLst>
          </p:cNvPr>
          <p:cNvSpPr/>
          <p:nvPr/>
        </p:nvSpPr>
        <p:spPr bwMode="auto">
          <a:xfrm>
            <a:off x="2058142" y="2855462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2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918BBC2-6E26-473F-A463-503CE4D86AB4}"/>
              </a:ext>
            </a:extLst>
          </p:cNvPr>
          <p:cNvSpPr txBox="1"/>
          <p:nvPr/>
        </p:nvSpPr>
        <p:spPr>
          <a:xfrm>
            <a:off x="972758" y="3831772"/>
            <a:ext cx="1509184" cy="455814"/>
          </a:xfrm>
          <a:prstGeom prst="rect">
            <a:avLst/>
          </a:prstGeom>
          <a:noFill/>
        </p:spPr>
        <p:txBody>
          <a:bodyPr wrap="square" lIns="179259" tIns="143407" rIns="179259" bIns="143407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spcAft>
                <a:spcPts val="600"/>
              </a:spcAft>
              <a:defRPr sz="1400" b="1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pPr>
              <a:spcAft>
                <a:spcPts val="0"/>
              </a:spcAft>
            </a:pPr>
            <a:r>
              <a:rPr lang="en-US" sz="120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Customer’s rack</a:t>
            </a:r>
            <a:endParaRPr lang="en-GB" sz="1200">
              <a:solidFill>
                <a:schemeClr val="tx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01E8C66-CE69-42DA-A128-FB4F7AE990B6}"/>
              </a:ext>
            </a:extLst>
          </p:cNvPr>
          <p:cNvCxnSpPr>
            <a:cxnSpLocks/>
          </p:cNvCxnSpPr>
          <p:nvPr/>
        </p:nvCxnSpPr>
        <p:spPr>
          <a:xfrm>
            <a:off x="1329900" y="2914074"/>
            <a:ext cx="56019" cy="217437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353EAC7D-F2D4-4561-A9A3-60986E1E4AD3}"/>
              </a:ext>
            </a:extLst>
          </p:cNvPr>
          <p:cNvCxnSpPr>
            <a:cxnSpLocks/>
          </p:cNvCxnSpPr>
          <p:nvPr/>
        </p:nvCxnSpPr>
        <p:spPr>
          <a:xfrm>
            <a:off x="1385918" y="3128927"/>
            <a:ext cx="0" cy="218823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0F2AB41-F32E-4256-9223-819E38201A53}"/>
              </a:ext>
            </a:extLst>
          </p:cNvPr>
          <p:cNvCxnSpPr>
            <a:cxnSpLocks/>
            <a:endCxn id="7" idx="0"/>
          </p:cNvCxnSpPr>
          <p:nvPr/>
        </p:nvCxnSpPr>
        <p:spPr>
          <a:xfrm flipH="1">
            <a:off x="2020796" y="3132896"/>
            <a:ext cx="2" cy="16363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8F6A4E1-5B97-40D6-A5B7-00D3596737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89" y="3303611"/>
            <a:ext cx="373457" cy="2390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D24D15-AA3C-41FD-989B-0FB37A30AF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067" y="3296524"/>
            <a:ext cx="373457" cy="239011"/>
          </a:xfrm>
          <a:prstGeom prst="rect">
            <a:avLst/>
          </a:prstGeom>
        </p:spPr>
      </p:pic>
      <p:sp>
        <p:nvSpPr>
          <p:cNvPr id="62" name="Rectangle 61">
            <a:extLst>
              <a:ext uri="{FF2B5EF4-FFF2-40B4-BE49-F238E27FC236}">
                <a16:creationId xmlns:a16="http://schemas.microsoft.com/office/drawing/2014/main" id="{037A4D5B-A341-4908-9AB5-B97EEC6CEB62}"/>
              </a:ext>
            </a:extLst>
          </p:cNvPr>
          <p:cNvSpPr/>
          <p:nvPr/>
        </p:nvSpPr>
        <p:spPr bwMode="auto">
          <a:xfrm>
            <a:off x="6252761" y="2243689"/>
            <a:ext cx="1780896" cy="1392140"/>
          </a:xfrm>
          <a:prstGeom prst="rect">
            <a:avLst/>
          </a:prstGeom>
          <a:noFill/>
          <a:ln w="34925"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2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C630ABD7-EF27-4DE9-AD33-5D98F2DED004}"/>
              </a:ext>
            </a:extLst>
          </p:cNvPr>
          <p:cNvSpPr/>
          <p:nvPr/>
        </p:nvSpPr>
        <p:spPr bwMode="auto">
          <a:xfrm>
            <a:off x="6252763" y="4111739"/>
            <a:ext cx="1754680" cy="1374662"/>
          </a:xfrm>
          <a:prstGeom prst="rect">
            <a:avLst/>
          </a:prstGeom>
          <a:noFill/>
          <a:ln w="34925"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2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92BAF1C6-E478-4680-BF54-3301128197B2}"/>
              </a:ext>
            </a:extLst>
          </p:cNvPr>
          <p:cNvSpPr/>
          <p:nvPr/>
        </p:nvSpPr>
        <p:spPr bwMode="auto">
          <a:xfrm>
            <a:off x="6700908" y="2337903"/>
            <a:ext cx="1045681" cy="14938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2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746E8991-1048-4FB4-BF4B-1783094C07A1}"/>
              </a:ext>
            </a:extLst>
          </p:cNvPr>
          <p:cNvSpPr/>
          <p:nvPr/>
        </p:nvSpPr>
        <p:spPr bwMode="auto">
          <a:xfrm>
            <a:off x="6775600" y="2383246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2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9A4F5A9D-ADF4-4696-BF18-630EC5F9B56A}"/>
              </a:ext>
            </a:extLst>
          </p:cNvPr>
          <p:cNvSpPr/>
          <p:nvPr/>
        </p:nvSpPr>
        <p:spPr bwMode="auto">
          <a:xfrm>
            <a:off x="6924982" y="2383246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2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19072EB1-3372-4FBF-926B-52406C3B1514}"/>
              </a:ext>
            </a:extLst>
          </p:cNvPr>
          <p:cNvSpPr/>
          <p:nvPr/>
        </p:nvSpPr>
        <p:spPr bwMode="auto">
          <a:xfrm>
            <a:off x="7410476" y="2383246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2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40B534E2-3586-4FC0-BB5C-ACFB143D0D73}"/>
              </a:ext>
            </a:extLst>
          </p:cNvPr>
          <p:cNvSpPr/>
          <p:nvPr/>
        </p:nvSpPr>
        <p:spPr bwMode="auto">
          <a:xfrm>
            <a:off x="7559860" y="2383246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2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AA630889-EA48-424D-A3E4-D719B80E2A91}"/>
              </a:ext>
            </a:extLst>
          </p:cNvPr>
          <p:cNvSpPr/>
          <p:nvPr/>
        </p:nvSpPr>
        <p:spPr bwMode="auto">
          <a:xfrm>
            <a:off x="6700908" y="4226865"/>
            <a:ext cx="1045681" cy="14938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2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07E4D230-4CE2-49D4-A8D6-4E45B467C310}"/>
              </a:ext>
            </a:extLst>
          </p:cNvPr>
          <p:cNvSpPr/>
          <p:nvPr/>
        </p:nvSpPr>
        <p:spPr bwMode="auto">
          <a:xfrm>
            <a:off x="6775600" y="4272208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2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44AE1B5B-3C9A-499D-AAEF-8665FB771B97}"/>
              </a:ext>
            </a:extLst>
          </p:cNvPr>
          <p:cNvSpPr/>
          <p:nvPr/>
        </p:nvSpPr>
        <p:spPr bwMode="auto">
          <a:xfrm>
            <a:off x="6924982" y="4272208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2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C67D572B-57AE-4C01-80AA-0B38CFC49561}"/>
              </a:ext>
            </a:extLst>
          </p:cNvPr>
          <p:cNvSpPr/>
          <p:nvPr/>
        </p:nvSpPr>
        <p:spPr bwMode="auto">
          <a:xfrm>
            <a:off x="7410476" y="4272208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2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6451D5F6-C1DF-48AD-8772-8D623878E429}"/>
              </a:ext>
            </a:extLst>
          </p:cNvPr>
          <p:cNvSpPr/>
          <p:nvPr/>
        </p:nvSpPr>
        <p:spPr bwMode="auto">
          <a:xfrm>
            <a:off x="7559860" y="4272208"/>
            <a:ext cx="112038" cy="109216"/>
          </a:xfrm>
          <a:prstGeom prst="rect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2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FA3D1FAF-CDB3-4ED8-8A61-E7A8D88951FD}"/>
              </a:ext>
            </a:extLst>
          </p:cNvPr>
          <p:cNvCxnSpPr>
            <a:cxnSpLocks/>
          </p:cNvCxnSpPr>
          <p:nvPr/>
        </p:nvCxnSpPr>
        <p:spPr>
          <a:xfrm>
            <a:off x="2058143" y="2511354"/>
            <a:ext cx="1" cy="31484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C2B4EB51-41E6-4A4C-9A16-F0C98FF9BCCB}"/>
              </a:ext>
            </a:extLst>
          </p:cNvPr>
          <p:cNvCxnSpPr>
            <a:cxnSpLocks/>
          </p:cNvCxnSpPr>
          <p:nvPr/>
        </p:nvCxnSpPr>
        <p:spPr>
          <a:xfrm>
            <a:off x="2058142" y="2521335"/>
            <a:ext cx="137245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5CF7B0D1-5BE2-4487-9864-2D15CC035246}"/>
              </a:ext>
            </a:extLst>
          </p:cNvPr>
          <p:cNvCxnSpPr>
            <a:cxnSpLocks/>
          </p:cNvCxnSpPr>
          <p:nvPr/>
        </p:nvCxnSpPr>
        <p:spPr>
          <a:xfrm>
            <a:off x="3430597" y="2521336"/>
            <a:ext cx="0" cy="148922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704B1E37-CBD1-4632-8A0D-6AF9FCFD459E}"/>
              </a:ext>
            </a:extLst>
          </p:cNvPr>
          <p:cNvCxnSpPr>
            <a:cxnSpLocks/>
            <a:stCxn id="26" idx="2"/>
          </p:cNvCxnSpPr>
          <p:nvPr/>
        </p:nvCxnSpPr>
        <p:spPr>
          <a:xfrm>
            <a:off x="1964777" y="2964677"/>
            <a:ext cx="56019" cy="197478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E47BDB13-8A17-4947-8ED5-1DC820B1C227}"/>
              </a:ext>
            </a:extLst>
          </p:cNvPr>
          <p:cNvCxnSpPr>
            <a:cxnSpLocks/>
            <a:stCxn id="28" idx="2"/>
          </p:cNvCxnSpPr>
          <p:nvPr/>
        </p:nvCxnSpPr>
        <p:spPr>
          <a:xfrm flipH="1">
            <a:off x="2020796" y="2964678"/>
            <a:ext cx="93365" cy="168216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717B2365-6378-454A-B1B4-38623AFC2DE7}"/>
              </a:ext>
            </a:extLst>
          </p:cNvPr>
          <p:cNvCxnSpPr>
            <a:cxnSpLocks/>
          </p:cNvCxnSpPr>
          <p:nvPr/>
        </p:nvCxnSpPr>
        <p:spPr>
          <a:xfrm flipH="1">
            <a:off x="1381250" y="2907609"/>
            <a:ext cx="98032" cy="241446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>
            <a:extLst>
              <a:ext uri="{FF2B5EF4-FFF2-40B4-BE49-F238E27FC236}">
                <a16:creationId xmlns:a16="http://schemas.microsoft.com/office/drawing/2014/main" id="{61375009-E0B2-4EC9-8A3E-D49BC1C4BDD4}"/>
              </a:ext>
            </a:extLst>
          </p:cNvPr>
          <p:cNvCxnSpPr>
            <a:cxnSpLocks/>
          </p:cNvCxnSpPr>
          <p:nvPr/>
        </p:nvCxnSpPr>
        <p:spPr>
          <a:xfrm flipV="1">
            <a:off x="1441936" y="2116247"/>
            <a:ext cx="5445698" cy="1117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DC534352-B324-4083-9D43-DA2F3F1A6242}"/>
              </a:ext>
            </a:extLst>
          </p:cNvPr>
          <p:cNvCxnSpPr/>
          <p:nvPr/>
        </p:nvCxnSpPr>
        <p:spPr>
          <a:xfrm>
            <a:off x="6887638" y="2120809"/>
            <a:ext cx="0" cy="22264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28B759D2-6165-48C0-83CB-4A51260A9799}"/>
              </a:ext>
            </a:extLst>
          </p:cNvPr>
          <p:cNvCxnSpPr>
            <a:cxnSpLocks/>
          </p:cNvCxnSpPr>
          <p:nvPr/>
        </p:nvCxnSpPr>
        <p:spPr>
          <a:xfrm>
            <a:off x="6854277" y="2488168"/>
            <a:ext cx="101589" cy="118029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Connector 155">
            <a:extLst>
              <a:ext uri="{FF2B5EF4-FFF2-40B4-BE49-F238E27FC236}">
                <a16:creationId xmlns:a16="http://schemas.microsoft.com/office/drawing/2014/main" id="{9EC3F6BA-503E-49B2-8E24-0A739EA0E48F}"/>
              </a:ext>
            </a:extLst>
          </p:cNvPr>
          <p:cNvCxnSpPr>
            <a:cxnSpLocks/>
          </p:cNvCxnSpPr>
          <p:nvPr/>
        </p:nvCxnSpPr>
        <p:spPr>
          <a:xfrm flipH="1">
            <a:off x="6955865" y="2488167"/>
            <a:ext cx="47795" cy="97879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435BFA33-3C75-4717-9943-9D8381E90685}"/>
              </a:ext>
            </a:extLst>
          </p:cNvPr>
          <p:cNvCxnSpPr>
            <a:cxnSpLocks/>
          </p:cNvCxnSpPr>
          <p:nvPr/>
        </p:nvCxnSpPr>
        <p:spPr>
          <a:xfrm>
            <a:off x="6947638" y="2586047"/>
            <a:ext cx="0" cy="187394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Group 90">
            <a:extLst>
              <a:ext uri="{FF2B5EF4-FFF2-40B4-BE49-F238E27FC236}">
                <a16:creationId xmlns:a16="http://schemas.microsoft.com/office/drawing/2014/main" id="{CA8FC4D4-4311-41E5-B12B-7DA7B8B2643D}"/>
              </a:ext>
            </a:extLst>
          </p:cNvPr>
          <p:cNvGrpSpPr/>
          <p:nvPr/>
        </p:nvGrpSpPr>
        <p:grpSpPr>
          <a:xfrm>
            <a:off x="6708267" y="2742706"/>
            <a:ext cx="523916" cy="456071"/>
            <a:chOff x="2047875" y="3164842"/>
            <a:chExt cx="579636" cy="550453"/>
          </a:xfrm>
        </p:grpSpPr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8EDB477A-DA11-4468-A13D-54756AC6A05C}"/>
                </a:ext>
              </a:extLst>
            </p:cNvPr>
            <p:cNvSpPr/>
            <p:nvPr/>
          </p:nvSpPr>
          <p:spPr>
            <a:xfrm>
              <a:off x="2047875" y="3164842"/>
              <a:ext cx="579636" cy="550453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endParaRPr lang="en-GB" sz="1200" b="1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3" name="Freeform 11">
              <a:extLst>
                <a:ext uri="{FF2B5EF4-FFF2-40B4-BE49-F238E27FC236}">
                  <a16:creationId xmlns:a16="http://schemas.microsoft.com/office/drawing/2014/main" id="{A3C8D5DB-2A3A-4192-BD18-521F3297A0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0764" y="3231517"/>
              <a:ext cx="430071" cy="418357"/>
            </a:xfrm>
            <a:custGeom>
              <a:avLst/>
              <a:gdLst>
                <a:gd name="T0" fmla="*/ 90 w 192"/>
                <a:gd name="T1" fmla="*/ 166 h 189"/>
                <a:gd name="T2" fmla="*/ 74 w 192"/>
                <a:gd name="T3" fmla="*/ 151 h 189"/>
                <a:gd name="T4" fmla="*/ 74 w 192"/>
                <a:gd name="T5" fmla="*/ 169 h 189"/>
                <a:gd name="T6" fmla="*/ 96 w 192"/>
                <a:gd name="T7" fmla="*/ 189 h 189"/>
                <a:gd name="T8" fmla="*/ 117 w 192"/>
                <a:gd name="T9" fmla="*/ 169 h 189"/>
                <a:gd name="T10" fmla="*/ 117 w 192"/>
                <a:gd name="T11" fmla="*/ 151 h 189"/>
                <a:gd name="T12" fmla="*/ 102 w 192"/>
                <a:gd name="T13" fmla="*/ 166 h 189"/>
                <a:gd name="T14" fmla="*/ 102 w 192"/>
                <a:gd name="T15" fmla="*/ 114 h 189"/>
                <a:gd name="T16" fmla="*/ 90 w 192"/>
                <a:gd name="T17" fmla="*/ 114 h 189"/>
                <a:gd name="T18" fmla="*/ 90 w 192"/>
                <a:gd name="T19" fmla="*/ 166 h 189"/>
                <a:gd name="T20" fmla="*/ 140 w 192"/>
                <a:gd name="T21" fmla="*/ 88 h 189"/>
                <a:gd name="T22" fmla="*/ 155 w 192"/>
                <a:gd name="T23" fmla="*/ 73 h 189"/>
                <a:gd name="T24" fmla="*/ 137 w 192"/>
                <a:gd name="T25" fmla="*/ 73 h 189"/>
                <a:gd name="T26" fmla="*/ 117 w 192"/>
                <a:gd name="T27" fmla="*/ 95 h 189"/>
                <a:gd name="T28" fmla="*/ 137 w 192"/>
                <a:gd name="T29" fmla="*/ 116 h 189"/>
                <a:gd name="T30" fmla="*/ 155 w 192"/>
                <a:gd name="T31" fmla="*/ 116 h 189"/>
                <a:gd name="T32" fmla="*/ 140 w 192"/>
                <a:gd name="T33" fmla="*/ 101 h 189"/>
                <a:gd name="T34" fmla="*/ 192 w 192"/>
                <a:gd name="T35" fmla="*/ 101 h 189"/>
                <a:gd name="T36" fmla="*/ 192 w 192"/>
                <a:gd name="T37" fmla="*/ 88 h 189"/>
                <a:gd name="T38" fmla="*/ 140 w 192"/>
                <a:gd name="T39" fmla="*/ 88 h 189"/>
                <a:gd name="T40" fmla="*/ 102 w 192"/>
                <a:gd name="T41" fmla="*/ 23 h 189"/>
                <a:gd name="T42" fmla="*/ 117 w 192"/>
                <a:gd name="T43" fmla="*/ 38 h 189"/>
                <a:gd name="T44" fmla="*/ 117 w 192"/>
                <a:gd name="T45" fmla="*/ 20 h 189"/>
                <a:gd name="T46" fmla="*/ 96 w 192"/>
                <a:gd name="T47" fmla="*/ 0 h 189"/>
                <a:gd name="T48" fmla="*/ 74 w 192"/>
                <a:gd name="T49" fmla="*/ 20 h 189"/>
                <a:gd name="T50" fmla="*/ 74 w 192"/>
                <a:gd name="T51" fmla="*/ 38 h 189"/>
                <a:gd name="T52" fmla="*/ 90 w 192"/>
                <a:gd name="T53" fmla="*/ 23 h 189"/>
                <a:gd name="T54" fmla="*/ 90 w 192"/>
                <a:gd name="T55" fmla="*/ 76 h 189"/>
                <a:gd name="T56" fmla="*/ 102 w 192"/>
                <a:gd name="T57" fmla="*/ 76 h 189"/>
                <a:gd name="T58" fmla="*/ 102 w 192"/>
                <a:gd name="T59" fmla="*/ 23 h 189"/>
                <a:gd name="T60" fmla="*/ 52 w 192"/>
                <a:gd name="T61" fmla="*/ 101 h 189"/>
                <a:gd name="T62" fmla="*/ 37 w 192"/>
                <a:gd name="T63" fmla="*/ 116 h 189"/>
                <a:gd name="T64" fmla="*/ 54 w 192"/>
                <a:gd name="T65" fmla="*/ 116 h 189"/>
                <a:gd name="T66" fmla="*/ 74 w 192"/>
                <a:gd name="T67" fmla="*/ 95 h 189"/>
                <a:gd name="T68" fmla="*/ 55 w 192"/>
                <a:gd name="T69" fmla="*/ 73 h 189"/>
                <a:gd name="T70" fmla="*/ 37 w 192"/>
                <a:gd name="T71" fmla="*/ 73 h 189"/>
                <a:gd name="T72" fmla="*/ 52 w 192"/>
                <a:gd name="T73" fmla="*/ 88 h 189"/>
                <a:gd name="T74" fmla="*/ 0 w 192"/>
                <a:gd name="T75" fmla="*/ 88 h 189"/>
                <a:gd name="T76" fmla="*/ 0 w 192"/>
                <a:gd name="T77" fmla="*/ 101 h 189"/>
                <a:gd name="T78" fmla="*/ 52 w 192"/>
                <a:gd name="T79" fmla="*/ 101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2" h="189">
                  <a:moveTo>
                    <a:pt x="90" y="166"/>
                  </a:moveTo>
                  <a:lnTo>
                    <a:pt x="74" y="151"/>
                  </a:lnTo>
                  <a:lnTo>
                    <a:pt x="74" y="169"/>
                  </a:lnTo>
                  <a:lnTo>
                    <a:pt x="96" y="189"/>
                  </a:lnTo>
                  <a:lnTo>
                    <a:pt x="117" y="169"/>
                  </a:lnTo>
                  <a:lnTo>
                    <a:pt x="117" y="151"/>
                  </a:lnTo>
                  <a:lnTo>
                    <a:pt x="102" y="166"/>
                  </a:lnTo>
                  <a:lnTo>
                    <a:pt x="102" y="114"/>
                  </a:lnTo>
                  <a:lnTo>
                    <a:pt x="90" y="114"/>
                  </a:lnTo>
                  <a:lnTo>
                    <a:pt x="90" y="166"/>
                  </a:lnTo>
                  <a:close/>
                  <a:moveTo>
                    <a:pt x="140" y="88"/>
                  </a:moveTo>
                  <a:lnTo>
                    <a:pt x="155" y="73"/>
                  </a:lnTo>
                  <a:lnTo>
                    <a:pt x="137" y="73"/>
                  </a:lnTo>
                  <a:lnTo>
                    <a:pt x="117" y="95"/>
                  </a:lnTo>
                  <a:lnTo>
                    <a:pt x="137" y="116"/>
                  </a:lnTo>
                  <a:lnTo>
                    <a:pt x="155" y="116"/>
                  </a:lnTo>
                  <a:lnTo>
                    <a:pt x="140" y="101"/>
                  </a:lnTo>
                  <a:lnTo>
                    <a:pt x="192" y="101"/>
                  </a:lnTo>
                  <a:lnTo>
                    <a:pt x="192" y="88"/>
                  </a:lnTo>
                  <a:lnTo>
                    <a:pt x="140" y="88"/>
                  </a:lnTo>
                  <a:close/>
                  <a:moveTo>
                    <a:pt x="102" y="23"/>
                  </a:moveTo>
                  <a:lnTo>
                    <a:pt x="117" y="38"/>
                  </a:lnTo>
                  <a:lnTo>
                    <a:pt x="117" y="20"/>
                  </a:lnTo>
                  <a:lnTo>
                    <a:pt x="96" y="0"/>
                  </a:lnTo>
                  <a:lnTo>
                    <a:pt x="74" y="20"/>
                  </a:lnTo>
                  <a:lnTo>
                    <a:pt x="74" y="38"/>
                  </a:lnTo>
                  <a:lnTo>
                    <a:pt x="90" y="23"/>
                  </a:lnTo>
                  <a:lnTo>
                    <a:pt x="90" y="76"/>
                  </a:lnTo>
                  <a:lnTo>
                    <a:pt x="102" y="76"/>
                  </a:lnTo>
                  <a:lnTo>
                    <a:pt x="102" y="23"/>
                  </a:lnTo>
                  <a:close/>
                  <a:moveTo>
                    <a:pt x="52" y="101"/>
                  </a:moveTo>
                  <a:lnTo>
                    <a:pt x="37" y="116"/>
                  </a:lnTo>
                  <a:lnTo>
                    <a:pt x="54" y="116"/>
                  </a:lnTo>
                  <a:lnTo>
                    <a:pt x="74" y="95"/>
                  </a:lnTo>
                  <a:lnTo>
                    <a:pt x="55" y="73"/>
                  </a:lnTo>
                  <a:lnTo>
                    <a:pt x="37" y="73"/>
                  </a:lnTo>
                  <a:lnTo>
                    <a:pt x="52" y="88"/>
                  </a:lnTo>
                  <a:lnTo>
                    <a:pt x="0" y="88"/>
                  </a:lnTo>
                  <a:lnTo>
                    <a:pt x="0" y="101"/>
                  </a:lnTo>
                  <a:lnTo>
                    <a:pt x="52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endParaRPr lang="en-GB" sz="1200" b="1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161" name="TextBox 160">
            <a:extLst>
              <a:ext uri="{FF2B5EF4-FFF2-40B4-BE49-F238E27FC236}">
                <a16:creationId xmlns:a16="http://schemas.microsoft.com/office/drawing/2014/main" id="{D0D52F66-8298-4AA1-99B8-DEC411B1BB2A}"/>
              </a:ext>
            </a:extLst>
          </p:cNvPr>
          <p:cNvSpPr txBox="1"/>
          <p:nvPr/>
        </p:nvSpPr>
        <p:spPr>
          <a:xfrm>
            <a:off x="7130142" y="2710543"/>
            <a:ext cx="947058" cy="622014"/>
          </a:xfrm>
          <a:prstGeom prst="rect">
            <a:avLst/>
          </a:prstGeom>
          <a:noFill/>
        </p:spPr>
        <p:txBody>
          <a:bodyPr wrap="square" lIns="179259" tIns="143407" rIns="179259" bIns="143407" rtlCol="0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1200" b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MSEE router1</a:t>
            </a:r>
            <a:endParaRPr lang="en-GB" sz="1200" b="1">
              <a:solidFill>
                <a:srgbClr val="0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5CF4EF57-C870-4F4E-81D5-7F6C3A85F102}"/>
              </a:ext>
            </a:extLst>
          </p:cNvPr>
          <p:cNvSpPr txBox="1"/>
          <p:nvPr/>
        </p:nvSpPr>
        <p:spPr>
          <a:xfrm>
            <a:off x="7097486" y="4496805"/>
            <a:ext cx="947056" cy="698958"/>
          </a:xfrm>
          <a:prstGeom prst="rect">
            <a:avLst/>
          </a:prstGeom>
          <a:noFill/>
        </p:spPr>
        <p:txBody>
          <a:bodyPr wrap="square" lIns="179259" tIns="143407" rIns="179259" bIns="143407" rtlCol="0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1200" b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MSEE</a:t>
            </a:r>
          </a:p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1200" b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router2</a:t>
            </a:r>
            <a:endParaRPr lang="en-GB" sz="1200" b="1">
              <a:solidFill>
                <a:srgbClr val="0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70" name="Straight Connector 169">
            <a:extLst>
              <a:ext uri="{FF2B5EF4-FFF2-40B4-BE49-F238E27FC236}">
                <a16:creationId xmlns:a16="http://schemas.microsoft.com/office/drawing/2014/main" id="{2ED58D98-78F3-4F8C-85C3-F70135E7B64E}"/>
              </a:ext>
            </a:extLst>
          </p:cNvPr>
          <p:cNvCxnSpPr>
            <a:cxnSpLocks/>
          </p:cNvCxnSpPr>
          <p:nvPr/>
        </p:nvCxnSpPr>
        <p:spPr>
          <a:xfrm>
            <a:off x="6845606" y="4384532"/>
            <a:ext cx="101589" cy="118029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Connector 170">
            <a:extLst>
              <a:ext uri="{FF2B5EF4-FFF2-40B4-BE49-F238E27FC236}">
                <a16:creationId xmlns:a16="http://schemas.microsoft.com/office/drawing/2014/main" id="{E0A80D2E-2F88-4A81-9742-F293F80E2A80}"/>
              </a:ext>
            </a:extLst>
          </p:cNvPr>
          <p:cNvCxnSpPr>
            <a:cxnSpLocks/>
          </p:cNvCxnSpPr>
          <p:nvPr/>
        </p:nvCxnSpPr>
        <p:spPr>
          <a:xfrm flipH="1">
            <a:off x="6947196" y="4384532"/>
            <a:ext cx="47795" cy="97879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Connector 171">
            <a:extLst>
              <a:ext uri="{FF2B5EF4-FFF2-40B4-BE49-F238E27FC236}">
                <a16:creationId xmlns:a16="http://schemas.microsoft.com/office/drawing/2014/main" id="{338213E0-B81E-4F91-B8CD-B61E5A0956A3}"/>
              </a:ext>
            </a:extLst>
          </p:cNvPr>
          <p:cNvCxnSpPr>
            <a:cxnSpLocks/>
          </p:cNvCxnSpPr>
          <p:nvPr/>
        </p:nvCxnSpPr>
        <p:spPr>
          <a:xfrm>
            <a:off x="6938969" y="4482411"/>
            <a:ext cx="0" cy="187394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Group 93">
            <a:extLst>
              <a:ext uri="{FF2B5EF4-FFF2-40B4-BE49-F238E27FC236}">
                <a16:creationId xmlns:a16="http://schemas.microsoft.com/office/drawing/2014/main" id="{AB972033-B25E-4219-9F5A-47A94092342A}"/>
              </a:ext>
            </a:extLst>
          </p:cNvPr>
          <p:cNvGrpSpPr/>
          <p:nvPr/>
        </p:nvGrpSpPr>
        <p:grpSpPr>
          <a:xfrm>
            <a:off x="6715594" y="4603735"/>
            <a:ext cx="523916" cy="456071"/>
            <a:chOff x="2047875" y="3164842"/>
            <a:chExt cx="579636" cy="550453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8A6B077E-717E-41C7-B26D-E30C568A0962}"/>
                </a:ext>
              </a:extLst>
            </p:cNvPr>
            <p:cNvSpPr/>
            <p:nvPr/>
          </p:nvSpPr>
          <p:spPr>
            <a:xfrm>
              <a:off x="2047875" y="3164842"/>
              <a:ext cx="579636" cy="550453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endParaRPr lang="en-GB" sz="1200" b="1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6" name="Freeform 11">
              <a:extLst>
                <a:ext uri="{FF2B5EF4-FFF2-40B4-BE49-F238E27FC236}">
                  <a16:creationId xmlns:a16="http://schemas.microsoft.com/office/drawing/2014/main" id="{987A131B-981E-4B48-BDEC-4E8A8F362E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0764" y="3231517"/>
              <a:ext cx="430071" cy="418357"/>
            </a:xfrm>
            <a:custGeom>
              <a:avLst/>
              <a:gdLst>
                <a:gd name="T0" fmla="*/ 90 w 192"/>
                <a:gd name="T1" fmla="*/ 166 h 189"/>
                <a:gd name="T2" fmla="*/ 74 w 192"/>
                <a:gd name="T3" fmla="*/ 151 h 189"/>
                <a:gd name="T4" fmla="*/ 74 w 192"/>
                <a:gd name="T5" fmla="*/ 169 h 189"/>
                <a:gd name="T6" fmla="*/ 96 w 192"/>
                <a:gd name="T7" fmla="*/ 189 h 189"/>
                <a:gd name="T8" fmla="*/ 117 w 192"/>
                <a:gd name="T9" fmla="*/ 169 h 189"/>
                <a:gd name="T10" fmla="*/ 117 w 192"/>
                <a:gd name="T11" fmla="*/ 151 h 189"/>
                <a:gd name="T12" fmla="*/ 102 w 192"/>
                <a:gd name="T13" fmla="*/ 166 h 189"/>
                <a:gd name="T14" fmla="*/ 102 w 192"/>
                <a:gd name="T15" fmla="*/ 114 h 189"/>
                <a:gd name="T16" fmla="*/ 90 w 192"/>
                <a:gd name="T17" fmla="*/ 114 h 189"/>
                <a:gd name="T18" fmla="*/ 90 w 192"/>
                <a:gd name="T19" fmla="*/ 166 h 189"/>
                <a:gd name="T20" fmla="*/ 140 w 192"/>
                <a:gd name="T21" fmla="*/ 88 h 189"/>
                <a:gd name="T22" fmla="*/ 155 w 192"/>
                <a:gd name="T23" fmla="*/ 73 h 189"/>
                <a:gd name="T24" fmla="*/ 137 w 192"/>
                <a:gd name="T25" fmla="*/ 73 h 189"/>
                <a:gd name="T26" fmla="*/ 117 w 192"/>
                <a:gd name="T27" fmla="*/ 95 h 189"/>
                <a:gd name="T28" fmla="*/ 137 w 192"/>
                <a:gd name="T29" fmla="*/ 116 h 189"/>
                <a:gd name="T30" fmla="*/ 155 w 192"/>
                <a:gd name="T31" fmla="*/ 116 h 189"/>
                <a:gd name="T32" fmla="*/ 140 w 192"/>
                <a:gd name="T33" fmla="*/ 101 h 189"/>
                <a:gd name="T34" fmla="*/ 192 w 192"/>
                <a:gd name="T35" fmla="*/ 101 h 189"/>
                <a:gd name="T36" fmla="*/ 192 w 192"/>
                <a:gd name="T37" fmla="*/ 88 h 189"/>
                <a:gd name="T38" fmla="*/ 140 w 192"/>
                <a:gd name="T39" fmla="*/ 88 h 189"/>
                <a:gd name="T40" fmla="*/ 102 w 192"/>
                <a:gd name="T41" fmla="*/ 23 h 189"/>
                <a:gd name="T42" fmla="*/ 117 w 192"/>
                <a:gd name="T43" fmla="*/ 38 h 189"/>
                <a:gd name="T44" fmla="*/ 117 w 192"/>
                <a:gd name="T45" fmla="*/ 20 h 189"/>
                <a:gd name="T46" fmla="*/ 96 w 192"/>
                <a:gd name="T47" fmla="*/ 0 h 189"/>
                <a:gd name="T48" fmla="*/ 74 w 192"/>
                <a:gd name="T49" fmla="*/ 20 h 189"/>
                <a:gd name="T50" fmla="*/ 74 w 192"/>
                <a:gd name="T51" fmla="*/ 38 h 189"/>
                <a:gd name="T52" fmla="*/ 90 w 192"/>
                <a:gd name="T53" fmla="*/ 23 h 189"/>
                <a:gd name="T54" fmla="*/ 90 w 192"/>
                <a:gd name="T55" fmla="*/ 76 h 189"/>
                <a:gd name="T56" fmla="*/ 102 w 192"/>
                <a:gd name="T57" fmla="*/ 76 h 189"/>
                <a:gd name="T58" fmla="*/ 102 w 192"/>
                <a:gd name="T59" fmla="*/ 23 h 189"/>
                <a:gd name="T60" fmla="*/ 52 w 192"/>
                <a:gd name="T61" fmla="*/ 101 h 189"/>
                <a:gd name="T62" fmla="*/ 37 w 192"/>
                <a:gd name="T63" fmla="*/ 116 h 189"/>
                <a:gd name="T64" fmla="*/ 54 w 192"/>
                <a:gd name="T65" fmla="*/ 116 h 189"/>
                <a:gd name="T66" fmla="*/ 74 w 192"/>
                <a:gd name="T67" fmla="*/ 95 h 189"/>
                <a:gd name="T68" fmla="*/ 55 w 192"/>
                <a:gd name="T69" fmla="*/ 73 h 189"/>
                <a:gd name="T70" fmla="*/ 37 w 192"/>
                <a:gd name="T71" fmla="*/ 73 h 189"/>
                <a:gd name="T72" fmla="*/ 52 w 192"/>
                <a:gd name="T73" fmla="*/ 88 h 189"/>
                <a:gd name="T74" fmla="*/ 0 w 192"/>
                <a:gd name="T75" fmla="*/ 88 h 189"/>
                <a:gd name="T76" fmla="*/ 0 w 192"/>
                <a:gd name="T77" fmla="*/ 101 h 189"/>
                <a:gd name="T78" fmla="*/ 52 w 192"/>
                <a:gd name="T79" fmla="*/ 101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2" h="189">
                  <a:moveTo>
                    <a:pt x="90" y="166"/>
                  </a:moveTo>
                  <a:lnTo>
                    <a:pt x="74" y="151"/>
                  </a:lnTo>
                  <a:lnTo>
                    <a:pt x="74" y="169"/>
                  </a:lnTo>
                  <a:lnTo>
                    <a:pt x="96" y="189"/>
                  </a:lnTo>
                  <a:lnTo>
                    <a:pt x="117" y="169"/>
                  </a:lnTo>
                  <a:lnTo>
                    <a:pt x="117" y="151"/>
                  </a:lnTo>
                  <a:lnTo>
                    <a:pt x="102" y="166"/>
                  </a:lnTo>
                  <a:lnTo>
                    <a:pt x="102" y="114"/>
                  </a:lnTo>
                  <a:lnTo>
                    <a:pt x="90" y="114"/>
                  </a:lnTo>
                  <a:lnTo>
                    <a:pt x="90" y="166"/>
                  </a:lnTo>
                  <a:close/>
                  <a:moveTo>
                    <a:pt x="140" y="88"/>
                  </a:moveTo>
                  <a:lnTo>
                    <a:pt x="155" y="73"/>
                  </a:lnTo>
                  <a:lnTo>
                    <a:pt x="137" y="73"/>
                  </a:lnTo>
                  <a:lnTo>
                    <a:pt x="117" y="95"/>
                  </a:lnTo>
                  <a:lnTo>
                    <a:pt x="137" y="116"/>
                  </a:lnTo>
                  <a:lnTo>
                    <a:pt x="155" y="116"/>
                  </a:lnTo>
                  <a:lnTo>
                    <a:pt x="140" y="101"/>
                  </a:lnTo>
                  <a:lnTo>
                    <a:pt x="192" y="101"/>
                  </a:lnTo>
                  <a:lnTo>
                    <a:pt x="192" y="88"/>
                  </a:lnTo>
                  <a:lnTo>
                    <a:pt x="140" y="88"/>
                  </a:lnTo>
                  <a:close/>
                  <a:moveTo>
                    <a:pt x="102" y="23"/>
                  </a:moveTo>
                  <a:lnTo>
                    <a:pt x="117" y="38"/>
                  </a:lnTo>
                  <a:lnTo>
                    <a:pt x="117" y="20"/>
                  </a:lnTo>
                  <a:lnTo>
                    <a:pt x="96" y="0"/>
                  </a:lnTo>
                  <a:lnTo>
                    <a:pt x="74" y="20"/>
                  </a:lnTo>
                  <a:lnTo>
                    <a:pt x="74" y="38"/>
                  </a:lnTo>
                  <a:lnTo>
                    <a:pt x="90" y="23"/>
                  </a:lnTo>
                  <a:lnTo>
                    <a:pt x="90" y="76"/>
                  </a:lnTo>
                  <a:lnTo>
                    <a:pt x="102" y="76"/>
                  </a:lnTo>
                  <a:lnTo>
                    <a:pt x="102" y="23"/>
                  </a:lnTo>
                  <a:close/>
                  <a:moveTo>
                    <a:pt x="52" y="101"/>
                  </a:moveTo>
                  <a:lnTo>
                    <a:pt x="37" y="116"/>
                  </a:lnTo>
                  <a:lnTo>
                    <a:pt x="54" y="116"/>
                  </a:lnTo>
                  <a:lnTo>
                    <a:pt x="74" y="95"/>
                  </a:lnTo>
                  <a:lnTo>
                    <a:pt x="55" y="73"/>
                  </a:lnTo>
                  <a:lnTo>
                    <a:pt x="37" y="73"/>
                  </a:lnTo>
                  <a:lnTo>
                    <a:pt x="52" y="88"/>
                  </a:lnTo>
                  <a:lnTo>
                    <a:pt x="0" y="88"/>
                  </a:lnTo>
                  <a:lnTo>
                    <a:pt x="0" y="101"/>
                  </a:lnTo>
                  <a:lnTo>
                    <a:pt x="52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endParaRPr lang="en-GB" sz="1200" b="1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cxnSp>
        <p:nvCxnSpPr>
          <p:cNvPr id="174" name="Straight Connector 173">
            <a:extLst>
              <a:ext uri="{FF2B5EF4-FFF2-40B4-BE49-F238E27FC236}">
                <a16:creationId xmlns:a16="http://schemas.microsoft.com/office/drawing/2014/main" id="{6E8580CB-C89E-4E64-BDCF-D4A6181FF6C2}"/>
              </a:ext>
            </a:extLst>
          </p:cNvPr>
          <p:cNvCxnSpPr>
            <a:cxnSpLocks/>
          </p:cNvCxnSpPr>
          <p:nvPr/>
        </p:nvCxnSpPr>
        <p:spPr>
          <a:xfrm flipV="1">
            <a:off x="3430598" y="3977735"/>
            <a:ext cx="3498931" cy="3282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>
            <a:extLst>
              <a:ext uri="{FF2B5EF4-FFF2-40B4-BE49-F238E27FC236}">
                <a16:creationId xmlns:a16="http://schemas.microsoft.com/office/drawing/2014/main" id="{9F5C3659-B674-469A-8815-794C5CBBFA85}"/>
              </a:ext>
            </a:extLst>
          </p:cNvPr>
          <p:cNvCxnSpPr/>
          <p:nvPr/>
        </p:nvCxnSpPr>
        <p:spPr>
          <a:xfrm>
            <a:off x="6929533" y="3982297"/>
            <a:ext cx="0" cy="22264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Connector 185">
            <a:extLst>
              <a:ext uri="{FF2B5EF4-FFF2-40B4-BE49-F238E27FC236}">
                <a16:creationId xmlns:a16="http://schemas.microsoft.com/office/drawing/2014/main" id="{BB9B6304-81CE-4822-AE6C-BDC4FA990A69}"/>
              </a:ext>
            </a:extLst>
          </p:cNvPr>
          <p:cNvCxnSpPr>
            <a:cxnSpLocks/>
          </p:cNvCxnSpPr>
          <p:nvPr/>
        </p:nvCxnSpPr>
        <p:spPr>
          <a:xfrm>
            <a:off x="1403932" y="2138765"/>
            <a:ext cx="659" cy="70756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TextBox 195">
            <a:extLst>
              <a:ext uri="{FF2B5EF4-FFF2-40B4-BE49-F238E27FC236}">
                <a16:creationId xmlns:a16="http://schemas.microsoft.com/office/drawing/2014/main" id="{D112994B-80DF-41F0-B1D0-00ED4D605809}"/>
              </a:ext>
            </a:extLst>
          </p:cNvPr>
          <p:cNvSpPr txBox="1"/>
          <p:nvPr/>
        </p:nvSpPr>
        <p:spPr>
          <a:xfrm>
            <a:off x="1132115" y="3477912"/>
            <a:ext cx="1186543" cy="455814"/>
          </a:xfrm>
          <a:prstGeom prst="rect">
            <a:avLst/>
          </a:prstGeom>
          <a:noFill/>
        </p:spPr>
        <p:txBody>
          <a:bodyPr wrap="square" lIns="179259" tIns="143407" rIns="179259" bIns="143407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spcAft>
                <a:spcPts val="600"/>
              </a:spcAft>
              <a:defRPr sz="1400" b="1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pPr>
              <a:spcAft>
                <a:spcPts val="0"/>
              </a:spcAft>
            </a:pPr>
            <a:r>
              <a:rPr lang="en-US" sz="120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CE routers</a:t>
            </a:r>
            <a:endParaRPr lang="en-GB" sz="1200" err="1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3EE751E7-63E6-4DCE-9BE9-FC4E3DA9FAB5}"/>
              </a:ext>
            </a:extLst>
          </p:cNvPr>
          <p:cNvSpPr txBox="1"/>
          <p:nvPr/>
        </p:nvSpPr>
        <p:spPr>
          <a:xfrm>
            <a:off x="6387795" y="5442889"/>
            <a:ext cx="1439302" cy="455814"/>
          </a:xfrm>
          <a:prstGeom prst="rect">
            <a:avLst/>
          </a:prstGeom>
          <a:noFill/>
        </p:spPr>
        <p:txBody>
          <a:bodyPr wrap="none" lIns="179259" tIns="143407" rIns="179259" bIns="143407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spcAft>
                <a:spcPts val="600"/>
              </a:spcAft>
              <a:defRPr sz="1050" b="1">
                <a:solidFill>
                  <a:srgbClr val="000000"/>
                </a:solidFill>
              </a:defRPr>
            </a:lvl1pPr>
          </a:lstStyle>
          <a:p>
            <a:pPr algn="ctr"/>
            <a:r>
              <a:rPr lang="en-US" sz="120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Microsoft cage</a:t>
            </a:r>
            <a:endParaRPr lang="en-GB" sz="1200">
              <a:solidFill>
                <a:schemeClr val="tx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F73AE300-D7D2-4A60-A65D-80D0F6D6A5FD}"/>
              </a:ext>
            </a:extLst>
          </p:cNvPr>
          <p:cNvSpPr txBox="1"/>
          <p:nvPr/>
        </p:nvSpPr>
        <p:spPr>
          <a:xfrm>
            <a:off x="6259286" y="3571085"/>
            <a:ext cx="1774371" cy="455814"/>
          </a:xfrm>
          <a:prstGeom prst="rect">
            <a:avLst/>
          </a:prstGeom>
          <a:noFill/>
        </p:spPr>
        <p:txBody>
          <a:bodyPr wrap="square" lIns="179259" tIns="143407" rIns="179259" bIns="143407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spcAft>
                <a:spcPts val="600"/>
              </a:spcAft>
              <a:defRPr sz="1200" b="1">
                <a:solidFill>
                  <a:srgbClr val="0073D2"/>
                </a:solidFill>
              </a:defRPr>
            </a:lvl1pPr>
          </a:lstStyle>
          <a:p>
            <a:pPr algn="ctr"/>
            <a:r>
              <a:rPr lang="en-US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Microsoft cage</a:t>
            </a:r>
            <a:endParaRPr lang="en-GB">
              <a:solidFill>
                <a:schemeClr val="tx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4" name="Rectangle 203">
            <a:extLst>
              <a:ext uri="{FF2B5EF4-FFF2-40B4-BE49-F238E27FC236}">
                <a16:creationId xmlns:a16="http://schemas.microsoft.com/office/drawing/2014/main" id="{3F71E2BC-B1B2-43FD-BE12-0971E01A88B2}"/>
              </a:ext>
            </a:extLst>
          </p:cNvPr>
          <p:cNvSpPr/>
          <p:nvPr/>
        </p:nvSpPr>
        <p:spPr bwMode="auto">
          <a:xfrm>
            <a:off x="6405536" y="2332588"/>
            <a:ext cx="1519263" cy="976669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2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6" name="Rectangle 205">
            <a:extLst>
              <a:ext uri="{FF2B5EF4-FFF2-40B4-BE49-F238E27FC236}">
                <a16:creationId xmlns:a16="http://schemas.microsoft.com/office/drawing/2014/main" id="{1F702EA5-13D9-4EA9-81F8-9883104E2FB3}"/>
              </a:ext>
            </a:extLst>
          </p:cNvPr>
          <p:cNvSpPr/>
          <p:nvPr/>
        </p:nvSpPr>
        <p:spPr bwMode="auto">
          <a:xfrm>
            <a:off x="6527271" y="4217416"/>
            <a:ext cx="1400826" cy="942413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13" rIns="0" bIns="45713" numCol="1" rtlCol="0" anchor="ctr" anchorCtr="0" compatLnSpc="1">
            <a:prstTxWarp prst="textNoShape">
              <a:avLst/>
            </a:prstTxWarp>
          </a:bodyPr>
          <a:lstStyle/>
          <a:p>
            <a:pPr algn="ctr" defTabSz="913927" fontAlgn="base">
              <a:spcBef>
                <a:spcPct val="0"/>
              </a:spcBef>
              <a:spcAft>
                <a:spcPct val="0"/>
              </a:spcAft>
            </a:pPr>
            <a:endParaRPr lang="en-GB" sz="1200" b="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51C660-1EED-4245-8F7D-BA9FDFF15E71}"/>
              </a:ext>
            </a:extLst>
          </p:cNvPr>
          <p:cNvSpPr txBox="1"/>
          <p:nvPr/>
        </p:nvSpPr>
        <p:spPr>
          <a:xfrm>
            <a:off x="3895612" y="2180583"/>
            <a:ext cx="15527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Optical patch manages from the owner of facility</a:t>
            </a:r>
            <a:endParaRPr lang="en-GB" sz="1200" b="1">
              <a:solidFill>
                <a:srgbClr val="0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A98E96-DE2F-4871-A8FF-DDFC31265AA1}"/>
              </a:ext>
            </a:extLst>
          </p:cNvPr>
          <p:cNvSpPr txBox="1"/>
          <p:nvPr/>
        </p:nvSpPr>
        <p:spPr>
          <a:xfrm>
            <a:off x="3956302" y="4010904"/>
            <a:ext cx="1553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Optical patch manages from the owner of facility</a:t>
            </a:r>
            <a:endParaRPr lang="en-GB" sz="1200" b="1">
              <a:solidFill>
                <a:srgbClr val="0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7B4004-3501-4DBF-9CF1-943DBC30F038}"/>
              </a:ext>
            </a:extLst>
          </p:cNvPr>
          <p:cNvSpPr txBox="1"/>
          <p:nvPr/>
        </p:nvSpPr>
        <p:spPr>
          <a:xfrm>
            <a:off x="6265722" y="3216922"/>
            <a:ext cx="1659077" cy="455814"/>
          </a:xfrm>
          <a:prstGeom prst="rect">
            <a:avLst/>
          </a:prstGeom>
          <a:noFill/>
        </p:spPr>
        <p:txBody>
          <a:bodyPr wrap="square" lIns="179259" tIns="143407" rIns="179259" bIns="143407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spcAft>
                <a:spcPts val="600"/>
              </a:spcAft>
              <a:defRPr sz="1400" b="1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pPr algn="ctr">
              <a:spcAft>
                <a:spcPts val="0"/>
              </a:spcAft>
            </a:pPr>
            <a:r>
              <a:rPr lang="en-US" sz="120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MS rack</a:t>
            </a:r>
            <a:endParaRPr lang="en-GB" sz="120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15E4BB-AE1D-4F99-B2D2-5C01D1BECFDB}"/>
              </a:ext>
            </a:extLst>
          </p:cNvPr>
          <p:cNvSpPr txBox="1"/>
          <p:nvPr/>
        </p:nvSpPr>
        <p:spPr>
          <a:xfrm>
            <a:off x="6304816" y="5084060"/>
            <a:ext cx="1659077" cy="455814"/>
          </a:xfrm>
          <a:prstGeom prst="rect">
            <a:avLst/>
          </a:prstGeom>
          <a:noFill/>
        </p:spPr>
        <p:txBody>
          <a:bodyPr wrap="square" lIns="179259" tIns="143407" rIns="179259" bIns="143407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spcAft>
                <a:spcPts val="600"/>
              </a:spcAft>
              <a:defRPr sz="1400" b="1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pPr algn="ctr">
              <a:spcAft>
                <a:spcPts val="0"/>
              </a:spcAft>
            </a:pPr>
            <a:r>
              <a:rPr lang="en-US" sz="120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MS rack</a:t>
            </a:r>
            <a:endParaRPr lang="en-GB" sz="1200" err="1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F64A39B7-FA5D-491E-B7B5-84E2AAE804DC}"/>
              </a:ext>
            </a:extLst>
          </p:cNvPr>
          <p:cNvCxnSpPr>
            <a:cxnSpLocks/>
          </p:cNvCxnSpPr>
          <p:nvPr/>
        </p:nvCxnSpPr>
        <p:spPr>
          <a:xfrm>
            <a:off x="1259196" y="2024743"/>
            <a:ext cx="0" cy="76783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AFCA30F4-8EB4-486B-828F-911FA2B3FA4F}"/>
              </a:ext>
            </a:extLst>
          </p:cNvPr>
          <p:cNvCxnSpPr>
            <a:cxnSpLocks/>
            <a:stCxn id="77" idx="2"/>
          </p:cNvCxnSpPr>
          <p:nvPr/>
        </p:nvCxnSpPr>
        <p:spPr>
          <a:xfrm>
            <a:off x="7032171" y="2012310"/>
            <a:ext cx="2285" cy="30270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941AE8BB-8978-524F-BC3D-90094FC6A33E}"/>
              </a:ext>
            </a:extLst>
          </p:cNvPr>
          <p:cNvSpPr txBox="1"/>
          <p:nvPr/>
        </p:nvSpPr>
        <p:spPr>
          <a:xfrm>
            <a:off x="794657" y="1783356"/>
            <a:ext cx="1001485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>
                <a:latin typeface="Segoe UI" panose="020B0502040204020203" pitchFamily="34" charset="0"/>
                <a:cs typeface="Segoe UI" panose="020B0502040204020203" pitchFamily="34" charset="0"/>
              </a:rPr>
              <a:t>Patch Panel</a:t>
            </a:r>
            <a:endParaRPr lang="en-GB" sz="11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7D1A678-3265-6F4F-83B7-E9E71A134D4A}"/>
              </a:ext>
            </a:extLst>
          </p:cNvPr>
          <p:cNvSpPr txBox="1"/>
          <p:nvPr/>
        </p:nvSpPr>
        <p:spPr>
          <a:xfrm>
            <a:off x="6520542" y="1750700"/>
            <a:ext cx="1023258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>
                <a:latin typeface="Segoe UI" panose="020B0502040204020203" pitchFamily="34" charset="0"/>
                <a:cs typeface="Segoe UI" panose="020B0502040204020203" pitchFamily="34" charset="0"/>
              </a:rPr>
              <a:t>Patch Panel</a:t>
            </a:r>
            <a:endParaRPr lang="en-GB" sz="11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9EE75F89-EEBC-FF45-B624-00E506966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995" y="620428"/>
            <a:ext cx="11306469" cy="403137"/>
          </a:xfrm>
        </p:spPr>
        <p:txBody>
          <a:bodyPr/>
          <a:lstStyle/>
          <a:p>
            <a:r>
              <a:rPr lang="en-US"/>
              <a:t>ExpressRoute Direct</a:t>
            </a:r>
          </a:p>
        </p:txBody>
      </p:sp>
    </p:spTree>
    <p:extLst>
      <p:ext uri="{BB962C8B-B14F-4D97-AF65-F5344CB8AC3E}">
        <p14:creationId xmlns:p14="http://schemas.microsoft.com/office/powerpoint/2010/main" val="1835188412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80">
            <a:extLst>
              <a:ext uri="{FF2B5EF4-FFF2-40B4-BE49-F238E27FC236}">
                <a16:creationId xmlns:a16="http://schemas.microsoft.com/office/drawing/2014/main" id="{759D0809-59D1-EC48-9D10-7E65F78C6B30}"/>
              </a:ext>
            </a:extLst>
          </p:cNvPr>
          <p:cNvGrpSpPr/>
          <p:nvPr/>
        </p:nvGrpSpPr>
        <p:grpSpPr>
          <a:xfrm>
            <a:off x="9788168" y="2563352"/>
            <a:ext cx="564146" cy="1193426"/>
            <a:chOff x="2494740" y="1801353"/>
            <a:chExt cx="564146" cy="1193426"/>
          </a:xfrm>
        </p:grpSpPr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57B59ED6-A667-CC4F-A36A-2AABA101E5C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95485" y="2416626"/>
              <a:ext cx="342712" cy="578153"/>
            </a:xfrm>
            <a:prstGeom prst="rect">
              <a:avLst/>
            </a:prstGeom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F9A73708-9C75-8548-9D30-C3E123B754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4740" y="1801353"/>
              <a:ext cx="564146" cy="564146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0E77939-D311-4B2E-85E6-34BA66793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ExpressRoute design patterns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0D6F7E-E705-4BF1-B4BF-7CF8D8B5678D}"/>
              </a:ext>
            </a:extLst>
          </p:cNvPr>
          <p:cNvSpPr txBox="1"/>
          <p:nvPr/>
        </p:nvSpPr>
        <p:spPr>
          <a:xfrm>
            <a:off x="565416" y="4433203"/>
            <a:ext cx="2460814" cy="147732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1200">
                <a:solidFill>
                  <a:schemeClr val="tx2"/>
                </a:solidFill>
                <a:latin typeface="+mj-lt"/>
                <a:cs typeface="Segoe UI" panose="020B0502040204020203" pitchFamily="34" charset="0"/>
              </a:rPr>
              <a:t>One flat VNET</a:t>
            </a:r>
          </a:p>
          <a:p>
            <a:r>
              <a:rPr lang="en-US" sz="1200"/>
              <a:t>Quick to deploy, easy to manage; “common denominator” across Clouds…</a:t>
            </a:r>
            <a:endParaRPr lang="en-US" sz="1200">
              <a:cs typeface="Segoe UI"/>
            </a:endParaRPr>
          </a:p>
          <a:p>
            <a:endParaRPr lang="en-US" sz="1200"/>
          </a:p>
          <a:p>
            <a:r>
              <a:rPr lang="en-US" sz="1200"/>
              <a:t>Subscription-level resource limits; fewer choices for security &amp; compliance setup…  </a:t>
            </a:r>
            <a:endParaRPr lang="en-US" sz="1200">
              <a:cs typeface="Segoe U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C30BA3-B49A-4A6B-A85E-289B531DA444}"/>
              </a:ext>
            </a:extLst>
          </p:cNvPr>
          <p:cNvSpPr txBox="1"/>
          <p:nvPr/>
        </p:nvSpPr>
        <p:spPr>
          <a:xfrm>
            <a:off x="8512629" y="4433203"/>
            <a:ext cx="3048000" cy="147732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1200">
                <a:solidFill>
                  <a:schemeClr val="tx2"/>
                </a:solidFill>
                <a:latin typeface="+mj-lt"/>
                <a:cs typeface="Segoe UI" panose="020B0502040204020203" pitchFamily="34" charset="0"/>
              </a:rPr>
              <a:t>Hub and spoke</a:t>
            </a:r>
          </a:p>
          <a:p>
            <a:r>
              <a:rPr lang="en-US" sz="1200"/>
              <a:t>Hub-to-host common services and enforce common policies; virtually unlimited throughput between VNETs; VNETs in same or different subscriptions…</a:t>
            </a:r>
            <a:endParaRPr lang="en-US" sz="1200">
              <a:cs typeface="Segoe UI"/>
            </a:endParaRPr>
          </a:p>
          <a:p>
            <a:endParaRPr lang="en-US" sz="1200"/>
          </a:p>
          <a:p>
            <a:r>
              <a:rPr lang="en-US" sz="1200"/>
              <a:t>Management overhead; bottleneck in hub; no native transit between Spoke VNETs…</a:t>
            </a:r>
            <a:endParaRPr lang="en-US" sz="1200">
              <a:cs typeface="Segoe UI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9983EB-DED1-4BF8-8D15-BE823CB66FEA}"/>
              </a:ext>
            </a:extLst>
          </p:cNvPr>
          <p:cNvSpPr/>
          <p:nvPr/>
        </p:nvSpPr>
        <p:spPr bwMode="auto">
          <a:xfrm>
            <a:off x="865221" y="1758127"/>
            <a:ext cx="1486092" cy="1376955"/>
          </a:xfrm>
          <a:prstGeom prst="rect">
            <a:avLst/>
          </a:prstGeom>
          <a:noFill/>
          <a:ln w="25400">
            <a:solidFill>
              <a:schemeClr val="tx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B79B7D2-7542-471F-ACD3-2B3B13918360}"/>
              </a:ext>
            </a:extLst>
          </p:cNvPr>
          <p:cNvCxnSpPr>
            <a:cxnSpLocks/>
            <a:stCxn id="8" idx="2"/>
          </p:cNvCxnSpPr>
          <p:nvPr/>
        </p:nvCxnSpPr>
        <p:spPr>
          <a:xfrm>
            <a:off x="1608267" y="3135082"/>
            <a:ext cx="942" cy="719818"/>
          </a:xfrm>
          <a:prstGeom prst="line">
            <a:avLst/>
          </a:prstGeom>
          <a:ln w="25400">
            <a:solidFill>
              <a:schemeClr val="tx2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D10E60AF-3E43-496B-9229-BF776E333A8B}"/>
              </a:ext>
            </a:extLst>
          </p:cNvPr>
          <p:cNvSpPr/>
          <p:nvPr/>
        </p:nvSpPr>
        <p:spPr bwMode="auto">
          <a:xfrm>
            <a:off x="3328936" y="1758127"/>
            <a:ext cx="933056" cy="1376955"/>
          </a:xfrm>
          <a:prstGeom prst="rect">
            <a:avLst/>
          </a:prstGeom>
          <a:noFill/>
          <a:ln w="254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3BA8C4A-75C3-4BF0-BCFF-FEE514611D37}"/>
              </a:ext>
            </a:extLst>
          </p:cNvPr>
          <p:cNvSpPr/>
          <p:nvPr/>
        </p:nvSpPr>
        <p:spPr bwMode="auto">
          <a:xfrm>
            <a:off x="4332655" y="1758127"/>
            <a:ext cx="933056" cy="1376955"/>
          </a:xfrm>
          <a:prstGeom prst="rect">
            <a:avLst/>
          </a:prstGeom>
          <a:noFill/>
          <a:ln w="254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83C1E2D-1AE6-40A4-AF40-0410C39AAA15}"/>
              </a:ext>
            </a:extLst>
          </p:cNvPr>
          <p:cNvSpPr/>
          <p:nvPr/>
        </p:nvSpPr>
        <p:spPr bwMode="auto">
          <a:xfrm>
            <a:off x="5817153" y="1758127"/>
            <a:ext cx="933056" cy="1376955"/>
          </a:xfrm>
          <a:prstGeom prst="rect">
            <a:avLst/>
          </a:prstGeom>
          <a:noFill/>
          <a:ln w="254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59687F0-A12C-4901-A211-8E49FE461D22}"/>
              </a:ext>
            </a:extLst>
          </p:cNvPr>
          <p:cNvSpPr/>
          <p:nvPr/>
        </p:nvSpPr>
        <p:spPr bwMode="auto">
          <a:xfrm>
            <a:off x="6820872" y="1758127"/>
            <a:ext cx="933056" cy="1376955"/>
          </a:xfrm>
          <a:prstGeom prst="rect">
            <a:avLst/>
          </a:prstGeom>
          <a:noFill/>
          <a:ln w="254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B37E7C4-C299-4141-84DB-64DA4687EF5A}"/>
              </a:ext>
            </a:extLst>
          </p:cNvPr>
          <p:cNvSpPr txBox="1"/>
          <p:nvPr/>
        </p:nvSpPr>
        <p:spPr>
          <a:xfrm>
            <a:off x="5372315" y="2334465"/>
            <a:ext cx="338234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3600"/>
              <a:t>…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7D382AD-5C52-4C90-A2BA-D6A3D887E187}"/>
              </a:ext>
            </a:extLst>
          </p:cNvPr>
          <p:cNvCxnSpPr>
            <a:cxnSpLocks/>
            <a:stCxn id="14" idx="2"/>
          </p:cNvCxnSpPr>
          <p:nvPr/>
        </p:nvCxnSpPr>
        <p:spPr>
          <a:xfrm>
            <a:off x="3795464" y="3135082"/>
            <a:ext cx="1749353" cy="719818"/>
          </a:xfrm>
          <a:prstGeom prst="line">
            <a:avLst/>
          </a:prstGeom>
          <a:ln w="25400">
            <a:solidFill>
              <a:schemeClr val="accent5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0B160C8-2B58-4AFC-854C-6CA57C2E92C5}"/>
              </a:ext>
            </a:extLst>
          </p:cNvPr>
          <p:cNvCxnSpPr>
            <a:cxnSpLocks/>
            <a:endCxn id="17" idx="2"/>
          </p:cNvCxnSpPr>
          <p:nvPr/>
        </p:nvCxnSpPr>
        <p:spPr>
          <a:xfrm flipH="1" flipV="1">
            <a:off x="4799183" y="3135082"/>
            <a:ext cx="745634" cy="719818"/>
          </a:xfrm>
          <a:prstGeom prst="line">
            <a:avLst/>
          </a:prstGeom>
          <a:ln w="25400">
            <a:solidFill>
              <a:schemeClr val="accent5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AD55155-ED9A-4BC8-974A-2CEE2C168875}"/>
              </a:ext>
            </a:extLst>
          </p:cNvPr>
          <p:cNvCxnSpPr>
            <a:cxnSpLocks/>
            <a:endCxn id="20" idx="2"/>
          </p:cNvCxnSpPr>
          <p:nvPr/>
        </p:nvCxnSpPr>
        <p:spPr>
          <a:xfrm flipV="1">
            <a:off x="5544817" y="3135082"/>
            <a:ext cx="738864" cy="719818"/>
          </a:xfrm>
          <a:prstGeom prst="line">
            <a:avLst/>
          </a:prstGeom>
          <a:ln w="25400">
            <a:solidFill>
              <a:schemeClr val="accent5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B37F240-117D-423D-91B8-94B218A15513}"/>
              </a:ext>
            </a:extLst>
          </p:cNvPr>
          <p:cNvCxnSpPr>
            <a:cxnSpLocks/>
            <a:endCxn id="23" idx="2"/>
          </p:cNvCxnSpPr>
          <p:nvPr/>
        </p:nvCxnSpPr>
        <p:spPr>
          <a:xfrm flipV="1">
            <a:off x="5544817" y="3135082"/>
            <a:ext cx="1742583" cy="719818"/>
          </a:xfrm>
          <a:prstGeom prst="line">
            <a:avLst/>
          </a:prstGeom>
          <a:ln w="25400">
            <a:solidFill>
              <a:schemeClr val="accent5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B7948D0-08ED-4E94-A8DC-1E20A08870EF}"/>
              </a:ext>
            </a:extLst>
          </p:cNvPr>
          <p:cNvSpPr txBox="1"/>
          <p:nvPr/>
        </p:nvSpPr>
        <p:spPr>
          <a:xfrm>
            <a:off x="3853543" y="4433744"/>
            <a:ext cx="3396343" cy="17275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1200">
                <a:solidFill>
                  <a:schemeClr val="tx2"/>
                </a:solidFill>
                <a:latin typeface="+mj-lt"/>
                <a:cs typeface="Segoe UI" panose="020B0502040204020203" pitchFamily="34" charset="0"/>
              </a:rPr>
              <a:t>VNETs all on ER circuit</a:t>
            </a:r>
          </a:p>
          <a:p>
            <a:r>
              <a:rPr lang="en-US" sz="1200"/>
              <a:t>Each BU, each workload in its own security &amp; compliance boundary; VNETs in same or different subscriptions (e.g., separate accounting and billing)…</a:t>
            </a:r>
            <a:endParaRPr lang="en-US" sz="1200">
              <a:cs typeface="Segoe UI"/>
            </a:endParaRPr>
          </a:p>
          <a:p>
            <a:r>
              <a:rPr lang="en-US" sz="1200"/>
              <a:t> </a:t>
            </a:r>
          </a:p>
          <a:p>
            <a:r>
              <a:rPr lang="en-US" sz="1200"/>
              <a:t>Limited VNET connections per circuit; cross-VNET performance limited by gateway and higher latency…</a:t>
            </a:r>
            <a:endParaRPr lang="en-US" sz="1200">
              <a:cs typeface="Segoe UI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AD83549-F6B9-4A3D-BBBE-2C0F23D3864B}"/>
              </a:ext>
            </a:extLst>
          </p:cNvPr>
          <p:cNvSpPr/>
          <p:nvPr/>
        </p:nvSpPr>
        <p:spPr bwMode="auto">
          <a:xfrm>
            <a:off x="9594725" y="2595044"/>
            <a:ext cx="933056" cy="1116985"/>
          </a:xfrm>
          <a:prstGeom prst="rect">
            <a:avLst/>
          </a:prstGeom>
          <a:noFill/>
          <a:ln w="25400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C2BA780-39B1-427D-8FDE-948E4AF83073}"/>
              </a:ext>
            </a:extLst>
          </p:cNvPr>
          <p:cNvSpPr/>
          <p:nvPr/>
        </p:nvSpPr>
        <p:spPr bwMode="auto">
          <a:xfrm>
            <a:off x="8310869" y="1196277"/>
            <a:ext cx="933056" cy="940625"/>
          </a:xfrm>
          <a:prstGeom prst="rect">
            <a:avLst/>
          </a:prstGeom>
          <a:noFill/>
          <a:ln w="25400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83DC831-AC4B-448B-8301-B59320583048}"/>
              </a:ext>
            </a:extLst>
          </p:cNvPr>
          <p:cNvSpPr/>
          <p:nvPr/>
        </p:nvSpPr>
        <p:spPr bwMode="auto">
          <a:xfrm>
            <a:off x="9594725" y="1197097"/>
            <a:ext cx="933056" cy="940625"/>
          </a:xfrm>
          <a:prstGeom prst="rect">
            <a:avLst/>
          </a:prstGeom>
          <a:noFill/>
          <a:ln w="25400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4AE45D6-D5EB-41D1-B61F-FB361EEFDB0C}"/>
              </a:ext>
            </a:extLst>
          </p:cNvPr>
          <p:cNvSpPr/>
          <p:nvPr/>
        </p:nvSpPr>
        <p:spPr bwMode="auto">
          <a:xfrm>
            <a:off x="10878280" y="1196277"/>
            <a:ext cx="933056" cy="940625"/>
          </a:xfrm>
          <a:prstGeom prst="rect">
            <a:avLst/>
          </a:prstGeom>
          <a:noFill/>
          <a:ln w="25400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987546E-0CB2-4FA9-A214-FDD6688B599E}"/>
              </a:ext>
            </a:extLst>
          </p:cNvPr>
          <p:cNvCxnSpPr>
            <a:cxnSpLocks/>
            <a:stCxn id="43" idx="2"/>
          </p:cNvCxnSpPr>
          <p:nvPr/>
        </p:nvCxnSpPr>
        <p:spPr>
          <a:xfrm>
            <a:off x="8777397" y="2136902"/>
            <a:ext cx="1283856" cy="458143"/>
          </a:xfrm>
          <a:prstGeom prst="line">
            <a:avLst/>
          </a:prstGeom>
          <a:ln w="19050">
            <a:solidFill>
              <a:schemeClr val="accent2"/>
            </a:solidFill>
            <a:prstDash val="sysDot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0E70043-C3CD-4D8B-B265-FE770511EC1A}"/>
              </a:ext>
            </a:extLst>
          </p:cNvPr>
          <p:cNvCxnSpPr>
            <a:cxnSpLocks/>
            <a:stCxn id="46" idx="2"/>
          </p:cNvCxnSpPr>
          <p:nvPr/>
        </p:nvCxnSpPr>
        <p:spPr>
          <a:xfrm>
            <a:off x="10061253" y="2137722"/>
            <a:ext cx="0" cy="457323"/>
          </a:xfrm>
          <a:prstGeom prst="line">
            <a:avLst/>
          </a:prstGeom>
          <a:ln w="19050">
            <a:solidFill>
              <a:schemeClr val="accent2"/>
            </a:solidFill>
            <a:prstDash val="sysDot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59805F9F-5082-4DD1-8523-B9904B67E18A}"/>
              </a:ext>
            </a:extLst>
          </p:cNvPr>
          <p:cNvCxnSpPr>
            <a:cxnSpLocks/>
            <a:stCxn id="49" idx="2"/>
          </p:cNvCxnSpPr>
          <p:nvPr/>
        </p:nvCxnSpPr>
        <p:spPr>
          <a:xfrm flipH="1">
            <a:off x="10061253" y="2136902"/>
            <a:ext cx="1283555" cy="458143"/>
          </a:xfrm>
          <a:prstGeom prst="line">
            <a:avLst/>
          </a:prstGeom>
          <a:ln w="19050">
            <a:solidFill>
              <a:schemeClr val="accent2"/>
            </a:solidFill>
            <a:prstDash val="sysDot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70471F17-0B94-49F8-8EA8-96AFEA3CA6AF}"/>
              </a:ext>
            </a:extLst>
          </p:cNvPr>
          <p:cNvCxnSpPr>
            <a:cxnSpLocks/>
            <a:stCxn id="40" idx="2"/>
          </p:cNvCxnSpPr>
          <p:nvPr/>
        </p:nvCxnSpPr>
        <p:spPr>
          <a:xfrm>
            <a:off x="10061253" y="3712029"/>
            <a:ext cx="0" cy="130628"/>
          </a:xfrm>
          <a:prstGeom prst="line">
            <a:avLst/>
          </a:prstGeom>
          <a:ln w="25400">
            <a:solidFill>
              <a:schemeClr val="accent2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16AC4F1A-FC03-4D84-8FB8-C374FA859613}"/>
              </a:ext>
            </a:extLst>
          </p:cNvPr>
          <p:cNvSpPr txBox="1"/>
          <p:nvPr/>
        </p:nvSpPr>
        <p:spPr>
          <a:xfrm>
            <a:off x="9437750" y="2272482"/>
            <a:ext cx="1186707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>
                <a:solidFill>
                  <a:schemeClr val="accent2"/>
                </a:solidFill>
              </a:rPr>
              <a:t>VNET Peering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C3C71BD-56F2-4203-A099-D88C848D8BC0}"/>
              </a:ext>
            </a:extLst>
          </p:cNvPr>
          <p:cNvSpPr txBox="1"/>
          <p:nvPr/>
        </p:nvSpPr>
        <p:spPr>
          <a:xfrm>
            <a:off x="9284627" y="1362720"/>
            <a:ext cx="26289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2800"/>
              <a:t>…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4B729DA5-BBD1-4754-8E73-C9C370E713B9}"/>
              </a:ext>
            </a:extLst>
          </p:cNvPr>
          <p:cNvSpPr txBox="1"/>
          <p:nvPr/>
        </p:nvSpPr>
        <p:spPr>
          <a:xfrm>
            <a:off x="10578129" y="1367361"/>
            <a:ext cx="26289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2800"/>
              <a:t>…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D371633-C71C-BD47-BFD3-9FC6010EAB39}"/>
              </a:ext>
            </a:extLst>
          </p:cNvPr>
          <p:cNvGrpSpPr/>
          <p:nvPr/>
        </p:nvGrpSpPr>
        <p:grpSpPr>
          <a:xfrm>
            <a:off x="1340854" y="1855781"/>
            <a:ext cx="564146" cy="1193426"/>
            <a:chOff x="2494740" y="1801353"/>
            <a:chExt cx="564146" cy="1193426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6A327B0F-BB77-9C47-AB96-56624539E6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95485" y="2416626"/>
              <a:ext cx="342712" cy="578153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27CA2455-285C-C249-9FB8-E5DD4EB3E66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4740" y="1801353"/>
              <a:ext cx="564146" cy="564146"/>
            </a:xfrm>
            <a:prstGeom prst="rect">
              <a:avLst/>
            </a:prstGeom>
          </p:spPr>
        </p:pic>
      </p:grpSp>
      <p:pic>
        <p:nvPicPr>
          <p:cNvPr id="56" name="Picture 55">
            <a:extLst>
              <a:ext uri="{FF2B5EF4-FFF2-40B4-BE49-F238E27FC236}">
                <a16:creationId xmlns:a16="http://schemas.microsoft.com/office/drawing/2014/main" id="{AF2CFBC3-A347-2F4E-9059-3B37D8CD43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3654" y="1387695"/>
            <a:ext cx="564146" cy="564146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F136457-CC5A-834B-85B9-E7ADC3368A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8169" y="1409465"/>
            <a:ext cx="564146" cy="564146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704C3B72-1B5A-5E4E-BCD1-F94C6D7563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0025" y="1387695"/>
            <a:ext cx="564146" cy="564146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F49965DE-2AE8-3F4D-8AE7-660CE29D08C1}"/>
              </a:ext>
            </a:extLst>
          </p:cNvPr>
          <p:cNvGrpSpPr/>
          <p:nvPr/>
        </p:nvGrpSpPr>
        <p:grpSpPr>
          <a:xfrm>
            <a:off x="3289253" y="4483067"/>
            <a:ext cx="4555364" cy="1895962"/>
            <a:chOff x="3289253" y="4483067"/>
            <a:chExt cx="4555364" cy="822384"/>
          </a:xfrm>
        </p:grpSpPr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C8AC364C-E53B-1B42-9304-67A292CF0B79}"/>
                </a:ext>
              </a:extLst>
            </p:cNvPr>
            <p:cNvCxnSpPr>
              <a:cxnSpLocks/>
            </p:cNvCxnSpPr>
            <p:nvPr/>
          </p:nvCxnSpPr>
          <p:spPr>
            <a:xfrm>
              <a:off x="3289253" y="4485942"/>
              <a:ext cx="0" cy="819509"/>
            </a:xfrm>
            <a:prstGeom prst="line">
              <a:avLst/>
            </a:prstGeom>
            <a:noFill/>
            <a:ln w="9525" cap="flat" cmpd="sng" algn="ctr">
              <a:gradFill>
                <a:gsLst>
                  <a:gs pos="0">
                    <a:srgbClr val="0078D4"/>
                  </a:gs>
                  <a:gs pos="100000">
                    <a:schemeClr val="bg1"/>
                  </a:gs>
                  <a:gs pos="49000">
                    <a:srgbClr val="4EE7FF"/>
                  </a:gs>
                </a:gsLst>
                <a:lin ang="5400000" scaled="0"/>
              </a:gradFill>
              <a:prstDash val="solid"/>
              <a:headEnd type="none" w="lg" len="med"/>
              <a:tailEnd type="none" w="lg" len="med"/>
            </a:ln>
            <a:effectLst/>
          </p:spPr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C87D8360-1C79-4D44-B6E8-D2FE62615297}"/>
                </a:ext>
              </a:extLst>
            </p:cNvPr>
            <p:cNvCxnSpPr>
              <a:cxnSpLocks/>
            </p:cNvCxnSpPr>
            <p:nvPr/>
          </p:nvCxnSpPr>
          <p:spPr>
            <a:xfrm>
              <a:off x="7844617" y="4483067"/>
              <a:ext cx="0" cy="819509"/>
            </a:xfrm>
            <a:prstGeom prst="line">
              <a:avLst/>
            </a:prstGeom>
            <a:noFill/>
            <a:ln w="9525" cap="flat" cmpd="sng" algn="ctr">
              <a:gradFill>
                <a:gsLst>
                  <a:gs pos="0">
                    <a:srgbClr val="0078D4"/>
                  </a:gs>
                  <a:gs pos="100000">
                    <a:schemeClr val="bg1"/>
                  </a:gs>
                  <a:gs pos="49000">
                    <a:srgbClr val="4EE7FF"/>
                  </a:gs>
                </a:gsLst>
                <a:lin ang="5400000" scaled="0"/>
              </a:gradFill>
              <a:prstDash val="solid"/>
              <a:headEnd type="none" w="lg" len="med"/>
              <a:tailEnd type="none" w="lg" len="med"/>
            </a:ln>
            <a:effectLst/>
          </p:spPr>
        </p:cxn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98D56D47-A8B3-AC47-9A63-6165BA260820}"/>
              </a:ext>
            </a:extLst>
          </p:cNvPr>
          <p:cNvGrpSpPr/>
          <p:nvPr/>
        </p:nvGrpSpPr>
        <p:grpSpPr>
          <a:xfrm>
            <a:off x="3517997" y="1855781"/>
            <a:ext cx="564146" cy="1193426"/>
            <a:chOff x="2494740" y="1801353"/>
            <a:chExt cx="564146" cy="1193426"/>
          </a:xfrm>
        </p:grpSpPr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3E5DE100-6C9B-564B-883D-C38D334A04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95485" y="2416626"/>
              <a:ext cx="342712" cy="578153"/>
            </a:xfrm>
            <a:prstGeom prst="rect">
              <a:avLst/>
            </a:prstGeom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FE19277B-1297-6843-800A-F51AF0BD93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4740" y="1801353"/>
              <a:ext cx="564146" cy="564146"/>
            </a:xfrm>
            <a:prstGeom prst="rect">
              <a:avLst/>
            </a:prstGeom>
          </p:spPr>
        </p:pic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62F8B788-64C1-FA4A-9E5C-ABB3FEECED1F}"/>
              </a:ext>
            </a:extLst>
          </p:cNvPr>
          <p:cNvGrpSpPr/>
          <p:nvPr/>
        </p:nvGrpSpPr>
        <p:grpSpPr>
          <a:xfrm>
            <a:off x="6010826" y="1855781"/>
            <a:ext cx="564146" cy="1193426"/>
            <a:chOff x="2494740" y="1801353"/>
            <a:chExt cx="564146" cy="1193426"/>
          </a:xfrm>
        </p:grpSpPr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1E241D35-B41A-0447-A68B-13896D870E5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95485" y="2416626"/>
              <a:ext cx="342712" cy="578153"/>
            </a:xfrm>
            <a:prstGeom prst="rect">
              <a:avLst/>
            </a:prstGeom>
          </p:spPr>
        </p:pic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0077498B-14EA-6549-B9AB-838383F9BE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4740" y="1801353"/>
              <a:ext cx="564146" cy="564146"/>
            </a:xfrm>
            <a:prstGeom prst="rect">
              <a:avLst/>
            </a:prstGeom>
          </p:spPr>
        </p:pic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AEFD4D5B-E019-F748-9BA8-25D1EF37D52D}"/>
              </a:ext>
            </a:extLst>
          </p:cNvPr>
          <p:cNvGrpSpPr/>
          <p:nvPr/>
        </p:nvGrpSpPr>
        <p:grpSpPr>
          <a:xfrm>
            <a:off x="4508597" y="1855781"/>
            <a:ext cx="564146" cy="1193426"/>
            <a:chOff x="2494740" y="1801353"/>
            <a:chExt cx="564146" cy="1193426"/>
          </a:xfrm>
        </p:grpSpPr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E2E5B4DE-0495-F54C-A462-A420B51705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95485" y="2416626"/>
              <a:ext cx="342712" cy="578153"/>
            </a:xfrm>
            <a:prstGeom prst="rect">
              <a:avLst/>
            </a:prstGeom>
          </p:spPr>
        </p:pic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AD6D355E-65C6-D044-AC6F-685DE159AE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4740" y="1801353"/>
              <a:ext cx="564146" cy="564146"/>
            </a:xfrm>
            <a:prstGeom prst="rect">
              <a:avLst/>
            </a:prstGeom>
          </p:spPr>
        </p:pic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3A7BA8B9-8B3D-8349-B8F9-B04CB835B1DA}"/>
              </a:ext>
            </a:extLst>
          </p:cNvPr>
          <p:cNvGrpSpPr/>
          <p:nvPr/>
        </p:nvGrpSpPr>
        <p:grpSpPr>
          <a:xfrm>
            <a:off x="7012311" y="1855781"/>
            <a:ext cx="564146" cy="1193426"/>
            <a:chOff x="2494740" y="1801353"/>
            <a:chExt cx="564146" cy="1193426"/>
          </a:xfrm>
        </p:grpSpPr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4D25C010-2864-7C42-A1C0-519F001AE3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95485" y="2416626"/>
              <a:ext cx="342712" cy="578153"/>
            </a:xfrm>
            <a:prstGeom prst="rect">
              <a:avLst/>
            </a:prstGeom>
          </p:spPr>
        </p:pic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62822375-B0B2-4943-81DC-E4378139BCD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4740" y="1801353"/>
              <a:ext cx="564146" cy="564146"/>
            </a:xfrm>
            <a:prstGeom prst="rect">
              <a:avLst/>
            </a:prstGeom>
          </p:spPr>
        </p:pic>
      </p:grpSp>
      <p:pic>
        <p:nvPicPr>
          <p:cNvPr id="78" name="Picture 72">
            <a:extLst>
              <a:ext uri="{FF2B5EF4-FFF2-40B4-BE49-F238E27FC236}">
                <a16:creationId xmlns:a16="http://schemas.microsoft.com/office/drawing/2014/main" id="{A8C7A451-CA99-8C47-AC8A-2D51DEFE35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2402" y="3822573"/>
            <a:ext cx="498140" cy="51534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72">
            <a:extLst>
              <a:ext uri="{FF2B5EF4-FFF2-40B4-BE49-F238E27FC236}">
                <a16:creationId xmlns:a16="http://schemas.microsoft.com/office/drawing/2014/main" id="{FA6BFF84-C310-BD49-A947-619F7E608D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059" y="3822573"/>
            <a:ext cx="498140" cy="51534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72">
            <a:extLst>
              <a:ext uri="{FF2B5EF4-FFF2-40B4-BE49-F238E27FC236}">
                <a16:creationId xmlns:a16="http://schemas.microsoft.com/office/drawing/2014/main" id="{4FC97D9A-D17B-1845-A11D-642051FE4B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431" y="3822573"/>
            <a:ext cx="498140" cy="51534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4181246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>
            <a:extLst>
              <a:ext uri="{FF2B5EF4-FFF2-40B4-BE49-F238E27FC236}">
                <a16:creationId xmlns:a16="http://schemas.microsoft.com/office/drawing/2014/main" id="{A4D1801C-F456-E644-A09C-DB9C458E6020}"/>
              </a:ext>
            </a:extLst>
          </p:cNvPr>
          <p:cNvSpPr/>
          <p:nvPr/>
        </p:nvSpPr>
        <p:spPr bwMode="auto">
          <a:xfrm>
            <a:off x="3004457" y="1741714"/>
            <a:ext cx="6455229" cy="413657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2"/>
              </a:gs>
            </a:gsLst>
            <a:lin ang="162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45DB51-0932-479A-B693-3CB38F8902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Designing for disaster recovery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D1C2DBB-9F36-4D88-80CC-508C8160471F}"/>
              </a:ext>
            </a:extLst>
          </p:cNvPr>
          <p:cNvSpPr/>
          <p:nvPr/>
        </p:nvSpPr>
        <p:spPr bwMode="auto">
          <a:xfrm>
            <a:off x="3178061" y="1857433"/>
            <a:ext cx="1486092" cy="1376955"/>
          </a:xfrm>
          <a:prstGeom prst="rect">
            <a:avLst/>
          </a:prstGeom>
          <a:noFill/>
          <a:ln w="25400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12BEFB-329C-4764-A418-134436D60146}"/>
              </a:ext>
            </a:extLst>
          </p:cNvPr>
          <p:cNvSpPr/>
          <p:nvPr/>
        </p:nvSpPr>
        <p:spPr bwMode="auto">
          <a:xfrm>
            <a:off x="7702676" y="1857433"/>
            <a:ext cx="1486092" cy="1376955"/>
          </a:xfrm>
          <a:prstGeom prst="rect">
            <a:avLst/>
          </a:prstGeom>
          <a:noFill/>
          <a:ln w="25400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EC03049-D1FB-455B-AE77-616AB8BF614D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3921107" y="3234388"/>
            <a:ext cx="0" cy="635511"/>
          </a:xfrm>
          <a:prstGeom prst="line">
            <a:avLst/>
          </a:prstGeom>
          <a:ln w="25400">
            <a:solidFill>
              <a:schemeClr val="accent2"/>
            </a:solidFill>
            <a:prstDash val="sysDot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7A0AF4F-B591-4F01-A04F-00813B70680A}"/>
              </a:ext>
            </a:extLst>
          </p:cNvPr>
          <p:cNvCxnSpPr>
            <a:cxnSpLocks/>
            <a:stCxn id="8" idx="2"/>
          </p:cNvCxnSpPr>
          <p:nvPr/>
        </p:nvCxnSpPr>
        <p:spPr>
          <a:xfrm>
            <a:off x="8445722" y="3234388"/>
            <a:ext cx="0" cy="635511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prstDash val="sysDot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F03581A-2425-4E6E-8550-2AB876F9AFCF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3921107" y="3234388"/>
            <a:ext cx="4524615" cy="635511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prstDash val="sysDot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4B3D7FA-46A6-4665-BC48-0A151CA79325}"/>
              </a:ext>
            </a:extLst>
          </p:cNvPr>
          <p:cNvCxnSpPr>
            <a:cxnSpLocks/>
            <a:endCxn id="8" idx="2"/>
          </p:cNvCxnSpPr>
          <p:nvPr/>
        </p:nvCxnSpPr>
        <p:spPr>
          <a:xfrm flipV="1">
            <a:off x="3921107" y="3234388"/>
            <a:ext cx="4524615" cy="635511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prstDash val="sysDot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322276CF-EAB1-4562-9D60-29406984F9CC}"/>
              </a:ext>
            </a:extLst>
          </p:cNvPr>
          <p:cNvSpPr txBox="1"/>
          <p:nvPr/>
        </p:nvSpPr>
        <p:spPr>
          <a:xfrm>
            <a:off x="3486637" y="1437366"/>
            <a:ext cx="89159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>
                <a:solidFill>
                  <a:schemeClr val="tx2"/>
                </a:solidFill>
                <a:latin typeface="+mj-lt"/>
              </a:rPr>
              <a:t>Region 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C3A3AE6-FFE1-4029-8FAD-F23A1B800CCD}"/>
              </a:ext>
            </a:extLst>
          </p:cNvPr>
          <p:cNvSpPr txBox="1"/>
          <p:nvPr/>
        </p:nvSpPr>
        <p:spPr>
          <a:xfrm>
            <a:off x="7945937" y="1437365"/>
            <a:ext cx="92685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>
                <a:solidFill>
                  <a:schemeClr val="tx2"/>
                </a:solidFill>
                <a:latin typeface="+mj-lt"/>
              </a:rPr>
              <a:t>Region 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CF22E60-21B1-4C73-89EC-F6BF7142C986}"/>
              </a:ext>
            </a:extLst>
          </p:cNvPr>
          <p:cNvSpPr txBox="1"/>
          <p:nvPr/>
        </p:nvSpPr>
        <p:spPr>
          <a:xfrm>
            <a:off x="661602" y="3647175"/>
            <a:ext cx="2048941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400"/>
              <a:t>Use </a:t>
            </a:r>
            <a:r>
              <a:rPr lang="en-US" sz="1400" b="1"/>
              <a:t>your own WAN</a:t>
            </a:r>
            <a:r>
              <a:rPr lang="en-US" sz="1400"/>
              <a:t> or </a:t>
            </a:r>
            <a:r>
              <a:rPr lang="en-US" sz="1400" b="1"/>
              <a:t>Microsoft’s network</a:t>
            </a:r>
            <a:r>
              <a:rPr lang="en-US" sz="1400"/>
              <a:t> to achieve connectivity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4634DC6-078F-4849-A7FD-D8E9FE1A4B3B}"/>
              </a:ext>
            </a:extLst>
          </p:cNvPr>
          <p:cNvSpPr txBox="1"/>
          <p:nvPr/>
        </p:nvSpPr>
        <p:spPr>
          <a:xfrm>
            <a:off x="9763846" y="3766918"/>
            <a:ext cx="193829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400"/>
              <a:t>Make sure you have </a:t>
            </a:r>
            <a:r>
              <a:rPr lang="en-US" sz="1400" b="1"/>
              <a:t>symmetrical routing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4E95859-2A6C-A241-A4AA-07943C887396}"/>
              </a:ext>
            </a:extLst>
          </p:cNvPr>
          <p:cNvGrpSpPr/>
          <p:nvPr/>
        </p:nvGrpSpPr>
        <p:grpSpPr>
          <a:xfrm>
            <a:off x="3648625" y="1931981"/>
            <a:ext cx="564146" cy="1193426"/>
            <a:chOff x="2494740" y="1801353"/>
            <a:chExt cx="564146" cy="1193426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2F33B2EA-0DE1-724A-AD18-B191469007E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95485" y="2416626"/>
              <a:ext cx="342712" cy="578153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7FAAB202-270A-2148-957A-6C34212FE0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4740" y="1801353"/>
              <a:ext cx="564146" cy="564146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6213CF5C-6D71-4642-AB70-415E4405915B}"/>
              </a:ext>
            </a:extLst>
          </p:cNvPr>
          <p:cNvGrpSpPr/>
          <p:nvPr/>
        </p:nvGrpSpPr>
        <p:grpSpPr>
          <a:xfrm>
            <a:off x="8177083" y="1931981"/>
            <a:ext cx="564146" cy="1193426"/>
            <a:chOff x="2494740" y="1801353"/>
            <a:chExt cx="564146" cy="1193426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B3778F19-AE32-8448-A4C7-060ED400DB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95485" y="2416626"/>
              <a:ext cx="342712" cy="578153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5853949C-FAF5-4043-A479-3CC2EEFE87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4740" y="1801353"/>
              <a:ext cx="564146" cy="564146"/>
            </a:xfrm>
            <a:prstGeom prst="rect">
              <a:avLst/>
            </a:prstGeom>
          </p:spPr>
        </p:pic>
      </p:grpSp>
      <p:pic>
        <p:nvPicPr>
          <p:cNvPr id="49" name="Picture 48">
            <a:extLst>
              <a:ext uri="{FF2B5EF4-FFF2-40B4-BE49-F238E27FC236}">
                <a16:creationId xmlns:a16="http://schemas.microsoft.com/office/drawing/2014/main" id="{FC5B7C3D-974B-4043-BADA-60AFE14F61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9169" y="5984540"/>
            <a:ext cx="710173" cy="710173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DF4CB3A-7A43-CF40-B194-556B135B92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1427" y="5995426"/>
            <a:ext cx="710173" cy="710173"/>
          </a:xfrm>
          <a:prstGeom prst="rect">
            <a:avLst/>
          </a:prstGeom>
        </p:spPr>
      </p:pic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0726D792-F1F1-0745-8F65-C4B9D3618C50}"/>
              </a:ext>
            </a:extLst>
          </p:cNvPr>
          <p:cNvCxnSpPr>
            <a:cxnSpLocks/>
          </p:cNvCxnSpPr>
          <p:nvPr/>
        </p:nvCxnSpPr>
        <p:spPr>
          <a:xfrm>
            <a:off x="8447313" y="4267200"/>
            <a:ext cx="0" cy="1665514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2F25E08B-1D50-4E4E-ADB3-82285A38F0E2}"/>
              </a:ext>
            </a:extLst>
          </p:cNvPr>
          <p:cNvCxnSpPr>
            <a:cxnSpLocks/>
          </p:cNvCxnSpPr>
          <p:nvPr/>
        </p:nvCxnSpPr>
        <p:spPr>
          <a:xfrm>
            <a:off x="3907970" y="4267200"/>
            <a:ext cx="0" cy="1665514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72">
            <a:extLst>
              <a:ext uri="{FF2B5EF4-FFF2-40B4-BE49-F238E27FC236}">
                <a16:creationId xmlns:a16="http://schemas.microsoft.com/office/drawing/2014/main" id="{A6A5E151-7D43-494B-951C-FB78479E52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9545" y="3844345"/>
            <a:ext cx="498140" cy="51534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72">
            <a:extLst>
              <a:ext uri="{FF2B5EF4-FFF2-40B4-BE49-F238E27FC236}">
                <a16:creationId xmlns:a16="http://schemas.microsoft.com/office/drawing/2014/main" id="{B5E73F3C-96D1-864B-AF2B-1B2D124CD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974" y="3844345"/>
            <a:ext cx="498140" cy="51534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DCD8E8B1-7098-664B-A481-D16D4E135C31}"/>
              </a:ext>
            </a:extLst>
          </p:cNvPr>
          <p:cNvSpPr/>
          <p:nvPr/>
        </p:nvSpPr>
        <p:spPr>
          <a:xfrm>
            <a:off x="5474472" y="5312621"/>
            <a:ext cx="13083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32398" fontAlgn="base">
              <a:spcBef>
                <a:spcPct val="0"/>
              </a:spcBef>
              <a:spcAft>
                <a:spcPct val="0"/>
              </a:spcAft>
            </a:pPr>
            <a:r>
              <a:rPr lang="en-US" b="1"/>
              <a:t>Your WAN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88BA7EA-A2E1-9D43-B04A-EED460852EFB}"/>
              </a:ext>
            </a:extLst>
          </p:cNvPr>
          <p:cNvCxnSpPr/>
          <p:nvPr/>
        </p:nvCxnSpPr>
        <p:spPr>
          <a:xfrm flipV="1">
            <a:off x="4267200" y="4615543"/>
            <a:ext cx="0" cy="1262743"/>
          </a:xfrm>
          <a:prstGeom prst="line">
            <a:avLst/>
          </a:prstGeom>
          <a:ln w="19050">
            <a:solidFill>
              <a:schemeClr val="tx2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55ACD526-3F87-9940-80AF-A26E761BA129}"/>
              </a:ext>
            </a:extLst>
          </p:cNvPr>
          <p:cNvCxnSpPr>
            <a:cxnSpLocks/>
          </p:cNvCxnSpPr>
          <p:nvPr/>
        </p:nvCxnSpPr>
        <p:spPr>
          <a:xfrm flipH="1">
            <a:off x="4267203" y="4626429"/>
            <a:ext cx="3701140" cy="0"/>
          </a:xfrm>
          <a:prstGeom prst="line">
            <a:avLst/>
          </a:prstGeom>
          <a:ln w="19050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B422C59A-D336-9249-AE47-362D88B8FFA0}"/>
              </a:ext>
            </a:extLst>
          </p:cNvPr>
          <p:cNvCxnSpPr>
            <a:cxnSpLocks/>
          </p:cNvCxnSpPr>
          <p:nvPr/>
        </p:nvCxnSpPr>
        <p:spPr>
          <a:xfrm flipV="1">
            <a:off x="7957457" y="3374571"/>
            <a:ext cx="0" cy="1262743"/>
          </a:xfrm>
          <a:prstGeom prst="line">
            <a:avLst/>
          </a:prstGeom>
          <a:ln w="19050">
            <a:solidFill>
              <a:schemeClr val="tx2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9E359ED2-DE2B-2D44-9B0F-56DAEBFAF72A}"/>
              </a:ext>
            </a:extLst>
          </p:cNvPr>
          <p:cNvCxnSpPr>
            <a:cxnSpLocks/>
          </p:cNvCxnSpPr>
          <p:nvPr/>
        </p:nvCxnSpPr>
        <p:spPr>
          <a:xfrm flipV="1">
            <a:off x="4071256" y="4953000"/>
            <a:ext cx="0" cy="99060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62B502BB-3937-D942-9E7E-58649214FC3A}"/>
              </a:ext>
            </a:extLst>
          </p:cNvPr>
          <p:cNvCxnSpPr>
            <a:cxnSpLocks/>
          </p:cNvCxnSpPr>
          <p:nvPr/>
        </p:nvCxnSpPr>
        <p:spPr>
          <a:xfrm flipH="1">
            <a:off x="4060374" y="4953000"/>
            <a:ext cx="374468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4E1C0FF4-06F0-F141-8F1A-6CB8551081C0}"/>
              </a:ext>
            </a:extLst>
          </p:cNvPr>
          <p:cNvCxnSpPr>
            <a:cxnSpLocks/>
          </p:cNvCxnSpPr>
          <p:nvPr/>
        </p:nvCxnSpPr>
        <p:spPr>
          <a:xfrm>
            <a:off x="7794171" y="3374572"/>
            <a:ext cx="0" cy="1589314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B7568E0E-3DEB-1840-98C0-BDBD901DC5CD}"/>
              </a:ext>
            </a:extLst>
          </p:cNvPr>
          <p:cNvCxnSpPr>
            <a:cxnSpLocks/>
          </p:cNvCxnSpPr>
          <p:nvPr/>
        </p:nvCxnSpPr>
        <p:spPr>
          <a:xfrm flipV="1">
            <a:off x="4495799" y="5127172"/>
            <a:ext cx="0" cy="990601"/>
          </a:xfrm>
          <a:prstGeom prst="line">
            <a:avLst/>
          </a:prstGeom>
          <a:ln w="19050">
            <a:solidFill>
              <a:schemeClr val="tx2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79915D68-DF55-BB42-A651-C3EF38338664}"/>
              </a:ext>
            </a:extLst>
          </p:cNvPr>
          <p:cNvCxnSpPr>
            <a:cxnSpLocks/>
          </p:cNvCxnSpPr>
          <p:nvPr/>
        </p:nvCxnSpPr>
        <p:spPr>
          <a:xfrm flipH="1">
            <a:off x="4506686" y="5127172"/>
            <a:ext cx="4365172" cy="0"/>
          </a:xfrm>
          <a:prstGeom prst="line">
            <a:avLst/>
          </a:prstGeom>
          <a:ln w="19050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B05A27C0-C24A-AF48-BCF9-22EC05983C15}"/>
              </a:ext>
            </a:extLst>
          </p:cNvPr>
          <p:cNvCxnSpPr>
            <a:cxnSpLocks/>
          </p:cNvCxnSpPr>
          <p:nvPr/>
        </p:nvCxnSpPr>
        <p:spPr>
          <a:xfrm>
            <a:off x="8860971" y="3374571"/>
            <a:ext cx="0" cy="1763487"/>
          </a:xfrm>
          <a:prstGeom prst="line">
            <a:avLst/>
          </a:prstGeom>
          <a:ln w="19050"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A822F186-2DD0-E04F-85A2-85E4259D6ECF}"/>
              </a:ext>
            </a:extLst>
          </p:cNvPr>
          <p:cNvCxnSpPr>
            <a:cxnSpLocks/>
          </p:cNvCxnSpPr>
          <p:nvPr/>
        </p:nvCxnSpPr>
        <p:spPr>
          <a:xfrm flipV="1">
            <a:off x="4386943" y="4278086"/>
            <a:ext cx="0" cy="1719943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AE137953-8E42-A546-83AC-A708D8777740}"/>
              </a:ext>
            </a:extLst>
          </p:cNvPr>
          <p:cNvCxnSpPr>
            <a:cxnSpLocks/>
          </p:cNvCxnSpPr>
          <p:nvPr/>
        </p:nvCxnSpPr>
        <p:spPr>
          <a:xfrm flipH="1">
            <a:off x="4397829" y="4288971"/>
            <a:ext cx="3766457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F95227A0-9D8D-444F-95DA-E8FF01A759C2}"/>
              </a:ext>
            </a:extLst>
          </p:cNvPr>
          <p:cNvCxnSpPr>
            <a:cxnSpLocks/>
          </p:cNvCxnSpPr>
          <p:nvPr/>
        </p:nvCxnSpPr>
        <p:spPr>
          <a:xfrm flipV="1">
            <a:off x="8153400" y="3374572"/>
            <a:ext cx="0" cy="92528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943100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>
            <a:extLst>
              <a:ext uri="{FF2B5EF4-FFF2-40B4-BE49-F238E27FC236}">
                <a16:creationId xmlns:a16="http://schemas.microsoft.com/office/drawing/2014/main" id="{4097FA7D-015F-6249-879A-4B6486C8BE27}"/>
              </a:ext>
            </a:extLst>
          </p:cNvPr>
          <p:cNvSpPr/>
          <p:nvPr/>
        </p:nvSpPr>
        <p:spPr bwMode="auto">
          <a:xfrm rot="5400000">
            <a:off x="8180613" y="2803073"/>
            <a:ext cx="718457" cy="65640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92AD7B93-CADA-47F1-BFE4-71362149A8D9}"/>
              </a:ext>
            </a:extLst>
          </p:cNvPr>
          <p:cNvCxnSpPr>
            <a:stCxn id="132" idx="1"/>
          </p:cNvCxnSpPr>
          <p:nvPr/>
        </p:nvCxnSpPr>
        <p:spPr>
          <a:xfrm flipH="1" flipV="1">
            <a:off x="5327431" y="2598789"/>
            <a:ext cx="529473" cy="3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A0A32F0A-6A53-4578-99D4-F46CD5637758}"/>
              </a:ext>
            </a:extLst>
          </p:cNvPr>
          <p:cNvCxnSpPr>
            <a:cxnSpLocks/>
            <a:endCxn id="133" idx="3"/>
          </p:cNvCxnSpPr>
          <p:nvPr/>
        </p:nvCxnSpPr>
        <p:spPr>
          <a:xfrm flipH="1">
            <a:off x="11223286" y="2598791"/>
            <a:ext cx="44647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02DF3A87-992E-9E49-BD78-5D8AB51C2BC0}"/>
              </a:ext>
            </a:extLst>
          </p:cNvPr>
          <p:cNvSpPr/>
          <p:nvPr/>
        </p:nvSpPr>
        <p:spPr bwMode="auto">
          <a:xfrm>
            <a:off x="5214257" y="2460171"/>
            <a:ext cx="446314" cy="2100943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51F46BCB-6213-4C78-8B34-00E4C3786920}"/>
              </a:ext>
            </a:extLst>
          </p:cNvPr>
          <p:cNvCxnSpPr>
            <a:cxnSpLocks/>
            <a:stCxn id="129" idx="3"/>
            <a:endCxn id="131" idx="1"/>
          </p:cNvCxnSpPr>
          <p:nvPr/>
        </p:nvCxnSpPr>
        <p:spPr>
          <a:xfrm flipV="1">
            <a:off x="7157189" y="4341179"/>
            <a:ext cx="2598482" cy="1"/>
          </a:xfrm>
          <a:prstGeom prst="line">
            <a:avLst/>
          </a:prstGeom>
          <a:ln w="63500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itle 1">
            <a:extLst>
              <a:ext uri="{FF2B5EF4-FFF2-40B4-BE49-F238E27FC236}">
                <a16:creationId xmlns:a16="http://schemas.microsoft.com/office/drawing/2014/main" id="{12A995B9-9D15-4694-9008-A1DC285C2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995" y="620428"/>
            <a:ext cx="11306469" cy="403137"/>
          </a:xfrm>
        </p:spPr>
        <p:txBody>
          <a:bodyPr/>
          <a:lstStyle/>
          <a:p>
            <a:r>
              <a:rPr lang="en-US"/>
              <a:t>IPsec encryption over ExpressRoute</a:t>
            </a:r>
          </a:p>
        </p:txBody>
      </p:sp>
      <p:sp>
        <p:nvSpPr>
          <p:cNvPr id="128" name="Text Placeholder 2">
            <a:extLst>
              <a:ext uri="{FF2B5EF4-FFF2-40B4-BE49-F238E27FC236}">
                <a16:creationId xmlns:a16="http://schemas.microsoft.com/office/drawing/2014/main" id="{301D0650-1007-4A6D-9161-8F7B76A9B5C0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68086" y="1760762"/>
            <a:ext cx="4517572" cy="4293483"/>
          </a:xfrm>
        </p:spPr>
        <p:txBody>
          <a:bodyPr vert="horz" wrap="square" lIns="0" tIns="91440" rIns="146304" bIns="91440" rtlCol="0" anchor="t">
            <a:spAutoFit/>
          </a:bodyPr>
          <a:lstStyle/>
          <a:p>
            <a:pPr>
              <a:spcBef>
                <a:spcPts val="600"/>
              </a:spcBef>
            </a:pPr>
            <a:r>
              <a:rPr lang="en-US" sz="1800" b="1">
                <a:solidFill>
                  <a:schemeClr val="tx2"/>
                </a:solidFill>
                <a:cs typeface="Segoe UI" panose="020B0502040204020203" pitchFamily="34" charset="0"/>
              </a:rPr>
              <a:t>Overview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20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IPsec is end-to-end encryption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20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ExpressRoute is the underlay network and IPsec VPN is the overlay network.</a:t>
            </a:r>
          </a:p>
          <a:p>
            <a:pPr>
              <a:spcBef>
                <a:spcPts val="600"/>
              </a:spcBef>
              <a:spcAft>
                <a:spcPts val="1800"/>
              </a:spcAft>
            </a:pPr>
            <a:r>
              <a:rPr lang="en-US" sz="120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IPsec can be deployed over Microsoft and Azure Private Peering</a:t>
            </a:r>
          </a:p>
          <a:p>
            <a:pPr>
              <a:spcBef>
                <a:spcPts val="600"/>
              </a:spcBef>
            </a:pPr>
            <a:r>
              <a:rPr lang="en-US" sz="1800" b="1">
                <a:solidFill>
                  <a:schemeClr val="tx2"/>
                </a:solidFill>
                <a:cs typeface="Segoe UI" panose="020B0502040204020203" pitchFamily="34" charset="0"/>
              </a:rPr>
              <a:t>Best practices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200">
                <a:solidFill>
                  <a:schemeClr val="tx1"/>
                </a:solidFill>
                <a:cs typeface="Segoe UI" panose="020B0502040204020203" pitchFamily="34" charset="0"/>
              </a:rPr>
              <a:t>Only VPN gateway IPs should be exchanged in the underlay. </a:t>
            </a:r>
          </a:p>
          <a:p>
            <a:pPr>
              <a:spcBef>
                <a:spcPts val="600"/>
              </a:spcBef>
            </a:pPr>
            <a:r>
              <a:rPr lang="en-US" sz="1200">
                <a:solidFill>
                  <a:schemeClr val="tx1"/>
                </a:solidFill>
                <a:cs typeface="Segoe UI" panose="020B0502040204020203" pitchFamily="34" charset="0"/>
              </a:rPr>
              <a:t>On-prem and Azure VNET routes should be exchanged in the overlay.</a:t>
            </a:r>
          </a:p>
          <a:p>
            <a:pPr lvl="1">
              <a:spcAft>
                <a:spcPts val="600"/>
              </a:spcAft>
            </a:pPr>
            <a:r>
              <a:rPr lang="en-US" sz="1200">
                <a:solidFill>
                  <a:schemeClr val="tx1"/>
                </a:solidFill>
                <a:cs typeface="Segoe UI"/>
              </a:rPr>
              <a:t>If ER GW receives all on-prem routes, ER will be selected as the preferred path for traffic from Azure to on-prem</a:t>
            </a:r>
          </a:p>
          <a:p>
            <a:pPr>
              <a:spcBef>
                <a:spcPts val="600"/>
              </a:spcBef>
            </a:pPr>
            <a:r>
              <a:rPr lang="en-US" sz="1200">
                <a:solidFill>
                  <a:schemeClr val="tx1"/>
                </a:solidFill>
                <a:cs typeface="Segoe UI" panose="020B0502040204020203" pitchFamily="34" charset="0"/>
              </a:rPr>
              <a:t>ExpressRoute </a:t>
            </a:r>
            <a:r>
              <a:rPr lang="en-US" sz="1200" err="1">
                <a:solidFill>
                  <a:schemeClr val="tx1"/>
                </a:solidFill>
                <a:cs typeface="Segoe UI" panose="020B0502040204020203" pitchFamily="34" charset="0"/>
              </a:rPr>
              <a:t>FastPath</a:t>
            </a:r>
            <a:r>
              <a:rPr lang="en-US" sz="1200">
                <a:solidFill>
                  <a:schemeClr val="tx1"/>
                </a:solidFill>
                <a:cs typeface="Segoe UI" panose="020B0502040204020203" pitchFamily="34" charset="0"/>
              </a:rPr>
              <a:t> should be enabled (requires ER ultra perf gateways)</a:t>
            </a:r>
          </a:p>
          <a:p>
            <a:pPr lvl="2">
              <a:spcAft>
                <a:spcPts val="600"/>
              </a:spcAft>
            </a:pPr>
            <a:r>
              <a:rPr lang="en-US" sz="120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On-prem traffic will be sent from the MSEE directly to the VPN gateway; removing software component from the data path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81352431-0689-4836-B0D1-ABFBD336BD04}"/>
              </a:ext>
            </a:extLst>
          </p:cNvPr>
          <p:cNvSpPr/>
          <p:nvPr/>
        </p:nvSpPr>
        <p:spPr bwMode="auto">
          <a:xfrm>
            <a:off x="6590622" y="4047465"/>
            <a:ext cx="566567" cy="587429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Edge Device</a:t>
            </a: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CD2EA928-7380-4557-AEC3-BE0B18282400}"/>
              </a:ext>
            </a:extLst>
          </p:cNvPr>
          <p:cNvSpPr/>
          <p:nvPr/>
        </p:nvSpPr>
        <p:spPr bwMode="auto">
          <a:xfrm>
            <a:off x="8854626" y="4047465"/>
            <a:ext cx="566567" cy="587429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MSEE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2BE2E453-F86D-4DF3-AF8F-B2E82F2470D3}"/>
              </a:ext>
            </a:extLst>
          </p:cNvPr>
          <p:cNvSpPr/>
          <p:nvPr/>
        </p:nvSpPr>
        <p:spPr bwMode="auto">
          <a:xfrm>
            <a:off x="9755671" y="4047464"/>
            <a:ext cx="566567" cy="587429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ER GW</a:t>
            </a: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EB347A3E-C3F4-4D57-91AA-ACF57221EE21}"/>
              </a:ext>
            </a:extLst>
          </p:cNvPr>
          <p:cNvSpPr/>
          <p:nvPr/>
        </p:nvSpPr>
        <p:spPr bwMode="auto">
          <a:xfrm>
            <a:off x="5856904" y="2305077"/>
            <a:ext cx="566567" cy="587429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OnpremVPN</a:t>
            </a:r>
            <a:endParaRPr kumimoji="0" lang="en-US" sz="11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4EB16F4D-F45D-4313-B96C-9008676ADAD0}"/>
              </a:ext>
            </a:extLst>
          </p:cNvPr>
          <p:cNvSpPr/>
          <p:nvPr/>
        </p:nvSpPr>
        <p:spPr bwMode="auto">
          <a:xfrm>
            <a:off x="10656719" y="2305076"/>
            <a:ext cx="566567" cy="587429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Azure VPN GW</a:t>
            </a:r>
          </a:p>
        </p:txBody>
      </p:sp>
      <p:cxnSp>
        <p:nvCxnSpPr>
          <p:cNvPr id="138" name="Connector: Elbow 137">
            <a:extLst>
              <a:ext uri="{FF2B5EF4-FFF2-40B4-BE49-F238E27FC236}">
                <a16:creationId xmlns:a16="http://schemas.microsoft.com/office/drawing/2014/main" id="{B7094617-3C01-47E1-A81D-E402CD00C32A}"/>
              </a:ext>
            </a:extLst>
          </p:cNvPr>
          <p:cNvCxnSpPr>
            <a:stCxn id="130" idx="2"/>
            <a:endCxn id="133" idx="2"/>
          </p:cNvCxnSpPr>
          <p:nvPr/>
        </p:nvCxnSpPr>
        <p:spPr>
          <a:xfrm rot="5400000" flipH="1" flipV="1">
            <a:off x="9167761" y="2862653"/>
            <a:ext cx="1742389" cy="1802093"/>
          </a:xfrm>
          <a:prstGeom prst="bentConnector3">
            <a:avLst>
              <a:gd name="adj1" fmla="val -13120"/>
            </a:avLst>
          </a:prstGeom>
          <a:ln>
            <a:solidFill>
              <a:schemeClr val="tx1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TextBox 138">
            <a:extLst>
              <a:ext uri="{FF2B5EF4-FFF2-40B4-BE49-F238E27FC236}">
                <a16:creationId xmlns:a16="http://schemas.microsoft.com/office/drawing/2014/main" id="{CCB6D01E-AF40-4DB8-BE66-518C05FD9090}"/>
              </a:ext>
            </a:extLst>
          </p:cNvPr>
          <p:cNvSpPr txBox="1"/>
          <p:nvPr/>
        </p:nvSpPr>
        <p:spPr>
          <a:xfrm>
            <a:off x="7807649" y="4161241"/>
            <a:ext cx="397866" cy="378565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91440" rIns="91440" bIns="9144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ER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8105DC3E-231C-437E-9F6A-DA749102324D}"/>
              </a:ext>
            </a:extLst>
          </p:cNvPr>
          <p:cNvCxnSpPr/>
          <p:nvPr/>
        </p:nvCxnSpPr>
        <p:spPr>
          <a:xfrm flipV="1">
            <a:off x="6684891" y="3461823"/>
            <a:ext cx="0" cy="529079"/>
          </a:xfrm>
          <a:prstGeom prst="line">
            <a:avLst/>
          </a:prstGeom>
          <a:ln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E852B6D0-2647-441E-B506-6CD55E89B59C}"/>
              </a:ext>
            </a:extLst>
          </p:cNvPr>
          <p:cNvCxnSpPr/>
          <p:nvPr/>
        </p:nvCxnSpPr>
        <p:spPr>
          <a:xfrm flipV="1">
            <a:off x="10136672" y="3461822"/>
            <a:ext cx="0" cy="529079"/>
          </a:xfrm>
          <a:prstGeom prst="line">
            <a:avLst/>
          </a:prstGeom>
          <a:ln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0FD1F2C0-C714-4169-9201-369E772087AB}"/>
              </a:ext>
            </a:extLst>
          </p:cNvPr>
          <p:cNvCxnSpPr/>
          <p:nvPr/>
        </p:nvCxnSpPr>
        <p:spPr>
          <a:xfrm>
            <a:off x="6684891" y="3735418"/>
            <a:ext cx="3451781" cy="0"/>
          </a:xfrm>
          <a:prstGeom prst="line">
            <a:avLst/>
          </a:prstGeom>
          <a:ln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TextBox 142">
            <a:extLst>
              <a:ext uri="{FF2B5EF4-FFF2-40B4-BE49-F238E27FC236}">
                <a16:creationId xmlns:a16="http://schemas.microsoft.com/office/drawing/2014/main" id="{00A267B0-6ADC-4071-ACC9-718D48DEA437}"/>
              </a:ext>
            </a:extLst>
          </p:cNvPr>
          <p:cNvSpPr txBox="1"/>
          <p:nvPr/>
        </p:nvSpPr>
        <p:spPr>
          <a:xfrm>
            <a:off x="8174216" y="3576637"/>
            <a:ext cx="461986" cy="337015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91440" rIns="91440" bIns="9144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Segoe UI" panose="020B0502040204020203" pitchFamily="34" charset="0"/>
              </a:rPr>
              <a:t>BGP</a:t>
            </a:r>
          </a:p>
        </p:txBody>
      </p:sp>
      <p:cxnSp>
        <p:nvCxnSpPr>
          <p:cNvPr id="144" name="Straight Arrow Connector 143">
            <a:extLst>
              <a:ext uri="{FF2B5EF4-FFF2-40B4-BE49-F238E27FC236}">
                <a16:creationId xmlns:a16="http://schemas.microsoft.com/office/drawing/2014/main" id="{C4FB37B4-53EF-4CB1-A26D-209599745C47}"/>
              </a:ext>
            </a:extLst>
          </p:cNvPr>
          <p:cNvCxnSpPr/>
          <p:nvPr/>
        </p:nvCxnSpPr>
        <p:spPr>
          <a:xfrm>
            <a:off x="6684891" y="3349882"/>
            <a:ext cx="989814" cy="0"/>
          </a:xfrm>
          <a:prstGeom prst="straightConnector1">
            <a:avLst/>
          </a:prstGeom>
          <a:ln>
            <a:solidFill>
              <a:srgbClr val="0070C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TextBox 144">
            <a:extLst>
              <a:ext uri="{FF2B5EF4-FFF2-40B4-BE49-F238E27FC236}">
                <a16:creationId xmlns:a16="http://schemas.microsoft.com/office/drawing/2014/main" id="{B5908C92-954B-45E6-BC3B-47EF74E94FBD}"/>
              </a:ext>
            </a:extLst>
          </p:cNvPr>
          <p:cNvSpPr txBox="1"/>
          <p:nvPr/>
        </p:nvSpPr>
        <p:spPr>
          <a:xfrm>
            <a:off x="6712612" y="3106213"/>
            <a:ext cx="997068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Segoe UI" panose="020B0502040204020203" pitchFamily="34" charset="0"/>
              </a:rPr>
              <a:t>On-prem VPN IP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5541DF3-A16F-4676-88B1-8145F9F3F04E}"/>
              </a:ext>
            </a:extLst>
          </p:cNvPr>
          <p:cNvCxnSpPr/>
          <p:nvPr/>
        </p:nvCxnSpPr>
        <p:spPr>
          <a:xfrm flipH="1">
            <a:off x="9025442" y="3349882"/>
            <a:ext cx="1111230" cy="0"/>
          </a:xfrm>
          <a:prstGeom prst="straightConnector1">
            <a:avLst/>
          </a:prstGeom>
          <a:ln>
            <a:solidFill>
              <a:srgbClr val="0070C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TextBox 146">
            <a:extLst>
              <a:ext uri="{FF2B5EF4-FFF2-40B4-BE49-F238E27FC236}">
                <a16:creationId xmlns:a16="http://schemas.microsoft.com/office/drawing/2014/main" id="{E66C8ECB-0D3A-4352-986B-BA20C1C85F43}"/>
              </a:ext>
            </a:extLst>
          </p:cNvPr>
          <p:cNvSpPr txBox="1"/>
          <p:nvPr/>
        </p:nvSpPr>
        <p:spPr>
          <a:xfrm>
            <a:off x="9109178" y="3106213"/>
            <a:ext cx="1114088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Segoe UI" panose="020B0502040204020203" pitchFamily="34" charset="0"/>
              </a:rPr>
              <a:t>Azure VPN GW IP*</a:t>
            </a:r>
          </a:p>
        </p:txBody>
      </p:sp>
      <p:cxnSp>
        <p:nvCxnSpPr>
          <p:cNvPr id="148" name="Straight Connector 147">
            <a:extLst>
              <a:ext uri="{FF2B5EF4-FFF2-40B4-BE49-F238E27FC236}">
                <a16:creationId xmlns:a16="http://schemas.microsoft.com/office/drawing/2014/main" id="{332C5B30-4A65-43A6-B9D1-EE9DA990A990}"/>
              </a:ext>
            </a:extLst>
          </p:cNvPr>
          <p:cNvCxnSpPr>
            <a:stCxn id="132" idx="3"/>
            <a:endCxn id="133" idx="1"/>
          </p:cNvCxnSpPr>
          <p:nvPr/>
        </p:nvCxnSpPr>
        <p:spPr>
          <a:xfrm flipV="1">
            <a:off x="6423471" y="2598791"/>
            <a:ext cx="4233248" cy="1"/>
          </a:xfrm>
          <a:prstGeom prst="line">
            <a:avLst/>
          </a:prstGeom>
          <a:ln w="635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148">
            <a:extLst>
              <a:ext uri="{FF2B5EF4-FFF2-40B4-BE49-F238E27FC236}">
                <a16:creationId xmlns:a16="http://schemas.microsoft.com/office/drawing/2014/main" id="{AF808EAF-7E16-4DAC-8641-7977193301B5}"/>
              </a:ext>
            </a:extLst>
          </p:cNvPr>
          <p:cNvSpPr txBox="1"/>
          <p:nvPr/>
        </p:nvSpPr>
        <p:spPr>
          <a:xfrm>
            <a:off x="7840025" y="2409507"/>
            <a:ext cx="1214073" cy="378565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91440" rIns="91440" bIns="9144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cs typeface="Segoe UI" panose="020B0502040204020203" pitchFamily="34" charset="0"/>
              </a:rPr>
              <a:t>IPsec tunnel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cs typeface="Segoe UI" panose="020B0502040204020203" pitchFamily="34" charset="0"/>
            </a:endParaRPr>
          </a:p>
        </p:txBody>
      </p: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2414C17D-EAB6-40D3-A838-24C248B505D2}"/>
              </a:ext>
            </a:extLst>
          </p:cNvPr>
          <p:cNvCxnSpPr/>
          <p:nvPr/>
        </p:nvCxnSpPr>
        <p:spPr>
          <a:xfrm flipV="1">
            <a:off x="5988879" y="1691085"/>
            <a:ext cx="0" cy="529079"/>
          </a:xfrm>
          <a:prstGeom prst="line">
            <a:avLst/>
          </a:prstGeom>
          <a:ln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>
            <a:extLst>
              <a:ext uri="{FF2B5EF4-FFF2-40B4-BE49-F238E27FC236}">
                <a16:creationId xmlns:a16="http://schemas.microsoft.com/office/drawing/2014/main" id="{8614310D-EDE8-4BE7-960C-22ADC6891673}"/>
              </a:ext>
            </a:extLst>
          </p:cNvPr>
          <p:cNvCxnSpPr/>
          <p:nvPr/>
        </p:nvCxnSpPr>
        <p:spPr>
          <a:xfrm flipV="1">
            <a:off x="11043216" y="1691085"/>
            <a:ext cx="0" cy="529079"/>
          </a:xfrm>
          <a:prstGeom prst="line">
            <a:avLst/>
          </a:prstGeom>
          <a:ln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>
            <a:extLst>
              <a:ext uri="{FF2B5EF4-FFF2-40B4-BE49-F238E27FC236}">
                <a16:creationId xmlns:a16="http://schemas.microsoft.com/office/drawing/2014/main" id="{5A0D9315-111E-43AA-9AE3-AF02F9869DBB}"/>
              </a:ext>
            </a:extLst>
          </p:cNvPr>
          <p:cNvCxnSpPr>
            <a:cxnSpLocks/>
          </p:cNvCxnSpPr>
          <p:nvPr/>
        </p:nvCxnSpPr>
        <p:spPr>
          <a:xfrm flipV="1">
            <a:off x="5988879" y="1955624"/>
            <a:ext cx="5054337" cy="1"/>
          </a:xfrm>
          <a:prstGeom prst="line">
            <a:avLst/>
          </a:prstGeom>
          <a:ln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TextBox 152">
            <a:extLst>
              <a:ext uri="{FF2B5EF4-FFF2-40B4-BE49-F238E27FC236}">
                <a16:creationId xmlns:a16="http://schemas.microsoft.com/office/drawing/2014/main" id="{902482E3-CEB9-4717-9E1E-B3F96CDB7D41}"/>
              </a:ext>
            </a:extLst>
          </p:cNvPr>
          <p:cNvSpPr txBox="1"/>
          <p:nvPr/>
        </p:nvSpPr>
        <p:spPr>
          <a:xfrm>
            <a:off x="8232346" y="1787118"/>
            <a:ext cx="461986" cy="337015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91440" rIns="91440" bIns="9144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cs typeface="Segoe UI" panose="020B0502040204020203" pitchFamily="34" charset="0"/>
              </a:rPr>
              <a:t>BGP</a:t>
            </a:r>
          </a:p>
        </p:txBody>
      </p:sp>
      <p:cxnSp>
        <p:nvCxnSpPr>
          <p:cNvPr id="154" name="Straight Arrow Connector 153">
            <a:extLst>
              <a:ext uri="{FF2B5EF4-FFF2-40B4-BE49-F238E27FC236}">
                <a16:creationId xmlns:a16="http://schemas.microsoft.com/office/drawing/2014/main" id="{812CAB75-EC5E-4935-9066-04770AF01296}"/>
              </a:ext>
            </a:extLst>
          </p:cNvPr>
          <p:cNvCxnSpPr>
            <a:cxnSpLocks/>
          </p:cNvCxnSpPr>
          <p:nvPr/>
        </p:nvCxnSpPr>
        <p:spPr>
          <a:xfrm>
            <a:off x="5988879" y="1697298"/>
            <a:ext cx="1207531" cy="0"/>
          </a:xfrm>
          <a:prstGeom prst="straightConnector1">
            <a:avLst/>
          </a:prstGeom>
          <a:ln>
            <a:solidFill>
              <a:schemeClr val="accent5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TextBox 154">
            <a:extLst>
              <a:ext uri="{FF2B5EF4-FFF2-40B4-BE49-F238E27FC236}">
                <a16:creationId xmlns:a16="http://schemas.microsoft.com/office/drawing/2014/main" id="{FBA290FB-D612-42F0-BED8-7FD3FCBF9EA1}"/>
              </a:ext>
            </a:extLst>
          </p:cNvPr>
          <p:cNvSpPr txBox="1"/>
          <p:nvPr/>
        </p:nvSpPr>
        <p:spPr>
          <a:xfrm>
            <a:off x="6016600" y="1410086"/>
            <a:ext cx="1288814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cs typeface="Segoe UI" panose="020B0502040204020203" pitchFamily="34" charset="0"/>
              </a:rPr>
              <a:t>On-prem network IPs</a:t>
            </a:r>
          </a:p>
        </p:txBody>
      </p:sp>
      <p:cxnSp>
        <p:nvCxnSpPr>
          <p:cNvPr id="156" name="Straight Arrow Connector 155">
            <a:extLst>
              <a:ext uri="{FF2B5EF4-FFF2-40B4-BE49-F238E27FC236}">
                <a16:creationId xmlns:a16="http://schemas.microsoft.com/office/drawing/2014/main" id="{D4E4BFB6-7CD3-413B-A1D7-CD875012CDE8}"/>
              </a:ext>
            </a:extLst>
          </p:cNvPr>
          <p:cNvCxnSpPr/>
          <p:nvPr/>
        </p:nvCxnSpPr>
        <p:spPr>
          <a:xfrm flipH="1">
            <a:off x="9931986" y="1697298"/>
            <a:ext cx="1111230" cy="0"/>
          </a:xfrm>
          <a:prstGeom prst="straightConnector1">
            <a:avLst/>
          </a:prstGeom>
          <a:ln>
            <a:solidFill>
              <a:schemeClr val="accent5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TextBox 156">
            <a:extLst>
              <a:ext uri="{FF2B5EF4-FFF2-40B4-BE49-F238E27FC236}">
                <a16:creationId xmlns:a16="http://schemas.microsoft.com/office/drawing/2014/main" id="{CE5434B2-A56B-407D-9DF8-74F352E5E770}"/>
              </a:ext>
            </a:extLst>
          </p:cNvPr>
          <p:cNvSpPr txBox="1"/>
          <p:nvPr/>
        </p:nvSpPr>
        <p:spPr>
          <a:xfrm>
            <a:off x="10015691" y="1410086"/>
            <a:ext cx="923330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cs typeface="Segoe UI" panose="020B0502040204020203" pitchFamily="34" charset="0"/>
              </a:rPr>
              <a:t>Azure VNET IPs</a:t>
            </a:r>
          </a:p>
        </p:txBody>
      </p:sp>
      <p:cxnSp>
        <p:nvCxnSpPr>
          <p:cNvPr id="159" name="Connector: Elbow 158">
            <a:extLst>
              <a:ext uri="{FF2B5EF4-FFF2-40B4-BE49-F238E27FC236}">
                <a16:creationId xmlns:a16="http://schemas.microsoft.com/office/drawing/2014/main" id="{8454C2EE-7830-4D1D-802E-1EF41096FA98}"/>
              </a:ext>
            </a:extLst>
          </p:cNvPr>
          <p:cNvCxnSpPr>
            <a:stCxn id="132" idx="2"/>
            <a:endCxn id="129" idx="1"/>
          </p:cNvCxnSpPr>
          <p:nvPr/>
        </p:nvCxnSpPr>
        <p:spPr>
          <a:xfrm rot="16200000" flipH="1">
            <a:off x="5641068" y="3391626"/>
            <a:ext cx="1448674" cy="450434"/>
          </a:xfrm>
          <a:prstGeom prst="bentConnector2">
            <a:avLst/>
          </a:prstGeom>
          <a:ln>
            <a:solidFill>
              <a:schemeClr val="tx1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9C7C3F84-224D-4BB7-8AB5-A8759B9D3F40}"/>
              </a:ext>
            </a:extLst>
          </p:cNvPr>
          <p:cNvCxnSpPr>
            <a:stCxn id="129" idx="3"/>
            <a:endCxn id="130" idx="1"/>
          </p:cNvCxnSpPr>
          <p:nvPr/>
        </p:nvCxnSpPr>
        <p:spPr>
          <a:xfrm>
            <a:off x="7157189" y="4341180"/>
            <a:ext cx="1697437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TextBox 160">
            <a:extLst>
              <a:ext uri="{FF2B5EF4-FFF2-40B4-BE49-F238E27FC236}">
                <a16:creationId xmlns:a16="http://schemas.microsoft.com/office/drawing/2014/main" id="{1E6A9FFD-CFDA-4018-9A2B-09282C789ABF}"/>
              </a:ext>
            </a:extLst>
          </p:cNvPr>
          <p:cNvSpPr txBox="1"/>
          <p:nvPr/>
        </p:nvSpPr>
        <p:spPr>
          <a:xfrm>
            <a:off x="6995288" y="4976964"/>
            <a:ext cx="4347394" cy="5724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+mn-ea"/>
                <a:cs typeface="+mn-cs"/>
              </a:rPr>
              <a:t>* We don’t have the ability to announce VPN gateway IP alone from   </a:t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+mn-ea"/>
                <a:cs typeface="+mn-cs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+mn-ea"/>
                <a:cs typeface="+mn-cs"/>
              </a:rPr>
              <a:t>   Azure side. We’ll announce the entire Azure VNET IPs</a:t>
            </a:r>
          </a:p>
        </p:txBody>
      </p: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1F88E9A8-B249-4E36-B201-83D2211C4186}"/>
              </a:ext>
            </a:extLst>
          </p:cNvPr>
          <p:cNvCxnSpPr>
            <a:cxnSpLocks/>
          </p:cNvCxnSpPr>
          <p:nvPr/>
        </p:nvCxnSpPr>
        <p:spPr>
          <a:xfrm flipH="1">
            <a:off x="5724143" y="5326333"/>
            <a:ext cx="882362" cy="1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TextBox 163">
            <a:extLst>
              <a:ext uri="{FF2B5EF4-FFF2-40B4-BE49-F238E27FC236}">
                <a16:creationId xmlns:a16="http://schemas.microsoft.com/office/drawing/2014/main" id="{3AF4F0BA-AAFF-4DE3-8279-80334FACD6C5}"/>
              </a:ext>
            </a:extLst>
          </p:cNvPr>
          <p:cNvSpPr txBox="1"/>
          <p:nvPr/>
        </p:nvSpPr>
        <p:spPr>
          <a:xfrm>
            <a:off x="5724143" y="4945719"/>
            <a:ext cx="907941" cy="4339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ea typeface="+mn-ea"/>
                <a:cs typeface="+mn-cs"/>
              </a:rPr>
              <a:t>Data flow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B054A31-08C4-493B-937B-B59AC218C884}"/>
              </a:ext>
            </a:extLst>
          </p:cNvPr>
          <p:cNvSpPr txBox="1"/>
          <p:nvPr/>
        </p:nvSpPr>
        <p:spPr>
          <a:xfrm>
            <a:off x="5319151" y="5754411"/>
            <a:ext cx="62745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>
                <a:latin typeface="+mj-lt"/>
                <a:cs typeface="Segoe UI" panose="020B0502040204020203" pitchFamily="34" charset="0"/>
              </a:rPr>
              <a:t>Requirements/Limitations</a:t>
            </a:r>
          </a:p>
          <a:p>
            <a:pPr marL="9525" lvl="2"/>
            <a:r>
              <a:rPr lang="en-US" sz="1200">
                <a:cs typeface="Segoe UI" panose="020B0502040204020203" pitchFamily="34" charset="0"/>
              </a:rPr>
              <a:t>VPN GW needs to be VMSS based – only subset of regions supports AZ enabled gateways</a:t>
            </a:r>
          </a:p>
          <a:p>
            <a:pPr marL="9525" lvl="2"/>
            <a:r>
              <a:rPr lang="en-US" sz="1200">
                <a:cs typeface="Segoe UI" panose="020B0502040204020203" pitchFamily="34" charset="0"/>
              </a:rPr>
              <a:t>No requirement for ER GW SKU (AZ enabled or non-AZ)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540D6DB-FB24-354C-9F9E-5203A3C22D5B}"/>
              </a:ext>
            </a:extLst>
          </p:cNvPr>
          <p:cNvCxnSpPr>
            <a:cxnSpLocks/>
          </p:cNvCxnSpPr>
          <p:nvPr/>
        </p:nvCxnSpPr>
        <p:spPr>
          <a:xfrm flipH="1">
            <a:off x="446647" y="3441072"/>
            <a:ext cx="4343068" cy="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rgbClr val="0078D4"/>
                </a:gs>
                <a:gs pos="100000">
                  <a:schemeClr val="accent5"/>
                </a:gs>
              </a:gsLst>
              <a:lin ang="0" scaled="1"/>
              <a:tileRect/>
            </a:gradFill>
            <a:prstDash val="solid"/>
            <a:headEnd type="none" w="lg" len="med"/>
            <a:tailEnd type="none" w="lg" len="med"/>
          </a:ln>
          <a:effectLst/>
        </p:spPr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FB2524B8-8AEC-D040-910D-2F5D5337B20F}"/>
              </a:ext>
            </a:extLst>
          </p:cNvPr>
          <p:cNvSpPr/>
          <p:nvPr/>
        </p:nvSpPr>
        <p:spPr>
          <a:xfrm rot="16200000">
            <a:off x="4397830" y="3367041"/>
            <a:ext cx="2046514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n-US">
                <a:solidFill>
                  <a:schemeClr val="bg1"/>
                </a:solidFill>
              </a:rPr>
              <a:t>On-premises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CBA21B29-981C-D148-B324-04540B8B1EE3}"/>
              </a:ext>
            </a:extLst>
          </p:cNvPr>
          <p:cNvSpPr/>
          <p:nvPr/>
        </p:nvSpPr>
        <p:spPr bwMode="auto">
          <a:xfrm>
            <a:off x="11386457" y="2449286"/>
            <a:ext cx="446314" cy="2100943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E72047B-5366-7D4D-96AD-7D6811D9CD10}"/>
              </a:ext>
            </a:extLst>
          </p:cNvPr>
          <p:cNvSpPr/>
          <p:nvPr/>
        </p:nvSpPr>
        <p:spPr>
          <a:xfrm rot="16200000">
            <a:off x="10570030" y="3356156"/>
            <a:ext cx="2046514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n-US"/>
              <a:t>Azure VNET</a:t>
            </a:r>
          </a:p>
        </p:txBody>
      </p:sp>
    </p:spTree>
    <p:extLst>
      <p:ext uri="{BB962C8B-B14F-4D97-AF65-F5344CB8AC3E}">
        <p14:creationId xmlns:p14="http://schemas.microsoft.com/office/powerpoint/2010/main" val="3957722359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3D9B15B-3ED9-8041-A8E6-3E99666C2B9E}"/>
              </a:ext>
            </a:extLst>
          </p:cNvPr>
          <p:cNvSpPr/>
          <p:nvPr/>
        </p:nvSpPr>
        <p:spPr bwMode="auto">
          <a:xfrm>
            <a:off x="0" y="0"/>
            <a:ext cx="6226629" cy="68580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6ECCB84-1AFC-8244-86D2-8B8AEE8AB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81" y="2532448"/>
            <a:ext cx="5428936" cy="1793104"/>
          </a:xfrm>
        </p:spPr>
        <p:txBody>
          <a:bodyPr wrap="square" anchor="b">
            <a:normAutofit/>
          </a:bodyPr>
          <a:lstStyle/>
          <a:p>
            <a:r>
              <a:rPr lang="en-US" sz="4700">
                <a:cs typeface="Segoe UI"/>
              </a:rPr>
              <a:t>New feature announcements</a:t>
            </a:r>
          </a:p>
        </p:txBody>
      </p:sp>
    </p:spTree>
    <p:extLst>
      <p:ext uri="{BB962C8B-B14F-4D97-AF65-F5344CB8AC3E}">
        <p14:creationId xmlns:p14="http://schemas.microsoft.com/office/powerpoint/2010/main" val="22127831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Rectangle 88">
            <a:extLst>
              <a:ext uri="{FF2B5EF4-FFF2-40B4-BE49-F238E27FC236}">
                <a16:creationId xmlns:a16="http://schemas.microsoft.com/office/drawing/2014/main" id="{AFA09070-A2C6-E341-9DE2-54965D20E2CE}"/>
              </a:ext>
            </a:extLst>
          </p:cNvPr>
          <p:cNvSpPr/>
          <p:nvPr/>
        </p:nvSpPr>
        <p:spPr bwMode="auto">
          <a:xfrm>
            <a:off x="5954486" y="1493520"/>
            <a:ext cx="5660571" cy="373162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2"/>
              </a:gs>
            </a:gsLst>
            <a:lin ang="16200000" scaled="1"/>
            <a:tileRect/>
          </a:gradFill>
          <a:ln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89993D20-2FFD-4B9D-BC8D-A20D9A19D567}"/>
              </a:ext>
            </a:extLst>
          </p:cNvPr>
          <p:cNvSpPr/>
          <p:nvPr/>
        </p:nvSpPr>
        <p:spPr bwMode="auto">
          <a:xfrm>
            <a:off x="6251197" y="5148943"/>
            <a:ext cx="2298896" cy="1393371"/>
          </a:xfrm>
          <a:prstGeom prst="rect">
            <a:avLst/>
          </a:prstGeom>
          <a:noFill/>
          <a:ln w="12700">
            <a:solidFill>
              <a:schemeClr val="accent4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171BD7-B633-4C97-974F-C87EAE76A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995" y="620428"/>
            <a:ext cx="11306469" cy="403137"/>
          </a:xfrm>
        </p:spPr>
        <p:txBody>
          <a:bodyPr/>
          <a:lstStyle/>
          <a:p>
            <a:r>
              <a:rPr lang="en-US" sz="2700">
                <a:cs typeface="Segoe UI"/>
              </a:rPr>
              <a:t>ExpressRoute IPv6 Private Peering public preview</a:t>
            </a:r>
          </a:p>
        </p:txBody>
      </p:sp>
      <p:sp>
        <p:nvSpPr>
          <p:cNvPr id="20" name="TextBox 4">
            <a:extLst>
              <a:ext uri="{FF2B5EF4-FFF2-40B4-BE49-F238E27FC236}">
                <a16:creationId xmlns:a16="http://schemas.microsoft.com/office/drawing/2014/main" id="{F52332F6-8344-4BDE-9BFF-266E3BB32A42}"/>
              </a:ext>
            </a:extLst>
          </p:cNvPr>
          <p:cNvSpPr txBox="1"/>
          <p:nvPr/>
        </p:nvSpPr>
        <p:spPr>
          <a:xfrm>
            <a:off x="8844622" y="2711765"/>
            <a:ext cx="1044622" cy="772560"/>
          </a:xfrm>
          <a:prstGeom prst="rect">
            <a:avLst/>
          </a:prstGeom>
          <a:noFill/>
        </p:spPr>
        <p:txBody>
          <a:bodyPr wrap="square" lIns="175761" tIns="140609" rIns="175761" bIns="140609" rtlCol="0">
            <a:sp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96354">
              <a:lnSpc>
                <a:spcPct val="90000"/>
              </a:lnSpc>
              <a:spcAft>
                <a:spcPts val="576"/>
              </a:spcAft>
              <a:defRPr/>
            </a:pPr>
            <a:r>
              <a:rPr lang="en-US" sz="1176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IPv6 User-Defined Routes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93105D3-F6EE-413D-944C-0EFC7C6B9AAE}"/>
              </a:ext>
            </a:extLst>
          </p:cNvPr>
          <p:cNvSpPr/>
          <p:nvPr/>
        </p:nvSpPr>
        <p:spPr bwMode="auto">
          <a:xfrm>
            <a:off x="6727459" y="1955773"/>
            <a:ext cx="1687592" cy="2474714"/>
          </a:xfrm>
          <a:prstGeom prst="rect">
            <a:avLst/>
          </a:prstGeom>
          <a:solidFill>
            <a:schemeClr val="bg1">
              <a:alpha val="94902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4821" rIns="0" bIns="44821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9602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922">
              <a:gradFill>
                <a:gsLst>
                  <a:gs pos="16814">
                    <a:srgbClr val="FFFFFF"/>
                  </a:gs>
                  <a:gs pos="46000">
                    <a:srgbClr val="FFFFFF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TextBox 12">
            <a:extLst>
              <a:ext uri="{FF2B5EF4-FFF2-40B4-BE49-F238E27FC236}">
                <a16:creationId xmlns:a16="http://schemas.microsoft.com/office/drawing/2014/main" id="{7C45D400-FE28-4070-A49A-D6D440C0FCB8}"/>
              </a:ext>
            </a:extLst>
          </p:cNvPr>
          <p:cNvSpPr txBox="1"/>
          <p:nvPr/>
        </p:nvSpPr>
        <p:spPr>
          <a:xfrm>
            <a:off x="6871446" y="1949872"/>
            <a:ext cx="1334967" cy="664139"/>
          </a:xfrm>
          <a:prstGeom prst="rect">
            <a:avLst/>
          </a:prstGeom>
          <a:noFill/>
        </p:spPr>
        <p:txBody>
          <a:bodyPr wrap="square" lIns="175761" tIns="140609" rIns="175761" bIns="140609" rtlCol="0">
            <a:sp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96354">
              <a:lnSpc>
                <a:spcPct val="90000"/>
              </a:lnSpc>
              <a:spcAft>
                <a:spcPts val="576"/>
              </a:spcAft>
              <a:defRPr/>
            </a:pPr>
            <a:r>
              <a:rPr lang="en-US" sz="1372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Application</a:t>
            </a:r>
            <a:br>
              <a:rPr lang="en-US" sz="1372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372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Subnet</a:t>
            </a:r>
          </a:p>
        </p:txBody>
      </p:sp>
      <p:sp>
        <p:nvSpPr>
          <p:cNvPr id="24" name="TextBox 19">
            <a:extLst>
              <a:ext uri="{FF2B5EF4-FFF2-40B4-BE49-F238E27FC236}">
                <a16:creationId xmlns:a16="http://schemas.microsoft.com/office/drawing/2014/main" id="{9A7BD026-64AB-4B66-8021-353BC8563520}"/>
              </a:ext>
            </a:extLst>
          </p:cNvPr>
          <p:cNvSpPr txBox="1"/>
          <p:nvPr/>
        </p:nvSpPr>
        <p:spPr>
          <a:xfrm>
            <a:off x="8415052" y="1651372"/>
            <a:ext cx="718422" cy="772560"/>
          </a:xfrm>
          <a:prstGeom prst="rect">
            <a:avLst/>
          </a:prstGeom>
          <a:noFill/>
        </p:spPr>
        <p:txBody>
          <a:bodyPr wrap="square" lIns="175761" tIns="140609" rIns="175761" bIns="140609" rtlCol="0">
            <a:sp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96354">
              <a:lnSpc>
                <a:spcPct val="90000"/>
              </a:lnSpc>
              <a:spcAft>
                <a:spcPts val="576"/>
              </a:spcAft>
              <a:defRPr/>
            </a:pPr>
            <a:r>
              <a:rPr lang="en-US" sz="1176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IPv6 NSG Rules</a:t>
            </a:r>
          </a:p>
        </p:txBody>
      </p:sp>
      <p:sp>
        <p:nvSpPr>
          <p:cNvPr id="25" name="TextBox 21">
            <a:extLst>
              <a:ext uri="{FF2B5EF4-FFF2-40B4-BE49-F238E27FC236}">
                <a16:creationId xmlns:a16="http://schemas.microsoft.com/office/drawing/2014/main" id="{02188D7D-4754-45CC-881E-E5156D1567BF}"/>
              </a:ext>
            </a:extLst>
          </p:cNvPr>
          <p:cNvSpPr txBox="1"/>
          <p:nvPr/>
        </p:nvSpPr>
        <p:spPr>
          <a:xfrm>
            <a:off x="10489900" y="5271478"/>
            <a:ext cx="670228" cy="446896"/>
          </a:xfrm>
          <a:prstGeom prst="rect">
            <a:avLst/>
          </a:prstGeom>
          <a:noFill/>
        </p:spPr>
        <p:txBody>
          <a:bodyPr wrap="square" lIns="175761" tIns="140609" rIns="175761" bIns="140609" rtlCol="0">
            <a:sp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96354">
              <a:lnSpc>
                <a:spcPct val="90000"/>
              </a:lnSpc>
              <a:spcAft>
                <a:spcPts val="576"/>
              </a:spcAft>
              <a:defRPr/>
            </a:pPr>
            <a:r>
              <a:rPr lang="en-US" sz="1176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IPv6</a:t>
            </a:r>
          </a:p>
        </p:txBody>
      </p:sp>
      <p:sp>
        <p:nvSpPr>
          <p:cNvPr id="26" name="TextBox 22">
            <a:extLst>
              <a:ext uri="{FF2B5EF4-FFF2-40B4-BE49-F238E27FC236}">
                <a16:creationId xmlns:a16="http://schemas.microsoft.com/office/drawing/2014/main" id="{9A7E73C4-28C4-415C-942E-72A943DC6C23}"/>
              </a:ext>
            </a:extLst>
          </p:cNvPr>
          <p:cNvSpPr txBox="1"/>
          <p:nvPr/>
        </p:nvSpPr>
        <p:spPr>
          <a:xfrm>
            <a:off x="6326767" y="4549745"/>
            <a:ext cx="1467361" cy="656595"/>
          </a:xfrm>
          <a:prstGeom prst="rect">
            <a:avLst/>
          </a:prstGeom>
          <a:noFill/>
        </p:spPr>
        <p:txBody>
          <a:bodyPr wrap="square" lIns="175761" tIns="140609" rIns="175761" bIns="140609" rtlCol="0">
            <a:sp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96354">
              <a:lnSpc>
                <a:spcPct val="90000"/>
              </a:lnSpc>
              <a:spcAft>
                <a:spcPts val="576"/>
              </a:spcAft>
              <a:defRPr/>
            </a:pPr>
            <a:r>
              <a:rPr lang="en-US" sz="1345">
                <a:latin typeface="Segoe UI" panose="020B0502040204020203" pitchFamily="34" charset="0"/>
                <a:cs typeface="Segoe UI" panose="020B0502040204020203" pitchFamily="34" charset="0"/>
              </a:rPr>
              <a:t>ExpressRoute Gateway</a:t>
            </a:r>
          </a:p>
        </p:txBody>
      </p:sp>
      <p:sp>
        <p:nvSpPr>
          <p:cNvPr id="27" name="TextBox 23">
            <a:extLst>
              <a:ext uri="{FF2B5EF4-FFF2-40B4-BE49-F238E27FC236}">
                <a16:creationId xmlns:a16="http://schemas.microsoft.com/office/drawing/2014/main" id="{720588FD-D8E4-4C25-A318-A8D6A6BCED04}"/>
              </a:ext>
            </a:extLst>
          </p:cNvPr>
          <p:cNvSpPr txBox="1"/>
          <p:nvPr/>
        </p:nvSpPr>
        <p:spPr>
          <a:xfrm>
            <a:off x="6217360" y="5592347"/>
            <a:ext cx="1467361" cy="935490"/>
          </a:xfrm>
          <a:prstGeom prst="rect">
            <a:avLst/>
          </a:prstGeom>
          <a:noFill/>
        </p:spPr>
        <p:txBody>
          <a:bodyPr wrap="square" lIns="175761" tIns="140609" rIns="175761" bIns="140609" rtlCol="0">
            <a:sp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96354">
              <a:lnSpc>
                <a:spcPct val="90000"/>
              </a:lnSpc>
              <a:spcAft>
                <a:spcPts val="576"/>
              </a:spcAft>
              <a:defRPr/>
            </a:pPr>
            <a:r>
              <a:rPr lang="en-US" sz="1568">
                <a:latin typeface="Segoe UI" panose="020B0502040204020203" pitchFamily="34" charset="0"/>
                <a:cs typeface="Segoe UI" panose="020B0502040204020203" pitchFamily="34" charset="0"/>
              </a:rPr>
              <a:t>On-Premises Networks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30EDB33-A0BF-4FD2-9692-434701C3A3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65708" y="4604346"/>
            <a:ext cx="647817" cy="643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37">
            <a:extLst>
              <a:ext uri="{FF2B5EF4-FFF2-40B4-BE49-F238E27FC236}">
                <a16:creationId xmlns:a16="http://schemas.microsoft.com/office/drawing/2014/main" id="{FB347E79-03BD-4366-A74A-3F2F6B1956A7}"/>
              </a:ext>
            </a:extLst>
          </p:cNvPr>
          <p:cNvSpPr txBox="1"/>
          <p:nvPr/>
        </p:nvSpPr>
        <p:spPr>
          <a:xfrm>
            <a:off x="9236630" y="4031287"/>
            <a:ext cx="1159192" cy="660728"/>
          </a:xfrm>
          <a:prstGeom prst="rect">
            <a:avLst/>
          </a:prstGeom>
          <a:noFill/>
        </p:spPr>
        <p:txBody>
          <a:bodyPr wrap="square" lIns="175761" tIns="140609" rIns="175761" bIns="140609" rtlCol="0">
            <a:sp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96354">
              <a:lnSpc>
                <a:spcPct val="90000"/>
              </a:lnSpc>
              <a:spcAft>
                <a:spcPts val="576"/>
              </a:spcAft>
              <a:defRPr/>
            </a:pPr>
            <a:r>
              <a:rPr lang="en-US" sz="1345">
                <a:latin typeface="Segoe UI" panose="020B0502040204020203" pitchFamily="34" charset="0"/>
                <a:cs typeface="Segoe UI" panose="020B0502040204020203" pitchFamily="34" charset="0"/>
              </a:rPr>
              <a:t>Load Balancer</a:t>
            </a:r>
          </a:p>
        </p:txBody>
      </p:sp>
      <p:sp>
        <p:nvSpPr>
          <p:cNvPr id="30" name="TextBox 41">
            <a:extLst>
              <a:ext uri="{FF2B5EF4-FFF2-40B4-BE49-F238E27FC236}">
                <a16:creationId xmlns:a16="http://schemas.microsoft.com/office/drawing/2014/main" id="{49D572B8-AEDA-4325-9D5F-693DC36AB55F}"/>
              </a:ext>
            </a:extLst>
          </p:cNvPr>
          <p:cNvSpPr txBox="1"/>
          <p:nvPr/>
        </p:nvSpPr>
        <p:spPr>
          <a:xfrm>
            <a:off x="8484658" y="5314915"/>
            <a:ext cx="670228" cy="446896"/>
          </a:xfrm>
          <a:prstGeom prst="rect">
            <a:avLst/>
          </a:prstGeom>
          <a:noFill/>
        </p:spPr>
        <p:txBody>
          <a:bodyPr wrap="square" lIns="175761" tIns="140609" rIns="175761" bIns="140609" rtlCol="0">
            <a:sp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96354">
              <a:lnSpc>
                <a:spcPct val="90000"/>
              </a:lnSpc>
              <a:spcAft>
                <a:spcPts val="576"/>
              </a:spcAft>
              <a:defRPr/>
            </a:pPr>
            <a:r>
              <a:rPr lang="en-US" sz="1176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IPv6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E9E58122-840D-4A85-A270-7726780EAD93}"/>
              </a:ext>
            </a:extLst>
          </p:cNvPr>
          <p:cNvCxnSpPr>
            <a:cxnSpLocks/>
          </p:cNvCxnSpPr>
          <p:nvPr/>
        </p:nvCxnSpPr>
        <p:spPr>
          <a:xfrm>
            <a:off x="7693490" y="2898189"/>
            <a:ext cx="233056" cy="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DA4CE480-C877-40A0-B470-62CE9E2AEC85}"/>
              </a:ext>
            </a:extLst>
          </p:cNvPr>
          <p:cNvCxnSpPr>
            <a:cxnSpLocks/>
          </p:cNvCxnSpPr>
          <p:nvPr/>
        </p:nvCxnSpPr>
        <p:spPr>
          <a:xfrm>
            <a:off x="7693490" y="2651109"/>
            <a:ext cx="233056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52">
            <a:extLst>
              <a:ext uri="{FF2B5EF4-FFF2-40B4-BE49-F238E27FC236}">
                <a16:creationId xmlns:a16="http://schemas.microsoft.com/office/drawing/2014/main" id="{21B504E4-9D70-4E82-AE19-580C1C1461B8}"/>
              </a:ext>
            </a:extLst>
          </p:cNvPr>
          <p:cNvSpPr txBox="1"/>
          <p:nvPr/>
        </p:nvSpPr>
        <p:spPr>
          <a:xfrm>
            <a:off x="7739380" y="2308617"/>
            <a:ext cx="642216" cy="446829"/>
          </a:xfrm>
          <a:prstGeom prst="rect">
            <a:avLst/>
          </a:prstGeom>
          <a:noFill/>
        </p:spPr>
        <p:txBody>
          <a:bodyPr wrap="square" lIns="175761" tIns="140609" rIns="175761" bIns="140609" rtlCol="0">
            <a:sp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96354">
              <a:lnSpc>
                <a:spcPct val="90000"/>
              </a:lnSpc>
              <a:spcAft>
                <a:spcPts val="576"/>
              </a:spcAft>
              <a:defRPr/>
            </a:pPr>
            <a:r>
              <a:rPr lang="en-US" sz="1176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IPv6</a:t>
            </a:r>
          </a:p>
        </p:txBody>
      </p:sp>
      <p:sp>
        <p:nvSpPr>
          <p:cNvPr id="37" name="TextBox 53">
            <a:extLst>
              <a:ext uri="{FF2B5EF4-FFF2-40B4-BE49-F238E27FC236}">
                <a16:creationId xmlns:a16="http://schemas.microsoft.com/office/drawing/2014/main" id="{7459FB7D-A938-428F-A181-6060023BEB12}"/>
              </a:ext>
            </a:extLst>
          </p:cNvPr>
          <p:cNvSpPr txBox="1"/>
          <p:nvPr/>
        </p:nvSpPr>
        <p:spPr>
          <a:xfrm>
            <a:off x="7739380" y="2833832"/>
            <a:ext cx="631096" cy="446829"/>
          </a:xfrm>
          <a:prstGeom prst="rect">
            <a:avLst/>
          </a:prstGeom>
          <a:noFill/>
        </p:spPr>
        <p:txBody>
          <a:bodyPr wrap="square" lIns="175761" tIns="140609" rIns="175761" bIns="140609" rtlCol="0">
            <a:sp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96354">
              <a:lnSpc>
                <a:spcPct val="90000"/>
              </a:lnSpc>
              <a:spcAft>
                <a:spcPts val="576"/>
              </a:spcAft>
              <a:defRPr/>
            </a:pPr>
            <a:r>
              <a:rPr lang="en-US" sz="1176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IPv4</a:t>
            </a:r>
          </a:p>
        </p:txBody>
      </p:sp>
      <p:pic>
        <p:nvPicPr>
          <p:cNvPr id="38" name="Graphic 55">
            <a:extLst>
              <a:ext uri="{FF2B5EF4-FFF2-40B4-BE49-F238E27FC236}">
                <a16:creationId xmlns:a16="http://schemas.microsoft.com/office/drawing/2014/main" id="{067F5361-A0C8-4CD7-BA18-7F4491E80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177137" y="1840202"/>
            <a:ext cx="408917" cy="408917"/>
          </a:xfrm>
          <a:prstGeom prst="rect">
            <a:avLst/>
          </a:prstGeom>
        </p:spPr>
      </p:pic>
      <p:pic>
        <p:nvPicPr>
          <p:cNvPr id="39" name="Graphic 59">
            <a:extLst>
              <a:ext uri="{FF2B5EF4-FFF2-40B4-BE49-F238E27FC236}">
                <a16:creationId xmlns:a16="http://schemas.microsoft.com/office/drawing/2014/main" id="{134F4651-EB64-46F0-A1F9-523893E5A0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835278" y="4120381"/>
            <a:ext cx="466888" cy="466888"/>
          </a:xfrm>
          <a:prstGeom prst="rect">
            <a:avLst/>
          </a:prstGeom>
        </p:spPr>
      </p:pic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A9B35803-987E-4552-B631-EB64F4179888}"/>
              </a:ext>
            </a:extLst>
          </p:cNvPr>
          <p:cNvCxnSpPr>
            <a:cxnSpLocks/>
          </p:cNvCxnSpPr>
          <p:nvPr/>
        </p:nvCxnSpPr>
        <p:spPr>
          <a:xfrm>
            <a:off x="7684943" y="2898189"/>
            <a:ext cx="233056" cy="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AFFF258A-74DA-4D77-BFD8-69A801CA2826}"/>
              </a:ext>
            </a:extLst>
          </p:cNvPr>
          <p:cNvCxnSpPr>
            <a:cxnSpLocks/>
          </p:cNvCxnSpPr>
          <p:nvPr/>
        </p:nvCxnSpPr>
        <p:spPr>
          <a:xfrm>
            <a:off x="7684943" y="2651109"/>
            <a:ext cx="233056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669D76D0-6A92-4AFF-A47F-8274DE61B042}"/>
              </a:ext>
            </a:extLst>
          </p:cNvPr>
          <p:cNvCxnSpPr>
            <a:cxnSpLocks/>
          </p:cNvCxnSpPr>
          <p:nvPr/>
        </p:nvCxnSpPr>
        <p:spPr>
          <a:xfrm>
            <a:off x="7685431" y="3980671"/>
            <a:ext cx="233056" cy="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0B612D6C-9F7F-450E-A263-4BC3C8F4B12E}"/>
              </a:ext>
            </a:extLst>
          </p:cNvPr>
          <p:cNvCxnSpPr>
            <a:cxnSpLocks/>
          </p:cNvCxnSpPr>
          <p:nvPr/>
        </p:nvCxnSpPr>
        <p:spPr>
          <a:xfrm>
            <a:off x="7685431" y="3733591"/>
            <a:ext cx="233056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70">
            <a:extLst>
              <a:ext uri="{FF2B5EF4-FFF2-40B4-BE49-F238E27FC236}">
                <a16:creationId xmlns:a16="http://schemas.microsoft.com/office/drawing/2014/main" id="{176F7510-210C-41B4-8AA7-3B39AC3BC3A2}"/>
              </a:ext>
            </a:extLst>
          </p:cNvPr>
          <p:cNvSpPr txBox="1"/>
          <p:nvPr/>
        </p:nvSpPr>
        <p:spPr>
          <a:xfrm>
            <a:off x="7731321" y="3391099"/>
            <a:ext cx="642216" cy="446829"/>
          </a:xfrm>
          <a:prstGeom prst="rect">
            <a:avLst/>
          </a:prstGeom>
          <a:noFill/>
        </p:spPr>
        <p:txBody>
          <a:bodyPr wrap="square" lIns="175761" tIns="140609" rIns="175761" bIns="140609" rtlCol="0">
            <a:sp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96354">
              <a:lnSpc>
                <a:spcPct val="90000"/>
              </a:lnSpc>
              <a:spcAft>
                <a:spcPts val="576"/>
              </a:spcAft>
              <a:defRPr/>
            </a:pPr>
            <a:r>
              <a:rPr lang="en-US" sz="1176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IPv6</a:t>
            </a:r>
          </a:p>
        </p:txBody>
      </p:sp>
      <p:sp>
        <p:nvSpPr>
          <p:cNvPr id="45" name="TextBox 71">
            <a:extLst>
              <a:ext uri="{FF2B5EF4-FFF2-40B4-BE49-F238E27FC236}">
                <a16:creationId xmlns:a16="http://schemas.microsoft.com/office/drawing/2014/main" id="{0F512C3C-0100-418D-8DEF-27D99BD2951F}"/>
              </a:ext>
            </a:extLst>
          </p:cNvPr>
          <p:cNvSpPr txBox="1"/>
          <p:nvPr/>
        </p:nvSpPr>
        <p:spPr>
          <a:xfrm>
            <a:off x="7731321" y="3916314"/>
            <a:ext cx="631096" cy="446829"/>
          </a:xfrm>
          <a:prstGeom prst="rect">
            <a:avLst/>
          </a:prstGeom>
          <a:noFill/>
        </p:spPr>
        <p:txBody>
          <a:bodyPr wrap="square" lIns="175761" tIns="140609" rIns="175761" bIns="140609" rtlCol="0">
            <a:sp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96354">
              <a:lnSpc>
                <a:spcPct val="90000"/>
              </a:lnSpc>
              <a:spcAft>
                <a:spcPts val="576"/>
              </a:spcAft>
              <a:defRPr/>
            </a:pPr>
            <a:r>
              <a:rPr lang="en-US" sz="1176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IPv4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D2281424-AAF3-42AD-9F99-CFD449A6E754}"/>
              </a:ext>
            </a:extLst>
          </p:cNvPr>
          <p:cNvCxnSpPr>
            <a:cxnSpLocks/>
          </p:cNvCxnSpPr>
          <p:nvPr/>
        </p:nvCxnSpPr>
        <p:spPr>
          <a:xfrm>
            <a:off x="7676884" y="3980671"/>
            <a:ext cx="233056" cy="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359072F9-6FAC-4765-863D-4D62C733CCA7}"/>
              </a:ext>
            </a:extLst>
          </p:cNvPr>
          <p:cNvCxnSpPr>
            <a:cxnSpLocks/>
          </p:cNvCxnSpPr>
          <p:nvPr/>
        </p:nvCxnSpPr>
        <p:spPr>
          <a:xfrm>
            <a:off x="7676884" y="3733591"/>
            <a:ext cx="233056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80">
            <a:extLst>
              <a:ext uri="{FF2B5EF4-FFF2-40B4-BE49-F238E27FC236}">
                <a16:creationId xmlns:a16="http://schemas.microsoft.com/office/drawing/2014/main" id="{7A0C882A-057F-4142-9475-22A2530CEAB2}"/>
              </a:ext>
            </a:extLst>
          </p:cNvPr>
          <p:cNvSpPr txBox="1"/>
          <p:nvPr/>
        </p:nvSpPr>
        <p:spPr>
          <a:xfrm>
            <a:off x="6931882" y="2972415"/>
            <a:ext cx="1032692" cy="446896"/>
          </a:xfrm>
          <a:prstGeom prst="rect">
            <a:avLst/>
          </a:prstGeom>
          <a:noFill/>
        </p:spPr>
        <p:txBody>
          <a:bodyPr wrap="square" lIns="175761" tIns="140609" rIns="175761" bIns="140609" rtlCol="0">
            <a:sp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96354">
              <a:lnSpc>
                <a:spcPct val="90000"/>
              </a:lnSpc>
              <a:spcAft>
                <a:spcPts val="576"/>
              </a:spcAft>
              <a:defRPr/>
            </a:pPr>
            <a:r>
              <a:rPr lang="en-US" sz="1176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Linux VM</a:t>
            </a:r>
          </a:p>
        </p:txBody>
      </p:sp>
      <p:sp>
        <p:nvSpPr>
          <p:cNvPr id="49" name="TextBox 81">
            <a:extLst>
              <a:ext uri="{FF2B5EF4-FFF2-40B4-BE49-F238E27FC236}">
                <a16:creationId xmlns:a16="http://schemas.microsoft.com/office/drawing/2014/main" id="{AAA2E4AE-BC0B-4935-A5E2-3CFB251FA78D}"/>
              </a:ext>
            </a:extLst>
          </p:cNvPr>
          <p:cNvSpPr txBox="1"/>
          <p:nvPr/>
        </p:nvSpPr>
        <p:spPr>
          <a:xfrm>
            <a:off x="6761857" y="4078302"/>
            <a:ext cx="1387918" cy="446896"/>
          </a:xfrm>
          <a:prstGeom prst="rect">
            <a:avLst/>
          </a:prstGeom>
          <a:noFill/>
        </p:spPr>
        <p:txBody>
          <a:bodyPr wrap="square" lIns="175761" tIns="140609" rIns="175761" bIns="140609" rtlCol="0">
            <a:sp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96354">
              <a:lnSpc>
                <a:spcPct val="90000"/>
              </a:lnSpc>
              <a:spcAft>
                <a:spcPts val="576"/>
              </a:spcAft>
              <a:defRPr/>
            </a:pPr>
            <a:r>
              <a:rPr lang="en-US" sz="1176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Windows VM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A090D7AF-4AFC-40B3-A35A-4FDF9BEB7089}"/>
              </a:ext>
            </a:extLst>
          </p:cNvPr>
          <p:cNvSpPr/>
          <p:nvPr/>
        </p:nvSpPr>
        <p:spPr bwMode="auto">
          <a:xfrm>
            <a:off x="9829938" y="1955773"/>
            <a:ext cx="1236193" cy="1594138"/>
          </a:xfrm>
          <a:prstGeom prst="rect">
            <a:avLst/>
          </a:prstGeom>
          <a:solidFill>
            <a:schemeClr val="bg1">
              <a:alpha val="94902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4821" rIns="0" bIns="44821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9602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922">
              <a:gradFill>
                <a:gsLst>
                  <a:gs pos="16814">
                    <a:srgbClr val="FFFFFF"/>
                  </a:gs>
                  <a:gs pos="46000">
                    <a:srgbClr val="FFFFFF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2" name="TextBox 83">
            <a:extLst>
              <a:ext uri="{FF2B5EF4-FFF2-40B4-BE49-F238E27FC236}">
                <a16:creationId xmlns:a16="http://schemas.microsoft.com/office/drawing/2014/main" id="{ABE57685-B896-4904-BEFA-BE9E3DF6C9ED}"/>
              </a:ext>
            </a:extLst>
          </p:cNvPr>
          <p:cNvSpPr txBox="1"/>
          <p:nvPr/>
        </p:nvSpPr>
        <p:spPr>
          <a:xfrm>
            <a:off x="9758874" y="1971643"/>
            <a:ext cx="1334967" cy="664139"/>
          </a:xfrm>
          <a:prstGeom prst="rect">
            <a:avLst/>
          </a:prstGeom>
          <a:noFill/>
        </p:spPr>
        <p:txBody>
          <a:bodyPr wrap="square" lIns="175761" tIns="140609" rIns="175761" bIns="140609" rtlCol="0">
            <a:sp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96354">
              <a:lnSpc>
                <a:spcPct val="90000"/>
              </a:lnSpc>
              <a:spcAft>
                <a:spcPts val="576"/>
              </a:spcAft>
              <a:defRPr/>
            </a:pPr>
            <a:r>
              <a:rPr lang="en-US" sz="1372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Front-End</a:t>
            </a:r>
            <a:br>
              <a:rPr lang="en-US" sz="1372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372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Subnet</a:t>
            </a:r>
          </a:p>
        </p:txBody>
      </p:sp>
      <p:pic>
        <p:nvPicPr>
          <p:cNvPr id="53" name="Graphic 85">
            <a:extLst>
              <a:ext uri="{FF2B5EF4-FFF2-40B4-BE49-F238E27FC236}">
                <a16:creationId xmlns:a16="http://schemas.microsoft.com/office/drawing/2014/main" id="{AA2A64EE-27D9-4F75-B129-AB71157B2C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77774" y="1840202"/>
            <a:ext cx="408917" cy="408917"/>
          </a:xfrm>
          <a:prstGeom prst="rect">
            <a:avLst/>
          </a:prstGeom>
        </p:spPr>
      </p:pic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8F41886D-6E0B-44C9-BCA2-9909EE0B57A0}"/>
              </a:ext>
            </a:extLst>
          </p:cNvPr>
          <p:cNvCxnSpPr>
            <a:cxnSpLocks/>
          </p:cNvCxnSpPr>
          <p:nvPr/>
        </p:nvCxnSpPr>
        <p:spPr>
          <a:xfrm flipH="1">
            <a:off x="8415053" y="2705626"/>
            <a:ext cx="1414886" cy="0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129C49B3-FAA7-40C4-A534-2EA2F42E27A7}"/>
              </a:ext>
            </a:extLst>
          </p:cNvPr>
          <p:cNvCxnSpPr>
            <a:cxnSpLocks/>
          </p:cNvCxnSpPr>
          <p:nvPr/>
        </p:nvCxnSpPr>
        <p:spPr>
          <a:xfrm flipH="1" flipV="1">
            <a:off x="7585455" y="4430300"/>
            <a:ext cx="1" cy="258553"/>
          </a:xfrm>
          <a:prstGeom prst="straightConnector1">
            <a:avLst/>
          </a:prstGeom>
          <a:ln w="12700">
            <a:solidFill>
              <a:schemeClr val="accent6">
                <a:lumMod val="75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1BD8ADBC-47E9-4D04-8605-256796B03821}"/>
              </a:ext>
            </a:extLst>
          </p:cNvPr>
          <p:cNvCxnSpPr>
            <a:cxnSpLocks/>
          </p:cNvCxnSpPr>
          <p:nvPr/>
        </p:nvCxnSpPr>
        <p:spPr>
          <a:xfrm>
            <a:off x="7588737" y="5145099"/>
            <a:ext cx="0" cy="727624"/>
          </a:xfrm>
          <a:prstGeom prst="straightConnector1">
            <a:avLst/>
          </a:prstGeom>
          <a:ln w="12700">
            <a:solidFill>
              <a:schemeClr val="accent6">
                <a:lumMod val="75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building_5" title="Icon of tall buildings">
            <a:extLst>
              <a:ext uri="{FF2B5EF4-FFF2-40B4-BE49-F238E27FC236}">
                <a16:creationId xmlns:a16="http://schemas.microsoft.com/office/drawing/2014/main" id="{166C07D3-4241-4FD0-AEB8-DBDEAC4D772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363338" y="5888281"/>
            <a:ext cx="457897" cy="497311"/>
          </a:xfrm>
          <a:custGeom>
            <a:avLst/>
            <a:gdLst>
              <a:gd name="T0" fmla="*/ 299 w 395"/>
              <a:gd name="T1" fmla="*/ 151 h 429"/>
              <a:gd name="T2" fmla="*/ 299 w 395"/>
              <a:gd name="T3" fmla="*/ 429 h 429"/>
              <a:gd name="T4" fmla="*/ 242 w 395"/>
              <a:gd name="T5" fmla="*/ 429 h 429"/>
              <a:gd name="T6" fmla="*/ 242 w 395"/>
              <a:gd name="T7" fmla="*/ 333 h 429"/>
              <a:gd name="T8" fmla="*/ 181 w 395"/>
              <a:gd name="T9" fmla="*/ 333 h 429"/>
              <a:gd name="T10" fmla="*/ 181 w 395"/>
              <a:gd name="T11" fmla="*/ 429 h 429"/>
              <a:gd name="T12" fmla="*/ 121 w 395"/>
              <a:gd name="T13" fmla="*/ 429 h 429"/>
              <a:gd name="T14" fmla="*/ 121 w 395"/>
              <a:gd name="T15" fmla="*/ 151 h 429"/>
              <a:gd name="T16" fmla="*/ 211 w 395"/>
              <a:gd name="T17" fmla="*/ 151 h 429"/>
              <a:gd name="T18" fmla="*/ 299 w 395"/>
              <a:gd name="T19" fmla="*/ 151 h 429"/>
              <a:gd name="T20" fmla="*/ 211 w 395"/>
              <a:gd name="T21" fmla="*/ 151 h 429"/>
              <a:gd name="T22" fmla="*/ 211 w 395"/>
              <a:gd name="T23" fmla="*/ 92 h 429"/>
              <a:gd name="T24" fmla="*/ 0 w 395"/>
              <a:gd name="T25" fmla="*/ 92 h 429"/>
              <a:gd name="T26" fmla="*/ 0 w 395"/>
              <a:gd name="T27" fmla="*/ 429 h 429"/>
              <a:gd name="T28" fmla="*/ 395 w 395"/>
              <a:gd name="T29" fmla="*/ 429 h 429"/>
              <a:gd name="T30" fmla="*/ 395 w 395"/>
              <a:gd name="T31" fmla="*/ 123 h 429"/>
              <a:gd name="T32" fmla="*/ 268 w 395"/>
              <a:gd name="T33" fmla="*/ 0 h 429"/>
              <a:gd name="T34" fmla="*/ 268 w 395"/>
              <a:gd name="T35" fmla="*/ 151 h 429"/>
              <a:gd name="T36" fmla="*/ 62 w 395"/>
              <a:gd name="T37" fmla="*/ 151 h 429"/>
              <a:gd name="T38" fmla="*/ 56 w 395"/>
              <a:gd name="T39" fmla="*/ 151 h 429"/>
              <a:gd name="T40" fmla="*/ 56 w 395"/>
              <a:gd name="T41" fmla="*/ 155 h 429"/>
              <a:gd name="T42" fmla="*/ 62 w 395"/>
              <a:gd name="T43" fmla="*/ 155 h 429"/>
              <a:gd name="T44" fmla="*/ 62 w 395"/>
              <a:gd name="T45" fmla="*/ 151 h 429"/>
              <a:gd name="T46" fmla="*/ 62 w 395"/>
              <a:gd name="T47" fmla="*/ 211 h 429"/>
              <a:gd name="T48" fmla="*/ 56 w 395"/>
              <a:gd name="T49" fmla="*/ 211 h 429"/>
              <a:gd name="T50" fmla="*/ 56 w 395"/>
              <a:gd name="T51" fmla="*/ 217 h 429"/>
              <a:gd name="T52" fmla="*/ 62 w 395"/>
              <a:gd name="T53" fmla="*/ 217 h 429"/>
              <a:gd name="T54" fmla="*/ 62 w 395"/>
              <a:gd name="T55" fmla="*/ 211 h 429"/>
              <a:gd name="T56" fmla="*/ 62 w 395"/>
              <a:gd name="T57" fmla="*/ 271 h 429"/>
              <a:gd name="T58" fmla="*/ 56 w 395"/>
              <a:gd name="T59" fmla="*/ 271 h 429"/>
              <a:gd name="T60" fmla="*/ 56 w 395"/>
              <a:gd name="T61" fmla="*/ 277 h 429"/>
              <a:gd name="T62" fmla="*/ 62 w 395"/>
              <a:gd name="T63" fmla="*/ 277 h 429"/>
              <a:gd name="T64" fmla="*/ 62 w 395"/>
              <a:gd name="T65" fmla="*/ 271 h 429"/>
              <a:gd name="T66" fmla="*/ 62 w 395"/>
              <a:gd name="T67" fmla="*/ 332 h 429"/>
              <a:gd name="T68" fmla="*/ 56 w 395"/>
              <a:gd name="T69" fmla="*/ 332 h 429"/>
              <a:gd name="T70" fmla="*/ 56 w 395"/>
              <a:gd name="T71" fmla="*/ 337 h 429"/>
              <a:gd name="T72" fmla="*/ 62 w 395"/>
              <a:gd name="T73" fmla="*/ 337 h 429"/>
              <a:gd name="T74" fmla="*/ 62 w 395"/>
              <a:gd name="T75" fmla="*/ 332 h 429"/>
              <a:gd name="T76" fmla="*/ 62 w 395"/>
              <a:gd name="T77" fmla="*/ 392 h 429"/>
              <a:gd name="T78" fmla="*/ 56 w 395"/>
              <a:gd name="T79" fmla="*/ 392 h 429"/>
              <a:gd name="T80" fmla="*/ 56 w 395"/>
              <a:gd name="T81" fmla="*/ 397 h 429"/>
              <a:gd name="T82" fmla="*/ 62 w 395"/>
              <a:gd name="T83" fmla="*/ 397 h 429"/>
              <a:gd name="T84" fmla="*/ 62 w 395"/>
              <a:gd name="T85" fmla="*/ 392 h 429"/>
              <a:gd name="T86" fmla="*/ 182 w 395"/>
              <a:gd name="T87" fmla="*/ 211 h 429"/>
              <a:gd name="T88" fmla="*/ 177 w 395"/>
              <a:gd name="T89" fmla="*/ 211 h 429"/>
              <a:gd name="T90" fmla="*/ 177 w 395"/>
              <a:gd name="T91" fmla="*/ 217 h 429"/>
              <a:gd name="T92" fmla="*/ 182 w 395"/>
              <a:gd name="T93" fmla="*/ 217 h 429"/>
              <a:gd name="T94" fmla="*/ 182 w 395"/>
              <a:gd name="T95" fmla="*/ 211 h 429"/>
              <a:gd name="T96" fmla="*/ 182 w 395"/>
              <a:gd name="T97" fmla="*/ 273 h 429"/>
              <a:gd name="T98" fmla="*/ 177 w 395"/>
              <a:gd name="T99" fmla="*/ 273 h 429"/>
              <a:gd name="T100" fmla="*/ 177 w 395"/>
              <a:gd name="T101" fmla="*/ 277 h 429"/>
              <a:gd name="T102" fmla="*/ 182 w 395"/>
              <a:gd name="T103" fmla="*/ 277 h 429"/>
              <a:gd name="T104" fmla="*/ 182 w 395"/>
              <a:gd name="T105" fmla="*/ 273 h 429"/>
              <a:gd name="T106" fmla="*/ 243 w 395"/>
              <a:gd name="T107" fmla="*/ 211 h 429"/>
              <a:gd name="T108" fmla="*/ 237 w 395"/>
              <a:gd name="T109" fmla="*/ 211 h 429"/>
              <a:gd name="T110" fmla="*/ 237 w 395"/>
              <a:gd name="T111" fmla="*/ 217 h 429"/>
              <a:gd name="T112" fmla="*/ 243 w 395"/>
              <a:gd name="T113" fmla="*/ 217 h 429"/>
              <a:gd name="T114" fmla="*/ 243 w 395"/>
              <a:gd name="T115" fmla="*/ 211 h 429"/>
              <a:gd name="T116" fmla="*/ 243 w 395"/>
              <a:gd name="T117" fmla="*/ 273 h 429"/>
              <a:gd name="T118" fmla="*/ 237 w 395"/>
              <a:gd name="T119" fmla="*/ 273 h 429"/>
              <a:gd name="T120" fmla="*/ 237 w 395"/>
              <a:gd name="T121" fmla="*/ 277 h 429"/>
              <a:gd name="T122" fmla="*/ 243 w 395"/>
              <a:gd name="T123" fmla="*/ 277 h 429"/>
              <a:gd name="T124" fmla="*/ 243 w 395"/>
              <a:gd name="T125" fmla="*/ 273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95" h="429">
                <a:moveTo>
                  <a:pt x="299" y="151"/>
                </a:moveTo>
                <a:lnTo>
                  <a:pt x="299" y="429"/>
                </a:lnTo>
                <a:lnTo>
                  <a:pt x="242" y="429"/>
                </a:lnTo>
                <a:lnTo>
                  <a:pt x="242" y="333"/>
                </a:lnTo>
                <a:lnTo>
                  <a:pt x="181" y="333"/>
                </a:lnTo>
                <a:lnTo>
                  <a:pt x="181" y="429"/>
                </a:lnTo>
                <a:lnTo>
                  <a:pt x="121" y="429"/>
                </a:lnTo>
                <a:lnTo>
                  <a:pt x="121" y="151"/>
                </a:lnTo>
                <a:lnTo>
                  <a:pt x="211" y="151"/>
                </a:lnTo>
                <a:lnTo>
                  <a:pt x="299" y="151"/>
                </a:lnTo>
                <a:moveTo>
                  <a:pt x="211" y="151"/>
                </a:moveTo>
                <a:lnTo>
                  <a:pt x="211" y="92"/>
                </a:lnTo>
                <a:lnTo>
                  <a:pt x="0" y="92"/>
                </a:lnTo>
                <a:lnTo>
                  <a:pt x="0" y="429"/>
                </a:lnTo>
                <a:moveTo>
                  <a:pt x="395" y="429"/>
                </a:moveTo>
                <a:lnTo>
                  <a:pt x="395" y="123"/>
                </a:lnTo>
                <a:lnTo>
                  <a:pt x="268" y="0"/>
                </a:lnTo>
                <a:lnTo>
                  <a:pt x="268" y="151"/>
                </a:lnTo>
                <a:moveTo>
                  <a:pt x="62" y="151"/>
                </a:moveTo>
                <a:lnTo>
                  <a:pt x="56" y="151"/>
                </a:lnTo>
                <a:lnTo>
                  <a:pt x="56" y="155"/>
                </a:lnTo>
                <a:lnTo>
                  <a:pt x="62" y="155"/>
                </a:lnTo>
                <a:lnTo>
                  <a:pt x="62" y="151"/>
                </a:lnTo>
                <a:moveTo>
                  <a:pt x="62" y="211"/>
                </a:moveTo>
                <a:lnTo>
                  <a:pt x="56" y="211"/>
                </a:lnTo>
                <a:lnTo>
                  <a:pt x="56" y="217"/>
                </a:lnTo>
                <a:lnTo>
                  <a:pt x="62" y="217"/>
                </a:lnTo>
                <a:lnTo>
                  <a:pt x="62" y="211"/>
                </a:lnTo>
                <a:moveTo>
                  <a:pt x="62" y="271"/>
                </a:moveTo>
                <a:lnTo>
                  <a:pt x="56" y="271"/>
                </a:lnTo>
                <a:lnTo>
                  <a:pt x="56" y="277"/>
                </a:lnTo>
                <a:lnTo>
                  <a:pt x="62" y="277"/>
                </a:lnTo>
                <a:lnTo>
                  <a:pt x="62" y="271"/>
                </a:lnTo>
                <a:moveTo>
                  <a:pt x="62" y="332"/>
                </a:moveTo>
                <a:lnTo>
                  <a:pt x="56" y="332"/>
                </a:lnTo>
                <a:lnTo>
                  <a:pt x="56" y="337"/>
                </a:lnTo>
                <a:lnTo>
                  <a:pt x="62" y="337"/>
                </a:lnTo>
                <a:lnTo>
                  <a:pt x="62" y="332"/>
                </a:lnTo>
                <a:moveTo>
                  <a:pt x="62" y="392"/>
                </a:moveTo>
                <a:lnTo>
                  <a:pt x="56" y="392"/>
                </a:lnTo>
                <a:lnTo>
                  <a:pt x="56" y="397"/>
                </a:lnTo>
                <a:lnTo>
                  <a:pt x="62" y="397"/>
                </a:lnTo>
                <a:lnTo>
                  <a:pt x="62" y="392"/>
                </a:lnTo>
                <a:moveTo>
                  <a:pt x="182" y="211"/>
                </a:moveTo>
                <a:lnTo>
                  <a:pt x="177" y="211"/>
                </a:lnTo>
                <a:lnTo>
                  <a:pt x="177" y="217"/>
                </a:lnTo>
                <a:lnTo>
                  <a:pt x="182" y="217"/>
                </a:lnTo>
                <a:lnTo>
                  <a:pt x="182" y="211"/>
                </a:lnTo>
                <a:moveTo>
                  <a:pt x="182" y="273"/>
                </a:moveTo>
                <a:lnTo>
                  <a:pt x="177" y="273"/>
                </a:lnTo>
                <a:lnTo>
                  <a:pt x="177" y="277"/>
                </a:lnTo>
                <a:lnTo>
                  <a:pt x="182" y="277"/>
                </a:lnTo>
                <a:lnTo>
                  <a:pt x="182" y="273"/>
                </a:lnTo>
                <a:moveTo>
                  <a:pt x="243" y="211"/>
                </a:moveTo>
                <a:lnTo>
                  <a:pt x="237" y="211"/>
                </a:lnTo>
                <a:lnTo>
                  <a:pt x="237" y="217"/>
                </a:lnTo>
                <a:lnTo>
                  <a:pt x="243" y="217"/>
                </a:lnTo>
                <a:lnTo>
                  <a:pt x="243" y="211"/>
                </a:lnTo>
                <a:moveTo>
                  <a:pt x="243" y="273"/>
                </a:moveTo>
                <a:lnTo>
                  <a:pt x="237" y="273"/>
                </a:lnTo>
                <a:lnTo>
                  <a:pt x="237" y="277"/>
                </a:lnTo>
                <a:lnTo>
                  <a:pt x="243" y="277"/>
                </a:lnTo>
                <a:lnTo>
                  <a:pt x="243" y="273"/>
                </a:lnTo>
              </a:path>
            </a:pathLst>
          </a:custGeom>
          <a:noFill/>
          <a:ln w="15875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73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7" name="TextBox 121">
            <a:extLst>
              <a:ext uri="{FF2B5EF4-FFF2-40B4-BE49-F238E27FC236}">
                <a16:creationId xmlns:a16="http://schemas.microsoft.com/office/drawing/2014/main" id="{118968CC-5C08-4BB9-9EAD-F65C68051AE9}"/>
              </a:ext>
            </a:extLst>
          </p:cNvPr>
          <p:cNvSpPr txBox="1"/>
          <p:nvPr/>
        </p:nvSpPr>
        <p:spPr>
          <a:xfrm>
            <a:off x="7425784" y="5354746"/>
            <a:ext cx="1203029" cy="609828"/>
          </a:xfrm>
          <a:prstGeom prst="rect">
            <a:avLst/>
          </a:prstGeom>
          <a:noFill/>
          <a:ln w="28575">
            <a:noFill/>
          </a:ln>
        </p:spPr>
        <p:txBody>
          <a:bodyPr wrap="square" lIns="175761" tIns="140609" rIns="175761" bIns="140609" rtlCol="0">
            <a:sp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96354">
              <a:lnSpc>
                <a:spcPct val="90000"/>
              </a:lnSpc>
              <a:spcAft>
                <a:spcPts val="576"/>
              </a:spcAft>
              <a:defRPr/>
            </a:pPr>
            <a:r>
              <a:rPr lang="en-US" sz="1176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IPv6 Private Peering</a:t>
            </a:r>
          </a:p>
        </p:txBody>
      </p:sp>
      <p:cxnSp>
        <p:nvCxnSpPr>
          <p:cNvPr id="69" name="Connector: Elbow 68">
            <a:extLst>
              <a:ext uri="{FF2B5EF4-FFF2-40B4-BE49-F238E27FC236}">
                <a16:creationId xmlns:a16="http://schemas.microsoft.com/office/drawing/2014/main" id="{93D0BE72-E1A3-4F05-8B53-914F7BE7DC5C}"/>
              </a:ext>
            </a:extLst>
          </p:cNvPr>
          <p:cNvCxnSpPr>
            <a:cxnSpLocks/>
          </p:cNvCxnSpPr>
          <p:nvPr/>
        </p:nvCxnSpPr>
        <p:spPr>
          <a:xfrm flipV="1">
            <a:off x="7975712" y="5956997"/>
            <a:ext cx="1105307" cy="261859"/>
          </a:xfrm>
          <a:prstGeom prst="bentConnector3">
            <a:avLst>
              <a:gd name="adj1" fmla="val 98661"/>
            </a:avLst>
          </a:prstGeom>
          <a:ln w="12700">
            <a:solidFill>
              <a:schemeClr val="bg1">
                <a:lumMod val="50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or: Elbow 69">
            <a:extLst>
              <a:ext uri="{FF2B5EF4-FFF2-40B4-BE49-F238E27FC236}">
                <a16:creationId xmlns:a16="http://schemas.microsoft.com/office/drawing/2014/main" id="{326AFC00-5D46-4047-B6EB-A8D1C7215559}"/>
              </a:ext>
            </a:extLst>
          </p:cNvPr>
          <p:cNvCxnSpPr>
            <a:cxnSpLocks/>
          </p:cNvCxnSpPr>
          <p:nvPr/>
        </p:nvCxnSpPr>
        <p:spPr>
          <a:xfrm flipV="1">
            <a:off x="9077278" y="5956220"/>
            <a:ext cx="1532949" cy="268576"/>
          </a:xfrm>
          <a:prstGeom prst="bentConnector3">
            <a:avLst>
              <a:gd name="adj1" fmla="val 99645"/>
            </a:avLst>
          </a:prstGeom>
          <a:ln w="12700">
            <a:solidFill>
              <a:schemeClr val="bg1">
                <a:lumMod val="50000"/>
              </a:schemeClr>
            </a:solidFill>
            <a:prstDash val="sysDot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>
            <a:extLst>
              <a:ext uri="{FF2B5EF4-FFF2-40B4-BE49-F238E27FC236}">
                <a16:creationId xmlns:a16="http://schemas.microsoft.com/office/drawing/2014/main" id="{227205C3-5E0D-4C95-B55D-285F12F0D443}"/>
              </a:ext>
            </a:extLst>
          </p:cNvPr>
          <p:cNvSpPr/>
          <p:nvPr/>
        </p:nvSpPr>
        <p:spPr bwMode="auto">
          <a:xfrm>
            <a:off x="8658735" y="5078522"/>
            <a:ext cx="2047877" cy="251667"/>
          </a:xfrm>
          <a:prstGeom prst="rect">
            <a:avLst/>
          </a:prstGeom>
          <a:solidFill>
            <a:schemeClr val="accent2">
              <a:lumMod val="25000"/>
              <a:lumOff val="75000"/>
              <a:alpha val="94902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4821" rIns="0" bIns="44821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9602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568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DDoS Protection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C20CD3B1-D0FF-4237-8DD0-5282DFCE8068}"/>
              </a:ext>
            </a:extLst>
          </p:cNvPr>
          <p:cNvSpPr/>
          <p:nvPr/>
        </p:nvSpPr>
        <p:spPr bwMode="auto">
          <a:xfrm>
            <a:off x="8658735" y="5078799"/>
            <a:ext cx="2047877" cy="251667"/>
          </a:xfrm>
          <a:prstGeom prst="rect">
            <a:avLst/>
          </a:prstGeom>
          <a:solidFill>
            <a:schemeClr val="accent2">
              <a:lumMod val="25000"/>
              <a:lumOff val="75000"/>
              <a:alpha val="94902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4821" rIns="0" bIns="44821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9602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568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DDoS Protection</a:t>
            </a:r>
          </a:p>
        </p:txBody>
      </p:sp>
      <p:pic>
        <p:nvPicPr>
          <p:cNvPr id="76" name="Graphic 130">
            <a:extLst>
              <a:ext uri="{FF2B5EF4-FFF2-40B4-BE49-F238E27FC236}">
                <a16:creationId xmlns:a16="http://schemas.microsoft.com/office/drawing/2014/main" id="{CD2BA0CF-A92E-4C40-B356-56DD9998EE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176050" y="1840202"/>
            <a:ext cx="408917" cy="408917"/>
          </a:xfrm>
          <a:prstGeom prst="rect">
            <a:avLst/>
          </a:prstGeom>
        </p:spPr>
      </p:pic>
      <p:sp>
        <p:nvSpPr>
          <p:cNvPr id="79" name="Rectangle 78">
            <a:extLst>
              <a:ext uri="{FF2B5EF4-FFF2-40B4-BE49-F238E27FC236}">
                <a16:creationId xmlns:a16="http://schemas.microsoft.com/office/drawing/2014/main" id="{B4182036-4D24-4DAC-89A7-294F4D73FE7C}"/>
              </a:ext>
            </a:extLst>
          </p:cNvPr>
          <p:cNvSpPr/>
          <p:nvPr/>
        </p:nvSpPr>
        <p:spPr bwMode="auto">
          <a:xfrm>
            <a:off x="8657648" y="5078799"/>
            <a:ext cx="2047877" cy="251667"/>
          </a:xfrm>
          <a:prstGeom prst="rect">
            <a:avLst/>
          </a:prstGeom>
          <a:solidFill>
            <a:schemeClr val="tx2">
              <a:alpha val="94902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4821" rIns="0" bIns="44821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9602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DDoS Protection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9E8D32AF-063B-42F9-AE9D-E2089343233F}"/>
              </a:ext>
            </a:extLst>
          </p:cNvPr>
          <p:cNvSpPr txBox="1"/>
          <p:nvPr/>
        </p:nvSpPr>
        <p:spPr>
          <a:xfrm>
            <a:off x="301275" y="1816476"/>
            <a:ext cx="5248853" cy="2736481"/>
          </a:xfrm>
          <a:prstGeom prst="rect">
            <a:avLst/>
          </a:prstGeom>
          <a:noFill/>
        </p:spPr>
        <p:txBody>
          <a:bodyPr wrap="square" lIns="179285" tIns="143428" rIns="179285" bIns="143428" rtlCol="0" anchor="t">
            <a:spAutoFit/>
          </a:bodyPr>
          <a:lstStyle/>
          <a:p>
            <a:pPr>
              <a:spcBef>
                <a:spcPts val="600"/>
              </a:spcBef>
              <a:spcAft>
                <a:spcPts val="2400"/>
              </a:spcAft>
            </a:pPr>
            <a:r>
              <a:rPr lang="en-US" sz="1400">
                <a:cs typeface="Segoe UI" panose="020B0502040204020203" pitchFamily="34" charset="0"/>
              </a:rPr>
              <a:t>End-to-End IPv6 experience from on-premises to Azure</a:t>
            </a:r>
          </a:p>
          <a:p>
            <a:pPr>
              <a:spcBef>
                <a:spcPts val="600"/>
              </a:spcBef>
              <a:spcAft>
                <a:spcPts val="2400"/>
              </a:spcAft>
            </a:pPr>
            <a:r>
              <a:rPr lang="en-US" sz="1400">
                <a:cs typeface="Segoe UI" panose="020B0502040204020203" pitchFamily="34" charset="0"/>
              </a:rPr>
              <a:t>Private Peering support with your own defined IPv6 address spaces in your Virtual Networks</a:t>
            </a:r>
          </a:p>
          <a:p>
            <a:pPr>
              <a:spcBef>
                <a:spcPts val="600"/>
              </a:spcBef>
              <a:spcAft>
                <a:spcPts val="2400"/>
              </a:spcAft>
            </a:pPr>
            <a:r>
              <a:rPr lang="en-US" sz="1400">
                <a:cs typeface="Segoe UI"/>
              </a:rPr>
              <a:t>Requires ErGwAz1-3 currently; standard, high, and ultra-performance SKUs at GA</a:t>
            </a:r>
          </a:p>
          <a:p>
            <a:pPr>
              <a:spcBef>
                <a:spcPts val="600"/>
              </a:spcBef>
              <a:spcAft>
                <a:spcPts val="2400"/>
              </a:spcAft>
            </a:pPr>
            <a:r>
              <a:rPr lang="en-US" sz="1400">
                <a:cs typeface="Segoe UI"/>
              </a:rPr>
              <a:t>Support for non-Az region will be coming soon </a:t>
            </a:r>
            <a:endParaRPr lang="en-US" sz="1400">
              <a:cs typeface="Segoe UI" panose="020B0502040204020203" pitchFamily="34" charset="0"/>
            </a:endParaRPr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1C99B9D4-8521-BB42-A7CE-EF58D02A0118}"/>
              </a:ext>
            </a:extLst>
          </p:cNvPr>
          <p:cNvCxnSpPr>
            <a:cxnSpLocks/>
          </p:cNvCxnSpPr>
          <p:nvPr/>
        </p:nvCxnSpPr>
        <p:spPr>
          <a:xfrm flipH="1">
            <a:off x="457533" y="2417814"/>
            <a:ext cx="4778496" cy="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rgbClr val="0078D4"/>
                </a:gs>
                <a:gs pos="100000">
                  <a:schemeClr val="accent5"/>
                </a:gs>
              </a:gsLst>
              <a:lin ang="0" scaled="1"/>
              <a:tileRect/>
            </a:gradFill>
            <a:prstDash val="solid"/>
            <a:headEnd type="none" w="lg" len="med"/>
            <a:tailEnd type="none" w="lg" len="med"/>
          </a:ln>
          <a:effectLst/>
        </p:spPr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D7871035-125A-654E-9767-A5BE57E9201F}"/>
              </a:ext>
            </a:extLst>
          </p:cNvPr>
          <p:cNvCxnSpPr>
            <a:cxnSpLocks/>
          </p:cNvCxnSpPr>
          <p:nvPr/>
        </p:nvCxnSpPr>
        <p:spPr>
          <a:xfrm flipH="1">
            <a:off x="446647" y="3212471"/>
            <a:ext cx="4778496" cy="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rgbClr val="0078D4"/>
                </a:gs>
                <a:gs pos="100000">
                  <a:schemeClr val="accent5"/>
                </a:gs>
              </a:gsLst>
              <a:lin ang="0" scaled="1"/>
              <a:tileRect/>
            </a:gradFill>
            <a:prstDash val="solid"/>
            <a:headEnd type="none" w="lg" len="med"/>
            <a:tailEnd type="none" w="lg" len="med"/>
          </a:ln>
          <a:effectLst/>
        </p:spPr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D77F15F-3134-494B-8501-713379C22341}"/>
              </a:ext>
            </a:extLst>
          </p:cNvPr>
          <p:cNvCxnSpPr>
            <a:cxnSpLocks/>
          </p:cNvCxnSpPr>
          <p:nvPr/>
        </p:nvCxnSpPr>
        <p:spPr>
          <a:xfrm flipH="1">
            <a:off x="457533" y="4018014"/>
            <a:ext cx="4778496" cy="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rgbClr val="0078D4"/>
                </a:gs>
                <a:gs pos="100000">
                  <a:schemeClr val="accent5"/>
                </a:gs>
              </a:gsLst>
              <a:lin ang="0" scaled="1"/>
              <a:tileRect/>
            </a:gradFill>
            <a:prstDash val="solid"/>
            <a:headEnd type="none" w="lg" len="med"/>
            <a:tailEnd type="none" w="lg" len="med"/>
          </a:ln>
          <a:effectLst/>
        </p:spPr>
      </p:cxnSp>
      <p:pic>
        <p:nvPicPr>
          <p:cNvPr id="88" name="Picture 87">
            <a:extLst>
              <a:ext uri="{FF2B5EF4-FFF2-40B4-BE49-F238E27FC236}">
                <a16:creationId xmlns:a16="http://schemas.microsoft.com/office/drawing/2014/main" id="{58847F79-A6DC-B643-ABD6-7470075F412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682" y="1224409"/>
            <a:ext cx="564146" cy="564146"/>
          </a:xfrm>
          <a:prstGeom prst="rect">
            <a:avLst/>
          </a:prstGeom>
        </p:spPr>
      </p:pic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4309E995-3EFC-B645-BACA-4DA48B6987C5}"/>
              </a:ext>
            </a:extLst>
          </p:cNvPr>
          <p:cNvCxnSpPr>
            <a:cxnSpLocks/>
          </p:cNvCxnSpPr>
          <p:nvPr/>
        </p:nvCxnSpPr>
        <p:spPr>
          <a:xfrm>
            <a:off x="10591938" y="3587369"/>
            <a:ext cx="0" cy="1997002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prstDash val="sys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BD891871-AC88-CB44-8F9B-F8FCD403EA08}"/>
              </a:ext>
            </a:extLst>
          </p:cNvPr>
          <p:cNvCxnSpPr>
            <a:cxnSpLocks/>
          </p:cNvCxnSpPr>
          <p:nvPr/>
        </p:nvCxnSpPr>
        <p:spPr>
          <a:xfrm>
            <a:off x="9057053" y="4680857"/>
            <a:ext cx="0" cy="947057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prstDash val="sys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7" name="Graphic 131">
            <a:extLst>
              <a:ext uri="{FF2B5EF4-FFF2-40B4-BE49-F238E27FC236}">
                <a16:creationId xmlns:a16="http://schemas.microsoft.com/office/drawing/2014/main" id="{7DDC54F9-044F-45BC-BF2F-DBFA00407F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834191" y="4120381"/>
            <a:ext cx="466888" cy="466888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DD1C6237-FDE2-8645-9F77-75EA9CD5D377}"/>
              </a:ext>
            </a:extLst>
          </p:cNvPr>
          <p:cNvGrpSpPr/>
          <p:nvPr/>
        </p:nvGrpSpPr>
        <p:grpSpPr>
          <a:xfrm>
            <a:off x="7106736" y="3628227"/>
            <a:ext cx="524150" cy="509625"/>
            <a:chOff x="7106736" y="3628227"/>
            <a:chExt cx="524150" cy="509625"/>
          </a:xfrm>
        </p:grpSpPr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F8493486-560C-4143-83D4-4DE9BEF3379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106736" y="3628227"/>
              <a:ext cx="524150" cy="509625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4F18403-898B-E542-8812-83E926662868}"/>
                </a:ext>
              </a:extLst>
            </p:cNvPr>
            <p:cNvSpPr/>
            <p:nvPr/>
          </p:nvSpPr>
          <p:spPr bwMode="auto">
            <a:xfrm>
              <a:off x="7162800" y="3701143"/>
              <a:ext cx="424543" cy="28302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64C5D91B-8D35-A247-88C0-284D2F2F528B}"/>
              </a:ext>
            </a:extLst>
          </p:cNvPr>
          <p:cNvGrpSpPr/>
          <p:nvPr/>
        </p:nvGrpSpPr>
        <p:grpSpPr>
          <a:xfrm>
            <a:off x="7106736" y="2517884"/>
            <a:ext cx="524150" cy="509625"/>
            <a:chOff x="7106736" y="3628227"/>
            <a:chExt cx="524150" cy="509625"/>
          </a:xfrm>
        </p:grpSpPr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F7F370DF-66F8-FC4A-AD58-9D2A24F4567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106736" y="3628227"/>
              <a:ext cx="524150" cy="509625"/>
            </a:xfrm>
            <a:prstGeom prst="rect">
              <a:avLst/>
            </a:prstGeom>
          </p:spPr>
        </p:pic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9F463C38-13B6-AA4B-BC44-6CA72A4A3B08}"/>
                </a:ext>
              </a:extLst>
            </p:cNvPr>
            <p:cNvSpPr/>
            <p:nvPr/>
          </p:nvSpPr>
          <p:spPr bwMode="auto">
            <a:xfrm>
              <a:off x="7162800" y="3701143"/>
              <a:ext cx="424543" cy="28302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5F42E469-86F7-534F-928B-82D84AE2F46D}"/>
              </a:ext>
            </a:extLst>
          </p:cNvPr>
          <p:cNvGrpSpPr/>
          <p:nvPr/>
        </p:nvGrpSpPr>
        <p:grpSpPr>
          <a:xfrm>
            <a:off x="10143851" y="2528770"/>
            <a:ext cx="524150" cy="509625"/>
            <a:chOff x="7106736" y="3628227"/>
            <a:chExt cx="524150" cy="509625"/>
          </a:xfrm>
        </p:grpSpPr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D844723A-EC4E-5546-92F2-7609A81FB4E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106736" y="3628227"/>
              <a:ext cx="524150" cy="509625"/>
            </a:xfrm>
            <a:prstGeom prst="rect">
              <a:avLst/>
            </a:prstGeom>
          </p:spPr>
        </p:pic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FB589066-0374-2542-942B-BFB1601C37C0}"/>
                </a:ext>
              </a:extLst>
            </p:cNvPr>
            <p:cNvSpPr/>
            <p:nvPr/>
          </p:nvSpPr>
          <p:spPr bwMode="auto">
            <a:xfrm>
              <a:off x="7162800" y="3701143"/>
              <a:ext cx="424543" cy="28302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99" name="Picture 98">
            <a:extLst>
              <a:ext uri="{FF2B5EF4-FFF2-40B4-BE49-F238E27FC236}">
                <a16:creationId xmlns:a16="http://schemas.microsoft.com/office/drawing/2014/main" id="{3CD427C0-A89C-F542-8035-5C6B945273F5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47729" b="35702"/>
          <a:stretch/>
        </p:blipFill>
        <p:spPr>
          <a:xfrm>
            <a:off x="9133114" y="2393698"/>
            <a:ext cx="310676" cy="382160"/>
          </a:xfrm>
          <a:prstGeom prst="rect">
            <a:avLst/>
          </a:prstGeom>
        </p:spPr>
      </p:pic>
      <p:sp>
        <p:nvSpPr>
          <p:cNvPr id="23" name="Freeform 95">
            <a:extLst>
              <a:ext uri="{FF2B5EF4-FFF2-40B4-BE49-F238E27FC236}">
                <a16:creationId xmlns:a16="http://schemas.microsoft.com/office/drawing/2014/main" id="{2DE3FC98-DF19-46F1-B65A-7DBDD87EE19B}"/>
              </a:ext>
            </a:extLst>
          </p:cNvPr>
          <p:cNvSpPr>
            <a:spLocks/>
          </p:cNvSpPr>
          <p:nvPr/>
        </p:nvSpPr>
        <p:spPr bwMode="auto">
          <a:xfrm flipH="1">
            <a:off x="8824983" y="5547123"/>
            <a:ext cx="1936746" cy="470278"/>
          </a:xfrm>
          <a:custGeom>
            <a:avLst/>
            <a:gdLst>
              <a:gd name="T0" fmla="*/ 618 w 736"/>
              <a:gd name="T1" fmla="*/ 213 h 484"/>
              <a:gd name="T2" fmla="*/ 618 w 736"/>
              <a:gd name="T3" fmla="*/ 203 h 484"/>
              <a:gd name="T4" fmla="*/ 415 w 736"/>
              <a:gd name="T5" fmla="*/ 0 h 484"/>
              <a:gd name="T6" fmla="*/ 246 w 736"/>
              <a:gd name="T7" fmla="*/ 91 h 484"/>
              <a:gd name="T8" fmla="*/ 191 w 736"/>
              <a:gd name="T9" fmla="*/ 76 h 484"/>
              <a:gd name="T10" fmla="*/ 125 w 736"/>
              <a:gd name="T11" fmla="*/ 96 h 484"/>
              <a:gd name="T12" fmla="*/ 73 w 736"/>
              <a:gd name="T13" fmla="*/ 191 h 484"/>
              <a:gd name="T14" fmla="*/ 0 w 736"/>
              <a:gd name="T15" fmla="*/ 325 h 484"/>
              <a:gd name="T16" fmla="*/ 142 w 736"/>
              <a:gd name="T17" fmla="*/ 484 h 484"/>
              <a:gd name="T18" fmla="*/ 160 w 736"/>
              <a:gd name="T19" fmla="*/ 484 h 484"/>
              <a:gd name="T20" fmla="*/ 176 w 736"/>
              <a:gd name="T21" fmla="*/ 484 h 484"/>
              <a:gd name="T22" fmla="*/ 507 w 736"/>
              <a:gd name="T23" fmla="*/ 484 h 484"/>
              <a:gd name="T24" fmla="*/ 514 w 736"/>
              <a:gd name="T25" fmla="*/ 484 h 484"/>
              <a:gd name="T26" fmla="*/ 522 w 736"/>
              <a:gd name="T27" fmla="*/ 484 h 484"/>
              <a:gd name="T28" fmla="*/ 546 w 736"/>
              <a:gd name="T29" fmla="*/ 484 h 484"/>
              <a:gd name="T30" fmla="*/ 599 w 736"/>
              <a:gd name="T31" fmla="*/ 484 h 484"/>
              <a:gd name="T32" fmla="*/ 736 w 736"/>
              <a:gd name="T33" fmla="*/ 348 h 484"/>
              <a:gd name="T34" fmla="*/ 618 w 736"/>
              <a:gd name="T35" fmla="*/ 21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6" h="484">
                <a:moveTo>
                  <a:pt x="618" y="213"/>
                </a:moveTo>
                <a:cubicBezTo>
                  <a:pt x="618" y="210"/>
                  <a:pt x="618" y="206"/>
                  <a:pt x="618" y="203"/>
                </a:cubicBezTo>
                <a:cubicBezTo>
                  <a:pt x="618" y="91"/>
                  <a:pt x="527" y="0"/>
                  <a:pt x="415" y="0"/>
                </a:cubicBezTo>
                <a:cubicBezTo>
                  <a:pt x="345" y="0"/>
                  <a:pt x="283" y="37"/>
                  <a:pt x="246" y="91"/>
                </a:cubicBezTo>
                <a:cubicBezTo>
                  <a:pt x="230" y="82"/>
                  <a:pt x="211" y="76"/>
                  <a:pt x="191" y="76"/>
                </a:cubicBezTo>
                <a:cubicBezTo>
                  <a:pt x="167" y="76"/>
                  <a:pt x="144" y="83"/>
                  <a:pt x="125" y="96"/>
                </a:cubicBezTo>
                <a:cubicBezTo>
                  <a:pt x="94" y="116"/>
                  <a:pt x="74" y="151"/>
                  <a:pt x="73" y="191"/>
                </a:cubicBezTo>
                <a:cubicBezTo>
                  <a:pt x="30" y="219"/>
                  <a:pt x="0" y="269"/>
                  <a:pt x="0" y="325"/>
                </a:cubicBezTo>
                <a:cubicBezTo>
                  <a:pt x="0" y="407"/>
                  <a:pt x="62" y="475"/>
                  <a:pt x="142" y="484"/>
                </a:cubicBezTo>
                <a:cubicBezTo>
                  <a:pt x="148" y="484"/>
                  <a:pt x="154" y="484"/>
                  <a:pt x="160" y="484"/>
                </a:cubicBezTo>
                <a:cubicBezTo>
                  <a:pt x="165" y="484"/>
                  <a:pt x="171" y="484"/>
                  <a:pt x="176" y="484"/>
                </a:cubicBezTo>
                <a:cubicBezTo>
                  <a:pt x="250" y="484"/>
                  <a:pt x="425" y="484"/>
                  <a:pt x="507" y="484"/>
                </a:cubicBezTo>
                <a:cubicBezTo>
                  <a:pt x="510" y="484"/>
                  <a:pt x="512" y="484"/>
                  <a:pt x="514" y="484"/>
                </a:cubicBezTo>
                <a:cubicBezTo>
                  <a:pt x="522" y="484"/>
                  <a:pt x="522" y="484"/>
                  <a:pt x="522" y="484"/>
                </a:cubicBezTo>
                <a:cubicBezTo>
                  <a:pt x="526" y="484"/>
                  <a:pt x="538" y="484"/>
                  <a:pt x="546" y="484"/>
                </a:cubicBezTo>
                <a:cubicBezTo>
                  <a:pt x="599" y="484"/>
                  <a:pt x="599" y="484"/>
                  <a:pt x="599" y="484"/>
                </a:cubicBezTo>
                <a:cubicBezTo>
                  <a:pt x="675" y="483"/>
                  <a:pt x="736" y="422"/>
                  <a:pt x="736" y="348"/>
                </a:cubicBezTo>
                <a:cubicBezTo>
                  <a:pt x="736" y="279"/>
                  <a:pt x="684" y="222"/>
                  <a:pt x="618" y="213"/>
                </a:cubicBezTo>
                <a:close/>
              </a:path>
            </a:pathLst>
          </a:custGeom>
          <a:solidFill>
            <a:schemeClr val="accent5"/>
          </a:solidFill>
          <a:ln w="2857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="horz" wrap="square" lIns="182802" tIns="146243" rIns="182802" bIns="146243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3193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568" ker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Internet</a:t>
            </a:r>
          </a:p>
        </p:txBody>
      </p:sp>
    </p:spTree>
    <p:extLst>
      <p:ext uri="{BB962C8B-B14F-4D97-AF65-F5344CB8AC3E}">
        <p14:creationId xmlns:p14="http://schemas.microsoft.com/office/powerpoint/2010/main" val="1690603685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8F2156-EA2E-48C1-9C69-A9E6807B6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995" y="620428"/>
            <a:ext cx="11306469" cy="403137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2700">
                <a:cs typeface="Segoe UI"/>
              </a:rPr>
              <a:t>ExpressRoute supportability improvements (GA)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400EFE-0079-4C7F-BD85-921761B0FD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14225" y="1200329"/>
            <a:ext cx="9854005" cy="5657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216045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7BF15BD-001C-49B3-9A01-B39DEDA47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CD5E8F69-2332-0247-8184-19107B54F8CB}"/>
              </a:ext>
            </a:extLst>
          </p:cNvPr>
          <p:cNvSpPr txBox="1">
            <a:spLocks/>
          </p:cNvSpPr>
          <p:nvPr/>
        </p:nvSpPr>
        <p:spPr>
          <a:xfrm>
            <a:off x="4348458" y="2441965"/>
            <a:ext cx="7357587" cy="3786461"/>
          </a:xfrm>
          <a:prstGeom prst="rect">
            <a:avLst/>
          </a:prstGeom>
        </p:spPr>
        <p:txBody>
          <a:bodyPr anchor="t"/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400" kern="1200" spc="-50" baseline="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 sz="2000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400" kern="1200" spc="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3pPr>
            <a:lvl4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400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000" b="1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331854" indent="0" algn="l" defTabSz="932742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3274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1963" indent="-454025" defTabSz="914367">
              <a:spcAft>
                <a:spcPts val="1667"/>
              </a:spcAft>
              <a:defRPr/>
            </a:pPr>
            <a:r>
              <a:rPr lang="en-US" sz="1961" spc="-49">
                <a:solidFill>
                  <a:srgbClr val="0078D3"/>
                </a:solidFill>
                <a:latin typeface="Segoe UI Semibold"/>
              </a:rPr>
              <a:t>01	</a:t>
            </a:r>
            <a:r>
              <a:rPr lang="en-US" sz="1800"/>
              <a:t>VPN</a:t>
            </a:r>
            <a:endParaRPr lang="en-US" sz="1961" spc="-49">
              <a:solidFill>
                <a:srgbClr val="0078D3"/>
              </a:solidFill>
              <a:latin typeface="Segoe UI Semibold"/>
            </a:endParaRPr>
          </a:p>
          <a:p>
            <a:pPr marL="461963" indent="-454025" defTabSz="914367">
              <a:spcAft>
                <a:spcPts val="1667"/>
              </a:spcAft>
              <a:defRPr/>
            </a:pPr>
            <a:r>
              <a:rPr lang="en-US" sz="1961" spc="-49">
                <a:solidFill>
                  <a:srgbClr val="0078D3"/>
                </a:solidFill>
                <a:latin typeface="Segoe UI Semibold"/>
              </a:rPr>
              <a:t>02	</a:t>
            </a:r>
            <a:r>
              <a:rPr lang="en-US" sz="1800"/>
              <a:t>ExpressRoute</a:t>
            </a:r>
            <a:endParaRPr lang="en-US" sz="1961" spc="-49">
              <a:solidFill>
                <a:srgbClr val="0078D3"/>
              </a:solidFill>
              <a:latin typeface="Segoe UI Semibold"/>
            </a:endParaRPr>
          </a:p>
          <a:p>
            <a:pPr marL="461963" indent="-454025" defTabSz="914367">
              <a:spcAft>
                <a:spcPts val="1667"/>
              </a:spcAft>
              <a:defRPr/>
            </a:pPr>
            <a:r>
              <a:rPr lang="en-US" sz="1961" spc="-49">
                <a:solidFill>
                  <a:srgbClr val="0078D3"/>
                </a:solidFill>
                <a:latin typeface="Segoe UI Semibold"/>
              </a:rPr>
              <a:t>03	</a:t>
            </a:r>
            <a:r>
              <a:rPr lang="en-US" sz="1800"/>
              <a:t>Azure Route Service</a:t>
            </a:r>
            <a:endParaRPr lang="en-US" sz="1961" spc="-49">
              <a:solidFill>
                <a:srgbClr val="0078D3"/>
              </a:solidFill>
              <a:latin typeface="Segoe UI Semibold"/>
            </a:endParaRPr>
          </a:p>
          <a:p>
            <a:pPr marL="461963" indent="-454025" defTabSz="914367">
              <a:spcAft>
                <a:spcPts val="1667"/>
              </a:spcAft>
              <a:defRPr/>
            </a:pPr>
            <a:r>
              <a:rPr lang="en-US" sz="1961" spc="-49">
                <a:solidFill>
                  <a:srgbClr val="0078D3"/>
                </a:solidFill>
                <a:latin typeface="Segoe UI Semibold"/>
              </a:rPr>
              <a:t>04	</a:t>
            </a:r>
            <a:r>
              <a:rPr lang="en-US" sz="1800"/>
              <a:t>Azure Bastion</a:t>
            </a:r>
            <a:endParaRPr lang="en-US" sz="1800">
              <a:cs typeface="Segoe UI Semibold"/>
            </a:endParaRPr>
          </a:p>
        </p:txBody>
      </p:sp>
      <p:sp>
        <p:nvSpPr>
          <p:cNvPr id="5" name="Text Box 3">
            <a:extLst>
              <a:ext uri="{FF2B5EF4-FFF2-40B4-BE49-F238E27FC236}">
                <a16:creationId xmlns:a16="http://schemas.microsoft.com/office/drawing/2014/main" id="{A766CD63-714E-2C4E-B9EF-A796C5407D8C}"/>
              </a:ext>
            </a:extLst>
          </p:cNvPr>
          <p:cNvSpPr txBox="1">
            <a:spLocks noChangeArrowheads="1"/>
          </p:cNvSpPr>
          <p:nvPr/>
        </p:nvSpPr>
        <p:spPr bwMode="blackWhite">
          <a:xfrm>
            <a:off x="454170" y="6454746"/>
            <a:ext cx="11306469" cy="21108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									                                                                                                                                             Azure </a:t>
            </a:r>
          </a:p>
        </p:txBody>
      </p:sp>
    </p:spTree>
    <p:extLst>
      <p:ext uri="{BB962C8B-B14F-4D97-AF65-F5344CB8AC3E}">
        <p14:creationId xmlns:p14="http://schemas.microsoft.com/office/powerpoint/2010/main" val="2453489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8F2156-EA2E-48C1-9C69-A9E6807B6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700">
                <a:ea typeface="+mj-lt"/>
                <a:cs typeface="Segoe UI"/>
              </a:rPr>
              <a:t>Additional new features</a:t>
            </a:r>
            <a:endParaRPr lang="en-US" sz="2700"/>
          </a:p>
        </p:txBody>
      </p:sp>
      <p:sp>
        <p:nvSpPr>
          <p:cNvPr id="78" name="Text Placeholder 2">
            <a:extLst>
              <a:ext uri="{FF2B5EF4-FFF2-40B4-BE49-F238E27FC236}">
                <a16:creationId xmlns:a16="http://schemas.microsoft.com/office/drawing/2014/main" id="{7F18A3D0-2145-44F3-BB82-B29477D11F9A}"/>
              </a:ext>
            </a:extLst>
          </p:cNvPr>
          <p:cNvSpPr txBox="1">
            <a:spLocks/>
          </p:cNvSpPr>
          <p:nvPr/>
        </p:nvSpPr>
        <p:spPr>
          <a:xfrm>
            <a:off x="421501" y="2612792"/>
            <a:ext cx="3083699" cy="92333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marL="227209" indent="-227209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941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8625" indent="-1680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"/>
              <a:defRPr sz="2353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7160" indent="-185191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"/>
              <a:tabLst/>
              <a:defRPr sz="2157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2350" indent="-17274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"/>
              <a:defRPr sz="2157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3766" indent="-166517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"/>
              <a:tabLst/>
              <a:defRPr sz="2157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>
                <a:solidFill>
                  <a:schemeClr val="tx2"/>
                </a:solidFill>
                <a:latin typeface="+mj-lt"/>
                <a:cs typeface="Segoe UI"/>
              </a:rPr>
              <a:t>1000 max prefix from Azure to on prem (increased from 200) (GA)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44112B71-C23B-3642-883F-A072FBEEFF80}"/>
              </a:ext>
            </a:extLst>
          </p:cNvPr>
          <p:cNvSpPr txBox="1">
            <a:spLocks/>
          </p:cNvSpPr>
          <p:nvPr/>
        </p:nvSpPr>
        <p:spPr>
          <a:xfrm>
            <a:off x="4198844" y="2612792"/>
            <a:ext cx="3083699" cy="261610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7209" indent="-227209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941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8625" indent="-1680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"/>
              <a:defRPr sz="2353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7160" indent="-185191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"/>
              <a:tabLst/>
              <a:defRPr sz="2157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2350" indent="-17274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"/>
              <a:defRPr sz="2157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3766" indent="-166517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"/>
              <a:tabLst/>
              <a:defRPr sz="2157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>
                <a:solidFill>
                  <a:schemeClr val="tx2"/>
                </a:solidFill>
                <a:latin typeface="+mj-lt"/>
                <a:cs typeface="Segoe UI" panose="020B0502040204020203" pitchFamily="34" charset="0"/>
              </a:rPr>
              <a:t>New gateway metrics:  (GA)</a:t>
            </a:r>
          </a:p>
          <a:p>
            <a:pPr marL="9525" lvl="3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600">
                <a:latin typeface="Segoe UI" panose="020B0502040204020203" pitchFamily="34" charset="0"/>
                <a:cs typeface="Segoe UI" panose="020B0502040204020203" pitchFamily="34" charset="0"/>
              </a:rPr>
              <a:t>CPU </a:t>
            </a:r>
          </a:p>
          <a:p>
            <a:pPr marL="9525" lvl="3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600">
                <a:latin typeface="Segoe UI" panose="020B0502040204020203" pitchFamily="34" charset="0"/>
                <a:cs typeface="Segoe UI" panose="020B0502040204020203" pitchFamily="34" charset="0"/>
              </a:rPr>
              <a:t>PPS </a:t>
            </a:r>
          </a:p>
          <a:p>
            <a:pPr marL="9525" lvl="3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600">
                <a:latin typeface="Segoe UI" panose="020B0502040204020203" pitchFamily="34" charset="0"/>
                <a:cs typeface="Segoe UI" panose="020B0502040204020203" pitchFamily="34" charset="0"/>
              </a:rPr>
              <a:t># of route advertised and received</a:t>
            </a:r>
          </a:p>
          <a:p>
            <a:pPr marL="9525" lvl="3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600">
                <a:latin typeface="Segoe UI" panose="020B0502040204020203" pitchFamily="34" charset="0"/>
                <a:cs typeface="Segoe UI" panose="020B0502040204020203" pitchFamily="34" charset="0"/>
              </a:rPr>
              <a:t>Frequency of route changes</a:t>
            </a:r>
          </a:p>
          <a:p>
            <a:pPr marL="9525" lvl="3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600">
                <a:latin typeface="Segoe UI" panose="020B0502040204020203" pitchFamily="34" charset="0"/>
                <a:cs typeface="Segoe UI" panose="020B0502040204020203" pitchFamily="34" charset="0"/>
              </a:rPr>
              <a:t># of VMs in a VNET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A9675D-F1A3-9543-B699-D5669DA8F100}"/>
              </a:ext>
            </a:extLst>
          </p:cNvPr>
          <p:cNvSpPr txBox="1">
            <a:spLocks/>
          </p:cNvSpPr>
          <p:nvPr/>
        </p:nvSpPr>
        <p:spPr>
          <a:xfrm>
            <a:off x="7976187" y="2612792"/>
            <a:ext cx="3083699" cy="132343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7209" indent="-227209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941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8625" indent="-1680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"/>
              <a:defRPr sz="2353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7160" indent="-185191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"/>
              <a:tabLst/>
              <a:defRPr sz="2157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2350" indent="-17274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"/>
              <a:defRPr sz="2157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3766" indent="-166517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"/>
              <a:tabLst/>
              <a:defRPr sz="2157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>
                <a:solidFill>
                  <a:schemeClr val="tx2"/>
                </a:solidFill>
                <a:latin typeface="+mj-lt"/>
                <a:cs typeface="Segoe UI" panose="020B0502040204020203" pitchFamily="34" charset="0"/>
              </a:rPr>
              <a:t>MACsec SCI and new Cipher support (Coming Soon) </a:t>
            </a:r>
          </a:p>
          <a:p>
            <a:pPr marL="441969" lvl="2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7610AEC-607B-E845-B3D0-D80A44D126FA}"/>
              </a:ext>
            </a:extLst>
          </p:cNvPr>
          <p:cNvGrpSpPr/>
          <p:nvPr/>
        </p:nvGrpSpPr>
        <p:grpSpPr>
          <a:xfrm>
            <a:off x="3769899" y="2712883"/>
            <a:ext cx="3805087" cy="3430010"/>
            <a:chOff x="3289253" y="4483067"/>
            <a:chExt cx="3805087" cy="822384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437C96C9-B349-7A4F-8862-2E547F80CC70}"/>
                </a:ext>
              </a:extLst>
            </p:cNvPr>
            <p:cNvCxnSpPr>
              <a:cxnSpLocks/>
            </p:cNvCxnSpPr>
            <p:nvPr/>
          </p:nvCxnSpPr>
          <p:spPr>
            <a:xfrm>
              <a:off x="3289253" y="4485942"/>
              <a:ext cx="0" cy="819509"/>
            </a:xfrm>
            <a:prstGeom prst="line">
              <a:avLst/>
            </a:prstGeom>
            <a:noFill/>
            <a:ln w="9525" cap="flat" cmpd="sng" algn="ctr">
              <a:gradFill>
                <a:gsLst>
                  <a:gs pos="0">
                    <a:srgbClr val="0078D4"/>
                  </a:gs>
                  <a:gs pos="100000">
                    <a:schemeClr val="bg1"/>
                  </a:gs>
                  <a:gs pos="49000">
                    <a:srgbClr val="4EE7FF"/>
                  </a:gs>
                </a:gsLst>
                <a:lin ang="5400000" scaled="0"/>
              </a:gradFill>
              <a:prstDash val="solid"/>
              <a:headEnd type="none" w="lg" len="med"/>
              <a:tailEnd type="none" w="lg" len="med"/>
            </a:ln>
            <a:effectLst/>
          </p:spPr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464C1043-F6BD-6F4F-BE2C-9D7DCAE82E2C}"/>
                </a:ext>
              </a:extLst>
            </p:cNvPr>
            <p:cNvCxnSpPr>
              <a:cxnSpLocks/>
            </p:cNvCxnSpPr>
            <p:nvPr/>
          </p:nvCxnSpPr>
          <p:spPr>
            <a:xfrm>
              <a:off x="7094340" y="4483067"/>
              <a:ext cx="0" cy="819509"/>
            </a:xfrm>
            <a:prstGeom prst="line">
              <a:avLst/>
            </a:prstGeom>
            <a:noFill/>
            <a:ln w="9525" cap="flat" cmpd="sng" algn="ctr">
              <a:gradFill>
                <a:gsLst>
                  <a:gs pos="0">
                    <a:srgbClr val="0078D4"/>
                  </a:gs>
                  <a:gs pos="100000">
                    <a:schemeClr val="bg1"/>
                  </a:gs>
                  <a:gs pos="49000">
                    <a:srgbClr val="4EE7FF"/>
                  </a:gs>
                </a:gsLst>
                <a:lin ang="5400000" scaled="0"/>
              </a:gradFill>
              <a:prstDash val="solid"/>
              <a:headEnd type="none" w="lg" len="med"/>
              <a:tailEnd type="none" w="lg" len="med"/>
            </a:ln>
            <a:effectLst/>
          </p:spPr>
        </p:cxnSp>
      </p:grpSp>
      <p:sp>
        <p:nvSpPr>
          <p:cNvPr id="9" name="check 3" title="Icon of a checkmark with a circle around it">
            <a:extLst>
              <a:ext uri="{FF2B5EF4-FFF2-40B4-BE49-F238E27FC236}">
                <a16:creationId xmlns:a16="http://schemas.microsoft.com/office/drawing/2014/main" id="{9BE904DC-1808-2D4A-A2CC-F8BFC7DC689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3388" y="2010691"/>
            <a:ext cx="367893" cy="365760"/>
          </a:xfrm>
          <a:custGeom>
            <a:avLst/>
            <a:gdLst>
              <a:gd name="T0" fmla="*/ 250 w 250"/>
              <a:gd name="T1" fmla="*/ 125 h 250"/>
              <a:gd name="T2" fmla="*/ 125 w 250"/>
              <a:gd name="T3" fmla="*/ 250 h 250"/>
              <a:gd name="T4" fmla="*/ 0 w 250"/>
              <a:gd name="T5" fmla="*/ 125 h 250"/>
              <a:gd name="T6" fmla="*/ 125 w 250"/>
              <a:gd name="T7" fmla="*/ 0 h 250"/>
              <a:gd name="T8" fmla="*/ 250 w 250"/>
              <a:gd name="T9" fmla="*/ 125 h 250"/>
              <a:gd name="T10" fmla="*/ 60 w 250"/>
              <a:gd name="T11" fmla="*/ 125 h 250"/>
              <a:gd name="T12" fmla="*/ 100 w 250"/>
              <a:gd name="T13" fmla="*/ 165 h 250"/>
              <a:gd name="T14" fmla="*/ 190 w 250"/>
              <a:gd name="T15" fmla="*/ 74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0" h="250">
                <a:moveTo>
                  <a:pt x="250" y="125"/>
                </a:moveTo>
                <a:cubicBezTo>
                  <a:pt x="250" y="194"/>
                  <a:pt x="194" y="250"/>
                  <a:pt x="125" y="250"/>
                </a:cubicBezTo>
                <a:cubicBezTo>
                  <a:pt x="56" y="250"/>
                  <a:pt x="0" y="194"/>
                  <a:pt x="0" y="125"/>
                </a:cubicBezTo>
                <a:cubicBezTo>
                  <a:pt x="0" y="56"/>
                  <a:pt x="56" y="0"/>
                  <a:pt x="125" y="0"/>
                </a:cubicBezTo>
                <a:cubicBezTo>
                  <a:pt x="194" y="0"/>
                  <a:pt x="250" y="56"/>
                  <a:pt x="250" y="125"/>
                </a:cubicBezTo>
                <a:close/>
                <a:moveTo>
                  <a:pt x="60" y="125"/>
                </a:moveTo>
                <a:cubicBezTo>
                  <a:pt x="100" y="165"/>
                  <a:pt x="100" y="165"/>
                  <a:pt x="100" y="165"/>
                </a:cubicBezTo>
                <a:cubicBezTo>
                  <a:pt x="190" y="74"/>
                  <a:pt x="190" y="74"/>
                  <a:pt x="190" y="74"/>
                </a:cubicBezTo>
              </a:path>
            </a:pathLst>
          </a:custGeom>
          <a:ln w="15875">
            <a:gradFill>
              <a:gsLst>
                <a:gs pos="0">
                  <a:srgbClr val="50E6FF"/>
                </a:gs>
                <a:gs pos="99000">
                  <a:schemeClr val="accent4"/>
                </a:gs>
              </a:gsLst>
              <a:lin ang="5400000" scaled="0"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</a:endParaRPr>
          </a:p>
        </p:txBody>
      </p:sp>
      <p:sp>
        <p:nvSpPr>
          <p:cNvPr id="10" name="check 3" title="Icon of a checkmark with a circle around it">
            <a:extLst>
              <a:ext uri="{FF2B5EF4-FFF2-40B4-BE49-F238E27FC236}">
                <a16:creationId xmlns:a16="http://schemas.microsoft.com/office/drawing/2014/main" id="{B1F7CE3E-75A9-1440-BFF6-D0A33A6DAF4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311326" y="2010691"/>
            <a:ext cx="367893" cy="365760"/>
          </a:xfrm>
          <a:custGeom>
            <a:avLst/>
            <a:gdLst>
              <a:gd name="T0" fmla="*/ 250 w 250"/>
              <a:gd name="T1" fmla="*/ 125 h 250"/>
              <a:gd name="T2" fmla="*/ 125 w 250"/>
              <a:gd name="T3" fmla="*/ 250 h 250"/>
              <a:gd name="T4" fmla="*/ 0 w 250"/>
              <a:gd name="T5" fmla="*/ 125 h 250"/>
              <a:gd name="T6" fmla="*/ 125 w 250"/>
              <a:gd name="T7" fmla="*/ 0 h 250"/>
              <a:gd name="T8" fmla="*/ 250 w 250"/>
              <a:gd name="T9" fmla="*/ 125 h 250"/>
              <a:gd name="T10" fmla="*/ 60 w 250"/>
              <a:gd name="T11" fmla="*/ 125 h 250"/>
              <a:gd name="T12" fmla="*/ 100 w 250"/>
              <a:gd name="T13" fmla="*/ 165 h 250"/>
              <a:gd name="T14" fmla="*/ 190 w 250"/>
              <a:gd name="T15" fmla="*/ 74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0" h="250">
                <a:moveTo>
                  <a:pt x="250" y="125"/>
                </a:moveTo>
                <a:cubicBezTo>
                  <a:pt x="250" y="194"/>
                  <a:pt x="194" y="250"/>
                  <a:pt x="125" y="250"/>
                </a:cubicBezTo>
                <a:cubicBezTo>
                  <a:pt x="56" y="250"/>
                  <a:pt x="0" y="194"/>
                  <a:pt x="0" y="125"/>
                </a:cubicBezTo>
                <a:cubicBezTo>
                  <a:pt x="0" y="56"/>
                  <a:pt x="56" y="0"/>
                  <a:pt x="125" y="0"/>
                </a:cubicBezTo>
                <a:cubicBezTo>
                  <a:pt x="194" y="0"/>
                  <a:pt x="250" y="56"/>
                  <a:pt x="250" y="125"/>
                </a:cubicBezTo>
                <a:close/>
                <a:moveTo>
                  <a:pt x="60" y="125"/>
                </a:moveTo>
                <a:cubicBezTo>
                  <a:pt x="100" y="165"/>
                  <a:pt x="100" y="165"/>
                  <a:pt x="100" y="165"/>
                </a:cubicBezTo>
                <a:cubicBezTo>
                  <a:pt x="190" y="74"/>
                  <a:pt x="190" y="74"/>
                  <a:pt x="190" y="74"/>
                </a:cubicBezTo>
              </a:path>
            </a:pathLst>
          </a:custGeom>
          <a:ln w="15875">
            <a:gradFill>
              <a:gsLst>
                <a:gs pos="0">
                  <a:srgbClr val="50E6FF"/>
                </a:gs>
                <a:gs pos="99000">
                  <a:schemeClr val="accent4"/>
                </a:gs>
              </a:gsLst>
              <a:lin ang="5400000" scaled="0"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</a:endParaRPr>
          </a:p>
        </p:txBody>
      </p:sp>
      <p:sp>
        <p:nvSpPr>
          <p:cNvPr id="11" name="check 3" title="Icon of a checkmark with a circle around it">
            <a:extLst>
              <a:ext uri="{FF2B5EF4-FFF2-40B4-BE49-F238E27FC236}">
                <a16:creationId xmlns:a16="http://schemas.microsoft.com/office/drawing/2014/main" id="{B319B096-D050-E948-9C76-51A3EE41A4B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074434" y="2010691"/>
            <a:ext cx="367893" cy="365760"/>
          </a:xfrm>
          <a:custGeom>
            <a:avLst/>
            <a:gdLst>
              <a:gd name="T0" fmla="*/ 250 w 250"/>
              <a:gd name="T1" fmla="*/ 125 h 250"/>
              <a:gd name="T2" fmla="*/ 125 w 250"/>
              <a:gd name="T3" fmla="*/ 250 h 250"/>
              <a:gd name="T4" fmla="*/ 0 w 250"/>
              <a:gd name="T5" fmla="*/ 125 h 250"/>
              <a:gd name="T6" fmla="*/ 125 w 250"/>
              <a:gd name="T7" fmla="*/ 0 h 250"/>
              <a:gd name="T8" fmla="*/ 250 w 250"/>
              <a:gd name="T9" fmla="*/ 125 h 250"/>
              <a:gd name="T10" fmla="*/ 60 w 250"/>
              <a:gd name="T11" fmla="*/ 125 h 250"/>
              <a:gd name="T12" fmla="*/ 100 w 250"/>
              <a:gd name="T13" fmla="*/ 165 h 250"/>
              <a:gd name="T14" fmla="*/ 190 w 250"/>
              <a:gd name="T15" fmla="*/ 74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0" h="250">
                <a:moveTo>
                  <a:pt x="250" y="125"/>
                </a:moveTo>
                <a:cubicBezTo>
                  <a:pt x="250" y="194"/>
                  <a:pt x="194" y="250"/>
                  <a:pt x="125" y="250"/>
                </a:cubicBezTo>
                <a:cubicBezTo>
                  <a:pt x="56" y="250"/>
                  <a:pt x="0" y="194"/>
                  <a:pt x="0" y="125"/>
                </a:cubicBezTo>
                <a:cubicBezTo>
                  <a:pt x="0" y="56"/>
                  <a:pt x="56" y="0"/>
                  <a:pt x="125" y="0"/>
                </a:cubicBezTo>
                <a:cubicBezTo>
                  <a:pt x="194" y="0"/>
                  <a:pt x="250" y="56"/>
                  <a:pt x="250" y="125"/>
                </a:cubicBezTo>
                <a:close/>
                <a:moveTo>
                  <a:pt x="60" y="125"/>
                </a:moveTo>
                <a:cubicBezTo>
                  <a:pt x="100" y="165"/>
                  <a:pt x="100" y="165"/>
                  <a:pt x="100" y="165"/>
                </a:cubicBezTo>
                <a:cubicBezTo>
                  <a:pt x="190" y="74"/>
                  <a:pt x="190" y="74"/>
                  <a:pt x="190" y="74"/>
                </a:cubicBezTo>
              </a:path>
            </a:pathLst>
          </a:custGeom>
          <a:ln w="15875">
            <a:gradFill>
              <a:gsLst>
                <a:gs pos="0">
                  <a:srgbClr val="50E6FF"/>
                </a:gs>
                <a:gs pos="99000">
                  <a:schemeClr val="accent4"/>
                </a:gs>
              </a:gsLst>
              <a:lin ang="5400000" scaled="0"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373033693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8F2156-EA2E-48C1-9C69-A9E6807B6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994" y="3118339"/>
            <a:ext cx="7454643" cy="1111914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accent5"/>
                </a:solidFill>
              </a:rPr>
              <a:t>Demo Slide </a:t>
            </a:r>
          </a:p>
        </p:txBody>
      </p:sp>
    </p:spTree>
    <p:extLst>
      <p:ext uri="{BB962C8B-B14F-4D97-AF65-F5344CB8AC3E}">
        <p14:creationId xmlns:p14="http://schemas.microsoft.com/office/powerpoint/2010/main" val="3031543186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618" y="487"/>
            <a:ext cx="5973790" cy="6857027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C6985E91-2903-674A-9203-1B8631956C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81" y="2532448"/>
            <a:ext cx="5428936" cy="1793104"/>
          </a:xfrm>
        </p:spPr>
        <p:txBody>
          <a:bodyPr/>
          <a:lstStyle/>
          <a:p>
            <a:r>
              <a:rPr lang="en-US">
                <a:latin typeface="Segoe UI" panose="020B0502040204020203" pitchFamily="34" charset="0"/>
                <a:cs typeface="Segoe UI" panose="020B0502040204020203" pitchFamily="34" charset="0"/>
              </a:rPr>
              <a:t>Azure Route Service</a:t>
            </a:r>
          </a:p>
        </p:txBody>
      </p:sp>
    </p:spTree>
    <p:extLst>
      <p:ext uri="{BB962C8B-B14F-4D97-AF65-F5344CB8AC3E}">
        <p14:creationId xmlns:p14="http://schemas.microsoft.com/office/powerpoint/2010/main" val="1348434841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67">
            <a:extLst>
              <a:ext uri="{FF2B5EF4-FFF2-40B4-BE49-F238E27FC236}">
                <a16:creationId xmlns:a16="http://schemas.microsoft.com/office/drawing/2014/main" id="{5F141BBC-35D4-4342-BFB8-804CCF801115}"/>
              </a:ext>
            </a:extLst>
          </p:cNvPr>
          <p:cNvGrpSpPr/>
          <p:nvPr/>
        </p:nvGrpSpPr>
        <p:grpSpPr>
          <a:xfrm>
            <a:off x="8595565" y="2998531"/>
            <a:ext cx="524150" cy="509625"/>
            <a:chOff x="7106736" y="3628227"/>
            <a:chExt cx="524150" cy="509625"/>
          </a:xfrm>
        </p:grpSpPr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6769544E-9AB9-C94C-8FFF-BCCFBCA4C5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06736" y="3628227"/>
              <a:ext cx="524150" cy="509625"/>
            </a:xfrm>
            <a:prstGeom prst="rect">
              <a:avLst/>
            </a:prstGeom>
          </p:spPr>
        </p:pic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2FB54749-413C-5C4E-9F33-3C8A10423DA3}"/>
                </a:ext>
              </a:extLst>
            </p:cNvPr>
            <p:cNvSpPr/>
            <p:nvPr/>
          </p:nvSpPr>
          <p:spPr bwMode="auto">
            <a:xfrm>
              <a:off x="7162800" y="3701143"/>
              <a:ext cx="424543" cy="283028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A8D62C7-A369-C14D-AAFD-FD60C6825E62}"/>
              </a:ext>
            </a:extLst>
          </p:cNvPr>
          <p:cNvGrpSpPr/>
          <p:nvPr/>
        </p:nvGrpSpPr>
        <p:grpSpPr>
          <a:xfrm>
            <a:off x="7235689" y="3010254"/>
            <a:ext cx="524150" cy="509625"/>
            <a:chOff x="7106736" y="3628227"/>
            <a:chExt cx="524150" cy="509625"/>
          </a:xfrm>
        </p:grpSpPr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60F1995A-C2E4-7640-96F2-E2E69C8949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06736" y="3628227"/>
              <a:ext cx="524150" cy="509625"/>
            </a:xfrm>
            <a:prstGeom prst="rect">
              <a:avLst/>
            </a:prstGeom>
          </p:spPr>
        </p:pic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267B74FE-BA93-4D44-BA1F-C09F534403AE}"/>
                </a:ext>
              </a:extLst>
            </p:cNvPr>
            <p:cNvSpPr/>
            <p:nvPr/>
          </p:nvSpPr>
          <p:spPr bwMode="auto">
            <a:xfrm>
              <a:off x="7162800" y="3701143"/>
              <a:ext cx="424543" cy="283028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8C5F5A8-FF87-41E8-AA1A-1ADE460E5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Azure Route Server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6571-BB33-4C05-9EAD-B80235712E93}"/>
              </a:ext>
            </a:extLst>
          </p:cNvPr>
          <p:cNvSpPr txBox="1">
            <a:spLocks/>
          </p:cNvSpPr>
          <p:nvPr/>
        </p:nvSpPr>
        <p:spPr>
          <a:xfrm>
            <a:off x="377285" y="1957754"/>
            <a:ext cx="5413915" cy="4552519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400" kern="1200" spc="-50" baseline="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 sz="2000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400" kern="1200" spc="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3pPr>
            <a:lvl4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400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000" b="1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331854" indent="0" algn="l" defTabSz="932742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3274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67">
              <a:spcAft>
                <a:spcPts val="600"/>
              </a:spcAft>
            </a:pPr>
            <a:r>
              <a:rPr lang="en-US" sz="1400" spc="-49">
                <a:solidFill>
                  <a:schemeClr val="tx1"/>
                </a:solidFill>
                <a:latin typeface="+mn-lt"/>
              </a:rPr>
              <a:t>Provide BGP* endpoints for network virtual appliance to connect</a:t>
            </a:r>
          </a:p>
          <a:p>
            <a:pPr defTabSz="914367">
              <a:spcAft>
                <a:spcPts val="600"/>
              </a:spcAft>
            </a:pPr>
            <a:endParaRPr lang="en-US" sz="1400" spc="-49">
              <a:solidFill>
                <a:schemeClr val="tx1"/>
              </a:solidFill>
              <a:latin typeface="+mn-lt"/>
            </a:endParaRPr>
          </a:p>
          <a:p>
            <a:pPr defTabSz="914367">
              <a:spcAft>
                <a:spcPts val="600"/>
              </a:spcAft>
            </a:pPr>
            <a:r>
              <a:rPr lang="en-US" sz="1400" spc="-49">
                <a:solidFill>
                  <a:schemeClr val="tx1"/>
                </a:solidFill>
                <a:latin typeface="+mn-lt"/>
              </a:rPr>
              <a:t>Enable dynamic routing between NVA and Azure virtual network</a:t>
            </a:r>
          </a:p>
          <a:p>
            <a:pPr defTabSz="914367">
              <a:spcAft>
                <a:spcPts val="600"/>
              </a:spcAft>
            </a:pPr>
            <a:endParaRPr lang="en-US" sz="1400" spc="-49">
              <a:solidFill>
                <a:schemeClr val="tx1"/>
              </a:solidFill>
              <a:latin typeface="+mn-lt"/>
            </a:endParaRPr>
          </a:p>
          <a:p>
            <a:pPr defTabSz="914367">
              <a:spcAft>
                <a:spcPts val="600"/>
              </a:spcAft>
            </a:pPr>
            <a:r>
              <a:rPr lang="en-US" sz="1400" spc="-49">
                <a:solidFill>
                  <a:schemeClr val="tx1"/>
                </a:solidFill>
                <a:latin typeface="+mn-lt"/>
              </a:rPr>
              <a:t>Simplify NVA deployment on Azure</a:t>
            </a:r>
          </a:p>
          <a:p>
            <a:pPr defTabSz="914367">
              <a:spcAft>
                <a:spcPts val="600"/>
              </a:spcAft>
            </a:pPr>
            <a:endParaRPr lang="en-US" sz="1400" spc="-49">
              <a:solidFill>
                <a:schemeClr val="tx1"/>
              </a:solidFill>
              <a:latin typeface="+mn-lt"/>
            </a:endParaRPr>
          </a:p>
          <a:p>
            <a:pPr defTabSz="914367">
              <a:spcAft>
                <a:spcPts val="600"/>
              </a:spcAft>
            </a:pPr>
            <a:r>
              <a:rPr lang="en-US" sz="1400" spc="-49">
                <a:solidFill>
                  <a:schemeClr val="tx1"/>
                </a:solidFill>
                <a:latin typeface="+mn-lt"/>
              </a:rPr>
              <a:t>Support any NVA**</a:t>
            </a:r>
          </a:p>
          <a:p>
            <a:pPr defTabSz="914367">
              <a:spcAft>
                <a:spcPts val="600"/>
              </a:spcAft>
            </a:pPr>
            <a:endParaRPr lang="en-US" sz="1400" spc="-49">
              <a:solidFill>
                <a:schemeClr val="tx1"/>
              </a:solidFill>
              <a:latin typeface="+mn-lt"/>
            </a:endParaRPr>
          </a:p>
          <a:p>
            <a:pPr defTabSz="914367">
              <a:spcAft>
                <a:spcPts val="600"/>
              </a:spcAft>
            </a:pPr>
            <a:r>
              <a:rPr lang="en-US" sz="1400" spc="-49">
                <a:solidFill>
                  <a:schemeClr val="tx1"/>
                </a:solidFill>
                <a:latin typeface="+mn-lt"/>
              </a:rPr>
              <a:t>Network topology agnostic (e.g., single VNet, hub-and-spoke, full-mesh)</a:t>
            </a:r>
            <a:endParaRPr lang="en-US" sz="1400" spc="-49">
              <a:solidFill>
                <a:schemeClr val="tx1"/>
              </a:solidFill>
              <a:latin typeface="+mn-lt"/>
              <a:cs typeface="Segoe UI"/>
            </a:endParaRPr>
          </a:p>
          <a:p>
            <a:pPr defTabSz="914367">
              <a:spcAft>
                <a:spcPts val="600"/>
              </a:spcAft>
            </a:pPr>
            <a:endParaRPr lang="en-US" sz="1400" spc="-49">
              <a:solidFill>
                <a:schemeClr val="tx1"/>
              </a:solidFill>
              <a:latin typeface="+mn-lt"/>
            </a:endParaRPr>
          </a:p>
          <a:p>
            <a:pPr defTabSz="914367">
              <a:spcAft>
                <a:spcPts val="600"/>
              </a:spcAft>
            </a:pPr>
            <a:r>
              <a:rPr lang="en-US" sz="1400" spc="-49">
                <a:solidFill>
                  <a:schemeClr val="tx1"/>
                </a:solidFill>
                <a:latin typeface="+mn-lt"/>
              </a:rPr>
              <a:t>Integrated with ExpressRoute and VPN gateway</a:t>
            </a:r>
          </a:p>
          <a:p>
            <a:pPr defTabSz="914367">
              <a:spcAft>
                <a:spcPts val="600"/>
              </a:spcAft>
            </a:pPr>
            <a:endParaRPr lang="en-US" sz="1400" spc="-49">
              <a:solidFill>
                <a:schemeClr val="tx1"/>
              </a:solidFill>
              <a:latin typeface="+mn-lt"/>
            </a:endParaRPr>
          </a:p>
          <a:p>
            <a:pPr defTabSz="914367">
              <a:spcAft>
                <a:spcPts val="600"/>
              </a:spcAft>
            </a:pPr>
            <a:endParaRPr lang="en-US" sz="1400" spc="-49">
              <a:solidFill>
                <a:schemeClr val="tx1"/>
              </a:solidFill>
              <a:latin typeface="+mn-lt"/>
            </a:endParaRPr>
          </a:p>
          <a:p>
            <a:pPr defTabSz="914367">
              <a:spcAft>
                <a:spcPts val="600"/>
              </a:spcAft>
            </a:pPr>
            <a:r>
              <a:rPr lang="en-US" sz="1000" spc="-49">
                <a:solidFill>
                  <a:schemeClr val="tx1"/>
                </a:solidFill>
                <a:latin typeface="+mn-lt"/>
              </a:rPr>
              <a:t>* Border Gateway Protocol is a standard routing protocol</a:t>
            </a:r>
          </a:p>
          <a:p>
            <a:pPr defTabSz="914367">
              <a:spcAft>
                <a:spcPts val="600"/>
              </a:spcAft>
            </a:pPr>
            <a:r>
              <a:rPr lang="en-US" sz="1000" spc="-49">
                <a:solidFill>
                  <a:schemeClr val="tx1"/>
                </a:solidFill>
                <a:latin typeface="+mn-lt"/>
              </a:rPr>
              <a:t>** NVA must support multi-hop BGP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73E1E80-2E71-4884-AA5C-B584B9873CF8}"/>
              </a:ext>
            </a:extLst>
          </p:cNvPr>
          <p:cNvSpPr/>
          <p:nvPr/>
        </p:nvSpPr>
        <p:spPr>
          <a:xfrm>
            <a:off x="6783913" y="2672738"/>
            <a:ext cx="2789408" cy="3524772"/>
          </a:xfrm>
          <a:prstGeom prst="roundRect">
            <a:avLst>
              <a:gd name="adj" fmla="val 1925"/>
            </a:avLst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96386">
              <a:defRPr/>
            </a:pPr>
            <a:endParaRPr lang="en-US" sz="1765">
              <a:solidFill>
                <a:srgbClr val="FFFFFF"/>
              </a:solidFill>
              <a:latin typeface="Segoe UI Semilight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BD8C47B-4207-4A9F-A9D7-E96A0E1C13D9}"/>
              </a:ext>
            </a:extLst>
          </p:cNvPr>
          <p:cNvCxnSpPr>
            <a:cxnSpLocks/>
          </p:cNvCxnSpPr>
          <p:nvPr/>
        </p:nvCxnSpPr>
        <p:spPr>
          <a:xfrm>
            <a:off x="6966293" y="2895613"/>
            <a:ext cx="1025479" cy="0"/>
          </a:xfrm>
          <a:prstGeom prst="line">
            <a:avLst/>
          </a:prstGeom>
          <a:ln w="635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AB50ABAE-11D3-4BA8-8F8C-49FF47CC8FFD}"/>
              </a:ext>
            </a:extLst>
          </p:cNvPr>
          <p:cNvSpPr/>
          <p:nvPr/>
        </p:nvSpPr>
        <p:spPr>
          <a:xfrm>
            <a:off x="7342189" y="3102246"/>
            <a:ext cx="331288" cy="239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6386">
              <a:defRPr/>
            </a:pPr>
            <a:r>
              <a:rPr lang="en-US" sz="686">
                <a:solidFill>
                  <a:srgbClr val="0070C0"/>
                </a:solidFill>
                <a:cs typeface="Segoe UI" panose="020B0502040204020203" pitchFamily="34" charset="0"/>
              </a:rPr>
              <a:t>SDWAN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6AC9280-5953-4014-A264-AEEFF12C2A84}"/>
              </a:ext>
            </a:extLst>
          </p:cNvPr>
          <p:cNvCxnSpPr>
            <a:cxnSpLocks/>
          </p:cNvCxnSpPr>
          <p:nvPr/>
        </p:nvCxnSpPr>
        <p:spPr>
          <a:xfrm>
            <a:off x="7115697" y="5592892"/>
            <a:ext cx="2117787" cy="0"/>
          </a:xfrm>
          <a:prstGeom prst="line">
            <a:avLst/>
          </a:prstGeom>
          <a:ln w="635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6A3E3A5-5855-4781-8527-C13036E776A0}"/>
              </a:ext>
            </a:extLst>
          </p:cNvPr>
          <p:cNvCxnSpPr>
            <a:cxnSpLocks/>
          </p:cNvCxnSpPr>
          <p:nvPr/>
        </p:nvCxnSpPr>
        <p:spPr>
          <a:xfrm flipH="1" flipV="1">
            <a:off x="7505796" y="2893597"/>
            <a:ext cx="1" cy="140048"/>
          </a:xfrm>
          <a:prstGeom prst="line">
            <a:avLst/>
          </a:prstGeom>
          <a:ln>
            <a:solidFill>
              <a:schemeClr val="tx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B1D2CA0-85B8-4E79-A9F3-B7FF7C7025D1}"/>
              </a:ext>
            </a:extLst>
          </p:cNvPr>
          <p:cNvCxnSpPr>
            <a:cxnSpLocks/>
          </p:cNvCxnSpPr>
          <p:nvPr/>
        </p:nvCxnSpPr>
        <p:spPr>
          <a:xfrm flipV="1">
            <a:off x="8850434" y="2918363"/>
            <a:ext cx="0" cy="115282"/>
          </a:xfrm>
          <a:prstGeom prst="line">
            <a:avLst/>
          </a:prstGeom>
          <a:ln>
            <a:solidFill>
              <a:schemeClr val="tx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2917386-72E1-4474-BD94-E0EA4B8A6F52}"/>
              </a:ext>
            </a:extLst>
          </p:cNvPr>
          <p:cNvCxnSpPr>
            <a:cxnSpLocks/>
          </p:cNvCxnSpPr>
          <p:nvPr/>
        </p:nvCxnSpPr>
        <p:spPr>
          <a:xfrm>
            <a:off x="7329197" y="5473338"/>
            <a:ext cx="0" cy="119555"/>
          </a:xfrm>
          <a:prstGeom prst="line">
            <a:avLst/>
          </a:prstGeom>
          <a:ln>
            <a:solidFill>
              <a:schemeClr val="tx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B52F5E-694C-4FCD-919F-83C56670923D}"/>
              </a:ext>
            </a:extLst>
          </p:cNvPr>
          <p:cNvCxnSpPr>
            <a:cxnSpLocks/>
          </p:cNvCxnSpPr>
          <p:nvPr/>
        </p:nvCxnSpPr>
        <p:spPr>
          <a:xfrm flipH="1">
            <a:off x="8174591" y="5473338"/>
            <a:ext cx="1624" cy="119555"/>
          </a:xfrm>
          <a:prstGeom prst="line">
            <a:avLst/>
          </a:prstGeom>
          <a:ln>
            <a:solidFill>
              <a:schemeClr val="tx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2CE3B80-1C78-4DD1-83E3-D9158FFC2295}"/>
              </a:ext>
            </a:extLst>
          </p:cNvPr>
          <p:cNvCxnSpPr>
            <a:cxnSpLocks/>
          </p:cNvCxnSpPr>
          <p:nvPr/>
        </p:nvCxnSpPr>
        <p:spPr>
          <a:xfrm flipH="1">
            <a:off x="9013946" y="5473339"/>
            <a:ext cx="1" cy="119554"/>
          </a:xfrm>
          <a:prstGeom prst="line">
            <a:avLst/>
          </a:prstGeom>
          <a:ln>
            <a:solidFill>
              <a:schemeClr val="tx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93075502-FF7F-44DE-9D45-32969AAB602B}"/>
              </a:ext>
            </a:extLst>
          </p:cNvPr>
          <p:cNvSpPr txBox="1"/>
          <p:nvPr/>
        </p:nvSpPr>
        <p:spPr>
          <a:xfrm>
            <a:off x="8560886" y="5692859"/>
            <a:ext cx="672598" cy="1425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367">
              <a:lnSpc>
                <a:spcPct val="90000"/>
              </a:lnSpc>
              <a:spcAft>
                <a:spcPts val="588"/>
              </a:spcAft>
            </a:pPr>
            <a:r>
              <a:rPr lang="en-US" sz="1029">
                <a:gradFill>
                  <a:gsLst>
                    <a:gs pos="2917">
                      <a:srgbClr val="000000"/>
                    </a:gs>
                    <a:gs pos="30000">
                      <a:srgbClr val="000000"/>
                    </a:gs>
                  </a:gsLst>
                  <a:lin ang="5400000" scaled="0"/>
                </a:gradFill>
              </a:rPr>
              <a:t>App subnet</a:t>
            </a: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2A019E83-E334-4349-B26B-550268D22B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76913" y="5849924"/>
            <a:ext cx="343113" cy="34311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CED5281-8923-4981-B3F1-B337F3D97953}"/>
              </a:ext>
            </a:extLst>
          </p:cNvPr>
          <p:cNvSpPr txBox="1"/>
          <p:nvPr/>
        </p:nvSpPr>
        <p:spPr>
          <a:xfrm>
            <a:off x="7124663" y="5892060"/>
            <a:ext cx="910207" cy="271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6386">
              <a:defRPr/>
            </a:pPr>
            <a:r>
              <a:rPr lang="en-US" sz="1176">
                <a:solidFill>
                  <a:srgbClr val="3535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10.1.0.0/16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07120DE-7252-4C11-9BB9-E09AB1D2D7D6}"/>
              </a:ext>
            </a:extLst>
          </p:cNvPr>
          <p:cNvCxnSpPr>
            <a:cxnSpLocks/>
          </p:cNvCxnSpPr>
          <p:nvPr/>
        </p:nvCxnSpPr>
        <p:spPr>
          <a:xfrm>
            <a:off x="6977085" y="2013370"/>
            <a:ext cx="528711" cy="852819"/>
          </a:xfrm>
          <a:prstGeom prst="line">
            <a:avLst/>
          </a:prstGeom>
          <a:ln>
            <a:solidFill>
              <a:schemeClr val="accent4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37FBA24-8A89-40AB-947F-DBB7F67EBB7C}"/>
              </a:ext>
            </a:extLst>
          </p:cNvPr>
          <p:cNvCxnSpPr>
            <a:cxnSpLocks/>
          </p:cNvCxnSpPr>
          <p:nvPr/>
        </p:nvCxnSpPr>
        <p:spPr>
          <a:xfrm flipH="1">
            <a:off x="8838887" y="2011734"/>
            <a:ext cx="512740" cy="881864"/>
          </a:xfrm>
          <a:prstGeom prst="line">
            <a:avLst/>
          </a:prstGeom>
          <a:ln>
            <a:solidFill>
              <a:schemeClr val="accent2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F1C29E2-D819-49C8-BD45-23A2696BF950}"/>
              </a:ext>
            </a:extLst>
          </p:cNvPr>
          <p:cNvGrpSpPr/>
          <p:nvPr/>
        </p:nvGrpSpPr>
        <p:grpSpPr>
          <a:xfrm>
            <a:off x="7971952" y="4046619"/>
            <a:ext cx="430236" cy="430236"/>
            <a:chOff x="6374764" y="4696888"/>
            <a:chExt cx="438863" cy="438863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9926C53E-A5B0-447F-A77B-58AED8ABF1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374764" y="4696888"/>
              <a:ext cx="438863" cy="438863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8494E5C-9D03-4932-BE75-CC9A42E400BB}"/>
                </a:ext>
              </a:extLst>
            </p:cNvPr>
            <p:cNvSpPr txBox="1"/>
            <p:nvPr/>
          </p:nvSpPr>
          <p:spPr>
            <a:xfrm>
              <a:off x="6419198" y="4776617"/>
              <a:ext cx="349994" cy="1661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67">
                <a:lnSpc>
                  <a:spcPct val="90000"/>
                </a:lnSpc>
                <a:spcAft>
                  <a:spcPts val="588"/>
                </a:spcAft>
              </a:pPr>
              <a:r>
                <a:rPr lang="en-US" sz="1176">
                  <a:solidFill>
                    <a:srgbClr val="FFFFFF"/>
                  </a:solidFill>
                  <a:latin typeface="Segoe UI"/>
                </a:rPr>
                <a:t>ARS</a:t>
              </a:r>
            </a:p>
          </p:txBody>
        </p:sp>
      </p:grp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20C9620-DBEB-4F6B-98E5-A17B3B583B80}"/>
              </a:ext>
            </a:extLst>
          </p:cNvPr>
          <p:cNvCxnSpPr>
            <a:cxnSpLocks/>
          </p:cNvCxnSpPr>
          <p:nvPr/>
        </p:nvCxnSpPr>
        <p:spPr>
          <a:xfrm>
            <a:off x="7115697" y="4586037"/>
            <a:ext cx="2117787" cy="0"/>
          </a:xfrm>
          <a:prstGeom prst="line">
            <a:avLst/>
          </a:prstGeom>
          <a:ln w="635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ECBE5F6-69FF-43E3-A308-B9151D95FE07}"/>
              </a:ext>
            </a:extLst>
          </p:cNvPr>
          <p:cNvCxnSpPr/>
          <p:nvPr/>
        </p:nvCxnSpPr>
        <p:spPr>
          <a:xfrm>
            <a:off x="8187069" y="4476854"/>
            <a:ext cx="0" cy="109183"/>
          </a:xfrm>
          <a:prstGeom prst="line">
            <a:avLst/>
          </a:prstGeom>
          <a:ln>
            <a:solidFill>
              <a:schemeClr val="tx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5A4070DA-5ECB-4D45-BF31-24AAEAC1F206}"/>
              </a:ext>
            </a:extLst>
          </p:cNvPr>
          <p:cNvSpPr txBox="1"/>
          <p:nvPr/>
        </p:nvSpPr>
        <p:spPr>
          <a:xfrm>
            <a:off x="7672882" y="4674498"/>
            <a:ext cx="1547919" cy="1425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367">
              <a:lnSpc>
                <a:spcPct val="90000"/>
              </a:lnSpc>
              <a:spcAft>
                <a:spcPts val="588"/>
              </a:spcAft>
            </a:pPr>
            <a:r>
              <a:rPr lang="en-US" sz="1029">
                <a:gradFill>
                  <a:gsLst>
                    <a:gs pos="2917">
                      <a:srgbClr val="000000"/>
                    </a:gs>
                    <a:gs pos="30000">
                      <a:srgbClr val="000000"/>
                    </a:gs>
                  </a:gsLst>
                  <a:lin ang="5400000" scaled="0"/>
                </a:gradFill>
                <a:latin typeface="Segoe UI"/>
              </a:rPr>
              <a:t>Azure Route Server subnet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918366F0-BBA9-4831-8C78-86CAD3318CDF}"/>
              </a:ext>
            </a:extLst>
          </p:cNvPr>
          <p:cNvCxnSpPr>
            <a:cxnSpLocks/>
            <a:endCxn id="23" idx="0"/>
          </p:cNvCxnSpPr>
          <p:nvPr/>
        </p:nvCxnSpPr>
        <p:spPr>
          <a:xfrm>
            <a:off x="7505797" y="3490872"/>
            <a:ext cx="681273" cy="555747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EE27A12-69CF-4132-8DD6-0021945625B8}"/>
              </a:ext>
            </a:extLst>
          </p:cNvPr>
          <p:cNvCxnSpPr>
            <a:cxnSpLocks/>
            <a:endCxn id="23" idx="0"/>
          </p:cNvCxnSpPr>
          <p:nvPr/>
        </p:nvCxnSpPr>
        <p:spPr>
          <a:xfrm flipH="1">
            <a:off x="8187070" y="3490872"/>
            <a:ext cx="663364" cy="555747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246F11CE-F3E2-445E-BCDD-7F11FD976792}"/>
              </a:ext>
            </a:extLst>
          </p:cNvPr>
          <p:cNvSpPr txBox="1"/>
          <p:nvPr/>
        </p:nvSpPr>
        <p:spPr>
          <a:xfrm>
            <a:off x="7775073" y="3604887"/>
            <a:ext cx="240439" cy="1425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367">
              <a:lnSpc>
                <a:spcPct val="90000"/>
              </a:lnSpc>
              <a:spcAft>
                <a:spcPts val="588"/>
              </a:spcAft>
            </a:pPr>
            <a:r>
              <a:rPr lang="en-US" sz="1029">
                <a:gradFill>
                  <a:gsLst>
                    <a:gs pos="2917">
                      <a:srgbClr val="000000"/>
                    </a:gs>
                    <a:gs pos="30000">
                      <a:srgbClr val="000000"/>
                    </a:gs>
                  </a:gsLst>
                  <a:lin ang="5400000" scaled="0"/>
                </a:gradFill>
                <a:latin typeface="Segoe UI"/>
              </a:rPr>
              <a:t>BGP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2071A37-AE9A-45B3-A618-8F7DDF36DDEE}"/>
              </a:ext>
            </a:extLst>
          </p:cNvPr>
          <p:cNvSpPr txBox="1"/>
          <p:nvPr/>
        </p:nvSpPr>
        <p:spPr>
          <a:xfrm>
            <a:off x="8365121" y="3600585"/>
            <a:ext cx="240439" cy="1425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367">
              <a:lnSpc>
                <a:spcPct val="90000"/>
              </a:lnSpc>
              <a:spcAft>
                <a:spcPts val="588"/>
              </a:spcAft>
            </a:pPr>
            <a:r>
              <a:rPr lang="en-US" sz="1029">
                <a:gradFill>
                  <a:gsLst>
                    <a:gs pos="2917">
                      <a:srgbClr val="000000"/>
                    </a:gs>
                    <a:gs pos="30000">
                      <a:srgbClr val="000000"/>
                    </a:gs>
                  </a:gsLst>
                  <a:lin ang="5400000" scaled="0"/>
                </a:gradFill>
                <a:latin typeface="Segoe UI"/>
              </a:rPr>
              <a:t>BGP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65879AD-5B29-47E2-9F00-3FC272CD373F}"/>
              </a:ext>
            </a:extLst>
          </p:cNvPr>
          <p:cNvSpPr txBox="1"/>
          <p:nvPr/>
        </p:nvSpPr>
        <p:spPr>
          <a:xfrm>
            <a:off x="9690593" y="5308064"/>
            <a:ext cx="1620522" cy="2413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6386">
              <a:defRPr/>
            </a:pPr>
            <a:r>
              <a:rPr lang="en-US" sz="980" b="1">
                <a:solidFill>
                  <a:srgbClr val="353535"/>
                </a:solidFill>
                <a:cs typeface="Segoe UI" panose="020B0502040204020203" pitchFamily="34" charset="0"/>
              </a:rPr>
              <a:t>App VM effective routes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F67CDB4-0D5A-48C5-9DDB-A1FEA29095E6}"/>
              </a:ext>
            </a:extLst>
          </p:cNvPr>
          <p:cNvSpPr txBox="1"/>
          <p:nvPr/>
        </p:nvSpPr>
        <p:spPr>
          <a:xfrm>
            <a:off x="9710238" y="5543617"/>
            <a:ext cx="2012351" cy="844833"/>
          </a:xfrm>
          <a:prstGeom prst="rect">
            <a:avLst/>
          </a:prstGeom>
          <a:noFill/>
          <a:ln w="3175">
            <a:noFill/>
          </a:ln>
          <a:effectLst/>
        </p:spPr>
        <p:txBody>
          <a:bodyPr wrap="square" rtlCol="0">
            <a:spAutoFit/>
          </a:bodyPr>
          <a:lstStyle/>
          <a:p>
            <a:pPr defTabSz="896386">
              <a:defRPr/>
            </a:pPr>
            <a:r>
              <a:rPr lang="en-US" sz="980">
                <a:solidFill>
                  <a:srgbClr val="353535"/>
                </a:solidFill>
                <a:cs typeface="Segoe UI" panose="020B0502040204020203" pitchFamily="34" charset="0"/>
              </a:rPr>
              <a:t>Route	Next hop</a:t>
            </a:r>
          </a:p>
          <a:p>
            <a:pPr defTabSz="896386">
              <a:defRPr/>
            </a:pPr>
            <a:r>
              <a:rPr lang="en-US" sz="980">
                <a:solidFill>
                  <a:srgbClr val="353535"/>
                </a:solidFill>
                <a:cs typeface="Segoe UI" panose="020B0502040204020203" pitchFamily="34" charset="0"/>
              </a:rPr>
              <a:t>10.250.0.0/16	SDWAN</a:t>
            </a:r>
          </a:p>
          <a:p>
            <a:pPr defTabSz="896386">
              <a:defRPr/>
            </a:pPr>
            <a:r>
              <a:rPr lang="en-US" sz="980">
                <a:solidFill>
                  <a:srgbClr val="353535"/>
                </a:solidFill>
                <a:cs typeface="Segoe UI" panose="020B0502040204020203" pitchFamily="34" charset="0"/>
              </a:rPr>
              <a:t>10.1.0.0/16	Virtual Network</a:t>
            </a:r>
          </a:p>
          <a:p>
            <a:pPr defTabSz="896386">
              <a:defRPr/>
            </a:pPr>
            <a:r>
              <a:rPr lang="en-US" sz="980">
                <a:solidFill>
                  <a:srgbClr val="353535"/>
                </a:solidFill>
                <a:cs typeface="Segoe UI" panose="020B0502040204020203" pitchFamily="34" charset="0"/>
              </a:rPr>
              <a:t>0.0.0.0/0	FW</a:t>
            </a:r>
          </a:p>
          <a:p>
            <a:pPr defTabSz="896386">
              <a:defRPr/>
            </a:pPr>
            <a:endParaRPr lang="en-US" sz="980">
              <a:solidFill>
                <a:srgbClr val="353535"/>
              </a:solidFill>
              <a:cs typeface="Segoe UI" panose="020B0502040204020203" pitchFamily="34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9DBB996-E773-4950-A9B4-2EE8A48DE952}"/>
              </a:ext>
            </a:extLst>
          </p:cNvPr>
          <p:cNvGrpSpPr/>
          <p:nvPr/>
        </p:nvGrpSpPr>
        <p:grpSpPr>
          <a:xfrm>
            <a:off x="6409314" y="3514370"/>
            <a:ext cx="814820" cy="305166"/>
            <a:chOff x="6560318" y="3091037"/>
            <a:chExt cx="831159" cy="311285"/>
          </a:xfrm>
        </p:grpSpPr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6CA1F61A-90A0-4940-8F6E-1DF56713393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60318" y="3099928"/>
              <a:ext cx="0" cy="30239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lg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BEDDEA7B-7A90-4953-A37B-07E94106A884}"/>
                </a:ext>
              </a:extLst>
            </p:cNvPr>
            <p:cNvSpPr/>
            <p:nvPr/>
          </p:nvSpPr>
          <p:spPr bwMode="auto">
            <a:xfrm>
              <a:off x="6645004" y="3091037"/>
              <a:ext cx="746473" cy="31128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10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980">
                  <a:solidFill>
                    <a:srgbClr val="000000"/>
                  </a:solidFill>
                  <a:ea typeface="Segoe UI" pitchFamily="34" charset="0"/>
                  <a:cs typeface="Segoe UI" pitchFamily="34" charset="0"/>
                </a:rPr>
                <a:t>10.1.0.0/16</a:t>
              </a:r>
            </a:p>
            <a:p>
              <a:pPr defTabSz="91410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980">
                  <a:solidFill>
                    <a:srgbClr val="000000"/>
                  </a:solidFill>
                  <a:ea typeface="Segoe UI" pitchFamily="34" charset="0"/>
                  <a:cs typeface="Segoe UI" pitchFamily="34" charset="0"/>
                </a:rPr>
                <a:t>10.0.0.0/8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BBD5EA8-33E9-4710-8E04-B79495B2AE6C}"/>
              </a:ext>
            </a:extLst>
          </p:cNvPr>
          <p:cNvGrpSpPr/>
          <p:nvPr/>
        </p:nvGrpSpPr>
        <p:grpSpPr>
          <a:xfrm>
            <a:off x="9281853" y="3527782"/>
            <a:ext cx="1074439" cy="305166"/>
            <a:chOff x="9519708" y="3093979"/>
            <a:chExt cx="1095984" cy="311285"/>
          </a:xfrm>
        </p:grpSpPr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10FA6426-42DD-4351-8329-20344A5E347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519708" y="3102870"/>
              <a:ext cx="0" cy="30239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lg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4151B689-614A-47F6-AB2C-284A38B4CF46}"/>
                </a:ext>
              </a:extLst>
            </p:cNvPr>
            <p:cNvSpPr/>
            <p:nvPr/>
          </p:nvSpPr>
          <p:spPr bwMode="auto">
            <a:xfrm>
              <a:off x="9604394" y="3093979"/>
              <a:ext cx="1011298" cy="31128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10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980">
                  <a:solidFill>
                    <a:srgbClr val="000000"/>
                  </a:solidFill>
                  <a:ea typeface="Segoe UI" pitchFamily="34" charset="0"/>
                  <a:cs typeface="Segoe UI" pitchFamily="34" charset="0"/>
                </a:rPr>
                <a:t>10.1.0.0/16</a:t>
              </a:r>
            </a:p>
            <a:p>
              <a:pPr defTabSz="91410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980">
                  <a:solidFill>
                    <a:srgbClr val="000000"/>
                  </a:solidFill>
                  <a:ea typeface="Segoe UI" pitchFamily="34" charset="0"/>
                  <a:cs typeface="Segoe UI" pitchFamily="34" charset="0"/>
                </a:rPr>
                <a:t>10.250.0.0/16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92C778CF-734D-4AB1-88F7-1764FDD1597C}"/>
              </a:ext>
            </a:extLst>
          </p:cNvPr>
          <p:cNvGrpSpPr/>
          <p:nvPr/>
        </p:nvGrpSpPr>
        <p:grpSpPr>
          <a:xfrm>
            <a:off x="6403737" y="3119234"/>
            <a:ext cx="814820" cy="297433"/>
            <a:chOff x="6560318" y="3550515"/>
            <a:chExt cx="831159" cy="303397"/>
          </a:xfrm>
        </p:grpSpPr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432DEC01-DBB7-43F0-825C-D37EC7D524B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60318" y="3550515"/>
              <a:ext cx="0" cy="302394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 w="med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5BCD348E-F7C2-4567-82D6-C63ED794C3F3}"/>
                </a:ext>
              </a:extLst>
            </p:cNvPr>
            <p:cNvSpPr/>
            <p:nvPr/>
          </p:nvSpPr>
          <p:spPr bwMode="auto">
            <a:xfrm>
              <a:off x="6645004" y="3609080"/>
              <a:ext cx="746473" cy="2448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10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980">
                  <a:solidFill>
                    <a:srgbClr val="000000"/>
                  </a:solidFill>
                  <a:ea typeface="Segoe UI" pitchFamily="34" charset="0"/>
                  <a:cs typeface="Segoe UI" pitchFamily="34" charset="0"/>
                </a:rPr>
                <a:t>10.250.0.0/16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89AB4032-6105-4748-84C8-34184A64A224}"/>
              </a:ext>
            </a:extLst>
          </p:cNvPr>
          <p:cNvGrpSpPr/>
          <p:nvPr/>
        </p:nvGrpSpPr>
        <p:grpSpPr>
          <a:xfrm>
            <a:off x="9281854" y="3113541"/>
            <a:ext cx="814820" cy="297433"/>
            <a:chOff x="9511804" y="3549512"/>
            <a:chExt cx="831159" cy="303397"/>
          </a:xfrm>
        </p:grpSpPr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8E496CAF-3379-4337-BCD6-79E3CDCB10D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511804" y="3549512"/>
              <a:ext cx="0" cy="302394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 w="med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79BB9AAE-9390-419E-B36F-AF58F3F28BA4}"/>
                </a:ext>
              </a:extLst>
            </p:cNvPr>
            <p:cNvSpPr/>
            <p:nvPr/>
          </p:nvSpPr>
          <p:spPr bwMode="auto">
            <a:xfrm>
              <a:off x="9596490" y="3608077"/>
              <a:ext cx="746473" cy="2448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10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980">
                  <a:solidFill>
                    <a:srgbClr val="000000"/>
                  </a:solidFill>
                  <a:ea typeface="Segoe UI" pitchFamily="34" charset="0"/>
                  <a:cs typeface="Segoe UI" pitchFamily="34" charset="0"/>
                </a:rPr>
                <a:t>0.0.0.0.0/0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642C7D59-6583-453D-86D8-095757619DEC}"/>
              </a:ext>
            </a:extLst>
          </p:cNvPr>
          <p:cNvGrpSpPr/>
          <p:nvPr/>
        </p:nvGrpSpPr>
        <p:grpSpPr>
          <a:xfrm>
            <a:off x="6122444" y="874616"/>
            <a:ext cx="1687698" cy="1126304"/>
            <a:chOff x="1636257" y="3058104"/>
            <a:chExt cx="1721540" cy="1148889"/>
          </a:xfrm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81F2BC7B-2C0B-4B74-9C71-7AF3CBE4E5B7}"/>
                </a:ext>
              </a:extLst>
            </p:cNvPr>
            <p:cNvSpPr/>
            <p:nvPr/>
          </p:nvSpPr>
          <p:spPr>
            <a:xfrm>
              <a:off x="1636257" y="3058104"/>
              <a:ext cx="1721540" cy="1148889"/>
            </a:xfrm>
            <a:custGeom>
              <a:avLst/>
              <a:gdLst>
                <a:gd name="connsiteX0" fmla="*/ 466815 w 467957"/>
                <a:gd name="connsiteY0" fmla="*/ 186573 h 297346"/>
                <a:gd name="connsiteX1" fmla="*/ 356650 w 467957"/>
                <a:gd name="connsiteY1" fmla="*/ 76408 h 297346"/>
                <a:gd name="connsiteX2" fmla="*/ 339790 w 467957"/>
                <a:gd name="connsiteY2" fmla="*/ 77717 h 297346"/>
                <a:gd name="connsiteX3" fmla="*/ 234781 w 467957"/>
                <a:gd name="connsiteY3" fmla="*/ 1847 h 297346"/>
                <a:gd name="connsiteX4" fmla="*/ 124452 w 467957"/>
                <a:gd name="connsiteY4" fmla="*/ 104645 h 297346"/>
                <a:gd name="connsiteX5" fmla="*/ 99735 w 467957"/>
                <a:gd name="connsiteY5" fmla="*/ 101535 h 297346"/>
                <a:gd name="connsiteX6" fmla="*/ 1847 w 467957"/>
                <a:gd name="connsiteY6" fmla="*/ 199422 h 297346"/>
                <a:gd name="connsiteX7" fmla="*/ 84348 w 467957"/>
                <a:gd name="connsiteY7" fmla="*/ 296082 h 297346"/>
                <a:gd name="connsiteX8" fmla="*/ 90077 w 467957"/>
                <a:gd name="connsiteY8" fmla="*/ 296819 h 297346"/>
                <a:gd name="connsiteX9" fmla="*/ 357550 w 467957"/>
                <a:gd name="connsiteY9" fmla="*/ 296655 h 297346"/>
                <a:gd name="connsiteX10" fmla="*/ 466815 w 467957"/>
                <a:gd name="connsiteY10" fmla="*/ 186573 h 29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7957" h="297346">
                  <a:moveTo>
                    <a:pt x="466815" y="186573"/>
                  </a:moveTo>
                  <a:cubicBezTo>
                    <a:pt x="466815" y="125761"/>
                    <a:pt x="417543" y="76408"/>
                    <a:pt x="356650" y="76408"/>
                  </a:cubicBezTo>
                  <a:cubicBezTo>
                    <a:pt x="350921" y="76408"/>
                    <a:pt x="345273" y="76817"/>
                    <a:pt x="339790" y="77717"/>
                  </a:cubicBezTo>
                  <a:cubicBezTo>
                    <a:pt x="325302" y="33685"/>
                    <a:pt x="283725" y="1847"/>
                    <a:pt x="234781" y="1847"/>
                  </a:cubicBezTo>
                  <a:cubicBezTo>
                    <a:pt x="176343" y="1847"/>
                    <a:pt x="128463" y="47189"/>
                    <a:pt x="124452" y="104645"/>
                  </a:cubicBezTo>
                  <a:cubicBezTo>
                    <a:pt x="116595" y="102599"/>
                    <a:pt x="108247" y="101535"/>
                    <a:pt x="99735" y="101535"/>
                  </a:cubicBezTo>
                  <a:cubicBezTo>
                    <a:pt x="45716" y="101453"/>
                    <a:pt x="1847" y="145322"/>
                    <a:pt x="1847" y="199422"/>
                  </a:cubicBezTo>
                  <a:cubicBezTo>
                    <a:pt x="1847" y="248202"/>
                    <a:pt x="37614" y="288716"/>
                    <a:pt x="84348" y="296082"/>
                  </a:cubicBezTo>
                  <a:lnTo>
                    <a:pt x="90077" y="296819"/>
                  </a:lnTo>
                  <a:cubicBezTo>
                    <a:pt x="93269" y="297146"/>
                    <a:pt x="357550" y="296655"/>
                    <a:pt x="357550" y="296655"/>
                  </a:cubicBezTo>
                  <a:cubicBezTo>
                    <a:pt x="418034" y="296246"/>
                    <a:pt x="466815" y="247138"/>
                    <a:pt x="466815" y="186573"/>
                  </a:cubicBezTo>
                  <a:close/>
                </a:path>
              </a:pathLst>
            </a:custGeom>
            <a:noFill/>
            <a:ln w="25400" cap="flat">
              <a:solidFill>
                <a:srgbClr val="0070C0"/>
              </a:solidFill>
              <a:prstDash val="solid"/>
              <a:miter lim="800000"/>
              <a:headEnd/>
              <a:tailEnd/>
            </a:ln>
            <a:effectLst/>
          </p:spPr>
          <p:txBody>
            <a:bodyPr vert="horz" wrap="square" lIns="87880" tIns="43940" rIns="87880" bIns="43940" numCol="1" anchor="t" anchorCtr="0" compatLnSpc="1">
              <a:prstTxWarp prst="textNoShape">
                <a:avLst/>
              </a:prstTxWarp>
            </a:bodyPr>
            <a:lstStyle/>
            <a:p>
              <a:pPr algn="ctr" defTabSz="878727">
                <a:defRPr/>
              </a:pPr>
              <a:endParaRPr lang="en-US" sz="1730" kern="0">
                <a:solidFill>
                  <a:srgbClr val="353535"/>
                </a:solidFill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031A6D1-D4EB-4980-AA8A-3A2B6CE94E1A}"/>
                </a:ext>
              </a:extLst>
            </p:cNvPr>
            <p:cNvSpPr txBox="1"/>
            <p:nvPr/>
          </p:nvSpPr>
          <p:spPr>
            <a:xfrm>
              <a:off x="1716373" y="3613595"/>
              <a:ext cx="1573968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67"/>
              <a:r>
                <a:rPr lang="en-US" sz="1961">
                  <a:solidFill>
                    <a:srgbClr val="0078D3"/>
                  </a:solidFill>
                </a:rPr>
                <a:t>On-prem 1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F09E9C4E-5135-453B-92DF-0B6EC0CB7716}"/>
              </a:ext>
            </a:extLst>
          </p:cNvPr>
          <p:cNvGrpSpPr/>
          <p:nvPr/>
        </p:nvGrpSpPr>
        <p:grpSpPr>
          <a:xfrm>
            <a:off x="8507777" y="888274"/>
            <a:ext cx="1687698" cy="1126304"/>
            <a:chOff x="1636257" y="4864382"/>
            <a:chExt cx="1721540" cy="1148889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5A0B108C-95A0-4B1B-BE8F-995C6B2D30DB}"/>
                </a:ext>
              </a:extLst>
            </p:cNvPr>
            <p:cNvSpPr/>
            <p:nvPr/>
          </p:nvSpPr>
          <p:spPr>
            <a:xfrm>
              <a:off x="1636257" y="4864382"/>
              <a:ext cx="1721540" cy="1148889"/>
            </a:xfrm>
            <a:custGeom>
              <a:avLst/>
              <a:gdLst>
                <a:gd name="connsiteX0" fmla="*/ 466815 w 467957"/>
                <a:gd name="connsiteY0" fmla="*/ 186573 h 297346"/>
                <a:gd name="connsiteX1" fmla="*/ 356650 w 467957"/>
                <a:gd name="connsiteY1" fmla="*/ 76408 h 297346"/>
                <a:gd name="connsiteX2" fmla="*/ 339790 w 467957"/>
                <a:gd name="connsiteY2" fmla="*/ 77717 h 297346"/>
                <a:gd name="connsiteX3" fmla="*/ 234781 w 467957"/>
                <a:gd name="connsiteY3" fmla="*/ 1847 h 297346"/>
                <a:gd name="connsiteX4" fmla="*/ 124452 w 467957"/>
                <a:gd name="connsiteY4" fmla="*/ 104645 h 297346"/>
                <a:gd name="connsiteX5" fmla="*/ 99735 w 467957"/>
                <a:gd name="connsiteY5" fmla="*/ 101535 h 297346"/>
                <a:gd name="connsiteX6" fmla="*/ 1847 w 467957"/>
                <a:gd name="connsiteY6" fmla="*/ 199422 h 297346"/>
                <a:gd name="connsiteX7" fmla="*/ 84348 w 467957"/>
                <a:gd name="connsiteY7" fmla="*/ 296082 h 297346"/>
                <a:gd name="connsiteX8" fmla="*/ 90077 w 467957"/>
                <a:gd name="connsiteY8" fmla="*/ 296819 h 297346"/>
                <a:gd name="connsiteX9" fmla="*/ 357550 w 467957"/>
                <a:gd name="connsiteY9" fmla="*/ 296655 h 297346"/>
                <a:gd name="connsiteX10" fmla="*/ 466815 w 467957"/>
                <a:gd name="connsiteY10" fmla="*/ 186573 h 29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7957" h="297346">
                  <a:moveTo>
                    <a:pt x="466815" y="186573"/>
                  </a:moveTo>
                  <a:cubicBezTo>
                    <a:pt x="466815" y="125761"/>
                    <a:pt x="417543" y="76408"/>
                    <a:pt x="356650" y="76408"/>
                  </a:cubicBezTo>
                  <a:cubicBezTo>
                    <a:pt x="350921" y="76408"/>
                    <a:pt x="345273" y="76817"/>
                    <a:pt x="339790" y="77717"/>
                  </a:cubicBezTo>
                  <a:cubicBezTo>
                    <a:pt x="325302" y="33685"/>
                    <a:pt x="283725" y="1847"/>
                    <a:pt x="234781" y="1847"/>
                  </a:cubicBezTo>
                  <a:cubicBezTo>
                    <a:pt x="176343" y="1847"/>
                    <a:pt x="128463" y="47189"/>
                    <a:pt x="124452" y="104645"/>
                  </a:cubicBezTo>
                  <a:cubicBezTo>
                    <a:pt x="116595" y="102599"/>
                    <a:pt x="108247" y="101535"/>
                    <a:pt x="99735" y="101535"/>
                  </a:cubicBezTo>
                  <a:cubicBezTo>
                    <a:pt x="45716" y="101453"/>
                    <a:pt x="1847" y="145322"/>
                    <a:pt x="1847" y="199422"/>
                  </a:cubicBezTo>
                  <a:cubicBezTo>
                    <a:pt x="1847" y="248202"/>
                    <a:pt x="37614" y="288716"/>
                    <a:pt x="84348" y="296082"/>
                  </a:cubicBezTo>
                  <a:lnTo>
                    <a:pt x="90077" y="296819"/>
                  </a:lnTo>
                  <a:cubicBezTo>
                    <a:pt x="93269" y="297146"/>
                    <a:pt x="357550" y="296655"/>
                    <a:pt x="357550" y="296655"/>
                  </a:cubicBezTo>
                  <a:cubicBezTo>
                    <a:pt x="418034" y="296246"/>
                    <a:pt x="466815" y="247138"/>
                    <a:pt x="466815" y="186573"/>
                  </a:cubicBezTo>
                  <a:close/>
                </a:path>
              </a:pathLst>
            </a:custGeom>
            <a:noFill/>
            <a:ln w="2540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ffectLst/>
          </p:spPr>
          <p:txBody>
            <a:bodyPr vert="horz" wrap="square" lIns="87880" tIns="43940" rIns="87880" bIns="43940" numCol="1" anchor="t" anchorCtr="0" compatLnSpc="1">
              <a:prstTxWarp prst="textNoShape">
                <a:avLst/>
              </a:prstTxWarp>
            </a:bodyPr>
            <a:lstStyle/>
            <a:p>
              <a:pPr algn="ctr" defTabSz="878727">
                <a:defRPr/>
              </a:pPr>
              <a:endParaRPr lang="en-US" sz="1730" kern="0">
                <a:solidFill>
                  <a:srgbClr val="353535"/>
                </a:solidFill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1B2EC3FE-2511-4D8F-8E51-549EE70F3DDB}"/>
                </a:ext>
              </a:extLst>
            </p:cNvPr>
            <p:cNvSpPr txBox="1"/>
            <p:nvPr/>
          </p:nvSpPr>
          <p:spPr>
            <a:xfrm>
              <a:off x="1715096" y="5421406"/>
              <a:ext cx="1611443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 defTabSz="914367"/>
              <a:r>
                <a:rPr lang="en-US" sz="1961">
                  <a:solidFill>
                    <a:srgbClr val="00B050"/>
                  </a:solidFill>
                </a:rPr>
                <a:t>Internet</a:t>
              </a:r>
            </a:p>
          </p:txBody>
        </p:sp>
      </p:grp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F511FDB7-64FA-4729-838B-0441302DB2BD}"/>
              </a:ext>
            </a:extLst>
          </p:cNvPr>
          <p:cNvCxnSpPr>
            <a:cxnSpLocks/>
          </p:cNvCxnSpPr>
          <p:nvPr/>
        </p:nvCxnSpPr>
        <p:spPr>
          <a:xfrm>
            <a:off x="8326147" y="2893597"/>
            <a:ext cx="1025479" cy="0"/>
          </a:xfrm>
          <a:prstGeom prst="line">
            <a:avLst/>
          </a:prstGeom>
          <a:ln w="635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>
            <a:extLst>
              <a:ext uri="{FF2B5EF4-FFF2-40B4-BE49-F238E27FC236}">
                <a16:creationId xmlns:a16="http://schemas.microsoft.com/office/drawing/2014/main" id="{BB24B93C-1905-4FE6-A35C-2F0F2145102B}"/>
              </a:ext>
            </a:extLst>
          </p:cNvPr>
          <p:cNvSpPr/>
          <p:nvPr/>
        </p:nvSpPr>
        <p:spPr>
          <a:xfrm>
            <a:off x="8692342" y="3094289"/>
            <a:ext cx="331288" cy="239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6386">
              <a:defRPr/>
            </a:pPr>
            <a:r>
              <a:rPr lang="en-US" sz="686">
                <a:solidFill>
                  <a:srgbClr val="0070C0"/>
                </a:solidFill>
                <a:cs typeface="Segoe UI" panose="020B0502040204020203" pitchFamily="34" charset="0"/>
              </a:rPr>
              <a:t>FW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19F7BB4-1810-4C44-AB20-0C6D6CEEDE64}"/>
              </a:ext>
            </a:extLst>
          </p:cNvPr>
          <p:cNvGrpSpPr/>
          <p:nvPr/>
        </p:nvGrpSpPr>
        <p:grpSpPr>
          <a:xfrm>
            <a:off x="446646" y="2417814"/>
            <a:ext cx="5232793" cy="2318657"/>
            <a:chOff x="446647" y="2417814"/>
            <a:chExt cx="4789382" cy="2318657"/>
          </a:xfrm>
        </p:grpSpPr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56520E25-BAEB-AE4C-A0DA-DDBE026DBC3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7533" y="2417814"/>
              <a:ext cx="4778496" cy="0"/>
            </a:xfrm>
            <a:prstGeom prst="line">
              <a:avLst/>
            </a:prstGeom>
            <a:noFill/>
            <a:ln w="9525" cap="flat" cmpd="sng" algn="ctr">
              <a:gradFill flip="none" rotWithShape="1">
                <a:gsLst>
                  <a:gs pos="0">
                    <a:srgbClr val="0078D4"/>
                  </a:gs>
                  <a:gs pos="100000">
                    <a:schemeClr val="accent5"/>
                  </a:gs>
                </a:gsLst>
                <a:lin ang="0" scaled="1"/>
                <a:tileRect/>
              </a:gradFill>
              <a:prstDash val="solid"/>
              <a:headEnd type="none" w="lg" len="med"/>
              <a:tailEnd type="none" w="lg" len="med"/>
            </a:ln>
            <a:effectLst/>
          </p:spPr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81592C02-2A8B-D14E-A1CE-C1D59220FEE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6647" y="3013179"/>
              <a:ext cx="4778496" cy="0"/>
            </a:xfrm>
            <a:prstGeom prst="line">
              <a:avLst/>
            </a:prstGeom>
            <a:noFill/>
            <a:ln w="9525" cap="flat" cmpd="sng" algn="ctr">
              <a:gradFill flip="none" rotWithShape="1">
                <a:gsLst>
                  <a:gs pos="0">
                    <a:srgbClr val="0078D4"/>
                  </a:gs>
                  <a:gs pos="100000">
                    <a:schemeClr val="accent5"/>
                  </a:gs>
                </a:gsLst>
                <a:lin ang="0" scaled="1"/>
                <a:tileRect/>
              </a:gradFill>
              <a:prstDash val="solid"/>
              <a:headEnd type="none" w="lg" len="med"/>
              <a:tailEnd type="none" w="lg" len="med"/>
            </a:ln>
            <a:effectLst/>
          </p:spPr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8288E06A-8755-4145-818D-21C14704F5A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7533" y="3607707"/>
              <a:ext cx="4778496" cy="0"/>
            </a:xfrm>
            <a:prstGeom prst="line">
              <a:avLst/>
            </a:prstGeom>
            <a:noFill/>
            <a:ln w="9525" cap="flat" cmpd="sng" algn="ctr">
              <a:gradFill flip="none" rotWithShape="1">
                <a:gsLst>
                  <a:gs pos="0">
                    <a:srgbClr val="0078D4"/>
                  </a:gs>
                  <a:gs pos="100000">
                    <a:schemeClr val="accent5"/>
                  </a:gs>
                </a:gsLst>
                <a:lin ang="0" scaled="1"/>
                <a:tileRect/>
              </a:gradFill>
              <a:prstDash val="solid"/>
              <a:headEnd type="none" w="lg" len="med"/>
              <a:tailEnd type="none" w="lg" len="med"/>
            </a:ln>
            <a:effectLst/>
          </p:spPr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76C56719-B34E-EF4A-A3D6-DB9A34C6B2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7533" y="4141106"/>
              <a:ext cx="4778496" cy="0"/>
            </a:xfrm>
            <a:prstGeom prst="line">
              <a:avLst/>
            </a:prstGeom>
            <a:noFill/>
            <a:ln w="9525" cap="flat" cmpd="sng" algn="ctr">
              <a:gradFill flip="none" rotWithShape="1">
                <a:gsLst>
                  <a:gs pos="0">
                    <a:srgbClr val="0078D4"/>
                  </a:gs>
                  <a:gs pos="100000">
                    <a:schemeClr val="accent5"/>
                  </a:gs>
                </a:gsLst>
                <a:lin ang="0" scaled="1"/>
                <a:tileRect/>
              </a:gradFill>
              <a:prstDash val="solid"/>
              <a:headEnd type="none" w="lg" len="med"/>
              <a:tailEnd type="none" w="lg" len="med"/>
            </a:ln>
            <a:effectLst/>
          </p:spPr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BDAD88F-A819-FD45-BB60-7EC1DF5A67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6647" y="4736471"/>
              <a:ext cx="4778496" cy="0"/>
            </a:xfrm>
            <a:prstGeom prst="line">
              <a:avLst/>
            </a:prstGeom>
            <a:noFill/>
            <a:ln w="9525" cap="flat" cmpd="sng" algn="ctr">
              <a:gradFill flip="none" rotWithShape="1">
                <a:gsLst>
                  <a:gs pos="0">
                    <a:srgbClr val="0078D4"/>
                  </a:gs>
                  <a:gs pos="100000">
                    <a:schemeClr val="accent5"/>
                  </a:gs>
                </a:gsLst>
                <a:lin ang="0" scaled="1"/>
                <a:tileRect/>
              </a:gradFill>
              <a:prstDash val="solid"/>
              <a:headEnd type="none" w="lg" len="med"/>
              <a:tailEnd type="none" w="lg" len="med"/>
            </a:ln>
            <a:effectLst/>
          </p:spPr>
        </p:cxnSp>
      </p:grpSp>
      <p:pic>
        <p:nvPicPr>
          <p:cNvPr id="72" name="Picture 71">
            <a:extLst>
              <a:ext uri="{FF2B5EF4-FFF2-40B4-BE49-F238E27FC236}">
                <a16:creationId xmlns:a16="http://schemas.microsoft.com/office/drawing/2014/main" id="{239D47AE-88E9-A942-B229-AF64B96BF0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3288" y="4956285"/>
            <a:ext cx="524150" cy="509625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34A94DCB-8A9F-344B-AB50-687E0C1D36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7350" y="4956285"/>
            <a:ext cx="524150" cy="509625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9A38F1EF-FD37-DF46-A7B2-A37AEC32CF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7965" y="4956285"/>
            <a:ext cx="524150" cy="5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448634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id="{BBCEA2A8-0CB9-484E-9E93-93FAF62CFD81}"/>
              </a:ext>
            </a:extLst>
          </p:cNvPr>
          <p:cNvGrpSpPr/>
          <p:nvPr/>
        </p:nvGrpSpPr>
        <p:grpSpPr>
          <a:xfrm>
            <a:off x="8422844" y="2470211"/>
            <a:ext cx="721155" cy="701171"/>
            <a:chOff x="7106736" y="3628227"/>
            <a:chExt cx="524150" cy="509625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200FCE6-692F-C94B-B1EF-160D59EE0C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06736" y="3628227"/>
              <a:ext cx="524150" cy="509625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EA77754-2905-8347-B00A-060C6F5FACFE}"/>
                </a:ext>
              </a:extLst>
            </p:cNvPr>
            <p:cNvSpPr/>
            <p:nvPr/>
          </p:nvSpPr>
          <p:spPr bwMode="auto">
            <a:xfrm>
              <a:off x="7162800" y="3701143"/>
              <a:ext cx="424543" cy="283028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A9E920F-1E4F-5344-BE63-9D8474F14DC2}"/>
              </a:ext>
            </a:extLst>
          </p:cNvPr>
          <p:cNvGrpSpPr/>
          <p:nvPr/>
        </p:nvGrpSpPr>
        <p:grpSpPr>
          <a:xfrm>
            <a:off x="7316968" y="2471774"/>
            <a:ext cx="721155" cy="701171"/>
            <a:chOff x="7106736" y="3628227"/>
            <a:chExt cx="524150" cy="509625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BDFD167D-01F1-FA4C-A137-06293E0BE2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06736" y="3628227"/>
              <a:ext cx="524150" cy="509625"/>
            </a:xfrm>
            <a:prstGeom prst="rect">
              <a:avLst/>
            </a:prstGeom>
          </p:spPr>
        </p:pic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2EB3FBF9-8FD1-644D-AA65-04FBE637BAB9}"/>
                </a:ext>
              </a:extLst>
            </p:cNvPr>
            <p:cNvSpPr/>
            <p:nvPr/>
          </p:nvSpPr>
          <p:spPr bwMode="auto">
            <a:xfrm>
              <a:off x="7162800" y="3701143"/>
              <a:ext cx="424543" cy="283028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8C5F5A8-FF87-41E8-AA1A-1ADE460E5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Azure Route Server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6571-BB33-4C05-9EAD-B80235712E93}"/>
              </a:ext>
            </a:extLst>
          </p:cNvPr>
          <p:cNvSpPr txBox="1">
            <a:spLocks/>
          </p:cNvSpPr>
          <p:nvPr/>
        </p:nvSpPr>
        <p:spPr>
          <a:xfrm>
            <a:off x="377285" y="1920746"/>
            <a:ext cx="5342795" cy="5287441"/>
          </a:xfrm>
          <a:prstGeom prst="rect">
            <a:avLst/>
          </a:prstGeom>
        </p:spPr>
        <p:txBody>
          <a:bodyPr/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400" kern="1200" spc="-50" baseline="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 sz="2000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400" kern="1200" spc="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3pPr>
            <a:lvl4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400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000" b="1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331854" indent="0" algn="l" defTabSz="932742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3274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67">
              <a:spcAft>
                <a:spcPts val="600"/>
              </a:spcAft>
            </a:pPr>
            <a:r>
              <a:rPr lang="en-US" sz="1400" spc="-49">
                <a:latin typeface="+mn-lt"/>
              </a:rPr>
              <a:t>Fully managed with built-in high availability</a:t>
            </a:r>
          </a:p>
          <a:p>
            <a:pPr defTabSz="914367">
              <a:spcAft>
                <a:spcPts val="600"/>
              </a:spcAft>
            </a:pPr>
            <a:endParaRPr lang="en-US" sz="1400" spc="-49">
              <a:latin typeface="+mn-lt"/>
            </a:endParaRPr>
          </a:p>
          <a:p>
            <a:pPr defTabSz="914367">
              <a:spcAft>
                <a:spcPts val="600"/>
              </a:spcAft>
            </a:pPr>
            <a:r>
              <a:rPr lang="en-US" sz="1400" spc="-49">
                <a:latin typeface="+mn-lt"/>
              </a:rPr>
              <a:t>Control plane only – data traffic flows directly from the NVA to the VM and vice versa</a:t>
            </a:r>
          </a:p>
          <a:p>
            <a:pPr defTabSz="914367">
              <a:spcAft>
                <a:spcPts val="600"/>
              </a:spcAft>
            </a:pPr>
            <a:endParaRPr lang="en-US" sz="1400" spc="-49">
              <a:latin typeface="+mn-lt"/>
            </a:endParaRPr>
          </a:p>
          <a:p>
            <a:pPr defTabSz="914367">
              <a:spcAft>
                <a:spcPts val="600"/>
              </a:spcAft>
            </a:pPr>
            <a:r>
              <a:rPr lang="en-US" sz="1400" spc="-49">
                <a:latin typeface="+mn-lt"/>
              </a:rPr>
              <a:t>Two or more NVAs should be deployed for redundancy</a:t>
            </a:r>
          </a:p>
          <a:p>
            <a:pPr lvl="1" defTabSz="914367">
              <a:spcAft>
                <a:spcPts val="600"/>
              </a:spcAft>
            </a:pPr>
            <a:r>
              <a:rPr lang="en-US" sz="1400"/>
              <a:t>Set up BGP mesh between the NVAs and the Route Server</a:t>
            </a:r>
          </a:p>
          <a:p>
            <a:pPr defTabSz="914367">
              <a:spcAft>
                <a:spcPts val="600"/>
              </a:spcAft>
            </a:pPr>
            <a:endParaRPr lang="en-US" sz="1400" spc="-49">
              <a:latin typeface="+mn-lt"/>
            </a:endParaRPr>
          </a:p>
          <a:p>
            <a:pPr defTabSz="914367">
              <a:spcAft>
                <a:spcPts val="600"/>
              </a:spcAft>
            </a:pPr>
            <a:r>
              <a:rPr lang="en-US" sz="1400" spc="-49">
                <a:latin typeface="+mn-lt"/>
              </a:rPr>
              <a:t>Multiple NVAs can be set up as active-active or active-passive</a:t>
            </a:r>
          </a:p>
          <a:p>
            <a:pPr lvl="1" defTabSz="914367">
              <a:spcAft>
                <a:spcPts val="600"/>
              </a:spcAft>
            </a:pPr>
            <a:r>
              <a:rPr lang="en-US" sz="1400"/>
              <a:t>For active-passive, use “AS Path Prepending” to signal the Route Server which NVA should be active and which should be passive</a:t>
            </a:r>
          </a:p>
          <a:p>
            <a:pPr lvl="1" defTabSz="914367">
              <a:spcAft>
                <a:spcPts val="600"/>
              </a:spcAft>
            </a:pPr>
            <a:endParaRPr lang="en-US" sz="1400"/>
          </a:p>
          <a:p>
            <a:pPr lvl="1" defTabSz="914367">
              <a:spcAft>
                <a:spcPts val="600"/>
              </a:spcAft>
            </a:pPr>
            <a:r>
              <a:rPr lang="en-US" sz="1400"/>
              <a:t>For active-active, Equal-cost multi-path (ECMP) routing is enabled between the NVAs and the VMs</a:t>
            </a: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49450F43-F8EE-40B8-87BC-44AE7EF47EFC}"/>
              </a:ext>
            </a:extLst>
          </p:cNvPr>
          <p:cNvSpPr/>
          <p:nvPr/>
        </p:nvSpPr>
        <p:spPr>
          <a:xfrm>
            <a:off x="6879128" y="1988413"/>
            <a:ext cx="2789408" cy="3754934"/>
          </a:xfrm>
          <a:prstGeom prst="roundRect">
            <a:avLst>
              <a:gd name="adj" fmla="val 1925"/>
            </a:avLst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96386">
              <a:defRPr/>
            </a:pPr>
            <a:endParaRPr lang="en-US" sz="1765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1DC29CB-F106-483B-B7FE-CF3B202B2888}"/>
              </a:ext>
            </a:extLst>
          </p:cNvPr>
          <p:cNvSpPr/>
          <p:nvPr/>
        </p:nvSpPr>
        <p:spPr>
          <a:xfrm>
            <a:off x="7430278" y="2591455"/>
            <a:ext cx="506061" cy="3017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96386">
              <a:defRPr/>
            </a:pPr>
            <a:r>
              <a:rPr lang="en-US" sz="1176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NVA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C71AA312-8417-4277-980E-E9B372E40D9E}"/>
              </a:ext>
            </a:extLst>
          </p:cNvPr>
          <p:cNvCxnSpPr/>
          <p:nvPr/>
        </p:nvCxnSpPr>
        <p:spPr>
          <a:xfrm>
            <a:off x="7191425" y="2266826"/>
            <a:ext cx="2117787" cy="0"/>
          </a:xfrm>
          <a:prstGeom prst="line">
            <a:avLst/>
          </a:prstGeom>
          <a:ln w="635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0621D457-5467-46AA-9BD1-750709D1CB2D}"/>
              </a:ext>
            </a:extLst>
          </p:cNvPr>
          <p:cNvSpPr txBox="1"/>
          <p:nvPr/>
        </p:nvSpPr>
        <p:spPr>
          <a:xfrm>
            <a:off x="8786072" y="2036436"/>
            <a:ext cx="700513" cy="1425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367">
              <a:lnSpc>
                <a:spcPct val="90000"/>
              </a:lnSpc>
              <a:spcAft>
                <a:spcPts val="588"/>
              </a:spcAft>
            </a:pPr>
            <a:r>
              <a:rPr lang="en-US" sz="1029">
                <a:gradFill>
                  <a:gsLst>
                    <a:gs pos="2917">
                      <a:srgbClr val="000000"/>
                    </a:gs>
                    <a:gs pos="30000">
                      <a:srgbClr val="000000"/>
                    </a:gs>
                  </a:gsLst>
                  <a:lin ang="5400000" scaled="0"/>
                </a:gradFill>
                <a:latin typeface="Segoe UI"/>
              </a:rPr>
              <a:t>NVA subnet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21BF82B-149B-4A91-8200-E69F2004FB22}"/>
              </a:ext>
            </a:extLst>
          </p:cNvPr>
          <p:cNvSpPr txBox="1"/>
          <p:nvPr/>
        </p:nvSpPr>
        <p:spPr>
          <a:xfrm>
            <a:off x="8129549" y="3341571"/>
            <a:ext cx="217175" cy="394339"/>
          </a:xfrm>
          <a:prstGeom prst="rect">
            <a:avLst/>
          </a:prstGeom>
          <a:noFill/>
        </p:spPr>
        <p:txBody>
          <a:bodyPr vert="vert270" wrap="none" lIns="0" tIns="0" rIns="0" bIns="0" rtlCol="0">
            <a:spAutoFit/>
          </a:bodyPr>
          <a:lstStyle/>
          <a:p>
            <a:pPr defTabSz="914367">
              <a:lnSpc>
                <a:spcPct val="90000"/>
              </a:lnSpc>
              <a:spcAft>
                <a:spcPts val="588"/>
              </a:spcAft>
            </a:pPr>
            <a:r>
              <a:rPr lang="en-US" sz="1568" b="1">
                <a:solidFill>
                  <a:srgbClr val="0078D3"/>
                </a:solidFill>
                <a:latin typeface="Segoe UI"/>
              </a:rPr>
              <a:t>BGP</a:t>
            </a: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6404D9B2-0EDF-40CF-AC90-E2F8AC85C9BD}"/>
              </a:ext>
            </a:extLst>
          </p:cNvPr>
          <p:cNvCxnSpPr/>
          <p:nvPr/>
        </p:nvCxnSpPr>
        <p:spPr>
          <a:xfrm>
            <a:off x="8245816" y="5033804"/>
            <a:ext cx="0" cy="213115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ED165176-C16D-4770-9F6E-600649C5EDA2}"/>
              </a:ext>
            </a:extLst>
          </p:cNvPr>
          <p:cNvCxnSpPr>
            <a:cxnSpLocks/>
          </p:cNvCxnSpPr>
          <p:nvPr/>
        </p:nvCxnSpPr>
        <p:spPr>
          <a:xfrm flipH="1" flipV="1">
            <a:off x="7682760" y="2296289"/>
            <a:ext cx="2283" cy="218326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Group 65">
            <a:extLst>
              <a:ext uri="{FF2B5EF4-FFF2-40B4-BE49-F238E27FC236}">
                <a16:creationId xmlns:a16="http://schemas.microsoft.com/office/drawing/2014/main" id="{946E7768-2D48-4D57-926F-930245353615}"/>
              </a:ext>
            </a:extLst>
          </p:cNvPr>
          <p:cNvGrpSpPr/>
          <p:nvPr/>
        </p:nvGrpSpPr>
        <p:grpSpPr>
          <a:xfrm>
            <a:off x="7579147" y="4323356"/>
            <a:ext cx="1333338" cy="796916"/>
            <a:chOff x="5301983" y="6087407"/>
            <a:chExt cx="1360074" cy="812896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D6923842-C165-4262-A468-C58DAFD28CB8}"/>
                </a:ext>
              </a:extLst>
            </p:cNvPr>
            <p:cNvSpPr/>
            <p:nvPr/>
          </p:nvSpPr>
          <p:spPr bwMode="auto">
            <a:xfrm>
              <a:off x="5301983" y="6087407"/>
              <a:ext cx="1360074" cy="8128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2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0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353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68" name="Graphic 67">
              <a:extLst>
                <a:ext uri="{FF2B5EF4-FFF2-40B4-BE49-F238E27FC236}">
                  <a16:creationId xmlns:a16="http://schemas.microsoft.com/office/drawing/2014/main" id="{DF6B8BA9-70BC-4F3F-B530-158DB47632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449278" y="6157866"/>
              <a:ext cx="518929" cy="461868"/>
            </a:xfrm>
            <a:prstGeom prst="rect">
              <a:avLst/>
            </a:prstGeom>
          </p:spPr>
        </p:pic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CF465B1-8CD4-4895-BBCD-E67C18176A26}"/>
                </a:ext>
              </a:extLst>
            </p:cNvPr>
            <p:cNvSpPr/>
            <p:nvPr/>
          </p:nvSpPr>
          <p:spPr>
            <a:xfrm>
              <a:off x="5531772" y="6218909"/>
              <a:ext cx="353939" cy="2251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896386">
                <a:defRPr/>
              </a:pPr>
              <a:r>
                <a:rPr lang="en-US" sz="1176">
                  <a:solidFill>
                    <a:srgbClr val="0070C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VM</a:t>
              </a:r>
            </a:p>
          </p:txBody>
        </p:sp>
        <p:pic>
          <p:nvPicPr>
            <p:cNvPr id="70" name="Graphic 69">
              <a:extLst>
                <a:ext uri="{FF2B5EF4-FFF2-40B4-BE49-F238E27FC236}">
                  <a16:creationId xmlns:a16="http://schemas.microsoft.com/office/drawing/2014/main" id="{AD68D770-BB34-4FE7-BB72-4BCEB5565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93688" y="6157866"/>
              <a:ext cx="518929" cy="461868"/>
            </a:xfrm>
            <a:prstGeom prst="rect">
              <a:avLst/>
            </a:prstGeom>
          </p:spPr>
        </p:pic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8E9597F3-F3E0-4DC8-B8B1-F5A97A3401BF}"/>
                </a:ext>
              </a:extLst>
            </p:cNvPr>
            <p:cNvSpPr/>
            <p:nvPr/>
          </p:nvSpPr>
          <p:spPr>
            <a:xfrm>
              <a:off x="6076182" y="6218909"/>
              <a:ext cx="353939" cy="2251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896386">
                <a:defRPr/>
              </a:pPr>
              <a:r>
                <a:rPr lang="en-US" sz="1176">
                  <a:solidFill>
                    <a:srgbClr val="0070C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VM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89CEC31E-9B25-4440-8D36-11DD4E58CA20}"/>
                </a:ext>
              </a:extLst>
            </p:cNvPr>
            <p:cNvSpPr txBox="1"/>
            <p:nvPr/>
          </p:nvSpPr>
          <p:spPr>
            <a:xfrm>
              <a:off x="5803378" y="6651740"/>
              <a:ext cx="344646" cy="1938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914367">
                <a:lnSpc>
                  <a:spcPct val="90000"/>
                </a:lnSpc>
                <a:spcAft>
                  <a:spcPts val="588"/>
                </a:spcAft>
              </a:pPr>
              <a:r>
                <a:rPr lang="en-US" sz="1372" b="1">
                  <a:solidFill>
                    <a:srgbClr val="000000"/>
                  </a:solidFill>
                  <a:latin typeface="Segoe UI"/>
                </a:rPr>
                <a:t>ARS</a:t>
              </a:r>
            </a:p>
          </p:txBody>
        </p:sp>
      </p:grpSp>
      <p:sp>
        <p:nvSpPr>
          <p:cNvPr id="75" name="Rectangle 74">
            <a:extLst>
              <a:ext uri="{FF2B5EF4-FFF2-40B4-BE49-F238E27FC236}">
                <a16:creationId xmlns:a16="http://schemas.microsoft.com/office/drawing/2014/main" id="{62EB3130-20F8-431E-AEF6-10C72F299C26}"/>
              </a:ext>
            </a:extLst>
          </p:cNvPr>
          <p:cNvSpPr/>
          <p:nvPr/>
        </p:nvSpPr>
        <p:spPr>
          <a:xfrm>
            <a:off x="8551432" y="2592148"/>
            <a:ext cx="506061" cy="309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96386">
              <a:defRPr/>
            </a:pPr>
            <a:r>
              <a:rPr lang="en-US" sz="1176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NVA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D44ED869-28BA-4CB7-8A5A-71979AE9F680}"/>
              </a:ext>
            </a:extLst>
          </p:cNvPr>
          <p:cNvCxnSpPr>
            <a:cxnSpLocks/>
          </p:cNvCxnSpPr>
          <p:nvPr/>
        </p:nvCxnSpPr>
        <p:spPr>
          <a:xfrm flipH="1" flipV="1">
            <a:off x="8803915" y="2295034"/>
            <a:ext cx="2282" cy="218325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9F7FED1D-5603-4199-A93E-C699B9725501}"/>
              </a:ext>
            </a:extLst>
          </p:cNvPr>
          <p:cNvCxnSpPr>
            <a:cxnSpLocks/>
            <a:stCxn id="70" idx="0"/>
          </p:cNvCxnSpPr>
          <p:nvPr/>
        </p:nvCxnSpPr>
        <p:spPr>
          <a:xfrm flipV="1">
            <a:off x="8511620" y="3093374"/>
            <a:ext cx="294577" cy="1299056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C84EE970-3683-4717-B0BC-6FDC193E2556}"/>
              </a:ext>
            </a:extLst>
          </p:cNvPr>
          <p:cNvCxnSpPr>
            <a:cxnSpLocks/>
            <a:endCxn id="68" idx="0"/>
          </p:cNvCxnSpPr>
          <p:nvPr/>
        </p:nvCxnSpPr>
        <p:spPr>
          <a:xfrm>
            <a:off x="7685042" y="3080278"/>
            <a:ext cx="292869" cy="1312152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B6AF73F6-703C-4F80-AC07-F18C73DF21A8}"/>
              </a:ext>
            </a:extLst>
          </p:cNvPr>
          <p:cNvCxnSpPr>
            <a:cxnSpLocks/>
            <a:stCxn id="70" idx="0"/>
          </p:cNvCxnSpPr>
          <p:nvPr/>
        </p:nvCxnSpPr>
        <p:spPr>
          <a:xfrm flipH="1" flipV="1">
            <a:off x="7685042" y="3080278"/>
            <a:ext cx="826577" cy="1312152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D0637867-FBF9-43C9-AB79-BCC60A0D5D39}"/>
              </a:ext>
            </a:extLst>
          </p:cNvPr>
          <p:cNvCxnSpPr>
            <a:cxnSpLocks/>
            <a:stCxn id="68" idx="0"/>
          </p:cNvCxnSpPr>
          <p:nvPr/>
        </p:nvCxnSpPr>
        <p:spPr>
          <a:xfrm flipV="1">
            <a:off x="7977912" y="3093374"/>
            <a:ext cx="828285" cy="1299056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FFFD6E7E-B07B-43DA-A7ED-5AC7172D28E1}"/>
              </a:ext>
            </a:extLst>
          </p:cNvPr>
          <p:cNvCxnSpPr>
            <a:cxnSpLocks/>
          </p:cNvCxnSpPr>
          <p:nvPr/>
        </p:nvCxnSpPr>
        <p:spPr>
          <a:xfrm>
            <a:off x="7173382" y="5270343"/>
            <a:ext cx="2117787" cy="0"/>
          </a:xfrm>
          <a:prstGeom prst="line">
            <a:avLst/>
          </a:prstGeom>
          <a:ln w="635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E6B035ED-7026-4B3A-A08E-2752BA73168E}"/>
              </a:ext>
            </a:extLst>
          </p:cNvPr>
          <p:cNvSpPr txBox="1"/>
          <p:nvPr/>
        </p:nvSpPr>
        <p:spPr>
          <a:xfrm>
            <a:off x="7764149" y="5389648"/>
            <a:ext cx="1547919" cy="1425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367">
              <a:lnSpc>
                <a:spcPct val="90000"/>
              </a:lnSpc>
              <a:spcAft>
                <a:spcPts val="588"/>
              </a:spcAft>
            </a:pPr>
            <a:r>
              <a:rPr lang="en-US" sz="1029">
                <a:gradFill>
                  <a:gsLst>
                    <a:gs pos="2917">
                      <a:srgbClr val="000000"/>
                    </a:gs>
                    <a:gs pos="30000">
                      <a:srgbClr val="000000"/>
                    </a:gs>
                  </a:gsLst>
                  <a:lin ang="5400000" scaled="0"/>
                </a:gradFill>
                <a:latin typeface="Segoe UI"/>
              </a:rPr>
              <a:t>Azure Route Server subnet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1D39C63-6404-6A4F-883A-AD6E10071E19}"/>
              </a:ext>
            </a:extLst>
          </p:cNvPr>
          <p:cNvGrpSpPr/>
          <p:nvPr/>
        </p:nvGrpSpPr>
        <p:grpSpPr>
          <a:xfrm>
            <a:off x="446646" y="2417814"/>
            <a:ext cx="5232793" cy="2713893"/>
            <a:chOff x="446647" y="2417814"/>
            <a:chExt cx="4789382" cy="2713893"/>
          </a:xfrm>
        </p:grpSpPr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9B676C6-D907-C640-B062-F592389BC3A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7533" y="2417814"/>
              <a:ext cx="4778496" cy="0"/>
            </a:xfrm>
            <a:prstGeom prst="line">
              <a:avLst/>
            </a:prstGeom>
            <a:noFill/>
            <a:ln w="9525" cap="flat" cmpd="sng" algn="ctr">
              <a:gradFill flip="none" rotWithShape="1">
                <a:gsLst>
                  <a:gs pos="0">
                    <a:srgbClr val="0078D4"/>
                  </a:gs>
                  <a:gs pos="100000">
                    <a:schemeClr val="accent5"/>
                  </a:gs>
                </a:gsLst>
                <a:lin ang="0" scaled="1"/>
                <a:tileRect/>
              </a:gradFill>
              <a:prstDash val="solid"/>
              <a:headEnd type="none" w="lg" len="med"/>
              <a:tailEnd type="none" w="lg" len="med"/>
            </a:ln>
            <a:effectLst/>
          </p:spPr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F319D955-412B-6348-A565-5B4B12A03D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6647" y="3196059"/>
              <a:ext cx="4778496" cy="0"/>
            </a:xfrm>
            <a:prstGeom prst="line">
              <a:avLst/>
            </a:prstGeom>
            <a:noFill/>
            <a:ln w="9525" cap="flat" cmpd="sng" algn="ctr">
              <a:gradFill flip="none" rotWithShape="1">
                <a:gsLst>
                  <a:gs pos="0">
                    <a:srgbClr val="0078D4"/>
                  </a:gs>
                  <a:gs pos="100000">
                    <a:schemeClr val="accent5"/>
                  </a:gs>
                </a:gsLst>
                <a:lin ang="0" scaled="1"/>
                <a:tileRect/>
              </a:gradFill>
              <a:prstDash val="solid"/>
              <a:headEnd type="none" w="lg" len="med"/>
              <a:tailEnd type="none" w="lg" len="med"/>
            </a:ln>
            <a:effectLst/>
          </p:spPr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C8991800-3464-4340-8885-4DA1FC1E23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7533" y="5131707"/>
              <a:ext cx="4778496" cy="0"/>
            </a:xfrm>
            <a:prstGeom prst="line">
              <a:avLst/>
            </a:prstGeom>
            <a:noFill/>
            <a:ln w="9525" cap="flat" cmpd="sng" algn="ctr">
              <a:gradFill flip="none" rotWithShape="1">
                <a:gsLst>
                  <a:gs pos="0">
                    <a:srgbClr val="0078D4"/>
                  </a:gs>
                  <a:gs pos="100000">
                    <a:schemeClr val="accent5"/>
                  </a:gs>
                </a:gsLst>
                <a:lin ang="0" scaled="1"/>
                <a:tileRect/>
              </a:gradFill>
              <a:prstDash val="solid"/>
              <a:headEnd type="none" w="lg" len="med"/>
              <a:tailEnd type="none" w="lg" len="med"/>
            </a:ln>
            <a:effectLst/>
          </p:spPr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C03277FB-D695-0F49-B7CA-821E475E6B6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7533" y="4031924"/>
              <a:ext cx="4778496" cy="0"/>
            </a:xfrm>
            <a:prstGeom prst="line">
              <a:avLst/>
            </a:prstGeom>
            <a:noFill/>
            <a:ln w="9525" cap="flat" cmpd="sng" algn="ctr">
              <a:gradFill flip="none" rotWithShape="1">
                <a:gsLst>
                  <a:gs pos="0">
                    <a:srgbClr val="0078D4"/>
                  </a:gs>
                  <a:gs pos="100000">
                    <a:schemeClr val="accent5"/>
                  </a:gs>
                </a:gsLst>
                <a:lin ang="0" scaled="1"/>
                <a:tileRect/>
              </a:gradFill>
              <a:prstDash val="solid"/>
              <a:headEnd type="none" w="lg" len="med"/>
              <a:tailEnd type="none" w="lg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546010025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B50579EE-01DF-F949-8968-341273572620}"/>
              </a:ext>
            </a:extLst>
          </p:cNvPr>
          <p:cNvGrpSpPr/>
          <p:nvPr/>
        </p:nvGrpSpPr>
        <p:grpSpPr>
          <a:xfrm>
            <a:off x="1238369" y="2875280"/>
            <a:ext cx="1177833" cy="1177833"/>
            <a:chOff x="1360289" y="2903882"/>
            <a:chExt cx="1027311" cy="1027311"/>
          </a:xfrm>
        </p:grpSpPr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76A9301C-BD12-EA42-A0DE-F32865481B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60289" y="2903882"/>
              <a:ext cx="1027311" cy="1027311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294C251-85C6-AA40-9C8F-09824EAB327E}"/>
                </a:ext>
              </a:extLst>
            </p:cNvPr>
            <p:cNvSpPr/>
            <p:nvPr/>
          </p:nvSpPr>
          <p:spPr bwMode="auto">
            <a:xfrm>
              <a:off x="1889760" y="2915920"/>
              <a:ext cx="497840" cy="47752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tx1"/>
                </a:solidFill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55B3C685-B8C5-45A9-9467-CD9CE754F1FC}"/>
              </a:ext>
            </a:extLst>
          </p:cNvPr>
          <p:cNvSpPr/>
          <p:nvPr/>
        </p:nvSpPr>
        <p:spPr>
          <a:xfrm>
            <a:off x="8897266" y="1654018"/>
            <a:ext cx="1851803" cy="1413032"/>
          </a:xfrm>
          <a:prstGeom prst="roundRect">
            <a:avLst>
              <a:gd name="adj" fmla="val 1925"/>
            </a:avLst>
          </a:prstGeom>
          <a:solidFill>
            <a:schemeClr val="bg1"/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96386">
              <a:defRPr/>
            </a:pPr>
            <a:endParaRPr lang="en-US" sz="1765">
              <a:solidFill>
                <a:schemeClr val="tx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D21D6AC-DB27-5F4A-9DDC-849CC1DDECBC}"/>
              </a:ext>
            </a:extLst>
          </p:cNvPr>
          <p:cNvGrpSpPr/>
          <p:nvPr/>
        </p:nvGrpSpPr>
        <p:grpSpPr>
          <a:xfrm>
            <a:off x="9013689" y="2121645"/>
            <a:ext cx="1665914" cy="387875"/>
            <a:chOff x="8465048" y="658605"/>
            <a:chExt cx="2188827" cy="509625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86E841DC-7176-E34D-B206-C54F57BE57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65048" y="658605"/>
              <a:ext cx="524150" cy="509625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A2A78A9D-92BC-BE47-B515-0C757E39ECE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309110" y="658605"/>
              <a:ext cx="524150" cy="509625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1954E20-A26C-B544-98C7-3566D01268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29725" y="658605"/>
              <a:ext cx="524150" cy="509625"/>
            </a:xfrm>
            <a:prstGeom prst="rect">
              <a:avLst/>
            </a:prstGeom>
          </p:spPr>
        </p:pic>
      </p:grp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F233D0A6-99C6-43B4-BD97-902A7D4A6584}"/>
              </a:ext>
            </a:extLst>
          </p:cNvPr>
          <p:cNvCxnSpPr>
            <a:cxnSpLocks/>
          </p:cNvCxnSpPr>
          <p:nvPr/>
        </p:nvCxnSpPr>
        <p:spPr>
          <a:xfrm>
            <a:off x="1930400" y="2988039"/>
            <a:ext cx="3773994" cy="0"/>
          </a:xfrm>
          <a:prstGeom prst="line">
            <a:avLst/>
          </a:prstGeom>
          <a:ln w="19050">
            <a:solidFill>
              <a:schemeClr val="tx2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D6E9EF0C-BE51-424C-94EA-1339B7CB9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995" y="620428"/>
            <a:ext cx="11306469" cy="403137"/>
          </a:xfrm>
        </p:spPr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SDWAN use case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AF4D0D8-5591-4CA2-B15F-FB2EF7D087C5}"/>
              </a:ext>
            </a:extLst>
          </p:cNvPr>
          <p:cNvSpPr/>
          <p:nvPr/>
        </p:nvSpPr>
        <p:spPr>
          <a:xfrm>
            <a:off x="5710977" y="2659107"/>
            <a:ext cx="1851803" cy="1413032"/>
          </a:xfrm>
          <a:prstGeom prst="roundRect">
            <a:avLst>
              <a:gd name="adj" fmla="val 1925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96386">
              <a:defRPr/>
            </a:pPr>
            <a:endParaRPr lang="en-US" sz="1765">
              <a:solidFill>
                <a:schemeClr val="tx1"/>
              </a:solidFill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714D646-249D-47C8-BEA3-3B436E40C6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889582" y="2787311"/>
            <a:ext cx="439294" cy="45722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F5DF099-034A-48A9-BE6B-7AB89499A665}"/>
              </a:ext>
            </a:extLst>
          </p:cNvPr>
          <p:cNvSpPr/>
          <p:nvPr/>
        </p:nvSpPr>
        <p:spPr>
          <a:xfrm>
            <a:off x="5946546" y="2849140"/>
            <a:ext cx="331288" cy="239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6386">
              <a:defRPr/>
            </a:pPr>
            <a:r>
              <a:rPr lang="en-US" sz="686">
                <a:solidFill>
                  <a:schemeClr val="tx1"/>
                </a:solidFill>
                <a:cs typeface="Segoe UI" panose="020B0502040204020203" pitchFamily="34" charset="0"/>
              </a:rPr>
              <a:t>SDWAN</a:t>
            </a: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FBE84DC9-C4A6-4CD9-B0C4-2FF523BDAA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74817" y="3781949"/>
            <a:ext cx="341091" cy="34109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717CCE3-85AB-4438-A3F5-74339C2202D6}"/>
              </a:ext>
            </a:extLst>
          </p:cNvPr>
          <p:cNvSpPr txBox="1"/>
          <p:nvPr/>
        </p:nvSpPr>
        <p:spPr>
          <a:xfrm>
            <a:off x="6817771" y="3825271"/>
            <a:ext cx="816249" cy="250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6386">
              <a:defRPr/>
            </a:pPr>
            <a:r>
              <a:rPr lang="en-US" sz="1029">
                <a:cs typeface="Segoe UI" panose="020B0502040204020203" pitchFamily="34" charset="0"/>
              </a:rPr>
              <a:t>10.1.0.0/16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3C14023-0CCD-4683-8AE6-FAEE5A820490}"/>
              </a:ext>
            </a:extLst>
          </p:cNvPr>
          <p:cNvGrpSpPr/>
          <p:nvPr/>
        </p:nvGrpSpPr>
        <p:grpSpPr>
          <a:xfrm>
            <a:off x="6715749" y="3179917"/>
            <a:ext cx="430236" cy="430236"/>
            <a:chOff x="6374764" y="4696888"/>
            <a:chExt cx="438863" cy="438863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0DA9D76A-9D25-490E-ACF6-D8FF818443F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374764" y="4696888"/>
              <a:ext cx="438863" cy="438863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94421C4-240F-4FDC-AA4B-F6D95CAAD153}"/>
                </a:ext>
              </a:extLst>
            </p:cNvPr>
            <p:cNvSpPr txBox="1"/>
            <p:nvPr/>
          </p:nvSpPr>
          <p:spPr>
            <a:xfrm>
              <a:off x="6419198" y="4776617"/>
              <a:ext cx="349994" cy="1661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67">
                <a:lnSpc>
                  <a:spcPct val="90000"/>
                </a:lnSpc>
                <a:spcAft>
                  <a:spcPts val="588"/>
                </a:spcAft>
              </a:pPr>
              <a:r>
                <a:rPr lang="en-US" sz="1176"/>
                <a:t>ARS</a:t>
              </a:r>
            </a:p>
          </p:txBody>
        </p:sp>
      </p:grp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50DC3F4-ACD0-4FDC-8F0B-058C528CFFF6}"/>
              </a:ext>
            </a:extLst>
          </p:cNvPr>
          <p:cNvCxnSpPr>
            <a:cxnSpLocks/>
          </p:cNvCxnSpPr>
          <p:nvPr/>
        </p:nvCxnSpPr>
        <p:spPr>
          <a:xfrm>
            <a:off x="2529840" y="3838582"/>
            <a:ext cx="3179274" cy="0"/>
          </a:xfrm>
          <a:prstGeom prst="line">
            <a:avLst/>
          </a:prstGeom>
          <a:ln w="19050">
            <a:solidFill>
              <a:schemeClr val="tx2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78675E2E-76AE-406A-874C-E567781F98F6}"/>
              </a:ext>
            </a:extLst>
          </p:cNvPr>
          <p:cNvCxnSpPr>
            <a:cxnSpLocks/>
            <a:stCxn id="5" idx="3"/>
            <a:endCxn id="22" idx="1"/>
          </p:cNvCxnSpPr>
          <p:nvPr/>
        </p:nvCxnSpPr>
        <p:spPr>
          <a:xfrm>
            <a:off x="6328876" y="3015925"/>
            <a:ext cx="386873" cy="379111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1A2760D8-E005-42BD-A5CF-08701533BF72}"/>
              </a:ext>
            </a:extLst>
          </p:cNvPr>
          <p:cNvSpPr txBox="1"/>
          <p:nvPr/>
        </p:nvSpPr>
        <p:spPr>
          <a:xfrm>
            <a:off x="6314373" y="3295351"/>
            <a:ext cx="240439" cy="1425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367">
              <a:lnSpc>
                <a:spcPct val="90000"/>
              </a:lnSpc>
              <a:spcAft>
                <a:spcPts val="588"/>
              </a:spcAft>
            </a:pPr>
            <a:r>
              <a:rPr lang="en-US" sz="1029"/>
              <a:t>BGP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B36B027-44AD-4CFA-91B9-DDCDA192CAA3}"/>
              </a:ext>
            </a:extLst>
          </p:cNvPr>
          <p:cNvSpPr txBox="1"/>
          <p:nvPr/>
        </p:nvSpPr>
        <p:spPr>
          <a:xfrm>
            <a:off x="8798327" y="5200794"/>
            <a:ext cx="1620522" cy="2413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6386">
              <a:defRPr/>
            </a:pPr>
            <a:r>
              <a:rPr lang="en-US" sz="980" b="1">
                <a:cs typeface="Segoe UI" panose="020B0502040204020203" pitchFamily="34" charset="0"/>
              </a:rPr>
              <a:t>App VM effective routes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39BD13F-8848-4841-8FD4-78ADBE6CC62E}"/>
              </a:ext>
            </a:extLst>
          </p:cNvPr>
          <p:cNvSpPr txBox="1"/>
          <p:nvPr/>
        </p:nvSpPr>
        <p:spPr>
          <a:xfrm>
            <a:off x="8798015" y="5422196"/>
            <a:ext cx="2012351" cy="693970"/>
          </a:xfrm>
          <a:prstGeom prst="rect">
            <a:avLst/>
          </a:prstGeom>
          <a:noFill/>
          <a:ln w="3175">
            <a:noFill/>
          </a:ln>
          <a:effectLst/>
        </p:spPr>
        <p:txBody>
          <a:bodyPr wrap="square" rtlCol="0">
            <a:spAutoFit/>
          </a:bodyPr>
          <a:lstStyle/>
          <a:p>
            <a:pPr defTabSz="896386">
              <a:defRPr/>
            </a:pPr>
            <a:r>
              <a:rPr lang="en-US" sz="980">
                <a:cs typeface="Segoe UI" panose="020B0502040204020203" pitchFamily="34" charset="0"/>
              </a:rPr>
              <a:t>Route	Next hop</a:t>
            </a:r>
          </a:p>
          <a:p>
            <a:pPr defTabSz="896386">
              <a:defRPr/>
            </a:pPr>
            <a:r>
              <a:rPr lang="en-US" sz="980">
                <a:cs typeface="Segoe UI" panose="020B0502040204020203" pitchFamily="34" charset="0"/>
              </a:rPr>
              <a:t>10.1.0.0/16	Virtual Network</a:t>
            </a:r>
          </a:p>
          <a:p>
            <a:pPr defTabSz="896386">
              <a:defRPr/>
            </a:pPr>
            <a:r>
              <a:rPr lang="en-US" sz="980">
                <a:cs typeface="Segoe UI" panose="020B0502040204020203" pitchFamily="34" charset="0"/>
              </a:rPr>
              <a:t>10.3.0.0/16	Virtual Network</a:t>
            </a:r>
          </a:p>
          <a:p>
            <a:pPr defTabSz="896386">
              <a:defRPr/>
            </a:pPr>
            <a:r>
              <a:rPr lang="en-US" sz="980">
                <a:cs typeface="Segoe UI" panose="020B0502040204020203" pitchFamily="34" charset="0"/>
              </a:rPr>
              <a:t>10.0.0.0/8	ER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19626E1-D651-4FFC-9821-866656249E28}"/>
              </a:ext>
            </a:extLst>
          </p:cNvPr>
          <p:cNvGrpSpPr/>
          <p:nvPr/>
        </p:nvGrpSpPr>
        <p:grpSpPr>
          <a:xfrm>
            <a:off x="5894110" y="3574740"/>
            <a:ext cx="430236" cy="430236"/>
            <a:chOff x="6374764" y="4696888"/>
            <a:chExt cx="438863" cy="438863"/>
          </a:xfrm>
          <a:solidFill>
            <a:srgbClr val="7030A0"/>
          </a:solidFill>
        </p:grpSpPr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A0F2A63F-83C4-4B1A-AD8F-78A7B91F33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6374764" y="4696888"/>
              <a:ext cx="438863" cy="438863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588429E-23C5-4881-96AB-89E0CE173BDD}"/>
                </a:ext>
              </a:extLst>
            </p:cNvPr>
            <p:cNvSpPr txBox="1"/>
            <p:nvPr/>
          </p:nvSpPr>
          <p:spPr>
            <a:xfrm>
              <a:off x="6419198" y="4750677"/>
              <a:ext cx="349994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67">
                <a:lnSpc>
                  <a:spcPct val="90000"/>
                </a:lnSpc>
                <a:spcAft>
                  <a:spcPts val="588"/>
                </a:spcAft>
              </a:pPr>
              <a:r>
                <a:rPr lang="en-US" sz="980">
                  <a:solidFill>
                    <a:schemeClr val="bg2"/>
                  </a:solidFill>
                </a:rPr>
                <a:t>ER GW</a:t>
              </a:r>
            </a:p>
          </p:txBody>
        </p:sp>
      </p:grp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C486F8A-95D4-4BE8-9E0D-BC4EFCB22ECE}"/>
              </a:ext>
            </a:extLst>
          </p:cNvPr>
          <p:cNvCxnSpPr>
            <a:cxnSpLocks/>
          </p:cNvCxnSpPr>
          <p:nvPr/>
        </p:nvCxnSpPr>
        <p:spPr>
          <a:xfrm>
            <a:off x="3449286" y="4474288"/>
            <a:ext cx="1115500" cy="0"/>
          </a:xfrm>
          <a:prstGeom prst="straightConnector1">
            <a:avLst/>
          </a:prstGeom>
          <a:ln>
            <a:solidFill>
              <a:schemeClr val="tx1"/>
            </a:solidFill>
            <a:headEnd type="none"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833D70D7-2758-464E-A915-0E2759123955}"/>
              </a:ext>
            </a:extLst>
          </p:cNvPr>
          <p:cNvSpPr/>
          <p:nvPr/>
        </p:nvSpPr>
        <p:spPr bwMode="auto">
          <a:xfrm>
            <a:off x="3334756" y="4236074"/>
            <a:ext cx="1368227" cy="1506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102" fontAlgn="base">
              <a:spcBef>
                <a:spcPct val="0"/>
              </a:spcBef>
              <a:spcAft>
                <a:spcPct val="0"/>
              </a:spcAft>
            </a:pPr>
            <a:r>
              <a:rPr lang="en-US" sz="980">
                <a:solidFill>
                  <a:schemeClr val="tx1"/>
                </a:solidFill>
                <a:ea typeface="Segoe UI" pitchFamily="34" charset="0"/>
                <a:cs typeface="Segoe UI" pitchFamily="34" charset="0"/>
              </a:rPr>
              <a:t>10.0.0.0/8 as-path 60001</a:t>
            </a:r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DE3F125E-3860-4820-982E-AE18EB5DC28E}"/>
              </a:ext>
            </a:extLst>
          </p:cNvPr>
          <p:cNvSpPr/>
          <p:nvPr/>
        </p:nvSpPr>
        <p:spPr>
          <a:xfrm>
            <a:off x="3470278" y="3399931"/>
            <a:ext cx="1130569" cy="779854"/>
          </a:xfrm>
          <a:custGeom>
            <a:avLst/>
            <a:gdLst>
              <a:gd name="connsiteX0" fmla="*/ 466815 w 467957"/>
              <a:gd name="connsiteY0" fmla="*/ 186573 h 297346"/>
              <a:gd name="connsiteX1" fmla="*/ 356650 w 467957"/>
              <a:gd name="connsiteY1" fmla="*/ 76408 h 297346"/>
              <a:gd name="connsiteX2" fmla="*/ 339790 w 467957"/>
              <a:gd name="connsiteY2" fmla="*/ 77717 h 297346"/>
              <a:gd name="connsiteX3" fmla="*/ 234781 w 467957"/>
              <a:gd name="connsiteY3" fmla="*/ 1847 h 297346"/>
              <a:gd name="connsiteX4" fmla="*/ 124452 w 467957"/>
              <a:gd name="connsiteY4" fmla="*/ 104645 h 297346"/>
              <a:gd name="connsiteX5" fmla="*/ 99735 w 467957"/>
              <a:gd name="connsiteY5" fmla="*/ 101535 h 297346"/>
              <a:gd name="connsiteX6" fmla="*/ 1847 w 467957"/>
              <a:gd name="connsiteY6" fmla="*/ 199422 h 297346"/>
              <a:gd name="connsiteX7" fmla="*/ 84348 w 467957"/>
              <a:gd name="connsiteY7" fmla="*/ 296082 h 297346"/>
              <a:gd name="connsiteX8" fmla="*/ 90077 w 467957"/>
              <a:gd name="connsiteY8" fmla="*/ 296819 h 297346"/>
              <a:gd name="connsiteX9" fmla="*/ 357550 w 467957"/>
              <a:gd name="connsiteY9" fmla="*/ 296655 h 297346"/>
              <a:gd name="connsiteX10" fmla="*/ 466815 w 467957"/>
              <a:gd name="connsiteY10" fmla="*/ 186573 h 29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957" h="297346">
                <a:moveTo>
                  <a:pt x="466815" y="186573"/>
                </a:moveTo>
                <a:cubicBezTo>
                  <a:pt x="466815" y="125761"/>
                  <a:pt x="417543" y="76408"/>
                  <a:pt x="356650" y="76408"/>
                </a:cubicBezTo>
                <a:cubicBezTo>
                  <a:pt x="350921" y="76408"/>
                  <a:pt x="345273" y="76817"/>
                  <a:pt x="339790" y="77717"/>
                </a:cubicBezTo>
                <a:cubicBezTo>
                  <a:pt x="325302" y="33685"/>
                  <a:pt x="283725" y="1847"/>
                  <a:pt x="234781" y="1847"/>
                </a:cubicBezTo>
                <a:cubicBezTo>
                  <a:pt x="176343" y="1847"/>
                  <a:pt x="128463" y="47189"/>
                  <a:pt x="124452" y="104645"/>
                </a:cubicBezTo>
                <a:cubicBezTo>
                  <a:pt x="116595" y="102599"/>
                  <a:pt x="108247" y="101535"/>
                  <a:pt x="99735" y="101535"/>
                </a:cubicBezTo>
                <a:cubicBezTo>
                  <a:pt x="45716" y="101453"/>
                  <a:pt x="1847" y="145322"/>
                  <a:pt x="1847" y="199422"/>
                </a:cubicBezTo>
                <a:cubicBezTo>
                  <a:pt x="1847" y="248202"/>
                  <a:pt x="37614" y="288716"/>
                  <a:pt x="84348" y="296082"/>
                </a:cubicBezTo>
                <a:lnTo>
                  <a:pt x="90077" y="296819"/>
                </a:lnTo>
                <a:cubicBezTo>
                  <a:pt x="93269" y="297146"/>
                  <a:pt x="357550" y="296655"/>
                  <a:pt x="357550" y="296655"/>
                </a:cubicBezTo>
                <a:cubicBezTo>
                  <a:pt x="418034" y="296246"/>
                  <a:pt x="466815" y="247138"/>
                  <a:pt x="466815" y="186573"/>
                </a:cubicBezTo>
                <a:close/>
              </a:path>
            </a:pathLst>
          </a:custGeom>
          <a:solidFill>
            <a:schemeClr val="bg2"/>
          </a:solidFill>
          <a:ln w="25400" cap="flat">
            <a:solidFill>
              <a:srgbClr val="7030A0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87880" tIns="43940" rIns="87880" bIns="43940" numCol="1" anchor="t" anchorCtr="0" compatLnSpc="1">
            <a:prstTxWarp prst="textNoShape">
              <a:avLst/>
            </a:prstTxWarp>
          </a:bodyPr>
          <a:lstStyle/>
          <a:p>
            <a:pPr algn="ctr" defTabSz="878727">
              <a:defRPr/>
            </a:pPr>
            <a:endParaRPr lang="en-US" sz="1730" kern="0"/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8D763D8F-DDC6-4589-BE56-2538E56498EA}"/>
              </a:ext>
            </a:extLst>
          </p:cNvPr>
          <p:cNvCxnSpPr>
            <a:cxnSpLocks/>
            <a:stCxn id="34" idx="3"/>
            <a:endCxn id="22" idx="1"/>
          </p:cNvCxnSpPr>
          <p:nvPr/>
        </p:nvCxnSpPr>
        <p:spPr>
          <a:xfrm flipV="1">
            <a:off x="6324345" y="3395035"/>
            <a:ext cx="391404" cy="394823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4D463A58-85B6-4038-9418-4AC635A5F1C8}"/>
              </a:ext>
            </a:extLst>
          </p:cNvPr>
          <p:cNvSpPr/>
          <p:nvPr/>
        </p:nvSpPr>
        <p:spPr>
          <a:xfrm>
            <a:off x="8897266" y="3605025"/>
            <a:ext cx="1851803" cy="1413032"/>
          </a:xfrm>
          <a:prstGeom prst="roundRect">
            <a:avLst>
              <a:gd name="adj" fmla="val 1925"/>
            </a:avLst>
          </a:prstGeom>
          <a:solidFill>
            <a:schemeClr val="bg1"/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96386">
              <a:defRPr/>
            </a:pPr>
            <a:endParaRPr lang="en-US" sz="1765">
              <a:solidFill>
                <a:schemeClr val="tx1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90B9320A-7EAE-42D0-8526-FB0350955318}"/>
              </a:ext>
            </a:extLst>
          </p:cNvPr>
          <p:cNvSpPr txBox="1"/>
          <p:nvPr/>
        </p:nvSpPr>
        <p:spPr>
          <a:xfrm>
            <a:off x="9968717" y="2801589"/>
            <a:ext cx="812775" cy="2489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6386">
              <a:defRPr/>
            </a:pPr>
            <a:r>
              <a:rPr lang="en-US" sz="1029">
                <a:cs typeface="Segoe UI" panose="020B0502040204020203" pitchFamily="34" charset="0"/>
              </a:rPr>
              <a:t>10.2.0.0/16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C44D783-6058-4535-A292-82DDD199FA13}"/>
              </a:ext>
            </a:extLst>
          </p:cNvPr>
          <p:cNvSpPr txBox="1"/>
          <p:nvPr/>
        </p:nvSpPr>
        <p:spPr>
          <a:xfrm>
            <a:off x="9962543" y="4754692"/>
            <a:ext cx="812775" cy="2489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6386">
              <a:defRPr/>
            </a:pPr>
            <a:r>
              <a:rPr lang="en-US" sz="1029">
                <a:cs typeface="Segoe UI" panose="020B0502040204020203" pitchFamily="34" charset="0"/>
              </a:rPr>
              <a:t>10.3.0.0/16</a:t>
            </a:r>
          </a:p>
        </p:txBody>
      </p: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2489E89F-613C-463C-84DE-11711CCDFD62}"/>
              </a:ext>
            </a:extLst>
          </p:cNvPr>
          <p:cNvCxnSpPr>
            <a:stCxn id="3" idx="3"/>
            <a:endCxn id="69" idx="1"/>
          </p:cNvCxnSpPr>
          <p:nvPr/>
        </p:nvCxnSpPr>
        <p:spPr>
          <a:xfrm flipV="1">
            <a:off x="7562779" y="2360534"/>
            <a:ext cx="1334487" cy="1005089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3F24E45E-BE3B-49A0-A094-6C14E66324EA}"/>
              </a:ext>
            </a:extLst>
          </p:cNvPr>
          <p:cNvCxnSpPr>
            <a:cxnSpLocks/>
            <a:stCxn id="3" idx="3"/>
            <a:endCxn id="71" idx="1"/>
          </p:cNvCxnSpPr>
          <p:nvPr/>
        </p:nvCxnSpPr>
        <p:spPr>
          <a:xfrm>
            <a:off x="7562779" y="3365623"/>
            <a:ext cx="1334487" cy="945918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>
            <a:extLst>
              <a:ext uri="{FF2B5EF4-FFF2-40B4-BE49-F238E27FC236}">
                <a16:creationId xmlns:a16="http://schemas.microsoft.com/office/drawing/2014/main" id="{0FD82A5A-AA92-4523-B408-D5448BE5CD8C}"/>
              </a:ext>
            </a:extLst>
          </p:cNvPr>
          <p:cNvSpPr txBox="1"/>
          <p:nvPr/>
        </p:nvSpPr>
        <p:spPr>
          <a:xfrm rot="16200000">
            <a:off x="7278792" y="3120753"/>
            <a:ext cx="1794957" cy="40129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algn="ctr" defTabSz="914367">
              <a:lnSpc>
                <a:spcPct val="90000"/>
              </a:lnSpc>
              <a:spcAft>
                <a:spcPts val="588"/>
              </a:spcAft>
            </a:pPr>
            <a:r>
              <a:rPr lang="en-US" sz="1176" err="1"/>
              <a:t>VNet</a:t>
            </a:r>
            <a:r>
              <a:rPr lang="en-US" sz="1176"/>
              <a:t> peering</a:t>
            </a:r>
          </a:p>
          <a:p>
            <a:pPr algn="ctr" defTabSz="914367">
              <a:lnSpc>
                <a:spcPct val="90000"/>
              </a:lnSpc>
              <a:spcAft>
                <a:spcPts val="588"/>
              </a:spcAft>
            </a:pPr>
            <a:r>
              <a:rPr lang="en-US" sz="1176"/>
              <a:t>Enable remote route server</a:t>
            </a: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FE65683B-705C-4E8C-9090-B72B25038F6A}"/>
              </a:ext>
            </a:extLst>
          </p:cNvPr>
          <p:cNvSpPr/>
          <p:nvPr/>
        </p:nvSpPr>
        <p:spPr>
          <a:xfrm>
            <a:off x="3470277" y="2464683"/>
            <a:ext cx="1130569" cy="779854"/>
          </a:xfrm>
          <a:custGeom>
            <a:avLst/>
            <a:gdLst>
              <a:gd name="connsiteX0" fmla="*/ 466815 w 467957"/>
              <a:gd name="connsiteY0" fmla="*/ 186573 h 297346"/>
              <a:gd name="connsiteX1" fmla="*/ 356650 w 467957"/>
              <a:gd name="connsiteY1" fmla="*/ 76408 h 297346"/>
              <a:gd name="connsiteX2" fmla="*/ 339790 w 467957"/>
              <a:gd name="connsiteY2" fmla="*/ 77717 h 297346"/>
              <a:gd name="connsiteX3" fmla="*/ 234781 w 467957"/>
              <a:gd name="connsiteY3" fmla="*/ 1847 h 297346"/>
              <a:gd name="connsiteX4" fmla="*/ 124452 w 467957"/>
              <a:gd name="connsiteY4" fmla="*/ 104645 h 297346"/>
              <a:gd name="connsiteX5" fmla="*/ 99735 w 467957"/>
              <a:gd name="connsiteY5" fmla="*/ 101535 h 297346"/>
              <a:gd name="connsiteX6" fmla="*/ 1847 w 467957"/>
              <a:gd name="connsiteY6" fmla="*/ 199422 h 297346"/>
              <a:gd name="connsiteX7" fmla="*/ 84348 w 467957"/>
              <a:gd name="connsiteY7" fmla="*/ 296082 h 297346"/>
              <a:gd name="connsiteX8" fmla="*/ 90077 w 467957"/>
              <a:gd name="connsiteY8" fmla="*/ 296819 h 297346"/>
              <a:gd name="connsiteX9" fmla="*/ 357550 w 467957"/>
              <a:gd name="connsiteY9" fmla="*/ 296655 h 297346"/>
              <a:gd name="connsiteX10" fmla="*/ 466815 w 467957"/>
              <a:gd name="connsiteY10" fmla="*/ 186573 h 29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957" h="297346">
                <a:moveTo>
                  <a:pt x="466815" y="186573"/>
                </a:moveTo>
                <a:cubicBezTo>
                  <a:pt x="466815" y="125761"/>
                  <a:pt x="417543" y="76408"/>
                  <a:pt x="356650" y="76408"/>
                </a:cubicBezTo>
                <a:cubicBezTo>
                  <a:pt x="350921" y="76408"/>
                  <a:pt x="345273" y="76817"/>
                  <a:pt x="339790" y="77717"/>
                </a:cubicBezTo>
                <a:cubicBezTo>
                  <a:pt x="325302" y="33685"/>
                  <a:pt x="283725" y="1847"/>
                  <a:pt x="234781" y="1847"/>
                </a:cubicBezTo>
                <a:cubicBezTo>
                  <a:pt x="176343" y="1847"/>
                  <a:pt x="128463" y="47189"/>
                  <a:pt x="124452" y="104645"/>
                </a:cubicBezTo>
                <a:cubicBezTo>
                  <a:pt x="116595" y="102599"/>
                  <a:pt x="108247" y="101535"/>
                  <a:pt x="99735" y="101535"/>
                </a:cubicBezTo>
                <a:cubicBezTo>
                  <a:pt x="45716" y="101453"/>
                  <a:pt x="1847" y="145322"/>
                  <a:pt x="1847" y="199422"/>
                </a:cubicBezTo>
                <a:cubicBezTo>
                  <a:pt x="1847" y="248202"/>
                  <a:pt x="37614" y="288716"/>
                  <a:pt x="84348" y="296082"/>
                </a:cubicBezTo>
                <a:lnTo>
                  <a:pt x="90077" y="296819"/>
                </a:lnTo>
                <a:cubicBezTo>
                  <a:pt x="93269" y="297146"/>
                  <a:pt x="357550" y="296655"/>
                  <a:pt x="357550" y="296655"/>
                </a:cubicBezTo>
                <a:cubicBezTo>
                  <a:pt x="418034" y="296246"/>
                  <a:pt x="466815" y="247138"/>
                  <a:pt x="466815" y="186573"/>
                </a:cubicBez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0070C0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87880" tIns="43940" rIns="87880" bIns="43940" numCol="1" anchor="t" anchorCtr="0" compatLnSpc="1">
            <a:prstTxWarp prst="textNoShape">
              <a:avLst/>
            </a:prstTxWarp>
          </a:bodyPr>
          <a:lstStyle/>
          <a:p>
            <a:pPr algn="ctr" defTabSz="878727">
              <a:defRPr/>
            </a:pPr>
            <a:endParaRPr lang="en-US" sz="1730" kern="0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4B732B4F-A682-4BB1-8DFD-0CCA3B9D1173}"/>
              </a:ext>
            </a:extLst>
          </p:cNvPr>
          <p:cNvSpPr txBox="1"/>
          <p:nvPr/>
        </p:nvSpPr>
        <p:spPr>
          <a:xfrm>
            <a:off x="3709567" y="2892015"/>
            <a:ext cx="731800" cy="1900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67">
              <a:lnSpc>
                <a:spcPct val="90000"/>
              </a:lnSpc>
              <a:spcAft>
                <a:spcPts val="588"/>
              </a:spcAft>
            </a:pPr>
            <a:r>
              <a:rPr lang="en-US" sz="1372"/>
              <a:t>Internet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A3790755-88DE-453C-BA41-92356DBFA416}"/>
              </a:ext>
            </a:extLst>
          </p:cNvPr>
          <p:cNvSpPr txBox="1"/>
          <p:nvPr/>
        </p:nvSpPr>
        <p:spPr>
          <a:xfrm>
            <a:off x="3674768" y="3681948"/>
            <a:ext cx="731800" cy="380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67">
              <a:lnSpc>
                <a:spcPct val="90000"/>
              </a:lnSpc>
              <a:spcAft>
                <a:spcPts val="588"/>
              </a:spcAft>
            </a:pPr>
            <a:r>
              <a:rPr lang="en-US" sz="1372"/>
              <a:t>Private Network</a:t>
            </a:r>
          </a:p>
        </p:txBody>
      </p: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D1AD1BE1-CCF2-4E15-A8CF-6F1F4EEACFFF}"/>
              </a:ext>
            </a:extLst>
          </p:cNvPr>
          <p:cNvCxnSpPr>
            <a:cxnSpLocks/>
          </p:cNvCxnSpPr>
          <p:nvPr/>
        </p:nvCxnSpPr>
        <p:spPr>
          <a:xfrm>
            <a:off x="3454001" y="2330652"/>
            <a:ext cx="1115500" cy="0"/>
          </a:xfrm>
          <a:prstGeom prst="straightConnector1">
            <a:avLst/>
          </a:prstGeom>
          <a:ln>
            <a:solidFill>
              <a:schemeClr val="tx1"/>
            </a:solidFill>
            <a:headEnd type="none"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Rectangle 112">
            <a:extLst>
              <a:ext uri="{FF2B5EF4-FFF2-40B4-BE49-F238E27FC236}">
                <a16:creationId xmlns:a16="http://schemas.microsoft.com/office/drawing/2014/main" id="{F92120BB-FAC2-4AB0-9823-FA14E7982904}"/>
              </a:ext>
            </a:extLst>
          </p:cNvPr>
          <p:cNvSpPr/>
          <p:nvPr/>
        </p:nvSpPr>
        <p:spPr bwMode="auto">
          <a:xfrm>
            <a:off x="3170581" y="2092438"/>
            <a:ext cx="1851803" cy="104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102" fontAlgn="base">
              <a:spcBef>
                <a:spcPct val="0"/>
              </a:spcBef>
              <a:spcAft>
                <a:spcPct val="0"/>
              </a:spcAft>
            </a:pPr>
            <a:r>
              <a:rPr lang="en-US" sz="980">
                <a:solidFill>
                  <a:schemeClr val="tx1"/>
                </a:solidFill>
                <a:ea typeface="Segoe UI" pitchFamily="34" charset="0"/>
                <a:cs typeface="Segoe UI" pitchFamily="34" charset="0"/>
              </a:rPr>
              <a:t>10.0.0.0/8 as-path 60001 60001</a:t>
            </a: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EF8509D8-A3CA-4FBF-8101-23AD891BA871}"/>
              </a:ext>
            </a:extLst>
          </p:cNvPr>
          <p:cNvSpPr/>
          <p:nvPr/>
        </p:nvSpPr>
        <p:spPr>
          <a:xfrm>
            <a:off x="1029985" y="4145280"/>
            <a:ext cx="1587986" cy="455755"/>
          </a:xfrm>
          <a:prstGeom prst="roundRect">
            <a:avLst>
              <a:gd name="adj" fmla="val 1925"/>
            </a:avLst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96386">
              <a:defRPr/>
            </a:pPr>
            <a:r>
              <a:rPr lang="en-US" sz="1600">
                <a:solidFill>
                  <a:schemeClr val="tx1"/>
                </a:solidFill>
                <a:latin typeface="+mj-lt"/>
              </a:rPr>
              <a:t>On Premises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614BE87-9213-494F-9F51-79FDFDD403CB}"/>
              </a:ext>
            </a:extLst>
          </p:cNvPr>
          <p:cNvGrpSpPr/>
          <p:nvPr/>
        </p:nvGrpSpPr>
        <p:grpSpPr>
          <a:xfrm>
            <a:off x="9023849" y="4123165"/>
            <a:ext cx="1665914" cy="387875"/>
            <a:chOff x="8465048" y="658605"/>
            <a:chExt cx="2188827" cy="509625"/>
          </a:xfrm>
        </p:grpSpPr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22404EE5-C5B9-EB43-B4CC-FD16B3F9B0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65048" y="658605"/>
              <a:ext cx="524150" cy="509625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CA209D5A-AD7F-5D4B-B7D9-71250BB76F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309110" y="658605"/>
              <a:ext cx="524150" cy="509625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E2EE0DB5-8666-F546-8043-BC498A2F31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29725" y="658605"/>
              <a:ext cx="524150" cy="509625"/>
            </a:xfrm>
            <a:prstGeom prst="rect">
              <a:avLst/>
            </a:prstGeom>
          </p:spPr>
        </p:pic>
      </p:grpSp>
      <p:pic>
        <p:nvPicPr>
          <p:cNvPr id="57" name="Picture 56">
            <a:extLst>
              <a:ext uri="{FF2B5EF4-FFF2-40B4-BE49-F238E27FC236}">
                <a16:creationId xmlns:a16="http://schemas.microsoft.com/office/drawing/2014/main" id="{42A14617-030B-D54E-9B81-541CFA6652B2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73094" y="2824480"/>
            <a:ext cx="427973" cy="22352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FC741597-22ED-5343-A0CF-EBBC49FA3D1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62934" y="4744720"/>
            <a:ext cx="427973" cy="223520"/>
          </a:xfrm>
          <a:prstGeom prst="rect">
            <a:avLst/>
          </a:prstGeom>
        </p:spPr>
      </p:pic>
      <p:sp>
        <p:nvSpPr>
          <p:cNvPr id="63" name="Rectangle 62">
            <a:extLst>
              <a:ext uri="{FF2B5EF4-FFF2-40B4-BE49-F238E27FC236}">
                <a16:creationId xmlns:a16="http://schemas.microsoft.com/office/drawing/2014/main" id="{3DC80292-0708-B64B-B683-C1D00E36619A}"/>
              </a:ext>
            </a:extLst>
          </p:cNvPr>
          <p:cNvSpPr/>
          <p:nvPr/>
        </p:nvSpPr>
        <p:spPr bwMode="auto">
          <a:xfrm rot="5400000">
            <a:off x="4328522" y="2194923"/>
            <a:ext cx="817152" cy="69646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59043C2-308B-4D41-A070-3212453C1548}"/>
              </a:ext>
            </a:extLst>
          </p:cNvPr>
          <p:cNvSpPr txBox="1"/>
          <p:nvPr/>
        </p:nvSpPr>
        <p:spPr>
          <a:xfrm>
            <a:off x="1158240" y="5212080"/>
            <a:ext cx="6939280" cy="865200"/>
          </a:xfrm>
          <a:prstGeom prst="rect">
            <a:avLst/>
          </a:prstGeom>
          <a:noFill/>
        </p:spPr>
        <p:txBody>
          <a:bodyPr wrap="square" lIns="179285" tIns="143428" rIns="179285" bIns="143428" rtlCol="0">
            <a:spAutoFit/>
          </a:bodyPr>
          <a:lstStyle/>
          <a:p>
            <a:pPr defTabSz="914367">
              <a:lnSpc>
                <a:spcPct val="90000"/>
              </a:lnSpc>
              <a:spcAft>
                <a:spcPts val="588"/>
              </a:spcAft>
            </a:pPr>
            <a:r>
              <a:rPr lang="en-US" sz="1200"/>
              <a:t>If ExpressRoute connection goes down, traffic from on-prem will dynamically failover to the SDWAN connection. </a:t>
            </a:r>
          </a:p>
          <a:p>
            <a:pPr defTabSz="914367">
              <a:lnSpc>
                <a:spcPct val="90000"/>
              </a:lnSpc>
              <a:spcAft>
                <a:spcPts val="588"/>
              </a:spcAft>
            </a:pPr>
            <a:r>
              <a:rPr lang="en-US" sz="1200"/>
              <a:t>SDWAN may even select the connection, public or private, per application.  </a:t>
            </a: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DE66D4B0-7A78-CD46-90F9-EE15494418B0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62588" y="3332480"/>
            <a:ext cx="455433" cy="452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8197194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385A44B7-4D7B-0940-B626-DA750F0514E8}"/>
              </a:ext>
            </a:extLst>
          </p:cNvPr>
          <p:cNvSpPr/>
          <p:nvPr/>
        </p:nvSpPr>
        <p:spPr bwMode="auto">
          <a:xfrm rot="5400000">
            <a:off x="4328522" y="2255883"/>
            <a:ext cx="817152" cy="69646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0EC06A-9857-4FF8-88BC-8F851C528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ExpressRoute and VPN use case 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F7267BF-1BB5-4A81-A5A2-EF96A9D5DDA4}"/>
              </a:ext>
            </a:extLst>
          </p:cNvPr>
          <p:cNvCxnSpPr>
            <a:cxnSpLocks/>
          </p:cNvCxnSpPr>
          <p:nvPr/>
        </p:nvCxnSpPr>
        <p:spPr>
          <a:xfrm>
            <a:off x="2712720" y="2529840"/>
            <a:ext cx="2991758" cy="458198"/>
          </a:xfrm>
          <a:prstGeom prst="line">
            <a:avLst/>
          </a:prstGeom>
          <a:ln w="19050">
            <a:solidFill>
              <a:schemeClr val="tx2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8472A68-594F-40A2-A298-5DBF11F00DA9}"/>
              </a:ext>
            </a:extLst>
          </p:cNvPr>
          <p:cNvSpPr/>
          <p:nvPr/>
        </p:nvSpPr>
        <p:spPr>
          <a:xfrm>
            <a:off x="5710977" y="2659106"/>
            <a:ext cx="1851803" cy="1486173"/>
          </a:xfrm>
          <a:prstGeom prst="roundRect">
            <a:avLst>
              <a:gd name="adj" fmla="val 1925"/>
            </a:avLst>
          </a:prstGeom>
          <a:solidFill>
            <a:schemeClr val="bg1"/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96386">
              <a:defRPr/>
            </a:pPr>
            <a:endParaRPr lang="en-US" sz="1765">
              <a:solidFill>
                <a:schemeClr val="tx1"/>
              </a:solidFill>
              <a:latin typeface="Segoe UI Semilight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43D81F94-251B-40EC-9EBA-9A6770752C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89582" y="2787311"/>
            <a:ext cx="439294" cy="4572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C4C297C-A383-4BC6-AAB3-D5C4DFEE29C4}"/>
              </a:ext>
            </a:extLst>
          </p:cNvPr>
          <p:cNvSpPr txBox="1"/>
          <p:nvPr/>
        </p:nvSpPr>
        <p:spPr>
          <a:xfrm>
            <a:off x="6817771" y="3825271"/>
            <a:ext cx="816249" cy="250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6386">
              <a:defRPr/>
            </a:pPr>
            <a:r>
              <a:rPr lang="en-US" sz="1029">
                <a:latin typeface="Segoe UI" panose="020B0502040204020203" pitchFamily="34" charset="0"/>
                <a:cs typeface="Segoe UI" panose="020B0502040204020203" pitchFamily="34" charset="0"/>
              </a:rPr>
              <a:t>10.1.0.0/16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BC148E2-EB94-4AEB-BC75-B5EFC8822BD4}"/>
              </a:ext>
            </a:extLst>
          </p:cNvPr>
          <p:cNvGrpSpPr/>
          <p:nvPr/>
        </p:nvGrpSpPr>
        <p:grpSpPr>
          <a:xfrm>
            <a:off x="6715749" y="3179917"/>
            <a:ext cx="430236" cy="430236"/>
            <a:chOff x="6374764" y="4696888"/>
            <a:chExt cx="438863" cy="438863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F6855F7C-88EA-4C82-B5DC-DC61B0E9A8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374764" y="4696888"/>
              <a:ext cx="438863" cy="438863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597EE28-891A-4499-81D1-9FE96CF70462}"/>
                </a:ext>
              </a:extLst>
            </p:cNvPr>
            <p:cNvSpPr txBox="1"/>
            <p:nvPr/>
          </p:nvSpPr>
          <p:spPr>
            <a:xfrm>
              <a:off x="6419198" y="4776617"/>
              <a:ext cx="349994" cy="1661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67">
                <a:lnSpc>
                  <a:spcPct val="90000"/>
                </a:lnSpc>
                <a:spcAft>
                  <a:spcPts val="588"/>
                </a:spcAft>
              </a:pPr>
              <a:r>
                <a:rPr lang="en-US" sz="1176">
                  <a:solidFill>
                    <a:schemeClr val="bg1"/>
                  </a:solidFill>
                  <a:latin typeface="Segoe UI"/>
                </a:rPr>
                <a:t>ARS</a:t>
              </a:r>
            </a:p>
          </p:txBody>
        </p: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98FBAA7-F8EE-406F-BD0B-B3E1211D0A86}"/>
              </a:ext>
            </a:extLst>
          </p:cNvPr>
          <p:cNvCxnSpPr>
            <a:cxnSpLocks/>
          </p:cNvCxnSpPr>
          <p:nvPr/>
        </p:nvCxnSpPr>
        <p:spPr>
          <a:xfrm flipV="1">
            <a:off x="2631440" y="3763250"/>
            <a:ext cx="3104358" cy="310910"/>
          </a:xfrm>
          <a:prstGeom prst="line">
            <a:avLst/>
          </a:prstGeom>
          <a:ln w="19050">
            <a:solidFill>
              <a:schemeClr val="tx2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D5F1F67-8FA3-4D0D-85A0-6C48D6EF5AC6}"/>
              </a:ext>
            </a:extLst>
          </p:cNvPr>
          <p:cNvCxnSpPr>
            <a:cxnSpLocks/>
            <a:stCxn id="5" idx="3"/>
            <a:endCxn id="10" idx="1"/>
          </p:cNvCxnSpPr>
          <p:nvPr/>
        </p:nvCxnSpPr>
        <p:spPr>
          <a:xfrm>
            <a:off x="6328876" y="3015925"/>
            <a:ext cx="386873" cy="379111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9F82D1B-76CF-4B92-AD98-69D3B1FBF332}"/>
              </a:ext>
            </a:extLst>
          </p:cNvPr>
          <p:cNvSpPr txBox="1"/>
          <p:nvPr/>
        </p:nvSpPr>
        <p:spPr>
          <a:xfrm>
            <a:off x="6314373" y="3295351"/>
            <a:ext cx="240439" cy="1425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367">
              <a:lnSpc>
                <a:spcPct val="90000"/>
              </a:lnSpc>
              <a:spcAft>
                <a:spcPts val="588"/>
              </a:spcAft>
            </a:pPr>
            <a:r>
              <a:rPr lang="en-US" sz="1029">
                <a:latin typeface="Segoe UI"/>
              </a:rPr>
              <a:t>BGP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68E46E-C8C9-4726-B49C-FF2A4F9AF4A9}"/>
              </a:ext>
            </a:extLst>
          </p:cNvPr>
          <p:cNvSpPr txBox="1"/>
          <p:nvPr/>
        </p:nvSpPr>
        <p:spPr>
          <a:xfrm>
            <a:off x="8808487" y="5251594"/>
            <a:ext cx="1620522" cy="2413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6386">
              <a:defRPr/>
            </a:pPr>
            <a:r>
              <a:rPr lang="en-US" sz="980" b="1">
                <a:latin typeface="Segoe UI" panose="020B0502040204020203" pitchFamily="34" charset="0"/>
                <a:cs typeface="Segoe UI" panose="020B0502040204020203" pitchFamily="34" charset="0"/>
              </a:rPr>
              <a:t>App VM effective routes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70AA7C1-FC8F-4D0D-83BC-9A584EF4FB72}"/>
              </a:ext>
            </a:extLst>
          </p:cNvPr>
          <p:cNvSpPr txBox="1"/>
          <p:nvPr/>
        </p:nvSpPr>
        <p:spPr>
          <a:xfrm>
            <a:off x="8828495" y="5493316"/>
            <a:ext cx="2012351" cy="844833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txBody>
          <a:bodyPr wrap="square" rtlCol="0">
            <a:spAutoFit/>
          </a:bodyPr>
          <a:lstStyle/>
          <a:p>
            <a:pPr defTabSz="896386">
              <a:defRPr/>
            </a:pPr>
            <a:r>
              <a:rPr lang="en-US" sz="980">
                <a:latin typeface="Segoe UI" panose="020B0502040204020203" pitchFamily="34" charset="0"/>
                <a:cs typeface="Segoe UI" panose="020B0502040204020203" pitchFamily="34" charset="0"/>
              </a:rPr>
              <a:t>Route	Next hop</a:t>
            </a:r>
          </a:p>
          <a:p>
            <a:pPr defTabSz="896386">
              <a:defRPr/>
            </a:pPr>
            <a:r>
              <a:rPr lang="en-US" sz="980">
                <a:latin typeface="Segoe UI" panose="020B0502040204020203" pitchFamily="34" charset="0"/>
                <a:cs typeface="Segoe UI" panose="020B0502040204020203" pitchFamily="34" charset="0"/>
              </a:rPr>
              <a:t>10.1.0.0/16	Virtual Network</a:t>
            </a:r>
          </a:p>
          <a:p>
            <a:pPr defTabSz="896386">
              <a:defRPr/>
            </a:pPr>
            <a:r>
              <a:rPr lang="en-US" sz="980">
                <a:latin typeface="Segoe UI" panose="020B0502040204020203" pitchFamily="34" charset="0"/>
                <a:cs typeface="Segoe UI" panose="020B0502040204020203" pitchFamily="34" charset="0"/>
              </a:rPr>
              <a:t>10.3.0.0/16	Virtual Network</a:t>
            </a:r>
          </a:p>
          <a:p>
            <a:pPr defTabSz="896386">
              <a:defRPr/>
            </a:pPr>
            <a:r>
              <a:rPr lang="en-US" sz="980">
                <a:latin typeface="Segoe UI" panose="020B0502040204020203" pitchFamily="34" charset="0"/>
                <a:cs typeface="Segoe UI" panose="020B0502040204020203" pitchFamily="34" charset="0"/>
              </a:rPr>
              <a:t>10.10.0.0/16	VPN</a:t>
            </a:r>
          </a:p>
          <a:p>
            <a:pPr defTabSz="896386">
              <a:defRPr/>
            </a:pPr>
            <a:r>
              <a:rPr lang="en-US" sz="980">
                <a:latin typeface="Segoe UI" panose="020B0502040204020203" pitchFamily="34" charset="0"/>
                <a:cs typeface="Segoe UI" panose="020B0502040204020203" pitchFamily="34" charset="0"/>
              </a:rPr>
              <a:t>10.11.0.0/16	ER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736E407-3988-4453-A83D-6DE791E26AFC}"/>
              </a:ext>
            </a:extLst>
          </p:cNvPr>
          <p:cNvGrpSpPr/>
          <p:nvPr/>
        </p:nvGrpSpPr>
        <p:grpSpPr>
          <a:xfrm>
            <a:off x="5894110" y="3574740"/>
            <a:ext cx="430236" cy="430236"/>
            <a:chOff x="6374764" y="4696888"/>
            <a:chExt cx="438863" cy="438863"/>
          </a:xfrm>
          <a:solidFill>
            <a:srgbClr val="7030A0"/>
          </a:solidFill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1B7D697A-209C-47F1-BD1C-E36F954FD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374764" y="4696888"/>
              <a:ext cx="438863" cy="438863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569D82F-019A-4C5B-82CE-AE89A9AD3C65}"/>
                </a:ext>
              </a:extLst>
            </p:cNvPr>
            <p:cNvSpPr txBox="1"/>
            <p:nvPr/>
          </p:nvSpPr>
          <p:spPr>
            <a:xfrm>
              <a:off x="6419198" y="4750677"/>
              <a:ext cx="349994" cy="276999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 defTabSz="914367">
                <a:lnSpc>
                  <a:spcPct val="90000"/>
                </a:lnSpc>
                <a:spcAft>
                  <a:spcPts val="588"/>
                </a:spcAft>
              </a:pPr>
              <a:r>
                <a:rPr lang="en-US" sz="980">
                  <a:solidFill>
                    <a:schemeClr val="bg1"/>
                  </a:solidFill>
                  <a:latin typeface="Segoe UI"/>
                </a:rPr>
                <a:t>ER GW</a:t>
              </a:r>
            </a:p>
          </p:txBody>
        </p:sp>
      </p:grp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693B5EA5-B249-41E1-80F1-08ED8A77AFF1}"/>
              </a:ext>
            </a:extLst>
          </p:cNvPr>
          <p:cNvCxnSpPr>
            <a:cxnSpLocks/>
          </p:cNvCxnSpPr>
          <p:nvPr/>
        </p:nvCxnSpPr>
        <p:spPr>
          <a:xfrm>
            <a:off x="3530110" y="4777351"/>
            <a:ext cx="1115500" cy="0"/>
          </a:xfrm>
          <a:prstGeom prst="straightConnector1">
            <a:avLst/>
          </a:prstGeom>
          <a:ln>
            <a:solidFill>
              <a:schemeClr val="tx1"/>
            </a:solidFill>
            <a:headEnd type="none"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DB50D1D2-8475-48F5-964B-FD2CF29492EC}"/>
              </a:ext>
            </a:extLst>
          </p:cNvPr>
          <p:cNvSpPr/>
          <p:nvPr/>
        </p:nvSpPr>
        <p:spPr bwMode="auto">
          <a:xfrm>
            <a:off x="3415581" y="4539137"/>
            <a:ext cx="1368227" cy="1506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spcBef>
                <a:spcPct val="0"/>
              </a:spcBef>
              <a:spcAft>
                <a:spcPct val="0"/>
              </a:spcAft>
            </a:pPr>
            <a:r>
              <a:rPr lang="en-US" sz="980">
                <a:solidFill>
                  <a:schemeClr val="tx1"/>
                </a:solidFill>
                <a:latin typeface="Segoe UI"/>
                <a:ea typeface="Segoe UI" pitchFamily="34" charset="0"/>
                <a:cs typeface="Segoe UI" pitchFamily="34" charset="0"/>
              </a:rPr>
              <a:t>10.11.0.0/16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78183616-64C5-4DB6-979B-E4BB9C34AADE}"/>
              </a:ext>
            </a:extLst>
          </p:cNvPr>
          <p:cNvCxnSpPr>
            <a:cxnSpLocks/>
            <a:stCxn id="18" idx="3"/>
            <a:endCxn id="10" idx="1"/>
          </p:cNvCxnSpPr>
          <p:nvPr/>
        </p:nvCxnSpPr>
        <p:spPr>
          <a:xfrm flipV="1">
            <a:off x="6324345" y="3395035"/>
            <a:ext cx="391404" cy="394823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D1E9D2C-4BBD-4A44-A275-8BAE27829834}"/>
              </a:ext>
            </a:extLst>
          </p:cNvPr>
          <p:cNvCxnSpPr>
            <a:cxnSpLocks/>
            <a:stCxn id="4" idx="3"/>
          </p:cNvCxnSpPr>
          <p:nvPr/>
        </p:nvCxnSpPr>
        <p:spPr>
          <a:xfrm flipV="1">
            <a:off x="7562780" y="2360535"/>
            <a:ext cx="1334486" cy="1041658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C26777E0-90D6-4348-93EE-179E3CF9FDEB}"/>
              </a:ext>
            </a:extLst>
          </p:cNvPr>
          <p:cNvCxnSpPr>
            <a:cxnSpLocks/>
            <a:stCxn id="4" idx="3"/>
          </p:cNvCxnSpPr>
          <p:nvPr/>
        </p:nvCxnSpPr>
        <p:spPr>
          <a:xfrm>
            <a:off x="7562780" y="3402193"/>
            <a:ext cx="1334486" cy="909348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220DD9B3-4F72-4495-859D-65C049158F4E}"/>
              </a:ext>
            </a:extLst>
          </p:cNvPr>
          <p:cNvSpPr txBox="1"/>
          <p:nvPr/>
        </p:nvSpPr>
        <p:spPr>
          <a:xfrm rot="16200000">
            <a:off x="7278792" y="3120753"/>
            <a:ext cx="1794957" cy="40129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algn="ctr" defTabSz="914367">
              <a:lnSpc>
                <a:spcPct val="90000"/>
              </a:lnSpc>
              <a:spcAft>
                <a:spcPts val="588"/>
              </a:spcAft>
            </a:pPr>
            <a:r>
              <a:rPr lang="en-US" sz="1176" err="1">
                <a:latin typeface="Segoe UI"/>
              </a:rPr>
              <a:t>VNet</a:t>
            </a:r>
            <a:r>
              <a:rPr lang="en-US" sz="1176">
                <a:latin typeface="Segoe UI"/>
              </a:rPr>
              <a:t> peering</a:t>
            </a:r>
          </a:p>
          <a:p>
            <a:pPr algn="ctr" defTabSz="914367">
              <a:lnSpc>
                <a:spcPct val="90000"/>
              </a:lnSpc>
              <a:spcAft>
                <a:spcPts val="588"/>
              </a:spcAft>
            </a:pPr>
            <a:r>
              <a:rPr lang="en-US" sz="1176">
                <a:latin typeface="Segoe UI"/>
              </a:rPr>
              <a:t>Enable remote route server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701686EB-CCD4-40AF-B5E6-A573041F47CB}"/>
              </a:ext>
            </a:extLst>
          </p:cNvPr>
          <p:cNvGrpSpPr/>
          <p:nvPr/>
        </p:nvGrpSpPr>
        <p:grpSpPr>
          <a:xfrm>
            <a:off x="3470277" y="2148733"/>
            <a:ext cx="1130569" cy="779854"/>
            <a:chOff x="3539862" y="2513608"/>
            <a:chExt cx="1153239" cy="795492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9152AB63-68F9-40D7-BE04-0E6F4225712C}"/>
                </a:ext>
              </a:extLst>
            </p:cNvPr>
            <p:cNvSpPr/>
            <p:nvPr/>
          </p:nvSpPr>
          <p:spPr>
            <a:xfrm>
              <a:off x="3539862" y="2513608"/>
              <a:ext cx="1153239" cy="795492"/>
            </a:xfrm>
            <a:custGeom>
              <a:avLst/>
              <a:gdLst>
                <a:gd name="connsiteX0" fmla="*/ 466815 w 467957"/>
                <a:gd name="connsiteY0" fmla="*/ 186573 h 297346"/>
                <a:gd name="connsiteX1" fmla="*/ 356650 w 467957"/>
                <a:gd name="connsiteY1" fmla="*/ 76408 h 297346"/>
                <a:gd name="connsiteX2" fmla="*/ 339790 w 467957"/>
                <a:gd name="connsiteY2" fmla="*/ 77717 h 297346"/>
                <a:gd name="connsiteX3" fmla="*/ 234781 w 467957"/>
                <a:gd name="connsiteY3" fmla="*/ 1847 h 297346"/>
                <a:gd name="connsiteX4" fmla="*/ 124452 w 467957"/>
                <a:gd name="connsiteY4" fmla="*/ 104645 h 297346"/>
                <a:gd name="connsiteX5" fmla="*/ 99735 w 467957"/>
                <a:gd name="connsiteY5" fmla="*/ 101535 h 297346"/>
                <a:gd name="connsiteX6" fmla="*/ 1847 w 467957"/>
                <a:gd name="connsiteY6" fmla="*/ 199422 h 297346"/>
                <a:gd name="connsiteX7" fmla="*/ 84348 w 467957"/>
                <a:gd name="connsiteY7" fmla="*/ 296082 h 297346"/>
                <a:gd name="connsiteX8" fmla="*/ 90077 w 467957"/>
                <a:gd name="connsiteY8" fmla="*/ 296819 h 297346"/>
                <a:gd name="connsiteX9" fmla="*/ 357550 w 467957"/>
                <a:gd name="connsiteY9" fmla="*/ 296655 h 297346"/>
                <a:gd name="connsiteX10" fmla="*/ 466815 w 467957"/>
                <a:gd name="connsiteY10" fmla="*/ 186573 h 29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7957" h="297346">
                  <a:moveTo>
                    <a:pt x="466815" y="186573"/>
                  </a:moveTo>
                  <a:cubicBezTo>
                    <a:pt x="466815" y="125761"/>
                    <a:pt x="417543" y="76408"/>
                    <a:pt x="356650" y="76408"/>
                  </a:cubicBezTo>
                  <a:cubicBezTo>
                    <a:pt x="350921" y="76408"/>
                    <a:pt x="345273" y="76817"/>
                    <a:pt x="339790" y="77717"/>
                  </a:cubicBezTo>
                  <a:cubicBezTo>
                    <a:pt x="325302" y="33685"/>
                    <a:pt x="283725" y="1847"/>
                    <a:pt x="234781" y="1847"/>
                  </a:cubicBezTo>
                  <a:cubicBezTo>
                    <a:pt x="176343" y="1847"/>
                    <a:pt x="128463" y="47189"/>
                    <a:pt x="124452" y="104645"/>
                  </a:cubicBezTo>
                  <a:cubicBezTo>
                    <a:pt x="116595" y="102599"/>
                    <a:pt x="108247" y="101535"/>
                    <a:pt x="99735" y="101535"/>
                  </a:cubicBezTo>
                  <a:cubicBezTo>
                    <a:pt x="45716" y="101453"/>
                    <a:pt x="1847" y="145322"/>
                    <a:pt x="1847" y="199422"/>
                  </a:cubicBezTo>
                  <a:cubicBezTo>
                    <a:pt x="1847" y="248202"/>
                    <a:pt x="37614" y="288716"/>
                    <a:pt x="84348" y="296082"/>
                  </a:cubicBezTo>
                  <a:lnTo>
                    <a:pt x="90077" y="296819"/>
                  </a:lnTo>
                  <a:cubicBezTo>
                    <a:pt x="93269" y="297146"/>
                    <a:pt x="357550" y="296655"/>
                    <a:pt x="357550" y="296655"/>
                  </a:cubicBezTo>
                  <a:cubicBezTo>
                    <a:pt x="418034" y="296246"/>
                    <a:pt x="466815" y="247138"/>
                    <a:pt x="466815" y="186573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rgbClr val="FFC000"/>
              </a:solidFill>
              <a:prstDash val="solid"/>
              <a:miter lim="800000"/>
              <a:headEnd/>
              <a:tailEnd/>
            </a:ln>
            <a:effectLst/>
          </p:spPr>
          <p:txBody>
            <a:bodyPr vert="horz" wrap="square" lIns="87880" tIns="43940" rIns="87880" bIns="43940" numCol="1" anchor="t" anchorCtr="0" compatLnSpc="1">
              <a:prstTxWarp prst="textNoShape">
                <a:avLst/>
              </a:prstTxWarp>
            </a:bodyPr>
            <a:lstStyle/>
            <a:p>
              <a:pPr algn="ctr" defTabSz="878727">
                <a:defRPr/>
              </a:pPr>
              <a:endParaRPr lang="en-US" sz="1730" kern="0">
                <a:latin typeface="Segoe UI Semilight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A1BEBCF-473D-441E-B7DE-B2CB0DC8328D}"/>
                </a:ext>
              </a:extLst>
            </p:cNvPr>
            <p:cNvSpPr txBox="1"/>
            <p:nvPr/>
          </p:nvSpPr>
          <p:spPr>
            <a:xfrm>
              <a:off x="3825406" y="2897690"/>
              <a:ext cx="746474" cy="1938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defTabSz="914367">
                <a:lnSpc>
                  <a:spcPct val="90000"/>
                </a:lnSpc>
                <a:spcAft>
                  <a:spcPts val="588"/>
                </a:spcAft>
              </a:pPr>
              <a:r>
                <a:rPr lang="en-US" sz="1372">
                  <a:latin typeface="Segoe UI"/>
                </a:rPr>
                <a:t>Internet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6EE249D3-13E7-4340-900B-E4B36F4397DB}"/>
              </a:ext>
            </a:extLst>
          </p:cNvPr>
          <p:cNvGrpSpPr/>
          <p:nvPr/>
        </p:nvGrpSpPr>
        <p:grpSpPr>
          <a:xfrm>
            <a:off x="3470278" y="3605666"/>
            <a:ext cx="1130569" cy="779854"/>
            <a:chOff x="3539863" y="3475105"/>
            <a:chExt cx="1153239" cy="795492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2A336DC-17AF-472B-A4BA-67A27090CFB4}"/>
                </a:ext>
              </a:extLst>
            </p:cNvPr>
            <p:cNvSpPr/>
            <p:nvPr/>
          </p:nvSpPr>
          <p:spPr>
            <a:xfrm>
              <a:off x="3539863" y="3475105"/>
              <a:ext cx="1153239" cy="795492"/>
            </a:xfrm>
            <a:custGeom>
              <a:avLst/>
              <a:gdLst>
                <a:gd name="connsiteX0" fmla="*/ 466815 w 467957"/>
                <a:gd name="connsiteY0" fmla="*/ 186573 h 297346"/>
                <a:gd name="connsiteX1" fmla="*/ 356650 w 467957"/>
                <a:gd name="connsiteY1" fmla="*/ 76408 h 297346"/>
                <a:gd name="connsiteX2" fmla="*/ 339790 w 467957"/>
                <a:gd name="connsiteY2" fmla="*/ 77717 h 297346"/>
                <a:gd name="connsiteX3" fmla="*/ 234781 w 467957"/>
                <a:gd name="connsiteY3" fmla="*/ 1847 h 297346"/>
                <a:gd name="connsiteX4" fmla="*/ 124452 w 467957"/>
                <a:gd name="connsiteY4" fmla="*/ 104645 h 297346"/>
                <a:gd name="connsiteX5" fmla="*/ 99735 w 467957"/>
                <a:gd name="connsiteY5" fmla="*/ 101535 h 297346"/>
                <a:gd name="connsiteX6" fmla="*/ 1847 w 467957"/>
                <a:gd name="connsiteY6" fmla="*/ 199422 h 297346"/>
                <a:gd name="connsiteX7" fmla="*/ 84348 w 467957"/>
                <a:gd name="connsiteY7" fmla="*/ 296082 h 297346"/>
                <a:gd name="connsiteX8" fmla="*/ 90077 w 467957"/>
                <a:gd name="connsiteY8" fmla="*/ 296819 h 297346"/>
                <a:gd name="connsiteX9" fmla="*/ 357550 w 467957"/>
                <a:gd name="connsiteY9" fmla="*/ 296655 h 297346"/>
                <a:gd name="connsiteX10" fmla="*/ 466815 w 467957"/>
                <a:gd name="connsiteY10" fmla="*/ 186573 h 29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7957" h="297346">
                  <a:moveTo>
                    <a:pt x="466815" y="186573"/>
                  </a:moveTo>
                  <a:cubicBezTo>
                    <a:pt x="466815" y="125761"/>
                    <a:pt x="417543" y="76408"/>
                    <a:pt x="356650" y="76408"/>
                  </a:cubicBezTo>
                  <a:cubicBezTo>
                    <a:pt x="350921" y="76408"/>
                    <a:pt x="345273" y="76817"/>
                    <a:pt x="339790" y="77717"/>
                  </a:cubicBezTo>
                  <a:cubicBezTo>
                    <a:pt x="325302" y="33685"/>
                    <a:pt x="283725" y="1847"/>
                    <a:pt x="234781" y="1847"/>
                  </a:cubicBezTo>
                  <a:cubicBezTo>
                    <a:pt x="176343" y="1847"/>
                    <a:pt x="128463" y="47189"/>
                    <a:pt x="124452" y="104645"/>
                  </a:cubicBezTo>
                  <a:cubicBezTo>
                    <a:pt x="116595" y="102599"/>
                    <a:pt x="108247" y="101535"/>
                    <a:pt x="99735" y="101535"/>
                  </a:cubicBezTo>
                  <a:cubicBezTo>
                    <a:pt x="45716" y="101453"/>
                    <a:pt x="1847" y="145322"/>
                    <a:pt x="1847" y="199422"/>
                  </a:cubicBezTo>
                  <a:cubicBezTo>
                    <a:pt x="1847" y="248202"/>
                    <a:pt x="37614" y="288716"/>
                    <a:pt x="84348" y="296082"/>
                  </a:cubicBezTo>
                  <a:lnTo>
                    <a:pt x="90077" y="296819"/>
                  </a:lnTo>
                  <a:cubicBezTo>
                    <a:pt x="93269" y="297146"/>
                    <a:pt x="357550" y="296655"/>
                    <a:pt x="357550" y="296655"/>
                  </a:cubicBezTo>
                  <a:cubicBezTo>
                    <a:pt x="418034" y="296246"/>
                    <a:pt x="466815" y="247138"/>
                    <a:pt x="466815" y="186573"/>
                  </a:cubicBezTo>
                  <a:close/>
                </a:path>
              </a:pathLst>
            </a:custGeom>
            <a:solidFill>
              <a:schemeClr val="bg2"/>
            </a:solidFill>
            <a:ln w="25400" cap="flat">
              <a:solidFill>
                <a:srgbClr val="7030A0"/>
              </a:solidFill>
              <a:prstDash val="solid"/>
              <a:miter lim="800000"/>
              <a:headEnd/>
              <a:tailEnd/>
            </a:ln>
            <a:effectLst/>
          </p:spPr>
          <p:txBody>
            <a:bodyPr vert="horz" wrap="square" lIns="87880" tIns="43940" rIns="87880" bIns="43940" numCol="1" anchor="t" anchorCtr="0" compatLnSpc="1">
              <a:prstTxWarp prst="textNoShape">
                <a:avLst/>
              </a:prstTxWarp>
            </a:bodyPr>
            <a:lstStyle/>
            <a:p>
              <a:pPr algn="ctr" defTabSz="878727">
                <a:defRPr/>
              </a:pPr>
              <a:endParaRPr lang="en-US" sz="1730" kern="0">
                <a:latin typeface="Segoe UI Semilight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C2C7301-0752-49CF-9AAA-9C00C78CCC57}"/>
                </a:ext>
              </a:extLst>
            </p:cNvPr>
            <p:cNvSpPr txBox="1"/>
            <p:nvPr/>
          </p:nvSpPr>
          <p:spPr>
            <a:xfrm>
              <a:off x="3758818" y="3807100"/>
              <a:ext cx="746474" cy="3877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67">
                <a:lnSpc>
                  <a:spcPct val="90000"/>
                </a:lnSpc>
                <a:spcAft>
                  <a:spcPts val="588"/>
                </a:spcAft>
              </a:pPr>
              <a:r>
                <a:rPr lang="en-US" sz="1372">
                  <a:latin typeface="Segoe UI"/>
                </a:rPr>
                <a:t>Private Network</a:t>
              </a:r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5E9C7FC0-D5A0-4821-A2D5-78A7437F0DF6}"/>
              </a:ext>
            </a:extLst>
          </p:cNvPr>
          <p:cNvSpPr/>
          <p:nvPr/>
        </p:nvSpPr>
        <p:spPr bwMode="auto">
          <a:xfrm>
            <a:off x="1327444" y="2725447"/>
            <a:ext cx="1396467" cy="496716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chemeClr val="tx2"/>
                </a:solidFill>
                <a:latin typeface="+mj-lt"/>
                <a:ea typeface="Segoe UI" pitchFamily="34" charset="0"/>
                <a:cs typeface="Segoe UI" pitchFamily="34" charset="0"/>
              </a:rPr>
              <a:t>On premises #1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8BEB1631-58E7-4828-8271-6DD04339A92C}"/>
              </a:ext>
            </a:extLst>
          </p:cNvPr>
          <p:cNvSpPr/>
          <p:nvPr/>
        </p:nvSpPr>
        <p:spPr bwMode="auto">
          <a:xfrm>
            <a:off x="1351280" y="4431141"/>
            <a:ext cx="1396467" cy="496716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chemeClr val="tx2"/>
                </a:solidFill>
                <a:latin typeface="+mj-lt"/>
                <a:ea typeface="Segoe UI" pitchFamily="34" charset="0"/>
                <a:cs typeface="Segoe UI" pitchFamily="34" charset="0"/>
              </a:rPr>
              <a:t>On premises #2</a:t>
            </a:r>
          </a:p>
        </p:txBody>
      </p: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20402CC9-057C-497C-97FD-BAB7A4E5CE4A}"/>
              </a:ext>
            </a:extLst>
          </p:cNvPr>
          <p:cNvCxnSpPr>
            <a:cxnSpLocks/>
          </p:cNvCxnSpPr>
          <p:nvPr/>
        </p:nvCxnSpPr>
        <p:spPr>
          <a:xfrm>
            <a:off x="3524598" y="2002820"/>
            <a:ext cx="1115500" cy="0"/>
          </a:xfrm>
          <a:prstGeom prst="straightConnector1">
            <a:avLst/>
          </a:prstGeom>
          <a:ln>
            <a:solidFill>
              <a:schemeClr val="tx1"/>
            </a:solidFill>
            <a:headEnd type="none"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>
            <a:extLst>
              <a:ext uri="{FF2B5EF4-FFF2-40B4-BE49-F238E27FC236}">
                <a16:creationId xmlns:a16="http://schemas.microsoft.com/office/drawing/2014/main" id="{14C80AD0-9590-4A5C-A744-9FAAA1DBEDCB}"/>
              </a:ext>
            </a:extLst>
          </p:cNvPr>
          <p:cNvSpPr/>
          <p:nvPr/>
        </p:nvSpPr>
        <p:spPr bwMode="auto">
          <a:xfrm>
            <a:off x="3410068" y="1764606"/>
            <a:ext cx="1368227" cy="1506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spcBef>
                <a:spcPct val="0"/>
              </a:spcBef>
              <a:spcAft>
                <a:spcPct val="0"/>
              </a:spcAft>
            </a:pPr>
            <a:r>
              <a:rPr lang="en-US" sz="980">
                <a:solidFill>
                  <a:schemeClr val="tx1"/>
                </a:solidFill>
                <a:latin typeface="Segoe UI"/>
                <a:ea typeface="Segoe UI" pitchFamily="34" charset="0"/>
                <a:cs typeface="Segoe UI" pitchFamily="34" charset="0"/>
              </a:rPr>
              <a:t>10.10.0.0/16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E961DC3-DBD4-4D88-ADE9-7896DE017E71}"/>
              </a:ext>
            </a:extLst>
          </p:cNvPr>
          <p:cNvSpPr txBox="1"/>
          <p:nvPr/>
        </p:nvSpPr>
        <p:spPr>
          <a:xfrm>
            <a:off x="5931791" y="2842007"/>
            <a:ext cx="343114" cy="271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67">
              <a:lnSpc>
                <a:spcPct val="90000"/>
              </a:lnSpc>
              <a:spcAft>
                <a:spcPts val="588"/>
              </a:spcAft>
            </a:pPr>
            <a:r>
              <a:rPr lang="en-US" sz="980">
                <a:latin typeface="Segoe UI"/>
              </a:rPr>
              <a:t>VPN GW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C7FDFC2-23B9-4E77-8553-02DA5941A10B}"/>
              </a:ext>
            </a:extLst>
          </p:cNvPr>
          <p:cNvSpPr txBox="1"/>
          <p:nvPr/>
        </p:nvSpPr>
        <p:spPr>
          <a:xfrm>
            <a:off x="1268982" y="5381764"/>
            <a:ext cx="6452618" cy="699000"/>
          </a:xfrm>
          <a:prstGeom prst="rect">
            <a:avLst/>
          </a:prstGeom>
          <a:noFill/>
        </p:spPr>
        <p:txBody>
          <a:bodyPr wrap="square" lIns="179285" tIns="143428" rIns="179285" bIns="143428" rtlCol="0">
            <a:spAutoFit/>
          </a:bodyPr>
          <a:lstStyle/>
          <a:p>
            <a:pPr defTabSz="914367">
              <a:lnSpc>
                <a:spcPct val="90000"/>
              </a:lnSpc>
              <a:spcAft>
                <a:spcPts val="588"/>
              </a:spcAft>
            </a:pPr>
            <a:r>
              <a:rPr lang="en-US" sz="1200">
                <a:latin typeface="Segoe UI"/>
              </a:rPr>
              <a:t>ER gateway and VPN gateway peer with Azure Route Server automatically. </a:t>
            </a:r>
          </a:p>
          <a:p>
            <a:pPr defTabSz="914367">
              <a:lnSpc>
                <a:spcPct val="90000"/>
              </a:lnSpc>
              <a:spcAft>
                <a:spcPts val="588"/>
              </a:spcAft>
            </a:pPr>
            <a:r>
              <a:rPr lang="en-US" sz="1200">
                <a:latin typeface="Segoe UI"/>
              </a:rPr>
              <a:t>Once route exchange is enabled, the two on-premises can talk to each other.</a:t>
            </a:r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A64C9C49-37A2-F34B-AB55-467B45CDE68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64134" y="3830320"/>
            <a:ext cx="427973" cy="223520"/>
          </a:xfrm>
          <a:prstGeom prst="rect">
            <a:avLst/>
          </a:prstGeom>
        </p:spPr>
      </p:pic>
      <p:sp>
        <p:nvSpPr>
          <p:cNvPr id="57" name="Rectangle: Rounded Corners 68">
            <a:extLst>
              <a:ext uri="{FF2B5EF4-FFF2-40B4-BE49-F238E27FC236}">
                <a16:creationId xmlns:a16="http://schemas.microsoft.com/office/drawing/2014/main" id="{0E87BCE6-226C-E741-BA74-1E326C68E920}"/>
              </a:ext>
            </a:extLst>
          </p:cNvPr>
          <p:cNvSpPr/>
          <p:nvPr/>
        </p:nvSpPr>
        <p:spPr>
          <a:xfrm>
            <a:off x="8897266" y="1654018"/>
            <a:ext cx="1851803" cy="1413032"/>
          </a:xfrm>
          <a:prstGeom prst="roundRect">
            <a:avLst>
              <a:gd name="adj" fmla="val 1925"/>
            </a:avLst>
          </a:prstGeom>
          <a:solidFill>
            <a:schemeClr val="bg1"/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96386">
              <a:defRPr/>
            </a:pPr>
            <a:endParaRPr lang="en-US" sz="1765">
              <a:solidFill>
                <a:schemeClr val="tx1"/>
              </a:solidFill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50E27AD6-580E-0E42-B901-5BC9681A3E4B}"/>
              </a:ext>
            </a:extLst>
          </p:cNvPr>
          <p:cNvGrpSpPr/>
          <p:nvPr/>
        </p:nvGrpSpPr>
        <p:grpSpPr>
          <a:xfrm>
            <a:off x="9013689" y="2121645"/>
            <a:ext cx="1665914" cy="387875"/>
            <a:chOff x="8465048" y="658605"/>
            <a:chExt cx="2188827" cy="509625"/>
          </a:xfrm>
        </p:grpSpPr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A16DC5D5-1447-1D45-BF59-9252E716EC4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465048" y="658605"/>
              <a:ext cx="524150" cy="509625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698C8033-DCA1-2A48-86E7-34A1AE60A9C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309110" y="658605"/>
              <a:ext cx="524150" cy="509625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53393A14-7AD5-FE4C-9048-C07D65C017E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129725" y="658605"/>
              <a:ext cx="524150" cy="509625"/>
            </a:xfrm>
            <a:prstGeom prst="rect">
              <a:avLst/>
            </a:prstGeom>
          </p:spPr>
        </p:pic>
      </p:grpSp>
      <p:sp>
        <p:nvSpPr>
          <p:cNvPr id="63" name="Rectangle: Rounded Corners 70">
            <a:extLst>
              <a:ext uri="{FF2B5EF4-FFF2-40B4-BE49-F238E27FC236}">
                <a16:creationId xmlns:a16="http://schemas.microsoft.com/office/drawing/2014/main" id="{8646987D-1F58-344B-90FF-72E62E27970B}"/>
              </a:ext>
            </a:extLst>
          </p:cNvPr>
          <p:cNvSpPr/>
          <p:nvPr/>
        </p:nvSpPr>
        <p:spPr>
          <a:xfrm>
            <a:off x="8897266" y="3605025"/>
            <a:ext cx="1851803" cy="1413032"/>
          </a:xfrm>
          <a:prstGeom prst="roundRect">
            <a:avLst>
              <a:gd name="adj" fmla="val 1925"/>
            </a:avLst>
          </a:prstGeom>
          <a:solidFill>
            <a:schemeClr val="bg1"/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96386">
              <a:defRPr/>
            </a:pPr>
            <a:endParaRPr lang="en-US" sz="1765">
              <a:solidFill>
                <a:schemeClr val="tx1"/>
              </a:solidFill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478BBC4-DEF5-5844-9159-2ECB3C667FC9}"/>
              </a:ext>
            </a:extLst>
          </p:cNvPr>
          <p:cNvSpPr txBox="1"/>
          <p:nvPr/>
        </p:nvSpPr>
        <p:spPr>
          <a:xfrm>
            <a:off x="9968717" y="2801589"/>
            <a:ext cx="812775" cy="2489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6386">
              <a:defRPr/>
            </a:pPr>
            <a:r>
              <a:rPr lang="en-US" sz="1029">
                <a:cs typeface="Segoe UI" panose="020B0502040204020203" pitchFamily="34" charset="0"/>
              </a:rPr>
              <a:t>10.2.0.0/16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119FC27-A253-6740-8B90-7E3C85881315}"/>
              </a:ext>
            </a:extLst>
          </p:cNvPr>
          <p:cNvSpPr txBox="1"/>
          <p:nvPr/>
        </p:nvSpPr>
        <p:spPr>
          <a:xfrm>
            <a:off x="9962543" y="4754692"/>
            <a:ext cx="812775" cy="2489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6386">
              <a:defRPr/>
            </a:pPr>
            <a:r>
              <a:rPr lang="en-US" sz="1029">
                <a:cs typeface="Segoe UI" panose="020B0502040204020203" pitchFamily="34" charset="0"/>
              </a:rPr>
              <a:t>10.3.0.0/16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635006CC-1FA1-5F47-A863-F8FB27C36921}"/>
              </a:ext>
            </a:extLst>
          </p:cNvPr>
          <p:cNvGrpSpPr/>
          <p:nvPr/>
        </p:nvGrpSpPr>
        <p:grpSpPr>
          <a:xfrm>
            <a:off x="9023849" y="4123165"/>
            <a:ext cx="1665914" cy="387875"/>
            <a:chOff x="8465048" y="658605"/>
            <a:chExt cx="2188827" cy="509625"/>
          </a:xfrm>
        </p:grpSpPr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B924B69D-777B-3044-B99B-F4226A2E4B9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465048" y="658605"/>
              <a:ext cx="524150" cy="509625"/>
            </a:xfrm>
            <a:prstGeom prst="rect">
              <a:avLst/>
            </a:prstGeom>
          </p:spPr>
        </p:pic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BE9BD154-A04F-254D-976D-096C23FDA0C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309110" y="658605"/>
              <a:ext cx="524150" cy="509625"/>
            </a:xfrm>
            <a:prstGeom prst="rect">
              <a:avLst/>
            </a:prstGeom>
          </p:spPr>
        </p:pic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21C53FE5-9933-4543-A3E3-702C532B75E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129725" y="658605"/>
              <a:ext cx="524150" cy="509625"/>
            </a:xfrm>
            <a:prstGeom prst="rect">
              <a:avLst/>
            </a:prstGeom>
          </p:spPr>
        </p:pic>
      </p:grpSp>
      <p:pic>
        <p:nvPicPr>
          <p:cNvPr id="75" name="Picture 74">
            <a:extLst>
              <a:ext uri="{FF2B5EF4-FFF2-40B4-BE49-F238E27FC236}">
                <a16:creationId xmlns:a16="http://schemas.microsoft.com/office/drawing/2014/main" id="{A46A76F4-98A4-884A-A846-3502030E4C3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73094" y="2824480"/>
            <a:ext cx="427973" cy="22352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2BF273A8-7DD4-0047-9A7C-D40C6E40396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62934" y="4744720"/>
            <a:ext cx="427973" cy="223520"/>
          </a:xfrm>
          <a:prstGeom prst="rect">
            <a:avLst/>
          </a:prstGeom>
        </p:spPr>
      </p:pic>
      <p:grpSp>
        <p:nvGrpSpPr>
          <p:cNvPr id="78" name="Group 77">
            <a:extLst>
              <a:ext uri="{FF2B5EF4-FFF2-40B4-BE49-F238E27FC236}">
                <a16:creationId xmlns:a16="http://schemas.microsoft.com/office/drawing/2014/main" id="{FE59808A-906B-1949-8E27-8D1EF5697670}"/>
              </a:ext>
            </a:extLst>
          </p:cNvPr>
          <p:cNvGrpSpPr/>
          <p:nvPr/>
        </p:nvGrpSpPr>
        <p:grpSpPr>
          <a:xfrm>
            <a:off x="1715889" y="3515360"/>
            <a:ext cx="771433" cy="771433"/>
            <a:chOff x="1360289" y="2903882"/>
            <a:chExt cx="1027311" cy="1027311"/>
          </a:xfrm>
        </p:grpSpPr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106BC72D-A3F8-D240-B51B-415629B54C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360289" y="2903882"/>
              <a:ext cx="1027311" cy="1027311"/>
            </a:xfrm>
            <a:prstGeom prst="rect">
              <a:avLst/>
            </a:prstGeom>
          </p:spPr>
        </p:pic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8DA7B2F4-7ADD-7B4B-BA22-8B94FBBC683F}"/>
                </a:ext>
              </a:extLst>
            </p:cNvPr>
            <p:cNvSpPr/>
            <p:nvPr/>
          </p:nvSpPr>
          <p:spPr bwMode="auto">
            <a:xfrm>
              <a:off x="1889760" y="2915920"/>
              <a:ext cx="497840" cy="47752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tx1"/>
                </a:solidFill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A30B6362-0523-4D45-A352-8D5F48220813}"/>
              </a:ext>
            </a:extLst>
          </p:cNvPr>
          <p:cNvGrpSpPr/>
          <p:nvPr/>
        </p:nvGrpSpPr>
        <p:grpSpPr>
          <a:xfrm>
            <a:off x="1654929" y="1838960"/>
            <a:ext cx="771433" cy="771433"/>
            <a:chOff x="1360289" y="2903882"/>
            <a:chExt cx="1027311" cy="1027311"/>
          </a:xfrm>
        </p:grpSpPr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D3611271-E21F-344C-A007-03A4E22C09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360289" y="2903882"/>
              <a:ext cx="1027311" cy="1027311"/>
            </a:xfrm>
            <a:prstGeom prst="rect">
              <a:avLst/>
            </a:prstGeom>
          </p:spPr>
        </p:pic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607894F7-F625-D640-8352-A9F0E31F8009}"/>
                </a:ext>
              </a:extLst>
            </p:cNvPr>
            <p:cNvSpPr/>
            <p:nvPr/>
          </p:nvSpPr>
          <p:spPr bwMode="auto">
            <a:xfrm>
              <a:off x="1889760" y="2915920"/>
              <a:ext cx="497840" cy="47752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tx1"/>
                </a:solidFill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84" name="Picture 83">
            <a:extLst>
              <a:ext uri="{FF2B5EF4-FFF2-40B4-BE49-F238E27FC236}">
                <a16:creationId xmlns:a16="http://schemas.microsoft.com/office/drawing/2014/main" id="{3C65AD67-72E5-FF47-9733-F986AA9FB00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88890" y="2313574"/>
            <a:ext cx="342712" cy="578153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3291FAE4-1BFB-EF46-8967-D904DFE9AD9F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62588" y="3332480"/>
            <a:ext cx="455433" cy="452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3216564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618" y="487"/>
            <a:ext cx="5973790" cy="6857027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841CB59B-EF9E-4E47-BF33-B8075EB6C7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Segoe UI" panose="020B0502040204020203" pitchFamily="34" charset="0"/>
                <a:cs typeface="Segoe UI" panose="020B0502040204020203" pitchFamily="34" charset="0"/>
              </a:rPr>
              <a:t>Azure Bastion</a:t>
            </a:r>
          </a:p>
        </p:txBody>
      </p:sp>
    </p:spTree>
    <p:extLst>
      <p:ext uri="{BB962C8B-B14F-4D97-AF65-F5344CB8AC3E}">
        <p14:creationId xmlns:p14="http://schemas.microsoft.com/office/powerpoint/2010/main" val="3293242262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5995" y="620428"/>
            <a:ext cx="11306469" cy="403137"/>
          </a:xfrm>
        </p:spPr>
        <p:txBody>
          <a:bodyPr>
            <a:noAutofit/>
          </a:bodyPr>
          <a:lstStyle/>
          <a:p>
            <a:r>
              <a:rPr lang="en-US"/>
              <a:t>Azure Bastion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C2B603-92BE-034E-B54E-40FF7E03B47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50376" y="1252538"/>
            <a:ext cx="5467350" cy="738664"/>
          </a:xfrm>
        </p:spPr>
        <p:txBody>
          <a:bodyPr/>
          <a:lstStyle/>
          <a:p>
            <a:pPr marL="0" indent="0">
              <a:buNone/>
            </a:pPr>
            <a:r>
              <a:rPr lang="en-US" sz="1800">
                <a:solidFill>
                  <a:schemeClr val="tx1"/>
                </a:solidFill>
                <a:latin typeface="+mn-lt"/>
              </a:rPr>
              <a:t>Secure and seamless RDP and SSH access to your virtual machines without public IP address</a:t>
            </a:r>
            <a:endParaRPr lang="en-US" sz="14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2E9E482-FA77-4B8F-B5F5-D7EE4D73DB75}"/>
              </a:ext>
            </a:extLst>
          </p:cNvPr>
          <p:cNvSpPr/>
          <p:nvPr/>
        </p:nvSpPr>
        <p:spPr>
          <a:xfrm>
            <a:off x="5689600" y="5076027"/>
            <a:ext cx="2285642" cy="1354452"/>
          </a:xfrm>
          <a:prstGeom prst="rect">
            <a:avLst/>
          </a:prstGeom>
          <a:ln w="25400" cap="rnd">
            <a:solidFill>
              <a:schemeClr val="accent5"/>
            </a:solidFill>
            <a:prstDash val="sysDot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pic>
        <p:nvPicPr>
          <p:cNvPr id="52" name="Picture 82">
            <a:extLst>
              <a:ext uri="{FF2B5EF4-FFF2-40B4-BE49-F238E27FC236}">
                <a16:creationId xmlns:a16="http://schemas.microsoft.com/office/drawing/2014/main" id="{A509FBDB-A39A-416E-8157-BC94861EE1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411815" y="5113483"/>
            <a:ext cx="455894" cy="435391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7A61B432-A7A3-4AAA-AEC8-5DD15D76CF91}"/>
              </a:ext>
            </a:extLst>
          </p:cNvPr>
          <p:cNvSpPr txBox="1"/>
          <p:nvPr/>
        </p:nvSpPr>
        <p:spPr>
          <a:xfrm>
            <a:off x="5881327" y="6034741"/>
            <a:ext cx="895844" cy="249845"/>
          </a:xfrm>
          <a:prstGeom prst="rect">
            <a:avLst/>
          </a:prstGeom>
          <a:noFill/>
        </p:spPr>
        <p:txBody>
          <a:bodyPr wrap="square" lIns="0" tIns="9144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rPr>
              <a:t>Azure VM</a:t>
            </a:r>
          </a:p>
        </p:txBody>
      </p:sp>
      <p:pic>
        <p:nvPicPr>
          <p:cNvPr id="74" name="Graphic 73">
            <a:extLst>
              <a:ext uri="{FF2B5EF4-FFF2-40B4-BE49-F238E27FC236}">
                <a16:creationId xmlns:a16="http://schemas.microsoft.com/office/drawing/2014/main" id="{A8CECAB8-3941-4A6C-8773-09C9F89777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122885" y="5654581"/>
            <a:ext cx="412728" cy="405771"/>
          </a:xfrm>
          <a:prstGeom prst="rect">
            <a:avLst/>
          </a:prstGeom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id="{8557E29B-F40D-460F-B9F5-96A18DD03F84}"/>
              </a:ext>
            </a:extLst>
          </p:cNvPr>
          <p:cNvSpPr txBox="1"/>
          <p:nvPr/>
        </p:nvSpPr>
        <p:spPr>
          <a:xfrm>
            <a:off x="6881617" y="6034741"/>
            <a:ext cx="895844" cy="249845"/>
          </a:xfrm>
          <a:prstGeom prst="rect">
            <a:avLst/>
          </a:prstGeom>
          <a:noFill/>
        </p:spPr>
        <p:txBody>
          <a:bodyPr wrap="square" lIns="0" tIns="9144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rPr>
              <a:t>Azure VM</a:t>
            </a:r>
          </a:p>
        </p:txBody>
      </p:sp>
      <p:pic>
        <p:nvPicPr>
          <p:cNvPr id="78" name="Graphic 77">
            <a:extLst>
              <a:ext uri="{FF2B5EF4-FFF2-40B4-BE49-F238E27FC236}">
                <a16:creationId xmlns:a16="http://schemas.microsoft.com/office/drawing/2014/main" id="{2A4F9054-636D-4BB6-91CD-D3613790D3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23175" y="5654581"/>
            <a:ext cx="412728" cy="405771"/>
          </a:xfrm>
          <a:prstGeom prst="rect">
            <a:avLst/>
          </a:prstGeom>
        </p:spPr>
      </p:pic>
      <p:sp>
        <p:nvSpPr>
          <p:cNvPr id="80" name="Rectangle 79">
            <a:extLst>
              <a:ext uri="{FF2B5EF4-FFF2-40B4-BE49-F238E27FC236}">
                <a16:creationId xmlns:a16="http://schemas.microsoft.com/office/drawing/2014/main" id="{674F41CD-82C8-4DD3-AEB1-238CC2C22AF2}"/>
              </a:ext>
            </a:extLst>
          </p:cNvPr>
          <p:cNvSpPr/>
          <p:nvPr/>
        </p:nvSpPr>
        <p:spPr>
          <a:xfrm>
            <a:off x="8203132" y="1748101"/>
            <a:ext cx="126583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rPr>
              <a:t>Azure Portal</a:t>
            </a:r>
          </a:p>
        </p:txBody>
      </p:sp>
      <p:pic>
        <p:nvPicPr>
          <p:cNvPr id="82" name="Graphic 81">
            <a:extLst>
              <a:ext uri="{FF2B5EF4-FFF2-40B4-BE49-F238E27FC236}">
                <a16:creationId xmlns:a16="http://schemas.microsoft.com/office/drawing/2014/main" id="{982B00F7-E440-4D08-B4D1-F3BC6C6DCB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7594214" y="1493383"/>
            <a:ext cx="742308" cy="735195"/>
          </a:xfrm>
          <a:prstGeom prst="rect">
            <a:avLst/>
          </a:prstGeom>
        </p:spPr>
      </p:pic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3A2E5701-25F8-4663-8F3F-117C6EA71F4E}"/>
              </a:ext>
            </a:extLst>
          </p:cNvPr>
          <p:cNvCxnSpPr>
            <a:cxnSpLocks/>
          </p:cNvCxnSpPr>
          <p:nvPr/>
        </p:nvCxnSpPr>
        <p:spPr>
          <a:xfrm flipH="1">
            <a:off x="7941988" y="1146451"/>
            <a:ext cx="5245" cy="409356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  <a:headEnd type="arrow" w="lg" len="me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Rectangle 89">
            <a:extLst>
              <a:ext uri="{FF2B5EF4-FFF2-40B4-BE49-F238E27FC236}">
                <a16:creationId xmlns:a16="http://schemas.microsoft.com/office/drawing/2014/main" id="{63FF04BC-FFF9-47C6-AB18-FF1DC97FD4E8}"/>
              </a:ext>
            </a:extLst>
          </p:cNvPr>
          <p:cNvSpPr/>
          <p:nvPr/>
        </p:nvSpPr>
        <p:spPr>
          <a:xfrm>
            <a:off x="6717952" y="2593821"/>
            <a:ext cx="2658059" cy="1938688"/>
          </a:xfrm>
          <a:prstGeom prst="rect">
            <a:avLst/>
          </a:prstGeom>
          <a:ln w="25400" cap="rnd">
            <a:solidFill>
              <a:schemeClr val="accent5"/>
            </a:solidFill>
            <a:prstDash val="sysDot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pic>
        <p:nvPicPr>
          <p:cNvPr id="92" name="Graphic 91">
            <a:extLst>
              <a:ext uri="{FF2B5EF4-FFF2-40B4-BE49-F238E27FC236}">
                <a16:creationId xmlns:a16="http://schemas.microsoft.com/office/drawing/2014/main" id="{038121A1-7A6A-413E-81FC-86EFE208F4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261162" y="3777067"/>
            <a:ext cx="397979" cy="405771"/>
          </a:xfrm>
          <a:prstGeom prst="rect">
            <a:avLst/>
          </a:prstGeom>
        </p:spPr>
      </p:pic>
      <p:pic>
        <p:nvPicPr>
          <p:cNvPr id="94" name="Picture 82">
            <a:extLst>
              <a:ext uri="{FF2B5EF4-FFF2-40B4-BE49-F238E27FC236}">
                <a16:creationId xmlns:a16="http://schemas.microsoft.com/office/drawing/2014/main" id="{0E8B7611-E7D3-4932-9824-9E068B8F39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636809" y="2593821"/>
            <a:ext cx="439602" cy="435391"/>
          </a:xfrm>
          <a:prstGeom prst="rect">
            <a:avLst/>
          </a:prstGeom>
        </p:spPr>
      </p:pic>
      <p:sp>
        <p:nvSpPr>
          <p:cNvPr id="96" name="Rectangle 95">
            <a:extLst>
              <a:ext uri="{FF2B5EF4-FFF2-40B4-BE49-F238E27FC236}">
                <a16:creationId xmlns:a16="http://schemas.microsoft.com/office/drawing/2014/main" id="{C3AC407C-3DA2-4FEC-94E5-DB622B11CE79}"/>
              </a:ext>
            </a:extLst>
          </p:cNvPr>
          <p:cNvSpPr/>
          <p:nvPr/>
        </p:nvSpPr>
        <p:spPr bwMode="auto">
          <a:xfrm>
            <a:off x="7625822" y="2761786"/>
            <a:ext cx="700650" cy="645738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CC1017C2-3B82-4922-ADC7-13D7CF82B615}"/>
              </a:ext>
            </a:extLst>
          </p:cNvPr>
          <p:cNvSpPr/>
          <p:nvPr/>
        </p:nvSpPr>
        <p:spPr>
          <a:xfrm>
            <a:off x="7925706" y="2236901"/>
            <a:ext cx="520980" cy="2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rPr>
              <a:t>TLS</a:t>
            </a:r>
          </a:p>
        </p:txBody>
      </p: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4D18629F-1529-474B-82F7-0EE13583F36D}"/>
              </a:ext>
            </a:extLst>
          </p:cNvPr>
          <p:cNvCxnSpPr>
            <a:cxnSpLocks/>
          </p:cNvCxnSpPr>
          <p:nvPr/>
        </p:nvCxnSpPr>
        <p:spPr>
          <a:xfrm>
            <a:off x="7976147" y="2104519"/>
            <a:ext cx="0" cy="657267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  <a:headEnd type="arrow" w="lg" len="me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" name="Graphic 101">
            <a:extLst>
              <a:ext uri="{FF2B5EF4-FFF2-40B4-BE49-F238E27FC236}">
                <a16:creationId xmlns:a16="http://schemas.microsoft.com/office/drawing/2014/main" id="{4D910445-6F9A-4DF0-BD71-48F9BA90E9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25705" y="3777067"/>
            <a:ext cx="397979" cy="405771"/>
          </a:xfrm>
          <a:prstGeom prst="rect">
            <a:avLst/>
          </a:prstGeom>
        </p:spPr>
      </p:pic>
      <p:sp>
        <p:nvSpPr>
          <p:cNvPr id="106" name="Rectangle 105">
            <a:extLst>
              <a:ext uri="{FF2B5EF4-FFF2-40B4-BE49-F238E27FC236}">
                <a16:creationId xmlns:a16="http://schemas.microsoft.com/office/drawing/2014/main" id="{843D622C-E1C6-4684-85A2-3AB7DCE6D4DA}"/>
              </a:ext>
            </a:extLst>
          </p:cNvPr>
          <p:cNvSpPr/>
          <p:nvPr/>
        </p:nvSpPr>
        <p:spPr>
          <a:xfrm>
            <a:off x="8354135" y="5084294"/>
            <a:ext cx="2344345" cy="1354452"/>
          </a:xfrm>
          <a:prstGeom prst="rect">
            <a:avLst/>
          </a:prstGeom>
          <a:ln w="25400" cap="rnd">
            <a:solidFill>
              <a:schemeClr val="accent5"/>
            </a:solidFill>
            <a:prstDash val="sysDot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71D6E7BA-2856-47DE-9122-BD0D1EBCF957}"/>
              </a:ext>
            </a:extLst>
          </p:cNvPr>
          <p:cNvSpPr txBox="1"/>
          <p:nvPr/>
        </p:nvSpPr>
        <p:spPr>
          <a:xfrm>
            <a:off x="8634403" y="6063464"/>
            <a:ext cx="863830" cy="249845"/>
          </a:xfrm>
          <a:prstGeom prst="rect">
            <a:avLst/>
          </a:prstGeom>
          <a:noFill/>
        </p:spPr>
        <p:txBody>
          <a:bodyPr wrap="square" lIns="0" tIns="9144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rPr>
              <a:t>Azure VM</a:t>
            </a:r>
          </a:p>
        </p:txBody>
      </p:sp>
      <p:pic>
        <p:nvPicPr>
          <p:cNvPr id="110" name="Graphic 109">
            <a:extLst>
              <a:ext uri="{FF2B5EF4-FFF2-40B4-BE49-F238E27FC236}">
                <a16:creationId xmlns:a16="http://schemas.microsoft.com/office/drawing/2014/main" id="{298F2504-A68C-49DF-83CF-733897CCEF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867329" y="5683304"/>
            <a:ext cx="397979" cy="405771"/>
          </a:xfrm>
          <a:prstGeom prst="rect">
            <a:avLst/>
          </a:prstGeom>
        </p:spPr>
      </p:pic>
      <p:pic>
        <p:nvPicPr>
          <p:cNvPr id="112" name="Picture 82">
            <a:extLst>
              <a:ext uri="{FF2B5EF4-FFF2-40B4-BE49-F238E27FC236}">
                <a16:creationId xmlns:a16="http://schemas.microsoft.com/office/drawing/2014/main" id="{5DEDFBBE-B8D5-49CA-ADE0-FA8411B8F5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0067176" y="5111590"/>
            <a:ext cx="439602" cy="435391"/>
          </a:xfrm>
          <a:prstGeom prst="rect">
            <a:avLst/>
          </a:prstGeom>
        </p:spPr>
      </p:pic>
      <p:sp>
        <p:nvSpPr>
          <p:cNvPr id="114" name="TextBox 113">
            <a:extLst>
              <a:ext uri="{FF2B5EF4-FFF2-40B4-BE49-F238E27FC236}">
                <a16:creationId xmlns:a16="http://schemas.microsoft.com/office/drawing/2014/main" id="{4740A2DE-109B-4BE0-89B7-EED57EFFE511}"/>
              </a:ext>
            </a:extLst>
          </p:cNvPr>
          <p:cNvSpPr txBox="1"/>
          <p:nvPr/>
        </p:nvSpPr>
        <p:spPr>
          <a:xfrm>
            <a:off x="9598947" y="6063464"/>
            <a:ext cx="863830" cy="249845"/>
          </a:xfrm>
          <a:prstGeom prst="rect">
            <a:avLst/>
          </a:prstGeom>
          <a:noFill/>
        </p:spPr>
        <p:txBody>
          <a:bodyPr wrap="square" lIns="0" tIns="9144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rPr>
              <a:t>Azure VM</a:t>
            </a:r>
          </a:p>
        </p:txBody>
      </p:sp>
      <p:pic>
        <p:nvPicPr>
          <p:cNvPr id="116" name="Graphic 115">
            <a:extLst>
              <a:ext uri="{FF2B5EF4-FFF2-40B4-BE49-F238E27FC236}">
                <a16:creationId xmlns:a16="http://schemas.microsoft.com/office/drawing/2014/main" id="{420F7EFC-7EFD-44CB-85D7-2950EEA69F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831873" y="5683304"/>
            <a:ext cx="397979" cy="405771"/>
          </a:xfrm>
          <a:prstGeom prst="rect">
            <a:avLst/>
          </a:prstGeom>
        </p:spPr>
      </p:pic>
      <p:sp>
        <p:nvSpPr>
          <p:cNvPr id="118" name="Rectangle 117">
            <a:extLst>
              <a:ext uri="{FF2B5EF4-FFF2-40B4-BE49-F238E27FC236}">
                <a16:creationId xmlns:a16="http://schemas.microsoft.com/office/drawing/2014/main" id="{7C27E3F4-BC74-4DB7-B50D-3BE20545D1D7}"/>
              </a:ext>
            </a:extLst>
          </p:cNvPr>
          <p:cNvSpPr/>
          <p:nvPr/>
        </p:nvSpPr>
        <p:spPr>
          <a:xfrm>
            <a:off x="8949151" y="4637984"/>
            <a:ext cx="13517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>
                <a:latin typeface="Segoe UI Semibold"/>
                <a:cs typeface="Segoe UI" panose="020B0502040204020203" pitchFamily="34" charset="0"/>
              </a:rPr>
              <a:t>VNET Peering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Segoe UI Semibold"/>
              <a:cs typeface="Segoe UI" panose="020B0502040204020203" pitchFamily="34" charset="0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F5F8919F-8E8F-4483-8129-CD86A8B3E659}"/>
              </a:ext>
            </a:extLst>
          </p:cNvPr>
          <p:cNvSpPr txBox="1"/>
          <p:nvPr/>
        </p:nvSpPr>
        <p:spPr>
          <a:xfrm>
            <a:off x="7649401" y="2919727"/>
            <a:ext cx="696031" cy="323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rPr>
              <a:t>Azure Bastion</a:t>
            </a: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1E0DD05B-570F-4D66-9304-4E8A0F33419E}"/>
              </a:ext>
            </a:extLst>
          </p:cNvPr>
          <p:cNvSpPr/>
          <p:nvPr/>
        </p:nvSpPr>
        <p:spPr>
          <a:xfrm>
            <a:off x="7980228" y="1186916"/>
            <a:ext cx="520980" cy="2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rPr>
              <a:t>TLS</a:t>
            </a:r>
          </a:p>
        </p:txBody>
      </p:sp>
      <p:sp>
        <p:nvSpPr>
          <p:cNvPr id="1028" name="TextBox 1027">
            <a:extLst>
              <a:ext uri="{FF2B5EF4-FFF2-40B4-BE49-F238E27FC236}">
                <a16:creationId xmlns:a16="http://schemas.microsoft.com/office/drawing/2014/main" id="{518FD54B-7B8A-4721-9EB3-7114315A2795}"/>
              </a:ext>
            </a:extLst>
          </p:cNvPr>
          <p:cNvSpPr txBox="1"/>
          <p:nvPr/>
        </p:nvSpPr>
        <p:spPr>
          <a:xfrm>
            <a:off x="7039758" y="4078006"/>
            <a:ext cx="840786" cy="261610"/>
          </a:xfrm>
          <a:prstGeom prst="rect">
            <a:avLst/>
          </a:prstGeom>
          <a:noFill/>
        </p:spPr>
        <p:txBody>
          <a:bodyPr wrap="square" lIns="0" tIns="9144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rPr>
              <a:t>Azure VM</a:t>
            </a:r>
          </a:p>
        </p:txBody>
      </p:sp>
      <p:sp>
        <p:nvSpPr>
          <p:cNvPr id="1029" name="TextBox 1028">
            <a:extLst>
              <a:ext uri="{FF2B5EF4-FFF2-40B4-BE49-F238E27FC236}">
                <a16:creationId xmlns:a16="http://schemas.microsoft.com/office/drawing/2014/main" id="{2FF3A1D4-DA95-4803-8511-31635D33ABB9}"/>
              </a:ext>
            </a:extLst>
          </p:cNvPr>
          <p:cNvSpPr txBox="1"/>
          <p:nvPr/>
        </p:nvSpPr>
        <p:spPr>
          <a:xfrm>
            <a:off x="7990005" y="4121534"/>
            <a:ext cx="840786" cy="261610"/>
          </a:xfrm>
          <a:prstGeom prst="rect">
            <a:avLst/>
          </a:prstGeom>
          <a:noFill/>
        </p:spPr>
        <p:txBody>
          <a:bodyPr wrap="square" lIns="0" tIns="9144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rPr>
              <a:t>Azure VM</a:t>
            </a:r>
          </a:p>
        </p:txBody>
      </p:sp>
      <p:cxnSp>
        <p:nvCxnSpPr>
          <p:cNvPr id="1032" name="Straight Connector 1031">
            <a:extLst>
              <a:ext uri="{FF2B5EF4-FFF2-40B4-BE49-F238E27FC236}">
                <a16:creationId xmlns:a16="http://schemas.microsoft.com/office/drawing/2014/main" id="{63EB151C-0473-4CFE-BA49-39DF53F09F47}"/>
              </a:ext>
            </a:extLst>
          </p:cNvPr>
          <p:cNvCxnSpPr>
            <a:cxnSpLocks/>
          </p:cNvCxnSpPr>
          <p:nvPr/>
        </p:nvCxnSpPr>
        <p:spPr>
          <a:xfrm>
            <a:off x="7254176" y="4532509"/>
            <a:ext cx="0" cy="657267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  <a:headEnd type="arrow" w="lg" len="med"/>
            <a:tailEnd type="arrow" w="lg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33" name="Straight Connector 1032">
            <a:extLst>
              <a:ext uri="{FF2B5EF4-FFF2-40B4-BE49-F238E27FC236}">
                <a16:creationId xmlns:a16="http://schemas.microsoft.com/office/drawing/2014/main" id="{529E9773-304A-41BB-8650-5F371F4F1516}"/>
              </a:ext>
            </a:extLst>
          </p:cNvPr>
          <p:cNvCxnSpPr>
            <a:cxnSpLocks/>
          </p:cNvCxnSpPr>
          <p:nvPr/>
        </p:nvCxnSpPr>
        <p:spPr>
          <a:xfrm>
            <a:off x="8916851" y="4532509"/>
            <a:ext cx="0" cy="657267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  <a:headEnd type="arrow" w="lg" len="med"/>
            <a:tailEnd type="arrow" w="lg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1" name="Text Placeholder 1">
            <a:extLst>
              <a:ext uri="{FF2B5EF4-FFF2-40B4-BE49-F238E27FC236}">
                <a16:creationId xmlns:a16="http://schemas.microsoft.com/office/drawing/2014/main" id="{80585B18-D425-3245-BDE1-0BF953044172}"/>
              </a:ext>
            </a:extLst>
          </p:cNvPr>
          <p:cNvSpPr txBox="1">
            <a:spLocks/>
          </p:cNvSpPr>
          <p:nvPr/>
        </p:nvSpPr>
        <p:spPr>
          <a:xfrm>
            <a:off x="445835" y="2532186"/>
            <a:ext cx="5467285" cy="30568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336145" marR="0" indent="-336145" algn="l" defTabSz="914367" rtl="0" eaLnBrk="1" fontAlgn="auto" latinLnBrk="0" hangingPunct="1">
              <a:lnSpc>
                <a:spcPts val="2353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961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224097" marR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 sz="1961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448193" marR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372" kern="1200" spc="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3pPr>
            <a:lvl4pPr marL="672290" marR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372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896386" marR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980" b="1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sz="98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US" sz="1800">
                <a:solidFill>
                  <a:schemeClr val="tx2"/>
                </a:solidFill>
                <a:latin typeface="+mj-lt"/>
                <a:cs typeface="Segoe UI"/>
              </a:rPr>
              <a:t>Feature announcements </a:t>
            </a:r>
            <a:endParaRPr lang="en-US" sz="1800">
              <a:solidFill>
                <a:schemeClr val="tx2"/>
              </a:solidFill>
              <a:latin typeface="+mj-lt"/>
            </a:endParaRPr>
          </a:p>
          <a:p>
            <a:pPr marL="9525" indent="0"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400">
                <a:solidFill>
                  <a:schemeClr val="tx1"/>
                </a:solidFill>
                <a:latin typeface="+mj-lt"/>
                <a:cs typeface="Segoe UI"/>
              </a:rPr>
              <a:t>Azure Key Vault Integration (GA)</a:t>
            </a:r>
          </a:p>
          <a:p>
            <a:pPr marL="9525" indent="0"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400">
                <a:solidFill>
                  <a:schemeClr val="tx1"/>
                </a:solidFill>
                <a:latin typeface="+mj-lt"/>
                <a:cs typeface="Segoe UI"/>
              </a:rPr>
              <a:t>RDP/SSH access to AKS nodes (GA)</a:t>
            </a:r>
          </a:p>
          <a:p>
            <a:pPr marL="9525" indent="0">
              <a:buFont typeface="Arial" panose="020B0604020202020204" pitchFamily="34" charset="0"/>
              <a:buNone/>
            </a:pPr>
            <a:r>
              <a:rPr lang="en-US" sz="1400">
                <a:solidFill>
                  <a:schemeClr val="tx1"/>
                </a:solidFill>
                <a:latin typeface="+mj-lt"/>
                <a:cs typeface="Segoe UI"/>
              </a:rPr>
              <a:t>Bastion Health metrics (Public preview)</a:t>
            </a:r>
          </a:p>
          <a:p>
            <a:pPr marL="9525" lvl="2">
              <a:spcAft>
                <a:spcPts val="1800"/>
              </a:spcAft>
            </a:pPr>
            <a:r>
              <a:rPr lang="en-US" sz="1200">
                <a:solidFill>
                  <a:schemeClr val="tx1"/>
                </a:solidFill>
                <a:latin typeface="+mn-lt"/>
                <a:cs typeface="Segoe UI"/>
              </a:rPr>
              <a:t>Session  </a:t>
            </a:r>
            <a:r>
              <a:rPr lang="en-US" sz="1200">
                <a:latin typeface="+mn-lt"/>
                <a:cs typeface="Segoe UI"/>
              </a:rPr>
              <a:t>  |    </a:t>
            </a:r>
            <a:r>
              <a:rPr lang="en-US" sz="1200">
                <a:solidFill>
                  <a:schemeClr val="tx1"/>
                </a:solidFill>
                <a:latin typeface="+mn-lt"/>
                <a:cs typeface="Segoe UI"/>
              </a:rPr>
              <a:t>CPU   </a:t>
            </a:r>
            <a:r>
              <a:rPr lang="en-US" sz="1200">
                <a:latin typeface="+mn-lt"/>
                <a:cs typeface="Segoe UI"/>
              </a:rPr>
              <a:t> |    </a:t>
            </a:r>
            <a:r>
              <a:rPr lang="en-US" sz="1200">
                <a:solidFill>
                  <a:schemeClr val="tx1"/>
                </a:solidFill>
                <a:latin typeface="+mn-lt"/>
                <a:cs typeface="Segoe UI"/>
              </a:rPr>
              <a:t>Memory </a:t>
            </a:r>
            <a:endParaRPr lang="en-US" sz="1200">
              <a:solidFill>
                <a:schemeClr val="tx1"/>
              </a:solidFill>
              <a:latin typeface="+mn-lt"/>
              <a:cs typeface="Segoe UI" panose="020B0502040204020203" pitchFamily="34" charset="0"/>
            </a:endParaRPr>
          </a:p>
          <a:p>
            <a:pPr marL="9525" indent="0">
              <a:buNone/>
            </a:pPr>
            <a:r>
              <a:rPr lang="en-US" sz="1400">
                <a:solidFill>
                  <a:schemeClr val="tx1"/>
                </a:solidFill>
                <a:latin typeface="+mj-lt"/>
                <a:cs typeface="Segoe UI"/>
              </a:rPr>
              <a:t>Bastion Scalable Gateway (Coming mid 2021)</a:t>
            </a:r>
          </a:p>
          <a:p>
            <a:pPr marL="9525" lvl="2">
              <a:spcAft>
                <a:spcPts val="600"/>
              </a:spcAft>
            </a:pPr>
            <a:r>
              <a:rPr lang="en-US" sz="1200">
                <a:solidFill>
                  <a:schemeClr val="tx1"/>
                </a:solidFill>
                <a:latin typeface="+mn-lt"/>
                <a:cs typeface="Segoe UI"/>
              </a:rPr>
              <a:t>Support as many as 500 concurrent sessions </a:t>
            </a:r>
            <a:endParaRPr lang="en-US" sz="1200">
              <a:solidFill>
                <a:schemeClr val="tx1"/>
              </a:solidFill>
              <a:latin typeface="+mn-lt"/>
              <a:cs typeface="Segoe UI" panose="020B0502040204020203" pitchFamily="34" charset="0"/>
            </a:endParaRPr>
          </a:p>
          <a:p>
            <a:pPr marL="9525" lvl="2"/>
            <a:r>
              <a:rPr lang="en-US" sz="1200">
                <a:solidFill>
                  <a:schemeClr val="tx1"/>
                </a:solidFill>
                <a:latin typeface="+mn-lt"/>
                <a:cs typeface="Segoe UI"/>
              </a:rPr>
              <a:t>Ability to decrease the gateway size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400">
              <a:solidFill>
                <a:schemeClr val="tx1"/>
              </a:solidFill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B2FF871A-192F-CD48-AC82-E37395D81F8B}"/>
              </a:ext>
            </a:extLst>
          </p:cNvPr>
          <p:cNvGrpSpPr/>
          <p:nvPr/>
        </p:nvGrpSpPr>
        <p:grpSpPr>
          <a:xfrm>
            <a:off x="446647" y="3301734"/>
            <a:ext cx="3617353" cy="1200053"/>
            <a:chOff x="446647" y="2417814"/>
            <a:chExt cx="4789382" cy="1200053"/>
          </a:xfrm>
        </p:grpSpPr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8B64E929-54E2-FD4E-912B-E3B43EC76E8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7533" y="2417814"/>
              <a:ext cx="4778496" cy="0"/>
            </a:xfrm>
            <a:prstGeom prst="line">
              <a:avLst/>
            </a:prstGeom>
            <a:noFill/>
            <a:ln w="9525" cap="flat" cmpd="sng" algn="ctr">
              <a:gradFill flip="none" rotWithShape="1">
                <a:gsLst>
                  <a:gs pos="0">
                    <a:srgbClr val="0078D4"/>
                  </a:gs>
                  <a:gs pos="100000">
                    <a:schemeClr val="accent5"/>
                  </a:gs>
                </a:gsLst>
                <a:lin ang="0" scaled="1"/>
                <a:tileRect/>
              </a:gradFill>
              <a:prstDash val="solid"/>
              <a:headEnd type="none" w="lg" len="med"/>
              <a:tailEnd type="none" w="lg" len="med"/>
            </a:ln>
            <a:effectLst/>
          </p:spPr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3ABD5105-51AB-5841-BF9B-13DC8F1C471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6647" y="2921739"/>
              <a:ext cx="4778496" cy="0"/>
            </a:xfrm>
            <a:prstGeom prst="line">
              <a:avLst/>
            </a:prstGeom>
            <a:noFill/>
            <a:ln w="9525" cap="flat" cmpd="sng" algn="ctr">
              <a:gradFill flip="none" rotWithShape="1">
                <a:gsLst>
                  <a:gs pos="0">
                    <a:srgbClr val="0078D4"/>
                  </a:gs>
                  <a:gs pos="100000">
                    <a:schemeClr val="accent5"/>
                  </a:gs>
                </a:gsLst>
                <a:lin ang="0" scaled="1"/>
                <a:tileRect/>
              </a:gradFill>
              <a:prstDash val="solid"/>
              <a:headEnd type="none" w="lg" len="med"/>
              <a:tailEnd type="none" w="lg" len="med"/>
            </a:ln>
            <a:effectLst/>
          </p:spPr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3ED204F6-49CC-F349-92D5-EAF40581A5A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7533" y="3617867"/>
              <a:ext cx="4778496" cy="0"/>
            </a:xfrm>
            <a:prstGeom prst="line">
              <a:avLst/>
            </a:prstGeom>
            <a:noFill/>
            <a:ln w="9525" cap="flat" cmpd="sng" algn="ctr">
              <a:gradFill flip="none" rotWithShape="1">
                <a:gsLst>
                  <a:gs pos="0">
                    <a:srgbClr val="0078D4"/>
                  </a:gs>
                  <a:gs pos="100000">
                    <a:schemeClr val="accent5"/>
                  </a:gs>
                </a:gsLst>
                <a:lin ang="0" scaled="1"/>
                <a:tileRect/>
              </a:gradFill>
              <a:prstDash val="solid"/>
              <a:headEnd type="none" w="lg" len="med"/>
              <a:tailEnd type="none" w="lg" len="med"/>
            </a:ln>
            <a:effectLst/>
          </p:spPr>
        </p:cxnSp>
      </p:grpSp>
      <p:pic>
        <p:nvPicPr>
          <p:cNvPr id="49" name="Picture 48">
            <a:extLst>
              <a:ext uri="{FF2B5EF4-FFF2-40B4-BE49-F238E27FC236}">
                <a16:creationId xmlns:a16="http://schemas.microsoft.com/office/drawing/2014/main" id="{E6B0514F-277C-A84B-A8D7-D8ED04ED099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7729" b="35702"/>
          <a:stretch/>
        </p:blipFill>
        <p:spPr>
          <a:xfrm>
            <a:off x="7768338" y="646785"/>
            <a:ext cx="310676" cy="38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87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2" grpId="0"/>
      <p:bldP spid="76" grpId="0"/>
      <p:bldP spid="80" grpId="0"/>
      <p:bldP spid="90" grpId="0" animBg="1"/>
      <p:bldP spid="96" grpId="0" animBg="1"/>
      <p:bldP spid="98" grpId="0"/>
      <p:bldP spid="106" grpId="0" animBg="1"/>
      <p:bldP spid="108" grpId="0"/>
      <p:bldP spid="114" grpId="0"/>
      <p:bldP spid="118" grpId="0"/>
      <p:bldP spid="122" grpId="0" animBg="1"/>
      <p:bldP spid="124" grpId="0"/>
      <p:bldP spid="1028" grpId="0"/>
      <p:bldP spid="102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DEE78065-3173-4128-A93C-008AAC7B4D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8489" y="1336870"/>
            <a:ext cx="11203755" cy="552113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3B6C528-EACB-0649-B7AD-727BBA4744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995" y="620428"/>
            <a:ext cx="11306469" cy="795089"/>
          </a:xfrm>
        </p:spPr>
        <p:txBody>
          <a:bodyPr/>
          <a:lstStyle/>
          <a:p>
            <a:r>
              <a:rPr lang="en-US" sz="2800">
                <a:solidFill>
                  <a:schemeClr val="tx1"/>
                </a:solidFill>
                <a:latin typeface="Segoe UI" panose="020B0502040204020203" pitchFamily="34" charset="0"/>
              </a:rPr>
              <a:t>Azure Bastion Key Vault Integration (GA)</a:t>
            </a:r>
            <a:br>
              <a:rPr lang="en-US" sz="2800">
                <a:solidFill>
                  <a:schemeClr val="tx1"/>
                </a:solidFill>
                <a:latin typeface="Segoe UI" panose="020B0502040204020203" pitchFamily="34" charset="0"/>
              </a:rPr>
            </a:b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481965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0237D86-C1D5-4C42-9196-A58576F80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81" y="1868215"/>
            <a:ext cx="5428936" cy="1793104"/>
          </a:xfrm>
        </p:spPr>
        <p:txBody>
          <a:bodyPr/>
          <a:lstStyle/>
          <a:p>
            <a:r>
              <a:rPr lang="en-US"/>
              <a:t>VPN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2593D06-58D2-4B85-9820-A54BD84C371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2466" y="3685881"/>
            <a:ext cx="5413394" cy="456279"/>
          </a:xfrm>
        </p:spPr>
        <p:txBody>
          <a:bodyPr/>
          <a:lstStyle/>
          <a:p>
            <a:r>
              <a:rPr lang="en-US"/>
              <a:t>Ali Zaman</a:t>
            </a:r>
          </a:p>
        </p:txBody>
      </p:sp>
    </p:spTree>
    <p:extLst>
      <p:ext uri="{BB962C8B-B14F-4D97-AF65-F5344CB8AC3E}">
        <p14:creationId xmlns:p14="http://schemas.microsoft.com/office/powerpoint/2010/main" val="1513739719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8814D6-8806-8446-A997-6FBA79D37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136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842B8-CBE8-5648-8325-4FED9959D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995" y="620428"/>
            <a:ext cx="11306469" cy="397545"/>
          </a:xfrm>
        </p:spPr>
        <p:txBody>
          <a:bodyPr/>
          <a:lstStyle/>
          <a:p>
            <a:r>
              <a:rPr lang="en-US"/>
              <a:t>Azure VPN Gateways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331484-45AE-D64A-BD6E-E9D9C34A7BF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5995" y="1292882"/>
            <a:ext cx="4758211" cy="1211101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1950">
                <a:solidFill>
                  <a:schemeClr val="tx2"/>
                </a:solidFill>
              </a:rPr>
              <a:t>Azure VPN Gateways provide secure, cross-premises connectivity to Azure Virtual Networks over the public internet from customer networks or devices </a:t>
            </a:r>
            <a:endParaRPr lang="en-US">
              <a:solidFill>
                <a:schemeClr val="tx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547DA2-4BC1-DD4E-9E43-AD9E09306F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5995" y="2703872"/>
            <a:ext cx="4758210" cy="3685521"/>
          </a:xfrm>
        </p:spPr>
        <p:txBody>
          <a:bodyPr/>
          <a:lstStyle/>
          <a:p>
            <a:pPr marL="0" indent="0">
              <a:buNone/>
            </a:pPr>
            <a:r>
              <a:rPr lang="en-US" sz="1400">
                <a:solidFill>
                  <a:schemeClr val="tx2"/>
                </a:solidFill>
                <a:latin typeface="+mj-lt"/>
              </a:rPr>
              <a:t>Site-to-Site</a:t>
            </a:r>
          </a:p>
          <a:p>
            <a:pPr marL="119063" indent="-119063"/>
            <a:r>
              <a:rPr lang="en-US" sz="1100"/>
              <a:t>Provides Site-to-Site (S2S) VPN connections to on-premises networks using IPsec/IKE (IKEv1 or IKEv2)</a:t>
            </a:r>
          </a:p>
          <a:p>
            <a:pPr marL="119063" indent="-119063"/>
            <a:r>
              <a:rPr lang="en-US" sz="1100"/>
              <a:t>Usually requires a VPN device located on-premises that has a public IP address associated directly or behind NAT</a:t>
            </a:r>
          </a:p>
          <a:p>
            <a:pPr marL="119063" indent="-119063"/>
            <a:r>
              <a:rPr lang="en-US" sz="1100"/>
              <a:t>Support Border Gateway Protocol (BGP) for dynamic routing and custom IPsec/IKE policy</a:t>
            </a:r>
          </a:p>
          <a:p>
            <a:endParaRPr lang="en-US" sz="1100"/>
          </a:p>
          <a:p>
            <a:pPr marL="0" indent="0">
              <a:buNone/>
            </a:pPr>
            <a:r>
              <a:rPr lang="en-US" sz="1400">
                <a:solidFill>
                  <a:schemeClr val="tx2"/>
                </a:solidFill>
                <a:latin typeface="+mj-lt"/>
              </a:rPr>
              <a:t>Point-to-Site</a:t>
            </a:r>
          </a:p>
          <a:p>
            <a:pPr marL="119063" indent="-119063"/>
            <a:r>
              <a:rPr lang="en-US" sz="1100"/>
              <a:t>Provides a secure connection to your virtual network from individual client computers or devices</a:t>
            </a:r>
          </a:p>
          <a:p>
            <a:pPr marL="119063" indent="-119063"/>
            <a:r>
              <a:rPr lang="en-US" sz="1100"/>
              <a:t>Useful for telecommuters who want to connect to Azure </a:t>
            </a:r>
            <a:r>
              <a:rPr lang="en-US" sz="1100" err="1"/>
              <a:t>VNets</a:t>
            </a:r>
            <a:r>
              <a:rPr lang="en-US" sz="1100"/>
              <a:t> from a remote location</a:t>
            </a:r>
          </a:p>
          <a:p>
            <a:pPr marL="119063" indent="-119063"/>
            <a:r>
              <a:rPr lang="en-US" sz="1100"/>
              <a:t>Does not require an on-premises public-facing IP address or a VPN device</a:t>
            </a:r>
          </a:p>
          <a:p>
            <a:pPr marL="119063" indent="-119063"/>
            <a:r>
              <a:rPr lang="en-US" sz="1100"/>
              <a:t>Support multiple protocols and authentication methods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67E0C31-3B17-45C3-9C86-3231C40E99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0180" y="1550388"/>
            <a:ext cx="2798273" cy="4261132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3D32142-3185-CB45-8941-ACA60F475E4A}"/>
              </a:ext>
            </a:extLst>
          </p:cNvPr>
          <p:cNvCxnSpPr>
            <a:cxnSpLocks/>
          </p:cNvCxnSpPr>
          <p:nvPr/>
        </p:nvCxnSpPr>
        <p:spPr>
          <a:xfrm flipH="1">
            <a:off x="490188" y="4453444"/>
            <a:ext cx="4952669" cy="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rgbClr val="0078D4"/>
                </a:gs>
                <a:gs pos="100000">
                  <a:schemeClr val="accent5"/>
                </a:gs>
              </a:gsLst>
              <a:lin ang="0" scaled="1"/>
              <a:tileRect/>
            </a:gradFill>
            <a:prstDash val="solid"/>
            <a:headEnd type="none" w="lg" len="med"/>
            <a:tailEnd type="none" w="lg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547729323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842B8-CBE8-5648-8325-4FED9959D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995" y="620428"/>
            <a:ext cx="11306469" cy="397545"/>
          </a:xfrm>
        </p:spPr>
        <p:txBody>
          <a:bodyPr/>
          <a:lstStyle/>
          <a:p>
            <a:r>
              <a:rPr lang="en-US"/>
              <a:t>Multiple Authentication Types for Point-to-Site VPN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331484-45AE-D64A-BD6E-E9D9C34A7BF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5995" y="1292882"/>
            <a:ext cx="4758211" cy="595548"/>
          </a:xfrm>
        </p:spPr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Configure multiple authentication types on the same gateway for OpenVPN protocol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547DA2-4BC1-DD4E-9E43-AD9E09306F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1105" y="2586444"/>
            <a:ext cx="1390057" cy="461665"/>
          </a:xfrm>
        </p:spPr>
        <p:txBody>
          <a:bodyPr/>
          <a:lstStyle/>
          <a:p>
            <a:pPr marL="0" indent="0" algn="ctr">
              <a:buNone/>
            </a:pPr>
            <a:r>
              <a:rPr lang="en-US" sz="1600">
                <a:latin typeface="+mj-lt"/>
              </a:rPr>
              <a:t>Certificate-based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D694E33-C462-425D-8840-F0A6815305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8713" y="1574800"/>
            <a:ext cx="5813287" cy="334264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3493D2D-EE4A-42CC-9AD3-363A85086ED4}"/>
              </a:ext>
            </a:extLst>
          </p:cNvPr>
          <p:cNvSpPr txBox="1">
            <a:spLocks/>
          </p:cNvSpPr>
          <p:nvPr/>
        </p:nvSpPr>
        <p:spPr>
          <a:xfrm>
            <a:off x="499537" y="3883560"/>
            <a:ext cx="4954206" cy="1425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ts val="2353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961" b="0" i="0" kern="1200" spc="-49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224097" marR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 sz="1961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448193" marR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372" kern="1200" spc="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3pPr>
            <a:lvl4pPr marL="672290" marR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372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896386" marR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980" b="1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sz="98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67" rtl="0" eaLnBrk="1" fontAlgn="auto" latinLnBrk="0" hangingPunct="1">
              <a:lnSpc>
                <a:spcPts val="2353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-49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Useful to support different platforms with different authentication requirement scenarios</a:t>
            </a:r>
          </a:p>
          <a:p>
            <a:pPr marL="0" marR="0" lvl="0" indent="0" algn="l" defTabSz="914367" rtl="0" eaLnBrk="1" fontAlgn="auto" latinLnBrk="0" hangingPunct="1">
              <a:lnSpc>
                <a:spcPts val="2353"/>
              </a:lnSpc>
              <a:spcBef>
                <a:spcPts val="6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-49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Windows client – Azure AD authentication</a:t>
            </a:r>
          </a:p>
          <a:p>
            <a:pPr marL="0" marR="0" lvl="0" indent="0" algn="l" defTabSz="914367" rtl="0" eaLnBrk="1" fontAlgn="auto" latinLnBrk="0" hangingPunct="1">
              <a:lnSpc>
                <a:spcPts val="2353"/>
              </a:lnSpc>
              <a:spcBef>
                <a:spcPts val="6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-49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Linux clients – Certificate-based authentication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FC8F1CE-CEF3-4EBB-82E6-A669CC2644E1}"/>
              </a:ext>
            </a:extLst>
          </p:cNvPr>
          <p:cNvSpPr/>
          <p:nvPr/>
        </p:nvSpPr>
        <p:spPr bwMode="auto">
          <a:xfrm>
            <a:off x="8368416" y="3276600"/>
            <a:ext cx="1833880" cy="1107440"/>
          </a:xfrm>
          <a:prstGeom prst="rect">
            <a:avLst/>
          </a:prstGeom>
          <a:noFill/>
          <a:ln w="28575">
            <a:solidFill>
              <a:srgbClr val="C0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626BECBE-62D4-3F4B-9BB9-55E895FD10F2}"/>
              </a:ext>
            </a:extLst>
          </p:cNvPr>
          <p:cNvSpPr txBox="1">
            <a:spLocks/>
          </p:cNvSpPr>
          <p:nvPr/>
        </p:nvSpPr>
        <p:spPr>
          <a:xfrm>
            <a:off x="2290546" y="2586444"/>
            <a:ext cx="875347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80121" marR="0" indent="-280121" algn="l" defTabSz="914367" rtl="0" eaLnBrk="1" fontAlgn="auto" latinLnBrk="0" hangingPunct="1">
              <a:lnSpc>
                <a:spcPts val="1765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372" b="0" i="0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 sz="1372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193" marR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372" kern="1200" spc="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3pPr>
            <a:lvl4pPr marL="672290" marR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372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896386" marR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980" b="1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sz="98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>
                <a:latin typeface="+mj-lt"/>
              </a:rPr>
              <a:t>RADIUS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D09D73A-EF7E-E24D-B46C-63735A3E4F10}"/>
              </a:ext>
            </a:extLst>
          </p:cNvPr>
          <p:cNvSpPr txBox="1">
            <a:spLocks/>
          </p:cNvSpPr>
          <p:nvPr/>
        </p:nvSpPr>
        <p:spPr>
          <a:xfrm>
            <a:off x="3771414" y="2586444"/>
            <a:ext cx="1378555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80121" marR="0" indent="-280121" algn="l" defTabSz="914367" rtl="0" eaLnBrk="1" fontAlgn="auto" latinLnBrk="0" hangingPunct="1">
              <a:lnSpc>
                <a:spcPts val="1765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372" b="0" i="0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 sz="1372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193" marR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372" kern="1200" spc="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3pPr>
            <a:lvl4pPr marL="672290" marR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372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896386" marR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980" b="1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sz="98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>
                <a:latin typeface="+mj-lt"/>
              </a:rPr>
              <a:t>Azure Active Directory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DF06453-E123-284F-BC07-46811E947B8E}"/>
              </a:ext>
            </a:extLst>
          </p:cNvPr>
          <p:cNvCxnSpPr>
            <a:cxnSpLocks/>
          </p:cNvCxnSpPr>
          <p:nvPr/>
        </p:nvCxnSpPr>
        <p:spPr>
          <a:xfrm>
            <a:off x="1895882" y="2406770"/>
            <a:ext cx="0" cy="819509"/>
          </a:xfrm>
          <a:prstGeom prst="line">
            <a:avLst/>
          </a:prstGeom>
          <a:noFill/>
          <a:ln w="9525" cap="flat" cmpd="sng" algn="ctr">
            <a:gradFill>
              <a:gsLst>
                <a:gs pos="0">
                  <a:srgbClr val="0078D4"/>
                </a:gs>
                <a:gs pos="100000">
                  <a:schemeClr val="bg1"/>
                </a:gs>
                <a:gs pos="49000">
                  <a:srgbClr val="4EE7FF"/>
                </a:gs>
              </a:gsLst>
              <a:lin ang="5400000" scaled="0"/>
            </a:gradFill>
            <a:prstDash val="solid"/>
            <a:headEnd type="none" w="lg" len="med"/>
            <a:tailEnd type="none" w="lg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8583C11-D319-B547-841E-D8A45558F7F6}"/>
              </a:ext>
            </a:extLst>
          </p:cNvPr>
          <p:cNvCxnSpPr>
            <a:cxnSpLocks/>
          </p:cNvCxnSpPr>
          <p:nvPr/>
        </p:nvCxnSpPr>
        <p:spPr>
          <a:xfrm>
            <a:off x="3566531" y="2403895"/>
            <a:ext cx="0" cy="819509"/>
          </a:xfrm>
          <a:prstGeom prst="line">
            <a:avLst/>
          </a:prstGeom>
          <a:noFill/>
          <a:ln w="9525" cap="flat" cmpd="sng" algn="ctr">
            <a:gradFill>
              <a:gsLst>
                <a:gs pos="0">
                  <a:srgbClr val="0078D4"/>
                </a:gs>
                <a:gs pos="100000">
                  <a:schemeClr val="bg1"/>
                </a:gs>
                <a:gs pos="49000">
                  <a:srgbClr val="4EE7FF"/>
                </a:gs>
              </a:gsLst>
              <a:lin ang="5400000" scaled="0"/>
            </a:gradFill>
            <a:prstDash val="solid"/>
            <a:headEnd type="none" w="lg" len="med"/>
            <a:tailEnd type="none" w="lg" len="med"/>
          </a:ln>
          <a:effectLst/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517E59A-0DB5-1B41-AD0A-88B6E6CF476F}"/>
              </a:ext>
            </a:extLst>
          </p:cNvPr>
          <p:cNvCxnSpPr>
            <a:cxnSpLocks/>
          </p:cNvCxnSpPr>
          <p:nvPr/>
        </p:nvCxnSpPr>
        <p:spPr>
          <a:xfrm flipH="1">
            <a:off x="490188" y="3593473"/>
            <a:ext cx="4952669" cy="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rgbClr val="0078D4"/>
                </a:gs>
                <a:gs pos="100000">
                  <a:schemeClr val="accent5"/>
                </a:gs>
              </a:gsLst>
              <a:lin ang="0" scaled="1"/>
              <a:tileRect/>
            </a:gradFill>
            <a:prstDash val="solid"/>
            <a:headEnd type="none" w="lg" len="med"/>
            <a:tailEnd type="none" w="lg" len="med"/>
          </a:ln>
          <a:effectLst/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530604C-F05A-C040-8508-1245409EB963}"/>
              </a:ext>
            </a:extLst>
          </p:cNvPr>
          <p:cNvCxnSpPr>
            <a:cxnSpLocks/>
          </p:cNvCxnSpPr>
          <p:nvPr/>
        </p:nvCxnSpPr>
        <p:spPr>
          <a:xfrm flipH="1">
            <a:off x="490189" y="4975959"/>
            <a:ext cx="718125" cy="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rgbClr val="0078D4"/>
                </a:gs>
                <a:gs pos="100000">
                  <a:schemeClr val="accent5"/>
                </a:gs>
              </a:gsLst>
              <a:lin ang="0" scaled="1"/>
              <a:tileRect/>
            </a:gradFill>
            <a:prstDash val="solid"/>
            <a:headEnd type="none" w="lg" len="med"/>
            <a:tailEnd type="none" w="lg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931897463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842B8-CBE8-5648-8325-4FED9959D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995" y="620428"/>
            <a:ext cx="11306469" cy="397545"/>
          </a:xfrm>
        </p:spPr>
        <p:txBody>
          <a:bodyPr/>
          <a:lstStyle/>
          <a:p>
            <a:r>
              <a:rPr lang="en-US"/>
              <a:t>NAT For Site-to-site VPN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331484-45AE-D64A-BD6E-E9D9C34A7BF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0423" y="1706539"/>
            <a:ext cx="4758211" cy="1749710"/>
          </a:xfrm>
        </p:spPr>
        <p:txBody>
          <a:bodyPr/>
          <a:lstStyle/>
          <a:p>
            <a:r>
              <a:rPr lang="en-US" sz="1800">
                <a:solidFill>
                  <a:schemeClr val="tx2"/>
                </a:solidFill>
                <a:latin typeface="+mj-lt"/>
              </a:rPr>
              <a:t>NAT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1400"/>
              <a:t>Overlapping IP address ranges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1400"/>
              <a:t>Preserve branch address allocations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1400"/>
              <a:t>Business-to-business connectivity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33A15CD-7B1A-4793-94FC-E926B02449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1410" y="1545129"/>
            <a:ext cx="2927752" cy="43832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839F9D1-B2C0-449B-BD7F-05F2FFC4AB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8256" y="1526841"/>
            <a:ext cx="2927752" cy="4383231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1B61561-3EAA-4A55-A5F5-509C43D54A15}"/>
              </a:ext>
            </a:extLst>
          </p:cNvPr>
          <p:cNvCxnSpPr/>
          <p:nvPr/>
        </p:nvCxnSpPr>
        <p:spPr>
          <a:xfrm>
            <a:off x="9328256" y="1618488"/>
            <a:ext cx="0" cy="4087368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  <a:alpha val="50000"/>
              </a:schemeClr>
            </a:solidFill>
            <a:headEnd type="none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5971E3A-24AD-AC4B-87E8-10561A999113}"/>
              </a:ext>
            </a:extLst>
          </p:cNvPr>
          <p:cNvSpPr txBox="1">
            <a:spLocks/>
          </p:cNvSpPr>
          <p:nvPr/>
        </p:nvSpPr>
        <p:spPr>
          <a:xfrm>
            <a:off x="510423" y="4014311"/>
            <a:ext cx="4758211" cy="23792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ts val="2353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961" b="0" i="0" kern="1200" spc="-49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224097" marR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 sz="1961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448193" marR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372" kern="1200" spc="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3pPr>
            <a:lvl4pPr marL="672290" marR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372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896386" marR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980" b="1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sz="98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>
                <a:solidFill>
                  <a:schemeClr val="tx2"/>
                </a:solidFill>
                <a:latin typeface="+mj-lt"/>
              </a:rPr>
              <a:t>NAT policy types</a:t>
            </a:r>
          </a:p>
          <a:p>
            <a:pPr marL="9525" lvl="1">
              <a:spcBef>
                <a:spcPts val="600"/>
              </a:spcBef>
              <a:spcAft>
                <a:spcPts val="600"/>
              </a:spcAft>
            </a:pPr>
            <a:r>
              <a:rPr lang="en-US" sz="1400">
                <a:latin typeface="+mj-lt"/>
              </a:rPr>
              <a:t>1:1 Static NAT</a:t>
            </a:r>
          </a:p>
          <a:p>
            <a:pPr marL="9525" lvl="2">
              <a:spcAft>
                <a:spcPts val="1200"/>
              </a:spcAft>
            </a:pPr>
            <a:r>
              <a:rPr lang="en-US" sz="1400">
                <a:solidFill>
                  <a:schemeClr val="tx1"/>
                </a:solidFill>
                <a:latin typeface="+mn-lt"/>
              </a:rPr>
              <a:t>Bi-directional connections</a:t>
            </a:r>
          </a:p>
          <a:p>
            <a:pPr marL="9525" lvl="1">
              <a:spcBef>
                <a:spcPts val="600"/>
              </a:spcBef>
              <a:spcAft>
                <a:spcPts val="600"/>
              </a:spcAft>
            </a:pPr>
            <a:r>
              <a:rPr lang="en-US" sz="1400">
                <a:latin typeface="+mj-lt"/>
              </a:rPr>
              <a:t>Many-to-1 Dynamic NAT</a:t>
            </a:r>
          </a:p>
          <a:p>
            <a:pPr marL="9525" lvl="2">
              <a:spcAft>
                <a:spcPts val="600"/>
              </a:spcAft>
            </a:pPr>
            <a:r>
              <a:rPr lang="en-US" sz="1400">
                <a:solidFill>
                  <a:schemeClr val="tx1"/>
                </a:solidFill>
                <a:latin typeface="+mn-lt"/>
              </a:rPr>
              <a:t>Preserve or masquerade address ranges</a:t>
            </a:r>
          </a:p>
          <a:p>
            <a:pPr marL="9525" lvl="2">
              <a:spcBef>
                <a:spcPts val="600"/>
              </a:spcBef>
              <a:spcAft>
                <a:spcPts val="600"/>
              </a:spcAft>
            </a:pPr>
            <a:r>
              <a:rPr lang="en-US" sz="1400">
                <a:solidFill>
                  <a:schemeClr val="tx1"/>
                </a:solidFill>
                <a:latin typeface="+mn-lt"/>
              </a:rPr>
              <a:t>Uni-directional connections</a:t>
            </a:r>
          </a:p>
          <a:p>
            <a:pPr marL="566997" lvl="1" indent="-342900">
              <a:buFont typeface="Arial" panose="020B0604020202020204" pitchFamily="34" charset="0"/>
              <a:buChar char="•"/>
            </a:pPr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AD7A84-46C6-374B-AB0F-810BED8B8F12}"/>
              </a:ext>
            </a:extLst>
          </p:cNvPr>
          <p:cNvCxnSpPr>
            <a:cxnSpLocks/>
          </p:cNvCxnSpPr>
          <p:nvPr/>
        </p:nvCxnSpPr>
        <p:spPr>
          <a:xfrm flipH="1">
            <a:off x="490189" y="2504902"/>
            <a:ext cx="718125" cy="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rgbClr val="0078D4"/>
                </a:gs>
                <a:gs pos="100000">
                  <a:schemeClr val="accent5"/>
                </a:gs>
              </a:gsLst>
              <a:lin ang="0" scaled="1"/>
              <a:tileRect/>
            </a:gradFill>
            <a:prstDash val="solid"/>
            <a:headEnd type="none" w="lg" len="med"/>
            <a:tailEnd type="none" w="lg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92AC735-80AE-A54C-B7DB-897257FC071A}"/>
              </a:ext>
            </a:extLst>
          </p:cNvPr>
          <p:cNvCxnSpPr>
            <a:cxnSpLocks/>
          </p:cNvCxnSpPr>
          <p:nvPr/>
        </p:nvCxnSpPr>
        <p:spPr>
          <a:xfrm flipH="1">
            <a:off x="511961" y="3049188"/>
            <a:ext cx="718125" cy="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rgbClr val="0078D4"/>
                </a:gs>
                <a:gs pos="100000">
                  <a:schemeClr val="accent5"/>
                </a:gs>
              </a:gsLst>
              <a:lin ang="0" scaled="1"/>
              <a:tileRect/>
            </a:gradFill>
            <a:prstDash val="solid"/>
            <a:headEnd type="none" w="lg" len="med"/>
            <a:tailEnd type="none" w="lg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562E744-7BFB-F745-B249-96E0AEC84796}"/>
              </a:ext>
            </a:extLst>
          </p:cNvPr>
          <p:cNvCxnSpPr>
            <a:cxnSpLocks/>
          </p:cNvCxnSpPr>
          <p:nvPr/>
        </p:nvCxnSpPr>
        <p:spPr>
          <a:xfrm flipH="1">
            <a:off x="490188" y="3822073"/>
            <a:ext cx="4952669" cy="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rgbClr val="0078D4"/>
                </a:gs>
                <a:gs pos="100000">
                  <a:schemeClr val="accent5"/>
                </a:gs>
              </a:gsLst>
              <a:lin ang="0" scaled="1"/>
              <a:tileRect/>
            </a:gradFill>
            <a:prstDash val="solid"/>
            <a:headEnd type="none" w="lg" len="med"/>
            <a:tailEnd type="none" w="lg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9BE9D10-0907-3C4F-9DC6-D4F364EA0E83}"/>
              </a:ext>
            </a:extLst>
          </p:cNvPr>
          <p:cNvCxnSpPr>
            <a:cxnSpLocks/>
          </p:cNvCxnSpPr>
          <p:nvPr/>
        </p:nvCxnSpPr>
        <p:spPr>
          <a:xfrm flipH="1">
            <a:off x="511961" y="5041274"/>
            <a:ext cx="718125" cy="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rgbClr val="0078D4"/>
                </a:gs>
                <a:gs pos="100000">
                  <a:schemeClr val="accent5"/>
                </a:gs>
              </a:gsLst>
              <a:lin ang="0" scaled="1"/>
              <a:tileRect/>
            </a:gradFill>
            <a:prstDash val="solid"/>
            <a:headEnd type="none" w="lg" len="med"/>
            <a:tailEnd type="none" w="lg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484482461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842B8-CBE8-5648-8325-4FED9959D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995" y="620428"/>
            <a:ext cx="11306469" cy="397545"/>
          </a:xfrm>
        </p:spPr>
        <p:txBody>
          <a:bodyPr/>
          <a:lstStyle/>
          <a:p>
            <a:r>
              <a:rPr lang="en-US"/>
              <a:t>Monitoring &amp; Diagnostics for VPN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331484-45AE-D64A-BD6E-E9D9C34A7BF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5995" y="1695653"/>
            <a:ext cx="4758211" cy="4047262"/>
          </a:xfrm>
        </p:spPr>
        <p:txBody>
          <a:bodyPr/>
          <a:lstStyle/>
          <a:p>
            <a:pPr marL="9525"/>
            <a:r>
              <a:rPr lang="en-US" sz="1800">
                <a:solidFill>
                  <a:schemeClr val="tx2"/>
                </a:solidFill>
                <a:latin typeface="+mj-lt"/>
              </a:rPr>
              <a:t>BGP Dashboard</a:t>
            </a:r>
          </a:p>
          <a:p>
            <a:pPr marL="9525" lvl="1">
              <a:spcBef>
                <a:spcPts val="600"/>
              </a:spcBef>
              <a:spcAft>
                <a:spcPts val="600"/>
              </a:spcAft>
            </a:pPr>
            <a:r>
              <a:rPr lang="en-US" sz="1400"/>
              <a:t>Session status</a:t>
            </a:r>
          </a:p>
          <a:p>
            <a:pPr marL="9525" lvl="1">
              <a:spcBef>
                <a:spcPts val="600"/>
              </a:spcBef>
              <a:spcAft>
                <a:spcPts val="600"/>
              </a:spcAft>
            </a:pPr>
            <a:r>
              <a:rPr lang="en-US" sz="1400"/>
              <a:t>Advertised routes</a:t>
            </a:r>
          </a:p>
          <a:p>
            <a:pPr marL="9525" lvl="1">
              <a:spcBef>
                <a:spcPts val="600"/>
              </a:spcBef>
              <a:spcAft>
                <a:spcPts val="600"/>
              </a:spcAft>
            </a:pPr>
            <a:r>
              <a:rPr lang="en-US" sz="1400"/>
              <a:t>Learnt routes</a:t>
            </a:r>
          </a:p>
          <a:p>
            <a:pPr marL="9525">
              <a:buFont typeface="Arial" panose="020B0604020202020204" pitchFamily="34" charset="0"/>
              <a:buChar char="•"/>
            </a:pPr>
            <a:endParaRPr lang="en-US" sz="1800"/>
          </a:p>
          <a:p>
            <a:pPr marL="9525"/>
            <a:r>
              <a:rPr lang="en-US" sz="1800">
                <a:solidFill>
                  <a:schemeClr val="tx2"/>
                </a:solidFill>
                <a:latin typeface="+mj-lt"/>
              </a:rPr>
              <a:t>Portal support for VPN packet capture</a:t>
            </a:r>
          </a:p>
          <a:p>
            <a:pPr marL="9525" lvl="1">
              <a:spcBef>
                <a:spcPts val="600"/>
              </a:spcBef>
              <a:spcAft>
                <a:spcPts val="600"/>
              </a:spcAft>
            </a:pPr>
            <a:r>
              <a:rPr lang="en-US" sz="1400"/>
              <a:t>With advanced filtering support</a:t>
            </a:r>
          </a:p>
          <a:p>
            <a:pPr marL="9525"/>
            <a:endParaRPr lang="en-US" sz="1800"/>
          </a:p>
          <a:p>
            <a:pPr marL="9525"/>
            <a:r>
              <a:rPr lang="en-US" sz="1800">
                <a:solidFill>
                  <a:schemeClr val="tx2"/>
                </a:solidFill>
                <a:latin typeface="+mj-lt"/>
              </a:rPr>
              <a:t>VPN connection management</a:t>
            </a:r>
          </a:p>
          <a:p>
            <a:pPr marL="9525" lvl="1">
              <a:spcBef>
                <a:spcPts val="600"/>
              </a:spcBef>
              <a:spcAft>
                <a:spcPts val="600"/>
              </a:spcAft>
            </a:pPr>
            <a:r>
              <a:rPr lang="en-US" sz="1400"/>
              <a:t>Reset individual connection</a:t>
            </a:r>
          </a:p>
          <a:p>
            <a:pPr marL="9525" lvl="1">
              <a:spcBef>
                <a:spcPts val="600"/>
              </a:spcBef>
              <a:spcAft>
                <a:spcPts val="600"/>
              </a:spcAft>
            </a:pPr>
            <a:r>
              <a:rPr lang="en-US" sz="1400"/>
              <a:t>Show connection SA</a:t>
            </a:r>
          </a:p>
          <a:p>
            <a:pPr marL="9525" lvl="1">
              <a:spcBef>
                <a:spcPts val="600"/>
              </a:spcBef>
              <a:spcAft>
                <a:spcPts val="600"/>
              </a:spcAft>
            </a:pPr>
            <a:r>
              <a:rPr lang="en-US" sz="1400"/>
              <a:t>IKE responder-only mode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C7714AD-1628-7C40-96B4-6D1D33C3A4CB}"/>
              </a:ext>
            </a:extLst>
          </p:cNvPr>
          <p:cNvCxnSpPr>
            <a:cxnSpLocks/>
          </p:cNvCxnSpPr>
          <p:nvPr/>
        </p:nvCxnSpPr>
        <p:spPr>
          <a:xfrm flipH="1">
            <a:off x="457531" y="3234244"/>
            <a:ext cx="4952669" cy="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rgbClr val="0078D4"/>
                </a:gs>
                <a:gs pos="100000">
                  <a:schemeClr val="accent5"/>
                </a:gs>
              </a:gsLst>
              <a:lin ang="0" scaled="1"/>
              <a:tileRect/>
            </a:gradFill>
            <a:prstDash val="solid"/>
            <a:headEnd type="none" w="lg" len="med"/>
            <a:tailEnd type="none" w="lg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27CC1B7-9652-DF44-AC95-41FF0273483B}"/>
              </a:ext>
            </a:extLst>
          </p:cNvPr>
          <p:cNvCxnSpPr>
            <a:cxnSpLocks/>
          </p:cNvCxnSpPr>
          <p:nvPr/>
        </p:nvCxnSpPr>
        <p:spPr>
          <a:xfrm flipH="1">
            <a:off x="468417" y="4213958"/>
            <a:ext cx="4952669" cy="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rgbClr val="0078D4"/>
                </a:gs>
                <a:gs pos="100000">
                  <a:schemeClr val="accent5"/>
                </a:gs>
              </a:gsLst>
              <a:lin ang="0" scaled="1"/>
              <a:tileRect/>
            </a:gradFill>
            <a:prstDash val="solid"/>
            <a:headEnd type="none" w="lg" len="med"/>
            <a:tailEnd type="none" w="lg" len="med"/>
          </a:ln>
          <a:effectLst/>
        </p:spPr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4C4E897E-0A77-483F-B089-6AF7EF0951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7161" y="1829980"/>
            <a:ext cx="3504839" cy="372957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CC6E878-3BC3-4A24-A03F-2665CA8B1F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179" y="1885231"/>
            <a:ext cx="1980289" cy="361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827729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FA9EF-EBA4-964C-B2C3-CA2524BAE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Azure VPN Client For MacOS (Azure AD MFA)</a:t>
            </a:r>
          </a:p>
        </p:txBody>
      </p:sp>
      <p:sp>
        <p:nvSpPr>
          <p:cNvPr id="3" name="Trapezoid 2">
            <a:extLst>
              <a:ext uri="{FF2B5EF4-FFF2-40B4-BE49-F238E27FC236}">
                <a16:creationId xmlns:a16="http://schemas.microsoft.com/office/drawing/2014/main" id="{6A58DDFC-9F89-4A4C-B657-AD03D2BE7C54}"/>
              </a:ext>
            </a:extLst>
          </p:cNvPr>
          <p:cNvSpPr/>
          <p:nvPr/>
        </p:nvSpPr>
        <p:spPr bwMode="auto">
          <a:xfrm rot="2700000">
            <a:off x="10916055" y="241919"/>
            <a:ext cx="1667194" cy="403137"/>
          </a:xfrm>
          <a:prstGeom prst="trapezoid">
            <a:avLst>
              <a:gd name="adj" fmla="val 102020"/>
            </a:avLst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/>
              </a:rPr>
              <a:t>Coming </a:t>
            </a:r>
            <a:r>
              <a:rPr lang="en-US" sz="120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Segoe UI" pitchFamily="34" charset="0"/>
                <a:cs typeface="Segoe UI"/>
              </a:rPr>
              <a:t>2021</a:t>
            </a:r>
            <a:endParaRPr lang="en-US" sz="12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My Movie1">
            <a:hlinkClick r:id="" action="ppaction://media"/>
            <a:extLst>
              <a:ext uri="{FF2B5EF4-FFF2-40B4-BE49-F238E27FC236}">
                <a16:creationId xmlns:a16="http://schemas.microsoft.com/office/drawing/2014/main" id="{CD2E021F-61AC-497C-9F74-AEC6678276B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01433" y="1582204"/>
            <a:ext cx="7711996" cy="433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7041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4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618" y="487"/>
            <a:ext cx="5973790" cy="6857027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304294-793E-FB49-A26A-F2ADFBA940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2466" y="3969114"/>
            <a:ext cx="5413394" cy="456279"/>
          </a:xfrm>
        </p:spPr>
        <p:txBody>
          <a:bodyPr/>
          <a:lstStyle/>
          <a:p>
            <a:r>
              <a:rPr lang="en-US"/>
              <a:t>Ajit Bhullar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41CB59B-EF9E-4E47-BF33-B8075EB6C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81" y="2151448"/>
            <a:ext cx="5428936" cy="1793104"/>
          </a:xfrm>
        </p:spPr>
        <p:txBody>
          <a:bodyPr/>
          <a:lstStyle/>
          <a:p>
            <a:r>
              <a:rPr lang="en-US" u="sng"/>
              <a:t>ExpressRoute</a:t>
            </a:r>
          </a:p>
        </p:txBody>
      </p:sp>
    </p:spTree>
    <p:extLst>
      <p:ext uri="{BB962C8B-B14F-4D97-AF65-F5344CB8AC3E}">
        <p14:creationId xmlns:p14="http://schemas.microsoft.com/office/powerpoint/2010/main" val="609593433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AzureCompete2015-Template(05)">
  <a:themeElements>
    <a:clrScheme name="MS-Azure 2015">
      <a:dk1>
        <a:srgbClr val="505050"/>
      </a:dk1>
      <a:lt1>
        <a:srgbClr val="FFFFFF"/>
      </a:lt1>
      <a:dk2>
        <a:srgbClr val="0078D7"/>
      </a:dk2>
      <a:lt2>
        <a:srgbClr val="D2D2D2"/>
      </a:lt2>
      <a:accent1>
        <a:srgbClr val="0078D7"/>
      </a:accent1>
      <a:accent2>
        <a:srgbClr val="00188F"/>
      </a:accent2>
      <a:accent3>
        <a:srgbClr val="002050"/>
      </a:accent3>
      <a:accent4>
        <a:srgbClr val="008272"/>
      </a:accent4>
      <a:accent5>
        <a:srgbClr val="68217A"/>
      </a:accent5>
      <a:accent6>
        <a:srgbClr val="DC3C00"/>
      </a:accent6>
      <a:hlink>
        <a:srgbClr val="0072C6"/>
      </a:hlink>
      <a:folHlink>
        <a:srgbClr val="0083E6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ompete Offsite Plan v1" id="{C767A3A4-91CF-453C-A407-92E8813709AA}" vid="{ADD57B72-F36B-4274-BBA3-60FDD9A4D8A9}"/>
    </a:ext>
  </a:extLst>
</a:theme>
</file>

<file path=ppt/theme/theme3.xml><?xml version="1.0" encoding="utf-8"?>
<a:theme xmlns:a="http://schemas.openxmlformats.org/drawingml/2006/main" name="Azure 1">
  <a:themeElements>
    <a:clrScheme name="Custom 3">
      <a:dk1>
        <a:srgbClr val="000000"/>
      </a:dk1>
      <a:lt1>
        <a:srgbClr val="FFFFFF"/>
      </a:lt1>
      <a:dk2>
        <a:srgbClr val="0078D3"/>
      </a:dk2>
      <a:lt2>
        <a:srgbClr val="FFFFFF"/>
      </a:lt2>
      <a:accent1>
        <a:srgbClr val="EBEBEB"/>
      </a:accent1>
      <a:accent2>
        <a:srgbClr val="75757A"/>
      </a:accent2>
      <a:accent3>
        <a:srgbClr val="000041"/>
      </a:accent3>
      <a:accent4>
        <a:srgbClr val="0078D3"/>
      </a:accent4>
      <a:accent5>
        <a:srgbClr val="50E6FF"/>
      </a:accent5>
      <a:accent6>
        <a:srgbClr val="EBEBEB"/>
      </a:accent6>
      <a:hlink>
        <a:srgbClr val="0078D4"/>
      </a:hlink>
      <a:folHlink>
        <a:srgbClr val="0078D4"/>
      </a:folHlink>
    </a:clrScheme>
    <a:fontScheme name="Dynamics 365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65B3B778-14F5-8246-A9D9-04A8D8071A60}" vid="{C9E98E11-734C-F14F-ADE3-6075149E5497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1739</Words>
  <Application>Microsoft Office PowerPoint</Application>
  <PresentationFormat>Widescreen</PresentationFormat>
  <Paragraphs>383</Paragraphs>
  <Slides>30</Slides>
  <Notes>21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30</vt:i4>
      </vt:variant>
    </vt:vector>
  </HeadingPairs>
  <TitlesOfParts>
    <vt:vector size="43" baseType="lpstr">
      <vt:lpstr>Arial</vt:lpstr>
      <vt:lpstr>Calibri</vt:lpstr>
      <vt:lpstr>Calibri Light</vt:lpstr>
      <vt:lpstr>Segoe Pro</vt:lpstr>
      <vt:lpstr>Segoe Pro Semibold</vt:lpstr>
      <vt:lpstr>Segoe UI</vt:lpstr>
      <vt:lpstr>Segoe UI Light</vt:lpstr>
      <vt:lpstr>Segoe UI Semibold</vt:lpstr>
      <vt:lpstr>Segoe UI Semilight</vt:lpstr>
      <vt:lpstr>Wingdings</vt:lpstr>
      <vt:lpstr>Office Theme</vt:lpstr>
      <vt:lpstr>2_AzureCompete2015-Template(05)</vt:lpstr>
      <vt:lpstr>Azure 1</vt:lpstr>
      <vt:lpstr>Hybrid Connectivity</vt:lpstr>
      <vt:lpstr>Agenda</vt:lpstr>
      <vt:lpstr>VPN</vt:lpstr>
      <vt:lpstr>Azure VPN Gateways</vt:lpstr>
      <vt:lpstr>Multiple Authentication Types for Point-to-Site VPN</vt:lpstr>
      <vt:lpstr>NAT For Site-to-site VPN</vt:lpstr>
      <vt:lpstr>Monitoring &amp; Diagnostics for VPN</vt:lpstr>
      <vt:lpstr>Azure VPN Client For MacOS (Azure AD MFA)</vt:lpstr>
      <vt:lpstr>ExpressRoute</vt:lpstr>
      <vt:lpstr>ExpressRoute Overview</vt:lpstr>
      <vt:lpstr>ExpressRoute Connectivity Models</vt:lpstr>
      <vt:lpstr>Standard ExpressRoute in colocation model</vt:lpstr>
      <vt:lpstr>ExpressRoute Direct</vt:lpstr>
      <vt:lpstr>ExpressRoute design patterns</vt:lpstr>
      <vt:lpstr>Designing for disaster recovery</vt:lpstr>
      <vt:lpstr>IPsec encryption over ExpressRoute</vt:lpstr>
      <vt:lpstr>New feature announcements</vt:lpstr>
      <vt:lpstr>ExpressRoute IPv6 Private Peering public preview</vt:lpstr>
      <vt:lpstr>ExpressRoute supportability improvements (GA)</vt:lpstr>
      <vt:lpstr>Additional new features</vt:lpstr>
      <vt:lpstr>Demo Slide </vt:lpstr>
      <vt:lpstr>Azure Route Service</vt:lpstr>
      <vt:lpstr>Azure Route Server</vt:lpstr>
      <vt:lpstr>Azure Route Server</vt:lpstr>
      <vt:lpstr>SDWAN use case</vt:lpstr>
      <vt:lpstr>ExpressRoute and VPN use case </vt:lpstr>
      <vt:lpstr>Azure Bastion</vt:lpstr>
      <vt:lpstr>Azure Bastion </vt:lpstr>
      <vt:lpstr>Azure Bastion Key Vault Integration (GA)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2021-03-24T18:18:36Z</dcterms:created>
  <dcterms:modified xsi:type="dcterms:W3CDTF">2021-03-24T18:19:01Z</dcterms:modified>
</cp:coreProperties>
</file>