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919" r:id="rId2"/>
  </p:sldMasterIdLst>
  <p:notesMasterIdLst>
    <p:notesMasterId r:id="rId22"/>
  </p:notesMasterIdLst>
  <p:handoutMasterIdLst>
    <p:handoutMasterId r:id="rId23"/>
  </p:handoutMasterIdLst>
  <p:sldIdLst>
    <p:sldId id="1817" r:id="rId3"/>
    <p:sldId id="1820" r:id="rId4"/>
    <p:sldId id="1848" r:id="rId5"/>
    <p:sldId id="1878" r:id="rId6"/>
    <p:sldId id="1858" r:id="rId7"/>
    <p:sldId id="1865" r:id="rId8"/>
    <p:sldId id="1867" r:id="rId9"/>
    <p:sldId id="1866" r:id="rId10"/>
    <p:sldId id="1872" r:id="rId11"/>
    <p:sldId id="1879" r:id="rId12"/>
    <p:sldId id="1856" r:id="rId13"/>
    <p:sldId id="1874" r:id="rId14"/>
    <p:sldId id="1873" r:id="rId15"/>
    <p:sldId id="1876" r:id="rId16"/>
    <p:sldId id="1870" r:id="rId17"/>
    <p:sldId id="1877" r:id="rId18"/>
    <p:sldId id="1880" r:id="rId19"/>
    <p:sldId id="1881" r:id="rId20"/>
    <p:sldId id="1849" r:id="rId21"/>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id="{A0252C9D-1D6B-42F9-BA63-F39DC4D8B635}">
          <p14:sldIdLst>
            <p14:sldId id="1817"/>
            <p14:sldId id="1820"/>
            <p14:sldId id="1848"/>
            <p14:sldId id="1878"/>
            <p14:sldId id="1858"/>
            <p14:sldId id="1865"/>
            <p14:sldId id="1867"/>
            <p14:sldId id="1866"/>
            <p14:sldId id="1872"/>
            <p14:sldId id="1879"/>
            <p14:sldId id="1856"/>
            <p14:sldId id="1874"/>
            <p14:sldId id="1873"/>
            <p14:sldId id="1876"/>
            <p14:sldId id="1870"/>
            <p14:sldId id="1877"/>
            <p14:sldId id="1880"/>
            <p14:sldId id="1881"/>
            <p14:sldId id="184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1A1A"/>
    <a:srgbClr val="243A49"/>
    <a:srgbClr val="004B50"/>
    <a:srgbClr val="EAEAEA"/>
    <a:srgbClr val="0078D4"/>
    <a:srgbClr val="FFFFFF"/>
    <a:srgbClr val="107C10"/>
    <a:srgbClr val="008272"/>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8DEC8-B994-4A6C-9532-A6303E90334E}" v="7" dt="2020-09-29T14:29:1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8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9/29/2020 3:28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9/29/2020 3:28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a:p>
        </p:txBody>
      </p:sp>
      <p:sp>
        <p:nvSpPr>
          <p:cNvPr id="11" name="Date Placeholder 10"/>
          <p:cNvSpPr>
            <a:spLocks noGrp="1"/>
          </p:cNvSpPr>
          <p:nvPr>
            <p:ph type="dt" idx="14"/>
          </p:nvPr>
        </p:nvSpPr>
        <p:spPr/>
        <p:txBody>
          <a:bodyPr/>
          <a:lstStyle/>
          <a:p>
            <a:fld id="{3A8AE42A-0CBF-4466-9DC4-244B4B05F419}" type="datetime8">
              <a:rPr lang="en-US" smtClean="0"/>
              <a:t>9/29/2020 3:28 PM</a:t>
            </a:fld>
            <a:endParaRPr lang="en-US"/>
          </a:p>
        </p:txBody>
      </p:sp>
      <p:sp>
        <p:nvSpPr>
          <p:cNvPr id="4" name="Footer Placeholder 3">
            <a:extLst>
              <a:ext uri="{FF2B5EF4-FFF2-40B4-BE49-F238E27FC236}">
                <a16:creationId xmlns:a16="http://schemas.microsoft.com/office/drawing/2014/main" id="{C02A3109-DCE0-4906-9311-ADB37932AB52}"/>
              </a:ext>
            </a:extLst>
          </p:cNvPr>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158BD8-06DB-4BA8-8C13-7C89BDF0DA08}"/>
              </a:ext>
            </a:extLst>
          </p:cNvPr>
          <p:cNvSpPr>
            <a:spLocks noGrp="1"/>
          </p:cNvSpPr>
          <p:nvPr>
            <p:ph type="hdr" sz="quarter" idx="16"/>
          </p:nvPr>
        </p:nvSpPr>
        <p:spPr/>
        <p:txBody>
          <a:bodyPr/>
          <a:lstStyle/>
          <a:p>
            <a:endParaRPr lang="en-US"/>
          </a:p>
        </p:txBody>
      </p:sp>
    </p:spTree>
    <p:extLst>
      <p:ext uri="{BB962C8B-B14F-4D97-AF65-F5344CB8AC3E}">
        <p14:creationId xmlns:p14="http://schemas.microsoft.com/office/powerpoint/2010/main" val="168447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a:p>
        </p:txBody>
      </p:sp>
      <p:sp>
        <p:nvSpPr>
          <p:cNvPr id="11" name="Date Placeholder 10"/>
          <p:cNvSpPr>
            <a:spLocks noGrp="1"/>
          </p:cNvSpPr>
          <p:nvPr>
            <p:ph type="dt" idx="14"/>
          </p:nvPr>
        </p:nvSpPr>
        <p:spPr/>
        <p:txBody>
          <a:bodyPr/>
          <a:lstStyle/>
          <a:p>
            <a:fld id="{30EA47FF-7EC3-4B14-9308-254E28AA46B9}" type="datetime8">
              <a:rPr lang="en-US" smtClean="0"/>
              <a:t>9/29/2020 3:28 PM</a:t>
            </a:fld>
            <a:endParaRPr lang="en-US"/>
          </a:p>
        </p:txBody>
      </p:sp>
      <p:sp>
        <p:nvSpPr>
          <p:cNvPr id="4" name="Footer Placeholder 3">
            <a:extLst>
              <a:ext uri="{FF2B5EF4-FFF2-40B4-BE49-F238E27FC236}">
                <a16:creationId xmlns:a16="http://schemas.microsoft.com/office/drawing/2014/main" id="{B4571860-912F-46D4-A5E6-9AA9EBEB8FDA}"/>
              </a:ext>
            </a:extLst>
          </p:cNvPr>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69862593-B652-41C5-86C4-5C91AE5BC7E4}"/>
              </a:ext>
            </a:extLst>
          </p:cNvPr>
          <p:cNvSpPr>
            <a:spLocks noGrp="1"/>
          </p:cNvSpPr>
          <p:nvPr>
            <p:ph type="hdr" sz="quarter" idx="16"/>
          </p:nvPr>
        </p:nvSpPr>
        <p:spPr/>
        <p:txBody>
          <a:bodyPr/>
          <a:lstStyle/>
          <a:p>
            <a:endParaRPr lang="en-US"/>
          </a:p>
        </p:txBody>
      </p:sp>
    </p:spTree>
    <p:extLst>
      <p:ext uri="{BB962C8B-B14F-4D97-AF65-F5344CB8AC3E}">
        <p14:creationId xmlns:p14="http://schemas.microsoft.com/office/powerpoint/2010/main" val="39069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E5EC2A6-9D89-4911-95D4-0DE18A28FC2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9/29/2020 3:28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 name="Footer Placeholder 3">
            <a:extLst>
              <a:ext uri="{FF2B5EF4-FFF2-40B4-BE49-F238E27FC236}">
                <a16:creationId xmlns:a16="http://schemas.microsoft.com/office/drawing/2014/main" id="{174ABA70-51F8-4325-8476-2DC89285D588}"/>
              </a:ext>
            </a:extLst>
          </p:cNvPr>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8ADEC1-AB43-422E-A1B6-E4D66A7EF7D8}"/>
              </a:ext>
            </a:extLst>
          </p:cNvPr>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985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E5EC2A6-9D89-4911-95D4-0DE18A28FC2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9/29/2020 3:28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 name="Footer Placeholder 3">
            <a:extLst>
              <a:ext uri="{FF2B5EF4-FFF2-40B4-BE49-F238E27FC236}">
                <a16:creationId xmlns:a16="http://schemas.microsoft.com/office/drawing/2014/main" id="{174ABA70-51F8-4325-8476-2DC89285D588}"/>
              </a:ext>
            </a:extLst>
          </p:cNvPr>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8ADEC1-AB43-422E-A1B6-E4D66A7EF7D8}"/>
              </a:ext>
            </a:extLst>
          </p:cNvPr>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7551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E7722FC-275C-4B9B-BB1A-E9B16A84608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7857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E5EC2A6-9D89-4911-95D4-0DE18A28FC2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9/29/2020 3:28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 name="Footer Placeholder 3">
            <a:extLst>
              <a:ext uri="{FF2B5EF4-FFF2-40B4-BE49-F238E27FC236}">
                <a16:creationId xmlns:a16="http://schemas.microsoft.com/office/drawing/2014/main" id="{174ABA70-51F8-4325-8476-2DC89285D588}"/>
              </a:ext>
            </a:extLst>
          </p:cNvPr>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848ADEC1-AB43-422E-A1B6-E4D66A7EF7D8}"/>
              </a:ext>
            </a:extLst>
          </p:cNvPr>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6833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10" name="Date Placeholder 9"/>
          <p:cNvSpPr>
            <a:spLocks noGrp="1"/>
          </p:cNvSpPr>
          <p:nvPr>
            <p:ph type="dt"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0A44D2A8-AC8C-4D73-93C7-9D201D6A20D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9/29/2020 3:28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 name="Footer Placeholder 3">
            <a:extLst>
              <a:ext uri="{FF2B5EF4-FFF2-40B4-BE49-F238E27FC236}">
                <a16:creationId xmlns:a16="http://schemas.microsoft.com/office/drawing/2014/main" id="{0982FC6C-77FF-419F-A105-F6E7ED746E0C}"/>
              </a:ext>
            </a:extLst>
          </p:cNvPr>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a:extLst>
              <a:ext uri="{FF2B5EF4-FFF2-40B4-BE49-F238E27FC236}">
                <a16:creationId xmlns:a16="http://schemas.microsoft.com/office/drawing/2014/main" id="{F9D6B3C1-CE98-4E98-8011-DB19C15BC4A7}"/>
              </a:ext>
            </a:extLst>
          </p:cNvPr>
          <p:cNvSpPr>
            <a:spLocks noGrp="1"/>
          </p:cNvSpPr>
          <p:nvPr>
            <p:ph type="hdr" sz="quarter" idx="15"/>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9803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1A1A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8F86527F-B7BB-AF49-9D34-D1BF54FEAE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189335521"/>
      </p:ext>
    </p:extLst>
  </p:cSld>
  <p:clrMapOvr>
    <a:masterClrMapping/>
  </p:clrMapOvr>
  <p:transition>
    <p:fade/>
  </p:transition>
  <p:extLst>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9816571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09671222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8673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pic>
        <p:nvPicPr>
          <p:cNvPr id="1026" name="Picture 2" descr="MSC17_dataCenter_035">
            <a:extLst>
              <a:ext uri="{FF2B5EF4-FFF2-40B4-BE49-F238E27FC236}">
                <a16:creationId xmlns:a16="http://schemas.microsoft.com/office/drawing/2014/main" id="{B0AAB1A3-BA2F-4E7B-9DA7-388A6AEA937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5694829" y="0"/>
            <a:ext cx="64971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555510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7211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r>
              <a:rPr lang="en-US"/>
              <a:t>© Microsoft Corporation                                                                                  					   	    	                                     Microsoft 365 </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r>
              <a:rPr lang="en-US"/>
              <a:t>© Microsoft Corporation                                                                                  								                      Microsoft 365 </a:t>
            </a:r>
          </a:p>
        </p:txBody>
      </p:sp>
    </p:spTree>
    <p:extLst>
      <p:ext uri="{BB962C8B-B14F-4D97-AF65-F5344CB8AC3E}">
        <p14:creationId xmlns:p14="http://schemas.microsoft.com/office/powerpoint/2010/main" val="7747507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0764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38504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userDrawn="1">
          <p15:clr>
            <a:srgbClr val="5ACBF0"/>
          </p15:clr>
        </p15:guide>
        <p15:guide id="4"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3701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85817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4959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700493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9556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39760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1312278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2735740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C4B60698-9D0C-2245-AB54-408320A046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3437373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orient="horz" pos="1910" userDrawn="1">
          <p15:clr>
            <a:srgbClr val="5ACBF0"/>
          </p15:clr>
        </p15:guide>
        <p15:guide id="4" orient="horz" pos="2505" userDrawn="1">
          <p15:clr>
            <a:srgbClr val="5ACBF0"/>
          </p15:clr>
        </p15:guide>
        <p15:guide id="5" pos="3840"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5ACBF0"/>
          </p15:clr>
        </p15:guide>
        <p15:guide id="3" orient="horz" pos="1911"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1A0A0744-85F1-0F43-8CD0-F540C13B0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913972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09292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grpSp>
        <p:nvGrpSpPr>
          <p:cNvPr id="26" name="Group 25">
            <a:extLst>
              <a:ext uri="{FF2B5EF4-FFF2-40B4-BE49-F238E27FC236}">
                <a16:creationId xmlns:a16="http://schemas.microsoft.com/office/drawing/2014/main" id="{2BBF7881-8D09-4F22-B10B-0916A242A2CD}"/>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F5B1D67C-D600-4009-9F96-DBD9F692B67A}"/>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589ED409-83AE-42D1-A29E-F5ACE1D5379C}"/>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A47E83EE-C7AB-4851-AC1F-A2E965DE8A4F}"/>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117874BE-F982-46B6-83B3-569DB8A26C11}"/>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72B84FE-1FBD-4DB0-A1BB-1D393BABFD96}"/>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F0612185-AF46-47F9-B984-65C416463817}"/>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1F4FE628-8992-4D3C-9177-54650A419B37}"/>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9EB1F0C1-51BC-433D-B643-499296AD9EB3}"/>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1F95DA3E-A7A9-4898-8537-3057A04A80B1}"/>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A0885F40-F98C-4749-AF50-8D882201C7B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5DF4BDA5-0196-465B-9592-AD537FCE4B9C}"/>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C953882-CF21-4072-808A-AFC6C6427081}"/>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24ACD3F6-35BF-4463-9A90-5F5B9025D6D9}"/>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36E0228F-415B-4662-977D-90C5D263A103}"/>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BBA85FE8-C6CE-42AD-9924-C426CEBA2C5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50FBB4D3-1D1C-41F7-856E-89287C5609D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F5EE762-48D4-46D8-8ECD-7595053F7D6E}"/>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5602528A-0204-4F83-A3CC-B19E5ED41C75}"/>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570E694A-2FDE-4ED0-B17A-283BAEEEBC3F}"/>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3014F876-92BB-450A-A3A6-EB7B6C2CB558}"/>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1AFE4E51-6693-4C7C-9EE7-633EA9AAA2AC}"/>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522550D5-A578-4C33-B405-092D50801565}"/>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6A5C88A0-A89F-42B9-B5E5-623E0E0D7555}"/>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C4AD7328-AEE6-43BE-8744-DE52D5F8CC2E}"/>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90DC1356-0D84-4394-B0FF-A91903B8585E}"/>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CA4391C-EE34-4D39-AC03-6D3272F213DC}"/>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23809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grpSp>
        <p:nvGrpSpPr>
          <p:cNvPr id="27" name="Group 26">
            <a:extLst>
              <a:ext uri="{FF2B5EF4-FFF2-40B4-BE49-F238E27FC236}">
                <a16:creationId xmlns:a16="http://schemas.microsoft.com/office/drawing/2014/main" id="{43B08910-F1C3-47B2-8C69-1B107282064A}"/>
              </a:ext>
            </a:extLst>
          </p:cNvPr>
          <p:cNvGrpSpPr/>
          <p:nvPr userDrawn="1"/>
        </p:nvGrpSpPr>
        <p:grpSpPr bwMode="ltGray">
          <a:xfrm>
            <a:off x="6256117" y="-21839"/>
            <a:ext cx="5932086" cy="6890047"/>
            <a:chOff x="6256117" y="-21839"/>
            <a:chExt cx="5932086" cy="6890047"/>
          </a:xfrm>
        </p:grpSpPr>
        <p:grpSp>
          <p:nvGrpSpPr>
            <p:cNvPr id="28" name="Group 27">
              <a:extLst>
                <a:ext uri="{FF2B5EF4-FFF2-40B4-BE49-F238E27FC236}">
                  <a16:creationId xmlns:a16="http://schemas.microsoft.com/office/drawing/2014/main" id="{9FE7A031-B4AB-4071-98FF-24E766F9BB5C}"/>
                </a:ext>
              </a:extLst>
            </p:cNvPr>
            <p:cNvGrpSpPr/>
            <p:nvPr userDrawn="1"/>
          </p:nvGrpSpPr>
          <p:grpSpPr bwMode="ltGray">
            <a:xfrm>
              <a:off x="8507413" y="1457714"/>
              <a:ext cx="3680790" cy="5392441"/>
              <a:chOff x="8507413" y="1457714"/>
              <a:chExt cx="3680790" cy="5392441"/>
            </a:xfrm>
          </p:grpSpPr>
          <p:sp>
            <p:nvSpPr>
              <p:cNvPr id="60" name="Freeform: Shape 59">
                <a:extLst>
                  <a:ext uri="{FF2B5EF4-FFF2-40B4-BE49-F238E27FC236}">
                    <a16:creationId xmlns:a16="http://schemas.microsoft.com/office/drawing/2014/main" id="{6DC7067D-3957-4163-9442-C167A0A6216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D9AE235F-4F6C-4565-AADC-752626D64B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EAADF52-7CC0-4715-8BAC-4186C7CE9B0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58AC140A-9DFB-45B7-82C2-CF25166A0D41}"/>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3436FDC7-3DF0-4E6A-B4A8-7EB4FF30AAF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D72FB5AA-3C69-4BB6-9C10-682E95EF1AAE}"/>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20321A7F-C5FC-4514-A3AC-41CC16FA85FD}"/>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B3C4B3CE-95D2-45A5-917E-A5389B118222}"/>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A5270AF0-DA91-4FF8-9B1C-35937E49D88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1B4AB4EC-0302-4902-B797-9B84C91FDE1B}"/>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E941D13F-2DD6-4121-8220-CC08400DD382}"/>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B98F2381-17CE-4672-96D3-D3E4A8C1115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E6A42BAE-DCEA-4A1A-8779-E499D67DA7B9}"/>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8D7995E7-6761-41BA-BE88-30DD0DF70D22}"/>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4D7B6AA-459B-44CF-9930-A05720C41315}"/>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0EBE7D0E-F0D6-4EA3-A151-C26BF3138977}"/>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6" name="Straight Connector 75">
                <a:extLst>
                  <a:ext uri="{FF2B5EF4-FFF2-40B4-BE49-F238E27FC236}">
                    <a16:creationId xmlns:a16="http://schemas.microsoft.com/office/drawing/2014/main" id="{0118A379-1639-4C1C-9E5B-A39F1CD0A9D9}"/>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9" name="Group 28">
              <a:extLst>
                <a:ext uri="{FF2B5EF4-FFF2-40B4-BE49-F238E27FC236}">
                  <a16:creationId xmlns:a16="http://schemas.microsoft.com/office/drawing/2014/main" id="{E8DE972F-9FF1-4743-BF7F-15CC5403A6CF}"/>
                </a:ext>
              </a:extLst>
            </p:cNvPr>
            <p:cNvGrpSpPr/>
            <p:nvPr userDrawn="1"/>
          </p:nvGrpSpPr>
          <p:grpSpPr bwMode="ltGray">
            <a:xfrm>
              <a:off x="7545167" y="-21839"/>
              <a:ext cx="1192433" cy="1098538"/>
              <a:chOff x="7545167" y="-9139"/>
              <a:chExt cx="1192433" cy="1098538"/>
            </a:xfrm>
          </p:grpSpPr>
          <p:sp>
            <p:nvSpPr>
              <p:cNvPr id="34" name="Freeform: Shape 33">
                <a:extLst>
                  <a:ext uri="{FF2B5EF4-FFF2-40B4-BE49-F238E27FC236}">
                    <a16:creationId xmlns:a16="http://schemas.microsoft.com/office/drawing/2014/main" id="{795596FA-D3B2-4953-81FC-9958337AF5DC}"/>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5" name="Freeform: Shape 34">
                <a:extLst>
                  <a:ext uri="{FF2B5EF4-FFF2-40B4-BE49-F238E27FC236}">
                    <a16:creationId xmlns:a16="http://schemas.microsoft.com/office/drawing/2014/main" id="{7D57090A-B887-4CA7-A022-90564F12A9A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F9749B2E-C284-42A2-A061-B635FBBBD461}"/>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0" name="Group 29">
              <a:extLst>
                <a:ext uri="{FF2B5EF4-FFF2-40B4-BE49-F238E27FC236}">
                  <a16:creationId xmlns:a16="http://schemas.microsoft.com/office/drawing/2014/main" id="{0A74F4CD-889D-4E91-AB27-CCB11E8677AE}"/>
                </a:ext>
              </a:extLst>
            </p:cNvPr>
            <p:cNvGrpSpPr/>
            <p:nvPr userDrawn="1"/>
          </p:nvGrpSpPr>
          <p:grpSpPr bwMode="ltGray">
            <a:xfrm>
              <a:off x="6256117" y="5896894"/>
              <a:ext cx="1057910" cy="971314"/>
              <a:chOff x="6256117" y="5896894"/>
              <a:chExt cx="1057910" cy="971314"/>
            </a:xfrm>
          </p:grpSpPr>
          <p:sp>
            <p:nvSpPr>
              <p:cNvPr id="31" name="Freeform: Shape 30">
                <a:extLst>
                  <a:ext uri="{FF2B5EF4-FFF2-40B4-BE49-F238E27FC236}">
                    <a16:creationId xmlns:a16="http://schemas.microsoft.com/office/drawing/2014/main" id="{6CE97AB5-F3D1-4D1A-8F2F-166F6F85A189}"/>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5281A29-9018-48AF-8B81-EB9F71FE5ABA}"/>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2B1B3F07-773E-4FC0-9A04-73F52683190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27043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36155"/>
            <a:ext cx="1693247" cy="1021696"/>
          </a:xfrm>
        </p:spPr>
        <p:txBody>
          <a:bodyPr>
            <a:noAutofit/>
          </a:bodyPr>
          <a:lstStyle>
            <a:lvl1pPr marL="0" indent="0">
              <a:buNone/>
              <a:defRPr sz="1961"/>
            </a:lvl1pPr>
          </a:lstStyle>
          <a:p>
            <a:pPr lvl="0"/>
            <a:r>
              <a:rPr lang="en-US"/>
              <a:t>Picture</a:t>
            </a:r>
          </a:p>
        </p:txBody>
      </p:sp>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rgbClr val="2F2F2F"/>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55995" y="3167818"/>
            <a:ext cx="1693247" cy="2778790"/>
          </a:xfrm>
        </p:spPr>
        <p:txBody>
          <a:bodyPr lIns="0" tIns="0" rIns="0" bIns="0"/>
          <a:lstStyle>
            <a:lvl1pPr marL="0" indent="0">
              <a:lnSpc>
                <a:spcPts val="1765"/>
              </a:lnSpc>
              <a:spcBef>
                <a:spcPts val="882"/>
              </a:spcBef>
              <a:buNone/>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p:cNvSpPr>
            <a:spLocks noGrp="1"/>
          </p:cNvSpPr>
          <p:nvPr>
            <p:ph type="body" sz="quarter" idx="15" hasCustomPrompt="1"/>
          </p:nvPr>
        </p:nvSpPr>
        <p:spPr>
          <a:xfrm>
            <a:off x="2378328" y="3167818"/>
            <a:ext cx="1693247" cy="2803460"/>
          </a:xfrm>
        </p:spPr>
        <p:txBody>
          <a:bodyPr lIns="0" tIns="0" rIns="0" bIns="0"/>
          <a:lstStyle>
            <a:lvl1pPr marL="0" indent="0">
              <a:lnSpc>
                <a:spcPts val="1765"/>
              </a:lnSpc>
              <a:spcBef>
                <a:spcPts val="882"/>
              </a:spcBef>
              <a:buNone/>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p:cNvSpPr>
            <a:spLocks noGrp="1"/>
          </p:cNvSpPr>
          <p:nvPr>
            <p:ph type="body" sz="quarter" idx="17" hasCustomPrompt="1"/>
          </p:nvPr>
        </p:nvSpPr>
        <p:spPr>
          <a:xfrm>
            <a:off x="4300662"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p:cNvSpPr>
            <a:spLocks noGrp="1"/>
          </p:cNvSpPr>
          <p:nvPr>
            <p:ph type="body" sz="quarter" idx="19" hasCustomPrompt="1"/>
          </p:nvPr>
        </p:nvSpPr>
        <p:spPr>
          <a:xfrm>
            <a:off x="6222995"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0" name="Text Placeholder 4"/>
          <p:cNvSpPr>
            <a:spLocks noGrp="1"/>
          </p:cNvSpPr>
          <p:nvPr>
            <p:ph type="body" sz="quarter" idx="21" hasCustomPrompt="1"/>
          </p:nvPr>
        </p:nvSpPr>
        <p:spPr>
          <a:xfrm>
            <a:off x="8145328"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2" name="Text Placeholder 4"/>
          <p:cNvSpPr>
            <a:spLocks noGrp="1"/>
          </p:cNvSpPr>
          <p:nvPr>
            <p:ph type="body" sz="quarter" idx="23" hasCustomPrompt="1"/>
          </p:nvPr>
        </p:nvSpPr>
        <p:spPr>
          <a:xfrm>
            <a:off x="10067660" y="3167818"/>
            <a:ext cx="1693247" cy="2803460"/>
          </a:xfr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1" kern="1200" spc="0" baseline="0" dirty="0">
                <a:solidFill>
                  <a:schemeClr val="accent1"/>
                </a:solidFill>
                <a:latin typeface="+mn-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chemeClr val="tx1"/>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5" name="Content Placeholder 15"/>
          <p:cNvSpPr>
            <a:spLocks noGrp="1"/>
          </p:cNvSpPr>
          <p:nvPr>
            <p:ph sz="quarter" idx="26" hasCustomPrompt="1"/>
          </p:nvPr>
        </p:nvSpPr>
        <p:spPr>
          <a:xfrm>
            <a:off x="2378328" y="2136155"/>
            <a:ext cx="1693247" cy="1021696"/>
          </a:xfrm>
        </p:spPr>
        <p:txBody>
          <a:bodyPr>
            <a:noAutofit/>
          </a:bodyPr>
          <a:lstStyle>
            <a:lvl1pPr marL="0" indent="0">
              <a:buNone/>
              <a:defRPr sz="1961"/>
            </a:lvl1pPr>
          </a:lstStyle>
          <a:p>
            <a:pPr lvl="0"/>
            <a:r>
              <a:rPr lang="en-US"/>
              <a:t>Picture</a:t>
            </a:r>
          </a:p>
        </p:txBody>
      </p:sp>
      <p:sp>
        <p:nvSpPr>
          <p:cNvPr id="26" name="Content Placeholder 15"/>
          <p:cNvSpPr>
            <a:spLocks noGrp="1"/>
          </p:cNvSpPr>
          <p:nvPr>
            <p:ph sz="quarter" idx="27" hasCustomPrompt="1"/>
          </p:nvPr>
        </p:nvSpPr>
        <p:spPr>
          <a:xfrm>
            <a:off x="4300662" y="2136155"/>
            <a:ext cx="1693247" cy="1021696"/>
          </a:xfrm>
        </p:spPr>
        <p:txBody>
          <a:bodyPr>
            <a:noAutofit/>
          </a:bodyPr>
          <a:lstStyle>
            <a:lvl1pPr marL="0" indent="0">
              <a:buNone/>
              <a:defRPr sz="1961"/>
            </a:lvl1pPr>
          </a:lstStyle>
          <a:p>
            <a:pPr lvl="0"/>
            <a:r>
              <a:rPr lang="en-US"/>
              <a:t>Picture</a:t>
            </a:r>
          </a:p>
        </p:txBody>
      </p:sp>
      <p:sp>
        <p:nvSpPr>
          <p:cNvPr id="27" name="Content Placeholder 15"/>
          <p:cNvSpPr>
            <a:spLocks noGrp="1"/>
          </p:cNvSpPr>
          <p:nvPr>
            <p:ph sz="quarter" idx="28" hasCustomPrompt="1"/>
          </p:nvPr>
        </p:nvSpPr>
        <p:spPr>
          <a:xfrm>
            <a:off x="6222995" y="2136155"/>
            <a:ext cx="1693247" cy="1021696"/>
          </a:xfrm>
        </p:spPr>
        <p:txBody>
          <a:bodyPr>
            <a:noAutofit/>
          </a:bodyPr>
          <a:lstStyle>
            <a:lvl1pPr marL="0" indent="0">
              <a:buNone/>
              <a:defRPr sz="1961"/>
            </a:lvl1pPr>
          </a:lstStyle>
          <a:p>
            <a:pPr lvl="0"/>
            <a:r>
              <a:rPr lang="en-US"/>
              <a:t>Picture</a:t>
            </a:r>
          </a:p>
        </p:txBody>
      </p:sp>
      <p:sp>
        <p:nvSpPr>
          <p:cNvPr id="28" name="Content Placeholder 15"/>
          <p:cNvSpPr>
            <a:spLocks noGrp="1"/>
          </p:cNvSpPr>
          <p:nvPr>
            <p:ph sz="quarter" idx="29" hasCustomPrompt="1"/>
          </p:nvPr>
        </p:nvSpPr>
        <p:spPr>
          <a:xfrm>
            <a:off x="8145328" y="2136155"/>
            <a:ext cx="1693247" cy="1021696"/>
          </a:xfrm>
        </p:spPr>
        <p:txBody>
          <a:bodyPr>
            <a:noAutofit/>
          </a:bodyPr>
          <a:lstStyle>
            <a:lvl1pPr marL="0" indent="0">
              <a:buNone/>
              <a:defRPr sz="1961"/>
            </a:lvl1pPr>
          </a:lstStyle>
          <a:p>
            <a:pPr lvl="0"/>
            <a:r>
              <a:rPr lang="en-US"/>
              <a:t>Picture</a:t>
            </a:r>
          </a:p>
        </p:txBody>
      </p:sp>
      <p:sp>
        <p:nvSpPr>
          <p:cNvPr id="29" name="Content Placeholder 15"/>
          <p:cNvSpPr>
            <a:spLocks noGrp="1"/>
          </p:cNvSpPr>
          <p:nvPr>
            <p:ph sz="quarter" idx="30" hasCustomPrompt="1"/>
          </p:nvPr>
        </p:nvSpPr>
        <p:spPr>
          <a:xfrm>
            <a:off x="10067660" y="2136155"/>
            <a:ext cx="1693247" cy="102169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341737283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67602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187122852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34260930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9776159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724541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78047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30457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image" Target="../media/image14.emf"/><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608" r:id="rId5"/>
    <p:sldLayoutId id="2147484665" r:id="rId6"/>
    <p:sldLayoutId id="2147484611" r:id="rId7"/>
    <p:sldLayoutId id="2147484664" r:id="rId8"/>
    <p:sldLayoutId id="2147484240" r:id="rId9"/>
    <p:sldLayoutId id="2147484241" r:id="rId10"/>
    <p:sldLayoutId id="2147484474" r:id="rId11"/>
    <p:sldLayoutId id="2147484245" r:id="rId12"/>
    <p:sldLayoutId id="2147484247" r:id="rId13"/>
    <p:sldLayoutId id="2147484639" r:id="rId14"/>
    <p:sldLayoutId id="2147484603" r:id="rId15"/>
    <p:sldLayoutId id="2147484645" r:id="rId16"/>
    <p:sldLayoutId id="2147484646" r:id="rId17"/>
    <p:sldLayoutId id="2147484647" r:id="rId18"/>
    <p:sldLayoutId id="2147484249" r:id="rId19"/>
    <p:sldLayoutId id="2147484640" r:id="rId20"/>
    <p:sldLayoutId id="2147484582" r:id="rId21"/>
    <p:sldLayoutId id="2147484641" r:id="rId22"/>
    <p:sldLayoutId id="2147484584" r:id="rId23"/>
    <p:sldLayoutId id="2147484583" r:id="rId24"/>
    <p:sldLayoutId id="2147484256" r:id="rId25"/>
    <p:sldLayoutId id="2147484257" r:id="rId26"/>
    <p:sldLayoutId id="2147484585" r:id="rId27"/>
    <p:sldLayoutId id="2147484263" r:id="rId28"/>
    <p:sldLayoutId id="2147484299" r:id="rId29"/>
    <p:sldLayoutId id="2147484649" r:id="rId30"/>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2"/>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832" r:id="rId1"/>
    <p:sldLayoutId id="2147484920" r:id="rId2"/>
    <p:sldLayoutId id="2147484921" r:id="rId3"/>
    <p:sldLayoutId id="2147484833" r:id="rId4"/>
    <p:sldLayoutId id="2147484834" r:id="rId5"/>
    <p:sldLayoutId id="2147484710" r:id="rId6"/>
    <p:sldLayoutId id="2147484922" r:id="rId7"/>
    <p:sldLayoutId id="2147484736" r:id="rId8"/>
    <p:sldLayoutId id="2147484923" r:id="rId9"/>
    <p:sldLayoutId id="2147484924" r:id="rId10"/>
    <p:sldLayoutId id="2147484925" r:id="rId11"/>
    <p:sldLayoutId id="2147484751" r:id="rId12"/>
    <p:sldLayoutId id="2147484752" r:id="rId13"/>
    <p:sldLayoutId id="2147484777" r:id="rId14"/>
    <p:sldLayoutId id="2147484835" r:id="rId15"/>
    <p:sldLayoutId id="2147484836" r:id="rId16"/>
    <p:sldLayoutId id="2147484837" r:id="rId17"/>
    <p:sldLayoutId id="2147484838" r:id="rId18"/>
    <p:sldLayoutId id="2147484839" r:id="rId19"/>
    <p:sldLayoutId id="2147484783" r:id="rId20"/>
    <p:sldLayoutId id="2147484784" r:id="rId21"/>
    <p:sldLayoutId id="2147484785" r:id="rId22"/>
    <p:sldLayoutId id="2147484786" r:id="rId23"/>
    <p:sldLayoutId id="2147484787" r:id="rId24"/>
    <p:sldLayoutId id="2147484926" r:id="rId25"/>
    <p:sldLayoutId id="2147484927" r:id="rId26"/>
    <p:sldLayoutId id="2147484671" r:id="rId27"/>
    <p:sldLayoutId id="2147484673" r:id="rId28"/>
    <p:sldLayoutId id="2147484928" r:id="rId29"/>
    <p:sldLayoutId id="2147484929" r:id="rId30"/>
    <p:sldLayoutId id="2147484930" r:id="rId31"/>
    <p:sldLayoutId id="2147484908" r:id="rId32"/>
    <p:sldLayoutId id="2147484909" r:id="rId33"/>
    <p:sldLayoutId id="2147484912" r:id="rId34"/>
    <p:sldLayoutId id="2147484913" r:id="rId35"/>
    <p:sldLayoutId id="2147484914" r:id="rId36"/>
    <p:sldLayoutId id="2147484915" r:id="rId37"/>
    <p:sldLayoutId id="2147484916" r:id="rId38"/>
    <p:sldLayoutId id="2147484917" r:id="rId39"/>
    <p:sldLayoutId id="2147484918" r:id="rId4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endpoints.office.com/endpoints/worldwide?clientrequestid=b10c5ed1-bad1-445f-b386-b919946339a7"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endpoints.office.com/changes/worldwide/0000000000?clientrequestid=b10c5ed1-bad1-445f-b386-b919946339a7" TargetMode="External"/><Relationship Id="rId4" Type="http://schemas.openxmlformats.org/officeDocument/2006/relationships/hyperlink" Target="https://endpoints.office.com/version?clientrequestid=b10c5ed1-bad1-445f-b386-b919946339a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aka.ms/ipurlws"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aka.ms/o365ip" TargetMode="External"/><Relationship Id="rId2" Type="http://schemas.openxmlformats.org/officeDocument/2006/relationships/hyperlink" Target="https://resources.techcommunity.microsoft.com/microsoft-365-network-connectivity/" TargetMode="External"/><Relationship Id="rId1" Type="http://schemas.openxmlformats.org/officeDocument/2006/relationships/slideLayout" Target="../slideLayouts/slideLayout30.xml"/><Relationship Id="rId5" Type="http://schemas.openxmlformats.org/officeDocument/2006/relationships/image" Target="../media/image32.emf"/><Relationship Id="rId4" Type="http://schemas.openxmlformats.org/officeDocument/2006/relationships/hyperlink" Target="http://aka.ms/ipurlw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aka.ms/o365ip" TargetMode="External"/><Relationship Id="rId1" Type="http://schemas.openxmlformats.org/officeDocument/2006/relationships/slideLayout" Target="../slideLayouts/slideLayout30.xml"/><Relationship Id="rId4" Type="http://schemas.openxmlformats.org/officeDocument/2006/relationships/hyperlink" Target="https://docs.microsoft.com/en-us/office365/enterprise/office-365-network-connectivity-principl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aka.ms/o365ip"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199" y="2364225"/>
            <a:ext cx="10955867" cy="1169551"/>
          </a:xfrm>
        </p:spPr>
        <p:txBody>
          <a:bodyPr/>
          <a:lstStyle/>
          <a:p>
            <a:pPr>
              <a:spcAft>
                <a:spcPts val="2400"/>
              </a:spcAft>
            </a:pPr>
            <a:r>
              <a:rPr lang="en-US">
                <a:solidFill>
                  <a:schemeClr val="tx1"/>
                </a:solidFill>
              </a:rPr>
              <a:t>Microsoft 365 Network Connectivity Video Series</a:t>
            </a:r>
            <a:br>
              <a:rPr lang="en-US">
                <a:solidFill>
                  <a:schemeClr val="tx1"/>
                </a:solidFill>
              </a:rPr>
            </a:br>
            <a:r>
              <a:rPr lang="en-US" sz="1200">
                <a:solidFill>
                  <a:schemeClr val="tx1"/>
                </a:solidFill>
              </a:rPr>
              <a:t> </a:t>
            </a:r>
            <a:br>
              <a:rPr lang="en-US">
                <a:solidFill>
                  <a:schemeClr val="tx1"/>
                </a:solidFill>
              </a:rPr>
            </a:br>
            <a:r>
              <a:rPr lang="en-US" sz="2800" i="1">
                <a:solidFill>
                  <a:schemeClr val="tx1"/>
                </a:solidFill>
              </a:rPr>
              <a:t>Managing Connections Using The IP/URL Web Service</a:t>
            </a:r>
            <a:endParaRPr lang="en-US" i="1">
              <a:solidFill>
                <a:schemeClr val="tx1"/>
              </a:solidFill>
            </a:endParaRPr>
          </a:p>
        </p:txBody>
      </p:sp>
      <p:sp>
        <p:nvSpPr>
          <p:cNvPr id="4" name="Text Placeholder 3"/>
          <p:cNvSpPr>
            <a:spLocks noGrp="1"/>
          </p:cNvSpPr>
          <p:nvPr>
            <p:ph type="body" sz="quarter" idx="12"/>
          </p:nvPr>
        </p:nvSpPr>
        <p:spPr>
          <a:xfrm>
            <a:off x="584200" y="3962400"/>
            <a:ext cx="9144000" cy="738664"/>
          </a:xfrm>
        </p:spPr>
        <p:txBody>
          <a:bodyPr/>
          <a:lstStyle/>
          <a:p>
            <a:r>
              <a:rPr lang="en-US"/>
              <a:t>Jeff Mealiffe</a:t>
            </a:r>
          </a:p>
          <a:p>
            <a:r>
              <a:rPr lang="en-US"/>
              <a:t>Principal Program Manager / Architect</a:t>
            </a:r>
          </a:p>
          <a:p>
            <a:r>
              <a:rPr lang="en-US"/>
              <a:t>Microsoft 365 Core Engineering</a:t>
            </a:r>
          </a:p>
        </p:txBody>
      </p:sp>
    </p:spTree>
    <p:extLst>
      <p:ext uri="{BB962C8B-B14F-4D97-AF65-F5344CB8AC3E}">
        <p14:creationId xmlns:p14="http://schemas.microsoft.com/office/powerpoint/2010/main" val="40229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a:t>IP/URL web service deep-dive</a:t>
            </a:r>
          </a:p>
        </p:txBody>
      </p:sp>
    </p:spTree>
    <p:extLst>
      <p:ext uri="{BB962C8B-B14F-4D97-AF65-F5344CB8AC3E}">
        <p14:creationId xmlns:p14="http://schemas.microsoft.com/office/powerpoint/2010/main" val="125168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10AB9A3-C4CA-4428-8CDF-F528930E106E}"/>
              </a:ext>
            </a:extLst>
          </p:cNvPr>
          <p:cNvSpPr/>
          <p:nvPr/>
        </p:nvSpPr>
        <p:spPr bwMode="auto">
          <a:xfrm>
            <a:off x="6941820" y="4476793"/>
            <a:ext cx="5132193" cy="178082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0" bIns="46637"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83B01"/>
                </a:solidFill>
                <a:effectLst/>
                <a:uLnTx/>
                <a:uFillTx/>
                <a:latin typeface="Segoe UI Semibold"/>
                <a:ea typeface="+mn-ea"/>
                <a:cs typeface="+mn-cs"/>
              </a:rPr>
              <a:t>Details</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We’re working with network service vendors to integrate this</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Configure them for optimal Microsoft 365 connectivity</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Customers using these configured devices will have recommended configuration and all monthly updates automated</a:t>
            </a:r>
          </a:p>
        </p:txBody>
      </p:sp>
      <p:sp>
        <p:nvSpPr>
          <p:cNvPr id="2" name="Title 1"/>
          <p:cNvSpPr>
            <a:spLocks noGrp="1"/>
          </p:cNvSpPr>
          <p:nvPr>
            <p:ph type="title"/>
          </p:nvPr>
        </p:nvSpPr>
        <p:spPr/>
        <p:txBody>
          <a:bodyPr/>
          <a:lstStyle/>
          <a:p>
            <a:r>
              <a:rPr lang="en-US"/>
              <a:t>Microsoft 365 IP addresses and URLs web services</a:t>
            </a:r>
          </a:p>
        </p:txBody>
      </p:sp>
      <p:grpSp>
        <p:nvGrpSpPr>
          <p:cNvPr id="10" name="Group 9">
            <a:extLst>
              <a:ext uri="{FF2B5EF4-FFF2-40B4-BE49-F238E27FC236}">
                <a16:creationId xmlns:a16="http://schemas.microsoft.com/office/drawing/2014/main" id="{98CD9882-349D-4B47-B1F3-32AE621A73B3}"/>
              </a:ext>
            </a:extLst>
          </p:cNvPr>
          <p:cNvGrpSpPr/>
          <p:nvPr/>
        </p:nvGrpSpPr>
        <p:grpSpPr>
          <a:xfrm>
            <a:off x="588263" y="2149776"/>
            <a:ext cx="2414421" cy="512239"/>
            <a:chOff x="694172" y="2080236"/>
            <a:chExt cx="1724002" cy="365761"/>
          </a:xfrm>
        </p:grpSpPr>
        <p:sp>
          <p:nvSpPr>
            <p:cNvPr id="4" name="Browser" title="Icon of a browser window">
              <a:extLst>
                <a:ext uri="{FF2B5EF4-FFF2-40B4-BE49-F238E27FC236}">
                  <a16:creationId xmlns:a16="http://schemas.microsoft.com/office/drawing/2014/main" id="{24B8A6CC-8D8E-49FB-8A70-8CDFE0D77A11}"/>
                </a:ext>
              </a:extLst>
            </p:cNvPr>
            <p:cNvSpPr>
              <a:spLocks noChangeAspect="1" noEditPoints="1"/>
            </p:cNvSpPr>
            <p:nvPr/>
          </p:nvSpPr>
          <p:spPr bwMode="auto">
            <a:xfrm>
              <a:off x="694172" y="2080236"/>
              <a:ext cx="457020" cy="365760"/>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5" name="Tablet_E70A" title="Icon of a tablet">
              <a:extLst>
                <a:ext uri="{FF2B5EF4-FFF2-40B4-BE49-F238E27FC236}">
                  <a16:creationId xmlns:a16="http://schemas.microsoft.com/office/drawing/2014/main" id="{7D006B05-4BB3-495D-B7CB-DD7824B78B5E}"/>
                </a:ext>
              </a:extLst>
            </p:cNvPr>
            <p:cNvSpPr>
              <a:spLocks noChangeAspect="1" noEditPoints="1"/>
            </p:cNvSpPr>
            <p:nvPr/>
          </p:nvSpPr>
          <p:spPr bwMode="auto">
            <a:xfrm>
              <a:off x="1919927" y="2080237"/>
              <a:ext cx="498247" cy="365760"/>
            </a:xfrm>
            <a:custGeom>
              <a:avLst/>
              <a:gdLst>
                <a:gd name="T0" fmla="*/ 3748 w 3748"/>
                <a:gd name="T1" fmla="*/ 2562 h 2749"/>
                <a:gd name="T2" fmla="*/ 3561 w 3748"/>
                <a:gd name="T3" fmla="*/ 2749 h 2749"/>
                <a:gd name="T4" fmla="*/ 187 w 3748"/>
                <a:gd name="T5" fmla="*/ 2749 h 2749"/>
                <a:gd name="T6" fmla="*/ 0 w 3748"/>
                <a:gd name="T7" fmla="*/ 2562 h 2749"/>
                <a:gd name="T8" fmla="*/ 0 w 3748"/>
                <a:gd name="T9" fmla="*/ 187 h 2749"/>
                <a:gd name="T10" fmla="*/ 187 w 3748"/>
                <a:gd name="T11" fmla="*/ 0 h 2749"/>
                <a:gd name="T12" fmla="*/ 3561 w 3748"/>
                <a:gd name="T13" fmla="*/ 0 h 2749"/>
                <a:gd name="T14" fmla="*/ 3748 w 3748"/>
                <a:gd name="T15" fmla="*/ 187 h 2749"/>
                <a:gd name="T16" fmla="*/ 3748 w 3748"/>
                <a:gd name="T17" fmla="*/ 2562 h 2749"/>
                <a:gd name="T18" fmla="*/ 2124 w 3748"/>
                <a:gd name="T19" fmla="*/ 2249 h 2749"/>
                <a:gd name="T20" fmla="*/ 1624 w 3748"/>
                <a:gd name="T21" fmla="*/ 2249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8" h="2749">
                  <a:moveTo>
                    <a:pt x="3748" y="2562"/>
                  </a:moveTo>
                  <a:cubicBezTo>
                    <a:pt x="3748" y="2665"/>
                    <a:pt x="3665" y="2749"/>
                    <a:pt x="3561" y="2749"/>
                  </a:cubicBezTo>
                  <a:cubicBezTo>
                    <a:pt x="187" y="2749"/>
                    <a:pt x="187" y="2749"/>
                    <a:pt x="187" y="2749"/>
                  </a:cubicBezTo>
                  <a:cubicBezTo>
                    <a:pt x="83" y="2749"/>
                    <a:pt x="0" y="2665"/>
                    <a:pt x="0" y="2562"/>
                  </a:cubicBezTo>
                  <a:cubicBezTo>
                    <a:pt x="0" y="187"/>
                    <a:pt x="0" y="187"/>
                    <a:pt x="0" y="187"/>
                  </a:cubicBezTo>
                  <a:cubicBezTo>
                    <a:pt x="0" y="84"/>
                    <a:pt x="83" y="0"/>
                    <a:pt x="187" y="0"/>
                  </a:cubicBezTo>
                  <a:cubicBezTo>
                    <a:pt x="3561" y="0"/>
                    <a:pt x="3561" y="0"/>
                    <a:pt x="3561" y="0"/>
                  </a:cubicBezTo>
                  <a:cubicBezTo>
                    <a:pt x="3665" y="0"/>
                    <a:pt x="3748" y="84"/>
                    <a:pt x="3748" y="187"/>
                  </a:cubicBezTo>
                  <a:lnTo>
                    <a:pt x="3748" y="2562"/>
                  </a:lnTo>
                  <a:close/>
                  <a:moveTo>
                    <a:pt x="2124" y="2249"/>
                  </a:moveTo>
                  <a:cubicBezTo>
                    <a:pt x="1624" y="2249"/>
                    <a:pt x="1624" y="2249"/>
                    <a:pt x="1624" y="2249"/>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7" name="Straight Arrow Connector 6">
              <a:extLst>
                <a:ext uri="{FF2B5EF4-FFF2-40B4-BE49-F238E27FC236}">
                  <a16:creationId xmlns:a16="http://schemas.microsoft.com/office/drawing/2014/main" id="{44427805-951D-4DF7-8E4C-7A395BC5AC10}"/>
                </a:ext>
              </a:extLst>
            </p:cNvPr>
            <p:cNvCxnSpPr/>
            <p:nvPr/>
          </p:nvCxnSpPr>
          <p:spPr>
            <a:xfrm>
              <a:off x="913006" y="2266543"/>
              <a:ext cx="125604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C590B6AF-7A99-46DA-B884-5798229308D8}"/>
              </a:ext>
            </a:extLst>
          </p:cNvPr>
          <p:cNvSpPr/>
          <p:nvPr/>
        </p:nvSpPr>
        <p:spPr>
          <a:xfrm>
            <a:off x="588263" y="2916558"/>
            <a:ext cx="8028633" cy="800219"/>
          </a:xfrm>
          <a:prstGeom prst="rect">
            <a:avLst/>
          </a:prstGeom>
        </p:spPr>
        <p:txBody>
          <a:bodyPr wrap="square" lIns="0">
            <a:spAutoFit/>
          </a:bodyPr>
          <a:lstStyle/>
          <a:p>
            <a:pPr marL="0" marR="0" lvl="1" indent="0" algn="l" defTabSz="914367"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D83B01"/>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/endpoints</a:t>
            </a:r>
            <a:r>
              <a:rPr kumimoji="0" lang="en-US" sz="1200" b="0" i="0" u="none" strike="noStrike" kern="1200" cap="none" spc="0" normalizeH="0" baseline="0" noProof="0">
                <a:ln>
                  <a:noFill/>
                </a:ln>
                <a:solidFill>
                  <a:srgbClr val="D83B01"/>
                </a:solidFill>
                <a:effectLst/>
                <a:uLnTx/>
                <a:uFillTx/>
                <a:latin typeface="Segoe UI"/>
                <a:ea typeface="+mn-ea"/>
                <a:cs typeface="+mn-cs"/>
              </a:rPr>
              <a:t> </a:t>
            </a:r>
            <a:r>
              <a:rPr kumimoji="0" lang="en-US" sz="1200" b="0" i="0" u="none" strike="noStrike" kern="1200" cap="none" spc="0" normalizeH="0" baseline="0" noProof="0">
                <a:ln>
                  <a:noFill/>
                </a:ln>
                <a:solidFill>
                  <a:srgbClr val="1A1A1A"/>
                </a:solidFill>
                <a:effectLst/>
                <a:uLnTx/>
                <a:uFillTx/>
                <a:latin typeface="Segoe UI"/>
                <a:ea typeface="+mn-ea"/>
                <a:cs typeface="+mn-cs"/>
              </a:rPr>
              <a:t>– provides the endpoints required for firewall ACLs or proxy servers</a:t>
            </a:r>
          </a:p>
          <a:p>
            <a:pPr marL="0" marR="0" lvl="1" indent="0" algn="l" defTabSz="914367"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D83B01"/>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/version</a:t>
            </a:r>
            <a:r>
              <a:rPr kumimoji="0" lang="en-US" sz="1200" b="0" i="0" u="none" strike="noStrike" kern="1200" cap="none" spc="0" normalizeH="0" baseline="0" noProof="0">
                <a:ln>
                  <a:noFill/>
                </a:ln>
                <a:solidFill>
                  <a:srgbClr val="D83B01"/>
                </a:solidFill>
                <a:effectLst/>
                <a:uLnTx/>
                <a:uFillTx/>
                <a:latin typeface="Segoe UI"/>
                <a:ea typeface="+mn-ea"/>
                <a:cs typeface="+mn-cs"/>
              </a:rPr>
              <a:t> </a:t>
            </a:r>
            <a:r>
              <a:rPr kumimoji="0" lang="en-US" sz="1200" b="0" i="0" u="none" strike="noStrike" kern="1200" cap="none" spc="0" normalizeH="0" baseline="0" noProof="0">
                <a:ln>
                  <a:noFill/>
                </a:ln>
                <a:solidFill>
                  <a:srgbClr val="1A1A1A"/>
                </a:solidFill>
                <a:effectLst/>
                <a:uLnTx/>
                <a:uFillTx/>
                <a:latin typeface="Segoe UI"/>
                <a:ea typeface="+mn-ea"/>
                <a:cs typeface="+mn-cs"/>
              </a:rPr>
              <a:t>– can be polled to identify the latest version or for an RSS feed</a:t>
            </a:r>
          </a:p>
          <a:p>
            <a:pPr marL="0" marR="0" lvl="1" indent="0" algn="l" defTabSz="914367"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D83B01"/>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/changes</a:t>
            </a:r>
            <a:r>
              <a:rPr kumimoji="0" lang="en-US" sz="1200" b="0" i="0" u="none" strike="noStrike" kern="1200" cap="none" spc="0" normalizeH="0" baseline="0" noProof="0">
                <a:ln>
                  <a:noFill/>
                </a:ln>
                <a:solidFill>
                  <a:srgbClr val="D83B01"/>
                </a:solidFill>
                <a:effectLst/>
                <a:uLnTx/>
                <a:uFillTx/>
                <a:latin typeface="Segoe UI"/>
                <a:ea typeface="+mn-ea"/>
                <a:cs typeface="+mn-cs"/>
              </a:rPr>
              <a:t> </a:t>
            </a:r>
            <a:r>
              <a:rPr kumimoji="0" lang="en-US" sz="1200" b="0" i="0" u="none" strike="noStrike" kern="1200" cap="none" spc="0" normalizeH="0" baseline="0" noProof="0">
                <a:ln>
                  <a:noFill/>
                </a:ln>
                <a:solidFill>
                  <a:srgbClr val="1A1A1A"/>
                </a:solidFill>
                <a:effectLst/>
                <a:uLnTx/>
                <a:uFillTx/>
                <a:latin typeface="Segoe UI"/>
                <a:ea typeface="+mn-ea"/>
                <a:cs typeface="+mn-cs"/>
              </a:rPr>
              <a:t>– returns specific changes made</a:t>
            </a:r>
          </a:p>
        </p:txBody>
      </p:sp>
      <p:sp>
        <p:nvSpPr>
          <p:cNvPr id="9" name="Rectangle 8">
            <a:extLst>
              <a:ext uri="{FF2B5EF4-FFF2-40B4-BE49-F238E27FC236}">
                <a16:creationId xmlns:a16="http://schemas.microsoft.com/office/drawing/2014/main" id="{B718304B-4193-4E78-A472-97C1E2AC77D9}"/>
              </a:ext>
            </a:extLst>
          </p:cNvPr>
          <p:cNvSpPr/>
          <p:nvPr/>
        </p:nvSpPr>
        <p:spPr>
          <a:xfrm>
            <a:off x="588263" y="1571606"/>
            <a:ext cx="5754015" cy="338554"/>
          </a:xfrm>
          <a:prstGeom prst="rect">
            <a:avLst/>
          </a:prstGeom>
        </p:spPr>
        <p:txBody>
          <a:bodyPr wrap="square" l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Segoe UI"/>
                <a:ea typeface="+mn-ea"/>
                <a:cs typeface="+mn-cs"/>
              </a:rPr>
              <a:t>Data from the HTML page is needed by devices, not people</a:t>
            </a:r>
          </a:p>
        </p:txBody>
      </p:sp>
      <p:sp>
        <p:nvSpPr>
          <p:cNvPr id="11" name="Rectangle 10">
            <a:extLst>
              <a:ext uri="{FF2B5EF4-FFF2-40B4-BE49-F238E27FC236}">
                <a16:creationId xmlns:a16="http://schemas.microsoft.com/office/drawing/2014/main" id="{41528FCD-629F-4F74-AF3E-A8D150B8696B}"/>
              </a:ext>
            </a:extLst>
          </p:cNvPr>
          <p:cNvSpPr/>
          <p:nvPr/>
        </p:nvSpPr>
        <p:spPr bwMode="auto">
          <a:xfrm>
            <a:off x="6941820" y="1618942"/>
            <a:ext cx="5132193" cy="245732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0" bIns="46637"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83B01"/>
                </a:solidFill>
                <a:effectLst/>
                <a:uLnTx/>
                <a:uFillTx/>
                <a:latin typeface="Segoe UI Semibold"/>
                <a:ea typeface="+mn-ea"/>
                <a:cs typeface="+mn-cs"/>
              </a:rPr>
              <a:t>Benefits with the Web services</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Automation and validation of data during publishing</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System readable data for direct network device integration</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Data available in JSON or CSV format</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Includes Optimize, Allow, Default categorization of Microsoft 365 endpoints</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Includes ExpressRoute routable flag for each endpoint</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Version change notification published alongside the data</a:t>
            </a:r>
          </a:p>
          <a:p>
            <a:pPr marL="171450" marR="0" lvl="0" indent="-171450" algn="l" defTabSz="91436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All provided attributes are supported by owning development teams</a:t>
            </a:r>
          </a:p>
        </p:txBody>
      </p:sp>
      <p:sp>
        <p:nvSpPr>
          <p:cNvPr id="13" name="Rectangle 12">
            <a:extLst>
              <a:ext uri="{FF2B5EF4-FFF2-40B4-BE49-F238E27FC236}">
                <a16:creationId xmlns:a16="http://schemas.microsoft.com/office/drawing/2014/main" id="{5FDDCD5C-8F62-4761-9D12-986E04B5BCB0}"/>
              </a:ext>
            </a:extLst>
          </p:cNvPr>
          <p:cNvSpPr/>
          <p:nvPr/>
        </p:nvSpPr>
        <p:spPr>
          <a:xfrm>
            <a:off x="588263" y="4476793"/>
            <a:ext cx="6877662" cy="338554"/>
          </a:xfrm>
          <a:prstGeom prst="rect">
            <a:avLst/>
          </a:prstGeom>
        </p:spPr>
        <p:txBody>
          <a:bodyPr wrap="square" l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A1A1A"/>
                </a:solidFill>
                <a:effectLst/>
                <a:uLnTx/>
                <a:uFillTx/>
                <a:latin typeface="Segoe UI"/>
                <a:ea typeface="+mn-ea"/>
                <a:cs typeface="+mn-cs"/>
              </a:rPr>
              <a:t>Network devices can fetch and identify Microsoft 365 network traffic</a:t>
            </a:r>
          </a:p>
        </p:txBody>
      </p:sp>
      <p:sp>
        <p:nvSpPr>
          <p:cNvPr id="14" name="Tablet_E70A" title="Icon of a tablet">
            <a:extLst>
              <a:ext uri="{FF2B5EF4-FFF2-40B4-BE49-F238E27FC236}">
                <a16:creationId xmlns:a16="http://schemas.microsoft.com/office/drawing/2014/main" id="{7EB7D655-B15F-4D8C-8E7E-E27E6ED2A9E6}"/>
              </a:ext>
            </a:extLst>
          </p:cNvPr>
          <p:cNvSpPr>
            <a:spLocks noChangeAspect="1" noEditPoints="1"/>
          </p:cNvSpPr>
          <p:nvPr/>
        </p:nvSpPr>
        <p:spPr bwMode="auto">
          <a:xfrm>
            <a:off x="588263" y="5378111"/>
            <a:ext cx="697782" cy="512238"/>
          </a:xfrm>
          <a:custGeom>
            <a:avLst/>
            <a:gdLst>
              <a:gd name="T0" fmla="*/ 3748 w 3748"/>
              <a:gd name="T1" fmla="*/ 2562 h 2749"/>
              <a:gd name="T2" fmla="*/ 3561 w 3748"/>
              <a:gd name="T3" fmla="*/ 2749 h 2749"/>
              <a:gd name="T4" fmla="*/ 187 w 3748"/>
              <a:gd name="T5" fmla="*/ 2749 h 2749"/>
              <a:gd name="T6" fmla="*/ 0 w 3748"/>
              <a:gd name="T7" fmla="*/ 2562 h 2749"/>
              <a:gd name="T8" fmla="*/ 0 w 3748"/>
              <a:gd name="T9" fmla="*/ 187 h 2749"/>
              <a:gd name="T10" fmla="*/ 187 w 3748"/>
              <a:gd name="T11" fmla="*/ 0 h 2749"/>
              <a:gd name="T12" fmla="*/ 3561 w 3748"/>
              <a:gd name="T13" fmla="*/ 0 h 2749"/>
              <a:gd name="T14" fmla="*/ 3748 w 3748"/>
              <a:gd name="T15" fmla="*/ 187 h 2749"/>
              <a:gd name="T16" fmla="*/ 3748 w 3748"/>
              <a:gd name="T17" fmla="*/ 2562 h 2749"/>
              <a:gd name="T18" fmla="*/ 2124 w 3748"/>
              <a:gd name="T19" fmla="*/ 2249 h 2749"/>
              <a:gd name="T20" fmla="*/ 1624 w 3748"/>
              <a:gd name="T21" fmla="*/ 2249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8" h="2749">
                <a:moveTo>
                  <a:pt x="3748" y="2562"/>
                </a:moveTo>
                <a:cubicBezTo>
                  <a:pt x="3748" y="2665"/>
                  <a:pt x="3665" y="2749"/>
                  <a:pt x="3561" y="2749"/>
                </a:cubicBezTo>
                <a:cubicBezTo>
                  <a:pt x="187" y="2749"/>
                  <a:pt x="187" y="2749"/>
                  <a:pt x="187" y="2749"/>
                </a:cubicBezTo>
                <a:cubicBezTo>
                  <a:pt x="83" y="2749"/>
                  <a:pt x="0" y="2665"/>
                  <a:pt x="0" y="2562"/>
                </a:cubicBezTo>
                <a:cubicBezTo>
                  <a:pt x="0" y="187"/>
                  <a:pt x="0" y="187"/>
                  <a:pt x="0" y="187"/>
                </a:cubicBezTo>
                <a:cubicBezTo>
                  <a:pt x="0" y="84"/>
                  <a:pt x="83" y="0"/>
                  <a:pt x="187" y="0"/>
                </a:cubicBezTo>
                <a:cubicBezTo>
                  <a:pt x="3561" y="0"/>
                  <a:pt x="3561" y="0"/>
                  <a:pt x="3561" y="0"/>
                </a:cubicBezTo>
                <a:cubicBezTo>
                  <a:pt x="3665" y="0"/>
                  <a:pt x="3748" y="84"/>
                  <a:pt x="3748" y="187"/>
                </a:cubicBezTo>
                <a:lnTo>
                  <a:pt x="3748" y="2562"/>
                </a:lnTo>
                <a:close/>
                <a:moveTo>
                  <a:pt x="2124" y="2249"/>
                </a:moveTo>
                <a:cubicBezTo>
                  <a:pt x="1624" y="2249"/>
                  <a:pt x="1624" y="2249"/>
                  <a:pt x="1624" y="2249"/>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5" name="monitor" title="Icon of a monitor">
            <a:extLst>
              <a:ext uri="{FF2B5EF4-FFF2-40B4-BE49-F238E27FC236}">
                <a16:creationId xmlns:a16="http://schemas.microsoft.com/office/drawing/2014/main" id="{11F3DC07-AD5E-4107-9006-01388383BCEC}"/>
              </a:ext>
            </a:extLst>
          </p:cNvPr>
          <p:cNvSpPr>
            <a:spLocks noChangeAspect="1" noEditPoints="1"/>
          </p:cNvSpPr>
          <p:nvPr/>
        </p:nvSpPr>
        <p:spPr bwMode="auto">
          <a:xfrm>
            <a:off x="3753516" y="5376908"/>
            <a:ext cx="697782" cy="534775"/>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35C966CD-C35B-4BDC-B524-253ECF951163}"/>
              </a:ext>
            </a:extLst>
          </p:cNvPr>
          <p:cNvCxnSpPr>
            <a:cxnSpLocks/>
          </p:cNvCxnSpPr>
          <p:nvPr/>
        </p:nvCxnSpPr>
        <p:spPr>
          <a:xfrm>
            <a:off x="1286045" y="5644295"/>
            <a:ext cx="2477519" cy="0"/>
          </a:xfrm>
          <a:prstGeom prst="line">
            <a:avLst/>
          </a:prstGeom>
          <a:ln w="190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network" title="Icon of a device or computer network">
            <a:extLst>
              <a:ext uri="{FF2B5EF4-FFF2-40B4-BE49-F238E27FC236}">
                <a16:creationId xmlns:a16="http://schemas.microsoft.com/office/drawing/2014/main" id="{E41D66EB-4C9D-4A65-9AF3-D7C829E68C84}"/>
              </a:ext>
            </a:extLst>
          </p:cNvPr>
          <p:cNvSpPr>
            <a:spLocks noChangeAspect="1" noEditPoints="1"/>
          </p:cNvSpPr>
          <p:nvPr/>
        </p:nvSpPr>
        <p:spPr bwMode="auto">
          <a:xfrm>
            <a:off x="2223951" y="5068880"/>
            <a:ext cx="591658" cy="616055"/>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solidFill>
            <a:srgbClr val="E6E6E6"/>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pic>
        <p:nvPicPr>
          <p:cNvPr id="23" name="Picture 22">
            <a:extLst>
              <a:ext uri="{FF2B5EF4-FFF2-40B4-BE49-F238E27FC236}">
                <a16:creationId xmlns:a16="http://schemas.microsoft.com/office/drawing/2014/main" id="{37961674-6C75-4520-B8D1-F2FB28CC08C1}"/>
              </a:ext>
            </a:extLst>
          </p:cNvPr>
          <p:cNvPicPr>
            <a:picLocks noChangeAspect="1"/>
          </p:cNvPicPr>
          <p:nvPr/>
        </p:nvPicPr>
        <p:blipFill rotWithShape="1">
          <a:blip r:embed="rId6"/>
          <a:srcRect r="78677" b="-6383"/>
          <a:stretch/>
        </p:blipFill>
        <p:spPr>
          <a:xfrm>
            <a:off x="2392083" y="5195084"/>
            <a:ext cx="235298" cy="257694"/>
          </a:xfrm>
          <a:prstGeom prst="rect">
            <a:avLst/>
          </a:prstGeom>
        </p:spPr>
      </p:pic>
    </p:spTree>
    <p:extLst>
      <p:ext uri="{BB962C8B-B14F-4D97-AF65-F5344CB8AC3E}">
        <p14:creationId xmlns:p14="http://schemas.microsoft.com/office/powerpoint/2010/main" val="2881521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068AA-3383-43F7-9391-B6B667A9362E}"/>
              </a:ext>
            </a:extLst>
          </p:cNvPr>
          <p:cNvSpPr>
            <a:spLocks noGrp="1"/>
          </p:cNvSpPr>
          <p:nvPr>
            <p:ph type="title"/>
          </p:nvPr>
        </p:nvSpPr>
        <p:spPr/>
        <p:txBody>
          <a:bodyPr/>
          <a:lstStyle/>
          <a:p>
            <a:r>
              <a:rPr lang="en-US"/>
              <a:t>Web service capabilities</a:t>
            </a:r>
          </a:p>
        </p:txBody>
      </p:sp>
      <p:sp>
        <p:nvSpPr>
          <p:cNvPr id="5" name="Text Placeholder 4">
            <a:extLst>
              <a:ext uri="{FF2B5EF4-FFF2-40B4-BE49-F238E27FC236}">
                <a16:creationId xmlns:a16="http://schemas.microsoft.com/office/drawing/2014/main" id="{5E9DF5E9-DF8B-4D5A-A389-780E599E64A4}"/>
              </a:ext>
            </a:extLst>
          </p:cNvPr>
          <p:cNvSpPr>
            <a:spLocks noGrp="1"/>
          </p:cNvSpPr>
          <p:nvPr>
            <p:ph type="body" sz="quarter" idx="10"/>
          </p:nvPr>
        </p:nvSpPr>
        <p:spPr>
          <a:xfrm>
            <a:off x="584200" y="1435497"/>
            <a:ext cx="5343358" cy="4124206"/>
          </a:xfrm>
        </p:spPr>
        <p:txBody>
          <a:bodyPr/>
          <a:lstStyle/>
          <a:p>
            <a:r>
              <a:rPr lang="en-US"/>
              <a:t>API documentation at </a:t>
            </a:r>
            <a:r>
              <a:rPr lang="en-US">
                <a:hlinkClick r:id="rId2"/>
              </a:rPr>
              <a:t>http://aka.ms/ipurlws</a:t>
            </a:r>
            <a:endParaRPr lang="en-US"/>
          </a:p>
          <a:p>
            <a:r>
              <a:rPr lang="en-US"/>
              <a:t>RESTful APIs support output in 2 formats</a:t>
            </a:r>
          </a:p>
          <a:p>
            <a:pPr lvl="1"/>
            <a:r>
              <a:rPr lang="en-US" b="1"/>
              <a:t>Format=&lt;JSON|CSV&gt;</a:t>
            </a:r>
          </a:p>
          <a:p>
            <a:r>
              <a:rPr lang="en-US"/>
              <a:t>All requests must include an ID, used for telemetry/troubleshooting. Generate a unique ID per-client</a:t>
            </a:r>
          </a:p>
          <a:p>
            <a:pPr lvl="1"/>
            <a:r>
              <a:rPr lang="en-US" b="1" err="1"/>
              <a:t>ClientRequestId</a:t>
            </a:r>
            <a:r>
              <a:rPr lang="en-US" b="1"/>
              <a:t>=&lt;</a:t>
            </a:r>
            <a:r>
              <a:rPr lang="en-US" b="1" err="1"/>
              <a:t>guid</a:t>
            </a:r>
            <a:r>
              <a:rPr lang="en-US" b="1"/>
              <a:t>&gt;</a:t>
            </a:r>
          </a:p>
          <a:p>
            <a:r>
              <a:rPr lang="en-US"/>
              <a:t>Follow guidance carefully to avoid rate limiting / 429 errors</a:t>
            </a:r>
          </a:p>
          <a:p>
            <a:r>
              <a:rPr lang="en-US"/>
              <a:t>Instance scope (optionally) provided within URL path after method name</a:t>
            </a:r>
          </a:p>
          <a:p>
            <a:pPr lvl="1"/>
            <a:r>
              <a:rPr lang="en-US" sz="1400">
                <a:latin typeface="Consolas" panose="020B0609020204030204" pitchFamily="49" charset="0"/>
              </a:rPr>
              <a:t>https://endpoints.office.com/</a:t>
            </a:r>
            <a:r>
              <a:rPr lang="en-US" sz="1400" i="1">
                <a:latin typeface="Consolas" panose="020B0609020204030204" pitchFamily="49" charset="0"/>
              </a:rPr>
              <a:t>method</a:t>
            </a:r>
            <a:r>
              <a:rPr lang="en-US" sz="1400">
                <a:latin typeface="Consolas" panose="020B0609020204030204" pitchFamily="49" charset="0"/>
              </a:rPr>
              <a:t>/</a:t>
            </a:r>
            <a:r>
              <a:rPr lang="en-US" sz="1400" i="1">
                <a:latin typeface="Consolas" panose="020B0609020204030204" pitchFamily="49" charset="0"/>
              </a:rPr>
              <a:t>instance</a:t>
            </a:r>
            <a:r>
              <a:rPr lang="en-US" sz="1400">
                <a:latin typeface="Consolas" panose="020B0609020204030204" pitchFamily="49" charset="0"/>
              </a:rPr>
              <a:t>?...</a:t>
            </a:r>
          </a:p>
          <a:p>
            <a:pPr lvl="1"/>
            <a:r>
              <a:rPr lang="en-US" sz="1400"/>
              <a:t>Worldwide | China | Germany | </a:t>
            </a:r>
            <a:r>
              <a:rPr lang="en-US" sz="1400" err="1"/>
              <a:t>USGovDoD</a:t>
            </a:r>
            <a:r>
              <a:rPr lang="en-US" sz="1400"/>
              <a:t> | </a:t>
            </a:r>
            <a:r>
              <a:rPr lang="en-US" sz="1400" err="1"/>
              <a:t>USGovGCCHigh</a:t>
            </a:r>
            <a:endParaRPr lang="en-US"/>
          </a:p>
        </p:txBody>
      </p:sp>
      <p:pic>
        <p:nvPicPr>
          <p:cNvPr id="2" name="Picture 1">
            <a:extLst>
              <a:ext uri="{FF2B5EF4-FFF2-40B4-BE49-F238E27FC236}">
                <a16:creationId xmlns:a16="http://schemas.microsoft.com/office/drawing/2014/main" id="{E583F752-479E-40C3-9425-2444E7C9963B}"/>
              </a:ext>
            </a:extLst>
          </p:cNvPr>
          <p:cNvPicPr>
            <a:picLocks noChangeAspect="1"/>
          </p:cNvPicPr>
          <p:nvPr/>
        </p:nvPicPr>
        <p:blipFill>
          <a:blip r:embed="rId3"/>
          <a:stretch>
            <a:fillRect/>
          </a:stretch>
        </p:blipFill>
        <p:spPr>
          <a:xfrm>
            <a:off x="6375285" y="1435497"/>
            <a:ext cx="5642116" cy="5316433"/>
          </a:xfrm>
          <a:prstGeom prst="rect">
            <a:avLst/>
          </a:prstGeom>
        </p:spPr>
      </p:pic>
    </p:spTree>
    <p:extLst>
      <p:ext uri="{BB962C8B-B14F-4D97-AF65-F5344CB8AC3E}">
        <p14:creationId xmlns:p14="http://schemas.microsoft.com/office/powerpoint/2010/main" val="32744606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399BF5-7C2B-49C0-8985-676A6A48F9F4}"/>
              </a:ext>
            </a:extLst>
          </p:cNvPr>
          <p:cNvSpPr>
            <a:spLocks noGrp="1"/>
          </p:cNvSpPr>
          <p:nvPr>
            <p:ph type="title"/>
          </p:nvPr>
        </p:nvSpPr>
        <p:spPr/>
        <p:txBody>
          <a:bodyPr/>
          <a:lstStyle/>
          <a:p>
            <a:r>
              <a:rPr lang="en-US"/>
              <a:t>Version web service method</a:t>
            </a:r>
          </a:p>
        </p:txBody>
      </p:sp>
      <p:sp>
        <p:nvSpPr>
          <p:cNvPr id="4" name="Text Placeholder 3">
            <a:extLst>
              <a:ext uri="{FF2B5EF4-FFF2-40B4-BE49-F238E27FC236}">
                <a16:creationId xmlns:a16="http://schemas.microsoft.com/office/drawing/2014/main" id="{760337E7-3D6B-41C7-A687-9BEF422C72C3}"/>
              </a:ext>
            </a:extLst>
          </p:cNvPr>
          <p:cNvSpPr>
            <a:spLocks noGrp="1"/>
          </p:cNvSpPr>
          <p:nvPr>
            <p:ph type="body" sz="quarter" idx="10"/>
          </p:nvPr>
        </p:nvSpPr>
        <p:spPr>
          <a:xfrm>
            <a:off x="584200" y="1435497"/>
            <a:ext cx="11018520" cy="5029069"/>
          </a:xfrm>
        </p:spPr>
        <p:txBody>
          <a:bodyPr/>
          <a:lstStyle/>
          <a:p>
            <a:r>
              <a:rPr lang="en-US"/>
              <a:t>Version method provides quick insight into current version as a signal for when to pull down new details</a:t>
            </a:r>
          </a:p>
          <a:p>
            <a:r>
              <a:rPr lang="en-US"/>
              <a:t>Not rate limited, designed for polling</a:t>
            </a:r>
          </a:p>
          <a:p>
            <a:r>
              <a:rPr lang="en-US"/>
              <a:t>Guidance is to poll hourly</a:t>
            </a:r>
          </a:p>
          <a:p>
            <a:endParaRPr lang="en-US"/>
          </a:p>
          <a:p>
            <a:r>
              <a:rPr lang="en-US" b="1" err="1"/>
              <a:t>AllVersions</a:t>
            </a:r>
            <a:r>
              <a:rPr lang="en-US" b="1"/>
              <a:t>=&lt;true | false&gt;</a:t>
            </a:r>
            <a:r>
              <a:rPr lang="en-US"/>
              <a:t> - Can be used to get historical version data.</a:t>
            </a:r>
            <a:endParaRPr lang="en-US" b="1"/>
          </a:p>
          <a:p>
            <a:r>
              <a:rPr lang="en-US" b="1"/>
              <a:t>Format=&lt;JSON | CSV | RSS&gt;</a:t>
            </a:r>
            <a:r>
              <a:rPr lang="en-US"/>
              <a:t> - This call supports RSS output</a:t>
            </a:r>
            <a:endParaRPr lang="en-US" b="1"/>
          </a:p>
          <a:p>
            <a:endParaRPr lang="en-US"/>
          </a:p>
          <a:p>
            <a:pPr marL="0" indent="0">
              <a:buNone/>
            </a:pPr>
            <a:r>
              <a:rPr lang="en-US" sz="1800">
                <a:latin typeface="Consolas" panose="020B0609020204030204" pitchFamily="49" charset="0"/>
              </a:rPr>
              <a:t>GET https://endpoints.office.com/version/worldwide?ClientRequestId=0a5f1054-abaa-4643-a528-963c8e25ea94&amp;AllVersions=false&amp;Format=JSON</a:t>
            </a:r>
            <a:br>
              <a:rPr lang="en-US" sz="1800">
                <a:latin typeface="Consolas" panose="020B0609020204030204" pitchFamily="49" charset="0"/>
              </a:rPr>
            </a:br>
            <a:br>
              <a:rPr lang="en-US" sz="1800">
                <a:latin typeface="Consolas" panose="020B0609020204030204" pitchFamily="49" charset="0"/>
              </a:rPr>
            </a:br>
            <a:r>
              <a:rPr lang="en-US" sz="1800">
                <a:latin typeface="Consolas" panose="020B0609020204030204" pitchFamily="49" charset="0"/>
              </a:rPr>
              <a:t>{</a:t>
            </a:r>
          </a:p>
          <a:p>
            <a:pPr marL="0" indent="0">
              <a:buNone/>
            </a:pPr>
            <a:r>
              <a:rPr lang="en-US" sz="1800">
                <a:latin typeface="Consolas" panose="020B0609020204030204" pitchFamily="49" charset="0"/>
              </a:rPr>
              <a:t>  "instance": "Worldwide",</a:t>
            </a:r>
          </a:p>
          <a:p>
            <a:pPr marL="0" indent="0">
              <a:buNone/>
            </a:pPr>
            <a:r>
              <a:rPr lang="en-US" sz="1800">
                <a:latin typeface="Consolas" panose="020B0609020204030204" pitchFamily="49" charset="0"/>
              </a:rPr>
              <a:t>  "latest": "2020080600"</a:t>
            </a:r>
          </a:p>
          <a:p>
            <a:pPr marL="0" indent="0">
              <a:buNone/>
            </a:pPr>
            <a:r>
              <a:rPr lang="en-US" sz="1800">
                <a:latin typeface="Consolas" panose="020B0609020204030204" pitchFamily="49" charset="0"/>
              </a:rPr>
              <a:t>}</a:t>
            </a:r>
          </a:p>
        </p:txBody>
      </p:sp>
    </p:spTree>
    <p:extLst>
      <p:ext uri="{BB962C8B-B14F-4D97-AF65-F5344CB8AC3E}">
        <p14:creationId xmlns:p14="http://schemas.microsoft.com/office/powerpoint/2010/main" val="16701139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399BF5-7C2B-49C0-8985-676A6A48F9F4}"/>
              </a:ext>
            </a:extLst>
          </p:cNvPr>
          <p:cNvSpPr>
            <a:spLocks noGrp="1"/>
          </p:cNvSpPr>
          <p:nvPr>
            <p:ph type="title"/>
          </p:nvPr>
        </p:nvSpPr>
        <p:spPr/>
        <p:txBody>
          <a:bodyPr/>
          <a:lstStyle/>
          <a:p>
            <a:r>
              <a:rPr lang="en-US"/>
              <a:t>Endpoints web service method</a:t>
            </a:r>
          </a:p>
        </p:txBody>
      </p:sp>
      <p:sp>
        <p:nvSpPr>
          <p:cNvPr id="4" name="Text Placeholder 3">
            <a:extLst>
              <a:ext uri="{FF2B5EF4-FFF2-40B4-BE49-F238E27FC236}">
                <a16:creationId xmlns:a16="http://schemas.microsoft.com/office/drawing/2014/main" id="{760337E7-3D6B-41C7-A687-9BEF422C72C3}"/>
              </a:ext>
            </a:extLst>
          </p:cNvPr>
          <p:cNvSpPr>
            <a:spLocks noGrp="1"/>
          </p:cNvSpPr>
          <p:nvPr>
            <p:ph type="body" sz="quarter" idx="10"/>
          </p:nvPr>
        </p:nvSpPr>
        <p:spPr>
          <a:xfrm>
            <a:off x="584200" y="1435497"/>
            <a:ext cx="11018520" cy="3200876"/>
          </a:xfrm>
        </p:spPr>
        <p:txBody>
          <a:bodyPr/>
          <a:lstStyle/>
          <a:p>
            <a:r>
              <a:rPr lang="en-US"/>
              <a:t>Endpoints call provides detail on current IPs and URLs representing Microsoft 365 services</a:t>
            </a:r>
          </a:p>
          <a:p>
            <a:r>
              <a:rPr lang="en-US"/>
              <a:t>Don’t poll – use version method to determine if new data is available</a:t>
            </a:r>
          </a:p>
          <a:p>
            <a:r>
              <a:rPr lang="en-US"/>
              <a:t>Output includes an array of endpoint sets</a:t>
            </a:r>
          </a:p>
          <a:p>
            <a:pPr lvl="1"/>
            <a:r>
              <a:rPr lang="en-US"/>
              <a:t>Sets include service, </a:t>
            </a:r>
            <a:r>
              <a:rPr lang="en-US" err="1"/>
              <a:t>urls</a:t>
            </a:r>
            <a:r>
              <a:rPr lang="en-US"/>
              <a:t>, IPs, ports, category, and various other parameters</a:t>
            </a:r>
          </a:p>
          <a:p>
            <a:endParaRPr lang="en-US"/>
          </a:p>
          <a:p>
            <a:r>
              <a:rPr lang="en-US" b="1" err="1"/>
              <a:t>ServiceAreas</a:t>
            </a:r>
            <a:r>
              <a:rPr lang="en-US" b="1"/>
              <a:t>=&lt;Common | Exchange | SharePoint | Skype&gt;</a:t>
            </a:r>
            <a:r>
              <a:rPr lang="en-US"/>
              <a:t> - Scope results to specific services</a:t>
            </a:r>
          </a:p>
          <a:p>
            <a:r>
              <a:rPr lang="en-US" b="1" err="1"/>
              <a:t>TenantName</a:t>
            </a:r>
            <a:r>
              <a:rPr lang="en-US" b="1"/>
              <a:t>=&lt;</a:t>
            </a:r>
            <a:r>
              <a:rPr lang="en-US" b="1" err="1"/>
              <a:t>tenant_name</a:t>
            </a:r>
            <a:r>
              <a:rPr lang="en-US" b="1"/>
              <a:t>&gt;</a:t>
            </a:r>
            <a:r>
              <a:rPr lang="en-US"/>
              <a:t> - Allows for substitution of tenant-specific URLs</a:t>
            </a:r>
            <a:endParaRPr lang="en-US" b="1"/>
          </a:p>
          <a:p>
            <a:r>
              <a:rPr lang="en-US" b="1"/>
              <a:t>NoIPv6=&lt;true | false&gt;</a:t>
            </a:r>
            <a:r>
              <a:rPr lang="en-US"/>
              <a:t> - Allows for optional exclusion of IPv6 prefixes</a:t>
            </a:r>
            <a:endParaRPr lang="en-US" b="1"/>
          </a:p>
        </p:txBody>
      </p:sp>
    </p:spTree>
    <p:extLst>
      <p:ext uri="{BB962C8B-B14F-4D97-AF65-F5344CB8AC3E}">
        <p14:creationId xmlns:p14="http://schemas.microsoft.com/office/powerpoint/2010/main" val="4536014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8C3FB-49AF-4E09-8271-9F0F9DDF7E50}"/>
              </a:ext>
            </a:extLst>
          </p:cNvPr>
          <p:cNvSpPr>
            <a:spLocks noGrp="1"/>
          </p:cNvSpPr>
          <p:nvPr>
            <p:ph type="title"/>
          </p:nvPr>
        </p:nvSpPr>
        <p:spPr/>
        <p:txBody>
          <a:bodyPr/>
          <a:lstStyle/>
          <a:p>
            <a:r>
              <a:rPr lang="en-US"/>
              <a:t>Example endpoints query output</a:t>
            </a:r>
          </a:p>
        </p:txBody>
      </p:sp>
      <p:sp>
        <p:nvSpPr>
          <p:cNvPr id="4" name="Text Placeholder 3">
            <a:extLst>
              <a:ext uri="{FF2B5EF4-FFF2-40B4-BE49-F238E27FC236}">
                <a16:creationId xmlns:a16="http://schemas.microsoft.com/office/drawing/2014/main" id="{507068A2-C54B-4885-AD5D-245E6AA927F5}"/>
              </a:ext>
            </a:extLst>
          </p:cNvPr>
          <p:cNvSpPr>
            <a:spLocks noGrp="1"/>
          </p:cNvSpPr>
          <p:nvPr>
            <p:ph type="body" sz="quarter" idx="10"/>
          </p:nvPr>
        </p:nvSpPr>
        <p:spPr>
          <a:xfrm>
            <a:off x="588263" y="1436688"/>
            <a:ext cx="11525708" cy="2843855"/>
          </a:xfrm>
        </p:spPr>
        <p:txBody>
          <a:bodyPr/>
          <a:lstStyle/>
          <a:p>
            <a:r>
              <a:rPr lang="en-US" sz="1200"/>
              <a:t>PS C:\&gt; </a:t>
            </a:r>
            <a:r>
              <a:rPr lang="en-US" sz="1200" b="1"/>
              <a:t>$ep = Invoke-</a:t>
            </a:r>
            <a:r>
              <a:rPr lang="en-US" sz="1200" b="1" err="1"/>
              <a:t>RestMethod</a:t>
            </a:r>
            <a:r>
              <a:rPr lang="en-US" sz="1200" b="1"/>
              <a:t>("https://endpoints.office.com/endpoints/</a:t>
            </a:r>
            <a:r>
              <a:rPr lang="en-US" sz="1200" b="1" err="1"/>
              <a:t>worldwide?clientrequestid</a:t>
            </a:r>
            <a:r>
              <a:rPr lang="en-US" sz="1200" b="1"/>
              <a:t>=0a5f1054-abaa-4643-a528-963c8e25ea94")</a:t>
            </a:r>
          </a:p>
          <a:p>
            <a:r>
              <a:rPr lang="en-US" sz="1200"/>
              <a:t>PS C:\&gt; </a:t>
            </a:r>
            <a:r>
              <a:rPr lang="en-US" sz="1200" b="1"/>
              <a:t>$ep|?{$_.category -eq "Optimize" -and $_.</a:t>
            </a:r>
            <a:r>
              <a:rPr lang="en-US" sz="1200" b="1" err="1"/>
              <a:t>serviceArea</a:t>
            </a:r>
            <a:r>
              <a:rPr lang="en-US" sz="1200" b="1"/>
              <a:t> -eq "Exchange"} |ft -a</a:t>
            </a:r>
          </a:p>
          <a:p>
            <a:endParaRPr lang="en-US" sz="800"/>
          </a:p>
          <a:p>
            <a:r>
              <a:rPr lang="en-US" sz="800"/>
              <a:t>id </a:t>
            </a:r>
            <a:r>
              <a:rPr lang="en-US" sz="800" err="1"/>
              <a:t>serviceArea</a:t>
            </a:r>
            <a:r>
              <a:rPr lang="en-US" sz="800"/>
              <a:t> </a:t>
            </a:r>
            <a:r>
              <a:rPr lang="en-US" sz="800" err="1"/>
              <a:t>serviceAreaDisplayName</a:t>
            </a:r>
            <a:r>
              <a:rPr lang="en-US" sz="800"/>
              <a:t> </a:t>
            </a:r>
            <a:r>
              <a:rPr lang="en-US" sz="800" err="1"/>
              <a:t>urls</a:t>
            </a:r>
            <a:r>
              <a:rPr lang="en-US" sz="800"/>
              <a:t>                                        </a:t>
            </a:r>
            <a:r>
              <a:rPr lang="en-US" sz="800" err="1"/>
              <a:t>ips</a:t>
            </a:r>
            <a:r>
              <a:rPr lang="en-US" sz="800"/>
              <a:t>                                                                     </a:t>
            </a:r>
            <a:r>
              <a:rPr lang="en-US" sz="800" err="1"/>
              <a:t>tcpPorts</a:t>
            </a:r>
            <a:r>
              <a:rPr lang="en-US" sz="800"/>
              <a:t> </a:t>
            </a:r>
            <a:r>
              <a:rPr lang="en-US" sz="800" err="1"/>
              <a:t>expressRoute</a:t>
            </a:r>
            <a:r>
              <a:rPr lang="en-US" sz="800"/>
              <a:t> category required</a:t>
            </a:r>
          </a:p>
          <a:p>
            <a:r>
              <a:rPr lang="en-US" sz="800"/>
              <a:t>-- ----------- ---------------------- ----                                        ---                                                                     -------- ------------ -------- --------</a:t>
            </a:r>
          </a:p>
          <a:p>
            <a:r>
              <a:rPr lang="en-US" sz="800"/>
              <a:t> 1 Exchange    </a:t>
            </a:r>
            <a:r>
              <a:rPr lang="en-US" sz="800" err="1"/>
              <a:t>Exchange</a:t>
            </a:r>
            <a:r>
              <a:rPr lang="en-US" sz="800"/>
              <a:t> Online        {outlook.office.com, outlook.office365.com} {13.107.6.152/31, 13.107.18.10/31, 13.107.128.0/22, 23.103.160.0/20...} 80,443           True Optimize     True</a:t>
            </a:r>
          </a:p>
          <a:p>
            <a:endParaRPr lang="en-US" sz="800"/>
          </a:p>
          <a:p>
            <a:r>
              <a:rPr lang="en-US" sz="1200"/>
              <a:t>PS C:\&gt; </a:t>
            </a:r>
            <a:r>
              <a:rPr lang="en-US" sz="1200" b="1"/>
              <a:t>$ep|?{$_.category -eq "Optimize"} |ft </a:t>
            </a:r>
            <a:r>
              <a:rPr lang="en-US" sz="1200" b="1" err="1"/>
              <a:t>serviceArea</a:t>
            </a:r>
            <a:r>
              <a:rPr lang="en-US" sz="1200" b="1"/>
              <a:t>, </a:t>
            </a:r>
            <a:r>
              <a:rPr lang="en-US" sz="1200" b="1" err="1"/>
              <a:t>urls</a:t>
            </a:r>
            <a:endParaRPr lang="en-US" sz="1200" b="1"/>
          </a:p>
          <a:p>
            <a:endParaRPr lang="en-US" sz="1200"/>
          </a:p>
          <a:p>
            <a:r>
              <a:rPr lang="en-US" sz="1200" err="1"/>
              <a:t>serviceArea</a:t>
            </a:r>
            <a:r>
              <a:rPr lang="en-US" sz="1200"/>
              <a:t> </a:t>
            </a:r>
            <a:r>
              <a:rPr lang="en-US" sz="1200" err="1"/>
              <a:t>urls</a:t>
            </a:r>
            <a:endParaRPr lang="en-US" sz="1200"/>
          </a:p>
          <a:p>
            <a:r>
              <a:rPr lang="en-US" sz="1200"/>
              <a:t>----------- ----</a:t>
            </a:r>
          </a:p>
          <a:p>
            <a:r>
              <a:rPr lang="en-US" sz="1200"/>
              <a:t>Exchange    {outlook.office.com, outlook.office365.com}</a:t>
            </a:r>
          </a:p>
          <a:p>
            <a:r>
              <a:rPr lang="en-US" sz="1200"/>
              <a:t>Skype</a:t>
            </a:r>
          </a:p>
          <a:p>
            <a:r>
              <a:rPr lang="en-US" sz="1200"/>
              <a:t>SharePoint  {*.sharepoint.com}</a:t>
            </a:r>
          </a:p>
          <a:p>
            <a:endParaRPr lang="en-US" sz="800"/>
          </a:p>
        </p:txBody>
      </p:sp>
    </p:spTree>
    <p:extLst>
      <p:ext uri="{BB962C8B-B14F-4D97-AF65-F5344CB8AC3E}">
        <p14:creationId xmlns:p14="http://schemas.microsoft.com/office/powerpoint/2010/main" val="14085713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399BF5-7C2B-49C0-8985-676A6A48F9F4}"/>
              </a:ext>
            </a:extLst>
          </p:cNvPr>
          <p:cNvSpPr>
            <a:spLocks noGrp="1"/>
          </p:cNvSpPr>
          <p:nvPr>
            <p:ph type="title"/>
          </p:nvPr>
        </p:nvSpPr>
        <p:spPr/>
        <p:txBody>
          <a:bodyPr/>
          <a:lstStyle/>
          <a:p>
            <a:r>
              <a:rPr lang="en-US"/>
              <a:t>Changes web service method</a:t>
            </a:r>
          </a:p>
        </p:txBody>
      </p:sp>
      <p:sp>
        <p:nvSpPr>
          <p:cNvPr id="4" name="Text Placeholder 3">
            <a:extLst>
              <a:ext uri="{FF2B5EF4-FFF2-40B4-BE49-F238E27FC236}">
                <a16:creationId xmlns:a16="http://schemas.microsoft.com/office/drawing/2014/main" id="{760337E7-3D6B-41C7-A687-9BEF422C72C3}"/>
              </a:ext>
            </a:extLst>
          </p:cNvPr>
          <p:cNvSpPr>
            <a:spLocks noGrp="1"/>
          </p:cNvSpPr>
          <p:nvPr>
            <p:ph type="body" sz="quarter" idx="10"/>
          </p:nvPr>
        </p:nvSpPr>
        <p:spPr>
          <a:xfrm>
            <a:off x="584200" y="1435497"/>
            <a:ext cx="11018520" cy="4985980"/>
          </a:xfrm>
        </p:spPr>
        <p:txBody>
          <a:bodyPr/>
          <a:lstStyle/>
          <a:p>
            <a:r>
              <a:rPr lang="en-US"/>
              <a:t>Changes method provides history of prior changes as well as change context (implications)</a:t>
            </a:r>
          </a:p>
          <a:p>
            <a:r>
              <a:rPr lang="en-US"/>
              <a:t>Don’t poll – use version method to determine when to query for changes</a:t>
            </a:r>
          </a:p>
          <a:p>
            <a:endParaRPr lang="en-US"/>
          </a:p>
          <a:p>
            <a:r>
              <a:rPr lang="en-US"/>
              <a:t>Requires a version number to use as a base – all changes since the base returned as output</a:t>
            </a:r>
          </a:p>
          <a:p>
            <a:r>
              <a:rPr lang="en-US" b="1"/>
              <a:t>Version=&lt;YYYYMMDDNN&gt;</a:t>
            </a:r>
            <a:endParaRPr lang="en-US"/>
          </a:p>
          <a:p>
            <a:pPr marL="0" indent="0">
              <a:buNone/>
            </a:pPr>
            <a:br>
              <a:rPr lang="en-US" sz="1800">
                <a:latin typeface="Consolas" panose="020B0609020204030204" pitchFamily="49" charset="0"/>
              </a:rPr>
            </a:br>
            <a:r>
              <a:rPr lang="en-US" sz="1800">
                <a:latin typeface="Consolas" panose="020B0609020204030204" pitchFamily="49" charset="0"/>
              </a:rPr>
              <a:t>GET https://endpoints.office.com/changes/worldwide/2020080100?ClientRequestId=0a5f1054-abaa-4643-a528-963c8e25ea94&amp;Format=JSON</a:t>
            </a:r>
            <a:br>
              <a:rPr lang="en-US" sz="1800">
                <a:latin typeface="Consolas" panose="020B0609020204030204" pitchFamily="49" charset="0"/>
              </a:rPr>
            </a:br>
            <a:endParaRPr lang="en-US" sz="1600">
              <a:latin typeface="Consolas" panose="020B0609020204030204" pitchFamily="49" charset="0"/>
            </a:endParaRPr>
          </a:p>
          <a:p>
            <a:pPr marL="0" indent="0">
              <a:buNone/>
            </a:pPr>
            <a:r>
              <a:rPr lang="en-US" sz="1600">
                <a:latin typeface="Consolas" panose="020B0609020204030204" pitchFamily="49" charset="0"/>
              </a:rPr>
              <a:t>[{  "id": 586,</a:t>
            </a:r>
          </a:p>
          <a:p>
            <a:pPr marL="0" indent="0">
              <a:buNone/>
            </a:pPr>
            <a:r>
              <a:rPr lang="en-US" sz="1600">
                <a:latin typeface="Consolas" panose="020B0609020204030204" pitchFamily="49" charset="0"/>
              </a:rPr>
              <a:t>    "</a:t>
            </a:r>
            <a:r>
              <a:rPr lang="en-US" sz="1600" err="1">
                <a:latin typeface="Consolas" panose="020B0609020204030204" pitchFamily="49" charset="0"/>
              </a:rPr>
              <a:t>endpointSetId</a:t>
            </a:r>
            <a:r>
              <a:rPr lang="en-US" sz="1600">
                <a:latin typeface="Consolas" panose="020B0609020204030204" pitchFamily="49" charset="0"/>
              </a:rPr>
              <a:t>": 5,</a:t>
            </a:r>
          </a:p>
          <a:p>
            <a:pPr marL="0" indent="0">
              <a:buNone/>
            </a:pPr>
            <a:r>
              <a:rPr lang="en-US" sz="1600">
                <a:latin typeface="Consolas" panose="020B0609020204030204" pitchFamily="49" charset="0"/>
              </a:rPr>
              <a:t>    "disposition": "Change",</a:t>
            </a:r>
          </a:p>
          <a:p>
            <a:pPr marL="0" indent="0">
              <a:buNone/>
            </a:pPr>
            <a:r>
              <a:rPr lang="en-US" sz="1600">
                <a:latin typeface="Consolas" panose="020B0609020204030204" pitchFamily="49" charset="0"/>
              </a:rPr>
              <a:t>    "version": "2020080600",</a:t>
            </a:r>
          </a:p>
          <a:p>
            <a:pPr marL="0" indent="0">
              <a:buNone/>
            </a:pPr>
            <a:r>
              <a:rPr lang="en-US" sz="1600">
                <a:latin typeface="Consolas" panose="020B0609020204030204" pitchFamily="49" charset="0"/>
              </a:rPr>
              <a:t>    "impact": "</a:t>
            </a:r>
            <a:r>
              <a:rPr lang="en-US" sz="1600" err="1">
                <a:latin typeface="Consolas" panose="020B0609020204030204" pitchFamily="49" charset="0"/>
              </a:rPr>
              <a:t>RemovedIpOrUrl</a:t>
            </a:r>
            <a:r>
              <a:rPr lang="en-US" sz="1600">
                <a:latin typeface="Consolas" panose="020B0609020204030204" pitchFamily="49" charset="0"/>
              </a:rPr>
              <a:t>",</a:t>
            </a:r>
          </a:p>
          <a:p>
            <a:pPr marL="0" indent="0">
              <a:buNone/>
            </a:pPr>
            <a:r>
              <a:rPr lang="en-US" sz="1600">
                <a:latin typeface="Consolas" panose="020B0609020204030204" pitchFamily="49" charset="0"/>
              </a:rPr>
              <a:t>    "remove": { "</a:t>
            </a:r>
            <a:r>
              <a:rPr lang="en-US" sz="1600" err="1">
                <a:latin typeface="Consolas" panose="020B0609020204030204" pitchFamily="49" charset="0"/>
              </a:rPr>
              <a:t>ips</a:t>
            </a:r>
            <a:r>
              <a:rPr lang="en-US" sz="1600">
                <a:latin typeface="Consolas" panose="020B0609020204030204" pitchFamily="49" charset="0"/>
              </a:rPr>
              <a:t>": ["191.234.140.0/22"] }</a:t>
            </a:r>
          </a:p>
          <a:p>
            <a:pPr marL="0" indent="0">
              <a:buNone/>
            </a:pPr>
            <a:r>
              <a:rPr lang="en-US" sz="1600">
                <a:latin typeface="Consolas" panose="020B0609020204030204" pitchFamily="49" charset="0"/>
              </a:rPr>
              <a:t>}]</a:t>
            </a:r>
          </a:p>
        </p:txBody>
      </p:sp>
    </p:spTree>
    <p:extLst>
      <p:ext uri="{BB962C8B-B14F-4D97-AF65-F5344CB8AC3E}">
        <p14:creationId xmlns:p14="http://schemas.microsoft.com/office/powerpoint/2010/main" val="36626990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10488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a:xfrm>
            <a:off x="585216" y="2534625"/>
            <a:ext cx="9144000" cy="997196"/>
          </a:xfrm>
        </p:spPr>
        <p:txBody>
          <a:bodyPr/>
          <a:lstStyle/>
          <a:p>
            <a:r>
              <a:rPr lang="en-US" dirty="0"/>
              <a:t>Managing infrastructure configuration using the IP/URL web service</a:t>
            </a:r>
          </a:p>
        </p:txBody>
      </p:sp>
    </p:spTree>
    <p:extLst>
      <p:ext uri="{BB962C8B-B14F-4D97-AF65-F5344CB8AC3E}">
        <p14:creationId xmlns:p14="http://schemas.microsoft.com/office/powerpoint/2010/main" val="139496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17EB-919B-444A-AAD2-EF277D780854}"/>
              </a:ext>
            </a:extLst>
          </p:cNvPr>
          <p:cNvSpPr>
            <a:spLocks noGrp="1"/>
          </p:cNvSpPr>
          <p:nvPr>
            <p:ph type="title"/>
          </p:nvPr>
        </p:nvSpPr>
        <p:spPr>
          <a:xfrm>
            <a:off x="572770" y="528638"/>
            <a:ext cx="11306469" cy="403137"/>
          </a:xfrm>
        </p:spPr>
        <p:txBody>
          <a:bodyPr/>
          <a:lstStyle/>
          <a:p>
            <a:r>
              <a:rPr lang="en-US"/>
              <a:t>Additional resources and recommended actions</a:t>
            </a:r>
            <a:endParaRPr lang="en-US" sz="2800"/>
          </a:p>
        </p:txBody>
      </p:sp>
      <p:sp>
        <p:nvSpPr>
          <p:cNvPr id="34" name="Text Placeholder 4">
            <a:extLst>
              <a:ext uri="{FF2B5EF4-FFF2-40B4-BE49-F238E27FC236}">
                <a16:creationId xmlns:a16="http://schemas.microsoft.com/office/drawing/2014/main" id="{07B63777-E386-E246-A843-0DCE57C79838}"/>
              </a:ext>
            </a:extLst>
          </p:cNvPr>
          <p:cNvSpPr txBox="1">
            <a:spLocks/>
          </p:cNvSpPr>
          <p:nvPr/>
        </p:nvSpPr>
        <p:spPr>
          <a:xfrm>
            <a:off x="572769" y="1338453"/>
            <a:ext cx="6261583" cy="445041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bg2">
                    <a:lumMod val="25000"/>
                  </a:schemeClr>
                </a:soli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bg2">
                    <a:lumMod val="25000"/>
                  </a:schemeClr>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bg2">
                    <a:lumMod val="25000"/>
                  </a:schemeClr>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bg2">
                    <a:lumMod val="25000"/>
                  </a:schemeClr>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chemeClr val="bg2">
                    <a:lumMod val="25000"/>
                  </a:schemeClr>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View our Microsoft 365 Network Connectivity video series page – </a:t>
            </a:r>
            <a:r>
              <a:rPr lang="en-US" sz="2000" dirty="0">
                <a:hlinkClick r:id="rId2"/>
              </a:rPr>
              <a:t>aka.ms/</a:t>
            </a:r>
            <a:r>
              <a:rPr lang="en-US" sz="2000" dirty="0" err="1">
                <a:hlinkClick r:id="rId2"/>
              </a:rPr>
              <a:t>netvideos</a:t>
            </a:r>
            <a:endParaRPr lang="en-US" sz="2000" dirty="0"/>
          </a:p>
          <a:p>
            <a:endParaRPr lang="en-US" dirty="0"/>
          </a:p>
          <a:p>
            <a:r>
              <a:rPr lang="en-US" dirty="0"/>
              <a:t>Use our tools to help identify and differentiate traffic</a:t>
            </a:r>
          </a:p>
          <a:p>
            <a:r>
              <a:rPr lang="en-US" dirty="0"/>
              <a:t>Focus on ensuring Optimize category traffic reaches Microsoft in an optimal way</a:t>
            </a:r>
          </a:p>
          <a:p>
            <a:r>
              <a:rPr lang="en-US" dirty="0"/>
              <a:t>Use our web service APIs to keep infrastructure configuration up-to-date</a:t>
            </a:r>
          </a:p>
          <a:p>
            <a:endParaRPr lang="en-US" dirty="0"/>
          </a:p>
          <a:p>
            <a:r>
              <a:rPr lang="en-US" dirty="0"/>
              <a:t>Office 365 IP/URLs – </a:t>
            </a:r>
            <a:r>
              <a:rPr lang="en-US" dirty="0">
                <a:hlinkClick r:id="rId3"/>
              </a:rPr>
              <a:t>http://aka.ms/o365ip</a:t>
            </a:r>
            <a:r>
              <a:rPr lang="en-US" dirty="0"/>
              <a:t> </a:t>
            </a:r>
          </a:p>
          <a:p>
            <a:r>
              <a:rPr lang="en-US" dirty="0"/>
              <a:t>IP/URL web service API docs – </a:t>
            </a:r>
            <a:r>
              <a:rPr lang="en-US" dirty="0">
                <a:hlinkClick r:id="rId4"/>
              </a:rPr>
              <a:t>http://aka.ms/ipurlws</a:t>
            </a:r>
            <a:r>
              <a:rPr lang="en-US" dirty="0"/>
              <a:t> </a:t>
            </a:r>
          </a:p>
          <a:p>
            <a:pPr marL="0" indent="0">
              <a:buNone/>
            </a:pPr>
            <a:endParaRPr lang="en-US" dirty="0"/>
          </a:p>
        </p:txBody>
      </p:sp>
      <p:pic>
        <p:nvPicPr>
          <p:cNvPr id="2" name="Picture 1">
            <a:extLst>
              <a:ext uri="{FF2B5EF4-FFF2-40B4-BE49-F238E27FC236}">
                <a16:creationId xmlns:a16="http://schemas.microsoft.com/office/drawing/2014/main" id="{C0658C2C-D644-483D-84C1-A002AE1BB248}"/>
              </a:ext>
            </a:extLst>
          </p:cNvPr>
          <p:cNvPicPr>
            <a:picLocks noChangeAspect="1"/>
          </p:cNvPicPr>
          <p:nvPr/>
        </p:nvPicPr>
        <p:blipFill>
          <a:blip r:embed="rId5"/>
          <a:stretch>
            <a:fillRect/>
          </a:stretch>
        </p:blipFill>
        <p:spPr>
          <a:xfrm>
            <a:off x="7890312" y="1633471"/>
            <a:ext cx="2887675" cy="2887675"/>
          </a:xfrm>
          <a:prstGeom prst="rect">
            <a:avLst/>
          </a:prstGeom>
        </p:spPr>
      </p:pic>
    </p:spTree>
    <p:extLst>
      <p:ext uri="{BB962C8B-B14F-4D97-AF65-F5344CB8AC3E}">
        <p14:creationId xmlns:p14="http://schemas.microsoft.com/office/powerpoint/2010/main" val="17643133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21F83-26E7-4297-A67F-1B14DB65CCE9}"/>
              </a:ext>
            </a:extLst>
          </p:cNvPr>
          <p:cNvSpPr>
            <a:spLocks noGrp="1"/>
          </p:cNvSpPr>
          <p:nvPr>
            <p:ph type="body" sz="quarter" idx="12"/>
          </p:nvPr>
        </p:nvSpPr>
        <p:spPr>
          <a:xfrm>
            <a:off x="639309" y="2356643"/>
            <a:ext cx="4847091" cy="1200329"/>
          </a:xfrm>
        </p:spPr>
        <p:txBody>
          <a:bodyPr/>
          <a:lstStyle/>
          <a:p>
            <a:pPr>
              <a:spcAft>
                <a:spcPts val="1800"/>
              </a:spcAft>
            </a:pPr>
            <a:r>
              <a:rPr lang="en-US">
                <a:solidFill>
                  <a:srgbClr val="1A1A1A"/>
                </a:solidFill>
                <a:latin typeface="+mj-lt"/>
              </a:rPr>
              <a:t>01</a:t>
            </a:r>
            <a:r>
              <a:rPr lang="en-US" sz="1600">
                <a:solidFill>
                  <a:srgbClr val="1A1A1A"/>
                </a:solidFill>
                <a:latin typeface="+mj-lt"/>
              </a:rPr>
              <a:t>	Microsoft 365 traffic differentiation</a:t>
            </a:r>
          </a:p>
          <a:p>
            <a:pPr>
              <a:spcAft>
                <a:spcPts val="1800"/>
              </a:spcAft>
            </a:pPr>
            <a:r>
              <a:rPr lang="en-US">
                <a:solidFill>
                  <a:srgbClr val="1A1A1A"/>
                </a:solidFill>
                <a:latin typeface="+mj-lt"/>
              </a:rPr>
              <a:t>02</a:t>
            </a:r>
            <a:r>
              <a:rPr lang="en-US" sz="1600">
                <a:solidFill>
                  <a:srgbClr val="1A1A1A"/>
                </a:solidFill>
                <a:latin typeface="+mj-lt"/>
              </a:rPr>
              <a:t>	IP/URL web service deep-dive</a:t>
            </a:r>
          </a:p>
          <a:p>
            <a:pPr>
              <a:spcAft>
                <a:spcPts val="1800"/>
              </a:spcAft>
            </a:pPr>
            <a:r>
              <a:rPr lang="en-US" sz="1600">
                <a:solidFill>
                  <a:srgbClr val="1A1A1A"/>
                </a:solidFill>
                <a:latin typeface="+mj-lt"/>
              </a:rPr>
              <a:t>03	Demo</a:t>
            </a:r>
          </a:p>
        </p:txBody>
      </p:sp>
      <p:sp>
        <p:nvSpPr>
          <p:cNvPr id="13" name="TextBox 12">
            <a:extLst>
              <a:ext uri="{FF2B5EF4-FFF2-40B4-BE49-F238E27FC236}">
                <a16:creationId xmlns:a16="http://schemas.microsoft.com/office/drawing/2014/main" id="{40D17B34-CA40-4D70-A179-21E461EA6585}"/>
              </a:ext>
            </a:extLst>
          </p:cNvPr>
          <p:cNvSpPr txBox="1"/>
          <p:nvPr/>
        </p:nvSpPr>
        <p:spPr>
          <a:xfrm>
            <a:off x="519679" y="1714692"/>
            <a:ext cx="4966721" cy="338554"/>
          </a:xfrm>
          <a:prstGeom prst="rect">
            <a:avLst/>
          </a:prstGeom>
          <a:noFill/>
        </p:spPr>
        <p:txBody>
          <a:bodyPr wrap="square">
            <a:spAutoFit/>
          </a:bodyPr>
          <a:lstStyle/>
          <a:p>
            <a:r>
              <a:rPr lang="en-US" sz="1600" i="1">
                <a:solidFill>
                  <a:schemeClr val="tx1"/>
                </a:solidFill>
              </a:rPr>
              <a:t>Managing Connections Using The IP/URL Web Service</a:t>
            </a:r>
            <a:endParaRPr lang="en-US" sz="1600"/>
          </a:p>
        </p:txBody>
      </p:sp>
    </p:spTree>
    <p:extLst>
      <p:ext uri="{BB962C8B-B14F-4D97-AF65-F5344CB8AC3E}">
        <p14:creationId xmlns:p14="http://schemas.microsoft.com/office/powerpoint/2010/main" val="158355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717EB-919B-444A-AAD2-EF277D780854}"/>
              </a:ext>
            </a:extLst>
          </p:cNvPr>
          <p:cNvSpPr>
            <a:spLocks noGrp="1"/>
          </p:cNvSpPr>
          <p:nvPr>
            <p:ph type="title"/>
          </p:nvPr>
        </p:nvSpPr>
        <p:spPr>
          <a:xfrm>
            <a:off x="572770" y="528638"/>
            <a:ext cx="11306469" cy="403137"/>
          </a:xfrm>
        </p:spPr>
        <p:txBody>
          <a:bodyPr/>
          <a:lstStyle/>
          <a:p>
            <a:r>
              <a:rPr lang="en-US" sz="2800"/>
              <a:t>Microsoft 365 Network Connectivity Principles</a:t>
            </a:r>
          </a:p>
        </p:txBody>
      </p:sp>
      <p:sp>
        <p:nvSpPr>
          <p:cNvPr id="5" name="TextBox 4">
            <a:extLst>
              <a:ext uri="{FF2B5EF4-FFF2-40B4-BE49-F238E27FC236}">
                <a16:creationId xmlns:a16="http://schemas.microsoft.com/office/drawing/2014/main" id="{EA431D3F-17E6-4DAB-B415-0ED46A0EEDE0}"/>
              </a:ext>
            </a:extLst>
          </p:cNvPr>
          <p:cNvSpPr txBox="1"/>
          <p:nvPr/>
        </p:nvSpPr>
        <p:spPr>
          <a:xfrm>
            <a:off x="269240"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6" name="Text Placeholder 5">
            <a:extLst>
              <a:ext uri="{FF2B5EF4-FFF2-40B4-BE49-F238E27FC236}">
                <a16:creationId xmlns:a16="http://schemas.microsoft.com/office/drawing/2014/main" id="{85DEF0DB-184B-470C-926E-9A3598898E27}"/>
              </a:ext>
            </a:extLst>
          </p:cNvPr>
          <p:cNvSpPr>
            <a:spLocks noGrp="1"/>
          </p:cNvSpPr>
          <p:nvPr>
            <p:ph type="body" sz="quarter" idx="11"/>
          </p:nvPr>
        </p:nvSpPr>
        <p:spPr>
          <a:xfrm>
            <a:off x="468446" y="3922243"/>
            <a:ext cx="2557812" cy="2278188"/>
          </a:xfrm>
        </p:spPr>
        <p:txBody>
          <a:bodyPr/>
          <a:lstStyle/>
          <a:p>
            <a:pPr>
              <a:lnSpc>
                <a:spcPct val="100000"/>
              </a:lnSpc>
              <a:spcBef>
                <a:spcPts val="1800"/>
              </a:spcBef>
            </a:pPr>
            <a:r>
              <a:rPr lang="en-US" sz="1600" b="1">
                <a:solidFill>
                  <a:schemeClr val="accent2"/>
                </a:solidFill>
                <a:latin typeface="Segoe UI"/>
              </a:rPr>
              <a:t>Optimize Microsoft 365 traffic</a:t>
            </a:r>
            <a:br>
              <a:rPr lang="en-US" sz="1600">
                <a:solidFill>
                  <a:srgbClr val="D83B01"/>
                </a:solidFill>
                <a:latin typeface="Segoe UI"/>
              </a:rPr>
            </a:br>
            <a:br>
              <a:rPr lang="en-US" sz="1600">
                <a:solidFill>
                  <a:srgbClr val="D83B01"/>
                </a:solidFill>
                <a:latin typeface="Segoe UI"/>
              </a:rPr>
            </a:br>
            <a:r>
              <a:rPr lang="en-US" sz="1600" b="0">
                <a:solidFill>
                  <a:srgbClr val="2F2F2F"/>
                </a:solidFill>
                <a:latin typeface="Segoe UI"/>
              </a:rPr>
              <a:t>Use the endpoint categories to differentiate Microsoft 365 traffic from generic Internet traffic for more efficient routing.</a:t>
            </a:r>
          </a:p>
          <a:p>
            <a:pPr lvl="1">
              <a:lnSpc>
                <a:spcPts val="2157"/>
              </a:lnSpc>
            </a:pPr>
            <a:endParaRPr lang="en-US" sz="1568"/>
          </a:p>
        </p:txBody>
      </p:sp>
      <p:sp>
        <p:nvSpPr>
          <p:cNvPr id="7" name="TextBox 6">
            <a:extLst>
              <a:ext uri="{FF2B5EF4-FFF2-40B4-BE49-F238E27FC236}">
                <a16:creationId xmlns:a16="http://schemas.microsoft.com/office/drawing/2014/main" id="{3F31D120-214B-459E-AE9A-0F198FCA1D81}"/>
              </a:ext>
            </a:extLst>
          </p:cNvPr>
          <p:cNvSpPr txBox="1"/>
          <p:nvPr/>
        </p:nvSpPr>
        <p:spPr>
          <a:xfrm>
            <a:off x="269240"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372"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8" name="TextBox 7">
            <a:extLst>
              <a:ext uri="{FF2B5EF4-FFF2-40B4-BE49-F238E27FC236}">
                <a16:creationId xmlns:a16="http://schemas.microsoft.com/office/drawing/2014/main" id="{F96D4328-8072-4780-AB71-DC3514AF00C9}"/>
              </a:ext>
            </a:extLst>
          </p:cNvPr>
          <p:cNvSpPr txBox="1"/>
          <p:nvPr/>
        </p:nvSpPr>
        <p:spPr>
          <a:xfrm>
            <a:off x="1136996" y="3289510"/>
            <a:ext cx="1133046" cy="190087"/>
          </a:xfrm>
          <a:prstGeom prst="rect">
            <a:avLst/>
          </a:prstGeom>
          <a:noFill/>
        </p:spPr>
        <p:txBody>
          <a:bodyPr wrap="none" lIns="0" tIns="0" rIns="0" bIns="0"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372" b="0" i="0" u="none" strike="noStrike" kern="1200" cap="none" spc="0" normalizeH="0" baseline="0" noProof="0">
                <a:ln>
                  <a:noFill/>
                </a:ln>
                <a:gradFill>
                  <a:gsLst>
                    <a:gs pos="2917">
                      <a:srgbClr val="2F2F2F"/>
                    </a:gs>
                    <a:gs pos="30000">
                      <a:srgbClr val="2F2F2F"/>
                    </a:gs>
                  </a:gsLst>
                  <a:lin ang="5400000" scaled="0"/>
                </a:gradFill>
                <a:effectLst/>
                <a:uLnTx/>
                <a:uFillTx/>
                <a:latin typeface="Segoe UI"/>
                <a:ea typeface="+mn-ea"/>
                <a:cs typeface="+mn-cs"/>
                <a:hlinkClick r:id="rId2"/>
              </a:rPr>
              <a:t>aka.ms/o365ip</a:t>
            </a:r>
            <a:endParaRPr kumimoji="0" lang="en-US" sz="1372" b="0" i="0" u="none" strike="noStrike" kern="1200" cap="none" spc="0" normalizeH="0" baseline="0" noProof="0">
              <a:ln>
                <a:noFill/>
              </a:ln>
              <a:gradFill>
                <a:gsLst>
                  <a:gs pos="2917">
                    <a:srgbClr val="2F2F2F"/>
                  </a:gs>
                  <a:gs pos="30000">
                    <a:srgbClr val="2F2F2F"/>
                  </a:gs>
                </a:gsLst>
                <a:lin ang="5400000" scaled="0"/>
              </a:gradFill>
              <a:effectLst/>
              <a:uLnTx/>
              <a:uFillTx/>
              <a:latin typeface="Segoe UI"/>
              <a:ea typeface="+mn-ea"/>
              <a:cs typeface="+mn-cs"/>
            </a:endParaRPr>
          </a:p>
        </p:txBody>
      </p:sp>
      <p:sp>
        <p:nvSpPr>
          <p:cNvPr id="9" name="TextBox 8">
            <a:extLst>
              <a:ext uri="{FF2B5EF4-FFF2-40B4-BE49-F238E27FC236}">
                <a16:creationId xmlns:a16="http://schemas.microsoft.com/office/drawing/2014/main" id="{F68FEE3A-07F0-4D7C-B1CA-23EB6649F632}"/>
              </a:ext>
            </a:extLst>
          </p:cNvPr>
          <p:cNvSpPr txBox="1"/>
          <p:nvPr/>
        </p:nvSpPr>
        <p:spPr>
          <a:xfrm>
            <a:off x="3182135"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0" name="Text Placeholder 5">
            <a:extLst>
              <a:ext uri="{FF2B5EF4-FFF2-40B4-BE49-F238E27FC236}">
                <a16:creationId xmlns:a16="http://schemas.microsoft.com/office/drawing/2014/main" id="{D3BFBC2F-4650-476F-9057-08FB4EC6C99B}"/>
              </a:ext>
            </a:extLst>
          </p:cNvPr>
          <p:cNvSpPr txBox="1">
            <a:spLocks/>
          </p:cNvSpPr>
          <p:nvPr/>
        </p:nvSpPr>
        <p:spPr>
          <a:xfrm>
            <a:off x="3369375" y="3922243"/>
            <a:ext cx="2482286" cy="1723549"/>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00000"/>
              </a:lnSpc>
              <a:spcBef>
                <a:spcPts val="1200"/>
              </a:spcBef>
              <a:defRPr/>
            </a:pPr>
            <a:r>
              <a:rPr lang="en-US" sz="1600">
                <a:solidFill>
                  <a:schemeClr val="accent2"/>
                </a:solidFill>
                <a:latin typeface="Segoe UI"/>
              </a:rPr>
              <a:t>Enable local egress</a:t>
            </a:r>
            <a:br>
              <a:rPr lang="en-US" sz="1600">
                <a:solidFill>
                  <a:srgbClr val="D83B01"/>
                </a:solidFill>
                <a:latin typeface="Segoe UI"/>
              </a:rPr>
            </a:br>
            <a:br>
              <a:rPr lang="en-US" sz="1600">
                <a:solidFill>
                  <a:srgbClr val="D83B01"/>
                </a:solidFill>
                <a:latin typeface="Segoe UI"/>
              </a:rPr>
            </a:br>
            <a:r>
              <a:rPr lang="en-US" sz="1600" b="0" err="1">
                <a:solidFill>
                  <a:srgbClr val="2F2F2F"/>
                </a:solidFill>
                <a:latin typeface="Segoe UI"/>
              </a:rPr>
              <a:t>Egress</a:t>
            </a:r>
            <a:r>
              <a:rPr lang="en-US" sz="1600" b="0">
                <a:solidFill>
                  <a:srgbClr val="2F2F2F"/>
                </a:solidFill>
                <a:latin typeface="Segoe UI"/>
              </a:rPr>
              <a:t> Microsoft 365 data connections through Internet as close to the user as practical with matching DNS resolution.</a:t>
            </a:r>
          </a:p>
        </p:txBody>
      </p:sp>
      <p:sp>
        <p:nvSpPr>
          <p:cNvPr id="11" name="TextBox 10">
            <a:extLst>
              <a:ext uri="{FF2B5EF4-FFF2-40B4-BE49-F238E27FC236}">
                <a16:creationId xmlns:a16="http://schemas.microsoft.com/office/drawing/2014/main" id="{52889E00-AE2E-4A30-B1D9-15B48757D209}"/>
              </a:ext>
            </a:extLst>
          </p:cNvPr>
          <p:cNvSpPr txBox="1"/>
          <p:nvPr/>
        </p:nvSpPr>
        <p:spPr>
          <a:xfrm>
            <a:off x="3182135"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2" name="TextBox 11">
            <a:extLst>
              <a:ext uri="{FF2B5EF4-FFF2-40B4-BE49-F238E27FC236}">
                <a16:creationId xmlns:a16="http://schemas.microsoft.com/office/drawing/2014/main" id="{57415DA1-1FC1-4E40-91AD-A11FF26CFC4D}"/>
              </a:ext>
            </a:extLst>
          </p:cNvPr>
          <p:cNvSpPr txBox="1"/>
          <p:nvPr/>
        </p:nvSpPr>
        <p:spPr>
          <a:xfrm>
            <a:off x="6096973" y="3747972"/>
            <a:ext cx="2868559"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3" name="Text Placeholder 5">
            <a:extLst>
              <a:ext uri="{FF2B5EF4-FFF2-40B4-BE49-F238E27FC236}">
                <a16:creationId xmlns:a16="http://schemas.microsoft.com/office/drawing/2014/main" id="{10753D48-840E-4B52-A109-9168FE0C6195}"/>
              </a:ext>
            </a:extLst>
          </p:cNvPr>
          <p:cNvSpPr txBox="1">
            <a:spLocks/>
          </p:cNvSpPr>
          <p:nvPr/>
        </p:nvSpPr>
        <p:spPr>
          <a:xfrm>
            <a:off x="6295207" y="3922243"/>
            <a:ext cx="2482286" cy="1969770"/>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695">
              <a:lnSpc>
                <a:spcPct val="100000"/>
              </a:lnSpc>
              <a:spcBef>
                <a:spcPts val="1200"/>
              </a:spcBef>
              <a:defRPr/>
            </a:pPr>
            <a:r>
              <a:rPr lang="en-US" sz="1600">
                <a:solidFill>
                  <a:schemeClr val="accent2"/>
                </a:solidFill>
                <a:latin typeface="Segoe UI"/>
              </a:rPr>
              <a:t>Enable direct connectivity</a:t>
            </a:r>
            <a:br>
              <a:rPr lang="en-US" sz="1600">
                <a:solidFill>
                  <a:srgbClr val="D83B01"/>
                </a:solidFill>
                <a:latin typeface="Segoe UI"/>
              </a:rPr>
            </a:br>
            <a:br>
              <a:rPr lang="en-US" sz="1600">
                <a:solidFill>
                  <a:srgbClr val="D83B01"/>
                </a:solidFill>
                <a:latin typeface="Segoe UI"/>
              </a:rPr>
            </a:br>
            <a:r>
              <a:rPr lang="en-US" sz="1600" b="0">
                <a:solidFill>
                  <a:srgbClr val="2F2F2F"/>
                </a:solidFill>
                <a:latin typeface="Segoe UI"/>
              </a:rPr>
              <a:t>Enable direct egress for Microsoft 365 connections. Avoid network hairpins and minimize network latency (RTT) to Microsoft’s global network.</a:t>
            </a:r>
          </a:p>
        </p:txBody>
      </p:sp>
      <p:sp>
        <p:nvSpPr>
          <p:cNvPr id="14" name="TextBox 13">
            <a:extLst>
              <a:ext uri="{FF2B5EF4-FFF2-40B4-BE49-F238E27FC236}">
                <a16:creationId xmlns:a16="http://schemas.microsoft.com/office/drawing/2014/main" id="{AC30C593-F656-4A09-934B-A8B39EE3972C}"/>
              </a:ext>
            </a:extLst>
          </p:cNvPr>
          <p:cNvSpPr txBox="1"/>
          <p:nvPr/>
        </p:nvSpPr>
        <p:spPr>
          <a:xfrm>
            <a:off x="6096973" y="1277831"/>
            <a:ext cx="2868559"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5" name="TextBox 14">
            <a:extLst>
              <a:ext uri="{FF2B5EF4-FFF2-40B4-BE49-F238E27FC236}">
                <a16:creationId xmlns:a16="http://schemas.microsoft.com/office/drawing/2014/main" id="{D6823298-1A1E-4E9E-B4FE-135EE3E0B9B6}"/>
              </a:ext>
            </a:extLst>
          </p:cNvPr>
          <p:cNvSpPr txBox="1"/>
          <p:nvPr/>
        </p:nvSpPr>
        <p:spPr>
          <a:xfrm>
            <a:off x="9009866" y="3747972"/>
            <a:ext cx="3013811" cy="23931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6" name="Text Placeholder 5">
            <a:extLst>
              <a:ext uri="{FF2B5EF4-FFF2-40B4-BE49-F238E27FC236}">
                <a16:creationId xmlns:a16="http://schemas.microsoft.com/office/drawing/2014/main" id="{792AB506-FF5B-44F1-B68E-599A6604082D}"/>
              </a:ext>
            </a:extLst>
          </p:cNvPr>
          <p:cNvSpPr txBox="1">
            <a:spLocks/>
          </p:cNvSpPr>
          <p:nvPr/>
        </p:nvSpPr>
        <p:spPr>
          <a:xfrm>
            <a:off x="9068950" y="3922243"/>
            <a:ext cx="2853809" cy="1969770"/>
          </a:xfrm>
          <a:prstGeom prst="rect">
            <a:avLst/>
          </a:prstGeom>
        </p:spPr>
        <p:txBody>
          <a:bodyPr vert="horz" wrap="square" lIns="0" tIns="0" rIns="0" bIns="0" rtlCol="0">
            <a:spAutoFit/>
          </a:bodyPr>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1" kern="1200" spc="0" baseline="0" dirty="0">
                <a:solidFill>
                  <a:schemeClr val="accent1"/>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32695">
              <a:lnSpc>
                <a:spcPct val="100000"/>
              </a:lnSpc>
              <a:spcBef>
                <a:spcPts val="1200"/>
              </a:spcBef>
              <a:defRPr/>
            </a:pPr>
            <a:r>
              <a:rPr lang="en-US" sz="1600">
                <a:solidFill>
                  <a:schemeClr val="accent2"/>
                </a:solidFill>
                <a:latin typeface="Segoe UI"/>
              </a:rPr>
              <a:t>Modernize security for SaaS</a:t>
            </a:r>
            <a:br>
              <a:rPr lang="en-US" sz="1600">
                <a:solidFill>
                  <a:srgbClr val="D83B01"/>
                </a:solidFill>
                <a:latin typeface="Segoe UI"/>
              </a:rPr>
            </a:br>
            <a:br>
              <a:rPr lang="en-US" sz="1600">
                <a:solidFill>
                  <a:srgbClr val="D83B01"/>
                </a:solidFill>
                <a:latin typeface="Segoe UI"/>
              </a:rPr>
            </a:br>
            <a:r>
              <a:rPr lang="en-US" sz="1600" b="0">
                <a:solidFill>
                  <a:srgbClr val="2F2F2F"/>
                </a:solidFill>
                <a:latin typeface="Segoe UI"/>
              </a:rPr>
              <a:t>Avoid intrusive network security for Microsoft 365 connections. Assess bypassing proxies, traffic inspection devices, and duplicate security already available in Microsoft 365.</a:t>
            </a:r>
          </a:p>
        </p:txBody>
      </p:sp>
      <p:sp>
        <p:nvSpPr>
          <p:cNvPr id="17" name="TextBox 16">
            <a:extLst>
              <a:ext uri="{FF2B5EF4-FFF2-40B4-BE49-F238E27FC236}">
                <a16:creationId xmlns:a16="http://schemas.microsoft.com/office/drawing/2014/main" id="{29B16A6D-23C7-4078-88DE-79361F02F297}"/>
              </a:ext>
            </a:extLst>
          </p:cNvPr>
          <p:cNvSpPr txBox="1"/>
          <p:nvPr/>
        </p:nvSpPr>
        <p:spPr>
          <a:xfrm>
            <a:off x="9009867" y="1277831"/>
            <a:ext cx="3013810" cy="24231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43428" rIns="179285" bIns="143428" rtlCol="0" anchor="t"/>
          <a:lstStyle>
            <a:defPPr>
              <a:defRPr lang="en-US"/>
            </a:defPPr>
            <a:lvl1pPr defTabSz="932472" fontAlgn="base">
              <a:spcBef>
                <a:spcPct val="0"/>
              </a:spcBef>
              <a:spcAft>
                <a:spcPct val="0"/>
              </a:spcAft>
              <a:defRPr>
                <a:gradFill>
                  <a:gsLst>
                    <a:gs pos="14159">
                      <a:srgbClr val="505050"/>
                    </a:gs>
                    <a:gs pos="38000">
                      <a:srgbClr val="505050"/>
                    </a:gs>
                  </a:gsLst>
                  <a:lin ang="5400000" scaled="0"/>
                </a:gradFill>
                <a:ea typeface="Segoe UI" pitchFamily="34" charset="0"/>
                <a:cs typeface="Segoe UI" pitchFamily="34" charset="0"/>
              </a:defRPr>
            </a:lvl1p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14159">
                    <a:srgbClr val="505050"/>
                  </a:gs>
                  <a:gs pos="38000">
                    <a:srgbClr val="505050"/>
                  </a:gs>
                </a:gsLst>
                <a:lin ang="5400000" scaled="0"/>
              </a:gradFill>
              <a:effectLst/>
              <a:uLnTx/>
              <a:uFillTx/>
              <a:latin typeface="Segoe UI"/>
              <a:cs typeface="Segoe UI" pitchFamily="34" charset="0"/>
            </a:endParaRPr>
          </a:p>
        </p:txBody>
      </p:sp>
      <p:sp>
        <p:nvSpPr>
          <p:cNvPr id="19" name="Rectangle 18">
            <a:extLst>
              <a:ext uri="{FF2B5EF4-FFF2-40B4-BE49-F238E27FC236}">
                <a16:creationId xmlns:a16="http://schemas.microsoft.com/office/drawing/2014/main" id="{1A276D44-8BC5-4139-8FCC-B6E31DA8941C}"/>
              </a:ext>
            </a:extLst>
          </p:cNvPr>
          <p:cNvSpPr/>
          <p:nvPr/>
        </p:nvSpPr>
        <p:spPr>
          <a:xfrm>
            <a:off x="7255866" y="3069411"/>
            <a:ext cx="307139" cy="47577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cxnSp>
        <p:nvCxnSpPr>
          <p:cNvPr id="20" name="Straight Arrow Connector 19">
            <a:extLst>
              <a:ext uri="{FF2B5EF4-FFF2-40B4-BE49-F238E27FC236}">
                <a16:creationId xmlns:a16="http://schemas.microsoft.com/office/drawing/2014/main" id="{E6C24F85-4117-4D8E-A59E-E9899248D4D7}"/>
              </a:ext>
            </a:extLst>
          </p:cNvPr>
          <p:cNvCxnSpPr>
            <a:cxnSpLocks/>
            <a:endCxn id="21" idx="5"/>
          </p:cNvCxnSpPr>
          <p:nvPr/>
        </p:nvCxnSpPr>
        <p:spPr>
          <a:xfrm>
            <a:off x="6985604" y="2439592"/>
            <a:ext cx="829870" cy="0"/>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1" name="cloud" title="Icon of a cloud">
            <a:extLst>
              <a:ext uri="{FF2B5EF4-FFF2-40B4-BE49-F238E27FC236}">
                <a16:creationId xmlns:a16="http://schemas.microsoft.com/office/drawing/2014/main" id="{9AD7E8A0-722B-4574-9F97-A400D39C2719}"/>
              </a:ext>
            </a:extLst>
          </p:cNvPr>
          <p:cNvSpPr>
            <a:spLocks noChangeAspect="1"/>
          </p:cNvSpPr>
          <p:nvPr/>
        </p:nvSpPr>
        <p:spPr bwMode="auto">
          <a:xfrm>
            <a:off x="7815474" y="2209072"/>
            <a:ext cx="671919" cy="38479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pic>
        <p:nvPicPr>
          <p:cNvPr id="22" name="Picture 4" descr="Image result for office 365">
            <a:extLst>
              <a:ext uri="{FF2B5EF4-FFF2-40B4-BE49-F238E27FC236}">
                <a16:creationId xmlns:a16="http://schemas.microsoft.com/office/drawing/2014/main" id="{067D94EF-CBC5-4168-917F-48AE853C2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606" y="2286248"/>
            <a:ext cx="279347" cy="2862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E8090F-EFEF-4AC4-8EDF-D5E89247CFEF}"/>
              </a:ext>
            </a:extLst>
          </p:cNvPr>
          <p:cNvSpPr txBox="1"/>
          <p:nvPr/>
        </p:nvSpPr>
        <p:spPr>
          <a:xfrm>
            <a:off x="6224146" y="2634553"/>
            <a:ext cx="958834" cy="297030"/>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1000" b="1"/>
              <a:t>Branch</a:t>
            </a:r>
          </a:p>
        </p:txBody>
      </p:sp>
      <p:sp>
        <p:nvSpPr>
          <p:cNvPr id="24" name="cloud" title="Icon of a cloud">
            <a:extLst>
              <a:ext uri="{FF2B5EF4-FFF2-40B4-BE49-F238E27FC236}">
                <a16:creationId xmlns:a16="http://schemas.microsoft.com/office/drawing/2014/main" id="{26D1D17C-9BC5-4E04-8FC2-1478D7883E42}"/>
              </a:ext>
            </a:extLst>
          </p:cNvPr>
          <p:cNvSpPr>
            <a:spLocks noChangeAspect="1"/>
          </p:cNvSpPr>
          <p:nvPr/>
        </p:nvSpPr>
        <p:spPr bwMode="auto">
          <a:xfrm>
            <a:off x="7176023" y="2246377"/>
            <a:ext cx="389434" cy="252535"/>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25" name="Oval 24">
            <a:extLst>
              <a:ext uri="{FF2B5EF4-FFF2-40B4-BE49-F238E27FC236}">
                <a16:creationId xmlns:a16="http://schemas.microsoft.com/office/drawing/2014/main" id="{F57E1373-34D2-47E9-9ABC-26CF49F96726}"/>
              </a:ext>
            </a:extLst>
          </p:cNvPr>
          <p:cNvSpPr/>
          <p:nvPr/>
        </p:nvSpPr>
        <p:spPr bwMode="auto">
          <a:xfrm>
            <a:off x="7148286" y="2185662"/>
            <a:ext cx="436716" cy="433475"/>
          </a:xfrm>
          <a:prstGeom prst="ellipse">
            <a:avLst/>
          </a:prstGeom>
          <a:noFill/>
          <a:ln>
            <a:solidFill>
              <a:schemeClr val="bg1">
                <a:lumMod val="6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14942230-35BF-4B7B-A3E6-8F99DF80A0C8}"/>
              </a:ext>
            </a:extLst>
          </p:cNvPr>
          <p:cNvSpPr txBox="1"/>
          <p:nvPr/>
        </p:nvSpPr>
        <p:spPr>
          <a:xfrm>
            <a:off x="6873282" y="2634553"/>
            <a:ext cx="958834" cy="297030"/>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1000" b="1"/>
              <a:t>ISP</a:t>
            </a:r>
          </a:p>
        </p:txBody>
      </p:sp>
      <p:cxnSp>
        <p:nvCxnSpPr>
          <p:cNvPr id="27" name="Connector: Elbow 26">
            <a:extLst>
              <a:ext uri="{FF2B5EF4-FFF2-40B4-BE49-F238E27FC236}">
                <a16:creationId xmlns:a16="http://schemas.microsoft.com/office/drawing/2014/main" id="{F72754F6-0D69-4B98-8760-A36B67DC8E3C}"/>
              </a:ext>
            </a:extLst>
          </p:cNvPr>
          <p:cNvCxnSpPr>
            <a:cxnSpLocks/>
          </p:cNvCxnSpPr>
          <p:nvPr/>
        </p:nvCxnSpPr>
        <p:spPr>
          <a:xfrm flipV="1">
            <a:off x="6886845" y="1738533"/>
            <a:ext cx="930652" cy="599827"/>
          </a:xfrm>
          <a:prstGeom prst="bentConnector3">
            <a:avLst>
              <a:gd name="adj1" fmla="val 5212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B187D79-47B7-45C6-820E-E275DE6262E8}"/>
              </a:ext>
            </a:extLst>
          </p:cNvPr>
          <p:cNvSpPr/>
          <p:nvPr/>
        </p:nvSpPr>
        <p:spPr bwMode="auto">
          <a:xfrm>
            <a:off x="6442755" y="2124120"/>
            <a:ext cx="542848" cy="55630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9" name="Family_EBDA" title="Icon of a family of people">
            <a:extLst>
              <a:ext uri="{FF2B5EF4-FFF2-40B4-BE49-F238E27FC236}">
                <a16:creationId xmlns:a16="http://schemas.microsoft.com/office/drawing/2014/main" id="{E2C94823-8D59-462E-BC7A-D84AD3BB157B}"/>
              </a:ext>
            </a:extLst>
          </p:cNvPr>
          <p:cNvSpPr>
            <a:spLocks noChangeAspect="1" noEditPoints="1"/>
          </p:cNvSpPr>
          <p:nvPr/>
        </p:nvSpPr>
        <p:spPr bwMode="auto">
          <a:xfrm>
            <a:off x="6547728" y="2225469"/>
            <a:ext cx="334223" cy="309078"/>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9ED295DE-93D6-482D-ABE3-CAE696797328}"/>
              </a:ext>
            </a:extLst>
          </p:cNvPr>
          <p:cNvSpPr/>
          <p:nvPr/>
        </p:nvSpPr>
        <p:spPr bwMode="auto">
          <a:xfrm>
            <a:off x="7887090" y="1479461"/>
            <a:ext cx="542848" cy="55630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1" name="PC1_E977" title="Icon of a desktop PC">
            <a:extLst>
              <a:ext uri="{FF2B5EF4-FFF2-40B4-BE49-F238E27FC236}">
                <a16:creationId xmlns:a16="http://schemas.microsoft.com/office/drawing/2014/main" id="{050A2CF0-F2AF-443E-80DD-C536AECE7C74}"/>
              </a:ext>
            </a:extLst>
          </p:cNvPr>
          <p:cNvSpPr>
            <a:spLocks noChangeAspect="1" noEditPoints="1"/>
          </p:cNvSpPr>
          <p:nvPr/>
        </p:nvSpPr>
        <p:spPr bwMode="auto">
          <a:xfrm>
            <a:off x="8002060" y="1616030"/>
            <a:ext cx="332189" cy="27244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cxnSp>
        <p:nvCxnSpPr>
          <p:cNvPr id="32" name="Connector: Elbow 31">
            <a:extLst>
              <a:ext uri="{FF2B5EF4-FFF2-40B4-BE49-F238E27FC236}">
                <a16:creationId xmlns:a16="http://schemas.microsoft.com/office/drawing/2014/main" id="{D38BF0EF-8BEB-430E-A473-23F9582BC773}"/>
              </a:ext>
            </a:extLst>
          </p:cNvPr>
          <p:cNvCxnSpPr>
            <a:cxnSpLocks/>
            <a:endCxn id="21" idx="11"/>
          </p:cNvCxnSpPr>
          <p:nvPr/>
        </p:nvCxnSpPr>
        <p:spPr>
          <a:xfrm rot="16200000" flipH="1">
            <a:off x="8101411" y="2090849"/>
            <a:ext cx="714512" cy="57449"/>
          </a:xfrm>
          <a:prstGeom prst="bentConnector4">
            <a:avLst>
              <a:gd name="adj1" fmla="val 101"/>
              <a:gd name="adj2" fmla="val 52976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3" name="cloud" title="Icon of a cloud">
            <a:extLst>
              <a:ext uri="{FF2B5EF4-FFF2-40B4-BE49-F238E27FC236}">
                <a16:creationId xmlns:a16="http://schemas.microsoft.com/office/drawing/2014/main" id="{5A53299C-031E-4653-98B2-488C30073764}"/>
              </a:ext>
            </a:extLst>
          </p:cNvPr>
          <p:cNvSpPr>
            <a:spLocks noChangeAspect="1"/>
          </p:cNvSpPr>
          <p:nvPr/>
        </p:nvSpPr>
        <p:spPr bwMode="auto">
          <a:xfrm>
            <a:off x="11157419" y="1822989"/>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cxnSp>
        <p:nvCxnSpPr>
          <p:cNvPr id="35" name="Straight Arrow Connector 34">
            <a:extLst>
              <a:ext uri="{FF2B5EF4-FFF2-40B4-BE49-F238E27FC236}">
                <a16:creationId xmlns:a16="http://schemas.microsoft.com/office/drawing/2014/main" id="{17856B34-0726-4336-A142-EA4CC7279FC6}"/>
              </a:ext>
            </a:extLst>
          </p:cNvPr>
          <p:cNvCxnSpPr>
            <a:cxnSpLocks/>
          </p:cNvCxnSpPr>
          <p:nvPr/>
        </p:nvCxnSpPr>
        <p:spPr>
          <a:xfrm flipV="1">
            <a:off x="11330044" y="2059572"/>
            <a:ext cx="0" cy="199483"/>
          </a:xfrm>
          <a:prstGeom prst="straightConnector1">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36" name="Picture 4" descr="Image result for office 365">
            <a:extLst>
              <a:ext uri="{FF2B5EF4-FFF2-40B4-BE49-F238E27FC236}">
                <a16:creationId xmlns:a16="http://schemas.microsoft.com/office/drawing/2014/main" id="{9BF90B3E-D52E-4E62-A545-2899AE894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6386" y="1852081"/>
            <a:ext cx="168926" cy="168926"/>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FD25F49A-F2CB-4CE1-AC32-A1761FC39B41}"/>
              </a:ext>
            </a:extLst>
          </p:cNvPr>
          <p:cNvSpPr/>
          <p:nvPr/>
        </p:nvSpPr>
        <p:spPr bwMode="auto">
          <a:xfrm>
            <a:off x="11179544" y="2225670"/>
            <a:ext cx="294350" cy="29435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8" name="cloud" title="Icon of a cloud">
            <a:extLst>
              <a:ext uri="{FF2B5EF4-FFF2-40B4-BE49-F238E27FC236}">
                <a16:creationId xmlns:a16="http://schemas.microsoft.com/office/drawing/2014/main" id="{10889D17-8459-4334-8D6D-D11E9A34DD10}"/>
              </a:ext>
            </a:extLst>
          </p:cNvPr>
          <p:cNvSpPr>
            <a:spLocks noChangeAspect="1"/>
          </p:cNvSpPr>
          <p:nvPr/>
        </p:nvSpPr>
        <p:spPr bwMode="auto">
          <a:xfrm>
            <a:off x="11162662" y="2697698"/>
            <a:ext cx="372797" cy="2083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sp>
        <p:nvSpPr>
          <p:cNvPr id="39" name="Oval 38">
            <a:extLst>
              <a:ext uri="{FF2B5EF4-FFF2-40B4-BE49-F238E27FC236}">
                <a16:creationId xmlns:a16="http://schemas.microsoft.com/office/drawing/2014/main" id="{D29B19A6-B37C-45C2-81B1-540896C35CE7}"/>
              </a:ext>
            </a:extLst>
          </p:cNvPr>
          <p:cNvSpPr/>
          <p:nvPr/>
        </p:nvSpPr>
        <p:spPr bwMode="auto">
          <a:xfrm>
            <a:off x="10102477"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883ACF0A-2516-4282-AF30-181B334C5783}"/>
              </a:ext>
            </a:extLst>
          </p:cNvPr>
          <p:cNvSpPr/>
          <p:nvPr/>
        </p:nvSpPr>
        <p:spPr bwMode="auto">
          <a:xfrm>
            <a:off x="10411833" y="2192035"/>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DDA3FCDC-8C58-4BD9-BD85-6F19A653D872}"/>
              </a:ext>
            </a:extLst>
          </p:cNvPr>
          <p:cNvSpPr/>
          <p:nvPr/>
        </p:nvSpPr>
        <p:spPr bwMode="auto">
          <a:xfrm>
            <a:off x="10712992" y="2195210"/>
            <a:ext cx="295325" cy="3251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a:extLst>
              <a:ext uri="{FF2B5EF4-FFF2-40B4-BE49-F238E27FC236}">
                <a16:creationId xmlns:a16="http://schemas.microsoft.com/office/drawing/2014/main" id="{0E96ECDE-2B6E-46EF-B105-731408E721E3}"/>
              </a:ext>
            </a:extLst>
          </p:cNvPr>
          <p:cNvSpPr txBox="1"/>
          <p:nvPr/>
        </p:nvSpPr>
        <p:spPr>
          <a:xfrm>
            <a:off x="10389006" y="2211914"/>
            <a:ext cx="340621" cy="276999"/>
          </a:xfrm>
          <a:prstGeom prst="rect">
            <a:avLst/>
          </a:prstGeom>
          <a:noFill/>
        </p:spPr>
        <p:txBody>
          <a:bodyPr wrap="square" lIns="0" tIns="0" rIns="0" bIns="0" rtlCol="0">
            <a:spAutoFit/>
          </a:bodyPr>
          <a:lstStyle/>
          <a:p>
            <a:pPr algn="ctr"/>
            <a:r>
              <a:rPr lang="en-US" sz="900" b="1">
                <a:solidFill>
                  <a:schemeClr val="bg1"/>
                </a:solidFill>
              </a:rPr>
              <a:t>SSL</a:t>
            </a:r>
            <a:br>
              <a:rPr lang="en-US" sz="900" b="1">
                <a:solidFill>
                  <a:schemeClr val="bg1"/>
                </a:solidFill>
              </a:rPr>
            </a:br>
            <a:r>
              <a:rPr lang="en-US" sz="900" b="1">
                <a:solidFill>
                  <a:schemeClr val="bg1"/>
                </a:solidFill>
              </a:rPr>
              <a:t>B&amp;I</a:t>
            </a:r>
          </a:p>
        </p:txBody>
      </p:sp>
      <p:sp>
        <p:nvSpPr>
          <p:cNvPr id="43" name="Arc 42">
            <a:extLst>
              <a:ext uri="{FF2B5EF4-FFF2-40B4-BE49-F238E27FC236}">
                <a16:creationId xmlns:a16="http://schemas.microsoft.com/office/drawing/2014/main" id="{2CB1760A-AAE9-4674-9287-6F1875BDFF59}"/>
              </a:ext>
            </a:extLst>
          </p:cNvPr>
          <p:cNvSpPr/>
          <p:nvPr/>
        </p:nvSpPr>
        <p:spPr>
          <a:xfrm>
            <a:off x="9827888" y="2045292"/>
            <a:ext cx="1391588" cy="496525"/>
          </a:xfrm>
          <a:prstGeom prst="arc">
            <a:avLst>
              <a:gd name="adj1" fmla="val 11069597"/>
              <a:gd name="adj2" fmla="val 21566209"/>
            </a:avLst>
          </a:prstGeom>
          <a:ln w="28575">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Connector: Elbow 43">
            <a:extLst>
              <a:ext uri="{FF2B5EF4-FFF2-40B4-BE49-F238E27FC236}">
                <a16:creationId xmlns:a16="http://schemas.microsoft.com/office/drawing/2014/main" id="{6D8AB871-119F-49E5-A090-35B3FEC47BAE}"/>
              </a:ext>
            </a:extLst>
          </p:cNvPr>
          <p:cNvCxnSpPr>
            <a:cxnSpLocks/>
            <a:endCxn id="38" idx="8"/>
          </p:cNvCxnSpPr>
          <p:nvPr/>
        </p:nvCxnSpPr>
        <p:spPr>
          <a:xfrm>
            <a:off x="9833936" y="2356333"/>
            <a:ext cx="1528130" cy="341365"/>
          </a:xfrm>
          <a:prstGeom prst="bentConnector3">
            <a:avLst>
              <a:gd name="adj1" fmla="val 99695"/>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 name="network_3" title="Icon of a server connected to a network">
            <a:extLst>
              <a:ext uri="{FF2B5EF4-FFF2-40B4-BE49-F238E27FC236}">
                <a16:creationId xmlns:a16="http://schemas.microsoft.com/office/drawing/2014/main" id="{A917986D-E573-4C07-B1F1-FF16F8449A39}"/>
              </a:ext>
            </a:extLst>
          </p:cNvPr>
          <p:cNvSpPr>
            <a:spLocks noChangeAspect="1" noEditPoints="1"/>
          </p:cNvSpPr>
          <p:nvPr/>
        </p:nvSpPr>
        <p:spPr bwMode="auto">
          <a:xfrm>
            <a:off x="10143224" y="2251313"/>
            <a:ext cx="213259" cy="221306"/>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flat">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1730"/>
          </a:p>
        </p:txBody>
      </p:sp>
      <p:sp>
        <p:nvSpPr>
          <p:cNvPr id="46" name="magnify" title="Icon of a magnifying glass">
            <a:extLst>
              <a:ext uri="{FF2B5EF4-FFF2-40B4-BE49-F238E27FC236}">
                <a16:creationId xmlns:a16="http://schemas.microsoft.com/office/drawing/2014/main" id="{60B0F279-A9B3-4AA6-95BD-0D1011068EF1}"/>
              </a:ext>
            </a:extLst>
          </p:cNvPr>
          <p:cNvSpPr>
            <a:spLocks noChangeAspect="1" noEditPoints="1"/>
          </p:cNvSpPr>
          <p:nvPr/>
        </p:nvSpPr>
        <p:spPr bwMode="auto">
          <a:xfrm flipH="1">
            <a:off x="10777880" y="2267228"/>
            <a:ext cx="153240" cy="150313"/>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plug" title="Icon of a power plug showing an A to B connection">
            <a:extLst>
              <a:ext uri="{FF2B5EF4-FFF2-40B4-BE49-F238E27FC236}">
                <a16:creationId xmlns:a16="http://schemas.microsoft.com/office/drawing/2014/main" id="{2B2D85F0-9982-4567-94CD-A953C514FC31}"/>
              </a:ext>
            </a:extLst>
          </p:cNvPr>
          <p:cNvSpPr>
            <a:spLocks noChangeAspect="1" noEditPoints="1"/>
          </p:cNvSpPr>
          <p:nvPr/>
        </p:nvSpPr>
        <p:spPr bwMode="auto">
          <a:xfrm>
            <a:off x="11247189" y="2270237"/>
            <a:ext cx="173679" cy="195192"/>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48" name="Oval 47">
            <a:extLst>
              <a:ext uri="{FF2B5EF4-FFF2-40B4-BE49-F238E27FC236}">
                <a16:creationId xmlns:a16="http://schemas.microsoft.com/office/drawing/2014/main" id="{91FE2B9E-F50B-498F-B2E6-7F9B686BA3FD}"/>
              </a:ext>
            </a:extLst>
          </p:cNvPr>
          <p:cNvSpPr/>
          <p:nvPr/>
        </p:nvSpPr>
        <p:spPr bwMode="auto">
          <a:xfrm>
            <a:off x="9462580" y="2164147"/>
            <a:ext cx="425549" cy="42554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9" name="Family_EBDA" title="Icon of a family of people">
            <a:extLst>
              <a:ext uri="{FF2B5EF4-FFF2-40B4-BE49-F238E27FC236}">
                <a16:creationId xmlns:a16="http://schemas.microsoft.com/office/drawing/2014/main" id="{4B06E44A-9992-4E91-B56C-28A96C4DE25F}"/>
              </a:ext>
            </a:extLst>
          </p:cNvPr>
          <p:cNvSpPr>
            <a:spLocks noChangeAspect="1" noEditPoints="1"/>
          </p:cNvSpPr>
          <p:nvPr/>
        </p:nvSpPr>
        <p:spPr bwMode="auto">
          <a:xfrm>
            <a:off x="9544870" y="2241676"/>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EBFB54E6-D349-40FC-AE8D-6A27D047EE49}"/>
              </a:ext>
            </a:extLst>
          </p:cNvPr>
          <p:cNvSpPr txBox="1"/>
          <p:nvPr/>
        </p:nvSpPr>
        <p:spPr>
          <a:xfrm>
            <a:off x="1382834" y="1538845"/>
            <a:ext cx="1950936" cy="323195"/>
          </a:xfrm>
          <a:prstGeom prst="rect">
            <a:avLst/>
          </a:prstGeom>
          <a:noFill/>
          <a:ln w="15875" cap="sq">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defPPr>
              <a:defRPr lang="en-US"/>
            </a:defPPr>
            <a:lvl1pPr>
              <a:defRPr sz="1600"/>
            </a:lvl1pPr>
          </a:lstStyle>
          <a:p>
            <a:pPr algn="ctr"/>
            <a:r>
              <a:rPr lang="en-US" sz="1000">
                <a:solidFill>
                  <a:srgbClr val="DC3C00"/>
                </a:solidFill>
              </a:rPr>
              <a:t>Microsoft 365 endpoints</a:t>
            </a:r>
          </a:p>
        </p:txBody>
      </p:sp>
      <p:sp>
        <p:nvSpPr>
          <p:cNvPr id="51" name="Freeform 13">
            <a:extLst>
              <a:ext uri="{FF2B5EF4-FFF2-40B4-BE49-F238E27FC236}">
                <a16:creationId xmlns:a16="http://schemas.microsoft.com/office/drawing/2014/main" id="{509CEAC9-172D-4ED2-B417-AA175872C48C}"/>
              </a:ext>
            </a:extLst>
          </p:cNvPr>
          <p:cNvSpPr>
            <a:spLocks noEditPoints="1"/>
          </p:cNvSpPr>
          <p:nvPr/>
        </p:nvSpPr>
        <p:spPr bwMode="auto">
          <a:xfrm>
            <a:off x="1434227" y="2074024"/>
            <a:ext cx="572914" cy="589724"/>
          </a:xfrm>
          <a:custGeom>
            <a:avLst/>
            <a:gdLst>
              <a:gd name="T0" fmla="*/ 567 w 567"/>
              <a:gd name="T1" fmla="*/ 283 h 566"/>
              <a:gd name="T2" fmla="*/ 561 w 567"/>
              <a:gd name="T3" fmla="*/ 336 h 566"/>
              <a:gd name="T4" fmla="*/ 546 w 567"/>
              <a:gd name="T5" fmla="*/ 387 h 566"/>
              <a:gd name="T6" fmla="*/ 522 w 567"/>
              <a:gd name="T7" fmla="*/ 434 h 566"/>
              <a:gd name="T8" fmla="*/ 489 w 567"/>
              <a:gd name="T9" fmla="*/ 476 h 566"/>
              <a:gd name="T10" fmla="*/ 449 w 567"/>
              <a:gd name="T11" fmla="*/ 511 h 566"/>
              <a:gd name="T12" fmla="*/ 404 w 567"/>
              <a:gd name="T13" fmla="*/ 539 h 566"/>
              <a:gd name="T14" fmla="*/ 365 w 567"/>
              <a:gd name="T15" fmla="*/ 554 h 566"/>
              <a:gd name="T16" fmla="*/ 301 w 567"/>
              <a:gd name="T17" fmla="*/ 565 h 566"/>
              <a:gd name="T18" fmla="*/ 283 w 567"/>
              <a:gd name="T19" fmla="*/ 566 h 566"/>
              <a:gd name="T20" fmla="*/ 196 w 567"/>
              <a:gd name="T21" fmla="*/ 552 h 566"/>
              <a:gd name="T22" fmla="*/ 164 w 567"/>
              <a:gd name="T23" fmla="*/ 540 h 566"/>
              <a:gd name="T24" fmla="*/ 103 w 567"/>
              <a:gd name="T25" fmla="*/ 501 h 566"/>
              <a:gd name="T26" fmla="*/ 97 w 567"/>
              <a:gd name="T27" fmla="*/ 497 h 566"/>
              <a:gd name="T28" fmla="*/ 65 w 567"/>
              <a:gd name="T29" fmla="*/ 464 h 566"/>
              <a:gd name="T30" fmla="*/ 36 w 567"/>
              <a:gd name="T31" fmla="*/ 419 h 566"/>
              <a:gd name="T32" fmla="*/ 14 w 567"/>
              <a:gd name="T33" fmla="*/ 371 h 566"/>
              <a:gd name="T34" fmla="*/ 2 w 567"/>
              <a:gd name="T35" fmla="*/ 319 h 566"/>
              <a:gd name="T36" fmla="*/ 1 w 567"/>
              <a:gd name="T37" fmla="*/ 266 h 566"/>
              <a:gd name="T38" fmla="*/ 9 w 567"/>
              <a:gd name="T39" fmla="*/ 213 h 566"/>
              <a:gd name="T40" fmla="*/ 26 w 567"/>
              <a:gd name="T41" fmla="*/ 163 h 566"/>
              <a:gd name="T42" fmla="*/ 54 w 567"/>
              <a:gd name="T43" fmla="*/ 117 h 566"/>
              <a:gd name="T44" fmla="*/ 69 w 567"/>
              <a:gd name="T45" fmla="*/ 97 h 566"/>
              <a:gd name="T46" fmla="*/ 131 w 567"/>
              <a:gd name="T47" fmla="*/ 44 h 566"/>
              <a:gd name="T48" fmla="*/ 164 w 567"/>
              <a:gd name="T49" fmla="*/ 26 h 566"/>
              <a:gd name="T50" fmla="*/ 229 w 567"/>
              <a:gd name="T51" fmla="*/ 5 h 566"/>
              <a:gd name="T52" fmla="*/ 241 w 567"/>
              <a:gd name="T53" fmla="*/ 3 h 566"/>
              <a:gd name="T54" fmla="*/ 335 w 567"/>
              <a:gd name="T55" fmla="*/ 5 h 566"/>
              <a:gd name="T56" fmla="*/ 365 w 567"/>
              <a:gd name="T57" fmla="*/ 11 h 566"/>
              <a:gd name="T58" fmla="*/ 434 w 567"/>
              <a:gd name="T59" fmla="*/ 43 h 566"/>
              <a:gd name="T60" fmla="*/ 437 w 567"/>
              <a:gd name="T61" fmla="*/ 45 h 566"/>
              <a:gd name="T62" fmla="*/ 476 w 567"/>
              <a:gd name="T63" fmla="*/ 76 h 566"/>
              <a:gd name="T64" fmla="*/ 511 w 567"/>
              <a:gd name="T65" fmla="*/ 116 h 566"/>
              <a:gd name="T66" fmla="*/ 539 w 567"/>
              <a:gd name="T67" fmla="*/ 161 h 566"/>
              <a:gd name="T68" fmla="*/ 557 w 567"/>
              <a:gd name="T69" fmla="*/ 211 h 566"/>
              <a:gd name="T70" fmla="*/ 565 w 567"/>
              <a:gd name="T71" fmla="*/ 2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66">
                <a:moveTo>
                  <a:pt x="567" y="283"/>
                </a:moveTo>
                <a:lnTo>
                  <a:pt x="567" y="283"/>
                </a:lnTo>
                <a:lnTo>
                  <a:pt x="563" y="325"/>
                </a:lnTo>
                <a:lnTo>
                  <a:pt x="561" y="336"/>
                </a:lnTo>
                <a:moveTo>
                  <a:pt x="546" y="387"/>
                </a:moveTo>
                <a:lnTo>
                  <a:pt x="546" y="387"/>
                </a:lnTo>
                <a:lnTo>
                  <a:pt x="540" y="402"/>
                </a:lnTo>
                <a:lnTo>
                  <a:pt x="522" y="434"/>
                </a:lnTo>
                <a:moveTo>
                  <a:pt x="489" y="476"/>
                </a:moveTo>
                <a:lnTo>
                  <a:pt x="489" y="476"/>
                </a:lnTo>
                <a:lnTo>
                  <a:pt x="469" y="497"/>
                </a:lnTo>
                <a:lnTo>
                  <a:pt x="449" y="511"/>
                </a:lnTo>
                <a:moveTo>
                  <a:pt x="404" y="539"/>
                </a:moveTo>
                <a:lnTo>
                  <a:pt x="404" y="539"/>
                </a:lnTo>
                <a:lnTo>
                  <a:pt x="403" y="540"/>
                </a:lnTo>
                <a:lnTo>
                  <a:pt x="365" y="554"/>
                </a:lnTo>
                <a:lnTo>
                  <a:pt x="354" y="557"/>
                </a:lnTo>
                <a:moveTo>
                  <a:pt x="301" y="565"/>
                </a:moveTo>
                <a:lnTo>
                  <a:pt x="301" y="565"/>
                </a:lnTo>
                <a:lnTo>
                  <a:pt x="283" y="566"/>
                </a:lnTo>
                <a:lnTo>
                  <a:pt x="248" y="564"/>
                </a:lnTo>
                <a:moveTo>
                  <a:pt x="196" y="552"/>
                </a:moveTo>
                <a:lnTo>
                  <a:pt x="196" y="552"/>
                </a:lnTo>
                <a:lnTo>
                  <a:pt x="164" y="540"/>
                </a:lnTo>
                <a:lnTo>
                  <a:pt x="147" y="531"/>
                </a:lnTo>
                <a:moveTo>
                  <a:pt x="103" y="501"/>
                </a:moveTo>
                <a:lnTo>
                  <a:pt x="103" y="501"/>
                </a:lnTo>
                <a:lnTo>
                  <a:pt x="97" y="497"/>
                </a:lnTo>
                <a:lnTo>
                  <a:pt x="69" y="469"/>
                </a:lnTo>
                <a:lnTo>
                  <a:pt x="65" y="464"/>
                </a:lnTo>
                <a:moveTo>
                  <a:pt x="36" y="419"/>
                </a:moveTo>
                <a:lnTo>
                  <a:pt x="36" y="419"/>
                </a:lnTo>
                <a:lnTo>
                  <a:pt x="26" y="402"/>
                </a:lnTo>
                <a:lnTo>
                  <a:pt x="14" y="371"/>
                </a:lnTo>
                <a:moveTo>
                  <a:pt x="2" y="319"/>
                </a:moveTo>
                <a:lnTo>
                  <a:pt x="2" y="319"/>
                </a:lnTo>
                <a:lnTo>
                  <a:pt x="0" y="283"/>
                </a:lnTo>
                <a:lnTo>
                  <a:pt x="1" y="266"/>
                </a:lnTo>
                <a:moveTo>
                  <a:pt x="9" y="213"/>
                </a:moveTo>
                <a:lnTo>
                  <a:pt x="9" y="213"/>
                </a:lnTo>
                <a:lnTo>
                  <a:pt x="12" y="201"/>
                </a:lnTo>
                <a:lnTo>
                  <a:pt x="26" y="163"/>
                </a:lnTo>
                <a:lnTo>
                  <a:pt x="26" y="163"/>
                </a:lnTo>
                <a:moveTo>
                  <a:pt x="54" y="117"/>
                </a:moveTo>
                <a:lnTo>
                  <a:pt x="54" y="117"/>
                </a:lnTo>
                <a:lnTo>
                  <a:pt x="69" y="97"/>
                </a:lnTo>
                <a:lnTo>
                  <a:pt x="89" y="77"/>
                </a:lnTo>
                <a:moveTo>
                  <a:pt x="131" y="44"/>
                </a:moveTo>
                <a:lnTo>
                  <a:pt x="131" y="44"/>
                </a:lnTo>
                <a:lnTo>
                  <a:pt x="164" y="26"/>
                </a:lnTo>
                <a:lnTo>
                  <a:pt x="178" y="20"/>
                </a:lnTo>
                <a:moveTo>
                  <a:pt x="229" y="5"/>
                </a:moveTo>
                <a:lnTo>
                  <a:pt x="229" y="5"/>
                </a:lnTo>
                <a:lnTo>
                  <a:pt x="241" y="3"/>
                </a:lnTo>
                <a:lnTo>
                  <a:pt x="282" y="0"/>
                </a:lnTo>
                <a:moveTo>
                  <a:pt x="335" y="5"/>
                </a:moveTo>
                <a:lnTo>
                  <a:pt x="335" y="5"/>
                </a:lnTo>
                <a:lnTo>
                  <a:pt x="365" y="11"/>
                </a:lnTo>
                <a:lnTo>
                  <a:pt x="386" y="20"/>
                </a:lnTo>
                <a:moveTo>
                  <a:pt x="434" y="43"/>
                </a:moveTo>
                <a:lnTo>
                  <a:pt x="434" y="43"/>
                </a:lnTo>
                <a:lnTo>
                  <a:pt x="437" y="45"/>
                </a:lnTo>
                <a:lnTo>
                  <a:pt x="469" y="69"/>
                </a:lnTo>
                <a:lnTo>
                  <a:pt x="476" y="76"/>
                </a:lnTo>
                <a:moveTo>
                  <a:pt x="511" y="116"/>
                </a:moveTo>
                <a:lnTo>
                  <a:pt x="511" y="116"/>
                </a:lnTo>
                <a:lnTo>
                  <a:pt x="521" y="129"/>
                </a:lnTo>
                <a:lnTo>
                  <a:pt x="539" y="161"/>
                </a:lnTo>
                <a:moveTo>
                  <a:pt x="557" y="211"/>
                </a:moveTo>
                <a:lnTo>
                  <a:pt x="557" y="211"/>
                </a:lnTo>
                <a:lnTo>
                  <a:pt x="563" y="241"/>
                </a:lnTo>
                <a:lnTo>
                  <a:pt x="565" y="264"/>
                </a:lnTo>
              </a:path>
            </a:pathLst>
          </a:custGeom>
          <a:noFill/>
          <a:ln w="17463" cap="flat">
            <a:solidFill>
              <a:srgbClr val="DC3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a:extLst>
              <a:ext uri="{FF2B5EF4-FFF2-40B4-BE49-F238E27FC236}">
                <a16:creationId xmlns:a16="http://schemas.microsoft.com/office/drawing/2014/main" id="{7D75FA48-8F3E-4A51-B28C-5C7174957736}"/>
              </a:ext>
            </a:extLst>
          </p:cNvPr>
          <p:cNvGrpSpPr/>
          <p:nvPr/>
        </p:nvGrpSpPr>
        <p:grpSpPr>
          <a:xfrm>
            <a:off x="1496938" y="2142270"/>
            <a:ext cx="447488" cy="453230"/>
            <a:chOff x="7036846" y="5629077"/>
            <a:chExt cx="367041" cy="371751"/>
          </a:xfrm>
        </p:grpSpPr>
        <p:sp>
          <p:nvSpPr>
            <p:cNvPr id="53" name="Oval 52">
              <a:extLst>
                <a:ext uri="{FF2B5EF4-FFF2-40B4-BE49-F238E27FC236}">
                  <a16:creationId xmlns:a16="http://schemas.microsoft.com/office/drawing/2014/main" id="{C8C9400E-3F3D-4FFF-9828-7AFA34308FCA}"/>
                </a:ext>
              </a:extLst>
            </p:cNvPr>
            <p:cNvSpPr/>
            <p:nvPr/>
          </p:nvSpPr>
          <p:spPr bwMode="auto">
            <a:xfrm>
              <a:off x="7036846" y="5629077"/>
              <a:ext cx="367041" cy="37175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4" name="plug" title="Icon of a power plug showing an A to B connection">
              <a:extLst>
                <a:ext uri="{FF2B5EF4-FFF2-40B4-BE49-F238E27FC236}">
                  <a16:creationId xmlns:a16="http://schemas.microsoft.com/office/drawing/2014/main" id="{7806A21E-8372-4224-8A88-A8F128A14A11}"/>
                </a:ext>
              </a:extLst>
            </p:cNvPr>
            <p:cNvSpPr>
              <a:spLocks noChangeAspect="1" noEditPoints="1"/>
            </p:cNvSpPr>
            <p:nvPr/>
          </p:nvSpPr>
          <p:spPr bwMode="auto">
            <a:xfrm>
              <a:off x="7087260" y="5657624"/>
              <a:ext cx="266212" cy="299188"/>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p:nvSpPr>
          <p:cNvPr id="55" name="TextBox 54">
            <a:extLst>
              <a:ext uri="{FF2B5EF4-FFF2-40B4-BE49-F238E27FC236}">
                <a16:creationId xmlns:a16="http://schemas.microsoft.com/office/drawing/2014/main" id="{5C0E98E5-67A3-4E94-81E6-BF4F5B353AFE}"/>
              </a:ext>
            </a:extLst>
          </p:cNvPr>
          <p:cNvSpPr txBox="1"/>
          <p:nvPr/>
        </p:nvSpPr>
        <p:spPr>
          <a:xfrm>
            <a:off x="1915329" y="1696186"/>
            <a:ext cx="1243987" cy="169277"/>
          </a:xfrm>
          <a:prstGeom prst="rect">
            <a:avLst/>
          </a:prstGeom>
          <a:noFill/>
        </p:spPr>
        <p:txBody>
          <a:bodyPr wrap="square" lIns="0" tIns="0" rIns="0" bIns="0" rtlCol="0">
            <a:spAutoFit/>
          </a:bodyPr>
          <a:lstStyle/>
          <a:p>
            <a:pPr algn="l"/>
            <a:r>
              <a:rPr lang="en-US" sz="1100" b="1">
                <a:solidFill>
                  <a:srgbClr val="E54A19"/>
                </a:solidFill>
                <a:latin typeface="Courier New" panose="02070309020205020404" pitchFamily="49" charset="0"/>
                <a:cs typeface="Courier New" panose="02070309020205020404" pitchFamily="49" charset="0"/>
              </a:rPr>
              <a:t>{REST:API}</a:t>
            </a:r>
          </a:p>
        </p:txBody>
      </p:sp>
      <p:cxnSp>
        <p:nvCxnSpPr>
          <p:cNvPr id="56" name="Connector: Elbow 55">
            <a:extLst>
              <a:ext uri="{FF2B5EF4-FFF2-40B4-BE49-F238E27FC236}">
                <a16:creationId xmlns:a16="http://schemas.microsoft.com/office/drawing/2014/main" id="{1C4D9896-91B2-49A2-9C98-3DA8690271DB}"/>
              </a:ext>
            </a:extLst>
          </p:cNvPr>
          <p:cNvCxnSpPr>
            <a:cxnSpLocks/>
            <a:stCxn id="55" idx="1"/>
          </p:cNvCxnSpPr>
          <p:nvPr/>
        </p:nvCxnSpPr>
        <p:spPr>
          <a:xfrm rot="10800000" flipV="1">
            <a:off x="1755631" y="1780824"/>
            <a:ext cx="159698" cy="268543"/>
          </a:xfrm>
          <a:prstGeom prst="bentConnector2">
            <a:avLst/>
          </a:prstGeom>
          <a:ln>
            <a:solidFill>
              <a:srgbClr val="E54A1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0FB4C00-9C52-4273-9237-2D875C082544}"/>
              </a:ext>
            </a:extLst>
          </p:cNvPr>
          <p:cNvCxnSpPr>
            <a:cxnSpLocks/>
          </p:cNvCxnSpPr>
          <p:nvPr/>
        </p:nvCxnSpPr>
        <p:spPr>
          <a:xfrm>
            <a:off x="1950168" y="2361142"/>
            <a:ext cx="313280" cy="0"/>
          </a:xfrm>
          <a:prstGeom prst="straightConnector1">
            <a:avLst/>
          </a:prstGeom>
          <a:ln w="28575">
            <a:solidFill>
              <a:srgbClr val="E54A19"/>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8" name="cloud" title="Icon of a cloud">
            <a:extLst>
              <a:ext uri="{FF2B5EF4-FFF2-40B4-BE49-F238E27FC236}">
                <a16:creationId xmlns:a16="http://schemas.microsoft.com/office/drawing/2014/main" id="{BEC0DF98-93EE-4B0B-81BA-45F2725DE97D}"/>
              </a:ext>
            </a:extLst>
          </p:cNvPr>
          <p:cNvSpPr>
            <a:spLocks noChangeAspect="1"/>
          </p:cNvSpPr>
          <p:nvPr/>
        </p:nvSpPr>
        <p:spPr bwMode="auto">
          <a:xfrm>
            <a:off x="2299023" y="2189039"/>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pic>
        <p:nvPicPr>
          <p:cNvPr id="59" name="Picture 4" descr="Image result for office 365">
            <a:extLst>
              <a:ext uri="{FF2B5EF4-FFF2-40B4-BE49-F238E27FC236}">
                <a16:creationId xmlns:a16="http://schemas.microsoft.com/office/drawing/2014/main" id="{F75C912F-0694-46AA-BD47-31143398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640" y="2248075"/>
            <a:ext cx="218985" cy="218985"/>
          </a:xfrm>
          <a:prstGeom prst="rect">
            <a:avLst/>
          </a:prstGeom>
          <a:noFill/>
          <a:extLst>
            <a:ext uri="{909E8E84-426E-40DD-AFC4-6F175D3DCCD1}">
              <a14:hiddenFill xmlns:a14="http://schemas.microsoft.com/office/drawing/2010/main">
                <a:solidFill>
                  <a:srgbClr val="FFFFFF"/>
                </a:solidFill>
              </a14:hiddenFill>
            </a:ext>
          </a:extLst>
        </p:spPr>
      </p:pic>
      <p:sp>
        <p:nvSpPr>
          <p:cNvPr id="60" name="cloud" title="Icon of a cloud">
            <a:extLst>
              <a:ext uri="{FF2B5EF4-FFF2-40B4-BE49-F238E27FC236}">
                <a16:creationId xmlns:a16="http://schemas.microsoft.com/office/drawing/2014/main" id="{7CEA641A-3820-4D19-90B2-5989418C9103}"/>
              </a:ext>
            </a:extLst>
          </p:cNvPr>
          <p:cNvSpPr>
            <a:spLocks noChangeAspect="1"/>
          </p:cNvSpPr>
          <p:nvPr/>
        </p:nvSpPr>
        <p:spPr bwMode="auto">
          <a:xfrm>
            <a:off x="582156" y="2179597"/>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cxnSp>
        <p:nvCxnSpPr>
          <p:cNvPr id="61" name="Straight Arrow Connector 60">
            <a:extLst>
              <a:ext uri="{FF2B5EF4-FFF2-40B4-BE49-F238E27FC236}">
                <a16:creationId xmlns:a16="http://schemas.microsoft.com/office/drawing/2014/main" id="{BAEFEFCF-3B7F-4F89-8BC7-DDAE28A87188}"/>
              </a:ext>
            </a:extLst>
          </p:cNvPr>
          <p:cNvCxnSpPr>
            <a:cxnSpLocks/>
          </p:cNvCxnSpPr>
          <p:nvPr/>
        </p:nvCxnSpPr>
        <p:spPr>
          <a:xfrm flipH="1">
            <a:off x="1114506" y="2361142"/>
            <a:ext cx="315563" cy="0"/>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188FB66-A305-4E22-9217-E6AA1CB1B714}"/>
              </a:ext>
            </a:extLst>
          </p:cNvPr>
          <p:cNvCxnSpPr>
            <a:cxnSpLocks/>
          </p:cNvCxnSpPr>
          <p:nvPr/>
        </p:nvCxnSpPr>
        <p:spPr>
          <a:xfrm>
            <a:off x="4972030" y="2358890"/>
            <a:ext cx="249045" cy="0"/>
          </a:xfrm>
          <a:prstGeom prst="straightConnector1">
            <a:avLst/>
          </a:prstGeom>
          <a:ln w="3810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63" name="cloud" title="Icon of a cloud">
            <a:extLst>
              <a:ext uri="{FF2B5EF4-FFF2-40B4-BE49-F238E27FC236}">
                <a16:creationId xmlns:a16="http://schemas.microsoft.com/office/drawing/2014/main" id="{F5ADA09B-2649-45B8-9876-524179B6AFD8}"/>
              </a:ext>
            </a:extLst>
          </p:cNvPr>
          <p:cNvSpPr>
            <a:spLocks noChangeAspect="1"/>
          </p:cNvSpPr>
          <p:nvPr/>
        </p:nvSpPr>
        <p:spPr bwMode="auto">
          <a:xfrm>
            <a:off x="5207074" y="2205481"/>
            <a:ext cx="526730" cy="29435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2700" cap="sq">
            <a:solidFill>
              <a:schemeClr val="tx1"/>
            </a:solidFill>
            <a:prstDash val="solid"/>
            <a:miter lim="800000"/>
            <a:headEnd/>
            <a:tailEnd/>
          </a:ln>
        </p:spPr>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endParaRPr lang="en-US" sz="1568"/>
          </a:p>
        </p:txBody>
      </p:sp>
      <p:pic>
        <p:nvPicPr>
          <p:cNvPr id="64" name="Picture 4" descr="Image result for office 365">
            <a:extLst>
              <a:ext uri="{FF2B5EF4-FFF2-40B4-BE49-F238E27FC236}">
                <a16:creationId xmlns:a16="http://schemas.microsoft.com/office/drawing/2014/main" id="{08A9A7C0-B348-4827-97D9-0499E13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92" y="2264518"/>
            <a:ext cx="218985" cy="21898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EE946E99-AFD5-4F11-8AA3-3D8F6A9E1335}"/>
              </a:ext>
            </a:extLst>
          </p:cNvPr>
          <p:cNvSpPr txBox="1"/>
          <p:nvPr/>
        </p:nvSpPr>
        <p:spPr>
          <a:xfrm>
            <a:off x="4419656" y="2669460"/>
            <a:ext cx="751648" cy="227217"/>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900" b="1"/>
              <a:t>Branch</a:t>
            </a:r>
          </a:p>
        </p:txBody>
      </p:sp>
      <p:sp>
        <p:nvSpPr>
          <p:cNvPr id="66" name="Freeform: Shape 65">
            <a:extLst>
              <a:ext uri="{FF2B5EF4-FFF2-40B4-BE49-F238E27FC236}">
                <a16:creationId xmlns:a16="http://schemas.microsoft.com/office/drawing/2014/main" id="{67285863-9BE2-455D-9E90-A6FA6843E46F}"/>
              </a:ext>
            </a:extLst>
          </p:cNvPr>
          <p:cNvSpPr/>
          <p:nvPr/>
        </p:nvSpPr>
        <p:spPr bwMode="auto">
          <a:xfrm>
            <a:off x="3825774" y="1876282"/>
            <a:ext cx="1608298" cy="479000"/>
          </a:xfrm>
          <a:custGeom>
            <a:avLst/>
            <a:gdLst>
              <a:gd name="connsiteX0" fmla="*/ 928047 w 1235122"/>
              <a:gd name="connsiteY0" fmla="*/ 682388 h 689212"/>
              <a:gd name="connsiteX1" fmla="*/ 928047 w 1235122"/>
              <a:gd name="connsiteY1" fmla="*/ 682388 h 689212"/>
              <a:gd name="connsiteX2" fmla="*/ 6824 w 1235122"/>
              <a:gd name="connsiteY2" fmla="*/ 689212 h 689212"/>
              <a:gd name="connsiteX3" fmla="*/ 0 w 1235122"/>
              <a:gd name="connsiteY3" fmla="*/ 0 h 689212"/>
              <a:gd name="connsiteX4" fmla="*/ 1228298 w 1235122"/>
              <a:gd name="connsiteY4" fmla="*/ 13648 h 689212"/>
              <a:gd name="connsiteX5" fmla="*/ 1235122 w 1235122"/>
              <a:gd name="connsiteY5" fmla="*/ 320722 h 689212"/>
              <a:gd name="connsiteX0" fmla="*/ 928047 w 1235122"/>
              <a:gd name="connsiteY0" fmla="*/ 736979 h 743803"/>
              <a:gd name="connsiteX1" fmla="*/ 928047 w 1235122"/>
              <a:gd name="connsiteY1" fmla="*/ 736979 h 743803"/>
              <a:gd name="connsiteX2" fmla="*/ 6824 w 1235122"/>
              <a:gd name="connsiteY2" fmla="*/ 743803 h 743803"/>
              <a:gd name="connsiteX3" fmla="*/ 0 w 1235122"/>
              <a:gd name="connsiteY3" fmla="*/ 54591 h 743803"/>
              <a:gd name="connsiteX4" fmla="*/ 1201002 w 1235122"/>
              <a:gd name="connsiteY4" fmla="*/ 0 h 743803"/>
              <a:gd name="connsiteX5" fmla="*/ 1235122 w 1235122"/>
              <a:gd name="connsiteY5" fmla="*/ 375313 h 743803"/>
              <a:gd name="connsiteX0" fmla="*/ 928047 w 1235122"/>
              <a:gd name="connsiteY0" fmla="*/ 736979 h 771099"/>
              <a:gd name="connsiteX1" fmla="*/ 928047 w 1235122"/>
              <a:gd name="connsiteY1" fmla="*/ 736979 h 771099"/>
              <a:gd name="connsiteX2" fmla="*/ 539087 w 1235122"/>
              <a:gd name="connsiteY2" fmla="*/ 771099 h 771099"/>
              <a:gd name="connsiteX3" fmla="*/ 0 w 1235122"/>
              <a:gd name="connsiteY3" fmla="*/ 54591 h 771099"/>
              <a:gd name="connsiteX4" fmla="*/ 1201002 w 1235122"/>
              <a:gd name="connsiteY4" fmla="*/ 0 h 771099"/>
              <a:gd name="connsiteX5" fmla="*/ 1235122 w 1235122"/>
              <a:gd name="connsiteY5" fmla="*/ 375313 h 771099"/>
              <a:gd name="connsiteX0" fmla="*/ 389263 w 696338"/>
              <a:gd name="connsiteY0" fmla="*/ 736979 h 771099"/>
              <a:gd name="connsiteX1" fmla="*/ 389263 w 696338"/>
              <a:gd name="connsiteY1" fmla="*/ 736979 h 771099"/>
              <a:gd name="connsiteX2" fmla="*/ 303 w 696338"/>
              <a:gd name="connsiteY2" fmla="*/ 771099 h 771099"/>
              <a:gd name="connsiteX3" fmla="*/ 7126 w 696338"/>
              <a:gd name="connsiteY3" fmla="*/ 307074 h 771099"/>
              <a:gd name="connsiteX4" fmla="*/ 662218 w 696338"/>
              <a:gd name="connsiteY4" fmla="*/ 0 h 771099"/>
              <a:gd name="connsiteX5" fmla="*/ 696338 w 696338"/>
              <a:gd name="connsiteY5" fmla="*/ 375313 h 771099"/>
              <a:gd name="connsiteX0" fmla="*/ 389263 w 1371907"/>
              <a:gd name="connsiteY0" fmla="*/ 464024 h 498144"/>
              <a:gd name="connsiteX1" fmla="*/ 389263 w 1371907"/>
              <a:gd name="connsiteY1" fmla="*/ 464024 h 498144"/>
              <a:gd name="connsiteX2" fmla="*/ 303 w 1371907"/>
              <a:gd name="connsiteY2" fmla="*/ 498144 h 498144"/>
              <a:gd name="connsiteX3" fmla="*/ 7126 w 1371907"/>
              <a:gd name="connsiteY3" fmla="*/ 34119 h 498144"/>
              <a:gd name="connsiteX4" fmla="*/ 1371902 w 1371907"/>
              <a:gd name="connsiteY4" fmla="*/ 0 h 498144"/>
              <a:gd name="connsiteX5" fmla="*/ 696338 w 1371907"/>
              <a:gd name="connsiteY5" fmla="*/ 102358 h 498144"/>
              <a:gd name="connsiteX0" fmla="*/ 389263 w 1385550"/>
              <a:gd name="connsiteY0" fmla="*/ 464024 h 498144"/>
              <a:gd name="connsiteX1" fmla="*/ 389263 w 1385550"/>
              <a:gd name="connsiteY1" fmla="*/ 464024 h 498144"/>
              <a:gd name="connsiteX2" fmla="*/ 303 w 1385550"/>
              <a:gd name="connsiteY2" fmla="*/ 498144 h 498144"/>
              <a:gd name="connsiteX3" fmla="*/ 7126 w 1385550"/>
              <a:gd name="connsiteY3" fmla="*/ 34119 h 498144"/>
              <a:gd name="connsiteX4" fmla="*/ 1371902 w 1385550"/>
              <a:gd name="connsiteY4" fmla="*/ 0 h 498144"/>
              <a:gd name="connsiteX5" fmla="*/ 1385550 w 1385550"/>
              <a:gd name="connsiteY5" fmla="*/ 348018 h 498144"/>
              <a:gd name="connsiteX0" fmla="*/ 389263 w 1385550"/>
              <a:gd name="connsiteY0" fmla="*/ 429905 h 464025"/>
              <a:gd name="connsiteX1" fmla="*/ 389263 w 1385550"/>
              <a:gd name="connsiteY1" fmla="*/ 429905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9263 w 1385550"/>
              <a:gd name="connsiteY0" fmla="*/ 429905 h 470848"/>
              <a:gd name="connsiteX1" fmla="*/ 341495 w 1385550"/>
              <a:gd name="connsiteY1" fmla="*/ 470848 h 470848"/>
              <a:gd name="connsiteX2" fmla="*/ 303 w 1385550"/>
              <a:gd name="connsiteY2" fmla="*/ 464025 h 470848"/>
              <a:gd name="connsiteX3" fmla="*/ 7126 w 1385550"/>
              <a:gd name="connsiteY3" fmla="*/ 0 h 470848"/>
              <a:gd name="connsiteX4" fmla="*/ 1378726 w 1385550"/>
              <a:gd name="connsiteY4" fmla="*/ 0 h 470848"/>
              <a:gd name="connsiteX5" fmla="*/ 1385550 w 1385550"/>
              <a:gd name="connsiteY5" fmla="*/ 313899 h 470848"/>
              <a:gd name="connsiteX0" fmla="*/ 389263 w 1385550"/>
              <a:gd name="connsiteY0" fmla="*/ 429905 h 464025"/>
              <a:gd name="connsiteX1" fmla="*/ 184546 w 1385550"/>
              <a:gd name="connsiteY1" fmla="*/ 431579 h 464025"/>
              <a:gd name="connsiteX2" fmla="*/ 303 w 1385550"/>
              <a:gd name="connsiteY2" fmla="*/ 464025 h 464025"/>
              <a:gd name="connsiteX3" fmla="*/ 7126 w 1385550"/>
              <a:gd name="connsiteY3" fmla="*/ 0 h 464025"/>
              <a:gd name="connsiteX4" fmla="*/ 1378726 w 1385550"/>
              <a:gd name="connsiteY4" fmla="*/ 0 h 464025"/>
              <a:gd name="connsiteX5" fmla="*/ 1385550 w 1385550"/>
              <a:gd name="connsiteY5" fmla="*/ 313899 h 464025"/>
              <a:gd name="connsiteX0" fmla="*/ 382137 w 1378424"/>
              <a:gd name="connsiteY0" fmla="*/ 429905 h 431579"/>
              <a:gd name="connsiteX1" fmla="*/ 177420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55140"/>
              <a:gd name="connsiteX1" fmla="*/ 13647 w 1378424"/>
              <a:gd name="connsiteY1" fmla="*/ 455140 h 455140"/>
              <a:gd name="connsiteX2" fmla="*/ 0 w 1378424"/>
              <a:gd name="connsiteY2" fmla="*/ 0 h 455140"/>
              <a:gd name="connsiteX3" fmla="*/ 1371600 w 1378424"/>
              <a:gd name="connsiteY3" fmla="*/ 0 h 455140"/>
              <a:gd name="connsiteX4" fmla="*/ 1378424 w 1378424"/>
              <a:gd name="connsiteY4" fmla="*/ 313899 h 455140"/>
              <a:gd name="connsiteX0" fmla="*/ 382137 w 1378424"/>
              <a:gd name="connsiteY0" fmla="*/ 429905 h 431579"/>
              <a:gd name="connsiteX1" fmla="*/ 6823 w 1378424"/>
              <a:gd name="connsiteY1" fmla="*/ 431579 h 431579"/>
              <a:gd name="connsiteX2" fmla="*/ 0 w 1378424"/>
              <a:gd name="connsiteY2" fmla="*/ 0 h 431579"/>
              <a:gd name="connsiteX3" fmla="*/ 1371600 w 1378424"/>
              <a:gd name="connsiteY3" fmla="*/ 0 h 431579"/>
              <a:gd name="connsiteX4" fmla="*/ 1378424 w 1378424"/>
              <a:gd name="connsiteY4" fmla="*/ 313899 h 431579"/>
              <a:gd name="connsiteX0" fmla="*/ 382137 w 1378424"/>
              <a:gd name="connsiteY0" fmla="*/ 429905 h 436566"/>
              <a:gd name="connsiteX1" fmla="*/ 2490 w 1378424"/>
              <a:gd name="connsiteY1" fmla="*/ 436566 h 436566"/>
              <a:gd name="connsiteX2" fmla="*/ 0 w 1378424"/>
              <a:gd name="connsiteY2" fmla="*/ 0 h 436566"/>
              <a:gd name="connsiteX3" fmla="*/ 1371600 w 1378424"/>
              <a:gd name="connsiteY3" fmla="*/ 0 h 436566"/>
              <a:gd name="connsiteX4" fmla="*/ 1378424 w 1378424"/>
              <a:gd name="connsiteY4" fmla="*/ 313899 h 436566"/>
              <a:gd name="connsiteX0" fmla="*/ 382137 w 1378424"/>
              <a:gd name="connsiteY0" fmla="*/ 434893 h 441554"/>
              <a:gd name="connsiteX1" fmla="*/ 2490 w 1378424"/>
              <a:gd name="connsiteY1" fmla="*/ 441554 h 441554"/>
              <a:gd name="connsiteX2" fmla="*/ 0 w 1378424"/>
              <a:gd name="connsiteY2" fmla="*/ 4988 h 441554"/>
              <a:gd name="connsiteX3" fmla="*/ 1371600 w 1378424"/>
              <a:gd name="connsiteY3" fmla="*/ 0 h 441554"/>
              <a:gd name="connsiteX4" fmla="*/ 1378424 w 1378424"/>
              <a:gd name="connsiteY4" fmla="*/ 318887 h 441554"/>
              <a:gd name="connsiteX0" fmla="*/ 382137 w 1371669"/>
              <a:gd name="connsiteY0" fmla="*/ 434893 h 441554"/>
              <a:gd name="connsiteX1" fmla="*/ 2490 w 1371669"/>
              <a:gd name="connsiteY1" fmla="*/ 441554 h 441554"/>
              <a:gd name="connsiteX2" fmla="*/ 0 w 1371669"/>
              <a:gd name="connsiteY2" fmla="*/ 4988 h 441554"/>
              <a:gd name="connsiteX3" fmla="*/ 1371600 w 1371669"/>
              <a:gd name="connsiteY3" fmla="*/ 0 h 441554"/>
              <a:gd name="connsiteX4" fmla="*/ 1322087 w 1371669"/>
              <a:gd name="connsiteY4" fmla="*/ 313899 h 441554"/>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82137 w 1322087"/>
              <a:gd name="connsiteY0" fmla="*/ 439881 h 446542"/>
              <a:gd name="connsiteX1" fmla="*/ 2490 w 1322087"/>
              <a:gd name="connsiteY1" fmla="*/ 446542 h 446542"/>
              <a:gd name="connsiteX2" fmla="*/ 0 w 1322087"/>
              <a:gd name="connsiteY2" fmla="*/ 9976 h 446542"/>
              <a:gd name="connsiteX3" fmla="*/ 1319596 w 1322087"/>
              <a:gd name="connsiteY3" fmla="*/ 0 h 446542"/>
              <a:gd name="connsiteX4" fmla="*/ 1322087 w 1322087"/>
              <a:gd name="connsiteY4" fmla="*/ 318887 h 446542"/>
              <a:gd name="connsiteX0" fmla="*/ 379647 w 1319597"/>
              <a:gd name="connsiteY0" fmla="*/ 444868 h 451529"/>
              <a:gd name="connsiteX1" fmla="*/ 0 w 1319597"/>
              <a:gd name="connsiteY1" fmla="*/ 451529 h 451529"/>
              <a:gd name="connsiteX2" fmla="*/ 6177 w 1319597"/>
              <a:gd name="connsiteY2" fmla="*/ 0 h 451529"/>
              <a:gd name="connsiteX3" fmla="*/ 1317106 w 1319597"/>
              <a:gd name="connsiteY3" fmla="*/ 4987 h 451529"/>
              <a:gd name="connsiteX4" fmla="*/ 1319597 w 1319597"/>
              <a:gd name="connsiteY4" fmla="*/ 323874 h 451529"/>
              <a:gd name="connsiteX0" fmla="*/ 379647 w 1317424"/>
              <a:gd name="connsiteY0" fmla="*/ 444868 h 451529"/>
              <a:gd name="connsiteX1" fmla="*/ 0 w 1317424"/>
              <a:gd name="connsiteY1" fmla="*/ 451529 h 451529"/>
              <a:gd name="connsiteX2" fmla="*/ 6177 w 1317424"/>
              <a:gd name="connsiteY2" fmla="*/ 0 h 451529"/>
              <a:gd name="connsiteX3" fmla="*/ 1317106 w 1317424"/>
              <a:gd name="connsiteY3" fmla="*/ 4987 h 451529"/>
              <a:gd name="connsiteX4" fmla="*/ 1310929 w 1317424"/>
              <a:gd name="connsiteY4" fmla="*/ 249060 h 451529"/>
              <a:gd name="connsiteX0" fmla="*/ 379647 w 1323930"/>
              <a:gd name="connsiteY0" fmla="*/ 444868 h 451529"/>
              <a:gd name="connsiteX1" fmla="*/ 0 w 1323930"/>
              <a:gd name="connsiteY1" fmla="*/ 451529 h 451529"/>
              <a:gd name="connsiteX2" fmla="*/ 6177 w 1323930"/>
              <a:gd name="connsiteY2" fmla="*/ 0 h 451529"/>
              <a:gd name="connsiteX3" fmla="*/ 1317106 w 1323930"/>
              <a:gd name="connsiteY3" fmla="*/ 4987 h 451529"/>
              <a:gd name="connsiteX4" fmla="*/ 1323930 w 1323930"/>
              <a:gd name="connsiteY4" fmla="*/ 249060 h 451529"/>
              <a:gd name="connsiteX0" fmla="*/ 379647 w 1319167"/>
              <a:gd name="connsiteY0" fmla="*/ 444868 h 451529"/>
              <a:gd name="connsiteX1" fmla="*/ 0 w 1319167"/>
              <a:gd name="connsiteY1" fmla="*/ 451529 h 451529"/>
              <a:gd name="connsiteX2" fmla="*/ 6177 w 1319167"/>
              <a:gd name="connsiteY2" fmla="*/ 0 h 451529"/>
              <a:gd name="connsiteX3" fmla="*/ 1317106 w 1319167"/>
              <a:gd name="connsiteY3" fmla="*/ 4987 h 451529"/>
              <a:gd name="connsiteX4" fmla="*/ 1319167 w 1319167"/>
              <a:gd name="connsiteY4" fmla="*/ 254541 h 451529"/>
              <a:gd name="connsiteX0" fmla="*/ 557447 w 1319167"/>
              <a:gd name="connsiteY0" fmla="*/ 452176 h 452176"/>
              <a:gd name="connsiteX1" fmla="*/ 0 w 1319167"/>
              <a:gd name="connsiteY1" fmla="*/ 451529 h 452176"/>
              <a:gd name="connsiteX2" fmla="*/ 6177 w 1319167"/>
              <a:gd name="connsiteY2" fmla="*/ 0 h 452176"/>
              <a:gd name="connsiteX3" fmla="*/ 1317106 w 1319167"/>
              <a:gd name="connsiteY3" fmla="*/ 4987 h 452176"/>
              <a:gd name="connsiteX4" fmla="*/ 1319167 w 1319167"/>
              <a:gd name="connsiteY4" fmla="*/ 254541 h 45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67" h="452176">
                <a:moveTo>
                  <a:pt x="557447" y="452176"/>
                </a:moveTo>
                <a:lnTo>
                  <a:pt x="0" y="451529"/>
                </a:lnTo>
                <a:lnTo>
                  <a:pt x="6177" y="0"/>
                </a:lnTo>
                <a:lnTo>
                  <a:pt x="1317106" y="4987"/>
                </a:lnTo>
                <a:cubicBezTo>
                  <a:pt x="1319381" y="107345"/>
                  <a:pt x="1316892" y="152183"/>
                  <a:pt x="1319167" y="254541"/>
                </a:cubicBezTo>
              </a:path>
            </a:pathLst>
          </a:cu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a:extLst>
              <a:ext uri="{FF2B5EF4-FFF2-40B4-BE49-F238E27FC236}">
                <a16:creationId xmlns:a16="http://schemas.microsoft.com/office/drawing/2014/main" id="{ED6AC759-50C2-432E-BF33-EE0FA84F877D}"/>
              </a:ext>
            </a:extLst>
          </p:cNvPr>
          <p:cNvSpPr/>
          <p:nvPr/>
        </p:nvSpPr>
        <p:spPr bwMode="auto">
          <a:xfrm>
            <a:off x="4585951" y="2147860"/>
            <a:ext cx="425549" cy="42554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8" name="Family_EBDA" title="Icon of a family of people">
            <a:extLst>
              <a:ext uri="{FF2B5EF4-FFF2-40B4-BE49-F238E27FC236}">
                <a16:creationId xmlns:a16="http://schemas.microsoft.com/office/drawing/2014/main" id="{794A6370-FCBF-4B21-AAEF-B641D4271DDB}"/>
              </a:ext>
            </a:extLst>
          </p:cNvPr>
          <p:cNvSpPr>
            <a:spLocks noChangeAspect="1" noEditPoints="1"/>
          </p:cNvSpPr>
          <p:nvPr/>
        </p:nvSpPr>
        <p:spPr bwMode="auto">
          <a:xfrm>
            <a:off x="4668241" y="2225388"/>
            <a:ext cx="262004" cy="236433"/>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8">
            <a:extLst>
              <a:ext uri="{FF2B5EF4-FFF2-40B4-BE49-F238E27FC236}">
                <a16:creationId xmlns:a16="http://schemas.microsoft.com/office/drawing/2014/main" id="{7E8A2160-72D9-4A43-8405-93C5B014482C}"/>
              </a:ext>
            </a:extLst>
          </p:cNvPr>
          <p:cNvSpPr/>
          <p:nvPr/>
        </p:nvSpPr>
        <p:spPr bwMode="auto">
          <a:xfrm>
            <a:off x="3478202" y="2033205"/>
            <a:ext cx="632549" cy="611352"/>
          </a:xfrm>
          <a:prstGeom prst="ellipse">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a:extLst>
              <a:ext uri="{FF2B5EF4-FFF2-40B4-BE49-F238E27FC236}">
                <a16:creationId xmlns:a16="http://schemas.microsoft.com/office/drawing/2014/main" id="{5F30FF1E-19F9-48F9-A804-6A91E46ABAF9}"/>
              </a:ext>
            </a:extLst>
          </p:cNvPr>
          <p:cNvSpPr txBox="1"/>
          <p:nvPr/>
        </p:nvSpPr>
        <p:spPr>
          <a:xfrm>
            <a:off x="3413010" y="2669460"/>
            <a:ext cx="751648" cy="227217"/>
          </a:xfrm>
          <a:prstGeom prst="rect">
            <a:avLst/>
          </a:prstGeom>
          <a:noFill/>
          <a:ln w="22225" cap="sq">
            <a:noFill/>
            <a:prstDash val="solid"/>
            <a:miter lim="800000"/>
            <a:headEnd/>
            <a:tailEnd/>
          </a:ln>
        </p:spPr>
        <p:txBody>
          <a:bodyPr rot="0" spcFirstLastPara="0" vertOverflow="overflow" horzOverflow="overflow" vert="horz" wrap="square" lIns="0" tIns="44821" rIns="0" bIns="44821" numCol="1" spcCol="0" rtlCol="0" fromWordArt="0" anchor="t" anchorCtr="0" forceAA="0" compatLnSpc="1">
            <a:prstTxWarp prst="textNoShape">
              <a:avLst/>
            </a:prstTxWarp>
            <a:noAutofit/>
          </a:bodyPr>
          <a:lstStyle>
            <a:defPPr>
              <a:defRPr lang="en-US"/>
            </a:defPPr>
            <a:lvl1pPr>
              <a:defRPr sz="1600"/>
            </a:lvl1pPr>
          </a:lstStyle>
          <a:p>
            <a:pPr algn="ctr"/>
            <a:r>
              <a:rPr lang="en-US" sz="900" b="1"/>
              <a:t>Datacenter</a:t>
            </a:r>
          </a:p>
        </p:txBody>
      </p:sp>
      <p:sp>
        <p:nvSpPr>
          <p:cNvPr id="71" name="building_4" title="Icon of a tall rectangular building in front of two shorter buildings">
            <a:extLst>
              <a:ext uri="{FF2B5EF4-FFF2-40B4-BE49-F238E27FC236}">
                <a16:creationId xmlns:a16="http://schemas.microsoft.com/office/drawing/2014/main" id="{B0BFA27C-2503-4EE7-845D-9306020891BE}"/>
              </a:ext>
            </a:extLst>
          </p:cNvPr>
          <p:cNvSpPr>
            <a:spLocks noChangeAspect="1" noEditPoints="1"/>
          </p:cNvSpPr>
          <p:nvPr/>
        </p:nvSpPr>
        <p:spPr bwMode="auto">
          <a:xfrm>
            <a:off x="3610935" y="2122042"/>
            <a:ext cx="371674" cy="377528"/>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2" name="TextBox 1">
            <a:extLst>
              <a:ext uri="{FF2B5EF4-FFF2-40B4-BE49-F238E27FC236}">
                <a16:creationId xmlns:a16="http://schemas.microsoft.com/office/drawing/2014/main" id="{8893A8A0-E350-4DC7-B0E8-5E21D3D45C2B}"/>
              </a:ext>
            </a:extLst>
          </p:cNvPr>
          <p:cNvSpPr txBox="1"/>
          <p:nvPr/>
        </p:nvSpPr>
        <p:spPr>
          <a:xfrm>
            <a:off x="3880170" y="6315368"/>
            <a:ext cx="4431662" cy="430887"/>
          </a:xfrm>
          <a:prstGeom prst="rect">
            <a:avLst/>
          </a:prstGeom>
          <a:noFill/>
        </p:spPr>
        <p:txBody>
          <a:bodyPr wrap="none" lIns="0" tIns="0" rIns="0" bIns="0" rtlCol="0">
            <a:spAutoFit/>
          </a:bodyPr>
          <a:lstStyle/>
          <a:p>
            <a:pPr algn="ctr"/>
            <a:r>
              <a:rPr lang="en-US" sz="2800">
                <a:gradFill>
                  <a:gsLst>
                    <a:gs pos="2917">
                      <a:schemeClr val="tx1"/>
                    </a:gs>
                    <a:gs pos="30000">
                      <a:schemeClr val="tx1"/>
                    </a:gs>
                  </a:gsLst>
                  <a:lin ang="5400000" scaled="0"/>
                </a:gradFill>
              </a:rPr>
              <a:t>Learn more at: </a:t>
            </a:r>
            <a:r>
              <a:rPr lang="en-US" sz="2800" b="1">
                <a:solidFill>
                  <a:schemeClr val="accent3"/>
                </a:solidFill>
                <a:hlinkClick r:id="rId4"/>
              </a:rPr>
              <a:t>aka.ms/PNC</a:t>
            </a:r>
            <a:endParaRPr lang="en-US" sz="2800" b="1">
              <a:solidFill>
                <a:schemeClr val="accent3"/>
              </a:solidFill>
            </a:endParaRPr>
          </a:p>
        </p:txBody>
      </p:sp>
    </p:spTree>
    <p:extLst>
      <p:ext uri="{BB962C8B-B14F-4D97-AF65-F5344CB8AC3E}">
        <p14:creationId xmlns:p14="http://schemas.microsoft.com/office/powerpoint/2010/main" val="1997316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a:t>Microsoft 365 traffic differentiation</a:t>
            </a:r>
          </a:p>
        </p:txBody>
      </p:sp>
    </p:spTree>
    <p:extLst>
      <p:ext uri="{BB962C8B-B14F-4D97-AF65-F5344CB8AC3E}">
        <p14:creationId xmlns:p14="http://schemas.microsoft.com/office/powerpoint/2010/main" val="128726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379904-18AB-4841-8F06-68DE9F462C9F}"/>
              </a:ext>
            </a:extLst>
          </p:cNvPr>
          <p:cNvSpPr>
            <a:spLocks noGrp="1"/>
          </p:cNvSpPr>
          <p:nvPr>
            <p:ph type="title"/>
          </p:nvPr>
        </p:nvSpPr>
        <p:spPr/>
        <p:txBody>
          <a:bodyPr/>
          <a:lstStyle/>
          <a:p>
            <a:r>
              <a:rPr lang="en-US"/>
              <a:t>Identification of Microsoft 365 traffic</a:t>
            </a:r>
          </a:p>
        </p:txBody>
      </p:sp>
      <p:sp>
        <p:nvSpPr>
          <p:cNvPr id="10" name="Text Placeholder 9">
            <a:extLst>
              <a:ext uri="{FF2B5EF4-FFF2-40B4-BE49-F238E27FC236}">
                <a16:creationId xmlns:a16="http://schemas.microsoft.com/office/drawing/2014/main" id="{E4209822-BD7F-4790-9047-0F32A5610BC7}"/>
              </a:ext>
            </a:extLst>
          </p:cNvPr>
          <p:cNvSpPr>
            <a:spLocks noGrp="1"/>
          </p:cNvSpPr>
          <p:nvPr>
            <p:ph type="body" sz="quarter" idx="10"/>
          </p:nvPr>
        </p:nvSpPr>
        <p:spPr>
          <a:xfrm>
            <a:off x="584200" y="1435497"/>
            <a:ext cx="11018520" cy="4087273"/>
          </a:xfrm>
        </p:spPr>
        <p:txBody>
          <a:bodyPr/>
          <a:lstStyle/>
          <a:p>
            <a:r>
              <a:rPr lang="en-US"/>
              <a:t>Egress traffic (outbound from customer network) targeting Microsoft 365 service endpoints</a:t>
            </a:r>
          </a:p>
          <a:p>
            <a:r>
              <a:rPr lang="en-US"/>
              <a:t>Ingress traffic (outbound from Microsoft cloud service to customer network) for hybrid connectivity</a:t>
            </a:r>
          </a:p>
          <a:p>
            <a:endParaRPr lang="en-US"/>
          </a:p>
          <a:p>
            <a:r>
              <a:rPr lang="en-US"/>
              <a:t>Service endpoints are well defined based on namespace, IP address, protocol, port</a:t>
            </a:r>
          </a:p>
          <a:p>
            <a:endParaRPr lang="en-US"/>
          </a:p>
          <a:p>
            <a:r>
              <a:rPr lang="en-US"/>
              <a:t>Customer network infrastructure dictates how traffic can be identified and treated</a:t>
            </a:r>
          </a:p>
          <a:p>
            <a:endParaRPr lang="en-US"/>
          </a:p>
          <a:p>
            <a:r>
              <a:rPr lang="en-US"/>
              <a:t>Complex management of egress traffic means multiple layers of identification</a:t>
            </a:r>
          </a:p>
          <a:p>
            <a:pPr lvl="1"/>
            <a:r>
              <a:rPr lang="en-US"/>
              <a:t>Proxy PAC files focus on namespace</a:t>
            </a:r>
          </a:p>
          <a:p>
            <a:pPr lvl="1"/>
            <a:r>
              <a:rPr lang="en-US"/>
              <a:t>IP routing plane manages egress path for specific IP prefixes</a:t>
            </a:r>
          </a:p>
          <a:p>
            <a:pPr lvl="1"/>
            <a:r>
              <a:rPr lang="en-US"/>
              <a:t>Egress firewall rules allow required IP/port combinations</a:t>
            </a:r>
          </a:p>
        </p:txBody>
      </p:sp>
    </p:spTree>
    <p:extLst>
      <p:ext uri="{BB962C8B-B14F-4D97-AF65-F5344CB8AC3E}">
        <p14:creationId xmlns:p14="http://schemas.microsoft.com/office/powerpoint/2010/main" val="35967930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B170-500B-4822-92F0-DD2EF39E669E}"/>
              </a:ext>
            </a:extLst>
          </p:cNvPr>
          <p:cNvSpPr>
            <a:spLocks noGrp="1"/>
          </p:cNvSpPr>
          <p:nvPr>
            <p:ph type="title"/>
          </p:nvPr>
        </p:nvSpPr>
        <p:spPr/>
        <p:txBody>
          <a:bodyPr/>
          <a:lstStyle/>
          <a:p>
            <a:r>
              <a:rPr lang="en-US"/>
              <a:t>How is Microsoft 365 traffic different?</a:t>
            </a:r>
          </a:p>
        </p:txBody>
      </p:sp>
      <p:sp>
        <p:nvSpPr>
          <p:cNvPr id="3" name="Text Placeholder 2">
            <a:extLst>
              <a:ext uri="{FF2B5EF4-FFF2-40B4-BE49-F238E27FC236}">
                <a16:creationId xmlns:a16="http://schemas.microsoft.com/office/drawing/2014/main" id="{2716C2FC-D644-4B5B-A4C0-B64871524317}"/>
              </a:ext>
            </a:extLst>
          </p:cNvPr>
          <p:cNvSpPr>
            <a:spLocks noGrp="1"/>
          </p:cNvSpPr>
          <p:nvPr>
            <p:ph type="body" sz="quarter" idx="10"/>
          </p:nvPr>
        </p:nvSpPr>
        <p:spPr>
          <a:xfrm>
            <a:off x="584200" y="1437481"/>
            <a:ext cx="5212080" cy="1489639"/>
          </a:xfrm>
        </p:spPr>
        <p:txBody>
          <a:bodyPr/>
          <a:lstStyle/>
          <a:p>
            <a:r>
              <a:rPr lang="en-US"/>
              <a:t>Generic Internet traffic is typically untrusted</a:t>
            </a:r>
          </a:p>
          <a:p>
            <a:pPr lvl="1"/>
            <a:r>
              <a:rPr lang="en-US"/>
              <a:t>Unknown service infrastructure</a:t>
            </a:r>
          </a:p>
          <a:p>
            <a:pPr lvl="1"/>
            <a:r>
              <a:rPr lang="en-US"/>
              <a:t>Untrusted content publisher</a:t>
            </a:r>
          </a:p>
          <a:p>
            <a:pPr lvl="1"/>
            <a:r>
              <a:rPr lang="en-US"/>
              <a:t>Unpredictable behavior</a:t>
            </a:r>
          </a:p>
          <a:p>
            <a:pPr lvl="1"/>
            <a:r>
              <a:rPr lang="en-US"/>
              <a:t>Best-effort performance within a browser</a:t>
            </a:r>
          </a:p>
        </p:txBody>
      </p:sp>
      <p:sp>
        <p:nvSpPr>
          <p:cNvPr id="4" name="Text Placeholder 3">
            <a:extLst>
              <a:ext uri="{FF2B5EF4-FFF2-40B4-BE49-F238E27FC236}">
                <a16:creationId xmlns:a16="http://schemas.microsoft.com/office/drawing/2014/main" id="{58F1DE1E-A2E0-4723-A62B-2D83069A0931}"/>
              </a:ext>
            </a:extLst>
          </p:cNvPr>
          <p:cNvSpPr>
            <a:spLocks noGrp="1"/>
          </p:cNvSpPr>
          <p:nvPr>
            <p:ph type="body" sz="quarter" idx="12"/>
          </p:nvPr>
        </p:nvSpPr>
        <p:spPr>
          <a:xfrm>
            <a:off x="6392849" y="1437481"/>
            <a:ext cx="5212080" cy="2997744"/>
          </a:xfrm>
        </p:spPr>
        <p:txBody>
          <a:bodyPr/>
          <a:lstStyle/>
          <a:p>
            <a:r>
              <a:rPr lang="en-US"/>
              <a:t>Microsoft 365 traffic is not just generic Internet traffic</a:t>
            </a:r>
          </a:p>
          <a:p>
            <a:pPr lvl="1"/>
            <a:r>
              <a:rPr lang="en-US"/>
              <a:t>Most service infrastructure controlled by Microsoft</a:t>
            </a:r>
          </a:p>
          <a:p>
            <a:pPr lvl="1"/>
            <a:r>
              <a:rPr lang="en-US"/>
              <a:t>Operating on content which is generally owned/controlled by customer</a:t>
            </a:r>
          </a:p>
          <a:p>
            <a:pPr lvl="1"/>
            <a:r>
              <a:rPr lang="en-US"/>
              <a:t>Utilizing specifically designed scenarios/features for productivity</a:t>
            </a:r>
          </a:p>
          <a:p>
            <a:pPr lvl="1"/>
            <a:r>
              <a:rPr lang="en-US"/>
              <a:t>Specific application connectivity requirements to achieve performance</a:t>
            </a:r>
          </a:p>
          <a:p>
            <a:endParaRPr lang="en-US"/>
          </a:p>
        </p:txBody>
      </p:sp>
      <p:sp>
        <p:nvSpPr>
          <p:cNvPr id="17" name="Isosceles Triangle 16">
            <a:extLst>
              <a:ext uri="{FF2B5EF4-FFF2-40B4-BE49-F238E27FC236}">
                <a16:creationId xmlns:a16="http://schemas.microsoft.com/office/drawing/2014/main" id="{2A63E894-7871-483D-AC56-1A972C49EA53}"/>
              </a:ext>
            </a:extLst>
          </p:cNvPr>
          <p:cNvSpPr/>
          <p:nvPr/>
        </p:nvSpPr>
        <p:spPr bwMode="auto">
          <a:xfrm>
            <a:off x="647699" y="4435225"/>
            <a:ext cx="11023059" cy="1318260"/>
          </a:xfrm>
          <a:prstGeom prst="triangle">
            <a:avLst>
              <a:gd name="adj" fmla="val 10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gradFill>
                  <a:gsLst>
                    <a:gs pos="0">
                      <a:srgbClr val="FFFFFF"/>
                    </a:gs>
                    <a:gs pos="100000">
                      <a:srgbClr val="FFFFFF"/>
                    </a:gs>
                  </a:gsLst>
                  <a:lin ang="5400000" scaled="0"/>
                </a:gradFill>
                <a:ea typeface="Segoe UI" pitchFamily="34" charset="0"/>
                <a:cs typeface="Segoe UI" pitchFamily="34" charset="0"/>
              </a:rPr>
              <a:t>Level of trust</a:t>
            </a:r>
          </a:p>
        </p:txBody>
      </p:sp>
    </p:spTree>
    <p:extLst>
      <p:ext uri="{BB962C8B-B14F-4D97-AF65-F5344CB8AC3E}">
        <p14:creationId xmlns:p14="http://schemas.microsoft.com/office/powerpoint/2010/main" val="5258603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7F7B-6572-4635-9A25-E685B4A638D2}"/>
              </a:ext>
            </a:extLst>
          </p:cNvPr>
          <p:cNvSpPr>
            <a:spLocks noGrp="1"/>
          </p:cNvSpPr>
          <p:nvPr>
            <p:ph type="title"/>
          </p:nvPr>
        </p:nvSpPr>
        <p:spPr/>
        <p:txBody>
          <a:bodyPr/>
          <a:lstStyle/>
          <a:p>
            <a:r>
              <a:rPr lang="en-US"/>
              <a:t>Microsoft 365 IP and URL categories</a:t>
            </a:r>
          </a:p>
        </p:txBody>
      </p:sp>
      <p:graphicFrame>
        <p:nvGraphicFramePr>
          <p:cNvPr id="7" name="Table 6">
            <a:extLst>
              <a:ext uri="{FF2B5EF4-FFF2-40B4-BE49-F238E27FC236}">
                <a16:creationId xmlns:a16="http://schemas.microsoft.com/office/drawing/2014/main" id="{0599B200-6533-4BD8-B35D-5C1C3165E91E}"/>
              </a:ext>
            </a:extLst>
          </p:cNvPr>
          <p:cNvGraphicFramePr>
            <a:graphicFrameLocks noGrp="1"/>
          </p:cNvGraphicFramePr>
          <p:nvPr>
            <p:extLst>
              <p:ext uri="{D42A27DB-BD31-4B8C-83A1-F6EECF244321}">
                <p14:modId xmlns:p14="http://schemas.microsoft.com/office/powerpoint/2010/main" val="1838134814"/>
              </p:ext>
            </p:extLst>
          </p:nvPr>
        </p:nvGraphicFramePr>
        <p:xfrm>
          <a:off x="588263" y="1552956"/>
          <a:ext cx="11082495" cy="2731008"/>
        </p:xfrm>
        <a:graphic>
          <a:graphicData uri="http://schemas.openxmlformats.org/drawingml/2006/table">
            <a:tbl>
              <a:tblPr firstRow="1" bandRow="1">
                <a:tableStyleId>{5C22544A-7EE6-4342-B048-85BDC9FD1C3A}</a:tableStyleId>
              </a:tblPr>
              <a:tblGrid>
                <a:gridCol w="3694165">
                  <a:extLst>
                    <a:ext uri="{9D8B030D-6E8A-4147-A177-3AD203B41FA5}">
                      <a16:colId xmlns:a16="http://schemas.microsoft.com/office/drawing/2014/main" val="323328683"/>
                    </a:ext>
                  </a:extLst>
                </a:gridCol>
                <a:gridCol w="3694165">
                  <a:extLst>
                    <a:ext uri="{9D8B030D-6E8A-4147-A177-3AD203B41FA5}">
                      <a16:colId xmlns:a16="http://schemas.microsoft.com/office/drawing/2014/main" val="1380818569"/>
                    </a:ext>
                  </a:extLst>
                </a:gridCol>
                <a:gridCol w="3694165">
                  <a:extLst>
                    <a:ext uri="{9D8B030D-6E8A-4147-A177-3AD203B41FA5}">
                      <a16:colId xmlns:a16="http://schemas.microsoft.com/office/drawing/2014/main" val="622178753"/>
                    </a:ext>
                  </a:extLst>
                </a:gridCol>
              </a:tblGrid>
              <a:tr h="370840">
                <a:tc>
                  <a:txBody>
                    <a:bodyPr/>
                    <a:lstStyle/>
                    <a:p>
                      <a:pPr marL="0" marR="0" lvl="0" indent="0" algn="l" defTabSz="913927" rtl="0" eaLnBrk="1" fontAlgn="base" latinLnBrk="0" hangingPunct="1">
                        <a:lnSpc>
                          <a:spcPct val="100000"/>
                        </a:lnSpc>
                        <a:spcBef>
                          <a:spcPct val="0"/>
                        </a:spcBef>
                        <a:spcAft>
                          <a:spcPct val="0"/>
                        </a:spcAft>
                        <a:buClrTx/>
                        <a:buSzTx/>
                        <a:buFontTx/>
                        <a:buNone/>
                        <a:tabLst/>
                        <a:defRPr/>
                      </a:pPr>
                      <a:r>
                        <a:rPr lang="en-US" sz="1600" b="0" kern="1200">
                          <a:gradFill>
                            <a:gsLst>
                              <a:gs pos="0">
                                <a:srgbClr val="FFFFFF"/>
                              </a:gs>
                              <a:gs pos="100000">
                                <a:srgbClr val="FFFFFF"/>
                              </a:gs>
                            </a:gsLst>
                            <a:lin ang="5400000" scaled="0"/>
                          </a:gradFill>
                          <a:latin typeface="+mj-lt"/>
                          <a:ea typeface="Segoe UI" pitchFamily="34" charset="0"/>
                          <a:cs typeface="Segoe UI" pitchFamily="34" charset="0"/>
                        </a:rPr>
                        <a:t>Default</a:t>
                      </a:r>
                    </a:p>
                  </a:txBody>
                  <a:tcPr>
                    <a:lnL w="12700" cmpd="sng">
                      <a:noFill/>
                    </a:lnL>
                    <a:lnR w="38100" cap="flat" cmpd="sng" algn="ctr">
                      <a:solidFill>
                        <a:srgbClr val="E6E6E6"/>
                      </a:solidFill>
                      <a:prstDash val="solid"/>
                      <a:round/>
                      <a:headEnd type="none" w="med" len="med"/>
                      <a:tailEnd type="none" w="med" len="med"/>
                    </a:lnR>
                    <a:lnT w="12700" cmpd="sng">
                      <a:noFill/>
                    </a:lnT>
                    <a:lnB w="381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3927" rtl="0" eaLnBrk="1" fontAlgn="base" latinLnBrk="0" hangingPunct="1">
                        <a:lnSpc>
                          <a:spcPct val="100000"/>
                        </a:lnSpc>
                        <a:spcBef>
                          <a:spcPct val="0"/>
                        </a:spcBef>
                        <a:spcAft>
                          <a:spcPct val="0"/>
                        </a:spcAft>
                        <a:buClrTx/>
                        <a:buSzTx/>
                        <a:buFontTx/>
                        <a:buNone/>
                        <a:tabLst/>
                        <a:defRPr/>
                      </a:pPr>
                      <a:r>
                        <a:rPr lang="en-US" sz="1600" b="0" kern="1200">
                          <a:gradFill>
                            <a:gsLst>
                              <a:gs pos="0">
                                <a:srgbClr val="FFFFFF"/>
                              </a:gs>
                              <a:gs pos="100000">
                                <a:srgbClr val="FFFFFF"/>
                              </a:gs>
                            </a:gsLst>
                            <a:lin ang="5400000" scaled="0"/>
                          </a:gradFill>
                          <a:latin typeface="+mj-lt"/>
                          <a:ea typeface="Segoe UI" pitchFamily="34" charset="0"/>
                          <a:cs typeface="Segoe UI" pitchFamily="34" charset="0"/>
                        </a:rPr>
                        <a:t>Allow </a:t>
                      </a:r>
                    </a:p>
                    <a:p>
                      <a:pPr marL="0" algn="l" defTabSz="913927" rtl="0" eaLnBrk="1" fontAlgn="base" latinLnBrk="0" hangingPunct="1">
                        <a:lnSpc>
                          <a:spcPct val="100000"/>
                        </a:lnSpc>
                        <a:spcBef>
                          <a:spcPct val="0"/>
                        </a:spcBef>
                        <a:spcAft>
                          <a:spcPct val="0"/>
                        </a:spcAft>
                        <a:defRPr/>
                      </a:pPr>
                      <a:r>
                        <a:rPr lang="en-US" sz="1400" b="0" kern="1200">
                          <a:gradFill>
                            <a:gsLst>
                              <a:gs pos="0">
                                <a:srgbClr val="FFFFFF"/>
                              </a:gs>
                              <a:gs pos="100000">
                                <a:srgbClr val="FFFFFF"/>
                              </a:gs>
                            </a:gsLst>
                            <a:lin ang="5400000" scaled="0"/>
                          </a:gradFill>
                          <a:latin typeface="+mj-lt"/>
                          <a:ea typeface="Segoe UI" pitchFamily="34" charset="0"/>
                          <a:cs typeface="Segoe UI" pitchFamily="34" charset="0"/>
                        </a:rPr>
                        <a:t>~100 URLs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12700" cmpd="sng">
                      <a:noFill/>
                    </a:lnT>
                    <a:lnB w="381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defTabSz="913927" fontAlgn="base">
                        <a:lnSpc>
                          <a:spcPct val="100000"/>
                        </a:lnSpc>
                        <a:spcBef>
                          <a:spcPct val="0"/>
                        </a:spcBef>
                        <a:spcAft>
                          <a:spcPct val="0"/>
                        </a:spcAft>
                        <a:defRPr/>
                      </a:pPr>
                      <a:r>
                        <a:rPr lang="en-US" sz="1600" b="0">
                          <a:gradFill>
                            <a:gsLst>
                              <a:gs pos="0">
                                <a:srgbClr val="FFFFFF"/>
                              </a:gs>
                              <a:gs pos="100000">
                                <a:srgbClr val="FFFFFF"/>
                              </a:gs>
                            </a:gsLst>
                            <a:lin ang="5400000" scaled="0"/>
                          </a:gradFill>
                          <a:latin typeface="+mj-lt"/>
                          <a:ea typeface="Segoe UI" pitchFamily="34" charset="0"/>
                          <a:cs typeface="Segoe UI" pitchFamily="34" charset="0"/>
                        </a:rPr>
                        <a:t>Optimize </a:t>
                      </a:r>
                    </a:p>
                    <a:p>
                      <a:pPr algn="l" defTabSz="913927" fontAlgn="base">
                        <a:lnSpc>
                          <a:spcPct val="100000"/>
                        </a:lnSpc>
                        <a:spcBef>
                          <a:spcPct val="0"/>
                        </a:spcBef>
                        <a:spcAft>
                          <a:spcPct val="0"/>
                        </a:spcAft>
                        <a:defRPr/>
                      </a:pPr>
                      <a:r>
                        <a:rPr lang="en-US" sz="1400" b="0">
                          <a:gradFill>
                            <a:gsLst>
                              <a:gs pos="0">
                                <a:srgbClr val="FFFFFF"/>
                              </a:gs>
                              <a:gs pos="100000">
                                <a:srgbClr val="FFFFFF"/>
                              </a:gs>
                            </a:gsLst>
                            <a:lin ang="5400000" scaled="0"/>
                          </a:gradFill>
                          <a:latin typeface="+mj-lt"/>
                          <a:ea typeface="Segoe UI" pitchFamily="34" charset="0"/>
                          <a:cs typeface="Segoe UI" pitchFamily="34" charset="0"/>
                        </a:rPr>
                        <a:t>&lt;10 URLs</a:t>
                      </a:r>
                      <a:endParaRPr lang="en-US" sz="1400" b="0">
                        <a:latin typeface="+mj-lt"/>
                      </a:endParaRPr>
                    </a:p>
                  </a:txBody>
                  <a:tcPr>
                    <a:lnL w="38100" cap="flat" cmpd="sng" algn="ctr">
                      <a:solidFill>
                        <a:srgbClr val="E6E6E6"/>
                      </a:solidFill>
                      <a:prstDash val="solid"/>
                      <a:round/>
                      <a:headEnd type="none" w="med" len="med"/>
                      <a:tailEnd type="none" w="med" len="med"/>
                    </a:lnL>
                    <a:lnR w="12700" cmpd="sng">
                      <a:noFill/>
                    </a:lnR>
                    <a:lnT w="12700" cmpd="sng">
                      <a:noFill/>
                    </a:lnT>
                    <a:lnB w="381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53495019"/>
                  </a:ext>
                </a:extLst>
              </a:tr>
              <a:tr h="0">
                <a:tc>
                  <a:txBody>
                    <a:bodyPr/>
                    <a:lstStyle/>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Direct network traffic similar to web browsing</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Some endpoints clearly marked optional, lost functionality is described</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May not be in Microsoft datacenters</a:t>
                      </a:r>
                    </a:p>
                    <a:p>
                      <a:pPr marL="0" lvl="0" algn="l" defTabSz="932742" rtl="0" eaLnBrk="1" latinLnBrk="0" hangingPunct="1">
                        <a:lnSpc>
                          <a:spcPct val="90000"/>
                        </a:lnSpc>
                        <a:spcBef>
                          <a:spcPts val="1200"/>
                        </a:spcBef>
                        <a:buClrTx/>
                        <a:buSzTx/>
                        <a:buFont typeface="Arial" panose="020B0604020202020204" pitchFamily="34" charset="0"/>
                        <a:buNone/>
                      </a:pPr>
                      <a:r>
                        <a:rPr lang="en-US" sz="1400" kern="1200">
                          <a:solidFill>
                            <a:schemeClr val="dk1"/>
                          </a:solidFill>
                          <a:latin typeface="+mn-lt"/>
                          <a:ea typeface="+mn-ea"/>
                          <a:cs typeface="+mn-cs"/>
                        </a:rPr>
                        <a:t>Most endpoints will have URLs only</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Standard Internet latency is okay</a:t>
                      </a:r>
                    </a:p>
                  </a:txBody>
                  <a:tcPr marT="182880">
                    <a:lnL w="12700" cmpd="sng">
                      <a:noFill/>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Connectivity is required for Office 365</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Recommended not to SSL break &amp; inspect</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Some network latency is not expected to cause major performance issues</a:t>
                      </a:r>
                    </a:p>
                    <a:p>
                      <a:pPr marL="0" lvl="0" algn="l" defTabSz="932742" rtl="0" eaLnBrk="1" latinLnBrk="0" hangingPunct="1">
                        <a:lnSpc>
                          <a:spcPct val="90000"/>
                        </a:lnSpc>
                        <a:spcBef>
                          <a:spcPts val="1200"/>
                        </a:spcBef>
                        <a:buFont typeface="Arial" panose="020B0604020202020204" pitchFamily="34" charset="0"/>
                        <a:buNone/>
                      </a:pPr>
                      <a:r>
                        <a:rPr lang="en-US" sz="1400" kern="1200">
                          <a:solidFill>
                            <a:schemeClr val="dk1"/>
                          </a:solidFill>
                          <a:latin typeface="+mn-lt"/>
                          <a:ea typeface="+mn-ea"/>
                          <a:cs typeface="+mn-cs"/>
                        </a:rPr>
                        <a:t>Should not use authenticated proxy</a:t>
                      </a:r>
                    </a:p>
                  </a:txBody>
                  <a:tcPr marT="182880">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nSpc>
                          <a:spcPct val="90000"/>
                        </a:lnSpc>
                        <a:spcBef>
                          <a:spcPts val="1200"/>
                        </a:spcBef>
                        <a:buFont typeface="Arial" panose="020B0604020202020204" pitchFamily="34" charset="0"/>
                        <a:buNone/>
                      </a:pPr>
                      <a:r>
                        <a:rPr lang="en-US" sz="1400" dirty="0"/>
                        <a:t>Microsoft hosted IPs and URLs</a:t>
                      </a:r>
                    </a:p>
                    <a:p>
                      <a:pPr lvl="0">
                        <a:lnSpc>
                          <a:spcPct val="90000"/>
                        </a:lnSpc>
                        <a:spcBef>
                          <a:spcPts val="1200"/>
                        </a:spcBef>
                        <a:buFont typeface="Arial" panose="020B0604020202020204" pitchFamily="34" charset="0"/>
                        <a:buNone/>
                      </a:pPr>
                      <a:r>
                        <a:rPr lang="en-US" sz="1400" dirty="0"/>
                        <a:t>Expect slow rate of change</a:t>
                      </a:r>
                    </a:p>
                    <a:p>
                      <a:pPr lvl="0">
                        <a:lnSpc>
                          <a:spcPct val="90000"/>
                        </a:lnSpc>
                        <a:spcBef>
                          <a:spcPts val="1200"/>
                        </a:spcBef>
                        <a:buFont typeface="Arial" panose="020B0604020202020204" pitchFamily="34" charset="0"/>
                        <a:buNone/>
                      </a:pPr>
                      <a:r>
                        <a:rPr lang="en-US" sz="1400" dirty="0"/>
                        <a:t>All </a:t>
                      </a:r>
                      <a:r>
                        <a:rPr lang="en-US" sz="1400" dirty="0" err="1"/>
                        <a:t>ExpressRoutable</a:t>
                      </a:r>
                      <a:r>
                        <a:rPr lang="en-US" sz="1400" dirty="0"/>
                        <a:t> (if used)</a:t>
                      </a:r>
                    </a:p>
                    <a:p>
                      <a:pPr marL="0" lvl="0" indent="0">
                        <a:lnSpc>
                          <a:spcPct val="90000"/>
                        </a:lnSpc>
                        <a:spcBef>
                          <a:spcPts val="1200"/>
                        </a:spcBef>
                        <a:buFont typeface="Arial" panose="020B0604020202020204" pitchFamily="34" charset="0"/>
                        <a:buNone/>
                      </a:pPr>
                      <a:r>
                        <a:rPr lang="en-US" sz="1400" dirty="0"/>
                        <a:t>Should not SSL break &amp; inspect the traffic to these endpoints</a:t>
                      </a:r>
                    </a:p>
                    <a:p>
                      <a:pPr marL="0" lvl="0" indent="0">
                        <a:lnSpc>
                          <a:spcPct val="90000"/>
                        </a:lnSpc>
                        <a:spcBef>
                          <a:spcPts val="1200"/>
                        </a:spcBef>
                        <a:buFont typeface="Arial" panose="020B0604020202020204" pitchFamily="34" charset="0"/>
                        <a:buNone/>
                      </a:pPr>
                      <a:r>
                        <a:rPr lang="en-US" sz="1400" dirty="0"/>
                        <a:t>Recommend bypassing proxy server and use local egress from the user’s location</a:t>
                      </a:r>
                      <a:endParaRPr lang="en-US" sz="1400" b="0" dirty="0"/>
                    </a:p>
                  </a:txBody>
                  <a:tcPr marT="182880">
                    <a:lnL w="38100" cap="flat" cmpd="sng" algn="ctr">
                      <a:solidFill>
                        <a:srgbClr val="E6E6E6"/>
                      </a:solidFill>
                      <a:prstDash val="solid"/>
                      <a:round/>
                      <a:headEnd type="none" w="med" len="med"/>
                      <a:tailEnd type="none" w="med" len="med"/>
                    </a:lnL>
                    <a:lnR w="12700" cmpd="sng">
                      <a:noFill/>
                    </a:lnR>
                    <a:lnT w="38100" cap="flat" cmpd="sng" algn="ctr">
                      <a:solidFill>
                        <a:srgbClr val="E6E6E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14332116"/>
                  </a:ext>
                </a:extLst>
              </a:tr>
            </a:tbl>
          </a:graphicData>
        </a:graphic>
      </p:graphicFrame>
    </p:spTree>
    <p:extLst>
      <p:ext uri="{BB962C8B-B14F-4D97-AF65-F5344CB8AC3E}">
        <p14:creationId xmlns:p14="http://schemas.microsoft.com/office/powerpoint/2010/main" val="23129524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06AE-804D-4BA0-AB58-2E19CE1E7E8C}"/>
              </a:ext>
            </a:extLst>
          </p:cNvPr>
          <p:cNvSpPr>
            <a:spLocks noGrp="1"/>
          </p:cNvSpPr>
          <p:nvPr>
            <p:ph type="title"/>
          </p:nvPr>
        </p:nvSpPr>
        <p:spPr/>
        <p:txBody>
          <a:bodyPr/>
          <a:lstStyle/>
          <a:p>
            <a:r>
              <a:rPr lang="en-US"/>
              <a:t>When is endpoint management relevant?</a:t>
            </a:r>
          </a:p>
        </p:txBody>
      </p:sp>
      <p:sp>
        <p:nvSpPr>
          <p:cNvPr id="3" name="Content Placeholder 2">
            <a:extLst>
              <a:ext uri="{FF2B5EF4-FFF2-40B4-BE49-F238E27FC236}">
                <a16:creationId xmlns:a16="http://schemas.microsoft.com/office/drawing/2014/main" id="{9CA3FDC5-A81C-41EB-8C55-F5FC1C2A95EA}"/>
              </a:ext>
            </a:extLst>
          </p:cNvPr>
          <p:cNvSpPr>
            <a:spLocks noGrp="1"/>
          </p:cNvSpPr>
          <p:nvPr>
            <p:ph type="body" sz="quarter" idx="10"/>
          </p:nvPr>
        </p:nvSpPr>
        <p:spPr>
          <a:xfrm>
            <a:off x="584200" y="1435497"/>
            <a:ext cx="11018520" cy="4001095"/>
          </a:xfrm>
        </p:spPr>
        <p:txBody>
          <a:bodyPr/>
          <a:lstStyle/>
          <a:p>
            <a:r>
              <a:rPr lang="en-US"/>
              <a:t>Performance optimization</a:t>
            </a:r>
          </a:p>
          <a:p>
            <a:endParaRPr lang="en-US"/>
          </a:p>
          <a:p>
            <a:r>
              <a:rPr lang="en-US"/>
              <a:t>Internet egress with restrictions in place</a:t>
            </a:r>
          </a:p>
          <a:p>
            <a:pPr lvl="1"/>
            <a:r>
              <a:rPr lang="en-US"/>
              <a:t>Proxy in outbound egress path</a:t>
            </a:r>
          </a:p>
          <a:p>
            <a:pPr lvl="1"/>
            <a:r>
              <a:rPr lang="en-US"/>
              <a:t>Firewall with default deny for egress</a:t>
            </a:r>
          </a:p>
          <a:p>
            <a:endParaRPr lang="en-US"/>
          </a:p>
          <a:p>
            <a:r>
              <a:rPr lang="en-US"/>
              <a:t>Multiple egress paths</a:t>
            </a:r>
          </a:p>
          <a:p>
            <a:pPr lvl="1"/>
            <a:r>
              <a:rPr lang="en-US"/>
              <a:t>SD-WAN</a:t>
            </a:r>
          </a:p>
          <a:p>
            <a:pPr lvl="1"/>
            <a:r>
              <a:rPr lang="en-US"/>
              <a:t>ExpressRoute</a:t>
            </a:r>
          </a:p>
          <a:p>
            <a:pPr lvl="1"/>
            <a:r>
              <a:rPr lang="en-US"/>
              <a:t>VPN</a:t>
            </a:r>
          </a:p>
          <a:p>
            <a:endParaRPr lang="en-US"/>
          </a:p>
          <a:p>
            <a:r>
              <a:rPr lang="en-US"/>
              <a:t>Ingress to handle hybrid scenarios</a:t>
            </a:r>
          </a:p>
        </p:txBody>
      </p:sp>
    </p:spTree>
    <p:extLst>
      <p:ext uri="{BB962C8B-B14F-4D97-AF65-F5344CB8AC3E}">
        <p14:creationId xmlns:p14="http://schemas.microsoft.com/office/powerpoint/2010/main" val="17791278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068AA-3383-43F7-9391-B6B667A9362E}"/>
              </a:ext>
            </a:extLst>
          </p:cNvPr>
          <p:cNvSpPr>
            <a:spLocks noGrp="1"/>
          </p:cNvSpPr>
          <p:nvPr>
            <p:ph type="title"/>
          </p:nvPr>
        </p:nvSpPr>
        <p:spPr/>
        <p:txBody>
          <a:bodyPr/>
          <a:lstStyle/>
          <a:p>
            <a:r>
              <a:rPr lang="en-US"/>
              <a:t>Endpoint publishing</a:t>
            </a:r>
          </a:p>
        </p:txBody>
      </p:sp>
      <p:sp>
        <p:nvSpPr>
          <p:cNvPr id="5" name="Text Placeholder 4">
            <a:extLst>
              <a:ext uri="{FF2B5EF4-FFF2-40B4-BE49-F238E27FC236}">
                <a16:creationId xmlns:a16="http://schemas.microsoft.com/office/drawing/2014/main" id="{5E9DF5E9-DF8B-4D5A-A389-780E599E64A4}"/>
              </a:ext>
            </a:extLst>
          </p:cNvPr>
          <p:cNvSpPr>
            <a:spLocks noGrp="1"/>
          </p:cNvSpPr>
          <p:nvPr>
            <p:ph type="body" sz="quarter" idx="10"/>
          </p:nvPr>
        </p:nvSpPr>
        <p:spPr>
          <a:xfrm>
            <a:off x="584200" y="1435497"/>
            <a:ext cx="5343358" cy="4296561"/>
          </a:xfrm>
        </p:spPr>
        <p:txBody>
          <a:bodyPr/>
          <a:lstStyle/>
          <a:p>
            <a:r>
              <a:rPr lang="en-US"/>
              <a:t>Human-readable docs published at </a:t>
            </a:r>
            <a:r>
              <a:rPr lang="en-US">
                <a:hlinkClick r:id="rId2"/>
              </a:rPr>
              <a:t>http://aka.ms/o365ip</a:t>
            </a:r>
            <a:endParaRPr lang="en-US"/>
          </a:p>
          <a:p>
            <a:endParaRPr lang="en-US"/>
          </a:p>
          <a:p>
            <a:r>
              <a:rPr lang="en-US"/>
              <a:t>Easy to use reference to lookup endpoint details on-demand</a:t>
            </a:r>
          </a:p>
          <a:p>
            <a:endParaRPr lang="en-US"/>
          </a:p>
          <a:p>
            <a:r>
              <a:rPr lang="en-US"/>
              <a:t>Not designed for automation</a:t>
            </a:r>
          </a:p>
          <a:p>
            <a:pPr lvl="1"/>
            <a:r>
              <a:rPr lang="en-US"/>
              <a:t>However RSS feed available as “change log” – generated directly by the version web service method</a:t>
            </a:r>
          </a:p>
          <a:p>
            <a:endParaRPr lang="en-US"/>
          </a:p>
          <a:p>
            <a:r>
              <a:rPr lang="en-US"/>
              <a:t>Data sourced from authoritative endpoints database, changes published on monthly cadence</a:t>
            </a:r>
          </a:p>
        </p:txBody>
      </p:sp>
      <p:pic>
        <p:nvPicPr>
          <p:cNvPr id="9" name="Picture 8">
            <a:extLst>
              <a:ext uri="{FF2B5EF4-FFF2-40B4-BE49-F238E27FC236}">
                <a16:creationId xmlns:a16="http://schemas.microsoft.com/office/drawing/2014/main" id="{88520354-7963-4666-859E-91DA0B2B8BAC}"/>
              </a:ext>
            </a:extLst>
          </p:cNvPr>
          <p:cNvPicPr>
            <a:picLocks noChangeAspect="1"/>
          </p:cNvPicPr>
          <p:nvPr/>
        </p:nvPicPr>
        <p:blipFill>
          <a:blip r:embed="rId3"/>
          <a:stretch>
            <a:fillRect/>
          </a:stretch>
        </p:blipFill>
        <p:spPr>
          <a:xfrm>
            <a:off x="6357423" y="1435497"/>
            <a:ext cx="5550097" cy="5229726"/>
          </a:xfrm>
          <a:prstGeom prst="rect">
            <a:avLst/>
          </a:prstGeom>
        </p:spPr>
      </p:pic>
    </p:spTree>
    <p:extLst>
      <p:ext uri="{BB962C8B-B14F-4D97-AF65-F5344CB8AC3E}">
        <p14:creationId xmlns:p14="http://schemas.microsoft.com/office/powerpoint/2010/main" val="4123635013"/>
      </p:ext>
    </p:extLst>
  </p:cSld>
  <p:clrMapOvr>
    <a:masterClrMapping/>
  </p:clrMapOvr>
  <p:transition>
    <p:fade/>
  </p:transition>
</p:sld>
</file>

<file path=ppt/theme/theme1.xml><?xml version="1.0" encoding="utf-8"?>
<a:theme xmlns:a="http://schemas.openxmlformats.org/drawingml/2006/main" name="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2.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Microsoft365_PowerPoint_template_Feb2020</Template>
  <TotalTime>0</TotalTime>
  <Words>1567</Words>
  <Application>Microsoft Office PowerPoint</Application>
  <PresentationFormat>Widescreen</PresentationFormat>
  <Paragraphs>199</Paragraphs>
  <Slides>19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Consolas</vt:lpstr>
      <vt:lpstr>Courier New</vt:lpstr>
      <vt:lpstr>Segoe UI</vt:lpstr>
      <vt:lpstr>Segoe UI Light</vt:lpstr>
      <vt:lpstr>Segoe UI Semibold</vt:lpstr>
      <vt:lpstr>Segoe UI Semilight</vt:lpstr>
      <vt:lpstr>Times New Roman</vt:lpstr>
      <vt:lpstr>Wingdings</vt:lpstr>
      <vt:lpstr>LIGHT GRAY TEMPLATE</vt:lpstr>
      <vt:lpstr>White Template</vt:lpstr>
      <vt:lpstr>Microsoft 365 Network Connectivity Video Series   Managing Connections Using The IP/URL Web Service</vt:lpstr>
      <vt:lpstr>PowerPoint Presentation</vt:lpstr>
      <vt:lpstr>Microsoft 365 Network Connectivity Principles</vt:lpstr>
      <vt:lpstr>Microsoft 365 traffic differentiation</vt:lpstr>
      <vt:lpstr>Identification of Microsoft 365 traffic</vt:lpstr>
      <vt:lpstr>How is Microsoft 365 traffic different?</vt:lpstr>
      <vt:lpstr>Microsoft 365 IP and URL categories</vt:lpstr>
      <vt:lpstr>When is endpoint management relevant?</vt:lpstr>
      <vt:lpstr>Endpoint publishing</vt:lpstr>
      <vt:lpstr>IP/URL web service deep-dive</vt:lpstr>
      <vt:lpstr>Microsoft 365 IP addresses and URLs web services</vt:lpstr>
      <vt:lpstr>Web service capabilities</vt:lpstr>
      <vt:lpstr>Version web service method</vt:lpstr>
      <vt:lpstr>Endpoints web service method</vt:lpstr>
      <vt:lpstr>Example endpoints query output</vt:lpstr>
      <vt:lpstr>Changes web service method</vt:lpstr>
      <vt:lpstr>Demo</vt:lpstr>
      <vt:lpstr>Managing infrastructure configuration using the IP/URL web service</vt:lpstr>
      <vt:lpstr>Additional resources and recommended actions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2020-09-29T14:29:12Z</dcterms:created>
  <dcterms:modified xsi:type="dcterms:W3CDTF">2020-09-29T14:29:37Z</dcterms:modified>
</cp:coreProperties>
</file>