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671" r:id="rId2"/>
  </p:sldMasterIdLst>
  <p:notesMasterIdLst>
    <p:notesMasterId r:id="rId12"/>
  </p:notesMasterIdLst>
  <p:handoutMasterIdLst>
    <p:handoutMasterId r:id="rId13"/>
  </p:handoutMasterIdLst>
  <p:sldIdLst>
    <p:sldId id="1817" r:id="rId3"/>
    <p:sldId id="1820" r:id="rId4"/>
    <p:sldId id="1851" r:id="rId5"/>
    <p:sldId id="1855" r:id="rId6"/>
    <p:sldId id="1527" r:id="rId7"/>
    <p:sldId id="1852" r:id="rId8"/>
    <p:sldId id="257" r:id="rId9"/>
    <p:sldId id="1856" r:id="rId10"/>
    <p:sldId id="1849" r:id="rId1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Core Slides" id="{A0252C9D-1D6B-42F9-BA63-F39DC4D8B635}">
          <p14:sldIdLst>
            <p14:sldId id="1817"/>
            <p14:sldId id="1820"/>
            <p14:sldId id="1851"/>
            <p14:sldId id="1855"/>
            <p14:sldId id="1527"/>
            <p14:sldId id="1852"/>
            <p14:sldId id="257"/>
            <p14:sldId id="1856"/>
            <p14:sldId id="184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A1A1A"/>
    <a:srgbClr val="243A49"/>
    <a:srgbClr val="004B50"/>
    <a:srgbClr val="EAEAEA"/>
    <a:srgbClr val="0078D4"/>
    <a:srgbClr val="FFFFFF"/>
    <a:srgbClr val="107C10"/>
    <a:srgbClr val="008272"/>
    <a:srgbClr val="00B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4F13C-AE77-47AA-BEFC-BE4865C87C31}" v="7" dt="2020-09-29T14:30:36.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88" y="10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9/29/2020 3:29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9/29/2020 3:29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a:t>
            </a:fld>
            <a:endParaRPr lang="en-US"/>
          </a:p>
        </p:txBody>
      </p:sp>
      <p:sp>
        <p:nvSpPr>
          <p:cNvPr id="11" name="Date Placeholder 10"/>
          <p:cNvSpPr>
            <a:spLocks noGrp="1"/>
          </p:cNvSpPr>
          <p:nvPr>
            <p:ph type="dt" idx="14"/>
          </p:nvPr>
        </p:nvSpPr>
        <p:spPr/>
        <p:txBody>
          <a:bodyPr/>
          <a:lstStyle/>
          <a:p>
            <a:fld id="{3A8AE42A-0CBF-4466-9DC4-244B4B05F419}" type="datetime8">
              <a:rPr lang="en-US" smtClean="0"/>
              <a:t>9/29/2020 3:29 PM</a:t>
            </a:fld>
            <a:endParaRPr lang="en-US"/>
          </a:p>
        </p:txBody>
      </p:sp>
      <p:sp>
        <p:nvSpPr>
          <p:cNvPr id="4" name="Footer Placeholder 3">
            <a:extLst>
              <a:ext uri="{FF2B5EF4-FFF2-40B4-BE49-F238E27FC236}">
                <a16:creationId xmlns:a16="http://schemas.microsoft.com/office/drawing/2014/main" id="{C02A3109-DCE0-4906-9311-ADB37932AB52}"/>
              </a:ext>
            </a:extLst>
          </p:cNvPr>
          <p:cNvSpPr>
            <a:spLocks noGrp="1"/>
          </p:cNvSpPr>
          <p:nvPr>
            <p:ph type="ftr" sz="quarter" idx="15"/>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158BD8-06DB-4BA8-8C13-7C89BDF0DA08}"/>
              </a:ext>
            </a:extLst>
          </p:cNvPr>
          <p:cNvSpPr>
            <a:spLocks noGrp="1"/>
          </p:cNvSpPr>
          <p:nvPr>
            <p:ph type="hdr" sz="quarter" idx="16"/>
          </p:nvPr>
        </p:nvSpPr>
        <p:spPr/>
        <p:txBody>
          <a:bodyPr/>
          <a:lstStyle/>
          <a:p>
            <a:endParaRPr lang="en-US"/>
          </a:p>
        </p:txBody>
      </p:sp>
    </p:spTree>
    <p:extLst>
      <p:ext uri="{BB962C8B-B14F-4D97-AF65-F5344CB8AC3E}">
        <p14:creationId xmlns:p14="http://schemas.microsoft.com/office/powerpoint/2010/main" val="168447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2</a:t>
            </a:fld>
            <a:endParaRPr lang="en-US"/>
          </a:p>
        </p:txBody>
      </p:sp>
      <p:sp>
        <p:nvSpPr>
          <p:cNvPr id="11" name="Date Placeholder 10"/>
          <p:cNvSpPr>
            <a:spLocks noGrp="1"/>
          </p:cNvSpPr>
          <p:nvPr>
            <p:ph type="dt" idx="14"/>
          </p:nvPr>
        </p:nvSpPr>
        <p:spPr/>
        <p:txBody>
          <a:bodyPr/>
          <a:lstStyle/>
          <a:p>
            <a:fld id="{30EA47FF-7EC3-4B14-9308-254E28AA46B9}" type="datetime8">
              <a:rPr lang="en-US" smtClean="0"/>
              <a:t>9/29/2020 3:29 PM</a:t>
            </a:fld>
            <a:endParaRPr lang="en-US"/>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endParaRPr lang="en-US"/>
          </a:p>
        </p:txBody>
      </p:sp>
    </p:spTree>
    <p:extLst>
      <p:ext uri="{BB962C8B-B14F-4D97-AF65-F5344CB8AC3E}">
        <p14:creationId xmlns:p14="http://schemas.microsoft.com/office/powerpoint/2010/main" val="390696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3:29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34303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6</a:t>
            </a:fld>
            <a:endParaRPr lang="en-US"/>
          </a:p>
        </p:txBody>
      </p:sp>
      <p:sp>
        <p:nvSpPr>
          <p:cNvPr id="11" name="Date Placeholder 10"/>
          <p:cNvSpPr>
            <a:spLocks noGrp="1"/>
          </p:cNvSpPr>
          <p:nvPr>
            <p:ph type="dt" idx="14"/>
          </p:nvPr>
        </p:nvSpPr>
        <p:spPr/>
        <p:txBody>
          <a:bodyPr/>
          <a:lstStyle/>
          <a:p>
            <a:fld id="{30EA47FF-7EC3-4B14-9308-254E28AA46B9}" type="datetime8">
              <a:rPr lang="en-US" smtClean="0"/>
              <a:t>9/29/2020 3:29 PM</a:t>
            </a:fld>
            <a:endParaRPr lang="en-US"/>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endParaRPr lang="en-US"/>
          </a:p>
        </p:txBody>
      </p:sp>
    </p:spTree>
    <p:extLst>
      <p:ext uri="{BB962C8B-B14F-4D97-AF65-F5344CB8AC3E}">
        <p14:creationId xmlns:p14="http://schemas.microsoft.com/office/powerpoint/2010/main" val="392529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611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802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43525" y="0"/>
            <a:ext cx="6848475" cy="6858000"/>
          </a:xfrm>
          <a:prstGeom prst="rect">
            <a:avLst/>
          </a:prstGeom>
        </p:spPr>
      </p:pic>
    </p:spTree>
    <p:extLst>
      <p:ext uri="{BB962C8B-B14F-4D97-AF65-F5344CB8AC3E}">
        <p14:creationId xmlns:p14="http://schemas.microsoft.com/office/powerpoint/2010/main" val="3017430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30457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03268474"/>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79946700"/>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89335521"/>
      </p:ext>
    </p:extLst>
  </p:cSld>
  <p:clrMapOvr>
    <a:masterClrMapping/>
  </p:clrMapOvr>
  <p:transition>
    <p:fade/>
  </p:transition>
  <p:extLst>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9816571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9671222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1026" name="Picture 2" descr="MSC17_dataCenter_035">
            <a:extLst>
              <a:ext uri="{FF2B5EF4-FFF2-40B4-BE49-F238E27FC236}">
                <a16:creationId xmlns:a16="http://schemas.microsoft.com/office/drawing/2014/main" id="{B0AAB1A3-BA2F-4E7B-9DA7-388A6AEA937E}"/>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5694829" y="0"/>
            <a:ext cx="64971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435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1867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55510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userDrawn="1">
          <p15:clr>
            <a:srgbClr val="5ACBF0"/>
          </p15:clr>
        </p15:guide>
        <p15:guide id="3" orient="horz" pos="1914" userDrawn="1">
          <p15:clr>
            <a:srgbClr val="5ACBF0"/>
          </p15:clr>
        </p15:guide>
        <p15:guide id="4" orient="horz" pos="2505"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72114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guide id="4" orient="horz" pos="25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4" userDrawn="1">
          <p15:clr>
            <a:srgbClr val="5ACBF0"/>
          </p15:clr>
        </p15:guide>
        <p15:guide id="3" orient="horz" pos="288"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1272" userDrawn="1">
          <p15:clr>
            <a:srgbClr val="5ACBF0"/>
          </p15:clr>
        </p15:guide>
        <p15:guide id="3" orient="horz" pos="288"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5" y="0"/>
            <a:ext cx="6848475"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7475075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508A-B7AE-4ACE-8EBA-5A35AF5EF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0ACB7-2DC4-4F24-B737-91BD01AD02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7D36E-0681-4490-8668-FC1D02D8597B}"/>
              </a:ext>
            </a:extLst>
          </p:cNvPr>
          <p:cNvSpPr>
            <a:spLocks noGrp="1"/>
          </p:cNvSpPr>
          <p:nvPr>
            <p:ph type="dt" sz="half" idx="10"/>
          </p:nvPr>
        </p:nvSpPr>
        <p:spPr/>
        <p:txBody>
          <a:bodyPr/>
          <a:lstStyle/>
          <a:p>
            <a:fld id="{5EECC637-647D-44AD-BA68-E308CAEE1999}" type="datetimeFigureOut">
              <a:rPr lang="en-US" smtClean="0"/>
              <a:t>9/29/2020</a:t>
            </a:fld>
            <a:endParaRPr lang="en-US"/>
          </a:p>
        </p:txBody>
      </p:sp>
      <p:sp>
        <p:nvSpPr>
          <p:cNvPr id="5" name="Footer Placeholder 4">
            <a:extLst>
              <a:ext uri="{FF2B5EF4-FFF2-40B4-BE49-F238E27FC236}">
                <a16:creationId xmlns:a16="http://schemas.microsoft.com/office/drawing/2014/main" id="{913AD73B-EB22-4143-9F6B-1B3ACFD15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E4D7E-ECD0-4C86-8F06-2877DFCB70E5}"/>
              </a:ext>
            </a:extLst>
          </p:cNvPr>
          <p:cNvSpPr>
            <a:spLocks noGrp="1"/>
          </p:cNvSpPr>
          <p:nvPr>
            <p:ph type="sldNum" sz="quarter" idx="12"/>
          </p:nvPr>
        </p:nvSpPr>
        <p:spPr/>
        <p:txBody>
          <a:bodyPr/>
          <a:lstStyle/>
          <a:p>
            <a:fld id="{DF4BB6CE-E8C0-451E-A154-41CB3D7FB8BB}" type="slidenum">
              <a:rPr lang="en-US" smtClean="0"/>
              <a:t>‹#›</a:t>
            </a:fld>
            <a:endParaRPr lang="en-US"/>
          </a:p>
        </p:txBody>
      </p:sp>
    </p:spTree>
    <p:extLst>
      <p:ext uri="{BB962C8B-B14F-4D97-AF65-F5344CB8AC3E}">
        <p14:creationId xmlns:p14="http://schemas.microsoft.com/office/powerpoint/2010/main" val="1017751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12764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12764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4DE787-08F4-43E3-AE42-32EED81244B2}"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140B4-75FF-42D8-A930-A131FDEEECD7}" type="slidenum">
              <a:rPr lang="en-US" smtClean="0"/>
              <a:t>‹#›</a:t>
            </a:fld>
            <a:endParaRPr lang="en-US"/>
          </a:p>
        </p:txBody>
      </p:sp>
    </p:spTree>
    <p:extLst>
      <p:ext uri="{BB962C8B-B14F-4D97-AF65-F5344CB8AC3E}">
        <p14:creationId xmlns:p14="http://schemas.microsoft.com/office/powerpoint/2010/main" val="3217087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5" y="1187644"/>
            <a:ext cx="11655078" cy="12764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92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88645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1716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23223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863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1026" name="Picture 2" descr="MSC17_dataCenter_035">
            <a:extLst>
              <a:ext uri="{FF2B5EF4-FFF2-40B4-BE49-F238E27FC236}">
                <a16:creationId xmlns:a16="http://schemas.microsoft.com/office/drawing/2014/main" id="{B0AAB1A3-BA2F-4E7B-9DA7-388A6AEA937E}"/>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5694829" y="0"/>
            <a:ext cx="64971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435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8436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63650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44719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53634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4978507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133432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1106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8056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029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077412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136125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648930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4959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437373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913972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245417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14.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7"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580" r:id="rId3"/>
    <p:sldLayoutId id="2147484609" r:id="rId4"/>
    <p:sldLayoutId id="2147484577" r:id="rId5"/>
    <p:sldLayoutId id="2147484610" r:id="rId6"/>
    <p:sldLayoutId id="2147484608" r:id="rId7"/>
    <p:sldLayoutId id="2147484665" r:id="rId8"/>
    <p:sldLayoutId id="2147484611" r:id="rId9"/>
    <p:sldLayoutId id="2147484664" r:id="rId10"/>
    <p:sldLayoutId id="2147484240" r:id="rId11"/>
    <p:sldLayoutId id="2147484241" r:id="rId12"/>
    <p:sldLayoutId id="2147484474" r:id="rId13"/>
    <p:sldLayoutId id="2147484245" r:id="rId14"/>
    <p:sldLayoutId id="2147484247" r:id="rId15"/>
    <p:sldLayoutId id="2147484639" r:id="rId16"/>
    <p:sldLayoutId id="2147484603" r:id="rId17"/>
    <p:sldLayoutId id="2147484645" r:id="rId18"/>
    <p:sldLayoutId id="2147484646" r:id="rId19"/>
    <p:sldLayoutId id="2147484647" r:id="rId20"/>
    <p:sldLayoutId id="2147484249" r:id="rId21"/>
    <p:sldLayoutId id="2147484640" r:id="rId22"/>
    <p:sldLayoutId id="2147484582" r:id="rId23"/>
    <p:sldLayoutId id="2147484641" r:id="rId24"/>
    <p:sldLayoutId id="2147484584" r:id="rId25"/>
    <p:sldLayoutId id="2147484583" r:id="rId26"/>
    <p:sldLayoutId id="2147484256" r:id="rId27"/>
    <p:sldLayoutId id="2147484257" r:id="rId28"/>
    <p:sldLayoutId id="2147484585" r:id="rId29"/>
    <p:sldLayoutId id="2147484263" r:id="rId30"/>
    <p:sldLayoutId id="2147484299" r:id="rId31"/>
    <p:sldLayoutId id="2147484649" r:id="rId32"/>
    <p:sldLayoutId id="2147484666" r:id="rId33"/>
    <p:sldLayoutId id="2147484667" r:id="rId34"/>
    <p:sldLayoutId id="2147484668" r:id="rId35"/>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8"/>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52802429"/>
      </p:ext>
    </p:extLst>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 id="2147484683" r:id="rId12"/>
    <p:sldLayoutId id="2147484684" r:id="rId13"/>
    <p:sldLayoutId id="2147484685" r:id="rId14"/>
    <p:sldLayoutId id="2147484686" r:id="rId15"/>
    <p:sldLayoutId id="2147484687" r:id="rId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docs.microsoft.com/en-us/office365/enterprise/office-365-network-connectivity-principles" TargetMode="External"/><Relationship Id="rId2" Type="http://schemas.openxmlformats.org/officeDocument/2006/relationships/hyperlink" Target="aka.ms/o365ip" TargetMode="Externa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hyperlink" Target="http://aka.ms/netvideos" TargetMode="External"/><Relationship Id="rId2" Type="http://schemas.openxmlformats.org/officeDocument/2006/relationships/hyperlink" Target="http://aka.ms/netignite" TargetMode="External"/><Relationship Id="rId1" Type="http://schemas.openxmlformats.org/officeDocument/2006/relationships/slideLayout" Target="../slideLayouts/slideLayout32.xml"/><Relationship Id="rId5" Type="http://schemas.openxmlformats.org/officeDocument/2006/relationships/image" Target="../media/image21.png"/><Relationship Id="rId4" Type="http://schemas.openxmlformats.org/officeDocument/2006/relationships/hyperlink" Target="https://aka.ms/netforu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199" y="2364225"/>
            <a:ext cx="10955867" cy="1169551"/>
          </a:xfrm>
        </p:spPr>
        <p:txBody>
          <a:bodyPr/>
          <a:lstStyle/>
          <a:p>
            <a:pPr>
              <a:spcAft>
                <a:spcPts val="2400"/>
              </a:spcAft>
            </a:pPr>
            <a:r>
              <a:rPr lang="en-US">
                <a:solidFill>
                  <a:schemeClr val="tx1"/>
                </a:solidFill>
              </a:rPr>
              <a:t>Microsoft 365 Network Connectivity Video Series</a:t>
            </a:r>
            <a:br>
              <a:rPr lang="en-US">
                <a:solidFill>
                  <a:schemeClr val="tx1"/>
                </a:solidFill>
              </a:rPr>
            </a:br>
            <a:r>
              <a:rPr lang="en-US" sz="1200">
                <a:solidFill>
                  <a:schemeClr val="tx1"/>
                </a:solidFill>
              </a:rPr>
              <a:t> </a:t>
            </a:r>
            <a:br>
              <a:rPr lang="en-US">
                <a:solidFill>
                  <a:schemeClr val="tx1"/>
                </a:solidFill>
              </a:rPr>
            </a:br>
            <a:r>
              <a:rPr lang="en-US" sz="2800" i="1">
                <a:solidFill>
                  <a:schemeClr val="tx1"/>
                </a:solidFill>
              </a:rPr>
              <a:t>Microsoft 365 network connectivity testing tools</a:t>
            </a:r>
            <a:endParaRPr lang="en-US" i="1">
              <a:solidFill>
                <a:schemeClr val="tx1"/>
              </a:solidFill>
            </a:endParaRPr>
          </a:p>
        </p:txBody>
      </p:sp>
      <p:sp>
        <p:nvSpPr>
          <p:cNvPr id="4" name="Text Placeholder 3"/>
          <p:cNvSpPr>
            <a:spLocks noGrp="1"/>
          </p:cNvSpPr>
          <p:nvPr>
            <p:ph type="body" sz="quarter" idx="12"/>
          </p:nvPr>
        </p:nvSpPr>
        <p:spPr>
          <a:xfrm>
            <a:off x="584200" y="3962400"/>
            <a:ext cx="9144000" cy="492443"/>
          </a:xfrm>
        </p:spPr>
        <p:txBody>
          <a:bodyPr/>
          <a:lstStyle/>
          <a:p>
            <a:r>
              <a:rPr lang="en-US"/>
              <a:t>Paul Andrew</a:t>
            </a:r>
          </a:p>
          <a:p>
            <a:r>
              <a:rPr lang="en-US"/>
              <a:t>September 1, 2020</a:t>
            </a:r>
          </a:p>
        </p:txBody>
      </p:sp>
    </p:spTree>
    <p:extLst>
      <p:ext uri="{BB962C8B-B14F-4D97-AF65-F5344CB8AC3E}">
        <p14:creationId xmlns:p14="http://schemas.microsoft.com/office/powerpoint/2010/main" val="402298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BF21F83-26E7-4297-A67F-1B14DB65CCE9}"/>
              </a:ext>
            </a:extLst>
          </p:cNvPr>
          <p:cNvSpPr>
            <a:spLocks noGrp="1"/>
          </p:cNvSpPr>
          <p:nvPr>
            <p:ph type="body" sz="quarter" idx="12"/>
          </p:nvPr>
        </p:nvSpPr>
        <p:spPr>
          <a:xfrm>
            <a:off x="639309" y="2356643"/>
            <a:ext cx="4847091" cy="4501357"/>
          </a:xfrm>
        </p:spPr>
        <p:txBody>
          <a:bodyPr>
            <a:normAutofit/>
          </a:bodyPr>
          <a:lstStyle/>
          <a:p>
            <a:pPr>
              <a:spcAft>
                <a:spcPts val="1800"/>
              </a:spcAft>
            </a:pPr>
            <a:r>
              <a:rPr lang="en-US" sz="1600">
                <a:solidFill>
                  <a:srgbClr val="1A1A1A"/>
                </a:solidFill>
                <a:latin typeface="+mj-lt"/>
              </a:rPr>
              <a:t>Microsoft 365 Admin Center – network connectivity</a:t>
            </a:r>
          </a:p>
          <a:p>
            <a:pPr lvl="1">
              <a:spcAft>
                <a:spcPts val="1800"/>
              </a:spcAft>
            </a:pPr>
            <a:r>
              <a:rPr lang="en-US">
                <a:solidFill>
                  <a:srgbClr val="1A1A1A"/>
                </a:solidFill>
                <a:latin typeface="+mj-lt"/>
              </a:rPr>
              <a:t>Provides network assessment and network insights for connectivity to Microsoft 365</a:t>
            </a:r>
          </a:p>
          <a:p>
            <a:pPr lvl="1">
              <a:spcAft>
                <a:spcPts val="1800"/>
              </a:spcAft>
            </a:pPr>
            <a:r>
              <a:rPr lang="en-US">
                <a:solidFill>
                  <a:srgbClr val="1A1A1A"/>
                </a:solidFill>
                <a:latin typeface="+mj-lt"/>
              </a:rPr>
              <a:t>Specific network tests to identify user experience impacting issues for Exchange Online, SharePoint Online, and Microsoft Teams</a:t>
            </a:r>
          </a:p>
          <a:p>
            <a:pPr lvl="1">
              <a:spcAft>
                <a:spcPts val="1800"/>
              </a:spcAft>
            </a:pPr>
            <a:r>
              <a:rPr lang="en-US">
                <a:solidFill>
                  <a:srgbClr val="1A1A1A"/>
                </a:solidFill>
                <a:latin typeface="+mj-lt"/>
              </a:rPr>
              <a:t>Network perimeter at each office location is evaluated</a:t>
            </a:r>
          </a:p>
          <a:p>
            <a:pPr>
              <a:spcAft>
                <a:spcPts val="1800"/>
              </a:spcAft>
            </a:pPr>
            <a:r>
              <a:rPr lang="en-US">
                <a:solidFill>
                  <a:srgbClr val="1A1A1A"/>
                </a:solidFill>
                <a:latin typeface="+mj-lt"/>
              </a:rPr>
              <a:t>Microsoft 365 network connectivity test tool</a:t>
            </a:r>
            <a:endParaRPr lang="en-US" sz="1600">
              <a:solidFill>
                <a:srgbClr val="1A1A1A"/>
              </a:solidFill>
              <a:latin typeface="+mj-lt"/>
            </a:endParaRPr>
          </a:p>
        </p:txBody>
      </p:sp>
      <p:sp>
        <p:nvSpPr>
          <p:cNvPr id="13" name="TextBox 12">
            <a:extLst>
              <a:ext uri="{FF2B5EF4-FFF2-40B4-BE49-F238E27FC236}">
                <a16:creationId xmlns:a16="http://schemas.microsoft.com/office/drawing/2014/main" id="{40D17B34-CA40-4D70-A179-21E461EA6585}"/>
              </a:ext>
            </a:extLst>
          </p:cNvPr>
          <p:cNvSpPr txBox="1"/>
          <p:nvPr/>
        </p:nvSpPr>
        <p:spPr>
          <a:xfrm>
            <a:off x="519679" y="1714692"/>
            <a:ext cx="5120778" cy="369332"/>
          </a:xfrm>
          <a:prstGeom prst="rect">
            <a:avLst/>
          </a:prstGeom>
          <a:noFill/>
        </p:spPr>
        <p:txBody>
          <a:bodyPr wrap="square">
            <a:spAutoFit/>
          </a:bodyPr>
          <a:lstStyle/>
          <a:p>
            <a:r>
              <a:rPr lang="en-US" sz="1800" i="1">
                <a:solidFill>
                  <a:schemeClr val="tx1"/>
                </a:solidFill>
              </a:rPr>
              <a:t>Microsoft 365 network connectivity testing tools</a:t>
            </a:r>
            <a:endParaRPr lang="en-US"/>
          </a:p>
        </p:txBody>
      </p:sp>
    </p:spTree>
    <p:extLst>
      <p:ext uri="{BB962C8B-B14F-4D97-AF65-F5344CB8AC3E}">
        <p14:creationId xmlns:p14="http://schemas.microsoft.com/office/powerpoint/2010/main" val="158355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2800"/>
              <a:t>Microsoft 365 Network Connectivity Principles</a:t>
            </a:r>
          </a:p>
        </p:txBody>
      </p:sp>
      <p:sp>
        <p:nvSpPr>
          <p:cNvPr id="5" name="TextBox 4">
            <a:extLst>
              <a:ext uri="{FF2B5EF4-FFF2-40B4-BE49-F238E27FC236}">
                <a16:creationId xmlns:a16="http://schemas.microsoft.com/office/drawing/2014/main" id="{EA431D3F-17E6-4DAB-B415-0ED46A0EEDE0}"/>
              </a:ext>
            </a:extLst>
          </p:cNvPr>
          <p:cNvSpPr txBox="1"/>
          <p:nvPr/>
        </p:nvSpPr>
        <p:spPr>
          <a:xfrm>
            <a:off x="269240" y="3747972"/>
            <a:ext cx="2868559" cy="23931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6" name="Text Placeholder 5">
            <a:extLst>
              <a:ext uri="{FF2B5EF4-FFF2-40B4-BE49-F238E27FC236}">
                <a16:creationId xmlns:a16="http://schemas.microsoft.com/office/drawing/2014/main" id="{85DEF0DB-184B-470C-926E-9A3598898E27}"/>
              </a:ext>
            </a:extLst>
          </p:cNvPr>
          <p:cNvSpPr>
            <a:spLocks noGrp="1"/>
          </p:cNvSpPr>
          <p:nvPr>
            <p:ph type="body" sz="quarter" idx="11"/>
          </p:nvPr>
        </p:nvSpPr>
        <p:spPr>
          <a:xfrm>
            <a:off x="468446" y="3922243"/>
            <a:ext cx="2557812" cy="2278188"/>
          </a:xfrm>
        </p:spPr>
        <p:txBody>
          <a:bodyPr/>
          <a:lstStyle/>
          <a:p>
            <a:pPr>
              <a:lnSpc>
                <a:spcPct val="100000"/>
              </a:lnSpc>
              <a:spcBef>
                <a:spcPts val="1800"/>
              </a:spcBef>
            </a:pPr>
            <a:r>
              <a:rPr lang="en-US" sz="1600" b="1">
                <a:solidFill>
                  <a:schemeClr val="accent2"/>
                </a:solidFill>
                <a:latin typeface="Segoe UI"/>
              </a:rPr>
              <a:t>Optimize Microsoft 365 traffic</a:t>
            </a:r>
            <a:br>
              <a:rPr lang="en-US" sz="1600">
                <a:solidFill>
                  <a:srgbClr val="D83B01"/>
                </a:solidFill>
                <a:latin typeface="Segoe UI"/>
              </a:rPr>
            </a:br>
            <a:br>
              <a:rPr lang="en-US" sz="1600">
                <a:solidFill>
                  <a:srgbClr val="D83B01"/>
                </a:solidFill>
                <a:latin typeface="Segoe UI"/>
              </a:rPr>
            </a:br>
            <a:r>
              <a:rPr lang="en-US" sz="1600" b="0">
                <a:solidFill>
                  <a:srgbClr val="2F2F2F"/>
                </a:solidFill>
                <a:latin typeface="Segoe UI"/>
              </a:rPr>
              <a:t>Use the endpoint categories to differentiate Microsoft 365 traffic from generic Internet traffic for more efficient routing.</a:t>
            </a:r>
          </a:p>
          <a:p>
            <a:pPr lvl="1">
              <a:lnSpc>
                <a:spcPts val="2157"/>
              </a:lnSpc>
            </a:pPr>
            <a:endParaRPr lang="en-US" sz="1568"/>
          </a:p>
        </p:txBody>
      </p:sp>
      <p:sp>
        <p:nvSpPr>
          <p:cNvPr id="7" name="TextBox 6">
            <a:extLst>
              <a:ext uri="{FF2B5EF4-FFF2-40B4-BE49-F238E27FC236}">
                <a16:creationId xmlns:a16="http://schemas.microsoft.com/office/drawing/2014/main" id="{3F31D120-214B-459E-AE9A-0F198FCA1D81}"/>
              </a:ext>
            </a:extLst>
          </p:cNvPr>
          <p:cNvSpPr txBox="1"/>
          <p:nvPr/>
        </p:nvSpPr>
        <p:spPr>
          <a:xfrm>
            <a:off x="269240" y="1277831"/>
            <a:ext cx="2868559" cy="2423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8" name="TextBox 7">
            <a:extLst>
              <a:ext uri="{FF2B5EF4-FFF2-40B4-BE49-F238E27FC236}">
                <a16:creationId xmlns:a16="http://schemas.microsoft.com/office/drawing/2014/main" id="{F96D4328-8072-4780-AB71-DC3514AF00C9}"/>
              </a:ext>
            </a:extLst>
          </p:cNvPr>
          <p:cNvSpPr txBox="1"/>
          <p:nvPr/>
        </p:nvSpPr>
        <p:spPr>
          <a:xfrm>
            <a:off x="1136996" y="3289510"/>
            <a:ext cx="1133046" cy="190087"/>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hlinkClick r:id="rId2"/>
              </a:rPr>
              <a:t>aka.ms/o365ip</a:t>
            </a:r>
            <a:endPar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endParaRPr>
          </a:p>
        </p:txBody>
      </p:sp>
      <p:sp>
        <p:nvSpPr>
          <p:cNvPr id="9" name="TextBox 8">
            <a:extLst>
              <a:ext uri="{FF2B5EF4-FFF2-40B4-BE49-F238E27FC236}">
                <a16:creationId xmlns:a16="http://schemas.microsoft.com/office/drawing/2014/main" id="{F68FEE3A-07F0-4D7C-B1CA-23EB6649F632}"/>
              </a:ext>
            </a:extLst>
          </p:cNvPr>
          <p:cNvSpPr txBox="1"/>
          <p:nvPr/>
        </p:nvSpPr>
        <p:spPr>
          <a:xfrm>
            <a:off x="3182135" y="3747972"/>
            <a:ext cx="2868559" cy="23931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0" name="Text Placeholder 5">
            <a:extLst>
              <a:ext uri="{FF2B5EF4-FFF2-40B4-BE49-F238E27FC236}">
                <a16:creationId xmlns:a16="http://schemas.microsoft.com/office/drawing/2014/main" id="{D3BFBC2F-4650-476F-9057-08FB4EC6C99B}"/>
              </a:ext>
            </a:extLst>
          </p:cNvPr>
          <p:cNvSpPr txBox="1">
            <a:spLocks/>
          </p:cNvSpPr>
          <p:nvPr/>
        </p:nvSpPr>
        <p:spPr>
          <a:xfrm>
            <a:off x="3369375" y="3922243"/>
            <a:ext cx="2482286" cy="1723549"/>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0000"/>
              </a:lnSpc>
              <a:spcBef>
                <a:spcPts val="1200"/>
              </a:spcBef>
              <a:defRPr/>
            </a:pPr>
            <a:r>
              <a:rPr lang="en-US" sz="1600">
                <a:solidFill>
                  <a:schemeClr val="accent2"/>
                </a:solidFill>
                <a:latin typeface="Segoe UI"/>
              </a:rPr>
              <a:t>Enable local egress</a:t>
            </a:r>
            <a:br>
              <a:rPr lang="en-US" sz="1600">
                <a:solidFill>
                  <a:srgbClr val="D83B01"/>
                </a:solidFill>
                <a:latin typeface="Segoe UI"/>
              </a:rPr>
            </a:br>
            <a:br>
              <a:rPr lang="en-US" sz="1600">
                <a:solidFill>
                  <a:srgbClr val="D83B01"/>
                </a:solidFill>
                <a:latin typeface="Segoe UI"/>
              </a:rPr>
            </a:br>
            <a:r>
              <a:rPr lang="en-US" sz="1600" b="0" err="1">
                <a:solidFill>
                  <a:srgbClr val="2F2F2F"/>
                </a:solidFill>
                <a:latin typeface="Segoe UI"/>
              </a:rPr>
              <a:t>Egress</a:t>
            </a:r>
            <a:r>
              <a:rPr lang="en-US" sz="1600" b="0">
                <a:solidFill>
                  <a:srgbClr val="2F2F2F"/>
                </a:solidFill>
                <a:latin typeface="Segoe UI"/>
              </a:rPr>
              <a:t> Microsoft 365 data connections through Internet as close to the user as practical with matching DNS resolution.</a:t>
            </a:r>
          </a:p>
        </p:txBody>
      </p:sp>
      <p:sp>
        <p:nvSpPr>
          <p:cNvPr id="11" name="TextBox 10">
            <a:extLst>
              <a:ext uri="{FF2B5EF4-FFF2-40B4-BE49-F238E27FC236}">
                <a16:creationId xmlns:a16="http://schemas.microsoft.com/office/drawing/2014/main" id="{52889E00-AE2E-4A30-B1D9-15B48757D209}"/>
              </a:ext>
            </a:extLst>
          </p:cNvPr>
          <p:cNvSpPr txBox="1"/>
          <p:nvPr/>
        </p:nvSpPr>
        <p:spPr>
          <a:xfrm>
            <a:off x="3182135" y="1277831"/>
            <a:ext cx="2868559" cy="2423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2" name="TextBox 11">
            <a:extLst>
              <a:ext uri="{FF2B5EF4-FFF2-40B4-BE49-F238E27FC236}">
                <a16:creationId xmlns:a16="http://schemas.microsoft.com/office/drawing/2014/main" id="{57415DA1-1FC1-4E40-91AD-A11FF26CFC4D}"/>
              </a:ext>
            </a:extLst>
          </p:cNvPr>
          <p:cNvSpPr txBox="1"/>
          <p:nvPr/>
        </p:nvSpPr>
        <p:spPr>
          <a:xfrm>
            <a:off x="6096973" y="3747972"/>
            <a:ext cx="2868559" cy="23931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3" name="Text Placeholder 5">
            <a:extLst>
              <a:ext uri="{FF2B5EF4-FFF2-40B4-BE49-F238E27FC236}">
                <a16:creationId xmlns:a16="http://schemas.microsoft.com/office/drawing/2014/main" id="{10753D48-840E-4B52-A109-9168FE0C6195}"/>
              </a:ext>
            </a:extLst>
          </p:cNvPr>
          <p:cNvSpPr txBox="1">
            <a:spLocks/>
          </p:cNvSpPr>
          <p:nvPr/>
        </p:nvSpPr>
        <p:spPr>
          <a:xfrm>
            <a:off x="6295207" y="3922243"/>
            <a:ext cx="2482286" cy="1969770"/>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95">
              <a:lnSpc>
                <a:spcPct val="100000"/>
              </a:lnSpc>
              <a:spcBef>
                <a:spcPts val="1200"/>
              </a:spcBef>
              <a:defRPr/>
            </a:pPr>
            <a:r>
              <a:rPr lang="en-US" sz="1600">
                <a:solidFill>
                  <a:schemeClr val="accent2"/>
                </a:solidFill>
                <a:latin typeface="Segoe UI"/>
              </a:rPr>
              <a:t>Enable direct connectivity</a:t>
            </a:r>
            <a:br>
              <a:rPr lang="en-US" sz="1600">
                <a:solidFill>
                  <a:srgbClr val="D83B01"/>
                </a:solidFill>
                <a:latin typeface="Segoe UI"/>
              </a:rPr>
            </a:br>
            <a:br>
              <a:rPr lang="en-US" sz="1600">
                <a:solidFill>
                  <a:srgbClr val="D83B01"/>
                </a:solidFill>
                <a:latin typeface="Segoe UI"/>
              </a:rPr>
            </a:br>
            <a:r>
              <a:rPr lang="en-US" sz="1600" b="0">
                <a:solidFill>
                  <a:srgbClr val="2F2F2F"/>
                </a:solidFill>
                <a:latin typeface="Segoe UI"/>
              </a:rPr>
              <a:t>Enable direct egress for Microsoft 365 connections. Avoid network hairpins and minimize network latency (RTT) to Microsoft’s global network.</a:t>
            </a:r>
          </a:p>
        </p:txBody>
      </p:sp>
      <p:sp>
        <p:nvSpPr>
          <p:cNvPr id="14" name="TextBox 13">
            <a:extLst>
              <a:ext uri="{FF2B5EF4-FFF2-40B4-BE49-F238E27FC236}">
                <a16:creationId xmlns:a16="http://schemas.microsoft.com/office/drawing/2014/main" id="{AC30C593-F656-4A09-934B-A8B39EE3972C}"/>
              </a:ext>
            </a:extLst>
          </p:cNvPr>
          <p:cNvSpPr txBox="1"/>
          <p:nvPr/>
        </p:nvSpPr>
        <p:spPr>
          <a:xfrm>
            <a:off x="6096973" y="1277831"/>
            <a:ext cx="2868559" cy="2423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5" name="TextBox 14">
            <a:extLst>
              <a:ext uri="{FF2B5EF4-FFF2-40B4-BE49-F238E27FC236}">
                <a16:creationId xmlns:a16="http://schemas.microsoft.com/office/drawing/2014/main" id="{D6823298-1A1E-4E9E-B4FE-135EE3E0B9B6}"/>
              </a:ext>
            </a:extLst>
          </p:cNvPr>
          <p:cNvSpPr txBox="1"/>
          <p:nvPr/>
        </p:nvSpPr>
        <p:spPr>
          <a:xfrm>
            <a:off x="9009866" y="3747972"/>
            <a:ext cx="3013811" cy="23931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6" name="Text Placeholder 5">
            <a:extLst>
              <a:ext uri="{FF2B5EF4-FFF2-40B4-BE49-F238E27FC236}">
                <a16:creationId xmlns:a16="http://schemas.microsoft.com/office/drawing/2014/main" id="{792AB506-FF5B-44F1-B68E-599A6604082D}"/>
              </a:ext>
            </a:extLst>
          </p:cNvPr>
          <p:cNvSpPr txBox="1">
            <a:spLocks/>
          </p:cNvSpPr>
          <p:nvPr/>
        </p:nvSpPr>
        <p:spPr>
          <a:xfrm>
            <a:off x="9068950" y="3922243"/>
            <a:ext cx="2853809" cy="1969770"/>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932695">
              <a:lnSpc>
                <a:spcPct val="100000"/>
              </a:lnSpc>
              <a:spcBef>
                <a:spcPts val="1200"/>
              </a:spcBef>
              <a:defRPr/>
            </a:pPr>
            <a:r>
              <a:rPr lang="en-US" sz="1600">
                <a:solidFill>
                  <a:schemeClr val="accent2"/>
                </a:solidFill>
                <a:latin typeface="Segoe UI"/>
              </a:rPr>
              <a:t>Modernize security for SaaS</a:t>
            </a:r>
            <a:br>
              <a:rPr lang="en-US" sz="1600">
                <a:solidFill>
                  <a:srgbClr val="D83B01"/>
                </a:solidFill>
                <a:latin typeface="Segoe UI"/>
              </a:rPr>
            </a:br>
            <a:br>
              <a:rPr lang="en-US" sz="1600">
                <a:solidFill>
                  <a:srgbClr val="D83B01"/>
                </a:solidFill>
                <a:latin typeface="Segoe UI"/>
              </a:rPr>
            </a:br>
            <a:r>
              <a:rPr lang="en-US" sz="1600" b="0">
                <a:solidFill>
                  <a:srgbClr val="2F2F2F"/>
                </a:solidFill>
                <a:latin typeface="Segoe UI"/>
              </a:rPr>
              <a:t>Avoid intrusive network security for Microsoft 365 connections. Assess bypassing proxies, traffic inspection devices, and duplicate security already available in Microsoft 365.</a:t>
            </a:r>
          </a:p>
        </p:txBody>
      </p:sp>
      <p:sp>
        <p:nvSpPr>
          <p:cNvPr id="17" name="TextBox 16">
            <a:extLst>
              <a:ext uri="{FF2B5EF4-FFF2-40B4-BE49-F238E27FC236}">
                <a16:creationId xmlns:a16="http://schemas.microsoft.com/office/drawing/2014/main" id="{29B16A6D-23C7-4078-88DE-79361F02F297}"/>
              </a:ext>
            </a:extLst>
          </p:cNvPr>
          <p:cNvSpPr txBox="1"/>
          <p:nvPr/>
        </p:nvSpPr>
        <p:spPr>
          <a:xfrm>
            <a:off x="9009867" y="1277831"/>
            <a:ext cx="3013810" cy="2423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9" name="Rectangle 18">
            <a:extLst>
              <a:ext uri="{FF2B5EF4-FFF2-40B4-BE49-F238E27FC236}">
                <a16:creationId xmlns:a16="http://schemas.microsoft.com/office/drawing/2014/main" id="{1A276D44-8BC5-4139-8FCC-B6E31DA8941C}"/>
              </a:ext>
            </a:extLst>
          </p:cNvPr>
          <p:cNvSpPr/>
          <p:nvPr/>
        </p:nvSpPr>
        <p:spPr>
          <a:xfrm>
            <a:off x="7255866" y="3069411"/>
            <a:ext cx="307139" cy="475770"/>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cxnSp>
        <p:nvCxnSpPr>
          <p:cNvPr id="20" name="Straight Arrow Connector 19">
            <a:extLst>
              <a:ext uri="{FF2B5EF4-FFF2-40B4-BE49-F238E27FC236}">
                <a16:creationId xmlns:a16="http://schemas.microsoft.com/office/drawing/2014/main" id="{E6C24F85-4117-4D8E-A59E-E9899248D4D7}"/>
              </a:ext>
            </a:extLst>
          </p:cNvPr>
          <p:cNvCxnSpPr>
            <a:cxnSpLocks/>
            <a:endCxn id="21" idx="5"/>
          </p:cNvCxnSpPr>
          <p:nvPr/>
        </p:nvCxnSpPr>
        <p:spPr>
          <a:xfrm>
            <a:off x="6985604" y="2439592"/>
            <a:ext cx="829870" cy="0"/>
          </a:xfrm>
          <a:prstGeom prst="straightConnector1">
            <a:avLst/>
          </a:prstGeom>
          <a:ln w="28575">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cloud" title="Icon of a cloud">
            <a:extLst>
              <a:ext uri="{FF2B5EF4-FFF2-40B4-BE49-F238E27FC236}">
                <a16:creationId xmlns:a16="http://schemas.microsoft.com/office/drawing/2014/main" id="{9AD7E8A0-722B-4574-9F97-A400D39C2719}"/>
              </a:ext>
            </a:extLst>
          </p:cNvPr>
          <p:cNvSpPr>
            <a:spLocks noChangeAspect="1"/>
          </p:cNvSpPr>
          <p:nvPr/>
        </p:nvSpPr>
        <p:spPr bwMode="auto">
          <a:xfrm>
            <a:off x="7815474" y="2209072"/>
            <a:ext cx="671919" cy="38479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sp>
        <p:nvSpPr>
          <p:cNvPr id="24" name="cloud" title="Icon of a cloud">
            <a:extLst>
              <a:ext uri="{FF2B5EF4-FFF2-40B4-BE49-F238E27FC236}">
                <a16:creationId xmlns:a16="http://schemas.microsoft.com/office/drawing/2014/main" id="{26D1D17C-9BC5-4E04-8FC2-1478D7883E42}"/>
              </a:ext>
            </a:extLst>
          </p:cNvPr>
          <p:cNvSpPr>
            <a:spLocks noChangeAspect="1"/>
          </p:cNvSpPr>
          <p:nvPr/>
        </p:nvSpPr>
        <p:spPr bwMode="auto">
          <a:xfrm>
            <a:off x="7176023" y="2246377"/>
            <a:ext cx="389434" cy="25253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25" name="Oval 24">
            <a:extLst>
              <a:ext uri="{FF2B5EF4-FFF2-40B4-BE49-F238E27FC236}">
                <a16:creationId xmlns:a16="http://schemas.microsoft.com/office/drawing/2014/main" id="{F57E1373-34D2-47E9-9ABC-26CF49F96726}"/>
              </a:ext>
            </a:extLst>
          </p:cNvPr>
          <p:cNvSpPr/>
          <p:nvPr/>
        </p:nvSpPr>
        <p:spPr bwMode="auto">
          <a:xfrm>
            <a:off x="7148286" y="2185662"/>
            <a:ext cx="436716" cy="433475"/>
          </a:xfrm>
          <a:prstGeom prst="ellipse">
            <a:avLst/>
          </a:prstGeom>
          <a:noFill/>
          <a:ln>
            <a:solidFill>
              <a:schemeClr val="bg1">
                <a:lumMod val="65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a:extLst>
              <a:ext uri="{FF2B5EF4-FFF2-40B4-BE49-F238E27FC236}">
                <a16:creationId xmlns:a16="http://schemas.microsoft.com/office/drawing/2014/main" id="{14942230-35BF-4B7B-A3E6-8F99DF80A0C8}"/>
              </a:ext>
            </a:extLst>
          </p:cNvPr>
          <p:cNvSpPr txBox="1"/>
          <p:nvPr/>
        </p:nvSpPr>
        <p:spPr>
          <a:xfrm>
            <a:off x="6873282" y="2634553"/>
            <a:ext cx="958834" cy="297030"/>
          </a:xfrm>
          <a:prstGeom prst="rect">
            <a:avLst/>
          </a:prstGeom>
          <a:noFill/>
          <a:ln w="22225" cap="sq">
            <a:noFill/>
            <a:prstDash val="solid"/>
            <a:miter lim="800000"/>
            <a:headEnd/>
            <a:tailEnd/>
          </a:ln>
        </p:spPr>
        <p:txBody>
          <a:bodyPr rot="0" spcFirstLastPara="0" vertOverflow="overflow" horzOverflow="overflow" vert="horz" wrap="square" lIns="0" tIns="44821" rIns="0" bIns="44821" numCol="1" spcCol="0" rtlCol="0" fromWordArt="0" anchor="t" anchorCtr="0" forceAA="0" compatLnSpc="1">
            <a:prstTxWarp prst="textNoShape">
              <a:avLst/>
            </a:prstTxWarp>
            <a:noAutofit/>
          </a:bodyPr>
          <a:lstStyle>
            <a:defPPr>
              <a:defRPr lang="en-US"/>
            </a:defPPr>
            <a:lvl1pPr>
              <a:defRPr sz="1600"/>
            </a:lvl1pPr>
          </a:lstStyle>
          <a:p>
            <a:pPr algn="ctr"/>
            <a:r>
              <a:rPr lang="en-US" sz="1000" b="1"/>
              <a:t>ISP</a:t>
            </a:r>
          </a:p>
        </p:txBody>
      </p:sp>
      <p:cxnSp>
        <p:nvCxnSpPr>
          <p:cNvPr id="27" name="Connector: Elbow 26">
            <a:extLst>
              <a:ext uri="{FF2B5EF4-FFF2-40B4-BE49-F238E27FC236}">
                <a16:creationId xmlns:a16="http://schemas.microsoft.com/office/drawing/2014/main" id="{F72754F6-0D69-4B98-8760-A36B67DC8E3C}"/>
              </a:ext>
            </a:extLst>
          </p:cNvPr>
          <p:cNvCxnSpPr>
            <a:cxnSpLocks/>
          </p:cNvCxnSpPr>
          <p:nvPr/>
        </p:nvCxnSpPr>
        <p:spPr>
          <a:xfrm flipV="1">
            <a:off x="6886845" y="1738533"/>
            <a:ext cx="930652" cy="599827"/>
          </a:xfrm>
          <a:prstGeom prst="bentConnector3">
            <a:avLst>
              <a:gd name="adj1" fmla="val 52123"/>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B187D79-47B7-45C6-820E-E275DE6262E8}"/>
              </a:ext>
            </a:extLst>
          </p:cNvPr>
          <p:cNvSpPr/>
          <p:nvPr/>
        </p:nvSpPr>
        <p:spPr bwMode="auto">
          <a:xfrm>
            <a:off x="6442755" y="2124120"/>
            <a:ext cx="542848" cy="55630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9" name="Family_EBDA" title="Icon of a family of people">
            <a:extLst>
              <a:ext uri="{FF2B5EF4-FFF2-40B4-BE49-F238E27FC236}">
                <a16:creationId xmlns:a16="http://schemas.microsoft.com/office/drawing/2014/main" id="{E2C94823-8D59-462E-BC7A-D84AD3BB157B}"/>
              </a:ext>
            </a:extLst>
          </p:cNvPr>
          <p:cNvSpPr>
            <a:spLocks noChangeAspect="1" noEditPoints="1"/>
          </p:cNvSpPr>
          <p:nvPr/>
        </p:nvSpPr>
        <p:spPr bwMode="auto">
          <a:xfrm>
            <a:off x="6547728" y="2225469"/>
            <a:ext cx="334223" cy="309078"/>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Oval 29">
            <a:extLst>
              <a:ext uri="{FF2B5EF4-FFF2-40B4-BE49-F238E27FC236}">
                <a16:creationId xmlns:a16="http://schemas.microsoft.com/office/drawing/2014/main" id="{9ED295DE-93D6-482D-ABE3-CAE696797328}"/>
              </a:ext>
            </a:extLst>
          </p:cNvPr>
          <p:cNvSpPr/>
          <p:nvPr/>
        </p:nvSpPr>
        <p:spPr bwMode="auto">
          <a:xfrm>
            <a:off x="7887090" y="1479461"/>
            <a:ext cx="542848" cy="55630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1" name="PC1_E977" title="Icon of a desktop PC">
            <a:extLst>
              <a:ext uri="{FF2B5EF4-FFF2-40B4-BE49-F238E27FC236}">
                <a16:creationId xmlns:a16="http://schemas.microsoft.com/office/drawing/2014/main" id="{050A2CF0-F2AF-443E-80DD-C536AECE7C74}"/>
              </a:ext>
            </a:extLst>
          </p:cNvPr>
          <p:cNvSpPr>
            <a:spLocks noChangeAspect="1" noEditPoints="1"/>
          </p:cNvSpPr>
          <p:nvPr/>
        </p:nvSpPr>
        <p:spPr bwMode="auto">
          <a:xfrm>
            <a:off x="8002060" y="1616030"/>
            <a:ext cx="332189" cy="272445"/>
          </a:xfrm>
          <a:custGeom>
            <a:avLst/>
            <a:gdLst>
              <a:gd name="T0" fmla="*/ 1697 w 5093"/>
              <a:gd name="T1" fmla="*/ 1359 h 4076"/>
              <a:gd name="T2" fmla="*/ 5093 w 5093"/>
              <a:gd name="T3" fmla="*/ 1359 h 4076"/>
              <a:gd name="T4" fmla="*/ 5093 w 5093"/>
              <a:gd name="T5" fmla="*/ 3398 h 4076"/>
              <a:gd name="T6" fmla="*/ 1697 w 5093"/>
              <a:gd name="T7" fmla="*/ 3398 h 4076"/>
              <a:gd name="T8" fmla="*/ 1697 w 5093"/>
              <a:gd name="T9" fmla="*/ 1359 h 4076"/>
              <a:gd name="T10" fmla="*/ 3396 w 5093"/>
              <a:gd name="T11" fmla="*/ 3398 h 4076"/>
              <a:gd name="T12" fmla="*/ 3396 w 5093"/>
              <a:gd name="T13" fmla="*/ 4076 h 4076"/>
              <a:gd name="T14" fmla="*/ 2547 w 5093"/>
              <a:gd name="T15" fmla="*/ 4076 h 4076"/>
              <a:gd name="T16" fmla="*/ 4244 w 5093"/>
              <a:gd name="T17" fmla="*/ 4076 h 4076"/>
              <a:gd name="T18" fmla="*/ 510 w 5093"/>
              <a:gd name="T19" fmla="*/ 680 h 4076"/>
              <a:gd name="T20" fmla="*/ 1528 w 5093"/>
              <a:gd name="T21" fmla="*/ 680 h 4076"/>
              <a:gd name="T22" fmla="*/ 510 w 5093"/>
              <a:gd name="T23" fmla="*/ 3398 h 4076"/>
              <a:gd name="T24" fmla="*/ 1697 w 5093"/>
              <a:gd name="T25" fmla="*/ 3398 h 4076"/>
              <a:gd name="T26" fmla="*/ 510 w 5093"/>
              <a:gd name="T27" fmla="*/ 2718 h 4076"/>
              <a:gd name="T28" fmla="*/ 1705 w 5093"/>
              <a:gd name="T29" fmla="*/ 2718 h 4076"/>
              <a:gd name="T30" fmla="*/ 2038 w 5093"/>
              <a:gd name="T31" fmla="*/ 1359 h 4076"/>
              <a:gd name="T32" fmla="*/ 2038 w 5093"/>
              <a:gd name="T33" fmla="*/ 0 h 4076"/>
              <a:gd name="T34" fmla="*/ 0 w 5093"/>
              <a:gd name="T35" fmla="*/ 0 h 4076"/>
              <a:gd name="T36" fmla="*/ 0 w 5093"/>
              <a:gd name="T37" fmla="*/ 4076 h 4076"/>
              <a:gd name="T38" fmla="*/ 2038 w 5093"/>
              <a:gd name="T39" fmla="*/ 4076 h 4076"/>
              <a:gd name="T40" fmla="*/ 2038 w 5093"/>
              <a:gd name="T41" fmla="*/ 3398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93" h="4076">
                <a:moveTo>
                  <a:pt x="1697" y="1359"/>
                </a:moveTo>
                <a:lnTo>
                  <a:pt x="5093" y="1359"/>
                </a:lnTo>
                <a:lnTo>
                  <a:pt x="5093" y="3398"/>
                </a:lnTo>
                <a:lnTo>
                  <a:pt x="1697" y="3398"/>
                </a:lnTo>
                <a:lnTo>
                  <a:pt x="1697" y="1359"/>
                </a:lnTo>
                <a:moveTo>
                  <a:pt x="3396" y="3398"/>
                </a:moveTo>
                <a:lnTo>
                  <a:pt x="3396" y="4076"/>
                </a:lnTo>
                <a:moveTo>
                  <a:pt x="2547" y="4076"/>
                </a:moveTo>
                <a:lnTo>
                  <a:pt x="4244" y="4076"/>
                </a:lnTo>
                <a:moveTo>
                  <a:pt x="510" y="680"/>
                </a:moveTo>
                <a:lnTo>
                  <a:pt x="1528" y="680"/>
                </a:lnTo>
                <a:moveTo>
                  <a:pt x="510" y="3398"/>
                </a:moveTo>
                <a:lnTo>
                  <a:pt x="1697" y="3398"/>
                </a:lnTo>
                <a:moveTo>
                  <a:pt x="510" y="2718"/>
                </a:moveTo>
                <a:lnTo>
                  <a:pt x="1705" y="2718"/>
                </a:lnTo>
                <a:moveTo>
                  <a:pt x="2038" y="1359"/>
                </a:moveTo>
                <a:lnTo>
                  <a:pt x="2038" y="0"/>
                </a:lnTo>
                <a:lnTo>
                  <a:pt x="0" y="0"/>
                </a:lnTo>
                <a:lnTo>
                  <a:pt x="0" y="4076"/>
                </a:lnTo>
                <a:lnTo>
                  <a:pt x="2038" y="4076"/>
                </a:lnTo>
                <a:lnTo>
                  <a:pt x="2038" y="3398"/>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cxnSp>
        <p:nvCxnSpPr>
          <p:cNvPr id="32" name="Connector: Elbow 31">
            <a:extLst>
              <a:ext uri="{FF2B5EF4-FFF2-40B4-BE49-F238E27FC236}">
                <a16:creationId xmlns:a16="http://schemas.microsoft.com/office/drawing/2014/main" id="{D38BF0EF-8BEB-430E-A473-23F9582BC773}"/>
              </a:ext>
            </a:extLst>
          </p:cNvPr>
          <p:cNvCxnSpPr>
            <a:cxnSpLocks/>
            <a:endCxn id="21" idx="11"/>
          </p:cNvCxnSpPr>
          <p:nvPr/>
        </p:nvCxnSpPr>
        <p:spPr>
          <a:xfrm rot="16200000" flipH="1">
            <a:off x="8101411" y="2090849"/>
            <a:ext cx="714512" cy="57449"/>
          </a:xfrm>
          <a:prstGeom prst="bentConnector4">
            <a:avLst>
              <a:gd name="adj1" fmla="val 101"/>
              <a:gd name="adj2" fmla="val 529763"/>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cloud" title="Icon of a cloud">
            <a:extLst>
              <a:ext uri="{FF2B5EF4-FFF2-40B4-BE49-F238E27FC236}">
                <a16:creationId xmlns:a16="http://schemas.microsoft.com/office/drawing/2014/main" id="{5A53299C-031E-4653-98B2-488C30073764}"/>
              </a:ext>
            </a:extLst>
          </p:cNvPr>
          <p:cNvSpPr>
            <a:spLocks noChangeAspect="1"/>
          </p:cNvSpPr>
          <p:nvPr/>
        </p:nvSpPr>
        <p:spPr bwMode="auto">
          <a:xfrm>
            <a:off x="11157419" y="1822989"/>
            <a:ext cx="372797" cy="208328"/>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cxnSp>
        <p:nvCxnSpPr>
          <p:cNvPr id="35" name="Straight Arrow Connector 34">
            <a:extLst>
              <a:ext uri="{FF2B5EF4-FFF2-40B4-BE49-F238E27FC236}">
                <a16:creationId xmlns:a16="http://schemas.microsoft.com/office/drawing/2014/main" id="{17856B34-0726-4336-A142-EA4CC7279FC6}"/>
              </a:ext>
            </a:extLst>
          </p:cNvPr>
          <p:cNvCxnSpPr>
            <a:cxnSpLocks/>
          </p:cNvCxnSpPr>
          <p:nvPr/>
        </p:nvCxnSpPr>
        <p:spPr>
          <a:xfrm flipV="1">
            <a:off x="11330044" y="2059572"/>
            <a:ext cx="0" cy="199483"/>
          </a:xfrm>
          <a:prstGeom prst="straightConnector1">
            <a:avLst/>
          </a:prstGeom>
          <a:ln w="28575">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FD25F49A-F2CB-4CE1-AC32-A1761FC39B41}"/>
              </a:ext>
            </a:extLst>
          </p:cNvPr>
          <p:cNvSpPr/>
          <p:nvPr/>
        </p:nvSpPr>
        <p:spPr bwMode="auto">
          <a:xfrm>
            <a:off x="11179544" y="2225670"/>
            <a:ext cx="294350" cy="29435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8" name="cloud" title="Icon of a cloud">
            <a:extLst>
              <a:ext uri="{FF2B5EF4-FFF2-40B4-BE49-F238E27FC236}">
                <a16:creationId xmlns:a16="http://schemas.microsoft.com/office/drawing/2014/main" id="{10889D17-8459-4334-8D6D-D11E9A34DD10}"/>
              </a:ext>
            </a:extLst>
          </p:cNvPr>
          <p:cNvSpPr>
            <a:spLocks noChangeAspect="1"/>
          </p:cNvSpPr>
          <p:nvPr/>
        </p:nvSpPr>
        <p:spPr bwMode="auto">
          <a:xfrm>
            <a:off x="11162662" y="2697698"/>
            <a:ext cx="372797" cy="208328"/>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sp>
        <p:nvSpPr>
          <p:cNvPr id="39" name="Oval 38">
            <a:extLst>
              <a:ext uri="{FF2B5EF4-FFF2-40B4-BE49-F238E27FC236}">
                <a16:creationId xmlns:a16="http://schemas.microsoft.com/office/drawing/2014/main" id="{D29B19A6-B37C-45C2-81B1-540896C35CE7}"/>
              </a:ext>
            </a:extLst>
          </p:cNvPr>
          <p:cNvSpPr/>
          <p:nvPr/>
        </p:nvSpPr>
        <p:spPr bwMode="auto">
          <a:xfrm>
            <a:off x="10102477" y="2192035"/>
            <a:ext cx="295325" cy="3251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0" name="Oval 39">
            <a:extLst>
              <a:ext uri="{FF2B5EF4-FFF2-40B4-BE49-F238E27FC236}">
                <a16:creationId xmlns:a16="http://schemas.microsoft.com/office/drawing/2014/main" id="{883ACF0A-2516-4282-AF30-181B334C5783}"/>
              </a:ext>
            </a:extLst>
          </p:cNvPr>
          <p:cNvSpPr/>
          <p:nvPr/>
        </p:nvSpPr>
        <p:spPr bwMode="auto">
          <a:xfrm>
            <a:off x="10411833" y="2192035"/>
            <a:ext cx="295325" cy="3251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1" name="Oval 40">
            <a:extLst>
              <a:ext uri="{FF2B5EF4-FFF2-40B4-BE49-F238E27FC236}">
                <a16:creationId xmlns:a16="http://schemas.microsoft.com/office/drawing/2014/main" id="{DDA3FCDC-8C58-4BD9-BD85-6F19A653D872}"/>
              </a:ext>
            </a:extLst>
          </p:cNvPr>
          <p:cNvSpPr/>
          <p:nvPr/>
        </p:nvSpPr>
        <p:spPr bwMode="auto">
          <a:xfrm>
            <a:off x="10712992" y="2195210"/>
            <a:ext cx="295325" cy="3251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2" name="TextBox 41">
            <a:extLst>
              <a:ext uri="{FF2B5EF4-FFF2-40B4-BE49-F238E27FC236}">
                <a16:creationId xmlns:a16="http://schemas.microsoft.com/office/drawing/2014/main" id="{0E96ECDE-2B6E-46EF-B105-731408E721E3}"/>
              </a:ext>
            </a:extLst>
          </p:cNvPr>
          <p:cNvSpPr txBox="1"/>
          <p:nvPr/>
        </p:nvSpPr>
        <p:spPr>
          <a:xfrm>
            <a:off x="10389006" y="2211914"/>
            <a:ext cx="340621" cy="276999"/>
          </a:xfrm>
          <a:prstGeom prst="rect">
            <a:avLst/>
          </a:prstGeom>
          <a:noFill/>
        </p:spPr>
        <p:txBody>
          <a:bodyPr wrap="square" lIns="0" tIns="0" rIns="0" bIns="0" rtlCol="0">
            <a:spAutoFit/>
          </a:bodyPr>
          <a:lstStyle/>
          <a:p>
            <a:pPr algn="ctr"/>
            <a:r>
              <a:rPr lang="en-US" sz="900" b="1">
                <a:solidFill>
                  <a:schemeClr val="bg1"/>
                </a:solidFill>
              </a:rPr>
              <a:t>SSL</a:t>
            </a:r>
            <a:br>
              <a:rPr lang="en-US" sz="900" b="1">
                <a:solidFill>
                  <a:schemeClr val="bg1"/>
                </a:solidFill>
              </a:rPr>
            </a:br>
            <a:r>
              <a:rPr lang="en-US" sz="900" b="1">
                <a:solidFill>
                  <a:schemeClr val="bg1"/>
                </a:solidFill>
              </a:rPr>
              <a:t>B&amp;I</a:t>
            </a:r>
          </a:p>
        </p:txBody>
      </p:sp>
      <p:sp>
        <p:nvSpPr>
          <p:cNvPr id="43" name="Arc 42">
            <a:extLst>
              <a:ext uri="{FF2B5EF4-FFF2-40B4-BE49-F238E27FC236}">
                <a16:creationId xmlns:a16="http://schemas.microsoft.com/office/drawing/2014/main" id="{2CB1760A-AAE9-4674-9287-6F1875BDFF59}"/>
              </a:ext>
            </a:extLst>
          </p:cNvPr>
          <p:cNvSpPr/>
          <p:nvPr/>
        </p:nvSpPr>
        <p:spPr>
          <a:xfrm>
            <a:off x="9827888" y="2045292"/>
            <a:ext cx="1391588" cy="496525"/>
          </a:xfrm>
          <a:prstGeom prst="arc">
            <a:avLst>
              <a:gd name="adj1" fmla="val 11069597"/>
              <a:gd name="adj2" fmla="val 21566209"/>
            </a:avLst>
          </a:prstGeom>
          <a:ln w="28575">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Connector: Elbow 43">
            <a:extLst>
              <a:ext uri="{FF2B5EF4-FFF2-40B4-BE49-F238E27FC236}">
                <a16:creationId xmlns:a16="http://schemas.microsoft.com/office/drawing/2014/main" id="{6D8AB871-119F-49E5-A090-35B3FEC47BAE}"/>
              </a:ext>
            </a:extLst>
          </p:cNvPr>
          <p:cNvCxnSpPr>
            <a:cxnSpLocks/>
            <a:endCxn id="38" idx="8"/>
          </p:cNvCxnSpPr>
          <p:nvPr/>
        </p:nvCxnSpPr>
        <p:spPr>
          <a:xfrm>
            <a:off x="9833936" y="2356333"/>
            <a:ext cx="1528130" cy="341365"/>
          </a:xfrm>
          <a:prstGeom prst="bentConnector3">
            <a:avLst>
              <a:gd name="adj1" fmla="val 99695"/>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5" name="network_3" title="Icon of a server connected to a network">
            <a:extLst>
              <a:ext uri="{FF2B5EF4-FFF2-40B4-BE49-F238E27FC236}">
                <a16:creationId xmlns:a16="http://schemas.microsoft.com/office/drawing/2014/main" id="{A917986D-E573-4C07-B1F1-FF16F8449A39}"/>
              </a:ext>
            </a:extLst>
          </p:cNvPr>
          <p:cNvSpPr>
            <a:spLocks noChangeAspect="1" noEditPoints="1"/>
          </p:cNvSpPr>
          <p:nvPr/>
        </p:nvSpPr>
        <p:spPr bwMode="auto">
          <a:xfrm>
            <a:off x="10143224" y="2251313"/>
            <a:ext cx="213259" cy="221306"/>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730"/>
          </a:p>
        </p:txBody>
      </p:sp>
      <p:sp>
        <p:nvSpPr>
          <p:cNvPr id="46" name="magnify" title="Icon of a magnifying glass">
            <a:extLst>
              <a:ext uri="{FF2B5EF4-FFF2-40B4-BE49-F238E27FC236}">
                <a16:creationId xmlns:a16="http://schemas.microsoft.com/office/drawing/2014/main" id="{60B0F279-A9B3-4AA6-95BD-0D1011068EF1}"/>
              </a:ext>
            </a:extLst>
          </p:cNvPr>
          <p:cNvSpPr>
            <a:spLocks noChangeAspect="1" noEditPoints="1"/>
          </p:cNvSpPr>
          <p:nvPr/>
        </p:nvSpPr>
        <p:spPr bwMode="auto">
          <a:xfrm flipH="1">
            <a:off x="10777880" y="2267228"/>
            <a:ext cx="153240" cy="150313"/>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plug" title="Icon of a power plug showing an A to B connection">
            <a:extLst>
              <a:ext uri="{FF2B5EF4-FFF2-40B4-BE49-F238E27FC236}">
                <a16:creationId xmlns:a16="http://schemas.microsoft.com/office/drawing/2014/main" id="{2B2D85F0-9982-4567-94CD-A953C514FC31}"/>
              </a:ext>
            </a:extLst>
          </p:cNvPr>
          <p:cNvSpPr>
            <a:spLocks noChangeAspect="1" noEditPoints="1"/>
          </p:cNvSpPr>
          <p:nvPr/>
        </p:nvSpPr>
        <p:spPr bwMode="auto">
          <a:xfrm>
            <a:off x="11247189" y="2270237"/>
            <a:ext cx="173679" cy="195192"/>
          </a:xfrm>
          <a:custGeom>
            <a:avLst/>
            <a:gdLst>
              <a:gd name="T0" fmla="*/ 169 w 346"/>
              <a:gd name="T1" fmla="*/ 90 h 328"/>
              <a:gd name="T2" fmla="*/ 199 w 346"/>
              <a:gd name="T3" fmla="*/ 61 h 328"/>
              <a:gd name="T4" fmla="*/ 279 w 346"/>
              <a:gd name="T5" fmla="*/ 63 h 328"/>
              <a:gd name="T6" fmla="*/ 279 w 346"/>
              <a:gd name="T7" fmla="*/ 63 h 328"/>
              <a:gd name="T8" fmla="*/ 277 w 346"/>
              <a:gd name="T9" fmla="*/ 143 h 328"/>
              <a:gd name="T10" fmla="*/ 247 w 346"/>
              <a:gd name="T11" fmla="*/ 172 h 328"/>
              <a:gd name="T12" fmla="*/ 169 w 346"/>
              <a:gd name="T13" fmla="*/ 90 h 328"/>
              <a:gd name="T14" fmla="*/ 279 w 346"/>
              <a:gd name="T15" fmla="*/ 63 h 328"/>
              <a:gd name="T16" fmla="*/ 346 w 346"/>
              <a:gd name="T17" fmla="*/ 0 h 328"/>
              <a:gd name="T18" fmla="*/ 99 w 346"/>
              <a:gd name="T19" fmla="*/ 156 h 328"/>
              <a:gd name="T20" fmla="*/ 69 w 346"/>
              <a:gd name="T21" fmla="*/ 185 h 328"/>
              <a:gd name="T22" fmla="*/ 67 w 346"/>
              <a:gd name="T23" fmla="*/ 265 h 328"/>
              <a:gd name="T24" fmla="*/ 67 w 346"/>
              <a:gd name="T25" fmla="*/ 265 h 328"/>
              <a:gd name="T26" fmla="*/ 147 w 346"/>
              <a:gd name="T27" fmla="*/ 267 h 328"/>
              <a:gd name="T28" fmla="*/ 177 w 346"/>
              <a:gd name="T29" fmla="*/ 238 h 328"/>
              <a:gd name="T30" fmla="*/ 99 w 346"/>
              <a:gd name="T31" fmla="*/ 156 h 328"/>
              <a:gd name="T32" fmla="*/ 67 w 346"/>
              <a:gd name="T33" fmla="*/ 265 h 328"/>
              <a:gd name="T34" fmla="*/ 0 w 346"/>
              <a:gd name="T35" fmla="*/ 328 h 328"/>
              <a:gd name="T36" fmla="*/ 157 w 346"/>
              <a:gd name="T37" fmla="*/ 143 h 328"/>
              <a:gd name="T38" fmla="*/ 120 w 346"/>
              <a:gd name="T39" fmla="*/ 178 h 328"/>
              <a:gd name="T40" fmla="*/ 193 w 346"/>
              <a:gd name="T41" fmla="*/ 181 h 328"/>
              <a:gd name="T42" fmla="*/ 156 w 346"/>
              <a:gd name="T4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328">
                <a:moveTo>
                  <a:pt x="169" y="90"/>
                </a:moveTo>
                <a:cubicBezTo>
                  <a:pt x="199" y="61"/>
                  <a:pt x="199" y="61"/>
                  <a:pt x="199" y="61"/>
                </a:cubicBezTo>
                <a:cubicBezTo>
                  <a:pt x="222" y="40"/>
                  <a:pt x="258" y="41"/>
                  <a:pt x="279" y="63"/>
                </a:cubicBezTo>
                <a:cubicBezTo>
                  <a:pt x="279" y="63"/>
                  <a:pt x="279" y="63"/>
                  <a:pt x="279" y="63"/>
                </a:cubicBezTo>
                <a:cubicBezTo>
                  <a:pt x="300" y="86"/>
                  <a:pt x="300" y="122"/>
                  <a:pt x="277" y="143"/>
                </a:cubicBezTo>
                <a:cubicBezTo>
                  <a:pt x="247" y="172"/>
                  <a:pt x="247" y="172"/>
                  <a:pt x="247" y="172"/>
                </a:cubicBezTo>
                <a:lnTo>
                  <a:pt x="169" y="90"/>
                </a:lnTo>
                <a:close/>
                <a:moveTo>
                  <a:pt x="279" y="63"/>
                </a:moveTo>
                <a:cubicBezTo>
                  <a:pt x="346" y="0"/>
                  <a:pt x="346" y="0"/>
                  <a:pt x="346" y="0"/>
                </a:cubicBezTo>
                <a:moveTo>
                  <a:pt x="99" y="156"/>
                </a:moveTo>
                <a:cubicBezTo>
                  <a:pt x="69" y="185"/>
                  <a:pt x="69" y="185"/>
                  <a:pt x="69" y="185"/>
                </a:cubicBezTo>
                <a:cubicBezTo>
                  <a:pt x="46" y="206"/>
                  <a:pt x="46" y="242"/>
                  <a:pt x="67" y="265"/>
                </a:cubicBezTo>
                <a:cubicBezTo>
                  <a:pt x="67" y="265"/>
                  <a:pt x="67" y="265"/>
                  <a:pt x="67" y="265"/>
                </a:cubicBezTo>
                <a:cubicBezTo>
                  <a:pt x="88" y="287"/>
                  <a:pt x="124" y="288"/>
                  <a:pt x="147" y="267"/>
                </a:cubicBezTo>
                <a:cubicBezTo>
                  <a:pt x="177" y="238"/>
                  <a:pt x="177" y="238"/>
                  <a:pt x="177" y="238"/>
                </a:cubicBezTo>
                <a:lnTo>
                  <a:pt x="99" y="156"/>
                </a:lnTo>
                <a:close/>
                <a:moveTo>
                  <a:pt x="67" y="265"/>
                </a:moveTo>
                <a:cubicBezTo>
                  <a:pt x="0" y="328"/>
                  <a:pt x="0" y="328"/>
                  <a:pt x="0" y="328"/>
                </a:cubicBezTo>
                <a:moveTo>
                  <a:pt x="157" y="143"/>
                </a:moveTo>
                <a:cubicBezTo>
                  <a:pt x="120" y="178"/>
                  <a:pt x="120" y="178"/>
                  <a:pt x="120" y="178"/>
                </a:cubicBezTo>
                <a:moveTo>
                  <a:pt x="193" y="181"/>
                </a:moveTo>
                <a:cubicBezTo>
                  <a:pt x="156" y="216"/>
                  <a:pt x="156" y="216"/>
                  <a:pt x="156" y="216"/>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48" name="Oval 47">
            <a:extLst>
              <a:ext uri="{FF2B5EF4-FFF2-40B4-BE49-F238E27FC236}">
                <a16:creationId xmlns:a16="http://schemas.microsoft.com/office/drawing/2014/main" id="{91FE2B9E-F50B-498F-B2E6-7F9B686BA3FD}"/>
              </a:ext>
            </a:extLst>
          </p:cNvPr>
          <p:cNvSpPr/>
          <p:nvPr/>
        </p:nvSpPr>
        <p:spPr bwMode="auto">
          <a:xfrm>
            <a:off x="9462580" y="2164147"/>
            <a:ext cx="425549" cy="42554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9" name="Family_EBDA" title="Icon of a family of people">
            <a:extLst>
              <a:ext uri="{FF2B5EF4-FFF2-40B4-BE49-F238E27FC236}">
                <a16:creationId xmlns:a16="http://schemas.microsoft.com/office/drawing/2014/main" id="{4B06E44A-9992-4E91-B56C-28A96C4DE25F}"/>
              </a:ext>
            </a:extLst>
          </p:cNvPr>
          <p:cNvSpPr>
            <a:spLocks noChangeAspect="1" noEditPoints="1"/>
          </p:cNvSpPr>
          <p:nvPr/>
        </p:nvSpPr>
        <p:spPr bwMode="auto">
          <a:xfrm>
            <a:off x="9544870" y="2241676"/>
            <a:ext cx="262004" cy="236433"/>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TextBox 49">
            <a:extLst>
              <a:ext uri="{FF2B5EF4-FFF2-40B4-BE49-F238E27FC236}">
                <a16:creationId xmlns:a16="http://schemas.microsoft.com/office/drawing/2014/main" id="{EBFB54E6-D349-40FC-AE8D-6A27D047EE49}"/>
              </a:ext>
            </a:extLst>
          </p:cNvPr>
          <p:cNvSpPr txBox="1"/>
          <p:nvPr/>
        </p:nvSpPr>
        <p:spPr>
          <a:xfrm>
            <a:off x="1382834" y="1538845"/>
            <a:ext cx="1950936" cy="323195"/>
          </a:xfrm>
          <a:prstGeom prst="rect">
            <a:avLst/>
          </a:prstGeom>
          <a:noFill/>
          <a:ln w="15875"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defPPr>
              <a:defRPr lang="en-US"/>
            </a:defPPr>
            <a:lvl1pPr>
              <a:defRPr sz="1600"/>
            </a:lvl1pPr>
          </a:lstStyle>
          <a:p>
            <a:pPr algn="ctr"/>
            <a:r>
              <a:rPr lang="en-US" sz="1000">
                <a:solidFill>
                  <a:srgbClr val="DC3C00"/>
                </a:solidFill>
              </a:rPr>
              <a:t>Microsoft 365 endpoints</a:t>
            </a:r>
          </a:p>
        </p:txBody>
      </p:sp>
      <p:sp>
        <p:nvSpPr>
          <p:cNvPr id="51" name="Freeform 13">
            <a:extLst>
              <a:ext uri="{FF2B5EF4-FFF2-40B4-BE49-F238E27FC236}">
                <a16:creationId xmlns:a16="http://schemas.microsoft.com/office/drawing/2014/main" id="{509CEAC9-172D-4ED2-B417-AA175872C48C}"/>
              </a:ext>
            </a:extLst>
          </p:cNvPr>
          <p:cNvSpPr>
            <a:spLocks noEditPoints="1"/>
          </p:cNvSpPr>
          <p:nvPr/>
        </p:nvSpPr>
        <p:spPr bwMode="auto">
          <a:xfrm>
            <a:off x="1434227" y="2074024"/>
            <a:ext cx="572914" cy="589724"/>
          </a:xfrm>
          <a:custGeom>
            <a:avLst/>
            <a:gdLst>
              <a:gd name="T0" fmla="*/ 567 w 567"/>
              <a:gd name="T1" fmla="*/ 283 h 566"/>
              <a:gd name="T2" fmla="*/ 561 w 567"/>
              <a:gd name="T3" fmla="*/ 336 h 566"/>
              <a:gd name="T4" fmla="*/ 546 w 567"/>
              <a:gd name="T5" fmla="*/ 387 h 566"/>
              <a:gd name="T6" fmla="*/ 522 w 567"/>
              <a:gd name="T7" fmla="*/ 434 h 566"/>
              <a:gd name="T8" fmla="*/ 489 w 567"/>
              <a:gd name="T9" fmla="*/ 476 h 566"/>
              <a:gd name="T10" fmla="*/ 449 w 567"/>
              <a:gd name="T11" fmla="*/ 511 h 566"/>
              <a:gd name="T12" fmla="*/ 404 w 567"/>
              <a:gd name="T13" fmla="*/ 539 h 566"/>
              <a:gd name="T14" fmla="*/ 365 w 567"/>
              <a:gd name="T15" fmla="*/ 554 h 566"/>
              <a:gd name="T16" fmla="*/ 301 w 567"/>
              <a:gd name="T17" fmla="*/ 565 h 566"/>
              <a:gd name="T18" fmla="*/ 283 w 567"/>
              <a:gd name="T19" fmla="*/ 566 h 566"/>
              <a:gd name="T20" fmla="*/ 196 w 567"/>
              <a:gd name="T21" fmla="*/ 552 h 566"/>
              <a:gd name="T22" fmla="*/ 164 w 567"/>
              <a:gd name="T23" fmla="*/ 540 h 566"/>
              <a:gd name="T24" fmla="*/ 103 w 567"/>
              <a:gd name="T25" fmla="*/ 501 h 566"/>
              <a:gd name="T26" fmla="*/ 97 w 567"/>
              <a:gd name="T27" fmla="*/ 497 h 566"/>
              <a:gd name="T28" fmla="*/ 65 w 567"/>
              <a:gd name="T29" fmla="*/ 464 h 566"/>
              <a:gd name="T30" fmla="*/ 36 w 567"/>
              <a:gd name="T31" fmla="*/ 419 h 566"/>
              <a:gd name="T32" fmla="*/ 14 w 567"/>
              <a:gd name="T33" fmla="*/ 371 h 566"/>
              <a:gd name="T34" fmla="*/ 2 w 567"/>
              <a:gd name="T35" fmla="*/ 319 h 566"/>
              <a:gd name="T36" fmla="*/ 1 w 567"/>
              <a:gd name="T37" fmla="*/ 266 h 566"/>
              <a:gd name="T38" fmla="*/ 9 w 567"/>
              <a:gd name="T39" fmla="*/ 213 h 566"/>
              <a:gd name="T40" fmla="*/ 26 w 567"/>
              <a:gd name="T41" fmla="*/ 163 h 566"/>
              <a:gd name="T42" fmla="*/ 54 w 567"/>
              <a:gd name="T43" fmla="*/ 117 h 566"/>
              <a:gd name="T44" fmla="*/ 69 w 567"/>
              <a:gd name="T45" fmla="*/ 97 h 566"/>
              <a:gd name="T46" fmla="*/ 131 w 567"/>
              <a:gd name="T47" fmla="*/ 44 h 566"/>
              <a:gd name="T48" fmla="*/ 164 w 567"/>
              <a:gd name="T49" fmla="*/ 26 h 566"/>
              <a:gd name="T50" fmla="*/ 229 w 567"/>
              <a:gd name="T51" fmla="*/ 5 h 566"/>
              <a:gd name="T52" fmla="*/ 241 w 567"/>
              <a:gd name="T53" fmla="*/ 3 h 566"/>
              <a:gd name="T54" fmla="*/ 335 w 567"/>
              <a:gd name="T55" fmla="*/ 5 h 566"/>
              <a:gd name="T56" fmla="*/ 365 w 567"/>
              <a:gd name="T57" fmla="*/ 11 h 566"/>
              <a:gd name="T58" fmla="*/ 434 w 567"/>
              <a:gd name="T59" fmla="*/ 43 h 566"/>
              <a:gd name="T60" fmla="*/ 437 w 567"/>
              <a:gd name="T61" fmla="*/ 45 h 566"/>
              <a:gd name="T62" fmla="*/ 476 w 567"/>
              <a:gd name="T63" fmla="*/ 76 h 566"/>
              <a:gd name="T64" fmla="*/ 511 w 567"/>
              <a:gd name="T65" fmla="*/ 116 h 566"/>
              <a:gd name="T66" fmla="*/ 539 w 567"/>
              <a:gd name="T67" fmla="*/ 161 h 566"/>
              <a:gd name="T68" fmla="*/ 557 w 567"/>
              <a:gd name="T69" fmla="*/ 211 h 566"/>
              <a:gd name="T70" fmla="*/ 565 w 567"/>
              <a:gd name="T71" fmla="*/ 2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7" h="566">
                <a:moveTo>
                  <a:pt x="567" y="283"/>
                </a:moveTo>
                <a:lnTo>
                  <a:pt x="567" y="283"/>
                </a:lnTo>
                <a:lnTo>
                  <a:pt x="563" y="325"/>
                </a:lnTo>
                <a:lnTo>
                  <a:pt x="561" y="336"/>
                </a:lnTo>
                <a:moveTo>
                  <a:pt x="546" y="387"/>
                </a:moveTo>
                <a:lnTo>
                  <a:pt x="546" y="387"/>
                </a:lnTo>
                <a:lnTo>
                  <a:pt x="540" y="402"/>
                </a:lnTo>
                <a:lnTo>
                  <a:pt x="522" y="434"/>
                </a:lnTo>
                <a:moveTo>
                  <a:pt x="489" y="476"/>
                </a:moveTo>
                <a:lnTo>
                  <a:pt x="489" y="476"/>
                </a:lnTo>
                <a:lnTo>
                  <a:pt x="469" y="497"/>
                </a:lnTo>
                <a:lnTo>
                  <a:pt x="449" y="511"/>
                </a:lnTo>
                <a:moveTo>
                  <a:pt x="404" y="539"/>
                </a:moveTo>
                <a:lnTo>
                  <a:pt x="404" y="539"/>
                </a:lnTo>
                <a:lnTo>
                  <a:pt x="403" y="540"/>
                </a:lnTo>
                <a:lnTo>
                  <a:pt x="365" y="554"/>
                </a:lnTo>
                <a:lnTo>
                  <a:pt x="354" y="557"/>
                </a:lnTo>
                <a:moveTo>
                  <a:pt x="301" y="565"/>
                </a:moveTo>
                <a:lnTo>
                  <a:pt x="301" y="565"/>
                </a:lnTo>
                <a:lnTo>
                  <a:pt x="283" y="566"/>
                </a:lnTo>
                <a:lnTo>
                  <a:pt x="248" y="564"/>
                </a:lnTo>
                <a:moveTo>
                  <a:pt x="196" y="552"/>
                </a:moveTo>
                <a:lnTo>
                  <a:pt x="196" y="552"/>
                </a:lnTo>
                <a:lnTo>
                  <a:pt x="164" y="540"/>
                </a:lnTo>
                <a:lnTo>
                  <a:pt x="147" y="531"/>
                </a:lnTo>
                <a:moveTo>
                  <a:pt x="103" y="501"/>
                </a:moveTo>
                <a:lnTo>
                  <a:pt x="103" y="501"/>
                </a:lnTo>
                <a:lnTo>
                  <a:pt x="97" y="497"/>
                </a:lnTo>
                <a:lnTo>
                  <a:pt x="69" y="469"/>
                </a:lnTo>
                <a:lnTo>
                  <a:pt x="65" y="464"/>
                </a:lnTo>
                <a:moveTo>
                  <a:pt x="36" y="419"/>
                </a:moveTo>
                <a:lnTo>
                  <a:pt x="36" y="419"/>
                </a:lnTo>
                <a:lnTo>
                  <a:pt x="26" y="402"/>
                </a:lnTo>
                <a:lnTo>
                  <a:pt x="14" y="371"/>
                </a:lnTo>
                <a:moveTo>
                  <a:pt x="2" y="319"/>
                </a:moveTo>
                <a:lnTo>
                  <a:pt x="2" y="319"/>
                </a:lnTo>
                <a:lnTo>
                  <a:pt x="0" y="283"/>
                </a:lnTo>
                <a:lnTo>
                  <a:pt x="1" y="266"/>
                </a:lnTo>
                <a:moveTo>
                  <a:pt x="9" y="213"/>
                </a:moveTo>
                <a:lnTo>
                  <a:pt x="9" y="213"/>
                </a:lnTo>
                <a:lnTo>
                  <a:pt x="12" y="201"/>
                </a:lnTo>
                <a:lnTo>
                  <a:pt x="26" y="163"/>
                </a:lnTo>
                <a:lnTo>
                  <a:pt x="26" y="163"/>
                </a:lnTo>
                <a:moveTo>
                  <a:pt x="54" y="117"/>
                </a:moveTo>
                <a:lnTo>
                  <a:pt x="54" y="117"/>
                </a:lnTo>
                <a:lnTo>
                  <a:pt x="69" y="97"/>
                </a:lnTo>
                <a:lnTo>
                  <a:pt x="89" y="77"/>
                </a:lnTo>
                <a:moveTo>
                  <a:pt x="131" y="44"/>
                </a:moveTo>
                <a:lnTo>
                  <a:pt x="131" y="44"/>
                </a:lnTo>
                <a:lnTo>
                  <a:pt x="164" y="26"/>
                </a:lnTo>
                <a:lnTo>
                  <a:pt x="178" y="20"/>
                </a:lnTo>
                <a:moveTo>
                  <a:pt x="229" y="5"/>
                </a:moveTo>
                <a:lnTo>
                  <a:pt x="229" y="5"/>
                </a:lnTo>
                <a:lnTo>
                  <a:pt x="241" y="3"/>
                </a:lnTo>
                <a:lnTo>
                  <a:pt x="282" y="0"/>
                </a:lnTo>
                <a:moveTo>
                  <a:pt x="335" y="5"/>
                </a:moveTo>
                <a:lnTo>
                  <a:pt x="335" y="5"/>
                </a:lnTo>
                <a:lnTo>
                  <a:pt x="365" y="11"/>
                </a:lnTo>
                <a:lnTo>
                  <a:pt x="386" y="20"/>
                </a:lnTo>
                <a:moveTo>
                  <a:pt x="434" y="43"/>
                </a:moveTo>
                <a:lnTo>
                  <a:pt x="434" y="43"/>
                </a:lnTo>
                <a:lnTo>
                  <a:pt x="437" y="45"/>
                </a:lnTo>
                <a:lnTo>
                  <a:pt x="469" y="69"/>
                </a:lnTo>
                <a:lnTo>
                  <a:pt x="476" y="76"/>
                </a:lnTo>
                <a:moveTo>
                  <a:pt x="511" y="116"/>
                </a:moveTo>
                <a:lnTo>
                  <a:pt x="511" y="116"/>
                </a:lnTo>
                <a:lnTo>
                  <a:pt x="521" y="129"/>
                </a:lnTo>
                <a:lnTo>
                  <a:pt x="539" y="161"/>
                </a:lnTo>
                <a:moveTo>
                  <a:pt x="557" y="211"/>
                </a:moveTo>
                <a:lnTo>
                  <a:pt x="557" y="211"/>
                </a:lnTo>
                <a:lnTo>
                  <a:pt x="563" y="241"/>
                </a:lnTo>
                <a:lnTo>
                  <a:pt x="565" y="264"/>
                </a:lnTo>
              </a:path>
            </a:pathLst>
          </a:custGeom>
          <a:noFill/>
          <a:ln w="17463"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2" name="Group 51">
            <a:extLst>
              <a:ext uri="{FF2B5EF4-FFF2-40B4-BE49-F238E27FC236}">
                <a16:creationId xmlns:a16="http://schemas.microsoft.com/office/drawing/2014/main" id="{7D75FA48-8F3E-4A51-B28C-5C7174957736}"/>
              </a:ext>
            </a:extLst>
          </p:cNvPr>
          <p:cNvGrpSpPr/>
          <p:nvPr/>
        </p:nvGrpSpPr>
        <p:grpSpPr>
          <a:xfrm>
            <a:off x="1496938" y="2142270"/>
            <a:ext cx="447488" cy="453230"/>
            <a:chOff x="7036846" y="5629077"/>
            <a:chExt cx="367041" cy="371751"/>
          </a:xfrm>
        </p:grpSpPr>
        <p:sp>
          <p:nvSpPr>
            <p:cNvPr id="53" name="Oval 52">
              <a:extLst>
                <a:ext uri="{FF2B5EF4-FFF2-40B4-BE49-F238E27FC236}">
                  <a16:creationId xmlns:a16="http://schemas.microsoft.com/office/drawing/2014/main" id="{C8C9400E-3F3D-4FFF-9828-7AFA34308FCA}"/>
                </a:ext>
              </a:extLst>
            </p:cNvPr>
            <p:cNvSpPr/>
            <p:nvPr/>
          </p:nvSpPr>
          <p:spPr bwMode="auto">
            <a:xfrm>
              <a:off x="7036846" y="5629077"/>
              <a:ext cx="367041" cy="371751"/>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4" name="plug" title="Icon of a power plug showing an A to B connection">
              <a:extLst>
                <a:ext uri="{FF2B5EF4-FFF2-40B4-BE49-F238E27FC236}">
                  <a16:creationId xmlns:a16="http://schemas.microsoft.com/office/drawing/2014/main" id="{7806A21E-8372-4224-8A88-A8F128A14A11}"/>
                </a:ext>
              </a:extLst>
            </p:cNvPr>
            <p:cNvSpPr>
              <a:spLocks noChangeAspect="1" noEditPoints="1"/>
            </p:cNvSpPr>
            <p:nvPr/>
          </p:nvSpPr>
          <p:spPr bwMode="auto">
            <a:xfrm>
              <a:off x="7087260" y="5657624"/>
              <a:ext cx="266212" cy="299188"/>
            </a:xfrm>
            <a:custGeom>
              <a:avLst/>
              <a:gdLst>
                <a:gd name="T0" fmla="*/ 169 w 346"/>
                <a:gd name="T1" fmla="*/ 90 h 328"/>
                <a:gd name="T2" fmla="*/ 199 w 346"/>
                <a:gd name="T3" fmla="*/ 61 h 328"/>
                <a:gd name="T4" fmla="*/ 279 w 346"/>
                <a:gd name="T5" fmla="*/ 63 h 328"/>
                <a:gd name="T6" fmla="*/ 279 w 346"/>
                <a:gd name="T7" fmla="*/ 63 h 328"/>
                <a:gd name="T8" fmla="*/ 277 w 346"/>
                <a:gd name="T9" fmla="*/ 143 h 328"/>
                <a:gd name="T10" fmla="*/ 247 w 346"/>
                <a:gd name="T11" fmla="*/ 172 h 328"/>
                <a:gd name="T12" fmla="*/ 169 w 346"/>
                <a:gd name="T13" fmla="*/ 90 h 328"/>
                <a:gd name="T14" fmla="*/ 279 w 346"/>
                <a:gd name="T15" fmla="*/ 63 h 328"/>
                <a:gd name="T16" fmla="*/ 346 w 346"/>
                <a:gd name="T17" fmla="*/ 0 h 328"/>
                <a:gd name="T18" fmla="*/ 99 w 346"/>
                <a:gd name="T19" fmla="*/ 156 h 328"/>
                <a:gd name="T20" fmla="*/ 69 w 346"/>
                <a:gd name="T21" fmla="*/ 185 h 328"/>
                <a:gd name="T22" fmla="*/ 67 w 346"/>
                <a:gd name="T23" fmla="*/ 265 h 328"/>
                <a:gd name="T24" fmla="*/ 67 w 346"/>
                <a:gd name="T25" fmla="*/ 265 h 328"/>
                <a:gd name="T26" fmla="*/ 147 w 346"/>
                <a:gd name="T27" fmla="*/ 267 h 328"/>
                <a:gd name="T28" fmla="*/ 177 w 346"/>
                <a:gd name="T29" fmla="*/ 238 h 328"/>
                <a:gd name="T30" fmla="*/ 99 w 346"/>
                <a:gd name="T31" fmla="*/ 156 h 328"/>
                <a:gd name="T32" fmla="*/ 67 w 346"/>
                <a:gd name="T33" fmla="*/ 265 h 328"/>
                <a:gd name="T34" fmla="*/ 0 w 346"/>
                <a:gd name="T35" fmla="*/ 328 h 328"/>
                <a:gd name="T36" fmla="*/ 157 w 346"/>
                <a:gd name="T37" fmla="*/ 143 h 328"/>
                <a:gd name="T38" fmla="*/ 120 w 346"/>
                <a:gd name="T39" fmla="*/ 178 h 328"/>
                <a:gd name="T40" fmla="*/ 193 w 346"/>
                <a:gd name="T41" fmla="*/ 181 h 328"/>
                <a:gd name="T42" fmla="*/ 156 w 346"/>
                <a:gd name="T4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328">
                  <a:moveTo>
                    <a:pt x="169" y="90"/>
                  </a:moveTo>
                  <a:cubicBezTo>
                    <a:pt x="199" y="61"/>
                    <a:pt x="199" y="61"/>
                    <a:pt x="199" y="61"/>
                  </a:cubicBezTo>
                  <a:cubicBezTo>
                    <a:pt x="222" y="40"/>
                    <a:pt x="258" y="41"/>
                    <a:pt x="279" y="63"/>
                  </a:cubicBezTo>
                  <a:cubicBezTo>
                    <a:pt x="279" y="63"/>
                    <a:pt x="279" y="63"/>
                    <a:pt x="279" y="63"/>
                  </a:cubicBezTo>
                  <a:cubicBezTo>
                    <a:pt x="300" y="86"/>
                    <a:pt x="300" y="122"/>
                    <a:pt x="277" y="143"/>
                  </a:cubicBezTo>
                  <a:cubicBezTo>
                    <a:pt x="247" y="172"/>
                    <a:pt x="247" y="172"/>
                    <a:pt x="247" y="172"/>
                  </a:cubicBezTo>
                  <a:lnTo>
                    <a:pt x="169" y="90"/>
                  </a:lnTo>
                  <a:close/>
                  <a:moveTo>
                    <a:pt x="279" y="63"/>
                  </a:moveTo>
                  <a:cubicBezTo>
                    <a:pt x="346" y="0"/>
                    <a:pt x="346" y="0"/>
                    <a:pt x="346" y="0"/>
                  </a:cubicBezTo>
                  <a:moveTo>
                    <a:pt x="99" y="156"/>
                  </a:moveTo>
                  <a:cubicBezTo>
                    <a:pt x="69" y="185"/>
                    <a:pt x="69" y="185"/>
                    <a:pt x="69" y="185"/>
                  </a:cubicBezTo>
                  <a:cubicBezTo>
                    <a:pt x="46" y="206"/>
                    <a:pt x="46" y="242"/>
                    <a:pt x="67" y="265"/>
                  </a:cubicBezTo>
                  <a:cubicBezTo>
                    <a:pt x="67" y="265"/>
                    <a:pt x="67" y="265"/>
                    <a:pt x="67" y="265"/>
                  </a:cubicBezTo>
                  <a:cubicBezTo>
                    <a:pt x="88" y="287"/>
                    <a:pt x="124" y="288"/>
                    <a:pt x="147" y="267"/>
                  </a:cubicBezTo>
                  <a:cubicBezTo>
                    <a:pt x="177" y="238"/>
                    <a:pt x="177" y="238"/>
                    <a:pt x="177" y="238"/>
                  </a:cubicBezTo>
                  <a:lnTo>
                    <a:pt x="99" y="156"/>
                  </a:lnTo>
                  <a:close/>
                  <a:moveTo>
                    <a:pt x="67" y="265"/>
                  </a:moveTo>
                  <a:cubicBezTo>
                    <a:pt x="0" y="328"/>
                    <a:pt x="0" y="328"/>
                    <a:pt x="0" y="328"/>
                  </a:cubicBezTo>
                  <a:moveTo>
                    <a:pt x="157" y="143"/>
                  </a:moveTo>
                  <a:cubicBezTo>
                    <a:pt x="120" y="178"/>
                    <a:pt x="120" y="178"/>
                    <a:pt x="120" y="178"/>
                  </a:cubicBezTo>
                  <a:moveTo>
                    <a:pt x="193" y="181"/>
                  </a:moveTo>
                  <a:cubicBezTo>
                    <a:pt x="156" y="216"/>
                    <a:pt x="156" y="216"/>
                    <a:pt x="156" y="216"/>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55" name="TextBox 54">
            <a:extLst>
              <a:ext uri="{FF2B5EF4-FFF2-40B4-BE49-F238E27FC236}">
                <a16:creationId xmlns:a16="http://schemas.microsoft.com/office/drawing/2014/main" id="{5C0E98E5-67A3-4E94-81E6-BF4F5B353AFE}"/>
              </a:ext>
            </a:extLst>
          </p:cNvPr>
          <p:cNvSpPr txBox="1"/>
          <p:nvPr/>
        </p:nvSpPr>
        <p:spPr>
          <a:xfrm>
            <a:off x="1915329" y="1696186"/>
            <a:ext cx="1243987" cy="169277"/>
          </a:xfrm>
          <a:prstGeom prst="rect">
            <a:avLst/>
          </a:prstGeom>
          <a:noFill/>
        </p:spPr>
        <p:txBody>
          <a:bodyPr wrap="square" lIns="0" tIns="0" rIns="0" bIns="0" rtlCol="0">
            <a:spAutoFit/>
          </a:bodyPr>
          <a:lstStyle/>
          <a:p>
            <a:pPr algn="l"/>
            <a:r>
              <a:rPr lang="en-US" sz="1100" b="1">
                <a:solidFill>
                  <a:srgbClr val="E54A19"/>
                </a:solidFill>
                <a:latin typeface="Courier New" panose="02070309020205020404" pitchFamily="49" charset="0"/>
                <a:cs typeface="Courier New" panose="02070309020205020404" pitchFamily="49" charset="0"/>
              </a:rPr>
              <a:t>{REST:API}</a:t>
            </a:r>
          </a:p>
        </p:txBody>
      </p:sp>
      <p:cxnSp>
        <p:nvCxnSpPr>
          <p:cNvPr id="56" name="Connector: Elbow 55">
            <a:extLst>
              <a:ext uri="{FF2B5EF4-FFF2-40B4-BE49-F238E27FC236}">
                <a16:creationId xmlns:a16="http://schemas.microsoft.com/office/drawing/2014/main" id="{1C4D9896-91B2-49A2-9C98-3DA8690271DB}"/>
              </a:ext>
            </a:extLst>
          </p:cNvPr>
          <p:cNvCxnSpPr>
            <a:cxnSpLocks/>
            <a:stCxn id="55" idx="1"/>
          </p:cNvCxnSpPr>
          <p:nvPr/>
        </p:nvCxnSpPr>
        <p:spPr>
          <a:xfrm rot="10800000" flipV="1">
            <a:off x="1755631" y="1780824"/>
            <a:ext cx="159698" cy="268543"/>
          </a:xfrm>
          <a:prstGeom prst="bentConnector2">
            <a:avLst/>
          </a:prstGeom>
          <a:ln>
            <a:solidFill>
              <a:srgbClr val="E54A19"/>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0FB4C00-9C52-4273-9237-2D875C082544}"/>
              </a:ext>
            </a:extLst>
          </p:cNvPr>
          <p:cNvCxnSpPr>
            <a:cxnSpLocks/>
          </p:cNvCxnSpPr>
          <p:nvPr/>
        </p:nvCxnSpPr>
        <p:spPr>
          <a:xfrm>
            <a:off x="1950168" y="2361142"/>
            <a:ext cx="313280" cy="0"/>
          </a:xfrm>
          <a:prstGeom prst="straightConnector1">
            <a:avLst/>
          </a:prstGeom>
          <a:ln w="28575">
            <a:solidFill>
              <a:srgbClr val="E54A19"/>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cloud" title="Icon of a cloud">
            <a:extLst>
              <a:ext uri="{FF2B5EF4-FFF2-40B4-BE49-F238E27FC236}">
                <a16:creationId xmlns:a16="http://schemas.microsoft.com/office/drawing/2014/main" id="{BEC0DF98-93EE-4B0B-81BA-45F2725DE97D}"/>
              </a:ext>
            </a:extLst>
          </p:cNvPr>
          <p:cNvSpPr>
            <a:spLocks noChangeAspect="1"/>
          </p:cNvSpPr>
          <p:nvPr/>
        </p:nvSpPr>
        <p:spPr bwMode="auto">
          <a:xfrm>
            <a:off x="2299023" y="2189039"/>
            <a:ext cx="526730" cy="29435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sp>
        <p:nvSpPr>
          <p:cNvPr id="60" name="cloud" title="Icon of a cloud">
            <a:extLst>
              <a:ext uri="{FF2B5EF4-FFF2-40B4-BE49-F238E27FC236}">
                <a16:creationId xmlns:a16="http://schemas.microsoft.com/office/drawing/2014/main" id="{7CEA641A-3820-4D19-90B2-5989418C9103}"/>
              </a:ext>
            </a:extLst>
          </p:cNvPr>
          <p:cNvSpPr>
            <a:spLocks noChangeAspect="1"/>
          </p:cNvSpPr>
          <p:nvPr/>
        </p:nvSpPr>
        <p:spPr bwMode="auto">
          <a:xfrm>
            <a:off x="582156" y="2179597"/>
            <a:ext cx="526730" cy="29435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cxnSp>
        <p:nvCxnSpPr>
          <p:cNvPr id="61" name="Straight Arrow Connector 60">
            <a:extLst>
              <a:ext uri="{FF2B5EF4-FFF2-40B4-BE49-F238E27FC236}">
                <a16:creationId xmlns:a16="http://schemas.microsoft.com/office/drawing/2014/main" id="{BAEFEFCF-3B7F-4F89-8BC7-DDAE28A87188}"/>
              </a:ext>
            </a:extLst>
          </p:cNvPr>
          <p:cNvCxnSpPr>
            <a:cxnSpLocks/>
          </p:cNvCxnSpPr>
          <p:nvPr/>
        </p:nvCxnSpPr>
        <p:spPr>
          <a:xfrm flipH="1">
            <a:off x="1114506" y="2361142"/>
            <a:ext cx="315563" cy="0"/>
          </a:xfrm>
          <a:prstGeom prst="straightConnector1">
            <a:avLst/>
          </a:prstGeom>
          <a:ln w="127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188FB66-A305-4E22-9217-E6AA1CB1B714}"/>
              </a:ext>
            </a:extLst>
          </p:cNvPr>
          <p:cNvCxnSpPr>
            <a:cxnSpLocks/>
          </p:cNvCxnSpPr>
          <p:nvPr/>
        </p:nvCxnSpPr>
        <p:spPr>
          <a:xfrm>
            <a:off x="4972030" y="2358890"/>
            <a:ext cx="249045" cy="0"/>
          </a:xfrm>
          <a:prstGeom prst="straightConnector1">
            <a:avLst/>
          </a:prstGeom>
          <a:ln w="38100">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3" name="cloud" title="Icon of a cloud">
            <a:extLst>
              <a:ext uri="{FF2B5EF4-FFF2-40B4-BE49-F238E27FC236}">
                <a16:creationId xmlns:a16="http://schemas.microsoft.com/office/drawing/2014/main" id="{F5ADA09B-2649-45B8-9876-524179B6AFD8}"/>
              </a:ext>
            </a:extLst>
          </p:cNvPr>
          <p:cNvSpPr>
            <a:spLocks noChangeAspect="1"/>
          </p:cNvSpPr>
          <p:nvPr/>
        </p:nvSpPr>
        <p:spPr bwMode="auto">
          <a:xfrm>
            <a:off x="5207074" y="2205481"/>
            <a:ext cx="526730" cy="29435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sp>
        <p:nvSpPr>
          <p:cNvPr id="66" name="Freeform: Shape 65">
            <a:extLst>
              <a:ext uri="{FF2B5EF4-FFF2-40B4-BE49-F238E27FC236}">
                <a16:creationId xmlns:a16="http://schemas.microsoft.com/office/drawing/2014/main" id="{67285863-9BE2-455D-9E90-A6FA6843E46F}"/>
              </a:ext>
            </a:extLst>
          </p:cNvPr>
          <p:cNvSpPr/>
          <p:nvPr/>
        </p:nvSpPr>
        <p:spPr bwMode="auto">
          <a:xfrm>
            <a:off x="3825774" y="1876282"/>
            <a:ext cx="1608298" cy="479000"/>
          </a:xfrm>
          <a:custGeom>
            <a:avLst/>
            <a:gdLst>
              <a:gd name="connsiteX0" fmla="*/ 928047 w 1235122"/>
              <a:gd name="connsiteY0" fmla="*/ 682388 h 689212"/>
              <a:gd name="connsiteX1" fmla="*/ 928047 w 1235122"/>
              <a:gd name="connsiteY1" fmla="*/ 682388 h 689212"/>
              <a:gd name="connsiteX2" fmla="*/ 6824 w 1235122"/>
              <a:gd name="connsiteY2" fmla="*/ 689212 h 689212"/>
              <a:gd name="connsiteX3" fmla="*/ 0 w 1235122"/>
              <a:gd name="connsiteY3" fmla="*/ 0 h 689212"/>
              <a:gd name="connsiteX4" fmla="*/ 1228298 w 1235122"/>
              <a:gd name="connsiteY4" fmla="*/ 13648 h 689212"/>
              <a:gd name="connsiteX5" fmla="*/ 1235122 w 1235122"/>
              <a:gd name="connsiteY5" fmla="*/ 320722 h 689212"/>
              <a:gd name="connsiteX0" fmla="*/ 928047 w 1235122"/>
              <a:gd name="connsiteY0" fmla="*/ 736979 h 743803"/>
              <a:gd name="connsiteX1" fmla="*/ 928047 w 1235122"/>
              <a:gd name="connsiteY1" fmla="*/ 736979 h 743803"/>
              <a:gd name="connsiteX2" fmla="*/ 6824 w 1235122"/>
              <a:gd name="connsiteY2" fmla="*/ 743803 h 743803"/>
              <a:gd name="connsiteX3" fmla="*/ 0 w 1235122"/>
              <a:gd name="connsiteY3" fmla="*/ 54591 h 743803"/>
              <a:gd name="connsiteX4" fmla="*/ 1201002 w 1235122"/>
              <a:gd name="connsiteY4" fmla="*/ 0 h 743803"/>
              <a:gd name="connsiteX5" fmla="*/ 1235122 w 1235122"/>
              <a:gd name="connsiteY5" fmla="*/ 375313 h 743803"/>
              <a:gd name="connsiteX0" fmla="*/ 928047 w 1235122"/>
              <a:gd name="connsiteY0" fmla="*/ 736979 h 771099"/>
              <a:gd name="connsiteX1" fmla="*/ 928047 w 1235122"/>
              <a:gd name="connsiteY1" fmla="*/ 736979 h 771099"/>
              <a:gd name="connsiteX2" fmla="*/ 539087 w 1235122"/>
              <a:gd name="connsiteY2" fmla="*/ 771099 h 771099"/>
              <a:gd name="connsiteX3" fmla="*/ 0 w 1235122"/>
              <a:gd name="connsiteY3" fmla="*/ 54591 h 771099"/>
              <a:gd name="connsiteX4" fmla="*/ 1201002 w 1235122"/>
              <a:gd name="connsiteY4" fmla="*/ 0 h 771099"/>
              <a:gd name="connsiteX5" fmla="*/ 1235122 w 1235122"/>
              <a:gd name="connsiteY5" fmla="*/ 375313 h 771099"/>
              <a:gd name="connsiteX0" fmla="*/ 389263 w 696338"/>
              <a:gd name="connsiteY0" fmla="*/ 736979 h 771099"/>
              <a:gd name="connsiteX1" fmla="*/ 389263 w 696338"/>
              <a:gd name="connsiteY1" fmla="*/ 736979 h 771099"/>
              <a:gd name="connsiteX2" fmla="*/ 303 w 696338"/>
              <a:gd name="connsiteY2" fmla="*/ 771099 h 771099"/>
              <a:gd name="connsiteX3" fmla="*/ 7126 w 696338"/>
              <a:gd name="connsiteY3" fmla="*/ 307074 h 771099"/>
              <a:gd name="connsiteX4" fmla="*/ 662218 w 696338"/>
              <a:gd name="connsiteY4" fmla="*/ 0 h 771099"/>
              <a:gd name="connsiteX5" fmla="*/ 696338 w 696338"/>
              <a:gd name="connsiteY5" fmla="*/ 375313 h 771099"/>
              <a:gd name="connsiteX0" fmla="*/ 389263 w 1371907"/>
              <a:gd name="connsiteY0" fmla="*/ 464024 h 498144"/>
              <a:gd name="connsiteX1" fmla="*/ 389263 w 1371907"/>
              <a:gd name="connsiteY1" fmla="*/ 464024 h 498144"/>
              <a:gd name="connsiteX2" fmla="*/ 303 w 1371907"/>
              <a:gd name="connsiteY2" fmla="*/ 498144 h 498144"/>
              <a:gd name="connsiteX3" fmla="*/ 7126 w 1371907"/>
              <a:gd name="connsiteY3" fmla="*/ 34119 h 498144"/>
              <a:gd name="connsiteX4" fmla="*/ 1371902 w 1371907"/>
              <a:gd name="connsiteY4" fmla="*/ 0 h 498144"/>
              <a:gd name="connsiteX5" fmla="*/ 696338 w 1371907"/>
              <a:gd name="connsiteY5" fmla="*/ 102358 h 498144"/>
              <a:gd name="connsiteX0" fmla="*/ 389263 w 1385550"/>
              <a:gd name="connsiteY0" fmla="*/ 464024 h 498144"/>
              <a:gd name="connsiteX1" fmla="*/ 389263 w 1385550"/>
              <a:gd name="connsiteY1" fmla="*/ 464024 h 498144"/>
              <a:gd name="connsiteX2" fmla="*/ 303 w 1385550"/>
              <a:gd name="connsiteY2" fmla="*/ 498144 h 498144"/>
              <a:gd name="connsiteX3" fmla="*/ 7126 w 1385550"/>
              <a:gd name="connsiteY3" fmla="*/ 34119 h 498144"/>
              <a:gd name="connsiteX4" fmla="*/ 1371902 w 1385550"/>
              <a:gd name="connsiteY4" fmla="*/ 0 h 498144"/>
              <a:gd name="connsiteX5" fmla="*/ 1385550 w 1385550"/>
              <a:gd name="connsiteY5" fmla="*/ 348018 h 498144"/>
              <a:gd name="connsiteX0" fmla="*/ 389263 w 1385550"/>
              <a:gd name="connsiteY0" fmla="*/ 429905 h 464025"/>
              <a:gd name="connsiteX1" fmla="*/ 389263 w 1385550"/>
              <a:gd name="connsiteY1" fmla="*/ 429905 h 464025"/>
              <a:gd name="connsiteX2" fmla="*/ 303 w 1385550"/>
              <a:gd name="connsiteY2" fmla="*/ 464025 h 464025"/>
              <a:gd name="connsiteX3" fmla="*/ 7126 w 1385550"/>
              <a:gd name="connsiteY3" fmla="*/ 0 h 464025"/>
              <a:gd name="connsiteX4" fmla="*/ 1378726 w 1385550"/>
              <a:gd name="connsiteY4" fmla="*/ 0 h 464025"/>
              <a:gd name="connsiteX5" fmla="*/ 1385550 w 1385550"/>
              <a:gd name="connsiteY5" fmla="*/ 313899 h 464025"/>
              <a:gd name="connsiteX0" fmla="*/ 389263 w 1385550"/>
              <a:gd name="connsiteY0" fmla="*/ 429905 h 470848"/>
              <a:gd name="connsiteX1" fmla="*/ 341495 w 1385550"/>
              <a:gd name="connsiteY1" fmla="*/ 470848 h 470848"/>
              <a:gd name="connsiteX2" fmla="*/ 303 w 1385550"/>
              <a:gd name="connsiteY2" fmla="*/ 464025 h 470848"/>
              <a:gd name="connsiteX3" fmla="*/ 7126 w 1385550"/>
              <a:gd name="connsiteY3" fmla="*/ 0 h 470848"/>
              <a:gd name="connsiteX4" fmla="*/ 1378726 w 1385550"/>
              <a:gd name="connsiteY4" fmla="*/ 0 h 470848"/>
              <a:gd name="connsiteX5" fmla="*/ 1385550 w 1385550"/>
              <a:gd name="connsiteY5" fmla="*/ 313899 h 470848"/>
              <a:gd name="connsiteX0" fmla="*/ 389263 w 1385550"/>
              <a:gd name="connsiteY0" fmla="*/ 429905 h 464025"/>
              <a:gd name="connsiteX1" fmla="*/ 184546 w 1385550"/>
              <a:gd name="connsiteY1" fmla="*/ 431579 h 464025"/>
              <a:gd name="connsiteX2" fmla="*/ 303 w 1385550"/>
              <a:gd name="connsiteY2" fmla="*/ 464025 h 464025"/>
              <a:gd name="connsiteX3" fmla="*/ 7126 w 1385550"/>
              <a:gd name="connsiteY3" fmla="*/ 0 h 464025"/>
              <a:gd name="connsiteX4" fmla="*/ 1378726 w 1385550"/>
              <a:gd name="connsiteY4" fmla="*/ 0 h 464025"/>
              <a:gd name="connsiteX5" fmla="*/ 1385550 w 1385550"/>
              <a:gd name="connsiteY5" fmla="*/ 313899 h 464025"/>
              <a:gd name="connsiteX0" fmla="*/ 382137 w 1378424"/>
              <a:gd name="connsiteY0" fmla="*/ 429905 h 431579"/>
              <a:gd name="connsiteX1" fmla="*/ 177420 w 1378424"/>
              <a:gd name="connsiteY1" fmla="*/ 431579 h 431579"/>
              <a:gd name="connsiteX2" fmla="*/ 0 w 1378424"/>
              <a:gd name="connsiteY2" fmla="*/ 0 h 431579"/>
              <a:gd name="connsiteX3" fmla="*/ 1371600 w 1378424"/>
              <a:gd name="connsiteY3" fmla="*/ 0 h 431579"/>
              <a:gd name="connsiteX4" fmla="*/ 1378424 w 1378424"/>
              <a:gd name="connsiteY4" fmla="*/ 313899 h 431579"/>
              <a:gd name="connsiteX0" fmla="*/ 382137 w 1378424"/>
              <a:gd name="connsiteY0" fmla="*/ 429905 h 455140"/>
              <a:gd name="connsiteX1" fmla="*/ 13647 w 1378424"/>
              <a:gd name="connsiteY1" fmla="*/ 455140 h 455140"/>
              <a:gd name="connsiteX2" fmla="*/ 0 w 1378424"/>
              <a:gd name="connsiteY2" fmla="*/ 0 h 455140"/>
              <a:gd name="connsiteX3" fmla="*/ 1371600 w 1378424"/>
              <a:gd name="connsiteY3" fmla="*/ 0 h 455140"/>
              <a:gd name="connsiteX4" fmla="*/ 1378424 w 1378424"/>
              <a:gd name="connsiteY4" fmla="*/ 313899 h 455140"/>
              <a:gd name="connsiteX0" fmla="*/ 382137 w 1378424"/>
              <a:gd name="connsiteY0" fmla="*/ 429905 h 431579"/>
              <a:gd name="connsiteX1" fmla="*/ 6823 w 1378424"/>
              <a:gd name="connsiteY1" fmla="*/ 431579 h 431579"/>
              <a:gd name="connsiteX2" fmla="*/ 0 w 1378424"/>
              <a:gd name="connsiteY2" fmla="*/ 0 h 431579"/>
              <a:gd name="connsiteX3" fmla="*/ 1371600 w 1378424"/>
              <a:gd name="connsiteY3" fmla="*/ 0 h 431579"/>
              <a:gd name="connsiteX4" fmla="*/ 1378424 w 1378424"/>
              <a:gd name="connsiteY4" fmla="*/ 313899 h 431579"/>
              <a:gd name="connsiteX0" fmla="*/ 382137 w 1378424"/>
              <a:gd name="connsiteY0" fmla="*/ 429905 h 436566"/>
              <a:gd name="connsiteX1" fmla="*/ 2490 w 1378424"/>
              <a:gd name="connsiteY1" fmla="*/ 436566 h 436566"/>
              <a:gd name="connsiteX2" fmla="*/ 0 w 1378424"/>
              <a:gd name="connsiteY2" fmla="*/ 0 h 436566"/>
              <a:gd name="connsiteX3" fmla="*/ 1371600 w 1378424"/>
              <a:gd name="connsiteY3" fmla="*/ 0 h 436566"/>
              <a:gd name="connsiteX4" fmla="*/ 1378424 w 1378424"/>
              <a:gd name="connsiteY4" fmla="*/ 313899 h 436566"/>
              <a:gd name="connsiteX0" fmla="*/ 382137 w 1378424"/>
              <a:gd name="connsiteY0" fmla="*/ 434893 h 441554"/>
              <a:gd name="connsiteX1" fmla="*/ 2490 w 1378424"/>
              <a:gd name="connsiteY1" fmla="*/ 441554 h 441554"/>
              <a:gd name="connsiteX2" fmla="*/ 0 w 1378424"/>
              <a:gd name="connsiteY2" fmla="*/ 4988 h 441554"/>
              <a:gd name="connsiteX3" fmla="*/ 1371600 w 1378424"/>
              <a:gd name="connsiteY3" fmla="*/ 0 h 441554"/>
              <a:gd name="connsiteX4" fmla="*/ 1378424 w 1378424"/>
              <a:gd name="connsiteY4" fmla="*/ 318887 h 441554"/>
              <a:gd name="connsiteX0" fmla="*/ 382137 w 1371669"/>
              <a:gd name="connsiteY0" fmla="*/ 434893 h 441554"/>
              <a:gd name="connsiteX1" fmla="*/ 2490 w 1371669"/>
              <a:gd name="connsiteY1" fmla="*/ 441554 h 441554"/>
              <a:gd name="connsiteX2" fmla="*/ 0 w 1371669"/>
              <a:gd name="connsiteY2" fmla="*/ 4988 h 441554"/>
              <a:gd name="connsiteX3" fmla="*/ 1371600 w 1371669"/>
              <a:gd name="connsiteY3" fmla="*/ 0 h 441554"/>
              <a:gd name="connsiteX4" fmla="*/ 1322087 w 1371669"/>
              <a:gd name="connsiteY4" fmla="*/ 313899 h 441554"/>
              <a:gd name="connsiteX0" fmla="*/ 382137 w 1322087"/>
              <a:gd name="connsiteY0" fmla="*/ 439881 h 446542"/>
              <a:gd name="connsiteX1" fmla="*/ 2490 w 1322087"/>
              <a:gd name="connsiteY1" fmla="*/ 446542 h 446542"/>
              <a:gd name="connsiteX2" fmla="*/ 0 w 1322087"/>
              <a:gd name="connsiteY2" fmla="*/ 9976 h 446542"/>
              <a:gd name="connsiteX3" fmla="*/ 1319596 w 1322087"/>
              <a:gd name="connsiteY3" fmla="*/ 0 h 446542"/>
              <a:gd name="connsiteX4" fmla="*/ 1322087 w 1322087"/>
              <a:gd name="connsiteY4" fmla="*/ 318887 h 446542"/>
              <a:gd name="connsiteX0" fmla="*/ 382137 w 1322087"/>
              <a:gd name="connsiteY0" fmla="*/ 439881 h 446542"/>
              <a:gd name="connsiteX1" fmla="*/ 2490 w 1322087"/>
              <a:gd name="connsiteY1" fmla="*/ 446542 h 446542"/>
              <a:gd name="connsiteX2" fmla="*/ 0 w 1322087"/>
              <a:gd name="connsiteY2" fmla="*/ 9976 h 446542"/>
              <a:gd name="connsiteX3" fmla="*/ 1319596 w 1322087"/>
              <a:gd name="connsiteY3" fmla="*/ 0 h 446542"/>
              <a:gd name="connsiteX4" fmla="*/ 1322087 w 1322087"/>
              <a:gd name="connsiteY4" fmla="*/ 318887 h 446542"/>
              <a:gd name="connsiteX0" fmla="*/ 379647 w 1319597"/>
              <a:gd name="connsiteY0" fmla="*/ 444868 h 451529"/>
              <a:gd name="connsiteX1" fmla="*/ 0 w 1319597"/>
              <a:gd name="connsiteY1" fmla="*/ 451529 h 451529"/>
              <a:gd name="connsiteX2" fmla="*/ 6177 w 1319597"/>
              <a:gd name="connsiteY2" fmla="*/ 0 h 451529"/>
              <a:gd name="connsiteX3" fmla="*/ 1317106 w 1319597"/>
              <a:gd name="connsiteY3" fmla="*/ 4987 h 451529"/>
              <a:gd name="connsiteX4" fmla="*/ 1319597 w 1319597"/>
              <a:gd name="connsiteY4" fmla="*/ 323874 h 451529"/>
              <a:gd name="connsiteX0" fmla="*/ 379647 w 1317424"/>
              <a:gd name="connsiteY0" fmla="*/ 444868 h 451529"/>
              <a:gd name="connsiteX1" fmla="*/ 0 w 1317424"/>
              <a:gd name="connsiteY1" fmla="*/ 451529 h 451529"/>
              <a:gd name="connsiteX2" fmla="*/ 6177 w 1317424"/>
              <a:gd name="connsiteY2" fmla="*/ 0 h 451529"/>
              <a:gd name="connsiteX3" fmla="*/ 1317106 w 1317424"/>
              <a:gd name="connsiteY3" fmla="*/ 4987 h 451529"/>
              <a:gd name="connsiteX4" fmla="*/ 1310929 w 1317424"/>
              <a:gd name="connsiteY4" fmla="*/ 249060 h 451529"/>
              <a:gd name="connsiteX0" fmla="*/ 379647 w 1323930"/>
              <a:gd name="connsiteY0" fmla="*/ 444868 h 451529"/>
              <a:gd name="connsiteX1" fmla="*/ 0 w 1323930"/>
              <a:gd name="connsiteY1" fmla="*/ 451529 h 451529"/>
              <a:gd name="connsiteX2" fmla="*/ 6177 w 1323930"/>
              <a:gd name="connsiteY2" fmla="*/ 0 h 451529"/>
              <a:gd name="connsiteX3" fmla="*/ 1317106 w 1323930"/>
              <a:gd name="connsiteY3" fmla="*/ 4987 h 451529"/>
              <a:gd name="connsiteX4" fmla="*/ 1323930 w 1323930"/>
              <a:gd name="connsiteY4" fmla="*/ 249060 h 451529"/>
              <a:gd name="connsiteX0" fmla="*/ 379647 w 1319167"/>
              <a:gd name="connsiteY0" fmla="*/ 444868 h 451529"/>
              <a:gd name="connsiteX1" fmla="*/ 0 w 1319167"/>
              <a:gd name="connsiteY1" fmla="*/ 451529 h 451529"/>
              <a:gd name="connsiteX2" fmla="*/ 6177 w 1319167"/>
              <a:gd name="connsiteY2" fmla="*/ 0 h 451529"/>
              <a:gd name="connsiteX3" fmla="*/ 1317106 w 1319167"/>
              <a:gd name="connsiteY3" fmla="*/ 4987 h 451529"/>
              <a:gd name="connsiteX4" fmla="*/ 1319167 w 1319167"/>
              <a:gd name="connsiteY4" fmla="*/ 254541 h 451529"/>
              <a:gd name="connsiteX0" fmla="*/ 557447 w 1319167"/>
              <a:gd name="connsiteY0" fmla="*/ 452176 h 452176"/>
              <a:gd name="connsiteX1" fmla="*/ 0 w 1319167"/>
              <a:gd name="connsiteY1" fmla="*/ 451529 h 452176"/>
              <a:gd name="connsiteX2" fmla="*/ 6177 w 1319167"/>
              <a:gd name="connsiteY2" fmla="*/ 0 h 452176"/>
              <a:gd name="connsiteX3" fmla="*/ 1317106 w 1319167"/>
              <a:gd name="connsiteY3" fmla="*/ 4987 h 452176"/>
              <a:gd name="connsiteX4" fmla="*/ 1319167 w 1319167"/>
              <a:gd name="connsiteY4" fmla="*/ 254541 h 45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67" h="452176">
                <a:moveTo>
                  <a:pt x="557447" y="452176"/>
                </a:moveTo>
                <a:lnTo>
                  <a:pt x="0" y="451529"/>
                </a:lnTo>
                <a:lnTo>
                  <a:pt x="6177" y="0"/>
                </a:lnTo>
                <a:lnTo>
                  <a:pt x="1317106" y="4987"/>
                </a:lnTo>
                <a:cubicBezTo>
                  <a:pt x="1319381" y="107345"/>
                  <a:pt x="1316892" y="152183"/>
                  <a:pt x="1319167" y="254541"/>
                </a:cubicBezTo>
              </a:path>
            </a:pathLst>
          </a:cu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Oval 66">
            <a:extLst>
              <a:ext uri="{FF2B5EF4-FFF2-40B4-BE49-F238E27FC236}">
                <a16:creationId xmlns:a16="http://schemas.microsoft.com/office/drawing/2014/main" id="{ED6AC759-50C2-432E-BF33-EE0FA84F877D}"/>
              </a:ext>
            </a:extLst>
          </p:cNvPr>
          <p:cNvSpPr/>
          <p:nvPr/>
        </p:nvSpPr>
        <p:spPr bwMode="auto">
          <a:xfrm>
            <a:off x="4585951" y="2147860"/>
            <a:ext cx="425549" cy="42554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8" name="Family_EBDA" title="Icon of a family of people">
            <a:extLst>
              <a:ext uri="{FF2B5EF4-FFF2-40B4-BE49-F238E27FC236}">
                <a16:creationId xmlns:a16="http://schemas.microsoft.com/office/drawing/2014/main" id="{794A6370-FCBF-4B21-AAEF-B641D4271DDB}"/>
              </a:ext>
            </a:extLst>
          </p:cNvPr>
          <p:cNvSpPr>
            <a:spLocks noChangeAspect="1" noEditPoints="1"/>
          </p:cNvSpPr>
          <p:nvPr/>
        </p:nvSpPr>
        <p:spPr bwMode="auto">
          <a:xfrm>
            <a:off x="4668241" y="2225388"/>
            <a:ext cx="262004" cy="236433"/>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Oval 68">
            <a:extLst>
              <a:ext uri="{FF2B5EF4-FFF2-40B4-BE49-F238E27FC236}">
                <a16:creationId xmlns:a16="http://schemas.microsoft.com/office/drawing/2014/main" id="{7E8A2160-72D9-4A43-8405-93C5B014482C}"/>
              </a:ext>
            </a:extLst>
          </p:cNvPr>
          <p:cNvSpPr/>
          <p:nvPr/>
        </p:nvSpPr>
        <p:spPr bwMode="auto">
          <a:xfrm>
            <a:off x="3478202" y="2033205"/>
            <a:ext cx="632549" cy="611352"/>
          </a:xfrm>
          <a:prstGeom prst="ellipse">
            <a:avLst/>
          </a:prstGeom>
          <a:solidFill>
            <a:srgbClr val="3333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0" name="TextBox 69">
            <a:extLst>
              <a:ext uri="{FF2B5EF4-FFF2-40B4-BE49-F238E27FC236}">
                <a16:creationId xmlns:a16="http://schemas.microsoft.com/office/drawing/2014/main" id="{5F30FF1E-19F9-48F9-A804-6A91E46ABAF9}"/>
              </a:ext>
            </a:extLst>
          </p:cNvPr>
          <p:cNvSpPr txBox="1"/>
          <p:nvPr/>
        </p:nvSpPr>
        <p:spPr>
          <a:xfrm>
            <a:off x="3413010" y="2669460"/>
            <a:ext cx="751648" cy="227217"/>
          </a:xfrm>
          <a:prstGeom prst="rect">
            <a:avLst/>
          </a:prstGeom>
          <a:noFill/>
          <a:ln w="22225" cap="sq">
            <a:noFill/>
            <a:prstDash val="solid"/>
            <a:miter lim="800000"/>
            <a:headEnd/>
            <a:tailEnd/>
          </a:ln>
        </p:spPr>
        <p:txBody>
          <a:bodyPr rot="0" spcFirstLastPara="0" vertOverflow="overflow" horzOverflow="overflow" vert="horz" wrap="square" lIns="0" tIns="44821" rIns="0" bIns="44821" numCol="1" spcCol="0" rtlCol="0" fromWordArt="0" anchor="t" anchorCtr="0" forceAA="0" compatLnSpc="1">
            <a:prstTxWarp prst="textNoShape">
              <a:avLst/>
            </a:prstTxWarp>
            <a:noAutofit/>
          </a:bodyPr>
          <a:lstStyle>
            <a:defPPr>
              <a:defRPr lang="en-US"/>
            </a:defPPr>
            <a:lvl1pPr>
              <a:defRPr sz="1600"/>
            </a:lvl1pPr>
          </a:lstStyle>
          <a:p>
            <a:pPr algn="ctr"/>
            <a:r>
              <a:rPr lang="en-US" sz="900" b="1"/>
              <a:t>Datacenter</a:t>
            </a:r>
          </a:p>
        </p:txBody>
      </p:sp>
      <p:sp>
        <p:nvSpPr>
          <p:cNvPr id="71" name="building_4" title="Icon of a tall rectangular building in front of two shorter buildings">
            <a:extLst>
              <a:ext uri="{FF2B5EF4-FFF2-40B4-BE49-F238E27FC236}">
                <a16:creationId xmlns:a16="http://schemas.microsoft.com/office/drawing/2014/main" id="{B0BFA27C-2503-4EE7-845D-9306020891BE}"/>
              </a:ext>
            </a:extLst>
          </p:cNvPr>
          <p:cNvSpPr>
            <a:spLocks noChangeAspect="1" noEditPoints="1"/>
          </p:cNvSpPr>
          <p:nvPr/>
        </p:nvSpPr>
        <p:spPr bwMode="auto">
          <a:xfrm>
            <a:off x="3610935" y="2122042"/>
            <a:ext cx="371674" cy="377528"/>
          </a:xfrm>
          <a:custGeom>
            <a:avLst/>
            <a:gdLst>
              <a:gd name="T0" fmla="*/ 200 w 254"/>
              <a:gd name="T1" fmla="*/ 258 h 258"/>
              <a:gd name="T2" fmla="*/ 55 w 254"/>
              <a:gd name="T3" fmla="*/ 44 h 258"/>
              <a:gd name="T4" fmla="*/ 200 w 254"/>
              <a:gd name="T5" fmla="*/ 44 h 258"/>
              <a:gd name="T6" fmla="*/ 55 w 254"/>
              <a:gd name="T7" fmla="*/ 72 h 258"/>
              <a:gd name="T8" fmla="*/ 0 w 254"/>
              <a:gd name="T9" fmla="*/ 258 h 258"/>
              <a:gd name="T10" fmla="*/ 21 w 254"/>
              <a:gd name="T11" fmla="*/ 102 h 258"/>
              <a:gd name="T12" fmla="*/ 21 w 254"/>
              <a:gd name="T13" fmla="*/ 128 h 258"/>
              <a:gd name="T14" fmla="*/ 21 w 254"/>
              <a:gd name="T15" fmla="*/ 155 h 258"/>
              <a:gd name="T16" fmla="*/ 21 w 254"/>
              <a:gd name="T17" fmla="*/ 182 h 258"/>
              <a:gd name="T18" fmla="*/ 21 w 254"/>
              <a:gd name="T19" fmla="*/ 209 h 258"/>
              <a:gd name="T20" fmla="*/ 200 w 254"/>
              <a:gd name="T21" fmla="*/ 258 h 258"/>
              <a:gd name="T22" fmla="*/ 254 w 254"/>
              <a:gd name="T23" fmla="*/ 72 h 258"/>
              <a:gd name="T24" fmla="*/ 234 w 254"/>
              <a:gd name="T25" fmla="*/ 102 h 258"/>
              <a:gd name="T26" fmla="*/ 234 w 254"/>
              <a:gd name="T27" fmla="*/ 128 h 258"/>
              <a:gd name="T28" fmla="*/ 234 w 254"/>
              <a:gd name="T29" fmla="*/ 155 h 258"/>
              <a:gd name="T30" fmla="*/ 234 w 254"/>
              <a:gd name="T31" fmla="*/ 182 h 258"/>
              <a:gd name="T32" fmla="*/ 234 w 254"/>
              <a:gd name="T33" fmla="*/ 209 h 258"/>
              <a:gd name="T34" fmla="*/ 96 w 254"/>
              <a:gd name="T35" fmla="*/ 71 h 258"/>
              <a:gd name="T36" fmla="*/ 87 w 254"/>
              <a:gd name="T37" fmla="*/ 66 h 258"/>
              <a:gd name="T38" fmla="*/ 96 w 254"/>
              <a:gd name="T39" fmla="*/ 76 h 258"/>
              <a:gd name="T40" fmla="*/ 132 w 254"/>
              <a:gd name="T41" fmla="*/ 71 h 258"/>
              <a:gd name="T42" fmla="*/ 122 w 254"/>
              <a:gd name="T43" fmla="*/ 66 h 258"/>
              <a:gd name="T44" fmla="*/ 132 w 254"/>
              <a:gd name="T45" fmla="*/ 76 h 258"/>
              <a:gd name="T46" fmla="*/ 168 w 254"/>
              <a:gd name="T47" fmla="*/ 71 h 258"/>
              <a:gd name="T48" fmla="*/ 158 w 254"/>
              <a:gd name="T49" fmla="*/ 66 h 258"/>
              <a:gd name="T50" fmla="*/ 168 w 254"/>
              <a:gd name="T51" fmla="*/ 76 h 258"/>
              <a:gd name="T52" fmla="*/ 96 w 254"/>
              <a:gd name="T53" fmla="*/ 109 h 258"/>
              <a:gd name="T54" fmla="*/ 87 w 254"/>
              <a:gd name="T55" fmla="*/ 104 h 258"/>
              <a:gd name="T56" fmla="*/ 96 w 254"/>
              <a:gd name="T57" fmla="*/ 114 h 258"/>
              <a:gd name="T58" fmla="*/ 132 w 254"/>
              <a:gd name="T59" fmla="*/ 109 h 258"/>
              <a:gd name="T60" fmla="*/ 122 w 254"/>
              <a:gd name="T61" fmla="*/ 104 h 258"/>
              <a:gd name="T62" fmla="*/ 132 w 254"/>
              <a:gd name="T63" fmla="*/ 114 h 258"/>
              <a:gd name="T64" fmla="*/ 168 w 254"/>
              <a:gd name="T65" fmla="*/ 109 h 258"/>
              <a:gd name="T66" fmla="*/ 158 w 254"/>
              <a:gd name="T67" fmla="*/ 104 h 258"/>
              <a:gd name="T68" fmla="*/ 168 w 254"/>
              <a:gd name="T69" fmla="*/ 114 h 258"/>
              <a:gd name="T70" fmla="*/ 96 w 254"/>
              <a:gd name="T71" fmla="*/ 147 h 258"/>
              <a:gd name="T72" fmla="*/ 87 w 254"/>
              <a:gd name="T73" fmla="*/ 142 h 258"/>
              <a:gd name="T74" fmla="*/ 96 w 254"/>
              <a:gd name="T75" fmla="*/ 152 h 258"/>
              <a:gd name="T76" fmla="*/ 132 w 254"/>
              <a:gd name="T77" fmla="*/ 147 h 258"/>
              <a:gd name="T78" fmla="*/ 122 w 254"/>
              <a:gd name="T79" fmla="*/ 142 h 258"/>
              <a:gd name="T80" fmla="*/ 132 w 254"/>
              <a:gd name="T81" fmla="*/ 152 h 258"/>
              <a:gd name="T82" fmla="*/ 168 w 254"/>
              <a:gd name="T83" fmla="*/ 147 h 258"/>
              <a:gd name="T84" fmla="*/ 158 w 254"/>
              <a:gd name="T85" fmla="*/ 142 h 258"/>
              <a:gd name="T86" fmla="*/ 168 w 254"/>
              <a:gd name="T87" fmla="*/ 152 h 258"/>
              <a:gd name="T88" fmla="*/ 96 w 254"/>
              <a:gd name="T89" fmla="*/ 185 h 258"/>
              <a:gd name="T90" fmla="*/ 87 w 254"/>
              <a:gd name="T91" fmla="*/ 180 h 258"/>
              <a:gd name="T92" fmla="*/ 96 w 254"/>
              <a:gd name="T93" fmla="*/ 190 h 258"/>
              <a:gd name="T94" fmla="*/ 132 w 254"/>
              <a:gd name="T95" fmla="*/ 186 h 258"/>
              <a:gd name="T96" fmla="*/ 122 w 254"/>
              <a:gd name="T97" fmla="*/ 180 h 258"/>
              <a:gd name="T98" fmla="*/ 132 w 254"/>
              <a:gd name="T99" fmla="*/ 190 h 258"/>
              <a:gd name="T100" fmla="*/ 168 w 254"/>
              <a:gd name="T101" fmla="*/ 184 h 258"/>
              <a:gd name="T102" fmla="*/ 158 w 254"/>
              <a:gd name="T103" fmla="*/ 180 h 258"/>
              <a:gd name="T104" fmla="*/ 168 w 254"/>
              <a:gd name="T105" fmla="*/ 190 h 258"/>
              <a:gd name="T106" fmla="*/ 163 w 254"/>
              <a:gd name="T107" fmla="*/ 258 h 258"/>
              <a:gd name="T108" fmla="*/ 92 w 254"/>
              <a:gd name="T109" fmla="*/ 21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58">
                <a:moveTo>
                  <a:pt x="200" y="146"/>
                </a:moveTo>
                <a:lnTo>
                  <a:pt x="200" y="258"/>
                </a:lnTo>
                <a:lnTo>
                  <a:pt x="55" y="258"/>
                </a:lnTo>
                <a:lnTo>
                  <a:pt x="55" y="44"/>
                </a:lnTo>
                <a:lnTo>
                  <a:pt x="127" y="0"/>
                </a:lnTo>
                <a:lnTo>
                  <a:pt x="200" y="44"/>
                </a:lnTo>
                <a:lnTo>
                  <a:pt x="200" y="146"/>
                </a:lnTo>
                <a:moveTo>
                  <a:pt x="55" y="72"/>
                </a:moveTo>
                <a:lnTo>
                  <a:pt x="0" y="72"/>
                </a:lnTo>
                <a:lnTo>
                  <a:pt x="0" y="258"/>
                </a:lnTo>
                <a:lnTo>
                  <a:pt x="55" y="258"/>
                </a:lnTo>
                <a:moveTo>
                  <a:pt x="21" y="102"/>
                </a:moveTo>
                <a:lnTo>
                  <a:pt x="55" y="102"/>
                </a:lnTo>
                <a:moveTo>
                  <a:pt x="21" y="128"/>
                </a:moveTo>
                <a:lnTo>
                  <a:pt x="55" y="128"/>
                </a:lnTo>
                <a:moveTo>
                  <a:pt x="21" y="155"/>
                </a:moveTo>
                <a:lnTo>
                  <a:pt x="55" y="155"/>
                </a:lnTo>
                <a:moveTo>
                  <a:pt x="21" y="182"/>
                </a:moveTo>
                <a:lnTo>
                  <a:pt x="55" y="182"/>
                </a:lnTo>
                <a:moveTo>
                  <a:pt x="21" y="209"/>
                </a:moveTo>
                <a:lnTo>
                  <a:pt x="55" y="209"/>
                </a:lnTo>
                <a:moveTo>
                  <a:pt x="200" y="258"/>
                </a:moveTo>
                <a:lnTo>
                  <a:pt x="254" y="258"/>
                </a:lnTo>
                <a:lnTo>
                  <a:pt x="254" y="72"/>
                </a:lnTo>
                <a:lnTo>
                  <a:pt x="200" y="72"/>
                </a:lnTo>
                <a:moveTo>
                  <a:pt x="234" y="102"/>
                </a:moveTo>
                <a:lnTo>
                  <a:pt x="200" y="102"/>
                </a:lnTo>
                <a:moveTo>
                  <a:pt x="234" y="128"/>
                </a:moveTo>
                <a:lnTo>
                  <a:pt x="200" y="128"/>
                </a:lnTo>
                <a:moveTo>
                  <a:pt x="234" y="155"/>
                </a:moveTo>
                <a:lnTo>
                  <a:pt x="200" y="155"/>
                </a:lnTo>
                <a:moveTo>
                  <a:pt x="234" y="182"/>
                </a:moveTo>
                <a:lnTo>
                  <a:pt x="200" y="182"/>
                </a:lnTo>
                <a:moveTo>
                  <a:pt x="234" y="209"/>
                </a:moveTo>
                <a:lnTo>
                  <a:pt x="200" y="209"/>
                </a:lnTo>
                <a:moveTo>
                  <a:pt x="96" y="71"/>
                </a:moveTo>
                <a:lnTo>
                  <a:pt x="96" y="66"/>
                </a:lnTo>
                <a:lnTo>
                  <a:pt x="87" y="66"/>
                </a:lnTo>
                <a:lnTo>
                  <a:pt x="87" y="76"/>
                </a:lnTo>
                <a:lnTo>
                  <a:pt x="96" y="76"/>
                </a:lnTo>
                <a:lnTo>
                  <a:pt x="96" y="71"/>
                </a:lnTo>
                <a:moveTo>
                  <a:pt x="132" y="71"/>
                </a:moveTo>
                <a:lnTo>
                  <a:pt x="132" y="66"/>
                </a:lnTo>
                <a:lnTo>
                  <a:pt x="122" y="66"/>
                </a:lnTo>
                <a:lnTo>
                  <a:pt x="122" y="76"/>
                </a:lnTo>
                <a:lnTo>
                  <a:pt x="132" y="76"/>
                </a:lnTo>
                <a:lnTo>
                  <a:pt x="132" y="71"/>
                </a:lnTo>
                <a:moveTo>
                  <a:pt x="168" y="71"/>
                </a:moveTo>
                <a:lnTo>
                  <a:pt x="168" y="66"/>
                </a:lnTo>
                <a:lnTo>
                  <a:pt x="158" y="66"/>
                </a:lnTo>
                <a:lnTo>
                  <a:pt x="158" y="76"/>
                </a:lnTo>
                <a:lnTo>
                  <a:pt x="168" y="76"/>
                </a:lnTo>
                <a:lnTo>
                  <a:pt x="168" y="71"/>
                </a:lnTo>
                <a:moveTo>
                  <a:pt x="96" y="109"/>
                </a:moveTo>
                <a:lnTo>
                  <a:pt x="96" y="104"/>
                </a:lnTo>
                <a:lnTo>
                  <a:pt x="87" y="104"/>
                </a:lnTo>
                <a:lnTo>
                  <a:pt x="87" y="114"/>
                </a:lnTo>
                <a:lnTo>
                  <a:pt x="96" y="114"/>
                </a:lnTo>
                <a:lnTo>
                  <a:pt x="96" y="109"/>
                </a:lnTo>
                <a:moveTo>
                  <a:pt x="132" y="109"/>
                </a:moveTo>
                <a:lnTo>
                  <a:pt x="132" y="104"/>
                </a:lnTo>
                <a:lnTo>
                  <a:pt x="122" y="104"/>
                </a:lnTo>
                <a:lnTo>
                  <a:pt x="122" y="114"/>
                </a:lnTo>
                <a:lnTo>
                  <a:pt x="132" y="114"/>
                </a:lnTo>
                <a:lnTo>
                  <a:pt x="132" y="109"/>
                </a:lnTo>
                <a:moveTo>
                  <a:pt x="168" y="109"/>
                </a:moveTo>
                <a:lnTo>
                  <a:pt x="168" y="104"/>
                </a:lnTo>
                <a:lnTo>
                  <a:pt x="158" y="104"/>
                </a:lnTo>
                <a:lnTo>
                  <a:pt x="158" y="114"/>
                </a:lnTo>
                <a:lnTo>
                  <a:pt x="168" y="114"/>
                </a:lnTo>
                <a:lnTo>
                  <a:pt x="168" y="109"/>
                </a:lnTo>
                <a:moveTo>
                  <a:pt x="96" y="147"/>
                </a:moveTo>
                <a:lnTo>
                  <a:pt x="96" y="142"/>
                </a:lnTo>
                <a:lnTo>
                  <a:pt x="87" y="142"/>
                </a:lnTo>
                <a:lnTo>
                  <a:pt x="87" y="152"/>
                </a:lnTo>
                <a:lnTo>
                  <a:pt x="96" y="152"/>
                </a:lnTo>
                <a:lnTo>
                  <a:pt x="96" y="147"/>
                </a:lnTo>
                <a:moveTo>
                  <a:pt x="132" y="147"/>
                </a:moveTo>
                <a:lnTo>
                  <a:pt x="132" y="142"/>
                </a:lnTo>
                <a:lnTo>
                  <a:pt x="122" y="142"/>
                </a:lnTo>
                <a:lnTo>
                  <a:pt x="122" y="152"/>
                </a:lnTo>
                <a:lnTo>
                  <a:pt x="132" y="152"/>
                </a:lnTo>
                <a:lnTo>
                  <a:pt x="132" y="147"/>
                </a:lnTo>
                <a:moveTo>
                  <a:pt x="168" y="147"/>
                </a:moveTo>
                <a:lnTo>
                  <a:pt x="168" y="142"/>
                </a:lnTo>
                <a:lnTo>
                  <a:pt x="158" y="142"/>
                </a:lnTo>
                <a:lnTo>
                  <a:pt x="158" y="152"/>
                </a:lnTo>
                <a:lnTo>
                  <a:pt x="168" y="152"/>
                </a:lnTo>
                <a:lnTo>
                  <a:pt x="168" y="147"/>
                </a:lnTo>
                <a:moveTo>
                  <a:pt x="96" y="185"/>
                </a:moveTo>
                <a:lnTo>
                  <a:pt x="96" y="180"/>
                </a:lnTo>
                <a:lnTo>
                  <a:pt x="87" y="180"/>
                </a:lnTo>
                <a:lnTo>
                  <a:pt x="87" y="190"/>
                </a:lnTo>
                <a:lnTo>
                  <a:pt x="96" y="190"/>
                </a:lnTo>
                <a:lnTo>
                  <a:pt x="96" y="185"/>
                </a:lnTo>
                <a:moveTo>
                  <a:pt x="132" y="186"/>
                </a:moveTo>
                <a:lnTo>
                  <a:pt x="132" y="180"/>
                </a:lnTo>
                <a:lnTo>
                  <a:pt x="122" y="180"/>
                </a:lnTo>
                <a:lnTo>
                  <a:pt x="122" y="190"/>
                </a:lnTo>
                <a:lnTo>
                  <a:pt x="132" y="190"/>
                </a:lnTo>
                <a:lnTo>
                  <a:pt x="132" y="186"/>
                </a:lnTo>
                <a:moveTo>
                  <a:pt x="168" y="184"/>
                </a:moveTo>
                <a:lnTo>
                  <a:pt x="168" y="180"/>
                </a:lnTo>
                <a:lnTo>
                  <a:pt x="158" y="180"/>
                </a:lnTo>
                <a:lnTo>
                  <a:pt x="158" y="190"/>
                </a:lnTo>
                <a:lnTo>
                  <a:pt x="168" y="190"/>
                </a:lnTo>
                <a:lnTo>
                  <a:pt x="168" y="184"/>
                </a:lnTo>
                <a:moveTo>
                  <a:pt x="163" y="258"/>
                </a:moveTo>
                <a:lnTo>
                  <a:pt x="163" y="217"/>
                </a:lnTo>
                <a:lnTo>
                  <a:pt x="92" y="217"/>
                </a:lnTo>
                <a:lnTo>
                  <a:pt x="92" y="258"/>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2" name="TextBox 1">
            <a:extLst>
              <a:ext uri="{FF2B5EF4-FFF2-40B4-BE49-F238E27FC236}">
                <a16:creationId xmlns:a16="http://schemas.microsoft.com/office/drawing/2014/main" id="{8893A8A0-E350-4DC7-B0E8-5E21D3D45C2B}"/>
              </a:ext>
            </a:extLst>
          </p:cNvPr>
          <p:cNvSpPr txBox="1"/>
          <p:nvPr/>
        </p:nvSpPr>
        <p:spPr>
          <a:xfrm>
            <a:off x="3880170" y="6315368"/>
            <a:ext cx="4431662" cy="430887"/>
          </a:xfrm>
          <a:prstGeom prst="rect">
            <a:avLst/>
          </a:prstGeom>
          <a:noFill/>
        </p:spPr>
        <p:txBody>
          <a:bodyPr wrap="none" lIns="0" tIns="0" rIns="0" bIns="0" rtlCol="0">
            <a:spAutoFit/>
          </a:bodyPr>
          <a:lstStyle/>
          <a:p>
            <a:pPr algn="ctr"/>
            <a:r>
              <a:rPr lang="en-US" sz="2800">
                <a:gradFill>
                  <a:gsLst>
                    <a:gs pos="2917">
                      <a:schemeClr val="tx1"/>
                    </a:gs>
                    <a:gs pos="30000">
                      <a:schemeClr val="tx1"/>
                    </a:gs>
                  </a:gsLst>
                  <a:lin ang="5400000" scaled="0"/>
                </a:gradFill>
              </a:rPr>
              <a:t>Learn more at: </a:t>
            </a:r>
            <a:r>
              <a:rPr lang="en-US" sz="2800" b="1">
                <a:solidFill>
                  <a:schemeClr val="accent3"/>
                </a:solidFill>
                <a:hlinkClick r:id="rId3"/>
              </a:rPr>
              <a:t>aka.ms/PNC</a:t>
            </a:r>
            <a:endParaRPr lang="en-US" sz="2800" b="1">
              <a:solidFill>
                <a:schemeClr val="accent3"/>
              </a:solidFill>
            </a:endParaRPr>
          </a:p>
        </p:txBody>
      </p:sp>
      <p:pic>
        <p:nvPicPr>
          <p:cNvPr id="18" name="Picture 17" descr="A picture containing table&#10;&#10;Description automatically generated">
            <a:extLst>
              <a:ext uri="{FF2B5EF4-FFF2-40B4-BE49-F238E27FC236}">
                <a16:creationId xmlns:a16="http://schemas.microsoft.com/office/drawing/2014/main" id="{64907419-EF99-48D6-9EC2-9838CE550F4F}"/>
              </a:ext>
            </a:extLst>
          </p:cNvPr>
          <p:cNvPicPr>
            <a:picLocks noChangeAspect="1"/>
          </p:cNvPicPr>
          <p:nvPr/>
        </p:nvPicPr>
        <p:blipFill>
          <a:blip r:embed="rId4"/>
          <a:stretch>
            <a:fillRect/>
          </a:stretch>
        </p:blipFill>
        <p:spPr>
          <a:xfrm>
            <a:off x="2388335" y="2144773"/>
            <a:ext cx="380098" cy="380098"/>
          </a:xfrm>
          <a:prstGeom prst="rect">
            <a:avLst/>
          </a:prstGeom>
        </p:spPr>
      </p:pic>
      <p:pic>
        <p:nvPicPr>
          <p:cNvPr id="23" name="Picture 22" descr="A picture containing table&#10;&#10;Description automatically generated">
            <a:extLst>
              <a:ext uri="{FF2B5EF4-FFF2-40B4-BE49-F238E27FC236}">
                <a16:creationId xmlns:a16="http://schemas.microsoft.com/office/drawing/2014/main" id="{E11412B6-402A-4494-94C7-EB8DB8E4C96D}"/>
              </a:ext>
            </a:extLst>
          </p:cNvPr>
          <p:cNvPicPr>
            <a:picLocks noChangeAspect="1"/>
          </p:cNvPicPr>
          <p:nvPr/>
        </p:nvPicPr>
        <p:blipFill>
          <a:blip r:embed="rId4"/>
          <a:stretch>
            <a:fillRect/>
          </a:stretch>
        </p:blipFill>
        <p:spPr>
          <a:xfrm>
            <a:off x="5292772" y="2161719"/>
            <a:ext cx="380098" cy="380098"/>
          </a:xfrm>
          <a:prstGeom prst="rect">
            <a:avLst/>
          </a:prstGeom>
        </p:spPr>
      </p:pic>
      <p:pic>
        <p:nvPicPr>
          <p:cNvPr id="34" name="Picture 33" descr="A picture containing table&#10;&#10;Description automatically generated">
            <a:extLst>
              <a:ext uri="{FF2B5EF4-FFF2-40B4-BE49-F238E27FC236}">
                <a16:creationId xmlns:a16="http://schemas.microsoft.com/office/drawing/2014/main" id="{C36DE6E7-8E3F-4196-A0A9-746711E5A054}"/>
              </a:ext>
            </a:extLst>
          </p:cNvPr>
          <p:cNvPicPr>
            <a:picLocks noChangeAspect="1"/>
          </p:cNvPicPr>
          <p:nvPr/>
        </p:nvPicPr>
        <p:blipFill>
          <a:blip r:embed="rId4"/>
          <a:stretch>
            <a:fillRect/>
          </a:stretch>
        </p:blipFill>
        <p:spPr>
          <a:xfrm>
            <a:off x="7947421" y="2195049"/>
            <a:ext cx="434268" cy="434268"/>
          </a:xfrm>
          <a:prstGeom prst="rect">
            <a:avLst/>
          </a:prstGeom>
        </p:spPr>
      </p:pic>
      <p:pic>
        <p:nvPicPr>
          <p:cNvPr id="65" name="Picture 64" descr="A picture containing table&#10;&#10;Description automatically generated">
            <a:extLst>
              <a:ext uri="{FF2B5EF4-FFF2-40B4-BE49-F238E27FC236}">
                <a16:creationId xmlns:a16="http://schemas.microsoft.com/office/drawing/2014/main" id="{6F522948-8B3E-4A6D-AFB5-EAF4FE27EED4}"/>
              </a:ext>
            </a:extLst>
          </p:cNvPr>
          <p:cNvPicPr>
            <a:picLocks noChangeAspect="1"/>
          </p:cNvPicPr>
          <p:nvPr/>
        </p:nvPicPr>
        <p:blipFill>
          <a:blip r:embed="rId4"/>
          <a:stretch>
            <a:fillRect/>
          </a:stretch>
        </p:blipFill>
        <p:spPr>
          <a:xfrm>
            <a:off x="11201800" y="1786544"/>
            <a:ext cx="289771" cy="289771"/>
          </a:xfrm>
          <a:prstGeom prst="rect">
            <a:avLst/>
          </a:prstGeom>
        </p:spPr>
      </p:pic>
    </p:spTree>
    <p:extLst>
      <p:ext uri="{BB962C8B-B14F-4D97-AF65-F5344CB8AC3E}">
        <p14:creationId xmlns:p14="http://schemas.microsoft.com/office/powerpoint/2010/main" val="3259894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10"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10" presetClass="entr" presetSubtype="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500"/>
                                        <p:tgtEl>
                                          <p:spTgt spid="6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fade">
                                      <p:cBhvr>
                                        <p:cTn id="73" dur="500"/>
                                        <p:tgtEl>
                                          <p:spTgt spid="6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fade">
                                      <p:cBhvr>
                                        <p:cTn id="76" dur="500"/>
                                        <p:tgtEl>
                                          <p:spTgt spid="7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fade">
                                      <p:cBhvr>
                                        <p:cTn id="79" dur="500"/>
                                        <p:tgtEl>
                                          <p:spTgt spid="71"/>
                                        </p:tgtEl>
                                      </p:cBhvr>
                                    </p:animEffect>
                                  </p:childTnLst>
                                </p:cTn>
                              </p:par>
                              <p:par>
                                <p:cTn id="80" presetID="1"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500"/>
                                        <p:tgtEl>
                                          <p:spTgt spid="1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par>
                                <p:cTn id="95" presetID="10"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500"/>
                                        <p:tgtEl>
                                          <p:spTgt spid="2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fade">
                                      <p:cBhvr>
                                        <p:cTn id="106" dur="500"/>
                                        <p:tgtEl>
                                          <p:spTgt spid="2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500"/>
                                        <p:tgtEl>
                                          <p:spTgt spid="26"/>
                                        </p:tgtEl>
                                      </p:cBhvr>
                                    </p:animEffect>
                                  </p:childTnLst>
                                </p:cTn>
                              </p:par>
                              <p:par>
                                <p:cTn id="110" presetID="10" presetClass="entr" presetSubtype="0" fill="hold"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500"/>
                                        <p:tgtEl>
                                          <p:spTgt spid="2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500"/>
                                        <p:tgtEl>
                                          <p:spTgt spid="30"/>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fade">
                                      <p:cBhvr>
                                        <p:cTn id="127" dur="500"/>
                                        <p:tgtEl>
                                          <p:spTgt spid="32"/>
                                        </p:tgtEl>
                                      </p:cBhvr>
                                    </p:animEffect>
                                  </p:childTnLst>
                                </p:cTn>
                              </p:par>
                              <p:par>
                                <p:cTn id="128" presetID="1" presetClass="entr" presetSubtype="0" fill="hold" nodeType="withEffect">
                                  <p:stCondLst>
                                    <p:cond delay="0"/>
                                  </p:stCondLst>
                                  <p:childTnLst>
                                    <p:set>
                                      <p:cBhvr>
                                        <p:cTn id="129" dur="1" fill="hold">
                                          <p:stCondLst>
                                            <p:cond delay="0"/>
                                          </p:stCondLst>
                                        </p:cTn>
                                        <p:tgtEl>
                                          <p:spTgt spid="34"/>
                                        </p:tgtEl>
                                        <p:attrNameLst>
                                          <p:attrName>style.visibility</p:attrName>
                                        </p:attrNameLst>
                                      </p:cBhvr>
                                      <p:to>
                                        <p:strVal val="visible"/>
                                      </p:to>
                                    </p:set>
                                  </p:childTnLst>
                                </p:cTn>
                              </p:par>
                            </p:childTnLst>
                          </p:cTn>
                        </p:par>
                        <p:par>
                          <p:cTn id="130" fill="hold">
                            <p:stCondLst>
                              <p:cond delay="1500"/>
                            </p:stCondLst>
                            <p:childTnLst>
                              <p:par>
                                <p:cTn id="131" presetID="10" presetClass="entr" presetSubtype="0" fill="hold" grpId="0" nodeType="after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500"/>
                                        <p:tgtEl>
                                          <p:spTgt spid="1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fade">
                                      <p:cBhvr>
                                        <p:cTn id="136" dur="500"/>
                                        <p:tgtEl>
                                          <p:spTgt spid="1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7"/>
                                        </p:tgtEl>
                                        <p:attrNameLst>
                                          <p:attrName>style.visibility</p:attrName>
                                        </p:attrNameLst>
                                      </p:cBhvr>
                                      <p:to>
                                        <p:strVal val="visible"/>
                                      </p:to>
                                    </p:set>
                                    <p:animEffect transition="in" filter="fade">
                                      <p:cBhvr>
                                        <p:cTn id="139" dur="500"/>
                                        <p:tgtEl>
                                          <p:spTgt spid="1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500"/>
                                        <p:tgtEl>
                                          <p:spTgt spid="33"/>
                                        </p:tgtEl>
                                      </p:cBhvr>
                                    </p:animEffect>
                                  </p:childTnLst>
                                </p:cTn>
                              </p:par>
                              <p:par>
                                <p:cTn id="143" presetID="10"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fade">
                                      <p:cBhvr>
                                        <p:cTn id="145" dur="500"/>
                                        <p:tgtEl>
                                          <p:spTgt spid="35"/>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37"/>
                                        </p:tgtEl>
                                        <p:attrNameLst>
                                          <p:attrName>style.visibility</p:attrName>
                                        </p:attrNameLst>
                                      </p:cBhvr>
                                      <p:to>
                                        <p:strVal val="visible"/>
                                      </p:to>
                                    </p:set>
                                    <p:animEffect transition="in" filter="fade">
                                      <p:cBhvr>
                                        <p:cTn id="148" dur="500"/>
                                        <p:tgtEl>
                                          <p:spTgt spid="3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fade">
                                      <p:cBhvr>
                                        <p:cTn id="151" dur="500"/>
                                        <p:tgtEl>
                                          <p:spTgt spid="3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39"/>
                                        </p:tgtEl>
                                        <p:attrNameLst>
                                          <p:attrName>style.visibility</p:attrName>
                                        </p:attrNameLst>
                                      </p:cBhvr>
                                      <p:to>
                                        <p:strVal val="visible"/>
                                      </p:to>
                                    </p:set>
                                    <p:animEffect transition="in" filter="fade">
                                      <p:cBhvr>
                                        <p:cTn id="154" dur="500"/>
                                        <p:tgtEl>
                                          <p:spTgt spid="39"/>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animEffect transition="in" filter="fade">
                                      <p:cBhvr>
                                        <p:cTn id="157" dur="500"/>
                                        <p:tgtEl>
                                          <p:spTgt spid="40"/>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43"/>
                                        </p:tgtEl>
                                        <p:attrNameLst>
                                          <p:attrName>style.visibility</p:attrName>
                                        </p:attrNameLst>
                                      </p:cBhvr>
                                      <p:to>
                                        <p:strVal val="visible"/>
                                      </p:to>
                                    </p:set>
                                    <p:animEffect transition="in" filter="fade">
                                      <p:cBhvr>
                                        <p:cTn id="166" dur="500"/>
                                        <p:tgtEl>
                                          <p:spTgt spid="43"/>
                                        </p:tgtEl>
                                      </p:cBhvr>
                                    </p:animEffect>
                                  </p:childTnLst>
                                </p:cTn>
                              </p:par>
                              <p:par>
                                <p:cTn id="167" presetID="10" presetClass="entr" presetSubtype="0" fill="hold" nodeType="withEffect">
                                  <p:stCondLst>
                                    <p:cond delay="0"/>
                                  </p:stCondLst>
                                  <p:childTnLst>
                                    <p:set>
                                      <p:cBhvr>
                                        <p:cTn id="168" dur="1" fill="hold">
                                          <p:stCondLst>
                                            <p:cond delay="0"/>
                                          </p:stCondLst>
                                        </p:cTn>
                                        <p:tgtEl>
                                          <p:spTgt spid="44"/>
                                        </p:tgtEl>
                                        <p:attrNameLst>
                                          <p:attrName>style.visibility</p:attrName>
                                        </p:attrNameLst>
                                      </p:cBhvr>
                                      <p:to>
                                        <p:strVal val="visible"/>
                                      </p:to>
                                    </p:set>
                                    <p:animEffect transition="in" filter="fade">
                                      <p:cBhvr>
                                        <p:cTn id="169" dur="500"/>
                                        <p:tgtEl>
                                          <p:spTgt spid="44"/>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45"/>
                                        </p:tgtEl>
                                        <p:attrNameLst>
                                          <p:attrName>style.visibility</p:attrName>
                                        </p:attrNameLst>
                                      </p:cBhvr>
                                      <p:to>
                                        <p:strVal val="visible"/>
                                      </p:to>
                                    </p:set>
                                    <p:animEffect transition="in" filter="fade">
                                      <p:cBhvr>
                                        <p:cTn id="172" dur="500"/>
                                        <p:tgtEl>
                                          <p:spTgt spid="45"/>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46"/>
                                        </p:tgtEl>
                                        <p:attrNameLst>
                                          <p:attrName>style.visibility</p:attrName>
                                        </p:attrNameLst>
                                      </p:cBhvr>
                                      <p:to>
                                        <p:strVal val="visible"/>
                                      </p:to>
                                    </p:set>
                                    <p:animEffect transition="in" filter="fade">
                                      <p:cBhvr>
                                        <p:cTn id="175" dur="500"/>
                                        <p:tgtEl>
                                          <p:spTgt spid="46"/>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47"/>
                                        </p:tgtEl>
                                        <p:attrNameLst>
                                          <p:attrName>style.visibility</p:attrName>
                                        </p:attrNameLst>
                                      </p:cBhvr>
                                      <p:to>
                                        <p:strVal val="visible"/>
                                      </p:to>
                                    </p:set>
                                    <p:animEffect transition="in" filter="fade">
                                      <p:cBhvr>
                                        <p:cTn id="178" dur="500"/>
                                        <p:tgtEl>
                                          <p:spTgt spid="47"/>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48"/>
                                        </p:tgtEl>
                                        <p:attrNameLst>
                                          <p:attrName>style.visibility</p:attrName>
                                        </p:attrNameLst>
                                      </p:cBhvr>
                                      <p:to>
                                        <p:strVal val="visible"/>
                                      </p:to>
                                    </p:set>
                                    <p:animEffect transition="in" filter="fade">
                                      <p:cBhvr>
                                        <p:cTn id="181" dur="500"/>
                                        <p:tgtEl>
                                          <p:spTgt spid="48"/>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49"/>
                                        </p:tgtEl>
                                        <p:attrNameLst>
                                          <p:attrName>style.visibility</p:attrName>
                                        </p:attrNameLst>
                                      </p:cBhvr>
                                      <p:to>
                                        <p:strVal val="visible"/>
                                      </p:to>
                                    </p:set>
                                    <p:animEffect transition="in" filter="fade">
                                      <p:cBhvr>
                                        <p:cTn id="184" dur="500"/>
                                        <p:tgtEl>
                                          <p:spTgt spid="49"/>
                                        </p:tgtEl>
                                      </p:cBhvr>
                                    </p:animEffect>
                                  </p:childTnLst>
                                </p:cTn>
                              </p:par>
                              <p:par>
                                <p:cTn id="185" presetID="1" presetClass="entr" presetSubtype="0" fill="hold" nodeType="withEffect">
                                  <p:stCondLst>
                                    <p:cond delay="0"/>
                                  </p:stCondLst>
                                  <p:childTnLst>
                                    <p:set>
                                      <p:cBhvr>
                                        <p:cTn id="186" dur="1" fill="hold">
                                          <p:stCondLst>
                                            <p:cond delay="0"/>
                                          </p:stCondLst>
                                        </p:cTn>
                                        <p:tgtEl>
                                          <p:spTgt spid="65"/>
                                        </p:tgtEl>
                                        <p:attrNameLst>
                                          <p:attrName>style.visibility</p:attrName>
                                        </p:attrNameLst>
                                      </p:cBhvr>
                                      <p:to>
                                        <p:strVal val="visible"/>
                                      </p:to>
                                    </p:set>
                                  </p:childTnLst>
                                </p:cTn>
                              </p:par>
                            </p:childTnLst>
                          </p:cTn>
                        </p:par>
                        <p:par>
                          <p:cTn id="187" fill="hold">
                            <p:stCondLst>
                              <p:cond delay="2000"/>
                            </p:stCondLst>
                            <p:childTnLst>
                              <p:par>
                                <p:cTn id="188" presetID="10" presetClass="entr" presetSubtype="0" fill="hold" grpId="0" nodeType="afterEffect">
                                  <p:stCondLst>
                                    <p:cond delay="0"/>
                                  </p:stCondLst>
                                  <p:childTnLst>
                                    <p:set>
                                      <p:cBhvr>
                                        <p:cTn id="189" dur="1" fill="hold">
                                          <p:stCondLst>
                                            <p:cond delay="0"/>
                                          </p:stCondLst>
                                        </p:cTn>
                                        <p:tgtEl>
                                          <p:spTgt spid="2"/>
                                        </p:tgtEl>
                                        <p:attrNameLst>
                                          <p:attrName>style.visibility</p:attrName>
                                        </p:attrNameLst>
                                      </p:cBhvr>
                                      <p:to>
                                        <p:strVal val="visible"/>
                                      </p:to>
                                    </p:set>
                                    <p:animEffect transition="in" filter="fade">
                                      <p:cBhvr>
                                        <p:cTn id="19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animBg="1"/>
      <p:bldP spid="8" grpId="0"/>
      <p:bldP spid="9" grpId="0" animBg="1"/>
      <p:bldP spid="10" grpId="0"/>
      <p:bldP spid="11" grpId="0" animBg="1"/>
      <p:bldP spid="12" grpId="0" animBg="1"/>
      <p:bldP spid="13" grpId="0"/>
      <p:bldP spid="14" grpId="0" animBg="1"/>
      <p:bldP spid="15" grpId="0" animBg="1"/>
      <p:bldP spid="16" grpId="0"/>
      <p:bldP spid="17" grpId="0" animBg="1"/>
      <p:bldP spid="19" grpId="0"/>
      <p:bldP spid="21" grpId="0" animBg="1"/>
      <p:bldP spid="24" grpId="0" animBg="1"/>
      <p:bldP spid="25" grpId="0" animBg="1"/>
      <p:bldP spid="26" grpId="0"/>
      <p:bldP spid="28" grpId="0" animBg="1"/>
      <p:bldP spid="29" grpId="0" animBg="1"/>
      <p:bldP spid="30" grpId="0" animBg="1"/>
      <p:bldP spid="31" grpId="0" animBg="1"/>
      <p:bldP spid="33" grpId="0" animBg="1"/>
      <p:bldP spid="37" grpId="0" animBg="1"/>
      <p:bldP spid="38" grpId="0" animBg="1"/>
      <p:bldP spid="39" grpId="0" animBg="1"/>
      <p:bldP spid="40" grpId="0" animBg="1"/>
      <p:bldP spid="41" grpId="0" animBg="1"/>
      <p:bldP spid="42" grpId="0"/>
      <p:bldP spid="43" grpId="0" animBg="1"/>
      <p:bldP spid="45" grpId="0" animBg="1"/>
      <p:bldP spid="46" grpId="0" animBg="1"/>
      <p:bldP spid="47" grpId="0" animBg="1"/>
      <p:bldP spid="48" grpId="0" animBg="1"/>
      <p:bldP spid="49" grpId="0" animBg="1"/>
      <p:bldP spid="50" grpId="0"/>
      <p:bldP spid="51" grpId="0" animBg="1"/>
      <p:bldP spid="55" grpId="0"/>
      <p:bldP spid="58" grpId="0" animBg="1"/>
      <p:bldP spid="60" grpId="0" animBg="1"/>
      <p:bldP spid="63" grpId="0" animBg="1"/>
      <p:bldP spid="66" grpId="0" animBg="1"/>
      <p:bldP spid="67" grpId="0" animBg="1"/>
      <p:bldP spid="68" grpId="0" animBg="1"/>
      <p:bldP spid="69" grpId="0" animBg="1"/>
      <p:bldP spid="70" grpId="0"/>
      <p:bldP spid="71"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A8CD-B8FD-468D-BF96-8E4D84DF9664}"/>
              </a:ext>
            </a:extLst>
          </p:cNvPr>
          <p:cNvSpPr>
            <a:spLocks noGrp="1"/>
          </p:cNvSpPr>
          <p:nvPr>
            <p:ph type="title"/>
          </p:nvPr>
        </p:nvSpPr>
        <p:spPr>
          <a:xfrm>
            <a:off x="588263" y="457200"/>
            <a:ext cx="11018520" cy="430887"/>
          </a:xfrm>
        </p:spPr>
        <p:txBody>
          <a:bodyPr/>
          <a:lstStyle/>
          <a:p>
            <a:r>
              <a:rPr lang="en-US" sz="2800"/>
              <a:t>Three methods for tests to user location</a:t>
            </a:r>
          </a:p>
        </p:txBody>
      </p:sp>
      <p:grpSp>
        <p:nvGrpSpPr>
          <p:cNvPr id="3" name="Group 2">
            <a:extLst>
              <a:ext uri="{FF2B5EF4-FFF2-40B4-BE49-F238E27FC236}">
                <a16:creationId xmlns:a16="http://schemas.microsoft.com/office/drawing/2014/main" id="{10D73CC7-6C48-412C-8BB6-90B35ED9DBA2}"/>
              </a:ext>
            </a:extLst>
          </p:cNvPr>
          <p:cNvGrpSpPr/>
          <p:nvPr/>
        </p:nvGrpSpPr>
        <p:grpSpPr>
          <a:xfrm>
            <a:off x="2408072" y="1655299"/>
            <a:ext cx="9340413" cy="1308385"/>
            <a:chOff x="2408072" y="1655299"/>
            <a:chExt cx="9340413" cy="1308385"/>
          </a:xfrm>
        </p:grpSpPr>
        <p:sp>
          <p:nvSpPr>
            <p:cNvPr id="4" name="TextBox 3">
              <a:extLst>
                <a:ext uri="{FF2B5EF4-FFF2-40B4-BE49-F238E27FC236}">
                  <a16:creationId xmlns:a16="http://schemas.microsoft.com/office/drawing/2014/main" id="{7866531D-BD4A-46CB-A213-5A411138592C}"/>
                </a:ext>
              </a:extLst>
            </p:cNvPr>
            <p:cNvSpPr txBox="1"/>
            <p:nvPr/>
          </p:nvSpPr>
          <p:spPr>
            <a:xfrm>
              <a:off x="2408072" y="1655299"/>
              <a:ext cx="4727905" cy="13083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8471" tIns="138471" rIns="138471" bIns="138471" numCol="1" spcCol="1270" anchor="ctr" anchorCtr="0">
              <a:noAutofit/>
            </a:bodyPr>
            <a:lstStyle/>
            <a:p>
              <a:pPr marL="0" lvl="0" indent="0" algn="l" defTabSz="1111250">
                <a:lnSpc>
                  <a:spcPct val="100000"/>
                </a:lnSpc>
                <a:spcBef>
                  <a:spcPct val="0"/>
                </a:spcBef>
                <a:spcAft>
                  <a:spcPct val="35000"/>
                </a:spcAft>
                <a:buNone/>
              </a:pPr>
              <a:r>
                <a:rPr lang="en-US" sz="2500" kern="1200"/>
                <a:t>Windows Location Services</a:t>
              </a:r>
            </a:p>
          </p:txBody>
        </p:sp>
        <p:grpSp>
          <p:nvGrpSpPr>
            <p:cNvPr id="5" name="Group 4">
              <a:extLst>
                <a:ext uri="{FF2B5EF4-FFF2-40B4-BE49-F238E27FC236}">
                  <a16:creationId xmlns:a16="http://schemas.microsoft.com/office/drawing/2014/main" id="{5483A807-49FD-4631-9BA5-510FC171CB5B}"/>
                </a:ext>
              </a:extLst>
            </p:cNvPr>
            <p:cNvGrpSpPr/>
            <p:nvPr/>
          </p:nvGrpSpPr>
          <p:grpSpPr>
            <a:xfrm>
              <a:off x="7020581" y="1655299"/>
              <a:ext cx="4727904" cy="1308385"/>
              <a:chOff x="6239090" y="2797"/>
              <a:chExt cx="4727904" cy="1308385"/>
            </a:xfrm>
          </p:grpSpPr>
          <p:sp>
            <p:nvSpPr>
              <p:cNvPr id="6" name="Rectangle 5">
                <a:extLst>
                  <a:ext uri="{FF2B5EF4-FFF2-40B4-BE49-F238E27FC236}">
                    <a16:creationId xmlns:a16="http://schemas.microsoft.com/office/drawing/2014/main" id="{4833A1FC-D39D-46D4-9858-2B027790B0E6}"/>
                  </a:ext>
                </a:extLst>
              </p:cNvPr>
              <p:cNvSpPr/>
              <p:nvPr/>
            </p:nvSpPr>
            <p:spPr>
              <a:xfrm>
                <a:off x="6239090" y="2797"/>
                <a:ext cx="4265888" cy="1308385"/>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7" name="TextBox 6">
                <a:extLst>
                  <a:ext uri="{FF2B5EF4-FFF2-40B4-BE49-F238E27FC236}">
                    <a16:creationId xmlns:a16="http://schemas.microsoft.com/office/drawing/2014/main" id="{55E79C87-771D-4CB3-A865-35FBA49E193E}"/>
                  </a:ext>
                </a:extLst>
              </p:cNvPr>
              <p:cNvSpPr txBox="1"/>
              <p:nvPr/>
            </p:nvSpPr>
            <p:spPr>
              <a:xfrm>
                <a:off x="6239090" y="2797"/>
                <a:ext cx="4727904" cy="13083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8471" tIns="138471" rIns="138471" bIns="138471" numCol="1" spcCol="1270" anchor="ctr" anchorCtr="0">
                <a:noAutofit/>
              </a:bodyPr>
              <a:lstStyle/>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Windows Location Services must be enabled on the client machines</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Location obfuscated to 300m x 300m</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Results aggregated over 3 days to automatically identified cities</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One location per city only</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Updated every 24 hours</a:t>
                </a:r>
              </a:p>
            </p:txBody>
          </p:sp>
        </p:grpSp>
      </p:grpSp>
      <p:grpSp>
        <p:nvGrpSpPr>
          <p:cNvPr id="8" name="Group 7">
            <a:extLst>
              <a:ext uri="{FF2B5EF4-FFF2-40B4-BE49-F238E27FC236}">
                <a16:creationId xmlns:a16="http://schemas.microsoft.com/office/drawing/2014/main" id="{0CFAF289-BB01-4780-847D-9E9C464D5D59}"/>
              </a:ext>
            </a:extLst>
          </p:cNvPr>
          <p:cNvGrpSpPr/>
          <p:nvPr/>
        </p:nvGrpSpPr>
        <p:grpSpPr>
          <a:xfrm>
            <a:off x="2408072" y="3304013"/>
            <a:ext cx="9107653" cy="1308385"/>
            <a:chOff x="2408072" y="3265453"/>
            <a:chExt cx="9107653" cy="1308385"/>
          </a:xfrm>
        </p:grpSpPr>
        <p:sp>
          <p:nvSpPr>
            <p:cNvPr id="9" name="TextBox 8">
              <a:extLst>
                <a:ext uri="{FF2B5EF4-FFF2-40B4-BE49-F238E27FC236}">
                  <a16:creationId xmlns:a16="http://schemas.microsoft.com/office/drawing/2014/main" id="{8022B273-41D5-4B70-A373-76E5675E2038}"/>
                </a:ext>
              </a:extLst>
            </p:cNvPr>
            <p:cNvSpPr txBox="1"/>
            <p:nvPr/>
          </p:nvSpPr>
          <p:spPr>
            <a:xfrm>
              <a:off x="2408072" y="3265453"/>
              <a:ext cx="4727905" cy="13083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8471" tIns="138471" rIns="138471" bIns="138471" numCol="1" spcCol="1270" anchor="ctr" anchorCtr="0">
              <a:noAutofit/>
            </a:bodyPr>
            <a:lstStyle/>
            <a:p>
              <a:pPr marL="0" lvl="0" indent="0" algn="l" defTabSz="1111250">
                <a:lnSpc>
                  <a:spcPct val="100000"/>
                </a:lnSpc>
                <a:spcBef>
                  <a:spcPct val="0"/>
                </a:spcBef>
                <a:spcAft>
                  <a:spcPct val="35000"/>
                </a:spcAft>
                <a:buNone/>
              </a:pPr>
              <a:r>
                <a:rPr lang="en-US" sz="2500" kern="1200"/>
                <a:t>LAN Subnet ID entered</a:t>
              </a:r>
            </a:p>
          </p:txBody>
        </p:sp>
        <p:grpSp>
          <p:nvGrpSpPr>
            <p:cNvPr id="10" name="Group 9">
              <a:extLst>
                <a:ext uri="{FF2B5EF4-FFF2-40B4-BE49-F238E27FC236}">
                  <a16:creationId xmlns:a16="http://schemas.microsoft.com/office/drawing/2014/main" id="{6DE16E06-3FBF-4489-A761-56D0D38D061F}"/>
                </a:ext>
              </a:extLst>
            </p:cNvPr>
            <p:cNvGrpSpPr/>
            <p:nvPr/>
          </p:nvGrpSpPr>
          <p:grpSpPr>
            <a:xfrm>
              <a:off x="7020581" y="3265453"/>
              <a:ext cx="4495144" cy="1308385"/>
              <a:chOff x="6239090" y="1638280"/>
              <a:chExt cx="4495144" cy="1308385"/>
            </a:xfrm>
          </p:grpSpPr>
          <p:sp>
            <p:nvSpPr>
              <p:cNvPr id="11" name="Rectangle 10">
                <a:extLst>
                  <a:ext uri="{FF2B5EF4-FFF2-40B4-BE49-F238E27FC236}">
                    <a16:creationId xmlns:a16="http://schemas.microsoft.com/office/drawing/2014/main" id="{E8237BE0-51DC-46CB-95AD-BF2E4BA4B02B}"/>
                  </a:ext>
                </a:extLst>
              </p:cNvPr>
              <p:cNvSpPr/>
              <p:nvPr/>
            </p:nvSpPr>
            <p:spPr>
              <a:xfrm>
                <a:off x="6239090" y="1638280"/>
                <a:ext cx="4265888" cy="1308385"/>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8FE33EEA-A9DB-45E3-82C7-E63F418D40A2}"/>
                  </a:ext>
                </a:extLst>
              </p:cNvPr>
              <p:cNvSpPr txBox="1"/>
              <p:nvPr/>
            </p:nvSpPr>
            <p:spPr>
              <a:xfrm>
                <a:off x="6239090" y="1638280"/>
                <a:ext cx="4495144" cy="13083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8471" tIns="138471" rIns="138471" bIns="138471" numCol="1" spcCol="1270" anchor="ctr" anchorCtr="0">
                <a:noAutofit/>
              </a:bodyPr>
              <a:lstStyle/>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You enter all office locations with LAN Subnet IDs</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You can enter multiple offices within a City</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CSV Import available</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Results aggregated over 3 days are correlated with those offices</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Updated every 24 hours</a:t>
                </a:r>
              </a:p>
            </p:txBody>
          </p:sp>
        </p:grpSp>
      </p:grpSp>
      <p:grpSp>
        <p:nvGrpSpPr>
          <p:cNvPr id="13" name="Group 12">
            <a:extLst>
              <a:ext uri="{FF2B5EF4-FFF2-40B4-BE49-F238E27FC236}">
                <a16:creationId xmlns:a16="http://schemas.microsoft.com/office/drawing/2014/main" id="{FAFF69F4-BE09-41D0-A983-BD1CE4841DB5}"/>
              </a:ext>
            </a:extLst>
          </p:cNvPr>
          <p:cNvGrpSpPr/>
          <p:nvPr/>
        </p:nvGrpSpPr>
        <p:grpSpPr>
          <a:xfrm>
            <a:off x="2408072" y="4952726"/>
            <a:ext cx="9340413" cy="1308385"/>
            <a:chOff x="2408072" y="4952726"/>
            <a:chExt cx="9340413" cy="1308385"/>
          </a:xfrm>
        </p:grpSpPr>
        <p:sp>
          <p:nvSpPr>
            <p:cNvPr id="14" name="TextBox 13">
              <a:extLst>
                <a:ext uri="{FF2B5EF4-FFF2-40B4-BE49-F238E27FC236}">
                  <a16:creationId xmlns:a16="http://schemas.microsoft.com/office/drawing/2014/main" id="{102A1476-3313-4318-A21A-E9A4FE7D15DF}"/>
                </a:ext>
              </a:extLst>
            </p:cNvPr>
            <p:cNvSpPr txBox="1"/>
            <p:nvPr/>
          </p:nvSpPr>
          <p:spPr>
            <a:xfrm>
              <a:off x="2408072" y="4952726"/>
              <a:ext cx="4727905" cy="13083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8471" tIns="138471" rIns="138471" bIns="138471" numCol="1" spcCol="1270" anchor="ctr" anchorCtr="0">
              <a:noAutofit/>
            </a:bodyPr>
            <a:lstStyle/>
            <a:p>
              <a:pPr marL="0" lvl="0" indent="0" algn="l" defTabSz="1111250">
                <a:lnSpc>
                  <a:spcPct val="100000"/>
                </a:lnSpc>
                <a:spcBef>
                  <a:spcPct val="0"/>
                </a:spcBef>
                <a:spcAft>
                  <a:spcPct val="35000"/>
                </a:spcAft>
                <a:buNone/>
              </a:pPr>
              <a:r>
                <a:rPr lang="en-US" sz="2500" kern="1200"/>
                <a:t>Microsoft 365 network connectivity test tool</a:t>
              </a:r>
            </a:p>
          </p:txBody>
        </p:sp>
        <p:grpSp>
          <p:nvGrpSpPr>
            <p:cNvPr id="15" name="Group 14">
              <a:extLst>
                <a:ext uri="{FF2B5EF4-FFF2-40B4-BE49-F238E27FC236}">
                  <a16:creationId xmlns:a16="http://schemas.microsoft.com/office/drawing/2014/main" id="{DA6DEC18-9015-43B4-BF7C-927E90D553D2}"/>
                </a:ext>
              </a:extLst>
            </p:cNvPr>
            <p:cNvGrpSpPr/>
            <p:nvPr/>
          </p:nvGrpSpPr>
          <p:grpSpPr>
            <a:xfrm>
              <a:off x="7020580" y="4952726"/>
              <a:ext cx="4727905" cy="1308385"/>
              <a:chOff x="6239090" y="3273762"/>
              <a:chExt cx="4265888" cy="1308385"/>
            </a:xfrm>
          </p:grpSpPr>
          <p:sp>
            <p:nvSpPr>
              <p:cNvPr id="16" name="Rectangle 15">
                <a:extLst>
                  <a:ext uri="{FF2B5EF4-FFF2-40B4-BE49-F238E27FC236}">
                    <a16:creationId xmlns:a16="http://schemas.microsoft.com/office/drawing/2014/main" id="{63C9A0DC-5C69-42BC-B4A5-E21122416B44}"/>
                  </a:ext>
                </a:extLst>
              </p:cNvPr>
              <p:cNvSpPr/>
              <p:nvPr/>
            </p:nvSpPr>
            <p:spPr>
              <a:xfrm>
                <a:off x="6239090" y="3273762"/>
                <a:ext cx="4265888" cy="1308385"/>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7" name="TextBox 16">
                <a:extLst>
                  <a:ext uri="{FF2B5EF4-FFF2-40B4-BE49-F238E27FC236}">
                    <a16:creationId xmlns:a16="http://schemas.microsoft.com/office/drawing/2014/main" id="{8032D5E1-865B-4DF4-9101-7B56941E0B93}"/>
                  </a:ext>
                </a:extLst>
              </p:cNvPr>
              <p:cNvSpPr txBox="1"/>
              <p:nvPr/>
            </p:nvSpPr>
            <p:spPr>
              <a:xfrm>
                <a:off x="6239090" y="3273762"/>
                <a:ext cx="4265888" cy="13083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8471" tIns="138471" rIns="138471" bIns="138471" numCol="1" spcCol="1270" anchor="ctr" anchorCtr="0">
                <a:noAutofit/>
              </a:bodyPr>
              <a:lstStyle/>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User at location runs test with typed or detected location</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Has additional DNS, proxy, VPN, buffer bloat, required FQDN tests</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Result appears within a minute of the user completing it</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User must be signed into the tenant</a:t>
                </a:r>
              </a:p>
              <a:p>
                <a:pPr marL="171450" lvl="0" indent="-171450" algn="l" defTabSz="488950">
                  <a:lnSpc>
                    <a:spcPct val="100000"/>
                  </a:lnSpc>
                  <a:spcBef>
                    <a:spcPct val="0"/>
                  </a:spcBef>
                  <a:spcAft>
                    <a:spcPct val="35000"/>
                  </a:spcAft>
                  <a:buFont typeface="Wingdings" panose="05000000000000000000" pitchFamily="2" charset="2"/>
                  <a:buChar char="§"/>
                </a:pPr>
                <a:r>
                  <a:rPr lang="en-US" sz="1100" kern="1200"/>
                  <a:t>No aggregation and no regular tests</a:t>
                </a:r>
              </a:p>
            </p:txBody>
          </p:sp>
        </p:grpSp>
      </p:grpSp>
      <p:cxnSp>
        <p:nvCxnSpPr>
          <p:cNvPr id="18" name="Straight Connector 17">
            <a:extLst>
              <a:ext uri="{FF2B5EF4-FFF2-40B4-BE49-F238E27FC236}">
                <a16:creationId xmlns:a16="http://schemas.microsoft.com/office/drawing/2014/main" id="{18666143-0014-4C19-893A-C2B4DEF7FEB4}"/>
              </a:ext>
            </a:extLst>
          </p:cNvPr>
          <p:cNvCxnSpPr>
            <a:cxnSpLocks/>
          </p:cNvCxnSpPr>
          <p:nvPr/>
        </p:nvCxnSpPr>
        <p:spPr>
          <a:xfrm flipH="1">
            <a:off x="1666876" y="3133725"/>
            <a:ext cx="8572499" cy="0"/>
          </a:xfrm>
          <a:prstGeom prst="line">
            <a:avLst/>
          </a:prstGeom>
          <a:ln>
            <a:solidFill>
              <a:schemeClr val="bg2">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4934DF-3F89-4C48-B7FF-B02292086C30}"/>
              </a:ext>
            </a:extLst>
          </p:cNvPr>
          <p:cNvCxnSpPr>
            <a:cxnSpLocks/>
          </p:cNvCxnSpPr>
          <p:nvPr/>
        </p:nvCxnSpPr>
        <p:spPr>
          <a:xfrm flipH="1">
            <a:off x="1666876" y="4762500"/>
            <a:ext cx="8572499" cy="0"/>
          </a:xfrm>
          <a:prstGeom prst="line">
            <a:avLst/>
          </a:prstGeom>
          <a:ln>
            <a:solidFill>
              <a:schemeClr val="bg2">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0" name="Group 4">
            <a:extLst>
              <a:ext uri="{FF2B5EF4-FFF2-40B4-BE49-F238E27FC236}">
                <a16:creationId xmlns:a16="http://schemas.microsoft.com/office/drawing/2014/main" id="{865D7300-DA24-4A52-95B7-8B5DFD378C75}"/>
              </a:ext>
            </a:extLst>
          </p:cNvPr>
          <p:cNvGrpSpPr>
            <a:grpSpLocks noChangeAspect="1"/>
          </p:cNvGrpSpPr>
          <p:nvPr/>
        </p:nvGrpSpPr>
        <p:grpSpPr bwMode="auto">
          <a:xfrm>
            <a:off x="588263" y="1838828"/>
            <a:ext cx="789171" cy="901591"/>
            <a:chOff x="946" y="1385"/>
            <a:chExt cx="1060" cy="1211"/>
          </a:xfrm>
        </p:grpSpPr>
        <p:sp>
          <p:nvSpPr>
            <p:cNvPr id="21" name="Freeform 5">
              <a:extLst>
                <a:ext uri="{FF2B5EF4-FFF2-40B4-BE49-F238E27FC236}">
                  <a16:creationId xmlns:a16="http://schemas.microsoft.com/office/drawing/2014/main" id="{8C9B335C-D613-40AE-9DE2-DAF049E408B4}"/>
                </a:ext>
              </a:extLst>
            </p:cNvPr>
            <p:cNvSpPr>
              <a:spLocks/>
            </p:cNvSpPr>
            <p:nvPr/>
          </p:nvSpPr>
          <p:spPr bwMode="auto">
            <a:xfrm>
              <a:off x="1628" y="2252"/>
              <a:ext cx="335" cy="77"/>
            </a:xfrm>
            <a:custGeom>
              <a:avLst/>
              <a:gdLst>
                <a:gd name="T0" fmla="*/ 71 w 118"/>
                <a:gd name="T1" fmla="*/ 4 h 27"/>
                <a:gd name="T2" fmla="*/ 71 w 118"/>
                <a:gd name="T3" fmla="*/ 4 h 27"/>
                <a:gd name="T4" fmla="*/ 55 w 118"/>
                <a:gd name="T5" fmla="*/ 0 h 27"/>
                <a:gd name="T6" fmla="*/ 0 w 118"/>
                <a:gd name="T7" fmla="*/ 27 h 27"/>
                <a:gd name="T8" fmla="*/ 118 w 118"/>
                <a:gd name="T9" fmla="*/ 27 h 27"/>
                <a:gd name="T10" fmla="*/ 104 w 118"/>
                <a:gd name="T11" fmla="*/ 18 h 27"/>
                <a:gd name="T12" fmla="*/ 88 w 118"/>
                <a:gd name="T13" fmla="*/ 10 h 27"/>
                <a:gd name="T14" fmla="*/ 71 w 118"/>
                <a:gd name="T15" fmla="*/ 4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7">
                  <a:moveTo>
                    <a:pt x="71" y="4"/>
                  </a:moveTo>
                  <a:lnTo>
                    <a:pt x="71" y="4"/>
                  </a:lnTo>
                  <a:cubicBezTo>
                    <a:pt x="66" y="2"/>
                    <a:pt x="60" y="1"/>
                    <a:pt x="55" y="0"/>
                  </a:cubicBezTo>
                  <a:lnTo>
                    <a:pt x="0" y="27"/>
                  </a:lnTo>
                  <a:lnTo>
                    <a:pt x="118" y="27"/>
                  </a:lnTo>
                  <a:cubicBezTo>
                    <a:pt x="114" y="24"/>
                    <a:pt x="109" y="21"/>
                    <a:pt x="104" y="18"/>
                  </a:cubicBezTo>
                  <a:cubicBezTo>
                    <a:pt x="99" y="15"/>
                    <a:pt x="93" y="12"/>
                    <a:pt x="88" y="10"/>
                  </a:cubicBezTo>
                  <a:cubicBezTo>
                    <a:pt x="82" y="8"/>
                    <a:pt x="77" y="6"/>
                    <a:pt x="71" y="4"/>
                  </a:cubicBezTo>
                  <a:close/>
                </a:path>
              </a:pathLst>
            </a:custGeom>
            <a:solidFill>
              <a:srgbClr val="C1C1C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DA2DB962-E915-4DEF-9EA9-DEF67099AC12}"/>
                </a:ext>
              </a:extLst>
            </p:cNvPr>
            <p:cNvSpPr>
              <a:spLocks/>
            </p:cNvSpPr>
            <p:nvPr/>
          </p:nvSpPr>
          <p:spPr bwMode="auto">
            <a:xfrm>
              <a:off x="946" y="2406"/>
              <a:ext cx="241" cy="145"/>
            </a:xfrm>
            <a:custGeom>
              <a:avLst/>
              <a:gdLst>
                <a:gd name="T0" fmla="*/ 4 w 85"/>
                <a:gd name="T1" fmla="*/ 13 h 51"/>
                <a:gd name="T2" fmla="*/ 4 w 85"/>
                <a:gd name="T3" fmla="*/ 13 h 51"/>
                <a:gd name="T4" fmla="*/ 13 w 85"/>
                <a:gd name="T5" fmla="*/ 24 h 51"/>
                <a:gd name="T6" fmla="*/ 26 w 85"/>
                <a:gd name="T7" fmla="*/ 33 h 51"/>
                <a:gd name="T8" fmla="*/ 40 w 85"/>
                <a:gd name="T9" fmla="*/ 41 h 51"/>
                <a:gd name="T10" fmla="*/ 55 w 85"/>
                <a:gd name="T11" fmla="*/ 47 h 51"/>
                <a:gd name="T12" fmla="*/ 67 w 85"/>
                <a:gd name="T13" fmla="*/ 51 h 51"/>
                <a:gd name="T14" fmla="*/ 85 w 85"/>
                <a:gd name="T15" fmla="*/ 0 h 51"/>
                <a:gd name="T16" fmla="*/ 0 w 85"/>
                <a:gd name="T17" fmla="*/ 0 h 51"/>
                <a:gd name="T18" fmla="*/ 4 w 85"/>
                <a:gd name="T19"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51">
                  <a:moveTo>
                    <a:pt x="4" y="13"/>
                  </a:moveTo>
                  <a:lnTo>
                    <a:pt x="4" y="13"/>
                  </a:lnTo>
                  <a:cubicBezTo>
                    <a:pt x="6" y="17"/>
                    <a:pt x="9" y="21"/>
                    <a:pt x="13" y="24"/>
                  </a:cubicBezTo>
                  <a:cubicBezTo>
                    <a:pt x="17" y="28"/>
                    <a:pt x="21" y="31"/>
                    <a:pt x="26" y="33"/>
                  </a:cubicBezTo>
                  <a:cubicBezTo>
                    <a:pt x="30" y="36"/>
                    <a:pt x="35" y="39"/>
                    <a:pt x="40" y="41"/>
                  </a:cubicBezTo>
                  <a:cubicBezTo>
                    <a:pt x="45" y="43"/>
                    <a:pt x="50" y="45"/>
                    <a:pt x="55" y="47"/>
                  </a:cubicBezTo>
                  <a:cubicBezTo>
                    <a:pt x="60" y="49"/>
                    <a:pt x="64" y="50"/>
                    <a:pt x="67" y="51"/>
                  </a:cubicBezTo>
                  <a:lnTo>
                    <a:pt x="85" y="0"/>
                  </a:lnTo>
                  <a:lnTo>
                    <a:pt x="0" y="0"/>
                  </a:lnTo>
                  <a:cubicBezTo>
                    <a:pt x="0" y="5"/>
                    <a:pt x="1" y="9"/>
                    <a:pt x="4" y="13"/>
                  </a:cubicBezTo>
                  <a:close/>
                </a:path>
              </a:pathLst>
            </a:custGeom>
            <a:solidFill>
              <a:srgbClr val="C1C1C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2E705D8C-0371-4AB9-9987-507355AD107C}"/>
                </a:ext>
              </a:extLst>
            </p:cNvPr>
            <p:cNvSpPr>
              <a:spLocks/>
            </p:cNvSpPr>
            <p:nvPr/>
          </p:nvSpPr>
          <p:spPr bwMode="auto">
            <a:xfrm>
              <a:off x="1210" y="2406"/>
              <a:ext cx="515" cy="190"/>
            </a:xfrm>
            <a:custGeom>
              <a:avLst/>
              <a:gdLst>
                <a:gd name="T0" fmla="*/ 94 w 181"/>
                <a:gd name="T1" fmla="*/ 0 h 67"/>
                <a:gd name="T2" fmla="*/ 94 w 181"/>
                <a:gd name="T3" fmla="*/ 0 h 67"/>
                <a:gd name="T4" fmla="*/ 20 w 181"/>
                <a:gd name="T5" fmla="*/ 0 h 67"/>
                <a:gd name="T6" fmla="*/ 0 w 181"/>
                <a:gd name="T7" fmla="*/ 58 h 67"/>
                <a:gd name="T8" fmla="*/ 47 w 181"/>
                <a:gd name="T9" fmla="*/ 64 h 67"/>
                <a:gd name="T10" fmla="*/ 94 w 181"/>
                <a:gd name="T11" fmla="*/ 67 h 67"/>
                <a:gd name="T12" fmla="*/ 138 w 181"/>
                <a:gd name="T13" fmla="*/ 65 h 67"/>
                <a:gd name="T14" fmla="*/ 181 w 181"/>
                <a:gd name="T15" fmla="*/ 59 h 67"/>
                <a:gd name="T16" fmla="*/ 161 w 181"/>
                <a:gd name="T17" fmla="*/ 0 h 67"/>
                <a:gd name="T18" fmla="*/ 94 w 181"/>
                <a:gd name="T1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67">
                  <a:moveTo>
                    <a:pt x="94" y="0"/>
                  </a:moveTo>
                  <a:lnTo>
                    <a:pt x="94" y="0"/>
                  </a:lnTo>
                  <a:lnTo>
                    <a:pt x="20" y="0"/>
                  </a:lnTo>
                  <a:lnTo>
                    <a:pt x="0" y="58"/>
                  </a:lnTo>
                  <a:cubicBezTo>
                    <a:pt x="16" y="61"/>
                    <a:pt x="31" y="63"/>
                    <a:pt x="47" y="64"/>
                  </a:cubicBezTo>
                  <a:cubicBezTo>
                    <a:pt x="62" y="66"/>
                    <a:pt x="78" y="67"/>
                    <a:pt x="94" y="67"/>
                  </a:cubicBezTo>
                  <a:cubicBezTo>
                    <a:pt x="109" y="67"/>
                    <a:pt x="123" y="66"/>
                    <a:pt x="138" y="65"/>
                  </a:cubicBezTo>
                  <a:cubicBezTo>
                    <a:pt x="152" y="63"/>
                    <a:pt x="167" y="61"/>
                    <a:pt x="181" y="59"/>
                  </a:cubicBezTo>
                  <a:lnTo>
                    <a:pt x="161" y="0"/>
                  </a:lnTo>
                  <a:lnTo>
                    <a:pt x="94" y="0"/>
                  </a:lnTo>
                  <a:close/>
                </a:path>
              </a:pathLst>
            </a:custGeom>
            <a:solidFill>
              <a:srgbClr val="D1D1D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211A8CA5-B823-4BFD-BC6A-0DACDA4753A9}"/>
                </a:ext>
              </a:extLst>
            </p:cNvPr>
            <p:cNvSpPr>
              <a:spLocks noEditPoints="1"/>
            </p:cNvSpPr>
            <p:nvPr/>
          </p:nvSpPr>
          <p:spPr bwMode="auto">
            <a:xfrm>
              <a:off x="991" y="1385"/>
              <a:ext cx="910" cy="1021"/>
            </a:xfrm>
            <a:custGeom>
              <a:avLst/>
              <a:gdLst>
                <a:gd name="T0" fmla="*/ 257 w 320"/>
                <a:gd name="T1" fmla="*/ 182 h 359"/>
                <a:gd name="T2" fmla="*/ 257 w 320"/>
                <a:gd name="T3" fmla="*/ 182 h 359"/>
                <a:gd name="T4" fmla="*/ 237 w 320"/>
                <a:gd name="T5" fmla="*/ 211 h 359"/>
                <a:gd name="T6" fmla="*/ 207 w 320"/>
                <a:gd name="T7" fmla="*/ 231 h 359"/>
                <a:gd name="T8" fmla="*/ 171 w 320"/>
                <a:gd name="T9" fmla="*/ 239 h 359"/>
                <a:gd name="T10" fmla="*/ 134 w 320"/>
                <a:gd name="T11" fmla="*/ 231 h 359"/>
                <a:gd name="T12" fmla="*/ 105 w 320"/>
                <a:gd name="T13" fmla="*/ 211 h 359"/>
                <a:gd name="T14" fmla="*/ 85 w 320"/>
                <a:gd name="T15" fmla="*/ 182 h 359"/>
                <a:gd name="T16" fmla="*/ 78 w 320"/>
                <a:gd name="T17" fmla="*/ 145 h 359"/>
                <a:gd name="T18" fmla="*/ 85 w 320"/>
                <a:gd name="T19" fmla="*/ 109 h 359"/>
                <a:gd name="T20" fmla="*/ 105 w 320"/>
                <a:gd name="T21" fmla="*/ 80 h 359"/>
                <a:gd name="T22" fmla="*/ 134 w 320"/>
                <a:gd name="T23" fmla="*/ 60 h 359"/>
                <a:gd name="T24" fmla="*/ 171 w 320"/>
                <a:gd name="T25" fmla="*/ 52 h 359"/>
                <a:gd name="T26" fmla="*/ 207 w 320"/>
                <a:gd name="T27" fmla="*/ 60 h 359"/>
                <a:gd name="T28" fmla="*/ 237 w 320"/>
                <a:gd name="T29" fmla="*/ 80 h 359"/>
                <a:gd name="T30" fmla="*/ 257 w 320"/>
                <a:gd name="T31" fmla="*/ 109 h 359"/>
                <a:gd name="T32" fmla="*/ 264 w 320"/>
                <a:gd name="T33" fmla="*/ 145 h 359"/>
                <a:gd name="T34" fmla="*/ 257 w 320"/>
                <a:gd name="T35" fmla="*/ 182 h 359"/>
                <a:gd name="T36" fmla="*/ 309 w 320"/>
                <a:gd name="T37" fmla="*/ 205 h 359"/>
                <a:gd name="T38" fmla="*/ 309 w 320"/>
                <a:gd name="T39" fmla="*/ 205 h 359"/>
                <a:gd name="T40" fmla="*/ 320 w 320"/>
                <a:gd name="T41" fmla="*/ 148 h 359"/>
                <a:gd name="T42" fmla="*/ 315 w 320"/>
                <a:gd name="T43" fmla="*/ 108 h 359"/>
                <a:gd name="T44" fmla="*/ 300 w 320"/>
                <a:gd name="T45" fmla="*/ 73 h 359"/>
                <a:gd name="T46" fmla="*/ 276 w 320"/>
                <a:gd name="T47" fmla="*/ 42 h 359"/>
                <a:gd name="T48" fmla="*/ 246 w 320"/>
                <a:gd name="T49" fmla="*/ 19 h 359"/>
                <a:gd name="T50" fmla="*/ 211 w 320"/>
                <a:gd name="T51" fmla="*/ 4 h 359"/>
                <a:gd name="T52" fmla="*/ 171 w 320"/>
                <a:gd name="T53" fmla="*/ 0 h 359"/>
                <a:gd name="T54" fmla="*/ 131 w 320"/>
                <a:gd name="T55" fmla="*/ 4 h 359"/>
                <a:gd name="T56" fmla="*/ 96 w 320"/>
                <a:gd name="T57" fmla="*/ 19 h 359"/>
                <a:gd name="T58" fmla="*/ 65 w 320"/>
                <a:gd name="T59" fmla="*/ 42 h 359"/>
                <a:gd name="T60" fmla="*/ 42 w 320"/>
                <a:gd name="T61" fmla="*/ 73 h 359"/>
                <a:gd name="T62" fmla="*/ 27 w 320"/>
                <a:gd name="T63" fmla="*/ 108 h 359"/>
                <a:gd name="T64" fmla="*/ 22 w 320"/>
                <a:gd name="T65" fmla="*/ 148 h 359"/>
                <a:gd name="T66" fmla="*/ 33 w 320"/>
                <a:gd name="T67" fmla="*/ 205 h 359"/>
                <a:gd name="T68" fmla="*/ 65 w 320"/>
                <a:gd name="T69" fmla="*/ 253 h 359"/>
                <a:gd name="T70" fmla="*/ 108 w 320"/>
                <a:gd name="T71" fmla="*/ 296 h 359"/>
                <a:gd name="T72" fmla="*/ 81 w 320"/>
                <a:gd name="T73" fmla="*/ 300 h 359"/>
                <a:gd name="T74" fmla="*/ 51 w 320"/>
                <a:gd name="T75" fmla="*/ 308 h 359"/>
                <a:gd name="T76" fmla="*/ 23 w 320"/>
                <a:gd name="T77" fmla="*/ 318 h 359"/>
                <a:gd name="T78" fmla="*/ 0 w 320"/>
                <a:gd name="T79" fmla="*/ 332 h 359"/>
                <a:gd name="T80" fmla="*/ 144 w 320"/>
                <a:gd name="T81" fmla="*/ 332 h 359"/>
                <a:gd name="T82" fmla="*/ 171 w 320"/>
                <a:gd name="T83" fmla="*/ 359 h 359"/>
                <a:gd name="T84" fmla="*/ 276 w 320"/>
                <a:gd name="T85" fmla="*/ 253 h 359"/>
                <a:gd name="T86" fmla="*/ 309 w 320"/>
                <a:gd name="T87" fmla="*/ 20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0" h="359">
                  <a:moveTo>
                    <a:pt x="257" y="182"/>
                  </a:moveTo>
                  <a:lnTo>
                    <a:pt x="257" y="182"/>
                  </a:lnTo>
                  <a:cubicBezTo>
                    <a:pt x="252" y="193"/>
                    <a:pt x="245" y="203"/>
                    <a:pt x="237" y="211"/>
                  </a:cubicBezTo>
                  <a:cubicBezTo>
                    <a:pt x="228" y="220"/>
                    <a:pt x="219" y="227"/>
                    <a:pt x="207" y="231"/>
                  </a:cubicBezTo>
                  <a:cubicBezTo>
                    <a:pt x="196" y="236"/>
                    <a:pt x="184" y="239"/>
                    <a:pt x="171" y="239"/>
                  </a:cubicBezTo>
                  <a:cubicBezTo>
                    <a:pt x="158" y="239"/>
                    <a:pt x="146" y="236"/>
                    <a:pt x="134" y="231"/>
                  </a:cubicBezTo>
                  <a:cubicBezTo>
                    <a:pt x="123" y="227"/>
                    <a:pt x="113" y="220"/>
                    <a:pt x="105" y="211"/>
                  </a:cubicBezTo>
                  <a:cubicBezTo>
                    <a:pt x="96" y="203"/>
                    <a:pt x="90" y="193"/>
                    <a:pt x="85" y="182"/>
                  </a:cubicBezTo>
                  <a:cubicBezTo>
                    <a:pt x="80" y="171"/>
                    <a:pt x="78" y="158"/>
                    <a:pt x="78" y="145"/>
                  </a:cubicBezTo>
                  <a:cubicBezTo>
                    <a:pt x="78" y="133"/>
                    <a:pt x="80" y="120"/>
                    <a:pt x="85" y="109"/>
                  </a:cubicBezTo>
                  <a:cubicBezTo>
                    <a:pt x="90" y="98"/>
                    <a:pt x="96" y="88"/>
                    <a:pt x="105" y="80"/>
                  </a:cubicBezTo>
                  <a:cubicBezTo>
                    <a:pt x="113" y="71"/>
                    <a:pt x="123" y="64"/>
                    <a:pt x="134" y="60"/>
                  </a:cubicBezTo>
                  <a:cubicBezTo>
                    <a:pt x="146" y="55"/>
                    <a:pt x="158" y="52"/>
                    <a:pt x="171" y="52"/>
                  </a:cubicBezTo>
                  <a:cubicBezTo>
                    <a:pt x="184" y="52"/>
                    <a:pt x="196" y="55"/>
                    <a:pt x="207" y="60"/>
                  </a:cubicBezTo>
                  <a:cubicBezTo>
                    <a:pt x="219" y="64"/>
                    <a:pt x="228" y="71"/>
                    <a:pt x="237" y="80"/>
                  </a:cubicBezTo>
                  <a:cubicBezTo>
                    <a:pt x="245" y="88"/>
                    <a:pt x="252" y="98"/>
                    <a:pt x="257" y="109"/>
                  </a:cubicBezTo>
                  <a:cubicBezTo>
                    <a:pt x="262" y="120"/>
                    <a:pt x="264" y="133"/>
                    <a:pt x="264" y="145"/>
                  </a:cubicBezTo>
                  <a:cubicBezTo>
                    <a:pt x="264" y="158"/>
                    <a:pt x="262" y="171"/>
                    <a:pt x="257" y="182"/>
                  </a:cubicBezTo>
                  <a:close/>
                  <a:moveTo>
                    <a:pt x="309" y="205"/>
                  </a:moveTo>
                  <a:lnTo>
                    <a:pt x="309" y="205"/>
                  </a:lnTo>
                  <a:cubicBezTo>
                    <a:pt x="316" y="187"/>
                    <a:pt x="320" y="168"/>
                    <a:pt x="320" y="148"/>
                  </a:cubicBezTo>
                  <a:cubicBezTo>
                    <a:pt x="320" y="134"/>
                    <a:pt x="318" y="121"/>
                    <a:pt x="315" y="108"/>
                  </a:cubicBezTo>
                  <a:cubicBezTo>
                    <a:pt x="311" y="96"/>
                    <a:pt x="306" y="84"/>
                    <a:pt x="300" y="73"/>
                  </a:cubicBezTo>
                  <a:cubicBezTo>
                    <a:pt x="293" y="62"/>
                    <a:pt x="285" y="52"/>
                    <a:pt x="276" y="42"/>
                  </a:cubicBezTo>
                  <a:cubicBezTo>
                    <a:pt x="267" y="33"/>
                    <a:pt x="257" y="26"/>
                    <a:pt x="246" y="19"/>
                  </a:cubicBezTo>
                  <a:cubicBezTo>
                    <a:pt x="235" y="13"/>
                    <a:pt x="223" y="8"/>
                    <a:pt x="211" y="4"/>
                  </a:cubicBezTo>
                  <a:cubicBezTo>
                    <a:pt x="198" y="2"/>
                    <a:pt x="185" y="0"/>
                    <a:pt x="171" y="0"/>
                  </a:cubicBezTo>
                  <a:cubicBezTo>
                    <a:pt x="157" y="0"/>
                    <a:pt x="144" y="2"/>
                    <a:pt x="131" y="4"/>
                  </a:cubicBezTo>
                  <a:cubicBezTo>
                    <a:pt x="118" y="8"/>
                    <a:pt x="107" y="13"/>
                    <a:pt x="96" y="19"/>
                  </a:cubicBezTo>
                  <a:cubicBezTo>
                    <a:pt x="84" y="26"/>
                    <a:pt x="74" y="33"/>
                    <a:pt x="65" y="42"/>
                  </a:cubicBezTo>
                  <a:cubicBezTo>
                    <a:pt x="56" y="52"/>
                    <a:pt x="48" y="62"/>
                    <a:pt x="42" y="73"/>
                  </a:cubicBezTo>
                  <a:cubicBezTo>
                    <a:pt x="36" y="84"/>
                    <a:pt x="31" y="96"/>
                    <a:pt x="27" y="108"/>
                  </a:cubicBezTo>
                  <a:cubicBezTo>
                    <a:pt x="23" y="121"/>
                    <a:pt x="22" y="134"/>
                    <a:pt x="22" y="148"/>
                  </a:cubicBezTo>
                  <a:cubicBezTo>
                    <a:pt x="22" y="168"/>
                    <a:pt x="25" y="187"/>
                    <a:pt x="33" y="205"/>
                  </a:cubicBezTo>
                  <a:cubicBezTo>
                    <a:pt x="41" y="223"/>
                    <a:pt x="51" y="239"/>
                    <a:pt x="65" y="253"/>
                  </a:cubicBezTo>
                  <a:lnTo>
                    <a:pt x="108" y="296"/>
                  </a:lnTo>
                  <a:cubicBezTo>
                    <a:pt x="100" y="297"/>
                    <a:pt x="91" y="299"/>
                    <a:pt x="81" y="300"/>
                  </a:cubicBezTo>
                  <a:cubicBezTo>
                    <a:pt x="71" y="302"/>
                    <a:pt x="61" y="305"/>
                    <a:pt x="51" y="308"/>
                  </a:cubicBezTo>
                  <a:cubicBezTo>
                    <a:pt x="41" y="311"/>
                    <a:pt x="32" y="314"/>
                    <a:pt x="23" y="318"/>
                  </a:cubicBezTo>
                  <a:cubicBezTo>
                    <a:pt x="14" y="322"/>
                    <a:pt x="6" y="327"/>
                    <a:pt x="0" y="332"/>
                  </a:cubicBezTo>
                  <a:lnTo>
                    <a:pt x="144" y="332"/>
                  </a:lnTo>
                  <a:lnTo>
                    <a:pt x="171" y="359"/>
                  </a:lnTo>
                  <a:lnTo>
                    <a:pt x="276" y="253"/>
                  </a:lnTo>
                  <a:cubicBezTo>
                    <a:pt x="290" y="239"/>
                    <a:pt x="301" y="223"/>
                    <a:pt x="309" y="205"/>
                  </a:cubicBezTo>
                  <a:close/>
                </a:path>
              </a:pathLst>
            </a:custGeom>
            <a:solidFill>
              <a:srgbClr val="C1C1C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2E60C50B-C7B5-4654-BD1E-519A5731A11F}"/>
                </a:ext>
              </a:extLst>
            </p:cNvPr>
            <p:cNvSpPr>
              <a:spLocks/>
            </p:cNvSpPr>
            <p:nvPr/>
          </p:nvSpPr>
          <p:spPr bwMode="auto">
            <a:xfrm>
              <a:off x="1287" y="1609"/>
              <a:ext cx="381" cy="379"/>
            </a:xfrm>
            <a:custGeom>
              <a:avLst/>
              <a:gdLst>
                <a:gd name="T0" fmla="*/ 114 w 134"/>
                <a:gd name="T1" fmla="*/ 19 h 133"/>
                <a:gd name="T2" fmla="*/ 114 w 134"/>
                <a:gd name="T3" fmla="*/ 19 h 133"/>
                <a:gd name="T4" fmla="*/ 93 w 134"/>
                <a:gd name="T5" fmla="*/ 5 h 133"/>
                <a:gd name="T6" fmla="*/ 67 w 134"/>
                <a:gd name="T7" fmla="*/ 0 h 133"/>
                <a:gd name="T8" fmla="*/ 41 w 134"/>
                <a:gd name="T9" fmla="*/ 5 h 133"/>
                <a:gd name="T10" fmla="*/ 20 w 134"/>
                <a:gd name="T11" fmla="*/ 19 h 133"/>
                <a:gd name="T12" fmla="*/ 5 w 134"/>
                <a:gd name="T13" fmla="*/ 41 h 133"/>
                <a:gd name="T14" fmla="*/ 0 w 134"/>
                <a:gd name="T15" fmla="*/ 66 h 133"/>
                <a:gd name="T16" fmla="*/ 5 w 134"/>
                <a:gd name="T17" fmla="*/ 92 h 133"/>
                <a:gd name="T18" fmla="*/ 20 w 134"/>
                <a:gd name="T19" fmla="*/ 114 h 133"/>
                <a:gd name="T20" fmla="*/ 41 w 134"/>
                <a:gd name="T21" fmla="*/ 128 h 133"/>
                <a:gd name="T22" fmla="*/ 67 w 134"/>
                <a:gd name="T23" fmla="*/ 133 h 133"/>
                <a:gd name="T24" fmla="*/ 93 w 134"/>
                <a:gd name="T25" fmla="*/ 128 h 133"/>
                <a:gd name="T26" fmla="*/ 114 w 134"/>
                <a:gd name="T27" fmla="*/ 114 h 133"/>
                <a:gd name="T28" fmla="*/ 128 w 134"/>
                <a:gd name="T29" fmla="*/ 92 h 133"/>
                <a:gd name="T30" fmla="*/ 134 w 134"/>
                <a:gd name="T31" fmla="*/ 66 h 133"/>
                <a:gd name="T32" fmla="*/ 128 w 134"/>
                <a:gd name="T33" fmla="*/ 41 h 133"/>
                <a:gd name="T34" fmla="*/ 114 w 134"/>
                <a:gd name="T35" fmla="*/ 1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133">
                  <a:moveTo>
                    <a:pt x="114" y="19"/>
                  </a:moveTo>
                  <a:lnTo>
                    <a:pt x="114" y="19"/>
                  </a:lnTo>
                  <a:cubicBezTo>
                    <a:pt x="108" y="13"/>
                    <a:pt x="101" y="9"/>
                    <a:pt x="93" y="5"/>
                  </a:cubicBezTo>
                  <a:cubicBezTo>
                    <a:pt x="85" y="2"/>
                    <a:pt x="76" y="0"/>
                    <a:pt x="67" y="0"/>
                  </a:cubicBezTo>
                  <a:cubicBezTo>
                    <a:pt x="58" y="0"/>
                    <a:pt x="49" y="2"/>
                    <a:pt x="41" y="5"/>
                  </a:cubicBezTo>
                  <a:cubicBezTo>
                    <a:pt x="33" y="9"/>
                    <a:pt x="26" y="13"/>
                    <a:pt x="20" y="19"/>
                  </a:cubicBezTo>
                  <a:cubicBezTo>
                    <a:pt x="14" y="25"/>
                    <a:pt x="9" y="32"/>
                    <a:pt x="5" y="41"/>
                  </a:cubicBezTo>
                  <a:cubicBezTo>
                    <a:pt x="2" y="49"/>
                    <a:pt x="0" y="57"/>
                    <a:pt x="0" y="66"/>
                  </a:cubicBezTo>
                  <a:cubicBezTo>
                    <a:pt x="0" y="76"/>
                    <a:pt x="2" y="84"/>
                    <a:pt x="5" y="92"/>
                  </a:cubicBezTo>
                  <a:cubicBezTo>
                    <a:pt x="9" y="101"/>
                    <a:pt x="14" y="108"/>
                    <a:pt x="20" y="114"/>
                  </a:cubicBezTo>
                  <a:cubicBezTo>
                    <a:pt x="26" y="120"/>
                    <a:pt x="33" y="124"/>
                    <a:pt x="41" y="128"/>
                  </a:cubicBezTo>
                  <a:cubicBezTo>
                    <a:pt x="49" y="131"/>
                    <a:pt x="58" y="133"/>
                    <a:pt x="67" y="133"/>
                  </a:cubicBezTo>
                  <a:cubicBezTo>
                    <a:pt x="76" y="133"/>
                    <a:pt x="85" y="131"/>
                    <a:pt x="93" y="128"/>
                  </a:cubicBezTo>
                  <a:cubicBezTo>
                    <a:pt x="101" y="124"/>
                    <a:pt x="108" y="120"/>
                    <a:pt x="114" y="114"/>
                  </a:cubicBezTo>
                  <a:cubicBezTo>
                    <a:pt x="120" y="108"/>
                    <a:pt x="125" y="101"/>
                    <a:pt x="128" y="92"/>
                  </a:cubicBezTo>
                  <a:cubicBezTo>
                    <a:pt x="132" y="84"/>
                    <a:pt x="134" y="76"/>
                    <a:pt x="134" y="66"/>
                  </a:cubicBezTo>
                  <a:cubicBezTo>
                    <a:pt x="134" y="57"/>
                    <a:pt x="132" y="49"/>
                    <a:pt x="128" y="41"/>
                  </a:cubicBezTo>
                  <a:cubicBezTo>
                    <a:pt x="125" y="32"/>
                    <a:pt x="120" y="25"/>
                    <a:pt x="114" y="19"/>
                  </a:cubicBezTo>
                  <a:close/>
                </a:path>
              </a:pathLst>
            </a:custGeom>
            <a:solidFill>
              <a:srgbClr val="0078D4"/>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43B6DD43-C9FA-4B6F-B80D-BF282DF0602D}"/>
                </a:ext>
              </a:extLst>
            </p:cNvPr>
            <p:cNvSpPr>
              <a:spLocks/>
            </p:cNvSpPr>
            <p:nvPr/>
          </p:nvSpPr>
          <p:spPr bwMode="auto">
            <a:xfrm>
              <a:off x="1747" y="2406"/>
              <a:ext cx="259" cy="151"/>
            </a:xfrm>
            <a:custGeom>
              <a:avLst/>
              <a:gdLst>
                <a:gd name="T0" fmla="*/ 0 w 91"/>
                <a:gd name="T1" fmla="*/ 0 h 53"/>
                <a:gd name="T2" fmla="*/ 0 w 91"/>
                <a:gd name="T3" fmla="*/ 0 h 53"/>
                <a:gd name="T4" fmla="*/ 18 w 91"/>
                <a:gd name="T5" fmla="*/ 53 h 53"/>
                <a:gd name="T6" fmla="*/ 32 w 91"/>
                <a:gd name="T7" fmla="*/ 49 h 53"/>
                <a:gd name="T8" fmla="*/ 47 w 91"/>
                <a:gd name="T9" fmla="*/ 43 h 53"/>
                <a:gd name="T10" fmla="*/ 63 w 91"/>
                <a:gd name="T11" fmla="*/ 35 h 53"/>
                <a:gd name="T12" fmla="*/ 78 w 91"/>
                <a:gd name="T13" fmla="*/ 25 h 53"/>
                <a:gd name="T14" fmla="*/ 88 w 91"/>
                <a:gd name="T15" fmla="*/ 13 h 53"/>
                <a:gd name="T16" fmla="*/ 91 w 91"/>
                <a:gd name="T17" fmla="*/ 0 h 53"/>
                <a:gd name="T18" fmla="*/ 0 w 91"/>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53">
                  <a:moveTo>
                    <a:pt x="0" y="0"/>
                  </a:moveTo>
                  <a:lnTo>
                    <a:pt x="0" y="0"/>
                  </a:lnTo>
                  <a:lnTo>
                    <a:pt x="18" y="53"/>
                  </a:lnTo>
                  <a:cubicBezTo>
                    <a:pt x="22" y="52"/>
                    <a:pt x="27" y="50"/>
                    <a:pt x="32" y="49"/>
                  </a:cubicBezTo>
                  <a:cubicBezTo>
                    <a:pt x="37" y="47"/>
                    <a:pt x="42" y="45"/>
                    <a:pt x="47" y="43"/>
                  </a:cubicBezTo>
                  <a:cubicBezTo>
                    <a:pt x="53" y="41"/>
                    <a:pt x="58" y="38"/>
                    <a:pt x="63" y="35"/>
                  </a:cubicBezTo>
                  <a:cubicBezTo>
                    <a:pt x="69" y="32"/>
                    <a:pt x="73" y="29"/>
                    <a:pt x="78" y="25"/>
                  </a:cubicBezTo>
                  <a:cubicBezTo>
                    <a:pt x="82" y="22"/>
                    <a:pt x="85" y="18"/>
                    <a:pt x="88" y="13"/>
                  </a:cubicBezTo>
                  <a:cubicBezTo>
                    <a:pt x="90" y="9"/>
                    <a:pt x="91" y="5"/>
                    <a:pt x="91" y="0"/>
                  </a:cubicBezTo>
                  <a:lnTo>
                    <a:pt x="0" y="0"/>
                  </a:lnTo>
                  <a:close/>
                </a:path>
              </a:pathLst>
            </a:custGeom>
            <a:solidFill>
              <a:srgbClr val="2F2F2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7" name="Picture 26">
            <a:extLst>
              <a:ext uri="{FF2B5EF4-FFF2-40B4-BE49-F238E27FC236}">
                <a16:creationId xmlns:a16="http://schemas.microsoft.com/office/drawing/2014/main" id="{86EBC730-A1BB-4A24-8343-A820F81DC123}"/>
              </a:ext>
            </a:extLst>
          </p:cNvPr>
          <p:cNvPicPr>
            <a:picLocks noChangeAspect="1"/>
          </p:cNvPicPr>
          <p:nvPr/>
        </p:nvPicPr>
        <p:blipFill>
          <a:blip r:embed="rId2"/>
          <a:stretch>
            <a:fillRect/>
          </a:stretch>
        </p:blipFill>
        <p:spPr>
          <a:xfrm>
            <a:off x="493197" y="3475221"/>
            <a:ext cx="951009" cy="951009"/>
          </a:xfrm>
          <a:prstGeom prst="rect">
            <a:avLst/>
          </a:prstGeom>
        </p:spPr>
      </p:pic>
      <p:pic>
        <p:nvPicPr>
          <p:cNvPr id="28" name="Picture 27">
            <a:extLst>
              <a:ext uri="{FF2B5EF4-FFF2-40B4-BE49-F238E27FC236}">
                <a16:creationId xmlns:a16="http://schemas.microsoft.com/office/drawing/2014/main" id="{5557A190-BAC0-46B4-9C6A-3B2F7489C6F0}"/>
              </a:ext>
            </a:extLst>
          </p:cNvPr>
          <p:cNvPicPr>
            <a:picLocks noChangeAspect="1"/>
          </p:cNvPicPr>
          <p:nvPr/>
        </p:nvPicPr>
        <p:blipFill>
          <a:blip r:embed="rId3"/>
          <a:stretch>
            <a:fillRect/>
          </a:stretch>
        </p:blipFill>
        <p:spPr>
          <a:xfrm>
            <a:off x="576321" y="5159586"/>
            <a:ext cx="815288" cy="815288"/>
          </a:xfrm>
          <a:prstGeom prst="rect">
            <a:avLst/>
          </a:prstGeom>
        </p:spPr>
      </p:pic>
    </p:spTree>
    <p:extLst>
      <p:ext uri="{BB962C8B-B14F-4D97-AF65-F5344CB8AC3E}">
        <p14:creationId xmlns:p14="http://schemas.microsoft.com/office/powerpoint/2010/main" val="11838196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Demo</a:t>
            </a:r>
          </a:p>
        </p:txBody>
      </p:sp>
      <p:sp>
        <p:nvSpPr>
          <p:cNvPr id="4" name="Text Placeholder 3"/>
          <p:cNvSpPr>
            <a:spLocks noGrp="1"/>
          </p:cNvSpPr>
          <p:nvPr>
            <p:ph type="body" sz="quarter" idx="12"/>
          </p:nvPr>
        </p:nvSpPr>
        <p:spPr>
          <a:xfrm>
            <a:off x="585216" y="3977319"/>
            <a:ext cx="9144000" cy="307777"/>
          </a:xfrm>
        </p:spPr>
        <p:txBody>
          <a:bodyPr/>
          <a:lstStyle/>
          <a:p>
            <a:endParaRPr lang="en-US"/>
          </a:p>
        </p:txBody>
      </p:sp>
    </p:spTree>
    <p:extLst>
      <p:ext uri="{BB962C8B-B14F-4D97-AF65-F5344CB8AC3E}">
        <p14:creationId xmlns:p14="http://schemas.microsoft.com/office/powerpoint/2010/main" val="287697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BF21F83-26E7-4297-A67F-1B14DB65CCE9}"/>
              </a:ext>
            </a:extLst>
          </p:cNvPr>
          <p:cNvSpPr>
            <a:spLocks noGrp="1"/>
          </p:cNvSpPr>
          <p:nvPr>
            <p:ph type="body" sz="quarter" idx="12"/>
          </p:nvPr>
        </p:nvSpPr>
        <p:spPr>
          <a:xfrm>
            <a:off x="639309" y="2356643"/>
            <a:ext cx="4847091" cy="4241161"/>
          </a:xfrm>
        </p:spPr>
        <p:txBody>
          <a:bodyPr/>
          <a:lstStyle/>
          <a:p>
            <a:pPr>
              <a:spcAft>
                <a:spcPts val="1800"/>
              </a:spcAft>
            </a:pPr>
            <a:r>
              <a:rPr lang="en-US" sz="1600">
                <a:solidFill>
                  <a:srgbClr val="1A1A1A"/>
                </a:solidFill>
                <a:latin typeface="+mj-lt"/>
              </a:rPr>
              <a:t>Microsoft 365 Admin Center network connectivity</a:t>
            </a:r>
          </a:p>
          <a:p>
            <a:pPr marL="342900" indent="-342900">
              <a:spcAft>
                <a:spcPts val="1800"/>
              </a:spcAft>
              <a:buAutoNum type="arabicPeriod"/>
            </a:pPr>
            <a:r>
              <a:rPr lang="en-US" sz="1600">
                <a:solidFill>
                  <a:srgbClr val="1A1A1A"/>
                </a:solidFill>
                <a:latin typeface="+mj-lt"/>
              </a:rPr>
              <a:t>Windows Location Services to collect test samples</a:t>
            </a:r>
          </a:p>
          <a:p>
            <a:pPr lvl="1">
              <a:spcAft>
                <a:spcPts val="1800"/>
              </a:spcAft>
            </a:pPr>
            <a:r>
              <a:rPr lang="en-US">
                <a:solidFill>
                  <a:srgbClr val="1A1A1A"/>
                </a:solidFill>
                <a:latin typeface="+mj-lt"/>
              </a:rPr>
              <a:t>City is auto detected</a:t>
            </a:r>
          </a:p>
          <a:p>
            <a:pPr marL="342900" indent="-342900">
              <a:spcAft>
                <a:spcPts val="1800"/>
              </a:spcAft>
              <a:buFont typeface="+mj-lt"/>
              <a:buAutoNum type="arabicPeriod"/>
            </a:pPr>
            <a:r>
              <a:rPr lang="en-US" sz="1600">
                <a:solidFill>
                  <a:srgbClr val="1A1A1A"/>
                </a:solidFill>
                <a:latin typeface="+mj-lt"/>
              </a:rPr>
              <a:t>LAN Subnet IDs for each location</a:t>
            </a:r>
          </a:p>
          <a:p>
            <a:pPr lvl="1">
              <a:spcAft>
                <a:spcPts val="1800"/>
              </a:spcAft>
            </a:pPr>
            <a:r>
              <a:rPr lang="en-US">
                <a:solidFill>
                  <a:srgbClr val="1A1A1A"/>
                </a:solidFill>
                <a:latin typeface="+mj-lt"/>
              </a:rPr>
              <a:t>Office locations and LAN Subnet information can be CSV uploaded</a:t>
            </a:r>
          </a:p>
          <a:p>
            <a:pPr marL="342900" indent="-342900">
              <a:spcAft>
                <a:spcPts val="1800"/>
              </a:spcAft>
              <a:buFont typeface="+mj-lt"/>
              <a:buAutoNum type="arabicPeriod"/>
            </a:pPr>
            <a:r>
              <a:rPr lang="en-US" sz="1600">
                <a:solidFill>
                  <a:srgbClr val="1A1A1A"/>
                </a:solidFill>
                <a:latin typeface="+mj-lt"/>
              </a:rPr>
              <a:t>Single test reports can be submitted from the Microsoft 365 </a:t>
            </a:r>
            <a:r>
              <a:rPr lang="en-US">
                <a:solidFill>
                  <a:srgbClr val="1A1A1A"/>
                </a:solidFill>
                <a:latin typeface="+mj-lt"/>
              </a:rPr>
              <a:t>network connectivity test tool</a:t>
            </a:r>
          </a:p>
          <a:p>
            <a:pPr lvl="1">
              <a:spcAft>
                <a:spcPts val="1800"/>
              </a:spcAft>
            </a:pPr>
            <a:r>
              <a:rPr lang="en-US">
                <a:solidFill>
                  <a:srgbClr val="1A1A1A"/>
                </a:solidFill>
                <a:latin typeface="+mj-lt"/>
              </a:rPr>
              <a:t>This adds additional tests such as for proxy server, VPN, and TCP connectivity</a:t>
            </a:r>
          </a:p>
        </p:txBody>
      </p:sp>
      <p:sp>
        <p:nvSpPr>
          <p:cNvPr id="13" name="TextBox 12">
            <a:extLst>
              <a:ext uri="{FF2B5EF4-FFF2-40B4-BE49-F238E27FC236}">
                <a16:creationId xmlns:a16="http://schemas.microsoft.com/office/drawing/2014/main" id="{40D17B34-CA40-4D70-A179-21E461EA6585}"/>
              </a:ext>
            </a:extLst>
          </p:cNvPr>
          <p:cNvSpPr txBox="1"/>
          <p:nvPr/>
        </p:nvSpPr>
        <p:spPr>
          <a:xfrm>
            <a:off x="519679" y="1714692"/>
            <a:ext cx="5120778" cy="369332"/>
          </a:xfrm>
          <a:prstGeom prst="rect">
            <a:avLst/>
          </a:prstGeom>
          <a:noFill/>
        </p:spPr>
        <p:txBody>
          <a:bodyPr wrap="square">
            <a:spAutoFit/>
          </a:bodyPr>
          <a:lstStyle/>
          <a:p>
            <a:r>
              <a:rPr lang="en-US" sz="1800" i="1">
                <a:solidFill>
                  <a:schemeClr val="tx1"/>
                </a:solidFill>
              </a:rPr>
              <a:t>Demo summary</a:t>
            </a:r>
            <a:endParaRPr lang="en-US"/>
          </a:p>
        </p:txBody>
      </p:sp>
    </p:spTree>
    <p:extLst>
      <p:ext uri="{BB962C8B-B14F-4D97-AF65-F5344CB8AC3E}">
        <p14:creationId xmlns:p14="http://schemas.microsoft.com/office/powerpoint/2010/main" val="141185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EB47B-7A53-1849-9485-A7A81395857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75715" y="286526"/>
            <a:ext cx="11696642" cy="6578428"/>
          </a:xfrm>
          <a:prstGeom prst="rect">
            <a:avLst/>
          </a:prstGeom>
        </p:spPr>
      </p:pic>
      <p:pic>
        <p:nvPicPr>
          <p:cNvPr id="3" name="Picture 2">
            <a:extLst>
              <a:ext uri="{FF2B5EF4-FFF2-40B4-BE49-F238E27FC236}">
                <a16:creationId xmlns:a16="http://schemas.microsoft.com/office/drawing/2014/main" id="{AAC4B80A-8337-4B4C-A62E-B31EFAB30B09}"/>
              </a:ext>
            </a:extLst>
          </p:cNvPr>
          <p:cNvPicPr>
            <a:picLocks noChangeAspect="1"/>
          </p:cNvPicPr>
          <p:nvPr/>
        </p:nvPicPr>
        <p:blipFill rotWithShape="1">
          <a:blip r:embed="rId4"/>
          <a:srcRect b="8071"/>
          <a:stretch/>
        </p:blipFill>
        <p:spPr>
          <a:xfrm>
            <a:off x="5051615" y="867521"/>
            <a:ext cx="6766560" cy="4506584"/>
          </a:xfrm>
          <a:prstGeom prst="rect">
            <a:avLst/>
          </a:prstGeom>
        </p:spPr>
      </p:pic>
      <p:sp>
        <p:nvSpPr>
          <p:cNvPr id="2" name="Title 1">
            <a:extLst>
              <a:ext uri="{FF2B5EF4-FFF2-40B4-BE49-F238E27FC236}">
                <a16:creationId xmlns:a16="http://schemas.microsoft.com/office/drawing/2014/main" id="{CCBF6E80-46AA-7F4C-98FF-A58284EA7F24}"/>
              </a:ext>
            </a:extLst>
          </p:cNvPr>
          <p:cNvSpPr>
            <a:spLocks noGrp="1"/>
          </p:cNvSpPr>
          <p:nvPr>
            <p:ph type="title"/>
          </p:nvPr>
        </p:nvSpPr>
        <p:spPr/>
        <p:txBody>
          <a:bodyPr/>
          <a:lstStyle/>
          <a:p>
            <a:r>
              <a:rPr lang="en-US"/>
              <a:t>Productivity Score</a:t>
            </a:r>
          </a:p>
        </p:txBody>
      </p:sp>
      <p:sp>
        <p:nvSpPr>
          <p:cNvPr id="21" name="Title 2">
            <a:extLst>
              <a:ext uri="{FF2B5EF4-FFF2-40B4-BE49-F238E27FC236}">
                <a16:creationId xmlns:a16="http://schemas.microsoft.com/office/drawing/2014/main" id="{00F98D1A-3A45-4B3F-B209-5BC3631337B4}"/>
              </a:ext>
            </a:extLst>
          </p:cNvPr>
          <p:cNvSpPr txBox="1">
            <a:spLocks/>
          </p:cNvSpPr>
          <p:nvPr/>
        </p:nvSpPr>
        <p:spPr>
          <a:xfrm>
            <a:off x="585217" y="898049"/>
            <a:ext cx="11336039" cy="739343"/>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549" b="0" i="0" u="none" strike="noStrike" kern="1200" cap="none" spc="0" normalizeH="0" baseline="0" noProof="0">
                <a:ln>
                  <a:noFill/>
                </a:ln>
                <a:solidFill>
                  <a:srgbClr val="0078D4"/>
                </a:solidFill>
                <a:effectLst/>
                <a:uLnTx/>
                <a:uFillTx/>
                <a:latin typeface="Segoe UI"/>
                <a:ea typeface="+mn-ea"/>
                <a:cs typeface="Segoe UI" pitchFamily="34" charset="0"/>
              </a:rPr>
              <a:t>Insights that transform </a:t>
            </a:r>
            <a:br>
              <a:rPr kumimoji="0" lang="en-US" sz="2549" b="0" i="0" u="none" strike="noStrike" kern="1200" cap="none" spc="0" normalizeH="0" baseline="0" noProof="0">
                <a:ln>
                  <a:noFill/>
                </a:ln>
                <a:solidFill>
                  <a:srgbClr val="0078D4"/>
                </a:solidFill>
                <a:effectLst/>
                <a:uLnTx/>
                <a:uFillTx/>
                <a:latin typeface="Segoe UI"/>
                <a:ea typeface="+mn-ea"/>
                <a:cs typeface="Segoe UI" pitchFamily="34" charset="0"/>
              </a:rPr>
            </a:br>
            <a:r>
              <a:rPr kumimoji="0" lang="en-US" sz="2549" b="0" i="0" u="none" strike="noStrike" kern="1200" cap="none" spc="0" normalizeH="0" baseline="0" noProof="0">
                <a:ln>
                  <a:noFill/>
                </a:ln>
                <a:solidFill>
                  <a:srgbClr val="0078D4"/>
                </a:solidFill>
                <a:effectLst/>
                <a:uLnTx/>
                <a:uFillTx/>
                <a:latin typeface="Segoe UI"/>
                <a:ea typeface="+mn-ea"/>
                <a:cs typeface="Segoe UI" pitchFamily="34" charset="0"/>
              </a:rPr>
              <a:t>how work gets done</a:t>
            </a:r>
          </a:p>
        </p:txBody>
      </p:sp>
      <p:sp>
        <p:nvSpPr>
          <p:cNvPr id="24" name="Text Placeholder 4">
            <a:extLst>
              <a:ext uri="{FF2B5EF4-FFF2-40B4-BE49-F238E27FC236}">
                <a16:creationId xmlns:a16="http://schemas.microsoft.com/office/drawing/2014/main" id="{070B61A5-6541-4195-A682-BE9CB1C3B33F}"/>
              </a:ext>
            </a:extLst>
          </p:cNvPr>
          <p:cNvSpPr txBox="1">
            <a:spLocks/>
          </p:cNvSpPr>
          <p:nvPr/>
        </p:nvSpPr>
        <p:spPr>
          <a:xfrm>
            <a:off x="585217" y="2078241"/>
            <a:ext cx="5138175" cy="2573509"/>
          </a:xfrm>
          <a:prstGeom prst="rect">
            <a:avLst/>
          </a:prstGeom>
        </p:spPr>
        <p:txBody>
          <a:bodyPr vert="horz" wrap="square" lIns="0" tIns="0" rIns="0" bIns="0" rtlCol="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3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Visibility</a:t>
            </a:r>
          </a:p>
          <a:p>
            <a:pPr marL="0" marR="0" lvl="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a:pPr>
            <a:r>
              <a:rPr kumimoji="0" lang="en-US" sz="23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Understand how your </a:t>
            </a:r>
            <a:br>
              <a:rPr kumimoji="0" lang="en-US" sz="23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23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organization works</a:t>
            </a:r>
            <a:endParaRPr kumimoji="0" lang="en-US" sz="23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3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Insights</a:t>
            </a:r>
          </a:p>
          <a:p>
            <a:pPr marL="0" marR="0" lvl="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a:pPr>
            <a:r>
              <a:rPr kumimoji="0" lang="en-US" sz="23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Identify where you can enable improved experiences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3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Actions</a:t>
            </a:r>
          </a:p>
          <a:p>
            <a:pPr marL="0" marR="0" lvl="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a:pPr>
            <a:r>
              <a:rPr kumimoji="0" lang="en-US" sz="23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Update skills and systems </a:t>
            </a:r>
            <a:br>
              <a:rPr kumimoji="0" lang="en-US" sz="23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23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so everyone can do their </a:t>
            </a:r>
            <a:br>
              <a:rPr kumimoji="0" lang="en-US" sz="23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23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best work</a:t>
            </a:r>
          </a:p>
        </p:txBody>
      </p:sp>
    </p:spTree>
    <p:extLst>
      <p:ext uri="{BB962C8B-B14F-4D97-AF65-F5344CB8AC3E}">
        <p14:creationId xmlns:p14="http://schemas.microsoft.com/office/powerpoint/2010/main" val="215410236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C4B80A-8337-4B4C-A62E-B31EFAB30B09}"/>
              </a:ext>
            </a:extLst>
          </p:cNvPr>
          <p:cNvPicPr>
            <a:picLocks noChangeAspect="1"/>
          </p:cNvPicPr>
          <p:nvPr/>
        </p:nvPicPr>
        <p:blipFill rotWithShape="1">
          <a:blip r:embed="rId3"/>
          <a:srcRect b="8071"/>
          <a:stretch/>
        </p:blipFill>
        <p:spPr>
          <a:xfrm>
            <a:off x="2201258" y="674640"/>
            <a:ext cx="6766560" cy="4506584"/>
          </a:xfrm>
          <a:prstGeom prst="rect">
            <a:avLst/>
          </a:prstGeom>
        </p:spPr>
      </p:pic>
      <p:sp>
        <p:nvSpPr>
          <p:cNvPr id="6" name="Rectangle 5">
            <a:extLst>
              <a:ext uri="{FF2B5EF4-FFF2-40B4-BE49-F238E27FC236}">
                <a16:creationId xmlns:a16="http://schemas.microsoft.com/office/drawing/2014/main" id="{CEA34EE7-AFC8-45DA-860C-5EB8A7F66BD1}"/>
              </a:ext>
            </a:extLst>
          </p:cNvPr>
          <p:cNvSpPr/>
          <p:nvPr/>
        </p:nvSpPr>
        <p:spPr bwMode="auto">
          <a:xfrm>
            <a:off x="4686300" y="3757613"/>
            <a:ext cx="1350169" cy="1443037"/>
          </a:xfrm>
          <a:prstGeom prst="rect">
            <a:avLst/>
          </a:prstGeom>
          <a:noFill/>
          <a:ln w="2857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019807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a:t>Additional resources and recommended actions</a:t>
            </a:r>
            <a:endParaRPr lang="en-US" sz="2800"/>
          </a:p>
        </p:txBody>
      </p:sp>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572769" y="1338453"/>
            <a:ext cx="6180243" cy="262474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Join our public preview. Launching at Ignite 2020</a:t>
            </a:r>
            <a:br>
              <a:rPr lang="en-US" sz="2000"/>
            </a:br>
            <a:r>
              <a:rPr lang="en-US" sz="2000">
                <a:hlinkClick r:id="rId2"/>
              </a:rPr>
              <a:t>http://aka.ms/netignite</a:t>
            </a:r>
            <a:r>
              <a:rPr lang="en-US" sz="2000"/>
              <a:t> </a:t>
            </a:r>
          </a:p>
          <a:p>
            <a:endParaRPr lang="en-US" sz="2000"/>
          </a:p>
          <a:p>
            <a:r>
              <a:rPr lang="en-US" sz="2000"/>
              <a:t>View our </a:t>
            </a:r>
            <a:r>
              <a:rPr lang="en-US"/>
              <a:t>Microsoft 365 Network Connectivity video series page</a:t>
            </a:r>
            <a:br>
              <a:rPr lang="en-US"/>
            </a:br>
            <a:r>
              <a:rPr lang="en-US">
                <a:hlinkClick r:id="rId3"/>
              </a:rPr>
              <a:t>http://aka.ms/netvideos</a:t>
            </a:r>
            <a:r>
              <a:rPr lang="en-US"/>
              <a:t> </a:t>
            </a:r>
            <a:endParaRPr lang="en-US" sz="2000"/>
          </a:p>
          <a:p>
            <a:endParaRPr lang="en-US"/>
          </a:p>
          <a:p>
            <a:r>
              <a:rPr lang="en-US"/>
              <a:t>Discussion about these tools</a:t>
            </a:r>
            <a:br>
              <a:rPr lang="en-US"/>
            </a:br>
            <a:r>
              <a:rPr lang="en-US">
                <a:hlinkClick r:id="rId4"/>
              </a:rPr>
              <a:t>http://aka.ms/netforum</a:t>
            </a:r>
            <a:endParaRPr lang="en-US"/>
          </a:p>
          <a:p>
            <a:endParaRPr lang="en-US"/>
          </a:p>
        </p:txBody>
      </p:sp>
      <p:pic>
        <p:nvPicPr>
          <p:cNvPr id="1026" name="Picture 2">
            <a:extLst>
              <a:ext uri="{FF2B5EF4-FFF2-40B4-BE49-F238E27FC236}">
                <a16:creationId xmlns:a16="http://schemas.microsoft.com/office/drawing/2014/main" id="{A16074F9-6EE8-45AC-AEB1-73FFE60A4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2552" y="1806523"/>
            <a:ext cx="2907982" cy="2907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13352"/>
      </p:ext>
    </p:extLst>
  </p:cSld>
  <p:clrMapOvr>
    <a:masterClrMapping/>
  </p:clrMapOvr>
  <p:transition>
    <p:fade/>
  </p:transition>
</p:sld>
</file>

<file path=ppt/theme/theme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2.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Microsoft365_PowerPoint_template_Feb2020</Template>
  <TotalTime>0</TotalTime>
  <Words>629</Words>
  <Application>Microsoft Office PowerPoint</Application>
  <PresentationFormat>Widescreen</PresentationFormat>
  <Paragraphs>78</Paragraphs>
  <Slides>9</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vt:i4>
      </vt:variant>
    </vt:vector>
  </HeadingPairs>
  <TitlesOfParts>
    <vt:vector size="21" baseType="lpstr">
      <vt:lpstr>Arial</vt:lpstr>
      <vt:lpstr>Calibri</vt:lpstr>
      <vt:lpstr>Consolas</vt:lpstr>
      <vt:lpstr>Courier New</vt:lpstr>
      <vt:lpstr>Segoe UI</vt:lpstr>
      <vt:lpstr>Segoe UI Light</vt:lpstr>
      <vt:lpstr>Segoe UI Semibold</vt:lpstr>
      <vt:lpstr>Segoe UI Semilight</vt:lpstr>
      <vt:lpstr>Times New Roman</vt:lpstr>
      <vt:lpstr>Wingdings</vt:lpstr>
      <vt:lpstr>LIGHT GRAY TEMPLATE</vt:lpstr>
      <vt:lpstr>White Template</vt:lpstr>
      <vt:lpstr>Microsoft 365 Network Connectivity Video Series   Microsoft 365 network connectivity testing tools</vt:lpstr>
      <vt:lpstr>PowerPoint Presentation</vt:lpstr>
      <vt:lpstr>Microsoft 365 Network Connectivity Principles</vt:lpstr>
      <vt:lpstr>Three methods for tests to user location</vt:lpstr>
      <vt:lpstr>Demo</vt:lpstr>
      <vt:lpstr>PowerPoint Presentation</vt:lpstr>
      <vt:lpstr>Productivity Score</vt:lpstr>
      <vt:lpstr>PowerPoint Presentation</vt:lpstr>
      <vt:lpstr>Additional resources and recommended actions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2020-09-29T14:30:36Z</dcterms:created>
  <dcterms:modified xsi:type="dcterms:W3CDTF">2020-09-29T14:31:03Z</dcterms:modified>
</cp:coreProperties>
</file>