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933" r:id="rId2"/>
  </p:sldMasterIdLst>
  <p:notesMasterIdLst>
    <p:notesMasterId r:id="rId20"/>
  </p:notesMasterIdLst>
  <p:handoutMasterIdLst>
    <p:handoutMasterId r:id="rId21"/>
  </p:handoutMasterIdLst>
  <p:sldIdLst>
    <p:sldId id="1661" r:id="rId3"/>
    <p:sldId id="2051" r:id="rId4"/>
    <p:sldId id="2076138210" r:id="rId5"/>
    <p:sldId id="2076138213" r:id="rId6"/>
    <p:sldId id="2076138207" r:id="rId7"/>
    <p:sldId id="2076138214" r:id="rId8"/>
    <p:sldId id="2076138215" r:id="rId9"/>
    <p:sldId id="2076138216" r:id="rId10"/>
    <p:sldId id="2082" r:id="rId11"/>
    <p:sldId id="2076138217" r:id="rId12"/>
    <p:sldId id="2056" r:id="rId13"/>
    <p:sldId id="2076138219" r:id="rId14"/>
    <p:sldId id="2076138209" r:id="rId15"/>
    <p:sldId id="2076138218" r:id="rId16"/>
    <p:sldId id="1670" r:id="rId17"/>
    <p:sldId id="2076138212" r:id="rId18"/>
    <p:sldId id="1532" r:id="rId1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White" id="{38B656EC-D568-4EF7-8842-9FA1AE1192C9}">
          <p14:sldIdLst>
            <p14:sldId id="1661"/>
            <p14:sldId id="2051"/>
            <p14:sldId id="2076138210"/>
            <p14:sldId id="2076138213"/>
            <p14:sldId id="2076138207"/>
            <p14:sldId id="2076138214"/>
            <p14:sldId id="2076138215"/>
            <p14:sldId id="2076138216"/>
            <p14:sldId id="2082"/>
            <p14:sldId id="2076138217"/>
            <p14:sldId id="2056"/>
            <p14:sldId id="2076138219"/>
            <p14:sldId id="2076138209"/>
            <p14:sldId id="2076138218"/>
            <p14:sldId id="1670"/>
            <p14:sldId id="2076138212"/>
            <p14:sldId id="15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F780F"/>
    <a:srgbClr val="000000"/>
    <a:srgbClr val="50E6FF"/>
    <a:srgbClr val="0069BA"/>
    <a:srgbClr val="9BF00B"/>
    <a:srgbClr val="107E10"/>
    <a:srgbClr val="0E700E"/>
    <a:srgbClr val="A3A3A3"/>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0B5E99-5E91-4B53-9C02-738771EF72B5}" v="2237" dt="2020-09-04T22:10:13.1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17" autoAdjust="0"/>
    <p:restoredTop sz="55008" autoAdjust="0"/>
  </p:normalViewPr>
  <p:slideViewPr>
    <p:cSldViewPr snapToGrid="0">
      <p:cViewPr varScale="1">
        <p:scale>
          <a:sx n="62" d="100"/>
          <a:sy n="62" d="100"/>
        </p:scale>
        <p:origin x="1938" y="78"/>
      </p:cViewPr>
      <p:guideLst/>
    </p:cSldViewPr>
  </p:slideViewPr>
  <p:outlineViewPr>
    <p:cViewPr>
      <p:scale>
        <a:sx n="33" d="100"/>
        <a:sy n="33" d="100"/>
      </p:scale>
      <p:origin x="0" y="-6522"/>
    </p:cViewPr>
  </p:outlineViewPr>
  <p:notesTextViewPr>
    <p:cViewPr>
      <p:scale>
        <a:sx n="1" d="1"/>
        <a:sy n="1" d="1"/>
      </p:scale>
      <p:origin x="0" y="0"/>
    </p:cViewPr>
  </p:notesTextViewPr>
  <p:sorterViewPr>
    <p:cViewPr>
      <p:scale>
        <a:sx n="100" d="100"/>
        <a:sy n="100" d="100"/>
      </p:scale>
      <p:origin x="0" y="-732"/>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9/25/2020 6:39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9/25/2020 6:39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9/25/2020 6:39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A3C973D3-6769-4E99-A872-C623D0F50EA1}" type="slidenum">
              <a:rPr lang="en-US" smtClean="0"/>
              <a:t>10</a:t>
            </a:fld>
            <a:endParaRPr lang="en-US"/>
          </a:p>
        </p:txBody>
      </p:sp>
    </p:spTree>
    <p:extLst>
      <p:ext uri="{BB962C8B-B14F-4D97-AF65-F5344CB8AC3E}">
        <p14:creationId xmlns:p14="http://schemas.microsoft.com/office/powerpoint/2010/main" val="244253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5AE2088-8A48-4824-A1CB-81E9FC54B8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9/25/2020 6:39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51587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5AE2088-8A48-4824-A1CB-81E9FC54B89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9/25/2020 6:39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9991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9/25/2020 6:39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16207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9/25/2020 6:39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1376051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9/25/2020 6:39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95851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9/25/2020 6:39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54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9/25/2020 6:39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17</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85510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9/25/2020 6:39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79207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9/25/2020 6:39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50277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9/25/2020 6:39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958519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9/25/2020 6:39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568870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9/25/2020 6:39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11920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9/25/2020 6:39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86225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9/25/2020 6:39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95053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3C973D3-6769-4E99-A872-C623D0F50EA1}" type="slidenum">
              <a:rPr lang="en-US" smtClean="0"/>
              <a:t>9</a:t>
            </a:fld>
            <a:endParaRPr lang="en-US"/>
          </a:p>
        </p:txBody>
      </p:sp>
    </p:spTree>
    <p:extLst>
      <p:ext uri="{BB962C8B-B14F-4D97-AF65-F5344CB8AC3E}">
        <p14:creationId xmlns:p14="http://schemas.microsoft.com/office/powerpoint/2010/main" val="2156253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0455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descr="Ignite event illustration dark">
            <a:extLst>
              <a:ext uri="{FF2B5EF4-FFF2-40B4-BE49-F238E27FC236}">
                <a16:creationId xmlns:a16="http://schemas.microsoft.com/office/drawing/2014/main" id="{900C604B-14C0-45AA-8961-B081C1E5B968}"/>
              </a:ext>
            </a:extLst>
          </p:cNvPr>
          <p:cNvPicPr>
            <a:picLocks noChangeAspect="1"/>
          </p:cNvPicPr>
          <p:nvPr userDrawn="1"/>
        </p:nvPicPr>
        <p:blipFill>
          <a:blip r:embed="rId2"/>
          <a:stretch>
            <a:fillRect/>
          </a:stretch>
        </p:blipFill>
        <p:spPr bwMode="invGray">
          <a:xfrm>
            <a:off x="0" y="0"/>
            <a:ext cx="12192000" cy="6857999"/>
          </a:xfrm>
          <a:prstGeom prst="rect">
            <a:avLst/>
          </a:prstGeom>
        </p:spPr>
      </p:pic>
      <p:pic>
        <p:nvPicPr>
          <p:cNvPr id="3" name="MS logo white - EMF" descr="Microsoft logo white text version">
            <a:extLst>
              <a:ext uri="{FF2B5EF4-FFF2-40B4-BE49-F238E27FC236}">
                <a16:creationId xmlns:a16="http://schemas.microsoft.com/office/drawing/2014/main" id="{9EC268FC-6E15-4088-8C76-1BBAB3B698BD}"/>
              </a:ext>
            </a:extLst>
          </p:cNvPr>
          <p:cNvPicPr>
            <a:picLocks noChangeAspect="1"/>
          </p:cNvPicPr>
          <p:nvPr userDrawn="1"/>
        </p:nvPicPr>
        <p:blipFill>
          <a:blip r:embed="rId3"/>
          <a:stretch>
            <a:fillRect/>
          </a:stretch>
        </p:blipFill>
        <p:spPr bwMode="invGray">
          <a:xfrm>
            <a:off x="584200" y="585788"/>
            <a:ext cx="1366245" cy="292608"/>
          </a:xfrm>
          <a:prstGeom prst="rect">
            <a:avLst/>
          </a:prstGeom>
        </p:spPr>
      </p:pic>
      <p:pic>
        <p:nvPicPr>
          <p:cNvPr id="10" name="Picture 9" descr="Microsoft Ignite">
            <a:extLst>
              <a:ext uri="{FF2B5EF4-FFF2-40B4-BE49-F238E27FC236}">
                <a16:creationId xmlns:a16="http://schemas.microsoft.com/office/drawing/2014/main" id="{643854D1-D444-4A25-AE1C-0BE7029C63CB}"/>
              </a:ext>
            </a:extLst>
          </p:cNvPr>
          <p:cNvPicPr>
            <a:picLocks noChangeAspect="1"/>
          </p:cNvPicPr>
          <p:nvPr userDrawn="1"/>
        </p:nvPicPr>
        <p:blipFill>
          <a:blip r:embed="rId4"/>
          <a:srcRect/>
          <a:stretch/>
        </p:blipFill>
        <p:spPr bwMode="invGray">
          <a:xfrm>
            <a:off x="-14514" y="1296364"/>
            <a:ext cx="6470195" cy="1667922"/>
          </a:xfrm>
          <a:prstGeom prst="rect">
            <a:avLst/>
          </a:prstGeom>
        </p:spPr>
      </p:pic>
    </p:spTree>
    <p:extLst>
      <p:ext uri="{BB962C8B-B14F-4D97-AF65-F5344CB8AC3E}">
        <p14:creationId xmlns:p14="http://schemas.microsoft.com/office/powerpoint/2010/main" val="53582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white - EMF" descr="Microsoft logo white text version">
            <a:extLst>
              <a:ext uri="{FF2B5EF4-FFF2-40B4-BE49-F238E27FC236}">
                <a16:creationId xmlns:a16="http://schemas.microsoft.com/office/drawing/2014/main" id="{CEB907E8-8DF2-4BB3-87C9-9C2130FCB0FB}"/>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99345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16399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2627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6794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5558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2737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269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4703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05479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2875002"/>
            <a:ext cx="4160521"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21538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5ACBF0"/>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1" pos="3336">
          <p15:clr>
            <a:srgbClr val="FBAE40"/>
          </p15:clr>
        </p15:guide>
        <p15:guide id="32" orient="horz" pos="2160">
          <p15:clr>
            <a:srgbClr val="5ACBF0"/>
          </p15:clr>
        </p15:guide>
        <p15:guide id="33" pos="299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9728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2A8B3ECF-E4A4-4BBE-8FC7-9B89BFA966A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97660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3737021"/>
      </p:ext>
    </p:extLst>
  </p:cSld>
  <p:clrMapOvr>
    <a:masterClrMapping/>
  </p:clrMapOvr>
  <p:transition>
    <p:fade/>
  </p:transition>
  <p:extLst>
    <p:ext uri="{DCECCB84-F9BA-43D5-87BE-67443E8EF086}">
      <p15:sldGuideLst xmlns:p15="http://schemas.microsoft.com/office/powerpoint/2012/main">
        <p15:guide id="2" pos="3362">
          <p15:clr>
            <a:srgbClr val="5ACBF0"/>
          </p15:clr>
        </p15:guide>
        <p15:guide id="6" orient="horz" pos="904">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634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2" y="585788"/>
            <a:ext cx="4748913"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0951527"/>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213E2564-B248-4307-9647-3860A1D1F957}"/>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13220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73298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91174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120284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EE0325E-4E70-4338-BF4C-7AFCB34D09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715150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AACE723B-35DC-425C-8962-F4599190EE4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591007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66715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88551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F8455F91-F643-4C10-B5F5-E0C9FA397E4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330841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20700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98120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56631" y="4984745"/>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54125" y="23844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829556" y="4984746"/>
            <a:ext cx="2532888" cy="1284291"/>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27050"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02481"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4746787"/>
      </p:ext>
    </p:extLst>
  </p:cSld>
  <p:clrMapOvr>
    <a:masterClrMapping/>
  </p:clrMapOvr>
  <p:transition>
    <p:fade/>
  </p:transition>
  <p:extLst>
    <p:ext uri="{DCECCB84-F9BA-43D5-87BE-67443E8EF086}">
      <p15:sldGuideLst xmlns:p15="http://schemas.microsoft.com/office/powerpoint/2012/main">
        <p15:guide id="1" orient="horz" pos="751">
          <p15:clr>
            <a:srgbClr val="FBAE40"/>
          </p15:clr>
        </p15:guide>
        <p15:guide id="2" orient="horz" pos="3131">
          <p15:clr>
            <a:srgbClr val="5ACBF0"/>
          </p15:clr>
        </p15:guide>
        <p15:guide id="3" pos="3840">
          <p15:clr>
            <a:srgbClr val="5ACBF0"/>
          </p15:clr>
        </p15:guide>
        <p15:guide id="4" pos="1904">
          <p15:clr>
            <a:srgbClr val="5ACBF0"/>
          </p15:clr>
        </p15:guide>
        <p15:guide id="5" pos="5775">
          <p15:clr>
            <a:srgbClr val="5ACBF0"/>
          </p15:clr>
        </p15:guide>
        <p15:guide id="6" pos="1104">
          <p15:clr>
            <a:srgbClr val="5ACBF0"/>
          </p15:clr>
        </p15:guide>
        <p15:guide id="7" pos="2705">
          <p15:clr>
            <a:srgbClr val="5ACBF0"/>
          </p15:clr>
        </p15:guide>
        <p15:guide id="8" pos="3043">
          <p15:clr>
            <a:srgbClr val="5ACBF0"/>
          </p15:clr>
        </p15:guide>
        <p15:guide id="9" pos="4642">
          <p15:clr>
            <a:srgbClr val="5ACBF0"/>
          </p15:clr>
        </p15:guide>
        <p15:guide id="10" pos="4980">
          <p15:clr>
            <a:srgbClr val="5ACBF0"/>
          </p15:clr>
        </p15:guide>
        <p15:guide id="11" pos="6576">
          <p15:clr>
            <a:srgbClr val="5ACBF0"/>
          </p15:clr>
        </p15:guide>
        <p15:guide id="12" orient="horz" pos="150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20700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828296"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2612"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64623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27985" y="4984746"/>
            <a:ext cx="2532888" cy="1284291"/>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462013"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52243"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301069" y="2387125"/>
            <a:ext cx="2083750" cy="208375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76500" y="4984746"/>
            <a:ext cx="2532888" cy="1284290"/>
          </a:xfrm>
        </p:spPr>
        <p:txBody>
          <a:bodyPr/>
          <a:lstStyle>
            <a:lvl1pPr marL="0" indent="0" algn="ctr">
              <a:spcBef>
                <a:spcPts val="0"/>
              </a:spcBef>
              <a:buNone/>
              <a:defRPr sz="24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60889591"/>
      </p:ext>
    </p:extLst>
  </p:cSld>
  <p:clrMapOvr>
    <a:masterClrMapping/>
  </p:clrMapOvr>
  <p:transition>
    <p:fade/>
  </p:transition>
  <p:extLst>
    <p:ext uri="{DCECCB84-F9BA-43D5-87BE-67443E8EF086}">
      <p15:sldGuideLst xmlns:p15="http://schemas.microsoft.com/office/powerpoint/2012/main">
        <p15:guide id="1" orient="horz" pos="751">
          <p15:clr>
            <a:srgbClr val="FBAE40"/>
          </p15:clr>
        </p15:guide>
        <p15:guide id="2" orient="horz" pos="3138">
          <p15:clr>
            <a:srgbClr val="5ACBF0"/>
          </p15:clr>
        </p15:guide>
        <p15:guide id="3" pos="3937">
          <p15:clr>
            <a:srgbClr val="5ACBF0"/>
          </p15:clr>
        </p15:guide>
        <p15:guide id="4" pos="1961">
          <p15:clr>
            <a:srgbClr val="5ACBF0"/>
          </p15:clr>
        </p15:guide>
        <p15:guide id="5" pos="5717">
          <p15:clr>
            <a:srgbClr val="5ACBF0"/>
          </p15:clr>
        </p15:guide>
        <p15:guide id="6" pos="5534">
          <p15:clr>
            <a:srgbClr val="5ACBF0"/>
          </p15:clr>
        </p15:guide>
        <p15:guide id="7" pos="3760">
          <p15:clr>
            <a:srgbClr val="5ACBF0"/>
          </p15:clr>
        </p15:guide>
        <p15:guide id="8" pos="2162">
          <p15:clr>
            <a:srgbClr val="5ACBF0"/>
          </p15:clr>
        </p15:guide>
        <p15:guide id="10" pos="2955">
          <p15:clr>
            <a:srgbClr val="5ACBF0"/>
          </p15:clr>
        </p15:guide>
        <p15:guide id="11" pos="4727">
          <p15:clr>
            <a:srgbClr val="5ACBF0"/>
          </p15:clr>
        </p15:guide>
        <p15:guide id="12" pos="6515">
          <p15:clr>
            <a:srgbClr val="5ACBF0"/>
          </p15:clr>
        </p15:guide>
        <p15:guide id="13" pos="1176">
          <p15:clr>
            <a:srgbClr val="5ACBF0"/>
          </p15:clr>
        </p15:guide>
        <p15:guide id="14" orient="horz" pos="15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5462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54678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1124609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514676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553998"/>
          </a:xfrm>
        </p:spPr>
        <p:txBody>
          <a:bodyPr/>
          <a:lstStyle>
            <a:lvl1pPr>
              <a:defRPr>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6719782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de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p:nvPr>
        </p:nvSpPr>
        <p:spPr>
          <a:xfrm>
            <a:off x="588263" y="457200"/>
            <a:ext cx="4925125" cy="553998"/>
          </a:xfrm>
        </p:spPr>
        <p:txBody>
          <a:bodyPr/>
          <a:lstStyle>
            <a:lvl1pPr>
              <a:defRPr>
                <a:solidFill>
                  <a:schemeClr val="tx1"/>
                </a:solidFill>
              </a:defRPr>
            </a:lvl1pPr>
          </a:lstStyle>
          <a:p>
            <a:r>
              <a:rPr lang="en-US"/>
              <a:t>Click to edit Master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09345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096000"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680200" y="709187"/>
            <a:ext cx="4922486"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791636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de Lef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p:nvPr>
        </p:nvSpPr>
        <p:spPr>
          <a:xfrm>
            <a:off x="6680183" y="457200"/>
            <a:ext cx="4926600" cy="553998"/>
          </a:xfrm>
        </p:spPr>
        <p:txBody>
          <a:bodyPr/>
          <a:lstStyle>
            <a:lvl1pPr>
              <a:defRPr>
                <a:solidFill>
                  <a:schemeClr val="tx1"/>
                </a:solidFill>
              </a:defRPr>
            </a:lvl1pPr>
          </a:lstStyle>
          <a:p>
            <a:r>
              <a:rPr lang="en-US"/>
              <a:t>Click to edit Master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4922486"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684965" y="1336675"/>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302176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3">
          <p15:clr>
            <a:srgbClr val="5ACBF0"/>
          </p15:clr>
        </p15:guide>
        <p15:guide id="4" orient="horz" pos="839">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83B0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24280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64328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7681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8959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255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2E58060-2934-4397-A05C-A91635D3C6EB}"/>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185334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8165052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4_Title &amp; Subtitle">
    <p:bg>
      <p:bgPr>
        <a:solidFill>
          <a:srgbClr val="FAE232"/>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lvl1pPr>
              <a:defRPr>
                <a:solidFill>
                  <a:schemeClr val="bg1">
                    <a:lumMod val="85000"/>
                    <a:lumOff val="15000"/>
                  </a:schemeClr>
                </a:solidFill>
              </a:defRPr>
            </a:lvl1pPr>
          </a:lstStyle>
          <a:p>
            <a:r>
              <a:t>Title Text</a:t>
            </a:r>
          </a:p>
        </p:txBody>
      </p:sp>
      <p:sp>
        <p:nvSpPr>
          <p:cNvPr id="12" name="Body Level One…"/>
          <p:cNvSpPr txBox="1">
            <a:spLocks noGrp="1"/>
          </p:cNvSpPr>
          <p:nvPr>
            <p:ph type="body" idx="1"/>
          </p:nvPr>
        </p:nvSpPr>
        <p:spPr>
          <a:prstGeom prst="rect">
            <a:avLst/>
          </a:prstGeom>
        </p:spPr>
        <p:txBody>
          <a:bodyPr/>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831271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hone - 4">
    <p:bg>
      <p:bgPr>
        <a:solidFill>
          <a:srgbClr val="000000"/>
        </a:solidFill>
        <a:effectLst/>
      </p:bgPr>
    </p:bg>
    <p:spTree>
      <p:nvGrpSpPr>
        <p:cNvPr id="1" name=""/>
        <p:cNvGrpSpPr/>
        <p:nvPr/>
      </p:nvGrpSpPr>
      <p:grpSpPr>
        <a:xfrm>
          <a:off x="0" y="0"/>
          <a:ext cx="0" cy="0"/>
          <a:chOff x="0" y="0"/>
          <a:chExt cx="0" cy="0"/>
        </a:xfrm>
      </p:grpSpPr>
      <p:pic>
        <p:nvPicPr>
          <p:cNvPr id="9" name="Image" descr="Image">
            <a:extLst>
              <a:ext uri="{FF2B5EF4-FFF2-40B4-BE49-F238E27FC236}">
                <a16:creationId xmlns:a16="http://schemas.microsoft.com/office/drawing/2014/main" id="{814AB4CE-2C08-B740-96FC-864E29B71C13}"/>
              </a:ext>
            </a:extLst>
          </p:cNvPr>
          <p:cNvPicPr>
            <a:picLocks noChangeAspect="1"/>
          </p:cNvPicPr>
          <p:nvPr userDrawn="1"/>
        </p:nvPicPr>
        <p:blipFill rotWithShape="1">
          <a:blip r:embed="rId2"/>
          <a:srcRect l="3180" t="5877" r="3180" b="15215"/>
          <a:stretch/>
        </p:blipFill>
        <p:spPr>
          <a:xfrm>
            <a:off x="0" y="0"/>
            <a:ext cx="12192000" cy="6858000"/>
          </a:xfrm>
          <a:prstGeom prst="rect">
            <a:avLst/>
          </a:prstGeom>
          <a:ln w="12700">
            <a:miter lim="400000"/>
          </a:ln>
        </p:spPr>
      </p:pic>
      <p:sp>
        <p:nvSpPr>
          <p:cNvPr id="39" name="Title Text"/>
          <p:cNvSpPr txBox="1">
            <a:spLocks noGrp="1"/>
          </p:cNvSpPr>
          <p:nvPr>
            <p:ph type="title"/>
          </p:nvPr>
        </p:nvSpPr>
        <p:spPr>
          <a:xfrm>
            <a:off x="361950" y="337592"/>
            <a:ext cx="10502900" cy="307777"/>
          </a:xfrm>
          <a:prstGeom prst="rect">
            <a:avLst/>
          </a:prstGeom>
        </p:spPr>
        <p:txBody>
          <a:bodyPr anchor="ctr"/>
          <a:lstStyle>
            <a:lvl1pPr>
              <a:defRPr sz="2000" b="0">
                <a:latin typeface="Segoe Pro Display Light"/>
                <a:ea typeface="Segoe Pro Display Light"/>
                <a:cs typeface="Segoe Pro Display Light"/>
                <a:sym typeface="Segoe Pro Display Light"/>
              </a:defRPr>
            </a:lvl1pPr>
          </a:lstStyle>
          <a:p>
            <a:r>
              <a:t>Title Text</a:t>
            </a:r>
          </a:p>
        </p:txBody>
      </p:sp>
      <p:sp>
        <p:nvSpPr>
          <p:cNvPr id="44" name="Slide Number"/>
          <p:cNvSpPr txBox="1">
            <a:spLocks noGrp="1"/>
          </p:cNvSpPr>
          <p:nvPr>
            <p:ph type="sldNum" sz="quarter" idx="2"/>
          </p:nvPr>
        </p:nvSpPr>
        <p:spPr>
          <a:prstGeom prst="rect">
            <a:avLst/>
          </a:prstGeom>
        </p:spPr>
        <p:txBody>
          <a:bodyPr/>
          <a:lstStyle/>
          <a:p>
            <a:pPr algn="ctr" defTabSz="412750" hangingPunct="0">
              <a:defRPr/>
            </a:pPr>
            <a:fld id="{86CB4B4D-7CA3-9044-876B-883B54F8677D}" type="slidenum">
              <a:rPr lang="en-US" sz="1200" kern="0" smtClean="0">
                <a:solidFill>
                  <a:srgbClr val="FFFFFF"/>
                </a:solidFill>
                <a:latin typeface="Helvetica Neue Light"/>
                <a:ea typeface="Helvetica Neue Light"/>
                <a:sym typeface="Helvetica Neue Light"/>
              </a:rPr>
              <a:pPr algn="ctr" defTabSz="412750" hangingPunct="0">
                <a:defRPr/>
              </a:pPr>
              <a:t>‹#›</a:t>
            </a:fld>
            <a:endParaRPr lang="en-US" sz="1200" kern="0">
              <a:solidFill>
                <a:srgbClr val="FFFFFF"/>
              </a:solidFill>
              <a:latin typeface="Helvetica Neue Light"/>
              <a:ea typeface="Helvetica Neue Light"/>
              <a:sym typeface="Helvetica Neue Light"/>
            </a:endParaRPr>
          </a:p>
        </p:txBody>
      </p:sp>
      <p:sp>
        <p:nvSpPr>
          <p:cNvPr id="10" name="Image">
            <a:extLst>
              <a:ext uri="{FF2B5EF4-FFF2-40B4-BE49-F238E27FC236}">
                <a16:creationId xmlns:a16="http://schemas.microsoft.com/office/drawing/2014/main" id="{D2ECD760-E603-544B-9C8E-0A97C15D2183}"/>
              </a:ext>
            </a:extLst>
          </p:cNvPr>
          <p:cNvSpPr>
            <a:spLocks noGrp="1"/>
          </p:cNvSpPr>
          <p:nvPr>
            <p:ph type="pic" sz="quarter" idx="17"/>
          </p:nvPr>
        </p:nvSpPr>
        <p:spPr>
          <a:xfrm>
            <a:off x="751399" y="1580322"/>
            <a:ext cx="1869679" cy="4050012"/>
          </a:xfrm>
          <a:prstGeom prst="rect">
            <a:avLst/>
          </a:prstGeom>
        </p:spPr>
        <p:txBody>
          <a:bodyPr lIns="91439" tIns="45719" rIns="91439" bIns="45719">
            <a:noAutofit/>
          </a:bodyPr>
          <a:lstStyle/>
          <a:p>
            <a:endParaRPr/>
          </a:p>
        </p:txBody>
      </p:sp>
      <p:sp>
        <p:nvSpPr>
          <p:cNvPr id="11" name="Image">
            <a:extLst>
              <a:ext uri="{FF2B5EF4-FFF2-40B4-BE49-F238E27FC236}">
                <a16:creationId xmlns:a16="http://schemas.microsoft.com/office/drawing/2014/main" id="{2B2BA510-09BA-DA4D-8369-125D617EEC84}"/>
              </a:ext>
            </a:extLst>
          </p:cNvPr>
          <p:cNvSpPr>
            <a:spLocks noGrp="1"/>
          </p:cNvSpPr>
          <p:nvPr>
            <p:ph type="pic" sz="quarter" idx="19"/>
          </p:nvPr>
        </p:nvSpPr>
        <p:spPr>
          <a:xfrm>
            <a:off x="3694282" y="1580322"/>
            <a:ext cx="1869679" cy="4050012"/>
          </a:xfrm>
          <a:prstGeom prst="rect">
            <a:avLst/>
          </a:prstGeom>
        </p:spPr>
        <p:txBody>
          <a:bodyPr lIns="91439" tIns="45719" rIns="91439" bIns="45719">
            <a:noAutofit/>
          </a:bodyPr>
          <a:lstStyle/>
          <a:p>
            <a:endParaRPr/>
          </a:p>
        </p:txBody>
      </p:sp>
      <p:sp>
        <p:nvSpPr>
          <p:cNvPr id="13" name="Image">
            <a:extLst>
              <a:ext uri="{FF2B5EF4-FFF2-40B4-BE49-F238E27FC236}">
                <a16:creationId xmlns:a16="http://schemas.microsoft.com/office/drawing/2014/main" id="{A5A6D682-0B48-DA49-BED6-2D249184544B}"/>
              </a:ext>
            </a:extLst>
          </p:cNvPr>
          <p:cNvSpPr>
            <a:spLocks noGrp="1"/>
          </p:cNvSpPr>
          <p:nvPr>
            <p:ph type="pic" sz="quarter" idx="21"/>
          </p:nvPr>
        </p:nvSpPr>
        <p:spPr>
          <a:xfrm>
            <a:off x="6631080" y="1580322"/>
            <a:ext cx="1869679" cy="4050012"/>
          </a:xfrm>
          <a:prstGeom prst="rect">
            <a:avLst/>
          </a:prstGeom>
        </p:spPr>
        <p:txBody>
          <a:bodyPr lIns="91439" tIns="45719" rIns="91439" bIns="45719">
            <a:noAutofit/>
          </a:bodyPr>
          <a:lstStyle/>
          <a:p>
            <a:endParaRPr/>
          </a:p>
        </p:txBody>
      </p:sp>
      <p:sp>
        <p:nvSpPr>
          <p:cNvPr id="14" name="Image">
            <a:extLst>
              <a:ext uri="{FF2B5EF4-FFF2-40B4-BE49-F238E27FC236}">
                <a16:creationId xmlns:a16="http://schemas.microsoft.com/office/drawing/2014/main" id="{61EB58F0-A05E-3A4E-ABBC-2B3D5EC8C01A}"/>
              </a:ext>
            </a:extLst>
          </p:cNvPr>
          <p:cNvSpPr>
            <a:spLocks noGrp="1"/>
          </p:cNvSpPr>
          <p:nvPr>
            <p:ph type="pic" sz="quarter" idx="22"/>
          </p:nvPr>
        </p:nvSpPr>
        <p:spPr>
          <a:xfrm>
            <a:off x="9570922" y="1580322"/>
            <a:ext cx="1869679" cy="4050012"/>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181168328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image" Target="../media/image1.emf"/><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911" r:id="rId8"/>
    <p:sldLayoutId id="2147484639" r:id="rId9"/>
    <p:sldLayoutId id="2147484603"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 id="2147484978"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44432136"/>
      </p:ext>
    </p:extLst>
  </p:cSld>
  <p:clrMap bg1="dk1" tx1="lt1" bg2="dk2" tx2="lt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 id="2147484945" r:id="rId12"/>
    <p:sldLayoutId id="2147484946" r:id="rId13"/>
    <p:sldLayoutId id="2147484947" r:id="rId14"/>
    <p:sldLayoutId id="2147484948" r:id="rId15"/>
    <p:sldLayoutId id="2147484949" r:id="rId16"/>
    <p:sldLayoutId id="2147484950" r:id="rId17"/>
    <p:sldLayoutId id="2147484951" r:id="rId18"/>
    <p:sldLayoutId id="2147484952" r:id="rId19"/>
    <p:sldLayoutId id="2147484953" r:id="rId20"/>
    <p:sldLayoutId id="2147484954" r:id="rId21"/>
    <p:sldLayoutId id="2147484955" r:id="rId22"/>
    <p:sldLayoutId id="2147484956" r:id="rId23"/>
    <p:sldLayoutId id="2147484957" r:id="rId24"/>
    <p:sldLayoutId id="2147484958" r:id="rId25"/>
    <p:sldLayoutId id="2147484959" r:id="rId26"/>
    <p:sldLayoutId id="2147484960" r:id="rId27"/>
    <p:sldLayoutId id="2147484961" r:id="rId28"/>
    <p:sldLayoutId id="2147484962" r:id="rId29"/>
    <p:sldLayoutId id="2147484963" r:id="rId30"/>
    <p:sldLayoutId id="2147484964" r:id="rId31"/>
    <p:sldLayoutId id="2147484965" r:id="rId32"/>
    <p:sldLayoutId id="2147484966" r:id="rId33"/>
    <p:sldLayoutId id="2147484967" r:id="rId34"/>
    <p:sldLayoutId id="2147484968" r:id="rId35"/>
    <p:sldLayoutId id="2147484969" r:id="rId36"/>
    <p:sldLayoutId id="2147484970" r:id="rId37"/>
    <p:sldLayoutId id="2147484971" r:id="rId38"/>
    <p:sldLayoutId id="2147484972" r:id="rId39"/>
    <p:sldLayoutId id="2147484973" r:id="rId40"/>
    <p:sldLayoutId id="2147484974" r:id="rId41"/>
    <p:sldLayoutId id="2147484975" r:id="rId42"/>
    <p:sldLayoutId id="2147484977" r:id="rId4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aka.ms/mssearchapi"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raph.microsoft.com/beta/search/query" TargetMode="External"/><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hyperlink" Target="https://graph.microsoft.com/beta/search/query" TargetMode="External"/><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hyperlink" Target="https://aka.ms/mssearchapi"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hyperlink" Target="https://aks.ms/mssearchapi"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github.com/microsoft-search" TargetMode="External"/><Relationship Id="rId5" Type="http://schemas.openxmlformats.org/officeDocument/2006/relationships/hyperlink" Target="https://aka.ms/MicrosoftSearch/YouTube" TargetMode="External"/><Relationship Id="rId4" Type="http://schemas.openxmlformats.org/officeDocument/2006/relationships/hyperlink" Target="https://aks.ms/graphpostman"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18" Type="http://schemas.openxmlformats.org/officeDocument/2006/relationships/image" Target="../media/image30.png"/><Relationship Id="rId3" Type="http://schemas.openxmlformats.org/officeDocument/2006/relationships/image" Target="../media/image22.jpe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27.png"/><Relationship Id="rId17" Type="http://schemas.microsoft.com/office/2007/relationships/hdphoto" Target="../media/hdphoto7.wdp"/><Relationship Id="rId2" Type="http://schemas.openxmlformats.org/officeDocument/2006/relationships/notesSlide" Target="../notesSlides/notesSlide4.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2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26.png"/><Relationship Id="rId19" Type="http://schemas.microsoft.com/office/2007/relationships/hdphoto" Target="../media/hdphoto8.wdp"/><Relationship Id="rId4" Type="http://schemas.openxmlformats.org/officeDocument/2006/relationships/image" Target="../media/image23.png"/><Relationship Id="rId9" Type="http://schemas.microsoft.com/office/2007/relationships/hdphoto" Target="../media/hdphoto3.wdp"/><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aka.ms/mssearchapi"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aka.ms/mssearchapi" TargetMode="External"/><Relationship Id="rId4" Type="http://schemas.openxmlformats.org/officeDocument/2006/relationships/hyperlink" Target="https://graph.microsoft.com/beta/search/que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425780"/>
            <a:ext cx="9144000" cy="1107996"/>
          </a:xfrm>
        </p:spPr>
        <p:txBody>
          <a:bodyPr/>
          <a:lstStyle/>
          <a:p>
            <a:r>
              <a:rPr lang="en-US" dirty="0"/>
              <a:t>Use Microsoft Search API in your own application</a:t>
            </a:r>
          </a:p>
        </p:txBody>
      </p:sp>
      <p:sp>
        <p:nvSpPr>
          <p:cNvPr id="5" name="Text Placeholder 4"/>
          <p:cNvSpPr>
            <a:spLocks noGrp="1"/>
          </p:cNvSpPr>
          <p:nvPr>
            <p:ph type="body" sz="quarter" idx="12"/>
          </p:nvPr>
        </p:nvSpPr>
        <p:spPr>
          <a:xfrm>
            <a:off x="584200" y="3962400"/>
            <a:ext cx="9144000" cy="338554"/>
          </a:xfrm>
        </p:spPr>
        <p:txBody>
          <a:bodyPr/>
          <a:lstStyle/>
          <a:p>
            <a:r>
              <a:rPr lang="en-US" dirty="0"/>
              <a:t>Nicolas Moreau</a:t>
            </a:r>
          </a:p>
        </p:txBody>
      </p:sp>
      <p:sp>
        <p:nvSpPr>
          <p:cNvPr id="2" name="Rectangle 1">
            <a:extLst>
              <a:ext uri="{FF2B5EF4-FFF2-40B4-BE49-F238E27FC236}">
                <a16:creationId xmlns:a16="http://schemas.microsoft.com/office/drawing/2014/main" id="{E80CB4B8-BC36-4CCA-BFBC-8CB8472723BB}"/>
              </a:ext>
            </a:extLst>
          </p:cNvPr>
          <p:cNvSpPr/>
          <p:nvPr/>
        </p:nvSpPr>
        <p:spPr>
          <a:xfrm>
            <a:off x="488307" y="4485619"/>
            <a:ext cx="2013359" cy="307777"/>
          </a:xfrm>
          <a:prstGeom prst="rect">
            <a:avLst/>
          </a:prstGeom>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FFFFFF"/>
                </a:solidFill>
              </a:rPr>
              <a:t>@nmoreau</a:t>
            </a:r>
            <a:endParaRPr lang="en-US" sz="1400" b="1" dirty="0">
              <a:solidFill>
                <a:srgbClr val="FFFFFF"/>
              </a:solidFill>
              <a:cs typeface="Segoe UI"/>
            </a:endParaRPr>
          </a:p>
        </p:txBody>
      </p:sp>
      <p:pic>
        <p:nvPicPr>
          <p:cNvPr id="3" name="Picture 2" descr="A close up of a logo&#10;&#10;Description automatically generated">
            <a:extLst>
              <a:ext uri="{FF2B5EF4-FFF2-40B4-BE49-F238E27FC236}">
                <a16:creationId xmlns:a16="http://schemas.microsoft.com/office/drawing/2014/main" id="{9F4558EE-930B-449B-A6AA-EDBB76EEB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4438881"/>
            <a:ext cx="354515" cy="354515"/>
          </a:xfrm>
          <a:prstGeom prst="rect">
            <a:avLst/>
          </a:prstGeom>
        </p:spPr>
      </p:pic>
    </p:spTree>
    <p:extLst>
      <p:ext uri="{BB962C8B-B14F-4D97-AF65-F5344CB8AC3E}">
        <p14:creationId xmlns:p14="http://schemas.microsoft.com/office/powerpoint/2010/main" val="17950785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F17F-A195-4773-8B79-E8DB406F0F69}"/>
              </a:ext>
            </a:extLst>
          </p:cNvPr>
          <p:cNvSpPr>
            <a:spLocks noGrp="1"/>
          </p:cNvSpPr>
          <p:nvPr>
            <p:ph type="title"/>
          </p:nvPr>
        </p:nvSpPr>
        <p:spPr>
          <a:xfrm>
            <a:off x="588263" y="457200"/>
            <a:ext cx="11018520" cy="553998"/>
          </a:xfrm>
        </p:spPr>
        <p:txBody>
          <a:bodyPr/>
          <a:lstStyle/>
          <a:p>
            <a:r>
              <a:rPr lang="en-US" dirty="0"/>
              <a:t>Anatomy of a ‘response’</a:t>
            </a:r>
          </a:p>
        </p:txBody>
      </p:sp>
      <p:grpSp>
        <p:nvGrpSpPr>
          <p:cNvPr id="71" name="Group 70">
            <a:extLst>
              <a:ext uri="{FF2B5EF4-FFF2-40B4-BE49-F238E27FC236}">
                <a16:creationId xmlns:a16="http://schemas.microsoft.com/office/drawing/2014/main" id="{24D5206E-B702-4A75-BF57-1CFA10C6DF88}"/>
              </a:ext>
            </a:extLst>
          </p:cNvPr>
          <p:cNvGrpSpPr/>
          <p:nvPr/>
        </p:nvGrpSpPr>
        <p:grpSpPr>
          <a:xfrm>
            <a:off x="588263" y="1354493"/>
            <a:ext cx="3022601" cy="4885535"/>
            <a:chOff x="-3507042" y="1608574"/>
            <a:chExt cx="3022601" cy="3395167"/>
          </a:xfrm>
        </p:grpSpPr>
        <p:sp>
          <p:nvSpPr>
            <p:cNvPr id="63" name="Rectangle 62">
              <a:extLst>
                <a:ext uri="{FF2B5EF4-FFF2-40B4-BE49-F238E27FC236}">
                  <a16:creationId xmlns:a16="http://schemas.microsoft.com/office/drawing/2014/main" id="{32147821-97C2-4156-9C18-F5D7C1A9D9E8}"/>
                </a:ext>
              </a:extLst>
            </p:cNvPr>
            <p:cNvSpPr/>
            <p:nvPr/>
          </p:nvSpPr>
          <p:spPr bwMode="auto">
            <a:xfrm>
              <a:off x="-3507042" y="1877131"/>
              <a:ext cx="3022600" cy="287718"/>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err="1">
                  <a:solidFill>
                    <a:schemeClr val="tx1"/>
                  </a:solidFill>
                  <a:ea typeface="Segoe UI" pitchFamily="34" charset="0"/>
                  <a:cs typeface="Segoe UI" pitchFamily="34" charset="0"/>
                </a:rPr>
                <a:t>searchTerms</a:t>
              </a:r>
              <a:endParaRPr lang="en-US" sz="1600" dirty="0">
                <a:solidFill>
                  <a:schemeClr val="tx1"/>
                </a:solidFill>
                <a:ea typeface="Segoe UI" pitchFamily="34" charset="0"/>
                <a:cs typeface="Segoe UI" pitchFamily="34" charset="0"/>
              </a:endParaRPr>
            </a:p>
          </p:txBody>
        </p:sp>
        <p:sp>
          <p:nvSpPr>
            <p:cNvPr id="64" name="Rectangle 63">
              <a:extLst>
                <a:ext uri="{FF2B5EF4-FFF2-40B4-BE49-F238E27FC236}">
                  <a16:creationId xmlns:a16="http://schemas.microsoft.com/office/drawing/2014/main" id="{4FF5F59C-7623-41F2-82F8-2AF65414E4CE}"/>
                </a:ext>
              </a:extLst>
            </p:cNvPr>
            <p:cNvSpPr/>
            <p:nvPr/>
          </p:nvSpPr>
          <p:spPr bwMode="auto">
            <a:xfrm>
              <a:off x="-3507042" y="2164849"/>
              <a:ext cx="3022600" cy="2838892"/>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err="1">
                  <a:solidFill>
                    <a:schemeClr val="tx1"/>
                  </a:solidFill>
                  <a:ea typeface="Segoe UI" pitchFamily="34" charset="0"/>
                  <a:cs typeface="Segoe UI" pitchFamily="34" charset="0"/>
                </a:rPr>
                <a:t>hitContainers</a:t>
              </a:r>
              <a:r>
                <a:rPr lang="en-US" sz="1600" dirty="0">
                  <a:solidFill>
                    <a:schemeClr val="tx1"/>
                  </a:solidFill>
                  <a:ea typeface="Segoe UI" pitchFamily="34" charset="0"/>
                  <a:cs typeface="Segoe UI" pitchFamily="34" charset="0"/>
                </a:rPr>
                <a:t>[]</a:t>
              </a:r>
            </a:p>
          </p:txBody>
        </p:sp>
        <p:sp>
          <p:nvSpPr>
            <p:cNvPr id="66" name="Rectangle 65">
              <a:extLst>
                <a:ext uri="{FF2B5EF4-FFF2-40B4-BE49-F238E27FC236}">
                  <a16:creationId xmlns:a16="http://schemas.microsoft.com/office/drawing/2014/main" id="{4DFED38F-D88B-40E4-919A-C6C28E0FB8D8}"/>
                </a:ext>
              </a:extLst>
            </p:cNvPr>
            <p:cNvSpPr/>
            <p:nvPr/>
          </p:nvSpPr>
          <p:spPr bwMode="auto">
            <a:xfrm>
              <a:off x="-3507041" y="1608574"/>
              <a:ext cx="3022600" cy="287718"/>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dirty="0">
                  <a:solidFill>
                    <a:schemeClr val="bg1"/>
                  </a:solidFill>
                  <a:ea typeface="Segoe UI" pitchFamily="34" charset="0"/>
                  <a:cs typeface="Segoe UI" pitchFamily="34" charset="0"/>
                </a:rPr>
                <a:t>value []</a:t>
              </a:r>
            </a:p>
          </p:txBody>
        </p:sp>
      </p:grpSp>
      <p:pic>
        <p:nvPicPr>
          <p:cNvPr id="4" name="Picture 3">
            <a:extLst>
              <a:ext uri="{FF2B5EF4-FFF2-40B4-BE49-F238E27FC236}">
                <a16:creationId xmlns:a16="http://schemas.microsoft.com/office/drawing/2014/main" id="{7D7BADBA-C2AA-4083-BC62-BC6E9BD3AE3B}"/>
              </a:ext>
            </a:extLst>
          </p:cNvPr>
          <p:cNvPicPr>
            <a:picLocks noChangeAspect="1"/>
          </p:cNvPicPr>
          <p:nvPr/>
        </p:nvPicPr>
        <p:blipFill>
          <a:blip r:embed="rId3"/>
          <a:stretch>
            <a:fillRect/>
          </a:stretch>
        </p:blipFill>
        <p:spPr>
          <a:xfrm>
            <a:off x="5275008" y="1235947"/>
            <a:ext cx="6187747" cy="4386105"/>
          </a:xfrm>
          <a:prstGeom prst="rect">
            <a:avLst/>
          </a:prstGeom>
          <a:solidFill>
            <a:schemeClr val="bg1"/>
          </a:solidFill>
        </p:spPr>
      </p:pic>
      <p:sp>
        <p:nvSpPr>
          <p:cNvPr id="5" name="Rectangle 4">
            <a:extLst>
              <a:ext uri="{FF2B5EF4-FFF2-40B4-BE49-F238E27FC236}">
                <a16:creationId xmlns:a16="http://schemas.microsoft.com/office/drawing/2014/main" id="{27121C17-142C-42C3-9260-0C7C82955525}"/>
              </a:ext>
            </a:extLst>
          </p:cNvPr>
          <p:cNvSpPr/>
          <p:nvPr/>
        </p:nvSpPr>
        <p:spPr bwMode="auto">
          <a:xfrm>
            <a:off x="962159" y="2749846"/>
            <a:ext cx="3022600" cy="414017"/>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a:solidFill>
                  <a:schemeClr val="tx1"/>
                </a:solidFill>
                <a:ea typeface="Segoe UI" pitchFamily="34" charset="0"/>
                <a:cs typeface="Segoe UI" pitchFamily="34" charset="0"/>
              </a:rPr>
              <a:t>total</a:t>
            </a:r>
          </a:p>
        </p:txBody>
      </p:sp>
      <p:sp>
        <p:nvSpPr>
          <p:cNvPr id="6" name="Rectangle 5">
            <a:extLst>
              <a:ext uri="{FF2B5EF4-FFF2-40B4-BE49-F238E27FC236}">
                <a16:creationId xmlns:a16="http://schemas.microsoft.com/office/drawing/2014/main" id="{84D634D7-80DC-4362-8F3C-C7F59970BE22}"/>
              </a:ext>
            </a:extLst>
          </p:cNvPr>
          <p:cNvSpPr/>
          <p:nvPr/>
        </p:nvSpPr>
        <p:spPr bwMode="auto">
          <a:xfrm>
            <a:off x="962159" y="3145952"/>
            <a:ext cx="3022600" cy="414017"/>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err="1">
                <a:solidFill>
                  <a:schemeClr val="tx1"/>
                </a:solidFill>
                <a:ea typeface="Segoe UI" pitchFamily="34" charset="0"/>
                <a:cs typeface="Segoe UI" pitchFamily="34" charset="0"/>
              </a:rPr>
              <a:t>moreResultsAvailable</a:t>
            </a:r>
            <a:endParaRPr lang="en-US" sz="1600" dirty="0">
              <a:solidFill>
                <a:schemeClr val="tx1"/>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2FFE90C0-A5E1-4214-9872-4D14ADCAA4A2}"/>
              </a:ext>
            </a:extLst>
          </p:cNvPr>
          <p:cNvSpPr/>
          <p:nvPr/>
        </p:nvSpPr>
        <p:spPr bwMode="auto">
          <a:xfrm>
            <a:off x="962159" y="3559969"/>
            <a:ext cx="3022600" cy="2680059"/>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a:solidFill>
                  <a:schemeClr val="tx1"/>
                </a:solidFill>
                <a:ea typeface="Segoe UI" pitchFamily="34" charset="0"/>
                <a:cs typeface="Segoe UI" pitchFamily="34" charset="0"/>
              </a:rPr>
              <a:t>hits[]</a:t>
            </a:r>
          </a:p>
        </p:txBody>
      </p:sp>
      <p:sp>
        <p:nvSpPr>
          <p:cNvPr id="8" name="Rectangle 7">
            <a:extLst>
              <a:ext uri="{FF2B5EF4-FFF2-40B4-BE49-F238E27FC236}">
                <a16:creationId xmlns:a16="http://schemas.microsoft.com/office/drawing/2014/main" id="{1DE85BDD-01D0-41C0-8ED5-89D74D8F6FA6}"/>
              </a:ext>
            </a:extLst>
          </p:cNvPr>
          <p:cNvSpPr/>
          <p:nvPr/>
        </p:nvSpPr>
        <p:spPr bwMode="auto">
          <a:xfrm>
            <a:off x="1336055" y="4020765"/>
            <a:ext cx="3022600" cy="2680059"/>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err="1">
                <a:solidFill>
                  <a:schemeClr val="tx1"/>
                </a:solidFill>
                <a:ea typeface="Segoe UI" pitchFamily="34" charset="0"/>
                <a:cs typeface="Segoe UI" pitchFamily="34" charset="0"/>
              </a:rPr>
              <a:t>idsor</a:t>
            </a:r>
            <a:endParaRPr lang="en-US" sz="1600" dirty="0">
              <a:solidFill>
                <a:schemeClr val="tx1"/>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E894D7B5-AFB9-49CF-A1AE-F2690B77168B}"/>
              </a:ext>
            </a:extLst>
          </p:cNvPr>
          <p:cNvSpPr/>
          <p:nvPr/>
        </p:nvSpPr>
        <p:spPr bwMode="auto">
          <a:xfrm>
            <a:off x="1336055" y="4019674"/>
            <a:ext cx="3022600" cy="397197"/>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a:solidFill>
                  <a:schemeClr val="tx1"/>
                </a:solidFill>
                <a:ea typeface="Segoe UI" pitchFamily="34" charset="0"/>
                <a:cs typeface="Segoe UI" pitchFamily="34" charset="0"/>
              </a:rPr>
              <a:t>id</a:t>
            </a:r>
          </a:p>
        </p:txBody>
      </p:sp>
      <p:sp>
        <p:nvSpPr>
          <p:cNvPr id="12" name="Rectangle 11">
            <a:extLst>
              <a:ext uri="{FF2B5EF4-FFF2-40B4-BE49-F238E27FC236}">
                <a16:creationId xmlns:a16="http://schemas.microsoft.com/office/drawing/2014/main" id="{6E1B77CE-F1E1-4E7D-8AE7-56C4D459CB46}"/>
              </a:ext>
            </a:extLst>
          </p:cNvPr>
          <p:cNvSpPr/>
          <p:nvPr/>
        </p:nvSpPr>
        <p:spPr bwMode="auto">
          <a:xfrm>
            <a:off x="1336055" y="4406119"/>
            <a:ext cx="3022600" cy="397197"/>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a:solidFill>
                  <a:schemeClr val="tx1"/>
                </a:solidFill>
                <a:ea typeface="Segoe UI" pitchFamily="34" charset="0"/>
                <a:cs typeface="Segoe UI" pitchFamily="34" charset="0"/>
              </a:rPr>
              <a:t>rank</a:t>
            </a:r>
          </a:p>
        </p:txBody>
      </p:sp>
      <p:sp>
        <p:nvSpPr>
          <p:cNvPr id="14" name="Rectangle 13">
            <a:extLst>
              <a:ext uri="{FF2B5EF4-FFF2-40B4-BE49-F238E27FC236}">
                <a16:creationId xmlns:a16="http://schemas.microsoft.com/office/drawing/2014/main" id="{D73F1E1B-3C9E-45C0-8C9B-D71B4070AC0E}"/>
              </a:ext>
            </a:extLst>
          </p:cNvPr>
          <p:cNvSpPr/>
          <p:nvPr/>
        </p:nvSpPr>
        <p:spPr bwMode="auto">
          <a:xfrm>
            <a:off x="1336055" y="4782394"/>
            <a:ext cx="3022600" cy="397197"/>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a:solidFill>
                  <a:schemeClr val="tx1"/>
                </a:solidFill>
                <a:ea typeface="Segoe UI" pitchFamily="34" charset="0"/>
                <a:cs typeface="Segoe UI" pitchFamily="34" charset="0"/>
              </a:rPr>
              <a:t>summary</a:t>
            </a:r>
          </a:p>
        </p:txBody>
      </p:sp>
      <p:sp>
        <p:nvSpPr>
          <p:cNvPr id="16" name="Rectangle 15">
            <a:extLst>
              <a:ext uri="{FF2B5EF4-FFF2-40B4-BE49-F238E27FC236}">
                <a16:creationId xmlns:a16="http://schemas.microsoft.com/office/drawing/2014/main" id="{7178FEB0-6BD5-43B7-89BD-265EA036D537}"/>
              </a:ext>
            </a:extLst>
          </p:cNvPr>
          <p:cNvSpPr/>
          <p:nvPr/>
        </p:nvSpPr>
        <p:spPr bwMode="auto">
          <a:xfrm>
            <a:off x="1336055" y="5163768"/>
            <a:ext cx="3022600" cy="1535965"/>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a:solidFill>
                  <a:schemeClr val="tx1"/>
                </a:solidFill>
                <a:ea typeface="Segoe UI" pitchFamily="34" charset="0"/>
                <a:cs typeface="Segoe UI" pitchFamily="34" charset="0"/>
              </a:rPr>
              <a:t>resource </a:t>
            </a:r>
          </a:p>
          <a:p>
            <a:pPr algn="ctr" defTabSz="932472" fontAlgn="base">
              <a:spcBef>
                <a:spcPct val="0"/>
              </a:spcBef>
              <a:spcAft>
                <a:spcPct val="0"/>
              </a:spcAft>
            </a:pPr>
            <a:r>
              <a:rPr lang="en-US" sz="1600" dirty="0">
                <a:solidFill>
                  <a:schemeClr val="tx1"/>
                </a:solidFill>
                <a:ea typeface="Segoe UI" pitchFamily="34" charset="0"/>
                <a:cs typeface="Segoe UI" pitchFamily="34" charset="0"/>
              </a:rPr>
              <a:t>{</a:t>
            </a:r>
          </a:p>
          <a:p>
            <a:pPr algn="ctr" defTabSz="932472" fontAlgn="base">
              <a:spcBef>
                <a:spcPct val="0"/>
              </a:spcBef>
              <a:spcAft>
                <a:spcPct val="0"/>
              </a:spcAft>
            </a:pPr>
            <a:r>
              <a:rPr lang="en-US" sz="1600" dirty="0">
                <a:solidFill>
                  <a:schemeClr val="tx1"/>
                </a:solidFill>
                <a:ea typeface="Segoe UI" pitchFamily="34" charset="0"/>
                <a:cs typeface="Segoe UI" pitchFamily="34" charset="0"/>
              </a:rPr>
              <a:t>	          graph entity</a:t>
            </a:r>
          </a:p>
          <a:p>
            <a:pPr algn="ctr" defTabSz="932472" fontAlgn="base">
              <a:spcBef>
                <a:spcPct val="0"/>
              </a:spcBef>
              <a:spcAft>
                <a:spcPct val="0"/>
              </a:spcAft>
            </a:pPr>
            <a:r>
              <a:rPr lang="en-US" sz="1600" dirty="0">
                <a:solidFill>
                  <a:schemeClr val="tx1"/>
                </a:solidFill>
                <a:ea typeface="Segoe UI" pitchFamily="34" charset="0"/>
                <a:cs typeface="Segoe UI" pitchFamily="34" charset="0"/>
              </a:rPr>
              <a:t>}</a:t>
            </a:r>
          </a:p>
        </p:txBody>
      </p:sp>
      <p:sp>
        <p:nvSpPr>
          <p:cNvPr id="28" name="Callout: Line with Accent Bar 27">
            <a:extLst>
              <a:ext uri="{FF2B5EF4-FFF2-40B4-BE49-F238E27FC236}">
                <a16:creationId xmlns:a16="http://schemas.microsoft.com/office/drawing/2014/main" id="{FAF3068B-DE0B-489A-AD67-4C6CC1781943}"/>
              </a:ext>
            </a:extLst>
          </p:cNvPr>
          <p:cNvSpPr/>
          <p:nvPr/>
        </p:nvSpPr>
        <p:spPr bwMode="auto">
          <a:xfrm>
            <a:off x="6324600" y="2749846"/>
            <a:ext cx="939800" cy="2774654"/>
          </a:xfrm>
          <a:prstGeom prst="accentCallout1">
            <a:avLst>
              <a:gd name="adj1" fmla="val 18750"/>
              <a:gd name="adj2" fmla="val -8333"/>
              <a:gd name="adj3" fmla="val 113833"/>
              <a:gd name="adj4" fmla="val -224784"/>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D4522B49-C344-4091-939F-757EE0518CD2}"/>
              </a:ext>
            </a:extLst>
          </p:cNvPr>
          <p:cNvSpPr txBox="1"/>
          <p:nvPr/>
        </p:nvSpPr>
        <p:spPr>
          <a:xfrm>
            <a:off x="5843877" y="6185356"/>
            <a:ext cx="10024136" cy="430887"/>
          </a:xfrm>
          <a:prstGeom prst="rect">
            <a:avLst/>
          </a:prstGeom>
          <a:noFill/>
        </p:spPr>
        <p:txBody>
          <a:bodyPr wrap="square">
            <a:spAutoFit/>
          </a:bodyPr>
          <a:lstStyle/>
          <a:p>
            <a:r>
              <a:rPr lang="en-US" sz="1100" i="1" dirty="0"/>
              <a:t>Note : some properties have been renamed since the demo was recorded</a:t>
            </a:r>
          </a:p>
          <a:p>
            <a:r>
              <a:rPr lang="en-US" sz="1100" i="1" dirty="0"/>
              <a:t>Check the latest Search API documentation on </a:t>
            </a:r>
            <a:r>
              <a:rPr lang="en-US" sz="1100" i="1" dirty="0">
                <a:hlinkClick r:id="rId4"/>
              </a:rPr>
              <a:t>https://aka.ms/mssearchapi</a:t>
            </a:r>
            <a:r>
              <a:rPr lang="en-US" sz="1100" i="1" dirty="0"/>
              <a:t> </a:t>
            </a:r>
          </a:p>
        </p:txBody>
      </p:sp>
    </p:spTree>
    <p:extLst>
      <p:ext uri="{BB962C8B-B14F-4D97-AF65-F5344CB8AC3E}">
        <p14:creationId xmlns:p14="http://schemas.microsoft.com/office/powerpoint/2010/main" val="293891897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D319F95-EB99-46A4-88E4-94AA75E2A30F}"/>
              </a:ext>
            </a:extLst>
          </p:cNvPr>
          <p:cNvSpPr txBox="1">
            <a:spLocks/>
          </p:cNvSpPr>
          <p:nvPr/>
        </p:nvSpPr>
        <p:spPr>
          <a:xfrm>
            <a:off x="9492167" y="5021499"/>
            <a:ext cx="1978814" cy="647700"/>
          </a:xfrm>
          <a:prstGeom prst="rect">
            <a:avLst/>
          </a:prstGeom>
          <a:solidFill>
            <a:schemeClr val="bg1"/>
          </a:solidFill>
          <a:ln>
            <a:noFill/>
          </a:ln>
          <a:effectLst>
            <a:outerShdw blurRad="317500" dist="88900" dir="42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noAutofit/>
          </a:bodyPr>
          <a:lstStyle>
            <a:defPPr>
              <a:defRPr lang="en-US"/>
            </a:defPPr>
            <a:lvl1pPr algn="ctr" defTabSz="932742" fontAlgn="base">
              <a:lnSpc>
                <a:spcPct val="90000"/>
              </a:lnSpc>
              <a:spcBef>
                <a:spcPct val="0"/>
              </a:spcBef>
              <a:spcAft>
                <a:spcPct val="0"/>
              </a:spcAft>
              <a:defRPr sz="2000" b="1">
                <a:ln w="3175">
                  <a:noFill/>
                </a:ln>
                <a:gradFill>
                  <a:gsLst>
                    <a:gs pos="1250">
                      <a:schemeClr val="tx1"/>
                    </a:gs>
                    <a:gs pos="100000">
                      <a:schemeClr val="tx1"/>
                    </a:gs>
                  </a:gsLst>
                  <a:lin ang="5400000" scaled="0"/>
                </a:gradFill>
                <a:latin typeface="Segoe UI" panose="020B0502040204020203"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w="3175">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itchFamily="34" charset="0"/>
              </a:rPr>
              <a:t>1x2 column</a:t>
            </a:r>
          </a:p>
        </p:txBody>
      </p:sp>
      <p:sp>
        <p:nvSpPr>
          <p:cNvPr id="3" name="Title 2">
            <a:extLst>
              <a:ext uri="{FF2B5EF4-FFF2-40B4-BE49-F238E27FC236}">
                <a16:creationId xmlns:a16="http://schemas.microsoft.com/office/drawing/2014/main" id="{DB7931C3-74EA-41D2-A0DA-10813475FDED}"/>
              </a:ext>
            </a:extLst>
          </p:cNvPr>
          <p:cNvSpPr>
            <a:spLocks noGrp="1"/>
          </p:cNvSpPr>
          <p:nvPr>
            <p:ph type="title" idx="4294967295"/>
          </p:nvPr>
        </p:nvSpPr>
        <p:spPr/>
        <p:txBody>
          <a:bodyPr/>
          <a:lstStyle/>
          <a:p>
            <a:r>
              <a:rPr lang="en-US" dirty="0"/>
              <a:t>API Capabilities and Types</a:t>
            </a:r>
          </a:p>
        </p:txBody>
      </p:sp>
      <p:graphicFrame>
        <p:nvGraphicFramePr>
          <p:cNvPr id="7" name="Table 4">
            <a:extLst>
              <a:ext uri="{FF2B5EF4-FFF2-40B4-BE49-F238E27FC236}">
                <a16:creationId xmlns:a16="http://schemas.microsoft.com/office/drawing/2014/main" id="{475748D6-A452-41E9-93E2-DE824BE67C4D}"/>
              </a:ext>
            </a:extLst>
          </p:cNvPr>
          <p:cNvGraphicFramePr>
            <a:graphicFrameLocks/>
          </p:cNvGraphicFramePr>
          <p:nvPr>
            <p:extLst>
              <p:ext uri="{D42A27DB-BD31-4B8C-83A1-F6EECF244321}">
                <p14:modId xmlns:p14="http://schemas.microsoft.com/office/powerpoint/2010/main" val="4200741249"/>
              </p:ext>
            </p:extLst>
          </p:nvPr>
        </p:nvGraphicFramePr>
        <p:xfrm>
          <a:off x="7290760" y="1780481"/>
          <a:ext cx="4402814" cy="4389859"/>
        </p:xfrm>
        <a:graphic>
          <a:graphicData uri="http://schemas.openxmlformats.org/drawingml/2006/table">
            <a:tbl>
              <a:tblPr firstRow="1" bandRow="1">
                <a:tableStyleId>{37CE84F3-28C3-443E-9E96-99CF82512B78}</a:tableStyleId>
              </a:tblPr>
              <a:tblGrid>
                <a:gridCol w="2473400">
                  <a:extLst>
                    <a:ext uri="{9D8B030D-6E8A-4147-A177-3AD203B41FA5}">
                      <a16:colId xmlns:a16="http://schemas.microsoft.com/office/drawing/2014/main" val="1428398643"/>
                    </a:ext>
                  </a:extLst>
                </a:gridCol>
                <a:gridCol w="1929414">
                  <a:extLst>
                    <a:ext uri="{9D8B030D-6E8A-4147-A177-3AD203B41FA5}">
                      <a16:colId xmlns:a16="http://schemas.microsoft.com/office/drawing/2014/main" val="3770395166"/>
                    </a:ext>
                  </a:extLst>
                </a:gridCol>
              </a:tblGrid>
              <a:tr h="463019">
                <a:tc>
                  <a:txBody>
                    <a:bodyPr/>
                    <a:lstStyle/>
                    <a:p>
                      <a:r>
                        <a:rPr lang="en-US" sz="1400" dirty="0"/>
                        <a:t>M365 Workload</a:t>
                      </a:r>
                    </a:p>
                  </a:txBody>
                  <a:tcPr/>
                </a:tc>
                <a:tc>
                  <a:txBody>
                    <a:bodyPr/>
                    <a:lstStyle/>
                    <a:p>
                      <a:r>
                        <a:rPr lang="en-US" sz="1400" dirty="0"/>
                        <a:t>Entity Types</a:t>
                      </a:r>
                    </a:p>
                  </a:txBody>
                  <a:tcPr/>
                </a:tc>
                <a:extLst>
                  <a:ext uri="{0D108BD9-81ED-4DB2-BD59-A6C34878D82A}">
                    <a16:rowId xmlns:a16="http://schemas.microsoft.com/office/drawing/2014/main" val="389954658"/>
                  </a:ext>
                </a:extLst>
              </a:tr>
              <a:tr h="370840">
                <a:tc>
                  <a:txBody>
                    <a:bodyPr/>
                    <a:lstStyle/>
                    <a:p>
                      <a:r>
                        <a:rPr lang="en-US" sz="1400" dirty="0"/>
                        <a:t>Mail</a:t>
                      </a:r>
                    </a:p>
                  </a:txBody>
                  <a:tcPr/>
                </a:tc>
                <a:tc>
                  <a:txBody>
                    <a:bodyPr/>
                    <a:lstStyle/>
                    <a:p>
                      <a:r>
                        <a:rPr lang="en-US" sz="1400" dirty="0"/>
                        <a:t>Messages </a:t>
                      </a:r>
                    </a:p>
                  </a:txBody>
                  <a:tcPr/>
                </a:tc>
                <a:extLst>
                  <a:ext uri="{0D108BD9-81ED-4DB2-BD59-A6C34878D82A}">
                    <a16:rowId xmlns:a16="http://schemas.microsoft.com/office/drawing/2014/main" val="3178802525"/>
                  </a:ext>
                </a:extLst>
              </a:tr>
              <a:tr h="370840">
                <a:tc>
                  <a:txBody>
                    <a:bodyPr/>
                    <a:lstStyle/>
                    <a:p>
                      <a:r>
                        <a:rPr lang="en-US" sz="1400" dirty="0"/>
                        <a:t>Calendar</a:t>
                      </a:r>
                    </a:p>
                  </a:txBody>
                  <a:tcPr/>
                </a:tc>
                <a:tc>
                  <a:txBody>
                    <a:bodyPr/>
                    <a:lstStyle/>
                    <a:p>
                      <a:r>
                        <a:rPr lang="en-US" sz="1400" dirty="0"/>
                        <a:t>Events</a:t>
                      </a:r>
                    </a:p>
                  </a:txBody>
                  <a:tcPr/>
                </a:tc>
                <a:extLst>
                  <a:ext uri="{0D108BD9-81ED-4DB2-BD59-A6C34878D82A}">
                    <a16:rowId xmlns:a16="http://schemas.microsoft.com/office/drawing/2014/main" val="2301246712"/>
                  </a:ext>
                </a:extLst>
              </a:tr>
              <a:tr h="370840">
                <a:tc>
                  <a:txBody>
                    <a:bodyPr/>
                    <a:lstStyle/>
                    <a:p>
                      <a:r>
                        <a:rPr lang="en-US" sz="1400" dirty="0"/>
                        <a:t>SharePoint</a:t>
                      </a:r>
                    </a:p>
                  </a:txBody>
                  <a:tcPr/>
                </a:tc>
                <a:tc>
                  <a:txBody>
                    <a:bodyPr/>
                    <a:lstStyle/>
                    <a:p>
                      <a:r>
                        <a:rPr lang="en-US" sz="1400" dirty="0" err="1"/>
                        <a:t>DriveItems</a:t>
                      </a:r>
                      <a:r>
                        <a:rPr lang="en-US" sz="1400" dirty="0"/>
                        <a:t> (Files)</a:t>
                      </a:r>
                    </a:p>
                  </a:txBody>
                  <a:tcPr/>
                </a:tc>
                <a:extLst>
                  <a:ext uri="{0D108BD9-81ED-4DB2-BD59-A6C34878D82A}">
                    <a16:rowId xmlns:a16="http://schemas.microsoft.com/office/drawing/2014/main" val="4005275208"/>
                  </a:ext>
                </a:extLst>
              </a:tr>
              <a:tr h="370840">
                <a:tc>
                  <a:txBody>
                    <a:bodyPr/>
                    <a:lstStyle/>
                    <a:p>
                      <a:r>
                        <a:rPr lang="en-US" sz="1400"/>
                        <a:t>OneDrive for Business</a:t>
                      </a:r>
                    </a:p>
                  </a:txBody>
                  <a:tcPr/>
                </a:tc>
                <a:tc>
                  <a:txBody>
                    <a:bodyPr/>
                    <a:lstStyle/>
                    <a:p>
                      <a:r>
                        <a:rPr lang="en-US" sz="1400" dirty="0" err="1"/>
                        <a:t>DriveItems</a:t>
                      </a:r>
                      <a:r>
                        <a:rPr lang="en-US" sz="1400" dirty="0"/>
                        <a:t> (Files)</a:t>
                      </a:r>
                    </a:p>
                  </a:txBody>
                  <a:tcPr/>
                </a:tc>
                <a:extLst>
                  <a:ext uri="{0D108BD9-81ED-4DB2-BD59-A6C34878D82A}">
                    <a16:rowId xmlns:a16="http://schemas.microsoft.com/office/drawing/2014/main" val="3947737576"/>
                  </a:ext>
                </a:extLst>
              </a:tr>
              <a:tr h="370840">
                <a:tc>
                  <a:txBody>
                    <a:bodyPr/>
                    <a:lstStyle/>
                    <a:p>
                      <a:r>
                        <a:rPr lang="en-US" sz="1400" dirty="0"/>
                        <a:t>Connectors </a:t>
                      </a:r>
                      <a:endParaRPr lang="en-US" sz="1400" i="1" dirty="0"/>
                    </a:p>
                  </a:txBody>
                  <a:tcPr/>
                </a:tc>
                <a:tc>
                  <a:txBody>
                    <a:bodyPr/>
                    <a:lstStyle/>
                    <a:p>
                      <a:r>
                        <a:rPr lang="en-US" sz="1400" dirty="0"/>
                        <a:t>External Items</a:t>
                      </a:r>
                    </a:p>
                  </a:txBody>
                  <a:tcPr/>
                </a:tc>
                <a:extLst>
                  <a:ext uri="{0D108BD9-81ED-4DB2-BD59-A6C34878D82A}">
                    <a16:rowId xmlns:a16="http://schemas.microsoft.com/office/drawing/2014/main" val="453648882"/>
                  </a:ext>
                </a:extLst>
              </a:tr>
              <a:tr h="370840">
                <a:tc>
                  <a:txBody>
                    <a:bodyPr/>
                    <a:lstStyle/>
                    <a:p>
                      <a:r>
                        <a:rPr lang="en-US" sz="1400" dirty="0"/>
                        <a:t>SharePoint/OneDrive Business</a:t>
                      </a:r>
                      <a:endParaRPr lang="en-US" sz="1400" i="0" dirty="0"/>
                    </a:p>
                  </a:txBody>
                  <a:tcPr/>
                </a:tc>
                <a:tc>
                  <a:txBody>
                    <a:bodyPr/>
                    <a:lstStyle/>
                    <a:p>
                      <a:r>
                        <a:rPr lang="en-US" sz="1400" dirty="0" err="1"/>
                        <a:t>ListItem</a:t>
                      </a:r>
                      <a:r>
                        <a:rPr lang="en-US" sz="1400" dirty="0"/>
                        <a:t> </a:t>
                      </a:r>
                      <a:r>
                        <a:rPr lang="en-US" sz="1400" dirty="0">
                          <a:solidFill>
                            <a:srgbClr val="0F780F"/>
                          </a:solidFill>
                        </a:rPr>
                        <a:t>(new)</a:t>
                      </a:r>
                    </a:p>
                  </a:txBody>
                  <a:tcPr/>
                </a:tc>
                <a:extLst>
                  <a:ext uri="{0D108BD9-81ED-4DB2-BD59-A6C34878D82A}">
                    <a16:rowId xmlns:a16="http://schemas.microsoft.com/office/drawing/2014/main" val="1379415419"/>
                  </a:ext>
                </a:extLst>
              </a:tr>
              <a:tr h="370840">
                <a:tc>
                  <a:txBody>
                    <a:bodyPr/>
                    <a:lstStyle/>
                    <a:p>
                      <a:pPr marL="0" marR="0" lvl="0" indent="0" algn="l" defTabSz="812820" rtl="0" eaLnBrk="1" fontAlgn="auto" latinLnBrk="0" hangingPunct="1">
                        <a:lnSpc>
                          <a:spcPct val="100000"/>
                        </a:lnSpc>
                        <a:spcBef>
                          <a:spcPts val="0"/>
                        </a:spcBef>
                        <a:spcAft>
                          <a:spcPts val="0"/>
                        </a:spcAft>
                        <a:buClrTx/>
                        <a:buSzTx/>
                        <a:buFontTx/>
                        <a:buNone/>
                        <a:tabLst/>
                        <a:defRPr/>
                      </a:pPr>
                      <a:r>
                        <a:rPr lang="en-US" sz="1400" dirty="0"/>
                        <a:t>SharePoint/OneDrive Business</a:t>
                      </a:r>
                      <a:endParaRPr lang="en-US" sz="1400" i="0" dirty="0"/>
                    </a:p>
                  </a:txBody>
                  <a:tcPr/>
                </a:tc>
                <a:tc>
                  <a:txBody>
                    <a:bodyPr/>
                    <a:lstStyle/>
                    <a:p>
                      <a:r>
                        <a:rPr lang="en-US" sz="1400" dirty="0"/>
                        <a:t>List </a:t>
                      </a:r>
                      <a:r>
                        <a:rPr lang="en-US" sz="1400" dirty="0">
                          <a:solidFill>
                            <a:srgbClr val="0F780F"/>
                          </a:solidFill>
                        </a:rPr>
                        <a:t>(new)</a:t>
                      </a:r>
                    </a:p>
                  </a:txBody>
                  <a:tcPr/>
                </a:tc>
                <a:extLst>
                  <a:ext uri="{0D108BD9-81ED-4DB2-BD59-A6C34878D82A}">
                    <a16:rowId xmlns:a16="http://schemas.microsoft.com/office/drawing/2014/main" val="3717448419"/>
                  </a:ext>
                </a:extLst>
              </a:tr>
              <a:tr h="370840">
                <a:tc>
                  <a:txBody>
                    <a:bodyPr/>
                    <a:lstStyle/>
                    <a:p>
                      <a:pPr marL="0" marR="0" lvl="0" indent="0" algn="l" defTabSz="812820" rtl="0" eaLnBrk="1" fontAlgn="auto" latinLnBrk="0" hangingPunct="1">
                        <a:lnSpc>
                          <a:spcPct val="100000"/>
                        </a:lnSpc>
                        <a:spcBef>
                          <a:spcPts val="0"/>
                        </a:spcBef>
                        <a:spcAft>
                          <a:spcPts val="0"/>
                        </a:spcAft>
                        <a:buClrTx/>
                        <a:buSzTx/>
                        <a:buFontTx/>
                        <a:buNone/>
                        <a:tabLst/>
                        <a:defRPr/>
                      </a:pPr>
                      <a:r>
                        <a:rPr lang="en-US" sz="1400" dirty="0"/>
                        <a:t>SharePoint/OneDrive Business </a:t>
                      </a:r>
                      <a:endParaRPr lang="en-US" sz="1400" i="0" dirty="0"/>
                    </a:p>
                  </a:txBody>
                  <a:tcPr/>
                </a:tc>
                <a:tc>
                  <a:txBody>
                    <a:bodyPr/>
                    <a:lstStyle/>
                    <a:p>
                      <a:r>
                        <a:rPr lang="en-US" sz="1400" dirty="0"/>
                        <a:t>Site </a:t>
                      </a:r>
                      <a:r>
                        <a:rPr lang="en-US" sz="1400" dirty="0">
                          <a:solidFill>
                            <a:srgbClr val="0F780F"/>
                          </a:solidFill>
                        </a:rPr>
                        <a:t>(new)</a:t>
                      </a:r>
                    </a:p>
                  </a:txBody>
                  <a:tcPr/>
                </a:tc>
                <a:extLst>
                  <a:ext uri="{0D108BD9-81ED-4DB2-BD59-A6C34878D82A}">
                    <a16:rowId xmlns:a16="http://schemas.microsoft.com/office/drawing/2014/main" val="2929106800"/>
                  </a:ext>
                </a:extLst>
              </a:tr>
              <a:tr h="370840">
                <a:tc>
                  <a:txBody>
                    <a:bodyPr/>
                    <a:lstStyle/>
                    <a:p>
                      <a:pPr marL="0" marR="0" lvl="0" indent="0" algn="l" defTabSz="812820" rtl="0" eaLnBrk="1" fontAlgn="auto" latinLnBrk="0" hangingPunct="1">
                        <a:lnSpc>
                          <a:spcPct val="100000"/>
                        </a:lnSpc>
                        <a:spcBef>
                          <a:spcPts val="0"/>
                        </a:spcBef>
                        <a:spcAft>
                          <a:spcPts val="0"/>
                        </a:spcAft>
                        <a:buClrTx/>
                        <a:buSzTx/>
                        <a:buFontTx/>
                        <a:buNone/>
                        <a:tabLst/>
                        <a:defRPr/>
                      </a:pPr>
                      <a:r>
                        <a:rPr lang="en-US" sz="1400" dirty="0"/>
                        <a:t>SharePoint/OneDrive Business</a:t>
                      </a:r>
                      <a:endParaRPr lang="en-US" sz="1400" i="0" dirty="0"/>
                    </a:p>
                  </a:txBody>
                  <a:tcPr/>
                </a:tc>
                <a:tc>
                  <a:txBody>
                    <a:bodyPr/>
                    <a:lstStyle/>
                    <a:p>
                      <a:r>
                        <a:rPr lang="en-US" sz="1400" dirty="0"/>
                        <a:t>Drive </a:t>
                      </a:r>
                      <a:r>
                        <a:rPr lang="en-US" sz="1400" dirty="0">
                          <a:solidFill>
                            <a:srgbClr val="0F780F"/>
                          </a:solidFill>
                        </a:rPr>
                        <a:t>(new)</a:t>
                      </a:r>
                    </a:p>
                  </a:txBody>
                  <a:tcPr/>
                </a:tc>
                <a:extLst>
                  <a:ext uri="{0D108BD9-81ED-4DB2-BD59-A6C34878D82A}">
                    <a16:rowId xmlns:a16="http://schemas.microsoft.com/office/drawing/2014/main" val="3927999091"/>
                  </a:ext>
                </a:extLst>
              </a:tr>
            </a:tbl>
          </a:graphicData>
        </a:graphic>
      </p:graphicFrame>
      <p:sp>
        <p:nvSpPr>
          <p:cNvPr id="4" name="Text Placeholder 3">
            <a:extLst>
              <a:ext uri="{FF2B5EF4-FFF2-40B4-BE49-F238E27FC236}">
                <a16:creationId xmlns:a16="http://schemas.microsoft.com/office/drawing/2014/main" id="{037941B2-CA82-4200-BC46-F0C0DDA1F14B}"/>
              </a:ext>
            </a:extLst>
          </p:cNvPr>
          <p:cNvSpPr>
            <a:spLocks noGrp="1"/>
          </p:cNvSpPr>
          <p:nvPr>
            <p:ph type="body" idx="4294967295"/>
          </p:nvPr>
        </p:nvSpPr>
        <p:spPr>
          <a:xfrm>
            <a:off x="379919" y="2013150"/>
            <a:ext cx="6069519" cy="4308872"/>
          </a:xfrm>
        </p:spPr>
        <p:txBody>
          <a:bodyPr/>
          <a:lstStyle/>
          <a:p>
            <a:r>
              <a:rPr lang="en-US" sz="2400" dirty="0"/>
              <a:t>An endpoint in MS Graph (since 09/19) </a:t>
            </a:r>
            <a:r>
              <a:rPr lang="en-US" sz="1600" dirty="0">
                <a:hlinkClick r:id="rId3"/>
              </a:rPr>
              <a:t>https://graph.microsoft.com/beta/search/query</a:t>
            </a:r>
            <a:endParaRPr lang="en-US" sz="1600" dirty="0"/>
          </a:p>
          <a:p>
            <a:r>
              <a:rPr lang="en-US" sz="2400" dirty="0"/>
              <a:t>Query are scoped by entity</a:t>
            </a:r>
          </a:p>
          <a:p>
            <a:r>
              <a:rPr lang="en-US" sz="2400" dirty="0"/>
              <a:t>Results are Graph entities</a:t>
            </a:r>
          </a:p>
          <a:p>
            <a:r>
              <a:rPr lang="en-US" sz="2400" dirty="0"/>
              <a:t>Support KQL from underlying workload</a:t>
            </a:r>
          </a:p>
          <a:p>
            <a:r>
              <a:rPr lang="en-US" sz="2400" dirty="0"/>
              <a:t>More entities </a:t>
            </a:r>
            <a:r>
              <a:rPr lang="en-US" sz="1200" dirty="0">
                <a:solidFill>
                  <a:srgbClr val="0F780F"/>
                </a:solidFill>
              </a:rPr>
              <a:t>(new)</a:t>
            </a:r>
          </a:p>
          <a:p>
            <a:pPr lvl="0"/>
            <a:r>
              <a:rPr lang="en-US" sz="2400" dirty="0"/>
              <a:t>Select Properties </a:t>
            </a:r>
            <a:r>
              <a:rPr lang="en-US" sz="1200" dirty="0">
                <a:solidFill>
                  <a:srgbClr val="0F780F"/>
                </a:solidFill>
              </a:rPr>
              <a:t>(new)</a:t>
            </a:r>
          </a:p>
          <a:p>
            <a:pPr lvl="0"/>
            <a:r>
              <a:rPr lang="en-US" sz="2400" dirty="0"/>
              <a:t>Sort Results </a:t>
            </a:r>
            <a:r>
              <a:rPr lang="en-US" sz="1200" dirty="0">
                <a:solidFill>
                  <a:srgbClr val="0F780F"/>
                </a:solidFill>
              </a:rPr>
              <a:t>(new)</a:t>
            </a:r>
          </a:p>
          <a:p>
            <a:pPr lvl="0"/>
            <a:r>
              <a:rPr lang="en-US" sz="2400" dirty="0"/>
              <a:t>Refine Results with aggregations </a:t>
            </a:r>
            <a:r>
              <a:rPr lang="en-US" sz="1200" dirty="0">
                <a:solidFill>
                  <a:srgbClr val="0F780F"/>
                </a:solidFill>
              </a:rPr>
              <a:t>(new)</a:t>
            </a:r>
          </a:p>
          <a:p>
            <a:pPr marL="0" indent="0">
              <a:buNone/>
            </a:pPr>
            <a:endParaRPr lang="en-US" sz="2400" dirty="0"/>
          </a:p>
        </p:txBody>
      </p:sp>
      <p:sp>
        <p:nvSpPr>
          <p:cNvPr id="6" name="Rectangle 5">
            <a:extLst>
              <a:ext uri="{FF2B5EF4-FFF2-40B4-BE49-F238E27FC236}">
                <a16:creationId xmlns:a16="http://schemas.microsoft.com/office/drawing/2014/main" id="{624958B2-A6BD-43A0-80D0-7EADB3F32559}"/>
              </a:ext>
            </a:extLst>
          </p:cNvPr>
          <p:cNvSpPr/>
          <p:nvPr/>
        </p:nvSpPr>
        <p:spPr bwMode="auto">
          <a:xfrm>
            <a:off x="196174" y="4059438"/>
            <a:ext cx="11799651" cy="211090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98441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D319F95-EB99-46A4-88E4-94AA75E2A30F}"/>
              </a:ext>
            </a:extLst>
          </p:cNvPr>
          <p:cNvSpPr txBox="1">
            <a:spLocks/>
          </p:cNvSpPr>
          <p:nvPr/>
        </p:nvSpPr>
        <p:spPr>
          <a:xfrm>
            <a:off x="9492167" y="5021499"/>
            <a:ext cx="1978814" cy="647700"/>
          </a:xfrm>
          <a:prstGeom prst="rect">
            <a:avLst/>
          </a:prstGeom>
          <a:solidFill>
            <a:schemeClr val="bg1"/>
          </a:solidFill>
          <a:ln>
            <a:noFill/>
          </a:ln>
          <a:effectLst>
            <a:outerShdw blurRad="317500" dist="88900" dir="42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noAutofit/>
          </a:bodyPr>
          <a:lstStyle>
            <a:defPPr>
              <a:defRPr lang="en-US"/>
            </a:defPPr>
            <a:lvl1pPr algn="ctr" defTabSz="932742" fontAlgn="base">
              <a:lnSpc>
                <a:spcPct val="90000"/>
              </a:lnSpc>
              <a:spcBef>
                <a:spcPct val="0"/>
              </a:spcBef>
              <a:spcAft>
                <a:spcPct val="0"/>
              </a:spcAft>
              <a:defRPr sz="2000" b="1">
                <a:ln w="3175">
                  <a:noFill/>
                </a:ln>
                <a:gradFill>
                  <a:gsLst>
                    <a:gs pos="1250">
                      <a:schemeClr val="tx1"/>
                    </a:gs>
                    <a:gs pos="100000">
                      <a:schemeClr val="tx1"/>
                    </a:gs>
                  </a:gsLst>
                  <a:lin ang="5400000" scaled="0"/>
                </a:gradFill>
                <a:latin typeface="Segoe UI" panose="020B0502040204020203"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a:ln w="3175">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itchFamily="34" charset="0"/>
              </a:rPr>
              <a:t>1x2 column</a:t>
            </a:r>
          </a:p>
        </p:txBody>
      </p:sp>
      <p:sp>
        <p:nvSpPr>
          <p:cNvPr id="3" name="Title 2">
            <a:extLst>
              <a:ext uri="{FF2B5EF4-FFF2-40B4-BE49-F238E27FC236}">
                <a16:creationId xmlns:a16="http://schemas.microsoft.com/office/drawing/2014/main" id="{DB7931C3-74EA-41D2-A0DA-10813475FDED}"/>
              </a:ext>
            </a:extLst>
          </p:cNvPr>
          <p:cNvSpPr>
            <a:spLocks noGrp="1"/>
          </p:cNvSpPr>
          <p:nvPr>
            <p:ph type="title" idx="4294967295"/>
          </p:nvPr>
        </p:nvSpPr>
        <p:spPr/>
        <p:txBody>
          <a:bodyPr/>
          <a:lstStyle/>
          <a:p>
            <a:r>
              <a:rPr lang="en-US" dirty="0"/>
              <a:t>API Capabilities and Types</a:t>
            </a:r>
          </a:p>
        </p:txBody>
      </p:sp>
      <p:graphicFrame>
        <p:nvGraphicFramePr>
          <p:cNvPr id="7" name="Table 4">
            <a:extLst>
              <a:ext uri="{FF2B5EF4-FFF2-40B4-BE49-F238E27FC236}">
                <a16:creationId xmlns:a16="http://schemas.microsoft.com/office/drawing/2014/main" id="{475748D6-A452-41E9-93E2-DE824BE67C4D}"/>
              </a:ext>
            </a:extLst>
          </p:cNvPr>
          <p:cNvGraphicFramePr>
            <a:graphicFrameLocks/>
          </p:cNvGraphicFramePr>
          <p:nvPr/>
        </p:nvGraphicFramePr>
        <p:xfrm>
          <a:off x="7290760" y="1780481"/>
          <a:ext cx="4402814" cy="4389859"/>
        </p:xfrm>
        <a:graphic>
          <a:graphicData uri="http://schemas.openxmlformats.org/drawingml/2006/table">
            <a:tbl>
              <a:tblPr firstRow="1" bandRow="1">
                <a:tableStyleId>{37CE84F3-28C3-443E-9E96-99CF82512B78}</a:tableStyleId>
              </a:tblPr>
              <a:tblGrid>
                <a:gridCol w="2473400">
                  <a:extLst>
                    <a:ext uri="{9D8B030D-6E8A-4147-A177-3AD203B41FA5}">
                      <a16:colId xmlns:a16="http://schemas.microsoft.com/office/drawing/2014/main" val="1428398643"/>
                    </a:ext>
                  </a:extLst>
                </a:gridCol>
                <a:gridCol w="1929414">
                  <a:extLst>
                    <a:ext uri="{9D8B030D-6E8A-4147-A177-3AD203B41FA5}">
                      <a16:colId xmlns:a16="http://schemas.microsoft.com/office/drawing/2014/main" val="3770395166"/>
                    </a:ext>
                  </a:extLst>
                </a:gridCol>
              </a:tblGrid>
              <a:tr h="463019">
                <a:tc>
                  <a:txBody>
                    <a:bodyPr/>
                    <a:lstStyle/>
                    <a:p>
                      <a:r>
                        <a:rPr lang="en-US" sz="1400" dirty="0"/>
                        <a:t>M365 Workload</a:t>
                      </a:r>
                    </a:p>
                  </a:txBody>
                  <a:tcPr/>
                </a:tc>
                <a:tc>
                  <a:txBody>
                    <a:bodyPr/>
                    <a:lstStyle/>
                    <a:p>
                      <a:r>
                        <a:rPr lang="en-US" sz="1400" dirty="0"/>
                        <a:t>Entity Types</a:t>
                      </a:r>
                    </a:p>
                  </a:txBody>
                  <a:tcPr/>
                </a:tc>
                <a:extLst>
                  <a:ext uri="{0D108BD9-81ED-4DB2-BD59-A6C34878D82A}">
                    <a16:rowId xmlns:a16="http://schemas.microsoft.com/office/drawing/2014/main" val="389954658"/>
                  </a:ext>
                </a:extLst>
              </a:tr>
              <a:tr h="370840">
                <a:tc>
                  <a:txBody>
                    <a:bodyPr/>
                    <a:lstStyle/>
                    <a:p>
                      <a:r>
                        <a:rPr lang="en-US" sz="1400" dirty="0"/>
                        <a:t>Mail</a:t>
                      </a:r>
                    </a:p>
                  </a:txBody>
                  <a:tcPr/>
                </a:tc>
                <a:tc>
                  <a:txBody>
                    <a:bodyPr/>
                    <a:lstStyle/>
                    <a:p>
                      <a:r>
                        <a:rPr lang="en-US" sz="1400" dirty="0"/>
                        <a:t>Messages </a:t>
                      </a:r>
                    </a:p>
                  </a:txBody>
                  <a:tcPr/>
                </a:tc>
                <a:extLst>
                  <a:ext uri="{0D108BD9-81ED-4DB2-BD59-A6C34878D82A}">
                    <a16:rowId xmlns:a16="http://schemas.microsoft.com/office/drawing/2014/main" val="3178802525"/>
                  </a:ext>
                </a:extLst>
              </a:tr>
              <a:tr h="370840">
                <a:tc>
                  <a:txBody>
                    <a:bodyPr/>
                    <a:lstStyle/>
                    <a:p>
                      <a:r>
                        <a:rPr lang="en-US" sz="1400" dirty="0"/>
                        <a:t>Calendar</a:t>
                      </a:r>
                    </a:p>
                  </a:txBody>
                  <a:tcPr/>
                </a:tc>
                <a:tc>
                  <a:txBody>
                    <a:bodyPr/>
                    <a:lstStyle/>
                    <a:p>
                      <a:r>
                        <a:rPr lang="en-US" sz="1400" dirty="0"/>
                        <a:t>Events</a:t>
                      </a:r>
                    </a:p>
                  </a:txBody>
                  <a:tcPr/>
                </a:tc>
                <a:extLst>
                  <a:ext uri="{0D108BD9-81ED-4DB2-BD59-A6C34878D82A}">
                    <a16:rowId xmlns:a16="http://schemas.microsoft.com/office/drawing/2014/main" val="2301246712"/>
                  </a:ext>
                </a:extLst>
              </a:tr>
              <a:tr h="370840">
                <a:tc>
                  <a:txBody>
                    <a:bodyPr/>
                    <a:lstStyle/>
                    <a:p>
                      <a:r>
                        <a:rPr lang="en-US" sz="1400" dirty="0"/>
                        <a:t>SharePoint</a:t>
                      </a:r>
                    </a:p>
                  </a:txBody>
                  <a:tcPr/>
                </a:tc>
                <a:tc>
                  <a:txBody>
                    <a:bodyPr/>
                    <a:lstStyle/>
                    <a:p>
                      <a:r>
                        <a:rPr lang="en-US" sz="1400" dirty="0" err="1"/>
                        <a:t>DriveItems</a:t>
                      </a:r>
                      <a:r>
                        <a:rPr lang="en-US" sz="1400" dirty="0"/>
                        <a:t> (Files)</a:t>
                      </a:r>
                    </a:p>
                  </a:txBody>
                  <a:tcPr/>
                </a:tc>
                <a:extLst>
                  <a:ext uri="{0D108BD9-81ED-4DB2-BD59-A6C34878D82A}">
                    <a16:rowId xmlns:a16="http://schemas.microsoft.com/office/drawing/2014/main" val="4005275208"/>
                  </a:ext>
                </a:extLst>
              </a:tr>
              <a:tr h="370840">
                <a:tc>
                  <a:txBody>
                    <a:bodyPr/>
                    <a:lstStyle/>
                    <a:p>
                      <a:r>
                        <a:rPr lang="en-US" sz="1400"/>
                        <a:t>OneDrive for Business</a:t>
                      </a:r>
                    </a:p>
                  </a:txBody>
                  <a:tcPr/>
                </a:tc>
                <a:tc>
                  <a:txBody>
                    <a:bodyPr/>
                    <a:lstStyle/>
                    <a:p>
                      <a:r>
                        <a:rPr lang="en-US" sz="1400" dirty="0" err="1"/>
                        <a:t>DriveItems</a:t>
                      </a:r>
                      <a:r>
                        <a:rPr lang="en-US" sz="1400" dirty="0"/>
                        <a:t> (Files)</a:t>
                      </a:r>
                    </a:p>
                  </a:txBody>
                  <a:tcPr/>
                </a:tc>
                <a:extLst>
                  <a:ext uri="{0D108BD9-81ED-4DB2-BD59-A6C34878D82A}">
                    <a16:rowId xmlns:a16="http://schemas.microsoft.com/office/drawing/2014/main" val="3947737576"/>
                  </a:ext>
                </a:extLst>
              </a:tr>
              <a:tr h="370840">
                <a:tc>
                  <a:txBody>
                    <a:bodyPr/>
                    <a:lstStyle/>
                    <a:p>
                      <a:r>
                        <a:rPr lang="en-US" sz="1400" dirty="0"/>
                        <a:t>Connectors </a:t>
                      </a:r>
                      <a:endParaRPr lang="en-US" sz="1400" i="1" dirty="0"/>
                    </a:p>
                  </a:txBody>
                  <a:tcPr/>
                </a:tc>
                <a:tc>
                  <a:txBody>
                    <a:bodyPr/>
                    <a:lstStyle/>
                    <a:p>
                      <a:r>
                        <a:rPr lang="en-US" sz="1400" dirty="0"/>
                        <a:t>External Items</a:t>
                      </a:r>
                    </a:p>
                  </a:txBody>
                  <a:tcPr/>
                </a:tc>
                <a:extLst>
                  <a:ext uri="{0D108BD9-81ED-4DB2-BD59-A6C34878D82A}">
                    <a16:rowId xmlns:a16="http://schemas.microsoft.com/office/drawing/2014/main" val="453648882"/>
                  </a:ext>
                </a:extLst>
              </a:tr>
              <a:tr h="370840">
                <a:tc>
                  <a:txBody>
                    <a:bodyPr/>
                    <a:lstStyle/>
                    <a:p>
                      <a:r>
                        <a:rPr lang="en-US" sz="1400" dirty="0"/>
                        <a:t>SharePoint/OneDrive Business</a:t>
                      </a:r>
                      <a:endParaRPr lang="en-US" sz="1400" i="0" dirty="0"/>
                    </a:p>
                  </a:txBody>
                  <a:tcPr/>
                </a:tc>
                <a:tc>
                  <a:txBody>
                    <a:bodyPr/>
                    <a:lstStyle/>
                    <a:p>
                      <a:r>
                        <a:rPr lang="en-US" sz="1400" dirty="0" err="1"/>
                        <a:t>ListItem</a:t>
                      </a:r>
                      <a:r>
                        <a:rPr lang="en-US" sz="1400" dirty="0"/>
                        <a:t> </a:t>
                      </a:r>
                      <a:r>
                        <a:rPr lang="en-US" sz="1400" dirty="0">
                          <a:solidFill>
                            <a:srgbClr val="0F780F"/>
                          </a:solidFill>
                        </a:rPr>
                        <a:t>(new)</a:t>
                      </a:r>
                    </a:p>
                  </a:txBody>
                  <a:tcPr/>
                </a:tc>
                <a:extLst>
                  <a:ext uri="{0D108BD9-81ED-4DB2-BD59-A6C34878D82A}">
                    <a16:rowId xmlns:a16="http://schemas.microsoft.com/office/drawing/2014/main" val="1379415419"/>
                  </a:ext>
                </a:extLst>
              </a:tr>
              <a:tr h="370840">
                <a:tc>
                  <a:txBody>
                    <a:bodyPr/>
                    <a:lstStyle/>
                    <a:p>
                      <a:pPr marL="0" marR="0" lvl="0" indent="0" algn="l" defTabSz="812820" rtl="0" eaLnBrk="1" fontAlgn="auto" latinLnBrk="0" hangingPunct="1">
                        <a:lnSpc>
                          <a:spcPct val="100000"/>
                        </a:lnSpc>
                        <a:spcBef>
                          <a:spcPts val="0"/>
                        </a:spcBef>
                        <a:spcAft>
                          <a:spcPts val="0"/>
                        </a:spcAft>
                        <a:buClrTx/>
                        <a:buSzTx/>
                        <a:buFontTx/>
                        <a:buNone/>
                        <a:tabLst/>
                        <a:defRPr/>
                      </a:pPr>
                      <a:r>
                        <a:rPr lang="en-US" sz="1400" dirty="0"/>
                        <a:t>SharePoint/OneDrive Business</a:t>
                      </a:r>
                      <a:endParaRPr lang="en-US" sz="1400" i="0" dirty="0"/>
                    </a:p>
                  </a:txBody>
                  <a:tcPr/>
                </a:tc>
                <a:tc>
                  <a:txBody>
                    <a:bodyPr/>
                    <a:lstStyle/>
                    <a:p>
                      <a:r>
                        <a:rPr lang="en-US" sz="1400" dirty="0"/>
                        <a:t>List </a:t>
                      </a:r>
                      <a:r>
                        <a:rPr lang="en-US" sz="1400" dirty="0">
                          <a:solidFill>
                            <a:srgbClr val="0F780F"/>
                          </a:solidFill>
                        </a:rPr>
                        <a:t>(new)</a:t>
                      </a:r>
                    </a:p>
                  </a:txBody>
                  <a:tcPr/>
                </a:tc>
                <a:extLst>
                  <a:ext uri="{0D108BD9-81ED-4DB2-BD59-A6C34878D82A}">
                    <a16:rowId xmlns:a16="http://schemas.microsoft.com/office/drawing/2014/main" val="3717448419"/>
                  </a:ext>
                </a:extLst>
              </a:tr>
              <a:tr h="370840">
                <a:tc>
                  <a:txBody>
                    <a:bodyPr/>
                    <a:lstStyle/>
                    <a:p>
                      <a:pPr marL="0" marR="0" lvl="0" indent="0" algn="l" defTabSz="812820" rtl="0" eaLnBrk="1" fontAlgn="auto" latinLnBrk="0" hangingPunct="1">
                        <a:lnSpc>
                          <a:spcPct val="100000"/>
                        </a:lnSpc>
                        <a:spcBef>
                          <a:spcPts val="0"/>
                        </a:spcBef>
                        <a:spcAft>
                          <a:spcPts val="0"/>
                        </a:spcAft>
                        <a:buClrTx/>
                        <a:buSzTx/>
                        <a:buFontTx/>
                        <a:buNone/>
                        <a:tabLst/>
                        <a:defRPr/>
                      </a:pPr>
                      <a:r>
                        <a:rPr lang="en-US" sz="1400" dirty="0"/>
                        <a:t>SharePoint/OneDrive Business </a:t>
                      </a:r>
                      <a:endParaRPr lang="en-US" sz="1400" i="0" dirty="0"/>
                    </a:p>
                  </a:txBody>
                  <a:tcPr/>
                </a:tc>
                <a:tc>
                  <a:txBody>
                    <a:bodyPr/>
                    <a:lstStyle/>
                    <a:p>
                      <a:r>
                        <a:rPr lang="en-US" sz="1400" dirty="0"/>
                        <a:t>Site </a:t>
                      </a:r>
                      <a:r>
                        <a:rPr lang="en-US" sz="1400" dirty="0">
                          <a:solidFill>
                            <a:srgbClr val="0F780F"/>
                          </a:solidFill>
                        </a:rPr>
                        <a:t>(new)</a:t>
                      </a:r>
                    </a:p>
                  </a:txBody>
                  <a:tcPr/>
                </a:tc>
                <a:extLst>
                  <a:ext uri="{0D108BD9-81ED-4DB2-BD59-A6C34878D82A}">
                    <a16:rowId xmlns:a16="http://schemas.microsoft.com/office/drawing/2014/main" val="2929106800"/>
                  </a:ext>
                </a:extLst>
              </a:tr>
              <a:tr h="370840">
                <a:tc>
                  <a:txBody>
                    <a:bodyPr/>
                    <a:lstStyle/>
                    <a:p>
                      <a:pPr marL="0" marR="0" lvl="0" indent="0" algn="l" defTabSz="812820" rtl="0" eaLnBrk="1" fontAlgn="auto" latinLnBrk="0" hangingPunct="1">
                        <a:lnSpc>
                          <a:spcPct val="100000"/>
                        </a:lnSpc>
                        <a:spcBef>
                          <a:spcPts val="0"/>
                        </a:spcBef>
                        <a:spcAft>
                          <a:spcPts val="0"/>
                        </a:spcAft>
                        <a:buClrTx/>
                        <a:buSzTx/>
                        <a:buFontTx/>
                        <a:buNone/>
                        <a:tabLst/>
                        <a:defRPr/>
                      </a:pPr>
                      <a:r>
                        <a:rPr lang="en-US" sz="1400" dirty="0"/>
                        <a:t>SharePoint/OneDrive Business</a:t>
                      </a:r>
                      <a:endParaRPr lang="en-US" sz="1400" i="0" dirty="0"/>
                    </a:p>
                  </a:txBody>
                  <a:tcPr/>
                </a:tc>
                <a:tc>
                  <a:txBody>
                    <a:bodyPr/>
                    <a:lstStyle/>
                    <a:p>
                      <a:r>
                        <a:rPr lang="en-US" sz="1400" dirty="0"/>
                        <a:t>Drive </a:t>
                      </a:r>
                      <a:r>
                        <a:rPr lang="en-US" sz="1400" dirty="0">
                          <a:solidFill>
                            <a:srgbClr val="0F780F"/>
                          </a:solidFill>
                        </a:rPr>
                        <a:t>(new)</a:t>
                      </a:r>
                    </a:p>
                  </a:txBody>
                  <a:tcPr/>
                </a:tc>
                <a:extLst>
                  <a:ext uri="{0D108BD9-81ED-4DB2-BD59-A6C34878D82A}">
                    <a16:rowId xmlns:a16="http://schemas.microsoft.com/office/drawing/2014/main" val="3927999091"/>
                  </a:ext>
                </a:extLst>
              </a:tr>
            </a:tbl>
          </a:graphicData>
        </a:graphic>
      </p:graphicFrame>
      <p:sp>
        <p:nvSpPr>
          <p:cNvPr id="4" name="Text Placeholder 3">
            <a:extLst>
              <a:ext uri="{FF2B5EF4-FFF2-40B4-BE49-F238E27FC236}">
                <a16:creationId xmlns:a16="http://schemas.microsoft.com/office/drawing/2014/main" id="{037941B2-CA82-4200-BC46-F0C0DDA1F14B}"/>
              </a:ext>
            </a:extLst>
          </p:cNvPr>
          <p:cNvSpPr>
            <a:spLocks noGrp="1"/>
          </p:cNvSpPr>
          <p:nvPr>
            <p:ph type="body" idx="4294967295"/>
          </p:nvPr>
        </p:nvSpPr>
        <p:spPr>
          <a:xfrm>
            <a:off x="379919" y="2013150"/>
            <a:ext cx="6069519" cy="4308872"/>
          </a:xfrm>
        </p:spPr>
        <p:txBody>
          <a:bodyPr/>
          <a:lstStyle/>
          <a:p>
            <a:r>
              <a:rPr lang="en-US" sz="2400" dirty="0"/>
              <a:t>An endpoint in MS Graph (since 09/19) </a:t>
            </a:r>
            <a:r>
              <a:rPr lang="en-US" sz="1600" dirty="0">
                <a:hlinkClick r:id="rId3"/>
              </a:rPr>
              <a:t>https://graph.microsoft.com/beta/search/query</a:t>
            </a:r>
            <a:endParaRPr lang="en-US" sz="1600" dirty="0"/>
          </a:p>
          <a:p>
            <a:r>
              <a:rPr lang="en-US" sz="2400" dirty="0"/>
              <a:t>Query are scoped by entity</a:t>
            </a:r>
          </a:p>
          <a:p>
            <a:r>
              <a:rPr lang="en-US" sz="2400" dirty="0"/>
              <a:t>Results are Graph entities</a:t>
            </a:r>
          </a:p>
          <a:p>
            <a:r>
              <a:rPr lang="en-US" sz="2400" dirty="0"/>
              <a:t>Support KQL from underlying workload</a:t>
            </a:r>
          </a:p>
          <a:p>
            <a:r>
              <a:rPr lang="en-US" sz="2400" dirty="0"/>
              <a:t>More entities </a:t>
            </a:r>
            <a:r>
              <a:rPr lang="en-US" sz="1200" dirty="0">
                <a:solidFill>
                  <a:srgbClr val="0F780F"/>
                </a:solidFill>
              </a:rPr>
              <a:t>(new)</a:t>
            </a:r>
          </a:p>
          <a:p>
            <a:pPr lvl="0"/>
            <a:r>
              <a:rPr lang="en-US" sz="2400" dirty="0"/>
              <a:t>Select Properties </a:t>
            </a:r>
            <a:r>
              <a:rPr lang="en-US" sz="1200" dirty="0">
                <a:solidFill>
                  <a:srgbClr val="0F780F"/>
                </a:solidFill>
              </a:rPr>
              <a:t>(new)</a:t>
            </a:r>
          </a:p>
          <a:p>
            <a:pPr lvl="0"/>
            <a:r>
              <a:rPr lang="en-US" sz="2400" dirty="0"/>
              <a:t>Sort Results </a:t>
            </a:r>
            <a:r>
              <a:rPr lang="en-US" sz="1200" dirty="0">
                <a:solidFill>
                  <a:srgbClr val="0F780F"/>
                </a:solidFill>
              </a:rPr>
              <a:t>(new)</a:t>
            </a:r>
          </a:p>
          <a:p>
            <a:pPr lvl="0"/>
            <a:r>
              <a:rPr lang="en-US" sz="2400" dirty="0"/>
              <a:t>Refine Results with aggregations </a:t>
            </a:r>
            <a:r>
              <a:rPr lang="en-US" sz="1200" dirty="0">
                <a:solidFill>
                  <a:srgbClr val="0F780F"/>
                </a:solidFill>
              </a:rPr>
              <a:t>(new)</a:t>
            </a:r>
          </a:p>
          <a:p>
            <a:pPr marL="0" indent="0">
              <a:buNone/>
            </a:pPr>
            <a:endParaRPr lang="en-US" sz="2400" dirty="0"/>
          </a:p>
        </p:txBody>
      </p:sp>
      <p:sp>
        <p:nvSpPr>
          <p:cNvPr id="6" name="Rectangle 5">
            <a:extLst>
              <a:ext uri="{FF2B5EF4-FFF2-40B4-BE49-F238E27FC236}">
                <a16:creationId xmlns:a16="http://schemas.microsoft.com/office/drawing/2014/main" id="{624958B2-A6BD-43A0-80D0-7EADB3F32559}"/>
              </a:ext>
            </a:extLst>
          </p:cNvPr>
          <p:cNvSpPr/>
          <p:nvPr/>
        </p:nvSpPr>
        <p:spPr bwMode="auto">
          <a:xfrm>
            <a:off x="12430" y="6268523"/>
            <a:ext cx="11799651" cy="211090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933631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2534625"/>
            <a:ext cx="11021568" cy="1442694"/>
          </a:xfrm>
        </p:spPr>
        <p:txBody>
          <a:bodyPr/>
          <a:lstStyle/>
          <a:p>
            <a:r>
              <a:rPr lang="en-US" dirty="0"/>
              <a:t>Demo – Microsoft Search in Graph </a:t>
            </a:r>
            <a:r>
              <a:rPr lang="en-US" dirty="0" err="1"/>
              <a:t>PostMan</a:t>
            </a:r>
            <a:r>
              <a:rPr lang="en-US" dirty="0"/>
              <a:t> Collection</a:t>
            </a:r>
          </a:p>
        </p:txBody>
      </p:sp>
      <p:sp>
        <p:nvSpPr>
          <p:cNvPr id="5" name="Text Placeholder 4">
            <a:extLst>
              <a:ext uri="{FF2B5EF4-FFF2-40B4-BE49-F238E27FC236}">
                <a16:creationId xmlns:a16="http://schemas.microsoft.com/office/drawing/2014/main" id="{7BEE9305-8651-40A1-81BE-DCDFD2338998}"/>
              </a:ext>
            </a:extLst>
          </p:cNvPr>
          <p:cNvSpPr>
            <a:spLocks noGrp="1"/>
          </p:cNvSpPr>
          <p:nvPr>
            <p:ph type="body" sz="quarter" idx="12"/>
          </p:nvPr>
        </p:nvSpPr>
        <p:spPr>
          <a:xfrm>
            <a:off x="585216" y="3977319"/>
            <a:ext cx="9144000" cy="1231106"/>
          </a:xfrm>
        </p:spPr>
        <p:txBody>
          <a:bodyPr/>
          <a:lstStyle/>
          <a:p>
            <a:endParaRPr lang="en-US" sz="2000" i="1" dirty="0"/>
          </a:p>
          <a:p>
            <a:r>
              <a:rPr lang="en-US" sz="2000" i="1" dirty="0"/>
              <a:t>Note : some properties have been renamed since the demo was recorded</a:t>
            </a:r>
          </a:p>
          <a:p>
            <a:r>
              <a:rPr lang="en-US" sz="2000" i="1" dirty="0"/>
              <a:t>Check the latest Search API documentation on </a:t>
            </a:r>
            <a:r>
              <a:rPr lang="en-US" sz="2000" i="1" dirty="0">
                <a:hlinkClick r:id="rId3"/>
              </a:rPr>
              <a:t>https://aka.ms/mssearchapi</a:t>
            </a:r>
            <a:r>
              <a:rPr lang="en-US" sz="2000" i="1" dirty="0"/>
              <a:t> </a:t>
            </a:r>
          </a:p>
          <a:p>
            <a:endParaRPr lang="en-US" sz="2000" i="1" dirty="0"/>
          </a:p>
        </p:txBody>
      </p:sp>
    </p:spTree>
    <p:extLst>
      <p:ext uri="{BB962C8B-B14F-4D97-AF65-F5344CB8AC3E}">
        <p14:creationId xmlns:p14="http://schemas.microsoft.com/office/powerpoint/2010/main" val="240229519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478721"/>
            <a:ext cx="11021568" cy="498598"/>
          </a:xfrm>
        </p:spPr>
        <p:txBody>
          <a:bodyPr/>
          <a:lstStyle/>
          <a:p>
            <a:r>
              <a:rPr lang="en-US" dirty="0"/>
              <a:t>Demo – Microsoft Search API integration</a:t>
            </a:r>
          </a:p>
        </p:txBody>
      </p:sp>
      <p:sp>
        <p:nvSpPr>
          <p:cNvPr id="5" name="Text Placeholder 4">
            <a:extLst>
              <a:ext uri="{FF2B5EF4-FFF2-40B4-BE49-F238E27FC236}">
                <a16:creationId xmlns:a16="http://schemas.microsoft.com/office/drawing/2014/main" id="{7BEE9305-8651-40A1-81BE-DCDFD2338998}"/>
              </a:ext>
            </a:extLst>
          </p:cNvPr>
          <p:cNvSpPr>
            <a:spLocks noGrp="1"/>
          </p:cNvSpPr>
          <p:nvPr>
            <p:ph type="body" sz="quarter" idx="12"/>
          </p:nvPr>
        </p:nvSpPr>
        <p:spPr>
          <a:xfrm>
            <a:off x="585216" y="3977319"/>
            <a:ext cx="9144000" cy="338554"/>
          </a:xfrm>
        </p:spPr>
        <p:txBody>
          <a:bodyPr/>
          <a:lstStyle/>
          <a:p>
            <a:r>
              <a:rPr lang="en-US" dirty="0"/>
              <a:t>Microsoft Dynamics Knowledge Management</a:t>
            </a:r>
          </a:p>
        </p:txBody>
      </p:sp>
    </p:spTree>
    <p:extLst>
      <p:ext uri="{BB962C8B-B14F-4D97-AF65-F5344CB8AC3E}">
        <p14:creationId xmlns:p14="http://schemas.microsoft.com/office/powerpoint/2010/main" val="12649711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Learn More about Microsoft Search and Graph </a:t>
            </a:r>
          </a:p>
        </p:txBody>
      </p:sp>
      <p:sp>
        <p:nvSpPr>
          <p:cNvPr id="6" name="Text Placeholder 5"/>
          <p:cNvSpPr>
            <a:spLocks noGrp="1"/>
          </p:cNvSpPr>
          <p:nvPr>
            <p:ph sz="quarter" idx="10"/>
          </p:nvPr>
        </p:nvSpPr>
        <p:spPr>
          <a:xfrm>
            <a:off x="584200" y="1435100"/>
            <a:ext cx="11018838" cy="5306068"/>
          </a:xfrm>
        </p:spPr>
        <p:txBody>
          <a:bodyPr/>
          <a:lstStyle/>
          <a:p>
            <a:r>
              <a:rPr lang="en-US" dirty="0"/>
              <a:t>Search API Documentation at </a:t>
            </a:r>
            <a:r>
              <a:rPr lang="en-US" dirty="0">
                <a:hlinkClick r:id="rId3"/>
              </a:rPr>
              <a:t>https://aks.ms/mssearchapi</a:t>
            </a:r>
            <a:endParaRPr lang="en-US" dirty="0"/>
          </a:p>
          <a:p>
            <a:pPr marL="228600" lvl="1" indent="0">
              <a:buNone/>
            </a:pPr>
            <a:r>
              <a:rPr lang="en-US" i="1" dirty="0"/>
              <a:t>“Check the latest doc which is the source of truth !”</a:t>
            </a:r>
          </a:p>
          <a:p>
            <a:pPr marL="228600" lvl="1" indent="0">
              <a:buNone/>
            </a:pPr>
            <a:endParaRPr lang="en-US" i="1" dirty="0"/>
          </a:p>
          <a:p>
            <a:r>
              <a:rPr lang="en-US" dirty="0"/>
              <a:t>Graph API </a:t>
            </a:r>
            <a:r>
              <a:rPr lang="en-US" dirty="0" err="1"/>
              <a:t>PostMan</a:t>
            </a:r>
            <a:r>
              <a:rPr lang="en-US" dirty="0"/>
              <a:t> Collection at </a:t>
            </a:r>
            <a:r>
              <a:rPr lang="en-US" dirty="0">
                <a:hlinkClick r:id="rId4"/>
              </a:rPr>
              <a:t>https://aks.ms/graphpostman</a:t>
            </a:r>
            <a:r>
              <a:rPr lang="en-US" dirty="0"/>
              <a:t> </a:t>
            </a:r>
          </a:p>
          <a:p>
            <a:endParaRPr lang="en-US" dirty="0"/>
          </a:p>
          <a:p>
            <a:r>
              <a:rPr lang="en-US" dirty="0"/>
              <a:t>Watch replays and more at </a:t>
            </a:r>
            <a:r>
              <a:rPr lang="en-US" dirty="0">
                <a:hlinkClick r:id="rId5"/>
              </a:rPr>
              <a:t>https://aka.ms/MicrosoftSearch/YouTube</a:t>
            </a:r>
            <a:r>
              <a:rPr lang="en-US" dirty="0"/>
              <a:t> </a:t>
            </a:r>
          </a:p>
          <a:p>
            <a:endParaRPr lang="en-US" dirty="0"/>
          </a:p>
          <a:p>
            <a:r>
              <a:rPr lang="en-US" dirty="0"/>
              <a:t>GitHub Samples at </a:t>
            </a:r>
            <a:r>
              <a:rPr lang="en-US" dirty="0">
                <a:hlinkClick r:id="rId6"/>
              </a:rPr>
              <a:t>https://github.com/microsoft-search</a:t>
            </a:r>
            <a:r>
              <a:rPr lang="en-US" dirty="0"/>
              <a:t> </a:t>
            </a:r>
          </a:p>
          <a:p>
            <a:endParaRPr lang="en-US" dirty="0"/>
          </a:p>
          <a:p>
            <a:pPr marL="0" indent="0">
              <a:buNone/>
            </a:pPr>
            <a:r>
              <a:rPr lang="en-US" dirty="0"/>
              <a:t>Give feedback in GitHub, or UserVoice</a:t>
            </a:r>
          </a:p>
          <a:p>
            <a:pPr marL="0" indent="0">
              <a:buNone/>
            </a:pPr>
            <a:endParaRPr lang="en-US" dirty="0"/>
          </a:p>
        </p:txBody>
      </p:sp>
    </p:spTree>
    <p:extLst>
      <p:ext uri="{BB962C8B-B14F-4D97-AF65-F5344CB8AC3E}">
        <p14:creationId xmlns:p14="http://schemas.microsoft.com/office/powerpoint/2010/main" val="179370692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END</a:t>
            </a:r>
          </a:p>
        </p:txBody>
      </p:sp>
      <p:sp>
        <p:nvSpPr>
          <p:cNvPr id="5" name="Text Placeholder 4">
            <a:extLst>
              <a:ext uri="{FF2B5EF4-FFF2-40B4-BE49-F238E27FC236}">
                <a16:creationId xmlns:a16="http://schemas.microsoft.com/office/drawing/2014/main" id="{9CB3DD5D-807E-47EA-A408-9BD503DE183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516989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8286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553998"/>
          </a:xfrm>
        </p:spPr>
        <p:txBody>
          <a:bodyPr/>
          <a:lstStyle/>
          <a:p>
            <a:r>
              <a:rPr lang="en-US" dirty="0"/>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3068665" y="2309812"/>
            <a:ext cx="8540724" cy="3340402"/>
          </a:xfrm>
        </p:spPr>
        <p:txBody>
          <a:bodyPr/>
          <a:lstStyle/>
          <a:p>
            <a:pPr marL="457200" indent="-457200">
              <a:buFont typeface="Arial" panose="020B0604020202020204" pitchFamily="34" charset="0"/>
              <a:buChar char="•"/>
            </a:pPr>
            <a:r>
              <a:rPr lang="en-US" dirty="0"/>
              <a:t>Microsoft Search and Graph APIs</a:t>
            </a:r>
          </a:p>
          <a:p>
            <a:pPr marL="457200" indent="-457200">
              <a:buFont typeface="Arial" panose="020B0604020202020204" pitchFamily="34" charset="0"/>
              <a:buChar char="•"/>
            </a:pPr>
            <a:r>
              <a:rPr lang="en-US" dirty="0"/>
              <a:t>Search API Walkthrough and demos</a:t>
            </a:r>
          </a:p>
          <a:p>
            <a:pPr marL="457200" indent="-457200">
              <a:buFont typeface="Arial" panose="020B0604020202020204" pitchFamily="34" charset="0"/>
              <a:buChar char="•"/>
            </a:pPr>
            <a:r>
              <a:rPr lang="en-US" dirty="0"/>
              <a:t>Example of a search integration in Microsoft Dynamics</a:t>
            </a:r>
          </a:p>
          <a:p>
            <a:pPr marL="457200" indent="-457200">
              <a:buFont typeface="Arial" panose="020B0604020202020204" pitchFamily="34" charset="0"/>
              <a:buChar char="•"/>
            </a:pPr>
            <a:r>
              <a:rPr lang="en-US" dirty="0"/>
              <a:t>Resources</a:t>
            </a:r>
          </a:p>
          <a:p>
            <a:endParaRPr lang="en-US" dirty="0"/>
          </a:p>
        </p:txBody>
      </p:sp>
    </p:spTree>
    <p:extLst>
      <p:ext uri="{BB962C8B-B14F-4D97-AF65-F5344CB8AC3E}">
        <p14:creationId xmlns:p14="http://schemas.microsoft.com/office/powerpoint/2010/main" val="41785654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8534-4C74-42C9-AEBD-9C655E243F75}"/>
              </a:ext>
            </a:extLst>
          </p:cNvPr>
          <p:cNvSpPr>
            <a:spLocks noGrp="1"/>
          </p:cNvSpPr>
          <p:nvPr>
            <p:ph type="title"/>
          </p:nvPr>
        </p:nvSpPr>
        <p:spPr/>
        <p:txBody>
          <a:bodyPr/>
          <a:lstStyle/>
          <a:p>
            <a:r>
              <a:rPr lang="en-US" dirty="0"/>
              <a:t>Microsoft Search Mission</a:t>
            </a:r>
          </a:p>
        </p:txBody>
      </p:sp>
      <p:sp>
        <p:nvSpPr>
          <p:cNvPr id="3" name="Text Placeholder 2">
            <a:extLst>
              <a:ext uri="{FF2B5EF4-FFF2-40B4-BE49-F238E27FC236}">
                <a16:creationId xmlns:a16="http://schemas.microsoft.com/office/drawing/2014/main" id="{D464231A-3E8B-47E9-95E6-F8A2AF60959F}"/>
              </a:ext>
            </a:extLst>
          </p:cNvPr>
          <p:cNvSpPr>
            <a:spLocks noGrp="1"/>
          </p:cNvSpPr>
          <p:nvPr>
            <p:ph type="body" sz="quarter" idx="10"/>
          </p:nvPr>
        </p:nvSpPr>
        <p:spPr>
          <a:xfrm>
            <a:off x="387010" y="1827631"/>
            <a:ext cx="11018520" cy="1292662"/>
          </a:xfrm>
        </p:spPr>
        <p:txBody>
          <a:bodyPr/>
          <a:lstStyle/>
          <a:p>
            <a:r>
              <a:rPr lang="en-US" dirty="0"/>
              <a:t>Microsoft Search connects you to the </a:t>
            </a:r>
            <a:r>
              <a:rPr lang="en-US" b="1" dirty="0"/>
              <a:t>knowledge</a:t>
            </a:r>
            <a:r>
              <a:rPr lang="en-US" dirty="0"/>
              <a:t> and </a:t>
            </a:r>
            <a:r>
              <a:rPr lang="en-US" b="1" dirty="0"/>
              <a:t>expertise</a:t>
            </a:r>
            <a:r>
              <a:rPr lang="en-US" dirty="0"/>
              <a:t> across your organization and beyond, helping you to be more productive, take action, and save time</a:t>
            </a:r>
          </a:p>
        </p:txBody>
      </p:sp>
      <p:pic>
        <p:nvPicPr>
          <p:cNvPr id="5" name="Picture 4">
            <a:extLst>
              <a:ext uri="{FF2B5EF4-FFF2-40B4-BE49-F238E27FC236}">
                <a16:creationId xmlns:a16="http://schemas.microsoft.com/office/drawing/2014/main" id="{54B0314C-BE5A-40C2-A3BE-AAB54CB1924B}"/>
              </a:ext>
            </a:extLst>
          </p:cNvPr>
          <p:cNvPicPr>
            <a:picLocks noChangeAspect="1"/>
          </p:cNvPicPr>
          <p:nvPr/>
        </p:nvPicPr>
        <p:blipFill>
          <a:blip r:embed="rId3"/>
          <a:stretch>
            <a:fillRect/>
          </a:stretch>
        </p:blipFill>
        <p:spPr>
          <a:xfrm>
            <a:off x="10732215" y="3662406"/>
            <a:ext cx="468630" cy="548640"/>
          </a:xfrm>
          <a:prstGeom prst="rect">
            <a:avLst/>
          </a:prstGeom>
        </p:spPr>
      </p:pic>
      <p:pic>
        <p:nvPicPr>
          <p:cNvPr id="7" name="Picture 6">
            <a:extLst>
              <a:ext uri="{FF2B5EF4-FFF2-40B4-BE49-F238E27FC236}">
                <a16:creationId xmlns:a16="http://schemas.microsoft.com/office/drawing/2014/main" id="{CD1300FB-9E27-4076-A288-793A4F020428}"/>
              </a:ext>
            </a:extLst>
          </p:cNvPr>
          <p:cNvPicPr>
            <a:picLocks noChangeAspect="1"/>
          </p:cNvPicPr>
          <p:nvPr/>
        </p:nvPicPr>
        <p:blipFill>
          <a:blip r:embed="rId4"/>
          <a:stretch>
            <a:fillRect/>
          </a:stretch>
        </p:blipFill>
        <p:spPr>
          <a:xfrm>
            <a:off x="9440467" y="3657326"/>
            <a:ext cx="495300" cy="558800"/>
          </a:xfrm>
          <a:prstGeom prst="rect">
            <a:avLst/>
          </a:prstGeom>
        </p:spPr>
      </p:pic>
      <p:pic>
        <p:nvPicPr>
          <p:cNvPr id="9" name="Picture 8">
            <a:extLst>
              <a:ext uri="{FF2B5EF4-FFF2-40B4-BE49-F238E27FC236}">
                <a16:creationId xmlns:a16="http://schemas.microsoft.com/office/drawing/2014/main" id="{296F599C-9A3E-4032-86C2-99F3C6A22C95}"/>
              </a:ext>
            </a:extLst>
          </p:cNvPr>
          <p:cNvPicPr>
            <a:picLocks noChangeAspect="1"/>
          </p:cNvPicPr>
          <p:nvPr/>
        </p:nvPicPr>
        <p:blipFill>
          <a:blip r:embed="rId5"/>
          <a:stretch>
            <a:fillRect/>
          </a:stretch>
        </p:blipFill>
        <p:spPr>
          <a:xfrm>
            <a:off x="5489020" y="3644626"/>
            <a:ext cx="457200" cy="584200"/>
          </a:xfrm>
          <a:prstGeom prst="rect">
            <a:avLst/>
          </a:prstGeom>
        </p:spPr>
      </p:pic>
      <p:pic>
        <p:nvPicPr>
          <p:cNvPr id="11" name="Picture 10">
            <a:extLst>
              <a:ext uri="{FF2B5EF4-FFF2-40B4-BE49-F238E27FC236}">
                <a16:creationId xmlns:a16="http://schemas.microsoft.com/office/drawing/2014/main" id="{15CE957E-990C-4AA0-9D14-0718425B7361}"/>
              </a:ext>
            </a:extLst>
          </p:cNvPr>
          <p:cNvPicPr>
            <a:picLocks noChangeAspect="1"/>
          </p:cNvPicPr>
          <p:nvPr/>
        </p:nvPicPr>
        <p:blipFill>
          <a:blip r:embed="rId6"/>
          <a:stretch>
            <a:fillRect/>
          </a:stretch>
        </p:blipFill>
        <p:spPr>
          <a:xfrm>
            <a:off x="2892822" y="3701776"/>
            <a:ext cx="508000" cy="469900"/>
          </a:xfrm>
          <a:prstGeom prst="rect">
            <a:avLst/>
          </a:prstGeom>
        </p:spPr>
      </p:pic>
      <p:pic>
        <p:nvPicPr>
          <p:cNvPr id="13" name="Picture 12">
            <a:extLst>
              <a:ext uri="{FF2B5EF4-FFF2-40B4-BE49-F238E27FC236}">
                <a16:creationId xmlns:a16="http://schemas.microsoft.com/office/drawing/2014/main" id="{8EA4B565-9695-4581-BEBE-F9C9AC014450}"/>
              </a:ext>
            </a:extLst>
          </p:cNvPr>
          <p:cNvPicPr>
            <a:picLocks noChangeAspect="1"/>
          </p:cNvPicPr>
          <p:nvPr/>
        </p:nvPicPr>
        <p:blipFill>
          <a:blip r:embed="rId7"/>
          <a:stretch>
            <a:fillRect/>
          </a:stretch>
        </p:blipFill>
        <p:spPr>
          <a:xfrm>
            <a:off x="8034418" y="3739876"/>
            <a:ext cx="609600" cy="393700"/>
          </a:xfrm>
          <a:prstGeom prst="rect">
            <a:avLst/>
          </a:prstGeom>
        </p:spPr>
      </p:pic>
      <p:pic>
        <p:nvPicPr>
          <p:cNvPr id="15" name="Picture 14">
            <a:extLst>
              <a:ext uri="{FF2B5EF4-FFF2-40B4-BE49-F238E27FC236}">
                <a16:creationId xmlns:a16="http://schemas.microsoft.com/office/drawing/2014/main" id="{360B79FF-3509-45C6-8362-14A38CAE6E44}"/>
              </a:ext>
            </a:extLst>
          </p:cNvPr>
          <p:cNvPicPr>
            <a:picLocks noChangeAspect="1"/>
          </p:cNvPicPr>
          <p:nvPr/>
        </p:nvPicPr>
        <p:blipFill>
          <a:blip r:embed="rId8"/>
          <a:stretch>
            <a:fillRect/>
          </a:stretch>
        </p:blipFill>
        <p:spPr>
          <a:xfrm>
            <a:off x="6742669" y="3657326"/>
            <a:ext cx="495300" cy="558800"/>
          </a:xfrm>
          <a:prstGeom prst="rect">
            <a:avLst/>
          </a:prstGeom>
        </p:spPr>
      </p:pic>
      <p:pic>
        <p:nvPicPr>
          <p:cNvPr id="17" name="Picture 16">
            <a:extLst>
              <a:ext uri="{FF2B5EF4-FFF2-40B4-BE49-F238E27FC236}">
                <a16:creationId xmlns:a16="http://schemas.microsoft.com/office/drawing/2014/main" id="{A4AF4B0A-5737-45CA-9074-2CFE05E01172}"/>
              </a:ext>
            </a:extLst>
          </p:cNvPr>
          <p:cNvPicPr>
            <a:picLocks noChangeAspect="1"/>
          </p:cNvPicPr>
          <p:nvPr/>
        </p:nvPicPr>
        <p:blipFill>
          <a:blip r:embed="rId9"/>
          <a:stretch>
            <a:fillRect/>
          </a:stretch>
        </p:blipFill>
        <p:spPr>
          <a:xfrm>
            <a:off x="1524873" y="3657326"/>
            <a:ext cx="571500" cy="558800"/>
          </a:xfrm>
          <a:prstGeom prst="rect">
            <a:avLst/>
          </a:prstGeom>
        </p:spPr>
      </p:pic>
      <p:pic>
        <p:nvPicPr>
          <p:cNvPr id="19" name="Picture 18">
            <a:extLst>
              <a:ext uri="{FF2B5EF4-FFF2-40B4-BE49-F238E27FC236}">
                <a16:creationId xmlns:a16="http://schemas.microsoft.com/office/drawing/2014/main" id="{D2E5A075-327A-4F16-B569-C45CD4ACFB2C}"/>
              </a:ext>
            </a:extLst>
          </p:cNvPr>
          <p:cNvPicPr>
            <a:picLocks noChangeAspect="1"/>
          </p:cNvPicPr>
          <p:nvPr/>
        </p:nvPicPr>
        <p:blipFill>
          <a:blip r:embed="rId10"/>
          <a:stretch>
            <a:fillRect/>
          </a:stretch>
        </p:blipFill>
        <p:spPr>
          <a:xfrm>
            <a:off x="229315" y="3584474"/>
            <a:ext cx="499109" cy="640080"/>
          </a:xfrm>
          <a:prstGeom prst="rect">
            <a:avLst/>
          </a:prstGeom>
        </p:spPr>
      </p:pic>
      <p:pic>
        <p:nvPicPr>
          <p:cNvPr id="21" name="Picture 20">
            <a:extLst>
              <a:ext uri="{FF2B5EF4-FFF2-40B4-BE49-F238E27FC236}">
                <a16:creationId xmlns:a16="http://schemas.microsoft.com/office/drawing/2014/main" id="{FCEFC03E-518B-48D0-A7F0-C1D02CDFA2C1}"/>
              </a:ext>
            </a:extLst>
          </p:cNvPr>
          <p:cNvPicPr>
            <a:picLocks noChangeAspect="1"/>
          </p:cNvPicPr>
          <p:nvPr/>
        </p:nvPicPr>
        <p:blipFill>
          <a:blip r:embed="rId11"/>
          <a:stretch>
            <a:fillRect/>
          </a:stretch>
        </p:blipFill>
        <p:spPr>
          <a:xfrm>
            <a:off x="4197271" y="3657326"/>
            <a:ext cx="495300" cy="558800"/>
          </a:xfrm>
          <a:prstGeom prst="rect">
            <a:avLst/>
          </a:prstGeom>
        </p:spPr>
      </p:pic>
    </p:spTree>
    <p:extLst>
      <p:ext uri="{BB962C8B-B14F-4D97-AF65-F5344CB8AC3E}">
        <p14:creationId xmlns:p14="http://schemas.microsoft.com/office/powerpoint/2010/main" val="183151074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7388E2D3-CE8C-4ACA-B5D7-078126A42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955" y="2531323"/>
            <a:ext cx="909510" cy="60634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6"/>
          <p:cNvSpPr>
            <a:spLocks noGrp="1"/>
          </p:cNvSpPr>
          <p:nvPr>
            <p:ph type="title"/>
          </p:nvPr>
        </p:nvSpPr>
        <p:spPr>
          <a:xfrm>
            <a:off x="588263" y="457200"/>
            <a:ext cx="11018520" cy="553998"/>
          </a:xfrm>
        </p:spPr>
        <p:txBody>
          <a:bodyPr/>
          <a:lstStyle/>
          <a:p>
            <a:r>
              <a:rPr lang="en-US" dirty="0"/>
              <a:t>Why a new search API in Graph ?</a:t>
            </a:r>
          </a:p>
        </p:txBody>
      </p:sp>
      <p:sp>
        <p:nvSpPr>
          <p:cNvPr id="6" name="Text Placeholder 5"/>
          <p:cNvSpPr>
            <a:spLocks noGrp="1"/>
          </p:cNvSpPr>
          <p:nvPr>
            <p:ph sz="quarter" idx="10"/>
          </p:nvPr>
        </p:nvSpPr>
        <p:spPr>
          <a:xfrm>
            <a:off x="398089" y="1524207"/>
            <a:ext cx="6791005" cy="4308872"/>
          </a:xfrm>
        </p:spPr>
        <p:txBody>
          <a:bodyPr/>
          <a:lstStyle/>
          <a:p>
            <a:r>
              <a:rPr lang="en-US" dirty="0"/>
              <a:t>One single API designed to scale to all Office 365 workloads</a:t>
            </a:r>
          </a:p>
          <a:p>
            <a:endParaRPr lang="en-US" dirty="0"/>
          </a:p>
          <a:p>
            <a:r>
              <a:rPr lang="en-US" dirty="0"/>
              <a:t>Expose first party scenario programmatically</a:t>
            </a:r>
          </a:p>
          <a:p>
            <a:endParaRPr lang="en-US" dirty="0"/>
          </a:p>
          <a:p>
            <a:r>
              <a:rPr lang="en-US" dirty="0"/>
              <a:t>Expose Microsoft Search intelligence to developers</a:t>
            </a:r>
          </a:p>
          <a:p>
            <a:endParaRPr lang="en-US" dirty="0"/>
          </a:p>
        </p:txBody>
      </p:sp>
      <p:sp>
        <p:nvSpPr>
          <p:cNvPr id="56" name="Freeform 70">
            <a:extLst>
              <a:ext uri="{FF2B5EF4-FFF2-40B4-BE49-F238E27FC236}">
                <a16:creationId xmlns:a16="http://schemas.microsoft.com/office/drawing/2014/main" id="{E45BD53F-E5F2-4B67-BD7B-207871BCBF17}"/>
              </a:ext>
            </a:extLst>
          </p:cNvPr>
          <p:cNvSpPr/>
          <p:nvPr/>
        </p:nvSpPr>
        <p:spPr>
          <a:xfrm>
            <a:off x="7890989" y="2843848"/>
            <a:ext cx="2951194" cy="3343085"/>
          </a:xfrm>
          <a:custGeom>
            <a:avLst/>
            <a:gdLst>
              <a:gd name="connsiteX0" fmla="*/ 2350297 w 3937815"/>
              <a:gd name="connsiteY0" fmla="*/ 0 h 4460719"/>
              <a:gd name="connsiteX1" fmla="*/ 3937815 w 3937815"/>
              <a:gd name="connsiteY1" fmla="*/ 1587518 h 4460719"/>
              <a:gd name="connsiteX2" fmla="*/ 2350297 w 3937815"/>
              <a:gd name="connsiteY2" fmla="*/ 3175036 h 4460719"/>
              <a:gd name="connsiteX3" fmla="*/ 1462701 w 3937815"/>
              <a:gd name="connsiteY3" fmla="*/ 2903913 h 4460719"/>
              <a:gd name="connsiteX4" fmla="*/ 1460776 w 3937815"/>
              <a:gd name="connsiteY4" fmla="*/ 2902474 h 4460719"/>
              <a:gd name="connsiteX5" fmla="*/ 1453578 w 3937815"/>
              <a:gd name="connsiteY5" fmla="*/ 2917173 h 4460719"/>
              <a:gd name="connsiteX6" fmla="*/ 323095 w 3937815"/>
              <a:gd name="connsiteY6" fmla="*/ 4390234 h 4460719"/>
              <a:gd name="connsiteX7" fmla="*/ 70483 w 3937815"/>
              <a:gd name="connsiteY7" fmla="*/ 4423473 h 4460719"/>
              <a:gd name="connsiteX8" fmla="*/ 70485 w 3937815"/>
              <a:gd name="connsiteY8" fmla="*/ 4423473 h 4460719"/>
              <a:gd name="connsiteX9" fmla="*/ 37246 w 3937815"/>
              <a:gd name="connsiteY9" fmla="*/ 4170861 h 4460719"/>
              <a:gd name="connsiteX10" fmla="*/ 1167728 w 3937815"/>
              <a:gd name="connsiteY10" fmla="*/ 2697801 h 4460719"/>
              <a:gd name="connsiteX11" fmla="*/ 1194999 w 3937815"/>
              <a:gd name="connsiteY11" fmla="*/ 2674025 h 4460719"/>
              <a:gd name="connsiteX12" fmla="*/ 1125291 w 3937815"/>
              <a:gd name="connsiteY12" fmla="*/ 2597327 h 4460719"/>
              <a:gd name="connsiteX13" fmla="*/ 762779 w 3937815"/>
              <a:gd name="connsiteY13" fmla="*/ 1587518 h 4460719"/>
              <a:gd name="connsiteX14" fmla="*/ 2350297 w 3937815"/>
              <a:gd name="connsiteY14" fmla="*/ 0 h 446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7815" h="4460719">
                <a:moveTo>
                  <a:pt x="2350297" y="0"/>
                </a:moveTo>
                <a:cubicBezTo>
                  <a:pt x="3227059" y="0"/>
                  <a:pt x="3937815" y="710756"/>
                  <a:pt x="3937815" y="1587518"/>
                </a:cubicBezTo>
                <a:cubicBezTo>
                  <a:pt x="3937815" y="2464280"/>
                  <a:pt x="3227059" y="3175036"/>
                  <a:pt x="2350297" y="3175036"/>
                </a:cubicBezTo>
                <a:cubicBezTo>
                  <a:pt x="2021512" y="3175036"/>
                  <a:pt x="1716070" y="3075086"/>
                  <a:pt x="1462701" y="2903913"/>
                </a:cubicBezTo>
                <a:lnTo>
                  <a:pt x="1460776" y="2902474"/>
                </a:lnTo>
                <a:lnTo>
                  <a:pt x="1453578" y="2917173"/>
                </a:lnTo>
                <a:cubicBezTo>
                  <a:pt x="1076751" y="3408194"/>
                  <a:pt x="699922" y="3899213"/>
                  <a:pt x="323095" y="4390234"/>
                </a:cubicBezTo>
                <a:cubicBezTo>
                  <a:pt x="262517" y="4469169"/>
                  <a:pt x="149419" y="4484051"/>
                  <a:pt x="70483" y="4423473"/>
                </a:cubicBezTo>
                <a:lnTo>
                  <a:pt x="70485" y="4423473"/>
                </a:lnTo>
                <a:cubicBezTo>
                  <a:pt x="-8451" y="4362895"/>
                  <a:pt x="-23332" y="4249796"/>
                  <a:pt x="37246" y="4170861"/>
                </a:cubicBezTo>
                <a:lnTo>
                  <a:pt x="1167728" y="2697801"/>
                </a:lnTo>
                <a:lnTo>
                  <a:pt x="1194999" y="2674025"/>
                </a:lnTo>
                <a:lnTo>
                  <a:pt x="1125291" y="2597327"/>
                </a:lnTo>
                <a:cubicBezTo>
                  <a:pt x="898822" y="2322910"/>
                  <a:pt x="762779" y="1971102"/>
                  <a:pt x="762779" y="1587518"/>
                </a:cubicBezTo>
                <a:cubicBezTo>
                  <a:pt x="762779" y="710756"/>
                  <a:pt x="1473535" y="0"/>
                  <a:pt x="2350297" y="0"/>
                </a:cubicBezTo>
                <a:close/>
              </a:path>
            </a:pathLst>
          </a:custGeom>
          <a:solidFill>
            <a:schemeClr val="tx1">
              <a:lumMod val="65000"/>
              <a:lumOff val="35000"/>
            </a:schemeClr>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chemeClr val="tx1"/>
              </a:solidFill>
            </a:endParaRPr>
          </a:p>
        </p:txBody>
      </p:sp>
      <p:sp>
        <p:nvSpPr>
          <p:cNvPr id="57" name="Oval 56">
            <a:extLst>
              <a:ext uri="{FF2B5EF4-FFF2-40B4-BE49-F238E27FC236}">
                <a16:creationId xmlns:a16="http://schemas.microsoft.com/office/drawing/2014/main" id="{471BD10F-6B36-4602-BA8D-1A0602DCE51D}"/>
              </a:ext>
            </a:extLst>
          </p:cNvPr>
          <p:cNvSpPr/>
          <p:nvPr/>
        </p:nvSpPr>
        <p:spPr>
          <a:xfrm>
            <a:off x="8561817" y="2955407"/>
            <a:ext cx="2177479" cy="2157107"/>
          </a:xfrm>
          <a:prstGeom prst="ellipse">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2549">
              <a:solidFill>
                <a:schemeClr val="tx1"/>
              </a:solidFill>
              <a:latin typeface="+mj-lt"/>
            </a:endParaRPr>
          </a:p>
        </p:txBody>
      </p:sp>
      <p:grpSp>
        <p:nvGrpSpPr>
          <p:cNvPr id="58" name="Group 57">
            <a:extLst>
              <a:ext uri="{FF2B5EF4-FFF2-40B4-BE49-F238E27FC236}">
                <a16:creationId xmlns:a16="http://schemas.microsoft.com/office/drawing/2014/main" id="{EC5F0EF3-93BA-4CC6-9C0D-01541AEBD153}"/>
              </a:ext>
            </a:extLst>
          </p:cNvPr>
          <p:cNvGrpSpPr/>
          <p:nvPr/>
        </p:nvGrpSpPr>
        <p:grpSpPr>
          <a:xfrm>
            <a:off x="7667858" y="2157006"/>
            <a:ext cx="3938925" cy="3737109"/>
            <a:chOff x="1021376" y="1669558"/>
            <a:chExt cx="4017909" cy="3812046"/>
          </a:xfrm>
        </p:grpSpPr>
        <p:sp>
          <p:nvSpPr>
            <p:cNvPr id="59" name="Oval 58">
              <a:extLst>
                <a:ext uri="{FF2B5EF4-FFF2-40B4-BE49-F238E27FC236}">
                  <a16:creationId xmlns:a16="http://schemas.microsoft.com/office/drawing/2014/main" id="{60EF1D51-417D-4D0A-8505-6E287ECAF15C}"/>
                </a:ext>
              </a:extLst>
            </p:cNvPr>
            <p:cNvSpPr/>
            <p:nvPr/>
          </p:nvSpPr>
          <p:spPr>
            <a:xfrm>
              <a:off x="3866837" y="2001976"/>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60" name="Oval 59">
              <a:extLst>
                <a:ext uri="{FF2B5EF4-FFF2-40B4-BE49-F238E27FC236}">
                  <a16:creationId xmlns:a16="http://schemas.microsoft.com/office/drawing/2014/main" id="{D09C480E-2E8A-4F8E-8571-F87ADA2FD171}"/>
                </a:ext>
              </a:extLst>
            </p:cNvPr>
            <p:cNvSpPr/>
            <p:nvPr/>
          </p:nvSpPr>
          <p:spPr>
            <a:xfrm>
              <a:off x="3908792" y="2043931"/>
              <a:ext cx="532388" cy="532689"/>
            </a:xfrm>
            <a:prstGeom prst="ellipse">
              <a:avLst/>
            </a:prstGeom>
            <a:solidFill>
              <a:srgbClr val="0072C6"/>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61" name="Oval 60">
              <a:extLst>
                <a:ext uri="{FF2B5EF4-FFF2-40B4-BE49-F238E27FC236}">
                  <a16:creationId xmlns:a16="http://schemas.microsoft.com/office/drawing/2014/main" id="{93670171-5D7C-4294-BFC3-7B8AB1EECC63}"/>
                </a:ext>
              </a:extLst>
            </p:cNvPr>
            <p:cNvSpPr/>
            <p:nvPr/>
          </p:nvSpPr>
          <p:spPr>
            <a:xfrm>
              <a:off x="4284501" y="2576281"/>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62" name="Oval 61">
              <a:extLst>
                <a:ext uri="{FF2B5EF4-FFF2-40B4-BE49-F238E27FC236}">
                  <a16:creationId xmlns:a16="http://schemas.microsoft.com/office/drawing/2014/main" id="{FAF1C524-8345-4B3A-B495-845022C12A88}"/>
                </a:ext>
              </a:extLst>
            </p:cNvPr>
            <p:cNvSpPr>
              <a:spLocks noChangeAspect="1"/>
            </p:cNvSpPr>
            <p:nvPr/>
          </p:nvSpPr>
          <p:spPr>
            <a:xfrm>
              <a:off x="4326604" y="2618385"/>
              <a:ext cx="532388" cy="532388"/>
            </a:xfrm>
            <a:prstGeom prst="ellipse">
              <a:avLst/>
            </a:prstGeom>
            <a:solidFill>
              <a:srgbClr val="018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63" name="Freeform 18">
              <a:extLst>
                <a:ext uri="{FF2B5EF4-FFF2-40B4-BE49-F238E27FC236}">
                  <a16:creationId xmlns:a16="http://schemas.microsoft.com/office/drawing/2014/main" id="{509EE957-1320-42CB-B76B-D1014E3EE228}"/>
                </a:ext>
              </a:extLst>
            </p:cNvPr>
            <p:cNvSpPr>
              <a:spLocks/>
            </p:cNvSpPr>
            <p:nvPr/>
          </p:nvSpPr>
          <p:spPr bwMode="auto">
            <a:xfrm>
              <a:off x="4489092" y="2820737"/>
              <a:ext cx="91017" cy="121355"/>
            </a:xfrm>
            <a:custGeom>
              <a:avLst/>
              <a:gdLst>
                <a:gd name="T0" fmla="*/ 0 w 111"/>
                <a:gd name="T1" fmla="*/ 139 h 148"/>
                <a:gd name="T2" fmla="*/ 38 w 111"/>
                <a:gd name="T3" fmla="*/ 71 h 148"/>
                <a:gd name="T4" fmla="*/ 4 w 111"/>
                <a:gd name="T5" fmla="*/ 8 h 148"/>
                <a:gd name="T6" fmla="*/ 29 w 111"/>
                <a:gd name="T7" fmla="*/ 7 h 148"/>
                <a:gd name="T8" fmla="*/ 53 w 111"/>
                <a:gd name="T9" fmla="*/ 49 h 148"/>
                <a:gd name="T10" fmla="*/ 77 w 111"/>
                <a:gd name="T11" fmla="*/ 1 h 148"/>
                <a:gd name="T12" fmla="*/ 107 w 111"/>
                <a:gd name="T13" fmla="*/ 0 h 148"/>
                <a:gd name="T14" fmla="*/ 67 w 111"/>
                <a:gd name="T15" fmla="*/ 71 h 148"/>
                <a:gd name="T16" fmla="*/ 111 w 111"/>
                <a:gd name="T17" fmla="*/ 148 h 148"/>
                <a:gd name="T18" fmla="*/ 80 w 111"/>
                <a:gd name="T19" fmla="*/ 146 h 148"/>
                <a:gd name="T20" fmla="*/ 53 w 111"/>
                <a:gd name="T21" fmla="*/ 95 h 148"/>
                <a:gd name="T22" fmla="*/ 27 w 111"/>
                <a:gd name="T23" fmla="*/ 141 h 148"/>
                <a:gd name="T24" fmla="*/ 0 w 111"/>
                <a:gd name="T25" fmla="*/ 13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8">
                  <a:moveTo>
                    <a:pt x="0" y="139"/>
                  </a:moveTo>
                  <a:lnTo>
                    <a:pt x="38" y="71"/>
                  </a:lnTo>
                  <a:lnTo>
                    <a:pt x="4" y="8"/>
                  </a:lnTo>
                  <a:lnTo>
                    <a:pt x="29" y="7"/>
                  </a:lnTo>
                  <a:lnTo>
                    <a:pt x="53" y="49"/>
                  </a:lnTo>
                  <a:lnTo>
                    <a:pt x="77" y="1"/>
                  </a:lnTo>
                  <a:lnTo>
                    <a:pt x="107" y="0"/>
                  </a:lnTo>
                  <a:lnTo>
                    <a:pt x="67" y="71"/>
                  </a:lnTo>
                  <a:lnTo>
                    <a:pt x="111" y="148"/>
                  </a:lnTo>
                  <a:lnTo>
                    <a:pt x="80" y="146"/>
                  </a:lnTo>
                  <a:lnTo>
                    <a:pt x="53" y="95"/>
                  </a:lnTo>
                  <a:lnTo>
                    <a:pt x="27" y="141"/>
                  </a:lnTo>
                  <a:lnTo>
                    <a:pt x="0" y="139"/>
                  </a:lnTo>
                  <a:close/>
                </a:path>
              </a:pathLst>
            </a:custGeom>
            <a:solidFill>
              <a:srgbClr val="018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64" name="Oval 63">
              <a:extLst>
                <a:ext uri="{FF2B5EF4-FFF2-40B4-BE49-F238E27FC236}">
                  <a16:creationId xmlns:a16="http://schemas.microsoft.com/office/drawing/2014/main" id="{30E3D1B9-38ED-40DD-9E1C-8FF73449F887}"/>
                </a:ext>
              </a:extLst>
            </p:cNvPr>
            <p:cNvSpPr/>
            <p:nvPr/>
          </p:nvSpPr>
          <p:spPr>
            <a:xfrm>
              <a:off x="4422687" y="3301260"/>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65" name="Oval 64">
              <a:extLst>
                <a:ext uri="{FF2B5EF4-FFF2-40B4-BE49-F238E27FC236}">
                  <a16:creationId xmlns:a16="http://schemas.microsoft.com/office/drawing/2014/main" id="{E6F9CCFA-925B-42BA-BAFE-CAEDF9C07B86}"/>
                </a:ext>
              </a:extLst>
            </p:cNvPr>
            <p:cNvSpPr>
              <a:spLocks noChangeAspect="1"/>
            </p:cNvSpPr>
            <p:nvPr/>
          </p:nvSpPr>
          <p:spPr>
            <a:xfrm>
              <a:off x="4464792" y="3343363"/>
              <a:ext cx="532388" cy="532388"/>
            </a:xfrm>
            <a:prstGeom prst="ellipse">
              <a:avLst/>
            </a:prstGeom>
            <a:solidFill>
              <a:srgbClr val="2654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66" name="Oval 65">
              <a:extLst>
                <a:ext uri="{FF2B5EF4-FFF2-40B4-BE49-F238E27FC236}">
                  <a16:creationId xmlns:a16="http://schemas.microsoft.com/office/drawing/2014/main" id="{36F29CEA-1B29-48A3-8BEB-7EA1616317F7}"/>
                </a:ext>
              </a:extLst>
            </p:cNvPr>
            <p:cNvSpPr/>
            <p:nvPr/>
          </p:nvSpPr>
          <p:spPr>
            <a:xfrm>
              <a:off x="4254021" y="4040526"/>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67" name="Oval 66">
              <a:extLst>
                <a:ext uri="{FF2B5EF4-FFF2-40B4-BE49-F238E27FC236}">
                  <a16:creationId xmlns:a16="http://schemas.microsoft.com/office/drawing/2014/main" id="{DA6A2614-E9C0-4A5C-AD2C-F3970E1E7208}"/>
                </a:ext>
              </a:extLst>
            </p:cNvPr>
            <p:cNvSpPr>
              <a:spLocks noChangeAspect="1"/>
            </p:cNvSpPr>
            <p:nvPr/>
          </p:nvSpPr>
          <p:spPr>
            <a:xfrm>
              <a:off x="4296123" y="4082629"/>
              <a:ext cx="532388" cy="532388"/>
            </a:xfrm>
            <a:prstGeom prst="ellipse">
              <a:avLst/>
            </a:prstGeom>
            <a:solidFill>
              <a:srgbClr val="2A3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68" name="Oval 67">
              <a:extLst>
                <a:ext uri="{FF2B5EF4-FFF2-40B4-BE49-F238E27FC236}">
                  <a16:creationId xmlns:a16="http://schemas.microsoft.com/office/drawing/2014/main" id="{8878F088-D105-4D9B-A33E-375A17EA66C9}"/>
                </a:ext>
              </a:extLst>
            </p:cNvPr>
            <p:cNvSpPr/>
            <p:nvPr/>
          </p:nvSpPr>
          <p:spPr>
            <a:xfrm>
              <a:off x="3770739" y="4614789"/>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ln w="0"/>
                <a:solidFill>
                  <a:schemeClr val="tx1"/>
                </a:solidFill>
                <a:effectLst>
                  <a:outerShdw blurRad="38100" dist="19050" dir="2700000" algn="tl" rotWithShape="0">
                    <a:schemeClr val="dk1">
                      <a:alpha val="40000"/>
                    </a:schemeClr>
                  </a:outerShdw>
                </a:effectLst>
                <a:latin typeface="Segoe UI"/>
              </a:endParaRPr>
            </a:p>
          </p:txBody>
        </p:sp>
        <p:sp>
          <p:nvSpPr>
            <p:cNvPr id="69" name="Oval 68">
              <a:extLst>
                <a:ext uri="{FF2B5EF4-FFF2-40B4-BE49-F238E27FC236}">
                  <a16:creationId xmlns:a16="http://schemas.microsoft.com/office/drawing/2014/main" id="{4EEBA59F-BE8E-4024-BED9-D02670DCF352}"/>
                </a:ext>
              </a:extLst>
            </p:cNvPr>
            <p:cNvSpPr>
              <a:spLocks noChangeAspect="1"/>
            </p:cNvSpPr>
            <p:nvPr/>
          </p:nvSpPr>
          <p:spPr>
            <a:xfrm>
              <a:off x="3813060" y="4659462"/>
              <a:ext cx="532388" cy="532388"/>
            </a:xfrm>
            <a:prstGeom prst="ellipse">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70" name="Oval 69">
              <a:extLst>
                <a:ext uri="{FF2B5EF4-FFF2-40B4-BE49-F238E27FC236}">
                  <a16:creationId xmlns:a16="http://schemas.microsoft.com/office/drawing/2014/main" id="{EBB122F9-A63E-4EC7-9C32-17ACC3858017}"/>
                </a:ext>
              </a:extLst>
            </p:cNvPr>
            <p:cNvSpPr/>
            <p:nvPr/>
          </p:nvSpPr>
          <p:spPr>
            <a:xfrm>
              <a:off x="3052469" y="4849805"/>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71" name="Oval 70">
              <a:extLst>
                <a:ext uri="{FF2B5EF4-FFF2-40B4-BE49-F238E27FC236}">
                  <a16:creationId xmlns:a16="http://schemas.microsoft.com/office/drawing/2014/main" id="{D733A67F-B182-41D9-BCB1-3834D60428AB}"/>
                </a:ext>
              </a:extLst>
            </p:cNvPr>
            <p:cNvSpPr>
              <a:spLocks noChangeAspect="1"/>
            </p:cNvSpPr>
            <p:nvPr/>
          </p:nvSpPr>
          <p:spPr>
            <a:xfrm>
              <a:off x="3094572" y="4891911"/>
              <a:ext cx="532388" cy="532388"/>
            </a:xfrm>
            <a:prstGeom prst="ellipse">
              <a:avLst/>
            </a:prstGeom>
            <a:solidFill>
              <a:srgbClr val="555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72" name="Oval 71">
              <a:extLst>
                <a:ext uri="{FF2B5EF4-FFF2-40B4-BE49-F238E27FC236}">
                  <a16:creationId xmlns:a16="http://schemas.microsoft.com/office/drawing/2014/main" id="{06FC2307-11FE-458D-B549-65953256C30C}"/>
                </a:ext>
              </a:extLst>
            </p:cNvPr>
            <p:cNvSpPr/>
            <p:nvPr/>
          </p:nvSpPr>
          <p:spPr>
            <a:xfrm>
              <a:off x="2216550" y="4865007"/>
              <a:ext cx="616598" cy="616597"/>
            </a:xfrm>
            <a:prstGeom prst="ellipse">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73" name="Oval 72">
              <a:extLst>
                <a:ext uri="{FF2B5EF4-FFF2-40B4-BE49-F238E27FC236}">
                  <a16:creationId xmlns:a16="http://schemas.microsoft.com/office/drawing/2014/main" id="{F49E17BE-D34E-4C6E-8B69-CDCCC345B066}"/>
                </a:ext>
              </a:extLst>
            </p:cNvPr>
            <p:cNvSpPr>
              <a:spLocks noChangeAspect="1"/>
            </p:cNvSpPr>
            <p:nvPr/>
          </p:nvSpPr>
          <p:spPr>
            <a:xfrm>
              <a:off x="2258655" y="4907112"/>
              <a:ext cx="532388" cy="532388"/>
            </a:xfrm>
            <a:prstGeom prst="ellipse">
              <a:avLst/>
            </a:prstGeom>
            <a:solidFill>
              <a:srgbClr val="8039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74" name="Oval 73">
              <a:extLst>
                <a:ext uri="{FF2B5EF4-FFF2-40B4-BE49-F238E27FC236}">
                  <a16:creationId xmlns:a16="http://schemas.microsoft.com/office/drawing/2014/main" id="{AB555D5E-BBD4-458D-A4FB-3FFE1B530D93}"/>
                </a:ext>
              </a:extLst>
            </p:cNvPr>
            <p:cNvSpPr/>
            <p:nvPr/>
          </p:nvSpPr>
          <p:spPr>
            <a:xfrm>
              <a:off x="3171171" y="1706141"/>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75" name="Oval 74">
              <a:extLst>
                <a:ext uri="{FF2B5EF4-FFF2-40B4-BE49-F238E27FC236}">
                  <a16:creationId xmlns:a16="http://schemas.microsoft.com/office/drawing/2014/main" id="{D5DF0504-D70D-468C-B052-01780A81890B}"/>
                </a:ext>
              </a:extLst>
            </p:cNvPr>
            <p:cNvSpPr>
              <a:spLocks noChangeAspect="1"/>
            </p:cNvSpPr>
            <p:nvPr/>
          </p:nvSpPr>
          <p:spPr>
            <a:xfrm>
              <a:off x="3213276" y="1748246"/>
              <a:ext cx="532388" cy="532388"/>
            </a:xfrm>
            <a:prstGeom prst="ellipse">
              <a:avLst/>
            </a:prstGeom>
            <a:solidFill>
              <a:srgbClr val="DD5E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76" name="Oval 75">
              <a:extLst>
                <a:ext uri="{FF2B5EF4-FFF2-40B4-BE49-F238E27FC236}">
                  <a16:creationId xmlns:a16="http://schemas.microsoft.com/office/drawing/2014/main" id="{970A77E0-21EC-4719-AD46-BB030549A3FD}"/>
                </a:ext>
              </a:extLst>
            </p:cNvPr>
            <p:cNvSpPr/>
            <p:nvPr/>
          </p:nvSpPr>
          <p:spPr>
            <a:xfrm>
              <a:off x="2389145" y="1669558"/>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77" name="Oval 76">
              <a:extLst>
                <a:ext uri="{FF2B5EF4-FFF2-40B4-BE49-F238E27FC236}">
                  <a16:creationId xmlns:a16="http://schemas.microsoft.com/office/drawing/2014/main" id="{50CB3964-C931-4D17-B205-4E932E611EBA}"/>
                </a:ext>
              </a:extLst>
            </p:cNvPr>
            <p:cNvSpPr>
              <a:spLocks noChangeAspect="1"/>
            </p:cNvSpPr>
            <p:nvPr/>
          </p:nvSpPr>
          <p:spPr>
            <a:xfrm>
              <a:off x="2431249" y="1711662"/>
              <a:ext cx="532388" cy="532388"/>
            </a:xfrm>
            <a:prstGeom prst="ellipse">
              <a:avLst/>
            </a:prstGeom>
            <a:solidFill>
              <a:srgbClr val="27BA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78" name="Freeform 211">
              <a:extLst>
                <a:ext uri="{FF2B5EF4-FFF2-40B4-BE49-F238E27FC236}">
                  <a16:creationId xmlns:a16="http://schemas.microsoft.com/office/drawing/2014/main" id="{F0A75312-544E-4135-B4CC-274074683B3C}"/>
                </a:ext>
              </a:extLst>
            </p:cNvPr>
            <p:cNvSpPr>
              <a:spLocks/>
            </p:cNvSpPr>
            <p:nvPr/>
          </p:nvSpPr>
          <p:spPr bwMode="auto">
            <a:xfrm>
              <a:off x="2550145" y="1872146"/>
              <a:ext cx="101150" cy="106668"/>
            </a:xfrm>
            <a:custGeom>
              <a:avLst/>
              <a:gdLst>
                <a:gd name="T0" fmla="*/ 110 w 110"/>
                <a:gd name="T1" fmla="*/ 114 h 116"/>
                <a:gd name="T2" fmla="*/ 0 w 110"/>
                <a:gd name="T3" fmla="*/ 116 h 116"/>
                <a:gd name="T4" fmla="*/ 0 w 110"/>
                <a:gd name="T5" fmla="*/ 20 h 116"/>
                <a:gd name="T6" fmla="*/ 110 w 110"/>
                <a:gd name="T7" fmla="*/ 0 h 116"/>
                <a:gd name="T8" fmla="*/ 110 w 110"/>
                <a:gd name="T9" fmla="*/ 114 h 116"/>
              </a:gdLst>
              <a:ahLst/>
              <a:cxnLst>
                <a:cxn ang="0">
                  <a:pos x="T0" y="T1"/>
                </a:cxn>
                <a:cxn ang="0">
                  <a:pos x="T2" y="T3"/>
                </a:cxn>
                <a:cxn ang="0">
                  <a:pos x="T4" y="T5"/>
                </a:cxn>
                <a:cxn ang="0">
                  <a:pos x="T6" y="T7"/>
                </a:cxn>
                <a:cxn ang="0">
                  <a:pos x="T8" y="T9"/>
                </a:cxn>
              </a:cxnLst>
              <a:rect l="0" t="0" r="r" b="b"/>
              <a:pathLst>
                <a:path w="110" h="116">
                  <a:moveTo>
                    <a:pt x="110" y="114"/>
                  </a:moveTo>
                  <a:lnTo>
                    <a:pt x="0" y="116"/>
                  </a:lnTo>
                  <a:lnTo>
                    <a:pt x="0" y="20"/>
                  </a:lnTo>
                  <a:lnTo>
                    <a:pt x="110" y="0"/>
                  </a:lnTo>
                  <a:lnTo>
                    <a:pt x="110" y="1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79" name="Freeform 212">
              <a:extLst>
                <a:ext uri="{FF2B5EF4-FFF2-40B4-BE49-F238E27FC236}">
                  <a16:creationId xmlns:a16="http://schemas.microsoft.com/office/drawing/2014/main" id="{286F6C85-7E1B-4F6D-BEA3-6AFEB802A7B0}"/>
                </a:ext>
              </a:extLst>
            </p:cNvPr>
            <p:cNvSpPr>
              <a:spLocks/>
            </p:cNvSpPr>
            <p:nvPr/>
          </p:nvSpPr>
          <p:spPr bwMode="auto">
            <a:xfrm>
              <a:off x="2550145" y="1989849"/>
              <a:ext cx="101150" cy="106668"/>
            </a:xfrm>
            <a:custGeom>
              <a:avLst/>
              <a:gdLst>
                <a:gd name="T0" fmla="*/ 110 w 110"/>
                <a:gd name="T1" fmla="*/ 116 h 116"/>
                <a:gd name="T2" fmla="*/ 0 w 110"/>
                <a:gd name="T3" fmla="*/ 96 h 116"/>
                <a:gd name="T4" fmla="*/ 0 w 110"/>
                <a:gd name="T5" fmla="*/ 0 h 116"/>
                <a:gd name="T6" fmla="*/ 110 w 110"/>
                <a:gd name="T7" fmla="*/ 2 h 116"/>
                <a:gd name="T8" fmla="*/ 110 w 110"/>
                <a:gd name="T9" fmla="*/ 116 h 116"/>
              </a:gdLst>
              <a:ahLst/>
              <a:cxnLst>
                <a:cxn ang="0">
                  <a:pos x="T0" y="T1"/>
                </a:cxn>
                <a:cxn ang="0">
                  <a:pos x="T2" y="T3"/>
                </a:cxn>
                <a:cxn ang="0">
                  <a:pos x="T4" y="T5"/>
                </a:cxn>
                <a:cxn ang="0">
                  <a:pos x="T6" y="T7"/>
                </a:cxn>
                <a:cxn ang="0">
                  <a:pos x="T8" y="T9"/>
                </a:cxn>
              </a:cxnLst>
              <a:rect l="0" t="0" r="r" b="b"/>
              <a:pathLst>
                <a:path w="110" h="116">
                  <a:moveTo>
                    <a:pt x="110" y="116"/>
                  </a:moveTo>
                  <a:lnTo>
                    <a:pt x="0" y="96"/>
                  </a:lnTo>
                  <a:lnTo>
                    <a:pt x="0" y="0"/>
                  </a:lnTo>
                  <a:lnTo>
                    <a:pt x="110" y="2"/>
                  </a:lnTo>
                  <a:lnTo>
                    <a:pt x="110" y="1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80" name="Freeform 213">
              <a:extLst>
                <a:ext uri="{FF2B5EF4-FFF2-40B4-BE49-F238E27FC236}">
                  <a16:creationId xmlns:a16="http://schemas.microsoft.com/office/drawing/2014/main" id="{1B182452-0C82-452A-8186-3B09793489EE}"/>
                </a:ext>
              </a:extLst>
            </p:cNvPr>
            <p:cNvSpPr>
              <a:spLocks/>
            </p:cNvSpPr>
            <p:nvPr/>
          </p:nvSpPr>
          <p:spPr bwMode="auto">
            <a:xfrm>
              <a:off x="2662330" y="1844560"/>
              <a:ext cx="152645" cy="132416"/>
            </a:xfrm>
            <a:custGeom>
              <a:avLst/>
              <a:gdLst>
                <a:gd name="T0" fmla="*/ 166 w 166"/>
                <a:gd name="T1" fmla="*/ 142 h 144"/>
                <a:gd name="T2" fmla="*/ 0 w 166"/>
                <a:gd name="T3" fmla="*/ 144 h 144"/>
                <a:gd name="T4" fmla="*/ 0 w 166"/>
                <a:gd name="T5" fmla="*/ 28 h 144"/>
                <a:gd name="T6" fmla="*/ 166 w 166"/>
                <a:gd name="T7" fmla="*/ 0 h 144"/>
                <a:gd name="T8" fmla="*/ 166 w 166"/>
                <a:gd name="T9" fmla="*/ 142 h 144"/>
              </a:gdLst>
              <a:ahLst/>
              <a:cxnLst>
                <a:cxn ang="0">
                  <a:pos x="T0" y="T1"/>
                </a:cxn>
                <a:cxn ang="0">
                  <a:pos x="T2" y="T3"/>
                </a:cxn>
                <a:cxn ang="0">
                  <a:pos x="T4" y="T5"/>
                </a:cxn>
                <a:cxn ang="0">
                  <a:pos x="T6" y="T7"/>
                </a:cxn>
                <a:cxn ang="0">
                  <a:pos x="T8" y="T9"/>
                </a:cxn>
              </a:cxnLst>
              <a:rect l="0" t="0" r="r" b="b"/>
              <a:pathLst>
                <a:path w="166" h="144">
                  <a:moveTo>
                    <a:pt x="166" y="142"/>
                  </a:moveTo>
                  <a:lnTo>
                    <a:pt x="0" y="144"/>
                  </a:lnTo>
                  <a:lnTo>
                    <a:pt x="0" y="28"/>
                  </a:lnTo>
                  <a:lnTo>
                    <a:pt x="166" y="0"/>
                  </a:lnTo>
                  <a:lnTo>
                    <a:pt x="166" y="1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81" name="Freeform 214">
              <a:extLst>
                <a:ext uri="{FF2B5EF4-FFF2-40B4-BE49-F238E27FC236}">
                  <a16:creationId xmlns:a16="http://schemas.microsoft.com/office/drawing/2014/main" id="{809E1E38-B6A0-493B-B716-BB7EE10FAD63}"/>
                </a:ext>
              </a:extLst>
            </p:cNvPr>
            <p:cNvSpPr>
              <a:spLocks/>
            </p:cNvSpPr>
            <p:nvPr/>
          </p:nvSpPr>
          <p:spPr bwMode="auto">
            <a:xfrm>
              <a:off x="2662330" y="1991688"/>
              <a:ext cx="152645" cy="132416"/>
            </a:xfrm>
            <a:custGeom>
              <a:avLst/>
              <a:gdLst>
                <a:gd name="T0" fmla="*/ 166 w 166"/>
                <a:gd name="T1" fmla="*/ 144 h 144"/>
                <a:gd name="T2" fmla="*/ 0 w 166"/>
                <a:gd name="T3" fmla="*/ 116 h 144"/>
                <a:gd name="T4" fmla="*/ 0 w 166"/>
                <a:gd name="T5" fmla="*/ 0 h 144"/>
                <a:gd name="T6" fmla="*/ 166 w 166"/>
                <a:gd name="T7" fmla="*/ 2 h 144"/>
                <a:gd name="T8" fmla="*/ 166 w 166"/>
                <a:gd name="T9" fmla="*/ 144 h 144"/>
              </a:gdLst>
              <a:ahLst/>
              <a:cxnLst>
                <a:cxn ang="0">
                  <a:pos x="T0" y="T1"/>
                </a:cxn>
                <a:cxn ang="0">
                  <a:pos x="T2" y="T3"/>
                </a:cxn>
                <a:cxn ang="0">
                  <a:pos x="T4" y="T5"/>
                </a:cxn>
                <a:cxn ang="0">
                  <a:pos x="T6" y="T7"/>
                </a:cxn>
                <a:cxn ang="0">
                  <a:pos x="T8" y="T9"/>
                </a:cxn>
              </a:cxnLst>
              <a:rect l="0" t="0" r="r" b="b"/>
              <a:pathLst>
                <a:path w="166" h="144">
                  <a:moveTo>
                    <a:pt x="166" y="144"/>
                  </a:moveTo>
                  <a:lnTo>
                    <a:pt x="0" y="116"/>
                  </a:lnTo>
                  <a:lnTo>
                    <a:pt x="0" y="0"/>
                  </a:lnTo>
                  <a:lnTo>
                    <a:pt x="166" y="2"/>
                  </a:lnTo>
                  <a:lnTo>
                    <a:pt x="166" y="1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82" name="Oval 81">
              <a:extLst>
                <a:ext uri="{FF2B5EF4-FFF2-40B4-BE49-F238E27FC236}">
                  <a16:creationId xmlns:a16="http://schemas.microsoft.com/office/drawing/2014/main" id="{944BFD67-7A10-41DF-89B7-78B71182C993}"/>
                </a:ext>
              </a:extLst>
            </p:cNvPr>
            <p:cNvSpPr/>
            <p:nvPr/>
          </p:nvSpPr>
          <p:spPr>
            <a:xfrm>
              <a:off x="1607370" y="2027504"/>
              <a:ext cx="616598" cy="616597"/>
            </a:xfrm>
            <a:prstGeom prst="ellipse">
              <a:avLst/>
            </a:prstGeom>
            <a:solidFill>
              <a:schemeClr val="bg1">
                <a:alpha val="0"/>
              </a:schemeClr>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85" name="Oval 84">
              <a:extLst>
                <a:ext uri="{FF2B5EF4-FFF2-40B4-BE49-F238E27FC236}">
                  <a16:creationId xmlns:a16="http://schemas.microsoft.com/office/drawing/2014/main" id="{0DAFE09C-000A-470F-9CE2-25CBEB60852C}"/>
                </a:ext>
              </a:extLst>
            </p:cNvPr>
            <p:cNvSpPr/>
            <p:nvPr/>
          </p:nvSpPr>
          <p:spPr>
            <a:xfrm>
              <a:off x="1191131" y="2586186"/>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86" name="Oval 85">
              <a:extLst>
                <a:ext uri="{FF2B5EF4-FFF2-40B4-BE49-F238E27FC236}">
                  <a16:creationId xmlns:a16="http://schemas.microsoft.com/office/drawing/2014/main" id="{F0399CF7-4E80-47E3-89C3-F3D8D3619468}"/>
                </a:ext>
              </a:extLst>
            </p:cNvPr>
            <p:cNvSpPr>
              <a:spLocks noChangeAspect="1"/>
            </p:cNvSpPr>
            <p:nvPr/>
          </p:nvSpPr>
          <p:spPr>
            <a:xfrm>
              <a:off x="1233235" y="2628290"/>
              <a:ext cx="532388" cy="532388"/>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87" name="Oval 86">
              <a:extLst>
                <a:ext uri="{FF2B5EF4-FFF2-40B4-BE49-F238E27FC236}">
                  <a16:creationId xmlns:a16="http://schemas.microsoft.com/office/drawing/2014/main" id="{358BB4B4-AA95-4347-A117-99B6DDDF58B5}"/>
                </a:ext>
              </a:extLst>
            </p:cNvPr>
            <p:cNvSpPr/>
            <p:nvPr/>
          </p:nvSpPr>
          <p:spPr>
            <a:xfrm>
              <a:off x="1021376" y="3311332"/>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88" name="Oval 87">
              <a:extLst>
                <a:ext uri="{FF2B5EF4-FFF2-40B4-BE49-F238E27FC236}">
                  <a16:creationId xmlns:a16="http://schemas.microsoft.com/office/drawing/2014/main" id="{0EE1800E-F928-4304-A091-9140ACC95599}"/>
                </a:ext>
              </a:extLst>
            </p:cNvPr>
            <p:cNvSpPr>
              <a:spLocks noChangeAspect="1"/>
            </p:cNvSpPr>
            <p:nvPr/>
          </p:nvSpPr>
          <p:spPr>
            <a:xfrm>
              <a:off x="1063479" y="3353437"/>
              <a:ext cx="532388" cy="532388"/>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89" name="Oval 88">
              <a:extLst>
                <a:ext uri="{FF2B5EF4-FFF2-40B4-BE49-F238E27FC236}">
                  <a16:creationId xmlns:a16="http://schemas.microsoft.com/office/drawing/2014/main" id="{4CB9E8D1-D919-467E-936A-6D297A9700EF}"/>
                </a:ext>
              </a:extLst>
            </p:cNvPr>
            <p:cNvSpPr/>
            <p:nvPr/>
          </p:nvSpPr>
          <p:spPr>
            <a:xfrm>
              <a:off x="1200440" y="4067733"/>
              <a:ext cx="616598" cy="616597"/>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39"/>
              <a:endParaRPr lang="en-IN" sz="1836">
                <a:solidFill>
                  <a:srgbClr val="FFFFFF"/>
                </a:solidFill>
                <a:latin typeface="Segoe UI"/>
              </a:endParaRPr>
            </a:p>
          </p:txBody>
        </p:sp>
        <p:sp>
          <p:nvSpPr>
            <p:cNvPr id="90" name="Oval 89">
              <a:extLst>
                <a:ext uri="{FF2B5EF4-FFF2-40B4-BE49-F238E27FC236}">
                  <a16:creationId xmlns:a16="http://schemas.microsoft.com/office/drawing/2014/main" id="{87DD90FA-AB4A-4E75-B24D-82A7E2CCACEA}"/>
                </a:ext>
              </a:extLst>
            </p:cNvPr>
            <p:cNvSpPr>
              <a:spLocks noChangeAspect="1"/>
            </p:cNvSpPr>
            <p:nvPr/>
          </p:nvSpPr>
          <p:spPr>
            <a:xfrm>
              <a:off x="1242545" y="4109837"/>
              <a:ext cx="532388" cy="532388"/>
            </a:xfrm>
            <a:prstGeom prst="ellipse">
              <a:avLst/>
            </a:pr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sp>
          <p:nvSpPr>
            <p:cNvPr id="91" name="Freeform 231">
              <a:extLst>
                <a:ext uri="{FF2B5EF4-FFF2-40B4-BE49-F238E27FC236}">
                  <a16:creationId xmlns:a16="http://schemas.microsoft.com/office/drawing/2014/main" id="{86731A79-9051-46ED-BAA5-27DAE6FBB54A}"/>
                </a:ext>
              </a:extLst>
            </p:cNvPr>
            <p:cNvSpPr>
              <a:spLocks/>
            </p:cNvSpPr>
            <p:nvPr/>
          </p:nvSpPr>
          <p:spPr bwMode="auto">
            <a:xfrm>
              <a:off x="1434285" y="4224537"/>
              <a:ext cx="203688" cy="289450"/>
            </a:xfrm>
            <a:custGeom>
              <a:avLst/>
              <a:gdLst>
                <a:gd name="T0" fmla="*/ 84 w 228"/>
                <a:gd name="T1" fmla="*/ 106 h 324"/>
                <a:gd name="T2" fmla="*/ 112 w 228"/>
                <a:gd name="T3" fmla="*/ 178 h 324"/>
                <a:gd name="T4" fmla="*/ 156 w 228"/>
                <a:gd name="T5" fmla="*/ 198 h 324"/>
                <a:gd name="T6" fmla="*/ 66 w 228"/>
                <a:gd name="T7" fmla="*/ 250 h 324"/>
                <a:gd name="T8" fmla="*/ 66 w 228"/>
                <a:gd name="T9" fmla="*/ 22 h 324"/>
                <a:gd name="T10" fmla="*/ 0 w 228"/>
                <a:gd name="T11" fmla="*/ 0 h 324"/>
                <a:gd name="T12" fmla="*/ 0 w 228"/>
                <a:gd name="T13" fmla="*/ 288 h 324"/>
                <a:gd name="T14" fmla="*/ 66 w 228"/>
                <a:gd name="T15" fmla="*/ 324 h 324"/>
                <a:gd name="T16" fmla="*/ 228 w 228"/>
                <a:gd name="T17" fmla="*/ 232 h 324"/>
                <a:gd name="T18" fmla="*/ 228 w 228"/>
                <a:gd name="T19" fmla="*/ 158 h 324"/>
                <a:gd name="T20" fmla="*/ 84 w 228"/>
                <a:gd name="T21" fmla="*/ 10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324">
                  <a:moveTo>
                    <a:pt x="84" y="106"/>
                  </a:moveTo>
                  <a:lnTo>
                    <a:pt x="112" y="178"/>
                  </a:lnTo>
                  <a:lnTo>
                    <a:pt x="156" y="198"/>
                  </a:lnTo>
                  <a:lnTo>
                    <a:pt x="66" y="250"/>
                  </a:lnTo>
                  <a:lnTo>
                    <a:pt x="66" y="22"/>
                  </a:lnTo>
                  <a:lnTo>
                    <a:pt x="0" y="0"/>
                  </a:lnTo>
                  <a:lnTo>
                    <a:pt x="0" y="288"/>
                  </a:lnTo>
                  <a:lnTo>
                    <a:pt x="66" y="324"/>
                  </a:lnTo>
                  <a:lnTo>
                    <a:pt x="228" y="232"/>
                  </a:lnTo>
                  <a:lnTo>
                    <a:pt x="228" y="158"/>
                  </a:lnTo>
                  <a:lnTo>
                    <a:pt x="84" y="106"/>
                  </a:lnTo>
                  <a:close/>
                </a:path>
              </a:pathLst>
            </a:custGeom>
            <a:solidFill>
              <a:schemeClr val="bg1"/>
            </a:solidFill>
            <a:ln>
              <a:noFill/>
            </a:ln>
          </p:spPr>
          <p:txBody>
            <a:bodyPr vert="horz" wrap="square" lIns="91414" tIns="45706" rIns="91414" bIns="45706" numCol="1" anchor="t" anchorCtr="0" compatLnSpc="1">
              <a:prstTxWarp prst="textNoShape">
                <a:avLst/>
              </a:prstTxWarp>
            </a:bodyPr>
            <a:lstStyle/>
            <a:p>
              <a:pPr defTabSz="914139"/>
              <a:endParaRPr lang="en-IN" sz="1836">
                <a:solidFill>
                  <a:srgbClr val="282828"/>
                </a:solidFill>
                <a:latin typeface="Segoe UI"/>
              </a:endParaRPr>
            </a:p>
          </p:txBody>
        </p:sp>
        <p:pic>
          <p:nvPicPr>
            <p:cNvPr id="92" name="Picture 91" descr="A close up of a sign&#10;&#10;Description automatically generated">
              <a:extLst>
                <a:ext uri="{FF2B5EF4-FFF2-40B4-BE49-F238E27FC236}">
                  <a16:creationId xmlns:a16="http://schemas.microsoft.com/office/drawing/2014/main" id="{4275179E-BFB6-4669-8898-EB1C8146873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50000"/>
                      </a14:imgEffect>
                    </a14:imgLayer>
                  </a14:imgProps>
                </a:ext>
              </a:extLst>
            </a:blip>
            <a:stretch>
              <a:fillRect/>
            </a:stretch>
          </p:blipFill>
          <p:spPr>
            <a:xfrm>
              <a:off x="2242832" y="4913649"/>
              <a:ext cx="532387" cy="532387"/>
            </a:xfrm>
            <a:prstGeom prst="rect">
              <a:avLst/>
            </a:prstGeom>
          </p:spPr>
        </p:pic>
        <p:pic>
          <p:nvPicPr>
            <p:cNvPr id="93" name="Picture 92">
              <a:extLst>
                <a:ext uri="{FF2B5EF4-FFF2-40B4-BE49-F238E27FC236}">
                  <a16:creationId xmlns:a16="http://schemas.microsoft.com/office/drawing/2014/main" id="{6CC742C3-AE65-4DD4-9EB4-E803488106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50000"/>
                      </a14:imgEffect>
                    </a14:imgLayer>
                  </a14:imgProps>
                </a:ext>
              </a:extLst>
            </a:blip>
            <a:stretch>
              <a:fillRect/>
            </a:stretch>
          </p:blipFill>
          <p:spPr>
            <a:xfrm>
              <a:off x="3094572" y="4893607"/>
              <a:ext cx="528992" cy="528992"/>
            </a:xfrm>
            <a:prstGeom prst="rect">
              <a:avLst/>
            </a:prstGeom>
          </p:spPr>
        </p:pic>
        <p:pic>
          <p:nvPicPr>
            <p:cNvPr id="94" name="Picture 93" descr="A close up of a logo&#10;&#10;Description automatically generated">
              <a:extLst>
                <a:ext uri="{FF2B5EF4-FFF2-40B4-BE49-F238E27FC236}">
                  <a16:creationId xmlns:a16="http://schemas.microsoft.com/office/drawing/2014/main" id="{A1DF8E92-9BEE-44B8-9850-2C4981A7F45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50000"/>
                      </a14:imgEffect>
                    </a14:imgLayer>
                  </a14:imgProps>
                </a:ext>
              </a:extLst>
            </a:blip>
            <a:stretch>
              <a:fillRect/>
            </a:stretch>
          </p:blipFill>
          <p:spPr>
            <a:xfrm>
              <a:off x="1244242" y="2631687"/>
              <a:ext cx="528992" cy="528992"/>
            </a:xfrm>
            <a:prstGeom prst="rect">
              <a:avLst/>
            </a:prstGeom>
          </p:spPr>
        </p:pic>
        <p:pic>
          <p:nvPicPr>
            <p:cNvPr id="95" name="Picture 94">
              <a:extLst>
                <a:ext uri="{FF2B5EF4-FFF2-40B4-BE49-F238E27FC236}">
                  <a16:creationId xmlns:a16="http://schemas.microsoft.com/office/drawing/2014/main" id="{6A798134-1BB3-4A96-8985-69689FB4FB3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67000"/>
                      </a14:imgEffect>
                    </a14:imgLayer>
                  </a14:imgProps>
                </a:ext>
              </a:extLst>
            </a:blip>
            <a:stretch>
              <a:fillRect/>
            </a:stretch>
          </p:blipFill>
          <p:spPr>
            <a:xfrm>
              <a:off x="3811194" y="4654468"/>
              <a:ext cx="528992" cy="528992"/>
            </a:xfrm>
            <a:prstGeom prst="rect">
              <a:avLst/>
            </a:prstGeom>
          </p:spPr>
        </p:pic>
        <p:pic>
          <p:nvPicPr>
            <p:cNvPr id="96" name="Picture 95">
              <a:extLst>
                <a:ext uri="{FF2B5EF4-FFF2-40B4-BE49-F238E27FC236}">
                  <a16:creationId xmlns:a16="http://schemas.microsoft.com/office/drawing/2014/main" id="{9F9E11F0-482F-45CC-ADFC-24D94F1856DE}"/>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50000"/>
                      </a14:imgEffect>
                    </a14:imgLayer>
                  </a14:imgProps>
                </a:ext>
              </a:extLst>
            </a:blip>
            <a:stretch>
              <a:fillRect/>
            </a:stretch>
          </p:blipFill>
          <p:spPr>
            <a:xfrm>
              <a:off x="3920185" y="2027504"/>
              <a:ext cx="528992" cy="528992"/>
            </a:xfrm>
            <a:prstGeom prst="rect">
              <a:avLst/>
            </a:prstGeom>
            <a:noFill/>
          </p:spPr>
        </p:pic>
        <p:pic>
          <p:nvPicPr>
            <p:cNvPr id="97" name="Picture 96" descr="A close up of a logo&#10;&#10;Description automatically generated">
              <a:extLst>
                <a:ext uri="{FF2B5EF4-FFF2-40B4-BE49-F238E27FC236}">
                  <a16:creationId xmlns:a16="http://schemas.microsoft.com/office/drawing/2014/main" id="{4107222D-7047-46C8-8C91-11390BF29C5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50000"/>
                      </a14:imgEffect>
                    </a14:imgLayer>
                  </a14:imgProps>
                </a:ext>
              </a:extLst>
            </a:blip>
            <a:stretch>
              <a:fillRect/>
            </a:stretch>
          </p:blipFill>
          <p:spPr>
            <a:xfrm>
              <a:off x="4468189" y="3354628"/>
              <a:ext cx="528992" cy="528992"/>
            </a:xfrm>
            <a:prstGeom prst="rect">
              <a:avLst/>
            </a:prstGeom>
          </p:spPr>
        </p:pic>
        <p:pic>
          <p:nvPicPr>
            <p:cNvPr id="98" name="Picture 97" descr="A close up of a logo&#10;&#10;Description automatically generated">
              <a:extLst>
                <a:ext uri="{FF2B5EF4-FFF2-40B4-BE49-F238E27FC236}">
                  <a16:creationId xmlns:a16="http://schemas.microsoft.com/office/drawing/2014/main" id="{E84BCA7A-F024-4E6F-8DE5-55727920E862}"/>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99000"/>
                      </a14:imgEffect>
                      <a14:imgEffect>
                        <a14:brightnessContrast contrast="50000"/>
                      </a14:imgEffect>
                    </a14:imgLayer>
                  </a14:imgProps>
                </a:ext>
              </a:extLst>
            </a:blip>
            <a:stretch>
              <a:fillRect/>
            </a:stretch>
          </p:blipFill>
          <p:spPr>
            <a:xfrm>
              <a:off x="3212147" y="1737480"/>
              <a:ext cx="528992" cy="528992"/>
            </a:xfrm>
            <a:prstGeom prst="rect">
              <a:avLst/>
            </a:prstGeom>
          </p:spPr>
        </p:pic>
        <p:pic>
          <p:nvPicPr>
            <p:cNvPr id="99" name="Picture 98" descr="A close up of a sign&#10;&#10;Description automatically generated">
              <a:extLst>
                <a:ext uri="{FF2B5EF4-FFF2-40B4-BE49-F238E27FC236}">
                  <a16:creationId xmlns:a16="http://schemas.microsoft.com/office/drawing/2014/main" id="{18F35B09-4157-4E27-B772-CFF8C8218230}"/>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contrast="50000"/>
                      </a14:imgEffect>
                    </a14:imgLayer>
                  </a14:imgProps>
                </a:ext>
              </a:extLst>
            </a:blip>
            <a:stretch>
              <a:fillRect/>
            </a:stretch>
          </p:blipFill>
          <p:spPr>
            <a:xfrm>
              <a:off x="4315617" y="2627230"/>
              <a:ext cx="528992" cy="528992"/>
            </a:xfrm>
            <a:prstGeom prst="rect">
              <a:avLst/>
            </a:prstGeom>
          </p:spPr>
        </p:pic>
        <p:pic>
          <p:nvPicPr>
            <p:cNvPr id="100" name="Picture 99" descr="A close up of a sign&#10;&#10;Description automatically generated">
              <a:extLst>
                <a:ext uri="{FF2B5EF4-FFF2-40B4-BE49-F238E27FC236}">
                  <a16:creationId xmlns:a16="http://schemas.microsoft.com/office/drawing/2014/main" id="{AA3043FF-0221-45C0-A030-867136F0E623}"/>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contrast="50000"/>
                      </a14:imgEffect>
                    </a14:imgLayer>
                  </a14:imgProps>
                </a:ext>
              </a:extLst>
            </a:blip>
            <a:stretch>
              <a:fillRect/>
            </a:stretch>
          </p:blipFill>
          <p:spPr>
            <a:xfrm>
              <a:off x="4288566" y="4099550"/>
              <a:ext cx="528992" cy="528992"/>
            </a:xfrm>
            <a:prstGeom prst="rect">
              <a:avLst/>
            </a:prstGeom>
          </p:spPr>
        </p:pic>
      </p:grpSp>
      <p:sp>
        <p:nvSpPr>
          <p:cNvPr id="101" name="Rectangle 100">
            <a:extLst>
              <a:ext uri="{FF2B5EF4-FFF2-40B4-BE49-F238E27FC236}">
                <a16:creationId xmlns:a16="http://schemas.microsoft.com/office/drawing/2014/main" id="{F384FD72-6B7D-4D7B-ACA5-696A0386D61B}"/>
              </a:ext>
            </a:extLst>
          </p:cNvPr>
          <p:cNvSpPr/>
          <p:nvPr/>
        </p:nvSpPr>
        <p:spPr>
          <a:xfrm>
            <a:off x="8485948" y="3494140"/>
            <a:ext cx="2339990" cy="1056042"/>
          </a:xfrm>
          <a:prstGeom prst="rect">
            <a:avLst/>
          </a:prstGeom>
        </p:spPr>
        <p:txBody>
          <a:bodyPr wrap="square">
            <a:spAutoFit/>
          </a:bodyPr>
          <a:lstStyle/>
          <a:p>
            <a:pPr algn="ctr" defTabSz="914139"/>
            <a:r>
              <a:rPr lang="en-IN" sz="3137" dirty="0">
                <a:latin typeface="+mj-lt"/>
              </a:rPr>
              <a:t>Microsoft Search</a:t>
            </a:r>
          </a:p>
        </p:txBody>
      </p:sp>
    </p:spTree>
    <p:extLst>
      <p:ext uri="{BB962C8B-B14F-4D97-AF65-F5344CB8AC3E}">
        <p14:creationId xmlns:p14="http://schemas.microsoft.com/office/powerpoint/2010/main" val="277165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0194-D25C-42C3-BD90-7BBB53A1A561}"/>
              </a:ext>
            </a:extLst>
          </p:cNvPr>
          <p:cNvSpPr>
            <a:spLocks noGrp="1"/>
          </p:cNvSpPr>
          <p:nvPr>
            <p:ph type="title"/>
          </p:nvPr>
        </p:nvSpPr>
        <p:spPr/>
        <p:txBody>
          <a:bodyPr/>
          <a:lstStyle/>
          <a:p>
            <a:r>
              <a:rPr lang="en-US" dirty="0"/>
              <a:t>Microsoft Search Experiences</a:t>
            </a:r>
          </a:p>
        </p:txBody>
      </p:sp>
      <p:sp>
        <p:nvSpPr>
          <p:cNvPr id="3" name="Content Placeholder 2">
            <a:extLst>
              <a:ext uri="{FF2B5EF4-FFF2-40B4-BE49-F238E27FC236}">
                <a16:creationId xmlns:a16="http://schemas.microsoft.com/office/drawing/2014/main" id="{F37B8FF0-5CC1-4CC7-890F-C636726DE979}"/>
              </a:ext>
            </a:extLst>
          </p:cNvPr>
          <p:cNvSpPr>
            <a:spLocks noGrp="1"/>
          </p:cNvSpPr>
          <p:nvPr>
            <p:ph sz="quarter" idx="10"/>
          </p:nvPr>
        </p:nvSpPr>
        <p:spPr>
          <a:xfrm>
            <a:off x="584200" y="1435100"/>
            <a:ext cx="11018838" cy="430887"/>
          </a:xfrm>
        </p:spPr>
        <p:txBody>
          <a:bodyPr/>
          <a:lstStyle/>
          <a:p>
            <a:r>
              <a:rPr lang="en-US" dirty="0"/>
              <a:t>Outlook</a:t>
            </a:r>
            <a:r>
              <a:rPr lang="en-US" baseline="0" dirty="0"/>
              <a:t> Search – Top Results</a:t>
            </a:r>
          </a:p>
        </p:txBody>
      </p:sp>
      <p:pic>
        <p:nvPicPr>
          <p:cNvPr id="9" name="Picture 2" descr="Zero Query.png">
            <a:extLst>
              <a:ext uri="{FF2B5EF4-FFF2-40B4-BE49-F238E27FC236}">
                <a16:creationId xmlns:a16="http://schemas.microsoft.com/office/drawing/2014/main" id="{B6A09D0D-217A-429B-AFD7-48157BEBE8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32973" y="2133600"/>
            <a:ext cx="1801572" cy="3738938"/>
          </a:xfrm>
          <a:prstGeom prst="roundRect">
            <a:avLst>
              <a:gd name="adj" fmla="val 18145"/>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1E67075-3335-48A9-B57F-5C649171CB9D}"/>
              </a:ext>
            </a:extLst>
          </p:cNvPr>
          <p:cNvPicPr>
            <a:picLocks noChangeAspect="1"/>
          </p:cNvPicPr>
          <p:nvPr/>
        </p:nvPicPr>
        <p:blipFill rotWithShape="1">
          <a:blip r:embed="rId4"/>
          <a:srcRect l="36833" b="47191"/>
          <a:stretch/>
        </p:blipFill>
        <p:spPr>
          <a:xfrm>
            <a:off x="7133759" y="2711436"/>
            <a:ext cx="3132181" cy="2832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38667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0194-D25C-42C3-BD90-7BBB53A1A561}"/>
              </a:ext>
            </a:extLst>
          </p:cNvPr>
          <p:cNvSpPr>
            <a:spLocks noGrp="1"/>
          </p:cNvSpPr>
          <p:nvPr>
            <p:ph type="title"/>
          </p:nvPr>
        </p:nvSpPr>
        <p:spPr/>
        <p:txBody>
          <a:bodyPr/>
          <a:lstStyle/>
          <a:p>
            <a:r>
              <a:rPr lang="en-US" dirty="0"/>
              <a:t>Microsoft Search Experiences</a:t>
            </a:r>
          </a:p>
        </p:txBody>
      </p:sp>
      <p:sp>
        <p:nvSpPr>
          <p:cNvPr id="3" name="Content Placeholder 2">
            <a:extLst>
              <a:ext uri="{FF2B5EF4-FFF2-40B4-BE49-F238E27FC236}">
                <a16:creationId xmlns:a16="http://schemas.microsoft.com/office/drawing/2014/main" id="{F37B8FF0-5CC1-4CC7-890F-C636726DE979}"/>
              </a:ext>
            </a:extLst>
          </p:cNvPr>
          <p:cNvSpPr>
            <a:spLocks noGrp="1"/>
          </p:cNvSpPr>
          <p:nvPr>
            <p:ph sz="quarter" idx="10"/>
          </p:nvPr>
        </p:nvSpPr>
        <p:spPr>
          <a:xfrm>
            <a:off x="588263" y="1435100"/>
            <a:ext cx="5717406" cy="1280351"/>
          </a:xfrm>
        </p:spPr>
        <p:txBody>
          <a:bodyPr/>
          <a:lstStyle/>
          <a:p>
            <a:r>
              <a:rPr lang="en-US" dirty="0"/>
              <a:t>Outlook</a:t>
            </a:r>
            <a:r>
              <a:rPr lang="en-US" baseline="0" dirty="0"/>
              <a:t> Search – Top Results</a:t>
            </a:r>
          </a:p>
          <a:p>
            <a:r>
              <a:rPr lang="en-US" baseline="0" dirty="0"/>
              <a:t>SharePoint / Office.com</a:t>
            </a:r>
          </a:p>
          <a:p>
            <a:pPr marL="0" indent="0">
              <a:buNone/>
            </a:pPr>
            <a:r>
              <a:rPr lang="en-US" sz="1800" dirty="0"/>
              <a:t>     Exposing files and content in SharePoint</a:t>
            </a:r>
          </a:p>
        </p:txBody>
      </p:sp>
      <p:pic>
        <p:nvPicPr>
          <p:cNvPr id="5" name="Picture 4" descr="A screenshot of a computer&#10;&#10;Description automatically generated">
            <a:extLst>
              <a:ext uri="{FF2B5EF4-FFF2-40B4-BE49-F238E27FC236}">
                <a16:creationId xmlns:a16="http://schemas.microsoft.com/office/drawing/2014/main" id="{169B1394-0385-4F2B-AD06-53E183D31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669" y="1566862"/>
            <a:ext cx="5131787" cy="4833938"/>
          </a:xfrm>
          <a:prstGeom prst="rect">
            <a:avLst/>
          </a:prstGeom>
          <a:ln>
            <a:solidFill>
              <a:schemeClr val="bg1">
                <a:lumMod val="75000"/>
              </a:schemeClr>
            </a:solidFill>
          </a:ln>
          <a:effectLst>
            <a:outerShdw blurRad="393700" dist="38100" dir="2700000" algn="tl" rotWithShape="0">
              <a:prstClr val="black">
                <a:alpha val="32000"/>
              </a:prstClr>
            </a:outerShdw>
          </a:effectLst>
        </p:spPr>
      </p:pic>
    </p:spTree>
    <p:extLst>
      <p:ext uri="{BB962C8B-B14F-4D97-AF65-F5344CB8AC3E}">
        <p14:creationId xmlns:p14="http://schemas.microsoft.com/office/powerpoint/2010/main" val="21069479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0194-D25C-42C3-BD90-7BBB53A1A561}"/>
              </a:ext>
            </a:extLst>
          </p:cNvPr>
          <p:cNvSpPr>
            <a:spLocks noGrp="1"/>
          </p:cNvSpPr>
          <p:nvPr>
            <p:ph type="title"/>
          </p:nvPr>
        </p:nvSpPr>
        <p:spPr/>
        <p:txBody>
          <a:bodyPr/>
          <a:lstStyle/>
          <a:p>
            <a:r>
              <a:rPr lang="en-US" dirty="0"/>
              <a:t>Microsoft Search Experiences</a:t>
            </a:r>
          </a:p>
        </p:txBody>
      </p:sp>
      <p:sp>
        <p:nvSpPr>
          <p:cNvPr id="3" name="Content Placeholder 2">
            <a:extLst>
              <a:ext uri="{FF2B5EF4-FFF2-40B4-BE49-F238E27FC236}">
                <a16:creationId xmlns:a16="http://schemas.microsoft.com/office/drawing/2014/main" id="{F37B8FF0-5CC1-4CC7-890F-C636726DE979}"/>
              </a:ext>
            </a:extLst>
          </p:cNvPr>
          <p:cNvSpPr>
            <a:spLocks noGrp="1"/>
          </p:cNvSpPr>
          <p:nvPr>
            <p:ph sz="quarter" idx="10"/>
          </p:nvPr>
        </p:nvSpPr>
        <p:spPr>
          <a:xfrm>
            <a:off x="588263" y="1435100"/>
            <a:ext cx="5717406" cy="1945148"/>
          </a:xfrm>
        </p:spPr>
        <p:txBody>
          <a:bodyPr/>
          <a:lstStyle/>
          <a:p>
            <a:r>
              <a:rPr lang="en-US" dirty="0"/>
              <a:t>Outlook</a:t>
            </a:r>
            <a:r>
              <a:rPr lang="en-US" baseline="0" dirty="0"/>
              <a:t> Search – Top Results</a:t>
            </a:r>
          </a:p>
          <a:p>
            <a:r>
              <a:rPr lang="en-US" baseline="0" dirty="0"/>
              <a:t>SharePoint / Office.com</a:t>
            </a:r>
          </a:p>
          <a:p>
            <a:pPr marL="0" indent="0">
              <a:buNone/>
            </a:pPr>
            <a:r>
              <a:rPr lang="en-US" sz="1800" dirty="0"/>
              <a:t>    Exposing files and content in SharePoint</a:t>
            </a:r>
          </a:p>
          <a:p>
            <a:pPr marL="0" indent="0">
              <a:buNone/>
            </a:pPr>
            <a:r>
              <a:rPr lang="en-US" sz="1800" dirty="0"/>
              <a:t>    Exposing Graph Connectors content </a:t>
            </a:r>
            <a:endParaRPr lang="en-US" sz="1800" baseline="0" dirty="0"/>
          </a:p>
          <a:p>
            <a:pPr marL="0" indent="0">
              <a:buNone/>
            </a:pPr>
            <a:endParaRPr lang="en-US" sz="1800" baseline="0" dirty="0"/>
          </a:p>
        </p:txBody>
      </p:sp>
      <p:pic>
        <p:nvPicPr>
          <p:cNvPr id="10" name="Picture 9" descr="A screenshot of a cell phone&#10;&#10;Description automatically generated">
            <a:extLst>
              <a:ext uri="{FF2B5EF4-FFF2-40B4-BE49-F238E27FC236}">
                <a16:creationId xmlns:a16="http://schemas.microsoft.com/office/drawing/2014/main" id="{3E5E30A0-EE4C-40C2-84A6-F7AEEA10059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07617" y="1579871"/>
            <a:ext cx="5129839" cy="4952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98631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Search API Walkthrough</a:t>
            </a:r>
          </a:p>
        </p:txBody>
      </p:sp>
      <p:sp>
        <p:nvSpPr>
          <p:cNvPr id="6" name="Text Placeholder 4">
            <a:extLst>
              <a:ext uri="{FF2B5EF4-FFF2-40B4-BE49-F238E27FC236}">
                <a16:creationId xmlns:a16="http://schemas.microsoft.com/office/drawing/2014/main" id="{5C4FFC8F-04CA-4ACA-B054-FE9895F84148}"/>
              </a:ext>
            </a:extLst>
          </p:cNvPr>
          <p:cNvSpPr>
            <a:spLocks noGrp="1"/>
          </p:cNvSpPr>
          <p:nvPr>
            <p:ph type="body" sz="quarter" idx="12"/>
          </p:nvPr>
        </p:nvSpPr>
        <p:spPr>
          <a:xfrm>
            <a:off x="585216" y="3977319"/>
            <a:ext cx="9144000" cy="1231106"/>
          </a:xfrm>
        </p:spPr>
        <p:txBody>
          <a:bodyPr/>
          <a:lstStyle/>
          <a:p>
            <a:endParaRPr lang="en-US" sz="2000" i="1" dirty="0"/>
          </a:p>
          <a:p>
            <a:r>
              <a:rPr lang="en-US" sz="2000" i="1" dirty="0"/>
              <a:t>Note : some properties have been renamed since the demo was recorded</a:t>
            </a:r>
          </a:p>
          <a:p>
            <a:r>
              <a:rPr lang="en-US" sz="2000" i="1" dirty="0"/>
              <a:t>Check the latest Search API documentation on </a:t>
            </a:r>
            <a:r>
              <a:rPr lang="en-US" sz="2000" i="1" dirty="0">
                <a:hlinkClick r:id="rId3"/>
              </a:rPr>
              <a:t>https://aka.ms/mssearchapi</a:t>
            </a:r>
            <a:r>
              <a:rPr lang="en-US" sz="2000" i="1" dirty="0"/>
              <a:t> </a:t>
            </a:r>
          </a:p>
          <a:p>
            <a:endParaRPr lang="en-US" sz="2000" i="1" dirty="0"/>
          </a:p>
        </p:txBody>
      </p:sp>
    </p:spTree>
    <p:extLst>
      <p:ext uri="{BB962C8B-B14F-4D97-AF65-F5344CB8AC3E}">
        <p14:creationId xmlns:p14="http://schemas.microsoft.com/office/powerpoint/2010/main" val="22147140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F17F-A195-4773-8B79-E8DB406F0F69}"/>
              </a:ext>
            </a:extLst>
          </p:cNvPr>
          <p:cNvSpPr>
            <a:spLocks noGrp="1"/>
          </p:cNvSpPr>
          <p:nvPr>
            <p:ph type="title"/>
          </p:nvPr>
        </p:nvSpPr>
        <p:spPr>
          <a:xfrm>
            <a:off x="588263" y="457200"/>
            <a:ext cx="11018520" cy="553998"/>
          </a:xfrm>
        </p:spPr>
        <p:txBody>
          <a:bodyPr/>
          <a:lstStyle/>
          <a:p>
            <a:r>
              <a:rPr lang="en-US" dirty="0"/>
              <a:t>Anatomy of a (simple) ‘request’</a:t>
            </a:r>
          </a:p>
        </p:txBody>
      </p:sp>
      <p:grpSp>
        <p:nvGrpSpPr>
          <p:cNvPr id="71" name="Group 70">
            <a:extLst>
              <a:ext uri="{FF2B5EF4-FFF2-40B4-BE49-F238E27FC236}">
                <a16:creationId xmlns:a16="http://schemas.microsoft.com/office/drawing/2014/main" id="{24D5206E-B702-4A75-BF57-1CFA10C6DF88}"/>
              </a:ext>
            </a:extLst>
          </p:cNvPr>
          <p:cNvGrpSpPr/>
          <p:nvPr/>
        </p:nvGrpSpPr>
        <p:grpSpPr>
          <a:xfrm>
            <a:off x="800519" y="2655754"/>
            <a:ext cx="3022601" cy="2033725"/>
            <a:chOff x="-3507042" y="1608574"/>
            <a:chExt cx="3022601" cy="4803821"/>
          </a:xfrm>
        </p:grpSpPr>
        <p:sp>
          <p:nvSpPr>
            <p:cNvPr id="63" name="Rectangle 62">
              <a:extLst>
                <a:ext uri="{FF2B5EF4-FFF2-40B4-BE49-F238E27FC236}">
                  <a16:creationId xmlns:a16="http://schemas.microsoft.com/office/drawing/2014/main" id="{32147821-97C2-4156-9C18-F5D7C1A9D9E8}"/>
                </a:ext>
              </a:extLst>
            </p:cNvPr>
            <p:cNvSpPr/>
            <p:nvPr/>
          </p:nvSpPr>
          <p:spPr bwMode="auto">
            <a:xfrm>
              <a:off x="-3507042" y="3054030"/>
              <a:ext cx="3022600" cy="1440262"/>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600" dirty="0" err="1">
                  <a:solidFill>
                    <a:schemeClr val="tx1"/>
                  </a:solidFill>
                  <a:ea typeface="Segoe UI" pitchFamily="34" charset="0"/>
                  <a:cs typeface="Segoe UI" pitchFamily="34" charset="0"/>
                </a:rPr>
                <a:t>entityTypes</a:t>
              </a:r>
              <a:r>
                <a:rPr lang="en-US" sz="1600" dirty="0">
                  <a:solidFill>
                    <a:schemeClr val="tx1"/>
                  </a:solidFill>
                  <a:ea typeface="Segoe UI" pitchFamily="34" charset="0"/>
                  <a:cs typeface="Segoe UI" pitchFamily="34" charset="0"/>
                </a:rPr>
                <a:t>[]</a:t>
              </a:r>
            </a:p>
          </p:txBody>
        </p:sp>
        <p:sp>
          <p:nvSpPr>
            <p:cNvPr id="64" name="Rectangle 63">
              <a:extLst>
                <a:ext uri="{FF2B5EF4-FFF2-40B4-BE49-F238E27FC236}">
                  <a16:creationId xmlns:a16="http://schemas.microsoft.com/office/drawing/2014/main" id="{4FF5F59C-7623-41F2-82F8-2AF65414E4CE}"/>
                </a:ext>
              </a:extLst>
            </p:cNvPr>
            <p:cNvSpPr/>
            <p:nvPr/>
          </p:nvSpPr>
          <p:spPr bwMode="auto">
            <a:xfrm>
              <a:off x="-3507042" y="4494294"/>
              <a:ext cx="3022600" cy="1918101"/>
            </a:xfrm>
            <a:prstGeom prst="rect">
              <a:avLst/>
            </a:prstGeom>
            <a:solidFill>
              <a:schemeClr val="bg1"/>
            </a:solidFill>
            <a:ln>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dirty="0" err="1">
                  <a:solidFill>
                    <a:schemeClr val="tx1"/>
                  </a:solidFill>
                  <a:ea typeface="Segoe UI" pitchFamily="34" charset="0"/>
                  <a:cs typeface="Segoe UI" pitchFamily="34" charset="0"/>
                </a:rPr>
                <a:t>queryString</a:t>
              </a:r>
              <a:endParaRPr lang="en-US" sz="1600" dirty="0">
                <a:solidFill>
                  <a:schemeClr val="tx1"/>
                </a:soli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4DFED38F-D88B-40E4-919A-C6C28E0FB8D8}"/>
                </a:ext>
              </a:extLst>
            </p:cNvPr>
            <p:cNvSpPr/>
            <p:nvPr/>
          </p:nvSpPr>
          <p:spPr bwMode="auto">
            <a:xfrm>
              <a:off x="-3507041" y="1608574"/>
              <a:ext cx="3022600" cy="1440262"/>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dirty="0">
                  <a:solidFill>
                    <a:schemeClr val="bg1"/>
                  </a:solidFill>
                  <a:ea typeface="Segoe UI" pitchFamily="34" charset="0"/>
                  <a:cs typeface="Segoe UI" pitchFamily="34" charset="0"/>
                </a:rPr>
                <a:t>requests []</a:t>
              </a:r>
            </a:p>
          </p:txBody>
        </p:sp>
      </p:grpSp>
      <p:pic>
        <p:nvPicPr>
          <p:cNvPr id="3" name="Picture 2">
            <a:extLst>
              <a:ext uri="{FF2B5EF4-FFF2-40B4-BE49-F238E27FC236}">
                <a16:creationId xmlns:a16="http://schemas.microsoft.com/office/drawing/2014/main" id="{B26657C7-EAF0-4183-A356-DBB5A8A121A4}"/>
              </a:ext>
            </a:extLst>
          </p:cNvPr>
          <p:cNvPicPr>
            <a:picLocks noChangeAspect="1"/>
          </p:cNvPicPr>
          <p:nvPr/>
        </p:nvPicPr>
        <p:blipFill>
          <a:blip r:embed="rId3"/>
          <a:stretch>
            <a:fillRect/>
          </a:stretch>
        </p:blipFill>
        <p:spPr>
          <a:xfrm>
            <a:off x="6382710" y="2655754"/>
            <a:ext cx="4229690" cy="2333951"/>
          </a:xfrm>
          <a:prstGeom prst="rect">
            <a:avLst/>
          </a:prstGeom>
        </p:spPr>
      </p:pic>
      <p:sp>
        <p:nvSpPr>
          <p:cNvPr id="14" name="TextBox 13">
            <a:extLst>
              <a:ext uri="{FF2B5EF4-FFF2-40B4-BE49-F238E27FC236}">
                <a16:creationId xmlns:a16="http://schemas.microsoft.com/office/drawing/2014/main" id="{361ECF94-131E-4AEA-9840-3683A95FDAE4}"/>
              </a:ext>
            </a:extLst>
          </p:cNvPr>
          <p:cNvSpPr txBox="1"/>
          <p:nvPr/>
        </p:nvSpPr>
        <p:spPr>
          <a:xfrm>
            <a:off x="1222375" y="1585449"/>
            <a:ext cx="6762750" cy="369332"/>
          </a:xfrm>
          <a:prstGeom prst="rect">
            <a:avLst/>
          </a:prstGeom>
          <a:noFill/>
        </p:spPr>
        <p:txBody>
          <a:bodyPr wrap="square">
            <a:spAutoFit/>
          </a:bodyPr>
          <a:lstStyle/>
          <a:p>
            <a:r>
              <a:rPr lang="en-US" sz="1800" dirty="0"/>
              <a:t>POST </a:t>
            </a:r>
            <a:r>
              <a:rPr lang="en-US" sz="1800" dirty="0">
                <a:hlinkClick r:id="rId4"/>
              </a:rPr>
              <a:t>https://graph.microsoft.com/beta/search/query</a:t>
            </a:r>
            <a:endParaRPr lang="en-US" dirty="0"/>
          </a:p>
        </p:txBody>
      </p:sp>
      <p:sp>
        <p:nvSpPr>
          <p:cNvPr id="10" name="TextBox 9">
            <a:extLst>
              <a:ext uri="{FF2B5EF4-FFF2-40B4-BE49-F238E27FC236}">
                <a16:creationId xmlns:a16="http://schemas.microsoft.com/office/drawing/2014/main" id="{C88C5E2C-D7BE-404F-B126-46FC1975A509}"/>
              </a:ext>
            </a:extLst>
          </p:cNvPr>
          <p:cNvSpPr txBox="1"/>
          <p:nvPr/>
        </p:nvSpPr>
        <p:spPr>
          <a:xfrm>
            <a:off x="5902033" y="6203374"/>
            <a:ext cx="10024136" cy="430887"/>
          </a:xfrm>
          <a:prstGeom prst="rect">
            <a:avLst/>
          </a:prstGeom>
          <a:noFill/>
        </p:spPr>
        <p:txBody>
          <a:bodyPr wrap="square">
            <a:spAutoFit/>
          </a:bodyPr>
          <a:lstStyle/>
          <a:p>
            <a:r>
              <a:rPr lang="en-US" sz="1100" i="1" dirty="0"/>
              <a:t>Note : some properties have been renamed since the demo was recorded</a:t>
            </a:r>
          </a:p>
          <a:p>
            <a:r>
              <a:rPr lang="en-US" sz="1100" i="1" dirty="0"/>
              <a:t>Check the latest Search API documentation on </a:t>
            </a:r>
            <a:r>
              <a:rPr lang="en-US" sz="1100" i="1" dirty="0">
                <a:hlinkClick r:id="rId5"/>
              </a:rPr>
              <a:t>https://aka.ms/mssearchapi</a:t>
            </a:r>
            <a:r>
              <a:rPr lang="en-US" sz="1100" i="1" dirty="0"/>
              <a:t> </a:t>
            </a:r>
          </a:p>
        </p:txBody>
      </p:sp>
    </p:spTree>
    <p:extLst>
      <p:ext uri="{BB962C8B-B14F-4D97-AF65-F5344CB8AC3E}">
        <p14:creationId xmlns:p14="http://schemas.microsoft.com/office/powerpoint/2010/main" val="3674454353"/>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9-51153_Microsoft_Ignite_Black_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S_Ignite_Digital_Event_Template_v12.potx" id="{987F915D-5FB6-4803-B1B9-1178BD7F7B76}" vid="{5CD2FFA6-B9A3-408C-B7F0-5DF8305F3E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Blue_accent_white_background_Microsoft_template</Template>
  <TotalTime>0</TotalTime>
  <Words>1076</Words>
  <Application>Microsoft Office PowerPoint</Application>
  <PresentationFormat>Widescreen</PresentationFormat>
  <Paragraphs>181</Paragraphs>
  <Slides>17</Slides>
  <Notes>17</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Consolas</vt:lpstr>
      <vt:lpstr>Helvetica Neue Light</vt:lpstr>
      <vt:lpstr>Segoe Pro Display Light</vt:lpstr>
      <vt:lpstr>Segoe UI</vt:lpstr>
      <vt:lpstr>Segoe UI Semibold</vt:lpstr>
      <vt:lpstr>Wingdings</vt:lpstr>
      <vt:lpstr>White Template</vt:lpstr>
      <vt:lpstr>9-51153_Microsoft_Ignite_Black_Template</vt:lpstr>
      <vt:lpstr>Use Microsoft Search API in your own application</vt:lpstr>
      <vt:lpstr>Agenda</vt:lpstr>
      <vt:lpstr>Microsoft Search Mission</vt:lpstr>
      <vt:lpstr>Why a new search API in Graph ?</vt:lpstr>
      <vt:lpstr>Microsoft Search Experiences</vt:lpstr>
      <vt:lpstr>Microsoft Search Experiences</vt:lpstr>
      <vt:lpstr>Microsoft Search Experiences</vt:lpstr>
      <vt:lpstr>Search API Walkthrough</vt:lpstr>
      <vt:lpstr>Anatomy of a (simple) ‘request’</vt:lpstr>
      <vt:lpstr>Anatomy of a ‘response’</vt:lpstr>
      <vt:lpstr>API Capabilities and Types</vt:lpstr>
      <vt:lpstr>API Capabilities and Types</vt:lpstr>
      <vt:lpstr>Demo – Microsoft Search in Graph PostMan Collection</vt:lpstr>
      <vt:lpstr>Demo – Microsoft Search API integration</vt:lpstr>
      <vt:lpstr>Learn More about Microsoft Search and Graph </vt:lpstr>
      <vt:lpstr>END</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2020-09-25T17:40:01Z</dcterms:created>
  <dcterms:modified xsi:type="dcterms:W3CDTF">2020-09-25T17:40:10Z</dcterms:modified>
</cp:coreProperties>
</file>