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9" r:id="rId1"/>
    <p:sldMasterId id="2147484872" r:id="rId2"/>
  </p:sldMasterIdLst>
  <p:notesMasterIdLst>
    <p:notesMasterId r:id="rId49"/>
  </p:notesMasterIdLst>
  <p:handoutMasterIdLst>
    <p:handoutMasterId r:id="rId50"/>
  </p:handoutMasterIdLst>
  <p:sldIdLst>
    <p:sldId id="1661" r:id="rId3"/>
    <p:sldId id="2460" r:id="rId4"/>
    <p:sldId id="2484" r:id="rId5"/>
    <p:sldId id="2459" r:id="rId6"/>
    <p:sldId id="2438" r:id="rId7"/>
    <p:sldId id="2489" r:id="rId8"/>
    <p:sldId id="2490" r:id="rId9"/>
    <p:sldId id="2501" r:id="rId10"/>
    <p:sldId id="2462" r:id="rId11"/>
    <p:sldId id="2498" r:id="rId12"/>
    <p:sldId id="1914" r:id="rId13"/>
    <p:sldId id="2509" r:id="rId14"/>
    <p:sldId id="2445" r:id="rId15"/>
    <p:sldId id="2444" r:id="rId16"/>
    <p:sldId id="2474" r:id="rId17"/>
    <p:sldId id="2426" r:id="rId18"/>
    <p:sldId id="2429" r:id="rId19"/>
    <p:sldId id="2485" r:id="rId20"/>
    <p:sldId id="2497" r:id="rId21"/>
    <p:sldId id="2510" r:id="rId22"/>
    <p:sldId id="2499" r:id="rId23"/>
    <p:sldId id="2487" r:id="rId24"/>
    <p:sldId id="2488" r:id="rId25"/>
    <p:sldId id="2511" r:id="rId26"/>
    <p:sldId id="2504" r:id="rId27"/>
    <p:sldId id="2512" r:id="rId28"/>
    <p:sldId id="2467" r:id="rId29"/>
    <p:sldId id="2492" r:id="rId30"/>
    <p:sldId id="2491" r:id="rId31"/>
    <p:sldId id="2475" r:id="rId32"/>
    <p:sldId id="2450" r:id="rId33"/>
    <p:sldId id="2451" r:id="rId34"/>
    <p:sldId id="2452" r:id="rId35"/>
    <p:sldId id="2453" r:id="rId36"/>
    <p:sldId id="2454" r:id="rId37"/>
    <p:sldId id="2513" r:id="rId38"/>
    <p:sldId id="2414" r:id="rId39"/>
    <p:sldId id="2493" r:id="rId40"/>
    <p:sldId id="2494" r:id="rId41"/>
    <p:sldId id="2495" r:id="rId42"/>
    <p:sldId id="1655" r:id="rId43"/>
    <p:sldId id="2507" r:id="rId44"/>
    <p:sldId id="287" r:id="rId45"/>
    <p:sldId id="2496" r:id="rId46"/>
    <p:sldId id="2508" r:id="rId47"/>
    <p:sldId id="1532" r:id="rId4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44FD299D-1F46-4A03-9FD1-34FD8B9FDDF2}">
          <p14:sldIdLst>
            <p14:sldId id="1661"/>
          </p14:sldIdLst>
        </p14:section>
        <p14:section name="Agenda" id="{A9B9815C-9453-4DDE-B9C3-B054B0B03684}">
          <p14:sldIdLst>
            <p14:sldId id="2460"/>
            <p14:sldId id="2484"/>
          </p14:sldIdLst>
        </p14:section>
        <p14:section name="Security" id="{A26AED85-DEF9-44EA-9998-0AA5C6B2EBB6}">
          <p14:sldIdLst>
            <p14:sldId id="2459"/>
            <p14:sldId id="2438"/>
            <p14:sldId id="2489"/>
            <p14:sldId id="2490"/>
            <p14:sldId id="2501"/>
            <p14:sldId id="2462"/>
            <p14:sldId id="2498"/>
            <p14:sldId id="1914"/>
            <p14:sldId id="2509"/>
            <p14:sldId id="2445"/>
            <p14:sldId id="2444"/>
            <p14:sldId id="2474"/>
            <p14:sldId id="2426"/>
            <p14:sldId id="2429"/>
            <p14:sldId id="2485"/>
            <p14:sldId id="2497"/>
            <p14:sldId id="2510"/>
            <p14:sldId id="2499"/>
            <p14:sldId id="2487"/>
            <p14:sldId id="2488"/>
            <p14:sldId id="2511"/>
            <p14:sldId id="2504"/>
            <p14:sldId id="2512"/>
            <p14:sldId id="2467"/>
            <p14:sldId id="2492"/>
            <p14:sldId id="2491"/>
          </p14:sldIdLst>
        </p14:section>
        <p14:section name="Compliance" id="{9C088065-5725-4F51-9B4F-14A8F612C5E9}">
          <p14:sldIdLst>
            <p14:sldId id="2475"/>
            <p14:sldId id="2450"/>
            <p14:sldId id="2451"/>
            <p14:sldId id="2452"/>
            <p14:sldId id="2453"/>
            <p14:sldId id="2454"/>
            <p14:sldId id="2513"/>
            <p14:sldId id="2414"/>
            <p14:sldId id="2493"/>
            <p14:sldId id="2494"/>
            <p14:sldId id="2495"/>
          </p14:sldIdLst>
        </p14:section>
        <p14:section name="Closing" id="{B9102EE9-D828-40B3-AAC6-A1D4BD2F276E}">
          <p14:sldIdLst>
            <p14:sldId id="1655"/>
            <p14:sldId id="2507"/>
            <p14:sldId id="287"/>
            <p14:sldId id="2496"/>
            <p14:sldId id="2508"/>
            <p14:sldId id="153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69BA"/>
    <a:srgbClr val="FFFFFF"/>
    <a:srgbClr val="243A5E"/>
    <a:srgbClr val="C8D5EA"/>
    <a:srgbClr val="50E6FF"/>
    <a:srgbClr val="9BF00B"/>
    <a:srgbClr val="0F780F"/>
    <a:srgbClr val="107E10"/>
    <a:srgbClr val="0E70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8C5639-9C1D-4419-A702-8E609DE50EC1}" v="9" dt="2020-09-29T14:38:02.7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76" autoAdjust="0"/>
    <p:restoredTop sz="76153" autoAdjust="0"/>
  </p:normalViewPr>
  <p:slideViewPr>
    <p:cSldViewPr snapToGrid="0">
      <p:cViewPr varScale="1">
        <p:scale>
          <a:sx n="87" d="100"/>
          <a:sy n="87" d="100"/>
        </p:scale>
        <p:origin x="1764" y="7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9/29/2020 3:36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9/29/2020 3:36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2C61DAB-D93E-49CA-B245-379601CFE8D0}" type="datetime8">
              <a:rPr lang="en-US" smtClean="0"/>
              <a:t>9/29/2020 3:36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442526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616604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9/29/2020 3:36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78FC45C8-9D95-4414-882F-6CFB2E58F9A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5141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5771373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3312812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3625871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2576700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9/29/2020 3:36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253FA5D8-7B13-4F0A-823F-C7F01BE345A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0796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382956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9/29/2020 3:36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E1A3C795-6B8B-4ECB-96AB-2C5EE2AA1BD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0796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9/29/2020 3:36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3B60F977-3C70-4986-B690-18A4CC360AB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0796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6D8E829-08EF-455E-9BB6-7D178AC82D82}" type="datetime8">
              <a:rPr lang="en-US" smtClean="0"/>
              <a:t>9/29/2020 3:36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0830621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1960878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1922869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9/29/2020 3:36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8DC336E6-861C-45B8-86B9-7F8C13D7FB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0796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9/29/2020 3:36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6B8FB0E7-5946-4633-A76C-3DDA66E169FD}"/>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0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4054960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9/29/2020 3:36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7098D5E4-5DA6-44B0-AC27-6C1540DDC0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0796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3220313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1787503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6D8E829-08EF-455E-9BB6-7D178AC82D82}" type="datetime8">
              <a:rPr lang="en-US" smtClean="0"/>
              <a:t>9/29/2020 3:36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1083062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6D8E829-08EF-455E-9BB6-7D178AC82D82}" type="datetime8">
              <a:rPr lang="en-US" smtClean="0"/>
              <a:t>9/29/2020 3:36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1083062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6D8E829-08EF-455E-9BB6-7D178AC82D82}" type="datetime8">
              <a:rPr lang="en-US" smtClean="0"/>
              <a:t>9/29/2020 3:36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1083062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9/29/2020 3:36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6E43979-34AB-44FC-872E-837CAF452459}"/>
              </a:ext>
            </a:extLst>
          </p:cNvPr>
          <p:cNvSpPr>
            <a:spLocks noGrp="1"/>
          </p:cNvSpPr>
          <p:nvPr>
            <p:ph type="body" idx="1"/>
          </p:nvPr>
        </p:nvSpPr>
        <p:spPr/>
        <p:txBody>
          <a:bodyPr/>
          <a:lstStyle/>
          <a:p>
            <a:pPr lvl="0"/>
            <a:endParaRPr lang="en-US" dirty="0"/>
          </a:p>
        </p:txBody>
      </p:sp>
    </p:spTree>
    <p:extLst>
      <p:ext uri="{BB962C8B-B14F-4D97-AF65-F5344CB8AC3E}">
        <p14:creationId xmlns:p14="http://schemas.microsoft.com/office/powerpoint/2010/main" val="3452720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9/29/2020 3:36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17122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9/29/2020 3:36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5444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9/29/2020 3:36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238801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9/29/2020 3:36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15766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5395757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20092870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37514754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1530918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6D8E829-08EF-455E-9BB6-7D178AC82D82}" type="datetime8">
              <a:rPr lang="en-US" smtClean="0"/>
              <a:t>9/29/2020 3:36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39</a:t>
            </a:fld>
            <a:endParaRPr lang="en-US"/>
          </a:p>
        </p:txBody>
      </p:sp>
    </p:spTree>
    <p:extLst>
      <p:ext uri="{BB962C8B-B14F-4D97-AF65-F5344CB8AC3E}">
        <p14:creationId xmlns:p14="http://schemas.microsoft.com/office/powerpoint/2010/main" val="1083062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D0D23-6FC6-4C4B-A146-13100903E0D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7F810A2-13EE-477E-BD4B-4B55862EB181}"/>
              </a:ext>
            </a:extLst>
          </p:cNvPr>
          <p:cNvSpPr txBox="1">
            <a:spLocks noGrp="1"/>
          </p:cNvSpPr>
          <p:nvPr>
            <p:ph type="body" sz="quarter" idx="1"/>
          </p:nvPr>
        </p:nvSpPr>
        <p:spPr/>
        <p:txBody>
          <a:bodyPr/>
          <a:lstStyle/>
          <a:p>
            <a:pPr lvl="0"/>
            <a:endParaRPr lang="en-US" dirty="0"/>
          </a:p>
        </p:txBody>
      </p:sp>
      <p:sp>
        <p:nvSpPr>
          <p:cNvPr id="4" name="Header Placeholder 3">
            <a:extLst>
              <a:ext uri="{FF2B5EF4-FFF2-40B4-BE49-F238E27FC236}">
                <a16:creationId xmlns:a16="http://schemas.microsoft.com/office/drawing/2014/main" id="{75F6EBEB-2CEC-4B35-92C7-627DD5CAF9E1}"/>
              </a:ext>
            </a:extLst>
          </p:cNvPr>
          <p:cNvSpPr txBox="1"/>
          <p:nvPr/>
        </p:nvSpPr>
        <p:spPr>
          <a:xfrm>
            <a:off x="0"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l"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200" b="0" i="0" u="none" strike="noStrike" kern="1200" cap="none" spc="0" normalizeH="0" baseline="0" noProof="0">
              <a:ln>
                <a:noFill/>
              </a:ln>
              <a:solidFill>
                <a:srgbClr val="000000"/>
              </a:solidFill>
              <a:effectLst/>
              <a:uLnTx/>
              <a:uFillTx/>
              <a:latin typeface="Segoe UI" pitchFamily="34"/>
              <a:ea typeface="+mn-ea"/>
              <a:cs typeface="+mn-cs"/>
            </a:endParaRPr>
          </a:p>
        </p:txBody>
      </p:sp>
      <p:sp>
        <p:nvSpPr>
          <p:cNvPr id="5" name="Footer Placeholder 4">
            <a:extLst>
              <a:ext uri="{FF2B5EF4-FFF2-40B4-BE49-F238E27FC236}">
                <a16:creationId xmlns:a16="http://schemas.microsoft.com/office/drawing/2014/main" id="{BD64A7C7-5E75-49A8-9BD6-D69B557D4291}"/>
              </a:ext>
            </a:extLst>
          </p:cNvPr>
          <p:cNvSpPr txBox="1"/>
          <p:nvPr/>
        </p:nvSpPr>
        <p:spPr>
          <a:xfrm>
            <a:off x="0" y="8686800"/>
            <a:ext cx="5920740" cy="355966"/>
          </a:xfrm>
          <a:prstGeom prst="rect">
            <a:avLst/>
          </a:prstGeom>
          <a:noFill/>
          <a:ln cap="flat">
            <a:noFill/>
          </a:ln>
        </p:spPr>
        <p:txBody>
          <a:bodyPr vert="horz" wrap="square" lIns="91440" tIns="45720" rIns="91440" bIns="45720" anchor="b" anchorCtr="0" compatLnSpc="1">
            <a:noAutofit/>
          </a:bodyPr>
          <a:lstStyle/>
          <a:p>
            <a:pPr marL="398458" marR="0" lvl="0" indent="0" algn="l" defTabSz="914098" rtl="0" eaLnBrk="1" fontAlgn="auto" latinLnBrk="0" hangingPunct="0">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400" b="0" i="0" u="none" strike="noStrike" kern="1200" cap="none" spc="0" normalizeH="0" baseline="0" noProof="0">
                <a:ln>
                  <a:noFill/>
                </a:ln>
                <a:solidFill>
                  <a:srgbClr val="000000"/>
                </a:solidFill>
                <a:effectLst/>
                <a:uLnTx/>
                <a:uFillTx/>
                <a:latin typeface="Segoe UI" pitchFamily="34"/>
                <a:ea typeface="Segoe UI" pitchFamily="34"/>
                <a:cs typeface="Segoe UI" pitchFamily="34"/>
              </a:rPr>
              <a:t>© Microsoft Corporation. All rights reserved. </a:t>
            </a:r>
          </a:p>
        </p:txBody>
      </p:sp>
      <p:sp>
        <p:nvSpPr>
          <p:cNvPr id="6" name="Date Placeholder 5">
            <a:extLst>
              <a:ext uri="{FF2B5EF4-FFF2-40B4-BE49-F238E27FC236}">
                <a16:creationId xmlns:a16="http://schemas.microsoft.com/office/drawing/2014/main" id="{7E454428-8729-4A21-9782-216233E6859D}"/>
              </a:ext>
            </a:extLst>
          </p:cNvPr>
          <p:cNvSpPr txBox="1"/>
          <p:nvPr/>
        </p:nvSpPr>
        <p:spPr>
          <a:xfrm>
            <a:off x="3884608" y="0"/>
            <a:ext cx="2971800" cy="457200"/>
          </a:xfrm>
          <a:prstGeom prst="rect">
            <a:avLst/>
          </a:prstGeom>
          <a:noFill/>
          <a:ln cap="flat">
            <a:noFill/>
          </a:ln>
        </p:spPr>
        <p:txBody>
          <a:bodyPr vert="horz" wrap="square" lIns="91440" tIns="45720" rIns="91440" bIns="45720" anchor="t" anchorCtr="0" compatLnSpc="1">
            <a:noAutofit/>
          </a:bodyPr>
          <a:lstStyle/>
          <a:p>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6489E22-9487-4147-9D86-9B6C6E15FC9D}" type="datetime8">
              <a:rPr kumimoji="0" lang="en-US" sz="1200" b="0" i="0" u="none" strike="noStrike" kern="1200" cap="none" spc="0" normalizeH="0" baseline="0" noProof="0">
                <a:ln>
                  <a:noFill/>
                </a:ln>
                <a:solidFill>
                  <a:srgbClr val="000000"/>
                </a:solidFill>
                <a:effectLst/>
                <a:uLnTx/>
                <a:uFillTx/>
                <a:latin typeface="Segoe UI" pitchFamily="34"/>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9/29/2020 3:36 PM</a:t>
            </a:fld>
            <a:endParaRPr kumimoji="0" lang="en-US" sz="1200" b="0" i="0" u="none" strike="noStrike" kern="1200" cap="none" spc="0" normalizeH="0" baseline="0" noProof="0">
              <a:ln>
                <a:noFill/>
              </a:ln>
              <a:solidFill>
                <a:srgbClr val="000000"/>
              </a:solidFill>
              <a:effectLst/>
              <a:uLnTx/>
              <a:uFillTx/>
              <a:latin typeface="Segoe UI" pitchFamily="34"/>
              <a:ea typeface="+mn-ea"/>
              <a:cs typeface="+mn-cs"/>
            </a:endParaRPr>
          </a:p>
        </p:txBody>
      </p:sp>
      <p:sp>
        <p:nvSpPr>
          <p:cNvPr id="7" name="Slide Number Placeholder 6">
            <a:extLst>
              <a:ext uri="{FF2B5EF4-FFF2-40B4-BE49-F238E27FC236}">
                <a16:creationId xmlns:a16="http://schemas.microsoft.com/office/drawing/2014/main" id="{C976F47E-7A71-405A-9DCD-E5D259F184AB}"/>
              </a:ext>
            </a:extLst>
          </p:cNvPr>
          <p:cNvSpPr txBox="1"/>
          <p:nvPr/>
        </p:nvSpPr>
        <p:spPr>
          <a:xfrm>
            <a:off x="5909309" y="8685208"/>
            <a:ext cx="947098" cy="457200"/>
          </a:xfrm>
          <a:prstGeom prst="rect">
            <a:avLst/>
          </a:prstGeom>
          <a:noFill/>
          <a:ln cap="flat">
            <a:noFill/>
          </a:ln>
        </p:spPr>
        <p:txBody>
          <a:bodyPr vert="horz" wrap="square" lIns="91440" tIns="45720" rIns="91440" bIns="45720" anchor="b" anchorCtr="0" compatLnSpc="1">
            <a:noAutofit/>
          </a:bodyPr>
          <a:lstStyle/>
          <a:p>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809712F5-A4E9-4BCD-A3B0-805190A48EEA}"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4</a:t>
            </a:fld>
            <a:endParaRPr kumimoji="0" lang="en-US" sz="1200" b="0" i="0" u="none" strike="noStrike" kern="1200" cap="none" spc="0" normalizeH="0" baseline="0" noProof="0">
              <a:ln>
                <a:noFill/>
              </a:ln>
              <a:solidFill>
                <a:srgbClr val="000000"/>
              </a:solidFill>
              <a:effectLst/>
              <a:uLnTx/>
              <a:uFillTx/>
              <a:latin typeface="Segoe UI" pitchFamily="34"/>
              <a:ea typeface="+mn-ea"/>
              <a:cs typeface="+mn-cs"/>
            </a:endParaRPr>
          </a:p>
        </p:txBody>
      </p:sp>
      <p:sp>
        <p:nvSpPr>
          <p:cNvPr id="8" name="TextBox 7">
            <a:extLst>
              <a:ext uri="{FF2B5EF4-FFF2-40B4-BE49-F238E27FC236}">
                <a16:creationId xmlns:a16="http://schemas.microsoft.com/office/drawing/2014/main" id="{973B6617-1BF9-4E47-B786-F1457C9ED7D5}"/>
              </a:ext>
            </a:extLst>
          </p:cNvPr>
          <p:cNvSpPr txBox="1"/>
          <p:nvPr/>
        </p:nvSpPr>
        <p:spPr>
          <a:xfrm>
            <a:off x="0" y="0"/>
            <a:ext cx="3810003" cy="1270001"/>
          </a:xfrm>
          <a:prstGeom prst="rect">
            <a:avLst/>
          </a:prstGeom>
          <a:noFill/>
          <a:ln cap="flat">
            <a:noFill/>
          </a:ln>
        </p:spPr>
        <p:txBody>
          <a:bodyPr vert="horz" wrap="square" lIns="91440" tIns="45720" rIns="91440" bIns="45720" anchor="t" anchorCtr="0" compatLnSpc="1">
            <a:spAutoFit/>
          </a:bodyPr>
          <a:lstStyle/>
          <a:p>
            <a:pPr marL="0" marR="0" lvl="0" indent="0" algn="l" defTabSz="932742"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6624441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6D8E829-08EF-455E-9BB6-7D178AC82D82}" type="datetime8">
              <a:rPr lang="en-US" smtClean="0"/>
              <a:t>9/29/2020 3:36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1083062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104B92E6-A534-4824-89D3-9906B4F4C450}"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4398110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2778486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11FAE85-20FE-844F-9354-E6E61F84E3F4}" type="slidenum">
              <a:rPr lang="en-US" smtClean="0"/>
              <a:pPr/>
              <a:t>43</a:t>
            </a:fld>
            <a:endParaRPr lang="en-US"/>
          </a:p>
        </p:txBody>
      </p:sp>
    </p:spTree>
    <p:extLst>
      <p:ext uri="{BB962C8B-B14F-4D97-AF65-F5344CB8AC3E}">
        <p14:creationId xmlns:p14="http://schemas.microsoft.com/office/powerpoint/2010/main" val="10086394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44</a:t>
            </a:fld>
            <a:endParaRPr lang="en-US"/>
          </a:p>
        </p:txBody>
      </p:sp>
    </p:spTree>
    <p:extLst>
      <p:ext uri="{BB962C8B-B14F-4D97-AF65-F5344CB8AC3E}">
        <p14:creationId xmlns:p14="http://schemas.microsoft.com/office/powerpoint/2010/main" val="7071456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45</a:t>
            </a:fld>
            <a:endParaRPr lang="en-US"/>
          </a:p>
        </p:txBody>
      </p:sp>
    </p:spTree>
    <p:extLst>
      <p:ext uri="{BB962C8B-B14F-4D97-AF65-F5344CB8AC3E}">
        <p14:creationId xmlns:p14="http://schemas.microsoft.com/office/powerpoint/2010/main" val="1188264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0ECFDC7D-F4BE-4668-920D-08874925A5D7}" type="datetime8">
              <a:rPr lang="en-US" smtClean="0">
                <a:solidFill>
                  <a:prstClr val="black"/>
                </a:solidFill>
              </a:rPr>
              <a:t>9/29/2020 3:36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46</a:t>
            </a:fld>
            <a:endParaRPr lang="en-US">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18551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82156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6D8E829-08EF-455E-9BB6-7D178AC82D82}" type="datetime8">
              <a:rPr lang="en-US" smtClean="0"/>
              <a:t>9/29/2020 3:36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083062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6D8E829-08EF-455E-9BB6-7D178AC82D82}" type="datetime8">
              <a:rPr lang="en-US" smtClean="0"/>
              <a:t>9/29/2020 3:36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083062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477692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9/29/2020 3:36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9582525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F70EB1-5987-478B-B41A-CE1457362E8F}"/>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1">
                    <a:lumMod val="95000"/>
                  </a:schemeClr>
                </a:solidFill>
                <a:latin typeface="+mj-lt"/>
              </a:rPr>
              <a:t>DEMO</a:t>
            </a:r>
          </a:p>
        </p:txBody>
      </p:sp>
      <p:sp>
        <p:nvSpPr>
          <p:cNvPr id="2" name="Title 1"/>
          <p:cNvSpPr>
            <a:spLocks noGrp="1"/>
          </p:cNvSpPr>
          <p:nvPr>
            <p:ph type="title" hasCustomPrompt="1"/>
          </p:nvPr>
        </p:nvSpPr>
        <p:spPr>
          <a:xfrm>
            <a:off x="585216" y="2431804"/>
            <a:ext cx="11024172" cy="997196"/>
          </a:xfrm>
          <a:noFill/>
        </p:spPr>
        <p:txBody>
          <a:bodyPr wrap="square" lIns="0" tIns="0" rIns="0" bIns="0" anchor="b" anchorCtr="0">
            <a:spAutoFit/>
          </a:bodyPr>
          <a:lstStyle>
            <a:lvl1pPr algn="l" defTabSz="932742"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4" name="Text Placeholder 4">
            <a:extLst>
              <a:ext uri="{FF2B5EF4-FFF2-40B4-BE49-F238E27FC236}">
                <a16:creationId xmlns:a16="http://schemas.microsoft.com/office/drawing/2014/main" id="{97DBFB4E-636A-49BE-8C7E-9C6EA0187E99}"/>
              </a:ext>
            </a:extLst>
          </p:cNvPr>
          <p:cNvSpPr>
            <a:spLocks noGrp="1"/>
          </p:cNvSpPr>
          <p:nvPr>
            <p:ph type="body" sz="quarter" idx="10" hasCustomPrompt="1"/>
          </p:nvPr>
        </p:nvSpPr>
        <p:spPr>
          <a:xfrm>
            <a:off x="585788" y="3429000"/>
            <a:ext cx="11024172" cy="715581"/>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lvl="0"/>
            <a:r>
              <a:rPr lang="en-US"/>
              <a:t>Subtitle</a:t>
            </a:r>
          </a:p>
          <a:p>
            <a:pPr marL="0" marR="0" lvl="1" indent="0" algn="l" defTabSz="932742"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4" y="457200"/>
            <a:ext cx="6881528" cy="553998"/>
          </a:xfrm>
        </p:spPr>
        <p:txBody>
          <a:bodyPr/>
          <a:lstStyle/>
          <a:p>
            <a:r>
              <a:rPr lang="en-US"/>
              <a:t>Click to edit Master title style</a:t>
            </a:r>
          </a:p>
        </p:txBody>
      </p:sp>
      <p:sp>
        <p:nvSpPr>
          <p:cNvPr id="4" name="Text Placeholder 3"/>
          <p:cNvSpPr>
            <a:spLocks noGrp="1"/>
          </p:cNvSpPr>
          <p:nvPr>
            <p:ph type="body" sz="quarter" idx="10"/>
          </p:nvPr>
        </p:nvSpPr>
        <p:spPr>
          <a:xfrm>
            <a:off x="588263" y="1485674"/>
            <a:ext cx="6881528" cy="701731"/>
          </a:xfrm>
        </p:spPr>
        <p:txBody>
          <a:bodyPr wrap="square">
            <a:spAutoFit/>
          </a:bodyPr>
          <a:lstStyle>
            <a:lvl1pPr marL="0" indent="0">
              <a:spcBef>
                <a:spcPts val="1200"/>
              </a:spcBef>
              <a:buNone/>
              <a:defRPr sz="2400">
                <a:solidFill>
                  <a:schemeClr val="tx1"/>
                </a:solidFill>
              </a:defRPr>
            </a:lvl1pPr>
            <a:lvl2pPr marL="0" indent="0">
              <a:buNone/>
              <a:defRPr sz="18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399271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eature slide with sub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4" y="457200"/>
            <a:ext cx="6881528" cy="553998"/>
          </a:xfrm>
        </p:spPr>
        <p:txBody>
          <a:bodyPr/>
          <a:lstStyle/>
          <a:p>
            <a:r>
              <a:rPr lang="en-US"/>
              <a:t>Click to edit Master title style</a:t>
            </a:r>
          </a:p>
        </p:txBody>
      </p:sp>
      <p:sp>
        <p:nvSpPr>
          <p:cNvPr id="4" name="Text Placeholder 3"/>
          <p:cNvSpPr>
            <a:spLocks noGrp="1"/>
          </p:cNvSpPr>
          <p:nvPr>
            <p:ph type="body" sz="quarter" idx="10"/>
          </p:nvPr>
        </p:nvSpPr>
        <p:spPr>
          <a:xfrm>
            <a:off x="586391" y="2019300"/>
            <a:ext cx="6883400" cy="701731"/>
          </a:xfrm>
        </p:spPr>
        <p:txBody>
          <a:bodyPr wrap="square">
            <a:spAutoFit/>
          </a:bodyPr>
          <a:lstStyle>
            <a:lvl1pPr marL="0" indent="0">
              <a:spcBef>
                <a:spcPts val="1200"/>
              </a:spcBef>
              <a:buNone/>
              <a:defRPr sz="2400">
                <a:solidFill>
                  <a:schemeClr val="tx1"/>
                </a:solidFill>
              </a:defRPr>
            </a:lvl1pPr>
            <a:lvl2pPr marL="0" indent="0">
              <a:buNone/>
              <a:defRPr sz="18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p:txBody>
      </p:sp>
      <p:sp>
        <p:nvSpPr>
          <p:cNvPr id="3" name="Text Placeholder 2">
            <a:extLst>
              <a:ext uri="{FF2B5EF4-FFF2-40B4-BE49-F238E27FC236}">
                <a16:creationId xmlns:a16="http://schemas.microsoft.com/office/drawing/2014/main" id="{C992CD26-FC14-4C31-8EA8-665CCD5F7E5D}"/>
              </a:ext>
            </a:extLst>
          </p:cNvPr>
          <p:cNvSpPr>
            <a:spLocks noGrp="1"/>
          </p:cNvSpPr>
          <p:nvPr>
            <p:ph type="body" sz="quarter" idx="11"/>
          </p:nvPr>
        </p:nvSpPr>
        <p:spPr>
          <a:xfrm>
            <a:off x="588963" y="1011238"/>
            <a:ext cx="6883400" cy="338554"/>
          </a:xfrm>
          <a:solidFill>
            <a:schemeClr val="accent2"/>
          </a:solidFill>
        </p:spPr>
        <p:txBody>
          <a:bodyPr tIns="45720" bIns="45720"/>
          <a:lstStyle>
            <a:lvl1pPr>
              <a:defRPr sz="16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0038115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511033"/>
      </p:ext>
    </p:extLst>
  </p:cSld>
  <p:clrMapOvr>
    <a:masterClrMapping/>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584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399"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584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7"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101583"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101581"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69168531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p15:clr>
            <a:srgbClr val="5ACBF0"/>
          </p15:clr>
        </p15:guide>
        <p15:guide id="7" orient="horz" pos="1968">
          <p15:clr>
            <a:srgbClr val="5ACBF0"/>
          </p15:clr>
        </p15:guide>
        <p15:guide id="8" orient="horz" pos="2226">
          <p15:clr>
            <a:srgbClr val="5ACBF0"/>
          </p15:clr>
        </p15:guide>
        <p15:guide id="10" pos="3729" userDrawn="1">
          <p15:clr>
            <a:srgbClr val="C35EA4"/>
          </p15:clr>
        </p15:guide>
        <p15:guide id="11" pos="2993">
          <p15:clr>
            <a:srgbClr val="5ACBF0"/>
          </p15:clr>
        </p15:guide>
        <p15:guide id="12" pos="3543">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p15:clr>
            <a:srgbClr val="5ACBF0"/>
          </p15:clr>
        </p15:guide>
        <p15:guide id="7" pos="3728" userDrawn="1">
          <p15:clr>
            <a:srgbClr val="C35EA4"/>
          </p15:clr>
        </p15:guide>
        <p15:guide id="8" pos="3544">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5" cy="3959226"/>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12749"/>
          </a:xfrm>
        </p:spPr>
        <p:txBody>
          <a:bodyPr wrap="square">
            <a:spAutoFit/>
          </a:bodyPr>
          <a:lstStyle>
            <a:lvl1pPr marL="0" indent="0">
              <a:buNone/>
              <a:defRPr>
                <a:solidFill>
                  <a:schemeClr val="accent1"/>
                </a:solidFill>
              </a:defRPr>
            </a:lvl1pPr>
            <a:lvl2pPr marL="0" indent="0">
              <a:buNone/>
              <a:defRPr/>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579949"/>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userDrawn="1">
          <p15:clr>
            <a:srgbClr val="5ACBF0"/>
          </p15:clr>
        </p15:guide>
        <p15:guide id="30" pos="2376">
          <p15:clr>
            <a:srgbClr val="5ACBF0"/>
          </p15:clr>
        </p15:guide>
        <p15:guide id="31" pos="3113">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3" indent="0">
              <a:buNone/>
              <a:defRPr sz="2400">
                <a:solidFill>
                  <a:schemeClr val="tx1"/>
                </a:solidFill>
                <a:latin typeface="Consolas" panose="020B0609020204030204" pitchFamily="49" charset="0"/>
                <a:cs typeface="Consolas" panose="020B0609020204030204" pitchFamily="49" charset="0"/>
              </a:defRPr>
            </a:lvl2pPr>
            <a:lvl3pPr marL="584607" indent="0">
              <a:buNone/>
              <a:defRPr sz="2000">
                <a:solidFill>
                  <a:schemeClr val="tx1"/>
                </a:solidFill>
                <a:latin typeface="Consolas" panose="020B0609020204030204" pitchFamily="49" charset="0"/>
                <a:cs typeface="Consolas" panose="020B0609020204030204" pitchFamily="49" charset="0"/>
              </a:defRPr>
            </a:lvl3pPr>
            <a:lvl4pPr marL="814563" indent="0">
              <a:buNone/>
              <a:defRPr sz="1800">
                <a:solidFill>
                  <a:schemeClr val="tx1"/>
                </a:solidFill>
                <a:latin typeface="Consolas" panose="020B0609020204030204" pitchFamily="49" charset="0"/>
                <a:cs typeface="Consolas" panose="020B0609020204030204" pitchFamily="49" charset="0"/>
              </a:defRPr>
            </a:lvl4pPr>
            <a:lvl5pPr marL="1050997" indent="0">
              <a:buNone/>
              <a:defRPr sz="18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0"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userDrawn="1">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DA Slide - Do Not Alter">
    <p:bg>
      <p:bgRef idx="1001">
        <a:schemeClr val="bg2"/>
      </p:bgRef>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5" name="Content Placeholder 2"/>
          <p:cNvSpPr txBox="1">
            <a:spLocks/>
          </p:cNvSpPr>
          <p:nvPr/>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6" y="2438284"/>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2" y="2438284"/>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5" y="2438284"/>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29" y="2438284"/>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58"/>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tx1"/>
                </a:solidFill>
                <a:latin typeface="Segoe UI Light"/>
                <a:cs typeface="Segoe UI Light"/>
              </a:rPr>
              <a:t>Microsoft Confidential</a:t>
            </a:r>
          </a:p>
          <a:p>
            <a:pPr lvl="0">
              <a:spcBef>
                <a:spcPts val="0"/>
              </a:spcBef>
              <a:defRPr/>
            </a:pPr>
            <a:r>
              <a:rPr lang="en-US" sz="4080" i="1">
                <a:solidFill>
                  <a:schemeClr val="tx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78" y="6379834"/>
            <a:ext cx="1395659" cy="167418"/>
          </a:xfrm>
          <a:prstGeom prst="rect">
            <a:avLst/>
          </a:prstGeom>
          <a:noFill/>
        </p:spPr>
        <p:txBody>
          <a:bodyPr wrap="square" lIns="0" tIns="0" rIns="0" bIns="0" rtlCol="0" anchor="t">
            <a:spAutoFit/>
          </a:bodyPr>
          <a:lstStyle/>
          <a:p>
            <a:pPr algn="l"/>
            <a:r>
              <a:rPr lang="en-US" sz="1088">
                <a:solidFill>
                  <a:schemeClr val="tx1"/>
                </a:solidFill>
                <a:latin typeface="Segoe UI"/>
                <a:cs typeface="Segoe UI"/>
              </a:rPr>
              <a:t>Microsoft Confidential</a:t>
            </a:r>
          </a:p>
        </p:txBody>
      </p:sp>
    </p:spTree>
    <p:extLst>
      <p:ext uri="{BB962C8B-B14F-4D97-AF65-F5344CB8AC3E}">
        <p14:creationId xmlns:p14="http://schemas.microsoft.com/office/powerpoint/2010/main" val="39972457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198"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472"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472"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415792549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339472"/>
            <a:ext cx="11277600" cy="1089529"/>
          </a:xfrm>
          <a:noFill/>
        </p:spPr>
        <p:txBody>
          <a:bodyPr wrap="square" tIns="0" bIns="91440" anchor="b"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
        <p:nvSpPr>
          <p:cNvPr id="3" name="Text Placeholder 3">
            <a:extLst>
              <a:ext uri="{FF2B5EF4-FFF2-40B4-BE49-F238E27FC236}">
                <a16:creationId xmlns:a16="http://schemas.microsoft.com/office/drawing/2014/main" id="{9DCE8642-D1ED-4E7B-AF0B-2844109E7EBD}"/>
              </a:ext>
            </a:extLst>
          </p:cNvPr>
          <p:cNvSpPr>
            <a:spLocks noGrp="1"/>
          </p:cNvSpPr>
          <p:nvPr>
            <p:ph type="body" sz="quarter" idx="10" hasCustomPrompt="1"/>
          </p:nvPr>
        </p:nvSpPr>
        <p:spPr>
          <a:xfrm>
            <a:off x="457201" y="3429000"/>
            <a:ext cx="11277600" cy="675570"/>
          </a:xfrm>
        </p:spPr>
        <p:txBody>
          <a:bodyPr wrap="square" tIns="0" bIns="0">
            <a:spAutoFit/>
          </a:bodyPr>
          <a:lstStyle>
            <a:lvl1pPr>
              <a:defRPr>
                <a:solidFill>
                  <a:schemeClr val="tx1"/>
                </a:solidFill>
              </a:defRPr>
            </a:lvl1pPr>
            <a:lvl2pPr>
              <a:defRPr>
                <a:solidFill>
                  <a:schemeClr val="tx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a:p>
            <a:pPr lvl="1"/>
            <a:r>
              <a:rPr lang="en-US"/>
              <a:t>Additional detail</a:t>
            </a:r>
          </a:p>
        </p:txBody>
      </p:sp>
    </p:spTree>
    <p:extLst>
      <p:ext uri="{BB962C8B-B14F-4D97-AF65-F5344CB8AC3E}">
        <p14:creationId xmlns:p14="http://schemas.microsoft.com/office/powerpoint/2010/main" val="9509489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18838"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marL="228600" marR="0" lvl="2"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Third level</a:t>
            </a:r>
          </a:p>
          <a:p>
            <a:pPr marL="457200" marR="0" lvl="3"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Fourth level</a:t>
            </a:r>
          </a:p>
          <a:p>
            <a:pPr marL="685800" marR="0" lvl="4"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Fifth level</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sz="3200">
                <a:solidFill>
                  <a:srgbClr val="000000"/>
                </a:solidFill>
              </a:defRPr>
            </a:lvl1pPr>
          </a:lstStyle>
          <a:p>
            <a:r>
              <a:rPr lang="en-US"/>
              <a:t>Title</a:t>
            </a:r>
          </a:p>
        </p:txBody>
      </p:sp>
    </p:spTree>
    <p:extLst>
      <p:ext uri="{BB962C8B-B14F-4D97-AF65-F5344CB8AC3E}">
        <p14:creationId xmlns:p14="http://schemas.microsoft.com/office/powerpoint/2010/main" val="164236138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64251627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089162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spc="0">
                <a:solidFill>
                  <a:srgbClr val="000000"/>
                </a:solidFill>
              </a:defRPr>
            </a:lvl1pPr>
          </a:lstStyle>
          <a:p>
            <a:r>
              <a:rPr lang="en-US"/>
              <a:t>Title</a:t>
            </a:r>
          </a:p>
        </p:txBody>
      </p:sp>
    </p:spTree>
    <p:extLst>
      <p:ext uri="{BB962C8B-B14F-4D97-AF65-F5344CB8AC3E}">
        <p14:creationId xmlns:p14="http://schemas.microsoft.com/office/powerpoint/2010/main" val="189269016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413931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E0748-F477-4C4E-8B15-027114D86C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8FEF93-9FB5-4202-8188-96A3707C10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EAD4EB-DD0B-44DD-A8C0-5FF670E45E43}"/>
              </a:ext>
            </a:extLst>
          </p:cNvPr>
          <p:cNvSpPr>
            <a:spLocks noGrp="1"/>
          </p:cNvSpPr>
          <p:nvPr>
            <p:ph type="dt" sz="half" idx="10"/>
          </p:nvPr>
        </p:nvSpPr>
        <p:spPr/>
        <p:txBody>
          <a:bodyPr/>
          <a:lstStyle/>
          <a:p>
            <a:fld id="{9E11E977-D031-4CF8-8FAE-A29F2CBD2E6B}" type="datetimeFigureOut">
              <a:rPr lang="en-US" smtClean="0"/>
              <a:t>9/29/2020</a:t>
            </a:fld>
            <a:endParaRPr lang="en-US"/>
          </a:p>
        </p:txBody>
      </p:sp>
      <p:sp>
        <p:nvSpPr>
          <p:cNvPr id="5" name="Footer Placeholder 4">
            <a:extLst>
              <a:ext uri="{FF2B5EF4-FFF2-40B4-BE49-F238E27FC236}">
                <a16:creationId xmlns:a16="http://schemas.microsoft.com/office/drawing/2014/main" id="{31BA2898-25C0-431B-ADD1-7BEC96612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318F8-8F2C-4FED-8372-D0AF3559E744}"/>
              </a:ext>
            </a:extLst>
          </p:cNvPr>
          <p:cNvSpPr>
            <a:spLocks noGrp="1"/>
          </p:cNvSpPr>
          <p:nvPr>
            <p:ph type="sldNum" sz="quarter" idx="12"/>
          </p:nvPr>
        </p:nvSpPr>
        <p:spPr/>
        <p:txBody>
          <a:bodyPr/>
          <a:lstStyle/>
          <a:p>
            <a:fld id="{C50AFC2A-C146-42D7-A2B1-AD3D8A0B5AC4}" type="slidenum">
              <a:rPr lang="en-US" smtClean="0"/>
              <a:t>‹#›</a:t>
            </a:fld>
            <a:endParaRPr lang="en-US"/>
          </a:p>
        </p:txBody>
      </p:sp>
    </p:spTree>
    <p:extLst>
      <p:ext uri="{BB962C8B-B14F-4D97-AF65-F5344CB8AC3E}">
        <p14:creationId xmlns:p14="http://schemas.microsoft.com/office/powerpoint/2010/main" val="315876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457201E-9DAE-41FA-A3D5-E845A60E44BE}"/>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652360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44E1717B-1127-422B-83A0-6DB1F04DE4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87831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Picture 5" descr="Microsoft Ignite cube graphic">
            <a:extLst>
              <a:ext uri="{FF2B5EF4-FFF2-40B4-BE49-F238E27FC236}">
                <a16:creationId xmlns:a16="http://schemas.microsoft.com/office/drawing/2014/main" id="{C89205E0-1FE0-2147-A567-C941C5AA176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white - EMF" descr="Microsoft logo white text version">
            <a:extLst>
              <a:ext uri="{FF2B5EF4-FFF2-40B4-BE49-F238E27FC236}">
                <a16:creationId xmlns:a16="http://schemas.microsoft.com/office/drawing/2014/main" id="{923145A3-A9AB-4B3E-A898-5EC4C93284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9755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guide id="5" pos="2976">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14" name="MS logo white - EMF" descr="Microsoft logo white text version">
            <a:extLst>
              <a:ext uri="{FF2B5EF4-FFF2-40B4-BE49-F238E27FC236}">
                <a16:creationId xmlns:a16="http://schemas.microsoft.com/office/drawing/2014/main" id="{63E1BA19-1D9F-FC44-8A38-8C233C9CC4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15" name="Title 1">
            <a:extLst>
              <a:ext uri="{FF2B5EF4-FFF2-40B4-BE49-F238E27FC236}">
                <a16:creationId xmlns:a16="http://schemas.microsoft.com/office/drawing/2014/main" id="{9A95C66C-5C96-2344-B6A3-F56B3F7963BA}"/>
              </a:ext>
            </a:extLst>
          </p:cNvPr>
          <p:cNvSpPr>
            <a:spLocks noGrp="1"/>
          </p:cNvSpPr>
          <p:nvPr userDrawn="1">
            <p:ph type="title" hasCustomPrompt="1"/>
          </p:nvPr>
        </p:nvSpPr>
        <p:spPr>
          <a:xfrm>
            <a:off x="584200" y="2425780"/>
            <a:ext cx="4140200"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16" name="Text Placeholder 4">
            <a:extLst>
              <a:ext uri="{FF2B5EF4-FFF2-40B4-BE49-F238E27FC236}">
                <a16:creationId xmlns:a16="http://schemas.microsoft.com/office/drawing/2014/main" id="{CEB75608-737B-0C4E-85B1-321723083970}"/>
              </a:ext>
            </a:extLst>
          </p:cNvPr>
          <p:cNvSpPr>
            <a:spLocks noGrp="1"/>
          </p:cNvSpPr>
          <p:nvPr userDrawn="1">
            <p:ph type="body" sz="quarter" idx="12" hasCustomPrompt="1"/>
          </p:nvPr>
        </p:nvSpPr>
        <p:spPr>
          <a:xfrm>
            <a:off x="584200" y="3962400"/>
            <a:ext cx="41402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pic>
        <p:nvPicPr>
          <p:cNvPr id="6" name="Picture 5" descr="Microsoft Ignite cube graphic">
            <a:extLst>
              <a:ext uri="{FF2B5EF4-FFF2-40B4-BE49-F238E27FC236}">
                <a16:creationId xmlns:a16="http://schemas.microsoft.com/office/drawing/2014/main" id="{80D4BB00-622A-BD4E-A722-AD10CF5FFE4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237968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0" indent="0">
              <a:buFont typeface="Wingdings" panose="05000000000000000000" pitchFamily="2" charset="2"/>
              <a:buNone/>
              <a:defRPr sz="2000" b="0"/>
            </a:lvl2pPr>
            <a:lvl3pPr marL="0" indent="0">
              <a:buFont typeface="Wingdings" panose="05000000000000000000" pitchFamily="2" charset="2"/>
              <a:buNone/>
              <a:tabLst/>
              <a:defRPr sz="1600" b="0"/>
            </a:lvl3pPr>
            <a:lvl4pPr marL="0" indent="0">
              <a:buFont typeface="Wingdings" panose="05000000000000000000" pitchFamily="2" charset="2"/>
              <a:buNone/>
              <a:defRPr sz="1400" b="0"/>
            </a:lvl4pPr>
            <a:lvl5pPr marL="0"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0" indent="0">
              <a:buFont typeface="Wingdings" panose="05000000000000000000" pitchFamily="2" charset="2"/>
              <a:buNone/>
              <a:defRPr sz="2000" b="0"/>
            </a:lvl2pPr>
            <a:lvl3pPr marL="0" indent="0">
              <a:buFont typeface="Wingdings" panose="05000000000000000000" pitchFamily="2" charset="2"/>
              <a:buNone/>
              <a:tabLst/>
              <a:defRPr sz="1600" b="0"/>
            </a:lvl3pPr>
            <a:lvl4pPr marL="0" indent="0">
              <a:buFont typeface="Wingdings" panose="05000000000000000000" pitchFamily="2" charset="2"/>
              <a:buNone/>
              <a:defRPr sz="1400" b="0"/>
            </a:lvl4pPr>
            <a:lvl5pPr marL="0"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8" name="MS logo white - EMF" descr="Microsoft logo white text version">
            <a:extLst>
              <a:ext uri="{FF2B5EF4-FFF2-40B4-BE49-F238E27FC236}">
                <a16:creationId xmlns:a16="http://schemas.microsoft.com/office/drawing/2014/main" id="{CEC508C3-17C5-4527-A00C-7B974C95D11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89329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581824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873754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63670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488576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281832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1547972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1866671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35856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a:t>Square photo layout with smaller text</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0604124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04396759"/>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98744971"/>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2683535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2010416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78541594"/>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1633274561"/>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151144"/>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252237956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Edit Master text styles</a:t>
            </a:r>
          </a:p>
        </p:txBody>
      </p:sp>
    </p:spTree>
    <p:extLst>
      <p:ext uri="{BB962C8B-B14F-4D97-AF65-F5344CB8AC3E}">
        <p14:creationId xmlns:p14="http://schemas.microsoft.com/office/powerpoint/2010/main" val="332627317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79078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431804"/>
            <a:ext cx="11024172" cy="997196"/>
          </a:xfrm>
          <a:noFill/>
        </p:spPr>
        <p:txBody>
          <a:bodyPr wrap="square" lIns="0" tIns="0" rIns="0" bIns="0" anchor="b" anchorCtr="0">
            <a:spAutoFit/>
          </a:bodyPr>
          <a:lstStyle>
            <a:lvl1pPr algn="l" defTabSz="932742"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4" name="Text Placeholder 3">
            <a:extLst>
              <a:ext uri="{FF2B5EF4-FFF2-40B4-BE49-F238E27FC236}">
                <a16:creationId xmlns:a16="http://schemas.microsoft.com/office/drawing/2014/main" id="{C2C3A307-B41B-4EFD-890F-F8BA3EEB96EB}"/>
              </a:ext>
            </a:extLst>
          </p:cNvPr>
          <p:cNvSpPr>
            <a:spLocks noGrp="1"/>
          </p:cNvSpPr>
          <p:nvPr>
            <p:ph type="body" sz="quarter" idx="10" hasCustomPrompt="1"/>
          </p:nvPr>
        </p:nvSpPr>
        <p:spPr>
          <a:xfrm>
            <a:off x="584200" y="3429000"/>
            <a:ext cx="11022259" cy="675570"/>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marL="0" marR="0" lvl="0" indent="0" algn="l" defTabSz="932742" rtl="0" eaLnBrk="1" fontAlgn="auto" latinLnBrk="0" hangingPunct="1">
              <a:lnSpc>
                <a:spcPct val="90000"/>
              </a:lnSpc>
              <a:spcBef>
                <a:spcPts val="1200"/>
              </a:spcBef>
              <a:spcAft>
                <a:spcPts val="0"/>
              </a:spcAft>
              <a:buClrTx/>
              <a:buSzPct val="90000"/>
              <a:buFont typeface="Arial" pitchFamily="34" charset="0"/>
              <a:buNone/>
              <a:tabLst/>
            </a:pPr>
            <a:r>
              <a:rPr lang="en-US"/>
              <a:t>Subtitle</a:t>
            </a:r>
          </a:p>
          <a:p>
            <a:pPr marL="0" marR="0" lvl="1" indent="0" algn="l" defTabSz="932742"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4160520" cy="338554"/>
          </a:xfrm>
          <a:noFill/>
        </p:spPr>
        <p:txBody>
          <a:bodyPr wrap="square" lIns="0" tIns="0" rIns="0" bIns="0">
            <a:no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descr="Microsoft Ignite cube graphic">
            <a:extLst>
              <a:ext uri="{FF2B5EF4-FFF2-40B4-BE49-F238E27FC236}">
                <a16:creationId xmlns:a16="http://schemas.microsoft.com/office/drawing/2014/main" id="{3AD0DC0A-7B9F-4357-8D47-F407E99ED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spTree>
    <p:extLst>
      <p:ext uri="{BB962C8B-B14F-4D97-AF65-F5344CB8AC3E}">
        <p14:creationId xmlns:p14="http://schemas.microsoft.com/office/powerpoint/2010/main" val="3109805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4160520" cy="498598"/>
          </a:xfrm>
          <a:noFill/>
        </p:spPr>
        <p:txBody>
          <a:bodyPr wrap="square" lIns="0" tIns="0" rIns="0" bIns="0" anchor="b" anchorCtr="0">
            <a:no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5" name="Picture 4" descr="Microsoft Ignite cube graphic">
            <a:extLst>
              <a:ext uri="{FF2B5EF4-FFF2-40B4-BE49-F238E27FC236}">
                <a16:creationId xmlns:a16="http://schemas.microsoft.com/office/drawing/2014/main" id="{DDF24A8E-E5A8-4838-91D5-F11134AF6A8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1"/>
            <a:ext cx="6857999" cy="6858000"/>
          </a:xfrm>
          <a:prstGeom prst="rect">
            <a:avLst/>
          </a:prstGeom>
        </p:spPr>
      </p:pic>
    </p:spTree>
    <p:extLst>
      <p:ext uri="{BB962C8B-B14F-4D97-AF65-F5344CB8AC3E}">
        <p14:creationId xmlns:p14="http://schemas.microsoft.com/office/powerpoint/2010/main" val="1692755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64656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4788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9842970"/>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265F69A1-0401-4DF8-B507-FBC3C227055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2041649924"/>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81768625"/>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332479313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80687945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1708614869"/>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431804"/>
            <a:ext cx="11024172" cy="997196"/>
          </a:xfrm>
          <a:noFill/>
        </p:spPr>
        <p:txBody>
          <a:bodyPr wrap="square" lIns="0" tIns="0" rIns="0" bIns="0" anchor="b" anchorCtr="0">
            <a:spAutoFit/>
          </a:bodyPr>
          <a:lstStyle>
            <a:lvl1pPr algn="l" defTabSz="932742"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Text Placeholder 4">
            <a:extLst>
              <a:ext uri="{FF2B5EF4-FFF2-40B4-BE49-F238E27FC236}">
                <a16:creationId xmlns:a16="http://schemas.microsoft.com/office/drawing/2014/main" id="{2A36C759-6C5E-4B47-B0B9-832BE00BBD4B}"/>
              </a:ext>
            </a:extLst>
          </p:cNvPr>
          <p:cNvSpPr>
            <a:spLocks noGrp="1"/>
          </p:cNvSpPr>
          <p:nvPr>
            <p:ph type="body" sz="quarter" idx="10" hasCustomPrompt="1"/>
          </p:nvPr>
        </p:nvSpPr>
        <p:spPr>
          <a:xfrm>
            <a:off x="585788" y="3429000"/>
            <a:ext cx="11024172" cy="715581"/>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lvl="0"/>
            <a:r>
              <a:rPr lang="en-US"/>
              <a:t>Subtitle</a:t>
            </a:r>
          </a:p>
          <a:p>
            <a:pPr marL="0" marR="0" lvl="1" indent="0" algn="l" defTabSz="932742"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457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4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4571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229600" y="1676400"/>
            <a:ext cx="3505200" cy="4876800"/>
          </a:xfrm>
          <a:solidFill>
            <a:srgbClr val="0078D4">
              <a:alpha val="20000"/>
            </a:srgbClr>
          </a:solidFill>
        </p:spPr>
        <p:txBody>
          <a:bodyPr lIns="182880" tIns="91440" rIns="182880">
            <a:noAutofit/>
          </a:bodyPr>
          <a:lstStyle>
            <a:lvl1pPr marL="0" marR="0" indent="0" algn="l" defTabSz="932742"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742"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742"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229598"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171862645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2035C-C3E7-43A2-9BF5-57150C091DA7}"/>
              </a:ext>
            </a:extLst>
          </p:cNvPr>
          <p:cNvSpPr txBox="1"/>
          <p:nvPr userDrawn="1"/>
        </p:nvSpPr>
        <p:spPr>
          <a:xfrm>
            <a:off x="2514600" y="-653885"/>
            <a:ext cx="9569927" cy="3939540"/>
          </a:xfrm>
          <a:prstGeom prst="rect">
            <a:avLst/>
          </a:prstGeom>
          <a:noFill/>
        </p:spPr>
        <p:txBody>
          <a:bodyPr wrap="none" lIns="0" tIns="0" rIns="0" bIns="0" rtlCol="0">
            <a:spAutoFit/>
          </a:bodyPr>
          <a:lstStyle/>
          <a:p>
            <a:pPr algn="r"/>
            <a:r>
              <a:rPr lang="en-US" sz="25600">
                <a:solidFill>
                  <a:schemeClr val="bg2">
                    <a:lumMod val="75000"/>
                  </a:schemeClr>
                </a:solidFill>
                <a:latin typeface="+mj-lt"/>
              </a:rPr>
              <a:t>DEMO</a:t>
            </a:r>
          </a:p>
        </p:txBody>
      </p:sp>
      <p:sp>
        <p:nvSpPr>
          <p:cNvPr id="2" name="Title 1"/>
          <p:cNvSpPr>
            <a:spLocks noGrp="1"/>
          </p:cNvSpPr>
          <p:nvPr>
            <p:ph type="title" hasCustomPrompt="1"/>
          </p:nvPr>
        </p:nvSpPr>
        <p:spPr>
          <a:xfrm>
            <a:off x="585216" y="2431804"/>
            <a:ext cx="11024172" cy="997196"/>
          </a:xfrm>
          <a:noFill/>
        </p:spPr>
        <p:txBody>
          <a:bodyPr wrap="square" lIns="0" tIns="0" rIns="0" bIns="0" anchor="b" anchorCtr="0">
            <a:spAutoFit/>
          </a:bodyPr>
          <a:lstStyle>
            <a:lvl1pPr algn="l" defTabSz="932742"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4" name="Text Placeholder 4">
            <a:extLst>
              <a:ext uri="{FF2B5EF4-FFF2-40B4-BE49-F238E27FC236}">
                <a16:creationId xmlns:a16="http://schemas.microsoft.com/office/drawing/2014/main" id="{2D331E82-5C9A-4BF8-90B8-59C39BBDE548}"/>
              </a:ext>
            </a:extLst>
          </p:cNvPr>
          <p:cNvSpPr>
            <a:spLocks noGrp="1"/>
          </p:cNvSpPr>
          <p:nvPr>
            <p:ph type="body" sz="quarter" idx="10" hasCustomPrompt="1"/>
          </p:nvPr>
        </p:nvSpPr>
        <p:spPr>
          <a:xfrm>
            <a:off x="585788" y="3429000"/>
            <a:ext cx="11024172" cy="715581"/>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lvl="0"/>
            <a:r>
              <a:rPr lang="en-US"/>
              <a:t>Subtitle</a:t>
            </a:r>
          </a:p>
          <a:p>
            <a:pPr marL="0" marR="0" lvl="1" indent="0" algn="l" defTabSz="932742"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image" Target="../media/image13.emf"/><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theme" Target="../theme/theme2.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8" Type="http://schemas.openxmlformats.org/officeDocument/2006/relationships/slideLayout" Target="../slideLayouts/slideLayout53.xml"/><Relationship Id="rId3"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610" r:id="rId1"/>
    <p:sldLayoutId id="2147484240" r:id="rId2"/>
    <p:sldLayoutId id="2147484932" r:id="rId3"/>
    <p:sldLayoutId id="2147484710" r:id="rId4"/>
    <p:sldLayoutId id="2147492426" r:id="rId5"/>
    <p:sldLayoutId id="2147484639" r:id="rId6"/>
    <p:sldLayoutId id="2147484584" r:id="rId7"/>
    <p:sldLayoutId id="2147484583" r:id="rId8"/>
    <p:sldLayoutId id="2147484249" r:id="rId9"/>
    <p:sldLayoutId id="2147484640" r:id="rId10"/>
    <p:sldLayoutId id="2147484935" r:id="rId11"/>
    <p:sldLayoutId id="2147484936" r:id="rId12"/>
    <p:sldLayoutId id="2147484671" r:id="rId13"/>
    <p:sldLayoutId id="2147484937" r:id="rId14"/>
    <p:sldLayoutId id="2147484673" r:id="rId15"/>
    <p:sldLayoutId id="2147484938" r:id="rId16"/>
    <p:sldLayoutId id="2147484603" r:id="rId17"/>
    <p:sldLayoutId id="2147484833" r:id="rId18"/>
    <p:sldLayoutId id="2147484834" r:id="rId19"/>
    <p:sldLayoutId id="2147484835" r:id="rId20"/>
    <p:sldLayoutId id="2147484922" r:id="rId21"/>
    <p:sldLayoutId id="2147484923" r:id="rId22"/>
    <p:sldLayoutId id="2147484924" r:id="rId23"/>
    <p:sldLayoutId id="2147484839" r:id="rId24"/>
    <p:sldLayoutId id="2147484840" r:id="rId25"/>
    <p:sldLayoutId id="2147484841" r:id="rId26"/>
    <p:sldLayoutId id="2147484842" r:id="rId27"/>
    <p:sldLayoutId id="2147484843" r:id="rId28"/>
    <p:sldLayoutId id="2147484931" r:id="rId29"/>
    <p:sldLayoutId id="2147484787" r:id="rId30"/>
    <p:sldLayoutId id="2147484585" r:id="rId31"/>
    <p:sldLayoutId id="2147484580" r:id="rId32"/>
    <p:sldLayoutId id="2147484609" r:id="rId33"/>
    <p:sldLayoutId id="2147484577" r:id="rId34"/>
    <p:sldLayoutId id="2147484299" r:id="rId35"/>
    <p:sldLayoutId id="2147484263" r:id="rId36"/>
    <p:sldLayoutId id="2147484939" r:id="rId37"/>
    <p:sldLayoutId id="2147484940" r:id="rId38"/>
    <p:sldLayoutId id="2147484941" r:id="rId39"/>
    <p:sldLayoutId id="2147484942" r:id="rId40"/>
    <p:sldLayoutId id="2147484943" r:id="rId41"/>
    <p:sldLayoutId id="2147484944" r:id="rId42"/>
    <p:sldLayoutId id="2147484945" r:id="rId43"/>
    <p:sldLayoutId id="2147484946" r:id="rId44"/>
    <p:sldLayoutId id="2147492425" r:id="rId4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7"/>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79163514"/>
      </p:ext>
    </p:extLst>
  </p:cSld>
  <p:clrMap bg1="dk1" tx1="lt1" bg2="dk2" tx2="lt2" accent1="accent1" accent2="accent2" accent3="accent3" accent4="accent4" accent5="accent5" accent6="accent6" hlink="hlink" folHlink="folHlink"/>
  <p:sldLayoutIdLst>
    <p:sldLayoutId id="2147484873" r:id="rId1"/>
    <p:sldLayoutId id="2147484874" r:id="rId2"/>
    <p:sldLayoutId id="2147484904" r:id="rId3"/>
    <p:sldLayoutId id="2147484905" r:id="rId4"/>
    <p:sldLayoutId id="2147484877" r:id="rId5"/>
    <p:sldLayoutId id="2147484878" r:id="rId6"/>
    <p:sldLayoutId id="2147484879" r:id="rId7"/>
    <p:sldLayoutId id="2147484880" r:id="rId8"/>
    <p:sldLayoutId id="2147484881" r:id="rId9"/>
    <p:sldLayoutId id="2147484882" r:id="rId10"/>
    <p:sldLayoutId id="2147484883" r:id="rId11"/>
    <p:sldLayoutId id="2147484884" r:id="rId12"/>
    <p:sldLayoutId id="2147484885" r:id="rId13"/>
    <p:sldLayoutId id="2147484886" r:id="rId14"/>
    <p:sldLayoutId id="2147484887" r:id="rId15"/>
    <p:sldLayoutId id="2147484888" r:id="rId16"/>
    <p:sldLayoutId id="2147484889" r:id="rId17"/>
    <p:sldLayoutId id="2147484890" r:id="rId18"/>
    <p:sldLayoutId id="2147484891" r:id="rId19"/>
    <p:sldLayoutId id="2147484892" r:id="rId20"/>
    <p:sldLayoutId id="2147484893" r:id="rId21"/>
    <p:sldLayoutId id="2147484906" r:id="rId22"/>
    <p:sldLayoutId id="2147484907" r:id="rId23"/>
    <p:sldLayoutId id="2147484896" r:id="rId24"/>
    <p:sldLayoutId id="2147484897" r:id="rId25"/>
    <p:sldLayoutId id="2147484898" r:id="rId26"/>
    <p:sldLayoutId id="2147484899" r:id="rId27"/>
    <p:sldLayoutId id="2147484900" r:id="rId28"/>
    <p:sldLayoutId id="2147484901" r:id="rId29"/>
    <p:sldLayoutId id="2147484902" r:id="rId30"/>
    <p:sldLayoutId id="2147484903" r:id="rId31"/>
    <p:sldLayoutId id="2147484908" r:id="rId32"/>
    <p:sldLayoutId id="2147484909" r:id="rId33"/>
    <p:sldLayoutId id="2147484910" r:id="rId34"/>
    <p:sldLayoutId id="2147484911" r:id="rId3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26.png"/><Relationship Id="rId5" Type="http://schemas.openxmlformats.org/officeDocument/2006/relationships/hyperlink" Target="https://www.twitter.com/seshamanis" TargetMode="External"/><Relationship Id="rId4" Type="http://schemas.openxmlformats.org/officeDocument/2006/relationships/hyperlink" Target="https://www.linkedin.com/in/seshamani/"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8.sv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s://aka.ms/ODSPSecurityPreview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aka.ms/MIPDataClassificati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84.jpe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41.xml"/><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hyperlink" Target="https://www.bcg.com/en-us/publications/2020/covid-remote-work-cyber-security.aspx" TargetMode="External"/><Relationship Id="rId2" Type="http://schemas.openxmlformats.org/officeDocument/2006/relationships/notesSlide" Target="../notesSlides/notesSlide4.xml"/><Relationship Id="rId1" Type="http://schemas.openxmlformats.org/officeDocument/2006/relationships/slideLayout" Target="../slideLayouts/slideLayout40.xml"/><Relationship Id="rId5" Type="http://schemas.openxmlformats.org/officeDocument/2006/relationships/hyperlink" Target="https://www.zdnet.com/article/cfos-looking-to-make-remote-work-telecommuting-more-permanent-following-covid-19-says-gartner-survey/" TargetMode="External"/><Relationship Id="rId4" Type="http://schemas.openxmlformats.org/officeDocument/2006/relationships/hyperlink" Target="https://www.gartner.com/en/newsroom/press-releases/2020-03-19-gartner-hr-survey-reveals-88--of-organizations-have-e"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hyperlink" Target="https://aka.ms/M365SecurityCorner"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hyperlink" Target="https://aka.ms/M365SecurityCorner"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92.png"/><Relationship Id="rId4" Type="http://schemas.openxmlformats.org/officeDocument/2006/relationships/hyperlink" Target="https://aka.ms/ODSPSecurityPreviews"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aka.ms/Admin1003" TargetMode="External"/><Relationship Id="rId3" Type="http://schemas.openxmlformats.org/officeDocument/2006/relationships/hyperlink" Target="https://aka.ms/SC1108" TargetMode="External"/><Relationship Id="rId7" Type="http://schemas.openxmlformats.org/officeDocument/2006/relationships/hyperlink" Target="https://aka.ms/Admin1002"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hyperlink" Target="https://aka.ms/SC3024" TargetMode="External"/><Relationship Id="rId5" Type="http://schemas.openxmlformats.org/officeDocument/2006/relationships/hyperlink" Target="https://aka.ms/SC12" TargetMode="External"/><Relationship Id="rId4" Type="http://schemas.openxmlformats.org/officeDocument/2006/relationships/hyperlink" Target="https://aka.ms/SC1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notesSlide" Target="../notesSlides/notesSlide8.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7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svg"/><Relationship Id="rId12" Type="http://schemas.openxmlformats.org/officeDocument/2006/relationships/hyperlink" Target="https://aka.ms/M365SecurityCorner"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43A5E"/>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84200" y="2425780"/>
            <a:ext cx="9144000" cy="1107996"/>
          </a:xfrm>
        </p:spPr>
        <p:txBody>
          <a:bodyPr/>
          <a:lstStyle/>
          <a:p>
            <a:r>
              <a:rPr lang="en-US" dirty="0">
                <a:cs typeface="Segoe UI"/>
              </a:rPr>
              <a:t>What’s new in Security and Compliance in </a:t>
            </a:r>
            <a:r>
              <a:rPr lang="en-US">
                <a:cs typeface="Segoe UI"/>
              </a:rPr>
              <a:t>SharePoint and OneDrive</a:t>
            </a:r>
            <a:endParaRPr lang="en-US"/>
          </a:p>
        </p:txBody>
      </p:sp>
      <p:sp>
        <p:nvSpPr>
          <p:cNvPr id="5" name="Text Placeholder 4"/>
          <p:cNvSpPr>
            <a:spLocks noGrp="1"/>
          </p:cNvSpPr>
          <p:nvPr>
            <p:ph type="body" sz="quarter" idx="12"/>
          </p:nvPr>
        </p:nvSpPr>
        <p:spPr>
          <a:xfrm>
            <a:off x="584199" y="3922214"/>
            <a:ext cx="8492893" cy="871008"/>
          </a:xfrm>
        </p:spPr>
        <p:txBody>
          <a:bodyPr/>
          <a:lstStyle/>
          <a:p>
            <a:r>
              <a:rPr lang="en-US"/>
              <a:t>Sesha Mani</a:t>
            </a:r>
          </a:p>
          <a:p>
            <a:r>
              <a:rPr lang="en-US"/>
              <a:t>Principal Group Product Manager (GPM), Microsoft</a:t>
            </a:r>
          </a:p>
        </p:txBody>
      </p:sp>
      <p:pic>
        <p:nvPicPr>
          <p:cNvPr id="2" name="Picture 1" descr="A person wearing a suit and tie smiling at the camera&#10;&#10;Description generated with very high confidence">
            <a:extLst>
              <a:ext uri="{FF2B5EF4-FFF2-40B4-BE49-F238E27FC236}">
                <a16:creationId xmlns:a16="http://schemas.microsoft.com/office/drawing/2014/main" id="{FCC9264D-7ACA-483B-869B-393A2FDEA72C}"/>
              </a:ext>
            </a:extLst>
          </p:cNvPr>
          <p:cNvPicPr>
            <a:picLocks noChangeAspect="1"/>
          </p:cNvPicPr>
          <p:nvPr/>
        </p:nvPicPr>
        <p:blipFill>
          <a:blip r:embed="rId3"/>
          <a:stretch>
            <a:fillRect/>
          </a:stretch>
        </p:blipFill>
        <p:spPr>
          <a:xfrm>
            <a:off x="584200" y="5118624"/>
            <a:ext cx="1428760" cy="1147771"/>
          </a:xfrm>
          <a:prstGeom prst="rect">
            <a:avLst/>
          </a:prstGeom>
        </p:spPr>
      </p:pic>
      <p:sp>
        <p:nvSpPr>
          <p:cNvPr id="3" name="TextBox 2">
            <a:extLst>
              <a:ext uri="{FF2B5EF4-FFF2-40B4-BE49-F238E27FC236}">
                <a16:creationId xmlns:a16="http://schemas.microsoft.com/office/drawing/2014/main" id="{5B6794AB-7878-4EBD-B48C-50A9E0950E5D}"/>
              </a:ext>
            </a:extLst>
          </p:cNvPr>
          <p:cNvSpPr txBox="1"/>
          <p:nvPr/>
        </p:nvSpPr>
        <p:spPr>
          <a:xfrm>
            <a:off x="2012960" y="5271023"/>
            <a:ext cx="2008091" cy="871008"/>
          </a:xfrm>
          <a:prstGeom prst="rect">
            <a:avLst/>
          </a:prstGeom>
          <a:noFill/>
        </p:spPr>
        <p:txBody>
          <a:bodyPr wrap="square" lIns="182880" tIns="146304" rIns="182880" bIns="146304" rtlCol="0">
            <a:spAutoFit/>
          </a:bodyPr>
          <a:lstStyle/>
          <a:p>
            <a:pPr>
              <a:lnSpc>
                <a:spcPct val="90000"/>
              </a:lnSpc>
              <a:spcAft>
                <a:spcPts val="600"/>
              </a:spcAft>
            </a:pPr>
            <a:r>
              <a:rPr lang="en-US" sz="1800">
                <a:gradFill>
                  <a:gsLst>
                    <a:gs pos="2917">
                      <a:schemeClr val="tx1"/>
                    </a:gs>
                    <a:gs pos="30000">
                      <a:schemeClr val="tx1"/>
                    </a:gs>
                  </a:gsLst>
                  <a:lin ang="5400000" scaled="0"/>
                </a:gradFill>
                <a:hlinkClick r:id="rId4"/>
              </a:rPr>
              <a:t>/in/seshamani</a:t>
            </a:r>
            <a:endParaRPr lang="en-US" sz="1800">
              <a:gradFill>
                <a:gsLst>
                  <a:gs pos="2917">
                    <a:schemeClr val="tx1"/>
                  </a:gs>
                  <a:gs pos="30000">
                    <a:schemeClr val="tx1"/>
                  </a:gs>
                </a:gsLst>
                <a:lin ang="5400000" scaled="0"/>
              </a:gradFill>
            </a:endParaRPr>
          </a:p>
          <a:p>
            <a:pPr>
              <a:lnSpc>
                <a:spcPct val="90000"/>
              </a:lnSpc>
              <a:spcAft>
                <a:spcPts val="600"/>
              </a:spcAft>
            </a:pPr>
            <a:r>
              <a:rPr lang="en-US" sz="1800">
                <a:gradFill>
                  <a:gsLst>
                    <a:gs pos="2917">
                      <a:schemeClr val="tx1"/>
                    </a:gs>
                    <a:gs pos="30000">
                      <a:schemeClr val="tx1"/>
                    </a:gs>
                  </a:gsLst>
                  <a:lin ang="5400000" scaled="0"/>
                </a:gradFill>
                <a:hlinkClick r:id="rId5"/>
              </a:rPr>
              <a:t>@SeshaManiS</a:t>
            </a:r>
            <a:endParaRPr lang="en-US" sz="1800">
              <a:gradFill>
                <a:gsLst>
                  <a:gs pos="2917">
                    <a:schemeClr val="tx1"/>
                  </a:gs>
                  <a:gs pos="30000">
                    <a:schemeClr val="tx1"/>
                  </a:gs>
                </a:gsLst>
                <a:lin ang="5400000" scaled="0"/>
              </a:gradFill>
            </a:endParaRPr>
          </a:p>
        </p:txBody>
      </p:sp>
      <p:pic>
        <p:nvPicPr>
          <p:cNvPr id="9" name="Picture 8">
            <a:extLst>
              <a:ext uri="{FF2B5EF4-FFF2-40B4-BE49-F238E27FC236}">
                <a16:creationId xmlns:a16="http://schemas.microsoft.com/office/drawing/2014/main" id="{08704173-8ED8-4461-A5D1-3268E290F4FB}"/>
              </a:ext>
            </a:extLst>
          </p:cNvPr>
          <p:cNvPicPr>
            <a:picLocks noChangeAspect="1"/>
          </p:cNvPicPr>
          <p:nvPr/>
        </p:nvPicPr>
        <p:blipFill>
          <a:blip r:embed="rId6"/>
          <a:stretch>
            <a:fillRect/>
          </a:stretch>
        </p:blipFill>
        <p:spPr>
          <a:xfrm>
            <a:off x="3931915" y="4991011"/>
            <a:ext cx="1451544" cy="1431795"/>
          </a:xfrm>
          <a:prstGeom prst="rect">
            <a:avLst/>
          </a:prstGeom>
        </p:spPr>
      </p:pic>
    </p:spTree>
    <p:extLst>
      <p:ext uri="{BB962C8B-B14F-4D97-AF65-F5344CB8AC3E}">
        <p14:creationId xmlns:p14="http://schemas.microsoft.com/office/powerpoint/2010/main" val="179507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adlock on computer motherboard">
            <a:extLst>
              <a:ext uri="{FF2B5EF4-FFF2-40B4-BE49-F238E27FC236}">
                <a16:creationId xmlns:a16="http://schemas.microsoft.com/office/drawing/2014/main" id="{7EFB32FF-A6DC-4FF2-8C18-95FEDE55A213}"/>
              </a:ext>
            </a:extLst>
          </p:cNvPr>
          <p:cNvPicPr>
            <a:picLocks noChangeAspect="1"/>
          </p:cNvPicPr>
          <p:nvPr/>
        </p:nvPicPr>
        <p:blipFill rotWithShape="1">
          <a:blip r:embed="rId3"/>
          <a:srcRect b="15730"/>
          <a:stretch/>
        </p:blipFill>
        <p:spPr>
          <a:xfrm>
            <a:off x="20" y="10"/>
            <a:ext cx="12191980" cy="6857990"/>
          </a:xfrm>
          <a:prstGeom prst="rect">
            <a:avLst/>
          </a:prstGeom>
          <a:noFill/>
        </p:spPr>
      </p:pic>
      <p:sp>
        <p:nvSpPr>
          <p:cNvPr id="11" name="Title 2">
            <a:extLst>
              <a:ext uri="{FF2B5EF4-FFF2-40B4-BE49-F238E27FC236}">
                <a16:creationId xmlns:a16="http://schemas.microsoft.com/office/drawing/2014/main" id="{720BA218-F5E6-4D3F-A586-AEDCF8DAB7D4}"/>
              </a:ext>
            </a:extLst>
          </p:cNvPr>
          <p:cNvSpPr>
            <a:spLocks noGrp="1"/>
          </p:cNvSpPr>
          <p:nvPr>
            <p:ph type="title"/>
          </p:nvPr>
        </p:nvSpPr>
        <p:spPr>
          <a:xfrm>
            <a:off x="0" y="3657600"/>
            <a:ext cx="12192000" cy="3200400"/>
          </a:xfrm>
        </p:spPr>
        <p:txBody>
          <a:bodyPr wrap="square" anchor="b">
            <a:normAutofit/>
          </a:bodyPr>
          <a:lstStyle/>
          <a:p>
            <a:r>
              <a:rPr lang="en-US" dirty="0"/>
              <a:t>Microsoft Information Protection (MIP)</a:t>
            </a:r>
          </a:p>
        </p:txBody>
      </p:sp>
    </p:spTree>
    <p:extLst>
      <p:ext uri="{BB962C8B-B14F-4D97-AF65-F5344CB8AC3E}">
        <p14:creationId xmlns:p14="http://schemas.microsoft.com/office/powerpoint/2010/main" val="422662268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32EEE-D8DF-40B6-B86F-603BB39844F3}"/>
              </a:ext>
            </a:extLst>
          </p:cNvPr>
          <p:cNvSpPr>
            <a:spLocks noGrp="1"/>
          </p:cNvSpPr>
          <p:nvPr>
            <p:ph type="title"/>
          </p:nvPr>
        </p:nvSpPr>
        <p:spPr>
          <a:xfrm>
            <a:off x="582749" y="517299"/>
            <a:ext cx="10905866" cy="492443"/>
          </a:xfrm>
        </p:spPr>
        <p:txBody>
          <a:bodyPr/>
          <a:lstStyle/>
          <a:p>
            <a:r>
              <a:rPr lang="en-US" sz="3200" dirty="0">
                <a:cs typeface="Segoe UI Semilight" panose="020B0402040204020203" pitchFamily="34" charset="0"/>
              </a:rPr>
              <a:t>Simplify information protection using Sensitivity Labels</a:t>
            </a:r>
          </a:p>
        </p:txBody>
      </p:sp>
      <p:sp>
        <p:nvSpPr>
          <p:cNvPr id="3" name="Text Placeholder 2">
            <a:extLst>
              <a:ext uri="{FF2B5EF4-FFF2-40B4-BE49-F238E27FC236}">
                <a16:creationId xmlns:a16="http://schemas.microsoft.com/office/drawing/2014/main" id="{7B6F1B18-CAD7-45F2-8BA6-CB80A140021E}"/>
              </a:ext>
            </a:extLst>
          </p:cNvPr>
          <p:cNvSpPr>
            <a:spLocks noGrp="1"/>
          </p:cNvSpPr>
          <p:nvPr>
            <p:ph type="body" sz="quarter" idx="10"/>
          </p:nvPr>
        </p:nvSpPr>
        <p:spPr>
          <a:xfrm>
            <a:off x="420250" y="2192638"/>
            <a:ext cx="5120579" cy="3693319"/>
          </a:xfrm>
        </p:spPr>
        <p:txBody>
          <a:bodyPr/>
          <a:lstStyle/>
          <a:p>
            <a:r>
              <a:rPr lang="en-US" sz="2000" dirty="0">
                <a:solidFill>
                  <a:srgbClr val="0070C0"/>
                </a:solidFill>
              </a:rPr>
              <a:t>Easily classify, detect, and label</a:t>
            </a:r>
            <a:r>
              <a:rPr lang="en-US" sz="2000" dirty="0">
                <a:solidFill>
                  <a:schemeClr val="accent1"/>
                </a:solidFill>
              </a:rPr>
              <a:t> </a:t>
            </a:r>
            <a:r>
              <a:rPr lang="en-US" sz="2000" dirty="0"/>
              <a:t>your ever-increasing digital data</a:t>
            </a:r>
          </a:p>
          <a:p>
            <a:endParaRPr lang="en-US" sz="2000" dirty="0">
              <a:solidFill>
                <a:srgbClr val="50E6FF"/>
              </a:solidFill>
            </a:endParaRPr>
          </a:p>
          <a:p>
            <a:r>
              <a:rPr lang="en-US" sz="2000" dirty="0">
                <a:solidFill>
                  <a:srgbClr val="0070C0"/>
                </a:solidFill>
              </a:rPr>
              <a:t>Manually/Automatically protect </a:t>
            </a:r>
            <a:r>
              <a:rPr lang="en-US" sz="2000" dirty="0"/>
              <a:t>Files &amp; Emails with policies like Encryption and Watermarking</a:t>
            </a:r>
          </a:p>
          <a:p>
            <a:endParaRPr lang="en-US" sz="2000" dirty="0"/>
          </a:p>
          <a:p>
            <a:r>
              <a:rPr lang="en-US" sz="2000" dirty="0">
                <a:solidFill>
                  <a:srgbClr val="0070C0"/>
                </a:solidFill>
              </a:rPr>
              <a:t>Set consistent policies</a:t>
            </a:r>
            <a:r>
              <a:rPr lang="en-US" sz="2000" dirty="0">
                <a:solidFill>
                  <a:schemeClr val="accent1"/>
                </a:solidFill>
              </a:rPr>
              <a:t> </a:t>
            </a:r>
            <a:r>
              <a:rPr lang="en-US" sz="2000" dirty="0"/>
              <a:t>on Teams, Sites, and Groups like Device, </a:t>
            </a:r>
            <a:r>
              <a:rPr lang="en-US" sz="2000" dirty="0">
                <a:solidFill>
                  <a:srgbClr val="0070C0"/>
                </a:solidFill>
              </a:rPr>
              <a:t>now with external sharing policies</a:t>
            </a:r>
          </a:p>
        </p:txBody>
      </p:sp>
      <p:sp>
        <p:nvSpPr>
          <p:cNvPr id="12" name="Title 1">
            <a:extLst>
              <a:ext uri="{FF2B5EF4-FFF2-40B4-BE49-F238E27FC236}">
                <a16:creationId xmlns:a16="http://schemas.microsoft.com/office/drawing/2014/main" id="{CB187EA8-875C-4B1E-BCDC-D8CD6F772624}"/>
              </a:ext>
            </a:extLst>
          </p:cNvPr>
          <p:cNvSpPr txBox="1">
            <a:spLocks/>
          </p:cNvSpPr>
          <p:nvPr/>
        </p:nvSpPr>
        <p:spPr>
          <a:xfrm>
            <a:off x="582749" y="138443"/>
            <a:ext cx="9144000" cy="307777"/>
          </a:xfrm>
          <a:prstGeom prst="rect">
            <a:avLst/>
          </a:prstGeom>
        </p:spPr>
        <p:txBody>
          <a:bodyPr vert="horz" wrap="square" lIns="0" tIns="0" rIns="0" bIns="0" rtlCol="0" anchor="ctr">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2000" dirty="0">
                <a:latin typeface="Segoe UI Semilight" panose="020B0402040204020203" pitchFamily="34" charset="0"/>
                <a:cs typeface="Segoe UI Semilight" panose="020B0402040204020203" pitchFamily="34" charset="0"/>
              </a:rPr>
              <a:t>Microsoft Information Protection (MIP)</a:t>
            </a:r>
          </a:p>
        </p:txBody>
      </p:sp>
      <p:pic>
        <p:nvPicPr>
          <p:cNvPr id="6" name="Picture 5" descr="A screenshot of a cell phone&#10;&#10;Description automatically generated">
            <a:extLst>
              <a:ext uri="{FF2B5EF4-FFF2-40B4-BE49-F238E27FC236}">
                <a16:creationId xmlns:a16="http://schemas.microsoft.com/office/drawing/2014/main" id="{87CD0E30-B971-4571-8ACD-2A23CB5F5995}"/>
              </a:ext>
            </a:extLst>
          </p:cNvPr>
          <p:cNvPicPr>
            <a:picLocks noChangeAspect="1"/>
          </p:cNvPicPr>
          <p:nvPr/>
        </p:nvPicPr>
        <p:blipFill>
          <a:blip r:embed="rId3"/>
          <a:stretch>
            <a:fillRect/>
          </a:stretch>
        </p:blipFill>
        <p:spPr>
          <a:xfrm>
            <a:off x="5978425" y="2054398"/>
            <a:ext cx="5961859" cy="33542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214992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oup of students working in library">
            <a:extLst>
              <a:ext uri="{FF2B5EF4-FFF2-40B4-BE49-F238E27FC236}">
                <a16:creationId xmlns:a16="http://schemas.microsoft.com/office/drawing/2014/main" id="{2751E7E8-65CE-4A9C-BD6D-F050771BB7CF}"/>
              </a:ext>
            </a:extLst>
          </p:cNvPr>
          <p:cNvPicPr>
            <a:picLocks noChangeAspect="1"/>
          </p:cNvPicPr>
          <p:nvPr/>
        </p:nvPicPr>
        <p:blipFill>
          <a:blip r:embed="rId3"/>
          <a:stretch>
            <a:fillRect/>
          </a:stretch>
        </p:blipFill>
        <p:spPr>
          <a:xfrm>
            <a:off x="0" y="0"/>
            <a:ext cx="12233086" cy="8153400"/>
          </a:xfrm>
          <a:prstGeom prst="rect">
            <a:avLst/>
          </a:prstGeom>
        </p:spPr>
      </p:pic>
      <p:sp>
        <p:nvSpPr>
          <p:cNvPr id="2" name="Title 1">
            <a:extLst>
              <a:ext uri="{FF2B5EF4-FFF2-40B4-BE49-F238E27FC236}">
                <a16:creationId xmlns:a16="http://schemas.microsoft.com/office/drawing/2014/main" id="{B5D18123-2BEE-4A49-8D2B-41F7CA0E52BC}"/>
              </a:ext>
            </a:extLst>
          </p:cNvPr>
          <p:cNvSpPr>
            <a:spLocks noGrp="1"/>
          </p:cNvSpPr>
          <p:nvPr>
            <p:ph type="title"/>
          </p:nvPr>
        </p:nvSpPr>
        <p:spPr>
          <a:xfrm>
            <a:off x="-3" y="0"/>
            <a:ext cx="5669280" cy="6858000"/>
          </a:xfrm>
        </p:spPr>
        <p:txBody>
          <a:bodyPr wrap="square" anchor="ctr">
            <a:normAutofit/>
          </a:bodyPr>
          <a:lstStyle/>
          <a:p>
            <a:r>
              <a:rPr lang="en-US" sz="2800" dirty="0"/>
              <a:t>Demo:</a:t>
            </a:r>
            <a:br>
              <a:rPr lang="en-US" sz="2800" dirty="0"/>
            </a:br>
            <a:br>
              <a:rPr lang="en-US" sz="2800" dirty="0"/>
            </a:br>
            <a:r>
              <a:rPr lang="en-US" sz="2800" dirty="0"/>
              <a:t>Sensitivity labels for Files and Teams/SharePoint Sites</a:t>
            </a:r>
          </a:p>
        </p:txBody>
      </p:sp>
    </p:spTree>
    <p:extLst>
      <p:ext uri="{BB962C8B-B14F-4D97-AF65-F5344CB8AC3E}">
        <p14:creationId xmlns:p14="http://schemas.microsoft.com/office/powerpoint/2010/main" val="292629673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up of people having fun at music concert">
            <a:extLst>
              <a:ext uri="{FF2B5EF4-FFF2-40B4-BE49-F238E27FC236}">
                <a16:creationId xmlns:a16="http://schemas.microsoft.com/office/drawing/2014/main" id="{BD24B4F4-2000-4D43-8774-2163E1382867}"/>
              </a:ext>
            </a:extLst>
          </p:cNvPr>
          <p:cNvPicPr>
            <a:picLocks noChangeAspect="1"/>
          </p:cNvPicPr>
          <p:nvPr/>
        </p:nvPicPr>
        <p:blipFill>
          <a:blip r:embed="rId3"/>
          <a:stretch>
            <a:fillRect/>
          </a:stretch>
        </p:blipFill>
        <p:spPr>
          <a:xfrm>
            <a:off x="-236428" y="-508001"/>
            <a:ext cx="12553474" cy="8354681"/>
          </a:xfrm>
          <a:prstGeom prst="rect">
            <a:avLst/>
          </a:prstGeom>
        </p:spPr>
      </p:pic>
      <p:sp>
        <p:nvSpPr>
          <p:cNvPr id="4" name="Title 3">
            <a:extLst>
              <a:ext uri="{FF2B5EF4-FFF2-40B4-BE49-F238E27FC236}">
                <a16:creationId xmlns:a16="http://schemas.microsoft.com/office/drawing/2014/main" id="{35CBD099-761C-44F8-830C-CDFB16988923}"/>
              </a:ext>
            </a:extLst>
          </p:cNvPr>
          <p:cNvSpPr>
            <a:spLocks noGrp="1"/>
          </p:cNvSpPr>
          <p:nvPr>
            <p:ph type="title"/>
          </p:nvPr>
        </p:nvSpPr>
        <p:spPr>
          <a:xfrm>
            <a:off x="728940" y="694632"/>
            <a:ext cx="11018520" cy="1111822"/>
          </a:xfrm>
        </p:spPr>
        <p:txBody>
          <a:bodyPr wrap="square" anchor="ctr">
            <a:normAutofit fontScale="90000"/>
          </a:bodyPr>
          <a:lstStyle/>
          <a:p>
            <a:r>
              <a:rPr lang="en-US" dirty="0">
                <a:solidFill>
                  <a:srgbClr val="FFFFFF"/>
                </a:solidFill>
              </a:rPr>
              <a:t>Would you like to try Sensitivity Labels in SharePoint/OneDrive/Teams, now with Sharing Policies?</a:t>
            </a:r>
          </a:p>
        </p:txBody>
      </p:sp>
    </p:spTree>
    <p:extLst>
      <p:ext uri="{BB962C8B-B14F-4D97-AF65-F5344CB8AC3E}">
        <p14:creationId xmlns:p14="http://schemas.microsoft.com/office/powerpoint/2010/main" val="283985916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lectronic components on a white background">
            <a:extLst>
              <a:ext uri="{FF2B5EF4-FFF2-40B4-BE49-F238E27FC236}">
                <a16:creationId xmlns:a16="http://schemas.microsoft.com/office/drawing/2014/main" id="{B755BB19-0880-48B8-8730-C987DB88C47A}"/>
              </a:ext>
            </a:extLst>
          </p:cNvPr>
          <p:cNvPicPr>
            <a:picLocks noChangeAspect="1"/>
          </p:cNvPicPr>
          <p:nvPr/>
        </p:nvPicPr>
        <p:blipFill>
          <a:blip r:embed="rId3"/>
          <a:stretch>
            <a:fillRect/>
          </a:stretch>
        </p:blipFill>
        <p:spPr>
          <a:xfrm>
            <a:off x="-517793" y="-293915"/>
            <a:ext cx="12785993" cy="8534401"/>
          </a:xfrm>
          <a:prstGeom prst="rect">
            <a:avLst/>
          </a:prstGeom>
        </p:spPr>
      </p:pic>
      <p:sp>
        <p:nvSpPr>
          <p:cNvPr id="3" name="Text Placeholder 2">
            <a:extLst>
              <a:ext uri="{FF2B5EF4-FFF2-40B4-BE49-F238E27FC236}">
                <a16:creationId xmlns:a16="http://schemas.microsoft.com/office/drawing/2014/main" id="{F979AFA4-3E77-496D-9F7D-918699E85B15}"/>
              </a:ext>
            </a:extLst>
          </p:cNvPr>
          <p:cNvSpPr>
            <a:spLocks noGrp="1"/>
          </p:cNvSpPr>
          <p:nvPr>
            <p:ph type="body" sz="quarter" idx="10"/>
          </p:nvPr>
        </p:nvSpPr>
        <p:spPr>
          <a:xfrm>
            <a:off x="457200" y="5006909"/>
            <a:ext cx="5138175" cy="1254445"/>
          </a:xfrm>
        </p:spPr>
        <p:txBody>
          <a:bodyPr/>
          <a:lstStyle/>
          <a:p>
            <a:endParaRPr lang="en-US" sz="3200" baseline="30000" dirty="0">
              <a:solidFill>
                <a:schemeClr val="tx1"/>
              </a:solidFill>
            </a:endParaRPr>
          </a:p>
          <a:p>
            <a:r>
              <a:rPr lang="en-US" sz="3200" baseline="30000" dirty="0">
                <a:solidFill>
                  <a:schemeClr val="tx1"/>
                </a:solidFill>
              </a:rPr>
              <a:t>https://aka.ms/MIPSharing</a:t>
            </a:r>
          </a:p>
        </p:txBody>
      </p:sp>
      <p:sp>
        <p:nvSpPr>
          <p:cNvPr id="4" name="Title 3">
            <a:extLst>
              <a:ext uri="{FF2B5EF4-FFF2-40B4-BE49-F238E27FC236}">
                <a16:creationId xmlns:a16="http://schemas.microsoft.com/office/drawing/2014/main" id="{B405BC57-0698-4B6E-8273-F6905B2397C5}"/>
              </a:ext>
            </a:extLst>
          </p:cNvPr>
          <p:cNvSpPr>
            <a:spLocks noGrp="1"/>
          </p:cNvSpPr>
          <p:nvPr>
            <p:ph type="title"/>
          </p:nvPr>
        </p:nvSpPr>
        <p:spPr>
          <a:xfrm>
            <a:off x="457200" y="2764822"/>
            <a:ext cx="11403122" cy="2125701"/>
          </a:xfrm>
        </p:spPr>
        <p:txBody>
          <a:bodyPr/>
          <a:lstStyle/>
          <a:p>
            <a:r>
              <a:rPr lang="en-US" sz="2400" dirty="0">
                <a:solidFill>
                  <a:schemeClr val="tx1"/>
                </a:solidFill>
              </a:rPr>
              <a:t>Public Preview</a:t>
            </a:r>
            <a:br>
              <a:rPr lang="en-US" sz="2400" dirty="0">
                <a:solidFill>
                  <a:schemeClr val="tx1"/>
                </a:solidFill>
              </a:rPr>
            </a:br>
            <a:br>
              <a:rPr lang="en-US" dirty="0">
                <a:solidFill>
                  <a:schemeClr val="tx1"/>
                </a:solidFill>
              </a:rPr>
            </a:br>
            <a:r>
              <a:rPr lang="en-US" dirty="0">
                <a:solidFill>
                  <a:schemeClr val="tx1"/>
                </a:solidFill>
              </a:rPr>
              <a:t>Sensitivity Labels with External Sharing Policies</a:t>
            </a:r>
          </a:p>
        </p:txBody>
      </p:sp>
    </p:spTree>
    <p:extLst>
      <p:ext uri="{BB962C8B-B14F-4D97-AF65-F5344CB8AC3E}">
        <p14:creationId xmlns:p14="http://schemas.microsoft.com/office/powerpoint/2010/main" val="3298277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4862F9-9166-4CCE-B216-706C4D747BDB}"/>
              </a:ext>
            </a:extLst>
          </p:cNvPr>
          <p:cNvPicPr>
            <a:picLocks noChangeAspect="1"/>
          </p:cNvPicPr>
          <p:nvPr/>
        </p:nvPicPr>
        <p:blipFill>
          <a:blip r:embed="rId3"/>
          <a:stretch>
            <a:fillRect/>
          </a:stretch>
        </p:blipFill>
        <p:spPr>
          <a:xfrm>
            <a:off x="6729984" y="1288566"/>
            <a:ext cx="4876799" cy="4971271"/>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F2A13872-D321-4F74-9A2C-B434744A3ACE}"/>
              </a:ext>
            </a:extLst>
          </p:cNvPr>
          <p:cNvSpPr>
            <a:spLocks noGrp="1"/>
          </p:cNvSpPr>
          <p:nvPr>
            <p:ph type="body" sz="quarter" idx="10"/>
          </p:nvPr>
        </p:nvSpPr>
        <p:spPr>
          <a:xfrm>
            <a:off x="506367" y="1890117"/>
            <a:ext cx="5726793" cy="3077766"/>
          </a:xfrm>
        </p:spPr>
        <p:txBody>
          <a:bodyPr/>
          <a:lstStyle/>
          <a:p>
            <a:r>
              <a:rPr lang="en-US" sz="2000" dirty="0"/>
              <a:t>Like device policies at site level, you can now do </a:t>
            </a:r>
            <a:r>
              <a:rPr lang="en-US" sz="2000" dirty="0">
                <a:solidFill>
                  <a:srgbClr val="7030A0"/>
                </a:solidFill>
              </a:rPr>
              <a:t>MFA (multi-factor-authentication) at site level</a:t>
            </a:r>
          </a:p>
          <a:p>
            <a:endParaRPr lang="en-US" sz="2000" dirty="0">
              <a:solidFill>
                <a:srgbClr val="FFC000"/>
              </a:solidFill>
            </a:endParaRPr>
          </a:p>
          <a:p>
            <a:r>
              <a:rPr lang="en-US" sz="2000" dirty="0">
                <a:solidFill>
                  <a:schemeClr val="tx1"/>
                </a:solidFill>
              </a:rPr>
              <a:t>Tailor the additional authentication requirements for business sensitive sites</a:t>
            </a:r>
          </a:p>
          <a:p>
            <a:endParaRPr lang="en-US" sz="2000" dirty="0">
              <a:solidFill>
                <a:schemeClr val="tx1"/>
              </a:solidFill>
            </a:endParaRPr>
          </a:p>
          <a:p>
            <a:r>
              <a:rPr lang="en-US" sz="2000" dirty="0">
                <a:solidFill>
                  <a:schemeClr val="tx1"/>
                </a:solidFill>
              </a:rPr>
              <a:t>Interested in previewing? Enroll in this form: </a:t>
            </a:r>
            <a:r>
              <a:rPr lang="en-US" sz="2000" dirty="0">
                <a:solidFill>
                  <a:schemeClr val="tx1"/>
                </a:solidFill>
                <a:hlinkClick r:id="rId4"/>
              </a:rPr>
              <a:t>https://aka.ms/ODSPSecurityPreviews</a:t>
            </a:r>
            <a:r>
              <a:rPr lang="en-US" sz="2000" dirty="0">
                <a:solidFill>
                  <a:schemeClr val="tx1"/>
                </a:solidFill>
              </a:rPr>
              <a:t> </a:t>
            </a:r>
          </a:p>
        </p:txBody>
      </p:sp>
      <p:pic>
        <p:nvPicPr>
          <p:cNvPr id="5" name="Picture 4">
            <a:extLst>
              <a:ext uri="{FF2B5EF4-FFF2-40B4-BE49-F238E27FC236}">
                <a16:creationId xmlns:a16="http://schemas.microsoft.com/office/drawing/2014/main" id="{9C73282C-CC9A-408D-88BA-0E458E9A5A64}"/>
              </a:ext>
            </a:extLst>
          </p:cNvPr>
          <p:cNvPicPr>
            <a:picLocks noChangeAspect="1"/>
          </p:cNvPicPr>
          <p:nvPr/>
        </p:nvPicPr>
        <p:blipFill>
          <a:blip r:embed="rId5"/>
          <a:stretch>
            <a:fillRect/>
          </a:stretch>
        </p:blipFill>
        <p:spPr>
          <a:xfrm>
            <a:off x="8011704" y="2505456"/>
            <a:ext cx="3098255" cy="2763365"/>
          </a:xfrm>
          <a:prstGeom prst="rect">
            <a:avLst/>
          </a:prstGeom>
        </p:spPr>
      </p:pic>
      <p:pic>
        <p:nvPicPr>
          <p:cNvPr id="9" name="Graphic 8" descr="Cursor">
            <a:extLst>
              <a:ext uri="{FF2B5EF4-FFF2-40B4-BE49-F238E27FC236}">
                <a16:creationId xmlns:a16="http://schemas.microsoft.com/office/drawing/2014/main" id="{E0A449A7-A2AA-420C-84F6-3EEDBF6F36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13644" y="4801338"/>
            <a:ext cx="429030" cy="429030"/>
          </a:xfrm>
          <a:prstGeom prst="rect">
            <a:avLst/>
          </a:prstGeom>
        </p:spPr>
      </p:pic>
      <p:sp>
        <p:nvSpPr>
          <p:cNvPr id="4" name="Title 1">
            <a:extLst>
              <a:ext uri="{FF2B5EF4-FFF2-40B4-BE49-F238E27FC236}">
                <a16:creationId xmlns:a16="http://schemas.microsoft.com/office/drawing/2014/main" id="{99877AF3-3DE1-4F78-94AF-DD6DE867DEC2}"/>
              </a:ext>
            </a:extLst>
          </p:cNvPr>
          <p:cNvSpPr txBox="1">
            <a:spLocks/>
          </p:cNvSpPr>
          <p:nvPr/>
        </p:nvSpPr>
        <p:spPr>
          <a:xfrm>
            <a:off x="588263" y="351941"/>
            <a:ext cx="11018520"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r>
              <a:rPr lang="en-US" sz="3200" dirty="0">
                <a:cs typeface="Segoe UI Semilight" panose="020B0402040204020203" pitchFamily="34" charset="0"/>
              </a:rPr>
              <a:t>Next up – MFA Policy associated with sensitivity label</a:t>
            </a:r>
          </a:p>
        </p:txBody>
      </p:sp>
    </p:spTree>
    <p:extLst>
      <p:ext uri="{BB962C8B-B14F-4D97-AF65-F5344CB8AC3E}">
        <p14:creationId xmlns:p14="http://schemas.microsoft.com/office/powerpoint/2010/main" val="252680053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80B4E-DB2D-4688-BCB4-A4C808575B58}"/>
              </a:ext>
            </a:extLst>
          </p:cNvPr>
          <p:cNvSpPr>
            <a:spLocks noGrp="1"/>
          </p:cNvSpPr>
          <p:nvPr>
            <p:ph type="title"/>
          </p:nvPr>
        </p:nvSpPr>
        <p:spPr>
          <a:xfrm>
            <a:off x="588263" y="457200"/>
            <a:ext cx="11018520" cy="492443"/>
          </a:xfrm>
        </p:spPr>
        <p:txBody>
          <a:bodyPr/>
          <a:lstStyle/>
          <a:p>
            <a:r>
              <a:rPr lang="en-US" sz="3200" dirty="0">
                <a:cs typeface="Segoe UI Semilight" panose="020B0402040204020203" pitchFamily="34" charset="0"/>
              </a:rPr>
              <a:t>Data Classification Explorers – Know your data</a:t>
            </a:r>
          </a:p>
        </p:txBody>
      </p:sp>
      <p:sp>
        <p:nvSpPr>
          <p:cNvPr id="3" name="Text Placeholder 2">
            <a:extLst>
              <a:ext uri="{FF2B5EF4-FFF2-40B4-BE49-F238E27FC236}">
                <a16:creationId xmlns:a16="http://schemas.microsoft.com/office/drawing/2014/main" id="{AE04AF00-9201-4FC6-9802-6596B002F4E2}"/>
              </a:ext>
            </a:extLst>
          </p:cNvPr>
          <p:cNvSpPr>
            <a:spLocks noGrp="1"/>
          </p:cNvSpPr>
          <p:nvPr>
            <p:ph type="body" sz="quarter" idx="10"/>
          </p:nvPr>
        </p:nvSpPr>
        <p:spPr>
          <a:xfrm>
            <a:off x="270655" y="1764678"/>
            <a:ext cx="4844349" cy="3693319"/>
          </a:xfrm>
        </p:spPr>
        <p:txBody>
          <a:bodyPr/>
          <a:lstStyle/>
          <a:p>
            <a:r>
              <a:rPr lang="en-US" sz="2000" dirty="0">
                <a:solidFill>
                  <a:schemeClr val="accent1"/>
                </a:solidFill>
              </a:rPr>
              <a:t>Data classification </a:t>
            </a:r>
            <a:r>
              <a:rPr lang="en-US" sz="2000" dirty="0"/>
              <a:t>shows you full insights to how many items are labeled and with what labels across your Microsoft 365</a:t>
            </a:r>
          </a:p>
          <a:p>
            <a:endParaRPr lang="en-US" sz="2000" dirty="0">
              <a:solidFill>
                <a:schemeClr val="accent1"/>
              </a:solidFill>
            </a:endParaRPr>
          </a:p>
          <a:p>
            <a:r>
              <a:rPr lang="en-US" sz="2000" dirty="0">
                <a:solidFill>
                  <a:schemeClr val="accent1"/>
                </a:solidFill>
              </a:rPr>
              <a:t>Content explorer </a:t>
            </a:r>
            <a:r>
              <a:rPr lang="en-US" sz="2000" dirty="0"/>
              <a:t>shows detailed view of distribution of sensitive info types and labelled files</a:t>
            </a:r>
          </a:p>
          <a:p>
            <a:endParaRPr lang="en-US" sz="2000" dirty="0"/>
          </a:p>
          <a:p>
            <a:r>
              <a:rPr lang="en-US" sz="2000" dirty="0">
                <a:solidFill>
                  <a:schemeClr val="accent1"/>
                </a:solidFill>
              </a:rPr>
              <a:t>Activity explorer </a:t>
            </a:r>
            <a:r>
              <a:rPr lang="en-US" sz="2000" dirty="0"/>
              <a:t>shows detailed view of activities on labelled files</a:t>
            </a:r>
          </a:p>
        </p:txBody>
      </p:sp>
      <p:pic>
        <p:nvPicPr>
          <p:cNvPr id="16" name="Picture 15" descr="A screenshot of a cell phone&#10;&#10;Description automatically generated">
            <a:extLst>
              <a:ext uri="{FF2B5EF4-FFF2-40B4-BE49-F238E27FC236}">
                <a16:creationId xmlns:a16="http://schemas.microsoft.com/office/drawing/2014/main" id="{B54F944E-0EED-4DBB-9D01-341BEDC66A6B}"/>
              </a:ext>
            </a:extLst>
          </p:cNvPr>
          <p:cNvPicPr>
            <a:picLocks noChangeAspect="1"/>
          </p:cNvPicPr>
          <p:nvPr/>
        </p:nvPicPr>
        <p:blipFill>
          <a:blip r:embed="rId3"/>
          <a:stretch>
            <a:fillRect/>
          </a:stretch>
        </p:blipFill>
        <p:spPr>
          <a:xfrm>
            <a:off x="5432611" y="1915571"/>
            <a:ext cx="6617467" cy="339153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6D9EDE0D-A553-4768-8561-A56735AC1A65}"/>
              </a:ext>
            </a:extLst>
          </p:cNvPr>
          <p:cNvSpPr txBox="1"/>
          <p:nvPr/>
        </p:nvSpPr>
        <p:spPr>
          <a:xfrm>
            <a:off x="3988051" y="6359327"/>
            <a:ext cx="4215898" cy="307777"/>
          </a:xfrm>
          <a:prstGeom prst="rect">
            <a:avLst/>
          </a:prstGeom>
          <a:noFill/>
        </p:spPr>
        <p:txBody>
          <a:bodyPr wrap="none" lIns="0" tIns="0" rIns="0" bIns="0" rtlCol="0">
            <a:spAutoFit/>
          </a:bodyPr>
          <a:lstStyle/>
          <a:p>
            <a:pPr algn="l"/>
            <a:r>
              <a:rPr lang="en-US" sz="2000" dirty="0">
                <a:hlinkClick r:id="rId4"/>
              </a:rPr>
              <a:t>https://aka.ms/MIPDataClassification</a:t>
            </a:r>
            <a:r>
              <a:rPr lang="en-US" sz="2000" dirty="0"/>
              <a:t> </a:t>
            </a:r>
          </a:p>
        </p:txBody>
      </p:sp>
    </p:spTree>
    <p:extLst>
      <p:ext uri="{BB962C8B-B14F-4D97-AF65-F5344CB8AC3E}">
        <p14:creationId xmlns:p14="http://schemas.microsoft.com/office/powerpoint/2010/main" val="135191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448B-01A7-417D-819D-1735F00E9894}"/>
              </a:ext>
            </a:extLst>
          </p:cNvPr>
          <p:cNvSpPr>
            <a:spLocks noGrp="1"/>
          </p:cNvSpPr>
          <p:nvPr>
            <p:ph type="title"/>
          </p:nvPr>
        </p:nvSpPr>
        <p:spPr>
          <a:xfrm>
            <a:off x="256989" y="2996526"/>
            <a:ext cx="4494400" cy="864274"/>
          </a:xfrm>
        </p:spPr>
        <p:txBody>
          <a:bodyPr wrap="square" anchor="t">
            <a:normAutofit/>
          </a:bodyPr>
          <a:lstStyle/>
          <a:p>
            <a:r>
              <a:rPr lang="en-US" sz="3200"/>
              <a:t>But, wait there’s more…</a:t>
            </a:r>
          </a:p>
        </p:txBody>
      </p:sp>
      <p:pic>
        <p:nvPicPr>
          <p:cNvPr id="4" name="Picture 3">
            <a:extLst>
              <a:ext uri="{FF2B5EF4-FFF2-40B4-BE49-F238E27FC236}">
                <a16:creationId xmlns:a16="http://schemas.microsoft.com/office/drawing/2014/main" id="{10DD450D-6BF7-4B1B-8926-CE260DBDB897}"/>
              </a:ext>
            </a:extLst>
          </p:cNvPr>
          <p:cNvPicPr>
            <a:picLocks noChangeAspect="1"/>
          </p:cNvPicPr>
          <p:nvPr/>
        </p:nvPicPr>
        <p:blipFill rotWithShape="1">
          <a:blip r:embed="rId3"/>
          <a:srcRect l="28750" r="-1" b="-1"/>
          <a:stretch/>
        </p:blipFill>
        <p:spPr>
          <a:xfrm>
            <a:off x="5334000" y="10"/>
            <a:ext cx="6858000" cy="6857990"/>
          </a:xfrm>
          <a:prstGeom prst="rect">
            <a:avLst/>
          </a:prstGeom>
          <a:noFill/>
        </p:spPr>
      </p:pic>
    </p:spTree>
    <p:extLst>
      <p:ext uri="{BB962C8B-B14F-4D97-AF65-F5344CB8AC3E}">
        <p14:creationId xmlns:p14="http://schemas.microsoft.com/office/powerpoint/2010/main" val="127029015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80B4E-DB2D-4688-BCB4-A4C808575B58}"/>
              </a:ext>
            </a:extLst>
          </p:cNvPr>
          <p:cNvSpPr>
            <a:spLocks noGrp="1"/>
          </p:cNvSpPr>
          <p:nvPr>
            <p:ph type="title"/>
          </p:nvPr>
        </p:nvSpPr>
        <p:spPr>
          <a:xfrm>
            <a:off x="588263" y="457200"/>
            <a:ext cx="11018520" cy="492443"/>
          </a:xfrm>
        </p:spPr>
        <p:txBody>
          <a:bodyPr/>
          <a:lstStyle/>
          <a:p>
            <a:r>
              <a:rPr lang="en-US" sz="3200" dirty="0">
                <a:latin typeface="Segoe UI Semilight" panose="020B0402040204020203" pitchFamily="34" charset="0"/>
                <a:cs typeface="Segoe UI Semilight" panose="020B0402040204020203" pitchFamily="34" charset="0"/>
              </a:rPr>
              <a:t>Data access governance (DAG) insights</a:t>
            </a:r>
          </a:p>
        </p:txBody>
      </p:sp>
      <p:sp>
        <p:nvSpPr>
          <p:cNvPr id="3" name="Text Placeholder 2">
            <a:extLst>
              <a:ext uri="{FF2B5EF4-FFF2-40B4-BE49-F238E27FC236}">
                <a16:creationId xmlns:a16="http://schemas.microsoft.com/office/drawing/2014/main" id="{AE04AF00-9201-4FC6-9802-6596B002F4E2}"/>
              </a:ext>
            </a:extLst>
          </p:cNvPr>
          <p:cNvSpPr>
            <a:spLocks noGrp="1"/>
          </p:cNvSpPr>
          <p:nvPr>
            <p:ph type="body" sz="quarter" idx="10"/>
          </p:nvPr>
        </p:nvSpPr>
        <p:spPr>
          <a:xfrm>
            <a:off x="764923" y="5881542"/>
            <a:ext cx="10662153" cy="615553"/>
          </a:xfrm>
        </p:spPr>
        <p:txBody>
          <a:bodyPr/>
          <a:lstStyle/>
          <a:p>
            <a:r>
              <a:rPr lang="en-US" sz="2000" dirty="0">
                <a:solidFill>
                  <a:schemeClr val="accent1"/>
                </a:solidFill>
              </a:rPr>
              <a:t>Insights into</a:t>
            </a:r>
            <a:r>
              <a:rPr lang="en-US" sz="2000" dirty="0"/>
              <a:t> sensitivity-based top-100 sites sorted by number of sensitive files and corresponding access &amp; sharing policies</a:t>
            </a:r>
          </a:p>
        </p:txBody>
      </p:sp>
      <p:pic>
        <p:nvPicPr>
          <p:cNvPr id="14" name="Picture 13">
            <a:extLst>
              <a:ext uri="{FF2B5EF4-FFF2-40B4-BE49-F238E27FC236}">
                <a16:creationId xmlns:a16="http://schemas.microsoft.com/office/drawing/2014/main" id="{6EE98041-91AA-43BA-BE67-5ACCD33B820E}"/>
              </a:ext>
            </a:extLst>
          </p:cNvPr>
          <p:cNvPicPr>
            <a:picLocks noChangeAspect="1"/>
          </p:cNvPicPr>
          <p:nvPr/>
        </p:nvPicPr>
        <p:blipFill>
          <a:blip r:embed="rId3"/>
          <a:stretch>
            <a:fillRect/>
          </a:stretch>
        </p:blipFill>
        <p:spPr>
          <a:xfrm>
            <a:off x="1983749" y="1101755"/>
            <a:ext cx="8288008" cy="4654489"/>
          </a:xfrm>
          <a:prstGeom prst="rect">
            <a:avLst/>
          </a:prstGeom>
        </p:spPr>
      </p:pic>
    </p:spTree>
    <p:extLst>
      <p:ext uri="{BB962C8B-B14F-4D97-AF65-F5344CB8AC3E}">
        <p14:creationId xmlns:p14="http://schemas.microsoft.com/office/powerpoint/2010/main" val="1619749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80B4E-DB2D-4688-BCB4-A4C808575B58}"/>
              </a:ext>
            </a:extLst>
          </p:cNvPr>
          <p:cNvSpPr>
            <a:spLocks noGrp="1"/>
          </p:cNvSpPr>
          <p:nvPr>
            <p:ph type="title"/>
          </p:nvPr>
        </p:nvSpPr>
        <p:spPr>
          <a:xfrm>
            <a:off x="588263" y="457200"/>
            <a:ext cx="11018520" cy="492443"/>
          </a:xfrm>
        </p:spPr>
        <p:txBody>
          <a:bodyPr/>
          <a:lstStyle/>
          <a:p>
            <a:r>
              <a:rPr lang="en-US" sz="3200" dirty="0">
                <a:latin typeface="Segoe UI Semilight" panose="020B0402040204020203" pitchFamily="34" charset="0"/>
                <a:cs typeface="Segoe UI Semilight" panose="020B0402040204020203" pitchFamily="34" charset="0"/>
              </a:rPr>
              <a:t>Data access governance (DAG) insights</a:t>
            </a:r>
          </a:p>
        </p:txBody>
      </p:sp>
      <p:sp>
        <p:nvSpPr>
          <p:cNvPr id="19" name="TextBox 18">
            <a:extLst>
              <a:ext uri="{FF2B5EF4-FFF2-40B4-BE49-F238E27FC236}">
                <a16:creationId xmlns:a16="http://schemas.microsoft.com/office/drawing/2014/main" id="{997184B6-57FD-4895-8033-30E0AE91C5CA}"/>
              </a:ext>
            </a:extLst>
          </p:cNvPr>
          <p:cNvSpPr txBox="1"/>
          <p:nvPr/>
        </p:nvSpPr>
        <p:spPr>
          <a:xfrm>
            <a:off x="588263" y="5850764"/>
            <a:ext cx="10527660" cy="646331"/>
          </a:xfrm>
          <a:prstGeom prst="rect">
            <a:avLst/>
          </a:prstGeom>
          <a:noFill/>
        </p:spPr>
        <p:txBody>
          <a:bodyPr wrap="square">
            <a:spAutoFit/>
          </a:bodyPr>
          <a:lstStyle/>
          <a:p>
            <a:endParaRPr lang="en-US" sz="1800" dirty="0">
              <a:solidFill>
                <a:schemeClr val="accent1"/>
              </a:solidFill>
            </a:endParaRPr>
          </a:p>
          <a:p>
            <a:r>
              <a:rPr lang="en-US" sz="1800" dirty="0">
                <a:solidFill>
                  <a:schemeClr val="accent1"/>
                </a:solidFill>
              </a:rPr>
              <a:t>Learn access patterns </a:t>
            </a:r>
            <a:r>
              <a:rPr lang="en-US" sz="1800" dirty="0"/>
              <a:t>by reviewing the over exposed sites with company sharable or anonymous links</a:t>
            </a:r>
          </a:p>
        </p:txBody>
      </p:sp>
      <p:pic>
        <p:nvPicPr>
          <p:cNvPr id="4" name="Picture 3">
            <a:extLst>
              <a:ext uri="{FF2B5EF4-FFF2-40B4-BE49-F238E27FC236}">
                <a16:creationId xmlns:a16="http://schemas.microsoft.com/office/drawing/2014/main" id="{E95FE180-0891-4775-853B-F38FED73AE5F}"/>
              </a:ext>
            </a:extLst>
          </p:cNvPr>
          <p:cNvPicPr>
            <a:picLocks noChangeAspect="1"/>
          </p:cNvPicPr>
          <p:nvPr/>
        </p:nvPicPr>
        <p:blipFill>
          <a:blip r:embed="rId3"/>
          <a:stretch>
            <a:fillRect/>
          </a:stretch>
        </p:blipFill>
        <p:spPr>
          <a:xfrm>
            <a:off x="1987854" y="1101852"/>
            <a:ext cx="8279797" cy="4654296"/>
          </a:xfrm>
          <a:prstGeom prst="rect">
            <a:avLst/>
          </a:prstGeom>
        </p:spPr>
      </p:pic>
    </p:spTree>
    <p:extLst>
      <p:ext uri="{BB962C8B-B14F-4D97-AF65-F5344CB8AC3E}">
        <p14:creationId xmlns:p14="http://schemas.microsoft.com/office/powerpoint/2010/main" val="12892409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Agenda</a:t>
            </a:r>
          </a:p>
        </p:txBody>
      </p:sp>
      <p:grpSp>
        <p:nvGrpSpPr>
          <p:cNvPr id="7" name="Group 6">
            <a:extLst>
              <a:ext uri="{FF2B5EF4-FFF2-40B4-BE49-F238E27FC236}">
                <a16:creationId xmlns:a16="http://schemas.microsoft.com/office/drawing/2014/main" id="{70872AB0-2D59-48E8-9216-F66A19EDF8F4}"/>
              </a:ext>
            </a:extLst>
          </p:cNvPr>
          <p:cNvGrpSpPr/>
          <p:nvPr/>
        </p:nvGrpSpPr>
        <p:grpSpPr>
          <a:xfrm>
            <a:off x="331586" y="2707063"/>
            <a:ext cx="2817678" cy="2931161"/>
            <a:chOff x="274638" y="1976502"/>
            <a:chExt cx="2874178" cy="2989937"/>
          </a:xfrm>
          <a:solidFill>
            <a:srgbClr val="243A5E"/>
          </a:solidFill>
        </p:grpSpPr>
        <p:sp>
          <p:nvSpPr>
            <p:cNvPr id="8" name="Rectangle 7">
              <a:extLst>
                <a:ext uri="{FF2B5EF4-FFF2-40B4-BE49-F238E27FC236}">
                  <a16:creationId xmlns:a16="http://schemas.microsoft.com/office/drawing/2014/main" id="{9A8A767D-7E01-43DA-9556-A30767DEFE53}"/>
                </a:ext>
              </a:extLst>
            </p:cNvPr>
            <p:cNvSpPr/>
            <p:nvPr/>
          </p:nvSpPr>
          <p:spPr bwMode="auto">
            <a:xfrm>
              <a:off x="274638" y="3040068"/>
              <a:ext cx="2874178" cy="192637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Segoe UI" pitchFamily="34" charset="0"/>
                  <a:cs typeface="Segoe UI Light" panose="020B0502040204020203" pitchFamily="34" charset="0"/>
                </a:rPr>
                <a:t>Trends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rPr>
                <a:t> in security landscape</a:t>
              </a:r>
            </a:p>
          </p:txBody>
        </p:sp>
        <p:grpSp>
          <p:nvGrpSpPr>
            <p:cNvPr id="9" name="Group 8">
              <a:extLst>
                <a:ext uri="{FF2B5EF4-FFF2-40B4-BE49-F238E27FC236}">
                  <a16:creationId xmlns:a16="http://schemas.microsoft.com/office/drawing/2014/main" id="{7C6708BF-1A02-4086-BEBA-69089B8C7CBA}"/>
                </a:ext>
              </a:extLst>
            </p:cNvPr>
            <p:cNvGrpSpPr/>
            <p:nvPr/>
          </p:nvGrpSpPr>
          <p:grpSpPr>
            <a:xfrm>
              <a:off x="274638" y="1976502"/>
              <a:ext cx="2874178" cy="1068404"/>
              <a:chOff x="274638" y="1976502"/>
              <a:chExt cx="2874178" cy="1068404"/>
            </a:xfrm>
            <a:grpFill/>
          </p:grpSpPr>
          <p:sp>
            <p:nvSpPr>
              <p:cNvPr id="10" name="Rectangle 9">
                <a:extLst>
                  <a:ext uri="{FF2B5EF4-FFF2-40B4-BE49-F238E27FC236}">
                    <a16:creationId xmlns:a16="http://schemas.microsoft.com/office/drawing/2014/main" id="{C6ACEF90-4AB7-437E-B823-28F2F2941719}"/>
                  </a:ext>
                </a:extLst>
              </p:cNvPr>
              <p:cNvSpPr/>
              <p:nvPr/>
            </p:nvSpPr>
            <p:spPr bwMode="auto">
              <a:xfrm>
                <a:off x="274638"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chemeClr val="bg1"/>
                  </a:solidFill>
                  <a:effectLst/>
                  <a:uLnTx/>
                  <a:uFillTx/>
                  <a:latin typeface="Segoe UI"/>
                  <a:ea typeface="Segoe UI" pitchFamily="34" charset="0"/>
                  <a:cs typeface="Segoe UI" pitchFamily="34" charset="0"/>
                </a:endParaRPr>
              </a:p>
            </p:txBody>
          </p:sp>
          <p:sp>
            <p:nvSpPr>
              <p:cNvPr id="11" name="Chart_E999">
                <a:extLst>
                  <a:ext uri="{FF2B5EF4-FFF2-40B4-BE49-F238E27FC236}">
                    <a16:creationId xmlns:a16="http://schemas.microsoft.com/office/drawing/2014/main" id="{F37FB61D-816B-418D-855A-66C77C6E0F92}"/>
                  </a:ext>
                </a:extLst>
              </p:cNvPr>
              <p:cNvSpPr>
                <a:spLocks noChangeAspect="1" noEditPoints="1"/>
              </p:cNvSpPr>
              <p:nvPr/>
            </p:nvSpPr>
            <p:spPr bwMode="auto">
              <a:xfrm>
                <a:off x="2540555" y="2291838"/>
                <a:ext cx="437424" cy="437732"/>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2" name="Group 11">
            <a:extLst>
              <a:ext uri="{FF2B5EF4-FFF2-40B4-BE49-F238E27FC236}">
                <a16:creationId xmlns:a16="http://schemas.microsoft.com/office/drawing/2014/main" id="{A73FB9FE-CBE8-42A2-BFD2-B9FE3C1D5671}"/>
              </a:ext>
            </a:extLst>
          </p:cNvPr>
          <p:cNvGrpSpPr/>
          <p:nvPr/>
        </p:nvGrpSpPr>
        <p:grpSpPr>
          <a:xfrm>
            <a:off x="3276867" y="2707064"/>
            <a:ext cx="2817678" cy="2931159"/>
            <a:chOff x="3278979" y="1976502"/>
            <a:chExt cx="2874178" cy="2989935"/>
          </a:xfrm>
          <a:solidFill>
            <a:srgbClr val="243A5E"/>
          </a:solidFill>
        </p:grpSpPr>
        <p:sp>
          <p:nvSpPr>
            <p:cNvPr id="13" name="Rectangle 12">
              <a:extLst>
                <a:ext uri="{FF2B5EF4-FFF2-40B4-BE49-F238E27FC236}">
                  <a16:creationId xmlns:a16="http://schemas.microsoft.com/office/drawing/2014/main" id="{8F55816E-C028-4BB3-AC71-32129485B46C}"/>
                </a:ext>
              </a:extLst>
            </p:cNvPr>
            <p:cNvSpPr/>
            <p:nvPr/>
          </p:nvSpPr>
          <p:spPr bwMode="auto">
            <a:xfrm>
              <a:off x="3278979" y="3040065"/>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a:t>
              </a:r>
              <a:r>
                <a:rPr lang="en-US" sz="2353" b="1">
                  <a:solidFill>
                    <a:srgbClr val="92D050"/>
                  </a:solidFill>
                  <a:latin typeface="Segoe UI Light" panose="020B0502040204020203" pitchFamily="34" charset="0"/>
                  <a:cs typeface="Segoe UI Light" panose="020B0502040204020203" pitchFamily="34" charset="0"/>
                </a:rPr>
                <a:t>security controls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 to your unique challenges</a:t>
              </a:r>
            </a:p>
          </p:txBody>
        </p:sp>
        <p:grpSp>
          <p:nvGrpSpPr>
            <p:cNvPr id="14" name="Group 13">
              <a:extLst>
                <a:ext uri="{FF2B5EF4-FFF2-40B4-BE49-F238E27FC236}">
                  <a16:creationId xmlns:a16="http://schemas.microsoft.com/office/drawing/2014/main" id="{3FEA2320-CA91-4FB6-B104-1EA6298586E2}"/>
                </a:ext>
              </a:extLst>
            </p:cNvPr>
            <p:cNvGrpSpPr/>
            <p:nvPr/>
          </p:nvGrpSpPr>
          <p:grpSpPr>
            <a:xfrm>
              <a:off x="3278979" y="1976502"/>
              <a:ext cx="2874178" cy="1068404"/>
              <a:chOff x="3278979" y="1976502"/>
              <a:chExt cx="2874178" cy="1068404"/>
            </a:xfrm>
            <a:grpFill/>
          </p:grpSpPr>
          <p:sp>
            <p:nvSpPr>
              <p:cNvPr id="15" name="Rectangle 14">
                <a:extLst>
                  <a:ext uri="{FF2B5EF4-FFF2-40B4-BE49-F238E27FC236}">
                    <a16:creationId xmlns:a16="http://schemas.microsoft.com/office/drawing/2014/main" id="{CF6809DC-B857-4A00-8E84-0B192ACA39B1}"/>
                  </a:ext>
                </a:extLst>
              </p:cNvPr>
              <p:cNvSpPr/>
              <p:nvPr/>
            </p:nvSpPr>
            <p:spPr bwMode="auto">
              <a:xfrm>
                <a:off x="327897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16" name="strategy">
                <a:extLst>
                  <a:ext uri="{FF2B5EF4-FFF2-40B4-BE49-F238E27FC236}">
                    <a16:creationId xmlns:a16="http://schemas.microsoft.com/office/drawing/2014/main" id="{0AAE6394-ED3F-4D3B-9820-33B8AEA25511}"/>
                  </a:ext>
                </a:extLst>
              </p:cNvPr>
              <p:cNvSpPr>
                <a:spLocks noChangeAspect="1" noEditPoints="1"/>
              </p:cNvSpPr>
              <p:nvPr/>
            </p:nvSpPr>
            <p:spPr bwMode="auto">
              <a:xfrm>
                <a:off x="5552427" y="2251698"/>
                <a:ext cx="388803" cy="518012"/>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8" name="Group 17">
            <a:extLst>
              <a:ext uri="{FF2B5EF4-FFF2-40B4-BE49-F238E27FC236}">
                <a16:creationId xmlns:a16="http://schemas.microsoft.com/office/drawing/2014/main" id="{B928856E-5650-4524-82E8-8ED06CE6272F}"/>
              </a:ext>
            </a:extLst>
          </p:cNvPr>
          <p:cNvGrpSpPr/>
          <p:nvPr/>
        </p:nvGrpSpPr>
        <p:grpSpPr>
          <a:xfrm>
            <a:off x="6222148" y="2707064"/>
            <a:ext cx="2817678" cy="2931157"/>
            <a:chOff x="6283319" y="1976502"/>
            <a:chExt cx="2874178" cy="2989933"/>
          </a:xfrm>
          <a:solidFill>
            <a:srgbClr val="243A5E"/>
          </a:solidFill>
        </p:grpSpPr>
        <p:sp>
          <p:nvSpPr>
            <p:cNvPr id="19" name="Rectangle 18">
              <a:extLst>
                <a:ext uri="{FF2B5EF4-FFF2-40B4-BE49-F238E27FC236}">
                  <a16:creationId xmlns:a16="http://schemas.microsoft.com/office/drawing/2014/main" id="{85C326A3-AABE-41EB-8A40-31332D18BAAF}"/>
                </a:ext>
              </a:extLst>
            </p:cNvPr>
            <p:cNvSpPr/>
            <p:nvPr/>
          </p:nvSpPr>
          <p:spPr bwMode="auto">
            <a:xfrm>
              <a:off x="6283319"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compliance</a:t>
              </a:r>
              <a:r>
                <a:rPr lang="en-US" sz="2353" b="1">
                  <a:solidFill>
                    <a:srgbClr val="92D050"/>
                  </a:solidFill>
                  <a:latin typeface="Segoe UI Light" panose="020B0502040204020203" pitchFamily="34" charset="0"/>
                  <a:cs typeface="Segoe UI Light" panose="020B0502040204020203" pitchFamily="34" charset="0"/>
                </a:rPr>
                <a:t> controls</a:t>
              </a:r>
              <a:r>
                <a:rPr lang="en-US" sz="2353" b="1">
                  <a:solidFill>
                    <a:schemeClr val="bg1"/>
                  </a:solidFill>
                  <a:latin typeface="Segoe UI Light" panose="020B0502040204020203" pitchFamily="34" charset="0"/>
                  <a:cs typeface="Segoe UI Light" panose="020B0502040204020203" pitchFamily="34" charset="0"/>
                </a:rPr>
                <a:t> </a:t>
              </a:r>
              <a:endPar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0" name="Group 19">
              <a:extLst>
                <a:ext uri="{FF2B5EF4-FFF2-40B4-BE49-F238E27FC236}">
                  <a16:creationId xmlns:a16="http://schemas.microsoft.com/office/drawing/2014/main" id="{8456FC31-E6DF-47C2-9309-23593C14C51E}"/>
                </a:ext>
              </a:extLst>
            </p:cNvPr>
            <p:cNvGrpSpPr/>
            <p:nvPr/>
          </p:nvGrpSpPr>
          <p:grpSpPr>
            <a:xfrm>
              <a:off x="6283319" y="1976502"/>
              <a:ext cx="2874178" cy="1068404"/>
              <a:chOff x="6283319" y="1976502"/>
              <a:chExt cx="2874178" cy="1068404"/>
            </a:xfrm>
            <a:grpFill/>
          </p:grpSpPr>
          <p:sp>
            <p:nvSpPr>
              <p:cNvPr id="21" name="Rectangle 20">
                <a:extLst>
                  <a:ext uri="{FF2B5EF4-FFF2-40B4-BE49-F238E27FC236}">
                    <a16:creationId xmlns:a16="http://schemas.microsoft.com/office/drawing/2014/main" id="{F1511CF0-B376-4F44-898E-6C20E3A955A0}"/>
                  </a:ext>
                </a:extLst>
              </p:cNvPr>
              <p:cNvSpPr/>
              <p:nvPr/>
            </p:nvSpPr>
            <p:spPr bwMode="auto">
              <a:xfrm>
                <a:off x="628331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2" name="Quest_ED40">
                <a:extLst>
                  <a:ext uri="{FF2B5EF4-FFF2-40B4-BE49-F238E27FC236}">
                    <a16:creationId xmlns:a16="http://schemas.microsoft.com/office/drawing/2014/main" id="{83264661-4B5C-46C7-BADB-67FAE7196294}"/>
                  </a:ext>
                </a:extLst>
              </p:cNvPr>
              <p:cNvSpPr>
                <a:spLocks noChangeAspect="1" noEditPoints="1"/>
              </p:cNvSpPr>
              <p:nvPr/>
            </p:nvSpPr>
            <p:spPr bwMode="auto">
              <a:xfrm>
                <a:off x="8513966" y="2294703"/>
                <a:ext cx="431897" cy="432002"/>
              </a:xfrm>
              <a:custGeom>
                <a:avLst/>
                <a:gdLst>
                  <a:gd name="T0" fmla="*/ 2625 w 3750"/>
                  <a:gd name="T1" fmla="*/ 3000 h 3750"/>
                  <a:gd name="T2" fmla="*/ 2360 w 3750"/>
                  <a:gd name="T3" fmla="*/ 3110 h 3750"/>
                  <a:gd name="T4" fmla="*/ 2250 w 3750"/>
                  <a:gd name="T5" fmla="*/ 3375 h 3750"/>
                  <a:gd name="T6" fmla="*/ 2360 w 3750"/>
                  <a:gd name="T7" fmla="*/ 3640 h 3750"/>
                  <a:gd name="T8" fmla="*/ 2625 w 3750"/>
                  <a:gd name="T9" fmla="*/ 3750 h 3750"/>
                  <a:gd name="T10" fmla="*/ 375 w 3750"/>
                  <a:gd name="T11" fmla="*/ 3750 h 3750"/>
                  <a:gd name="T12" fmla="*/ 110 w 3750"/>
                  <a:gd name="T13" fmla="*/ 3640 h 3750"/>
                  <a:gd name="T14" fmla="*/ 0 w 3750"/>
                  <a:gd name="T15" fmla="*/ 3375 h 3750"/>
                  <a:gd name="T16" fmla="*/ 110 w 3750"/>
                  <a:gd name="T17" fmla="*/ 3110 h 3750"/>
                  <a:gd name="T18" fmla="*/ 375 w 3750"/>
                  <a:gd name="T19" fmla="*/ 3000 h 3750"/>
                  <a:gd name="T20" fmla="*/ 2625 w 3750"/>
                  <a:gd name="T21" fmla="*/ 3000 h 3750"/>
                  <a:gd name="T22" fmla="*/ 500 w 3750"/>
                  <a:gd name="T23" fmla="*/ 2875 h 3750"/>
                  <a:gd name="T24" fmla="*/ 500 w 3750"/>
                  <a:gd name="T25" fmla="*/ 375 h 3750"/>
                  <a:gd name="T26" fmla="*/ 3000 w 3750"/>
                  <a:gd name="T27" fmla="*/ 750 h 3750"/>
                  <a:gd name="T28" fmla="*/ 3375 w 3750"/>
                  <a:gd name="T29" fmla="*/ 750 h 3750"/>
                  <a:gd name="T30" fmla="*/ 3750 w 3750"/>
                  <a:gd name="T31" fmla="*/ 375 h 3750"/>
                  <a:gd name="T32" fmla="*/ 3375 w 3750"/>
                  <a:gd name="T33" fmla="*/ 0 h 3750"/>
                  <a:gd name="T34" fmla="*/ 3000 w 3750"/>
                  <a:gd name="T35" fmla="*/ 375 h 3750"/>
                  <a:gd name="T36" fmla="*/ 3000 w 3750"/>
                  <a:gd name="T37" fmla="*/ 2375 h 3750"/>
                  <a:gd name="T38" fmla="*/ 3366 w 3750"/>
                  <a:gd name="T39" fmla="*/ 0 h 3750"/>
                  <a:gd name="T40" fmla="*/ 875 w 3750"/>
                  <a:gd name="T41" fmla="*/ 0 h 3750"/>
                  <a:gd name="T42" fmla="*/ 500 w 3750"/>
                  <a:gd name="T43" fmla="*/ 375 h 3750"/>
                  <a:gd name="T44" fmla="*/ 3000 w 3750"/>
                  <a:gd name="T45" fmla="*/ 2375 h 3750"/>
                  <a:gd name="T46" fmla="*/ 3000 w 3750"/>
                  <a:gd name="T47" fmla="*/ 3375 h 3750"/>
                  <a:gd name="T48" fmla="*/ 375 w 3750"/>
                  <a:gd name="T49" fmla="*/ 3750 h 3750"/>
                  <a:gd name="T50" fmla="*/ 2625 w 3750"/>
                  <a:gd name="T51" fmla="*/ 3750 h 3750"/>
                  <a:gd name="T52" fmla="*/ 3000 w 3750"/>
                  <a:gd name="T53" fmla="*/ 3375 h 3750"/>
                  <a:gd name="T54" fmla="*/ 1625 w 3750"/>
                  <a:gd name="T55" fmla="*/ 375 h 3750"/>
                  <a:gd name="T56" fmla="*/ 2375 w 3750"/>
                  <a:gd name="T57" fmla="*/ 1125 h 3750"/>
                  <a:gd name="T58" fmla="*/ 2375 w 3750"/>
                  <a:gd name="T59" fmla="*/ 375 h 3750"/>
                  <a:gd name="T60" fmla="*/ 1625 w 3750"/>
                  <a:gd name="T61" fmla="*/ 1125 h 3750"/>
                  <a:gd name="T62" fmla="*/ 1000 w 3750"/>
                  <a:gd name="T63" fmla="*/ 1875 h 3750"/>
                  <a:gd name="T64" fmla="*/ 1000 w 3750"/>
                  <a:gd name="T65" fmla="*/ 2125 h 3750"/>
                  <a:gd name="T66" fmla="*/ 1338 w 3750"/>
                  <a:gd name="T67" fmla="*/ 1412 h 3750"/>
                  <a:gd name="T68" fmla="*/ 1162 w 3750"/>
                  <a:gd name="T69" fmla="*/ 1588 h 3750"/>
                  <a:gd name="T70" fmla="*/ 1162 w 3750"/>
                  <a:gd name="T71" fmla="*/ 2412 h 3750"/>
                  <a:gd name="T72" fmla="*/ 1338 w 3750"/>
                  <a:gd name="T73" fmla="*/ 2588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50" h="3750">
                    <a:moveTo>
                      <a:pt x="2625" y="3000"/>
                    </a:moveTo>
                    <a:cubicBezTo>
                      <a:pt x="2521" y="3000"/>
                      <a:pt x="2428" y="3042"/>
                      <a:pt x="2360" y="3110"/>
                    </a:cubicBezTo>
                    <a:cubicBezTo>
                      <a:pt x="2292" y="3178"/>
                      <a:pt x="2250" y="3271"/>
                      <a:pt x="2250" y="3375"/>
                    </a:cubicBezTo>
                    <a:cubicBezTo>
                      <a:pt x="2250" y="3479"/>
                      <a:pt x="2292" y="3572"/>
                      <a:pt x="2360" y="3640"/>
                    </a:cubicBezTo>
                    <a:cubicBezTo>
                      <a:pt x="2428" y="3708"/>
                      <a:pt x="2521" y="3750"/>
                      <a:pt x="2625" y="3750"/>
                    </a:cubicBezTo>
                    <a:moveTo>
                      <a:pt x="375" y="3750"/>
                    </a:moveTo>
                    <a:cubicBezTo>
                      <a:pt x="271" y="3750"/>
                      <a:pt x="178" y="3708"/>
                      <a:pt x="110" y="3640"/>
                    </a:cubicBezTo>
                    <a:cubicBezTo>
                      <a:pt x="42" y="3572"/>
                      <a:pt x="0" y="3479"/>
                      <a:pt x="0" y="3375"/>
                    </a:cubicBezTo>
                    <a:cubicBezTo>
                      <a:pt x="0" y="3271"/>
                      <a:pt x="42" y="3178"/>
                      <a:pt x="110" y="3110"/>
                    </a:cubicBezTo>
                    <a:cubicBezTo>
                      <a:pt x="178" y="3042"/>
                      <a:pt x="271" y="3000"/>
                      <a:pt x="375" y="3000"/>
                    </a:cubicBezTo>
                    <a:cubicBezTo>
                      <a:pt x="2625" y="3000"/>
                      <a:pt x="2625" y="3000"/>
                      <a:pt x="2625" y="3000"/>
                    </a:cubicBezTo>
                    <a:moveTo>
                      <a:pt x="500" y="2875"/>
                    </a:moveTo>
                    <a:cubicBezTo>
                      <a:pt x="500" y="375"/>
                      <a:pt x="500" y="375"/>
                      <a:pt x="500" y="375"/>
                    </a:cubicBezTo>
                    <a:moveTo>
                      <a:pt x="3000" y="750"/>
                    </a:moveTo>
                    <a:cubicBezTo>
                      <a:pt x="3375" y="750"/>
                      <a:pt x="3375" y="750"/>
                      <a:pt x="3375" y="750"/>
                    </a:cubicBezTo>
                    <a:cubicBezTo>
                      <a:pt x="3582" y="750"/>
                      <a:pt x="3750" y="582"/>
                      <a:pt x="3750" y="375"/>
                    </a:cubicBezTo>
                    <a:cubicBezTo>
                      <a:pt x="3750" y="168"/>
                      <a:pt x="3582" y="0"/>
                      <a:pt x="3375" y="0"/>
                    </a:cubicBezTo>
                    <a:cubicBezTo>
                      <a:pt x="3168" y="0"/>
                      <a:pt x="3000" y="168"/>
                      <a:pt x="3000" y="375"/>
                    </a:cubicBezTo>
                    <a:cubicBezTo>
                      <a:pt x="3000" y="2375"/>
                      <a:pt x="3000" y="2375"/>
                      <a:pt x="3000" y="2375"/>
                    </a:cubicBezTo>
                    <a:moveTo>
                      <a:pt x="3366" y="0"/>
                    </a:moveTo>
                    <a:cubicBezTo>
                      <a:pt x="875" y="0"/>
                      <a:pt x="875" y="0"/>
                      <a:pt x="875" y="0"/>
                    </a:cubicBezTo>
                    <a:cubicBezTo>
                      <a:pt x="668" y="0"/>
                      <a:pt x="500" y="168"/>
                      <a:pt x="500" y="375"/>
                    </a:cubicBezTo>
                    <a:moveTo>
                      <a:pt x="3000" y="2375"/>
                    </a:moveTo>
                    <a:cubicBezTo>
                      <a:pt x="3000" y="3375"/>
                      <a:pt x="3000" y="3375"/>
                      <a:pt x="3000" y="3375"/>
                    </a:cubicBezTo>
                    <a:moveTo>
                      <a:pt x="375" y="3750"/>
                    </a:moveTo>
                    <a:cubicBezTo>
                      <a:pt x="2625" y="3750"/>
                      <a:pt x="2625" y="3750"/>
                      <a:pt x="2625" y="3750"/>
                    </a:cubicBezTo>
                    <a:cubicBezTo>
                      <a:pt x="2832" y="3750"/>
                      <a:pt x="3000" y="3582"/>
                      <a:pt x="3000" y="3375"/>
                    </a:cubicBezTo>
                    <a:moveTo>
                      <a:pt x="1625" y="375"/>
                    </a:moveTo>
                    <a:cubicBezTo>
                      <a:pt x="2375" y="1125"/>
                      <a:pt x="2375" y="1125"/>
                      <a:pt x="2375" y="1125"/>
                    </a:cubicBezTo>
                    <a:moveTo>
                      <a:pt x="2375" y="375"/>
                    </a:moveTo>
                    <a:cubicBezTo>
                      <a:pt x="1625" y="1125"/>
                      <a:pt x="1625" y="1125"/>
                      <a:pt x="1625" y="1125"/>
                    </a:cubicBezTo>
                    <a:moveTo>
                      <a:pt x="1000" y="1875"/>
                    </a:moveTo>
                    <a:cubicBezTo>
                      <a:pt x="1000" y="2125"/>
                      <a:pt x="1000" y="2125"/>
                      <a:pt x="1000" y="2125"/>
                    </a:cubicBezTo>
                    <a:moveTo>
                      <a:pt x="1338" y="1412"/>
                    </a:moveTo>
                    <a:cubicBezTo>
                      <a:pt x="1162" y="1588"/>
                      <a:pt x="1162" y="1588"/>
                      <a:pt x="1162" y="1588"/>
                    </a:cubicBezTo>
                    <a:moveTo>
                      <a:pt x="1162" y="2412"/>
                    </a:moveTo>
                    <a:cubicBezTo>
                      <a:pt x="1338" y="2588"/>
                      <a:pt x="1338" y="2588"/>
                      <a:pt x="1338" y="2588"/>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23" name="Group 22">
            <a:extLst>
              <a:ext uri="{FF2B5EF4-FFF2-40B4-BE49-F238E27FC236}">
                <a16:creationId xmlns:a16="http://schemas.microsoft.com/office/drawing/2014/main" id="{821E6FAD-F9CA-420B-BD00-ABD153C9B92F}"/>
              </a:ext>
            </a:extLst>
          </p:cNvPr>
          <p:cNvGrpSpPr/>
          <p:nvPr/>
        </p:nvGrpSpPr>
        <p:grpSpPr>
          <a:xfrm>
            <a:off x="9167430" y="2707064"/>
            <a:ext cx="2817678" cy="2931157"/>
            <a:chOff x="9287660" y="1976502"/>
            <a:chExt cx="2874178" cy="2989933"/>
          </a:xfrm>
          <a:solidFill>
            <a:srgbClr val="243A5E"/>
          </a:solidFill>
        </p:grpSpPr>
        <p:sp>
          <p:nvSpPr>
            <p:cNvPr id="24" name="Rectangle 23">
              <a:extLst>
                <a:ext uri="{FF2B5EF4-FFF2-40B4-BE49-F238E27FC236}">
                  <a16:creationId xmlns:a16="http://schemas.microsoft.com/office/drawing/2014/main" id="{BC07CEB9-2F56-4A87-BAD5-687F5E8F048E}"/>
                </a:ext>
              </a:extLst>
            </p:cNvPr>
            <p:cNvSpPr/>
            <p:nvPr/>
          </p:nvSpPr>
          <p:spPr bwMode="auto">
            <a:xfrm>
              <a:off x="9287660"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lang="en-US" sz="2353" b="1" dirty="0">
                  <a:solidFill>
                    <a:schemeClr val="bg1"/>
                  </a:solidFill>
                  <a:latin typeface="Segoe UI Light" panose="020B0502040204020203" pitchFamily="34" charset="0"/>
                  <a:cs typeface="Segoe UI Light" panose="020B0502040204020203" pitchFamily="34" charset="0"/>
                </a:rPr>
                <a:t>Summary</a:t>
              </a:r>
              <a:endParaRPr kumimoji="0" lang="en-US" sz="2353" b="1"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5" name="Group 24">
              <a:extLst>
                <a:ext uri="{FF2B5EF4-FFF2-40B4-BE49-F238E27FC236}">
                  <a16:creationId xmlns:a16="http://schemas.microsoft.com/office/drawing/2014/main" id="{20BACEB8-DAC7-4481-A6B0-E9B2A0A542AD}"/>
                </a:ext>
              </a:extLst>
            </p:cNvPr>
            <p:cNvGrpSpPr/>
            <p:nvPr/>
          </p:nvGrpSpPr>
          <p:grpSpPr>
            <a:xfrm>
              <a:off x="9287660" y="1976502"/>
              <a:ext cx="2874178" cy="1068404"/>
              <a:chOff x="9287660" y="1976502"/>
              <a:chExt cx="2874178" cy="1068404"/>
            </a:xfrm>
            <a:grpFill/>
          </p:grpSpPr>
          <p:sp>
            <p:nvSpPr>
              <p:cNvPr id="26" name="Rectangle 25">
                <a:extLst>
                  <a:ext uri="{FF2B5EF4-FFF2-40B4-BE49-F238E27FC236}">
                    <a16:creationId xmlns:a16="http://schemas.microsoft.com/office/drawing/2014/main" id="{3AF166A7-8A37-42BA-87DF-51725E94D5DD}"/>
                  </a:ext>
                </a:extLst>
              </p:cNvPr>
              <p:cNvSpPr/>
              <p:nvPr/>
            </p:nvSpPr>
            <p:spPr bwMode="auto">
              <a:xfrm>
                <a:off x="9287660"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7" name="ActivityFeed_F056">
                <a:extLst>
                  <a:ext uri="{FF2B5EF4-FFF2-40B4-BE49-F238E27FC236}">
                    <a16:creationId xmlns:a16="http://schemas.microsoft.com/office/drawing/2014/main" id="{0194A962-BAE8-4552-9912-AE9F16EACE81}"/>
                  </a:ext>
                </a:extLst>
              </p:cNvPr>
              <p:cNvSpPr>
                <a:spLocks noChangeAspect="1" noEditPoints="1"/>
              </p:cNvSpPr>
              <p:nvPr/>
            </p:nvSpPr>
            <p:spPr bwMode="auto">
              <a:xfrm>
                <a:off x="11451669" y="2289761"/>
                <a:ext cx="498422" cy="441886"/>
              </a:xfrm>
              <a:custGeom>
                <a:avLst/>
                <a:gdLst>
                  <a:gd name="T0" fmla="*/ 3734 w 4408"/>
                  <a:gd name="T1" fmla="*/ 3380 h 3908"/>
                  <a:gd name="T2" fmla="*/ 879 w 4408"/>
                  <a:gd name="T3" fmla="*/ 3380 h 3908"/>
                  <a:gd name="T4" fmla="*/ 879 w 4408"/>
                  <a:gd name="T5" fmla="*/ 2056 h 3908"/>
                  <a:gd name="T6" fmla="*/ 4408 w 4408"/>
                  <a:gd name="T7" fmla="*/ 2056 h 3908"/>
                  <a:gd name="T8" fmla="*/ 4408 w 4408"/>
                  <a:gd name="T9" fmla="*/ 3380 h 3908"/>
                  <a:gd name="T10" fmla="*/ 4261 w 4408"/>
                  <a:gd name="T11" fmla="*/ 3380 h 3908"/>
                  <a:gd name="T12" fmla="*/ 4261 w 4408"/>
                  <a:gd name="T13" fmla="*/ 3908 h 3908"/>
                  <a:gd name="T14" fmla="*/ 3734 w 4408"/>
                  <a:gd name="T15" fmla="*/ 3380 h 3908"/>
                  <a:gd name="T16" fmla="*/ 147 w 4408"/>
                  <a:gd name="T17" fmla="*/ 1849 h 3908"/>
                  <a:gd name="T18" fmla="*/ 673 w 4408"/>
                  <a:gd name="T19" fmla="*/ 1323 h 3908"/>
                  <a:gd name="T20" fmla="*/ 3523 w 4408"/>
                  <a:gd name="T21" fmla="*/ 1323 h 3908"/>
                  <a:gd name="T22" fmla="*/ 3523 w 4408"/>
                  <a:gd name="T23" fmla="*/ 0 h 3908"/>
                  <a:gd name="T24" fmla="*/ 0 w 4408"/>
                  <a:gd name="T25" fmla="*/ 0 h 3908"/>
                  <a:gd name="T26" fmla="*/ 0 w 4408"/>
                  <a:gd name="T27" fmla="*/ 1323 h 3908"/>
                  <a:gd name="T28" fmla="*/ 147 w 4408"/>
                  <a:gd name="T29" fmla="*/ 1323 h 3908"/>
                  <a:gd name="T30" fmla="*/ 147 w 4408"/>
                  <a:gd name="T31" fmla="*/ 1849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8" h="3908">
                    <a:moveTo>
                      <a:pt x="3734" y="3380"/>
                    </a:moveTo>
                    <a:lnTo>
                      <a:pt x="879" y="3380"/>
                    </a:lnTo>
                    <a:lnTo>
                      <a:pt x="879" y="2056"/>
                    </a:lnTo>
                    <a:lnTo>
                      <a:pt x="4408" y="2056"/>
                    </a:lnTo>
                    <a:lnTo>
                      <a:pt x="4408" y="3380"/>
                    </a:lnTo>
                    <a:lnTo>
                      <a:pt x="4261" y="3380"/>
                    </a:lnTo>
                    <a:lnTo>
                      <a:pt x="4261" y="3908"/>
                    </a:lnTo>
                    <a:lnTo>
                      <a:pt x="3734" y="3380"/>
                    </a:lnTo>
                    <a:close/>
                    <a:moveTo>
                      <a:pt x="147" y="1849"/>
                    </a:moveTo>
                    <a:lnTo>
                      <a:pt x="673" y="1323"/>
                    </a:lnTo>
                    <a:lnTo>
                      <a:pt x="3523" y="1323"/>
                    </a:lnTo>
                    <a:lnTo>
                      <a:pt x="3523" y="0"/>
                    </a:lnTo>
                    <a:lnTo>
                      <a:pt x="0" y="0"/>
                    </a:lnTo>
                    <a:lnTo>
                      <a:pt x="0" y="1323"/>
                    </a:lnTo>
                    <a:lnTo>
                      <a:pt x="147" y="1323"/>
                    </a:lnTo>
                    <a:lnTo>
                      <a:pt x="147" y="1849"/>
                    </a:lnTo>
                    <a:close/>
                  </a:path>
                </a:pathLst>
              </a:custGeom>
              <a:grpFill/>
              <a:ln w="15875" cap="sq">
                <a:solidFill>
                  <a:schemeClr val="bg1"/>
                </a:solidFill>
                <a:prstDash val="soli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spTree>
    <p:extLst>
      <p:ext uri="{BB962C8B-B14F-4D97-AF65-F5344CB8AC3E}">
        <p14:creationId xmlns:p14="http://schemas.microsoft.com/office/powerpoint/2010/main" val="1479236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bstract background of mesh">
            <a:extLst>
              <a:ext uri="{FF2B5EF4-FFF2-40B4-BE49-F238E27FC236}">
                <a16:creationId xmlns:a16="http://schemas.microsoft.com/office/drawing/2014/main" id="{754480DC-9AA5-44CD-86A8-CF02BE300156}"/>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5D18123-2BEE-4A49-8D2B-41F7CA0E52BC}"/>
              </a:ext>
            </a:extLst>
          </p:cNvPr>
          <p:cNvSpPr>
            <a:spLocks noGrp="1"/>
          </p:cNvSpPr>
          <p:nvPr>
            <p:ph type="title"/>
          </p:nvPr>
        </p:nvSpPr>
        <p:spPr>
          <a:xfrm>
            <a:off x="-3" y="0"/>
            <a:ext cx="5669280" cy="6858000"/>
          </a:xfrm>
        </p:spPr>
        <p:txBody>
          <a:bodyPr wrap="square" anchor="ctr">
            <a:normAutofit/>
          </a:bodyPr>
          <a:lstStyle/>
          <a:p>
            <a:r>
              <a:rPr lang="en-US" sz="2800" dirty="0"/>
              <a:t>Demo:</a:t>
            </a:r>
            <a:br>
              <a:rPr lang="en-US" sz="2800" dirty="0"/>
            </a:br>
            <a:br>
              <a:rPr lang="en-US" sz="2800" dirty="0"/>
            </a:br>
            <a:r>
              <a:rPr lang="en-US" sz="2800" dirty="0"/>
              <a:t>Data access governance in SharePoint sites &amp; Teams</a:t>
            </a:r>
          </a:p>
        </p:txBody>
      </p:sp>
    </p:spTree>
    <p:extLst>
      <p:ext uri="{BB962C8B-B14F-4D97-AF65-F5344CB8AC3E}">
        <p14:creationId xmlns:p14="http://schemas.microsoft.com/office/powerpoint/2010/main" val="203717945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448B-01A7-417D-819D-1735F00E9894}"/>
              </a:ext>
            </a:extLst>
          </p:cNvPr>
          <p:cNvSpPr>
            <a:spLocks noGrp="1"/>
          </p:cNvSpPr>
          <p:nvPr>
            <p:ph type="title"/>
          </p:nvPr>
        </p:nvSpPr>
        <p:spPr>
          <a:xfrm>
            <a:off x="256989" y="2996526"/>
            <a:ext cx="4494400" cy="864274"/>
          </a:xfrm>
        </p:spPr>
        <p:txBody>
          <a:bodyPr wrap="square" anchor="t">
            <a:normAutofit/>
          </a:bodyPr>
          <a:lstStyle/>
          <a:p>
            <a:r>
              <a:rPr lang="en-US" sz="3200"/>
              <a:t>But, wait there’s more…</a:t>
            </a:r>
          </a:p>
        </p:txBody>
      </p:sp>
      <p:pic>
        <p:nvPicPr>
          <p:cNvPr id="4" name="Picture 3">
            <a:extLst>
              <a:ext uri="{FF2B5EF4-FFF2-40B4-BE49-F238E27FC236}">
                <a16:creationId xmlns:a16="http://schemas.microsoft.com/office/drawing/2014/main" id="{10DD450D-6BF7-4B1B-8926-CE260DBDB897}"/>
              </a:ext>
            </a:extLst>
          </p:cNvPr>
          <p:cNvPicPr>
            <a:picLocks noChangeAspect="1"/>
          </p:cNvPicPr>
          <p:nvPr/>
        </p:nvPicPr>
        <p:blipFill rotWithShape="1">
          <a:blip r:embed="rId3"/>
          <a:srcRect l="28750" r="-1" b="-1"/>
          <a:stretch/>
        </p:blipFill>
        <p:spPr>
          <a:xfrm>
            <a:off x="5334000" y="10"/>
            <a:ext cx="6858000" cy="6857990"/>
          </a:xfrm>
          <a:prstGeom prst="rect">
            <a:avLst/>
          </a:prstGeom>
          <a:noFill/>
        </p:spPr>
      </p:pic>
    </p:spTree>
    <p:extLst>
      <p:ext uri="{BB962C8B-B14F-4D97-AF65-F5344CB8AC3E}">
        <p14:creationId xmlns:p14="http://schemas.microsoft.com/office/powerpoint/2010/main" val="288680129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80B4E-DB2D-4688-BCB4-A4C808575B58}"/>
              </a:ext>
            </a:extLst>
          </p:cNvPr>
          <p:cNvSpPr>
            <a:spLocks noGrp="1"/>
          </p:cNvSpPr>
          <p:nvPr>
            <p:ph type="title"/>
          </p:nvPr>
        </p:nvSpPr>
        <p:spPr>
          <a:xfrm>
            <a:off x="588263" y="457200"/>
            <a:ext cx="11018520" cy="492443"/>
          </a:xfrm>
        </p:spPr>
        <p:txBody>
          <a:bodyPr/>
          <a:lstStyle/>
          <a:p>
            <a:r>
              <a:rPr lang="en-US" sz="3200" dirty="0">
                <a:latin typeface="Segoe UI Semilight" panose="020B0402040204020203" pitchFamily="34" charset="0"/>
                <a:cs typeface="Segoe UI Semilight" panose="020B0402040204020203" pitchFamily="34" charset="0"/>
              </a:rPr>
              <a:t>DLP – Block anonymous access/sharing for sensitive files</a:t>
            </a:r>
          </a:p>
        </p:txBody>
      </p:sp>
      <p:sp>
        <p:nvSpPr>
          <p:cNvPr id="3" name="Text Placeholder 2">
            <a:extLst>
              <a:ext uri="{FF2B5EF4-FFF2-40B4-BE49-F238E27FC236}">
                <a16:creationId xmlns:a16="http://schemas.microsoft.com/office/drawing/2014/main" id="{AE04AF00-9201-4FC6-9802-6596B002F4E2}"/>
              </a:ext>
            </a:extLst>
          </p:cNvPr>
          <p:cNvSpPr>
            <a:spLocks noGrp="1"/>
          </p:cNvSpPr>
          <p:nvPr>
            <p:ph type="body" sz="quarter" idx="10"/>
          </p:nvPr>
        </p:nvSpPr>
        <p:spPr>
          <a:xfrm>
            <a:off x="270344" y="2305615"/>
            <a:ext cx="4276501" cy="2246769"/>
          </a:xfrm>
        </p:spPr>
        <p:txBody>
          <a:bodyPr/>
          <a:lstStyle/>
          <a:p>
            <a:r>
              <a:rPr lang="en-US" sz="1800" dirty="0"/>
              <a:t>Sharing is caring – however, </a:t>
            </a:r>
            <a:r>
              <a:rPr lang="en-US" sz="1800" dirty="0">
                <a:solidFill>
                  <a:srgbClr val="0070C0"/>
                </a:solidFill>
              </a:rPr>
              <a:t>oversharing and overexposure</a:t>
            </a:r>
            <a:r>
              <a:rPr lang="en-US" sz="1800" dirty="0"/>
              <a:t> of your business sensitive files is not </a:t>
            </a:r>
          </a:p>
          <a:p>
            <a:endParaRPr lang="en-US" sz="1800" dirty="0"/>
          </a:p>
          <a:p>
            <a:r>
              <a:rPr lang="en-US" sz="1800" dirty="0">
                <a:solidFill>
                  <a:srgbClr val="0070C0"/>
                </a:solidFill>
              </a:rPr>
              <a:t>DLP block anonymous access</a:t>
            </a:r>
            <a:r>
              <a:rPr lang="en-US" sz="1800" dirty="0"/>
              <a:t> will protect your sensitive content even if the files were shared anonymously before </a:t>
            </a:r>
          </a:p>
        </p:txBody>
      </p:sp>
      <p:pic>
        <p:nvPicPr>
          <p:cNvPr id="18" name="Picture 17" descr="A screenshot of a social media post&#10;&#10;Description automatically generated">
            <a:extLst>
              <a:ext uri="{FF2B5EF4-FFF2-40B4-BE49-F238E27FC236}">
                <a16:creationId xmlns:a16="http://schemas.microsoft.com/office/drawing/2014/main" id="{6AD19A06-0A9E-412D-B1DC-5C05CF76F6FE}"/>
              </a:ext>
            </a:extLst>
          </p:cNvPr>
          <p:cNvPicPr>
            <a:picLocks noChangeAspect="1"/>
          </p:cNvPicPr>
          <p:nvPr/>
        </p:nvPicPr>
        <p:blipFill>
          <a:blip r:embed="rId3"/>
          <a:stretch>
            <a:fillRect/>
          </a:stretch>
        </p:blipFill>
        <p:spPr>
          <a:xfrm>
            <a:off x="4705427" y="1937396"/>
            <a:ext cx="7216229" cy="3698317"/>
          </a:xfrm>
          <a:prstGeom prst="rect">
            <a:avLst/>
          </a:prstGeom>
        </p:spPr>
      </p:pic>
    </p:spTree>
    <p:extLst>
      <p:ext uri="{BB962C8B-B14F-4D97-AF65-F5344CB8AC3E}">
        <p14:creationId xmlns:p14="http://schemas.microsoft.com/office/powerpoint/2010/main" val="29083301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80B4E-DB2D-4688-BCB4-A4C808575B58}"/>
              </a:ext>
            </a:extLst>
          </p:cNvPr>
          <p:cNvSpPr>
            <a:spLocks noGrp="1"/>
          </p:cNvSpPr>
          <p:nvPr>
            <p:ph type="title"/>
          </p:nvPr>
        </p:nvSpPr>
        <p:spPr>
          <a:xfrm>
            <a:off x="588263" y="457200"/>
            <a:ext cx="11018520" cy="492443"/>
          </a:xfrm>
        </p:spPr>
        <p:txBody>
          <a:bodyPr/>
          <a:lstStyle/>
          <a:p>
            <a:r>
              <a:rPr lang="en-US" sz="3200" dirty="0">
                <a:latin typeface="Segoe UI Semilight" panose="020B0402040204020203" pitchFamily="34" charset="0"/>
                <a:cs typeface="Segoe UI Semilight" panose="020B0402040204020203" pitchFamily="34" charset="0"/>
              </a:rPr>
              <a:t>Data loss prevention – Endpoint DLP</a:t>
            </a:r>
          </a:p>
        </p:txBody>
      </p:sp>
      <p:sp>
        <p:nvSpPr>
          <p:cNvPr id="3" name="Text Placeholder 2">
            <a:extLst>
              <a:ext uri="{FF2B5EF4-FFF2-40B4-BE49-F238E27FC236}">
                <a16:creationId xmlns:a16="http://schemas.microsoft.com/office/drawing/2014/main" id="{AE04AF00-9201-4FC6-9802-6596B002F4E2}"/>
              </a:ext>
            </a:extLst>
          </p:cNvPr>
          <p:cNvSpPr>
            <a:spLocks noGrp="1"/>
          </p:cNvSpPr>
          <p:nvPr>
            <p:ph type="body" sz="quarter" idx="10"/>
          </p:nvPr>
        </p:nvSpPr>
        <p:spPr>
          <a:xfrm>
            <a:off x="752105" y="5727654"/>
            <a:ext cx="11506200" cy="769441"/>
          </a:xfrm>
        </p:spPr>
        <p:txBody>
          <a:bodyPr/>
          <a:lstStyle/>
          <a:p>
            <a:r>
              <a:rPr lang="en-US" sz="2000" dirty="0">
                <a:solidFill>
                  <a:schemeClr val="accent1"/>
                </a:solidFill>
              </a:rPr>
              <a:t>Endpoint DLP </a:t>
            </a:r>
            <a:r>
              <a:rPr lang="en-US" sz="2000" dirty="0"/>
              <a:t>enables you to protect  policies and taking actions in your managed Windows devices</a:t>
            </a:r>
          </a:p>
          <a:p>
            <a:r>
              <a:rPr lang="en-US" sz="2000" dirty="0">
                <a:solidFill>
                  <a:schemeClr val="accent1"/>
                </a:solidFill>
              </a:rPr>
              <a:t>Granular protections </a:t>
            </a:r>
            <a:r>
              <a:rPr lang="en-US" sz="2000" dirty="0"/>
              <a:t>across the endpoints and action options like Audit only, Block</a:t>
            </a:r>
          </a:p>
        </p:txBody>
      </p:sp>
      <p:pic>
        <p:nvPicPr>
          <p:cNvPr id="15" name="Picture 14">
            <a:extLst>
              <a:ext uri="{FF2B5EF4-FFF2-40B4-BE49-F238E27FC236}">
                <a16:creationId xmlns:a16="http://schemas.microsoft.com/office/drawing/2014/main" id="{E7B0C3E4-F002-492A-998D-4A8D11AED825}"/>
              </a:ext>
            </a:extLst>
          </p:cNvPr>
          <p:cNvPicPr>
            <a:picLocks noChangeAspect="1"/>
          </p:cNvPicPr>
          <p:nvPr/>
        </p:nvPicPr>
        <p:blipFill>
          <a:blip r:embed="rId3"/>
          <a:stretch>
            <a:fillRect/>
          </a:stretch>
        </p:blipFill>
        <p:spPr>
          <a:xfrm>
            <a:off x="2650890" y="1126270"/>
            <a:ext cx="7696200" cy="43291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703733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oman organizing images on the floor">
            <a:extLst>
              <a:ext uri="{FF2B5EF4-FFF2-40B4-BE49-F238E27FC236}">
                <a16:creationId xmlns:a16="http://schemas.microsoft.com/office/drawing/2014/main" id="{5CAD900E-E258-4364-AF3A-6730D82845C3}"/>
              </a:ext>
            </a:extLst>
          </p:cNvPr>
          <p:cNvPicPr>
            <a:picLocks noChangeAspect="1"/>
          </p:cNvPicPr>
          <p:nvPr/>
        </p:nvPicPr>
        <p:blipFill>
          <a:blip r:embed="rId3"/>
          <a:stretch>
            <a:fillRect/>
          </a:stretch>
        </p:blipFill>
        <p:spPr>
          <a:xfrm>
            <a:off x="0" y="0"/>
            <a:ext cx="12192000" cy="8137922"/>
          </a:xfrm>
          <a:prstGeom prst="rect">
            <a:avLst/>
          </a:prstGeom>
        </p:spPr>
      </p:pic>
      <p:sp>
        <p:nvSpPr>
          <p:cNvPr id="2" name="Title 1">
            <a:extLst>
              <a:ext uri="{FF2B5EF4-FFF2-40B4-BE49-F238E27FC236}">
                <a16:creationId xmlns:a16="http://schemas.microsoft.com/office/drawing/2014/main" id="{B5D18123-2BEE-4A49-8D2B-41F7CA0E52BC}"/>
              </a:ext>
            </a:extLst>
          </p:cNvPr>
          <p:cNvSpPr>
            <a:spLocks noGrp="1"/>
          </p:cNvSpPr>
          <p:nvPr>
            <p:ph type="title"/>
          </p:nvPr>
        </p:nvSpPr>
        <p:spPr>
          <a:xfrm>
            <a:off x="0" y="4060370"/>
            <a:ext cx="12192000" cy="2797629"/>
          </a:xfrm>
        </p:spPr>
        <p:txBody>
          <a:bodyPr wrap="square" anchor="ctr">
            <a:normAutofit/>
          </a:bodyPr>
          <a:lstStyle/>
          <a:p>
            <a:pPr algn="r"/>
            <a:r>
              <a:rPr lang="en-US" sz="2800" dirty="0"/>
              <a:t>Demo:</a:t>
            </a:r>
            <a:br>
              <a:rPr lang="en-US" sz="2800" dirty="0"/>
            </a:br>
            <a:br>
              <a:rPr lang="en-US" sz="2800" dirty="0"/>
            </a:br>
            <a:r>
              <a:rPr lang="en-US" sz="2800" dirty="0"/>
              <a:t>Data loss prevention (DLP) – New rules and actions</a:t>
            </a:r>
          </a:p>
        </p:txBody>
      </p:sp>
    </p:spTree>
    <p:extLst>
      <p:ext uri="{BB962C8B-B14F-4D97-AF65-F5344CB8AC3E}">
        <p14:creationId xmlns:p14="http://schemas.microsoft.com/office/powerpoint/2010/main" val="55924792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80B4E-DB2D-4688-BCB4-A4C808575B58}"/>
              </a:ext>
            </a:extLst>
          </p:cNvPr>
          <p:cNvSpPr>
            <a:spLocks noGrp="1"/>
          </p:cNvSpPr>
          <p:nvPr>
            <p:ph type="title"/>
          </p:nvPr>
        </p:nvSpPr>
        <p:spPr>
          <a:xfrm>
            <a:off x="588263" y="457200"/>
            <a:ext cx="11018520" cy="492443"/>
          </a:xfrm>
        </p:spPr>
        <p:txBody>
          <a:bodyPr/>
          <a:lstStyle/>
          <a:p>
            <a:r>
              <a:rPr lang="en-US" sz="3200" dirty="0">
                <a:latin typeface="Segoe UI Semilight" panose="020B0402040204020203" pitchFamily="34" charset="0"/>
                <a:cs typeface="Segoe UI Semilight" panose="020B0402040204020203" pitchFamily="34" charset="0"/>
              </a:rPr>
              <a:t>Unified session sign-out across Microsoft 365</a:t>
            </a:r>
          </a:p>
        </p:txBody>
      </p:sp>
      <p:sp>
        <p:nvSpPr>
          <p:cNvPr id="3" name="Text Placeholder 2">
            <a:extLst>
              <a:ext uri="{FF2B5EF4-FFF2-40B4-BE49-F238E27FC236}">
                <a16:creationId xmlns:a16="http://schemas.microsoft.com/office/drawing/2014/main" id="{AE04AF00-9201-4FC6-9802-6596B002F4E2}"/>
              </a:ext>
            </a:extLst>
          </p:cNvPr>
          <p:cNvSpPr>
            <a:spLocks noGrp="1"/>
          </p:cNvSpPr>
          <p:nvPr>
            <p:ph type="body" sz="quarter" idx="10"/>
          </p:nvPr>
        </p:nvSpPr>
        <p:spPr>
          <a:xfrm>
            <a:off x="399536" y="2398839"/>
            <a:ext cx="4844349" cy="2462213"/>
          </a:xfrm>
        </p:spPr>
        <p:txBody>
          <a:bodyPr/>
          <a:lstStyle/>
          <a:p>
            <a:r>
              <a:rPr lang="en-US" sz="2000" dirty="0">
                <a:solidFill>
                  <a:schemeClr val="accent1"/>
                </a:solidFill>
              </a:rPr>
              <a:t>Unified session sign-out </a:t>
            </a:r>
            <a:r>
              <a:rPr lang="en-US" sz="2000" dirty="0"/>
              <a:t>allows one to sign the user out across all the Microsoft 365 clients and apps</a:t>
            </a:r>
          </a:p>
          <a:p>
            <a:endParaRPr lang="en-US" sz="2000" dirty="0">
              <a:solidFill>
                <a:schemeClr val="accent1"/>
              </a:solidFill>
            </a:endParaRPr>
          </a:p>
          <a:p>
            <a:r>
              <a:rPr lang="en-US" sz="2000" dirty="0">
                <a:solidFill>
                  <a:schemeClr val="accent1"/>
                </a:solidFill>
              </a:rPr>
              <a:t>Unusual activities </a:t>
            </a:r>
            <a:r>
              <a:rPr lang="en-US" sz="2000" dirty="0"/>
              <a:t>like impossible travel or device state change are triggers for admins to invoke this session revocation</a:t>
            </a:r>
          </a:p>
        </p:txBody>
      </p:sp>
      <p:pic>
        <p:nvPicPr>
          <p:cNvPr id="15" name="Picture 14" descr="A screenshot of a cell phone&#10;&#10;Description automatically generated">
            <a:extLst>
              <a:ext uri="{FF2B5EF4-FFF2-40B4-BE49-F238E27FC236}">
                <a16:creationId xmlns:a16="http://schemas.microsoft.com/office/drawing/2014/main" id="{236495FD-373F-4F52-A7C5-793BD7DD3C4E}"/>
              </a:ext>
            </a:extLst>
          </p:cNvPr>
          <p:cNvPicPr>
            <a:picLocks noChangeAspect="1"/>
          </p:cNvPicPr>
          <p:nvPr/>
        </p:nvPicPr>
        <p:blipFill>
          <a:blip r:embed="rId3"/>
          <a:stretch>
            <a:fillRect/>
          </a:stretch>
        </p:blipFill>
        <p:spPr>
          <a:xfrm>
            <a:off x="5333795" y="1704466"/>
            <a:ext cx="6772908" cy="3457005"/>
          </a:xfrm>
          <a:prstGeom prst="rect">
            <a:avLst/>
          </a:prstGeom>
        </p:spPr>
      </p:pic>
    </p:spTree>
    <p:extLst>
      <p:ext uri="{BB962C8B-B14F-4D97-AF65-F5344CB8AC3E}">
        <p14:creationId xmlns:p14="http://schemas.microsoft.com/office/powerpoint/2010/main" val="2162485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man using smartphone at home">
            <a:extLst>
              <a:ext uri="{FF2B5EF4-FFF2-40B4-BE49-F238E27FC236}">
                <a16:creationId xmlns:a16="http://schemas.microsoft.com/office/drawing/2014/main" id="{9A2FB539-D960-426D-A8C1-B2E015710754}"/>
              </a:ext>
            </a:extLst>
          </p:cNvPr>
          <p:cNvPicPr>
            <a:picLocks noChangeAspect="1"/>
          </p:cNvPicPr>
          <p:nvPr/>
        </p:nvPicPr>
        <p:blipFill>
          <a:blip r:embed="rId3"/>
          <a:stretch>
            <a:fillRect/>
          </a:stretch>
        </p:blipFill>
        <p:spPr>
          <a:xfrm>
            <a:off x="1902488" y="0"/>
            <a:ext cx="10289512" cy="6858000"/>
          </a:xfrm>
          <a:prstGeom prst="rect">
            <a:avLst/>
          </a:prstGeom>
        </p:spPr>
      </p:pic>
      <p:sp>
        <p:nvSpPr>
          <p:cNvPr id="2" name="Title 1">
            <a:extLst>
              <a:ext uri="{FF2B5EF4-FFF2-40B4-BE49-F238E27FC236}">
                <a16:creationId xmlns:a16="http://schemas.microsoft.com/office/drawing/2014/main" id="{B5D18123-2BEE-4A49-8D2B-41F7CA0E52BC}"/>
              </a:ext>
            </a:extLst>
          </p:cNvPr>
          <p:cNvSpPr>
            <a:spLocks noGrp="1"/>
          </p:cNvSpPr>
          <p:nvPr>
            <p:ph type="title"/>
          </p:nvPr>
        </p:nvSpPr>
        <p:spPr>
          <a:xfrm>
            <a:off x="0" y="0"/>
            <a:ext cx="4223658" cy="6857999"/>
          </a:xfrm>
          <a:gradFill>
            <a:gsLst>
              <a:gs pos="81000">
                <a:schemeClr val="tx1">
                  <a:lumMod val="85000"/>
                  <a:lumOff val="15000"/>
                </a:schemeClr>
              </a:gs>
              <a:gs pos="99000">
                <a:srgbClr val="000000">
                  <a:alpha val="0"/>
                  <a:lumMod val="52000"/>
                  <a:lumOff val="48000"/>
                </a:srgbClr>
              </a:gs>
            </a:gsLst>
            <a:lin ang="2700000" scaled="1"/>
          </a:gradFill>
        </p:spPr>
        <p:txBody>
          <a:bodyPr wrap="square" anchor="ctr">
            <a:normAutofit/>
          </a:bodyPr>
          <a:lstStyle/>
          <a:p>
            <a:r>
              <a:rPr lang="en-US" sz="2800" dirty="0"/>
              <a:t>Demo:</a:t>
            </a:r>
            <a:br>
              <a:rPr lang="en-US" sz="2800" dirty="0"/>
            </a:br>
            <a:br>
              <a:rPr lang="en-US" sz="2800" dirty="0"/>
            </a:br>
            <a:r>
              <a:rPr lang="en-US" sz="2800" dirty="0"/>
              <a:t>Unified session sign-out – Continuous access evaluation</a:t>
            </a:r>
          </a:p>
        </p:txBody>
      </p:sp>
    </p:spTree>
    <p:extLst>
      <p:ext uri="{BB962C8B-B14F-4D97-AF65-F5344CB8AC3E}">
        <p14:creationId xmlns:p14="http://schemas.microsoft.com/office/powerpoint/2010/main" val="154168045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18123-2BEE-4A49-8D2B-41F7CA0E52BC}"/>
              </a:ext>
            </a:extLst>
          </p:cNvPr>
          <p:cNvSpPr>
            <a:spLocks noGrp="1"/>
          </p:cNvSpPr>
          <p:nvPr>
            <p:ph type="title"/>
          </p:nvPr>
        </p:nvSpPr>
        <p:spPr>
          <a:xfrm>
            <a:off x="203654" y="174170"/>
            <a:ext cx="5021489" cy="1230085"/>
          </a:xfrm>
        </p:spPr>
        <p:txBody>
          <a:bodyPr wrap="square" anchor="b">
            <a:normAutofit/>
          </a:bodyPr>
          <a:lstStyle/>
          <a:p>
            <a:r>
              <a:rPr lang="en-US" dirty="0"/>
              <a:t>Recap – security controls</a:t>
            </a:r>
          </a:p>
        </p:txBody>
      </p:sp>
      <p:sp>
        <p:nvSpPr>
          <p:cNvPr id="3" name="Text Placeholder 2">
            <a:extLst>
              <a:ext uri="{FF2B5EF4-FFF2-40B4-BE49-F238E27FC236}">
                <a16:creationId xmlns:a16="http://schemas.microsoft.com/office/drawing/2014/main" id="{1418928F-EF7A-483B-9965-F6298997ADDB}"/>
              </a:ext>
            </a:extLst>
          </p:cNvPr>
          <p:cNvSpPr>
            <a:spLocks noGrp="1"/>
          </p:cNvSpPr>
          <p:nvPr>
            <p:ph type="body" sz="quarter" idx="10"/>
          </p:nvPr>
        </p:nvSpPr>
        <p:spPr>
          <a:xfrm>
            <a:off x="588263" y="2044197"/>
            <a:ext cx="4542971" cy="4040917"/>
          </a:xfrm>
        </p:spPr>
        <p:txBody>
          <a:bodyPr wrap="square">
            <a:normAutofit/>
          </a:bodyPr>
          <a:lstStyle/>
          <a:p>
            <a:pPr marL="742950" indent="-742950">
              <a:lnSpc>
                <a:spcPct val="90000"/>
              </a:lnSpc>
              <a:buAutoNum type="arabicPeriod"/>
            </a:pPr>
            <a:r>
              <a:rPr lang="en-US" sz="1800" dirty="0"/>
              <a:t>MIP Sensitivity Labels </a:t>
            </a:r>
          </a:p>
          <a:p>
            <a:pPr marL="971550" lvl="1" indent="-742950">
              <a:lnSpc>
                <a:spcPct val="90000"/>
              </a:lnSpc>
              <a:buFont typeface="Arial" panose="020B0604020202020204" pitchFamily="34" charset="0"/>
              <a:buChar char="•"/>
            </a:pPr>
            <a:r>
              <a:rPr lang="en-US" sz="1800" dirty="0"/>
              <a:t>External sharing policies</a:t>
            </a:r>
          </a:p>
          <a:p>
            <a:pPr marL="971550" lvl="1" indent="-742950">
              <a:lnSpc>
                <a:spcPct val="90000"/>
              </a:lnSpc>
              <a:buFont typeface="Arial" panose="020B0604020202020204" pitchFamily="34" charset="0"/>
              <a:buChar char="•"/>
            </a:pPr>
            <a:r>
              <a:rPr lang="en-US" sz="1800" dirty="0"/>
              <a:t>MFA policy with labels</a:t>
            </a:r>
          </a:p>
          <a:p>
            <a:pPr marL="971550" lvl="1" indent="-742950">
              <a:lnSpc>
                <a:spcPct val="90000"/>
              </a:lnSpc>
              <a:buFont typeface="Arial" panose="020B0604020202020204" pitchFamily="34" charset="0"/>
              <a:buChar char="•"/>
            </a:pPr>
            <a:r>
              <a:rPr lang="en-US" sz="1800" dirty="0"/>
              <a:t>Data classification explorers</a:t>
            </a:r>
          </a:p>
          <a:p>
            <a:pPr marL="742950" indent="-742950">
              <a:lnSpc>
                <a:spcPct val="90000"/>
              </a:lnSpc>
              <a:buAutoNum type="arabicPeriod"/>
            </a:pPr>
            <a:endParaRPr lang="en-US" sz="1800" dirty="0"/>
          </a:p>
          <a:p>
            <a:pPr marL="742950" indent="-742950">
              <a:lnSpc>
                <a:spcPct val="90000"/>
              </a:lnSpc>
              <a:buAutoNum type="arabicPeriod"/>
            </a:pPr>
            <a:r>
              <a:rPr lang="en-US" sz="1800" dirty="0"/>
              <a:t>Data access governance</a:t>
            </a:r>
          </a:p>
          <a:p>
            <a:pPr marL="742950" indent="-742950">
              <a:lnSpc>
                <a:spcPct val="90000"/>
              </a:lnSpc>
              <a:buAutoNum type="arabicPeriod"/>
            </a:pPr>
            <a:endParaRPr lang="en-US" sz="1800" dirty="0"/>
          </a:p>
          <a:p>
            <a:pPr marL="742950" indent="-742950">
              <a:lnSpc>
                <a:spcPct val="90000"/>
              </a:lnSpc>
              <a:buAutoNum type="arabicPeriod"/>
            </a:pPr>
            <a:r>
              <a:rPr lang="en-US" sz="1800" dirty="0"/>
              <a:t>Data loss prevention (DLP) </a:t>
            </a:r>
          </a:p>
          <a:p>
            <a:pPr marL="971550" lvl="1" indent="-742950">
              <a:lnSpc>
                <a:spcPct val="90000"/>
              </a:lnSpc>
              <a:buFont typeface="Arial" panose="020B0604020202020204" pitchFamily="34" charset="0"/>
              <a:buChar char="•"/>
            </a:pPr>
            <a:r>
              <a:rPr lang="en-US" sz="1800" dirty="0"/>
              <a:t>Block anonymous access</a:t>
            </a:r>
          </a:p>
          <a:p>
            <a:pPr marL="971550" lvl="1" indent="-742950">
              <a:lnSpc>
                <a:spcPct val="90000"/>
              </a:lnSpc>
              <a:buFont typeface="Arial" panose="020B0604020202020204" pitchFamily="34" charset="0"/>
              <a:buChar char="•"/>
            </a:pPr>
            <a:r>
              <a:rPr lang="en-US" sz="1800" dirty="0"/>
              <a:t>Endpoint DLP</a:t>
            </a:r>
          </a:p>
          <a:p>
            <a:pPr marL="971550" lvl="1" indent="-742950">
              <a:lnSpc>
                <a:spcPct val="90000"/>
              </a:lnSpc>
              <a:buAutoNum type="arabicPeriod"/>
            </a:pPr>
            <a:endParaRPr lang="en-US" sz="1800" dirty="0"/>
          </a:p>
          <a:p>
            <a:pPr marL="742950" indent="-742950">
              <a:lnSpc>
                <a:spcPct val="90000"/>
              </a:lnSpc>
              <a:buAutoNum type="arabicPeriod"/>
            </a:pPr>
            <a:r>
              <a:rPr lang="en-US" sz="1800" dirty="0"/>
              <a:t>Sessions - Unified session sign-out</a:t>
            </a:r>
          </a:p>
          <a:p>
            <a:pPr>
              <a:lnSpc>
                <a:spcPct val="90000"/>
              </a:lnSpc>
            </a:pPr>
            <a:endParaRPr lang="en-US" sz="1200" dirty="0"/>
          </a:p>
        </p:txBody>
      </p:sp>
      <p:pic>
        <p:nvPicPr>
          <p:cNvPr id="5" name="Picture 4" descr="Business people meeting in office">
            <a:extLst>
              <a:ext uri="{FF2B5EF4-FFF2-40B4-BE49-F238E27FC236}">
                <a16:creationId xmlns:a16="http://schemas.microsoft.com/office/drawing/2014/main" id="{B7D1F139-4996-427C-AF85-2E361A4BF43E}"/>
              </a:ext>
            </a:extLst>
          </p:cNvPr>
          <p:cNvPicPr>
            <a:picLocks noChangeAspect="1"/>
          </p:cNvPicPr>
          <p:nvPr/>
        </p:nvPicPr>
        <p:blipFill rotWithShape="1">
          <a:blip r:embed="rId3"/>
          <a:srcRect l="33250" r="-1" b="-1"/>
          <a:stretch/>
        </p:blipFill>
        <p:spPr>
          <a:xfrm>
            <a:off x="5334000" y="10"/>
            <a:ext cx="6858000" cy="6857990"/>
          </a:xfrm>
          <a:prstGeom prst="rect">
            <a:avLst/>
          </a:prstGeom>
          <a:noFill/>
        </p:spPr>
      </p:pic>
    </p:spTree>
    <p:extLst>
      <p:ext uri="{BB962C8B-B14F-4D97-AF65-F5344CB8AC3E}">
        <p14:creationId xmlns:p14="http://schemas.microsoft.com/office/powerpoint/2010/main" val="378822384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Agenda</a:t>
            </a:r>
          </a:p>
        </p:txBody>
      </p:sp>
      <p:grpSp>
        <p:nvGrpSpPr>
          <p:cNvPr id="7" name="Group 6">
            <a:extLst>
              <a:ext uri="{FF2B5EF4-FFF2-40B4-BE49-F238E27FC236}">
                <a16:creationId xmlns:a16="http://schemas.microsoft.com/office/drawing/2014/main" id="{70872AB0-2D59-48E8-9216-F66A19EDF8F4}"/>
              </a:ext>
            </a:extLst>
          </p:cNvPr>
          <p:cNvGrpSpPr/>
          <p:nvPr/>
        </p:nvGrpSpPr>
        <p:grpSpPr>
          <a:xfrm>
            <a:off x="331586" y="2707063"/>
            <a:ext cx="2817678" cy="2931161"/>
            <a:chOff x="274638" y="1976502"/>
            <a:chExt cx="2874178" cy="2989937"/>
          </a:xfrm>
          <a:solidFill>
            <a:srgbClr val="C8D5EA"/>
          </a:solidFill>
        </p:grpSpPr>
        <p:sp>
          <p:nvSpPr>
            <p:cNvPr id="8" name="Rectangle 7">
              <a:extLst>
                <a:ext uri="{FF2B5EF4-FFF2-40B4-BE49-F238E27FC236}">
                  <a16:creationId xmlns:a16="http://schemas.microsoft.com/office/drawing/2014/main" id="{9A8A767D-7E01-43DA-9556-A30767DEFE53}"/>
                </a:ext>
              </a:extLst>
            </p:cNvPr>
            <p:cNvSpPr/>
            <p:nvPr/>
          </p:nvSpPr>
          <p:spPr bwMode="auto">
            <a:xfrm>
              <a:off x="274638" y="3040068"/>
              <a:ext cx="2874178" cy="192637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Segoe UI" pitchFamily="34" charset="0"/>
                  <a:cs typeface="Segoe UI Light" panose="020B0502040204020203" pitchFamily="34" charset="0"/>
                </a:rPr>
                <a:t>Trends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rPr>
                <a:t> in security landscape</a:t>
              </a:r>
            </a:p>
          </p:txBody>
        </p:sp>
        <p:grpSp>
          <p:nvGrpSpPr>
            <p:cNvPr id="9" name="Group 8">
              <a:extLst>
                <a:ext uri="{FF2B5EF4-FFF2-40B4-BE49-F238E27FC236}">
                  <a16:creationId xmlns:a16="http://schemas.microsoft.com/office/drawing/2014/main" id="{7C6708BF-1A02-4086-BEBA-69089B8C7CBA}"/>
                </a:ext>
              </a:extLst>
            </p:cNvPr>
            <p:cNvGrpSpPr/>
            <p:nvPr/>
          </p:nvGrpSpPr>
          <p:grpSpPr>
            <a:xfrm>
              <a:off x="274638" y="1976502"/>
              <a:ext cx="2874178" cy="1068404"/>
              <a:chOff x="274638" y="1976502"/>
              <a:chExt cx="2874178" cy="1068404"/>
            </a:xfrm>
            <a:grpFill/>
          </p:grpSpPr>
          <p:sp>
            <p:nvSpPr>
              <p:cNvPr id="10" name="Rectangle 9">
                <a:extLst>
                  <a:ext uri="{FF2B5EF4-FFF2-40B4-BE49-F238E27FC236}">
                    <a16:creationId xmlns:a16="http://schemas.microsoft.com/office/drawing/2014/main" id="{C6ACEF90-4AB7-437E-B823-28F2F2941719}"/>
                  </a:ext>
                </a:extLst>
              </p:cNvPr>
              <p:cNvSpPr/>
              <p:nvPr/>
            </p:nvSpPr>
            <p:spPr bwMode="auto">
              <a:xfrm>
                <a:off x="274638"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chemeClr val="bg1"/>
                  </a:solidFill>
                  <a:effectLst/>
                  <a:uLnTx/>
                  <a:uFillTx/>
                  <a:latin typeface="Segoe UI"/>
                  <a:ea typeface="Segoe UI" pitchFamily="34" charset="0"/>
                  <a:cs typeface="Segoe UI" pitchFamily="34" charset="0"/>
                </a:endParaRPr>
              </a:p>
            </p:txBody>
          </p:sp>
          <p:sp>
            <p:nvSpPr>
              <p:cNvPr id="11" name="Chart_E999">
                <a:extLst>
                  <a:ext uri="{FF2B5EF4-FFF2-40B4-BE49-F238E27FC236}">
                    <a16:creationId xmlns:a16="http://schemas.microsoft.com/office/drawing/2014/main" id="{F37FB61D-816B-418D-855A-66C77C6E0F92}"/>
                  </a:ext>
                </a:extLst>
              </p:cNvPr>
              <p:cNvSpPr>
                <a:spLocks noChangeAspect="1" noEditPoints="1"/>
              </p:cNvSpPr>
              <p:nvPr/>
            </p:nvSpPr>
            <p:spPr bwMode="auto">
              <a:xfrm>
                <a:off x="2540555" y="2291838"/>
                <a:ext cx="437424" cy="437732"/>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2" name="Group 11">
            <a:extLst>
              <a:ext uri="{FF2B5EF4-FFF2-40B4-BE49-F238E27FC236}">
                <a16:creationId xmlns:a16="http://schemas.microsoft.com/office/drawing/2014/main" id="{A73FB9FE-CBE8-42A2-BFD2-B9FE3C1D5671}"/>
              </a:ext>
            </a:extLst>
          </p:cNvPr>
          <p:cNvGrpSpPr/>
          <p:nvPr/>
        </p:nvGrpSpPr>
        <p:grpSpPr>
          <a:xfrm>
            <a:off x="3276867" y="2707064"/>
            <a:ext cx="2817678" cy="2931159"/>
            <a:chOff x="3278979" y="1976502"/>
            <a:chExt cx="2874178" cy="2989935"/>
          </a:xfrm>
          <a:solidFill>
            <a:srgbClr val="243A5E"/>
          </a:solidFill>
        </p:grpSpPr>
        <p:sp>
          <p:nvSpPr>
            <p:cNvPr id="13" name="Rectangle 12">
              <a:extLst>
                <a:ext uri="{FF2B5EF4-FFF2-40B4-BE49-F238E27FC236}">
                  <a16:creationId xmlns:a16="http://schemas.microsoft.com/office/drawing/2014/main" id="{8F55816E-C028-4BB3-AC71-32129485B46C}"/>
                </a:ext>
              </a:extLst>
            </p:cNvPr>
            <p:cNvSpPr/>
            <p:nvPr/>
          </p:nvSpPr>
          <p:spPr bwMode="auto">
            <a:xfrm>
              <a:off x="3278979" y="3040065"/>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a:t>
              </a:r>
              <a:r>
                <a:rPr lang="en-US" sz="2353" b="1">
                  <a:solidFill>
                    <a:srgbClr val="92D050"/>
                  </a:solidFill>
                  <a:latin typeface="Segoe UI Light" panose="020B0502040204020203" pitchFamily="34" charset="0"/>
                  <a:cs typeface="Segoe UI Light" panose="020B0502040204020203" pitchFamily="34" charset="0"/>
                </a:rPr>
                <a:t>security controls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 to your unique challenges</a:t>
              </a:r>
            </a:p>
          </p:txBody>
        </p:sp>
        <p:grpSp>
          <p:nvGrpSpPr>
            <p:cNvPr id="14" name="Group 13">
              <a:extLst>
                <a:ext uri="{FF2B5EF4-FFF2-40B4-BE49-F238E27FC236}">
                  <a16:creationId xmlns:a16="http://schemas.microsoft.com/office/drawing/2014/main" id="{3FEA2320-CA91-4FB6-B104-1EA6298586E2}"/>
                </a:ext>
              </a:extLst>
            </p:cNvPr>
            <p:cNvGrpSpPr/>
            <p:nvPr/>
          </p:nvGrpSpPr>
          <p:grpSpPr>
            <a:xfrm>
              <a:off x="3278979" y="1976502"/>
              <a:ext cx="2874178" cy="1068404"/>
              <a:chOff x="3278979" y="1976502"/>
              <a:chExt cx="2874178" cy="1068404"/>
            </a:xfrm>
            <a:grpFill/>
          </p:grpSpPr>
          <p:sp>
            <p:nvSpPr>
              <p:cNvPr id="15" name="Rectangle 14">
                <a:extLst>
                  <a:ext uri="{FF2B5EF4-FFF2-40B4-BE49-F238E27FC236}">
                    <a16:creationId xmlns:a16="http://schemas.microsoft.com/office/drawing/2014/main" id="{CF6809DC-B857-4A00-8E84-0B192ACA39B1}"/>
                  </a:ext>
                </a:extLst>
              </p:cNvPr>
              <p:cNvSpPr/>
              <p:nvPr/>
            </p:nvSpPr>
            <p:spPr bwMode="auto">
              <a:xfrm>
                <a:off x="327897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16" name="strategy">
                <a:extLst>
                  <a:ext uri="{FF2B5EF4-FFF2-40B4-BE49-F238E27FC236}">
                    <a16:creationId xmlns:a16="http://schemas.microsoft.com/office/drawing/2014/main" id="{0AAE6394-ED3F-4D3B-9820-33B8AEA25511}"/>
                  </a:ext>
                </a:extLst>
              </p:cNvPr>
              <p:cNvSpPr>
                <a:spLocks noChangeAspect="1" noEditPoints="1"/>
              </p:cNvSpPr>
              <p:nvPr/>
            </p:nvSpPr>
            <p:spPr bwMode="auto">
              <a:xfrm>
                <a:off x="5552427" y="2251698"/>
                <a:ext cx="388803" cy="518012"/>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8" name="Group 17">
            <a:extLst>
              <a:ext uri="{FF2B5EF4-FFF2-40B4-BE49-F238E27FC236}">
                <a16:creationId xmlns:a16="http://schemas.microsoft.com/office/drawing/2014/main" id="{B928856E-5650-4524-82E8-8ED06CE6272F}"/>
              </a:ext>
            </a:extLst>
          </p:cNvPr>
          <p:cNvGrpSpPr/>
          <p:nvPr/>
        </p:nvGrpSpPr>
        <p:grpSpPr>
          <a:xfrm>
            <a:off x="6222148" y="2707064"/>
            <a:ext cx="2817678" cy="2931157"/>
            <a:chOff x="6283319" y="1976502"/>
            <a:chExt cx="2874178" cy="2989933"/>
          </a:xfrm>
          <a:solidFill>
            <a:schemeClr val="tx2">
              <a:lumMod val="20000"/>
              <a:lumOff val="80000"/>
            </a:schemeClr>
          </a:solidFill>
        </p:grpSpPr>
        <p:sp>
          <p:nvSpPr>
            <p:cNvPr id="19" name="Rectangle 18">
              <a:extLst>
                <a:ext uri="{FF2B5EF4-FFF2-40B4-BE49-F238E27FC236}">
                  <a16:creationId xmlns:a16="http://schemas.microsoft.com/office/drawing/2014/main" id="{85C326A3-AABE-41EB-8A40-31332D18BAAF}"/>
                </a:ext>
              </a:extLst>
            </p:cNvPr>
            <p:cNvSpPr/>
            <p:nvPr/>
          </p:nvSpPr>
          <p:spPr bwMode="auto">
            <a:xfrm>
              <a:off x="6283319"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compliance</a:t>
              </a:r>
              <a:r>
                <a:rPr lang="en-US" sz="2353" b="1">
                  <a:solidFill>
                    <a:srgbClr val="92D050"/>
                  </a:solidFill>
                  <a:latin typeface="Segoe UI Light" panose="020B0502040204020203" pitchFamily="34" charset="0"/>
                  <a:cs typeface="Segoe UI Light" panose="020B0502040204020203" pitchFamily="34" charset="0"/>
                </a:rPr>
                <a:t> controls</a:t>
              </a:r>
              <a:r>
                <a:rPr lang="en-US" sz="2353" b="1">
                  <a:solidFill>
                    <a:schemeClr val="bg1"/>
                  </a:solidFill>
                  <a:latin typeface="Segoe UI Light" panose="020B0502040204020203" pitchFamily="34" charset="0"/>
                  <a:cs typeface="Segoe UI Light" panose="020B0502040204020203" pitchFamily="34" charset="0"/>
                </a:rPr>
                <a:t> </a:t>
              </a:r>
              <a:endPar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0" name="Group 19">
              <a:extLst>
                <a:ext uri="{FF2B5EF4-FFF2-40B4-BE49-F238E27FC236}">
                  <a16:creationId xmlns:a16="http://schemas.microsoft.com/office/drawing/2014/main" id="{8456FC31-E6DF-47C2-9309-23593C14C51E}"/>
                </a:ext>
              </a:extLst>
            </p:cNvPr>
            <p:cNvGrpSpPr/>
            <p:nvPr/>
          </p:nvGrpSpPr>
          <p:grpSpPr>
            <a:xfrm>
              <a:off x="6283319" y="1976502"/>
              <a:ext cx="2874178" cy="1068404"/>
              <a:chOff x="6283319" y="1976502"/>
              <a:chExt cx="2874178" cy="1068404"/>
            </a:xfrm>
            <a:grpFill/>
          </p:grpSpPr>
          <p:sp>
            <p:nvSpPr>
              <p:cNvPr id="21" name="Rectangle 20">
                <a:extLst>
                  <a:ext uri="{FF2B5EF4-FFF2-40B4-BE49-F238E27FC236}">
                    <a16:creationId xmlns:a16="http://schemas.microsoft.com/office/drawing/2014/main" id="{F1511CF0-B376-4F44-898E-6C20E3A955A0}"/>
                  </a:ext>
                </a:extLst>
              </p:cNvPr>
              <p:cNvSpPr/>
              <p:nvPr/>
            </p:nvSpPr>
            <p:spPr bwMode="auto">
              <a:xfrm>
                <a:off x="628331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2" name="Quest_ED40">
                <a:extLst>
                  <a:ext uri="{FF2B5EF4-FFF2-40B4-BE49-F238E27FC236}">
                    <a16:creationId xmlns:a16="http://schemas.microsoft.com/office/drawing/2014/main" id="{83264661-4B5C-46C7-BADB-67FAE7196294}"/>
                  </a:ext>
                </a:extLst>
              </p:cNvPr>
              <p:cNvSpPr>
                <a:spLocks noChangeAspect="1" noEditPoints="1"/>
              </p:cNvSpPr>
              <p:nvPr/>
            </p:nvSpPr>
            <p:spPr bwMode="auto">
              <a:xfrm>
                <a:off x="8513966" y="2294703"/>
                <a:ext cx="431897" cy="432002"/>
              </a:xfrm>
              <a:custGeom>
                <a:avLst/>
                <a:gdLst>
                  <a:gd name="T0" fmla="*/ 2625 w 3750"/>
                  <a:gd name="T1" fmla="*/ 3000 h 3750"/>
                  <a:gd name="T2" fmla="*/ 2360 w 3750"/>
                  <a:gd name="T3" fmla="*/ 3110 h 3750"/>
                  <a:gd name="T4" fmla="*/ 2250 w 3750"/>
                  <a:gd name="T5" fmla="*/ 3375 h 3750"/>
                  <a:gd name="T6" fmla="*/ 2360 w 3750"/>
                  <a:gd name="T7" fmla="*/ 3640 h 3750"/>
                  <a:gd name="T8" fmla="*/ 2625 w 3750"/>
                  <a:gd name="T9" fmla="*/ 3750 h 3750"/>
                  <a:gd name="T10" fmla="*/ 375 w 3750"/>
                  <a:gd name="T11" fmla="*/ 3750 h 3750"/>
                  <a:gd name="T12" fmla="*/ 110 w 3750"/>
                  <a:gd name="T13" fmla="*/ 3640 h 3750"/>
                  <a:gd name="T14" fmla="*/ 0 w 3750"/>
                  <a:gd name="T15" fmla="*/ 3375 h 3750"/>
                  <a:gd name="T16" fmla="*/ 110 w 3750"/>
                  <a:gd name="T17" fmla="*/ 3110 h 3750"/>
                  <a:gd name="T18" fmla="*/ 375 w 3750"/>
                  <a:gd name="T19" fmla="*/ 3000 h 3750"/>
                  <a:gd name="T20" fmla="*/ 2625 w 3750"/>
                  <a:gd name="T21" fmla="*/ 3000 h 3750"/>
                  <a:gd name="T22" fmla="*/ 500 w 3750"/>
                  <a:gd name="T23" fmla="*/ 2875 h 3750"/>
                  <a:gd name="T24" fmla="*/ 500 w 3750"/>
                  <a:gd name="T25" fmla="*/ 375 h 3750"/>
                  <a:gd name="T26" fmla="*/ 3000 w 3750"/>
                  <a:gd name="T27" fmla="*/ 750 h 3750"/>
                  <a:gd name="T28" fmla="*/ 3375 w 3750"/>
                  <a:gd name="T29" fmla="*/ 750 h 3750"/>
                  <a:gd name="T30" fmla="*/ 3750 w 3750"/>
                  <a:gd name="T31" fmla="*/ 375 h 3750"/>
                  <a:gd name="T32" fmla="*/ 3375 w 3750"/>
                  <a:gd name="T33" fmla="*/ 0 h 3750"/>
                  <a:gd name="T34" fmla="*/ 3000 w 3750"/>
                  <a:gd name="T35" fmla="*/ 375 h 3750"/>
                  <a:gd name="T36" fmla="*/ 3000 w 3750"/>
                  <a:gd name="T37" fmla="*/ 2375 h 3750"/>
                  <a:gd name="T38" fmla="*/ 3366 w 3750"/>
                  <a:gd name="T39" fmla="*/ 0 h 3750"/>
                  <a:gd name="T40" fmla="*/ 875 w 3750"/>
                  <a:gd name="T41" fmla="*/ 0 h 3750"/>
                  <a:gd name="T42" fmla="*/ 500 w 3750"/>
                  <a:gd name="T43" fmla="*/ 375 h 3750"/>
                  <a:gd name="T44" fmla="*/ 3000 w 3750"/>
                  <a:gd name="T45" fmla="*/ 2375 h 3750"/>
                  <a:gd name="T46" fmla="*/ 3000 w 3750"/>
                  <a:gd name="T47" fmla="*/ 3375 h 3750"/>
                  <a:gd name="T48" fmla="*/ 375 w 3750"/>
                  <a:gd name="T49" fmla="*/ 3750 h 3750"/>
                  <a:gd name="T50" fmla="*/ 2625 w 3750"/>
                  <a:gd name="T51" fmla="*/ 3750 h 3750"/>
                  <a:gd name="T52" fmla="*/ 3000 w 3750"/>
                  <a:gd name="T53" fmla="*/ 3375 h 3750"/>
                  <a:gd name="T54" fmla="*/ 1625 w 3750"/>
                  <a:gd name="T55" fmla="*/ 375 h 3750"/>
                  <a:gd name="T56" fmla="*/ 2375 w 3750"/>
                  <a:gd name="T57" fmla="*/ 1125 h 3750"/>
                  <a:gd name="T58" fmla="*/ 2375 w 3750"/>
                  <a:gd name="T59" fmla="*/ 375 h 3750"/>
                  <a:gd name="T60" fmla="*/ 1625 w 3750"/>
                  <a:gd name="T61" fmla="*/ 1125 h 3750"/>
                  <a:gd name="T62" fmla="*/ 1000 w 3750"/>
                  <a:gd name="T63" fmla="*/ 1875 h 3750"/>
                  <a:gd name="T64" fmla="*/ 1000 w 3750"/>
                  <a:gd name="T65" fmla="*/ 2125 h 3750"/>
                  <a:gd name="T66" fmla="*/ 1338 w 3750"/>
                  <a:gd name="T67" fmla="*/ 1412 h 3750"/>
                  <a:gd name="T68" fmla="*/ 1162 w 3750"/>
                  <a:gd name="T69" fmla="*/ 1588 h 3750"/>
                  <a:gd name="T70" fmla="*/ 1162 w 3750"/>
                  <a:gd name="T71" fmla="*/ 2412 h 3750"/>
                  <a:gd name="T72" fmla="*/ 1338 w 3750"/>
                  <a:gd name="T73" fmla="*/ 2588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50" h="3750">
                    <a:moveTo>
                      <a:pt x="2625" y="3000"/>
                    </a:moveTo>
                    <a:cubicBezTo>
                      <a:pt x="2521" y="3000"/>
                      <a:pt x="2428" y="3042"/>
                      <a:pt x="2360" y="3110"/>
                    </a:cubicBezTo>
                    <a:cubicBezTo>
                      <a:pt x="2292" y="3178"/>
                      <a:pt x="2250" y="3271"/>
                      <a:pt x="2250" y="3375"/>
                    </a:cubicBezTo>
                    <a:cubicBezTo>
                      <a:pt x="2250" y="3479"/>
                      <a:pt x="2292" y="3572"/>
                      <a:pt x="2360" y="3640"/>
                    </a:cubicBezTo>
                    <a:cubicBezTo>
                      <a:pt x="2428" y="3708"/>
                      <a:pt x="2521" y="3750"/>
                      <a:pt x="2625" y="3750"/>
                    </a:cubicBezTo>
                    <a:moveTo>
                      <a:pt x="375" y="3750"/>
                    </a:moveTo>
                    <a:cubicBezTo>
                      <a:pt x="271" y="3750"/>
                      <a:pt x="178" y="3708"/>
                      <a:pt x="110" y="3640"/>
                    </a:cubicBezTo>
                    <a:cubicBezTo>
                      <a:pt x="42" y="3572"/>
                      <a:pt x="0" y="3479"/>
                      <a:pt x="0" y="3375"/>
                    </a:cubicBezTo>
                    <a:cubicBezTo>
                      <a:pt x="0" y="3271"/>
                      <a:pt x="42" y="3178"/>
                      <a:pt x="110" y="3110"/>
                    </a:cubicBezTo>
                    <a:cubicBezTo>
                      <a:pt x="178" y="3042"/>
                      <a:pt x="271" y="3000"/>
                      <a:pt x="375" y="3000"/>
                    </a:cubicBezTo>
                    <a:cubicBezTo>
                      <a:pt x="2625" y="3000"/>
                      <a:pt x="2625" y="3000"/>
                      <a:pt x="2625" y="3000"/>
                    </a:cubicBezTo>
                    <a:moveTo>
                      <a:pt x="500" y="2875"/>
                    </a:moveTo>
                    <a:cubicBezTo>
                      <a:pt x="500" y="375"/>
                      <a:pt x="500" y="375"/>
                      <a:pt x="500" y="375"/>
                    </a:cubicBezTo>
                    <a:moveTo>
                      <a:pt x="3000" y="750"/>
                    </a:moveTo>
                    <a:cubicBezTo>
                      <a:pt x="3375" y="750"/>
                      <a:pt x="3375" y="750"/>
                      <a:pt x="3375" y="750"/>
                    </a:cubicBezTo>
                    <a:cubicBezTo>
                      <a:pt x="3582" y="750"/>
                      <a:pt x="3750" y="582"/>
                      <a:pt x="3750" y="375"/>
                    </a:cubicBezTo>
                    <a:cubicBezTo>
                      <a:pt x="3750" y="168"/>
                      <a:pt x="3582" y="0"/>
                      <a:pt x="3375" y="0"/>
                    </a:cubicBezTo>
                    <a:cubicBezTo>
                      <a:pt x="3168" y="0"/>
                      <a:pt x="3000" y="168"/>
                      <a:pt x="3000" y="375"/>
                    </a:cubicBezTo>
                    <a:cubicBezTo>
                      <a:pt x="3000" y="2375"/>
                      <a:pt x="3000" y="2375"/>
                      <a:pt x="3000" y="2375"/>
                    </a:cubicBezTo>
                    <a:moveTo>
                      <a:pt x="3366" y="0"/>
                    </a:moveTo>
                    <a:cubicBezTo>
                      <a:pt x="875" y="0"/>
                      <a:pt x="875" y="0"/>
                      <a:pt x="875" y="0"/>
                    </a:cubicBezTo>
                    <a:cubicBezTo>
                      <a:pt x="668" y="0"/>
                      <a:pt x="500" y="168"/>
                      <a:pt x="500" y="375"/>
                    </a:cubicBezTo>
                    <a:moveTo>
                      <a:pt x="3000" y="2375"/>
                    </a:moveTo>
                    <a:cubicBezTo>
                      <a:pt x="3000" y="3375"/>
                      <a:pt x="3000" y="3375"/>
                      <a:pt x="3000" y="3375"/>
                    </a:cubicBezTo>
                    <a:moveTo>
                      <a:pt x="375" y="3750"/>
                    </a:moveTo>
                    <a:cubicBezTo>
                      <a:pt x="2625" y="3750"/>
                      <a:pt x="2625" y="3750"/>
                      <a:pt x="2625" y="3750"/>
                    </a:cubicBezTo>
                    <a:cubicBezTo>
                      <a:pt x="2832" y="3750"/>
                      <a:pt x="3000" y="3582"/>
                      <a:pt x="3000" y="3375"/>
                    </a:cubicBezTo>
                    <a:moveTo>
                      <a:pt x="1625" y="375"/>
                    </a:moveTo>
                    <a:cubicBezTo>
                      <a:pt x="2375" y="1125"/>
                      <a:pt x="2375" y="1125"/>
                      <a:pt x="2375" y="1125"/>
                    </a:cubicBezTo>
                    <a:moveTo>
                      <a:pt x="2375" y="375"/>
                    </a:moveTo>
                    <a:cubicBezTo>
                      <a:pt x="1625" y="1125"/>
                      <a:pt x="1625" y="1125"/>
                      <a:pt x="1625" y="1125"/>
                    </a:cubicBezTo>
                    <a:moveTo>
                      <a:pt x="1000" y="1875"/>
                    </a:moveTo>
                    <a:cubicBezTo>
                      <a:pt x="1000" y="2125"/>
                      <a:pt x="1000" y="2125"/>
                      <a:pt x="1000" y="2125"/>
                    </a:cubicBezTo>
                    <a:moveTo>
                      <a:pt x="1338" y="1412"/>
                    </a:moveTo>
                    <a:cubicBezTo>
                      <a:pt x="1162" y="1588"/>
                      <a:pt x="1162" y="1588"/>
                      <a:pt x="1162" y="1588"/>
                    </a:cubicBezTo>
                    <a:moveTo>
                      <a:pt x="1162" y="2412"/>
                    </a:moveTo>
                    <a:cubicBezTo>
                      <a:pt x="1338" y="2588"/>
                      <a:pt x="1338" y="2588"/>
                      <a:pt x="1338" y="2588"/>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23" name="Group 22">
            <a:extLst>
              <a:ext uri="{FF2B5EF4-FFF2-40B4-BE49-F238E27FC236}">
                <a16:creationId xmlns:a16="http://schemas.microsoft.com/office/drawing/2014/main" id="{821E6FAD-F9CA-420B-BD00-ABD153C9B92F}"/>
              </a:ext>
            </a:extLst>
          </p:cNvPr>
          <p:cNvGrpSpPr/>
          <p:nvPr/>
        </p:nvGrpSpPr>
        <p:grpSpPr>
          <a:xfrm>
            <a:off x="9167430" y="2707064"/>
            <a:ext cx="2817678" cy="2931157"/>
            <a:chOff x="9287660" y="1976502"/>
            <a:chExt cx="2874178" cy="2989933"/>
          </a:xfrm>
          <a:solidFill>
            <a:schemeClr val="tx2">
              <a:lumMod val="20000"/>
              <a:lumOff val="80000"/>
            </a:schemeClr>
          </a:solidFill>
        </p:grpSpPr>
        <p:sp>
          <p:nvSpPr>
            <p:cNvPr id="24" name="Rectangle 23">
              <a:extLst>
                <a:ext uri="{FF2B5EF4-FFF2-40B4-BE49-F238E27FC236}">
                  <a16:creationId xmlns:a16="http://schemas.microsoft.com/office/drawing/2014/main" id="{BC07CEB9-2F56-4A87-BAD5-687F5E8F048E}"/>
                </a:ext>
              </a:extLst>
            </p:cNvPr>
            <p:cNvSpPr/>
            <p:nvPr/>
          </p:nvSpPr>
          <p:spPr bwMode="auto">
            <a:xfrm>
              <a:off x="9287660"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lang="en-US" sz="2353" b="1" dirty="0">
                  <a:solidFill>
                    <a:schemeClr val="bg1"/>
                  </a:solidFill>
                  <a:latin typeface="Segoe UI Light" panose="020B0502040204020203" pitchFamily="34" charset="0"/>
                  <a:cs typeface="Segoe UI Light" panose="020B0502040204020203" pitchFamily="34" charset="0"/>
                </a:rPr>
                <a:t>Summary</a:t>
              </a:r>
              <a:endParaRPr kumimoji="0" lang="en-US" sz="2353" b="1"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5" name="Group 24">
              <a:extLst>
                <a:ext uri="{FF2B5EF4-FFF2-40B4-BE49-F238E27FC236}">
                  <a16:creationId xmlns:a16="http://schemas.microsoft.com/office/drawing/2014/main" id="{20BACEB8-DAC7-4481-A6B0-E9B2A0A542AD}"/>
                </a:ext>
              </a:extLst>
            </p:cNvPr>
            <p:cNvGrpSpPr/>
            <p:nvPr/>
          </p:nvGrpSpPr>
          <p:grpSpPr>
            <a:xfrm>
              <a:off x="9287660" y="1976502"/>
              <a:ext cx="2874178" cy="1068404"/>
              <a:chOff x="9287660" y="1976502"/>
              <a:chExt cx="2874178" cy="1068404"/>
            </a:xfrm>
            <a:grpFill/>
          </p:grpSpPr>
          <p:sp>
            <p:nvSpPr>
              <p:cNvPr id="26" name="Rectangle 25">
                <a:extLst>
                  <a:ext uri="{FF2B5EF4-FFF2-40B4-BE49-F238E27FC236}">
                    <a16:creationId xmlns:a16="http://schemas.microsoft.com/office/drawing/2014/main" id="{3AF166A7-8A37-42BA-87DF-51725E94D5DD}"/>
                  </a:ext>
                </a:extLst>
              </p:cNvPr>
              <p:cNvSpPr/>
              <p:nvPr/>
            </p:nvSpPr>
            <p:spPr bwMode="auto">
              <a:xfrm>
                <a:off x="9287660"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7" name="ActivityFeed_F056">
                <a:extLst>
                  <a:ext uri="{FF2B5EF4-FFF2-40B4-BE49-F238E27FC236}">
                    <a16:creationId xmlns:a16="http://schemas.microsoft.com/office/drawing/2014/main" id="{0194A962-BAE8-4552-9912-AE9F16EACE81}"/>
                  </a:ext>
                </a:extLst>
              </p:cNvPr>
              <p:cNvSpPr>
                <a:spLocks noChangeAspect="1" noEditPoints="1"/>
              </p:cNvSpPr>
              <p:nvPr/>
            </p:nvSpPr>
            <p:spPr bwMode="auto">
              <a:xfrm>
                <a:off x="11451669" y="2289761"/>
                <a:ext cx="498422" cy="441886"/>
              </a:xfrm>
              <a:custGeom>
                <a:avLst/>
                <a:gdLst>
                  <a:gd name="T0" fmla="*/ 3734 w 4408"/>
                  <a:gd name="T1" fmla="*/ 3380 h 3908"/>
                  <a:gd name="T2" fmla="*/ 879 w 4408"/>
                  <a:gd name="T3" fmla="*/ 3380 h 3908"/>
                  <a:gd name="T4" fmla="*/ 879 w 4408"/>
                  <a:gd name="T5" fmla="*/ 2056 h 3908"/>
                  <a:gd name="T6" fmla="*/ 4408 w 4408"/>
                  <a:gd name="T7" fmla="*/ 2056 h 3908"/>
                  <a:gd name="T8" fmla="*/ 4408 w 4408"/>
                  <a:gd name="T9" fmla="*/ 3380 h 3908"/>
                  <a:gd name="T10" fmla="*/ 4261 w 4408"/>
                  <a:gd name="T11" fmla="*/ 3380 h 3908"/>
                  <a:gd name="T12" fmla="*/ 4261 w 4408"/>
                  <a:gd name="T13" fmla="*/ 3908 h 3908"/>
                  <a:gd name="T14" fmla="*/ 3734 w 4408"/>
                  <a:gd name="T15" fmla="*/ 3380 h 3908"/>
                  <a:gd name="T16" fmla="*/ 147 w 4408"/>
                  <a:gd name="T17" fmla="*/ 1849 h 3908"/>
                  <a:gd name="T18" fmla="*/ 673 w 4408"/>
                  <a:gd name="T19" fmla="*/ 1323 h 3908"/>
                  <a:gd name="T20" fmla="*/ 3523 w 4408"/>
                  <a:gd name="T21" fmla="*/ 1323 h 3908"/>
                  <a:gd name="T22" fmla="*/ 3523 w 4408"/>
                  <a:gd name="T23" fmla="*/ 0 h 3908"/>
                  <a:gd name="T24" fmla="*/ 0 w 4408"/>
                  <a:gd name="T25" fmla="*/ 0 h 3908"/>
                  <a:gd name="T26" fmla="*/ 0 w 4408"/>
                  <a:gd name="T27" fmla="*/ 1323 h 3908"/>
                  <a:gd name="T28" fmla="*/ 147 w 4408"/>
                  <a:gd name="T29" fmla="*/ 1323 h 3908"/>
                  <a:gd name="T30" fmla="*/ 147 w 4408"/>
                  <a:gd name="T31" fmla="*/ 1849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8" h="3908">
                    <a:moveTo>
                      <a:pt x="3734" y="3380"/>
                    </a:moveTo>
                    <a:lnTo>
                      <a:pt x="879" y="3380"/>
                    </a:lnTo>
                    <a:lnTo>
                      <a:pt x="879" y="2056"/>
                    </a:lnTo>
                    <a:lnTo>
                      <a:pt x="4408" y="2056"/>
                    </a:lnTo>
                    <a:lnTo>
                      <a:pt x="4408" y="3380"/>
                    </a:lnTo>
                    <a:lnTo>
                      <a:pt x="4261" y="3380"/>
                    </a:lnTo>
                    <a:lnTo>
                      <a:pt x="4261" y="3908"/>
                    </a:lnTo>
                    <a:lnTo>
                      <a:pt x="3734" y="3380"/>
                    </a:lnTo>
                    <a:close/>
                    <a:moveTo>
                      <a:pt x="147" y="1849"/>
                    </a:moveTo>
                    <a:lnTo>
                      <a:pt x="673" y="1323"/>
                    </a:lnTo>
                    <a:lnTo>
                      <a:pt x="3523" y="1323"/>
                    </a:lnTo>
                    <a:lnTo>
                      <a:pt x="3523" y="0"/>
                    </a:lnTo>
                    <a:lnTo>
                      <a:pt x="0" y="0"/>
                    </a:lnTo>
                    <a:lnTo>
                      <a:pt x="0" y="1323"/>
                    </a:lnTo>
                    <a:lnTo>
                      <a:pt x="147" y="1323"/>
                    </a:lnTo>
                    <a:lnTo>
                      <a:pt x="147" y="1849"/>
                    </a:lnTo>
                    <a:close/>
                  </a:path>
                </a:pathLst>
              </a:custGeom>
              <a:grpFill/>
              <a:ln w="15875" cap="sq">
                <a:solidFill>
                  <a:schemeClr val="bg1"/>
                </a:solidFill>
                <a:prstDash val="soli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spTree>
    <p:extLst>
      <p:ext uri="{BB962C8B-B14F-4D97-AF65-F5344CB8AC3E}">
        <p14:creationId xmlns:p14="http://schemas.microsoft.com/office/powerpoint/2010/main" val="994270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Agenda</a:t>
            </a:r>
          </a:p>
        </p:txBody>
      </p:sp>
      <p:grpSp>
        <p:nvGrpSpPr>
          <p:cNvPr id="7" name="Group 6">
            <a:extLst>
              <a:ext uri="{FF2B5EF4-FFF2-40B4-BE49-F238E27FC236}">
                <a16:creationId xmlns:a16="http://schemas.microsoft.com/office/drawing/2014/main" id="{70872AB0-2D59-48E8-9216-F66A19EDF8F4}"/>
              </a:ext>
            </a:extLst>
          </p:cNvPr>
          <p:cNvGrpSpPr/>
          <p:nvPr/>
        </p:nvGrpSpPr>
        <p:grpSpPr>
          <a:xfrm>
            <a:off x="331586" y="2707063"/>
            <a:ext cx="2817678" cy="2931161"/>
            <a:chOff x="274638" y="1976502"/>
            <a:chExt cx="2874178" cy="2989937"/>
          </a:xfrm>
          <a:solidFill>
            <a:srgbClr val="C8D5EA"/>
          </a:solidFill>
        </p:grpSpPr>
        <p:sp>
          <p:nvSpPr>
            <p:cNvPr id="8" name="Rectangle 7">
              <a:extLst>
                <a:ext uri="{FF2B5EF4-FFF2-40B4-BE49-F238E27FC236}">
                  <a16:creationId xmlns:a16="http://schemas.microsoft.com/office/drawing/2014/main" id="{9A8A767D-7E01-43DA-9556-A30767DEFE53}"/>
                </a:ext>
              </a:extLst>
            </p:cNvPr>
            <p:cNvSpPr/>
            <p:nvPr/>
          </p:nvSpPr>
          <p:spPr bwMode="auto">
            <a:xfrm>
              <a:off x="274638" y="3040068"/>
              <a:ext cx="2874178" cy="192637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Segoe UI" pitchFamily="34" charset="0"/>
                  <a:cs typeface="Segoe UI Light" panose="020B0502040204020203" pitchFamily="34" charset="0"/>
                </a:rPr>
                <a:t>Trends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rPr>
                <a:t> in security landscape</a:t>
              </a:r>
            </a:p>
          </p:txBody>
        </p:sp>
        <p:grpSp>
          <p:nvGrpSpPr>
            <p:cNvPr id="9" name="Group 8">
              <a:extLst>
                <a:ext uri="{FF2B5EF4-FFF2-40B4-BE49-F238E27FC236}">
                  <a16:creationId xmlns:a16="http://schemas.microsoft.com/office/drawing/2014/main" id="{7C6708BF-1A02-4086-BEBA-69089B8C7CBA}"/>
                </a:ext>
              </a:extLst>
            </p:cNvPr>
            <p:cNvGrpSpPr/>
            <p:nvPr/>
          </p:nvGrpSpPr>
          <p:grpSpPr>
            <a:xfrm>
              <a:off x="274638" y="1976502"/>
              <a:ext cx="2874178" cy="1068404"/>
              <a:chOff x="274638" y="1976502"/>
              <a:chExt cx="2874178" cy="1068404"/>
            </a:xfrm>
            <a:grpFill/>
          </p:grpSpPr>
          <p:sp>
            <p:nvSpPr>
              <p:cNvPr id="10" name="Rectangle 9">
                <a:extLst>
                  <a:ext uri="{FF2B5EF4-FFF2-40B4-BE49-F238E27FC236}">
                    <a16:creationId xmlns:a16="http://schemas.microsoft.com/office/drawing/2014/main" id="{C6ACEF90-4AB7-437E-B823-28F2F2941719}"/>
                  </a:ext>
                </a:extLst>
              </p:cNvPr>
              <p:cNvSpPr/>
              <p:nvPr/>
            </p:nvSpPr>
            <p:spPr bwMode="auto">
              <a:xfrm>
                <a:off x="274638"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chemeClr val="bg1"/>
                  </a:solidFill>
                  <a:effectLst/>
                  <a:uLnTx/>
                  <a:uFillTx/>
                  <a:latin typeface="Segoe UI"/>
                  <a:ea typeface="Segoe UI" pitchFamily="34" charset="0"/>
                  <a:cs typeface="Segoe UI" pitchFamily="34" charset="0"/>
                </a:endParaRPr>
              </a:p>
            </p:txBody>
          </p:sp>
          <p:sp>
            <p:nvSpPr>
              <p:cNvPr id="11" name="Chart_E999">
                <a:extLst>
                  <a:ext uri="{FF2B5EF4-FFF2-40B4-BE49-F238E27FC236}">
                    <a16:creationId xmlns:a16="http://schemas.microsoft.com/office/drawing/2014/main" id="{F37FB61D-816B-418D-855A-66C77C6E0F92}"/>
                  </a:ext>
                </a:extLst>
              </p:cNvPr>
              <p:cNvSpPr>
                <a:spLocks noChangeAspect="1" noEditPoints="1"/>
              </p:cNvSpPr>
              <p:nvPr/>
            </p:nvSpPr>
            <p:spPr bwMode="auto">
              <a:xfrm>
                <a:off x="2540555" y="2291838"/>
                <a:ext cx="437424" cy="437732"/>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2" name="Group 11">
            <a:extLst>
              <a:ext uri="{FF2B5EF4-FFF2-40B4-BE49-F238E27FC236}">
                <a16:creationId xmlns:a16="http://schemas.microsoft.com/office/drawing/2014/main" id="{A73FB9FE-CBE8-42A2-BFD2-B9FE3C1D5671}"/>
              </a:ext>
            </a:extLst>
          </p:cNvPr>
          <p:cNvGrpSpPr/>
          <p:nvPr/>
        </p:nvGrpSpPr>
        <p:grpSpPr>
          <a:xfrm>
            <a:off x="3276867" y="2707064"/>
            <a:ext cx="2817678" cy="2931159"/>
            <a:chOff x="3278979" y="1976502"/>
            <a:chExt cx="2874178" cy="2989935"/>
          </a:xfrm>
          <a:solidFill>
            <a:schemeClr val="tx2">
              <a:lumMod val="20000"/>
              <a:lumOff val="80000"/>
            </a:schemeClr>
          </a:solidFill>
        </p:grpSpPr>
        <p:sp>
          <p:nvSpPr>
            <p:cNvPr id="13" name="Rectangle 12">
              <a:extLst>
                <a:ext uri="{FF2B5EF4-FFF2-40B4-BE49-F238E27FC236}">
                  <a16:creationId xmlns:a16="http://schemas.microsoft.com/office/drawing/2014/main" id="{8F55816E-C028-4BB3-AC71-32129485B46C}"/>
                </a:ext>
              </a:extLst>
            </p:cNvPr>
            <p:cNvSpPr/>
            <p:nvPr/>
          </p:nvSpPr>
          <p:spPr bwMode="auto">
            <a:xfrm>
              <a:off x="3278979" y="3040065"/>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a:t>
              </a:r>
              <a:r>
                <a:rPr lang="en-US" sz="2353" b="1">
                  <a:solidFill>
                    <a:srgbClr val="92D050"/>
                  </a:solidFill>
                  <a:latin typeface="Segoe UI Light" panose="020B0502040204020203" pitchFamily="34" charset="0"/>
                  <a:cs typeface="Segoe UI Light" panose="020B0502040204020203" pitchFamily="34" charset="0"/>
                </a:rPr>
                <a:t>security controls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 to your unique challenges</a:t>
              </a:r>
            </a:p>
          </p:txBody>
        </p:sp>
        <p:grpSp>
          <p:nvGrpSpPr>
            <p:cNvPr id="14" name="Group 13">
              <a:extLst>
                <a:ext uri="{FF2B5EF4-FFF2-40B4-BE49-F238E27FC236}">
                  <a16:creationId xmlns:a16="http://schemas.microsoft.com/office/drawing/2014/main" id="{3FEA2320-CA91-4FB6-B104-1EA6298586E2}"/>
                </a:ext>
              </a:extLst>
            </p:cNvPr>
            <p:cNvGrpSpPr/>
            <p:nvPr/>
          </p:nvGrpSpPr>
          <p:grpSpPr>
            <a:xfrm>
              <a:off x="3278979" y="1976502"/>
              <a:ext cx="2874178" cy="1068404"/>
              <a:chOff x="3278979" y="1976502"/>
              <a:chExt cx="2874178" cy="1068404"/>
            </a:xfrm>
            <a:grpFill/>
          </p:grpSpPr>
          <p:sp>
            <p:nvSpPr>
              <p:cNvPr id="15" name="Rectangle 14">
                <a:extLst>
                  <a:ext uri="{FF2B5EF4-FFF2-40B4-BE49-F238E27FC236}">
                    <a16:creationId xmlns:a16="http://schemas.microsoft.com/office/drawing/2014/main" id="{CF6809DC-B857-4A00-8E84-0B192ACA39B1}"/>
                  </a:ext>
                </a:extLst>
              </p:cNvPr>
              <p:cNvSpPr/>
              <p:nvPr/>
            </p:nvSpPr>
            <p:spPr bwMode="auto">
              <a:xfrm>
                <a:off x="327897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16" name="strategy">
                <a:extLst>
                  <a:ext uri="{FF2B5EF4-FFF2-40B4-BE49-F238E27FC236}">
                    <a16:creationId xmlns:a16="http://schemas.microsoft.com/office/drawing/2014/main" id="{0AAE6394-ED3F-4D3B-9820-33B8AEA25511}"/>
                  </a:ext>
                </a:extLst>
              </p:cNvPr>
              <p:cNvSpPr>
                <a:spLocks noChangeAspect="1" noEditPoints="1"/>
              </p:cNvSpPr>
              <p:nvPr/>
            </p:nvSpPr>
            <p:spPr bwMode="auto">
              <a:xfrm>
                <a:off x="5552427" y="2251698"/>
                <a:ext cx="388803" cy="518012"/>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8" name="Group 17">
            <a:extLst>
              <a:ext uri="{FF2B5EF4-FFF2-40B4-BE49-F238E27FC236}">
                <a16:creationId xmlns:a16="http://schemas.microsoft.com/office/drawing/2014/main" id="{B928856E-5650-4524-82E8-8ED06CE6272F}"/>
              </a:ext>
            </a:extLst>
          </p:cNvPr>
          <p:cNvGrpSpPr/>
          <p:nvPr/>
        </p:nvGrpSpPr>
        <p:grpSpPr>
          <a:xfrm>
            <a:off x="6222148" y="2707064"/>
            <a:ext cx="2817678" cy="2931157"/>
            <a:chOff x="6283319" y="1976502"/>
            <a:chExt cx="2874178" cy="2989933"/>
          </a:xfrm>
          <a:solidFill>
            <a:srgbClr val="243A5E"/>
          </a:solidFill>
        </p:grpSpPr>
        <p:sp>
          <p:nvSpPr>
            <p:cNvPr id="19" name="Rectangle 18">
              <a:extLst>
                <a:ext uri="{FF2B5EF4-FFF2-40B4-BE49-F238E27FC236}">
                  <a16:creationId xmlns:a16="http://schemas.microsoft.com/office/drawing/2014/main" id="{85C326A3-AABE-41EB-8A40-31332D18BAAF}"/>
                </a:ext>
              </a:extLst>
            </p:cNvPr>
            <p:cNvSpPr/>
            <p:nvPr/>
          </p:nvSpPr>
          <p:spPr bwMode="auto">
            <a:xfrm>
              <a:off x="6283319"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compliance</a:t>
              </a:r>
              <a:r>
                <a:rPr lang="en-US" sz="2353" b="1">
                  <a:solidFill>
                    <a:srgbClr val="92D050"/>
                  </a:solidFill>
                  <a:latin typeface="Segoe UI Light" panose="020B0502040204020203" pitchFamily="34" charset="0"/>
                  <a:cs typeface="Segoe UI Light" panose="020B0502040204020203" pitchFamily="34" charset="0"/>
                </a:rPr>
                <a:t> controls</a:t>
              </a:r>
              <a:r>
                <a:rPr lang="en-US" sz="2353" b="1">
                  <a:solidFill>
                    <a:schemeClr val="bg1"/>
                  </a:solidFill>
                  <a:latin typeface="Segoe UI Light" panose="020B0502040204020203" pitchFamily="34" charset="0"/>
                  <a:cs typeface="Segoe UI Light" panose="020B0502040204020203" pitchFamily="34" charset="0"/>
                </a:rPr>
                <a:t> </a:t>
              </a:r>
              <a:endPar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0" name="Group 19">
              <a:extLst>
                <a:ext uri="{FF2B5EF4-FFF2-40B4-BE49-F238E27FC236}">
                  <a16:creationId xmlns:a16="http://schemas.microsoft.com/office/drawing/2014/main" id="{8456FC31-E6DF-47C2-9309-23593C14C51E}"/>
                </a:ext>
              </a:extLst>
            </p:cNvPr>
            <p:cNvGrpSpPr/>
            <p:nvPr/>
          </p:nvGrpSpPr>
          <p:grpSpPr>
            <a:xfrm>
              <a:off x="6283319" y="1976502"/>
              <a:ext cx="2874178" cy="1068404"/>
              <a:chOff x="6283319" y="1976502"/>
              <a:chExt cx="2874178" cy="1068404"/>
            </a:xfrm>
            <a:grpFill/>
          </p:grpSpPr>
          <p:sp>
            <p:nvSpPr>
              <p:cNvPr id="21" name="Rectangle 20">
                <a:extLst>
                  <a:ext uri="{FF2B5EF4-FFF2-40B4-BE49-F238E27FC236}">
                    <a16:creationId xmlns:a16="http://schemas.microsoft.com/office/drawing/2014/main" id="{F1511CF0-B376-4F44-898E-6C20E3A955A0}"/>
                  </a:ext>
                </a:extLst>
              </p:cNvPr>
              <p:cNvSpPr/>
              <p:nvPr/>
            </p:nvSpPr>
            <p:spPr bwMode="auto">
              <a:xfrm>
                <a:off x="628331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2" name="Quest_ED40">
                <a:extLst>
                  <a:ext uri="{FF2B5EF4-FFF2-40B4-BE49-F238E27FC236}">
                    <a16:creationId xmlns:a16="http://schemas.microsoft.com/office/drawing/2014/main" id="{83264661-4B5C-46C7-BADB-67FAE7196294}"/>
                  </a:ext>
                </a:extLst>
              </p:cNvPr>
              <p:cNvSpPr>
                <a:spLocks noChangeAspect="1" noEditPoints="1"/>
              </p:cNvSpPr>
              <p:nvPr/>
            </p:nvSpPr>
            <p:spPr bwMode="auto">
              <a:xfrm>
                <a:off x="8513966" y="2294703"/>
                <a:ext cx="431897" cy="432002"/>
              </a:xfrm>
              <a:custGeom>
                <a:avLst/>
                <a:gdLst>
                  <a:gd name="T0" fmla="*/ 2625 w 3750"/>
                  <a:gd name="T1" fmla="*/ 3000 h 3750"/>
                  <a:gd name="T2" fmla="*/ 2360 w 3750"/>
                  <a:gd name="T3" fmla="*/ 3110 h 3750"/>
                  <a:gd name="T4" fmla="*/ 2250 w 3750"/>
                  <a:gd name="T5" fmla="*/ 3375 h 3750"/>
                  <a:gd name="T6" fmla="*/ 2360 w 3750"/>
                  <a:gd name="T7" fmla="*/ 3640 h 3750"/>
                  <a:gd name="T8" fmla="*/ 2625 w 3750"/>
                  <a:gd name="T9" fmla="*/ 3750 h 3750"/>
                  <a:gd name="T10" fmla="*/ 375 w 3750"/>
                  <a:gd name="T11" fmla="*/ 3750 h 3750"/>
                  <a:gd name="T12" fmla="*/ 110 w 3750"/>
                  <a:gd name="T13" fmla="*/ 3640 h 3750"/>
                  <a:gd name="T14" fmla="*/ 0 w 3750"/>
                  <a:gd name="T15" fmla="*/ 3375 h 3750"/>
                  <a:gd name="T16" fmla="*/ 110 w 3750"/>
                  <a:gd name="T17" fmla="*/ 3110 h 3750"/>
                  <a:gd name="T18" fmla="*/ 375 w 3750"/>
                  <a:gd name="T19" fmla="*/ 3000 h 3750"/>
                  <a:gd name="T20" fmla="*/ 2625 w 3750"/>
                  <a:gd name="T21" fmla="*/ 3000 h 3750"/>
                  <a:gd name="T22" fmla="*/ 500 w 3750"/>
                  <a:gd name="T23" fmla="*/ 2875 h 3750"/>
                  <a:gd name="T24" fmla="*/ 500 w 3750"/>
                  <a:gd name="T25" fmla="*/ 375 h 3750"/>
                  <a:gd name="T26" fmla="*/ 3000 w 3750"/>
                  <a:gd name="T27" fmla="*/ 750 h 3750"/>
                  <a:gd name="T28" fmla="*/ 3375 w 3750"/>
                  <a:gd name="T29" fmla="*/ 750 h 3750"/>
                  <a:gd name="T30" fmla="*/ 3750 w 3750"/>
                  <a:gd name="T31" fmla="*/ 375 h 3750"/>
                  <a:gd name="T32" fmla="*/ 3375 w 3750"/>
                  <a:gd name="T33" fmla="*/ 0 h 3750"/>
                  <a:gd name="T34" fmla="*/ 3000 w 3750"/>
                  <a:gd name="T35" fmla="*/ 375 h 3750"/>
                  <a:gd name="T36" fmla="*/ 3000 w 3750"/>
                  <a:gd name="T37" fmla="*/ 2375 h 3750"/>
                  <a:gd name="T38" fmla="*/ 3366 w 3750"/>
                  <a:gd name="T39" fmla="*/ 0 h 3750"/>
                  <a:gd name="T40" fmla="*/ 875 w 3750"/>
                  <a:gd name="T41" fmla="*/ 0 h 3750"/>
                  <a:gd name="T42" fmla="*/ 500 w 3750"/>
                  <a:gd name="T43" fmla="*/ 375 h 3750"/>
                  <a:gd name="T44" fmla="*/ 3000 w 3750"/>
                  <a:gd name="T45" fmla="*/ 2375 h 3750"/>
                  <a:gd name="T46" fmla="*/ 3000 w 3750"/>
                  <a:gd name="T47" fmla="*/ 3375 h 3750"/>
                  <a:gd name="T48" fmla="*/ 375 w 3750"/>
                  <a:gd name="T49" fmla="*/ 3750 h 3750"/>
                  <a:gd name="T50" fmla="*/ 2625 w 3750"/>
                  <a:gd name="T51" fmla="*/ 3750 h 3750"/>
                  <a:gd name="T52" fmla="*/ 3000 w 3750"/>
                  <a:gd name="T53" fmla="*/ 3375 h 3750"/>
                  <a:gd name="T54" fmla="*/ 1625 w 3750"/>
                  <a:gd name="T55" fmla="*/ 375 h 3750"/>
                  <a:gd name="T56" fmla="*/ 2375 w 3750"/>
                  <a:gd name="T57" fmla="*/ 1125 h 3750"/>
                  <a:gd name="T58" fmla="*/ 2375 w 3750"/>
                  <a:gd name="T59" fmla="*/ 375 h 3750"/>
                  <a:gd name="T60" fmla="*/ 1625 w 3750"/>
                  <a:gd name="T61" fmla="*/ 1125 h 3750"/>
                  <a:gd name="T62" fmla="*/ 1000 w 3750"/>
                  <a:gd name="T63" fmla="*/ 1875 h 3750"/>
                  <a:gd name="T64" fmla="*/ 1000 w 3750"/>
                  <a:gd name="T65" fmla="*/ 2125 h 3750"/>
                  <a:gd name="T66" fmla="*/ 1338 w 3750"/>
                  <a:gd name="T67" fmla="*/ 1412 h 3750"/>
                  <a:gd name="T68" fmla="*/ 1162 w 3750"/>
                  <a:gd name="T69" fmla="*/ 1588 h 3750"/>
                  <a:gd name="T70" fmla="*/ 1162 w 3750"/>
                  <a:gd name="T71" fmla="*/ 2412 h 3750"/>
                  <a:gd name="T72" fmla="*/ 1338 w 3750"/>
                  <a:gd name="T73" fmla="*/ 2588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50" h="3750">
                    <a:moveTo>
                      <a:pt x="2625" y="3000"/>
                    </a:moveTo>
                    <a:cubicBezTo>
                      <a:pt x="2521" y="3000"/>
                      <a:pt x="2428" y="3042"/>
                      <a:pt x="2360" y="3110"/>
                    </a:cubicBezTo>
                    <a:cubicBezTo>
                      <a:pt x="2292" y="3178"/>
                      <a:pt x="2250" y="3271"/>
                      <a:pt x="2250" y="3375"/>
                    </a:cubicBezTo>
                    <a:cubicBezTo>
                      <a:pt x="2250" y="3479"/>
                      <a:pt x="2292" y="3572"/>
                      <a:pt x="2360" y="3640"/>
                    </a:cubicBezTo>
                    <a:cubicBezTo>
                      <a:pt x="2428" y="3708"/>
                      <a:pt x="2521" y="3750"/>
                      <a:pt x="2625" y="3750"/>
                    </a:cubicBezTo>
                    <a:moveTo>
                      <a:pt x="375" y="3750"/>
                    </a:moveTo>
                    <a:cubicBezTo>
                      <a:pt x="271" y="3750"/>
                      <a:pt x="178" y="3708"/>
                      <a:pt x="110" y="3640"/>
                    </a:cubicBezTo>
                    <a:cubicBezTo>
                      <a:pt x="42" y="3572"/>
                      <a:pt x="0" y="3479"/>
                      <a:pt x="0" y="3375"/>
                    </a:cubicBezTo>
                    <a:cubicBezTo>
                      <a:pt x="0" y="3271"/>
                      <a:pt x="42" y="3178"/>
                      <a:pt x="110" y="3110"/>
                    </a:cubicBezTo>
                    <a:cubicBezTo>
                      <a:pt x="178" y="3042"/>
                      <a:pt x="271" y="3000"/>
                      <a:pt x="375" y="3000"/>
                    </a:cubicBezTo>
                    <a:cubicBezTo>
                      <a:pt x="2625" y="3000"/>
                      <a:pt x="2625" y="3000"/>
                      <a:pt x="2625" y="3000"/>
                    </a:cubicBezTo>
                    <a:moveTo>
                      <a:pt x="500" y="2875"/>
                    </a:moveTo>
                    <a:cubicBezTo>
                      <a:pt x="500" y="375"/>
                      <a:pt x="500" y="375"/>
                      <a:pt x="500" y="375"/>
                    </a:cubicBezTo>
                    <a:moveTo>
                      <a:pt x="3000" y="750"/>
                    </a:moveTo>
                    <a:cubicBezTo>
                      <a:pt x="3375" y="750"/>
                      <a:pt x="3375" y="750"/>
                      <a:pt x="3375" y="750"/>
                    </a:cubicBezTo>
                    <a:cubicBezTo>
                      <a:pt x="3582" y="750"/>
                      <a:pt x="3750" y="582"/>
                      <a:pt x="3750" y="375"/>
                    </a:cubicBezTo>
                    <a:cubicBezTo>
                      <a:pt x="3750" y="168"/>
                      <a:pt x="3582" y="0"/>
                      <a:pt x="3375" y="0"/>
                    </a:cubicBezTo>
                    <a:cubicBezTo>
                      <a:pt x="3168" y="0"/>
                      <a:pt x="3000" y="168"/>
                      <a:pt x="3000" y="375"/>
                    </a:cubicBezTo>
                    <a:cubicBezTo>
                      <a:pt x="3000" y="2375"/>
                      <a:pt x="3000" y="2375"/>
                      <a:pt x="3000" y="2375"/>
                    </a:cubicBezTo>
                    <a:moveTo>
                      <a:pt x="3366" y="0"/>
                    </a:moveTo>
                    <a:cubicBezTo>
                      <a:pt x="875" y="0"/>
                      <a:pt x="875" y="0"/>
                      <a:pt x="875" y="0"/>
                    </a:cubicBezTo>
                    <a:cubicBezTo>
                      <a:pt x="668" y="0"/>
                      <a:pt x="500" y="168"/>
                      <a:pt x="500" y="375"/>
                    </a:cubicBezTo>
                    <a:moveTo>
                      <a:pt x="3000" y="2375"/>
                    </a:moveTo>
                    <a:cubicBezTo>
                      <a:pt x="3000" y="3375"/>
                      <a:pt x="3000" y="3375"/>
                      <a:pt x="3000" y="3375"/>
                    </a:cubicBezTo>
                    <a:moveTo>
                      <a:pt x="375" y="3750"/>
                    </a:moveTo>
                    <a:cubicBezTo>
                      <a:pt x="2625" y="3750"/>
                      <a:pt x="2625" y="3750"/>
                      <a:pt x="2625" y="3750"/>
                    </a:cubicBezTo>
                    <a:cubicBezTo>
                      <a:pt x="2832" y="3750"/>
                      <a:pt x="3000" y="3582"/>
                      <a:pt x="3000" y="3375"/>
                    </a:cubicBezTo>
                    <a:moveTo>
                      <a:pt x="1625" y="375"/>
                    </a:moveTo>
                    <a:cubicBezTo>
                      <a:pt x="2375" y="1125"/>
                      <a:pt x="2375" y="1125"/>
                      <a:pt x="2375" y="1125"/>
                    </a:cubicBezTo>
                    <a:moveTo>
                      <a:pt x="2375" y="375"/>
                    </a:moveTo>
                    <a:cubicBezTo>
                      <a:pt x="1625" y="1125"/>
                      <a:pt x="1625" y="1125"/>
                      <a:pt x="1625" y="1125"/>
                    </a:cubicBezTo>
                    <a:moveTo>
                      <a:pt x="1000" y="1875"/>
                    </a:moveTo>
                    <a:cubicBezTo>
                      <a:pt x="1000" y="2125"/>
                      <a:pt x="1000" y="2125"/>
                      <a:pt x="1000" y="2125"/>
                    </a:cubicBezTo>
                    <a:moveTo>
                      <a:pt x="1338" y="1412"/>
                    </a:moveTo>
                    <a:cubicBezTo>
                      <a:pt x="1162" y="1588"/>
                      <a:pt x="1162" y="1588"/>
                      <a:pt x="1162" y="1588"/>
                    </a:cubicBezTo>
                    <a:moveTo>
                      <a:pt x="1162" y="2412"/>
                    </a:moveTo>
                    <a:cubicBezTo>
                      <a:pt x="1338" y="2588"/>
                      <a:pt x="1338" y="2588"/>
                      <a:pt x="1338" y="2588"/>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23" name="Group 22">
            <a:extLst>
              <a:ext uri="{FF2B5EF4-FFF2-40B4-BE49-F238E27FC236}">
                <a16:creationId xmlns:a16="http://schemas.microsoft.com/office/drawing/2014/main" id="{821E6FAD-F9CA-420B-BD00-ABD153C9B92F}"/>
              </a:ext>
            </a:extLst>
          </p:cNvPr>
          <p:cNvGrpSpPr/>
          <p:nvPr/>
        </p:nvGrpSpPr>
        <p:grpSpPr>
          <a:xfrm>
            <a:off x="9167430" y="2707064"/>
            <a:ext cx="2817678" cy="2931157"/>
            <a:chOff x="9287660" y="1976502"/>
            <a:chExt cx="2874178" cy="2989933"/>
          </a:xfrm>
          <a:solidFill>
            <a:schemeClr val="tx2">
              <a:lumMod val="20000"/>
              <a:lumOff val="80000"/>
            </a:schemeClr>
          </a:solidFill>
        </p:grpSpPr>
        <p:sp>
          <p:nvSpPr>
            <p:cNvPr id="24" name="Rectangle 23">
              <a:extLst>
                <a:ext uri="{FF2B5EF4-FFF2-40B4-BE49-F238E27FC236}">
                  <a16:creationId xmlns:a16="http://schemas.microsoft.com/office/drawing/2014/main" id="{BC07CEB9-2F56-4A87-BAD5-687F5E8F048E}"/>
                </a:ext>
              </a:extLst>
            </p:cNvPr>
            <p:cNvSpPr/>
            <p:nvPr/>
          </p:nvSpPr>
          <p:spPr bwMode="auto">
            <a:xfrm>
              <a:off x="9287660"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lang="en-US" sz="2353" b="1" dirty="0">
                  <a:solidFill>
                    <a:schemeClr val="bg1"/>
                  </a:solidFill>
                  <a:latin typeface="Segoe UI Light" panose="020B0502040204020203" pitchFamily="34" charset="0"/>
                  <a:cs typeface="Segoe UI Light" panose="020B0502040204020203" pitchFamily="34" charset="0"/>
                </a:rPr>
                <a:t>Summary</a:t>
              </a:r>
              <a:endParaRPr kumimoji="0" lang="en-US" sz="2353" b="1"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5" name="Group 24">
              <a:extLst>
                <a:ext uri="{FF2B5EF4-FFF2-40B4-BE49-F238E27FC236}">
                  <a16:creationId xmlns:a16="http://schemas.microsoft.com/office/drawing/2014/main" id="{20BACEB8-DAC7-4481-A6B0-E9B2A0A542AD}"/>
                </a:ext>
              </a:extLst>
            </p:cNvPr>
            <p:cNvGrpSpPr/>
            <p:nvPr/>
          </p:nvGrpSpPr>
          <p:grpSpPr>
            <a:xfrm>
              <a:off x="9287660" y="1976502"/>
              <a:ext cx="2874178" cy="1068404"/>
              <a:chOff x="9287660" y="1976502"/>
              <a:chExt cx="2874178" cy="1068404"/>
            </a:xfrm>
            <a:grpFill/>
          </p:grpSpPr>
          <p:sp>
            <p:nvSpPr>
              <p:cNvPr id="26" name="Rectangle 25">
                <a:extLst>
                  <a:ext uri="{FF2B5EF4-FFF2-40B4-BE49-F238E27FC236}">
                    <a16:creationId xmlns:a16="http://schemas.microsoft.com/office/drawing/2014/main" id="{3AF166A7-8A37-42BA-87DF-51725E94D5DD}"/>
                  </a:ext>
                </a:extLst>
              </p:cNvPr>
              <p:cNvSpPr/>
              <p:nvPr/>
            </p:nvSpPr>
            <p:spPr bwMode="auto">
              <a:xfrm>
                <a:off x="9287660"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7" name="ActivityFeed_F056">
                <a:extLst>
                  <a:ext uri="{FF2B5EF4-FFF2-40B4-BE49-F238E27FC236}">
                    <a16:creationId xmlns:a16="http://schemas.microsoft.com/office/drawing/2014/main" id="{0194A962-BAE8-4552-9912-AE9F16EACE81}"/>
                  </a:ext>
                </a:extLst>
              </p:cNvPr>
              <p:cNvSpPr>
                <a:spLocks noChangeAspect="1" noEditPoints="1"/>
              </p:cNvSpPr>
              <p:nvPr/>
            </p:nvSpPr>
            <p:spPr bwMode="auto">
              <a:xfrm>
                <a:off x="11451669" y="2289761"/>
                <a:ext cx="498422" cy="441886"/>
              </a:xfrm>
              <a:custGeom>
                <a:avLst/>
                <a:gdLst>
                  <a:gd name="T0" fmla="*/ 3734 w 4408"/>
                  <a:gd name="T1" fmla="*/ 3380 h 3908"/>
                  <a:gd name="T2" fmla="*/ 879 w 4408"/>
                  <a:gd name="T3" fmla="*/ 3380 h 3908"/>
                  <a:gd name="T4" fmla="*/ 879 w 4408"/>
                  <a:gd name="T5" fmla="*/ 2056 h 3908"/>
                  <a:gd name="T6" fmla="*/ 4408 w 4408"/>
                  <a:gd name="T7" fmla="*/ 2056 h 3908"/>
                  <a:gd name="T8" fmla="*/ 4408 w 4408"/>
                  <a:gd name="T9" fmla="*/ 3380 h 3908"/>
                  <a:gd name="T10" fmla="*/ 4261 w 4408"/>
                  <a:gd name="T11" fmla="*/ 3380 h 3908"/>
                  <a:gd name="T12" fmla="*/ 4261 w 4408"/>
                  <a:gd name="T13" fmla="*/ 3908 h 3908"/>
                  <a:gd name="T14" fmla="*/ 3734 w 4408"/>
                  <a:gd name="T15" fmla="*/ 3380 h 3908"/>
                  <a:gd name="T16" fmla="*/ 147 w 4408"/>
                  <a:gd name="T17" fmla="*/ 1849 h 3908"/>
                  <a:gd name="T18" fmla="*/ 673 w 4408"/>
                  <a:gd name="T19" fmla="*/ 1323 h 3908"/>
                  <a:gd name="T20" fmla="*/ 3523 w 4408"/>
                  <a:gd name="T21" fmla="*/ 1323 h 3908"/>
                  <a:gd name="T22" fmla="*/ 3523 w 4408"/>
                  <a:gd name="T23" fmla="*/ 0 h 3908"/>
                  <a:gd name="T24" fmla="*/ 0 w 4408"/>
                  <a:gd name="T25" fmla="*/ 0 h 3908"/>
                  <a:gd name="T26" fmla="*/ 0 w 4408"/>
                  <a:gd name="T27" fmla="*/ 1323 h 3908"/>
                  <a:gd name="T28" fmla="*/ 147 w 4408"/>
                  <a:gd name="T29" fmla="*/ 1323 h 3908"/>
                  <a:gd name="T30" fmla="*/ 147 w 4408"/>
                  <a:gd name="T31" fmla="*/ 1849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8" h="3908">
                    <a:moveTo>
                      <a:pt x="3734" y="3380"/>
                    </a:moveTo>
                    <a:lnTo>
                      <a:pt x="879" y="3380"/>
                    </a:lnTo>
                    <a:lnTo>
                      <a:pt x="879" y="2056"/>
                    </a:lnTo>
                    <a:lnTo>
                      <a:pt x="4408" y="2056"/>
                    </a:lnTo>
                    <a:lnTo>
                      <a:pt x="4408" y="3380"/>
                    </a:lnTo>
                    <a:lnTo>
                      <a:pt x="4261" y="3380"/>
                    </a:lnTo>
                    <a:lnTo>
                      <a:pt x="4261" y="3908"/>
                    </a:lnTo>
                    <a:lnTo>
                      <a:pt x="3734" y="3380"/>
                    </a:lnTo>
                    <a:close/>
                    <a:moveTo>
                      <a:pt x="147" y="1849"/>
                    </a:moveTo>
                    <a:lnTo>
                      <a:pt x="673" y="1323"/>
                    </a:lnTo>
                    <a:lnTo>
                      <a:pt x="3523" y="1323"/>
                    </a:lnTo>
                    <a:lnTo>
                      <a:pt x="3523" y="0"/>
                    </a:lnTo>
                    <a:lnTo>
                      <a:pt x="0" y="0"/>
                    </a:lnTo>
                    <a:lnTo>
                      <a:pt x="0" y="1323"/>
                    </a:lnTo>
                    <a:lnTo>
                      <a:pt x="147" y="1323"/>
                    </a:lnTo>
                    <a:lnTo>
                      <a:pt x="147" y="1849"/>
                    </a:lnTo>
                    <a:close/>
                  </a:path>
                </a:pathLst>
              </a:custGeom>
              <a:grpFill/>
              <a:ln w="15875" cap="sq">
                <a:solidFill>
                  <a:schemeClr val="bg1"/>
                </a:solidFill>
                <a:prstDash val="soli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spTree>
    <p:extLst>
      <p:ext uri="{BB962C8B-B14F-4D97-AF65-F5344CB8AC3E}">
        <p14:creationId xmlns:p14="http://schemas.microsoft.com/office/powerpoint/2010/main" val="474599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Agenda</a:t>
            </a:r>
          </a:p>
        </p:txBody>
      </p:sp>
      <p:grpSp>
        <p:nvGrpSpPr>
          <p:cNvPr id="7" name="Group 6">
            <a:extLst>
              <a:ext uri="{FF2B5EF4-FFF2-40B4-BE49-F238E27FC236}">
                <a16:creationId xmlns:a16="http://schemas.microsoft.com/office/drawing/2014/main" id="{70872AB0-2D59-48E8-9216-F66A19EDF8F4}"/>
              </a:ext>
            </a:extLst>
          </p:cNvPr>
          <p:cNvGrpSpPr/>
          <p:nvPr/>
        </p:nvGrpSpPr>
        <p:grpSpPr>
          <a:xfrm>
            <a:off x="331586" y="2707063"/>
            <a:ext cx="2817678" cy="2931161"/>
            <a:chOff x="274638" y="1976502"/>
            <a:chExt cx="2874178" cy="2989937"/>
          </a:xfrm>
          <a:solidFill>
            <a:srgbClr val="243A5E"/>
          </a:solidFill>
        </p:grpSpPr>
        <p:sp>
          <p:nvSpPr>
            <p:cNvPr id="8" name="Rectangle 7">
              <a:extLst>
                <a:ext uri="{FF2B5EF4-FFF2-40B4-BE49-F238E27FC236}">
                  <a16:creationId xmlns:a16="http://schemas.microsoft.com/office/drawing/2014/main" id="{9A8A767D-7E01-43DA-9556-A30767DEFE53}"/>
                </a:ext>
              </a:extLst>
            </p:cNvPr>
            <p:cNvSpPr/>
            <p:nvPr/>
          </p:nvSpPr>
          <p:spPr bwMode="auto">
            <a:xfrm>
              <a:off x="274638" y="3040068"/>
              <a:ext cx="2874178" cy="192637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Segoe UI" pitchFamily="34" charset="0"/>
                  <a:cs typeface="Segoe UI Light" panose="020B0502040204020203" pitchFamily="34" charset="0"/>
                </a:rPr>
                <a:t>Trends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rPr>
                <a:t> in security landscape</a:t>
              </a:r>
            </a:p>
          </p:txBody>
        </p:sp>
        <p:grpSp>
          <p:nvGrpSpPr>
            <p:cNvPr id="9" name="Group 8">
              <a:extLst>
                <a:ext uri="{FF2B5EF4-FFF2-40B4-BE49-F238E27FC236}">
                  <a16:creationId xmlns:a16="http://schemas.microsoft.com/office/drawing/2014/main" id="{7C6708BF-1A02-4086-BEBA-69089B8C7CBA}"/>
                </a:ext>
              </a:extLst>
            </p:cNvPr>
            <p:cNvGrpSpPr/>
            <p:nvPr/>
          </p:nvGrpSpPr>
          <p:grpSpPr>
            <a:xfrm>
              <a:off x="274638" y="1976502"/>
              <a:ext cx="2874178" cy="1068404"/>
              <a:chOff x="274638" y="1976502"/>
              <a:chExt cx="2874178" cy="1068404"/>
            </a:xfrm>
            <a:grpFill/>
          </p:grpSpPr>
          <p:sp>
            <p:nvSpPr>
              <p:cNvPr id="10" name="Rectangle 9">
                <a:extLst>
                  <a:ext uri="{FF2B5EF4-FFF2-40B4-BE49-F238E27FC236}">
                    <a16:creationId xmlns:a16="http://schemas.microsoft.com/office/drawing/2014/main" id="{C6ACEF90-4AB7-437E-B823-28F2F2941719}"/>
                  </a:ext>
                </a:extLst>
              </p:cNvPr>
              <p:cNvSpPr/>
              <p:nvPr/>
            </p:nvSpPr>
            <p:spPr bwMode="auto">
              <a:xfrm>
                <a:off x="274638"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chemeClr val="bg1"/>
                  </a:solidFill>
                  <a:effectLst/>
                  <a:uLnTx/>
                  <a:uFillTx/>
                  <a:latin typeface="Segoe UI"/>
                  <a:ea typeface="Segoe UI" pitchFamily="34" charset="0"/>
                  <a:cs typeface="Segoe UI" pitchFamily="34" charset="0"/>
                </a:endParaRPr>
              </a:p>
            </p:txBody>
          </p:sp>
          <p:sp>
            <p:nvSpPr>
              <p:cNvPr id="11" name="Chart_E999">
                <a:extLst>
                  <a:ext uri="{FF2B5EF4-FFF2-40B4-BE49-F238E27FC236}">
                    <a16:creationId xmlns:a16="http://schemas.microsoft.com/office/drawing/2014/main" id="{F37FB61D-816B-418D-855A-66C77C6E0F92}"/>
                  </a:ext>
                </a:extLst>
              </p:cNvPr>
              <p:cNvSpPr>
                <a:spLocks noChangeAspect="1" noEditPoints="1"/>
              </p:cNvSpPr>
              <p:nvPr/>
            </p:nvSpPr>
            <p:spPr bwMode="auto">
              <a:xfrm>
                <a:off x="2540555" y="2291838"/>
                <a:ext cx="437424" cy="437732"/>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2" name="Group 11">
            <a:extLst>
              <a:ext uri="{FF2B5EF4-FFF2-40B4-BE49-F238E27FC236}">
                <a16:creationId xmlns:a16="http://schemas.microsoft.com/office/drawing/2014/main" id="{A73FB9FE-CBE8-42A2-BFD2-B9FE3C1D5671}"/>
              </a:ext>
            </a:extLst>
          </p:cNvPr>
          <p:cNvGrpSpPr/>
          <p:nvPr/>
        </p:nvGrpSpPr>
        <p:grpSpPr>
          <a:xfrm>
            <a:off x="3276867" y="2707064"/>
            <a:ext cx="2817678" cy="2931159"/>
            <a:chOff x="3278979" y="1976502"/>
            <a:chExt cx="2874178" cy="2989935"/>
          </a:xfrm>
          <a:solidFill>
            <a:schemeClr val="tx2">
              <a:lumMod val="20000"/>
              <a:lumOff val="80000"/>
            </a:schemeClr>
          </a:solidFill>
        </p:grpSpPr>
        <p:sp>
          <p:nvSpPr>
            <p:cNvPr id="13" name="Rectangle 12">
              <a:extLst>
                <a:ext uri="{FF2B5EF4-FFF2-40B4-BE49-F238E27FC236}">
                  <a16:creationId xmlns:a16="http://schemas.microsoft.com/office/drawing/2014/main" id="{8F55816E-C028-4BB3-AC71-32129485B46C}"/>
                </a:ext>
              </a:extLst>
            </p:cNvPr>
            <p:cNvSpPr/>
            <p:nvPr/>
          </p:nvSpPr>
          <p:spPr bwMode="auto">
            <a:xfrm>
              <a:off x="3278979" y="3040065"/>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a:t>
              </a:r>
              <a:r>
                <a:rPr lang="en-US" sz="2353" b="1">
                  <a:solidFill>
                    <a:srgbClr val="92D050"/>
                  </a:solidFill>
                  <a:latin typeface="Segoe UI Light" panose="020B0502040204020203" pitchFamily="34" charset="0"/>
                  <a:cs typeface="Segoe UI Light" panose="020B0502040204020203" pitchFamily="34" charset="0"/>
                </a:rPr>
                <a:t>security controls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 to your unique challenges</a:t>
              </a:r>
            </a:p>
          </p:txBody>
        </p:sp>
        <p:grpSp>
          <p:nvGrpSpPr>
            <p:cNvPr id="14" name="Group 13">
              <a:extLst>
                <a:ext uri="{FF2B5EF4-FFF2-40B4-BE49-F238E27FC236}">
                  <a16:creationId xmlns:a16="http://schemas.microsoft.com/office/drawing/2014/main" id="{3FEA2320-CA91-4FB6-B104-1EA6298586E2}"/>
                </a:ext>
              </a:extLst>
            </p:cNvPr>
            <p:cNvGrpSpPr/>
            <p:nvPr/>
          </p:nvGrpSpPr>
          <p:grpSpPr>
            <a:xfrm>
              <a:off x="3278979" y="1976502"/>
              <a:ext cx="2874178" cy="1068404"/>
              <a:chOff x="3278979" y="1976502"/>
              <a:chExt cx="2874178" cy="1068404"/>
            </a:xfrm>
            <a:grpFill/>
          </p:grpSpPr>
          <p:sp>
            <p:nvSpPr>
              <p:cNvPr id="15" name="Rectangle 14">
                <a:extLst>
                  <a:ext uri="{FF2B5EF4-FFF2-40B4-BE49-F238E27FC236}">
                    <a16:creationId xmlns:a16="http://schemas.microsoft.com/office/drawing/2014/main" id="{CF6809DC-B857-4A00-8E84-0B192ACA39B1}"/>
                  </a:ext>
                </a:extLst>
              </p:cNvPr>
              <p:cNvSpPr/>
              <p:nvPr/>
            </p:nvSpPr>
            <p:spPr bwMode="auto">
              <a:xfrm>
                <a:off x="327897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16" name="strategy">
                <a:extLst>
                  <a:ext uri="{FF2B5EF4-FFF2-40B4-BE49-F238E27FC236}">
                    <a16:creationId xmlns:a16="http://schemas.microsoft.com/office/drawing/2014/main" id="{0AAE6394-ED3F-4D3B-9820-33B8AEA25511}"/>
                  </a:ext>
                </a:extLst>
              </p:cNvPr>
              <p:cNvSpPr>
                <a:spLocks noChangeAspect="1" noEditPoints="1"/>
              </p:cNvSpPr>
              <p:nvPr/>
            </p:nvSpPr>
            <p:spPr bwMode="auto">
              <a:xfrm>
                <a:off x="5552427" y="2251698"/>
                <a:ext cx="388803" cy="518012"/>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8" name="Group 17">
            <a:extLst>
              <a:ext uri="{FF2B5EF4-FFF2-40B4-BE49-F238E27FC236}">
                <a16:creationId xmlns:a16="http://schemas.microsoft.com/office/drawing/2014/main" id="{B928856E-5650-4524-82E8-8ED06CE6272F}"/>
              </a:ext>
            </a:extLst>
          </p:cNvPr>
          <p:cNvGrpSpPr/>
          <p:nvPr/>
        </p:nvGrpSpPr>
        <p:grpSpPr>
          <a:xfrm>
            <a:off x="6222148" y="2707064"/>
            <a:ext cx="2817678" cy="2931157"/>
            <a:chOff x="6283319" y="1976502"/>
            <a:chExt cx="2874178" cy="2989933"/>
          </a:xfrm>
          <a:solidFill>
            <a:schemeClr val="tx2">
              <a:lumMod val="20000"/>
              <a:lumOff val="80000"/>
            </a:schemeClr>
          </a:solidFill>
        </p:grpSpPr>
        <p:sp>
          <p:nvSpPr>
            <p:cNvPr id="19" name="Rectangle 18">
              <a:extLst>
                <a:ext uri="{FF2B5EF4-FFF2-40B4-BE49-F238E27FC236}">
                  <a16:creationId xmlns:a16="http://schemas.microsoft.com/office/drawing/2014/main" id="{85C326A3-AABE-41EB-8A40-31332D18BAAF}"/>
                </a:ext>
              </a:extLst>
            </p:cNvPr>
            <p:cNvSpPr/>
            <p:nvPr/>
          </p:nvSpPr>
          <p:spPr bwMode="auto">
            <a:xfrm>
              <a:off x="6283319"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compliance</a:t>
              </a:r>
              <a:r>
                <a:rPr lang="en-US" sz="2353" b="1">
                  <a:solidFill>
                    <a:srgbClr val="92D050"/>
                  </a:solidFill>
                  <a:latin typeface="Segoe UI Light" panose="020B0502040204020203" pitchFamily="34" charset="0"/>
                  <a:cs typeface="Segoe UI Light" panose="020B0502040204020203" pitchFamily="34" charset="0"/>
                </a:rPr>
                <a:t> controls</a:t>
              </a:r>
              <a:r>
                <a:rPr lang="en-US" sz="2353" b="1">
                  <a:solidFill>
                    <a:schemeClr val="bg1"/>
                  </a:solidFill>
                  <a:latin typeface="Segoe UI Light" panose="020B0502040204020203" pitchFamily="34" charset="0"/>
                  <a:cs typeface="Segoe UI Light" panose="020B0502040204020203" pitchFamily="34" charset="0"/>
                </a:rPr>
                <a:t> </a:t>
              </a:r>
              <a:endPar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0" name="Group 19">
              <a:extLst>
                <a:ext uri="{FF2B5EF4-FFF2-40B4-BE49-F238E27FC236}">
                  <a16:creationId xmlns:a16="http://schemas.microsoft.com/office/drawing/2014/main" id="{8456FC31-E6DF-47C2-9309-23593C14C51E}"/>
                </a:ext>
              </a:extLst>
            </p:cNvPr>
            <p:cNvGrpSpPr/>
            <p:nvPr/>
          </p:nvGrpSpPr>
          <p:grpSpPr>
            <a:xfrm>
              <a:off x="6283319" y="1976502"/>
              <a:ext cx="2874178" cy="1068404"/>
              <a:chOff x="6283319" y="1976502"/>
              <a:chExt cx="2874178" cy="1068404"/>
            </a:xfrm>
            <a:grpFill/>
          </p:grpSpPr>
          <p:sp>
            <p:nvSpPr>
              <p:cNvPr id="21" name="Rectangle 20">
                <a:extLst>
                  <a:ext uri="{FF2B5EF4-FFF2-40B4-BE49-F238E27FC236}">
                    <a16:creationId xmlns:a16="http://schemas.microsoft.com/office/drawing/2014/main" id="{F1511CF0-B376-4F44-898E-6C20E3A955A0}"/>
                  </a:ext>
                </a:extLst>
              </p:cNvPr>
              <p:cNvSpPr/>
              <p:nvPr/>
            </p:nvSpPr>
            <p:spPr bwMode="auto">
              <a:xfrm>
                <a:off x="628331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2" name="Quest_ED40">
                <a:extLst>
                  <a:ext uri="{FF2B5EF4-FFF2-40B4-BE49-F238E27FC236}">
                    <a16:creationId xmlns:a16="http://schemas.microsoft.com/office/drawing/2014/main" id="{83264661-4B5C-46C7-BADB-67FAE7196294}"/>
                  </a:ext>
                </a:extLst>
              </p:cNvPr>
              <p:cNvSpPr>
                <a:spLocks noChangeAspect="1" noEditPoints="1"/>
              </p:cNvSpPr>
              <p:nvPr/>
            </p:nvSpPr>
            <p:spPr bwMode="auto">
              <a:xfrm>
                <a:off x="8513966" y="2294703"/>
                <a:ext cx="431897" cy="432002"/>
              </a:xfrm>
              <a:custGeom>
                <a:avLst/>
                <a:gdLst>
                  <a:gd name="T0" fmla="*/ 2625 w 3750"/>
                  <a:gd name="T1" fmla="*/ 3000 h 3750"/>
                  <a:gd name="T2" fmla="*/ 2360 w 3750"/>
                  <a:gd name="T3" fmla="*/ 3110 h 3750"/>
                  <a:gd name="T4" fmla="*/ 2250 w 3750"/>
                  <a:gd name="T5" fmla="*/ 3375 h 3750"/>
                  <a:gd name="T6" fmla="*/ 2360 w 3750"/>
                  <a:gd name="T7" fmla="*/ 3640 h 3750"/>
                  <a:gd name="T8" fmla="*/ 2625 w 3750"/>
                  <a:gd name="T9" fmla="*/ 3750 h 3750"/>
                  <a:gd name="T10" fmla="*/ 375 w 3750"/>
                  <a:gd name="T11" fmla="*/ 3750 h 3750"/>
                  <a:gd name="T12" fmla="*/ 110 w 3750"/>
                  <a:gd name="T13" fmla="*/ 3640 h 3750"/>
                  <a:gd name="T14" fmla="*/ 0 w 3750"/>
                  <a:gd name="T15" fmla="*/ 3375 h 3750"/>
                  <a:gd name="T16" fmla="*/ 110 w 3750"/>
                  <a:gd name="T17" fmla="*/ 3110 h 3750"/>
                  <a:gd name="T18" fmla="*/ 375 w 3750"/>
                  <a:gd name="T19" fmla="*/ 3000 h 3750"/>
                  <a:gd name="T20" fmla="*/ 2625 w 3750"/>
                  <a:gd name="T21" fmla="*/ 3000 h 3750"/>
                  <a:gd name="T22" fmla="*/ 500 w 3750"/>
                  <a:gd name="T23" fmla="*/ 2875 h 3750"/>
                  <a:gd name="T24" fmla="*/ 500 w 3750"/>
                  <a:gd name="T25" fmla="*/ 375 h 3750"/>
                  <a:gd name="T26" fmla="*/ 3000 w 3750"/>
                  <a:gd name="T27" fmla="*/ 750 h 3750"/>
                  <a:gd name="T28" fmla="*/ 3375 w 3750"/>
                  <a:gd name="T29" fmla="*/ 750 h 3750"/>
                  <a:gd name="T30" fmla="*/ 3750 w 3750"/>
                  <a:gd name="T31" fmla="*/ 375 h 3750"/>
                  <a:gd name="T32" fmla="*/ 3375 w 3750"/>
                  <a:gd name="T33" fmla="*/ 0 h 3750"/>
                  <a:gd name="T34" fmla="*/ 3000 w 3750"/>
                  <a:gd name="T35" fmla="*/ 375 h 3750"/>
                  <a:gd name="T36" fmla="*/ 3000 w 3750"/>
                  <a:gd name="T37" fmla="*/ 2375 h 3750"/>
                  <a:gd name="T38" fmla="*/ 3366 w 3750"/>
                  <a:gd name="T39" fmla="*/ 0 h 3750"/>
                  <a:gd name="T40" fmla="*/ 875 w 3750"/>
                  <a:gd name="T41" fmla="*/ 0 h 3750"/>
                  <a:gd name="T42" fmla="*/ 500 w 3750"/>
                  <a:gd name="T43" fmla="*/ 375 h 3750"/>
                  <a:gd name="T44" fmla="*/ 3000 w 3750"/>
                  <a:gd name="T45" fmla="*/ 2375 h 3750"/>
                  <a:gd name="T46" fmla="*/ 3000 w 3750"/>
                  <a:gd name="T47" fmla="*/ 3375 h 3750"/>
                  <a:gd name="T48" fmla="*/ 375 w 3750"/>
                  <a:gd name="T49" fmla="*/ 3750 h 3750"/>
                  <a:gd name="T50" fmla="*/ 2625 w 3750"/>
                  <a:gd name="T51" fmla="*/ 3750 h 3750"/>
                  <a:gd name="T52" fmla="*/ 3000 w 3750"/>
                  <a:gd name="T53" fmla="*/ 3375 h 3750"/>
                  <a:gd name="T54" fmla="*/ 1625 w 3750"/>
                  <a:gd name="T55" fmla="*/ 375 h 3750"/>
                  <a:gd name="T56" fmla="*/ 2375 w 3750"/>
                  <a:gd name="T57" fmla="*/ 1125 h 3750"/>
                  <a:gd name="T58" fmla="*/ 2375 w 3750"/>
                  <a:gd name="T59" fmla="*/ 375 h 3750"/>
                  <a:gd name="T60" fmla="*/ 1625 w 3750"/>
                  <a:gd name="T61" fmla="*/ 1125 h 3750"/>
                  <a:gd name="T62" fmla="*/ 1000 w 3750"/>
                  <a:gd name="T63" fmla="*/ 1875 h 3750"/>
                  <a:gd name="T64" fmla="*/ 1000 w 3750"/>
                  <a:gd name="T65" fmla="*/ 2125 h 3750"/>
                  <a:gd name="T66" fmla="*/ 1338 w 3750"/>
                  <a:gd name="T67" fmla="*/ 1412 h 3750"/>
                  <a:gd name="T68" fmla="*/ 1162 w 3750"/>
                  <a:gd name="T69" fmla="*/ 1588 h 3750"/>
                  <a:gd name="T70" fmla="*/ 1162 w 3750"/>
                  <a:gd name="T71" fmla="*/ 2412 h 3750"/>
                  <a:gd name="T72" fmla="*/ 1338 w 3750"/>
                  <a:gd name="T73" fmla="*/ 2588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50" h="3750">
                    <a:moveTo>
                      <a:pt x="2625" y="3000"/>
                    </a:moveTo>
                    <a:cubicBezTo>
                      <a:pt x="2521" y="3000"/>
                      <a:pt x="2428" y="3042"/>
                      <a:pt x="2360" y="3110"/>
                    </a:cubicBezTo>
                    <a:cubicBezTo>
                      <a:pt x="2292" y="3178"/>
                      <a:pt x="2250" y="3271"/>
                      <a:pt x="2250" y="3375"/>
                    </a:cubicBezTo>
                    <a:cubicBezTo>
                      <a:pt x="2250" y="3479"/>
                      <a:pt x="2292" y="3572"/>
                      <a:pt x="2360" y="3640"/>
                    </a:cubicBezTo>
                    <a:cubicBezTo>
                      <a:pt x="2428" y="3708"/>
                      <a:pt x="2521" y="3750"/>
                      <a:pt x="2625" y="3750"/>
                    </a:cubicBezTo>
                    <a:moveTo>
                      <a:pt x="375" y="3750"/>
                    </a:moveTo>
                    <a:cubicBezTo>
                      <a:pt x="271" y="3750"/>
                      <a:pt x="178" y="3708"/>
                      <a:pt x="110" y="3640"/>
                    </a:cubicBezTo>
                    <a:cubicBezTo>
                      <a:pt x="42" y="3572"/>
                      <a:pt x="0" y="3479"/>
                      <a:pt x="0" y="3375"/>
                    </a:cubicBezTo>
                    <a:cubicBezTo>
                      <a:pt x="0" y="3271"/>
                      <a:pt x="42" y="3178"/>
                      <a:pt x="110" y="3110"/>
                    </a:cubicBezTo>
                    <a:cubicBezTo>
                      <a:pt x="178" y="3042"/>
                      <a:pt x="271" y="3000"/>
                      <a:pt x="375" y="3000"/>
                    </a:cubicBezTo>
                    <a:cubicBezTo>
                      <a:pt x="2625" y="3000"/>
                      <a:pt x="2625" y="3000"/>
                      <a:pt x="2625" y="3000"/>
                    </a:cubicBezTo>
                    <a:moveTo>
                      <a:pt x="500" y="2875"/>
                    </a:moveTo>
                    <a:cubicBezTo>
                      <a:pt x="500" y="375"/>
                      <a:pt x="500" y="375"/>
                      <a:pt x="500" y="375"/>
                    </a:cubicBezTo>
                    <a:moveTo>
                      <a:pt x="3000" y="750"/>
                    </a:moveTo>
                    <a:cubicBezTo>
                      <a:pt x="3375" y="750"/>
                      <a:pt x="3375" y="750"/>
                      <a:pt x="3375" y="750"/>
                    </a:cubicBezTo>
                    <a:cubicBezTo>
                      <a:pt x="3582" y="750"/>
                      <a:pt x="3750" y="582"/>
                      <a:pt x="3750" y="375"/>
                    </a:cubicBezTo>
                    <a:cubicBezTo>
                      <a:pt x="3750" y="168"/>
                      <a:pt x="3582" y="0"/>
                      <a:pt x="3375" y="0"/>
                    </a:cubicBezTo>
                    <a:cubicBezTo>
                      <a:pt x="3168" y="0"/>
                      <a:pt x="3000" y="168"/>
                      <a:pt x="3000" y="375"/>
                    </a:cubicBezTo>
                    <a:cubicBezTo>
                      <a:pt x="3000" y="2375"/>
                      <a:pt x="3000" y="2375"/>
                      <a:pt x="3000" y="2375"/>
                    </a:cubicBezTo>
                    <a:moveTo>
                      <a:pt x="3366" y="0"/>
                    </a:moveTo>
                    <a:cubicBezTo>
                      <a:pt x="875" y="0"/>
                      <a:pt x="875" y="0"/>
                      <a:pt x="875" y="0"/>
                    </a:cubicBezTo>
                    <a:cubicBezTo>
                      <a:pt x="668" y="0"/>
                      <a:pt x="500" y="168"/>
                      <a:pt x="500" y="375"/>
                    </a:cubicBezTo>
                    <a:moveTo>
                      <a:pt x="3000" y="2375"/>
                    </a:moveTo>
                    <a:cubicBezTo>
                      <a:pt x="3000" y="3375"/>
                      <a:pt x="3000" y="3375"/>
                      <a:pt x="3000" y="3375"/>
                    </a:cubicBezTo>
                    <a:moveTo>
                      <a:pt x="375" y="3750"/>
                    </a:moveTo>
                    <a:cubicBezTo>
                      <a:pt x="2625" y="3750"/>
                      <a:pt x="2625" y="3750"/>
                      <a:pt x="2625" y="3750"/>
                    </a:cubicBezTo>
                    <a:cubicBezTo>
                      <a:pt x="2832" y="3750"/>
                      <a:pt x="3000" y="3582"/>
                      <a:pt x="3000" y="3375"/>
                    </a:cubicBezTo>
                    <a:moveTo>
                      <a:pt x="1625" y="375"/>
                    </a:moveTo>
                    <a:cubicBezTo>
                      <a:pt x="2375" y="1125"/>
                      <a:pt x="2375" y="1125"/>
                      <a:pt x="2375" y="1125"/>
                    </a:cubicBezTo>
                    <a:moveTo>
                      <a:pt x="2375" y="375"/>
                    </a:moveTo>
                    <a:cubicBezTo>
                      <a:pt x="1625" y="1125"/>
                      <a:pt x="1625" y="1125"/>
                      <a:pt x="1625" y="1125"/>
                    </a:cubicBezTo>
                    <a:moveTo>
                      <a:pt x="1000" y="1875"/>
                    </a:moveTo>
                    <a:cubicBezTo>
                      <a:pt x="1000" y="2125"/>
                      <a:pt x="1000" y="2125"/>
                      <a:pt x="1000" y="2125"/>
                    </a:cubicBezTo>
                    <a:moveTo>
                      <a:pt x="1338" y="1412"/>
                    </a:moveTo>
                    <a:cubicBezTo>
                      <a:pt x="1162" y="1588"/>
                      <a:pt x="1162" y="1588"/>
                      <a:pt x="1162" y="1588"/>
                    </a:cubicBezTo>
                    <a:moveTo>
                      <a:pt x="1162" y="2412"/>
                    </a:moveTo>
                    <a:cubicBezTo>
                      <a:pt x="1338" y="2588"/>
                      <a:pt x="1338" y="2588"/>
                      <a:pt x="1338" y="2588"/>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23" name="Group 22">
            <a:extLst>
              <a:ext uri="{FF2B5EF4-FFF2-40B4-BE49-F238E27FC236}">
                <a16:creationId xmlns:a16="http://schemas.microsoft.com/office/drawing/2014/main" id="{821E6FAD-F9CA-420B-BD00-ABD153C9B92F}"/>
              </a:ext>
            </a:extLst>
          </p:cNvPr>
          <p:cNvGrpSpPr/>
          <p:nvPr/>
        </p:nvGrpSpPr>
        <p:grpSpPr>
          <a:xfrm>
            <a:off x="9167430" y="2707064"/>
            <a:ext cx="2817678" cy="2931157"/>
            <a:chOff x="9287660" y="1976502"/>
            <a:chExt cx="2874178" cy="2989933"/>
          </a:xfrm>
          <a:solidFill>
            <a:schemeClr val="tx2">
              <a:lumMod val="20000"/>
              <a:lumOff val="80000"/>
            </a:schemeClr>
          </a:solidFill>
        </p:grpSpPr>
        <p:sp>
          <p:nvSpPr>
            <p:cNvPr id="24" name="Rectangle 23">
              <a:extLst>
                <a:ext uri="{FF2B5EF4-FFF2-40B4-BE49-F238E27FC236}">
                  <a16:creationId xmlns:a16="http://schemas.microsoft.com/office/drawing/2014/main" id="{BC07CEB9-2F56-4A87-BAD5-687F5E8F048E}"/>
                </a:ext>
              </a:extLst>
            </p:cNvPr>
            <p:cNvSpPr/>
            <p:nvPr/>
          </p:nvSpPr>
          <p:spPr bwMode="auto">
            <a:xfrm>
              <a:off x="9287660"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lang="en-US" sz="2353" b="1" dirty="0">
                  <a:solidFill>
                    <a:schemeClr val="bg1"/>
                  </a:solidFill>
                  <a:latin typeface="Segoe UI Light" panose="020B0502040204020203" pitchFamily="34" charset="0"/>
                  <a:cs typeface="Segoe UI Light" panose="020B0502040204020203" pitchFamily="34" charset="0"/>
                </a:rPr>
                <a:t>Summary</a:t>
              </a:r>
              <a:endParaRPr kumimoji="0" lang="en-US" sz="2353" b="1"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5" name="Group 24">
              <a:extLst>
                <a:ext uri="{FF2B5EF4-FFF2-40B4-BE49-F238E27FC236}">
                  <a16:creationId xmlns:a16="http://schemas.microsoft.com/office/drawing/2014/main" id="{20BACEB8-DAC7-4481-A6B0-E9B2A0A542AD}"/>
                </a:ext>
              </a:extLst>
            </p:cNvPr>
            <p:cNvGrpSpPr/>
            <p:nvPr/>
          </p:nvGrpSpPr>
          <p:grpSpPr>
            <a:xfrm>
              <a:off x="9287660" y="1976502"/>
              <a:ext cx="2874178" cy="1068404"/>
              <a:chOff x="9287660" y="1976502"/>
              <a:chExt cx="2874178" cy="1068404"/>
            </a:xfrm>
            <a:grpFill/>
          </p:grpSpPr>
          <p:sp>
            <p:nvSpPr>
              <p:cNvPr id="26" name="Rectangle 25">
                <a:extLst>
                  <a:ext uri="{FF2B5EF4-FFF2-40B4-BE49-F238E27FC236}">
                    <a16:creationId xmlns:a16="http://schemas.microsoft.com/office/drawing/2014/main" id="{3AF166A7-8A37-42BA-87DF-51725E94D5DD}"/>
                  </a:ext>
                </a:extLst>
              </p:cNvPr>
              <p:cNvSpPr/>
              <p:nvPr/>
            </p:nvSpPr>
            <p:spPr bwMode="auto">
              <a:xfrm>
                <a:off x="9287660"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7" name="ActivityFeed_F056">
                <a:extLst>
                  <a:ext uri="{FF2B5EF4-FFF2-40B4-BE49-F238E27FC236}">
                    <a16:creationId xmlns:a16="http://schemas.microsoft.com/office/drawing/2014/main" id="{0194A962-BAE8-4552-9912-AE9F16EACE81}"/>
                  </a:ext>
                </a:extLst>
              </p:cNvPr>
              <p:cNvSpPr>
                <a:spLocks noChangeAspect="1" noEditPoints="1"/>
              </p:cNvSpPr>
              <p:nvPr/>
            </p:nvSpPr>
            <p:spPr bwMode="auto">
              <a:xfrm>
                <a:off x="11451669" y="2289761"/>
                <a:ext cx="498422" cy="441886"/>
              </a:xfrm>
              <a:custGeom>
                <a:avLst/>
                <a:gdLst>
                  <a:gd name="T0" fmla="*/ 3734 w 4408"/>
                  <a:gd name="T1" fmla="*/ 3380 h 3908"/>
                  <a:gd name="T2" fmla="*/ 879 w 4408"/>
                  <a:gd name="T3" fmla="*/ 3380 h 3908"/>
                  <a:gd name="T4" fmla="*/ 879 w 4408"/>
                  <a:gd name="T5" fmla="*/ 2056 h 3908"/>
                  <a:gd name="T6" fmla="*/ 4408 w 4408"/>
                  <a:gd name="T7" fmla="*/ 2056 h 3908"/>
                  <a:gd name="T8" fmla="*/ 4408 w 4408"/>
                  <a:gd name="T9" fmla="*/ 3380 h 3908"/>
                  <a:gd name="T10" fmla="*/ 4261 w 4408"/>
                  <a:gd name="T11" fmla="*/ 3380 h 3908"/>
                  <a:gd name="T12" fmla="*/ 4261 w 4408"/>
                  <a:gd name="T13" fmla="*/ 3908 h 3908"/>
                  <a:gd name="T14" fmla="*/ 3734 w 4408"/>
                  <a:gd name="T15" fmla="*/ 3380 h 3908"/>
                  <a:gd name="T16" fmla="*/ 147 w 4408"/>
                  <a:gd name="T17" fmla="*/ 1849 h 3908"/>
                  <a:gd name="T18" fmla="*/ 673 w 4408"/>
                  <a:gd name="T19" fmla="*/ 1323 h 3908"/>
                  <a:gd name="T20" fmla="*/ 3523 w 4408"/>
                  <a:gd name="T21" fmla="*/ 1323 h 3908"/>
                  <a:gd name="T22" fmla="*/ 3523 w 4408"/>
                  <a:gd name="T23" fmla="*/ 0 h 3908"/>
                  <a:gd name="T24" fmla="*/ 0 w 4408"/>
                  <a:gd name="T25" fmla="*/ 0 h 3908"/>
                  <a:gd name="T26" fmla="*/ 0 w 4408"/>
                  <a:gd name="T27" fmla="*/ 1323 h 3908"/>
                  <a:gd name="T28" fmla="*/ 147 w 4408"/>
                  <a:gd name="T29" fmla="*/ 1323 h 3908"/>
                  <a:gd name="T30" fmla="*/ 147 w 4408"/>
                  <a:gd name="T31" fmla="*/ 1849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8" h="3908">
                    <a:moveTo>
                      <a:pt x="3734" y="3380"/>
                    </a:moveTo>
                    <a:lnTo>
                      <a:pt x="879" y="3380"/>
                    </a:lnTo>
                    <a:lnTo>
                      <a:pt x="879" y="2056"/>
                    </a:lnTo>
                    <a:lnTo>
                      <a:pt x="4408" y="2056"/>
                    </a:lnTo>
                    <a:lnTo>
                      <a:pt x="4408" y="3380"/>
                    </a:lnTo>
                    <a:lnTo>
                      <a:pt x="4261" y="3380"/>
                    </a:lnTo>
                    <a:lnTo>
                      <a:pt x="4261" y="3908"/>
                    </a:lnTo>
                    <a:lnTo>
                      <a:pt x="3734" y="3380"/>
                    </a:lnTo>
                    <a:close/>
                    <a:moveTo>
                      <a:pt x="147" y="1849"/>
                    </a:moveTo>
                    <a:lnTo>
                      <a:pt x="673" y="1323"/>
                    </a:lnTo>
                    <a:lnTo>
                      <a:pt x="3523" y="1323"/>
                    </a:lnTo>
                    <a:lnTo>
                      <a:pt x="3523" y="0"/>
                    </a:lnTo>
                    <a:lnTo>
                      <a:pt x="0" y="0"/>
                    </a:lnTo>
                    <a:lnTo>
                      <a:pt x="0" y="1323"/>
                    </a:lnTo>
                    <a:lnTo>
                      <a:pt x="147" y="1323"/>
                    </a:lnTo>
                    <a:lnTo>
                      <a:pt x="147" y="1849"/>
                    </a:lnTo>
                    <a:close/>
                  </a:path>
                </a:pathLst>
              </a:custGeom>
              <a:grpFill/>
              <a:ln w="15875" cap="sq">
                <a:solidFill>
                  <a:schemeClr val="bg1"/>
                </a:solidFill>
                <a:prstDash val="soli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spTree>
    <p:extLst>
      <p:ext uri="{BB962C8B-B14F-4D97-AF65-F5344CB8AC3E}">
        <p14:creationId xmlns:p14="http://schemas.microsoft.com/office/powerpoint/2010/main" val="3788599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9EC334B-4D1E-4921-988D-49658617A99E}"/>
              </a:ext>
              <a:ext uri="{C183D7F6-B498-43B3-948B-1728B52AA6E4}">
                <adec:decorative xmlns:adec="http://schemas.microsoft.com/office/drawing/2017/decorative" val="1"/>
              </a:ext>
            </a:extLst>
          </p:cNvPr>
          <p:cNvCxnSpPr>
            <a:cxnSpLocks/>
          </p:cNvCxnSpPr>
          <p:nvPr/>
        </p:nvCxnSpPr>
        <p:spPr>
          <a:xfrm>
            <a:off x="596791" y="4636761"/>
            <a:ext cx="4479924" cy="0"/>
          </a:xfrm>
          <a:prstGeom prst="line">
            <a:avLst/>
          </a:prstGeom>
          <a:ln>
            <a:gradFill flip="none" rotWithShape="1">
              <a:gsLst>
                <a:gs pos="0">
                  <a:schemeClr val="bg1">
                    <a:lumMod val="75000"/>
                  </a:schemeClr>
                </a:gs>
                <a:gs pos="100000">
                  <a:schemeClr val="bg1">
                    <a:lumMod val="75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AAC16CC-7B3D-4B45-9B8A-CE4B782C447B}"/>
              </a:ext>
            </a:extLst>
          </p:cNvPr>
          <p:cNvSpPr/>
          <p:nvPr/>
        </p:nvSpPr>
        <p:spPr>
          <a:xfrm>
            <a:off x="583810" y="2297525"/>
            <a:ext cx="4478492" cy="784317"/>
          </a:xfrm>
          <a:prstGeom prst="rect">
            <a:avLst/>
          </a:prstGeom>
        </p:spPr>
        <p:txBody>
          <a:bodyPr wrap="square" lIns="0" tIns="0" rIns="0" bIns="0" anchor="t">
            <a:sp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730" b="0" i="0" u="none" strike="noStrike" kern="1200" cap="none" spc="0" normalizeH="0" baseline="0" noProof="0">
                <a:ln>
                  <a:noFill/>
                </a:ln>
                <a:solidFill>
                  <a:srgbClr val="0078D4"/>
                </a:solidFill>
                <a:effectLst/>
                <a:uLnTx/>
                <a:uFillTx/>
                <a:latin typeface="Segoe UI Semibold"/>
                <a:ea typeface="+mn-ea"/>
                <a:cs typeface="+mn-cs"/>
              </a:rPr>
              <a:t>Rich Insights via tailored templates </a:t>
            </a:r>
          </a:p>
          <a:p>
            <a:pPr marL="0" marR="0" lvl="0" indent="0" algn="l" defTabSz="914192" rtl="0" eaLnBrk="1" fontAlgn="auto" latinLnBrk="0" hangingPunct="1">
              <a:lnSpc>
                <a:spcPct val="100000"/>
              </a:lnSpc>
              <a:spcBef>
                <a:spcPts val="200"/>
              </a:spcBef>
              <a:spcAft>
                <a:spcPts val="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Machine learning correlates </a:t>
            </a:r>
            <a:r>
              <a:rPr lang="en-US" sz="1600">
                <a:latin typeface="Segoe UI"/>
              </a:rPr>
              <a:t>native</a:t>
            </a:r>
            <a:r>
              <a:rPr lang="en-US" sz="1600" baseline="30000">
                <a:latin typeface="Segoe UI"/>
              </a:rPr>
              <a:t>1</a:t>
            </a:r>
            <a:r>
              <a:rPr lang="en-US" sz="1600">
                <a:latin typeface="Segoe UI"/>
              </a:rPr>
              <a:t> and third-party </a:t>
            </a:r>
            <a:r>
              <a:rPr kumimoji="0" lang="en-US" sz="1600" b="0" i="0" u="none" strike="noStrike" kern="1200" cap="none" spc="0" normalizeH="0" baseline="0" noProof="0">
                <a:ln>
                  <a:noFill/>
                </a:ln>
                <a:effectLst/>
                <a:uLnTx/>
                <a:uFillTx/>
                <a:latin typeface="Segoe UI"/>
                <a:ea typeface="+mn-ea"/>
                <a:cs typeface="+mn-cs"/>
              </a:rPr>
              <a:t>signals to identify insider risks</a:t>
            </a:r>
          </a:p>
        </p:txBody>
      </p:sp>
      <p:sp>
        <p:nvSpPr>
          <p:cNvPr id="26" name="Rectangle 25">
            <a:extLst>
              <a:ext uri="{FF2B5EF4-FFF2-40B4-BE49-F238E27FC236}">
                <a16:creationId xmlns:a16="http://schemas.microsoft.com/office/drawing/2014/main" id="{B7E29DF1-5A8E-425A-8344-283AF7332B93}"/>
              </a:ext>
            </a:extLst>
          </p:cNvPr>
          <p:cNvSpPr/>
          <p:nvPr/>
        </p:nvSpPr>
        <p:spPr>
          <a:xfrm>
            <a:off x="595358" y="4864561"/>
            <a:ext cx="4574006" cy="794546"/>
          </a:xfrm>
          <a:prstGeom prst="rect">
            <a:avLst/>
          </a:prstGeom>
        </p:spPr>
        <p:txBody>
          <a:bodyPr wrap="square" lIns="0" tIns="0" rIns="0" bIns="0" anchor="t">
            <a:sp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730" b="0" i="0" u="none" strike="noStrike" kern="1200" cap="none" spc="0" normalizeH="0" baseline="0" noProof="0">
                <a:ln>
                  <a:noFill/>
                </a:ln>
                <a:solidFill>
                  <a:srgbClr val="0078D4"/>
                </a:solidFill>
                <a:effectLst/>
                <a:uLnTx/>
                <a:uFillTx/>
                <a:latin typeface="Segoe UI Semibold"/>
                <a:ea typeface="+mn-ea"/>
                <a:cs typeface="+mn-cs"/>
              </a:rPr>
              <a:t>End-to-end investigations</a:t>
            </a:r>
          </a:p>
          <a:p>
            <a:pPr marL="0" marR="0" lvl="0" indent="0" algn="l" defTabSz="914192" rtl="0" eaLnBrk="1" fontAlgn="auto" latinLnBrk="0" hangingPunct="1">
              <a:lnSpc>
                <a:spcPct val="100000"/>
              </a:lnSpc>
              <a:spcBef>
                <a:spcPts val="200"/>
              </a:spcBef>
              <a:spcAft>
                <a:spcPts val="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Integrated investigation workflows allow for collaboration across IT, HR and legal</a:t>
            </a:r>
          </a:p>
        </p:txBody>
      </p:sp>
      <p:cxnSp>
        <p:nvCxnSpPr>
          <p:cNvPr id="11" name="Straight Connector 10">
            <a:extLst>
              <a:ext uri="{FF2B5EF4-FFF2-40B4-BE49-F238E27FC236}">
                <a16:creationId xmlns:a16="http://schemas.microsoft.com/office/drawing/2014/main" id="{7B7D93C3-88A5-4956-9D49-E63A0CFD573C}"/>
              </a:ext>
              <a:ext uri="{C183D7F6-B498-43B3-948B-1728B52AA6E4}">
                <adec:decorative xmlns:adec="http://schemas.microsoft.com/office/drawing/2017/decorative" val="1"/>
              </a:ext>
            </a:extLst>
          </p:cNvPr>
          <p:cNvCxnSpPr>
            <a:cxnSpLocks/>
          </p:cNvCxnSpPr>
          <p:nvPr/>
        </p:nvCxnSpPr>
        <p:spPr>
          <a:xfrm>
            <a:off x="596791" y="3360542"/>
            <a:ext cx="4479924" cy="0"/>
          </a:xfrm>
          <a:prstGeom prst="line">
            <a:avLst/>
          </a:prstGeom>
          <a:ln>
            <a:gradFill flip="none" rotWithShape="1">
              <a:gsLst>
                <a:gs pos="0">
                  <a:schemeClr val="bg1">
                    <a:lumMod val="75000"/>
                  </a:schemeClr>
                </a:gs>
                <a:gs pos="100000">
                  <a:schemeClr val="bg1">
                    <a:lumMod val="75000"/>
                    <a:alpha val="0"/>
                  </a:schemeClr>
                </a:gs>
              </a:gsLst>
              <a:lin ang="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1737D6D-AA34-4D27-97C5-43E16340CE9A}"/>
              </a:ext>
            </a:extLst>
          </p:cNvPr>
          <p:cNvSpPr/>
          <p:nvPr/>
        </p:nvSpPr>
        <p:spPr>
          <a:xfrm>
            <a:off x="583810" y="3592503"/>
            <a:ext cx="4315071" cy="758669"/>
          </a:xfrm>
          <a:prstGeom prst="rect">
            <a:avLst/>
          </a:prstGeom>
        </p:spPr>
        <p:txBody>
          <a:bodyPr wrap="square" lIns="0" tIns="0" rIns="0" bIns="0" anchor="t">
            <a:sp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730" b="0" i="0" u="none" strike="noStrike" kern="1200" cap="none" spc="0" normalizeH="0" baseline="0" noProof="0">
                <a:ln>
                  <a:noFill/>
                </a:ln>
                <a:solidFill>
                  <a:srgbClr val="0078D4"/>
                </a:solidFill>
                <a:effectLst/>
                <a:uLnTx/>
                <a:uFillTx/>
                <a:latin typeface="Segoe UI Semibold"/>
                <a:ea typeface="+mn-ea"/>
                <a:cs typeface="+mn-cs"/>
              </a:rPr>
              <a:t>Privacy built-in</a:t>
            </a: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latin typeface="Segoe UI"/>
                <a:ea typeface="+mn-ea"/>
                <a:cs typeface="+mn-cs"/>
              </a:rPr>
              <a:t>Anonymity controls ensure data about risks is appropriately managed</a:t>
            </a:r>
          </a:p>
        </p:txBody>
      </p:sp>
      <p:sp>
        <p:nvSpPr>
          <p:cNvPr id="35" name="Freeform: Shape 34">
            <a:extLst>
              <a:ext uri="{FF2B5EF4-FFF2-40B4-BE49-F238E27FC236}">
                <a16:creationId xmlns:a16="http://schemas.microsoft.com/office/drawing/2014/main" id="{4BCF8E90-5D05-4E2A-8830-B42707401855}"/>
              </a:ext>
            </a:extLst>
          </p:cNvPr>
          <p:cNvSpPr/>
          <p:nvPr/>
        </p:nvSpPr>
        <p:spPr bwMode="auto">
          <a:xfrm>
            <a:off x="5494792" y="2040706"/>
            <a:ext cx="6988061" cy="4055807"/>
          </a:xfrm>
          <a:custGeom>
            <a:avLst/>
            <a:gdLst>
              <a:gd name="connsiteX0" fmla="*/ 109507 w 5958838"/>
              <a:gd name="connsiteY0" fmla="*/ 0 h 3870862"/>
              <a:gd name="connsiteX1" fmla="*/ 5958838 w 5958838"/>
              <a:gd name="connsiteY1" fmla="*/ 0 h 3870862"/>
              <a:gd name="connsiteX2" fmla="*/ 5958838 w 5958838"/>
              <a:gd name="connsiteY2" fmla="*/ 3870862 h 3870862"/>
              <a:gd name="connsiteX3" fmla="*/ 109507 w 5958838"/>
              <a:gd name="connsiteY3" fmla="*/ 3870862 h 3870862"/>
              <a:gd name="connsiteX4" fmla="*/ 0 w 5958838"/>
              <a:gd name="connsiteY4" fmla="*/ 3761355 h 3870862"/>
              <a:gd name="connsiteX5" fmla="*/ 0 w 5958838"/>
              <a:gd name="connsiteY5" fmla="*/ 109507 h 3870862"/>
              <a:gd name="connsiteX6" fmla="*/ 109507 w 5958838"/>
              <a:gd name="connsiteY6" fmla="*/ 0 h 387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58838" h="3870862">
                <a:moveTo>
                  <a:pt x="109507" y="0"/>
                </a:moveTo>
                <a:lnTo>
                  <a:pt x="5958838" y="0"/>
                </a:lnTo>
                <a:lnTo>
                  <a:pt x="5958838" y="3870862"/>
                </a:lnTo>
                <a:lnTo>
                  <a:pt x="109507" y="3870862"/>
                </a:lnTo>
                <a:cubicBezTo>
                  <a:pt x="49028" y="3870862"/>
                  <a:pt x="0" y="3821834"/>
                  <a:pt x="0" y="3761355"/>
                </a:cubicBezTo>
                <a:lnTo>
                  <a:pt x="0" y="109507"/>
                </a:lnTo>
                <a:cubicBezTo>
                  <a:pt x="0" y="49028"/>
                  <a:pt x="49028" y="0"/>
                  <a:pt x="109507" y="0"/>
                </a:cubicBezTo>
                <a:close/>
              </a:path>
            </a:pathLst>
          </a:custGeom>
          <a:solidFill>
            <a:srgbClr val="000000"/>
          </a:solidFill>
          <a:ln w="19050">
            <a:solidFill>
              <a:srgbClr val="C8C8C8"/>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pic>
        <p:nvPicPr>
          <p:cNvPr id="5" name="Picture 4">
            <a:extLst>
              <a:ext uri="{FF2B5EF4-FFF2-40B4-BE49-F238E27FC236}">
                <a16:creationId xmlns:a16="http://schemas.microsoft.com/office/drawing/2014/main" id="{BE062ECA-EFE0-40B6-8428-38424C09591D}"/>
              </a:ext>
            </a:extLst>
          </p:cNvPr>
          <p:cNvPicPr>
            <a:picLocks noChangeAspect="1"/>
          </p:cNvPicPr>
          <p:nvPr/>
        </p:nvPicPr>
        <p:blipFill>
          <a:blip r:embed="rId3"/>
          <a:stretch>
            <a:fillRect/>
          </a:stretch>
        </p:blipFill>
        <p:spPr>
          <a:xfrm>
            <a:off x="5661078" y="2423355"/>
            <a:ext cx="6844844" cy="3290508"/>
          </a:xfrm>
          <a:prstGeom prst="rect">
            <a:avLst/>
          </a:prstGeom>
        </p:spPr>
      </p:pic>
      <p:sp>
        <p:nvSpPr>
          <p:cNvPr id="7" name="Isosceles Triangle 6">
            <a:extLst>
              <a:ext uri="{FF2B5EF4-FFF2-40B4-BE49-F238E27FC236}">
                <a16:creationId xmlns:a16="http://schemas.microsoft.com/office/drawing/2014/main" id="{3A3DC17D-BB30-4774-A4C4-FB10B5A58C5F}"/>
              </a:ext>
            </a:extLst>
          </p:cNvPr>
          <p:cNvSpPr/>
          <p:nvPr/>
        </p:nvSpPr>
        <p:spPr bwMode="auto">
          <a:xfrm rot="12313868">
            <a:off x="8429802" y="1472541"/>
            <a:ext cx="536871" cy="3496159"/>
          </a:xfrm>
          <a:prstGeom prst="triangle">
            <a:avLst>
              <a:gd name="adj" fmla="val 47455"/>
            </a:avLst>
          </a:prstGeom>
          <a:solidFill>
            <a:schemeClr val="bg1">
              <a:lumMod val="95000"/>
              <a:alpha val="5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6" name="Group 15">
            <a:extLst>
              <a:ext uri="{FF2B5EF4-FFF2-40B4-BE49-F238E27FC236}">
                <a16:creationId xmlns:a16="http://schemas.microsoft.com/office/drawing/2014/main" id="{4817F4FA-C491-41B9-A89F-102D70747B6E}"/>
              </a:ext>
            </a:extLst>
          </p:cNvPr>
          <p:cNvGrpSpPr/>
          <p:nvPr/>
        </p:nvGrpSpPr>
        <p:grpSpPr>
          <a:xfrm>
            <a:off x="9234651" y="1547432"/>
            <a:ext cx="2956484" cy="4862231"/>
            <a:chOff x="9148722" y="975664"/>
            <a:chExt cx="2956904" cy="4862921"/>
          </a:xfrm>
        </p:grpSpPr>
        <p:pic>
          <p:nvPicPr>
            <p:cNvPr id="6" name="Picture 5">
              <a:extLst>
                <a:ext uri="{FF2B5EF4-FFF2-40B4-BE49-F238E27FC236}">
                  <a16:creationId xmlns:a16="http://schemas.microsoft.com/office/drawing/2014/main" id="{5F904BAB-10E2-4643-B6CC-1D96D46E8F7A}"/>
                </a:ext>
              </a:extLst>
            </p:cNvPr>
            <p:cNvPicPr>
              <a:picLocks noChangeAspect="1"/>
            </p:cNvPicPr>
            <p:nvPr/>
          </p:nvPicPr>
          <p:blipFill rotWithShape="1">
            <a:blip r:embed="rId3"/>
            <a:srcRect l="71903" t="6760" r="4326" b="12857"/>
            <a:stretch/>
          </p:blipFill>
          <p:spPr>
            <a:xfrm>
              <a:off x="9148723" y="975664"/>
              <a:ext cx="2956903" cy="4806902"/>
            </a:xfrm>
            <a:prstGeom prst="rect">
              <a:avLst/>
            </a:prstGeom>
            <a:ln>
              <a:noFill/>
            </a:ln>
            <a:effectLst>
              <a:outerShdw blurRad="190500" algn="tl" rotWithShape="0">
                <a:srgbClr val="000000">
                  <a:alpha val="70000"/>
                </a:srgbClr>
              </a:outerShdw>
            </a:effectLst>
          </p:spPr>
        </p:pic>
        <p:sp>
          <p:nvSpPr>
            <p:cNvPr id="8" name="Rectangle 7">
              <a:extLst>
                <a:ext uri="{FF2B5EF4-FFF2-40B4-BE49-F238E27FC236}">
                  <a16:creationId xmlns:a16="http://schemas.microsoft.com/office/drawing/2014/main" id="{D1B0F5E1-E1F2-4366-BA1D-52714B3584B9}"/>
                </a:ext>
              </a:extLst>
            </p:cNvPr>
            <p:cNvSpPr/>
            <p:nvPr/>
          </p:nvSpPr>
          <p:spPr bwMode="auto">
            <a:xfrm>
              <a:off x="9315450" y="2161232"/>
              <a:ext cx="1828800" cy="523960"/>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2F2C1C10-3ABF-40F1-8060-04FB31F6F2DB}"/>
                </a:ext>
              </a:extLst>
            </p:cNvPr>
            <p:cNvSpPr/>
            <p:nvPr/>
          </p:nvSpPr>
          <p:spPr bwMode="auto">
            <a:xfrm>
              <a:off x="11353800" y="1047750"/>
              <a:ext cx="552450" cy="257175"/>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E0AA9973-FFDA-4E2F-A35D-0B6DF5D01D4C}"/>
                </a:ext>
              </a:extLst>
            </p:cNvPr>
            <p:cNvSpPr/>
            <p:nvPr/>
          </p:nvSpPr>
          <p:spPr bwMode="auto">
            <a:xfrm>
              <a:off x="9220200" y="1311810"/>
              <a:ext cx="1619250" cy="189443"/>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22" name="Picture 21">
              <a:extLst>
                <a:ext uri="{FF2B5EF4-FFF2-40B4-BE49-F238E27FC236}">
                  <a16:creationId xmlns:a16="http://schemas.microsoft.com/office/drawing/2014/main" id="{95F03124-48DF-4E1A-A7DC-B43CF1AD385C}"/>
                </a:ext>
              </a:extLst>
            </p:cNvPr>
            <p:cNvPicPr>
              <a:picLocks noChangeAspect="1"/>
            </p:cNvPicPr>
            <p:nvPr/>
          </p:nvPicPr>
          <p:blipFill rotWithShape="1">
            <a:blip r:embed="rId3"/>
            <a:srcRect l="71903" t="17060" r="4326" b="9000"/>
            <a:stretch/>
          </p:blipFill>
          <p:spPr>
            <a:xfrm>
              <a:off x="9148722" y="1360944"/>
              <a:ext cx="2956903" cy="4421622"/>
            </a:xfrm>
            <a:prstGeom prst="rect">
              <a:avLst/>
            </a:prstGeom>
            <a:ln>
              <a:noFill/>
            </a:ln>
            <a:effectLst/>
          </p:spPr>
        </p:pic>
        <p:pic>
          <p:nvPicPr>
            <p:cNvPr id="25" name="Picture 24">
              <a:extLst>
                <a:ext uri="{FF2B5EF4-FFF2-40B4-BE49-F238E27FC236}">
                  <a16:creationId xmlns:a16="http://schemas.microsoft.com/office/drawing/2014/main" id="{87F54E54-F9C7-41E1-94AB-D58DCA998C38}"/>
                </a:ext>
              </a:extLst>
            </p:cNvPr>
            <p:cNvPicPr>
              <a:picLocks noChangeAspect="1"/>
            </p:cNvPicPr>
            <p:nvPr/>
          </p:nvPicPr>
          <p:blipFill rotWithShape="1">
            <a:blip r:embed="rId3"/>
            <a:srcRect l="71903" t="34192" r="4326"/>
            <a:stretch/>
          </p:blipFill>
          <p:spPr>
            <a:xfrm>
              <a:off x="9148722" y="1903254"/>
              <a:ext cx="2956903" cy="3935331"/>
            </a:xfrm>
            <a:prstGeom prst="rect">
              <a:avLst/>
            </a:prstGeom>
            <a:ln>
              <a:noFill/>
            </a:ln>
            <a:effectLst/>
          </p:spPr>
        </p:pic>
      </p:grpSp>
      <p:sp>
        <p:nvSpPr>
          <p:cNvPr id="18" name="Title 2">
            <a:extLst>
              <a:ext uri="{FF2B5EF4-FFF2-40B4-BE49-F238E27FC236}">
                <a16:creationId xmlns:a16="http://schemas.microsoft.com/office/drawing/2014/main" id="{519FE3CE-6361-4BD3-A7E2-DFA0BAA30A3E}"/>
              </a:ext>
            </a:extLst>
          </p:cNvPr>
          <p:cNvSpPr txBox="1">
            <a:spLocks/>
          </p:cNvSpPr>
          <p:nvPr/>
        </p:nvSpPr>
        <p:spPr>
          <a:xfrm>
            <a:off x="427229" y="440919"/>
            <a:ext cx="11334431" cy="757914"/>
          </a:xfrm>
          <a:prstGeom prst="rect">
            <a:avLst/>
          </a:prstGeom>
        </p:spPr>
        <p:txBody>
          <a:bodyPr vert="horz" wrap="square" lIns="0" tIns="164569" rIns="0" bIns="0" rtlCol="0" anchor="t">
            <a:noAutofit/>
          </a:bodyPr>
          <a:lstStyle>
            <a:lvl1pPr algn="l" defTabSz="914367" rtl="0" eaLnBrk="1" latinLnBrk="0" hangingPunct="1">
              <a:lnSpc>
                <a:spcPct val="90000"/>
              </a:lnSpc>
              <a:spcBef>
                <a:spcPct val="0"/>
              </a:spcBef>
              <a:buNone/>
              <a:defRPr lang="en-US" sz="3200" b="0" kern="1200" cap="none" spc="0" baseline="0">
                <a:ln w="3175">
                  <a:noFill/>
                </a:ln>
                <a:solidFill>
                  <a:srgbClr val="000000"/>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w="3175">
                  <a:noFill/>
                </a:ln>
                <a:solidFill>
                  <a:schemeClr val="tx1"/>
                </a:solidFill>
                <a:effectLst/>
                <a:uLnTx/>
                <a:uFillTx/>
                <a:latin typeface="Segoe UI Semibold"/>
                <a:ea typeface="+mn-ea"/>
                <a:cs typeface="Segoe UI" pitchFamily="34" charset="0"/>
              </a:rPr>
              <a:t>Insider Risk Management</a:t>
            </a:r>
          </a:p>
        </p:txBody>
      </p:sp>
      <p:sp>
        <p:nvSpPr>
          <p:cNvPr id="9" name="TextBox 8">
            <a:extLst>
              <a:ext uri="{FF2B5EF4-FFF2-40B4-BE49-F238E27FC236}">
                <a16:creationId xmlns:a16="http://schemas.microsoft.com/office/drawing/2014/main" id="{344A1B21-A3AF-443D-BE3D-E57D293ED030}"/>
              </a:ext>
            </a:extLst>
          </p:cNvPr>
          <p:cNvSpPr txBox="1"/>
          <p:nvPr/>
        </p:nvSpPr>
        <p:spPr>
          <a:xfrm>
            <a:off x="264668" y="965384"/>
            <a:ext cx="7331332" cy="600124"/>
          </a:xfrm>
          <a:prstGeom prst="rect">
            <a:avLst/>
          </a:prstGeom>
          <a:noFill/>
        </p:spPr>
        <p:txBody>
          <a:bodyPr wrap="square" lIns="182854" tIns="146284" rIns="182854" bIns="146284" rtlCol="0">
            <a:spAutoFit/>
          </a:bodyPr>
          <a:lstStyle/>
          <a:p>
            <a:pPr marL="0" marR="0" lvl="0" indent="0" algn="l" defTabSz="914225"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a:ln>
                  <a:noFill/>
                </a:ln>
                <a:effectLst/>
                <a:uLnTx/>
                <a:uFillTx/>
                <a:latin typeface="Segoe UI"/>
                <a:ea typeface="+mn-ea"/>
                <a:cs typeface="+mn-cs"/>
              </a:rPr>
              <a:t>Identify and take an action on critical insider threats</a:t>
            </a:r>
          </a:p>
        </p:txBody>
      </p:sp>
      <p:sp>
        <p:nvSpPr>
          <p:cNvPr id="2" name="Rectangle 1">
            <a:extLst>
              <a:ext uri="{FF2B5EF4-FFF2-40B4-BE49-F238E27FC236}">
                <a16:creationId xmlns:a16="http://schemas.microsoft.com/office/drawing/2014/main" id="{FD9C598B-1FAD-4E2B-8C8B-05F4DB337477}"/>
              </a:ext>
            </a:extLst>
          </p:cNvPr>
          <p:cNvSpPr/>
          <p:nvPr/>
        </p:nvSpPr>
        <p:spPr>
          <a:xfrm>
            <a:off x="222312" y="6405121"/>
            <a:ext cx="8969983" cy="246221"/>
          </a:xfrm>
          <a:prstGeom prst="rect">
            <a:avLst/>
          </a:prstGeom>
        </p:spPr>
        <p:txBody>
          <a:bodyPr wrap="square">
            <a:spAutoFit/>
          </a:bodyPr>
          <a:lstStyle/>
          <a:p>
            <a:pPr lvl="0" defTabSz="914192">
              <a:spcBef>
                <a:spcPts val="200"/>
              </a:spcBef>
              <a:defRPr/>
            </a:pPr>
            <a:r>
              <a:rPr lang="en-US" sz="1000">
                <a:solidFill>
                  <a:srgbClr val="0D0D0D"/>
                </a:solidFill>
              </a:rPr>
              <a:t>1. Teams, SharePoint Online, Exchange Online, OneDrive for Business and Windows 10</a:t>
            </a:r>
          </a:p>
        </p:txBody>
      </p:sp>
    </p:spTree>
    <p:extLst>
      <p:ext uri="{BB962C8B-B14F-4D97-AF65-F5344CB8AC3E}">
        <p14:creationId xmlns:p14="http://schemas.microsoft.com/office/powerpoint/2010/main" val="236343453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29BF82-045C-1D4C-A77F-3ABCC9E40738}"/>
              </a:ext>
            </a:extLst>
          </p:cNvPr>
          <p:cNvGrpSpPr/>
          <p:nvPr/>
        </p:nvGrpSpPr>
        <p:grpSpPr>
          <a:xfrm>
            <a:off x="4559122" y="2228710"/>
            <a:ext cx="704443" cy="498947"/>
            <a:chOff x="10378494" y="17146"/>
            <a:chExt cx="1487845" cy="1053820"/>
          </a:xfrm>
          <a:solidFill>
            <a:srgbClr val="00B050"/>
          </a:solidFill>
        </p:grpSpPr>
        <p:grpSp>
          <p:nvGrpSpPr>
            <p:cNvPr id="10" name="Group 9">
              <a:extLst>
                <a:ext uri="{FF2B5EF4-FFF2-40B4-BE49-F238E27FC236}">
                  <a16:creationId xmlns:a16="http://schemas.microsoft.com/office/drawing/2014/main" id="{72A30233-7FE4-DE49-8ACD-B1BE883E36F3}"/>
                </a:ext>
              </a:extLst>
            </p:cNvPr>
            <p:cNvGrpSpPr/>
            <p:nvPr/>
          </p:nvGrpSpPr>
          <p:grpSpPr>
            <a:xfrm>
              <a:off x="11289854" y="356806"/>
              <a:ext cx="576485" cy="714160"/>
              <a:chOff x="835443" y="1883214"/>
              <a:chExt cx="544524" cy="674566"/>
            </a:xfrm>
            <a:grpFill/>
          </p:grpSpPr>
          <p:sp>
            <p:nvSpPr>
              <p:cNvPr id="17" name="Oval 16">
                <a:extLst>
                  <a:ext uri="{FF2B5EF4-FFF2-40B4-BE49-F238E27FC236}">
                    <a16:creationId xmlns:a16="http://schemas.microsoft.com/office/drawing/2014/main" id="{7A2079EC-AE83-4D41-9B79-24A4255BCD48}"/>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Freeform: Shape 228">
                <a:extLst>
                  <a:ext uri="{FF2B5EF4-FFF2-40B4-BE49-F238E27FC236}">
                    <a16:creationId xmlns:a16="http://schemas.microsoft.com/office/drawing/2014/main" id="{5C72BD09-FDA1-3C42-9DCF-6E97EFF7C733}"/>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CF2D875F-59C9-6649-8308-604FF8E7127D}"/>
                </a:ext>
              </a:extLst>
            </p:cNvPr>
            <p:cNvGrpSpPr/>
            <p:nvPr/>
          </p:nvGrpSpPr>
          <p:grpSpPr>
            <a:xfrm>
              <a:off x="10378494" y="356806"/>
              <a:ext cx="576485" cy="714160"/>
              <a:chOff x="835443" y="1883214"/>
              <a:chExt cx="544524" cy="674566"/>
            </a:xfrm>
            <a:grpFill/>
          </p:grpSpPr>
          <p:sp>
            <p:nvSpPr>
              <p:cNvPr id="15" name="Oval 14">
                <a:extLst>
                  <a:ext uri="{FF2B5EF4-FFF2-40B4-BE49-F238E27FC236}">
                    <a16:creationId xmlns:a16="http://schemas.microsoft.com/office/drawing/2014/main" id="{F3FDDF76-3F18-7A4E-9802-B3D76326417C}"/>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Freeform: Shape 208">
                <a:extLst>
                  <a:ext uri="{FF2B5EF4-FFF2-40B4-BE49-F238E27FC236}">
                    <a16:creationId xmlns:a16="http://schemas.microsoft.com/office/drawing/2014/main" id="{726DCA2C-7AC1-9541-853A-FE2AD1574D09}"/>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97B6BE51-9B05-3C4E-9E45-1ACCFD683D4C}"/>
                </a:ext>
              </a:extLst>
            </p:cNvPr>
            <p:cNvGrpSpPr/>
            <p:nvPr/>
          </p:nvGrpSpPr>
          <p:grpSpPr>
            <a:xfrm>
              <a:off x="10686937" y="17146"/>
              <a:ext cx="850666" cy="1053820"/>
              <a:chOff x="835443" y="1883214"/>
              <a:chExt cx="544524" cy="674566"/>
            </a:xfrm>
            <a:grpFill/>
          </p:grpSpPr>
          <p:sp>
            <p:nvSpPr>
              <p:cNvPr id="13" name="Oval 12">
                <a:extLst>
                  <a:ext uri="{FF2B5EF4-FFF2-40B4-BE49-F238E27FC236}">
                    <a16:creationId xmlns:a16="http://schemas.microsoft.com/office/drawing/2014/main" id="{879E70D4-B690-714C-A96B-A34A2874A0A6}"/>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Freeform: Shape 206">
                <a:extLst>
                  <a:ext uri="{FF2B5EF4-FFF2-40B4-BE49-F238E27FC236}">
                    <a16:creationId xmlns:a16="http://schemas.microsoft.com/office/drawing/2014/main" id="{EEBC76AA-5EA5-9A4A-894F-42D7852BB47B}"/>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9" name="Group 18">
            <a:extLst>
              <a:ext uri="{FF2B5EF4-FFF2-40B4-BE49-F238E27FC236}">
                <a16:creationId xmlns:a16="http://schemas.microsoft.com/office/drawing/2014/main" id="{EF98B19C-DE79-8A47-BF20-3085DADCC911}"/>
              </a:ext>
            </a:extLst>
          </p:cNvPr>
          <p:cNvGrpSpPr/>
          <p:nvPr/>
        </p:nvGrpSpPr>
        <p:grpSpPr>
          <a:xfrm>
            <a:off x="6888428" y="2773663"/>
            <a:ext cx="704443" cy="498947"/>
            <a:chOff x="10378494" y="17146"/>
            <a:chExt cx="1487845" cy="1053820"/>
          </a:xfrm>
        </p:grpSpPr>
        <p:grpSp>
          <p:nvGrpSpPr>
            <p:cNvPr id="20" name="Group 19">
              <a:extLst>
                <a:ext uri="{FF2B5EF4-FFF2-40B4-BE49-F238E27FC236}">
                  <a16:creationId xmlns:a16="http://schemas.microsoft.com/office/drawing/2014/main" id="{B11A8E30-5B9F-7344-A36F-4CD5DE04D061}"/>
                </a:ext>
              </a:extLst>
            </p:cNvPr>
            <p:cNvGrpSpPr/>
            <p:nvPr/>
          </p:nvGrpSpPr>
          <p:grpSpPr>
            <a:xfrm>
              <a:off x="11289854" y="356806"/>
              <a:ext cx="576485" cy="714160"/>
              <a:chOff x="835443" y="1883214"/>
              <a:chExt cx="544524" cy="674566"/>
            </a:xfrm>
          </p:grpSpPr>
          <p:sp>
            <p:nvSpPr>
              <p:cNvPr id="27" name="Oval 26">
                <a:extLst>
                  <a:ext uri="{FF2B5EF4-FFF2-40B4-BE49-F238E27FC236}">
                    <a16:creationId xmlns:a16="http://schemas.microsoft.com/office/drawing/2014/main" id="{7C0F6DA0-1137-FE48-9BB1-6F6F0FFEB553}"/>
                  </a:ext>
                </a:extLst>
              </p:cNvPr>
              <p:cNvSpPr/>
              <p:nvPr/>
            </p:nvSpPr>
            <p:spPr bwMode="auto">
              <a:xfrm>
                <a:off x="921954" y="1883214"/>
                <a:ext cx="365760" cy="365760"/>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Freeform: Shape 228">
                <a:extLst>
                  <a:ext uri="{FF2B5EF4-FFF2-40B4-BE49-F238E27FC236}">
                    <a16:creationId xmlns:a16="http://schemas.microsoft.com/office/drawing/2014/main" id="{E92B461B-5A58-3F4F-860C-1D77710CE82B}"/>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AFAE62A1-0586-DD4E-B41B-1167AA5225F4}"/>
                </a:ext>
              </a:extLst>
            </p:cNvPr>
            <p:cNvGrpSpPr/>
            <p:nvPr/>
          </p:nvGrpSpPr>
          <p:grpSpPr>
            <a:xfrm>
              <a:off x="10378494" y="356806"/>
              <a:ext cx="576485" cy="714160"/>
              <a:chOff x="835443" y="1883214"/>
              <a:chExt cx="544524" cy="674566"/>
            </a:xfrm>
          </p:grpSpPr>
          <p:sp>
            <p:nvSpPr>
              <p:cNvPr id="25" name="Oval 24">
                <a:extLst>
                  <a:ext uri="{FF2B5EF4-FFF2-40B4-BE49-F238E27FC236}">
                    <a16:creationId xmlns:a16="http://schemas.microsoft.com/office/drawing/2014/main" id="{006634DB-D56C-B142-835D-4E0CE7769AF7}"/>
                  </a:ext>
                </a:extLst>
              </p:cNvPr>
              <p:cNvSpPr/>
              <p:nvPr/>
            </p:nvSpPr>
            <p:spPr bwMode="auto">
              <a:xfrm>
                <a:off x="921954" y="1883214"/>
                <a:ext cx="365760" cy="365760"/>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Freeform: Shape 208">
                <a:extLst>
                  <a:ext uri="{FF2B5EF4-FFF2-40B4-BE49-F238E27FC236}">
                    <a16:creationId xmlns:a16="http://schemas.microsoft.com/office/drawing/2014/main" id="{6DCCF25F-C2B0-4E4F-B118-7AA2D087F3F8}"/>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9BCB63E8-CEE3-D244-A299-0B115C9E4622}"/>
                </a:ext>
              </a:extLst>
            </p:cNvPr>
            <p:cNvGrpSpPr/>
            <p:nvPr/>
          </p:nvGrpSpPr>
          <p:grpSpPr>
            <a:xfrm>
              <a:off x="10686937" y="17146"/>
              <a:ext cx="850666" cy="1053820"/>
              <a:chOff x="835443" y="1883214"/>
              <a:chExt cx="544524" cy="674566"/>
            </a:xfrm>
            <a:solidFill>
              <a:srgbClr val="C2C2C2"/>
            </a:solidFill>
          </p:grpSpPr>
          <p:sp>
            <p:nvSpPr>
              <p:cNvPr id="23" name="Oval 22">
                <a:extLst>
                  <a:ext uri="{FF2B5EF4-FFF2-40B4-BE49-F238E27FC236}">
                    <a16:creationId xmlns:a16="http://schemas.microsoft.com/office/drawing/2014/main" id="{D32468BE-4475-0342-9849-092B454A4866}"/>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Freeform: Shape 206">
                <a:extLst>
                  <a:ext uri="{FF2B5EF4-FFF2-40B4-BE49-F238E27FC236}">
                    <a16:creationId xmlns:a16="http://schemas.microsoft.com/office/drawing/2014/main" id="{65DBB482-7705-CB4C-92BD-B6E8D511DFBE}"/>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5" name="Group 44">
            <a:extLst>
              <a:ext uri="{FF2B5EF4-FFF2-40B4-BE49-F238E27FC236}">
                <a16:creationId xmlns:a16="http://schemas.microsoft.com/office/drawing/2014/main" id="{FC80F90D-5116-834C-8016-B6A503D5F318}"/>
              </a:ext>
            </a:extLst>
          </p:cNvPr>
          <p:cNvGrpSpPr/>
          <p:nvPr/>
        </p:nvGrpSpPr>
        <p:grpSpPr>
          <a:xfrm>
            <a:off x="5403807" y="2765682"/>
            <a:ext cx="408176" cy="506928"/>
            <a:chOff x="4249418" y="1515717"/>
            <a:chExt cx="408176" cy="506928"/>
          </a:xfrm>
        </p:grpSpPr>
        <p:sp>
          <p:nvSpPr>
            <p:cNvPr id="46" name="Oval 45">
              <a:extLst>
                <a:ext uri="{FF2B5EF4-FFF2-40B4-BE49-F238E27FC236}">
                  <a16:creationId xmlns:a16="http://schemas.microsoft.com/office/drawing/2014/main" id="{E0B60BC5-3B95-0B4B-B3B8-749428549B08}"/>
                </a:ext>
              </a:extLst>
            </p:cNvPr>
            <p:cNvSpPr/>
            <p:nvPr/>
          </p:nvSpPr>
          <p:spPr bwMode="auto">
            <a:xfrm>
              <a:off x="4314267" y="1515717"/>
              <a:ext cx="274174" cy="274864"/>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Freeform: Shape 279">
              <a:extLst>
                <a:ext uri="{FF2B5EF4-FFF2-40B4-BE49-F238E27FC236}">
                  <a16:creationId xmlns:a16="http://schemas.microsoft.com/office/drawing/2014/main" id="{566A07C7-BAB5-E54D-88A0-C54D386C0ABE}"/>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48" name="Straight Connector 47">
            <a:extLst>
              <a:ext uri="{FF2B5EF4-FFF2-40B4-BE49-F238E27FC236}">
                <a16:creationId xmlns:a16="http://schemas.microsoft.com/office/drawing/2014/main" id="{96808F1A-4805-FD4E-B1B1-D062A02139BC}"/>
              </a:ext>
            </a:extLst>
          </p:cNvPr>
          <p:cNvCxnSpPr>
            <a:cxnSpLocks/>
          </p:cNvCxnSpPr>
          <p:nvPr/>
        </p:nvCxnSpPr>
        <p:spPr>
          <a:xfrm>
            <a:off x="2786792" y="3479271"/>
            <a:ext cx="337408" cy="64065"/>
          </a:xfrm>
          <a:prstGeom prst="line">
            <a:avLst/>
          </a:prstGeom>
          <a:ln w="57150">
            <a:solidFill>
              <a:schemeClr val="accent6">
                <a:alpha val="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2" name="Rounded Rectangle 51">
            <a:extLst>
              <a:ext uri="{FF2B5EF4-FFF2-40B4-BE49-F238E27FC236}">
                <a16:creationId xmlns:a16="http://schemas.microsoft.com/office/drawing/2014/main" id="{53B98612-DCDE-D44B-B144-8E30CE66AA51}"/>
              </a:ext>
            </a:extLst>
          </p:cNvPr>
          <p:cNvSpPr/>
          <p:nvPr/>
        </p:nvSpPr>
        <p:spPr bwMode="auto">
          <a:xfrm>
            <a:off x="1086078" y="4008744"/>
            <a:ext cx="3149600" cy="2481813"/>
          </a:xfrm>
          <a:prstGeom prst="roundRect">
            <a:avLst/>
          </a:prstGeom>
          <a:noFill/>
          <a:ln w="57150">
            <a:solidFill>
              <a:schemeClr val="accent1">
                <a:lumMod val="5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54" name="Rounded Rectangle 53">
            <a:extLst>
              <a:ext uri="{FF2B5EF4-FFF2-40B4-BE49-F238E27FC236}">
                <a16:creationId xmlns:a16="http://schemas.microsoft.com/office/drawing/2014/main" id="{747D90AE-BC94-7C4F-84E2-3BAE873E8C1B}"/>
              </a:ext>
            </a:extLst>
          </p:cNvPr>
          <p:cNvSpPr/>
          <p:nvPr/>
        </p:nvSpPr>
        <p:spPr bwMode="auto">
          <a:xfrm>
            <a:off x="7494406" y="4007329"/>
            <a:ext cx="3149600" cy="2445945"/>
          </a:xfrm>
          <a:prstGeom prst="roundRect">
            <a:avLst/>
          </a:prstGeom>
          <a:noFill/>
          <a:ln w="57150">
            <a:solidFill>
              <a:schemeClr val="accent1">
                <a:lumMod val="5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nvGrpSpPr>
          <p:cNvPr id="50" name="Group 49">
            <a:extLst>
              <a:ext uri="{FF2B5EF4-FFF2-40B4-BE49-F238E27FC236}">
                <a16:creationId xmlns:a16="http://schemas.microsoft.com/office/drawing/2014/main" id="{F94F622A-9F66-714B-A40F-7B2548CB656A}"/>
              </a:ext>
            </a:extLst>
          </p:cNvPr>
          <p:cNvGrpSpPr/>
          <p:nvPr/>
        </p:nvGrpSpPr>
        <p:grpSpPr>
          <a:xfrm>
            <a:off x="6830377" y="1604256"/>
            <a:ext cx="408176" cy="506928"/>
            <a:chOff x="4249418" y="1515717"/>
            <a:chExt cx="408176" cy="506928"/>
          </a:xfrm>
          <a:solidFill>
            <a:schemeClr val="accent4">
              <a:lumMod val="60000"/>
              <a:lumOff val="40000"/>
            </a:schemeClr>
          </a:solidFill>
        </p:grpSpPr>
        <p:sp>
          <p:nvSpPr>
            <p:cNvPr id="56" name="Oval 55">
              <a:extLst>
                <a:ext uri="{FF2B5EF4-FFF2-40B4-BE49-F238E27FC236}">
                  <a16:creationId xmlns:a16="http://schemas.microsoft.com/office/drawing/2014/main" id="{F5BA16F3-FFA5-AE42-8B6B-8D2F4F9A046A}"/>
                </a:ext>
              </a:extLst>
            </p:cNvPr>
            <p:cNvSpPr/>
            <p:nvPr/>
          </p:nvSpPr>
          <p:spPr bwMode="auto">
            <a:xfrm>
              <a:off x="4314267" y="1515717"/>
              <a:ext cx="274174" cy="27486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Freeform: Shape 279">
              <a:extLst>
                <a:ext uri="{FF2B5EF4-FFF2-40B4-BE49-F238E27FC236}">
                  <a16:creationId xmlns:a16="http://schemas.microsoft.com/office/drawing/2014/main" id="{9FA1487C-F80E-534B-873A-BE995CA871CD}"/>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8" name="Group 57">
            <a:extLst>
              <a:ext uri="{FF2B5EF4-FFF2-40B4-BE49-F238E27FC236}">
                <a16:creationId xmlns:a16="http://schemas.microsoft.com/office/drawing/2014/main" id="{A716D025-E5A0-9D49-B7BA-A4AC13B0812E}"/>
              </a:ext>
            </a:extLst>
          </p:cNvPr>
          <p:cNvGrpSpPr/>
          <p:nvPr/>
        </p:nvGrpSpPr>
        <p:grpSpPr>
          <a:xfrm>
            <a:off x="5884570" y="1627834"/>
            <a:ext cx="408176" cy="506928"/>
            <a:chOff x="4249418" y="1515717"/>
            <a:chExt cx="408176" cy="506928"/>
          </a:xfrm>
        </p:grpSpPr>
        <p:sp>
          <p:nvSpPr>
            <p:cNvPr id="59" name="Oval 58">
              <a:extLst>
                <a:ext uri="{FF2B5EF4-FFF2-40B4-BE49-F238E27FC236}">
                  <a16:creationId xmlns:a16="http://schemas.microsoft.com/office/drawing/2014/main" id="{0CE4EF74-3B2F-0C4E-9223-14EA2C1D9884}"/>
                </a:ext>
              </a:extLst>
            </p:cNvPr>
            <p:cNvSpPr/>
            <p:nvPr/>
          </p:nvSpPr>
          <p:spPr bwMode="auto">
            <a:xfrm>
              <a:off x="4314267" y="1515717"/>
              <a:ext cx="274174" cy="274864"/>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Freeform: Shape 279">
              <a:extLst>
                <a:ext uri="{FF2B5EF4-FFF2-40B4-BE49-F238E27FC236}">
                  <a16:creationId xmlns:a16="http://schemas.microsoft.com/office/drawing/2014/main" id="{C263E78B-3EDF-A342-8251-06BF8B9F9CE5}"/>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1" name="Group 60">
            <a:extLst>
              <a:ext uri="{FF2B5EF4-FFF2-40B4-BE49-F238E27FC236}">
                <a16:creationId xmlns:a16="http://schemas.microsoft.com/office/drawing/2014/main" id="{282665A9-3C35-364D-B5DB-D19E9866EFD1}"/>
              </a:ext>
            </a:extLst>
          </p:cNvPr>
          <p:cNvGrpSpPr/>
          <p:nvPr/>
        </p:nvGrpSpPr>
        <p:grpSpPr>
          <a:xfrm>
            <a:off x="6217187" y="2143517"/>
            <a:ext cx="408176" cy="506928"/>
            <a:chOff x="4249418" y="1515717"/>
            <a:chExt cx="408176" cy="506928"/>
          </a:xfrm>
        </p:grpSpPr>
        <p:sp>
          <p:nvSpPr>
            <p:cNvPr id="62" name="Oval 61">
              <a:extLst>
                <a:ext uri="{FF2B5EF4-FFF2-40B4-BE49-F238E27FC236}">
                  <a16:creationId xmlns:a16="http://schemas.microsoft.com/office/drawing/2014/main" id="{63539413-1C55-6A43-A626-D74CCD9771CC}"/>
                </a:ext>
              </a:extLst>
            </p:cNvPr>
            <p:cNvSpPr/>
            <p:nvPr/>
          </p:nvSpPr>
          <p:spPr bwMode="auto">
            <a:xfrm>
              <a:off x="4314267" y="1515717"/>
              <a:ext cx="274174" cy="274864"/>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Freeform: Shape 279">
              <a:extLst>
                <a:ext uri="{FF2B5EF4-FFF2-40B4-BE49-F238E27FC236}">
                  <a16:creationId xmlns:a16="http://schemas.microsoft.com/office/drawing/2014/main" id="{FC47DA36-7AF9-F744-826C-25AEB2BFC7E9}"/>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65" name="Picture 64">
            <a:extLst>
              <a:ext uri="{FF2B5EF4-FFF2-40B4-BE49-F238E27FC236}">
                <a16:creationId xmlns:a16="http://schemas.microsoft.com/office/drawing/2014/main" id="{BAFFB052-340F-BA4B-8C60-ECCA1FF1A260}"/>
              </a:ext>
            </a:extLst>
          </p:cNvPr>
          <p:cNvPicPr>
            <a:picLocks noChangeAspect="1"/>
          </p:cNvPicPr>
          <p:nvPr/>
        </p:nvPicPr>
        <p:blipFill>
          <a:blip r:embed="rId3"/>
          <a:stretch>
            <a:fillRect/>
          </a:stretch>
        </p:blipFill>
        <p:spPr>
          <a:xfrm>
            <a:off x="7832132" y="4750796"/>
            <a:ext cx="2524535" cy="1423904"/>
          </a:xfrm>
          <a:prstGeom prst="rect">
            <a:avLst/>
          </a:prstGeom>
        </p:spPr>
      </p:pic>
      <p:pic>
        <p:nvPicPr>
          <p:cNvPr id="66" name="Picture 65">
            <a:extLst>
              <a:ext uri="{FF2B5EF4-FFF2-40B4-BE49-F238E27FC236}">
                <a16:creationId xmlns:a16="http://schemas.microsoft.com/office/drawing/2014/main" id="{F6D0121D-1C5C-0342-8430-E8AEBF229D77}"/>
              </a:ext>
            </a:extLst>
          </p:cNvPr>
          <p:cNvPicPr>
            <a:picLocks noChangeAspect="1"/>
          </p:cNvPicPr>
          <p:nvPr/>
        </p:nvPicPr>
        <p:blipFill>
          <a:blip r:embed="rId3"/>
          <a:stretch>
            <a:fillRect/>
          </a:stretch>
        </p:blipFill>
        <p:spPr>
          <a:xfrm>
            <a:off x="1407655" y="4264795"/>
            <a:ext cx="2524535" cy="1423904"/>
          </a:xfrm>
          <a:prstGeom prst="rect">
            <a:avLst/>
          </a:prstGeom>
        </p:spPr>
      </p:pic>
      <p:sp>
        <p:nvSpPr>
          <p:cNvPr id="2" name="Rectangle 1">
            <a:extLst>
              <a:ext uri="{FF2B5EF4-FFF2-40B4-BE49-F238E27FC236}">
                <a16:creationId xmlns:a16="http://schemas.microsoft.com/office/drawing/2014/main" id="{2809E5FF-4DA9-F446-BEFD-E9C1E28BC0F5}"/>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Times" pitchFamily="2" charset="0"/>
                <a:ea typeface="+mn-ea"/>
                <a:cs typeface="+mn-cs"/>
              </a:rPr>
              <a:t> </a:t>
            </a:r>
            <a:endParaRPr kumimoji="0" lang="en-US" sz="1800" b="0" i="0" u="none" strike="noStrike" kern="1200" cap="none" spc="0" normalizeH="0" baseline="0" noProof="0">
              <a:ln>
                <a:noFill/>
              </a:ln>
              <a:effectLst/>
              <a:uLnTx/>
              <a:uFillTx/>
              <a:latin typeface="Segoe UI"/>
              <a:ea typeface="+mn-ea"/>
              <a:cs typeface="+mn-cs"/>
            </a:endParaRPr>
          </a:p>
        </p:txBody>
      </p:sp>
      <p:sp>
        <p:nvSpPr>
          <p:cNvPr id="4" name="Title 3">
            <a:extLst>
              <a:ext uri="{FF2B5EF4-FFF2-40B4-BE49-F238E27FC236}">
                <a16:creationId xmlns:a16="http://schemas.microsoft.com/office/drawing/2014/main" id="{0598ED20-51E4-470E-8CB9-A89925DE454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D2BDBC7-AE64-40C7-B5C4-699D01FC99CB}"/>
              </a:ext>
            </a:extLst>
          </p:cNvPr>
          <p:cNvPicPr>
            <a:picLocks noChangeAspect="1"/>
          </p:cNvPicPr>
          <p:nvPr/>
        </p:nvPicPr>
        <p:blipFill>
          <a:blip r:embed="rId4"/>
          <a:stretch>
            <a:fillRect/>
          </a:stretch>
        </p:blipFill>
        <p:spPr>
          <a:xfrm>
            <a:off x="1609520" y="4894809"/>
            <a:ext cx="2289246" cy="1289832"/>
          </a:xfrm>
          <a:prstGeom prst="rect">
            <a:avLst/>
          </a:prstGeom>
        </p:spPr>
      </p:pic>
      <p:sp>
        <p:nvSpPr>
          <p:cNvPr id="6" name="TextBox 5">
            <a:extLst>
              <a:ext uri="{FF2B5EF4-FFF2-40B4-BE49-F238E27FC236}">
                <a16:creationId xmlns:a16="http://schemas.microsoft.com/office/drawing/2014/main" id="{386422B1-1D52-492D-A442-0DB66DDB43D2}"/>
              </a:ext>
            </a:extLst>
          </p:cNvPr>
          <p:cNvSpPr txBox="1"/>
          <p:nvPr/>
        </p:nvSpPr>
        <p:spPr>
          <a:xfrm>
            <a:off x="1516497" y="3400007"/>
            <a:ext cx="2306850" cy="307777"/>
          </a:xfrm>
          <a:prstGeom prst="rect">
            <a:avLst/>
          </a:prstGeom>
          <a:noFill/>
        </p:spPr>
        <p:txBody>
          <a:bodyPr wrap="none" lIns="0" tIns="0" rIns="0" bIns="0" rtlCol="0">
            <a:spAutoFit/>
          </a:bodyPr>
          <a:lstStyle/>
          <a:p>
            <a:pPr algn="l"/>
            <a:r>
              <a:rPr lang="en-US" sz="2000">
                <a:gradFill>
                  <a:gsLst>
                    <a:gs pos="2917">
                      <a:schemeClr val="tx1"/>
                    </a:gs>
                    <a:gs pos="30000">
                      <a:schemeClr val="tx1"/>
                    </a:gs>
                  </a:gsLst>
                  <a:lin ang="5400000" scaled="0"/>
                </a:gradFill>
              </a:rPr>
              <a:t>Investment Banking </a:t>
            </a:r>
          </a:p>
        </p:txBody>
      </p:sp>
      <p:sp>
        <p:nvSpPr>
          <p:cNvPr id="7" name="TextBox 6">
            <a:extLst>
              <a:ext uri="{FF2B5EF4-FFF2-40B4-BE49-F238E27FC236}">
                <a16:creationId xmlns:a16="http://schemas.microsoft.com/office/drawing/2014/main" id="{9A4A50E1-255D-44EA-B640-DEF09A3D0B93}"/>
              </a:ext>
            </a:extLst>
          </p:cNvPr>
          <p:cNvSpPr txBox="1"/>
          <p:nvPr/>
        </p:nvSpPr>
        <p:spPr>
          <a:xfrm>
            <a:off x="8601956" y="3400007"/>
            <a:ext cx="984885" cy="307777"/>
          </a:xfrm>
          <a:prstGeom prst="rect">
            <a:avLst/>
          </a:prstGeom>
          <a:noFill/>
        </p:spPr>
        <p:txBody>
          <a:bodyPr wrap="none" lIns="0" tIns="0" rIns="0" bIns="0" rtlCol="0">
            <a:spAutoFit/>
          </a:bodyPr>
          <a:lstStyle/>
          <a:p>
            <a:pPr algn="l"/>
            <a:r>
              <a:rPr lang="en-US" sz="2000">
                <a:gradFill>
                  <a:gsLst>
                    <a:gs pos="2917">
                      <a:schemeClr val="tx1"/>
                    </a:gs>
                    <a:gs pos="30000">
                      <a:schemeClr val="tx1"/>
                    </a:gs>
                  </a:gsLst>
                  <a:lin ang="5400000" scaled="0"/>
                </a:gradFill>
              </a:rPr>
              <a:t>Advisory</a:t>
            </a:r>
          </a:p>
        </p:txBody>
      </p:sp>
      <p:grpSp>
        <p:nvGrpSpPr>
          <p:cNvPr id="8" name="Group 7">
            <a:extLst>
              <a:ext uri="{FF2B5EF4-FFF2-40B4-BE49-F238E27FC236}">
                <a16:creationId xmlns:a16="http://schemas.microsoft.com/office/drawing/2014/main" id="{09C6630B-27B5-4B38-A51C-B2671206AA50}"/>
              </a:ext>
            </a:extLst>
          </p:cNvPr>
          <p:cNvGrpSpPr/>
          <p:nvPr/>
        </p:nvGrpSpPr>
        <p:grpSpPr>
          <a:xfrm>
            <a:off x="7337095" y="1978978"/>
            <a:ext cx="408176" cy="506928"/>
            <a:chOff x="4249418" y="1515717"/>
            <a:chExt cx="408176" cy="506928"/>
          </a:xfrm>
          <a:solidFill>
            <a:schemeClr val="accent4">
              <a:lumMod val="60000"/>
              <a:lumOff val="40000"/>
            </a:schemeClr>
          </a:solidFill>
        </p:grpSpPr>
        <p:sp>
          <p:nvSpPr>
            <p:cNvPr id="71" name="Oval 70">
              <a:extLst>
                <a:ext uri="{FF2B5EF4-FFF2-40B4-BE49-F238E27FC236}">
                  <a16:creationId xmlns:a16="http://schemas.microsoft.com/office/drawing/2014/main" id="{EB404472-7E10-45FF-A71E-AFB205E4B52C}"/>
                </a:ext>
              </a:extLst>
            </p:cNvPr>
            <p:cNvSpPr/>
            <p:nvPr/>
          </p:nvSpPr>
          <p:spPr bwMode="auto">
            <a:xfrm>
              <a:off x="4314267" y="1515717"/>
              <a:ext cx="274174" cy="27486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2" name="Freeform: Shape 279">
              <a:extLst>
                <a:ext uri="{FF2B5EF4-FFF2-40B4-BE49-F238E27FC236}">
                  <a16:creationId xmlns:a16="http://schemas.microsoft.com/office/drawing/2014/main" id="{304888AF-E1C4-49C7-A3B8-4D91D0100A15}"/>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14106198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29BF82-045C-1D4C-A77F-3ABCC9E40738}"/>
              </a:ext>
            </a:extLst>
          </p:cNvPr>
          <p:cNvGrpSpPr/>
          <p:nvPr/>
        </p:nvGrpSpPr>
        <p:grpSpPr>
          <a:xfrm>
            <a:off x="2164596" y="1963714"/>
            <a:ext cx="704443" cy="498947"/>
            <a:chOff x="10378494" y="17146"/>
            <a:chExt cx="1487845" cy="1053820"/>
          </a:xfrm>
          <a:solidFill>
            <a:srgbClr val="00B050"/>
          </a:solidFill>
        </p:grpSpPr>
        <p:grpSp>
          <p:nvGrpSpPr>
            <p:cNvPr id="10" name="Group 9">
              <a:extLst>
                <a:ext uri="{FF2B5EF4-FFF2-40B4-BE49-F238E27FC236}">
                  <a16:creationId xmlns:a16="http://schemas.microsoft.com/office/drawing/2014/main" id="{72A30233-7FE4-DE49-8ACD-B1BE883E36F3}"/>
                </a:ext>
              </a:extLst>
            </p:cNvPr>
            <p:cNvGrpSpPr/>
            <p:nvPr/>
          </p:nvGrpSpPr>
          <p:grpSpPr>
            <a:xfrm>
              <a:off x="11289854" y="356806"/>
              <a:ext cx="576485" cy="714160"/>
              <a:chOff x="835443" y="1883214"/>
              <a:chExt cx="544524" cy="674566"/>
            </a:xfrm>
            <a:grpFill/>
          </p:grpSpPr>
          <p:sp>
            <p:nvSpPr>
              <p:cNvPr id="17" name="Oval 16">
                <a:extLst>
                  <a:ext uri="{FF2B5EF4-FFF2-40B4-BE49-F238E27FC236}">
                    <a16:creationId xmlns:a16="http://schemas.microsoft.com/office/drawing/2014/main" id="{7A2079EC-AE83-4D41-9B79-24A4255BCD48}"/>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Freeform: Shape 228">
                <a:extLst>
                  <a:ext uri="{FF2B5EF4-FFF2-40B4-BE49-F238E27FC236}">
                    <a16:creationId xmlns:a16="http://schemas.microsoft.com/office/drawing/2014/main" id="{5C72BD09-FDA1-3C42-9DCF-6E97EFF7C733}"/>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CF2D875F-59C9-6649-8308-604FF8E7127D}"/>
                </a:ext>
              </a:extLst>
            </p:cNvPr>
            <p:cNvGrpSpPr/>
            <p:nvPr/>
          </p:nvGrpSpPr>
          <p:grpSpPr>
            <a:xfrm>
              <a:off x="10378494" y="356806"/>
              <a:ext cx="576485" cy="714160"/>
              <a:chOff x="835443" y="1883214"/>
              <a:chExt cx="544524" cy="674566"/>
            </a:xfrm>
            <a:grpFill/>
          </p:grpSpPr>
          <p:sp>
            <p:nvSpPr>
              <p:cNvPr id="15" name="Oval 14">
                <a:extLst>
                  <a:ext uri="{FF2B5EF4-FFF2-40B4-BE49-F238E27FC236}">
                    <a16:creationId xmlns:a16="http://schemas.microsoft.com/office/drawing/2014/main" id="{F3FDDF76-3F18-7A4E-9802-B3D76326417C}"/>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Freeform: Shape 208">
                <a:extLst>
                  <a:ext uri="{FF2B5EF4-FFF2-40B4-BE49-F238E27FC236}">
                    <a16:creationId xmlns:a16="http://schemas.microsoft.com/office/drawing/2014/main" id="{726DCA2C-7AC1-9541-853A-FE2AD1574D09}"/>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97B6BE51-9B05-3C4E-9E45-1ACCFD683D4C}"/>
                </a:ext>
              </a:extLst>
            </p:cNvPr>
            <p:cNvGrpSpPr/>
            <p:nvPr/>
          </p:nvGrpSpPr>
          <p:grpSpPr>
            <a:xfrm>
              <a:off x="10686937" y="17146"/>
              <a:ext cx="850666" cy="1053820"/>
              <a:chOff x="835443" y="1883214"/>
              <a:chExt cx="544524" cy="674566"/>
            </a:xfrm>
            <a:grpFill/>
          </p:grpSpPr>
          <p:sp>
            <p:nvSpPr>
              <p:cNvPr id="13" name="Oval 12">
                <a:extLst>
                  <a:ext uri="{FF2B5EF4-FFF2-40B4-BE49-F238E27FC236}">
                    <a16:creationId xmlns:a16="http://schemas.microsoft.com/office/drawing/2014/main" id="{879E70D4-B690-714C-A96B-A34A2874A0A6}"/>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Freeform: Shape 206">
                <a:extLst>
                  <a:ext uri="{FF2B5EF4-FFF2-40B4-BE49-F238E27FC236}">
                    <a16:creationId xmlns:a16="http://schemas.microsoft.com/office/drawing/2014/main" id="{EEBC76AA-5EA5-9A4A-894F-42D7852BB47B}"/>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9" name="Group 18">
            <a:extLst>
              <a:ext uri="{FF2B5EF4-FFF2-40B4-BE49-F238E27FC236}">
                <a16:creationId xmlns:a16="http://schemas.microsoft.com/office/drawing/2014/main" id="{EF98B19C-DE79-8A47-BF20-3085DADCC911}"/>
              </a:ext>
            </a:extLst>
          </p:cNvPr>
          <p:cNvGrpSpPr/>
          <p:nvPr/>
        </p:nvGrpSpPr>
        <p:grpSpPr>
          <a:xfrm>
            <a:off x="8848100" y="1701230"/>
            <a:ext cx="704443" cy="498947"/>
            <a:chOff x="10378494" y="17146"/>
            <a:chExt cx="1487845" cy="1053820"/>
          </a:xfrm>
        </p:grpSpPr>
        <p:grpSp>
          <p:nvGrpSpPr>
            <p:cNvPr id="20" name="Group 19">
              <a:extLst>
                <a:ext uri="{FF2B5EF4-FFF2-40B4-BE49-F238E27FC236}">
                  <a16:creationId xmlns:a16="http://schemas.microsoft.com/office/drawing/2014/main" id="{B11A8E30-5B9F-7344-A36F-4CD5DE04D061}"/>
                </a:ext>
              </a:extLst>
            </p:cNvPr>
            <p:cNvGrpSpPr/>
            <p:nvPr/>
          </p:nvGrpSpPr>
          <p:grpSpPr>
            <a:xfrm>
              <a:off x="11289854" y="356806"/>
              <a:ext cx="576485" cy="714160"/>
              <a:chOff x="835443" y="1883214"/>
              <a:chExt cx="544524" cy="674566"/>
            </a:xfrm>
          </p:grpSpPr>
          <p:sp>
            <p:nvSpPr>
              <p:cNvPr id="27" name="Oval 26">
                <a:extLst>
                  <a:ext uri="{FF2B5EF4-FFF2-40B4-BE49-F238E27FC236}">
                    <a16:creationId xmlns:a16="http://schemas.microsoft.com/office/drawing/2014/main" id="{7C0F6DA0-1137-FE48-9BB1-6F6F0FFEB553}"/>
                  </a:ext>
                </a:extLst>
              </p:cNvPr>
              <p:cNvSpPr/>
              <p:nvPr/>
            </p:nvSpPr>
            <p:spPr bwMode="auto">
              <a:xfrm>
                <a:off x="921954" y="1883214"/>
                <a:ext cx="365760" cy="365760"/>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Freeform: Shape 228">
                <a:extLst>
                  <a:ext uri="{FF2B5EF4-FFF2-40B4-BE49-F238E27FC236}">
                    <a16:creationId xmlns:a16="http://schemas.microsoft.com/office/drawing/2014/main" id="{E92B461B-5A58-3F4F-860C-1D77710CE82B}"/>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AFAE62A1-0586-DD4E-B41B-1167AA5225F4}"/>
                </a:ext>
              </a:extLst>
            </p:cNvPr>
            <p:cNvGrpSpPr/>
            <p:nvPr/>
          </p:nvGrpSpPr>
          <p:grpSpPr>
            <a:xfrm>
              <a:off x="10378494" y="356806"/>
              <a:ext cx="576485" cy="714160"/>
              <a:chOff x="835443" y="1883214"/>
              <a:chExt cx="544524" cy="674566"/>
            </a:xfrm>
          </p:grpSpPr>
          <p:sp>
            <p:nvSpPr>
              <p:cNvPr id="25" name="Oval 24">
                <a:extLst>
                  <a:ext uri="{FF2B5EF4-FFF2-40B4-BE49-F238E27FC236}">
                    <a16:creationId xmlns:a16="http://schemas.microsoft.com/office/drawing/2014/main" id="{006634DB-D56C-B142-835D-4E0CE7769AF7}"/>
                  </a:ext>
                </a:extLst>
              </p:cNvPr>
              <p:cNvSpPr/>
              <p:nvPr/>
            </p:nvSpPr>
            <p:spPr bwMode="auto">
              <a:xfrm>
                <a:off x="921954" y="1883214"/>
                <a:ext cx="365760" cy="365760"/>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Freeform: Shape 208">
                <a:extLst>
                  <a:ext uri="{FF2B5EF4-FFF2-40B4-BE49-F238E27FC236}">
                    <a16:creationId xmlns:a16="http://schemas.microsoft.com/office/drawing/2014/main" id="{6DCCF25F-C2B0-4E4F-B118-7AA2D087F3F8}"/>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9BCB63E8-CEE3-D244-A299-0B115C9E4622}"/>
                </a:ext>
              </a:extLst>
            </p:cNvPr>
            <p:cNvGrpSpPr/>
            <p:nvPr/>
          </p:nvGrpSpPr>
          <p:grpSpPr>
            <a:xfrm>
              <a:off x="10686937" y="17146"/>
              <a:ext cx="850666" cy="1053820"/>
              <a:chOff x="835443" y="1883214"/>
              <a:chExt cx="544524" cy="674566"/>
            </a:xfrm>
            <a:solidFill>
              <a:srgbClr val="C2C2C2"/>
            </a:solidFill>
          </p:grpSpPr>
          <p:sp>
            <p:nvSpPr>
              <p:cNvPr id="23" name="Oval 22">
                <a:extLst>
                  <a:ext uri="{FF2B5EF4-FFF2-40B4-BE49-F238E27FC236}">
                    <a16:creationId xmlns:a16="http://schemas.microsoft.com/office/drawing/2014/main" id="{D32468BE-4475-0342-9849-092B454A4866}"/>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Freeform: Shape 206">
                <a:extLst>
                  <a:ext uri="{FF2B5EF4-FFF2-40B4-BE49-F238E27FC236}">
                    <a16:creationId xmlns:a16="http://schemas.microsoft.com/office/drawing/2014/main" id="{65DBB482-7705-CB4C-92BD-B6E8D511DFBE}"/>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5" name="Group 44">
            <a:extLst>
              <a:ext uri="{FF2B5EF4-FFF2-40B4-BE49-F238E27FC236}">
                <a16:creationId xmlns:a16="http://schemas.microsoft.com/office/drawing/2014/main" id="{FC80F90D-5116-834C-8016-B6A503D5F318}"/>
              </a:ext>
            </a:extLst>
          </p:cNvPr>
          <p:cNvGrpSpPr/>
          <p:nvPr/>
        </p:nvGrpSpPr>
        <p:grpSpPr>
          <a:xfrm>
            <a:off x="8920486" y="2351478"/>
            <a:ext cx="408176" cy="506928"/>
            <a:chOff x="4249418" y="1515717"/>
            <a:chExt cx="408176" cy="506928"/>
          </a:xfrm>
        </p:grpSpPr>
        <p:sp>
          <p:nvSpPr>
            <p:cNvPr id="46" name="Oval 45">
              <a:extLst>
                <a:ext uri="{FF2B5EF4-FFF2-40B4-BE49-F238E27FC236}">
                  <a16:creationId xmlns:a16="http://schemas.microsoft.com/office/drawing/2014/main" id="{E0B60BC5-3B95-0B4B-B3B8-749428549B08}"/>
                </a:ext>
              </a:extLst>
            </p:cNvPr>
            <p:cNvSpPr/>
            <p:nvPr/>
          </p:nvSpPr>
          <p:spPr bwMode="auto">
            <a:xfrm>
              <a:off x="4314267" y="1515717"/>
              <a:ext cx="274174" cy="274864"/>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Freeform: Shape 279">
              <a:extLst>
                <a:ext uri="{FF2B5EF4-FFF2-40B4-BE49-F238E27FC236}">
                  <a16:creationId xmlns:a16="http://schemas.microsoft.com/office/drawing/2014/main" id="{566A07C7-BAB5-E54D-88A0-C54D386C0ABE}"/>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48" name="Straight Connector 47">
            <a:extLst>
              <a:ext uri="{FF2B5EF4-FFF2-40B4-BE49-F238E27FC236}">
                <a16:creationId xmlns:a16="http://schemas.microsoft.com/office/drawing/2014/main" id="{96808F1A-4805-FD4E-B1B1-D062A02139BC}"/>
              </a:ext>
            </a:extLst>
          </p:cNvPr>
          <p:cNvCxnSpPr>
            <a:cxnSpLocks/>
          </p:cNvCxnSpPr>
          <p:nvPr/>
        </p:nvCxnSpPr>
        <p:spPr>
          <a:xfrm>
            <a:off x="2786792" y="3479271"/>
            <a:ext cx="337408" cy="64065"/>
          </a:xfrm>
          <a:prstGeom prst="line">
            <a:avLst/>
          </a:prstGeom>
          <a:ln w="57150">
            <a:solidFill>
              <a:schemeClr val="accent6">
                <a:alpha val="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2" name="Rounded Rectangle 51">
            <a:extLst>
              <a:ext uri="{FF2B5EF4-FFF2-40B4-BE49-F238E27FC236}">
                <a16:creationId xmlns:a16="http://schemas.microsoft.com/office/drawing/2014/main" id="{53B98612-DCDE-D44B-B144-8E30CE66AA51}"/>
              </a:ext>
            </a:extLst>
          </p:cNvPr>
          <p:cNvSpPr/>
          <p:nvPr/>
        </p:nvSpPr>
        <p:spPr bwMode="auto">
          <a:xfrm>
            <a:off x="1086078" y="4008744"/>
            <a:ext cx="3149600" cy="2481813"/>
          </a:xfrm>
          <a:prstGeom prst="roundRect">
            <a:avLst/>
          </a:prstGeom>
          <a:noFill/>
          <a:ln w="57150">
            <a:solidFill>
              <a:schemeClr val="accent1">
                <a:lumMod val="5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54" name="Rounded Rectangle 53">
            <a:extLst>
              <a:ext uri="{FF2B5EF4-FFF2-40B4-BE49-F238E27FC236}">
                <a16:creationId xmlns:a16="http://schemas.microsoft.com/office/drawing/2014/main" id="{747D90AE-BC94-7C4F-84E2-3BAE873E8C1B}"/>
              </a:ext>
            </a:extLst>
          </p:cNvPr>
          <p:cNvSpPr/>
          <p:nvPr/>
        </p:nvSpPr>
        <p:spPr bwMode="auto">
          <a:xfrm>
            <a:off x="7494406" y="4007329"/>
            <a:ext cx="3149600" cy="2445945"/>
          </a:xfrm>
          <a:prstGeom prst="roundRect">
            <a:avLst/>
          </a:prstGeom>
          <a:noFill/>
          <a:ln w="57150">
            <a:solidFill>
              <a:schemeClr val="accent1">
                <a:lumMod val="5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grpSp>
        <p:nvGrpSpPr>
          <p:cNvPr id="50" name="Group 49">
            <a:extLst>
              <a:ext uri="{FF2B5EF4-FFF2-40B4-BE49-F238E27FC236}">
                <a16:creationId xmlns:a16="http://schemas.microsoft.com/office/drawing/2014/main" id="{F94F622A-9F66-714B-A40F-7B2548CB656A}"/>
              </a:ext>
            </a:extLst>
          </p:cNvPr>
          <p:cNvGrpSpPr/>
          <p:nvPr/>
        </p:nvGrpSpPr>
        <p:grpSpPr>
          <a:xfrm>
            <a:off x="5770725" y="1925313"/>
            <a:ext cx="408176" cy="506928"/>
            <a:chOff x="4249418" y="1515717"/>
            <a:chExt cx="408176" cy="506928"/>
          </a:xfrm>
          <a:solidFill>
            <a:schemeClr val="accent4">
              <a:lumMod val="60000"/>
              <a:lumOff val="40000"/>
            </a:schemeClr>
          </a:solidFill>
        </p:grpSpPr>
        <p:sp>
          <p:nvSpPr>
            <p:cNvPr id="56" name="Oval 55">
              <a:extLst>
                <a:ext uri="{FF2B5EF4-FFF2-40B4-BE49-F238E27FC236}">
                  <a16:creationId xmlns:a16="http://schemas.microsoft.com/office/drawing/2014/main" id="{F5BA16F3-FFA5-AE42-8B6B-8D2F4F9A046A}"/>
                </a:ext>
              </a:extLst>
            </p:cNvPr>
            <p:cNvSpPr/>
            <p:nvPr/>
          </p:nvSpPr>
          <p:spPr bwMode="auto">
            <a:xfrm>
              <a:off x="4314267" y="1515717"/>
              <a:ext cx="274174" cy="27486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Freeform: Shape 279">
              <a:extLst>
                <a:ext uri="{FF2B5EF4-FFF2-40B4-BE49-F238E27FC236}">
                  <a16:creationId xmlns:a16="http://schemas.microsoft.com/office/drawing/2014/main" id="{9FA1487C-F80E-534B-873A-BE995CA871CD}"/>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8" name="Group 57">
            <a:extLst>
              <a:ext uri="{FF2B5EF4-FFF2-40B4-BE49-F238E27FC236}">
                <a16:creationId xmlns:a16="http://schemas.microsoft.com/office/drawing/2014/main" id="{A716D025-E5A0-9D49-B7BA-A4AC13B0812E}"/>
              </a:ext>
            </a:extLst>
          </p:cNvPr>
          <p:cNvGrpSpPr/>
          <p:nvPr/>
        </p:nvGrpSpPr>
        <p:grpSpPr>
          <a:xfrm>
            <a:off x="8191905" y="2316516"/>
            <a:ext cx="408176" cy="506928"/>
            <a:chOff x="4249418" y="1515717"/>
            <a:chExt cx="408176" cy="506928"/>
          </a:xfrm>
        </p:grpSpPr>
        <p:sp>
          <p:nvSpPr>
            <p:cNvPr id="59" name="Oval 58">
              <a:extLst>
                <a:ext uri="{FF2B5EF4-FFF2-40B4-BE49-F238E27FC236}">
                  <a16:creationId xmlns:a16="http://schemas.microsoft.com/office/drawing/2014/main" id="{0CE4EF74-3B2F-0C4E-9223-14EA2C1D9884}"/>
                </a:ext>
              </a:extLst>
            </p:cNvPr>
            <p:cNvSpPr/>
            <p:nvPr/>
          </p:nvSpPr>
          <p:spPr bwMode="auto">
            <a:xfrm>
              <a:off x="4314267" y="1515717"/>
              <a:ext cx="274174" cy="274864"/>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Freeform: Shape 279">
              <a:extLst>
                <a:ext uri="{FF2B5EF4-FFF2-40B4-BE49-F238E27FC236}">
                  <a16:creationId xmlns:a16="http://schemas.microsoft.com/office/drawing/2014/main" id="{C263E78B-3EDF-A342-8251-06BF8B9F9CE5}"/>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1" name="Group 60">
            <a:extLst>
              <a:ext uri="{FF2B5EF4-FFF2-40B4-BE49-F238E27FC236}">
                <a16:creationId xmlns:a16="http://schemas.microsoft.com/office/drawing/2014/main" id="{282665A9-3C35-364D-B5DB-D19E9866EFD1}"/>
              </a:ext>
            </a:extLst>
          </p:cNvPr>
          <p:cNvGrpSpPr/>
          <p:nvPr/>
        </p:nvGrpSpPr>
        <p:grpSpPr>
          <a:xfrm>
            <a:off x="9576476" y="2295116"/>
            <a:ext cx="408176" cy="506928"/>
            <a:chOff x="4249418" y="1515717"/>
            <a:chExt cx="408176" cy="506928"/>
          </a:xfrm>
        </p:grpSpPr>
        <p:sp>
          <p:nvSpPr>
            <p:cNvPr id="62" name="Oval 61">
              <a:extLst>
                <a:ext uri="{FF2B5EF4-FFF2-40B4-BE49-F238E27FC236}">
                  <a16:creationId xmlns:a16="http://schemas.microsoft.com/office/drawing/2014/main" id="{63539413-1C55-6A43-A626-D74CCD9771CC}"/>
                </a:ext>
              </a:extLst>
            </p:cNvPr>
            <p:cNvSpPr/>
            <p:nvPr/>
          </p:nvSpPr>
          <p:spPr bwMode="auto">
            <a:xfrm>
              <a:off x="4314267" y="1515717"/>
              <a:ext cx="274174" cy="274864"/>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Freeform: Shape 279">
              <a:extLst>
                <a:ext uri="{FF2B5EF4-FFF2-40B4-BE49-F238E27FC236}">
                  <a16:creationId xmlns:a16="http://schemas.microsoft.com/office/drawing/2014/main" id="{FC47DA36-7AF9-F744-826C-25AEB2BFC7E9}"/>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65" name="Picture 64">
            <a:extLst>
              <a:ext uri="{FF2B5EF4-FFF2-40B4-BE49-F238E27FC236}">
                <a16:creationId xmlns:a16="http://schemas.microsoft.com/office/drawing/2014/main" id="{BAFFB052-340F-BA4B-8C60-ECCA1FF1A260}"/>
              </a:ext>
            </a:extLst>
          </p:cNvPr>
          <p:cNvPicPr>
            <a:picLocks noChangeAspect="1"/>
          </p:cNvPicPr>
          <p:nvPr/>
        </p:nvPicPr>
        <p:blipFill>
          <a:blip r:embed="rId3"/>
          <a:stretch>
            <a:fillRect/>
          </a:stretch>
        </p:blipFill>
        <p:spPr>
          <a:xfrm>
            <a:off x="7832132" y="4750796"/>
            <a:ext cx="2524535" cy="1423904"/>
          </a:xfrm>
          <a:prstGeom prst="rect">
            <a:avLst/>
          </a:prstGeom>
        </p:spPr>
      </p:pic>
      <p:pic>
        <p:nvPicPr>
          <p:cNvPr id="66" name="Picture 65">
            <a:extLst>
              <a:ext uri="{FF2B5EF4-FFF2-40B4-BE49-F238E27FC236}">
                <a16:creationId xmlns:a16="http://schemas.microsoft.com/office/drawing/2014/main" id="{F6D0121D-1C5C-0342-8430-E8AEBF229D77}"/>
              </a:ext>
            </a:extLst>
          </p:cNvPr>
          <p:cNvPicPr>
            <a:picLocks noChangeAspect="1"/>
          </p:cNvPicPr>
          <p:nvPr/>
        </p:nvPicPr>
        <p:blipFill>
          <a:blip r:embed="rId3"/>
          <a:stretch>
            <a:fillRect/>
          </a:stretch>
        </p:blipFill>
        <p:spPr>
          <a:xfrm>
            <a:off x="1407655" y="4264795"/>
            <a:ext cx="2524535" cy="1423904"/>
          </a:xfrm>
          <a:prstGeom prst="rect">
            <a:avLst/>
          </a:prstGeom>
        </p:spPr>
      </p:pic>
      <p:sp>
        <p:nvSpPr>
          <p:cNvPr id="2" name="Rectangle 1">
            <a:extLst>
              <a:ext uri="{FF2B5EF4-FFF2-40B4-BE49-F238E27FC236}">
                <a16:creationId xmlns:a16="http://schemas.microsoft.com/office/drawing/2014/main" id="{2809E5FF-4DA9-F446-BEFD-E9C1E28BC0F5}"/>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Times" pitchFamily="2" charset="0"/>
                <a:ea typeface="+mn-ea"/>
                <a:cs typeface="+mn-cs"/>
              </a:rPr>
              <a:t> </a:t>
            </a:r>
            <a:endParaRPr kumimoji="0" lang="en-US" sz="1800" b="0" i="0" u="none" strike="noStrike" kern="1200" cap="none" spc="0" normalizeH="0" baseline="0" noProof="0">
              <a:ln>
                <a:noFill/>
              </a:ln>
              <a:effectLst/>
              <a:uLnTx/>
              <a:uFillTx/>
              <a:latin typeface="Segoe UI"/>
              <a:ea typeface="+mn-ea"/>
              <a:cs typeface="+mn-cs"/>
            </a:endParaRPr>
          </a:p>
        </p:txBody>
      </p:sp>
      <p:sp>
        <p:nvSpPr>
          <p:cNvPr id="4" name="Title 3">
            <a:extLst>
              <a:ext uri="{FF2B5EF4-FFF2-40B4-BE49-F238E27FC236}">
                <a16:creationId xmlns:a16="http://schemas.microsoft.com/office/drawing/2014/main" id="{0598ED20-51E4-470E-8CB9-A89925DE454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D2BDBC7-AE64-40C7-B5C4-699D01FC99CB}"/>
              </a:ext>
            </a:extLst>
          </p:cNvPr>
          <p:cNvPicPr>
            <a:picLocks noChangeAspect="1"/>
          </p:cNvPicPr>
          <p:nvPr/>
        </p:nvPicPr>
        <p:blipFill>
          <a:blip r:embed="rId4"/>
          <a:stretch>
            <a:fillRect/>
          </a:stretch>
        </p:blipFill>
        <p:spPr>
          <a:xfrm>
            <a:off x="1609520" y="4894809"/>
            <a:ext cx="2289246" cy="1289832"/>
          </a:xfrm>
          <a:prstGeom prst="rect">
            <a:avLst/>
          </a:prstGeom>
        </p:spPr>
      </p:pic>
      <p:sp>
        <p:nvSpPr>
          <p:cNvPr id="6" name="TextBox 5">
            <a:extLst>
              <a:ext uri="{FF2B5EF4-FFF2-40B4-BE49-F238E27FC236}">
                <a16:creationId xmlns:a16="http://schemas.microsoft.com/office/drawing/2014/main" id="{386422B1-1D52-492D-A442-0DB66DDB43D2}"/>
              </a:ext>
            </a:extLst>
          </p:cNvPr>
          <p:cNvSpPr txBox="1"/>
          <p:nvPr/>
        </p:nvSpPr>
        <p:spPr>
          <a:xfrm>
            <a:off x="1516497" y="3400007"/>
            <a:ext cx="2306850" cy="307777"/>
          </a:xfrm>
          <a:prstGeom prst="rect">
            <a:avLst/>
          </a:prstGeom>
          <a:noFill/>
        </p:spPr>
        <p:txBody>
          <a:bodyPr wrap="none" lIns="0" tIns="0" rIns="0" bIns="0" rtlCol="0">
            <a:spAutoFit/>
          </a:bodyPr>
          <a:lstStyle/>
          <a:p>
            <a:pPr algn="l"/>
            <a:r>
              <a:rPr lang="en-US" sz="2000">
                <a:gradFill>
                  <a:gsLst>
                    <a:gs pos="2917">
                      <a:schemeClr val="tx1"/>
                    </a:gs>
                    <a:gs pos="30000">
                      <a:schemeClr val="tx1"/>
                    </a:gs>
                  </a:gsLst>
                  <a:lin ang="5400000" scaled="0"/>
                </a:gradFill>
              </a:rPr>
              <a:t>Investment Banking </a:t>
            </a:r>
          </a:p>
        </p:txBody>
      </p:sp>
      <p:sp>
        <p:nvSpPr>
          <p:cNvPr id="7" name="TextBox 6">
            <a:extLst>
              <a:ext uri="{FF2B5EF4-FFF2-40B4-BE49-F238E27FC236}">
                <a16:creationId xmlns:a16="http://schemas.microsoft.com/office/drawing/2014/main" id="{9A4A50E1-255D-44EA-B640-DEF09A3D0B93}"/>
              </a:ext>
            </a:extLst>
          </p:cNvPr>
          <p:cNvSpPr txBox="1"/>
          <p:nvPr/>
        </p:nvSpPr>
        <p:spPr>
          <a:xfrm>
            <a:off x="8601956" y="3400007"/>
            <a:ext cx="984885" cy="307777"/>
          </a:xfrm>
          <a:prstGeom prst="rect">
            <a:avLst/>
          </a:prstGeom>
          <a:noFill/>
        </p:spPr>
        <p:txBody>
          <a:bodyPr wrap="none" lIns="0" tIns="0" rIns="0" bIns="0" rtlCol="0">
            <a:spAutoFit/>
          </a:bodyPr>
          <a:lstStyle/>
          <a:p>
            <a:pPr algn="l"/>
            <a:r>
              <a:rPr lang="en-US" sz="2000">
                <a:gradFill>
                  <a:gsLst>
                    <a:gs pos="2917">
                      <a:schemeClr val="tx1"/>
                    </a:gs>
                    <a:gs pos="30000">
                      <a:schemeClr val="tx1"/>
                    </a:gs>
                  </a:gsLst>
                  <a:lin ang="5400000" scaled="0"/>
                </a:gradFill>
              </a:rPr>
              <a:t>Advisory</a:t>
            </a:r>
          </a:p>
        </p:txBody>
      </p:sp>
      <p:grpSp>
        <p:nvGrpSpPr>
          <p:cNvPr id="3" name="Group 2">
            <a:extLst>
              <a:ext uri="{FF2B5EF4-FFF2-40B4-BE49-F238E27FC236}">
                <a16:creationId xmlns:a16="http://schemas.microsoft.com/office/drawing/2014/main" id="{0C0CDC39-A16A-4FA4-802A-C624945A0439}"/>
              </a:ext>
            </a:extLst>
          </p:cNvPr>
          <p:cNvGrpSpPr/>
          <p:nvPr/>
        </p:nvGrpSpPr>
        <p:grpSpPr>
          <a:xfrm>
            <a:off x="5427398" y="2613807"/>
            <a:ext cx="408176" cy="506928"/>
            <a:chOff x="4249418" y="1515717"/>
            <a:chExt cx="408176" cy="506928"/>
          </a:xfrm>
          <a:solidFill>
            <a:schemeClr val="accent4">
              <a:lumMod val="60000"/>
              <a:lumOff val="40000"/>
            </a:schemeClr>
          </a:solidFill>
        </p:grpSpPr>
        <p:sp>
          <p:nvSpPr>
            <p:cNvPr id="49" name="Oval 48">
              <a:extLst>
                <a:ext uri="{FF2B5EF4-FFF2-40B4-BE49-F238E27FC236}">
                  <a16:creationId xmlns:a16="http://schemas.microsoft.com/office/drawing/2014/main" id="{E14AA040-FE13-4A56-8F45-339C1CC36A26}"/>
                </a:ext>
              </a:extLst>
            </p:cNvPr>
            <p:cNvSpPr/>
            <p:nvPr/>
          </p:nvSpPr>
          <p:spPr bwMode="auto">
            <a:xfrm>
              <a:off x="4314267" y="1515717"/>
              <a:ext cx="274174" cy="27486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Freeform: Shape 279">
              <a:extLst>
                <a:ext uri="{FF2B5EF4-FFF2-40B4-BE49-F238E27FC236}">
                  <a16:creationId xmlns:a16="http://schemas.microsoft.com/office/drawing/2014/main" id="{8051FEE4-D2CA-4030-A1C7-E2DCC45C9282}"/>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42871153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29BF82-045C-1D4C-A77F-3ABCC9E40738}"/>
              </a:ext>
            </a:extLst>
          </p:cNvPr>
          <p:cNvGrpSpPr/>
          <p:nvPr/>
        </p:nvGrpSpPr>
        <p:grpSpPr>
          <a:xfrm>
            <a:off x="2164596" y="1963714"/>
            <a:ext cx="704443" cy="498947"/>
            <a:chOff x="10378494" y="17146"/>
            <a:chExt cx="1487845" cy="1053820"/>
          </a:xfrm>
          <a:solidFill>
            <a:srgbClr val="00B050"/>
          </a:solidFill>
        </p:grpSpPr>
        <p:grpSp>
          <p:nvGrpSpPr>
            <p:cNvPr id="10" name="Group 9">
              <a:extLst>
                <a:ext uri="{FF2B5EF4-FFF2-40B4-BE49-F238E27FC236}">
                  <a16:creationId xmlns:a16="http://schemas.microsoft.com/office/drawing/2014/main" id="{72A30233-7FE4-DE49-8ACD-B1BE883E36F3}"/>
                </a:ext>
              </a:extLst>
            </p:cNvPr>
            <p:cNvGrpSpPr/>
            <p:nvPr/>
          </p:nvGrpSpPr>
          <p:grpSpPr>
            <a:xfrm>
              <a:off x="11289854" y="356806"/>
              <a:ext cx="576485" cy="714160"/>
              <a:chOff x="835443" y="1883214"/>
              <a:chExt cx="544524" cy="674566"/>
            </a:xfrm>
            <a:grpFill/>
          </p:grpSpPr>
          <p:sp>
            <p:nvSpPr>
              <p:cNvPr id="17" name="Oval 16">
                <a:extLst>
                  <a:ext uri="{FF2B5EF4-FFF2-40B4-BE49-F238E27FC236}">
                    <a16:creationId xmlns:a16="http://schemas.microsoft.com/office/drawing/2014/main" id="{7A2079EC-AE83-4D41-9B79-24A4255BCD48}"/>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Freeform: Shape 228">
                <a:extLst>
                  <a:ext uri="{FF2B5EF4-FFF2-40B4-BE49-F238E27FC236}">
                    <a16:creationId xmlns:a16="http://schemas.microsoft.com/office/drawing/2014/main" id="{5C72BD09-FDA1-3C42-9DCF-6E97EFF7C733}"/>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CF2D875F-59C9-6649-8308-604FF8E7127D}"/>
                </a:ext>
              </a:extLst>
            </p:cNvPr>
            <p:cNvGrpSpPr/>
            <p:nvPr/>
          </p:nvGrpSpPr>
          <p:grpSpPr>
            <a:xfrm>
              <a:off x="10378494" y="356806"/>
              <a:ext cx="576485" cy="714160"/>
              <a:chOff x="835443" y="1883214"/>
              <a:chExt cx="544524" cy="674566"/>
            </a:xfrm>
            <a:grpFill/>
          </p:grpSpPr>
          <p:sp>
            <p:nvSpPr>
              <p:cNvPr id="15" name="Oval 14">
                <a:extLst>
                  <a:ext uri="{FF2B5EF4-FFF2-40B4-BE49-F238E27FC236}">
                    <a16:creationId xmlns:a16="http://schemas.microsoft.com/office/drawing/2014/main" id="{F3FDDF76-3F18-7A4E-9802-B3D76326417C}"/>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Freeform: Shape 208">
                <a:extLst>
                  <a:ext uri="{FF2B5EF4-FFF2-40B4-BE49-F238E27FC236}">
                    <a16:creationId xmlns:a16="http://schemas.microsoft.com/office/drawing/2014/main" id="{726DCA2C-7AC1-9541-853A-FE2AD1574D09}"/>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97B6BE51-9B05-3C4E-9E45-1ACCFD683D4C}"/>
                </a:ext>
              </a:extLst>
            </p:cNvPr>
            <p:cNvGrpSpPr/>
            <p:nvPr/>
          </p:nvGrpSpPr>
          <p:grpSpPr>
            <a:xfrm>
              <a:off x="10686937" y="17146"/>
              <a:ext cx="850666" cy="1053820"/>
              <a:chOff x="835443" y="1883214"/>
              <a:chExt cx="544524" cy="674566"/>
            </a:xfrm>
            <a:grpFill/>
          </p:grpSpPr>
          <p:sp>
            <p:nvSpPr>
              <p:cNvPr id="13" name="Oval 12">
                <a:extLst>
                  <a:ext uri="{FF2B5EF4-FFF2-40B4-BE49-F238E27FC236}">
                    <a16:creationId xmlns:a16="http://schemas.microsoft.com/office/drawing/2014/main" id="{879E70D4-B690-714C-A96B-A34A2874A0A6}"/>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Freeform: Shape 206">
                <a:extLst>
                  <a:ext uri="{FF2B5EF4-FFF2-40B4-BE49-F238E27FC236}">
                    <a16:creationId xmlns:a16="http://schemas.microsoft.com/office/drawing/2014/main" id="{EEBC76AA-5EA5-9A4A-894F-42D7852BB47B}"/>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9" name="Group 18">
            <a:extLst>
              <a:ext uri="{FF2B5EF4-FFF2-40B4-BE49-F238E27FC236}">
                <a16:creationId xmlns:a16="http://schemas.microsoft.com/office/drawing/2014/main" id="{EF98B19C-DE79-8A47-BF20-3085DADCC911}"/>
              </a:ext>
            </a:extLst>
          </p:cNvPr>
          <p:cNvGrpSpPr/>
          <p:nvPr/>
        </p:nvGrpSpPr>
        <p:grpSpPr>
          <a:xfrm>
            <a:off x="8770200" y="1701230"/>
            <a:ext cx="704443" cy="498947"/>
            <a:chOff x="10378494" y="17146"/>
            <a:chExt cx="1487845" cy="1053820"/>
          </a:xfrm>
        </p:grpSpPr>
        <p:grpSp>
          <p:nvGrpSpPr>
            <p:cNvPr id="20" name="Group 19">
              <a:extLst>
                <a:ext uri="{FF2B5EF4-FFF2-40B4-BE49-F238E27FC236}">
                  <a16:creationId xmlns:a16="http://schemas.microsoft.com/office/drawing/2014/main" id="{B11A8E30-5B9F-7344-A36F-4CD5DE04D061}"/>
                </a:ext>
              </a:extLst>
            </p:cNvPr>
            <p:cNvGrpSpPr/>
            <p:nvPr/>
          </p:nvGrpSpPr>
          <p:grpSpPr>
            <a:xfrm>
              <a:off x="11289854" y="356806"/>
              <a:ext cx="576485" cy="714160"/>
              <a:chOff x="835443" y="1883214"/>
              <a:chExt cx="544524" cy="674566"/>
            </a:xfrm>
          </p:grpSpPr>
          <p:sp>
            <p:nvSpPr>
              <p:cNvPr id="27" name="Oval 26">
                <a:extLst>
                  <a:ext uri="{FF2B5EF4-FFF2-40B4-BE49-F238E27FC236}">
                    <a16:creationId xmlns:a16="http://schemas.microsoft.com/office/drawing/2014/main" id="{7C0F6DA0-1137-FE48-9BB1-6F6F0FFEB553}"/>
                  </a:ext>
                </a:extLst>
              </p:cNvPr>
              <p:cNvSpPr/>
              <p:nvPr/>
            </p:nvSpPr>
            <p:spPr bwMode="auto">
              <a:xfrm>
                <a:off x="921954" y="1883214"/>
                <a:ext cx="365760" cy="365760"/>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Freeform: Shape 228">
                <a:extLst>
                  <a:ext uri="{FF2B5EF4-FFF2-40B4-BE49-F238E27FC236}">
                    <a16:creationId xmlns:a16="http://schemas.microsoft.com/office/drawing/2014/main" id="{E92B461B-5A58-3F4F-860C-1D77710CE82B}"/>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AFAE62A1-0586-DD4E-B41B-1167AA5225F4}"/>
                </a:ext>
              </a:extLst>
            </p:cNvPr>
            <p:cNvGrpSpPr/>
            <p:nvPr/>
          </p:nvGrpSpPr>
          <p:grpSpPr>
            <a:xfrm>
              <a:off x="10378494" y="356806"/>
              <a:ext cx="576485" cy="714160"/>
              <a:chOff x="835443" y="1883214"/>
              <a:chExt cx="544524" cy="674566"/>
            </a:xfrm>
          </p:grpSpPr>
          <p:sp>
            <p:nvSpPr>
              <p:cNvPr id="25" name="Oval 24">
                <a:extLst>
                  <a:ext uri="{FF2B5EF4-FFF2-40B4-BE49-F238E27FC236}">
                    <a16:creationId xmlns:a16="http://schemas.microsoft.com/office/drawing/2014/main" id="{006634DB-D56C-B142-835D-4E0CE7769AF7}"/>
                  </a:ext>
                </a:extLst>
              </p:cNvPr>
              <p:cNvSpPr/>
              <p:nvPr/>
            </p:nvSpPr>
            <p:spPr bwMode="auto">
              <a:xfrm>
                <a:off x="921954" y="1883214"/>
                <a:ext cx="365760" cy="365760"/>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Freeform: Shape 208">
                <a:extLst>
                  <a:ext uri="{FF2B5EF4-FFF2-40B4-BE49-F238E27FC236}">
                    <a16:creationId xmlns:a16="http://schemas.microsoft.com/office/drawing/2014/main" id="{6DCCF25F-C2B0-4E4F-B118-7AA2D087F3F8}"/>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9BCB63E8-CEE3-D244-A299-0B115C9E4622}"/>
                </a:ext>
              </a:extLst>
            </p:cNvPr>
            <p:cNvGrpSpPr/>
            <p:nvPr/>
          </p:nvGrpSpPr>
          <p:grpSpPr>
            <a:xfrm>
              <a:off x="10686937" y="17146"/>
              <a:ext cx="850666" cy="1053820"/>
              <a:chOff x="835443" y="1883214"/>
              <a:chExt cx="544524" cy="674566"/>
            </a:xfrm>
            <a:solidFill>
              <a:srgbClr val="C2C2C2"/>
            </a:solidFill>
          </p:grpSpPr>
          <p:sp>
            <p:nvSpPr>
              <p:cNvPr id="23" name="Oval 22">
                <a:extLst>
                  <a:ext uri="{FF2B5EF4-FFF2-40B4-BE49-F238E27FC236}">
                    <a16:creationId xmlns:a16="http://schemas.microsoft.com/office/drawing/2014/main" id="{D32468BE-4475-0342-9849-092B454A4866}"/>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Freeform: Shape 206">
                <a:extLst>
                  <a:ext uri="{FF2B5EF4-FFF2-40B4-BE49-F238E27FC236}">
                    <a16:creationId xmlns:a16="http://schemas.microsoft.com/office/drawing/2014/main" id="{65DBB482-7705-CB4C-92BD-B6E8D511DFBE}"/>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45" name="Group 44">
            <a:extLst>
              <a:ext uri="{FF2B5EF4-FFF2-40B4-BE49-F238E27FC236}">
                <a16:creationId xmlns:a16="http://schemas.microsoft.com/office/drawing/2014/main" id="{FC80F90D-5116-834C-8016-B6A503D5F318}"/>
              </a:ext>
            </a:extLst>
          </p:cNvPr>
          <p:cNvGrpSpPr/>
          <p:nvPr/>
        </p:nvGrpSpPr>
        <p:grpSpPr>
          <a:xfrm>
            <a:off x="8920486" y="2351478"/>
            <a:ext cx="408176" cy="506928"/>
            <a:chOff x="4249418" y="1515717"/>
            <a:chExt cx="408176" cy="506928"/>
          </a:xfrm>
        </p:grpSpPr>
        <p:sp>
          <p:nvSpPr>
            <p:cNvPr id="46" name="Oval 45">
              <a:extLst>
                <a:ext uri="{FF2B5EF4-FFF2-40B4-BE49-F238E27FC236}">
                  <a16:creationId xmlns:a16="http://schemas.microsoft.com/office/drawing/2014/main" id="{E0B60BC5-3B95-0B4B-B3B8-749428549B08}"/>
                </a:ext>
              </a:extLst>
            </p:cNvPr>
            <p:cNvSpPr/>
            <p:nvPr/>
          </p:nvSpPr>
          <p:spPr bwMode="auto">
            <a:xfrm>
              <a:off x="4314267" y="1515717"/>
              <a:ext cx="274174" cy="274864"/>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Freeform: Shape 279">
              <a:extLst>
                <a:ext uri="{FF2B5EF4-FFF2-40B4-BE49-F238E27FC236}">
                  <a16:creationId xmlns:a16="http://schemas.microsoft.com/office/drawing/2014/main" id="{566A07C7-BAB5-E54D-88A0-C54D386C0ABE}"/>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48" name="Straight Connector 47">
            <a:extLst>
              <a:ext uri="{FF2B5EF4-FFF2-40B4-BE49-F238E27FC236}">
                <a16:creationId xmlns:a16="http://schemas.microsoft.com/office/drawing/2014/main" id="{96808F1A-4805-FD4E-B1B1-D062A02139BC}"/>
              </a:ext>
            </a:extLst>
          </p:cNvPr>
          <p:cNvCxnSpPr>
            <a:cxnSpLocks/>
          </p:cNvCxnSpPr>
          <p:nvPr/>
        </p:nvCxnSpPr>
        <p:spPr>
          <a:xfrm>
            <a:off x="2786792" y="3479271"/>
            <a:ext cx="337408" cy="64065"/>
          </a:xfrm>
          <a:prstGeom prst="line">
            <a:avLst/>
          </a:prstGeom>
          <a:ln w="57150">
            <a:solidFill>
              <a:schemeClr val="accent6">
                <a:alpha val="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2" name="Rounded Rectangle 51">
            <a:extLst>
              <a:ext uri="{FF2B5EF4-FFF2-40B4-BE49-F238E27FC236}">
                <a16:creationId xmlns:a16="http://schemas.microsoft.com/office/drawing/2014/main" id="{53B98612-DCDE-D44B-B144-8E30CE66AA51}"/>
              </a:ext>
            </a:extLst>
          </p:cNvPr>
          <p:cNvSpPr/>
          <p:nvPr/>
        </p:nvSpPr>
        <p:spPr bwMode="auto">
          <a:xfrm>
            <a:off x="1087125" y="1605093"/>
            <a:ext cx="3149600" cy="5061521"/>
          </a:xfrm>
          <a:prstGeom prst="roundRect">
            <a:avLst/>
          </a:prstGeom>
          <a:noFill/>
          <a:ln w="57150">
            <a:solidFill>
              <a:schemeClr val="accent1">
                <a:lumMod val="60000"/>
                <a:lumOff val="4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50E6FF"/>
              </a:solidFill>
              <a:effectLst/>
              <a:uLnTx/>
              <a:uFillTx/>
              <a:latin typeface="Segoe UI"/>
              <a:ea typeface="+mn-ea"/>
              <a:cs typeface="+mn-cs"/>
            </a:endParaRPr>
          </a:p>
        </p:txBody>
      </p:sp>
      <p:sp>
        <p:nvSpPr>
          <p:cNvPr id="54" name="Rounded Rectangle 53">
            <a:extLst>
              <a:ext uri="{FF2B5EF4-FFF2-40B4-BE49-F238E27FC236}">
                <a16:creationId xmlns:a16="http://schemas.microsoft.com/office/drawing/2014/main" id="{747D90AE-BC94-7C4F-84E2-3BAE873E8C1B}"/>
              </a:ext>
            </a:extLst>
          </p:cNvPr>
          <p:cNvSpPr/>
          <p:nvPr/>
        </p:nvSpPr>
        <p:spPr bwMode="auto">
          <a:xfrm>
            <a:off x="7505556" y="1605093"/>
            <a:ext cx="3149600" cy="5140577"/>
          </a:xfrm>
          <a:prstGeom prst="roundRect">
            <a:avLst/>
          </a:prstGeom>
          <a:noFill/>
          <a:ln w="57150">
            <a:solidFill>
              <a:schemeClr val="accent1">
                <a:lumMod val="60000"/>
                <a:lumOff val="4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50E6FF"/>
              </a:solidFill>
              <a:effectLst/>
              <a:uLnTx/>
              <a:uFillTx/>
              <a:latin typeface="Segoe UI"/>
              <a:ea typeface="+mn-ea"/>
              <a:cs typeface="+mn-cs"/>
            </a:endParaRPr>
          </a:p>
        </p:txBody>
      </p:sp>
      <p:grpSp>
        <p:nvGrpSpPr>
          <p:cNvPr id="50" name="Group 49">
            <a:extLst>
              <a:ext uri="{FF2B5EF4-FFF2-40B4-BE49-F238E27FC236}">
                <a16:creationId xmlns:a16="http://schemas.microsoft.com/office/drawing/2014/main" id="{F94F622A-9F66-714B-A40F-7B2548CB656A}"/>
              </a:ext>
            </a:extLst>
          </p:cNvPr>
          <p:cNvGrpSpPr/>
          <p:nvPr/>
        </p:nvGrpSpPr>
        <p:grpSpPr>
          <a:xfrm>
            <a:off x="5770725" y="1925313"/>
            <a:ext cx="408176" cy="506928"/>
            <a:chOff x="4249418" y="1515717"/>
            <a:chExt cx="408176" cy="506928"/>
          </a:xfrm>
          <a:solidFill>
            <a:schemeClr val="accent4">
              <a:lumMod val="60000"/>
              <a:lumOff val="40000"/>
            </a:schemeClr>
          </a:solidFill>
        </p:grpSpPr>
        <p:sp>
          <p:nvSpPr>
            <p:cNvPr id="56" name="Oval 55">
              <a:extLst>
                <a:ext uri="{FF2B5EF4-FFF2-40B4-BE49-F238E27FC236}">
                  <a16:creationId xmlns:a16="http://schemas.microsoft.com/office/drawing/2014/main" id="{F5BA16F3-FFA5-AE42-8B6B-8D2F4F9A046A}"/>
                </a:ext>
              </a:extLst>
            </p:cNvPr>
            <p:cNvSpPr/>
            <p:nvPr/>
          </p:nvSpPr>
          <p:spPr bwMode="auto">
            <a:xfrm>
              <a:off x="4314267" y="1515717"/>
              <a:ext cx="274174" cy="27486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Freeform: Shape 279">
              <a:extLst>
                <a:ext uri="{FF2B5EF4-FFF2-40B4-BE49-F238E27FC236}">
                  <a16:creationId xmlns:a16="http://schemas.microsoft.com/office/drawing/2014/main" id="{9FA1487C-F80E-534B-873A-BE995CA871CD}"/>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8" name="Group 57">
            <a:extLst>
              <a:ext uri="{FF2B5EF4-FFF2-40B4-BE49-F238E27FC236}">
                <a16:creationId xmlns:a16="http://schemas.microsoft.com/office/drawing/2014/main" id="{A716D025-E5A0-9D49-B7BA-A4AC13B0812E}"/>
              </a:ext>
            </a:extLst>
          </p:cNvPr>
          <p:cNvGrpSpPr/>
          <p:nvPr/>
        </p:nvGrpSpPr>
        <p:grpSpPr>
          <a:xfrm>
            <a:off x="8191905" y="2316516"/>
            <a:ext cx="408176" cy="506928"/>
            <a:chOff x="4249418" y="1515717"/>
            <a:chExt cx="408176" cy="506928"/>
          </a:xfrm>
        </p:grpSpPr>
        <p:sp>
          <p:nvSpPr>
            <p:cNvPr id="59" name="Oval 58">
              <a:extLst>
                <a:ext uri="{FF2B5EF4-FFF2-40B4-BE49-F238E27FC236}">
                  <a16:creationId xmlns:a16="http://schemas.microsoft.com/office/drawing/2014/main" id="{0CE4EF74-3B2F-0C4E-9223-14EA2C1D9884}"/>
                </a:ext>
              </a:extLst>
            </p:cNvPr>
            <p:cNvSpPr/>
            <p:nvPr/>
          </p:nvSpPr>
          <p:spPr bwMode="auto">
            <a:xfrm>
              <a:off x="4314267" y="1515717"/>
              <a:ext cx="274174" cy="274864"/>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Freeform: Shape 279">
              <a:extLst>
                <a:ext uri="{FF2B5EF4-FFF2-40B4-BE49-F238E27FC236}">
                  <a16:creationId xmlns:a16="http://schemas.microsoft.com/office/drawing/2014/main" id="{C263E78B-3EDF-A342-8251-06BF8B9F9CE5}"/>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1" name="Group 60">
            <a:extLst>
              <a:ext uri="{FF2B5EF4-FFF2-40B4-BE49-F238E27FC236}">
                <a16:creationId xmlns:a16="http://schemas.microsoft.com/office/drawing/2014/main" id="{282665A9-3C35-364D-B5DB-D19E9866EFD1}"/>
              </a:ext>
            </a:extLst>
          </p:cNvPr>
          <p:cNvGrpSpPr/>
          <p:nvPr/>
        </p:nvGrpSpPr>
        <p:grpSpPr>
          <a:xfrm>
            <a:off x="9576476" y="2295116"/>
            <a:ext cx="408176" cy="506928"/>
            <a:chOff x="4249418" y="1515717"/>
            <a:chExt cx="408176" cy="506928"/>
          </a:xfrm>
        </p:grpSpPr>
        <p:sp>
          <p:nvSpPr>
            <p:cNvPr id="62" name="Oval 61">
              <a:extLst>
                <a:ext uri="{FF2B5EF4-FFF2-40B4-BE49-F238E27FC236}">
                  <a16:creationId xmlns:a16="http://schemas.microsoft.com/office/drawing/2014/main" id="{63539413-1C55-6A43-A626-D74CCD9771CC}"/>
                </a:ext>
              </a:extLst>
            </p:cNvPr>
            <p:cNvSpPr/>
            <p:nvPr/>
          </p:nvSpPr>
          <p:spPr bwMode="auto">
            <a:xfrm>
              <a:off x="4314267" y="1515717"/>
              <a:ext cx="274174" cy="274864"/>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Freeform: Shape 279">
              <a:extLst>
                <a:ext uri="{FF2B5EF4-FFF2-40B4-BE49-F238E27FC236}">
                  <a16:creationId xmlns:a16="http://schemas.microsoft.com/office/drawing/2014/main" id="{FC47DA36-7AF9-F744-826C-25AEB2BFC7E9}"/>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pic>
        <p:nvPicPr>
          <p:cNvPr id="65" name="Picture 64">
            <a:extLst>
              <a:ext uri="{FF2B5EF4-FFF2-40B4-BE49-F238E27FC236}">
                <a16:creationId xmlns:a16="http://schemas.microsoft.com/office/drawing/2014/main" id="{BAFFB052-340F-BA4B-8C60-ECCA1FF1A260}"/>
              </a:ext>
            </a:extLst>
          </p:cNvPr>
          <p:cNvPicPr>
            <a:picLocks noChangeAspect="1"/>
          </p:cNvPicPr>
          <p:nvPr/>
        </p:nvPicPr>
        <p:blipFill>
          <a:blip r:embed="rId3"/>
          <a:stretch>
            <a:fillRect/>
          </a:stretch>
        </p:blipFill>
        <p:spPr>
          <a:xfrm>
            <a:off x="7832132" y="4750796"/>
            <a:ext cx="2524535" cy="1423904"/>
          </a:xfrm>
          <a:prstGeom prst="rect">
            <a:avLst/>
          </a:prstGeom>
        </p:spPr>
      </p:pic>
      <p:pic>
        <p:nvPicPr>
          <p:cNvPr id="66" name="Picture 65">
            <a:extLst>
              <a:ext uri="{FF2B5EF4-FFF2-40B4-BE49-F238E27FC236}">
                <a16:creationId xmlns:a16="http://schemas.microsoft.com/office/drawing/2014/main" id="{F6D0121D-1C5C-0342-8430-E8AEBF229D77}"/>
              </a:ext>
            </a:extLst>
          </p:cNvPr>
          <p:cNvPicPr>
            <a:picLocks noChangeAspect="1"/>
          </p:cNvPicPr>
          <p:nvPr/>
        </p:nvPicPr>
        <p:blipFill>
          <a:blip r:embed="rId3"/>
          <a:stretch>
            <a:fillRect/>
          </a:stretch>
        </p:blipFill>
        <p:spPr>
          <a:xfrm>
            <a:off x="1407655" y="4264795"/>
            <a:ext cx="2524535" cy="1423904"/>
          </a:xfrm>
          <a:prstGeom prst="rect">
            <a:avLst/>
          </a:prstGeom>
        </p:spPr>
      </p:pic>
      <p:sp>
        <p:nvSpPr>
          <p:cNvPr id="2" name="Rectangle 1">
            <a:extLst>
              <a:ext uri="{FF2B5EF4-FFF2-40B4-BE49-F238E27FC236}">
                <a16:creationId xmlns:a16="http://schemas.microsoft.com/office/drawing/2014/main" id="{2809E5FF-4DA9-F446-BEFD-E9C1E28BC0F5}"/>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Times" pitchFamily="2" charset="0"/>
                <a:ea typeface="+mn-ea"/>
                <a:cs typeface="+mn-cs"/>
              </a:rPr>
              <a:t> </a:t>
            </a:r>
            <a:endParaRPr kumimoji="0" lang="en-US" sz="1800" b="0" i="0" u="none" strike="noStrike" kern="1200" cap="none" spc="0" normalizeH="0" baseline="0" noProof="0">
              <a:ln>
                <a:noFill/>
              </a:ln>
              <a:effectLst/>
              <a:uLnTx/>
              <a:uFillTx/>
              <a:latin typeface="Segoe UI"/>
              <a:ea typeface="+mn-ea"/>
              <a:cs typeface="+mn-cs"/>
            </a:endParaRPr>
          </a:p>
        </p:txBody>
      </p:sp>
      <p:sp>
        <p:nvSpPr>
          <p:cNvPr id="4" name="Title 3">
            <a:extLst>
              <a:ext uri="{FF2B5EF4-FFF2-40B4-BE49-F238E27FC236}">
                <a16:creationId xmlns:a16="http://schemas.microsoft.com/office/drawing/2014/main" id="{0598ED20-51E4-470E-8CB9-A89925DE454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FD2BDBC7-AE64-40C7-B5C4-699D01FC99CB}"/>
              </a:ext>
            </a:extLst>
          </p:cNvPr>
          <p:cNvPicPr>
            <a:picLocks noChangeAspect="1"/>
          </p:cNvPicPr>
          <p:nvPr/>
        </p:nvPicPr>
        <p:blipFill>
          <a:blip r:embed="rId4"/>
          <a:stretch>
            <a:fillRect/>
          </a:stretch>
        </p:blipFill>
        <p:spPr>
          <a:xfrm>
            <a:off x="1609520" y="4894809"/>
            <a:ext cx="2289246" cy="1289832"/>
          </a:xfrm>
          <a:prstGeom prst="rect">
            <a:avLst/>
          </a:prstGeom>
        </p:spPr>
      </p:pic>
      <p:sp>
        <p:nvSpPr>
          <p:cNvPr id="6" name="TextBox 5">
            <a:extLst>
              <a:ext uri="{FF2B5EF4-FFF2-40B4-BE49-F238E27FC236}">
                <a16:creationId xmlns:a16="http://schemas.microsoft.com/office/drawing/2014/main" id="{386422B1-1D52-492D-A442-0DB66DDB43D2}"/>
              </a:ext>
            </a:extLst>
          </p:cNvPr>
          <p:cNvSpPr txBox="1"/>
          <p:nvPr/>
        </p:nvSpPr>
        <p:spPr>
          <a:xfrm>
            <a:off x="1516497" y="3400007"/>
            <a:ext cx="2306850" cy="307777"/>
          </a:xfrm>
          <a:prstGeom prst="rect">
            <a:avLst/>
          </a:prstGeom>
          <a:noFill/>
        </p:spPr>
        <p:txBody>
          <a:bodyPr wrap="none" lIns="0" tIns="0" rIns="0" bIns="0" rtlCol="0">
            <a:spAutoFit/>
          </a:bodyPr>
          <a:lstStyle/>
          <a:p>
            <a:pPr algn="l"/>
            <a:r>
              <a:rPr lang="en-US" sz="2000">
                <a:gradFill>
                  <a:gsLst>
                    <a:gs pos="2917">
                      <a:schemeClr val="tx1"/>
                    </a:gs>
                    <a:gs pos="30000">
                      <a:schemeClr val="tx1"/>
                    </a:gs>
                  </a:gsLst>
                  <a:lin ang="5400000" scaled="0"/>
                </a:gradFill>
              </a:rPr>
              <a:t>Investment Banking </a:t>
            </a:r>
          </a:p>
        </p:txBody>
      </p:sp>
      <p:sp>
        <p:nvSpPr>
          <p:cNvPr id="7" name="TextBox 6">
            <a:extLst>
              <a:ext uri="{FF2B5EF4-FFF2-40B4-BE49-F238E27FC236}">
                <a16:creationId xmlns:a16="http://schemas.microsoft.com/office/drawing/2014/main" id="{9A4A50E1-255D-44EA-B640-DEF09A3D0B93}"/>
              </a:ext>
            </a:extLst>
          </p:cNvPr>
          <p:cNvSpPr txBox="1"/>
          <p:nvPr/>
        </p:nvSpPr>
        <p:spPr>
          <a:xfrm>
            <a:off x="8601956" y="3400007"/>
            <a:ext cx="984885" cy="307777"/>
          </a:xfrm>
          <a:prstGeom prst="rect">
            <a:avLst/>
          </a:prstGeom>
          <a:noFill/>
        </p:spPr>
        <p:txBody>
          <a:bodyPr wrap="none" lIns="0" tIns="0" rIns="0" bIns="0" rtlCol="0">
            <a:spAutoFit/>
          </a:bodyPr>
          <a:lstStyle/>
          <a:p>
            <a:pPr algn="l"/>
            <a:r>
              <a:rPr lang="en-US" sz="2000">
                <a:gradFill>
                  <a:gsLst>
                    <a:gs pos="2917">
                      <a:schemeClr val="tx1"/>
                    </a:gs>
                    <a:gs pos="30000">
                      <a:schemeClr val="tx1"/>
                    </a:gs>
                  </a:gsLst>
                  <a:lin ang="5400000" scaled="0"/>
                </a:gradFill>
              </a:rPr>
              <a:t>Advisory</a:t>
            </a:r>
          </a:p>
        </p:txBody>
      </p:sp>
      <p:grpSp>
        <p:nvGrpSpPr>
          <p:cNvPr id="3" name="Group 2">
            <a:extLst>
              <a:ext uri="{FF2B5EF4-FFF2-40B4-BE49-F238E27FC236}">
                <a16:creationId xmlns:a16="http://schemas.microsoft.com/office/drawing/2014/main" id="{1AB6AB73-08C8-42ED-9D2C-5BC056AC47F2}"/>
              </a:ext>
            </a:extLst>
          </p:cNvPr>
          <p:cNvGrpSpPr/>
          <p:nvPr/>
        </p:nvGrpSpPr>
        <p:grpSpPr>
          <a:xfrm>
            <a:off x="5427398" y="2703493"/>
            <a:ext cx="408176" cy="506928"/>
            <a:chOff x="4249418" y="1515717"/>
            <a:chExt cx="408176" cy="506928"/>
          </a:xfrm>
          <a:solidFill>
            <a:schemeClr val="accent4">
              <a:lumMod val="60000"/>
              <a:lumOff val="40000"/>
            </a:schemeClr>
          </a:solidFill>
        </p:grpSpPr>
        <p:sp>
          <p:nvSpPr>
            <p:cNvPr id="49" name="Oval 48">
              <a:extLst>
                <a:ext uri="{FF2B5EF4-FFF2-40B4-BE49-F238E27FC236}">
                  <a16:creationId xmlns:a16="http://schemas.microsoft.com/office/drawing/2014/main" id="{53D9EF78-54AB-4E1F-8117-909B612A0192}"/>
                </a:ext>
              </a:extLst>
            </p:cNvPr>
            <p:cNvSpPr/>
            <p:nvPr/>
          </p:nvSpPr>
          <p:spPr bwMode="auto">
            <a:xfrm>
              <a:off x="4314267" y="1515717"/>
              <a:ext cx="274174" cy="27486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Freeform: Shape 279">
              <a:extLst>
                <a:ext uri="{FF2B5EF4-FFF2-40B4-BE49-F238E27FC236}">
                  <a16:creationId xmlns:a16="http://schemas.microsoft.com/office/drawing/2014/main" id="{B4F6BE79-9674-4E20-84A6-C469A74268D5}"/>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Tree>
    <p:extLst>
      <p:ext uri="{BB962C8B-B14F-4D97-AF65-F5344CB8AC3E}">
        <p14:creationId xmlns:p14="http://schemas.microsoft.com/office/powerpoint/2010/main" val="26948274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B29BF82-045C-1D4C-A77F-3ABCC9E40738}"/>
              </a:ext>
            </a:extLst>
          </p:cNvPr>
          <p:cNvGrpSpPr/>
          <p:nvPr/>
        </p:nvGrpSpPr>
        <p:grpSpPr>
          <a:xfrm>
            <a:off x="2324631" y="3111793"/>
            <a:ext cx="704443" cy="498947"/>
            <a:chOff x="10378494" y="17146"/>
            <a:chExt cx="1487845" cy="1053820"/>
          </a:xfrm>
          <a:solidFill>
            <a:srgbClr val="00B050"/>
          </a:solidFill>
        </p:grpSpPr>
        <p:grpSp>
          <p:nvGrpSpPr>
            <p:cNvPr id="10" name="Group 9">
              <a:extLst>
                <a:ext uri="{FF2B5EF4-FFF2-40B4-BE49-F238E27FC236}">
                  <a16:creationId xmlns:a16="http://schemas.microsoft.com/office/drawing/2014/main" id="{72A30233-7FE4-DE49-8ACD-B1BE883E36F3}"/>
                </a:ext>
              </a:extLst>
            </p:cNvPr>
            <p:cNvGrpSpPr/>
            <p:nvPr/>
          </p:nvGrpSpPr>
          <p:grpSpPr>
            <a:xfrm>
              <a:off x="11289854" y="356806"/>
              <a:ext cx="576485" cy="714160"/>
              <a:chOff x="835443" y="1883214"/>
              <a:chExt cx="544524" cy="674566"/>
            </a:xfrm>
            <a:grpFill/>
          </p:grpSpPr>
          <p:sp>
            <p:nvSpPr>
              <p:cNvPr id="17" name="Oval 16">
                <a:extLst>
                  <a:ext uri="{FF2B5EF4-FFF2-40B4-BE49-F238E27FC236}">
                    <a16:creationId xmlns:a16="http://schemas.microsoft.com/office/drawing/2014/main" id="{7A2079EC-AE83-4D41-9B79-24A4255BCD48}"/>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Freeform: Shape 228">
                <a:extLst>
                  <a:ext uri="{FF2B5EF4-FFF2-40B4-BE49-F238E27FC236}">
                    <a16:creationId xmlns:a16="http://schemas.microsoft.com/office/drawing/2014/main" id="{5C72BD09-FDA1-3C42-9DCF-6E97EFF7C733}"/>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1" name="Group 10">
              <a:extLst>
                <a:ext uri="{FF2B5EF4-FFF2-40B4-BE49-F238E27FC236}">
                  <a16:creationId xmlns:a16="http://schemas.microsoft.com/office/drawing/2014/main" id="{CF2D875F-59C9-6649-8308-604FF8E7127D}"/>
                </a:ext>
              </a:extLst>
            </p:cNvPr>
            <p:cNvGrpSpPr/>
            <p:nvPr/>
          </p:nvGrpSpPr>
          <p:grpSpPr>
            <a:xfrm>
              <a:off x="10378494" y="356806"/>
              <a:ext cx="576485" cy="714160"/>
              <a:chOff x="835443" y="1883214"/>
              <a:chExt cx="544524" cy="674566"/>
            </a:xfrm>
            <a:grpFill/>
          </p:grpSpPr>
          <p:sp>
            <p:nvSpPr>
              <p:cNvPr id="15" name="Oval 14">
                <a:extLst>
                  <a:ext uri="{FF2B5EF4-FFF2-40B4-BE49-F238E27FC236}">
                    <a16:creationId xmlns:a16="http://schemas.microsoft.com/office/drawing/2014/main" id="{F3FDDF76-3F18-7A4E-9802-B3D76326417C}"/>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6" name="Freeform: Shape 208">
                <a:extLst>
                  <a:ext uri="{FF2B5EF4-FFF2-40B4-BE49-F238E27FC236}">
                    <a16:creationId xmlns:a16="http://schemas.microsoft.com/office/drawing/2014/main" id="{726DCA2C-7AC1-9541-853A-FE2AD1574D09}"/>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2" name="Group 11">
              <a:extLst>
                <a:ext uri="{FF2B5EF4-FFF2-40B4-BE49-F238E27FC236}">
                  <a16:creationId xmlns:a16="http://schemas.microsoft.com/office/drawing/2014/main" id="{97B6BE51-9B05-3C4E-9E45-1ACCFD683D4C}"/>
                </a:ext>
              </a:extLst>
            </p:cNvPr>
            <p:cNvGrpSpPr/>
            <p:nvPr/>
          </p:nvGrpSpPr>
          <p:grpSpPr>
            <a:xfrm>
              <a:off x="10686937" y="17146"/>
              <a:ext cx="850666" cy="1053820"/>
              <a:chOff x="835443" y="1883214"/>
              <a:chExt cx="544524" cy="674566"/>
            </a:xfrm>
            <a:grpFill/>
          </p:grpSpPr>
          <p:sp>
            <p:nvSpPr>
              <p:cNvPr id="13" name="Oval 12">
                <a:extLst>
                  <a:ext uri="{FF2B5EF4-FFF2-40B4-BE49-F238E27FC236}">
                    <a16:creationId xmlns:a16="http://schemas.microsoft.com/office/drawing/2014/main" id="{879E70D4-B690-714C-A96B-A34A2874A0A6}"/>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Freeform: Shape 206">
                <a:extLst>
                  <a:ext uri="{FF2B5EF4-FFF2-40B4-BE49-F238E27FC236}">
                    <a16:creationId xmlns:a16="http://schemas.microsoft.com/office/drawing/2014/main" id="{EEBC76AA-5EA5-9A4A-894F-42D7852BB47B}"/>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nvGrpSpPr>
          <p:cNvPr id="19" name="Group 18">
            <a:extLst>
              <a:ext uri="{FF2B5EF4-FFF2-40B4-BE49-F238E27FC236}">
                <a16:creationId xmlns:a16="http://schemas.microsoft.com/office/drawing/2014/main" id="{EF98B19C-DE79-8A47-BF20-3085DADCC911}"/>
              </a:ext>
            </a:extLst>
          </p:cNvPr>
          <p:cNvGrpSpPr/>
          <p:nvPr/>
        </p:nvGrpSpPr>
        <p:grpSpPr>
          <a:xfrm>
            <a:off x="8732760" y="3103812"/>
            <a:ext cx="704443" cy="498947"/>
            <a:chOff x="10378494" y="17146"/>
            <a:chExt cx="1487845" cy="1053820"/>
          </a:xfrm>
        </p:grpSpPr>
        <p:grpSp>
          <p:nvGrpSpPr>
            <p:cNvPr id="20" name="Group 19">
              <a:extLst>
                <a:ext uri="{FF2B5EF4-FFF2-40B4-BE49-F238E27FC236}">
                  <a16:creationId xmlns:a16="http://schemas.microsoft.com/office/drawing/2014/main" id="{B11A8E30-5B9F-7344-A36F-4CD5DE04D061}"/>
                </a:ext>
              </a:extLst>
            </p:cNvPr>
            <p:cNvGrpSpPr/>
            <p:nvPr/>
          </p:nvGrpSpPr>
          <p:grpSpPr>
            <a:xfrm>
              <a:off x="11289854" y="356806"/>
              <a:ext cx="576485" cy="714160"/>
              <a:chOff x="835443" y="1883214"/>
              <a:chExt cx="544524" cy="674566"/>
            </a:xfrm>
          </p:grpSpPr>
          <p:sp>
            <p:nvSpPr>
              <p:cNvPr id="27" name="Oval 26">
                <a:extLst>
                  <a:ext uri="{FF2B5EF4-FFF2-40B4-BE49-F238E27FC236}">
                    <a16:creationId xmlns:a16="http://schemas.microsoft.com/office/drawing/2014/main" id="{7C0F6DA0-1137-FE48-9BB1-6F6F0FFEB553}"/>
                  </a:ext>
                </a:extLst>
              </p:cNvPr>
              <p:cNvSpPr/>
              <p:nvPr/>
            </p:nvSpPr>
            <p:spPr bwMode="auto">
              <a:xfrm>
                <a:off x="921954" y="1883214"/>
                <a:ext cx="365760" cy="365760"/>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8" name="Freeform: Shape 228">
                <a:extLst>
                  <a:ext uri="{FF2B5EF4-FFF2-40B4-BE49-F238E27FC236}">
                    <a16:creationId xmlns:a16="http://schemas.microsoft.com/office/drawing/2014/main" id="{E92B461B-5A58-3F4F-860C-1D77710CE82B}"/>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1" name="Group 20">
              <a:extLst>
                <a:ext uri="{FF2B5EF4-FFF2-40B4-BE49-F238E27FC236}">
                  <a16:creationId xmlns:a16="http://schemas.microsoft.com/office/drawing/2014/main" id="{AFAE62A1-0586-DD4E-B41B-1167AA5225F4}"/>
                </a:ext>
              </a:extLst>
            </p:cNvPr>
            <p:cNvGrpSpPr/>
            <p:nvPr/>
          </p:nvGrpSpPr>
          <p:grpSpPr>
            <a:xfrm>
              <a:off x="10378494" y="356806"/>
              <a:ext cx="576485" cy="714160"/>
              <a:chOff x="835443" y="1883214"/>
              <a:chExt cx="544524" cy="674566"/>
            </a:xfrm>
          </p:grpSpPr>
          <p:sp>
            <p:nvSpPr>
              <p:cNvPr id="25" name="Oval 24">
                <a:extLst>
                  <a:ext uri="{FF2B5EF4-FFF2-40B4-BE49-F238E27FC236}">
                    <a16:creationId xmlns:a16="http://schemas.microsoft.com/office/drawing/2014/main" id="{006634DB-D56C-B142-835D-4E0CE7769AF7}"/>
                  </a:ext>
                </a:extLst>
              </p:cNvPr>
              <p:cNvSpPr/>
              <p:nvPr/>
            </p:nvSpPr>
            <p:spPr bwMode="auto">
              <a:xfrm>
                <a:off x="921954" y="1883214"/>
                <a:ext cx="365760" cy="365760"/>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Freeform: Shape 208">
                <a:extLst>
                  <a:ext uri="{FF2B5EF4-FFF2-40B4-BE49-F238E27FC236}">
                    <a16:creationId xmlns:a16="http://schemas.microsoft.com/office/drawing/2014/main" id="{6DCCF25F-C2B0-4E4F-B118-7AA2D087F3F8}"/>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22" name="Group 21">
              <a:extLst>
                <a:ext uri="{FF2B5EF4-FFF2-40B4-BE49-F238E27FC236}">
                  <a16:creationId xmlns:a16="http://schemas.microsoft.com/office/drawing/2014/main" id="{9BCB63E8-CEE3-D244-A299-0B115C9E4622}"/>
                </a:ext>
              </a:extLst>
            </p:cNvPr>
            <p:cNvGrpSpPr/>
            <p:nvPr/>
          </p:nvGrpSpPr>
          <p:grpSpPr>
            <a:xfrm>
              <a:off x="10686937" y="17146"/>
              <a:ext cx="850666" cy="1053820"/>
              <a:chOff x="835443" y="1883214"/>
              <a:chExt cx="544524" cy="674566"/>
            </a:xfrm>
            <a:solidFill>
              <a:srgbClr val="C2C2C2"/>
            </a:solidFill>
          </p:grpSpPr>
          <p:sp>
            <p:nvSpPr>
              <p:cNvPr id="23" name="Oval 22">
                <a:extLst>
                  <a:ext uri="{FF2B5EF4-FFF2-40B4-BE49-F238E27FC236}">
                    <a16:creationId xmlns:a16="http://schemas.microsoft.com/office/drawing/2014/main" id="{D32468BE-4475-0342-9849-092B454A4866}"/>
                  </a:ext>
                </a:extLst>
              </p:cNvPr>
              <p:cNvSpPr/>
              <p:nvPr/>
            </p:nvSpPr>
            <p:spPr bwMode="auto">
              <a:xfrm>
                <a:off x="921954" y="1883214"/>
                <a:ext cx="365760" cy="365760"/>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Freeform: Shape 206">
                <a:extLst>
                  <a:ext uri="{FF2B5EF4-FFF2-40B4-BE49-F238E27FC236}">
                    <a16:creationId xmlns:a16="http://schemas.microsoft.com/office/drawing/2014/main" id="{65DBB482-7705-CB4C-92BD-B6E8D511DFBE}"/>
                  </a:ext>
                </a:extLst>
              </p:cNvPr>
              <p:cNvSpPr/>
              <p:nvPr/>
            </p:nvSpPr>
            <p:spPr bwMode="auto">
              <a:xfrm>
                <a:off x="835443" y="2295498"/>
                <a:ext cx="544524" cy="26228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sp>
        <p:nvSpPr>
          <p:cNvPr id="29" name="Title 1">
            <a:extLst>
              <a:ext uri="{FF2B5EF4-FFF2-40B4-BE49-F238E27FC236}">
                <a16:creationId xmlns:a16="http://schemas.microsoft.com/office/drawing/2014/main" id="{ECEA930F-711D-4A43-A590-F2E6FAD68443}"/>
              </a:ext>
            </a:extLst>
          </p:cNvPr>
          <p:cNvSpPr>
            <a:spLocks noGrp="1"/>
          </p:cNvSpPr>
          <p:nvPr>
            <p:ph type="title"/>
          </p:nvPr>
        </p:nvSpPr>
        <p:spPr>
          <a:xfrm>
            <a:off x="744124" y="347554"/>
            <a:ext cx="3559028" cy="984885"/>
          </a:xfrm>
        </p:spPr>
        <p:txBody>
          <a:bodyPr/>
          <a:lstStyle/>
          <a:p>
            <a:pPr algn="ctr"/>
            <a:r>
              <a:rPr lang="en-US" sz="3200"/>
              <a:t>Investment Banking Information</a:t>
            </a:r>
          </a:p>
        </p:txBody>
      </p:sp>
      <p:sp>
        <p:nvSpPr>
          <p:cNvPr id="30" name="Title 1">
            <a:extLst>
              <a:ext uri="{FF2B5EF4-FFF2-40B4-BE49-F238E27FC236}">
                <a16:creationId xmlns:a16="http://schemas.microsoft.com/office/drawing/2014/main" id="{74F2DADD-ED60-F049-BE78-4D0B8F2031EA}"/>
              </a:ext>
            </a:extLst>
          </p:cNvPr>
          <p:cNvSpPr txBox="1">
            <a:spLocks/>
          </p:cNvSpPr>
          <p:nvPr/>
        </p:nvSpPr>
        <p:spPr>
          <a:xfrm>
            <a:off x="7004420" y="315439"/>
            <a:ext cx="3559028" cy="98488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a:solidFill>
                  <a:schemeClr val="tx1"/>
                </a:solidFill>
                <a:latin typeface="Segoe UI Semibold"/>
              </a:rPr>
              <a:t>Advisory Information</a:t>
            </a:r>
            <a:endParaRPr kumimoji="0" lang="en-US" sz="3200" b="0" i="0" u="none" strike="noStrike" kern="1200" cap="none" spc="-50" normalizeH="0" baseline="0" noProof="0">
              <a:ln w="3175">
                <a:noFill/>
              </a:ln>
              <a:solidFill>
                <a:schemeClr val="tx1"/>
              </a:solidFill>
              <a:effectLst/>
              <a:uLnTx/>
              <a:uFillTx/>
              <a:latin typeface="Segoe UI Semibold"/>
              <a:ea typeface="+mn-ea"/>
              <a:cs typeface="Segoe UI" pitchFamily="34" charset="0"/>
            </a:endParaRPr>
          </a:p>
        </p:txBody>
      </p:sp>
      <p:grpSp>
        <p:nvGrpSpPr>
          <p:cNvPr id="45" name="Group 44">
            <a:extLst>
              <a:ext uri="{FF2B5EF4-FFF2-40B4-BE49-F238E27FC236}">
                <a16:creationId xmlns:a16="http://schemas.microsoft.com/office/drawing/2014/main" id="{FC80F90D-5116-834C-8016-B6A503D5F318}"/>
              </a:ext>
            </a:extLst>
          </p:cNvPr>
          <p:cNvGrpSpPr/>
          <p:nvPr/>
        </p:nvGrpSpPr>
        <p:grpSpPr>
          <a:xfrm>
            <a:off x="8902042" y="3447968"/>
            <a:ext cx="408176" cy="506928"/>
            <a:chOff x="4249418" y="1515717"/>
            <a:chExt cx="408176" cy="506928"/>
          </a:xfrm>
        </p:grpSpPr>
        <p:sp>
          <p:nvSpPr>
            <p:cNvPr id="46" name="Oval 45">
              <a:extLst>
                <a:ext uri="{FF2B5EF4-FFF2-40B4-BE49-F238E27FC236}">
                  <a16:creationId xmlns:a16="http://schemas.microsoft.com/office/drawing/2014/main" id="{E0B60BC5-3B95-0B4B-B3B8-749428549B08}"/>
                </a:ext>
              </a:extLst>
            </p:cNvPr>
            <p:cNvSpPr/>
            <p:nvPr/>
          </p:nvSpPr>
          <p:spPr bwMode="auto">
            <a:xfrm>
              <a:off x="4314267" y="1515717"/>
              <a:ext cx="274174" cy="274864"/>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7" name="Freeform: Shape 279">
              <a:extLst>
                <a:ext uri="{FF2B5EF4-FFF2-40B4-BE49-F238E27FC236}">
                  <a16:creationId xmlns:a16="http://schemas.microsoft.com/office/drawing/2014/main" id="{566A07C7-BAB5-E54D-88A0-C54D386C0ABE}"/>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cxnSp>
        <p:nvCxnSpPr>
          <p:cNvPr id="48" name="Straight Connector 47">
            <a:extLst>
              <a:ext uri="{FF2B5EF4-FFF2-40B4-BE49-F238E27FC236}">
                <a16:creationId xmlns:a16="http://schemas.microsoft.com/office/drawing/2014/main" id="{96808F1A-4805-FD4E-B1B1-D062A02139BC}"/>
              </a:ext>
            </a:extLst>
          </p:cNvPr>
          <p:cNvCxnSpPr>
            <a:cxnSpLocks/>
          </p:cNvCxnSpPr>
          <p:nvPr/>
        </p:nvCxnSpPr>
        <p:spPr>
          <a:xfrm>
            <a:off x="2786792" y="3479271"/>
            <a:ext cx="337408" cy="64065"/>
          </a:xfrm>
          <a:prstGeom prst="line">
            <a:avLst/>
          </a:prstGeom>
          <a:ln w="57150">
            <a:solidFill>
              <a:schemeClr val="accent6">
                <a:alpha val="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49" name="Picture 48" descr="A red stop sign sitting on the ground&#10;&#10;Description automatically generated">
            <a:extLst>
              <a:ext uri="{FF2B5EF4-FFF2-40B4-BE49-F238E27FC236}">
                <a16:creationId xmlns:a16="http://schemas.microsoft.com/office/drawing/2014/main" id="{4BC810CD-341B-F941-B939-5B742BC428D1}"/>
              </a:ext>
            </a:extLst>
          </p:cNvPr>
          <p:cNvPicPr>
            <a:picLocks noChangeAspect="1"/>
          </p:cNvPicPr>
          <p:nvPr/>
        </p:nvPicPr>
        <p:blipFill>
          <a:blip r:embed="rId3">
            <a:alphaModFix amt="0"/>
          </a:blip>
          <a:stretch>
            <a:fillRect/>
          </a:stretch>
        </p:blipFill>
        <p:spPr>
          <a:xfrm rot="4818969">
            <a:off x="3373172" y="2866448"/>
            <a:ext cx="485497" cy="1146092"/>
          </a:xfrm>
          <a:prstGeom prst="rect">
            <a:avLst/>
          </a:prstGeom>
        </p:spPr>
      </p:pic>
      <p:sp>
        <p:nvSpPr>
          <p:cNvPr id="52" name="Rounded Rectangle 51">
            <a:extLst>
              <a:ext uri="{FF2B5EF4-FFF2-40B4-BE49-F238E27FC236}">
                <a16:creationId xmlns:a16="http://schemas.microsoft.com/office/drawing/2014/main" id="{53B98612-DCDE-D44B-B144-8E30CE66AA51}"/>
              </a:ext>
            </a:extLst>
          </p:cNvPr>
          <p:cNvSpPr/>
          <p:nvPr/>
        </p:nvSpPr>
        <p:spPr bwMode="auto">
          <a:xfrm>
            <a:off x="1086078" y="1801674"/>
            <a:ext cx="3149600" cy="4165600"/>
          </a:xfrm>
          <a:prstGeom prst="roundRect">
            <a:avLst/>
          </a:prstGeom>
          <a:noFill/>
          <a:ln w="57150">
            <a:solidFill>
              <a:schemeClr val="accent1">
                <a:lumMod val="60000"/>
                <a:lumOff val="4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54" name="Rounded Rectangle 53">
            <a:extLst>
              <a:ext uri="{FF2B5EF4-FFF2-40B4-BE49-F238E27FC236}">
                <a16:creationId xmlns:a16="http://schemas.microsoft.com/office/drawing/2014/main" id="{747D90AE-BC94-7C4F-84E2-3BAE873E8C1B}"/>
              </a:ext>
            </a:extLst>
          </p:cNvPr>
          <p:cNvSpPr/>
          <p:nvPr/>
        </p:nvSpPr>
        <p:spPr bwMode="auto">
          <a:xfrm>
            <a:off x="7484988" y="1801674"/>
            <a:ext cx="3149600" cy="4165600"/>
          </a:xfrm>
          <a:prstGeom prst="roundRect">
            <a:avLst/>
          </a:prstGeom>
          <a:noFill/>
          <a:ln w="57150">
            <a:solidFill>
              <a:schemeClr val="accent1">
                <a:lumMod val="60000"/>
                <a:lumOff val="40000"/>
              </a:schemeClr>
            </a:solidFill>
            <a:prstDash val="sysDot"/>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gradFill>
                <a:gsLst>
                  <a:gs pos="40075">
                    <a:srgbClr val="FFFFFF"/>
                  </a:gs>
                  <a:gs pos="30000">
                    <a:srgbClr val="FFFFFF"/>
                  </a:gs>
                </a:gsLst>
                <a:lin ang="5400000" scaled="0"/>
              </a:gradFill>
              <a:effectLst/>
              <a:uLnTx/>
              <a:uFillTx/>
              <a:latin typeface="Segoe UI"/>
              <a:ea typeface="+mn-ea"/>
              <a:cs typeface="+mn-cs"/>
            </a:endParaRPr>
          </a:p>
        </p:txBody>
      </p:sp>
      <p:sp>
        <p:nvSpPr>
          <p:cNvPr id="55" name="TextBox 54">
            <a:extLst>
              <a:ext uri="{FF2B5EF4-FFF2-40B4-BE49-F238E27FC236}">
                <a16:creationId xmlns:a16="http://schemas.microsoft.com/office/drawing/2014/main" id="{40574F39-7DB8-3F4A-963F-A40072C31FF0}"/>
              </a:ext>
            </a:extLst>
          </p:cNvPr>
          <p:cNvSpPr txBox="1"/>
          <p:nvPr/>
        </p:nvSpPr>
        <p:spPr>
          <a:xfrm>
            <a:off x="7375869" y="2573768"/>
            <a:ext cx="32766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Segoe UI"/>
                <a:ea typeface="+mn-ea"/>
                <a:cs typeface="+mn-cs"/>
              </a:rPr>
              <a:t>Members only</a:t>
            </a:r>
          </a:p>
        </p:txBody>
      </p:sp>
      <p:grpSp>
        <p:nvGrpSpPr>
          <p:cNvPr id="50" name="Group 49">
            <a:extLst>
              <a:ext uri="{FF2B5EF4-FFF2-40B4-BE49-F238E27FC236}">
                <a16:creationId xmlns:a16="http://schemas.microsoft.com/office/drawing/2014/main" id="{F94F622A-9F66-714B-A40F-7B2548CB656A}"/>
              </a:ext>
            </a:extLst>
          </p:cNvPr>
          <p:cNvGrpSpPr/>
          <p:nvPr/>
        </p:nvGrpSpPr>
        <p:grpSpPr>
          <a:xfrm>
            <a:off x="5329157" y="1548210"/>
            <a:ext cx="408176" cy="506928"/>
            <a:chOff x="4249418" y="1515717"/>
            <a:chExt cx="408176" cy="506928"/>
          </a:xfrm>
          <a:solidFill>
            <a:schemeClr val="accent4">
              <a:lumMod val="60000"/>
              <a:lumOff val="40000"/>
            </a:schemeClr>
          </a:solidFill>
        </p:grpSpPr>
        <p:sp>
          <p:nvSpPr>
            <p:cNvPr id="56" name="Oval 55">
              <a:extLst>
                <a:ext uri="{FF2B5EF4-FFF2-40B4-BE49-F238E27FC236}">
                  <a16:creationId xmlns:a16="http://schemas.microsoft.com/office/drawing/2014/main" id="{F5BA16F3-FFA5-AE42-8B6B-8D2F4F9A046A}"/>
                </a:ext>
              </a:extLst>
            </p:cNvPr>
            <p:cNvSpPr/>
            <p:nvPr/>
          </p:nvSpPr>
          <p:spPr bwMode="auto">
            <a:xfrm>
              <a:off x="4314267" y="1515717"/>
              <a:ext cx="274174" cy="27486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7" name="Freeform: Shape 279">
              <a:extLst>
                <a:ext uri="{FF2B5EF4-FFF2-40B4-BE49-F238E27FC236}">
                  <a16:creationId xmlns:a16="http://schemas.microsoft.com/office/drawing/2014/main" id="{9FA1487C-F80E-534B-873A-BE995CA871CD}"/>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58" name="Group 57">
            <a:extLst>
              <a:ext uri="{FF2B5EF4-FFF2-40B4-BE49-F238E27FC236}">
                <a16:creationId xmlns:a16="http://schemas.microsoft.com/office/drawing/2014/main" id="{A716D025-E5A0-9D49-B7BA-A4AC13B0812E}"/>
              </a:ext>
            </a:extLst>
          </p:cNvPr>
          <p:cNvGrpSpPr/>
          <p:nvPr/>
        </p:nvGrpSpPr>
        <p:grpSpPr>
          <a:xfrm>
            <a:off x="9304160" y="3295958"/>
            <a:ext cx="408176" cy="506928"/>
            <a:chOff x="4249418" y="1515717"/>
            <a:chExt cx="408176" cy="506928"/>
          </a:xfrm>
        </p:grpSpPr>
        <p:sp>
          <p:nvSpPr>
            <p:cNvPr id="59" name="Oval 58">
              <a:extLst>
                <a:ext uri="{FF2B5EF4-FFF2-40B4-BE49-F238E27FC236}">
                  <a16:creationId xmlns:a16="http://schemas.microsoft.com/office/drawing/2014/main" id="{0CE4EF74-3B2F-0C4E-9223-14EA2C1D9884}"/>
                </a:ext>
              </a:extLst>
            </p:cNvPr>
            <p:cNvSpPr/>
            <p:nvPr/>
          </p:nvSpPr>
          <p:spPr bwMode="auto">
            <a:xfrm>
              <a:off x="4314267" y="1515717"/>
              <a:ext cx="274174" cy="274864"/>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0" name="Freeform: Shape 279">
              <a:extLst>
                <a:ext uri="{FF2B5EF4-FFF2-40B4-BE49-F238E27FC236}">
                  <a16:creationId xmlns:a16="http://schemas.microsoft.com/office/drawing/2014/main" id="{C263E78B-3EDF-A342-8251-06BF8B9F9CE5}"/>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61" name="Group 60">
            <a:extLst>
              <a:ext uri="{FF2B5EF4-FFF2-40B4-BE49-F238E27FC236}">
                <a16:creationId xmlns:a16="http://schemas.microsoft.com/office/drawing/2014/main" id="{282665A9-3C35-364D-B5DB-D19E9866EFD1}"/>
              </a:ext>
            </a:extLst>
          </p:cNvPr>
          <p:cNvGrpSpPr/>
          <p:nvPr/>
        </p:nvGrpSpPr>
        <p:grpSpPr>
          <a:xfrm>
            <a:off x="8410530" y="3272610"/>
            <a:ext cx="408176" cy="506928"/>
            <a:chOff x="4249418" y="1515717"/>
            <a:chExt cx="408176" cy="506928"/>
          </a:xfrm>
        </p:grpSpPr>
        <p:sp>
          <p:nvSpPr>
            <p:cNvPr id="62" name="Oval 61">
              <a:extLst>
                <a:ext uri="{FF2B5EF4-FFF2-40B4-BE49-F238E27FC236}">
                  <a16:creationId xmlns:a16="http://schemas.microsoft.com/office/drawing/2014/main" id="{63539413-1C55-6A43-A626-D74CCD9771CC}"/>
                </a:ext>
              </a:extLst>
            </p:cNvPr>
            <p:cNvSpPr/>
            <p:nvPr/>
          </p:nvSpPr>
          <p:spPr bwMode="auto">
            <a:xfrm>
              <a:off x="4314267" y="1515717"/>
              <a:ext cx="274174" cy="274864"/>
            </a:xfrm>
            <a:prstGeom prst="ellipse">
              <a:avLst/>
            </a:pr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3" name="Freeform: Shape 279">
              <a:extLst>
                <a:ext uri="{FF2B5EF4-FFF2-40B4-BE49-F238E27FC236}">
                  <a16:creationId xmlns:a16="http://schemas.microsoft.com/office/drawing/2014/main" id="{FC47DA36-7AF9-F744-826C-25AEB2BFC7E9}"/>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solidFill>
              <a:srgbClr val="93939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64" name="TextBox 63">
            <a:extLst>
              <a:ext uri="{FF2B5EF4-FFF2-40B4-BE49-F238E27FC236}">
                <a16:creationId xmlns:a16="http://schemas.microsoft.com/office/drawing/2014/main" id="{BE810E4A-35BF-654F-950C-3980EB83A84C}"/>
              </a:ext>
            </a:extLst>
          </p:cNvPr>
          <p:cNvSpPr txBox="1"/>
          <p:nvPr/>
        </p:nvSpPr>
        <p:spPr>
          <a:xfrm>
            <a:off x="7421488" y="2014741"/>
            <a:ext cx="32766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Segoe UI"/>
              </a:rPr>
              <a:t>Conditional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latin typeface="Segoe UI"/>
              </a:rPr>
              <a:t>IB Must Match</a:t>
            </a:r>
            <a:endParaRPr kumimoji="0" lang="en-US" sz="1800" b="0" i="0" u="none" strike="noStrike" kern="1200" cap="none" spc="0" normalizeH="0" baseline="0" noProof="0">
              <a:ln>
                <a:noFill/>
              </a:ln>
              <a:effectLst/>
              <a:uLnTx/>
              <a:uFillTx/>
              <a:latin typeface="Segoe UI"/>
            </a:endParaRPr>
          </a:p>
        </p:txBody>
      </p:sp>
      <p:pic>
        <p:nvPicPr>
          <p:cNvPr id="65" name="Picture 64">
            <a:extLst>
              <a:ext uri="{FF2B5EF4-FFF2-40B4-BE49-F238E27FC236}">
                <a16:creationId xmlns:a16="http://schemas.microsoft.com/office/drawing/2014/main" id="{BAFFB052-340F-BA4B-8C60-ECCA1FF1A260}"/>
              </a:ext>
            </a:extLst>
          </p:cNvPr>
          <p:cNvPicPr>
            <a:picLocks noChangeAspect="1"/>
          </p:cNvPicPr>
          <p:nvPr/>
        </p:nvPicPr>
        <p:blipFill>
          <a:blip r:embed="rId4"/>
          <a:stretch>
            <a:fillRect/>
          </a:stretch>
        </p:blipFill>
        <p:spPr>
          <a:xfrm>
            <a:off x="7822714" y="4264795"/>
            <a:ext cx="2524535" cy="1423904"/>
          </a:xfrm>
          <a:prstGeom prst="rect">
            <a:avLst/>
          </a:prstGeom>
        </p:spPr>
      </p:pic>
      <p:pic>
        <p:nvPicPr>
          <p:cNvPr id="66" name="Picture 65">
            <a:extLst>
              <a:ext uri="{FF2B5EF4-FFF2-40B4-BE49-F238E27FC236}">
                <a16:creationId xmlns:a16="http://schemas.microsoft.com/office/drawing/2014/main" id="{F6D0121D-1C5C-0342-8430-E8AEBF229D77}"/>
              </a:ext>
            </a:extLst>
          </p:cNvPr>
          <p:cNvPicPr>
            <a:picLocks noChangeAspect="1"/>
          </p:cNvPicPr>
          <p:nvPr/>
        </p:nvPicPr>
        <p:blipFill>
          <a:blip r:embed="rId4"/>
          <a:stretch>
            <a:fillRect/>
          </a:stretch>
        </p:blipFill>
        <p:spPr>
          <a:xfrm>
            <a:off x="1407655" y="4264795"/>
            <a:ext cx="2524535" cy="1423904"/>
          </a:xfrm>
          <a:prstGeom prst="rect">
            <a:avLst/>
          </a:prstGeom>
        </p:spPr>
      </p:pic>
      <p:sp>
        <p:nvSpPr>
          <p:cNvPr id="2" name="Rectangle 1">
            <a:extLst>
              <a:ext uri="{FF2B5EF4-FFF2-40B4-BE49-F238E27FC236}">
                <a16:creationId xmlns:a16="http://schemas.microsoft.com/office/drawing/2014/main" id="{2809E5FF-4DA9-F446-BEFD-E9C1E28BC0F5}"/>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effectLst/>
                <a:uLnTx/>
                <a:uFillTx/>
                <a:latin typeface="Times" pitchFamily="2" charset="0"/>
                <a:ea typeface="+mn-ea"/>
                <a:cs typeface="+mn-cs"/>
              </a:rPr>
              <a:t> </a:t>
            </a:r>
            <a:endParaRPr kumimoji="0" lang="en-US" sz="1800" b="0" i="0" u="none" strike="noStrike" kern="1200" cap="none" spc="0" normalizeH="0" baseline="0" noProof="0">
              <a:ln>
                <a:noFill/>
              </a:ln>
              <a:effectLst/>
              <a:uLnTx/>
              <a:uFillTx/>
              <a:latin typeface="Segoe UI"/>
              <a:ea typeface="+mn-ea"/>
              <a:cs typeface="+mn-cs"/>
            </a:endParaRPr>
          </a:p>
        </p:txBody>
      </p:sp>
      <p:pic>
        <p:nvPicPr>
          <p:cNvPr id="67" name="Picture 66" descr="A red stop sign sitting on the ground&#10;&#10;Description automatically generated">
            <a:extLst>
              <a:ext uri="{FF2B5EF4-FFF2-40B4-BE49-F238E27FC236}">
                <a16:creationId xmlns:a16="http://schemas.microsoft.com/office/drawing/2014/main" id="{1D668DB8-235E-584A-8825-26945485E0B0}"/>
              </a:ext>
            </a:extLst>
          </p:cNvPr>
          <p:cNvPicPr>
            <a:picLocks noChangeAspect="1"/>
          </p:cNvPicPr>
          <p:nvPr/>
        </p:nvPicPr>
        <p:blipFill>
          <a:blip r:embed="rId3"/>
          <a:stretch>
            <a:fillRect/>
          </a:stretch>
        </p:blipFill>
        <p:spPr>
          <a:xfrm>
            <a:off x="3603675" y="2367648"/>
            <a:ext cx="485497" cy="1146092"/>
          </a:xfrm>
          <a:prstGeom prst="rect">
            <a:avLst/>
          </a:prstGeom>
        </p:spPr>
      </p:pic>
      <p:sp>
        <p:nvSpPr>
          <p:cNvPr id="68" name="TextBox 67">
            <a:extLst>
              <a:ext uri="{FF2B5EF4-FFF2-40B4-BE49-F238E27FC236}">
                <a16:creationId xmlns:a16="http://schemas.microsoft.com/office/drawing/2014/main" id="{35DF6C80-4280-4EDE-BC80-DDF7EB32E444}"/>
              </a:ext>
            </a:extLst>
          </p:cNvPr>
          <p:cNvSpPr txBox="1"/>
          <p:nvPr/>
        </p:nvSpPr>
        <p:spPr>
          <a:xfrm>
            <a:off x="959078" y="2552688"/>
            <a:ext cx="3276600" cy="276999"/>
          </a:xfrm>
          <a:prstGeom prst="rect">
            <a:avLst/>
          </a:prstGeom>
          <a:noFill/>
        </p:spPr>
        <p:txBody>
          <a:bodyPr wrap="square" lIns="0" tIns="0" rIns="0" bIns="0" rtlCol="0">
            <a:spAutoFit/>
          </a:bodyPr>
          <a:lstStyle/>
          <a:p>
            <a:pPr algn="ctr" defTabSz="914400">
              <a:defRPr/>
            </a:pPr>
            <a:r>
              <a:rPr kumimoji="0" lang="en-US" sz="1800" b="0" i="0" u="none" strike="noStrike" kern="1200" cap="none" spc="0" normalizeH="0" baseline="0" noProof="0">
                <a:ln>
                  <a:noFill/>
                </a:ln>
                <a:effectLst/>
                <a:uLnTx/>
                <a:uFillTx/>
                <a:latin typeface="Segoe UI"/>
                <a:ea typeface="+mn-ea"/>
                <a:cs typeface="+mn-cs"/>
              </a:rPr>
              <a:t>Members only</a:t>
            </a:r>
            <a:endParaRPr lang="en-US" sz="1800">
              <a:solidFill>
                <a:srgbClr val="FF0000"/>
              </a:solidFill>
              <a:latin typeface="Segoe UI"/>
            </a:endParaRPr>
          </a:p>
        </p:txBody>
      </p:sp>
      <p:pic>
        <p:nvPicPr>
          <p:cNvPr id="4" name="Picture 3" descr="A person standing next to a brick wall&#10;&#10;Description automatically generated">
            <a:extLst>
              <a:ext uri="{FF2B5EF4-FFF2-40B4-BE49-F238E27FC236}">
                <a16:creationId xmlns:a16="http://schemas.microsoft.com/office/drawing/2014/main" id="{66A168D7-592E-4959-BF19-5082A39206E1}"/>
              </a:ext>
            </a:extLst>
          </p:cNvPr>
          <p:cNvPicPr>
            <a:picLocks noChangeAspect="1"/>
          </p:cNvPicPr>
          <p:nvPr/>
        </p:nvPicPr>
        <p:blipFill>
          <a:blip r:embed="rId5"/>
          <a:stretch>
            <a:fillRect/>
          </a:stretch>
        </p:blipFill>
        <p:spPr>
          <a:xfrm>
            <a:off x="5600255" y="2234955"/>
            <a:ext cx="809416" cy="3562232"/>
          </a:xfrm>
          <a:prstGeom prst="rect">
            <a:avLst/>
          </a:prstGeom>
        </p:spPr>
      </p:pic>
      <p:grpSp>
        <p:nvGrpSpPr>
          <p:cNvPr id="5" name="Group 4">
            <a:extLst>
              <a:ext uri="{FF2B5EF4-FFF2-40B4-BE49-F238E27FC236}">
                <a16:creationId xmlns:a16="http://schemas.microsoft.com/office/drawing/2014/main" id="{A23B6D9F-487B-4C76-82C2-D79A5866222E}"/>
              </a:ext>
            </a:extLst>
          </p:cNvPr>
          <p:cNvGrpSpPr/>
          <p:nvPr/>
        </p:nvGrpSpPr>
        <p:grpSpPr>
          <a:xfrm>
            <a:off x="6194371" y="1569610"/>
            <a:ext cx="408176" cy="506928"/>
            <a:chOff x="4249418" y="1515717"/>
            <a:chExt cx="408176" cy="506928"/>
          </a:xfrm>
          <a:solidFill>
            <a:schemeClr val="accent4">
              <a:lumMod val="60000"/>
              <a:lumOff val="40000"/>
            </a:schemeClr>
          </a:solidFill>
        </p:grpSpPr>
        <p:sp>
          <p:nvSpPr>
            <p:cNvPr id="69" name="Oval 68">
              <a:extLst>
                <a:ext uri="{FF2B5EF4-FFF2-40B4-BE49-F238E27FC236}">
                  <a16:creationId xmlns:a16="http://schemas.microsoft.com/office/drawing/2014/main" id="{C6FE148C-09A0-4296-8FC4-04B961519029}"/>
                </a:ext>
              </a:extLst>
            </p:cNvPr>
            <p:cNvSpPr/>
            <p:nvPr/>
          </p:nvSpPr>
          <p:spPr bwMode="auto">
            <a:xfrm>
              <a:off x="4314267" y="1515717"/>
              <a:ext cx="274174" cy="274864"/>
            </a:xfrm>
            <a:prstGeom prst="ellipse">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0" name="Freeform: Shape 279">
              <a:extLst>
                <a:ext uri="{FF2B5EF4-FFF2-40B4-BE49-F238E27FC236}">
                  <a16:creationId xmlns:a16="http://schemas.microsoft.com/office/drawing/2014/main" id="{3A275BF1-E3DA-4EAE-A6AB-CA87A22184A1}"/>
                </a:ext>
              </a:extLst>
            </p:cNvPr>
            <p:cNvSpPr/>
            <p:nvPr/>
          </p:nvSpPr>
          <p:spPr bwMode="auto">
            <a:xfrm>
              <a:off x="4249418" y="1825543"/>
              <a:ext cx="408176" cy="197102"/>
            </a:xfrm>
            <a:custGeom>
              <a:avLst/>
              <a:gdLst>
                <a:gd name="connsiteX0" fmla="*/ 272262 w 544524"/>
                <a:gd name="connsiteY0" fmla="*/ 0 h 262282"/>
                <a:gd name="connsiteX1" fmla="*/ 540089 w 544524"/>
                <a:gd name="connsiteY1" fmla="*/ 218285 h 262282"/>
                <a:gd name="connsiteX2" fmla="*/ 544524 w 544524"/>
                <a:gd name="connsiteY2" fmla="*/ 262282 h 262282"/>
                <a:gd name="connsiteX3" fmla="*/ 0 w 544524"/>
                <a:gd name="connsiteY3" fmla="*/ 262282 h 262282"/>
                <a:gd name="connsiteX4" fmla="*/ 4435 w 544524"/>
                <a:gd name="connsiteY4" fmla="*/ 218285 h 262282"/>
                <a:gd name="connsiteX5" fmla="*/ 272262 w 544524"/>
                <a:gd name="connsiteY5" fmla="*/ 0 h 262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524" h="262282">
                  <a:moveTo>
                    <a:pt x="272262" y="0"/>
                  </a:moveTo>
                  <a:cubicBezTo>
                    <a:pt x="404373" y="0"/>
                    <a:pt x="514597" y="93710"/>
                    <a:pt x="540089" y="218285"/>
                  </a:cubicBezTo>
                  <a:lnTo>
                    <a:pt x="544524" y="262282"/>
                  </a:lnTo>
                  <a:lnTo>
                    <a:pt x="0" y="262282"/>
                  </a:lnTo>
                  <a:lnTo>
                    <a:pt x="4435" y="218285"/>
                  </a:lnTo>
                  <a:cubicBezTo>
                    <a:pt x="29927" y="93710"/>
                    <a:pt x="140151" y="0"/>
                    <a:pt x="272262" y="0"/>
                  </a:cubicBezTo>
                  <a:close/>
                </a:path>
              </a:pathLst>
            </a:cu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l" defTabSz="913927" rtl="0" eaLnBrk="1" fontAlgn="base" latinLnBrk="0" hangingPunct="1">
                <a:lnSpc>
                  <a:spcPct val="10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sp>
        <p:nvSpPr>
          <p:cNvPr id="71" name="TextBox 70">
            <a:extLst>
              <a:ext uri="{FF2B5EF4-FFF2-40B4-BE49-F238E27FC236}">
                <a16:creationId xmlns:a16="http://schemas.microsoft.com/office/drawing/2014/main" id="{5B2FECA1-A69B-4914-A38E-9C25DE62B074}"/>
              </a:ext>
            </a:extLst>
          </p:cNvPr>
          <p:cNvSpPr txBox="1"/>
          <p:nvPr/>
        </p:nvSpPr>
        <p:spPr>
          <a:xfrm>
            <a:off x="941197" y="1947993"/>
            <a:ext cx="3276600" cy="55399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Segoe UI"/>
              </a:rPr>
              <a:t>Conditional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Segoe UI"/>
              </a:rPr>
              <a:t>IB Must Match</a:t>
            </a:r>
            <a:endParaRPr kumimoji="0" lang="en-US" sz="1800" b="0" i="0" u="none" strike="noStrike" kern="1200" cap="none" spc="0" normalizeH="0" baseline="0" noProof="0" dirty="0">
              <a:ln>
                <a:noFill/>
              </a:ln>
              <a:solidFill>
                <a:schemeClr val="tx1"/>
              </a:solidFill>
              <a:effectLst/>
              <a:uLnTx/>
              <a:uFillTx/>
              <a:latin typeface="Segoe UI"/>
            </a:endParaRPr>
          </a:p>
        </p:txBody>
      </p:sp>
      <p:pic>
        <p:nvPicPr>
          <p:cNvPr id="6" name="Picture 5" descr="A red stop sign sitting on the ground&#10;&#10;Description automatically generated">
            <a:extLst>
              <a:ext uri="{FF2B5EF4-FFF2-40B4-BE49-F238E27FC236}">
                <a16:creationId xmlns:a16="http://schemas.microsoft.com/office/drawing/2014/main" id="{C9158DE2-4623-4360-814D-7928D164716A}"/>
              </a:ext>
            </a:extLst>
          </p:cNvPr>
          <p:cNvPicPr>
            <a:picLocks noChangeAspect="1"/>
          </p:cNvPicPr>
          <p:nvPr/>
        </p:nvPicPr>
        <p:blipFill>
          <a:blip r:embed="rId3"/>
          <a:stretch>
            <a:fillRect/>
          </a:stretch>
        </p:blipFill>
        <p:spPr>
          <a:xfrm>
            <a:off x="7587063" y="2333178"/>
            <a:ext cx="485497" cy="1146092"/>
          </a:xfrm>
          <a:prstGeom prst="rect">
            <a:avLst/>
          </a:prstGeom>
        </p:spPr>
      </p:pic>
    </p:spTree>
    <p:extLst>
      <p:ext uri="{BB962C8B-B14F-4D97-AF65-F5344CB8AC3E}">
        <p14:creationId xmlns:p14="http://schemas.microsoft.com/office/powerpoint/2010/main" val="8046338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5000" fill="hold" grpId="0" nodeType="afterEffect">
                                  <p:stCondLst>
                                    <p:cond delay="0"/>
                                  </p:stCondLst>
                                  <p:childTnLst>
                                    <p:anim calcmode="discrete" valueType="str">
                                      <p:cBhvr>
                                        <p:cTn id="6" dur="1000" fill="hold"/>
                                        <p:tgtEl>
                                          <p:spTgt spid="64"/>
                                        </p:tgtEl>
                                        <p:attrNameLst>
                                          <p:attrName>style.visibility</p:attrName>
                                        </p:attrNameLst>
                                      </p:cBhvr>
                                      <p:tavLst>
                                        <p:tav tm="0">
                                          <p:val>
                                            <p:strVal val="hidden"/>
                                          </p:val>
                                        </p:tav>
                                        <p:tav tm="50000">
                                          <p:val>
                                            <p:strVal val="visible"/>
                                          </p:val>
                                        </p:tav>
                                      </p:tavLst>
                                    </p:anim>
                                  </p:childTnLst>
                                </p:cTn>
                              </p:par>
                              <p:par>
                                <p:cTn id="7" presetID="35" presetClass="emph" presetSubtype="0" repeatCount="5000" fill="hold" grpId="0" nodeType="withEffect">
                                  <p:stCondLst>
                                    <p:cond delay="0"/>
                                  </p:stCondLst>
                                  <p:childTnLst>
                                    <p:anim calcmode="discrete" valueType="str">
                                      <p:cBhvr>
                                        <p:cTn id="8" dur="1000" fill="hold"/>
                                        <p:tgtEl>
                                          <p:spTgt spid="7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7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782EFF-E1B9-4C48-8C3D-6FB805FD1B7A}"/>
              </a:ext>
            </a:extLst>
          </p:cNvPr>
          <p:cNvPicPr>
            <a:picLocks noChangeAspect="1"/>
          </p:cNvPicPr>
          <p:nvPr/>
        </p:nvPicPr>
        <p:blipFill>
          <a:blip r:embed="rId3"/>
          <a:stretch>
            <a:fillRect/>
          </a:stretch>
        </p:blipFill>
        <p:spPr>
          <a:xfrm>
            <a:off x="5421086" y="1363682"/>
            <a:ext cx="6466114" cy="3633579"/>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8A45C2E6-7C58-4409-8479-C80BFC12A7B0}"/>
              </a:ext>
            </a:extLst>
          </p:cNvPr>
          <p:cNvSpPr>
            <a:spLocks noGrp="1"/>
          </p:cNvSpPr>
          <p:nvPr>
            <p:ph type="body" sz="quarter" idx="10"/>
          </p:nvPr>
        </p:nvSpPr>
        <p:spPr>
          <a:xfrm>
            <a:off x="304800" y="2392621"/>
            <a:ext cx="4626962" cy="2768410"/>
          </a:xfrm>
        </p:spPr>
        <p:txBody>
          <a:bodyPr/>
          <a:lstStyle/>
          <a:p>
            <a:pPr marL="280121" indent="-280121">
              <a:buFont typeface="Arial" panose="020B0604020202020204" pitchFamily="34" charset="0"/>
              <a:buChar char="•"/>
            </a:pPr>
            <a:r>
              <a:rPr lang="en-US" sz="2000" dirty="0">
                <a:solidFill>
                  <a:srgbClr val="0069BA"/>
                </a:solidFill>
              </a:rPr>
              <a:t>Segment the users</a:t>
            </a:r>
            <a:r>
              <a:rPr lang="en-US" sz="2000" dirty="0">
                <a:solidFill>
                  <a:schemeClr val="tx1"/>
                </a:solidFill>
              </a:rPr>
              <a:t> in your enterprises per compliance requirement</a:t>
            </a:r>
          </a:p>
          <a:p>
            <a:pPr marL="280121" indent="-280121">
              <a:buFont typeface="Arial" panose="020B0604020202020204" pitchFamily="34" charset="0"/>
              <a:buChar char="•"/>
            </a:pPr>
            <a:r>
              <a:rPr lang="en-US" sz="2000" dirty="0">
                <a:solidFill>
                  <a:srgbClr val="0069BA"/>
                </a:solidFill>
              </a:rPr>
              <a:t>Associate teams/sites </a:t>
            </a:r>
            <a:r>
              <a:rPr lang="en-US" sz="2000" dirty="0">
                <a:solidFill>
                  <a:schemeClr val="tx1"/>
                </a:solidFill>
              </a:rPr>
              <a:t>to specific info barrier segment, as needed</a:t>
            </a:r>
          </a:p>
          <a:p>
            <a:pPr marL="280121" indent="-280121">
              <a:buFont typeface="Arial" panose="020B0604020202020204" pitchFamily="34" charset="0"/>
              <a:buChar char="•"/>
            </a:pPr>
            <a:r>
              <a:rPr lang="en-US" sz="2000" dirty="0">
                <a:solidFill>
                  <a:srgbClr val="0069BA"/>
                </a:solidFill>
              </a:rPr>
              <a:t>Achieve barriers in communication and collaboration</a:t>
            </a:r>
            <a:r>
              <a:rPr lang="en-US" sz="2000" dirty="0">
                <a:solidFill>
                  <a:schemeClr val="tx1"/>
                </a:solidFill>
              </a:rPr>
              <a:t> with this advanced conditional authorization</a:t>
            </a:r>
          </a:p>
        </p:txBody>
      </p:sp>
      <p:sp>
        <p:nvSpPr>
          <p:cNvPr id="4" name="Title 3">
            <a:extLst>
              <a:ext uri="{FF2B5EF4-FFF2-40B4-BE49-F238E27FC236}">
                <a16:creationId xmlns:a16="http://schemas.microsoft.com/office/drawing/2014/main" id="{E6FC407D-6E7F-4509-8239-4FAB68EF8072}"/>
              </a:ext>
            </a:extLst>
          </p:cNvPr>
          <p:cNvSpPr>
            <a:spLocks noGrp="1"/>
          </p:cNvSpPr>
          <p:nvPr>
            <p:ph type="title"/>
          </p:nvPr>
        </p:nvSpPr>
        <p:spPr>
          <a:xfrm>
            <a:off x="481123" y="213466"/>
            <a:ext cx="8901277" cy="739238"/>
          </a:xfrm>
        </p:spPr>
        <p:txBody>
          <a:bodyPr/>
          <a:lstStyle/>
          <a:p>
            <a:r>
              <a:rPr lang="en-US" dirty="0">
                <a:solidFill>
                  <a:schemeClr val="tx1"/>
                </a:solidFill>
              </a:rPr>
              <a:t>Information Barriers (IB)</a:t>
            </a:r>
          </a:p>
        </p:txBody>
      </p:sp>
      <p:pic>
        <p:nvPicPr>
          <p:cNvPr id="5" name="Picture 4">
            <a:extLst>
              <a:ext uri="{FF2B5EF4-FFF2-40B4-BE49-F238E27FC236}">
                <a16:creationId xmlns:a16="http://schemas.microsoft.com/office/drawing/2014/main" id="{242B031F-68CA-4CF7-ABDA-66739F2CA333}"/>
              </a:ext>
            </a:extLst>
          </p:cNvPr>
          <p:cNvPicPr>
            <a:picLocks noChangeAspect="1"/>
          </p:cNvPicPr>
          <p:nvPr/>
        </p:nvPicPr>
        <p:blipFill>
          <a:blip r:embed="rId4"/>
          <a:stretch>
            <a:fillRect/>
          </a:stretch>
        </p:blipFill>
        <p:spPr>
          <a:xfrm>
            <a:off x="6596743" y="3677528"/>
            <a:ext cx="5290457" cy="29670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94288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Word"/>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ussinesspeople working together">
            <a:extLst>
              <a:ext uri="{FF2B5EF4-FFF2-40B4-BE49-F238E27FC236}">
                <a16:creationId xmlns:a16="http://schemas.microsoft.com/office/drawing/2014/main" id="{D70A49D6-AD7E-42C3-AD8F-835433C65E81}"/>
              </a:ext>
            </a:extLst>
          </p:cNvPr>
          <p:cNvPicPr>
            <a:picLocks noChangeAspect="1"/>
          </p:cNvPicPr>
          <p:nvPr/>
        </p:nvPicPr>
        <p:blipFill>
          <a:blip r:embed="rId3"/>
          <a:stretch>
            <a:fillRect/>
          </a:stretch>
        </p:blipFill>
        <p:spPr>
          <a:xfrm>
            <a:off x="0" y="-2"/>
            <a:ext cx="12233088" cy="8153401"/>
          </a:xfrm>
          <a:prstGeom prst="rect">
            <a:avLst/>
          </a:prstGeom>
        </p:spPr>
      </p:pic>
      <p:sp>
        <p:nvSpPr>
          <p:cNvPr id="2" name="Title 1">
            <a:extLst>
              <a:ext uri="{FF2B5EF4-FFF2-40B4-BE49-F238E27FC236}">
                <a16:creationId xmlns:a16="http://schemas.microsoft.com/office/drawing/2014/main" id="{B5D18123-2BEE-4A49-8D2B-41F7CA0E52BC}"/>
              </a:ext>
            </a:extLst>
          </p:cNvPr>
          <p:cNvSpPr>
            <a:spLocks noGrp="1"/>
          </p:cNvSpPr>
          <p:nvPr>
            <p:ph type="title"/>
          </p:nvPr>
        </p:nvSpPr>
        <p:spPr>
          <a:xfrm>
            <a:off x="-1" y="5072743"/>
            <a:ext cx="12398829" cy="1785256"/>
          </a:xfrm>
        </p:spPr>
        <p:txBody>
          <a:bodyPr wrap="square" anchor="ctr">
            <a:normAutofit fontScale="90000"/>
          </a:bodyPr>
          <a:lstStyle/>
          <a:p>
            <a:r>
              <a:rPr lang="en-US" sz="2800" dirty="0"/>
              <a:t>Demo:</a:t>
            </a:r>
            <a:br>
              <a:rPr lang="en-US" sz="2800" dirty="0"/>
            </a:br>
            <a:br>
              <a:rPr lang="en-US" sz="2800" dirty="0"/>
            </a:br>
            <a:r>
              <a:rPr lang="en-US" sz="2800" dirty="0"/>
              <a:t>Information barriers</a:t>
            </a:r>
          </a:p>
        </p:txBody>
      </p:sp>
    </p:spTree>
    <p:extLst>
      <p:ext uri="{BB962C8B-B14F-4D97-AF65-F5344CB8AC3E}">
        <p14:creationId xmlns:p14="http://schemas.microsoft.com/office/powerpoint/2010/main" val="15435771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448B-01A7-417D-819D-1735F00E9894}"/>
              </a:ext>
            </a:extLst>
          </p:cNvPr>
          <p:cNvSpPr>
            <a:spLocks noGrp="1"/>
          </p:cNvSpPr>
          <p:nvPr>
            <p:ph type="title"/>
          </p:nvPr>
        </p:nvSpPr>
        <p:spPr>
          <a:xfrm>
            <a:off x="304801" y="2996526"/>
            <a:ext cx="4446588" cy="792556"/>
          </a:xfrm>
        </p:spPr>
        <p:txBody>
          <a:bodyPr wrap="square" anchor="t">
            <a:normAutofit/>
          </a:bodyPr>
          <a:lstStyle/>
          <a:p>
            <a:r>
              <a:rPr lang="en-US" sz="3200"/>
              <a:t>But, wait there’s more…</a:t>
            </a:r>
          </a:p>
        </p:txBody>
      </p:sp>
      <p:pic>
        <p:nvPicPr>
          <p:cNvPr id="4" name="Picture 3">
            <a:extLst>
              <a:ext uri="{FF2B5EF4-FFF2-40B4-BE49-F238E27FC236}">
                <a16:creationId xmlns:a16="http://schemas.microsoft.com/office/drawing/2014/main" id="{9E889C3A-924A-497B-A8BA-5674921CF31F}"/>
              </a:ext>
            </a:extLst>
          </p:cNvPr>
          <p:cNvPicPr>
            <a:picLocks noChangeAspect="1"/>
          </p:cNvPicPr>
          <p:nvPr/>
        </p:nvPicPr>
        <p:blipFill rotWithShape="1">
          <a:blip r:embed="rId3"/>
          <a:srcRect l="28750" r="-1" b="-1"/>
          <a:stretch/>
        </p:blipFill>
        <p:spPr>
          <a:xfrm>
            <a:off x="5334000" y="10"/>
            <a:ext cx="6858000" cy="6857990"/>
          </a:xfrm>
          <a:prstGeom prst="rect">
            <a:avLst/>
          </a:prstGeom>
          <a:noFill/>
        </p:spPr>
      </p:pic>
    </p:spTree>
    <p:extLst>
      <p:ext uri="{BB962C8B-B14F-4D97-AF65-F5344CB8AC3E}">
        <p14:creationId xmlns:p14="http://schemas.microsoft.com/office/powerpoint/2010/main" val="168712044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80CEA-364E-4786-9A8B-89E592A26799}"/>
              </a:ext>
            </a:extLst>
          </p:cNvPr>
          <p:cNvSpPr>
            <a:spLocks noGrp="1"/>
          </p:cNvSpPr>
          <p:nvPr>
            <p:ph type="title"/>
          </p:nvPr>
        </p:nvSpPr>
        <p:spPr>
          <a:xfrm>
            <a:off x="3194525" y="152333"/>
            <a:ext cx="4163125" cy="430887"/>
          </a:xfrm>
        </p:spPr>
        <p:txBody>
          <a:bodyPr/>
          <a:lstStyle/>
          <a:p>
            <a:r>
              <a:rPr lang="en-US" dirty="0"/>
              <a:t>Migration manager</a:t>
            </a:r>
          </a:p>
        </p:txBody>
      </p:sp>
      <p:sp>
        <p:nvSpPr>
          <p:cNvPr id="4" name="TextBox 3">
            <a:extLst>
              <a:ext uri="{FF2B5EF4-FFF2-40B4-BE49-F238E27FC236}">
                <a16:creationId xmlns:a16="http://schemas.microsoft.com/office/drawing/2014/main" id="{B0015545-D453-4635-9FDA-7D8822100FE9}"/>
              </a:ext>
            </a:extLst>
          </p:cNvPr>
          <p:cNvSpPr txBox="1"/>
          <p:nvPr/>
        </p:nvSpPr>
        <p:spPr>
          <a:xfrm>
            <a:off x="286614" y="1118804"/>
            <a:ext cx="3300648" cy="4739759"/>
          </a:xfrm>
          <a:prstGeom prst="rect">
            <a:avLst/>
          </a:prstGeom>
          <a:noFill/>
        </p:spPr>
        <p:txBody>
          <a:bodyPr wrap="square" lIns="0" tIns="0" rIns="0" bIns="0" rtlCol="0" anchor="t">
            <a:spAutoFit/>
          </a:bodyPr>
          <a:lstStyle/>
          <a:p>
            <a:r>
              <a:rPr lang="en-US" sz="1600" dirty="0">
                <a:cs typeface="Segoe UI"/>
              </a:rPr>
              <a:t>Migrate content to M365 through a simple interface</a:t>
            </a:r>
          </a:p>
          <a:p>
            <a:endParaRPr lang="en-US" sz="1600" dirty="0">
              <a:cs typeface="Segoe UI"/>
            </a:endParaRPr>
          </a:p>
          <a:p>
            <a:r>
              <a:rPr lang="en-US" sz="1600" dirty="0">
                <a:cs typeface="Segoe UI"/>
              </a:rPr>
              <a:t>Automatic task distribution across multiple migration agents</a:t>
            </a:r>
          </a:p>
          <a:p>
            <a:endParaRPr lang="en-US" sz="1600" dirty="0">
              <a:cs typeface="Segoe UI"/>
            </a:endParaRPr>
          </a:p>
          <a:p>
            <a:r>
              <a:rPr lang="en-US" sz="1600" dirty="0">
                <a:cs typeface="Segoe UI"/>
              </a:rPr>
              <a:t>Centralized task management and reporting</a:t>
            </a:r>
          </a:p>
          <a:p>
            <a:endParaRPr lang="en-US" sz="1600" dirty="0">
              <a:cs typeface="Segoe UI"/>
            </a:endParaRPr>
          </a:p>
          <a:p>
            <a:r>
              <a:rPr lang="en-US" sz="1600">
                <a:cs typeface="Segoe UI"/>
              </a:rPr>
              <a:t>Access tools </a:t>
            </a:r>
            <a:r>
              <a:rPr lang="en-US" sz="1600" dirty="0">
                <a:cs typeface="Segoe UI"/>
              </a:rPr>
              <a:t>based on your sources including on-prem server and other cloud storage providers</a:t>
            </a:r>
          </a:p>
          <a:p>
            <a:endParaRPr lang="en-US" sz="1600" dirty="0">
              <a:cs typeface="Segoe UI"/>
            </a:endParaRPr>
          </a:p>
          <a:p>
            <a:endParaRPr lang="en-US" sz="1600" dirty="0">
              <a:cs typeface="Segoe UI"/>
            </a:endParaRPr>
          </a:p>
          <a:p>
            <a:endParaRPr lang="en-US" sz="1600" dirty="0">
              <a:cs typeface="Segoe UI"/>
            </a:endParaRPr>
          </a:p>
          <a:p>
            <a:endParaRPr lang="en-US" sz="1600" dirty="0">
              <a:cs typeface="Segoe UI"/>
            </a:endParaRPr>
          </a:p>
          <a:p>
            <a:endParaRPr lang="en-US" sz="1600" dirty="0">
              <a:cs typeface="Segoe UI"/>
            </a:endParaRPr>
          </a:p>
          <a:p>
            <a:endParaRPr lang="en-US" sz="1600" dirty="0">
              <a:cs typeface="Segoe UI"/>
            </a:endParaRPr>
          </a:p>
          <a:p>
            <a:pPr marL="342900" indent="-342900">
              <a:buFont typeface="Arial" panose="020B0604020202020204" pitchFamily="34" charset="0"/>
              <a:buChar char="•"/>
            </a:pPr>
            <a:endParaRPr lang="en-US" sz="2000" dirty="0">
              <a:cs typeface="Segoe UI"/>
            </a:endParaRPr>
          </a:p>
        </p:txBody>
      </p:sp>
      <p:sp>
        <p:nvSpPr>
          <p:cNvPr id="3" name="TextBox 2">
            <a:extLst>
              <a:ext uri="{FF2B5EF4-FFF2-40B4-BE49-F238E27FC236}">
                <a16:creationId xmlns:a16="http://schemas.microsoft.com/office/drawing/2014/main" id="{D1A9BDD1-C484-4E4C-A9A9-7781F0ADE424}"/>
              </a:ext>
            </a:extLst>
          </p:cNvPr>
          <p:cNvSpPr txBox="1"/>
          <p:nvPr/>
        </p:nvSpPr>
        <p:spPr>
          <a:xfrm>
            <a:off x="4147303" y="6122535"/>
            <a:ext cx="5468693" cy="54322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US" dirty="0"/>
              <a:t>Learn more at  https://aka.ms/MigrateToM365</a:t>
            </a:r>
            <a:r>
              <a:rPr lang="en-US" dirty="0">
                <a:cs typeface="Segoe UI"/>
              </a:rPr>
              <a:t>​</a:t>
            </a:r>
          </a:p>
          <a:p>
            <a:endParaRPr lang="en-US" dirty="0"/>
          </a:p>
        </p:txBody>
      </p:sp>
      <p:pic>
        <p:nvPicPr>
          <p:cNvPr id="12" name="Picture 11">
            <a:extLst>
              <a:ext uri="{FF2B5EF4-FFF2-40B4-BE49-F238E27FC236}">
                <a16:creationId xmlns:a16="http://schemas.microsoft.com/office/drawing/2014/main" id="{D656CA88-F4F9-4B28-B12D-5A80316797BC}"/>
              </a:ext>
            </a:extLst>
          </p:cNvPr>
          <p:cNvPicPr>
            <a:picLocks noChangeAspect="1"/>
          </p:cNvPicPr>
          <p:nvPr/>
        </p:nvPicPr>
        <p:blipFill>
          <a:blip r:embed="rId3"/>
          <a:stretch>
            <a:fillRect/>
          </a:stretch>
        </p:blipFill>
        <p:spPr>
          <a:xfrm>
            <a:off x="4105516" y="1059120"/>
            <a:ext cx="8086484" cy="4859128"/>
          </a:xfrm>
          <a:prstGeom prst="rect">
            <a:avLst/>
          </a:prstGeom>
        </p:spPr>
      </p:pic>
    </p:spTree>
    <p:extLst>
      <p:ext uri="{BB962C8B-B14F-4D97-AF65-F5344CB8AC3E}">
        <p14:creationId xmlns:p14="http://schemas.microsoft.com/office/powerpoint/2010/main" val="259190703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Agenda</a:t>
            </a:r>
          </a:p>
        </p:txBody>
      </p:sp>
      <p:grpSp>
        <p:nvGrpSpPr>
          <p:cNvPr id="7" name="Group 6">
            <a:extLst>
              <a:ext uri="{FF2B5EF4-FFF2-40B4-BE49-F238E27FC236}">
                <a16:creationId xmlns:a16="http://schemas.microsoft.com/office/drawing/2014/main" id="{70872AB0-2D59-48E8-9216-F66A19EDF8F4}"/>
              </a:ext>
            </a:extLst>
          </p:cNvPr>
          <p:cNvGrpSpPr/>
          <p:nvPr/>
        </p:nvGrpSpPr>
        <p:grpSpPr>
          <a:xfrm>
            <a:off x="331586" y="2707063"/>
            <a:ext cx="2817678" cy="2931161"/>
            <a:chOff x="274638" y="1976502"/>
            <a:chExt cx="2874178" cy="2989937"/>
          </a:xfrm>
          <a:solidFill>
            <a:srgbClr val="C8D5EA"/>
          </a:solidFill>
        </p:grpSpPr>
        <p:sp>
          <p:nvSpPr>
            <p:cNvPr id="8" name="Rectangle 7">
              <a:extLst>
                <a:ext uri="{FF2B5EF4-FFF2-40B4-BE49-F238E27FC236}">
                  <a16:creationId xmlns:a16="http://schemas.microsoft.com/office/drawing/2014/main" id="{9A8A767D-7E01-43DA-9556-A30767DEFE53}"/>
                </a:ext>
              </a:extLst>
            </p:cNvPr>
            <p:cNvSpPr/>
            <p:nvPr/>
          </p:nvSpPr>
          <p:spPr bwMode="auto">
            <a:xfrm>
              <a:off x="274638" y="3040068"/>
              <a:ext cx="2874178" cy="192637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Segoe UI" pitchFamily="34" charset="0"/>
                  <a:cs typeface="Segoe UI Light" panose="020B0502040204020203" pitchFamily="34" charset="0"/>
                </a:rPr>
                <a:t>Trends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rPr>
                <a:t> in security landscape</a:t>
              </a:r>
            </a:p>
          </p:txBody>
        </p:sp>
        <p:grpSp>
          <p:nvGrpSpPr>
            <p:cNvPr id="9" name="Group 8">
              <a:extLst>
                <a:ext uri="{FF2B5EF4-FFF2-40B4-BE49-F238E27FC236}">
                  <a16:creationId xmlns:a16="http://schemas.microsoft.com/office/drawing/2014/main" id="{7C6708BF-1A02-4086-BEBA-69089B8C7CBA}"/>
                </a:ext>
              </a:extLst>
            </p:cNvPr>
            <p:cNvGrpSpPr/>
            <p:nvPr/>
          </p:nvGrpSpPr>
          <p:grpSpPr>
            <a:xfrm>
              <a:off x="274638" y="1976502"/>
              <a:ext cx="2874178" cy="1068404"/>
              <a:chOff x="274638" y="1976502"/>
              <a:chExt cx="2874178" cy="1068404"/>
            </a:xfrm>
            <a:grpFill/>
          </p:grpSpPr>
          <p:sp>
            <p:nvSpPr>
              <p:cNvPr id="10" name="Rectangle 9">
                <a:extLst>
                  <a:ext uri="{FF2B5EF4-FFF2-40B4-BE49-F238E27FC236}">
                    <a16:creationId xmlns:a16="http://schemas.microsoft.com/office/drawing/2014/main" id="{C6ACEF90-4AB7-437E-B823-28F2F2941719}"/>
                  </a:ext>
                </a:extLst>
              </p:cNvPr>
              <p:cNvSpPr/>
              <p:nvPr/>
            </p:nvSpPr>
            <p:spPr bwMode="auto">
              <a:xfrm>
                <a:off x="274638"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chemeClr val="bg1"/>
                  </a:solidFill>
                  <a:effectLst/>
                  <a:uLnTx/>
                  <a:uFillTx/>
                  <a:latin typeface="Segoe UI"/>
                  <a:ea typeface="Segoe UI" pitchFamily="34" charset="0"/>
                  <a:cs typeface="Segoe UI" pitchFamily="34" charset="0"/>
                </a:endParaRPr>
              </a:p>
            </p:txBody>
          </p:sp>
          <p:sp>
            <p:nvSpPr>
              <p:cNvPr id="11" name="Chart_E999">
                <a:extLst>
                  <a:ext uri="{FF2B5EF4-FFF2-40B4-BE49-F238E27FC236}">
                    <a16:creationId xmlns:a16="http://schemas.microsoft.com/office/drawing/2014/main" id="{F37FB61D-816B-418D-855A-66C77C6E0F92}"/>
                  </a:ext>
                </a:extLst>
              </p:cNvPr>
              <p:cNvSpPr>
                <a:spLocks noChangeAspect="1" noEditPoints="1"/>
              </p:cNvSpPr>
              <p:nvPr/>
            </p:nvSpPr>
            <p:spPr bwMode="auto">
              <a:xfrm>
                <a:off x="2540555" y="2291838"/>
                <a:ext cx="437424" cy="437732"/>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2" name="Group 11">
            <a:extLst>
              <a:ext uri="{FF2B5EF4-FFF2-40B4-BE49-F238E27FC236}">
                <a16:creationId xmlns:a16="http://schemas.microsoft.com/office/drawing/2014/main" id="{A73FB9FE-CBE8-42A2-BFD2-B9FE3C1D5671}"/>
              </a:ext>
            </a:extLst>
          </p:cNvPr>
          <p:cNvGrpSpPr/>
          <p:nvPr/>
        </p:nvGrpSpPr>
        <p:grpSpPr>
          <a:xfrm>
            <a:off x="3276867" y="2707064"/>
            <a:ext cx="2817678" cy="2931159"/>
            <a:chOff x="3278979" y="1976502"/>
            <a:chExt cx="2874178" cy="2989935"/>
          </a:xfrm>
          <a:solidFill>
            <a:schemeClr val="tx2">
              <a:lumMod val="20000"/>
              <a:lumOff val="80000"/>
            </a:schemeClr>
          </a:solidFill>
        </p:grpSpPr>
        <p:sp>
          <p:nvSpPr>
            <p:cNvPr id="13" name="Rectangle 12">
              <a:extLst>
                <a:ext uri="{FF2B5EF4-FFF2-40B4-BE49-F238E27FC236}">
                  <a16:creationId xmlns:a16="http://schemas.microsoft.com/office/drawing/2014/main" id="{8F55816E-C028-4BB3-AC71-32129485B46C}"/>
                </a:ext>
              </a:extLst>
            </p:cNvPr>
            <p:cNvSpPr/>
            <p:nvPr/>
          </p:nvSpPr>
          <p:spPr bwMode="auto">
            <a:xfrm>
              <a:off x="3278979" y="3040065"/>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a:t>
              </a:r>
              <a:r>
                <a:rPr lang="en-US" sz="2353" b="1">
                  <a:solidFill>
                    <a:srgbClr val="92D050"/>
                  </a:solidFill>
                  <a:latin typeface="Segoe UI Light" panose="020B0502040204020203" pitchFamily="34" charset="0"/>
                  <a:cs typeface="Segoe UI Light" panose="020B0502040204020203" pitchFamily="34" charset="0"/>
                </a:rPr>
                <a:t>security controls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 to your unique challenges</a:t>
              </a:r>
            </a:p>
          </p:txBody>
        </p:sp>
        <p:grpSp>
          <p:nvGrpSpPr>
            <p:cNvPr id="14" name="Group 13">
              <a:extLst>
                <a:ext uri="{FF2B5EF4-FFF2-40B4-BE49-F238E27FC236}">
                  <a16:creationId xmlns:a16="http://schemas.microsoft.com/office/drawing/2014/main" id="{3FEA2320-CA91-4FB6-B104-1EA6298586E2}"/>
                </a:ext>
              </a:extLst>
            </p:cNvPr>
            <p:cNvGrpSpPr/>
            <p:nvPr/>
          </p:nvGrpSpPr>
          <p:grpSpPr>
            <a:xfrm>
              <a:off x="3278979" y="1976502"/>
              <a:ext cx="2874178" cy="1068404"/>
              <a:chOff x="3278979" y="1976502"/>
              <a:chExt cx="2874178" cy="1068404"/>
            </a:xfrm>
            <a:grpFill/>
          </p:grpSpPr>
          <p:sp>
            <p:nvSpPr>
              <p:cNvPr id="15" name="Rectangle 14">
                <a:extLst>
                  <a:ext uri="{FF2B5EF4-FFF2-40B4-BE49-F238E27FC236}">
                    <a16:creationId xmlns:a16="http://schemas.microsoft.com/office/drawing/2014/main" id="{CF6809DC-B857-4A00-8E84-0B192ACA39B1}"/>
                  </a:ext>
                </a:extLst>
              </p:cNvPr>
              <p:cNvSpPr/>
              <p:nvPr/>
            </p:nvSpPr>
            <p:spPr bwMode="auto">
              <a:xfrm>
                <a:off x="327897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16" name="strategy">
                <a:extLst>
                  <a:ext uri="{FF2B5EF4-FFF2-40B4-BE49-F238E27FC236}">
                    <a16:creationId xmlns:a16="http://schemas.microsoft.com/office/drawing/2014/main" id="{0AAE6394-ED3F-4D3B-9820-33B8AEA25511}"/>
                  </a:ext>
                </a:extLst>
              </p:cNvPr>
              <p:cNvSpPr>
                <a:spLocks noChangeAspect="1" noEditPoints="1"/>
              </p:cNvSpPr>
              <p:nvPr/>
            </p:nvSpPr>
            <p:spPr bwMode="auto">
              <a:xfrm>
                <a:off x="5552427" y="2251698"/>
                <a:ext cx="388803" cy="518012"/>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8" name="Group 17">
            <a:extLst>
              <a:ext uri="{FF2B5EF4-FFF2-40B4-BE49-F238E27FC236}">
                <a16:creationId xmlns:a16="http://schemas.microsoft.com/office/drawing/2014/main" id="{B928856E-5650-4524-82E8-8ED06CE6272F}"/>
              </a:ext>
            </a:extLst>
          </p:cNvPr>
          <p:cNvGrpSpPr/>
          <p:nvPr/>
        </p:nvGrpSpPr>
        <p:grpSpPr>
          <a:xfrm>
            <a:off x="6222148" y="2707064"/>
            <a:ext cx="2817678" cy="2931157"/>
            <a:chOff x="6283319" y="1976502"/>
            <a:chExt cx="2874178" cy="2989933"/>
          </a:xfrm>
          <a:solidFill>
            <a:srgbClr val="243A5E"/>
          </a:solidFill>
        </p:grpSpPr>
        <p:sp>
          <p:nvSpPr>
            <p:cNvPr id="19" name="Rectangle 18">
              <a:extLst>
                <a:ext uri="{FF2B5EF4-FFF2-40B4-BE49-F238E27FC236}">
                  <a16:creationId xmlns:a16="http://schemas.microsoft.com/office/drawing/2014/main" id="{85C326A3-AABE-41EB-8A40-31332D18BAAF}"/>
                </a:ext>
              </a:extLst>
            </p:cNvPr>
            <p:cNvSpPr/>
            <p:nvPr/>
          </p:nvSpPr>
          <p:spPr bwMode="auto">
            <a:xfrm>
              <a:off x="6283319"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compliance</a:t>
              </a:r>
              <a:r>
                <a:rPr lang="en-US" sz="2353" b="1">
                  <a:solidFill>
                    <a:srgbClr val="92D050"/>
                  </a:solidFill>
                  <a:latin typeface="Segoe UI Light" panose="020B0502040204020203" pitchFamily="34" charset="0"/>
                  <a:cs typeface="Segoe UI Light" panose="020B0502040204020203" pitchFamily="34" charset="0"/>
                </a:rPr>
                <a:t> controls</a:t>
              </a:r>
              <a:r>
                <a:rPr lang="en-US" sz="2353" b="1">
                  <a:solidFill>
                    <a:schemeClr val="bg1"/>
                  </a:solidFill>
                  <a:latin typeface="Segoe UI Light" panose="020B0502040204020203" pitchFamily="34" charset="0"/>
                  <a:cs typeface="Segoe UI Light" panose="020B0502040204020203" pitchFamily="34" charset="0"/>
                </a:rPr>
                <a:t> </a:t>
              </a:r>
              <a:endPar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0" name="Group 19">
              <a:extLst>
                <a:ext uri="{FF2B5EF4-FFF2-40B4-BE49-F238E27FC236}">
                  <a16:creationId xmlns:a16="http://schemas.microsoft.com/office/drawing/2014/main" id="{8456FC31-E6DF-47C2-9309-23593C14C51E}"/>
                </a:ext>
              </a:extLst>
            </p:cNvPr>
            <p:cNvGrpSpPr/>
            <p:nvPr/>
          </p:nvGrpSpPr>
          <p:grpSpPr>
            <a:xfrm>
              <a:off x="6283319" y="1976502"/>
              <a:ext cx="2874178" cy="1068404"/>
              <a:chOff x="6283319" y="1976502"/>
              <a:chExt cx="2874178" cy="1068404"/>
            </a:xfrm>
            <a:grpFill/>
          </p:grpSpPr>
          <p:sp>
            <p:nvSpPr>
              <p:cNvPr id="21" name="Rectangle 20">
                <a:extLst>
                  <a:ext uri="{FF2B5EF4-FFF2-40B4-BE49-F238E27FC236}">
                    <a16:creationId xmlns:a16="http://schemas.microsoft.com/office/drawing/2014/main" id="{F1511CF0-B376-4F44-898E-6C20E3A955A0}"/>
                  </a:ext>
                </a:extLst>
              </p:cNvPr>
              <p:cNvSpPr/>
              <p:nvPr/>
            </p:nvSpPr>
            <p:spPr bwMode="auto">
              <a:xfrm>
                <a:off x="628331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2" name="Quest_ED40">
                <a:extLst>
                  <a:ext uri="{FF2B5EF4-FFF2-40B4-BE49-F238E27FC236}">
                    <a16:creationId xmlns:a16="http://schemas.microsoft.com/office/drawing/2014/main" id="{83264661-4B5C-46C7-BADB-67FAE7196294}"/>
                  </a:ext>
                </a:extLst>
              </p:cNvPr>
              <p:cNvSpPr>
                <a:spLocks noChangeAspect="1" noEditPoints="1"/>
              </p:cNvSpPr>
              <p:nvPr/>
            </p:nvSpPr>
            <p:spPr bwMode="auto">
              <a:xfrm>
                <a:off x="8513966" y="2294703"/>
                <a:ext cx="431897" cy="432002"/>
              </a:xfrm>
              <a:custGeom>
                <a:avLst/>
                <a:gdLst>
                  <a:gd name="T0" fmla="*/ 2625 w 3750"/>
                  <a:gd name="T1" fmla="*/ 3000 h 3750"/>
                  <a:gd name="T2" fmla="*/ 2360 w 3750"/>
                  <a:gd name="T3" fmla="*/ 3110 h 3750"/>
                  <a:gd name="T4" fmla="*/ 2250 w 3750"/>
                  <a:gd name="T5" fmla="*/ 3375 h 3750"/>
                  <a:gd name="T6" fmla="*/ 2360 w 3750"/>
                  <a:gd name="T7" fmla="*/ 3640 h 3750"/>
                  <a:gd name="T8" fmla="*/ 2625 w 3750"/>
                  <a:gd name="T9" fmla="*/ 3750 h 3750"/>
                  <a:gd name="T10" fmla="*/ 375 w 3750"/>
                  <a:gd name="T11" fmla="*/ 3750 h 3750"/>
                  <a:gd name="T12" fmla="*/ 110 w 3750"/>
                  <a:gd name="T13" fmla="*/ 3640 h 3750"/>
                  <a:gd name="T14" fmla="*/ 0 w 3750"/>
                  <a:gd name="T15" fmla="*/ 3375 h 3750"/>
                  <a:gd name="T16" fmla="*/ 110 w 3750"/>
                  <a:gd name="T17" fmla="*/ 3110 h 3750"/>
                  <a:gd name="T18" fmla="*/ 375 w 3750"/>
                  <a:gd name="T19" fmla="*/ 3000 h 3750"/>
                  <a:gd name="T20" fmla="*/ 2625 w 3750"/>
                  <a:gd name="T21" fmla="*/ 3000 h 3750"/>
                  <a:gd name="T22" fmla="*/ 500 w 3750"/>
                  <a:gd name="T23" fmla="*/ 2875 h 3750"/>
                  <a:gd name="T24" fmla="*/ 500 w 3750"/>
                  <a:gd name="T25" fmla="*/ 375 h 3750"/>
                  <a:gd name="T26" fmla="*/ 3000 w 3750"/>
                  <a:gd name="T27" fmla="*/ 750 h 3750"/>
                  <a:gd name="T28" fmla="*/ 3375 w 3750"/>
                  <a:gd name="T29" fmla="*/ 750 h 3750"/>
                  <a:gd name="T30" fmla="*/ 3750 w 3750"/>
                  <a:gd name="T31" fmla="*/ 375 h 3750"/>
                  <a:gd name="T32" fmla="*/ 3375 w 3750"/>
                  <a:gd name="T33" fmla="*/ 0 h 3750"/>
                  <a:gd name="T34" fmla="*/ 3000 w 3750"/>
                  <a:gd name="T35" fmla="*/ 375 h 3750"/>
                  <a:gd name="T36" fmla="*/ 3000 w 3750"/>
                  <a:gd name="T37" fmla="*/ 2375 h 3750"/>
                  <a:gd name="T38" fmla="*/ 3366 w 3750"/>
                  <a:gd name="T39" fmla="*/ 0 h 3750"/>
                  <a:gd name="T40" fmla="*/ 875 w 3750"/>
                  <a:gd name="T41" fmla="*/ 0 h 3750"/>
                  <a:gd name="T42" fmla="*/ 500 w 3750"/>
                  <a:gd name="T43" fmla="*/ 375 h 3750"/>
                  <a:gd name="T44" fmla="*/ 3000 w 3750"/>
                  <a:gd name="T45" fmla="*/ 2375 h 3750"/>
                  <a:gd name="T46" fmla="*/ 3000 w 3750"/>
                  <a:gd name="T47" fmla="*/ 3375 h 3750"/>
                  <a:gd name="T48" fmla="*/ 375 w 3750"/>
                  <a:gd name="T49" fmla="*/ 3750 h 3750"/>
                  <a:gd name="T50" fmla="*/ 2625 w 3750"/>
                  <a:gd name="T51" fmla="*/ 3750 h 3750"/>
                  <a:gd name="T52" fmla="*/ 3000 w 3750"/>
                  <a:gd name="T53" fmla="*/ 3375 h 3750"/>
                  <a:gd name="T54" fmla="*/ 1625 w 3750"/>
                  <a:gd name="T55" fmla="*/ 375 h 3750"/>
                  <a:gd name="T56" fmla="*/ 2375 w 3750"/>
                  <a:gd name="T57" fmla="*/ 1125 h 3750"/>
                  <a:gd name="T58" fmla="*/ 2375 w 3750"/>
                  <a:gd name="T59" fmla="*/ 375 h 3750"/>
                  <a:gd name="T60" fmla="*/ 1625 w 3750"/>
                  <a:gd name="T61" fmla="*/ 1125 h 3750"/>
                  <a:gd name="T62" fmla="*/ 1000 w 3750"/>
                  <a:gd name="T63" fmla="*/ 1875 h 3750"/>
                  <a:gd name="T64" fmla="*/ 1000 w 3750"/>
                  <a:gd name="T65" fmla="*/ 2125 h 3750"/>
                  <a:gd name="T66" fmla="*/ 1338 w 3750"/>
                  <a:gd name="T67" fmla="*/ 1412 h 3750"/>
                  <a:gd name="T68" fmla="*/ 1162 w 3750"/>
                  <a:gd name="T69" fmla="*/ 1588 h 3750"/>
                  <a:gd name="T70" fmla="*/ 1162 w 3750"/>
                  <a:gd name="T71" fmla="*/ 2412 h 3750"/>
                  <a:gd name="T72" fmla="*/ 1338 w 3750"/>
                  <a:gd name="T73" fmla="*/ 2588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50" h="3750">
                    <a:moveTo>
                      <a:pt x="2625" y="3000"/>
                    </a:moveTo>
                    <a:cubicBezTo>
                      <a:pt x="2521" y="3000"/>
                      <a:pt x="2428" y="3042"/>
                      <a:pt x="2360" y="3110"/>
                    </a:cubicBezTo>
                    <a:cubicBezTo>
                      <a:pt x="2292" y="3178"/>
                      <a:pt x="2250" y="3271"/>
                      <a:pt x="2250" y="3375"/>
                    </a:cubicBezTo>
                    <a:cubicBezTo>
                      <a:pt x="2250" y="3479"/>
                      <a:pt x="2292" y="3572"/>
                      <a:pt x="2360" y="3640"/>
                    </a:cubicBezTo>
                    <a:cubicBezTo>
                      <a:pt x="2428" y="3708"/>
                      <a:pt x="2521" y="3750"/>
                      <a:pt x="2625" y="3750"/>
                    </a:cubicBezTo>
                    <a:moveTo>
                      <a:pt x="375" y="3750"/>
                    </a:moveTo>
                    <a:cubicBezTo>
                      <a:pt x="271" y="3750"/>
                      <a:pt x="178" y="3708"/>
                      <a:pt x="110" y="3640"/>
                    </a:cubicBezTo>
                    <a:cubicBezTo>
                      <a:pt x="42" y="3572"/>
                      <a:pt x="0" y="3479"/>
                      <a:pt x="0" y="3375"/>
                    </a:cubicBezTo>
                    <a:cubicBezTo>
                      <a:pt x="0" y="3271"/>
                      <a:pt x="42" y="3178"/>
                      <a:pt x="110" y="3110"/>
                    </a:cubicBezTo>
                    <a:cubicBezTo>
                      <a:pt x="178" y="3042"/>
                      <a:pt x="271" y="3000"/>
                      <a:pt x="375" y="3000"/>
                    </a:cubicBezTo>
                    <a:cubicBezTo>
                      <a:pt x="2625" y="3000"/>
                      <a:pt x="2625" y="3000"/>
                      <a:pt x="2625" y="3000"/>
                    </a:cubicBezTo>
                    <a:moveTo>
                      <a:pt x="500" y="2875"/>
                    </a:moveTo>
                    <a:cubicBezTo>
                      <a:pt x="500" y="375"/>
                      <a:pt x="500" y="375"/>
                      <a:pt x="500" y="375"/>
                    </a:cubicBezTo>
                    <a:moveTo>
                      <a:pt x="3000" y="750"/>
                    </a:moveTo>
                    <a:cubicBezTo>
                      <a:pt x="3375" y="750"/>
                      <a:pt x="3375" y="750"/>
                      <a:pt x="3375" y="750"/>
                    </a:cubicBezTo>
                    <a:cubicBezTo>
                      <a:pt x="3582" y="750"/>
                      <a:pt x="3750" y="582"/>
                      <a:pt x="3750" y="375"/>
                    </a:cubicBezTo>
                    <a:cubicBezTo>
                      <a:pt x="3750" y="168"/>
                      <a:pt x="3582" y="0"/>
                      <a:pt x="3375" y="0"/>
                    </a:cubicBezTo>
                    <a:cubicBezTo>
                      <a:pt x="3168" y="0"/>
                      <a:pt x="3000" y="168"/>
                      <a:pt x="3000" y="375"/>
                    </a:cubicBezTo>
                    <a:cubicBezTo>
                      <a:pt x="3000" y="2375"/>
                      <a:pt x="3000" y="2375"/>
                      <a:pt x="3000" y="2375"/>
                    </a:cubicBezTo>
                    <a:moveTo>
                      <a:pt x="3366" y="0"/>
                    </a:moveTo>
                    <a:cubicBezTo>
                      <a:pt x="875" y="0"/>
                      <a:pt x="875" y="0"/>
                      <a:pt x="875" y="0"/>
                    </a:cubicBezTo>
                    <a:cubicBezTo>
                      <a:pt x="668" y="0"/>
                      <a:pt x="500" y="168"/>
                      <a:pt x="500" y="375"/>
                    </a:cubicBezTo>
                    <a:moveTo>
                      <a:pt x="3000" y="2375"/>
                    </a:moveTo>
                    <a:cubicBezTo>
                      <a:pt x="3000" y="3375"/>
                      <a:pt x="3000" y="3375"/>
                      <a:pt x="3000" y="3375"/>
                    </a:cubicBezTo>
                    <a:moveTo>
                      <a:pt x="375" y="3750"/>
                    </a:moveTo>
                    <a:cubicBezTo>
                      <a:pt x="2625" y="3750"/>
                      <a:pt x="2625" y="3750"/>
                      <a:pt x="2625" y="3750"/>
                    </a:cubicBezTo>
                    <a:cubicBezTo>
                      <a:pt x="2832" y="3750"/>
                      <a:pt x="3000" y="3582"/>
                      <a:pt x="3000" y="3375"/>
                    </a:cubicBezTo>
                    <a:moveTo>
                      <a:pt x="1625" y="375"/>
                    </a:moveTo>
                    <a:cubicBezTo>
                      <a:pt x="2375" y="1125"/>
                      <a:pt x="2375" y="1125"/>
                      <a:pt x="2375" y="1125"/>
                    </a:cubicBezTo>
                    <a:moveTo>
                      <a:pt x="2375" y="375"/>
                    </a:moveTo>
                    <a:cubicBezTo>
                      <a:pt x="1625" y="1125"/>
                      <a:pt x="1625" y="1125"/>
                      <a:pt x="1625" y="1125"/>
                    </a:cubicBezTo>
                    <a:moveTo>
                      <a:pt x="1000" y="1875"/>
                    </a:moveTo>
                    <a:cubicBezTo>
                      <a:pt x="1000" y="2125"/>
                      <a:pt x="1000" y="2125"/>
                      <a:pt x="1000" y="2125"/>
                    </a:cubicBezTo>
                    <a:moveTo>
                      <a:pt x="1338" y="1412"/>
                    </a:moveTo>
                    <a:cubicBezTo>
                      <a:pt x="1162" y="1588"/>
                      <a:pt x="1162" y="1588"/>
                      <a:pt x="1162" y="1588"/>
                    </a:cubicBezTo>
                    <a:moveTo>
                      <a:pt x="1162" y="2412"/>
                    </a:moveTo>
                    <a:cubicBezTo>
                      <a:pt x="1338" y="2588"/>
                      <a:pt x="1338" y="2588"/>
                      <a:pt x="1338" y="2588"/>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23" name="Group 22">
            <a:extLst>
              <a:ext uri="{FF2B5EF4-FFF2-40B4-BE49-F238E27FC236}">
                <a16:creationId xmlns:a16="http://schemas.microsoft.com/office/drawing/2014/main" id="{821E6FAD-F9CA-420B-BD00-ABD153C9B92F}"/>
              </a:ext>
            </a:extLst>
          </p:cNvPr>
          <p:cNvGrpSpPr/>
          <p:nvPr/>
        </p:nvGrpSpPr>
        <p:grpSpPr>
          <a:xfrm>
            <a:off x="9167430" y="2707064"/>
            <a:ext cx="2817678" cy="2931157"/>
            <a:chOff x="9287660" y="1976502"/>
            <a:chExt cx="2874178" cy="2989933"/>
          </a:xfrm>
          <a:solidFill>
            <a:schemeClr val="tx2">
              <a:lumMod val="20000"/>
              <a:lumOff val="80000"/>
            </a:schemeClr>
          </a:solidFill>
        </p:grpSpPr>
        <p:sp>
          <p:nvSpPr>
            <p:cNvPr id="24" name="Rectangle 23">
              <a:extLst>
                <a:ext uri="{FF2B5EF4-FFF2-40B4-BE49-F238E27FC236}">
                  <a16:creationId xmlns:a16="http://schemas.microsoft.com/office/drawing/2014/main" id="{BC07CEB9-2F56-4A87-BAD5-687F5E8F048E}"/>
                </a:ext>
              </a:extLst>
            </p:cNvPr>
            <p:cNvSpPr/>
            <p:nvPr/>
          </p:nvSpPr>
          <p:spPr bwMode="auto">
            <a:xfrm>
              <a:off x="9287660"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lang="en-US" sz="2353" b="1" dirty="0">
                  <a:solidFill>
                    <a:schemeClr val="bg1"/>
                  </a:solidFill>
                  <a:latin typeface="Segoe UI Light" panose="020B0502040204020203" pitchFamily="34" charset="0"/>
                  <a:cs typeface="Segoe UI Light" panose="020B0502040204020203" pitchFamily="34" charset="0"/>
                </a:rPr>
                <a:t>Summary</a:t>
              </a:r>
              <a:endParaRPr kumimoji="0" lang="en-US" sz="2353" b="1"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5" name="Group 24">
              <a:extLst>
                <a:ext uri="{FF2B5EF4-FFF2-40B4-BE49-F238E27FC236}">
                  <a16:creationId xmlns:a16="http://schemas.microsoft.com/office/drawing/2014/main" id="{20BACEB8-DAC7-4481-A6B0-E9B2A0A542AD}"/>
                </a:ext>
              </a:extLst>
            </p:cNvPr>
            <p:cNvGrpSpPr/>
            <p:nvPr/>
          </p:nvGrpSpPr>
          <p:grpSpPr>
            <a:xfrm>
              <a:off x="9287660" y="1976502"/>
              <a:ext cx="2874178" cy="1068404"/>
              <a:chOff x="9287660" y="1976502"/>
              <a:chExt cx="2874178" cy="1068404"/>
            </a:xfrm>
            <a:grpFill/>
          </p:grpSpPr>
          <p:sp>
            <p:nvSpPr>
              <p:cNvPr id="26" name="Rectangle 25">
                <a:extLst>
                  <a:ext uri="{FF2B5EF4-FFF2-40B4-BE49-F238E27FC236}">
                    <a16:creationId xmlns:a16="http://schemas.microsoft.com/office/drawing/2014/main" id="{3AF166A7-8A37-42BA-87DF-51725E94D5DD}"/>
                  </a:ext>
                </a:extLst>
              </p:cNvPr>
              <p:cNvSpPr/>
              <p:nvPr/>
            </p:nvSpPr>
            <p:spPr bwMode="auto">
              <a:xfrm>
                <a:off x="9287660"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7" name="ActivityFeed_F056">
                <a:extLst>
                  <a:ext uri="{FF2B5EF4-FFF2-40B4-BE49-F238E27FC236}">
                    <a16:creationId xmlns:a16="http://schemas.microsoft.com/office/drawing/2014/main" id="{0194A962-BAE8-4552-9912-AE9F16EACE81}"/>
                  </a:ext>
                </a:extLst>
              </p:cNvPr>
              <p:cNvSpPr>
                <a:spLocks noChangeAspect="1" noEditPoints="1"/>
              </p:cNvSpPr>
              <p:nvPr/>
            </p:nvSpPr>
            <p:spPr bwMode="auto">
              <a:xfrm>
                <a:off x="11451669" y="2289761"/>
                <a:ext cx="498422" cy="441886"/>
              </a:xfrm>
              <a:custGeom>
                <a:avLst/>
                <a:gdLst>
                  <a:gd name="T0" fmla="*/ 3734 w 4408"/>
                  <a:gd name="T1" fmla="*/ 3380 h 3908"/>
                  <a:gd name="T2" fmla="*/ 879 w 4408"/>
                  <a:gd name="T3" fmla="*/ 3380 h 3908"/>
                  <a:gd name="T4" fmla="*/ 879 w 4408"/>
                  <a:gd name="T5" fmla="*/ 2056 h 3908"/>
                  <a:gd name="T6" fmla="*/ 4408 w 4408"/>
                  <a:gd name="T7" fmla="*/ 2056 h 3908"/>
                  <a:gd name="T8" fmla="*/ 4408 w 4408"/>
                  <a:gd name="T9" fmla="*/ 3380 h 3908"/>
                  <a:gd name="T10" fmla="*/ 4261 w 4408"/>
                  <a:gd name="T11" fmla="*/ 3380 h 3908"/>
                  <a:gd name="T12" fmla="*/ 4261 w 4408"/>
                  <a:gd name="T13" fmla="*/ 3908 h 3908"/>
                  <a:gd name="T14" fmla="*/ 3734 w 4408"/>
                  <a:gd name="T15" fmla="*/ 3380 h 3908"/>
                  <a:gd name="T16" fmla="*/ 147 w 4408"/>
                  <a:gd name="T17" fmla="*/ 1849 h 3908"/>
                  <a:gd name="T18" fmla="*/ 673 w 4408"/>
                  <a:gd name="T19" fmla="*/ 1323 h 3908"/>
                  <a:gd name="T20" fmla="*/ 3523 w 4408"/>
                  <a:gd name="T21" fmla="*/ 1323 h 3908"/>
                  <a:gd name="T22" fmla="*/ 3523 w 4408"/>
                  <a:gd name="T23" fmla="*/ 0 h 3908"/>
                  <a:gd name="T24" fmla="*/ 0 w 4408"/>
                  <a:gd name="T25" fmla="*/ 0 h 3908"/>
                  <a:gd name="T26" fmla="*/ 0 w 4408"/>
                  <a:gd name="T27" fmla="*/ 1323 h 3908"/>
                  <a:gd name="T28" fmla="*/ 147 w 4408"/>
                  <a:gd name="T29" fmla="*/ 1323 h 3908"/>
                  <a:gd name="T30" fmla="*/ 147 w 4408"/>
                  <a:gd name="T31" fmla="*/ 1849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8" h="3908">
                    <a:moveTo>
                      <a:pt x="3734" y="3380"/>
                    </a:moveTo>
                    <a:lnTo>
                      <a:pt x="879" y="3380"/>
                    </a:lnTo>
                    <a:lnTo>
                      <a:pt x="879" y="2056"/>
                    </a:lnTo>
                    <a:lnTo>
                      <a:pt x="4408" y="2056"/>
                    </a:lnTo>
                    <a:lnTo>
                      <a:pt x="4408" y="3380"/>
                    </a:lnTo>
                    <a:lnTo>
                      <a:pt x="4261" y="3380"/>
                    </a:lnTo>
                    <a:lnTo>
                      <a:pt x="4261" y="3908"/>
                    </a:lnTo>
                    <a:lnTo>
                      <a:pt x="3734" y="3380"/>
                    </a:lnTo>
                    <a:close/>
                    <a:moveTo>
                      <a:pt x="147" y="1849"/>
                    </a:moveTo>
                    <a:lnTo>
                      <a:pt x="673" y="1323"/>
                    </a:lnTo>
                    <a:lnTo>
                      <a:pt x="3523" y="1323"/>
                    </a:lnTo>
                    <a:lnTo>
                      <a:pt x="3523" y="0"/>
                    </a:lnTo>
                    <a:lnTo>
                      <a:pt x="0" y="0"/>
                    </a:lnTo>
                    <a:lnTo>
                      <a:pt x="0" y="1323"/>
                    </a:lnTo>
                    <a:lnTo>
                      <a:pt x="147" y="1323"/>
                    </a:lnTo>
                    <a:lnTo>
                      <a:pt x="147" y="1849"/>
                    </a:lnTo>
                    <a:close/>
                  </a:path>
                </a:pathLst>
              </a:custGeom>
              <a:grpFill/>
              <a:ln w="15875" cap="sq">
                <a:solidFill>
                  <a:schemeClr val="bg1"/>
                </a:solidFill>
                <a:prstDash val="soli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spTree>
    <p:extLst>
      <p:ext uri="{BB962C8B-B14F-4D97-AF65-F5344CB8AC3E}">
        <p14:creationId xmlns:p14="http://schemas.microsoft.com/office/powerpoint/2010/main" val="3210323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EA270328-3ABD-45AA-A6AB-82204E2F44B1}"/>
              </a:ext>
            </a:extLst>
          </p:cNvPr>
          <p:cNvSpPr txBox="1"/>
          <p:nvPr/>
        </p:nvSpPr>
        <p:spPr>
          <a:xfrm>
            <a:off x="339938" y="5791678"/>
            <a:ext cx="11334796" cy="757671"/>
          </a:xfrm>
          <a:prstGeom prst="rect">
            <a:avLst/>
          </a:prstGeom>
          <a:noFill/>
        </p:spPr>
        <p:txBody>
          <a:bodyPr wrap="square" lIns="0" tIns="0" rIns="0" bIns="0" rtlCol="0" anchor="b">
            <a:noAutofit/>
          </a:bodyPr>
          <a:lstStyle/>
          <a:p>
            <a:pPr marL="171450" indent="-171450" defTabSz="914314">
              <a:spcBef>
                <a:spcPts val="200"/>
              </a:spcBef>
              <a:buFontTx/>
              <a:buAutoNum type="arabicPeriod"/>
            </a:pPr>
            <a:r>
              <a:rPr lang="en-US" sz="900">
                <a:hlinkClick r:id="rId3"/>
              </a:rPr>
              <a:t>BCG remote work study</a:t>
            </a:r>
            <a:endParaRPr lang="en-US" sz="900">
              <a:hlinkClick r:id="rId4"/>
            </a:endParaRPr>
          </a:p>
          <a:p>
            <a:pPr marL="171450" indent="-171450" defTabSz="914314">
              <a:spcBef>
                <a:spcPts val="200"/>
              </a:spcBef>
              <a:buFontTx/>
              <a:buAutoNum type="arabicPeriod"/>
            </a:pPr>
            <a:r>
              <a:rPr lang="en-US" sz="900">
                <a:hlinkClick r:id="rId5"/>
              </a:rPr>
              <a:t>Gartner CXO survey</a:t>
            </a:r>
            <a:endParaRPr lang="en-US" sz="900"/>
          </a:p>
        </p:txBody>
      </p:sp>
      <p:grpSp>
        <p:nvGrpSpPr>
          <p:cNvPr id="5" name="Group 4">
            <a:extLst>
              <a:ext uri="{FF2B5EF4-FFF2-40B4-BE49-F238E27FC236}">
                <a16:creationId xmlns:a16="http://schemas.microsoft.com/office/drawing/2014/main" id="{27A63B94-4BD0-44D8-8318-D539B6C5F1C6}"/>
              </a:ext>
            </a:extLst>
          </p:cNvPr>
          <p:cNvGrpSpPr/>
          <p:nvPr/>
        </p:nvGrpSpPr>
        <p:grpSpPr>
          <a:xfrm>
            <a:off x="2470092" y="1715300"/>
            <a:ext cx="7074488" cy="3427400"/>
            <a:chOff x="337821" y="1609726"/>
            <a:chExt cx="7628731" cy="3723320"/>
          </a:xfrm>
          <a:solidFill>
            <a:schemeClr val="bg1"/>
          </a:solidFill>
        </p:grpSpPr>
        <p:sp>
          <p:nvSpPr>
            <p:cNvPr id="51" name="Oval 50">
              <a:extLst>
                <a:ext uri="{FF2B5EF4-FFF2-40B4-BE49-F238E27FC236}">
                  <a16:creationId xmlns:a16="http://schemas.microsoft.com/office/drawing/2014/main" id="{B42FA806-9CB0-47FF-8537-1D7475101927}"/>
                </a:ext>
              </a:extLst>
            </p:cNvPr>
            <p:cNvSpPr/>
            <p:nvPr/>
          </p:nvSpPr>
          <p:spPr bwMode="auto">
            <a:xfrm>
              <a:off x="337821" y="1609726"/>
              <a:ext cx="3723322" cy="3723320"/>
            </a:xfrm>
            <a:prstGeom prst="ellipse">
              <a:avLst/>
            </a:prstGeom>
            <a:grpFill/>
            <a:ln w="762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52" name="Oval 51">
              <a:extLst>
                <a:ext uri="{FF2B5EF4-FFF2-40B4-BE49-F238E27FC236}">
                  <a16:creationId xmlns:a16="http://schemas.microsoft.com/office/drawing/2014/main" id="{F341E247-B422-4124-8D0E-3268A9D424BE}"/>
                </a:ext>
              </a:extLst>
            </p:cNvPr>
            <p:cNvSpPr/>
            <p:nvPr/>
          </p:nvSpPr>
          <p:spPr bwMode="auto">
            <a:xfrm>
              <a:off x="4243230" y="1609726"/>
              <a:ext cx="3723322" cy="3723320"/>
            </a:xfrm>
            <a:prstGeom prst="ellipse">
              <a:avLst/>
            </a:prstGeom>
            <a:grpFill/>
            <a:ln w="76200" cap="rnd">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7" name="Arc 6">
              <a:extLst>
                <a:ext uri="{FF2B5EF4-FFF2-40B4-BE49-F238E27FC236}">
                  <a16:creationId xmlns:a16="http://schemas.microsoft.com/office/drawing/2014/main" id="{5E92FB8C-175C-4658-8CA8-555CC4FDCB6F}"/>
                </a:ext>
              </a:extLst>
            </p:cNvPr>
            <p:cNvSpPr/>
            <p:nvPr/>
          </p:nvSpPr>
          <p:spPr bwMode="auto">
            <a:xfrm>
              <a:off x="337821" y="1609726"/>
              <a:ext cx="3723322" cy="3723320"/>
            </a:xfrm>
            <a:prstGeom prst="arc">
              <a:avLst/>
            </a:prstGeom>
            <a:grpFill/>
            <a:ln w="76200" cap="rnd">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19" name="Oval 18">
              <a:extLst>
                <a:ext uri="{FF2B5EF4-FFF2-40B4-BE49-F238E27FC236}">
                  <a16:creationId xmlns:a16="http://schemas.microsoft.com/office/drawing/2014/main" id="{6CA4C2DF-78C0-49CC-A539-32BB38728D10}"/>
                </a:ext>
              </a:extLst>
            </p:cNvPr>
            <p:cNvSpPr/>
            <p:nvPr/>
          </p:nvSpPr>
          <p:spPr bwMode="auto">
            <a:xfrm>
              <a:off x="692972" y="1964877"/>
              <a:ext cx="3013020" cy="3013018"/>
            </a:xfrm>
            <a:prstGeom prst="ellipse">
              <a:avLst/>
            </a:prstGeom>
            <a:grpFill/>
            <a:ln>
              <a:noFill/>
              <a:headEnd type="none" w="med" len="med"/>
              <a:tailEnd type="none" w="med" len="med"/>
            </a:ln>
            <a:effectLst>
              <a:outerShdw blurRad="63500" algn="ctr"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2" name="Arc 21">
              <a:extLst>
                <a:ext uri="{FF2B5EF4-FFF2-40B4-BE49-F238E27FC236}">
                  <a16:creationId xmlns:a16="http://schemas.microsoft.com/office/drawing/2014/main" id="{B800D1B3-C9FD-4277-B42D-341DBA4F5475}"/>
                </a:ext>
              </a:extLst>
            </p:cNvPr>
            <p:cNvSpPr/>
            <p:nvPr/>
          </p:nvSpPr>
          <p:spPr bwMode="auto">
            <a:xfrm>
              <a:off x="337821" y="1609726"/>
              <a:ext cx="3723322" cy="3723320"/>
            </a:xfrm>
            <a:prstGeom prst="arc">
              <a:avLst>
                <a:gd name="adj1" fmla="val 13514685"/>
                <a:gd name="adj2" fmla="val 2112989"/>
              </a:avLst>
            </a:prstGeom>
            <a:grpFill/>
            <a:ln w="76200" cap="rnd">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23" name="Arc 22">
              <a:extLst>
                <a:ext uri="{FF2B5EF4-FFF2-40B4-BE49-F238E27FC236}">
                  <a16:creationId xmlns:a16="http://schemas.microsoft.com/office/drawing/2014/main" id="{38021F69-7CDE-42AC-8748-34A3652686B1}"/>
                </a:ext>
              </a:extLst>
            </p:cNvPr>
            <p:cNvSpPr/>
            <p:nvPr/>
          </p:nvSpPr>
          <p:spPr bwMode="auto">
            <a:xfrm>
              <a:off x="337821" y="1609726"/>
              <a:ext cx="3723322" cy="3723320"/>
            </a:xfrm>
            <a:prstGeom prst="arc">
              <a:avLst>
                <a:gd name="adj1" fmla="val 3327177"/>
                <a:gd name="adj2" fmla="val 10396184"/>
              </a:avLst>
            </a:prstGeom>
            <a:grpFill/>
            <a:ln w="76200" cap="rnd">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24" name="Arc 23">
              <a:extLst>
                <a:ext uri="{FF2B5EF4-FFF2-40B4-BE49-F238E27FC236}">
                  <a16:creationId xmlns:a16="http://schemas.microsoft.com/office/drawing/2014/main" id="{773801C3-49D9-42F9-9DE6-AB1BB9D03F5E}"/>
                </a:ext>
              </a:extLst>
            </p:cNvPr>
            <p:cNvSpPr/>
            <p:nvPr/>
          </p:nvSpPr>
          <p:spPr bwMode="auto">
            <a:xfrm>
              <a:off x="498296" y="1770201"/>
              <a:ext cx="3402372" cy="3402370"/>
            </a:xfrm>
            <a:prstGeom prst="arc">
              <a:avLst>
                <a:gd name="adj1" fmla="val 4621128"/>
                <a:gd name="adj2" fmla="val 17877319"/>
              </a:avLst>
            </a:prstGeom>
            <a:grpFill/>
            <a:ln w="3175" cap="rnd">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25" name="Arc 24">
              <a:extLst>
                <a:ext uri="{FF2B5EF4-FFF2-40B4-BE49-F238E27FC236}">
                  <a16:creationId xmlns:a16="http://schemas.microsoft.com/office/drawing/2014/main" id="{AF165F81-7967-465F-8BF3-DBD89AD3B46E}"/>
                </a:ext>
              </a:extLst>
            </p:cNvPr>
            <p:cNvSpPr/>
            <p:nvPr/>
          </p:nvSpPr>
          <p:spPr bwMode="auto">
            <a:xfrm>
              <a:off x="509870" y="1781775"/>
              <a:ext cx="3379224" cy="3379222"/>
            </a:xfrm>
            <a:prstGeom prst="arc">
              <a:avLst>
                <a:gd name="adj1" fmla="val 19974721"/>
                <a:gd name="adj2" fmla="val 2112989"/>
              </a:avLst>
            </a:prstGeom>
            <a:grpFill/>
            <a:ln w="76200" cap="rnd">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28" name="Oval 27">
              <a:extLst>
                <a:ext uri="{FF2B5EF4-FFF2-40B4-BE49-F238E27FC236}">
                  <a16:creationId xmlns:a16="http://schemas.microsoft.com/office/drawing/2014/main" id="{D79EC4FA-1E29-4151-B992-FE961CB11935}"/>
                </a:ext>
              </a:extLst>
            </p:cNvPr>
            <p:cNvSpPr/>
            <p:nvPr/>
          </p:nvSpPr>
          <p:spPr bwMode="auto">
            <a:xfrm>
              <a:off x="4598381" y="1964877"/>
              <a:ext cx="3013020" cy="3013018"/>
            </a:xfrm>
            <a:prstGeom prst="ellipse">
              <a:avLst/>
            </a:prstGeom>
            <a:grpFill/>
            <a:ln>
              <a:noFill/>
              <a:headEnd type="none" w="med" len="med"/>
              <a:tailEnd type="none" w="med" len="med"/>
            </a:ln>
            <a:effectLst>
              <a:outerShdw blurRad="63500" algn="ctr" rotWithShape="0">
                <a:schemeClr val="bg1">
                  <a:lumMod val="85000"/>
                  <a:alpha val="4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9" name="Arc 28">
              <a:extLst>
                <a:ext uri="{FF2B5EF4-FFF2-40B4-BE49-F238E27FC236}">
                  <a16:creationId xmlns:a16="http://schemas.microsoft.com/office/drawing/2014/main" id="{092C804F-CA8D-4633-95AD-20A9D9E42CDA}"/>
                </a:ext>
              </a:extLst>
            </p:cNvPr>
            <p:cNvSpPr/>
            <p:nvPr/>
          </p:nvSpPr>
          <p:spPr bwMode="auto">
            <a:xfrm>
              <a:off x="4243230" y="1609726"/>
              <a:ext cx="3723322" cy="3723320"/>
            </a:xfrm>
            <a:prstGeom prst="arc">
              <a:avLst>
                <a:gd name="adj1" fmla="val 12730420"/>
                <a:gd name="adj2" fmla="val 1847633"/>
              </a:avLst>
            </a:prstGeom>
            <a:grpFill/>
            <a:ln w="76200" cap="rnd">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30" name="Arc 29">
              <a:extLst>
                <a:ext uri="{FF2B5EF4-FFF2-40B4-BE49-F238E27FC236}">
                  <a16:creationId xmlns:a16="http://schemas.microsoft.com/office/drawing/2014/main" id="{19520D73-FDB2-4457-861D-5BD0EBBBBDBA}"/>
                </a:ext>
              </a:extLst>
            </p:cNvPr>
            <p:cNvSpPr/>
            <p:nvPr/>
          </p:nvSpPr>
          <p:spPr bwMode="auto">
            <a:xfrm>
              <a:off x="4243230" y="1609726"/>
              <a:ext cx="3723322" cy="3723320"/>
            </a:xfrm>
            <a:prstGeom prst="arc">
              <a:avLst>
                <a:gd name="adj1" fmla="val 4786039"/>
                <a:gd name="adj2" fmla="val 11397911"/>
              </a:avLst>
            </a:prstGeom>
            <a:grpFill/>
            <a:ln w="76200" cap="rnd">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31" name="Arc 30">
              <a:extLst>
                <a:ext uri="{FF2B5EF4-FFF2-40B4-BE49-F238E27FC236}">
                  <a16:creationId xmlns:a16="http://schemas.microsoft.com/office/drawing/2014/main" id="{84A57CBD-95E6-4D73-8222-F022684013CE}"/>
                </a:ext>
              </a:extLst>
            </p:cNvPr>
            <p:cNvSpPr/>
            <p:nvPr/>
          </p:nvSpPr>
          <p:spPr bwMode="auto">
            <a:xfrm>
              <a:off x="4403705" y="1770201"/>
              <a:ext cx="3402372" cy="3402370"/>
            </a:xfrm>
            <a:prstGeom prst="arc">
              <a:avLst>
                <a:gd name="adj1" fmla="val 1725165"/>
                <a:gd name="adj2" fmla="val 12287797"/>
              </a:avLst>
            </a:prstGeom>
            <a:grpFill/>
            <a:ln w="3175" cap="rnd">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32" name="Arc 31">
              <a:extLst>
                <a:ext uri="{FF2B5EF4-FFF2-40B4-BE49-F238E27FC236}">
                  <a16:creationId xmlns:a16="http://schemas.microsoft.com/office/drawing/2014/main" id="{A2B10721-657D-406A-9889-F17B3E01F488}"/>
                </a:ext>
              </a:extLst>
            </p:cNvPr>
            <p:cNvSpPr/>
            <p:nvPr/>
          </p:nvSpPr>
          <p:spPr bwMode="auto">
            <a:xfrm>
              <a:off x="4415279" y="1781775"/>
              <a:ext cx="3379224" cy="3379222"/>
            </a:xfrm>
            <a:prstGeom prst="arc">
              <a:avLst>
                <a:gd name="adj1" fmla="val 19974721"/>
                <a:gd name="adj2" fmla="val 2112989"/>
              </a:avLst>
            </a:prstGeom>
            <a:grpFill/>
            <a:ln w="76200" cap="rnd">
              <a:solidFill>
                <a:schemeClr val="accent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cs typeface="Segoe UI" pitchFamily="34" charset="0"/>
              </a:endParaRPr>
            </a:p>
          </p:txBody>
        </p:sp>
        <p:sp>
          <p:nvSpPr>
            <p:cNvPr id="42" name="TextBox 41">
              <a:extLst>
                <a:ext uri="{FF2B5EF4-FFF2-40B4-BE49-F238E27FC236}">
                  <a16:creationId xmlns:a16="http://schemas.microsoft.com/office/drawing/2014/main" id="{E56759AC-2D47-453B-BE79-5CE82188D465}"/>
                </a:ext>
              </a:extLst>
            </p:cNvPr>
            <p:cNvSpPr txBox="1"/>
            <p:nvPr/>
          </p:nvSpPr>
          <p:spPr>
            <a:xfrm>
              <a:off x="5401644" y="2566026"/>
              <a:ext cx="1529265" cy="812470"/>
            </a:xfrm>
            <a:prstGeom prst="rect">
              <a:avLst/>
            </a:prstGeom>
            <a:grpFill/>
          </p:spPr>
          <p:txBody>
            <a:bodyPr wrap="square" lIns="0" tIns="0" rIns="0" bIns="0" rtlCol="0">
              <a:spAutoFit/>
            </a:bodyPr>
            <a:lstStyle/>
            <a:p>
              <a:pPr algn="ctr" defTabSz="913698">
                <a:lnSpc>
                  <a:spcPct val="90000"/>
                </a:lnSpc>
                <a:spcAft>
                  <a:spcPts val="588"/>
                </a:spcAft>
                <a:defRPr/>
              </a:pPr>
              <a:r>
                <a:rPr lang="en-US" sz="5400" b="1" cap="all">
                  <a:ln w="3175">
                    <a:noFill/>
                  </a:ln>
                  <a:latin typeface="Segoe UI Semibold"/>
                  <a:ea typeface="Segoe UI Black" panose="020B0A02040204020203" pitchFamily="34" charset="0"/>
                  <a:cs typeface="Segoe UI Black" panose="020B0A02040204020203" pitchFamily="34" charset="0"/>
                </a:rPr>
                <a:t>40%</a:t>
              </a:r>
              <a:endParaRPr lang="en-US" sz="5400" cap="all">
                <a:ln w="3175">
                  <a:noFill/>
                </a:ln>
                <a:latin typeface="+mj-lt"/>
                <a:cs typeface="Segoe UI Light" panose="020B0502040204020203" pitchFamily="34" charset="0"/>
              </a:endParaRPr>
            </a:p>
          </p:txBody>
        </p:sp>
        <p:sp>
          <p:nvSpPr>
            <p:cNvPr id="43" name="TextBox 42">
              <a:extLst>
                <a:ext uri="{FF2B5EF4-FFF2-40B4-BE49-F238E27FC236}">
                  <a16:creationId xmlns:a16="http://schemas.microsoft.com/office/drawing/2014/main" id="{22F08FDD-FFFE-4E6C-92BB-591B64144B15}"/>
                </a:ext>
              </a:extLst>
            </p:cNvPr>
            <p:cNvSpPr txBox="1"/>
            <p:nvPr/>
          </p:nvSpPr>
          <p:spPr>
            <a:xfrm>
              <a:off x="4648355" y="3371411"/>
              <a:ext cx="2913073" cy="802440"/>
            </a:xfrm>
            <a:prstGeom prst="rect">
              <a:avLst/>
            </a:prstGeom>
            <a:grpFill/>
          </p:spPr>
          <p:txBody>
            <a:bodyPr wrap="square" lIns="0" tIns="0" rIns="0" bIns="0" rtlCol="0">
              <a:spAutoFit/>
            </a:bodyPr>
            <a:lstStyle/>
            <a:p>
              <a:pPr algn="ctr" defTabSz="913698">
                <a:defRPr/>
              </a:pPr>
              <a:r>
                <a:rPr lang="en-US" sz="1600" kern="0" dirty="0">
                  <a:solidFill>
                    <a:srgbClr val="000000"/>
                  </a:solidFill>
                  <a:latin typeface="Segoe UI"/>
                </a:rPr>
                <a:t>CIOs indicate that Information Security is a primary risk from COVID-19</a:t>
              </a:r>
              <a:r>
                <a:rPr lang="en-US" sz="1600" kern="0" baseline="30000" dirty="0">
                  <a:solidFill>
                    <a:srgbClr val="000000"/>
                  </a:solidFill>
                  <a:latin typeface="Segoe UI"/>
                </a:rPr>
                <a:t>2</a:t>
              </a:r>
              <a:endParaRPr lang="en-US" sz="1600" baseline="30000" dirty="0">
                <a:ea typeface="Segoe UI" pitchFamily="34" charset="0"/>
                <a:cs typeface="Segoe UI Semibold" panose="020B0702040204020203" pitchFamily="34" charset="0"/>
              </a:endParaRPr>
            </a:p>
          </p:txBody>
        </p:sp>
        <p:sp>
          <p:nvSpPr>
            <p:cNvPr id="49" name="TextBox 48">
              <a:extLst>
                <a:ext uri="{FF2B5EF4-FFF2-40B4-BE49-F238E27FC236}">
                  <a16:creationId xmlns:a16="http://schemas.microsoft.com/office/drawing/2014/main" id="{3A75011D-5371-4ED5-A8E2-5EDA67EA0DEF}"/>
                </a:ext>
              </a:extLst>
            </p:cNvPr>
            <p:cNvSpPr txBox="1"/>
            <p:nvPr/>
          </p:nvSpPr>
          <p:spPr>
            <a:xfrm>
              <a:off x="1198837" y="2623618"/>
              <a:ext cx="2044391" cy="812470"/>
            </a:xfrm>
            <a:prstGeom prst="rect">
              <a:avLst/>
            </a:prstGeom>
            <a:grpFill/>
          </p:spPr>
          <p:txBody>
            <a:bodyPr wrap="square" lIns="0" tIns="0" rIns="0" bIns="0" rtlCol="0">
              <a:spAutoFit/>
            </a:bodyPr>
            <a:lstStyle/>
            <a:p>
              <a:pPr algn="ctr" defTabSz="913698">
                <a:lnSpc>
                  <a:spcPct val="90000"/>
                </a:lnSpc>
                <a:spcAft>
                  <a:spcPts val="588"/>
                </a:spcAft>
                <a:defRPr/>
              </a:pPr>
              <a:r>
                <a:rPr lang="en-US" sz="5400" b="1" cap="all">
                  <a:ln w="3175">
                    <a:noFill/>
                  </a:ln>
                  <a:latin typeface="Segoe UI Semibold"/>
                  <a:ea typeface="Segoe UI Black" panose="020B0A02040204020203" pitchFamily="34" charset="0"/>
                  <a:cs typeface="Segoe UI Black" panose="020B0A02040204020203" pitchFamily="34" charset="0"/>
                </a:rPr>
                <a:t>300M</a:t>
              </a:r>
            </a:p>
          </p:txBody>
        </p:sp>
        <p:sp>
          <p:nvSpPr>
            <p:cNvPr id="50" name="TextBox 49">
              <a:extLst>
                <a:ext uri="{FF2B5EF4-FFF2-40B4-BE49-F238E27FC236}">
                  <a16:creationId xmlns:a16="http://schemas.microsoft.com/office/drawing/2014/main" id="{7520C1FD-0A5C-40D9-B24F-7BCA848B2C12}"/>
                </a:ext>
              </a:extLst>
            </p:cNvPr>
            <p:cNvSpPr txBox="1"/>
            <p:nvPr/>
          </p:nvSpPr>
          <p:spPr>
            <a:xfrm>
              <a:off x="1026371" y="3371411"/>
              <a:ext cx="2536367" cy="802440"/>
            </a:xfrm>
            <a:prstGeom prst="rect">
              <a:avLst/>
            </a:prstGeom>
            <a:grpFill/>
          </p:spPr>
          <p:txBody>
            <a:bodyPr wrap="square" lIns="0" tIns="0" rIns="0" bIns="0" rtlCol="0">
              <a:spAutoFit/>
            </a:bodyPr>
            <a:lstStyle/>
            <a:p>
              <a:pPr algn="ctr" defTabSz="913698">
                <a:defRPr/>
              </a:pPr>
              <a:r>
                <a:rPr lang="en-US" sz="1600" kern="0">
                  <a:solidFill>
                    <a:srgbClr val="000000"/>
                  </a:solidFill>
                  <a:latin typeface="Segoe UI"/>
                </a:rPr>
                <a:t>Global office workers are expected to be working from home</a:t>
              </a:r>
              <a:r>
                <a:rPr lang="en-US" sz="1200" baseline="30000">
                  <a:ea typeface="Segoe UI" pitchFamily="34" charset="0"/>
                  <a:cs typeface="Segoe UI Semibold" panose="020B0702040204020203" pitchFamily="34" charset="0"/>
                </a:rPr>
                <a:t>1</a:t>
              </a:r>
              <a:endParaRPr lang="en-US" sz="1600" baseline="30000">
                <a:ea typeface="Segoe UI" pitchFamily="34" charset="0"/>
                <a:cs typeface="Segoe UI Semibold" panose="020B0702040204020203" pitchFamily="34" charset="0"/>
              </a:endParaRPr>
            </a:p>
          </p:txBody>
        </p:sp>
      </p:grpSp>
    </p:spTree>
    <p:extLst>
      <p:ext uri="{BB962C8B-B14F-4D97-AF65-F5344CB8AC3E}">
        <p14:creationId xmlns:p14="http://schemas.microsoft.com/office/powerpoint/2010/main" val="213677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Agenda</a:t>
            </a:r>
          </a:p>
        </p:txBody>
      </p:sp>
      <p:grpSp>
        <p:nvGrpSpPr>
          <p:cNvPr id="7" name="Group 6">
            <a:extLst>
              <a:ext uri="{FF2B5EF4-FFF2-40B4-BE49-F238E27FC236}">
                <a16:creationId xmlns:a16="http://schemas.microsoft.com/office/drawing/2014/main" id="{70872AB0-2D59-48E8-9216-F66A19EDF8F4}"/>
              </a:ext>
            </a:extLst>
          </p:cNvPr>
          <p:cNvGrpSpPr/>
          <p:nvPr/>
        </p:nvGrpSpPr>
        <p:grpSpPr>
          <a:xfrm>
            <a:off x="331586" y="2707063"/>
            <a:ext cx="2817678" cy="2931161"/>
            <a:chOff x="274638" y="1976502"/>
            <a:chExt cx="2874178" cy="2989937"/>
          </a:xfrm>
          <a:solidFill>
            <a:srgbClr val="C8D5EA"/>
          </a:solidFill>
        </p:grpSpPr>
        <p:sp>
          <p:nvSpPr>
            <p:cNvPr id="8" name="Rectangle 7">
              <a:extLst>
                <a:ext uri="{FF2B5EF4-FFF2-40B4-BE49-F238E27FC236}">
                  <a16:creationId xmlns:a16="http://schemas.microsoft.com/office/drawing/2014/main" id="{9A8A767D-7E01-43DA-9556-A30767DEFE53}"/>
                </a:ext>
              </a:extLst>
            </p:cNvPr>
            <p:cNvSpPr/>
            <p:nvPr/>
          </p:nvSpPr>
          <p:spPr bwMode="auto">
            <a:xfrm>
              <a:off x="274638" y="3040068"/>
              <a:ext cx="2874178" cy="192637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Segoe UI" pitchFamily="34" charset="0"/>
                  <a:cs typeface="Segoe UI Light" panose="020B0502040204020203" pitchFamily="34" charset="0"/>
                </a:rPr>
                <a:t>Trends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rPr>
                <a:t> in security landscape</a:t>
              </a:r>
            </a:p>
          </p:txBody>
        </p:sp>
        <p:grpSp>
          <p:nvGrpSpPr>
            <p:cNvPr id="9" name="Group 8">
              <a:extLst>
                <a:ext uri="{FF2B5EF4-FFF2-40B4-BE49-F238E27FC236}">
                  <a16:creationId xmlns:a16="http://schemas.microsoft.com/office/drawing/2014/main" id="{7C6708BF-1A02-4086-BEBA-69089B8C7CBA}"/>
                </a:ext>
              </a:extLst>
            </p:cNvPr>
            <p:cNvGrpSpPr/>
            <p:nvPr/>
          </p:nvGrpSpPr>
          <p:grpSpPr>
            <a:xfrm>
              <a:off x="274638" y="1976502"/>
              <a:ext cx="2874178" cy="1068404"/>
              <a:chOff x="274638" y="1976502"/>
              <a:chExt cx="2874178" cy="1068404"/>
            </a:xfrm>
            <a:grpFill/>
          </p:grpSpPr>
          <p:sp>
            <p:nvSpPr>
              <p:cNvPr id="10" name="Rectangle 9">
                <a:extLst>
                  <a:ext uri="{FF2B5EF4-FFF2-40B4-BE49-F238E27FC236}">
                    <a16:creationId xmlns:a16="http://schemas.microsoft.com/office/drawing/2014/main" id="{C6ACEF90-4AB7-437E-B823-28F2F2941719}"/>
                  </a:ext>
                </a:extLst>
              </p:cNvPr>
              <p:cNvSpPr/>
              <p:nvPr/>
            </p:nvSpPr>
            <p:spPr bwMode="auto">
              <a:xfrm>
                <a:off x="274638"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chemeClr val="bg1"/>
                  </a:solidFill>
                  <a:effectLst/>
                  <a:uLnTx/>
                  <a:uFillTx/>
                  <a:latin typeface="Segoe UI"/>
                  <a:ea typeface="Segoe UI" pitchFamily="34" charset="0"/>
                  <a:cs typeface="Segoe UI" pitchFamily="34" charset="0"/>
                </a:endParaRPr>
              </a:p>
            </p:txBody>
          </p:sp>
          <p:sp>
            <p:nvSpPr>
              <p:cNvPr id="11" name="Chart_E999">
                <a:extLst>
                  <a:ext uri="{FF2B5EF4-FFF2-40B4-BE49-F238E27FC236}">
                    <a16:creationId xmlns:a16="http://schemas.microsoft.com/office/drawing/2014/main" id="{F37FB61D-816B-418D-855A-66C77C6E0F92}"/>
                  </a:ext>
                </a:extLst>
              </p:cNvPr>
              <p:cNvSpPr>
                <a:spLocks noChangeAspect="1" noEditPoints="1"/>
              </p:cNvSpPr>
              <p:nvPr/>
            </p:nvSpPr>
            <p:spPr bwMode="auto">
              <a:xfrm>
                <a:off x="2540555" y="2291838"/>
                <a:ext cx="437424" cy="437732"/>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2" name="Group 11">
            <a:extLst>
              <a:ext uri="{FF2B5EF4-FFF2-40B4-BE49-F238E27FC236}">
                <a16:creationId xmlns:a16="http://schemas.microsoft.com/office/drawing/2014/main" id="{A73FB9FE-CBE8-42A2-BFD2-B9FE3C1D5671}"/>
              </a:ext>
            </a:extLst>
          </p:cNvPr>
          <p:cNvGrpSpPr/>
          <p:nvPr/>
        </p:nvGrpSpPr>
        <p:grpSpPr>
          <a:xfrm>
            <a:off x="3276867" y="2707064"/>
            <a:ext cx="2817678" cy="2931159"/>
            <a:chOff x="3278979" y="1976502"/>
            <a:chExt cx="2874178" cy="2989935"/>
          </a:xfrm>
          <a:solidFill>
            <a:schemeClr val="tx2">
              <a:lumMod val="20000"/>
              <a:lumOff val="80000"/>
            </a:schemeClr>
          </a:solidFill>
        </p:grpSpPr>
        <p:sp>
          <p:nvSpPr>
            <p:cNvPr id="13" name="Rectangle 12">
              <a:extLst>
                <a:ext uri="{FF2B5EF4-FFF2-40B4-BE49-F238E27FC236}">
                  <a16:creationId xmlns:a16="http://schemas.microsoft.com/office/drawing/2014/main" id="{8F55816E-C028-4BB3-AC71-32129485B46C}"/>
                </a:ext>
              </a:extLst>
            </p:cNvPr>
            <p:cNvSpPr/>
            <p:nvPr/>
          </p:nvSpPr>
          <p:spPr bwMode="auto">
            <a:xfrm>
              <a:off x="3278979" y="3040065"/>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a:t>
              </a:r>
              <a:r>
                <a:rPr lang="en-US" sz="2353" b="1">
                  <a:solidFill>
                    <a:srgbClr val="92D050"/>
                  </a:solidFill>
                  <a:latin typeface="Segoe UI Light" panose="020B0502040204020203" pitchFamily="34" charset="0"/>
                  <a:cs typeface="Segoe UI Light" panose="020B0502040204020203" pitchFamily="34" charset="0"/>
                </a:rPr>
                <a:t>security controls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 to your unique challenges</a:t>
              </a:r>
            </a:p>
          </p:txBody>
        </p:sp>
        <p:grpSp>
          <p:nvGrpSpPr>
            <p:cNvPr id="14" name="Group 13">
              <a:extLst>
                <a:ext uri="{FF2B5EF4-FFF2-40B4-BE49-F238E27FC236}">
                  <a16:creationId xmlns:a16="http://schemas.microsoft.com/office/drawing/2014/main" id="{3FEA2320-CA91-4FB6-B104-1EA6298586E2}"/>
                </a:ext>
              </a:extLst>
            </p:cNvPr>
            <p:cNvGrpSpPr/>
            <p:nvPr/>
          </p:nvGrpSpPr>
          <p:grpSpPr>
            <a:xfrm>
              <a:off x="3278979" y="1976502"/>
              <a:ext cx="2874178" cy="1068404"/>
              <a:chOff x="3278979" y="1976502"/>
              <a:chExt cx="2874178" cy="1068404"/>
            </a:xfrm>
            <a:grpFill/>
          </p:grpSpPr>
          <p:sp>
            <p:nvSpPr>
              <p:cNvPr id="15" name="Rectangle 14">
                <a:extLst>
                  <a:ext uri="{FF2B5EF4-FFF2-40B4-BE49-F238E27FC236}">
                    <a16:creationId xmlns:a16="http://schemas.microsoft.com/office/drawing/2014/main" id="{CF6809DC-B857-4A00-8E84-0B192ACA39B1}"/>
                  </a:ext>
                </a:extLst>
              </p:cNvPr>
              <p:cNvSpPr/>
              <p:nvPr/>
            </p:nvSpPr>
            <p:spPr bwMode="auto">
              <a:xfrm>
                <a:off x="327897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16" name="strategy">
                <a:extLst>
                  <a:ext uri="{FF2B5EF4-FFF2-40B4-BE49-F238E27FC236}">
                    <a16:creationId xmlns:a16="http://schemas.microsoft.com/office/drawing/2014/main" id="{0AAE6394-ED3F-4D3B-9820-33B8AEA25511}"/>
                  </a:ext>
                </a:extLst>
              </p:cNvPr>
              <p:cNvSpPr>
                <a:spLocks noChangeAspect="1" noEditPoints="1"/>
              </p:cNvSpPr>
              <p:nvPr/>
            </p:nvSpPr>
            <p:spPr bwMode="auto">
              <a:xfrm>
                <a:off x="5552427" y="2251698"/>
                <a:ext cx="388803" cy="518012"/>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8" name="Group 17">
            <a:extLst>
              <a:ext uri="{FF2B5EF4-FFF2-40B4-BE49-F238E27FC236}">
                <a16:creationId xmlns:a16="http://schemas.microsoft.com/office/drawing/2014/main" id="{B928856E-5650-4524-82E8-8ED06CE6272F}"/>
              </a:ext>
            </a:extLst>
          </p:cNvPr>
          <p:cNvGrpSpPr/>
          <p:nvPr/>
        </p:nvGrpSpPr>
        <p:grpSpPr>
          <a:xfrm>
            <a:off x="6222148" y="2707064"/>
            <a:ext cx="2817678" cy="2931157"/>
            <a:chOff x="6283319" y="1976502"/>
            <a:chExt cx="2874178" cy="2989933"/>
          </a:xfrm>
          <a:solidFill>
            <a:srgbClr val="C8D5EA"/>
          </a:solidFill>
        </p:grpSpPr>
        <p:sp>
          <p:nvSpPr>
            <p:cNvPr id="19" name="Rectangle 18">
              <a:extLst>
                <a:ext uri="{FF2B5EF4-FFF2-40B4-BE49-F238E27FC236}">
                  <a16:creationId xmlns:a16="http://schemas.microsoft.com/office/drawing/2014/main" id="{85C326A3-AABE-41EB-8A40-31332D18BAAF}"/>
                </a:ext>
              </a:extLst>
            </p:cNvPr>
            <p:cNvSpPr/>
            <p:nvPr/>
          </p:nvSpPr>
          <p:spPr bwMode="auto">
            <a:xfrm>
              <a:off x="6283319"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compliance</a:t>
              </a:r>
              <a:r>
                <a:rPr lang="en-US" sz="2353" b="1">
                  <a:solidFill>
                    <a:srgbClr val="92D050"/>
                  </a:solidFill>
                  <a:latin typeface="Segoe UI Light" panose="020B0502040204020203" pitchFamily="34" charset="0"/>
                  <a:cs typeface="Segoe UI Light" panose="020B0502040204020203" pitchFamily="34" charset="0"/>
                </a:rPr>
                <a:t> controls</a:t>
              </a:r>
              <a:r>
                <a:rPr lang="en-US" sz="2353" b="1">
                  <a:solidFill>
                    <a:schemeClr val="bg1"/>
                  </a:solidFill>
                  <a:latin typeface="Segoe UI Light" panose="020B0502040204020203" pitchFamily="34" charset="0"/>
                  <a:cs typeface="Segoe UI Light" panose="020B0502040204020203" pitchFamily="34" charset="0"/>
                </a:rPr>
                <a:t> </a:t>
              </a:r>
              <a:endPar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0" name="Group 19">
              <a:extLst>
                <a:ext uri="{FF2B5EF4-FFF2-40B4-BE49-F238E27FC236}">
                  <a16:creationId xmlns:a16="http://schemas.microsoft.com/office/drawing/2014/main" id="{8456FC31-E6DF-47C2-9309-23593C14C51E}"/>
                </a:ext>
              </a:extLst>
            </p:cNvPr>
            <p:cNvGrpSpPr/>
            <p:nvPr/>
          </p:nvGrpSpPr>
          <p:grpSpPr>
            <a:xfrm>
              <a:off x="6283319" y="1976502"/>
              <a:ext cx="2874178" cy="1068404"/>
              <a:chOff x="6283319" y="1976502"/>
              <a:chExt cx="2874178" cy="1068404"/>
            </a:xfrm>
            <a:grpFill/>
          </p:grpSpPr>
          <p:sp>
            <p:nvSpPr>
              <p:cNvPr id="21" name="Rectangle 20">
                <a:extLst>
                  <a:ext uri="{FF2B5EF4-FFF2-40B4-BE49-F238E27FC236}">
                    <a16:creationId xmlns:a16="http://schemas.microsoft.com/office/drawing/2014/main" id="{F1511CF0-B376-4F44-898E-6C20E3A955A0}"/>
                  </a:ext>
                </a:extLst>
              </p:cNvPr>
              <p:cNvSpPr/>
              <p:nvPr/>
            </p:nvSpPr>
            <p:spPr bwMode="auto">
              <a:xfrm>
                <a:off x="628331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2" name="Quest_ED40">
                <a:extLst>
                  <a:ext uri="{FF2B5EF4-FFF2-40B4-BE49-F238E27FC236}">
                    <a16:creationId xmlns:a16="http://schemas.microsoft.com/office/drawing/2014/main" id="{83264661-4B5C-46C7-BADB-67FAE7196294}"/>
                  </a:ext>
                </a:extLst>
              </p:cNvPr>
              <p:cNvSpPr>
                <a:spLocks noChangeAspect="1" noEditPoints="1"/>
              </p:cNvSpPr>
              <p:nvPr/>
            </p:nvSpPr>
            <p:spPr bwMode="auto">
              <a:xfrm>
                <a:off x="8513966" y="2294703"/>
                <a:ext cx="431897" cy="432002"/>
              </a:xfrm>
              <a:custGeom>
                <a:avLst/>
                <a:gdLst>
                  <a:gd name="T0" fmla="*/ 2625 w 3750"/>
                  <a:gd name="T1" fmla="*/ 3000 h 3750"/>
                  <a:gd name="T2" fmla="*/ 2360 w 3750"/>
                  <a:gd name="T3" fmla="*/ 3110 h 3750"/>
                  <a:gd name="T4" fmla="*/ 2250 w 3750"/>
                  <a:gd name="T5" fmla="*/ 3375 h 3750"/>
                  <a:gd name="T6" fmla="*/ 2360 w 3750"/>
                  <a:gd name="T7" fmla="*/ 3640 h 3750"/>
                  <a:gd name="T8" fmla="*/ 2625 w 3750"/>
                  <a:gd name="T9" fmla="*/ 3750 h 3750"/>
                  <a:gd name="T10" fmla="*/ 375 w 3750"/>
                  <a:gd name="T11" fmla="*/ 3750 h 3750"/>
                  <a:gd name="T12" fmla="*/ 110 w 3750"/>
                  <a:gd name="T13" fmla="*/ 3640 h 3750"/>
                  <a:gd name="T14" fmla="*/ 0 w 3750"/>
                  <a:gd name="T15" fmla="*/ 3375 h 3750"/>
                  <a:gd name="T16" fmla="*/ 110 w 3750"/>
                  <a:gd name="T17" fmla="*/ 3110 h 3750"/>
                  <a:gd name="T18" fmla="*/ 375 w 3750"/>
                  <a:gd name="T19" fmla="*/ 3000 h 3750"/>
                  <a:gd name="T20" fmla="*/ 2625 w 3750"/>
                  <a:gd name="T21" fmla="*/ 3000 h 3750"/>
                  <a:gd name="T22" fmla="*/ 500 w 3750"/>
                  <a:gd name="T23" fmla="*/ 2875 h 3750"/>
                  <a:gd name="T24" fmla="*/ 500 w 3750"/>
                  <a:gd name="T25" fmla="*/ 375 h 3750"/>
                  <a:gd name="T26" fmla="*/ 3000 w 3750"/>
                  <a:gd name="T27" fmla="*/ 750 h 3750"/>
                  <a:gd name="T28" fmla="*/ 3375 w 3750"/>
                  <a:gd name="T29" fmla="*/ 750 h 3750"/>
                  <a:gd name="T30" fmla="*/ 3750 w 3750"/>
                  <a:gd name="T31" fmla="*/ 375 h 3750"/>
                  <a:gd name="T32" fmla="*/ 3375 w 3750"/>
                  <a:gd name="T33" fmla="*/ 0 h 3750"/>
                  <a:gd name="T34" fmla="*/ 3000 w 3750"/>
                  <a:gd name="T35" fmla="*/ 375 h 3750"/>
                  <a:gd name="T36" fmla="*/ 3000 w 3750"/>
                  <a:gd name="T37" fmla="*/ 2375 h 3750"/>
                  <a:gd name="T38" fmla="*/ 3366 w 3750"/>
                  <a:gd name="T39" fmla="*/ 0 h 3750"/>
                  <a:gd name="T40" fmla="*/ 875 w 3750"/>
                  <a:gd name="T41" fmla="*/ 0 h 3750"/>
                  <a:gd name="T42" fmla="*/ 500 w 3750"/>
                  <a:gd name="T43" fmla="*/ 375 h 3750"/>
                  <a:gd name="T44" fmla="*/ 3000 w 3750"/>
                  <a:gd name="T45" fmla="*/ 2375 h 3750"/>
                  <a:gd name="T46" fmla="*/ 3000 w 3750"/>
                  <a:gd name="T47" fmla="*/ 3375 h 3750"/>
                  <a:gd name="T48" fmla="*/ 375 w 3750"/>
                  <a:gd name="T49" fmla="*/ 3750 h 3750"/>
                  <a:gd name="T50" fmla="*/ 2625 w 3750"/>
                  <a:gd name="T51" fmla="*/ 3750 h 3750"/>
                  <a:gd name="T52" fmla="*/ 3000 w 3750"/>
                  <a:gd name="T53" fmla="*/ 3375 h 3750"/>
                  <a:gd name="T54" fmla="*/ 1625 w 3750"/>
                  <a:gd name="T55" fmla="*/ 375 h 3750"/>
                  <a:gd name="T56" fmla="*/ 2375 w 3750"/>
                  <a:gd name="T57" fmla="*/ 1125 h 3750"/>
                  <a:gd name="T58" fmla="*/ 2375 w 3750"/>
                  <a:gd name="T59" fmla="*/ 375 h 3750"/>
                  <a:gd name="T60" fmla="*/ 1625 w 3750"/>
                  <a:gd name="T61" fmla="*/ 1125 h 3750"/>
                  <a:gd name="T62" fmla="*/ 1000 w 3750"/>
                  <a:gd name="T63" fmla="*/ 1875 h 3750"/>
                  <a:gd name="T64" fmla="*/ 1000 w 3750"/>
                  <a:gd name="T65" fmla="*/ 2125 h 3750"/>
                  <a:gd name="T66" fmla="*/ 1338 w 3750"/>
                  <a:gd name="T67" fmla="*/ 1412 h 3750"/>
                  <a:gd name="T68" fmla="*/ 1162 w 3750"/>
                  <a:gd name="T69" fmla="*/ 1588 h 3750"/>
                  <a:gd name="T70" fmla="*/ 1162 w 3750"/>
                  <a:gd name="T71" fmla="*/ 2412 h 3750"/>
                  <a:gd name="T72" fmla="*/ 1338 w 3750"/>
                  <a:gd name="T73" fmla="*/ 2588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50" h="3750">
                    <a:moveTo>
                      <a:pt x="2625" y="3000"/>
                    </a:moveTo>
                    <a:cubicBezTo>
                      <a:pt x="2521" y="3000"/>
                      <a:pt x="2428" y="3042"/>
                      <a:pt x="2360" y="3110"/>
                    </a:cubicBezTo>
                    <a:cubicBezTo>
                      <a:pt x="2292" y="3178"/>
                      <a:pt x="2250" y="3271"/>
                      <a:pt x="2250" y="3375"/>
                    </a:cubicBezTo>
                    <a:cubicBezTo>
                      <a:pt x="2250" y="3479"/>
                      <a:pt x="2292" y="3572"/>
                      <a:pt x="2360" y="3640"/>
                    </a:cubicBezTo>
                    <a:cubicBezTo>
                      <a:pt x="2428" y="3708"/>
                      <a:pt x="2521" y="3750"/>
                      <a:pt x="2625" y="3750"/>
                    </a:cubicBezTo>
                    <a:moveTo>
                      <a:pt x="375" y="3750"/>
                    </a:moveTo>
                    <a:cubicBezTo>
                      <a:pt x="271" y="3750"/>
                      <a:pt x="178" y="3708"/>
                      <a:pt x="110" y="3640"/>
                    </a:cubicBezTo>
                    <a:cubicBezTo>
                      <a:pt x="42" y="3572"/>
                      <a:pt x="0" y="3479"/>
                      <a:pt x="0" y="3375"/>
                    </a:cubicBezTo>
                    <a:cubicBezTo>
                      <a:pt x="0" y="3271"/>
                      <a:pt x="42" y="3178"/>
                      <a:pt x="110" y="3110"/>
                    </a:cubicBezTo>
                    <a:cubicBezTo>
                      <a:pt x="178" y="3042"/>
                      <a:pt x="271" y="3000"/>
                      <a:pt x="375" y="3000"/>
                    </a:cubicBezTo>
                    <a:cubicBezTo>
                      <a:pt x="2625" y="3000"/>
                      <a:pt x="2625" y="3000"/>
                      <a:pt x="2625" y="3000"/>
                    </a:cubicBezTo>
                    <a:moveTo>
                      <a:pt x="500" y="2875"/>
                    </a:moveTo>
                    <a:cubicBezTo>
                      <a:pt x="500" y="375"/>
                      <a:pt x="500" y="375"/>
                      <a:pt x="500" y="375"/>
                    </a:cubicBezTo>
                    <a:moveTo>
                      <a:pt x="3000" y="750"/>
                    </a:moveTo>
                    <a:cubicBezTo>
                      <a:pt x="3375" y="750"/>
                      <a:pt x="3375" y="750"/>
                      <a:pt x="3375" y="750"/>
                    </a:cubicBezTo>
                    <a:cubicBezTo>
                      <a:pt x="3582" y="750"/>
                      <a:pt x="3750" y="582"/>
                      <a:pt x="3750" y="375"/>
                    </a:cubicBezTo>
                    <a:cubicBezTo>
                      <a:pt x="3750" y="168"/>
                      <a:pt x="3582" y="0"/>
                      <a:pt x="3375" y="0"/>
                    </a:cubicBezTo>
                    <a:cubicBezTo>
                      <a:pt x="3168" y="0"/>
                      <a:pt x="3000" y="168"/>
                      <a:pt x="3000" y="375"/>
                    </a:cubicBezTo>
                    <a:cubicBezTo>
                      <a:pt x="3000" y="2375"/>
                      <a:pt x="3000" y="2375"/>
                      <a:pt x="3000" y="2375"/>
                    </a:cubicBezTo>
                    <a:moveTo>
                      <a:pt x="3366" y="0"/>
                    </a:moveTo>
                    <a:cubicBezTo>
                      <a:pt x="875" y="0"/>
                      <a:pt x="875" y="0"/>
                      <a:pt x="875" y="0"/>
                    </a:cubicBezTo>
                    <a:cubicBezTo>
                      <a:pt x="668" y="0"/>
                      <a:pt x="500" y="168"/>
                      <a:pt x="500" y="375"/>
                    </a:cubicBezTo>
                    <a:moveTo>
                      <a:pt x="3000" y="2375"/>
                    </a:moveTo>
                    <a:cubicBezTo>
                      <a:pt x="3000" y="3375"/>
                      <a:pt x="3000" y="3375"/>
                      <a:pt x="3000" y="3375"/>
                    </a:cubicBezTo>
                    <a:moveTo>
                      <a:pt x="375" y="3750"/>
                    </a:moveTo>
                    <a:cubicBezTo>
                      <a:pt x="2625" y="3750"/>
                      <a:pt x="2625" y="3750"/>
                      <a:pt x="2625" y="3750"/>
                    </a:cubicBezTo>
                    <a:cubicBezTo>
                      <a:pt x="2832" y="3750"/>
                      <a:pt x="3000" y="3582"/>
                      <a:pt x="3000" y="3375"/>
                    </a:cubicBezTo>
                    <a:moveTo>
                      <a:pt x="1625" y="375"/>
                    </a:moveTo>
                    <a:cubicBezTo>
                      <a:pt x="2375" y="1125"/>
                      <a:pt x="2375" y="1125"/>
                      <a:pt x="2375" y="1125"/>
                    </a:cubicBezTo>
                    <a:moveTo>
                      <a:pt x="2375" y="375"/>
                    </a:moveTo>
                    <a:cubicBezTo>
                      <a:pt x="1625" y="1125"/>
                      <a:pt x="1625" y="1125"/>
                      <a:pt x="1625" y="1125"/>
                    </a:cubicBezTo>
                    <a:moveTo>
                      <a:pt x="1000" y="1875"/>
                    </a:moveTo>
                    <a:cubicBezTo>
                      <a:pt x="1000" y="2125"/>
                      <a:pt x="1000" y="2125"/>
                      <a:pt x="1000" y="2125"/>
                    </a:cubicBezTo>
                    <a:moveTo>
                      <a:pt x="1338" y="1412"/>
                    </a:moveTo>
                    <a:cubicBezTo>
                      <a:pt x="1162" y="1588"/>
                      <a:pt x="1162" y="1588"/>
                      <a:pt x="1162" y="1588"/>
                    </a:cubicBezTo>
                    <a:moveTo>
                      <a:pt x="1162" y="2412"/>
                    </a:moveTo>
                    <a:cubicBezTo>
                      <a:pt x="1338" y="2588"/>
                      <a:pt x="1338" y="2588"/>
                      <a:pt x="1338" y="2588"/>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23" name="Group 22">
            <a:extLst>
              <a:ext uri="{FF2B5EF4-FFF2-40B4-BE49-F238E27FC236}">
                <a16:creationId xmlns:a16="http://schemas.microsoft.com/office/drawing/2014/main" id="{821E6FAD-F9CA-420B-BD00-ABD153C9B92F}"/>
              </a:ext>
            </a:extLst>
          </p:cNvPr>
          <p:cNvGrpSpPr/>
          <p:nvPr/>
        </p:nvGrpSpPr>
        <p:grpSpPr>
          <a:xfrm>
            <a:off x="9167430" y="2707064"/>
            <a:ext cx="2817678" cy="2931157"/>
            <a:chOff x="9287660" y="1976502"/>
            <a:chExt cx="2874178" cy="2989933"/>
          </a:xfrm>
          <a:solidFill>
            <a:srgbClr val="243A5E"/>
          </a:solidFill>
        </p:grpSpPr>
        <p:sp>
          <p:nvSpPr>
            <p:cNvPr id="24" name="Rectangle 23">
              <a:extLst>
                <a:ext uri="{FF2B5EF4-FFF2-40B4-BE49-F238E27FC236}">
                  <a16:creationId xmlns:a16="http://schemas.microsoft.com/office/drawing/2014/main" id="{BC07CEB9-2F56-4A87-BAD5-687F5E8F048E}"/>
                </a:ext>
              </a:extLst>
            </p:cNvPr>
            <p:cNvSpPr/>
            <p:nvPr/>
          </p:nvSpPr>
          <p:spPr bwMode="auto">
            <a:xfrm>
              <a:off x="9287660"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lang="en-US" sz="2353" b="1" dirty="0">
                  <a:solidFill>
                    <a:schemeClr val="bg1"/>
                  </a:solidFill>
                  <a:latin typeface="Segoe UI Light" panose="020B0502040204020203" pitchFamily="34" charset="0"/>
                  <a:cs typeface="Segoe UI Light" panose="020B0502040204020203" pitchFamily="34" charset="0"/>
                </a:rPr>
                <a:t>Summary</a:t>
              </a:r>
              <a:endParaRPr kumimoji="0" lang="en-US" sz="2353" b="1"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5" name="Group 24">
              <a:extLst>
                <a:ext uri="{FF2B5EF4-FFF2-40B4-BE49-F238E27FC236}">
                  <a16:creationId xmlns:a16="http://schemas.microsoft.com/office/drawing/2014/main" id="{20BACEB8-DAC7-4481-A6B0-E9B2A0A542AD}"/>
                </a:ext>
              </a:extLst>
            </p:cNvPr>
            <p:cNvGrpSpPr/>
            <p:nvPr/>
          </p:nvGrpSpPr>
          <p:grpSpPr>
            <a:xfrm>
              <a:off x="9287660" y="1976502"/>
              <a:ext cx="2874178" cy="1068404"/>
              <a:chOff x="9287660" y="1976502"/>
              <a:chExt cx="2874178" cy="1068404"/>
            </a:xfrm>
            <a:grpFill/>
          </p:grpSpPr>
          <p:sp>
            <p:nvSpPr>
              <p:cNvPr id="26" name="Rectangle 25">
                <a:extLst>
                  <a:ext uri="{FF2B5EF4-FFF2-40B4-BE49-F238E27FC236}">
                    <a16:creationId xmlns:a16="http://schemas.microsoft.com/office/drawing/2014/main" id="{3AF166A7-8A37-42BA-87DF-51725E94D5DD}"/>
                  </a:ext>
                </a:extLst>
              </p:cNvPr>
              <p:cNvSpPr/>
              <p:nvPr/>
            </p:nvSpPr>
            <p:spPr bwMode="auto">
              <a:xfrm>
                <a:off x="9287660"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7" name="ActivityFeed_F056">
                <a:extLst>
                  <a:ext uri="{FF2B5EF4-FFF2-40B4-BE49-F238E27FC236}">
                    <a16:creationId xmlns:a16="http://schemas.microsoft.com/office/drawing/2014/main" id="{0194A962-BAE8-4552-9912-AE9F16EACE81}"/>
                  </a:ext>
                </a:extLst>
              </p:cNvPr>
              <p:cNvSpPr>
                <a:spLocks noChangeAspect="1" noEditPoints="1"/>
              </p:cNvSpPr>
              <p:nvPr/>
            </p:nvSpPr>
            <p:spPr bwMode="auto">
              <a:xfrm>
                <a:off x="11451669" y="2289761"/>
                <a:ext cx="498422" cy="441886"/>
              </a:xfrm>
              <a:custGeom>
                <a:avLst/>
                <a:gdLst>
                  <a:gd name="T0" fmla="*/ 3734 w 4408"/>
                  <a:gd name="T1" fmla="*/ 3380 h 3908"/>
                  <a:gd name="T2" fmla="*/ 879 w 4408"/>
                  <a:gd name="T3" fmla="*/ 3380 h 3908"/>
                  <a:gd name="T4" fmla="*/ 879 w 4408"/>
                  <a:gd name="T5" fmla="*/ 2056 h 3908"/>
                  <a:gd name="T6" fmla="*/ 4408 w 4408"/>
                  <a:gd name="T7" fmla="*/ 2056 h 3908"/>
                  <a:gd name="T8" fmla="*/ 4408 w 4408"/>
                  <a:gd name="T9" fmla="*/ 3380 h 3908"/>
                  <a:gd name="T10" fmla="*/ 4261 w 4408"/>
                  <a:gd name="T11" fmla="*/ 3380 h 3908"/>
                  <a:gd name="T12" fmla="*/ 4261 w 4408"/>
                  <a:gd name="T13" fmla="*/ 3908 h 3908"/>
                  <a:gd name="T14" fmla="*/ 3734 w 4408"/>
                  <a:gd name="T15" fmla="*/ 3380 h 3908"/>
                  <a:gd name="T16" fmla="*/ 147 w 4408"/>
                  <a:gd name="T17" fmla="*/ 1849 h 3908"/>
                  <a:gd name="T18" fmla="*/ 673 w 4408"/>
                  <a:gd name="T19" fmla="*/ 1323 h 3908"/>
                  <a:gd name="T20" fmla="*/ 3523 w 4408"/>
                  <a:gd name="T21" fmla="*/ 1323 h 3908"/>
                  <a:gd name="T22" fmla="*/ 3523 w 4408"/>
                  <a:gd name="T23" fmla="*/ 0 h 3908"/>
                  <a:gd name="T24" fmla="*/ 0 w 4408"/>
                  <a:gd name="T25" fmla="*/ 0 h 3908"/>
                  <a:gd name="T26" fmla="*/ 0 w 4408"/>
                  <a:gd name="T27" fmla="*/ 1323 h 3908"/>
                  <a:gd name="T28" fmla="*/ 147 w 4408"/>
                  <a:gd name="T29" fmla="*/ 1323 h 3908"/>
                  <a:gd name="T30" fmla="*/ 147 w 4408"/>
                  <a:gd name="T31" fmla="*/ 1849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8" h="3908">
                    <a:moveTo>
                      <a:pt x="3734" y="3380"/>
                    </a:moveTo>
                    <a:lnTo>
                      <a:pt x="879" y="3380"/>
                    </a:lnTo>
                    <a:lnTo>
                      <a:pt x="879" y="2056"/>
                    </a:lnTo>
                    <a:lnTo>
                      <a:pt x="4408" y="2056"/>
                    </a:lnTo>
                    <a:lnTo>
                      <a:pt x="4408" y="3380"/>
                    </a:lnTo>
                    <a:lnTo>
                      <a:pt x="4261" y="3380"/>
                    </a:lnTo>
                    <a:lnTo>
                      <a:pt x="4261" y="3908"/>
                    </a:lnTo>
                    <a:lnTo>
                      <a:pt x="3734" y="3380"/>
                    </a:lnTo>
                    <a:close/>
                    <a:moveTo>
                      <a:pt x="147" y="1849"/>
                    </a:moveTo>
                    <a:lnTo>
                      <a:pt x="673" y="1323"/>
                    </a:lnTo>
                    <a:lnTo>
                      <a:pt x="3523" y="1323"/>
                    </a:lnTo>
                    <a:lnTo>
                      <a:pt x="3523" y="0"/>
                    </a:lnTo>
                    <a:lnTo>
                      <a:pt x="0" y="0"/>
                    </a:lnTo>
                    <a:lnTo>
                      <a:pt x="0" y="1323"/>
                    </a:lnTo>
                    <a:lnTo>
                      <a:pt x="147" y="1323"/>
                    </a:lnTo>
                    <a:lnTo>
                      <a:pt x="147" y="1849"/>
                    </a:lnTo>
                    <a:close/>
                  </a:path>
                </a:pathLst>
              </a:custGeom>
              <a:grpFill/>
              <a:ln w="15875" cap="sq">
                <a:solidFill>
                  <a:schemeClr val="bg1"/>
                </a:solidFill>
                <a:prstDash val="soli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spTree>
    <p:extLst>
      <p:ext uri="{BB962C8B-B14F-4D97-AF65-F5344CB8AC3E}">
        <p14:creationId xmlns:p14="http://schemas.microsoft.com/office/powerpoint/2010/main" val="27983443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F62F3-12E9-44F2-ADF4-F7AEA5750C8C}"/>
              </a:ext>
            </a:extLst>
          </p:cNvPr>
          <p:cNvSpPr>
            <a:spLocks noGrp="1"/>
          </p:cNvSpPr>
          <p:nvPr>
            <p:ph type="title"/>
          </p:nvPr>
        </p:nvSpPr>
        <p:spPr>
          <a:xfrm>
            <a:off x="588263" y="182880"/>
            <a:ext cx="11018520" cy="553998"/>
          </a:xfrm>
        </p:spPr>
        <p:txBody>
          <a:bodyPr/>
          <a:lstStyle/>
          <a:p>
            <a:r>
              <a:rPr lang="en-US" dirty="0">
                <a:cs typeface="Segoe UI Semilight" panose="020B0402040204020203" pitchFamily="34" charset="0"/>
              </a:rPr>
              <a:t>Summary</a:t>
            </a:r>
          </a:p>
        </p:txBody>
      </p:sp>
      <p:grpSp>
        <p:nvGrpSpPr>
          <p:cNvPr id="8" name="Group 7">
            <a:extLst>
              <a:ext uri="{FF2B5EF4-FFF2-40B4-BE49-F238E27FC236}">
                <a16:creationId xmlns:a16="http://schemas.microsoft.com/office/drawing/2014/main" id="{9F7BF2DC-D8EF-4B41-925F-86A0460D8C91}"/>
              </a:ext>
            </a:extLst>
          </p:cNvPr>
          <p:cNvGrpSpPr/>
          <p:nvPr/>
        </p:nvGrpSpPr>
        <p:grpSpPr>
          <a:xfrm>
            <a:off x="251527" y="923866"/>
            <a:ext cx="5271015" cy="723455"/>
            <a:chOff x="457580" y="1561133"/>
            <a:chExt cx="5271763" cy="723558"/>
          </a:xfrm>
        </p:grpSpPr>
        <p:grpSp>
          <p:nvGrpSpPr>
            <p:cNvPr id="28" name="Group 27">
              <a:extLst>
                <a:ext uri="{FF2B5EF4-FFF2-40B4-BE49-F238E27FC236}">
                  <a16:creationId xmlns:a16="http://schemas.microsoft.com/office/drawing/2014/main" id="{1DDAC659-4370-45B3-9383-2E00E815B59D}"/>
                </a:ext>
              </a:extLst>
            </p:cNvPr>
            <p:cNvGrpSpPr/>
            <p:nvPr/>
          </p:nvGrpSpPr>
          <p:grpSpPr>
            <a:xfrm>
              <a:off x="457580" y="1561133"/>
              <a:ext cx="5271763" cy="723558"/>
              <a:chOff x="457580" y="1561133"/>
              <a:chExt cx="5271763" cy="723558"/>
            </a:xfrm>
          </p:grpSpPr>
          <p:sp>
            <p:nvSpPr>
              <p:cNvPr id="39" name="Oval 38">
                <a:extLst>
                  <a:ext uri="{FF2B5EF4-FFF2-40B4-BE49-F238E27FC236}">
                    <a16:creationId xmlns:a16="http://schemas.microsoft.com/office/drawing/2014/main" id="{127681DF-6097-4506-9285-87FDB8A88901}"/>
                  </a:ext>
                </a:extLst>
              </p:cNvPr>
              <p:cNvSpPr/>
              <p:nvPr/>
            </p:nvSpPr>
            <p:spPr bwMode="auto">
              <a:xfrm>
                <a:off x="457580" y="1570930"/>
                <a:ext cx="677476" cy="67747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2" rIns="182802" bIns="146242" numCol="1" spcCol="0" rtlCol="0" fromWordArt="0" anchor="t" anchorCtr="0" forceAA="0" compatLnSpc="1">
                <a:prstTxWarp prst="textNoShape">
                  <a:avLst/>
                </a:prstTxWarp>
                <a:noAutofit/>
              </a:bodyPr>
              <a:lstStyle/>
              <a:p>
                <a:pPr marL="0" marR="0" lvl="0" indent="0" algn="ctr" defTabSz="931935"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solidFill>
                    <a:schemeClr val="tx1"/>
                  </a:solidFill>
                  <a:effectLst/>
                  <a:uLnTx/>
                  <a:uFillTx/>
                  <a:latin typeface="Segoe UI"/>
                  <a:ea typeface="Segoe UI" pitchFamily="34" charset="0"/>
                  <a:cs typeface="Segoe UI" pitchFamily="34" charset="0"/>
                </a:endParaRPr>
              </a:p>
            </p:txBody>
          </p:sp>
          <p:sp>
            <p:nvSpPr>
              <p:cNvPr id="40" name="TextBox 39">
                <a:extLst>
                  <a:ext uri="{FF2B5EF4-FFF2-40B4-BE49-F238E27FC236}">
                    <a16:creationId xmlns:a16="http://schemas.microsoft.com/office/drawing/2014/main" id="{A6B01CE6-DE22-428B-9E26-AAEF5C3C1F68}"/>
                  </a:ext>
                </a:extLst>
              </p:cNvPr>
              <p:cNvSpPr txBox="1"/>
              <p:nvPr/>
            </p:nvSpPr>
            <p:spPr>
              <a:xfrm>
                <a:off x="1158638" y="1561133"/>
                <a:ext cx="4570705" cy="723558"/>
              </a:xfrm>
              <a:prstGeom prst="rect">
                <a:avLst/>
              </a:prstGeom>
              <a:noFill/>
            </p:spPr>
            <p:txBody>
              <a:bodyPr wrap="square" lIns="186340" tIns="186340" rIns="186340" bIns="186340" rtlCol="0" anchor="ctr">
                <a:noAutofit/>
              </a:bodyPr>
              <a:lstStyle/>
              <a:p>
                <a:pPr marL="0" marR="0" lvl="0" indent="0" algn="l" defTabSz="932026" rtl="0" eaLnBrk="1" fontAlgn="auto" latinLnBrk="0" hangingPunct="1">
                  <a:lnSpc>
                    <a:spcPct val="90000"/>
                  </a:lnSpc>
                  <a:spcBef>
                    <a:spcPts val="0"/>
                  </a:spcBef>
                  <a:spcAft>
                    <a:spcPts val="0"/>
                  </a:spcAft>
                  <a:buClrTx/>
                  <a:buSzPct val="90000"/>
                  <a:buFontTx/>
                  <a:buNone/>
                  <a:tabLst/>
                  <a:defRPr/>
                </a:pPr>
                <a:r>
                  <a:rPr kumimoji="0" lang="en-US" sz="2400" b="0" i="0" u="none" strike="noStrike" kern="0" cap="none" spc="0" normalizeH="0" baseline="0" noProof="0">
                    <a:ln>
                      <a:noFill/>
                    </a:ln>
                    <a:effectLst/>
                    <a:uLnTx/>
                    <a:uFillTx/>
                    <a:latin typeface="Segoe UI Semibold" panose="020B0702040204020203" pitchFamily="34" charset="0"/>
                    <a:ea typeface="+mn-ea"/>
                    <a:cs typeface="Segoe UI Semibold" panose="020B0702040204020203" pitchFamily="34" charset="0"/>
                  </a:rPr>
                  <a:t>Available Now</a:t>
                </a:r>
              </a:p>
            </p:txBody>
          </p:sp>
        </p:grpSp>
        <p:grpSp>
          <p:nvGrpSpPr>
            <p:cNvPr id="29" name="Group 16">
              <a:extLst>
                <a:ext uri="{FF2B5EF4-FFF2-40B4-BE49-F238E27FC236}">
                  <a16:creationId xmlns:a16="http://schemas.microsoft.com/office/drawing/2014/main" id="{DB586476-F6CA-4BDF-8F86-047A98DF7338}"/>
                </a:ext>
              </a:extLst>
            </p:cNvPr>
            <p:cNvGrpSpPr>
              <a:grpSpLocks noChangeAspect="1"/>
            </p:cNvGrpSpPr>
            <p:nvPr/>
          </p:nvGrpSpPr>
          <p:grpSpPr bwMode="auto">
            <a:xfrm>
              <a:off x="611443" y="1728499"/>
              <a:ext cx="367333" cy="367332"/>
              <a:chOff x="3802" y="2088"/>
              <a:chExt cx="230" cy="230"/>
            </a:xfrm>
          </p:grpSpPr>
          <p:sp>
            <p:nvSpPr>
              <p:cNvPr id="30" name="Rectangle 17">
                <a:extLst>
                  <a:ext uri="{FF2B5EF4-FFF2-40B4-BE49-F238E27FC236}">
                    <a16:creationId xmlns:a16="http://schemas.microsoft.com/office/drawing/2014/main" id="{C95D4E3B-0624-4FD5-AA47-84EFB911C62C}"/>
                  </a:ext>
                </a:extLst>
              </p:cNvPr>
              <p:cNvSpPr>
                <a:spLocks noChangeArrowheads="1"/>
              </p:cNvSpPr>
              <p:nvPr/>
            </p:nvSpPr>
            <p:spPr bwMode="auto">
              <a:xfrm>
                <a:off x="3802" y="2088"/>
                <a:ext cx="230" cy="230"/>
              </a:xfrm>
              <a:prstGeom prst="rect">
                <a:avLst/>
              </a:pr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375" tIns="45688" rIns="91375" bIns="45688" numCol="1" anchor="t" anchorCtr="0" compatLnSpc="1">
                <a:prstTxWarp prst="textNoShape">
                  <a:avLst/>
                </a:prstTxWarp>
              </a:bodyPr>
              <a:lstStyle/>
              <a:p>
                <a:pPr marL="0" marR="0" lvl="0" indent="0" algn="l" defTabSz="93206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sp>
            <p:nvSpPr>
              <p:cNvPr id="31" name="Line 18">
                <a:extLst>
                  <a:ext uri="{FF2B5EF4-FFF2-40B4-BE49-F238E27FC236}">
                    <a16:creationId xmlns:a16="http://schemas.microsoft.com/office/drawing/2014/main" id="{2620BA60-17E6-4C54-9553-B7CE3CB90B04}"/>
                  </a:ext>
                </a:extLst>
              </p:cNvPr>
              <p:cNvSpPr>
                <a:spLocks noChangeShapeType="1"/>
              </p:cNvSpPr>
              <p:nvPr/>
            </p:nvSpPr>
            <p:spPr bwMode="auto">
              <a:xfrm>
                <a:off x="3802" y="2121"/>
                <a:ext cx="230"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5" tIns="45688" rIns="91375" bIns="45688" numCol="1" anchor="t" anchorCtr="0" compatLnSpc="1">
                <a:prstTxWarp prst="textNoShape">
                  <a:avLst/>
                </a:prstTxWarp>
              </a:bodyPr>
              <a:lstStyle/>
              <a:p>
                <a:pPr marL="0" marR="0" lvl="0" indent="0" algn="l" defTabSz="93206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sp>
            <p:nvSpPr>
              <p:cNvPr id="32" name="Line 19">
                <a:extLst>
                  <a:ext uri="{FF2B5EF4-FFF2-40B4-BE49-F238E27FC236}">
                    <a16:creationId xmlns:a16="http://schemas.microsoft.com/office/drawing/2014/main" id="{B5287EF7-A012-4009-95EE-E6DFF13859A0}"/>
                  </a:ext>
                </a:extLst>
              </p:cNvPr>
              <p:cNvSpPr>
                <a:spLocks noChangeShapeType="1"/>
              </p:cNvSpPr>
              <p:nvPr/>
            </p:nvSpPr>
            <p:spPr bwMode="auto">
              <a:xfrm>
                <a:off x="3909" y="2170"/>
                <a:ext cx="1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5" tIns="45688" rIns="91375" bIns="45688" numCol="1" anchor="t" anchorCtr="0" compatLnSpc="1">
                <a:prstTxWarp prst="textNoShape">
                  <a:avLst/>
                </a:prstTxWarp>
              </a:bodyPr>
              <a:lstStyle/>
              <a:p>
                <a:pPr marL="0" marR="0" lvl="0" indent="0" algn="l" defTabSz="93206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sp>
            <p:nvSpPr>
              <p:cNvPr id="33" name="Line 20">
                <a:extLst>
                  <a:ext uri="{FF2B5EF4-FFF2-40B4-BE49-F238E27FC236}">
                    <a16:creationId xmlns:a16="http://schemas.microsoft.com/office/drawing/2014/main" id="{C0BC09EA-7576-4AB2-8B80-FE66A7D3E459}"/>
                  </a:ext>
                </a:extLst>
              </p:cNvPr>
              <p:cNvSpPr>
                <a:spLocks noChangeShapeType="1"/>
              </p:cNvSpPr>
              <p:nvPr/>
            </p:nvSpPr>
            <p:spPr bwMode="auto">
              <a:xfrm>
                <a:off x="3974" y="2170"/>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5" tIns="45688" rIns="91375" bIns="45688" numCol="1" anchor="t" anchorCtr="0" compatLnSpc="1">
                <a:prstTxWarp prst="textNoShape">
                  <a:avLst/>
                </a:prstTxWarp>
              </a:bodyPr>
              <a:lstStyle/>
              <a:p>
                <a:pPr marL="0" marR="0" lvl="0" indent="0" algn="l" defTabSz="93206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sp>
            <p:nvSpPr>
              <p:cNvPr id="34" name="Line 21">
                <a:extLst>
                  <a:ext uri="{FF2B5EF4-FFF2-40B4-BE49-F238E27FC236}">
                    <a16:creationId xmlns:a16="http://schemas.microsoft.com/office/drawing/2014/main" id="{34531068-29EC-406E-9735-D3436B280BBC}"/>
                  </a:ext>
                </a:extLst>
              </p:cNvPr>
              <p:cNvSpPr>
                <a:spLocks noChangeShapeType="1"/>
              </p:cNvSpPr>
              <p:nvPr/>
            </p:nvSpPr>
            <p:spPr bwMode="auto">
              <a:xfrm flipH="1">
                <a:off x="3974" y="2219"/>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5" tIns="45688" rIns="91375" bIns="45688" numCol="1" anchor="t" anchorCtr="0" compatLnSpc="1">
                <a:prstTxWarp prst="textNoShape">
                  <a:avLst/>
                </a:prstTxWarp>
              </a:bodyPr>
              <a:lstStyle/>
              <a:p>
                <a:pPr marL="0" marR="0" lvl="0" indent="0" algn="l" defTabSz="93206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sp>
            <p:nvSpPr>
              <p:cNvPr id="35" name="Line 22">
                <a:extLst>
                  <a:ext uri="{FF2B5EF4-FFF2-40B4-BE49-F238E27FC236}">
                    <a16:creationId xmlns:a16="http://schemas.microsoft.com/office/drawing/2014/main" id="{F65AE3A8-CE3E-443A-AD10-BD244172984A}"/>
                  </a:ext>
                </a:extLst>
              </p:cNvPr>
              <p:cNvSpPr>
                <a:spLocks noChangeShapeType="1"/>
              </p:cNvSpPr>
              <p:nvPr/>
            </p:nvSpPr>
            <p:spPr bwMode="auto">
              <a:xfrm flipH="1">
                <a:off x="3909" y="2219"/>
                <a:ext cx="1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5" tIns="45688" rIns="91375" bIns="45688" numCol="1" anchor="t" anchorCtr="0" compatLnSpc="1">
                <a:prstTxWarp prst="textNoShape">
                  <a:avLst/>
                </a:prstTxWarp>
              </a:bodyPr>
              <a:lstStyle/>
              <a:p>
                <a:pPr marL="0" marR="0" lvl="0" indent="0" algn="l" defTabSz="93206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sp>
            <p:nvSpPr>
              <p:cNvPr id="36" name="Line 23">
                <a:extLst>
                  <a:ext uri="{FF2B5EF4-FFF2-40B4-BE49-F238E27FC236}">
                    <a16:creationId xmlns:a16="http://schemas.microsoft.com/office/drawing/2014/main" id="{CD0F541B-5D5F-449A-A70B-9C536C583112}"/>
                  </a:ext>
                </a:extLst>
              </p:cNvPr>
              <p:cNvSpPr>
                <a:spLocks noChangeShapeType="1"/>
              </p:cNvSpPr>
              <p:nvPr/>
            </p:nvSpPr>
            <p:spPr bwMode="auto">
              <a:xfrm flipH="1">
                <a:off x="3843" y="2219"/>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5" tIns="45688" rIns="91375" bIns="45688" numCol="1" anchor="t" anchorCtr="0" compatLnSpc="1">
                <a:prstTxWarp prst="textNoShape">
                  <a:avLst/>
                </a:prstTxWarp>
              </a:bodyPr>
              <a:lstStyle/>
              <a:p>
                <a:pPr marL="0" marR="0" lvl="0" indent="0" algn="l" defTabSz="93206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sp>
            <p:nvSpPr>
              <p:cNvPr id="37" name="Line 24">
                <a:extLst>
                  <a:ext uri="{FF2B5EF4-FFF2-40B4-BE49-F238E27FC236}">
                    <a16:creationId xmlns:a16="http://schemas.microsoft.com/office/drawing/2014/main" id="{A0C811A5-791F-446E-9157-3BB7BB643633}"/>
                  </a:ext>
                </a:extLst>
              </p:cNvPr>
              <p:cNvSpPr>
                <a:spLocks noChangeShapeType="1"/>
              </p:cNvSpPr>
              <p:nvPr/>
            </p:nvSpPr>
            <p:spPr bwMode="auto">
              <a:xfrm>
                <a:off x="3843" y="2269"/>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5" tIns="45688" rIns="91375" bIns="45688" numCol="1" anchor="t" anchorCtr="0" compatLnSpc="1">
                <a:prstTxWarp prst="textNoShape">
                  <a:avLst/>
                </a:prstTxWarp>
              </a:bodyPr>
              <a:lstStyle/>
              <a:p>
                <a:pPr marL="0" marR="0" lvl="0" indent="0" algn="l" defTabSz="93206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sp>
            <p:nvSpPr>
              <p:cNvPr id="38" name="Line 25">
                <a:extLst>
                  <a:ext uri="{FF2B5EF4-FFF2-40B4-BE49-F238E27FC236}">
                    <a16:creationId xmlns:a16="http://schemas.microsoft.com/office/drawing/2014/main" id="{21673698-5F87-4A53-BF4F-1957776FE243}"/>
                  </a:ext>
                </a:extLst>
              </p:cNvPr>
              <p:cNvSpPr>
                <a:spLocks noChangeShapeType="1"/>
              </p:cNvSpPr>
              <p:nvPr/>
            </p:nvSpPr>
            <p:spPr bwMode="auto">
              <a:xfrm>
                <a:off x="3909" y="2269"/>
                <a:ext cx="1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375" tIns="45688" rIns="91375" bIns="45688" numCol="1" anchor="t" anchorCtr="0" compatLnSpc="1">
                <a:prstTxWarp prst="textNoShape">
                  <a:avLst/>
                </a:prstTxWarp>
              </a:bodyPr>
              <a:lstStyle/>
              <a:p>
                <a:pPr marL="0" marR="0" lvl="0" indent="0" algn="l" defTabSz="93206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Segoe UI"/>
                  <a:ea typeface="+mn-ea"/>
                  <a:cs typeface="+mn-cs"/>
                </a:endParaRPr>
              </a:p>
            </p:txBody>
          </p:sp>
        </p:grpSp>
      </p:grpSp>
      <p:grpSp>
        <p:nvGrpSpPr>
          <p:cNvPr id="44" name="Group 43">
            <a:extLst>
              <a:ext uri="{FF2B5EF4-FFF2-40B4-BE49-F238E27FC236}">
                <a16:creationId xmlns:a16="http://schemas.microsoft.com/office/drawing/2014/main" id="{A0B1E89E-C818-41D0-A668-56163C99655B}"/>
              </a:ext>
            </a:extLst>
          </p:cNvPr>
          <p:cNvGrpSpPr/>
          <p:nvPr/>
        </p:nvGrpSpPr>
        <p:grpSpPr>
          <a:xfrm>
            <a:off x="6363663" y="899089"/>
            <a:ext cx="5168131" cy="709334"/>
            <a:chOff x="457580" y="1561133"/>
            <a:chExt cx="5271763" cy="723558"/>
          </a:xfrm>
        </p:grpSpPr>
        <p:grpSp>
          <p:nvGrpSpPr>
            <p:cNvPr id="45" name="Group 44">
              <a:extLst>
                <a:ext uri="{FF2B5EF4-FFF2-40B4-BE49-F238E27FC236}">
                  <a16:creationId xmlns:a16="http://schemas.microsoft.com/office/drawing/2014/main" id="{BEC47347-FC0B-40C2-832F-D1C4D3CF16C5}"/>
                </a:ext>
              </a:extLst>
            </p:cNvPr>
            <p:cNvGrpSpPr/>
            <p:nvPr/>
          </p:nvGrpSpPr>
          <p:grpSpPr>
            <a:xfrm>
              <a:off x="457580" y="1561133"/>
              <a:ext cx="5271763" cy="723558"/>
              <a:chOff x="457580" y="1561133"/>
              <a:chExt cx="5271763" cy="723558"/>
            </a:xfrm>
          </p:grpSpPr>
          <p:sp>
            <p:nvSpPr>
              <p:cNvPr id="56" name="Oval 55">
                <a:extLst>
                  <a:ext uri="{FF2B5EF4-FFF2-40B4-BE49-F238E27FC236}">
                    <a16:creationId xmlns:a16="http://schemas.microsoft.com/office/drawing/2014/main" id="{41B20812-D85A-45BB-9E92-E3C50ADBFCE3}"/>
                  </a:ext>
                </a:extLst>
              </p:cNvPr>
              <p:cNvSpPr/>
              <p:nvPr/>
            </p:nvSpPr>
            <p:spPr bwMode="auto">
              <a:xfrm>
                <a:off x="457580" y="1570930"/>
                <a:ext cx="677476" cy="677475"/>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marL="0" marR="0" lvl="0" indent="0" algn="ctr" defTabSz="913751"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chemeClr val="tx1"/>
                  </a:solidFill>
                  <a:effectLst/>
                  <a:uLnTx/>
                  <a:uFillTx/>
                  <a:latin typeface="Segoe UI"/>
                  <a:ea typeface="Segoe UI" pitchFamily="34" charset="0"/>
                  <a:cs typeface="Segoe UI" pitchFamily="34" charset="0"/>
                </a:endParaRPr>
              </a:p>
            </p:txBody>
          </p:sp>
          <p:sp>
            <p:nvSpPr>
              <p:cNvPr id="57" name="TextBox 56">
                <a:extLst>
                  <a:ext uri="{FF2B5EF4-FFF2-40B4-BE49-F238E27FC236}">
                    <a16:creationId xmlns:a16="http://schemas.microsoft.com/office/drawing/2014/main" id="{66B34739-33D3-45AF-BF68-B4337553BD5A}"/>
                  </a:ext>
                </a:extLst>
              </p:cNvPr>
              <p:cNvSpPr txBox="1"/>
              <p:nvPr/>
            </p:nvSpPr>
            <p:spPr>
              <a:xfrm>
                <a:off x="1158638" y="1561133"/>
                <a:ext cx="4570705" cy="723558"/>
              </a:xfrm>
              <a:prstGeom prst="rect">
                <a:avLst/>
              </a:prstGeom>
              <a:noFill/>
            </p:spPr>
            <p:txBody>
              <a:bodyPr wrap="square" lIns="182702" tIns="182702" rIns="182702" bIns="182702" rtlCol="0" anchor="ctr">
                <a:noAutofit/>
              </a:bodyPr>
              <a:lstStyle/>
              <a:p>
                <a:pPr marL="0" marR="0" lvl="0" indent="0" algn="l" defTabSz="913841" rtl="0" eaLnBrk="1" fontAlgn="auto" latinLnBrk="0" hangingPunct="1">
                  <a:lnSpc>
                    <a:spcPct val="90000"/>
                  </a:lnSpc>
                  <a:spcBef>
                    <a:spcPts val="0"/>
                  </a:spcBef>
                  <a:spcAft>
                    <a:spcPts val="0"/>
                  </a:spcAft>
                  <a:buClrTx/>
                  <a:buSzPct val="90000"/>
                  <a:buFontTx/>
                  <a:buNone/>
                  <a:tabLst/>
                  <a:defRPr/>
                </a:pPr>
                <a:r>
                  <a:rPr kumimoji="0" lang="en-US" sz="2353" b="0" i="0" u="none" strike="noStrike" kern="0" cap="none" spc="0" normalizeH="0" baseline="0" noProof="0">
                    <a:ln>
                      <a:noFill/>
                    </a:ln>
                    <a:effectLst/>
                    <a:uLnTx/>
                    <a:uFillTx/>
                    <a:latin typeface="Segoe UI Semibold" panose="020B0702040204020203" pitchFamily="34" charset="0"/>
                    <a:ea typeface="+mn-ea"/>
                    <a:cs typeface="Segoe UI Semibold" panose="020B0702040204020203" pitchFamily="34" charset="0"/>
                  </a:rPr>
                  <a:t>EOY CY’2020</a:t>
                </a:r>
              </a:p>
            </p:txBody>
          </p:sp>
        </p:grpSp>
        <p:grpSp>
          <p:nvGrpSpPr>
            <p:cNvPr id="46" name="Group 16">
              <a:extLst>
                <a:ext uri="{FF2B5EF4-FFF2-40B4-BE49-F238E27FC236}">
                  <a16:creationId xmlns:a16="http://schemas.microsoft.com/office/drawing/2014/main" id="{A28878BF-AEAA-4A5A-92CD-AC3983CF4BD2}"/>
                </a:ext>
              </a:extLst>
            </p:cNvPr>
            <p:cNvGrpSpPr>
              <a:grpSpLocks noChangeAspect="1"/>
            </p:cNvGrpSpPr>
            <p:nvPr/>
          </p:nvGrpSpPr>
          <p:grpSpPr bwMode="auto">
            <a:xfrm>
              <a:off x="611443" y="1728499"/>
              <a:ext cx="367333" cy="367332"/>
              <a:chOff x="3802" y="2088"/>
              <a:chExt cx="230" cy="230"/>
            </a:xfrm>
          </p:grpSpPr>
          <p:sp>
            <p:nvSpPr>
              <p:cNvPr id="47" name="Rectangle 17">
                <a:extLst>
                  <a:ext uri="{FF2B5EF4-FFF2-40B4-BE49-F238E27FC236}">
                    <a16:creationId xmlns:a16="http://schemas.microsoft.com/office/drawing/2014/main" id="{A18237E8-13AE-441E-8AB3-AF996DE3197B}"/>
                  </a:ext>
                </a:extLst>
              </p:cNvPr>
              <p:cNvSpPr>
                <a:spLocks noChangeArrowheads="1"/>
              </p:cNvSpPr>
              <p:nvPr/>
            </p:nvSpPr>
            <p:spPr bwMode="auto">
              <a:xfrm>
                <a:off x="3802" y="2088"/>
                <a:ext cx="230" cy="230"/>
              </a:xfrm>
              <a:prstGeom prst="rect">
                <a:avLst/>
              </a:prstGeom>
              <a:noFill/>
              <a:ln w="254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592" tIns="44796" rIns="89592" bIns="44796" numCol="1" anchor="t" anchorCtr="0" compatLnSpc="1">
                <a:prstTxWarp prst="textNoShape">
                  <a:avLst/>
                </a:prstTxWarp>
              </a:bodyP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effectLst/>
                  <a:uLnTx/>
                  <a:uFillTx/>
                  <a:latin typeface="Segoe UI"/>
                  <a:ea typeface="+mn-ea"/>
                  <a:cs typeface="+mn-cs"/>
                </a:endParaRPr>
              </a:p>
            </p:txBody>
          </p:sp>
          <p:sp>
            <p:nvSpPr>
              <p:cNvPr id="48" name="Line 18">
                <a:extLst>
                  <a:ext uri="{FF2B5EF4-FFF2-40B4-BE49-F238E27FC236}">
                    <a16:creationId xmlns:a16="http://schemas.microsoft.com/office/drawing/2014/main" id="{C7A2F7DE-0E6F-4C1F-8840-A7261F86ECAF}"/>
                  </a:ext>
                </a:extLst>
              </p:cNvPr>
              <p:cNvSpPr>
                <a:spLocks noChangeShapeType="1"/>
              </p:cNvSpPr>
              <p:nvPr/>
            </p:nvSpPr>
            <p:spPr bwMode="auto">
              <a:xfrm>
                <a:off x="3802" y="2121"/>
                <a:ext cx="230"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592" tIns="44796" rIns="89592" bIns="44796" numCol="1" anchor="t" anchorCtr="0" compatLnSpc="1">
                <a:prstTxWarp prst="textNoShape">
                  <a:avLst/>
                </a:prstTxWarp>
              </a:bodyP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effectLst/>
                  <a:uLnTx/>
                  <a:uFillTx/>
                  <a:latin typeface="Segoe UI"/>
                  <a:ea typeface="+mn-ea"/>
                  <a:cs typeface="+mn-cs"/>
                </a:endParaRPr>
              </a:p>
            </p:txBody>
          </p:sp>
          <p:sp>
            <p:nvSpPr>
              <p:cNvPr id="49" name="Line 19">
                <a:extLst>
                  <a:ext uri="{FF2B5EF4-FFF2-40B4-BE49-F238E27FC236}">
                    <a16:creationId xmlns:a16="http://schemas.microsoft.com/office/drawing/2014/main" id="{63BE2646-0EF8-4302-B4A3-ACB37816337F}"/>
                  </a:ext>
                </a:extLst>
              </p:cNvPr>
              <p:cNvSpPr>
                <a:spLocks noChangeShapeType="1"/>
              </p:cNvSpPr>
              <p:nvPr/>
            </p:nvSpPr>
            <p:spPr bwMode="auto">
              <a:xfrm>
                <a:off x="3909" y="2170"/>
                <a:ext cx="1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592" tIns="44796" rIns="89592" bIns="44796" numCol="1" anchor="t" anchorCtr="0" compatLnSpc="1">
                <a:prstTxWarp prst="textNoShape">
                  <a:avLst/>
                </a:prstTxWarp>
              </a:bodyP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effectLst/>
                  <a:uLnTx/>
                  <a:uFillTx/>
                  <a:latin typeface="Segoe UI"/>
                  <a:ea typeface="+mn-ea"/>
                  <a:cs typeface="+mn-cs"/>
                </a:endParaRPr>
              </a:p>
            </p:txBody>
          </p:sp>
          <p:sp>
            <p:nvSpPr>
              <p:cNvPr id="50" name="Line 20">
                <a:extLst>
                  <a:ext uri="{FF2B5EF4-FFF2-40B4-BE49-F238E27FC236}">
                    <a16:creationId xmlns:a16="http://schemas.microsoft.com/office/drawing/2014/main" id="{FBE6B881-C72A-49ED-A32B-156C5BCEE5B5}"/>
                  </a:ext>
                </a:extLst>
              </p:cNvPr>
              <p:cNvSpPr>
                <a:spLocks noChangeShapeType="1"/>
              </p:cNvSpPr>
              <p:nvPr/>
            </p:nvSpPr>
            <p:spPr bwMode="auto">
              <a:xfrm>
                <a:off x="3974" y="2170"/>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592" tIns="44796" rIns="89592" bIns="44796" numCol="1" anchor="t" anchorCtr="0" compatLnSpc="1">
                <a:prstTxWarp prst="textNoShape">
                  <a:avLst/>
                </a:prstTxWarp>
              </a:bodyP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effectLst/>
                  <a:uLnTx/>
                  <a:uFillTx/>
                  <a:latin typeface="Segoe UI"/>
                  <a:ea typeface="+mn-ea"/>
                  <a:cs typeface="+mn-cs"/>
                </a:endParaRPr>
              </a:p>
            </p:txBody>
          </p:sp>
          <p:sp>
            <p:nvSpPr>
              <p:cNvPr id="51" name="Line 21">
                <a:extLst>
                  <a:ext uri="{FF2B5EF4-FFF2-40B4-BE49-F238E27FC236}">
                    <a16:creationId xmlns:a16="http://schemas.microsoft.com/office/drawing/2014/main" id="{4B20D25C-304F-4FF4-99E9-AD84287B7FA9}"/>
                  </a:ext>
                </a:extLst>
              </p:cNvPr>
              <p:cNvSpPr>
                <a:spLocks noChangeShapeType="1"/>
              </p:cNvSpPr>
              <p:nvPr/>
            </p:nvSpPr>
            <p:spPr bwMode="auto">
              <a:xfrm flipH="1">
                <a:off x="3974" y="2219"/>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592" tIns="44796" rIns="89592" bIns="44796" numCol="1" anchor="t" anchorCtr="0" compatLnSpc="1">
                <a:prstTxWarp prst="textNoShape">
                  <a:avLst/>
                </a:prstTxWarp>
              </a:bodyP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effectLst/>
                  <a:uLnTx/>
                  <a:uFillTx/>
                  <a:latin typeface="Segoe UI"/>
                  <a:ea typeface="+mn-ea"/>
                  <a:cs typeface="+mn-cs"/>
                </a:endParaRPr>
              </a:p>
            </p:txBody>
          </p:sp>
          <p:sp>
            <p:nvSpPr>
              <p:cNvPr id="52" name="Line 22">
                <a:extLst>
                  <a:ext uri="{FF2B5EF4-FFF2-40B4-BE49-F238E27FC236}">
                    <a16:creationId xmlns:a16="http://schemas.microsoft.com/office/drawing/2014/main" id="{82109627-AA50-41F8-88A6-4CED64C7E753}"/>
                  </a:ext>
                </a:extLst>
              </p:cNvPr>
              <p:cNvSpPr>
                <a:spLocks noChangeShapeType="1"/>
              </p:cNvSpPr>
              <p:nvPr/>
            </p:nvSpPr>
            <p:spPr bwMode="auto">
              <a:xfrm flipH="1">
                <a:off x="3909" y="2219"/>
                <a:ext cx="1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592" tIns="44796" rIns="89592" bIns="44796" numCol="1" anchor="t" anchorCtr="0" compatLnSpc="1">
                <a:prstTxWarp prst="textNoShape">
                  <a:avLst/>
                </a:prstTxWarp>
              </a:bodyP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effectLst/>
                  <a:uLnTx/>
                  <a:uFillTx/>
                  <a:latin typeface="Segoe UI"/>
                  <a:ea typeface="+mn-ea"/>
                  <a:cs typeface="+mn-cs"/>
                </a:endParaRPr>
              </a:p>
            </p:txBody>
          </p:sp>
          <p:sp>
            <p:nvSpPr>
              <p:cNvPr id="53" name="Line 23">
                <a:extLst>
                  <a:ext uri="{FF2B5EF4-FFF2-40B4-BE49-F238E27FC236}">
                    <a16:creationId xmlns:a16="http://schemas.microsoft.com/office/drawing/2014/main" id="{906AFDB5-5CFE-430F-A68E-68646EADB09D}"/>
                  </a:ext>
                </a:extLst>
              </p:cNvPr>
              <p:cNvSpPr>
                <a:spLocks noChangeShapeType="1"/>
              </p:cNvSpPr>
              <p:nvPr/>
            </p:nvSpPr>
            <p:spPr bwMode="auto">
              <a:xfrm flipH="1">
                <a:off x="3843" y="2219"/>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592" tIns="44796" rIns="89592" bIns="44796" numCol="1" anchor="t" anchorCtr="0" compatLnSpc="1">
                <a:prstTxWarp prst="textNoShape">
                  <a:avLst/>
                </a:prstTxWarp>
              </a:bodyP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effectLst/>
                  <a:uLnTx/>
                  <a:uFillTx/>
                  <a:latin typeface="Segoe UI"/>
                  <a:ea typeface="+mn-ea"/>
                  <a:cs typeface="+mn-cs"/>
                </a:endParaRPr>
              </a:p>
            </p:txBody>
          </p:sp>
          <p:sp>
            <p:nvSpPr>
              <p:cNvPr id="54" name="Line 24">
                <a:extLst>
                  <a:ext uri="{FF2B5EF4-FFF2-40B4-BE49-F238E27FC236}">
                    <a16:creationId xmlns:a16="http://schemas.microsoft.com/office/drawing/2014/main" id="{F5C83B25-E862-4EB9-81C7-171681BDCED5}"/>
                  </a:ext>
                </a:extLst>
              </p:cNvPr>
              <p:cNvSpPr>
                <a:spLocks noChangeShapeType="1"/>
              </p:cNvSpPr>
              <p:nvPr/>
            </p:nvSpPr>
            <p:spPr bwMode="auto">
              <a:xfrm>
                <a:off x="3843" y="2269"/>
                <a:ext cx="17"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592" tIns="44796" rIns="89592" bIns="44796" numCol="1" anchor="t" anchorCtr="0" compatLnSpc="1">
                <a:prstTxWarp prst="textNoShape">
                  <a:avLst/>
                </a:prstTxWarp>
              </a:bodyP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effectLst/>
                  <a:uLnTx/>
                  <a:uFillTx/>
                  <a:latin typeface="Segoe UI"/>
                  <a:ea typeface="+mn-ea"/>
                  <a:cs typeface="+mn-cs"/>
                </a:endParaRPr>
              </a:p>
            </p:txBody>
          </p:sp>
          <p:sp>
            <p:nvSpPr>
              <p:cNvPr id="55" name="Line 25">
                <a:extLst>
                  <a:ext uri="{FF2B5EF4-FFF2-40B4-BE49-F238E27FC236}">
                    <a16:creationId xmlns:a16="http://schemas.microsoft.com/office/drawing/2014/main" id="{A3262A0C-8A01-42DB-AF7C-E98B4F694131}"/>
                  </a:ext>
                </a:extLst>
              </p:cNvPr>
              <p:cNvSpPr>
                <a:spLocks noChangeShapeType="1"/>
              </p:cNvSpPr>
              <p:nvPr/>
            </p:nvSpPr>
            <p:spPr bwMode="auto">
              <a:xfrm>
                <a:off x="3909" y="2269"/>
                <a:ext cx="16" cy="0"/>
              </a:xfrm>
              <a:prstGeom prst="line">
                <a:avLst/>
              </a:prstGeom>
              <a:noFill/>
              <a:ln w="25400"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89592" tIns="44796" rIns="89592" bIns="44796" numCol="1" anchor="t" anchorCtr="0" compatLnSpc="1">
                <a:prstTxWarp prst="textNoShape">
                  <a:avLst/>
                </a:prstTxWarp>
              </a:bodyP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1730" b="0" i="0" u="none" strike="noStrike" kern="0" cap="none" spc="0" normalizeH="0" baseline="0" noProof="0">
                  <a:ln>
                    <a:noFill/>
                  </a:ln>
                  <a:effectLst/>
                  <a:uLnTx/>
                  <a:uFillTx/>
                  <a:latin typeface="Segoe UI"/>
                  <a:ea typeface="+mn-ea"/>
                  <a:cs typeface="+mn-cs"/>
                </a:endParaRPr>
              </a:p>
            </p:txBody>
          </p:sp>
        </p:grpSp>
      </p:grpSp>
      <p:grpSp>
        <p:nvGrpSpPr>
          <p:cNvPr id="13" name="Group 12">
            <a:extLst>
              <a:ext uri="{FF2B5EF4-FFF2-40B4-BE49-F238E27FC236}">
                <a16:creationId xmlns:a16="http://schemas.microsoft.com/office/drawing/2014/main" id="{F64A0FBA-C260-4A93-A4AD-861369AC84EE}"/>
              </a:ext>
            </a:extLst>
          </p:cNvPr>
          <p:cNvGrpSpPr/>
          <p:nvPr/>
        </p:nvGrpSpPr>
        <p:grpSpPr>
          <a:xfrm>
            <a:off x="470840" y="1688077"/>
            <a:ext cx="5328476" cy="333617"/>
            <a:chOff x="243910" y="2321632"/>
            <a:chExt cx="5435323" cy="340307"/>
          </a:xfrm>
        </p:grpSpPr>
        <p:grpSp>
          <p:nvGrpSpPr>
            <p:cNvPr id="74" name="Group 73">
              <a:extLst>
                <a:ext uri="{FF2B5EF4-FFF2-40B4-BE49-F238E27FC236}">
                  <a16:creationId xmlns:a16="http://schemas.microsoft.com/office/drawing/2014/main" id="{2CB3ECE5-D08D-473B-A5E3-E81B5FEBD8B8}"/>
                </a:ext>
              </a:extLst>
            </p:cNvPr>
            <p:cNvGrpSpPr/>
            <p:nvPr/>
          </p:nvGrpSpPr>
          <p:grpSpPr>
            <a:xfrm>
              <a:off x="243910" y="2380863"/>
              <a:ext cx="264179" cy="210682"/>
              <a:chOff x="7983005" y="4010742"/>
              <a:chExt cx="264179" cy="210682"/>
            </a:xfrm>
          </p:grpSpPr>
          <p:sp>
            <p:nvSpPr>
              <p:cNvPr id="75" name="Freeform 20">
                <a:extLst>
                  <a:ext uri="{FF2B5EF4-FFF2-40B4-BE49-F238E27FC236}">
                    <a16:creationId xmlns:a16="http://schemas.microsoft.com/office/drawing/2014/main" id="{1A1958B4-5387-418C-99A1-3974858E912E}"/>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76" name="Freeform 19">
                <a:extLst>
                  <a:ext uri="{FF2B5EF4-FFF2-40B4-BE49-F238E27FC236}">
                    <a16:creationId xmlns:a16="http://schemas.microsoft.com/office/drawing/2014/main" id="{CFE5EE91-4BCA-4704-853D-AB20DFE7913D}"/>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3" name="Rectangle 2">
              <a:extLst>
                <a:ext uri="{FF2B5EF4-FFF2-40B4-BE49-F238E27FC236}">
                  <a16:creationId xmlns:a16="http://schemas.microsoft.com/office/drawing/2014/main" id="{659D8086-307D-4DDF-A300-A00B614126BF}"/>
                </a:ext>
              </a:extLst>
            </p:cNvPr>
            <p:cNvSpPr/>
            <p:nvPr/>
          </p:nvSpPr>
          <p:spPr>
            <a:xfrm>
              <a:off x="503521" y="2321632"/>
              <a:ext cx="5175712" cy="340307"/>
            </a:xfrm>
            <a:prstGeom prst="rect">
              <a:avLst/>
            </a:prstGeom>
          </p:spPr>
          <p:txBody>
            <a:bodyPr wrap="square">
              <a:spAutoFit/>
            </a:bodyPr>
            <a:lstStyle/>
            <a:p>
              <a:pPr marL="0" marR="0" lvl="0" indent="0" algn="l" defTabSz="914367" rtl="0" eaLnBrk="1" fontAlgn="auto" latinLnBrk="0" hangingPunct="1">
                <a:lnSpc>
                  <a:spcPct val="100000"/>
                </a:lnSpc>
                <a:spcBef>
                  <a:spcPts val="0"/>
                </a:spcBef>
                <a:spcAft>
                  <a:spcPts val="3000"/>
                </a:spcAft>
                <a:buClrTx/>
                <a:buSzTx/>
                <a:buFontTx/>
                <a:buNone/>
                <a:tabLst/>
                <a:defRPr/>
              </a:pPr>
              <a:r>
                <a:rPr kumimoji="0" lang="en-US" sz="1568" b="0" i="0" u="none" strike="noStrike" kern="1200" cap="none" spc="0" normalizeH="0" baseline="0" noProof="0" dirty="0">
                  <a:ln>
                    <a:noFill/>
                  </a:ln>
                  <a:effectLst/>
                  <a:uLnTx/>
                  <a:uFillTx/>
                  <a:latin typeface="Segoe UI"/>
                  <a:ea typeface="+mn-ea"/>
                  <a:cs typeface="+mn-cs"/>
                </a:rPr>
                <a:t>Sensitivity Labels for Teams/Sites (GA)</a:t>
              </a:r>
            </a:p>
          </p:txBody>
        </p:sp>
      </p:grpSp>
      <p:grpSp>
        <p:nvGrpSpPr>
          <p:cNvPr id="14" name="Group 13">
            <a:extLst>
              <a:ext uri="{FF2B5EF4-FFF2-40B4-BE49-F238E27FC236}">
                <a16:creationId xmlns:a16="http://schemas.microsoft.com/office/drawing/2014/main" id="{76B748CE-2AA1-4F17-B22F-0CBD50659B79}"/>
              </a:ext>
            </a:extLst>
          </p:cNvPr>
          <p:cNvGrpSpPr/>
          <p:nvPr/>
        </p:nvGrpSpPr>
        <p:grpSpPr>
          <a:xfrm>
            <a:off x="470840" y="4545351"/>
            <a:ext cx="3237708" cy="333617"/>
            <a:chOff x="274639" y="3053173"/>
            <a:chExt cx="3302630" cy="340306"/>
          </a:xfrm>
        </p:grpSpPr>
        <p:grpSp>
          <p:nvGrpSpPr>
            <p:cNvPr id="64" name="Group 63">
              <a:extLst>
                <a:ext uri="{FF2B5EF4-FFF2-40B4-BE49-F238E27FC236}">
                  <a16:creationId xmlns:a16="http://schemas.microsoft.com/office/drawing/2014/main" id="{4F2AF802-1179-4C83-A45A-F97BB861F88B}"/>
                </a:ext>
              </a:extLst>
            </p:cNvPr>
            <p:cNvGrpSpPr/>
            <p:nvPr/>
          </p:nvGrpSpPr>
          <p:grpSpPr>
            <a:xfrm>
              <a:off x="274639" y="3142653"/>
              <a:ext cx="202723" cy="169487"/>
              <a:chOff x="8866765" y="3156643"/>
              <a:chExt cx="202723" cy="169487"/>
            </a:xfrm>
          </p:grpSpPr>
          <p:sp>
            <p:nvSpPr>
              <p:cNvPr id="65" name="Freeform 79">
                <a:extLst>
                  <a:ext uri="{FF2B5EF4-FFF2-40B4-BE49-F238E27FC236}">
                    <a16:creationId xmlns:a16="http://schemas.microsoft.com/office/drawing/2014/main" id="{1A97F0EA-D9FC-4537-BE99-26F4D7302B2A}"/>
                  </a:ext>
                </a:extLst>
              </p:cNvPr>
              <p:cNvSpPr>
                <a:spLocks/>
              </p:cNvSpPr>
              <p:nvPr/>
            </p:nvSpPr>
            <p:spPr bwMode="black">
              <a:xfrm>
                <a:off x="8866765" y="3244419"/>
                <a:ext cx="202723" cy="81711"/>
              </a:xfrm>
              <a:custGeom>
                <a:avLst/>
                <a:gdLst>
                  <a:gd name="T0" fmla="*/ 159 w 260"/>
                  <a:gd name="T1" fmla="*/ 7 h 97"/>
                  <a:gd name="T2" fmla="*/ 143 w 260"/>
                  <a:gd name="T3" fmla="*/ 23 h 97"/>
                  <a:gd name="T4" fmla="*/ 121 w 260"/>
                  <a:gd name="T5" fmla="*/ 23 h 97"/>
                  <a:gd name="T6" fmla="*/ 105 w 260"/>
                  <a:gd name="T7" fmla="*/ 7 h 97"/>
                  <a:gd name="T8" fmla="*/ 105 w 260"/>
                  <a:gd name="T9" fmla="*/ 0 h 97"/>
                  <a:gd name="T10" fmla="*/ 0 w 260"/>
                  <a:gd name="T11" fmla="*/ 0 h 97"/>
                  <a:gd name="T12" fmla="*/ 0 w 260"/>
                  <a:gd name="T13" fmla="*/ 81 h 97"/>
                  <a:gd name="T14" fmla="*/ 16 w 260"/>
                  <a:gd name="T15" fmla="*/ 97 h 97"/>
                  <a:gd name="T16" fmla="*/ 244 w 260"/>
                  <a:gd name="T17" fmla="*/ 97 h 97"/>
                  <a:gd name="T18" fmla="*/ 260 w 260"/>
                  <a:gd name="T19" fmla="*/ 81 h 97"/>
                  <a:gd name="T20" fmla="*/ 260 w 260"/>
                  <a:gd name="T21" fmla="*/ 0 h 97"/>
                  <a:gd name="T22" fmla="*/ 159 w 260"/>
                  <a:gd name="T23" fmla="*/ 0 h 97"/>
                  <a:gd name="T24" fmla="*/ 159 w 260"/>
                  <a:gd name="T25" fmla="*/ 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97">
                    <a:moveTo>
                      <a:pt x="159" y="7"/>
                    </a:moveTo>
                    <a:cubicBezTo>
                      <a:pt x="159" y="16"/>
                      <a:pt x="152" y="23"/>
                      <a:pt x="143" y="23"/>
                    </a:cubicBezTo>
                    <a:cubicBezTo>
                      <a:pt x="121" y="23"/>
                      <a:pt x="121" y="23"/>
                      <a:pt x="121" y="23"/>
                    </a:cubicBezTo>
                    <a:cubicBezTo>
                      <a:pt x="112" y="23"/>
                      <a:pt x="105" y="16"/>
                      <a:pt x="105" y="7"/>
                    </a:cubicBezTo>
                    <a:cubicBezTo>
                      <a:pt x="105" y="0"/>
                      <a:pt x="105" y="0"/>
                      <a:pt x="105" y="0"/>
                    </a:cubicBezTo>
                    <a:cubicBezTo>
                      <a:pt x="0" y="0"/>
                      <a:pt x="0" y="0"/>
                      <a:pt x="0" y="0"/>
                    </a:cubicBezTo>
                    <a:cubicBezTo>
                      <a:pt x="0" y="81"/>
                      <a:pt x="0" y="81"/>
                      <a:pt x="0" y="81"/>
                    </a:cubicBezTo>
                    <a:cubicBezTo>
                      <a:pt x="0" y="90"/>
                      <a:pt x="8" y="97"/>
                      <a:pt x="16" y="97"/>
                    </a:cubicBezTo>
                    <a:cubicBezTo>
                      <a:pt x="244" y="97"/>
                      <a:pt x="244" y="97"/>
                      <a:pt x="244" y="97"/>
                    </a:cubicBezTo>
                    <a:cubicBezTo>
                      <a:pt x="253" y="97"/>
                      <a:pt x="260" y="90"/>
                      <a:pt x="260" y="81"/>
                    </a:cubicBezTo>
                    <a:cubicBezTo>
                      <a:pt x="260" y="0"/>
                      <a:pt x="260" y="0"/>
                      <a:pt x="260" y="0"/>
                    </a:cubicBezTo>
                    <a:cubicBezTo>
                      <a:pt x="159" y="0"/>
                      <a:pt x="159" y="0"/>
                      <a:pt x="159" y="0"/>
                    </a:cubicBezTo>
                    <a:lnTo>
                      <a:pt x="159" y="7"/>
                    </a:lnTo>
                    <a:close/>
                  </a:path>
                </a:pathLst>
              </a:custGeom>
              <a:solidFill>
                <a:schemeClr val="tx2"/>
              </a:solidFill>
              <a:ln>
                <a:noFill/>
              </a:ln>
            </p:spPr>
            <p:txBody>
              <a:bodyPr vert="horz" wrap="square" lIns="86140" tIns="43070" rIns="86140" bIns="43070" numCol="1" anchor="t" anchorCtr="0" compatLnSpc="1">
                <a:prstTxWarp prst="textNoShape">
                  <a:avLst/>
                </a:prstTxWarp>
              </a:bodyPr>
              <a:lstStyle/>
              <a:p>
                <a:pPr marL="0" marR="0" lvl="0" indent="0" algn="l" defTabSz="86125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sp>
            <p:nvSpPr>
              <p:cNvPr id="66" name="Freeform 80">
                <a:extLst>
                  <a:ext uri="{FF2B5EF4-FFF2-40B4-BE49-F238E27FC236}">
                    <a16:creationId xmlns:a16="http://schemas.microsoft.com/office/drawing/2014/main" id="{FAC6864D-E503-4A28-B295-33E6DA04A5CF}"/>
                  </a:ext>
                </a:extLst>
              </p:cNvPr>
              <p:cNvSpPr>
                <a:spLocks noEditPoints="1"/>
              </p:cNvSpPr>
              <p:nvPr/>
            </p:nvSpPr>
            <p:spPr bwMode="black">
              <a:xfrm>
                <a:off x="8866765" y="3156643"/>
                <a:ext cx="202723" cy="80997"/>
              </a:xfrm>
              <a:custGeom>
                <a:avLst/>
                <a:gdLst>
                  <a:gd name="T0" fmla="*/ 244 w 260"/>
                  <a:gd name="T1" fmla="*/ 39 h 96"/>
                  <a:gd name="T2" fmla="*/ 212 w 260"/>
                  <a:gd name="T3" fmla="*/ 39 h 96"/>
                  <a:gd name="T4" fmla="*/ 212 w 260"/>
                  <a:gd name="T5" fmla="*/ 19 h 96"/>
                  <a:gd name="T6" fmla="*/ 189 w 260"/>
                  <a:gd name="T7" fmla="*/ 0 h 96"/>
                  <a:gd name="T8" fmla="*/ 70 w 260"/>
                  <a:gd name="T9" fmla="*/ 0 h 96"/>
                  <a:gd name="T10" fmla="*/ 47 w 260"/>
                  <a:gd name="T11" fmla="*/ 19 h 96"/>
                  <a:gd name="T12" fmla="*/ 47 w 260"/>
                  <a:gd name="T13" fmla="*/ 39 h 96"/>
                  <a:gd name="T14" fmla="*/ 16 w 260"/>
                  <a:gd name="T15" fmla="*/ 39 h 96"/>
                  <a:gd name="T16" fmla="*/ 0 w 260"/>
                  <a:gd name="T17" fmla="*/ 54 h 96"/>
                  <a:gd name="T18" fmla="*/ 0 w 260"/>
                  <a:gd name="T19" fmla="*/ 96 h 96"/>
                  <a:gd name="T20" fmla="*/ 105 w 260"/>
                  <a:gd name="T21" fmla="*/ 96 h 96"/>
                  <a:gd name="T22" fmla="*/ 105 w 260"/>
                  <a:gd name="T23" fmla="*/ 89 h 96"/>
                  <a:gd name="T24" fmla="*/ 121 w 260"/>
                  <a:gd name="T25" fmla="*/ 74 h 96"/>
                  <a:gd name="T26" fmla="*/ 143 w 260"/>
                  <a:gd name="T27" fmla="*/ 74 h 96"/>
                  <a:gd name="T28" fmla="*/ 159 w 260"/>
                  <a:gd name="T29" fmla="*/ 89 h 96"/>
                  <a:gd name="T30" fmla="*/ 159 w 260"/>
                  <a:gd name="T31" fmla="*/ 96 h 96"/>
                  <a:gd name="T32" fmla="*/ 260 w 260"/>
                  <a:gd name="T33" fmla="*/ 96 h 96"/>
                  <a:gd name="T34" fmla="*/ 260 w 260"/>
                  <a:gd name="T35" fmla="*/ 54 h 96"/>
                  <a:gd name="T36" fmla="*/ 244 w 260"/>
                  <a:gd name="T37" fmla="*/ 39 h 96"/>
                  <a:gd name="T38" fmla="*/ 197 w 260"/>
                  <a:gd name="T39" fmla="*/ 39 h 96"/>
                  <a:gd name="T40" fmla="*/ 61 w 260"/>
                  <a:gd name="T41" fmla="*/ 39 h 96"/>
                  <a:gd name="T42" fmla="*/ 61 w 260"/>
                  <a:gd name="T43" fmla="*/ 19 h 96"/>
                  <a:gd name="T44" fmla="*/ 70 w 260"/>
                  <a:gd name="T45" fmla="*/ 14 h 96"/>
                  <a:gd name="T46" fmla="*/ 189 w 260"/>
                  <a:gd name="T47" fmla="*/ 14 h 96"/>
                  <a:gd name="T48" fmla="*/ 197 w 260"/>
                  <a:gd name="T49" fmla="*/ 19 h 96"/>
                  <a:gd name="T50" fmla="*/ 197 w 260"/>
                  <a:gd name="T51" fmla="*/ 3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0" h="96">
                    <a:moveTo>
                      <a:pt x="244" y="39"/>
                    </a:moveTo>
                    <a:cubicBezTo>
                      <a:pt x="212" y="39"/>
                      <a:pt x="212" y="39"/>
                      <a:pt x="212" y="39"/>
                    </a:cubicBezTo>
                    <a:cubicBezTo>
                      <a:pt x="212" y="19"/>
                      <a:pt x="212" y="19"/>
                      <a:pt x="212" y="19"/>
                    </a:cubicBezTo>
                    <a:cubicBezTo>
                      <a:pt x="212" y="8"/>
                      <a:pt x="202" y="0"/>
                      <a:pt x="189" y="0"/>
                    </a:cubicBezTo>
                    <a:cubicBezTo>
                      <a:pt x="70" y="0"/>
                      <a:pt x="70" y="0"/>
                      <a:pt x="70" y="0"/>
                    </a:cubicBezTo>
                    <a:cubicBezTo>
                      <a:pt x="57" y="0"/>
                      <a:pt x="47" y="8"/>
                      <a:pt x="47" y="19"/>
                    </a:cubicBezTo>
                    <a:cubicBezTo>
                      <a:pt x="47" y="39"/>
                      <a:pt x="47" y="39"/>
                      <a:pt x="47" y="39"/>
                    </a:cubicBezTo>
                    <a:cubicBezTo>
                      <a:pt x="16" y="39"/>
                      <a:pt x="16" y="39"/>
                      <a:pt x="16" y="39"/>
                    </a:cubicBezTo>
                    <a:cubicBezTo>
                      <a:pt x="8" y="39"/>
                      <a:pt x="0" y="46"/>
                      <a:pt x="0" y="54"/>
                    </a:cubicBezTo>
                    <a:cubicBezTo>
                      <a:pt x="0" y="96"/>
                      <a:pt x="0" y="96"/>
                      <a:pt x="0" y="96"/>
                    </a:cubicBezTo>
                    <a:cubicBezTo>
                      <a:pt x="105" y="96"/>
                      <a:pt x="105" y="96"/>
                      <a:pt x="105" y="96"/>
                    </a:cubicBezTo>
                    <a:cubicBezTo>
                      <a:pt x="105" y="89"/>
                      <a:pt x="105" y="89"/>
                      <a:pt x="105" y="89"/>
                    </a:cubicBezTo>
                    <a:cubicBezTo>
                      <a:pt x="105" y="81"/>
                      <a:pt x="112" y="74"/>
                      <a:pt x="121" y="74"/>
                    </a:cubicBezTo>
                    <a:cubicBezTo>
                      <a:pt x="143" y="74"/>
                      <a:pt x="143" y="74"/>
                      <a:pt x="143" y="74"/>
                    </a:cubicBezTo>
                    <a:cubicBezTo>
                      <a:pt x="152" y="74"/>
                      <a:pt x="159" y="81"/>
                      <a:pt x="159" y="89"/>
                    </a:cubicBezTo>
                    <a:cubicBezTo>
                      <a:pt x="159" y="96"/>
                      <a:pt x="159" y="96"/>
                      <a:pt x="159" y="96"/>
                    </a:cubicBezTo>
                    <a:cubicBezTo>
                      <a:pt x="260" y="96"/>
                      <a:pt x="260" y="96"/>
                      <a:pt x="260" y="96"/>
                    </a:cubicBezTo>
                    <a:cubicBezTo>
                      <a:pt x="260" y="54"/>
                      <a:pt x="260" y="54"/>
                      <a:pt x="260" y="54"/>
                    </a:cubicBezTo>
                    <a:cubicBezTo>
                      <a:pt x="260" y="46"/>
                      <a:pt x="253" y="39"/>
                      <a:pt x="244" y="39"/>
                    </a:cubicBezTo>
                    <a:close/>
                    <a:moveTo>
                      <a:pt x="197" y="39"/>
                    </a:moveTo>
                    <a:cubicBezTo>
                      <a:pt x="61" y="39"/>
                      <a:pt x="61" y="39"/>
                      <a:pt x="61" y="39"/>
                    </a:cubicBezTo>
                    <a:cubicBezTo>
                      <a:pt x="61" y="19"/>
                      <a:pt x="61" y="19"/>
                      <a:pt x="61" y="19"/>
                    </a:cubicBezTo>
                    <a:cubicBezTo>
                      <a:pt x="61" y="17"/>
                      <a:pt x="64" y="14"/>
                      <a:pt x="70" y="14"/>
                    </a:cubicBezTo>
                    <a:cubicBezTo>
                      <a:pt x="189" y="14"/>
                      <a:pt x="189" y="14"/>
                      <a:pt x="189" y="14"/>
                    </a:cubicBezTo>
                    <a:cubicBezTo>
                      <a:pt x="194" y="14"/>
                      <a:pt x="197" y="17"/>
                      <a:pt x="197" y="19"/>
                    </a:cubicBezTo>
                    <a:lnTo>
                      <a:pt x="197" y="39"/>
                    </a:lnTo>
                    <a:close/>
                  </a:path>
                </a:pathLst>
              </a:custGeom>
              <a:solidFill>
                <a:schemeClr val="tx2"/>
              </a:solidFill>
              <a:ln>
                <a:noFill/>
              </a:ln>
            </p:spPr>
            <p:txBody>
              <a:bodyPr vert="horz" wrap="square" lIns="86140" tIns="43070" rIns="86140" bIns="43070" numCol="1" anchor="t" anchorCtr="0" compatLnSpc="1">
                <a:prstTxWarp prst="textNoShape">
                  <a:avLst/>
                </a:prstTxWarp>
              </a:bodyPr>
              <a:lstStyle/>
              <a:p>
                <a:pPr marL="0" marR="0" lvl="0" indent="0" algn="l" defTabSz="86125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5" name="Rectangle 4">
              <a:extLst>
                <a:ext uri="{FF2B5EF4-FFF2-40B4-BE49-F238E27FC236}">
                  <a16:creationId xmlns:a16="http://schemas.microsoft.com/office/drawing/2014/main" id="{EE5A8D41-845E-44D1-956C-064568D79193}"/>
                </a:ext>
              </a:extLst>
            </p:cNvPr>
            <p:cNvSpPr/>
            <p:nvPr/>
          </p:nvSpPr>
          <p:spPr>
            <a:xfrm>
              <a:off x="503521" y="3053173"/>
              <a:ext cx="3073748" cy="34030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568" dirty="0">
                  <a:latin typeface="Segoe UI"/>
                </a:rPr>
                <a:t> M365 Information Barriers </a:t>
              </a:r>
              <a:r>
                <a:rPr kumimoji="0" lang="en-US" sz="1568" b="0" i="0" u="none" strike="noStrike" kern="1200" cap="none" spc="0" normalizeH="0" baseline="0" noProof="0" dirty="0">
                  <a:ln>
                    <a:noFill/>
                  </a:ln>
                  <a:effectLst/>
                  <a:uLnTx/>
                  <a:uFillTx/>
                  <a:latin typeface="Segoe UI"/>
                  <a:ea typeface="+mn-ea"/>
                  <a:cs typeface="+mn-cs"/>
                </a:rPr>
                <a:t>(GA)</a:t>
              </a:r>
            </a:p>
          </p:txBody>
        </p:sp>
      </p:grpSp>
      <p:grpSp>
        <p:nvGrpSpPr>
          <p:cNvPr id="15" name="Group 14">
            <a:extLst>
              <a:ext uri="{FF2B5EF4-FFF2-40B4-BE49-F238E27FC236}">
                <a16:creationId xmlns:a16="http://schemas.microsoft.com/office/drawing/2014/main" id="{6FCC6B48-7452-4DD6-BB00-353A6F33CDF5}"/>
              </a:ext>
            </a:extLst>
          </p:cNvPr>
          <p:cNvGrpSpPr/>
          <p:nvPr/>
        </p:nvGrpSpPr>
        <p:grpSpPr>
          <a:xfrm>
            <a:off x="470840" y="2912623"/>
            <a:ext cx="3105742" cy="333617"/>
            <a:chOff x="243910" y="3773375"/>
            <a:chExt cx="3168018" cy="340306"/>
          </a:xfrm>
        </p:grpSpPr>
        <p:grpSp>
          <p:nvGrpSpPr>
            <p:cNvPr id="71" name="Group 70">
              <a:extLst>
                <a:ext uri="{FF2B5EF4-FFF2-40B4-BE49-F238E27FC236}">
                  <a16:creationId xmlns:a16="http://schemas.microsoft.com/office/drawing/2014/main" id="{A74DAD11-E3DB-43CE-9606-C12A2F440608}"/>
                </a:ext>
              </a:extLst>
            </p:cNvPr>
            <p:cNvGrpSpPr/>
            <p:nvPr/>
          </p:nvGrpSpPr>
          <p:grpSpPr>
            <a:xfrm>
              <a:off x="243910" y="3852700"/>
              <a:ext cx="264179" cy="210682"/>
              <a:chOff x="7983005" y="4010742"/>
              <a:chExt cx="264179" cy="210682"/>
            </a:xfrm>
          </p:grpSpPr>
          <p:sp>
            <p:nvSpPr>
              <p:cNvPr id="72" name="Freeform 20">
                <a:extLst>
                  <a:ext uri="{FF2B5EF4-FFF2-40B4-BE49-F238E27FC236}">
                    <a16:creationId xmlns:a16="http://schemas.microsoft.com/office/drawing/2014/main" id="{E8891349-6DFC-4854-867E-60C03E32997A}"/>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73" name="Freeform 19">
                <a:extLst>
                  <a:ext uri="{FF2B5EF4-FFF2-40B4-BE49-F238E27FC236}">
                    <a16:creationId xmlns:a16="http://schemas.microsoft.com/office/drawing/2014/main" id="{A92CCF3B-9949-4D78-9FC2-B033A85D1539}"/>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6" name="Rectangle 5">
              <a:extLst>
                <a:ext uri="{FF2B5EF4-FFF2-40B4-BE49-F238E27FC236}">
                  <a16:creationId xmlns:a16="http://schemas.microsoft.com/office/drawing/2014/main" id="{86FFF037-3F5C-47A5-98F9-90974A6150C2}"/>
                </a:ext>
              </a:extLst>
            </p:cNvPr>
            <p:cNvSpPr/>
            <p:nvPr/>
          </p:nvSpPr>
          <p:spPr>
            <a:xfrm>
              <a:off x="520073" y="3773375"/>
              <a:ext cx="2891855" cy="34030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3000"/>
                </a:spcAft>
                <a:buClrTx/>
                <a:buSzTx/>
                <a:buFontTx/>
                <a:buNone/>
                <a:tabLst/>
                <a:defRPr/>
              </a:pPr>
              <a:r>
                <a:rPr kumimoji="0" lang="en-US" sz="1568" b="0" i="0" u="none" strike="noStrike" kern="1200" cap="none" spc="0" normalizeH="0" baseline="0" noProof="0" dirty="0">
                  <a:ln>
                    <a:noFill/>
                  </a:ln>
                  <a:effectLst/>
                  <a:uLnTx/>
                  <a:uFillTx/>
                  <a:latin typeface="Segoe UI"/>
                  <a:ea typeface="+mn-ea"/>
                  <a:cs typeface="+mn-cs"/>
                </a:rPr>
                <a:t>Endpoint DLP (Public Preview)</a:t>
              </a:r>
            </a:p>
          </p:txBody>
        </p:sp>
      </p:grpSp>
      <p:grpSp>
        <p:nvGrpSpPr>
          <p:cNvPr id="84" name="Group 83">
            <a:extLst>
              <a:ext uri="{FF2B5EF4-FFF2-40B4-BE49-F238E27FC236}">
                <a16:creationId xmlns:a16="http://schemas.microsoft.com/office/drawing/2014/main" id="{721F213F-0402-49BB-81C1-D11B2702D8F2}"/>
              </a:ext>
            </a:extLst>
          </p:cNvPr>
          <p:cNvGrpSpPr/>
          <p:nvPr/>
        </p:nvGrpSpPr>
        <p:grpSpPr>
          <a:xfrm>
            <a:off x="470840" y="5361715"/>
            <a:ext cx="4080669" cy="333617"/>
            <a:chOff x="267936" y="5223818"/>
            <a:chExt cx="4162490" cy="340306"/>
          </a:xfrm>
        </p:grpSpPr>
        <p:grpSp>
          <p:nvGrpSpPr>
            <p:cNvPr id="85" name="Group 84">
              <a:extLst>
                <a:ext uri="{FF2B5EF4-FFF2-40B4-BE49-F238E27FC236}">
                  <a16:creationId xmlns:a16="http://schemas.microsoft.com/office/drawing/2014/main" id="{06B79FF2-AA63-43E1-AD88-E492533567A5}"/>
                </a:ext>
              </a:extLst>
            </p:cNvPr>
            <p:cNvGrpSpPr/>
            <p:nvPr/>
          </p:nvGrpSpPr>
          <p:grpSpPr>
            <a:xfrm>
              <a:off x="267936" y="5301538"/>
              <a:ext cx="264179" cy="210682"/>
              <a:chOff x="7983005" y="4010742"/>
              <a:chExt cx="264179" cy="210682"/>
            </a:xfrm>
          </p:grpSpPr>
          <p:sp>
            <p:nvSpPr>
              <p:cNvPr id="87" name="Freeform 20">
                <a:extLst>
                  <a:ext uri="{FF2B5EF4-FFF2-40B4-BE49-F238E27FC236}">
                    <a16:creationId xmlns:a16="http://schemas.microsoft.com/office/drawing/2014/main" id="{38328BFE-166D-4069-8AF4-9C3C95B0D763}"/>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88" name="Freeform 19">
                <a:extLst>
                  <a:ext uri="{FF2B5EF4-FFF2-40B4-BE49-F238E27FC236}">
                    <a16:creationId xmlns:a16="http://schemas.microsoft.com/office/drawing/2014/main" id="{6790DFEC-03ED-43B5-A66A-896C681E2ECB}"/>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86" name="Rectangle 85">
              <a:extLst>
                <a:ext uri="{FF2B5EF4-FFF2-40B4-BE49-F238E27FC236}">
                  <a16:creationId xmlns:a16="http://schemas.microsoft.com/office/drawing/2014/main" id="{9E478821-073A-42F2-B8BF-01C9D602315D}"/>
                </a:ext>
              </a:extLst>
            </p:cNvPr>
            <p:cNvSpPr/>
            <p:nvPr/>
          </p:nvSpPr>
          <p:spPr>
            <a:xfrm>
              <a:off x="574624" y="5223818"/>
              <a:ext cx="3855802" cy="34030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3000"/>
                </a:spcAft>
                <a:buClrTx/>
                <a:buSzTx/>
                <a:buFontTx/>
                <a:buNone/>
                <a:tabLst/>
                <a:defRPr/>
              </a:pPr>
              <a:r>
                <a:rPr lang="en-US" sz="1568" dirty="0">
                  <a:latin typeface="Segoe UI"/>
                </a:rPr>
                <a:t>Expiring external user permissions (GA)*</a:t>
              </a:r>
              <a:endParaRPr kumimoji="0" lang="en-US" sz="1568" b="0" i="0" u="none" strike="noStrike" kern="1200" cap="none" spc="0" normalizeH="0" baseline="0" noProof="0" dirty="0">
                <a:ln>
                  <a:noFill/>
                </a:ln>
                <a:effectLst/>
                <a:uLnTx/>
                <a:uFillTx/>
                <a:latin typeface="Segoe UI"/>
                <a:ea typeface="+mn-ea"/>
                <a:cs typeface="+mn-cs"/>
              </a:endParaRPr>
            </a:p>
          </p:txBody>
        </p:sp>
      </p:grpSp>
      <p:grpSp>
        <p:nvGrpSpPr>
          <p:cNvPr id="114" name="Group 113">
            <a:extLst>
              <a:ext uri="{FF2B5EF4-FFF2-40B4-BE49-F238E27FC236}">
                <a16:creationId xmlns:a16="http://schemas.microsoft.com/office/drawing/2014/main" id="{877BB630-107C-49B0-85CB-1B5929CCB059}"/>
              </a:ext>
            </a:extLst>
          </p:cNvPr>
          <p:cNvGrpSpPr/>
          <p:nvPr/>
        </p:nvGrpSpPr>
        <p:grpSpPr>
          <a:xfrm>
            <a:off x="6350577" y="2119783"/>
            <a:ext cx="3972120" cy="333617"/>
            <a:chOff x="6298778" y="2321632"/>
            <a:chExt cx="4051759" cy="340306"/>
          </a:xfrm>
        </p:grpSpPr>
        <p:grpSp>
          <p:nvGrpSpPr>
            <p:cNvPr id="115" name="Group 114">
              <a:extLst>
                <a:ext uri="{FF2B5EF4-FFF2-40B4-BE49-F238E27FC236}">
                  <a16:creationId xmlns:a16="http://schemas.microsoft.com/office/drawing/2014/main" id="{0E62E8F7-C92B-488B-B664-403E66CD40D8}"/>
                </a:ext>
              </a:extLst>
            </p:cNvPr>
            <p:cNvGrpSpPr/>
            <p:nvPr/>
          </p:nvGrpSpPr>
          <p:grpSpPr>
            <a:xfrm>
              <a:off x="6298778" y="2374341"/>
              <a:ext cx="264179" cy="210682"/>
              <a:chOff x="7983005" y="4010742"/>
              <a:chExt cx="264179" cy="210682"/>
            </a:xfrm>
          </p:grpSpPr>
          <p:sp>
            <p:nvSpPr>
              <p:cNvPr id="117" name="Freeform 20">
                <a:extLst>
                  <a:ext uri="{FF2B5EF4-FFF2-40B4-BE49-F238E27FC236}">
                    <a16:creationId xmlns:a16="http://schemas.microsoft.com/office/drawing/2014/main" id="{35D3F97D-C10A-420C-8098-E4489B3AEEA7}"/>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118" name="Freeform 19">
                <a:extLst>
                  <a:ext uri="{FF2B5EF4-FFF2-40B4-BE49-F238E27FC236}">
                    <a16:creationId xmlns:a16="http://schemas.microsoft.com/office/drawing/2014/main" id="{0B65C4CF-C10E-4EFF-9D27-1D6EBF87AC32}"/>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16" name="Rectangle 115">
              <a:extLst>
                <a:ext uri="{FF2B5EF4-FFF2-40B4-BE49-F238E27FC236}">
                  <a16:creationId xmlns:a16="http://schemas.microsoft.com/office/drawing/2014/main" id="{F8265C85-FE36-4B15-9617-C5F1E1C84BE8}"/>
                </a:ext>
              </a:extLst>
            </p:cNvPr>
            <p:cNvSpPr/>
            <p:nvPr/>
          </p:nvSpPr>
          <p:spPr>
            <a:xfrm>
              <a:off x="6571658" y="2321632"/>
              <a:ext cx="3778879" cy="34030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3000"/>
                </a:spcAft>
                <a:buClrTx/>
                <a:buSzTx/>
                <a:buFontTx/>
                <a:buNone/>
                <a:tabLst/>
                <a:defRPr/>
              </a:pPr>
              <a:r>
                <a:rPr lang="en-US" sz="1568" dirty="0">
                  <a:latin typeface="Segoe UI"/>
                </a:rPr>
                <a:t>MFA Policy at Site Level (Public Preview</a:t>
              </a:r>
              <a:r>
                <a:rPr kumimoji="0" lang="en-US" sz="1568" b="0" i="0" u="none" strike="noStrike" kern="1200" cap="none" spc="0" normalizeH="0" baseline="0" noProof="0" dirty="0">
                  <a:ln>
                    <a:noFill/>
                  </a:ln>
                  <a:effectLst/>
                  <a:uLnTx/>
                  <a:uFillTx/>
                  <a:latin typeface="Segoe UI"/>
                  <a:ea typeface="+mn-ea"/>
                  <a:cs typeface="+mn-cs"/>
                </a:rPr>
                <a:t>)</a:t>
              </a:r>
            </a:p>
          </p:txBody>
        </p:sp>
      </p:grpSp>
      <p:grpSp>
        <p:nvGrpSpPr>
          <p:cNvPr id="119" name="Group 118">
            <a:extLst>
              <a:ext uri="{FF2B5EF4-FFF2-40B4-BE49-F238E27FC236}">
                <a16:creationId xmlns:a16="http://schemas.microsoft.com/office/drawing/2014/main" id="{29B82321-240B-416E-9CB1-91A5681F2F58}"/>
              </a:ext>
            </a:extLst>
          </p:cNvPr>
          <p:cNvGrpSpPr/>
          <p:nvPr/>
        </p:nvGrpSpPr>
        <p:grpSpPr>
          <a:xfrm>
            <a:off x="470840" y="2096259"/>
            <a:ext cx="4538808" cy="333617"/>
            <a:chOff x="6298778" y="2321632"/>
            <a:chExt cx="4629820" cy="340306"/>
          </a:xfrm>
        </p:grpSpPr>
        <p:grpSp>
          <p:nvGrpSpPr>
            <p:cNvPr id="120" name="Group 119">
              <a:extLst>
                <a:ext uri="{FF2B5EF4-FFF2-40B4-BE49-F238E27FC236}">
                  <a16:creationId xmlns:a16="http://schemas.microsoft.com/office/drawing/2014/main" id="{635B9C49-B469-4A28-B644-155320DE8A02}"/>
                </a:ext>
              </a:extLst>
            </p:cNvPr>
            <p:cNvGrpSpPr/>
            <p:nvPr/>
          </p:nvGrpSpPr>
          <p:grpSpPr>
            <a:xfrm>
              <a:off x="6298778" y="2374341"/>
              <a:ext cx="264179" cy="210682"/>
              <a:chOff x="7983005" y="4010742"/>
              <a:chExt cx="264179" cy="210682"/>
            </a:xfrm>
          </p:grpSpPr>
          <p:sp>
            <p:nvSpPr>
              <p:cNvPr id="122" name="Freeform 20">
                <a:extLst>
                  <a:ext uri="{FF2B5EF4-FFF2-40B4-BE49-F238E27FC236}">
                    <a16:creationId xmlns:a16="http://schemas.microsoft.com/office/drawing/2014/main" id="{E5CD186E-4F15-417D-9B9A-7BF7B30FDE29}"/>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123" name="Freeform 19">
                <a:extLst>
                  <a:ext uri="{FF2B5EF4-FFF2-40B4-BE49-F238E27FC236}">
                    <a16:creationId xmlns:a16="http://schemas.microsoft.com/office/drawing/2014/main" id="{C920BEBF-8664-45FD-8907-5A50B8A08E7C}"/>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21" name="Rectangle 120">
              <a:extLst>
                <a:ext uri="{FF2B5EF4-FFF2-40B4-BE49-F238E27FC236}">
                  <a16:creationId xmlns:a16="http://schemas.microsoft.com/office/drawing/2014/main" id="{F120883C-DBDF-4562-B90C-464EAB31860C}"/>
                </a:ext>
              </a:extLst>
            </p:cNvPr>
            <p:cNvSpPr/>
            <p:nvPr/>
          </p:nvSpPr>
          <p:spPr>
            <a:xfrm>
              <a:off x="6571653" y="2321632"/>
              <a:ext cx="4356945" cy="34030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3000"/>
                </a:spcAft>
                <a:buClrTx/>
                <a:buSzTx/>
                <a:buFontTx/>
                <a:buNone/>
                <a:tabLst/>
                <a:defRPr/>
              </a:pPr>
              <a:r>
                <a:rPr lang="en-US" sz="1568" dirty="0">
                  <a:latin typeface="Segoe UI"/>
                </a:rPr>
                <a:t>Sensitivity Labels with Protection for Files </a:t>
              </a:r>
              <a:r>
                <a:rPr kumimoji="0" lang="en-US" sz="1568" b="0" i="0" u="none" strike="noStrike" kern="1200" cap="none" spc="0" normalizeH="0" baseline="0" noProof="0" dirty="0">
                  <a:ln>
                    <a:noFill/>
                  </a:ln>
                  <a:effectLst/>
                  <a:uLnTx/>
                  <a:uFillTx/>
                  <a:latin typeface="Segoe UI"/>
                  <a:ea typeface="+mn-ea"/>
                  <a:cs typeface="+mn-cs"/>
                </a:rPr>
                <a:t>(GA)</a:t>
              </a:r>
            </a:p>
          </p:txBody>
        </p:sp>
      </p:grpSp>
      <p:grpSp>
        <p:nvGrpSpPr>
          <p:cNvPr id="99" name="Group 98">
            <a:extLst>
              <a:ext uri="{FF2B5EF4-FFF2-40B4-BE49-F238E27FC236}">
                <a16:creationId xmlns:a16="http://schemas.microsoft.com/office/drawing/2014/main" id="{8122910C-3399-4680-8EC7-63A40813ED37}"/>
              </a:ext>
            </a:extLst>
          </p:cNvPr>
          <p:cNvGrpSpPr/>
          <p:nvPr/>
        </p:nvGrpSpPr>
        <p:grpSpPr>
          <a:xfrm>
            <a:off x="6350577" y="1715203"/>
            <a:ext cx="5626222" cy="333617"/>
            <a:chOff x="6298778" y="2321632"/>
            <a:chExt cx="5739035" cy="340306"/>
          </a:xfrm>
        </p:grpSpPr>
        <p:grpSp>
          <p:nvGrpSpPr>
            <p:cNvPr id="100" name="Group 99">
              <a:extLst>
                <a:ext uri="{FF2B5EF4-FFF2-40B4-BE49-F238E27FC236}">
                  <a16:creationId xmlns:a16="http://schemas.microsoft.com/office/drawing/2014/main" id="{3E50214E-2021-4603-9192-B4178B53A98B}"/>
                </a:ext>
              </a:extLst>
            </p:cNvPr>
            <p:cNvGrpSpPr/>
            <p:nvPr/>
          </p:nvGrpSpPr>
          <p:grpSpPr>
            <a:xfrm>
              <a:off x="6298778" y="2374341"/>
              <a:ext cx="264179" cy="210682"/>
              <a:chOff x="7983005" y="4010742"/>
              <a:chExt cx="264179" cy="210682"/>
            </a:xfrm>
          </p:grpSpPr>
          <p:sp>
            <p:nvSpPr>
              <p:cNvPr id="102" name="Freeform 20">
                <a:extLst>
                  <a:ext uri="{FF2B5EF4-FFF2-40B4-BE49-F238E27FC236}">
                    <a16:creationId xmlns:a16="http://schemas.microsoft.com/office/drawing/2014/main" id="{A4C8F46E-4A87-482F-AEB5-AC05C6E75C95}"/>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103" name="Freeform 19">
                <a:extLst>
                  <a:ext uri="{FF2B5EF4-FFF2-40B4-BE49-F238E27FC236}">
                    <a16:creationId xmlns:a16="http://schemas.microsoft.com/office/drawing/2014/main" id="{9F59AB22-0888-460E-B480-05FE178D1B9A}"/>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01" name="Rectangle 100">
              <a:extLst>
                <a:ext uri="{FF2B5EF4-FFF2-40B4-BE49-F238E27FC236}">
                  <a16:creationId xmlns:a16="http://schemas.microsoft.com/office/drawing/2014/main" id="{E8D3F386-8C1B-4E74-A356-43F4A910F830}"/>
                </a:ext>
              </a:extLst>
            </p:cNvPr>
            <p:cNvSpPr/>
            <p:nvPr/>
          </p:nvSpPr>
          <p:spPr>
            <a:xfrm>
              <a:off x="6571653" y="2321632"/>
              <a:ext cx="5466160" cy="34030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3000"/>
                </a:spcAft>
                <a:buClrTx/>
                <a:buSzTx/>
                <a:buFontTx/>
                <a:buNone/>
                <a:tabLst/>
                <a:defRPr/>
              </a:pPr>
              <a:r>
                <a:rPr lang="en-US" sz="1568" dirty="0">
                  <a:latin typeface="Segoe UI"/>
                </a:rPr>
                <a:t>Office Client Co-auth for Protected Files </a:t>
              </a:r>
              <a:r>
                <a:rPr kumimoji="0" lang="en-US" sz="1568" b="0" i="0" u="none" strike="noStrike" kern="1200" cap="none" spc="0" normalizeH="0" baseline="0" noProof="0" dirty="0">
                  <a:ln>
                    <a:noFill/>
                  </a:ln>
                  <a:effectLst/>
                  <a:uLnTx/>
                  <a:uFillTx/>
                  <a:latin typeface="Segoe UI"/>
                  <a:ea typeface="+mn-ea"/>
                  <a:cs typeface="+mn-cs"/>
                </a:rPr>
                <a:t>(</a:t>
              </a:r>
              <a:r>
                <a:rPr lang="en-US" sz="1568" dirty="0">
                  <a:latin typeface="Segoe UI"/>
                </a:rPr>
                <a:t>Limited </a:t>
              </a:r>
              <a:r>
                <a:rPr kumimoji="0" lang="en-US" sz="1568" b="0" i="0" u="none" strike="noStrike" kern="1200" cap="none" spc="0" normalizeH="0" baseline="0" noProof="0" dirty="0">
                  <a:ln>
                    <a:noFill/>
                  </a:ln>
                  <a:effectLst/>
                  <a:uLnTx/>
                  <a:uFillTx/>
                  <a:latin typeface="Segoe UI"/>
                  <a:ea typeface="+mn-ea"/>
                  <a:cs typeface="+mn-cs"/>
                </a:rPr>
                <a:t>Preview)</a:t>
              </a:r>
            </a:p>
          </p:txBody>
        </p:sp>
      </p:grpSp>
      <p:grpSp>
        <p:nvGrpSpPr>
          <p:cNvPr id="104" name="Group 103">
            <a:extLst>
              <a:ext uri="{FF2B5EF4-FFF2-40B4-BE49-F238E27FC236}">
                <a16:creationId xmlns:a16="http://schemas.microsoft.com/office/drawing/2014/main" id="{C578724C-A465-4FA1-B94F-5E8EB498AAD1}"/>
              </a:ext>
            </a:extLst>
          </p:cNvPr>
          <p:cNvGrpSpPr/>
          <p:nvPr/>
        </p:nvGrpSpPr>
        <p:grpSpPr>
          <a:xfrm>
            <a:off x="470840" y="2504441"/>
            <a:ext cx="4378243" cy="333617"/>
            <a:chOff x="267936" y="5223818"/>
            <a:chExt cx="4466032" cy="340306"/>
          </a:xfrm>
        </p:grpSpPr>
        <p:grpSp>
          <p:nvGrpSpPr>
            <p:cNvPr id="105" name="Group 104">
              <a:extLst>
                <a:ext uri="{FF2B5EF4-FFF2-40B4-BE49-F238E27FC236}">
                  <a16:creationId xmlns:a16="http://schemas.microsoft.com/office/drawing/2014/main" id="{668D7C82-B4C1-4448-9B8A-C56E5F99620E}"/>
                </a:ext>
              </a:extLst>
            </p:cNvPr>
            <p:cNvGrpSpPr/>
            <p:nvPr/>
          </p:nvGrpSpPr>
          <p:grpSpPr>
            <a:xfrm>
              <a:off x="267936" y="5301538"/>
              <a:ext cx="264179" cy="210682"/>
              <a:chOff x="7983005" y="4010742"/>
              <a:chExt cx="264179" cy="210682"/>
            </a:xfrm>
          </p:grpSpPr>
          <p:sp>
            <p:nvSpPr>
              <p:cNvPr id="107" name="Freeform 20">
                <a:extLst>
                  <a:ext uri="{FF2B5EF4-FFF2-40B4-BE49-F238E27FC236}">
                    <a16:creationId xmlns:a16="http://schemas.microsoft.com/office/drawing/2014/main" id="{7B2B9EBC-71DE-43E2-9FE2-8B66D954AE22}"/>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108" name="Freeform 19">
                <a:extLst>
                  <a:ext uri="{FF2B5EF4-FFF2-40B4-BE49-F238E27FC236}">
                    <a16:creationId xmlns:a16="http://schemas.microsoft.com/office/drawing/2014/main" id="{BA04B81A-14A9-4A6E-8EDF-DEAD765E679A}"/>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06" name="Rectangle 105">
              <a:extLst>
                <a:ext uri="{FF2B5EF4-FFF2-40B4-BE49-F238E27FC236}">
                  <a16:creationId xmlns:a16="http://schemas.microsoft.com/office/drawing/2014/main" id="{62A9DE93-7689-4A09-8380-7BC5A2DF9F2E}"/>
                </a:ext>
              </a:extLst>
            </p:cNvPr>
            <p:cNvSpPr/>
            <p:nvPr/>
          </p:nvSpPr>
          <p:spPr>
            <a:xfrm>
              <a:off x="503521" y="5223818"/>
              <a:ext cx="4230447" cy="34030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3000"/>
                </a:spcAft>
                <a:buClrTx/>
                <a:buSzTx/>
                <a:buFontTx/>
                <a:buNone/>
                <a:tabLst/>
                <a:defRPr/>
              </a:pPr>
              <a:r>
                <a:rPr lang="en-US" sz="1568" dirty="0">
                  <a:latin typeface="Segoe UI"/>
                </a:rPr>
                <a:t> Auto Classification w/ Sensitivity Labels (GA)</a:t>
              </a:r>
              <a:endParaRPr kumimoji="0" lang="en-US" sz="1568" b="0" i="0" u="none" strike="noStrike" kern="1200" cap="none" spc="0" normalizeH="0" baseline="0" noProof="0" dirty="0">
                <a:ln>
                  <a:noFill/>
                </a:ln>
                <a:effectLst/>
                <a:uLnTx/>
                <a:uFillTx/>
                <a:latin typeface="Segoe UI"/>
                <a:ea typeface="+mn-ea"/>
                <a:cs typeface="+mn-cs"/>
              </a:endParaRPr>
            </a:p>
          </p:txBody>
        </p:sp>
      </p:grpSp>
      <p:pic>
        <p:nvPicPr>
          <p:cNvPr id="19" name="Picture 18">
            <a:extLst>
              <a:ext uri="{FF2B5EF4-FFF2-40B4-BE49-F238E27FC236}">
                <a16:creationId xmlns:a16="http://schemas.microsoft.com/office/drawing/2014/main" id="{31F69FDC-9CF6-41A2-82DA-A8DED4411743}"/>
              </a:ext>
            </a:extLst>
          </p:cNvPr>
          <p:cNvPicPr>
            <a:picLocks noChangeAspect="1"/>
          </p:cNvPicPr>
          <p:nvPr/>
        </p:nvPicPr>
        <p:blipFill>
          <a:blip r:embed="rId3"/>
          <a:stretch>
            <a:fillRect/>
          </a:stretch>
        </p:blipFill>
        <p:spPr>
          <a:xfrm>
            <a:off x="11132911" y="5855157"/>
            <a:ext cx="947744" cy="947744"/>
          </a:xfrm>
          <a:prstGeom prst="rect">
            <a:avLst/>
          </a:prstGeom>
        </p:spPr>
      </p:pic>
      <p:sp>
        <p:nvSpPr>
          <p:cNvPr id="113" name="TextBox 112">
            <a:extLst>
              <a:ext uri="{FF2B5EF4-FFF2-40B4-BE49-F238E27FC236}">
                <a16:creationId xmlns:a16="http://schemas.microsoft.com/office/drawing/2014/main" id="{C0CB2477-B454-4613-BC86-3999846C7824}"/>
              </a:ext>
            </a:extLst>
          </p:cNvPr>
          <p:cNvSpPr txBox="1"/>
          <p:nvPr/>
        </p:nvSpPr>
        <p:spPr>
          <a:xfrm>
            <a:off x="7827551" y="6487949"/>
            <a:ext cx="3470387" cy="338554"/>
          </a:xfrm>
          <a:prstGeom prst="rect">
            <a:avLst/>
          </a:prstGeom>
          <a:noFill/>
        </p:spPr>
        <p:txBody>
          <a:bodyPr wrap="square">
            <a:spAutoFit/>
          </a:bodyPr>
          <a:lstStyle/>
          <a:p>
            <a:r>
              <a:rPr lang="en-US" sz="1600">
                <a:hlinkClick r:id="rId4"/>
              </a:rPr>
              <a:t>https://aka.ms/M365SecurityCorner</a:t>
            </a:r>
            <a:endParaRPr lang="en-US" sz="1600"/>
          </a:p>
        </p:txBody>
      </p:sp>
      <p:grpSp>
        <p:nvGrpSpPr>
          <p:cNvPr id="126" name="Group 125">
            <a:extLst>
              <a:ext uri="{FF2B5EF4-FFF2-40B4-BE49-F238E27FC236}">
                <a16:creationId xmlns:a16="http://schemas.microsoft.com/office/drawing/2014/main" id="{8DB8CD54-4E9A-466F-B6F4-1CB4CC47DF3F}"/>
              </a:ext>
            </a:extLst>
          </p:cNvPr>
          <p:cNvGrpSpPr/>
          <p:nvPr/>
        </p:nvGrpSpPr>
        <p:grpSpPr>
          <a:xfrm>
            <a:off x="470840" y="3320805"/>
            <a:ext cx="5009980" cy="333617"/>
            <a:chOff x="243910" y="3773375"/>
            <a:chExt cx="5110443" cy="340306"/>
          </a:xfrm>
        </p:grpSpPr>
        <p:grpSp>
          <p:nvGrpSpPr>
            <p:cNvPr id="127" name="Group 126">
              <a:extLst>
                <a:ext uri="{FF2B5EF4-FFF2-40B4-BE49-F238E27FC236}">
                  <a16:creationId xmlns:a16="http://schemas.microsoft.com/office/drawing/2014/main" id="{3CE60AB8-8469-4570-8B6B-3796FF51897D}"/>
                </a:ext>
              </a:extLst>
            </p:cNvPr>
            <p:cNvGrpSpPr/>
            <p:nvPr/>
          </p:nvGrpSpPr>
          <p:grpSpPr>
            <a:xfrm>
              <a:off x="243910" y="3852700"/>
              <a:ext cx="264179" cy="210682"/>
              <a:chOff x="7983005" y="4010742"/>
              <a:chExt cx="264179" cy="210682"/>
            </a:xfrm>
          </p:grpSpPr>
          <p:sp>
            <p:nvSpPr>
              <p:cNvPr id="129" name="Freeform 20">
                <a:extLst>
                  <a:ext uri="{FF2B5EF4-FFF2-40B4-BE49-F238E27FC236}">
                    <a16:creationId xmlns:a16="http://schemas.microsoft.com/office/drawing/2014/main" id="{44E786FC-E1E9-4050-ADE1-E861B6CBF270}"/>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130" name="Freeform 19">
                <a:extLst>
                  <a:ext uri="{FF2B5EF4-FFF2-40B4-BE49-F238E27FC236}">
                    <a16:creationId xmlns:a16="http://schemas.microsoft.com/office/drawing/2014/main" id="{09CB3B11-9D33-4572-A012-279EB0AA00F5}"/>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28" name="Rectangle 127">
              <a:extLst>
                <a:ext uri="{FF2B5EF4-FFF2-40B4-BE49-F238E27FC236}">
                  <a16:creationId xmlns:a16="http://schemas.microsoft.com/office/drawing/2014/main" id="{B402E18D-75E8-40EB-A790-BE6422A3105E}"/>
                </a:ext>
              </a:extLst>
            </p:cNvPr>
            <p:cNvSpPr/>
            <p:nvPr/>
          </p:nvSpPr>
          <p:spPr>
            <a:xfrm>
              <a:off x="520073" y="3773375"/>
              <a:ext cx="4834280" cy="34030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3000"/>
                </a:spcAft>
                <a:buClrTx/>
                <a:buSzTx/>
                <a:buFontTx/>
                <a:buNone/>
                <a:tabLst/>
                <a:defRPr/>
              </a:pPr>
              <a:r>
                <a:rPr kumimoji="0" lang="en-US" sz="1568" b="0" i="0" u="none" strike="noStrike" kern="1200" cap="none" spc="0" normalizeH="0" baseline="0" noProof="0">
                  <a:ln>
                    <a:noFill/>
                  </a:ln>
                  <a:effectLst/>
                  <a:uLnTx/>
                  <a:uFillTx/>
                  <a:latin typeface="Segoe UI"/>
                  <a:ea typeface="+mn-ea"/>
                  <a:cs typeface="+mn-cs"/>
                </a:rPr>
                <a:t>DLP Block anonymous access </a:t>
              </a:r>
              <a:r>
                <a:rPr lang="en-US" sz="1568">
                  <a:latin typeface="Segoe UI"/>
                </a:rPr>
                <a:t>for sensitive files</a:t>
              </a:r>
              <a:r>
                <a:rPr kumimoji="0" lang="en-US" sz="1568" b="0" i="0" u="none" strike="noStrike" kern="1200" cap="none" spc="0" normalizeH="0" baseline="0" noProof="0">
                  <a:ln>
                    <a:noFill/>
                  </a:ln>
                  <a:effectLst/>
                  <a:uLnTx/>
                  <a:uFillTx/>
                  <a:latin typeface="Segoe UI"/>
                  <a:ea typeface="+mn-ea"/>
                  <a:cs typeface="+mn-cs"/>
                </a:rPr>
                <a:t> (GA)</a:t>
              </a:r>
            </a:p>
          </p:txBody>
        </p:sp>
      </p:grpSp>
      <p:grpSp>
        <p:nvGrpSpPr>
          <p:cNvPr id="148" name="Group 147">
            <a:extLst>
              <a:ext uri="{FF2B5EF4-FFF2-40B4-BE49-F238E27FC236}">
                <a16:creationId xmlns:a16="http://schemas.microsoft.com/office/drawing/2014/main" id="{E610CB10-6687-457E-8099-71655A293F77}"/>
              </a:ext>
            </a:extLst>
          </p:cNvPr>
          <p:cNvGrpSpPr/>
          <p:nvPr/>
        </p:nvGrpSpPr>
        <p:grpSpPr>
          <a:xfrm>
            <a:off x="6350577" y="3735346"/>
            <a:ext cx="4089728" cy="333617"/>
            <a:chOff x="243910" y="3773375"/>
            <a:chExt cx="4171739" cy="340306"/>
          </a:xfrm>
        </p:grpSpPr>
        <p:grpSp>
          <p:nvGrpSpPr>
            <p:cNvPr id="149" name="Group 148">
              <a:extLst>
                <a:ext uri="{FF2B5EF4-FFF2-40B4-BE49-F238E27FC236}">
                  <a16:creationId xmlns:a16="http://schemas.microsoft.com/office/drawing/2014/main" id="{6D33E593-A3B0-4F0E-A2A8-8403D2FB39B5}"/>
                </a:ext>
              </a:extLst>
            </p:cNvPr>
            <p:cNvGrpSpPr/>
            <p:nvPr/>
          </p:nvGrpSpPr>
          <p:grpSpPr>
            <a:xfrm>
              <a:off x="243910" y="3852700"/>
              <a:ext cx="264179" cy="210682"/>
              <a:chOff x="7983005" y="4010742"/>
              <a:chExt cx="264179" cy="210682"/>
            </a:xfrm>
          </p:grpSpPr>
          <p:sp>
            <p:nvSpPr>
              <p:cNvPr id="151" name="Freeform 20">
                <a:extLst>
                  <a:ext uri="{FF2B5EF4-FFF2-40B4-BE49-F238E27FC236}">
                    <a16:creationId xmlns:a16="http://schemas.microsoft.com/office/drawing/2014/main" id="{09676D35-78D8-4C75-8DCB-00D69B14CFA6}"/>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152" name="Freeform 19">
                <a:extLst>
                  <a:ext uri="{FF2B5EF4-FFF2-40B4-BE49-F238E27FC236}">
                    <a16:creationId xmlns:a16="http://schemas.microsoft.com/office/drawing/2014/main" id="{69DBF20E-CD45-408F-8943-8132596B6BD5}"/>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50" name="Rectangle 149">
              <a:extLst>
                <a:ext uri="{FF2B5EF4-FFF2-40B4-BE49-F238E27FC236}">
                  <a16:creationId xmlns:a16="http://schemas.microsoft.com/office/drawing/2014/main" id="{0E9B3EAC-698C-4D2F-80B6-3D167341CD02}"/>
                </a:ext>
              </a:extLst>
            </p:cNvPr>
            <p:cNvSpPr/>
            <p:nvPr/>
          </p:nvSpPr>
          <p:spPr>
            <a:xfrm>
              <a:off x="520073" y="3773375"/>
              <a:ext cx="3895576" cy="34030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3000"/>
                </a:spcAft>
                <a:buClrTx/>
                <a:buSzTx/>
                <a:buFontTx/>
                <a:buNone/>
                <a:tabLst/>
                <a:defRPr/>
              </a:pPr>
              <a:r>
                <a:rPr lang="en-US" sz="1568" dirty="0">
                  <a:latin typeface="Segoe UI"/>
                </a:rPr>
                <a:t>Customer key for Teams (</a:t>
              </a:r>
              <a:r>
                <a:rPr lang="en-US" sz="1400" dirty="0">
                  <a:latin typeface="Segoe UI"/>
                </a:rPr>
                <a:t>Limited preview</a:t>
              </a:r>
              <a:r>
                <a:rPr lang="en-US" sz="1568" dirty="0">
                  <a:latin typeface="Segoe UI"/>
                </a:rPr>
                <a:t>)*</a:t>
              </a:r>
              <a:endParaRPr kumimoji="0" lang="en-US" sz="1568" b="0" i="0" u="none" strike="noStrike" kern="1200" cap="none" spc="0" normalizeH="0" baseline="0" noProof="0" dirty="0">
                <a:ln>
                  <a:noFill/>
                </a:ln>
                <a:effectLst/>
                <a:uLnTx/>
                <a:uFillTx/>
                <a:latin typeface="Segoe UI"/>
                <a:ea typeface="+mn-ea"/>
                <a:cs typeface="+mn-cs"/>
              </a:endParaRPr>
            </a:p>
          </p:txBody>
        </p:sp>
      </p:grpSp>
      <p:grpSp>
        <p:nvGrpSpPr>
          <p:cNvPr id="153" name="Group 152">
            <a:extLst>
              <a:ext uri="{FF2B5EF4-FFF2-40B4-BE49-F238E27FC236}">
                <a16:creationId xmlns:a16="http://schemas.microsoft.com/office/drawing/2014/main" id="{834098EA-8F40-4BA2-ADE0-B30C26822668}"/>
              </a:ext>
            </a:extLst>
          </p:cNvPr>
          <p:cNvGrpSpPr/>
          <p:nvPr/>
        </p:nvGrpSpPr>
        <p:grpSpPr>
          <a:xfrm>
            <a:off x="470840" y="3728987"/>
            <a:ext cx="4506340" cy="333617"/>
            <a:chOff x="503300" y="5152341"/>
            <a:chExt cx="4506340" cy="333617"/>
          </a:xfrm>
        </p:grpSpPr>
        <p:sp>
          <p:nvSpPr>
            <p:cNvPr id="154" name="Rectangle 153">
              <a:extLst>
                <a:ext uri="{FF2B5EF4-FFF2-40B4-BE49-F238E27FC236}">
                  <a16:creationId xmlns:a16="http://schemas.microsoft.com/office/drawing/2014/main" id="{1C79ABFC-A5CA-473B-B1BE-BF4455BAEC0A}"/>
                </a:ext>
              </a:extLst>
            </p:cNvPr>
            <p:cNvSpPr/>
            <p:nvPr/>
          </p:nvSpPr>
          <p:spPr>
            <a:xfrm>
              <a:off x="770851" y="5152341"/>
              <a:ext cx="4238789" cy="333617"/>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3000"/>
                </a:spcAft>
                <a:buClrTx/>
                <a:buSzTx/>
                <a:buFontTx/>
                <a:buNone/>
                <a:tabLst/>
                <a:defRPr/>
              </a:pPr>
              <a:r>
                <a:rPr lang="en-US" sz="1568" dirty="0">
                  <a:latin typeface="Segoe UI"/>
                </a:rPr>
                <a:t>Continuous access evaluation </a:t>
              </a:r>
              <a:r>
                <a:rPr kumimoji="0" lang="en-US" sz="1568" b="0" i="0" u="none" strike="noStrike" kern="1200" cap="none" spc="0" normalizeH="0" baseline="0" noProof="0" dirty="0">
                  <a:ln>
                    <a:noFill/>
                  </a:ln>
                  <a:effectLst/>
                  <a:uLnTx/>
                  <a:uFillTx/>
                  <a:latin typeface="Segoe UI"/>
                  <a:ea typeface="+mn-ea"/>
                  <a:cs typeface="+mn-cs"/>
                </a:rPr>
                <a:t>(Public Preview)</a:t>
              </a:r>
            </a:p>
          </p:txBody>
        </p:sp>
        <p:sp>
          <p:nvSpPr>
            <p:cNvPr id="155" name="Freeform 20">
              <a:extLst>
                <a:ext uri="{FF2B5EF4-FFF2-40B4-BE49-F238E27FC236}">
                  <a16:creationId xmlns:a16="http://schemas.microsoft.com/office/drawing/2014/main" id="{A2E70CC1-BD47-4355-9967-3938AB272103}"/>
                </a:ext>
              </a:extLst>
            </p:cNvPr>
            <p:cNvSpPr>
              <a:spLocks noChangeAspect="1" noEditPoints="1"/>
            </p:cNvSpPr>
            <p:nvPr/>
          </p:nvSpPr>
          <p:spPr bwMode="black">
            <a:xfrm>
              <a:off x="503300" y="5222144"/>
              <a:ext cx="163060" cy="113399"/>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156" name="Freeform 19">
              <a:extLst>
                <a:ext uri="{FF2B5EF4-FFF2-40B4-BE49-F238E27FC236}">
                  <a16:creationId xmlns:a16="http://schemas.microsoft.com/office/drawing/2014/main" id="{7AEAC3EA-18E6-4323-ABC7-CEB4C4A07D19}"/>
                </a:ext>
              </a:extLst>
            </p:cNvPr>
            <p:cNvSpPr>
              <a:spLocks noChangeAspect="1" noEditPoints="1"/>
            </p:cNvSpPr>
            <p:nvPr/>
          </p:nvSpPr>
          <p:spPr bwMode="auto">
            <a:xfrm>
              <a:off x="674885" y="5278998"/>
              <a:ext cx="87401" cy="149687"/>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9" name="TextBox 8">
            <a:extLst>
              <a:ext uri="{FF2B5EF4-FFF2-40B4-BE49-F238E27FC236}">
                <a16:creationId xmlns:a16="http://schemas.microsoft.com/office/drawing/2014/main" id="{AE119FAC-8D1A-4C10-8BDB-3C64AAA11963}"/>
              </a:ext>
            </a:extLst>
          </p:cNvPr>
          <p:cNvSpPr txBox="1"/>
          <p:nvPr/>
        </p:nvSpPr>
        <p:spPr>
          <a:xfrm>
            <a:off x="3225653" y="6618235"/>
            <a:ext cx="1647952" cy="184666"/>
          </a:xfrm>
          <a:prstGeom prst="rect">
            <a:avLst/>
          </a:prstGeom>
          <a:noFill/>
        </p:spPr>
        <p:txBody>
          <a:bodyPr wrap="none" lIns="0" tIns="0" rIns="0" bIns="0" rtlCol="0">
            <a:spAutoFit/>
          </a:bodyPr>
          <a:lstStyle/>
          <a:p>
            <a:pPr algn="l"/>
            <a:r>
              <a:rPr lang="en-US" sz="1200" i="1" dirty="0"/>
              <a:t>GA – Generally Available</a:t>
            </a:r>
          </a:p>
        </p:txBody>
      </p:sp>
      <p:grpSp>
        <p:nvGrpSpPr>
          <p:cNvPr id="4" name="Group 3">
            <a:extLst>
              <a:ext uri="{FF2B5EF4-FFF2-40B4-BE49-F238E27FC236}">
                <a16:creationId xmlns:a16="http://schemas.microsoft.com/office/drawing/2014/main" id="{78838147-A428-4BB9-AFDF-460C587E58E1}"/>
              </a:ext>
            </a:extLst>
          </p:cNvPr>
          <p:cNvGrpSpPr/>
          <p:nvPr/>
        </p:nvGrpSpPr>
        <p:grpSpPr>
          <a:xfrm>
            <a:off x="470840" y="6175322"/>
            <a:ext cx="4551330" cy="330860"/>
            <a:chOff x="243910" y="3773375"/>
            <a:chExt cx="4642590" cy="337494"/>
          </a:xfrm>
        </p:grpSpPr>
        <p:grpSp>
          <p:nvGrpSpPr>
            <p:cNvPr id="110" name="Group 109">
              <a:extLst>
                <a:ext uri="{FF2B5EF4-FFF2-40B4-BE49-F238E27FC236}">
                  <a16:creationId xmlns:a16="http://schemas.microsoft.com/office/drawing/2014/main" id="{7E44194F-3C07-4EE0-AF03-56361FD3725B}"/>
                </a:ext>
              </a:extLst>
            </p:cNvPr>
            <p:cNvGrpSpPr/>
            <p:nvPr/>
          </p:nvGrpSpPr>
          <p:grpSpPr>
            <a:xfrm>
              <a:off x="243910" y="3852700"/>
              <a:ext cx="264179" cy="210682"/>
              <a:chOff x="7983005" y="4010742"/>
              <a:chExt cx="264179" cy="210682"/>
            </a:xfrm>
          </p:grpSpPr>
          <p:sp>
            <p:nvSpPr>
              <p:cNvPr id="112" name="Freeform 20">
                <a:extLst>
                  <a:ext uri="{FF2B5EF4-FFF2-40B4-BE49-F238E27FC236}">
                    <a16:creationId xmlns:a16="http://schemas.microsoft.com/office/drawing/2014/main" id="{C7F69AD1-3D2A-45ED-A416-C13E325AD0B5}"/>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131" name="Freeform 19">
                <a:extLst>
                  <a:ext uri="{FF2B5EF4-FFF2-40B4-BE49-F238E27FC236}">
                    <a16:creationId xmlns:a16="http://schemas.microsoft.com/office/drawing/2014/main" id="{182AD89A-1740-4746-9FD2-5995538B83FF}"/>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11" name="Rectangle 110">
              <a:extLst>
                <a:ext uri="{FF2B5EF4-FFF2-40B4-BE49-F238E27FC236}">
                  <a16:creationId xmlns:a16="http://schemas.microsoft.com/office/drawing/2014/main" id="{4557F78F-4438-4264-B85D-9531BD25FA43}"/>
                </a:ext>
              </a:extLst>
            </p:cNvPr>
            <p:cNvSpPr/>
            <p:nvPr/>
          </p:nvSpPr>
          <p:spPr>
            <a:xfrm>
              <a:off x="520074" y="3773375"/>
              <a:ext cx="4366426" cy="337494"/>
            </a:xfrm>
            <a:prstGeom prst="rect">
              <a:avLst/>
            </a:prstGeom>
          </p:spPr>
          <p:txBody>
            <a:bodyPr wrap="none" lIns="91440" tIns="45720" rIns="91440" bIns="45720" anchor="t">
              <a:spAutoFit/>
            </a:bodyPr>
            <a:lstStyle/>
            <a:p>
              <a:pPr>
                <a:spcAft>
                  <a:spcPts val="3000"/>
                </a:spcAft>
                <a:defRPr/>
              </a:pPr>
              <a:r>
                <a:rPr lang="en-US" sz="1550" dirty="0">
                  <a:latin typeface="Segoe UI"/>
                </a:rPr>
                <a:t>Network connectivity insights (Public P</a:t>
              </a:r>
              <a:r>
                <a:rPr lang="en-US" sz="1400" dirty="0">
                  <a:latin typeface="Segoe UI"/>
                </a:rPr>
                <a:t>review</a:t>
              </a:r>
              <a:r>
                <a:rPr lang="en-US" sz="1550" dirty="0">
                  <a:latin typeface="Segoe UI"/>
                </a:rPr>
                <a:t>)*</a:t>
              </a:r>
              <a:endParaRPr kumimoji="0" lang="en-US" sz="1550" b="0" i="0" u="none" strike="noStrike" kern="1200" cap="none" spc="0" normalizeH="0" baseline="0" noProof="0" dirty="0">
                <a:ln>
                  <a:noFill/>
                </a:ln>
                <a:effectLst/>
                <a:uLnTx/>
                <a:uFillTx/>
                <a:latin typeface="Segoe UI"/>
                <a:ea typeface="+mn-ea"/>
                <a:cs typeface="+mn-cs"/>
              </a:endParaRPr>
            </a:p>
          </p:txBody>
        </p:sp>
      </p:grpSp>
      <p:grpSp>
        <p:nvGrpSpPr>
          <p:cNvPr id="7" name="Group 6">
            <a:extLst>
              <a:ext uri="{FF2B5EF4-FFF2-40B4-BE49-F238E27FC236}">
                <a16:creationId xmlns:a16="http://schemas.microsoft.com/office/drawing/2014/main" id="{9EB47CC6-AEF9-456A-AD35-31D4FC40820B}"/>
              </a:ext>
            </a:extLst>
          </p:cNvPr>
          <p:cNvGrpSpPr/>
          <p:nvPr/>
        </p:nvGrpSpPr>
        <p:grpSpPr>
          <a:xfrm>
            <a:off x="470840" y="5769897"/>
            <a:ext cx="2700676" cy="330860"/>
            <a:chOff x="267936" y="5223818"/>
            <a:chExt cx="2754828" cy="337494"/>
          </a:xfrm>
        </p:grpSpPr>
        <p:grpSp>
          <p:nvGrpSpPr>
            <p:cNvPr id="133" name="Group 132">
              <a:extLst>
                <a:ext uri="{FF2B5EF4-FFF2-40B4-BE49-F238E27FC236}">
                  <a16:creationId xmlns:a16="http://schemas.microsoft.com/office/drawing/2014/main" id="{5BF1F257-1608-4CDF-9624-E8791916F530}"/>
                </a:ext>
              </a:extLst>
            </p:cNvPr>
            <p:cNvGrpSpPr/>
            <p:nvPr/>
          </p:nvGrpSpPr>
          <p:grpSpPr>
            <a:xfrm>
              <a:off x="267936" y="5301538"/>
              <a:ext cx="264179" cy="210682"/>
              <a:chOff x="7983005" y="4010742"/>
              <a:chExt cx="264179" cy="210682"/>
            </a:xfrm>
          </p:grpSpPr>
          <p:sp>
            <p:nvSpPr>
              <p:cNvPr id="135" name="Freeform 20">
                <a:extLst>
                  <a:ext uri="{FF2B5EF4-FFF2-40B4-BE49-F238E27FC236}">
                    <a16:creationId xmlns:a16="http://schemas.microsoft.com/office/drawing/2014/main" id="{C9D205AB-FC2E-4CE1-B131-A605D44DD7BE}"/>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136" name="Freeform 19">
                <a:extLst>
                  <a:ext uri="{FF2B5EF4-FFF2-40B4-BE49-F238E27FC236}">
                    <a16:creationId xmlns:a16="http://schemas.microsoft.com/office/drawing/2014/main" id="{3ACD2567-2239-4460-BFF7-323CD97C3E3D}"/>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34" name="Rectangle 133">
              <a:extLst>
                <a:ext uri="{FF2B5EF4-FFF2-40B4-BE49-F238E27FC236}">
                  <a16:creationId xmlns:a16="http://schemas.microsoft.com/office/drawing/2014/main" id="{C5E3BCFC-45DF-4F95-AE40-7BFF7A9999D6}"/>
                </a:ext>
              </a:extLst>
            </p:cNvPr>
            <p:cNvSpPr/>
            <p:nvPr/>
          </p:nvSpPr>
          <p:spPr>
            <a:xfrm>
              <a:off x="574624" y="5223818"/>
              <a:ext cx="2448140" cy="337494"/>
            </a:xfrm>
            <a:prstGeom prst="rect">
              <a:avLst/>
            </a:prstGeom>
          </p:spPr>
          <p:txBody>
            <a:bodyPr wrap="none" lIns="91440" tIns="45720" rIns="91440" bIns="45720" anchor="t">
              <a:spAutoFit/>
            </a:bodyPr>
            <a:lstStyle/>
            <a:p>
              <a:pPr>
                <a:spcAft>
                  <a:spcPts val="3000"/>
                </a:spcAft>
                <a:defRPr/>
              </a:pPr>
              <a:r>
                <a:rPr lang="en-US" sz="1550" dirty="0">
                  <a:latin typeface="Segoe UI"/>
                </a:rPr>
                <a:t>Migration Manager (GA)*</a:t>
              </a:r>
              <a:endParaRPr kumimoji="0" lang="en-US" sz="1550" b="0" i="0" u="none" strike="noStrike" kern="1200" cap="none" spc="0" normalizeH="0" baseline="0" noProof="0" dirty="0">
                <a:ln>
                  <a:noFill/>
                </a:ln>
                <a:effectLst/>
                <a:uLnTx/>
                <a:uFillTx/>
                <a:latin typeface="Segoe UI"/>
                <a:ea typeface="+mn-ea"/>
                <a:cs typeface="+mn-cs"/>
              </a:endParaRPr>
            </a:p>
          </p:txBody>
        </p:sp>
      </p:grpSp>
      <p:grpSp>
        <p:nvGrpSpPr>
          <p:cNvPr id="10" name="Group 9">
            <a:extLst>
              <a:ext uri="{FF2B5EF4-FFF2-40B4-BE49-F238E27FC236}">
                <a16:creationId xmlns:a16="http://schemas.microsoft.com/office/drawing/2014/main" id="{95B542D1-8B31-4495-B15B-5F8B633E0CC5}"/>
              </a:ext>
            </a:extLst>
          </p:cNvPr>
          <p:cNvGrpSpPr/>
          <p:nvPr/>
        </p:nvGrpSpPr>
        <p:grpSpPr>
          <a:xfrm>
            <a:off x="6350577" y="2928943"/>
            <a:ext cx="5398273" cy="330860"/>
            <a:chOff x="267936" y="5223818"/>
            <a:chExt cx="5506517" cy="337494"/>
          </a:xfrm>
        </p:grpSpPr>
        <p:grpSp>
          <p:nvGrpSpPr>
            <p:cNvPr id="138" name="Group 137">
              <a:extLst>
                <a:ext uri="{FF2B5EF4-FFF2-40B4-BE49-F238E27FC236}">
                  <a16:creationId xmlns:a16="http://schemas.microsoft.com/office/drawing/2014/main" id="{A038752F-1ABC-423A-9641-E22F39DB6661}"/>
                </a:ext>
              </a:extLst>
            </p:cNvPr>
            <p:cNvGrpSpPr/>
            <p:nvPr/>
          </p:nvGrpSpPr>
          <p:grpSpPr>
            <a:xfrm>
              <a:off x="267936" y="5301538"/>
              <a:ext cx="264179" cy="210682"/>
              <a:chOff x="7983005" y="4010742"/>
              <a:chExt cx="264179" cy="210682"/>
            </a:xfrm>
          </p:grpSpPr>
          <p:sp>
            <p:nvSpPr>
              <p:cNvPr id="143" name="Freeform 20">
                <a:extLst>
                  <a:ext uri="{FF2B5EF4-FFF2-40B4-BE49-F238E27FC236}">
                    <a16:creationId xmlns:a16="http://schemas.microsoft.com/office/drawing/2014/main" id="{5122AB32-FEDD-4113-A3AB-E16C53160945}"/>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157" name="Freeform 19">
                <a:extLst>
                  <a:ext uri="{FF2B5EF4-FFF2-40B4-BE49-F238E27FC236}">
                    <a16:creationId xmlns:a16="http://schemas.microsoft.com/office/drawing/2014/main" id="{C5BA1057-E883-47DB-A3BD-2D90A93FC60C}"/>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39" name="Rectangle 138">
              <a:extLst>
                <a:ext uri="{FF2B5EF4-FFF2-40B4-BE49-F238E27FC236}">
                  <a16:creationId xmlns:a16="http://schemas.microsoft.com/office/drawing/2014/main" id="{00F9D51A-C921-4E37-92C1-22FA23089AA1}"/>
                </a:ext>
              </a:extLst>
            </p:cNvPr>
            <p:cNvSpPr/>
            <p:nvPr/>
          </p:nvSpPr>
          <p:spPr>
            <a:xfrm>
              <a:off x="574624" y="5223818"/>
              <a:ext cx="5199829" cy="337494"/>
            </a:xfrm>
            <a:prstGeom prst="rect">
              <a:avLst/>
            </a:prstGeom>
          </p:spPr>
          <p:txBody>
            <a:bodyPr wrap="none" lIns="91440" tIns="45720" rIns="91440" bIns="45720" anchor="t">
              <a:spAutoFit/>
            </a:bodyPr>
            <a:lstStyle/>
            <a:p>
              <a:pPr>
                <a:spcAft>
                  <a:spcPts val="3000"/>
                </a:spcAft>
                <a:defRPr/>
              </a:pPr>
              <a:r>
                <a:rPr lang="en-US" sz="1550" dirty="0">
                  <a:latin typeface="Segoe UI"/>
                </a:rPr>
                <a:t>Migration Manager with Box migrations (Public Preview)</a:t>
              </a:r>
              <a:endParaRPr kumimoji="0" lang="en-US" sz="1550" b="0" i="0" u="none" strike="noStrike" kern="1200" cap="none" spc="0" normalizeH="0" baseline="0" noProof="0" dirty="0">
                <a:ln>
                  <a:noFill/>
                </a:ln>
                <a:effectLst/>
                <a:uLnTx/>
                <a:uFillTx/>
                <a:latin typeface="Segoe UI"/>
                <a:ea typeface="+mn-ea"/>
                <a:cs typeface="+mn-cs"/>
              </a:endParaRPr>
            </a:p>
          </p:txBody>
        </p:sp>
      </p:grpSp>
      <p:grpSp>
        <p:nvGrpSpPr>
          <p:cNvPr id="132" name="Group 131">
            <a:extLst>
              <a:ext uri="{FF2B5EF4-FFF2-40B4-BE49-F238E27FC236}">
                <a16:creationId xmlns:a16="http://schemas.microsoft.com/office/drawing/2014/main" id="{FEC8A1B8-B935-47C0-B21D-2E77358731CE}"/>
              </a:ext>
            </a:extLst>
          </p:cNvPr>
          <p:cNvGrpSpPr/>
          <p:nvPr/>
        </p:nvGrpSpPr>
        <p:grpSpPr>
          <a:xfrm>
            <a:off x="6350577" y="2524363"/>
            <a:ext cx="5517876" cy="333617"/>
            <a:chOff x="243910" y="3773375"/>
            <a:chExt cx="5628525" cy="340306"/>
          </a:xfrm>
        </p:grpSpPr>
        <p:grpSp>
          <p:nvGrpSpPr>
            <p:cNvPr id="137" name="Group 136">
              <a:extLst>
                <a:ext uri="{FF2B5EF4-FFF2-40B4-BE49-F238E27FC236}">
                  <a16:creationId xmlns:a16="http://schemas.microsoft.com/office/drawing/2014/main" id="{FBC9F4A0-A602-4FDB-B66D-976220BB770E}"/>
                </a:ext>
              </a:extLst>
            </p:cNvPr>
            <p:cNvGrpSpPr/>
            <p:nvPr/>
          </p:nvGrpSpPr>
          <p:grpSpPr>
            <a:xfrm>
              <a:off x="243910" y="3852700"/>
              <a:ext cx="264179" cy="210682"/>
              <a:chOff x="7983005" y="4010742"/>
              <a:chExt cx="264179" cy="210682"/>
            </a:xfrm>
          </p:grpSpPr>
          <p:sp>
            <p:nvSpPr>
              <p:cNvPr id="159" name="Freeform 20">
                <a:extLst>
                  <a:ext uri="{FF2B5EF4-FFF2-40B4-BE49-F238E27FC236}">
                    <a16:creationId xmlns:a16="http://schemas.microsoft.com/office/drawing/2014/main" id="{453A69EA-2AA2-4478-82B6-45E32217B4F5}"/>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160" name="Freeform 19">
                <a:extLst>
                  <a:ext uri="{FF2B5EF4-FFF2-40B4-BE49-F238E27FC236}">
                    <a16:creationId xmlns:a16="http://schemas.microsoft.com/office/drawing/2014/main" id="{BD19AEF0-0756-48B6-BB9B-655101FE975D}"/>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58" name="Rectangle 157">
              <a:extLst>
                <a:ext uri="{FF2B5EF4-FFF2-40B4-BE49-F238E27FC236}">
                  <a16:creationId xmlns:a16="http://schemas.microsoft.com/office/drawing/2014/main" id="{67B52F91-E41C-4B48-80A9-9C2E12CB677C}"/>
                </a:ext>
              </a:extLst>
            </p:cNvPr>
            <p:cNvSpPr/>
            <p:nvPr/>
          </p:nvSpPr>
          <p:spPr>
            <a:xfrm>
              <a:off x="520073" y="3773375"/>
              <a:ext cx="5352362" cy="34030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3000"/>
                </a:spcAft>
                <a:buClrTx/>
                <a:buSzTx/>
                <a:buFontTx/>
                <a:buNone/>
                <a:tabLst/>
                <a:defRPr/>
              </a:pPr>
              <a:r>
                <a:rPr lang="en-US" sz="1568" dirty="0">
                  <a:latin typeface="Segoe UI"/>
                </a:rPr>
                <a:t>Data access governance in SharePoint (Limited preview)</a:t>
              </a:r>
              <a:endParaRPr kumimoji="0" lang="en-US" sz="1568" b="0" i="0" u="none" strike="noStrike" kern="1200" cap="none" spc="0" normalizeH="0" baseline="0" noProof="0" dirty="0">
                <a:ln>
                  <a:noFill/>
                </a:ln>
                <a:effectLst/>
                <a:uLnTx/>
                <a:uFillTx/>
                <a:latin typeface="Segoe UI"/>
                <a:ea typeface="+mn-ea"/>
                <a:cs typeface="+mn-cs"/>
              </a:endParaRPr>
            </a:p>
          </p:txBody>
        </p:sp>
      </p:grpSp>
      <p:grpSp>
        <p:nvGrpSpPr>
          <p:cNvPr id="162" name="Group 161">
            <a:extLst>
              <a:ext uri="{FF2B5EF4-FFF2-40B4-BE49-F238E27FC236}">
                <a16:creationId xmlns:a16="http://schemas.microsoft.com/office/drawing/2014/main" id="{1FBF08A1-DCB1-440C-98B6-5FA70DEA9A6C}"/>
              </a:ext>
            </a:extLst>
          </p:cNvPr>
          <p:cNvGrpSpPr/>
          <p:nvPr/>
        </p:nvGrpSpPr>
        <p:grpSpPr>
          <a:xfrm>
            <a:off x="470840" y="4953533"/>
            <a:ext cx="5416830" cy="333617"/>
            <a:chOff x="274639" y="3053173"/>
            <a:chExt cx="5525440" cy="340306"/>
          </a:xfrm>
        </p:grpSpPr>
        <p:grpSp>
          <p:nvGrpSpPr>
            <p:cNvPr id="163" name="Group 162">
              <a:extLst>
                <a:ext uri="{FF2B5EF4-FFF2-40B4-BE49-F238E27FC236}">
                  <a16:creationId xmlns:a16="http://schemas.microsoft.com/office/drawing/2014/main" id="{F1BB604E-F095-4687-B2CF-E356E8B72632}"/>
                </a:ext>
              </a:extLst>
            </p:cNvPr>
            <p:cNvGrpSpPr/>
            <p:nvPr/>
          </p:nvGrpSpPr>
          <p:grpSpPr>
            <a:xfrm>
              <a:off x="274639" y="3142653"/>
              <a:ext cx="202723" cy="169487"/>
              <a:chOff x="8866765" y="3156643"/>
              <a:chExt cx="202723" cy="169487"/>
            </a:xfrm>
          </p:grpSpPr>
          <p:sp>
            <p:nvSpPr>
              <p:cNvPr id="165" name="Freeform 79">
                <a:extLst>
                  <a:ext uri="{FF2B5EF4-FFF2-40B4-BE49-F238E27FC236}">
                    <a16:creationId xmlns:a16="http://schemas.microsoft.com/office/drawing/2014/main" id="{893E72D7-FCDD-43F5-919F-CC58431AD7FD}"/>
                  </a:ext>
                </a:extLst>
              </p:cNvPr>
              <p:cNvSpPr>
                <a:spLocks/>
              </p:cNvSpPr>
              <p:nvPr/>
            </p:nvSpPr>
            <p:spPr bwMode="black">
              <a:xfrm>
                <a:off x="8866765" y="3244419"/>
                <a:ext cx="202723" cy="81711"/>
              </a:xfrm>
              <a:custGeom>
                <a:avLst/>
                <a:gdLst>
                  <a:gd name="T0" fmla="*/ 159 w 260"/>
                  <a:gd name="T1" fmla="*/ 7 h 97"/>
                  <a:gd name="T2" fmla="*/ 143 w 260"/>
                  <a:gd name="T3" fmla="*/ 23 h 97"/>
                  <a:gd name="T4" fmla="*/ 121 w 260"/>
                  <a:gd name="T5" fmla="*/ 23 h 97"/>
                  <a:gd name="T6" fmla="*/ 105 w 260"/>
                  <a:gd name="T7" fmla="*/ 7 h 97"/>
                  <a:gd name="T8" fmla="*/ 105 w 260"/>
                  <a:gd name="T9" fmla="*/ 0 h 97"/>
                  <a:gd name="T10" fmla="*/ 0 w 260"/>
                  <a:gd name="T11" fmla="*/ 0 h 97"/>
                  <a:gd name="T12" fmla="*/ 0 w 260"/>
                  <a:gd name="T13" fmla="*/ 81 h 97"/>
                  <a:gd name="T14" fmla="*/ 16 w 260"/>
                  <a:gd name="T15" fmla="*/ 97 h 97"/>
                  <a:gd name="T16" fmla="*/ 244 w 260"/>
                  <a:gd name="T17" fmla="*/ 97 h 97"/>
                  <a:gd name="T18" fmla="*/ 260 w 260"/>
                  <a:gd name="T19" fmla="*/ 81 h 97"/>
                  <a:gd name="T20" fmla="*/ 260 w 260"/>
                  <a:gd name="T21" fmla="*/ 0 h 97"/>
                  <a:gd name="T22" fmla="*/ 159 w 260"/>
                  <a:gd name="T23" fmla="*/ 0 h 97"/>
                  <a:gd name="T24" fmla="*/ 159 w 260"/>
                  <a:gd name="T25" fmla="*/ 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97">
                    <a:moveTo>
                      <a:pt x="159" y="7"/>
                    </a:moveTo>
                    <a:cubicBezTo>
                      <a:pt x="159" y="16"/>
                      <a:pt x="152" y="23"/>
                      <a:pt x="143" y="23"/>
                    </a:cubicBezTo>
                    <a:cubicBezTo>
                      <a:pt x="121" y="23"/>
                      <a:pt x="121" y="23"/>
                      <a:pt x="121" y="23"/>
                    </a:cubicBezTo>
                    <a:cubicBezTo>
                      <a:pt x="112" y="23"/>
                      <a:pt x="105" y="16"/>
                      <a:pt x="105" y="7"/>
                    </a:cubicBezTo>
                    <a:cubicBezTo>
                      <a:pt x="105" y="0"/>
                      <a:pt x="105" y="0"/>
                      <a:pt x="105" y="0"/>
                    </a:cubicBezTo>
                    <a:cubicBezTo>
                      <a:pt x="0" y="0"/>
                      <a:pt x="0" y="0"/>
                      <a:pt x="0" y="0"/>
                    </a:cubicBezTo>
                    <a:cubicBezTo>
                      <a:pt x="0" y="81"/>
                      <a:pt x="0" y="81"/>
                      <a:pt x="0" y="81"/>
                    </a:cubicBezTo>
                    <a:cubicBezTo>
                      <a:pt x="0" y="90"/>
                      <a:pt x="8" y="97"/>
                      <a:pt x="16" y="97"/>
                    </a:cubicBezTo>
                    <a:cubicBezTo>
                      <a:pt x="244" y="97"/>
                      <a:pt x="244" y="97"/>
                      <a:pt x="244" y="97"/>
                    </a:cubicBezTo>
                    <a:cubicBezTo>
                      <a:pt x="253" y="97"/>
                      <a:pt x="260" y="90"/>
                      <a:pt x="260" y="81"/>
                    </a:cubicBezTo>
                    <a:cubicBezTo>
                      <a:pt x="260" y="0"/>
                      <a:pt x="260" y="0"/>
                      <a:pt x="260" y="0"/>
                    </a:cubicBezTo>
                    <a:cubicBezTo>
                      <a:pt x="159" y="0"/>
                      <a:pt x="159" y="0"/>
                      <a:pt x="159" y="0"/>
                    </a:cubicBezTo>
                    <a:lnTo>
                      <a:pt x="159" y="7"/>
                    </a:lnTo>
                    <a:close/>
                  </a:path>
                </a:pathLst>
              </a:custGeom>
              <a:solidFill>
                <a:schemeClr val="tx2"/>
              </a:solidFill>
              <a:ln>
                <a:noFill/>
              </a:ln>
            </p:spPr>
            <p:txBody>
              <a:bodyPr vert="horz" wrap="square" lIns="86140" tIns="43070" rIns="86140" bIns="43070" numCol="1" anchor="t" anchorCtr="0" compatLnSpc="1">
                <a:prstTxWarp prst="textNoShape">
                  <a:avLst/>
                </a:prstTxWarp>
              </a:bodyPr>
              <a:lstStyle/>
              <a:p>
                <a:pPr marL="0" marR="0" lvl="0" indent="0" algn="l" defTabSz="86125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sp>
            <p:nvSpPr>
              <p:cNvPr id="166" name="Freeform 80">
                <a:extLst>
                  <a:ext uri="{FF2B5EF4-FFF2-40B4-BE49-F238E27FC236}">
                    <a16:creationId xmlns:a16="http://schemas.microsoft.com/office/drawing/2014/main" id="{41DC27A9-4E0A-4DE0-83A1-0C22CD7F0FCB}"/>
                  </a:ext>
                </a:extLst>
              </p:cNvPr>
              <p:cNvSpPr>
                <a:spLocks noEditPoints="1"/>
              </p:cNvSpPr>
              <p:nvPr/>
            </p:nvSpPr>
            <p:spPr bwMode="black">
              <a:xfrm>
                <a:off x="8866765" y="3156643"/>
                <a:ext cx="202723" cy="80997"/>
              </a:xfrm>
              <a:custGeom>
                <a:avLst/>
                <a:gdLst>
                  <a:gd name="T0" fmla="*/ 244 w 260"/>
                  <a:gd name="T1" fmla="*/ 39 h 96"/>
                  <a:gd name="T2" fmla="*/ 212 w 260"/>
                  <a:gd name="T3" fmla="*/ 39 h 96"/>
                  <a:gd name="T4" fmla="*/ 212 w 260"/>
                  <a:gd name="T5" fmla="*/ 19 h 96"/>
                  <a:gd name="T6" fmla="*/ 189 w 260"/>
                  <a:gd name="T7" fmla="*/ 0 h 96"/>
                  <a:gd name="T8" fmla="*/ 70 w 260"/>
                  <a:gd name="T9" fmla="*/ 0 h 96"/>
                  <a:gd name="T10" fmla="*/ 47 w 260"/>
                  <a:gd name="T11" fmla="*/ 19 h 96"/>
                  <a:gd name="T12" fmla="*/ 47 w 260"/>
                  <a:gd name="T13" fmla="*/ 39 h 96"/>
                  <a:gd name="T14" fmla="*/ 16 w 260"/>
                  <a:gd name="T15" fmla="*/ 39 h 96"/>
                  <a:gd name="T16" fmla="*/ 0 w 260"/>
                  <a:gd name="T17" fmla="*/ 54 h 96"/>
                  <a:gd name="T18" fmla="*/ 0 w 260"/>
                  <a:gd name="T19" fmla="*/ 96 h 96"/>
                  <a:gd name="T20" fmla="*/ 105 w 260"/>
                  <a:gd name="T21" fmla="*/ 96 h 96"/>
                  <a:gd name="T22" fmla="*/ 105 w 260"/>
                  <a:gd name="T23" fmla="*/ 89 h 96"/>
                  <a:gd name="T24" fmla="*/ 121 w 260"/>
                  <a:gd name="T25" fmla="*/ 74 h 96"/>
                  <a:gd name="T26" fmla="*/ 143 w 260"/>
                  <a:gd name="T27" fmla="*/ 74 h 96"/>
                  <a:gd name="T28" fmla="*/ 159 w 260"/>
                  <a:gd name="T29" fmla="*/ 89 h 96"/>
                  <a:gd name="T30" fmla="*/ 159 w 260"/>
                  <a:gd name="T31" fmla="*/ 96 h 96"/>
                  <a:gd name="T32" fmla="*/ 260 w 260"/>
                  <a:gd name="T33" fmla="*/ 96 h 96"/>
                  <a:gd name="T34" fmla="*/ 260 w 260"/>
                  <a:gd name="T35" fmla="*/ 54 h 96"/>
                  <a:gd name="T36" fmla="*/ 244 w 260"/>
                  <a:gd name="T37" fmla="*/ 39 h 96"/>
                  <a:gd name="T38" fmla="*/ 197 w 260"/>
                  <a:gd name="T39" fmla="*/ 39 h 96"/>
                  <a:gd name="T40" fmla="*/ 61 w 260"/>
                  <a:gd name="T41" fmla="*/ 39 h 96"/>
                  <a:gd name="T42" fmla="*/ 61 w 260"/>
                  <a:gd name="T43" fmla="*/ 19 h 96"/>
                  <a:gd name="T44" fmla="*/ 70 w 260"/>
                  <a:gd name="T45" fmla="*/ 14 h 96"/>
                  <a:gd name="T46" fmla="*/ 189 w 260"/>
                  <a:gd name="T47" fmla="*/ 14 h 96"/>
                  <a:gd name="T48" fmla="*/ 197 w 260"/>
                  <a:gd name="T49" fmla="*/ 19 h 96"/>
                  <a:gd name="T50" fmla="*/ 197 w 260"/>
                  <a:gd name="T51" fmla="*/ 3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0" h="96">
                    <a:moveTo>
                      <a:pt x="244" y="39"/>
                    </a:moveTo>
                    <a:cubicBezTo>
                      <a:pt x="212" y="39"/>
                      <a:pt x="212" y="39"/>
                      <a:pt x="212" y="39"/>
                    </a:cubicBezTo>
                    <a:cubicBezTo>
                      <a:pt x="212" y="19"/>
                      <a:pt x="212" y="19"/>
                      <a:pt x="212" y="19"/>
                    </a:cubicBezTo>
                    <a:cubicBezTo>
                      <a:pt x="212" y="8"/>
                      <a:pt x="202" y="0"/>
                      <a:pt x="189" y="0"/>
                    </a:cubicBezTo>
                    <a:cubicBezTo>
                      <a:pt x="70" y="0"/>
                      <a:pt x="70" y="0"/>
                      <a:pt x="70" y="0"/>
                    </a:cubicBezTo>
                    <a:cubicBezTo>
                      <a:pt x="57" y="0"/>
                      <a:pt x="47" y="8"/>
                      <a:pt x="47" y="19"/>
                    </a:cubicBezTo>
                    <a:cubicBezTo>
                      <a:pt x="47" y="39"/>
                      <a:pt x="47" y="39"/>
                      <a:pt x="47" y="39"/>
                    </a:cubicBezTo>
                    <a:cubicBezTo>
                      <a:pt x="16" y="39"/>
                      <a:pt x="16" y="39"/>
                      <a:pt x="16" y="39"/>
                    </a:cubicBezTo>
                    <a:cubicBezTo>
                      <a:pt x="8" y="39"/>
                      <a:pt x="0" y="46"/>
                      <a:pt x="0" y="54"/>
                    </a:cubicBezTo>
                    <a:cubicBezTo>
                      <a:pt x="0" y="96"/>
                      <a:pt x="0" y="96"/>
                      <a:pt x="0" y="96"/>
                    </a:cubicBezTo>
                    <a:cubicBezTo>
                      <a:pt x="105" y="96"/>
                      <a:pt x="105" y="96"/>
                      <a:pt x="105" y="96"/>
                    </a:cubicBezTo>
                    <a:cubicBezTo>
                      <a:pt x="105" y="89"/>
                      <a:pt x="105" y="89"/>
                      <a:pt x="105" y="89"/>
                    </a:cubicBezTo>
                    <a:cubicBezTo>
                      <a:pt x="105" y="81"/>
                      <a:pt x="112" y="74"/>
                      <a:pt x="121" y="74"/>
                    </a:cubicBezTo>
                    <a:cubicBezTo>
                      <a:pt x="143" y="74"/>
                      <a:pt x="143" y="74"/>
                      <a:pt x="143" y="74"/>
                    </a:cubicBezTo>
                    <a:cubicBezTo>
                      <a:pt x="152" y="74"/>
                      <a:pt x="159" y="81"/>
                      <a:pt x="159" y="89"/>
                    </a:cubicBezTo>
                    <a:cubicBezTo>
                      <a:pt x="159" y="96"/>
                      <a:pt x="159" y="96"/>
                      <a:pt x="159" y="96"/>
                    </a:cubicBezTo>
                    <a:cubicBezTo>
                      <a:pt x="260" y="96"/>
                      <a:pt x="260" y="96"/>
                      <a:pt x="260" y="96"/>
                    </a:cubicBezTo>
                    <a:cubicBezTo>
                      <a:pt x="260" y="54"/>
                      <a:pt x="260" y="54"/>
                      <a:pt x="260" y="54"/>
                    </a:cubicBezTo>
                    <a:cubicBezTo>
                      <a:pt x="260" y="46"/>
                      <a:pt x="253" y="39"/>
                      <a:pt x="244" y="39"/>
                    </a:cubicBezTo>
                    <a:close/>
                    <a:moveTo>
                      <a:pt x="197" y="39"/>
                    </a:moveTo>
                    <a:cubicBezTo>
                      <a:pt x="61" y="39"/>
                      <a:pt x="61" y="39"/>
                      <a:pt x="61" y="39"/>
                    </a:cubicBezTo>
                    <a:cubicBezTo>
                      <a:pt x="61" y="19"/>
                      <a:pt x="61" y="19"/>
                      <a:pt x="61" y="19"/>
                    </a:cubicBezTo>
                    <a:cubicBezTo>
                      <a:pt x="61" y="17"/>
                      <a:pt x="64" y="14"/>
                      <a:pt x="70" y="14"/>
                    </a:cubicBezTo>
                    <a:cubicBezTo>
                      <a:pt x="189" y="14"/>
                      <a:pt x="189" y="14"/>
                      <a:pt x="189" y="14"/>
                    </a:cubicBezTo>
                    <a:cubicBezTo>
                      <a:pt x="194" y="14"/>
                      <a:pt x="197" y="17"/>
                      <a:pt x="197" y="19"/>
                    </a:cubicBezTo>
                    <a:lnTo>
                      <a:pt x="197" y="39"/>
                    </a:lnTo>
                    <a:close/>
                  </a:path>
                </a:pathLst>
              </a:custGeom>
              <a:solidFill>
                <a:schemeClr val="tx2"/>
              </a:solidFill>
              <a:ln>
                <a:noFill/>
              </a:ln>
            </p:spPr>
            <p:txBody>
              <a:bodyPr vert="horz" wrap="square" lIns="86140" tIns="43070" rIns="86140" bIns="43070" numCol="1" anchor="t" anchorCtr="0" compatLnSpc="1">
                <a:prstTxWarp prst="textNoShape">
                  <a:avLst/>
                </a:prstTxWarp>
              </a:bodyPr>
              <a:lstStyle/>
              <a:p>
                <a:pPr marL="0" marR="0" lvl="0" indent="0" algn="l" defTabSz="86125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64" name="Rectangle 163">
              <a:extLst>
                <a:ext uri="{FF2B5EF4-FFF2-40B4-BE49-F238E27FC236}">
                  <a16:creationId xmlns:a16="http://schemas.microsoft.com/office/drawing/2014/main" id="{EEFCB4D1-DF4B-4D12-BFEB-99BD7EE48519}"/>
                </a:ext>
              </a:extLst>
            </p:cNvPr>
            <p:cNvSpPr/>
            <p:nvPr/>
          </p:nvSpPr>
          <p:spPr>
            <a:xfrm>
              <a:off x="503521" y="3053173"/>
              <a:ext cx="5296558" cy="34030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568" dirty="0">
                  <a:latin typeface="Segoe UI"/>
                </a:rPr>
                <a:t> Multi-Geo for SharePoint &amp; OneDrive &amp; Exchange </a:t>
              </a:r>
              <a:r>
                <a:rPr kumimoji="0" lang="en-US" sz="1568" b="0" i="0" u="none" strike="noStrike" kern="1200" cap="none" spc="0" normalizeH="0" baseline="0" noProof="0" dirty="0">
                  <a:ln>
                    <a:noFill/>
                  </a:ln>
                  <a:effectLst/>
                  <a:uLnTx/>
                  <a:uFillTx/>
                  <a:latin typeface="Segoe UI"/>
                  <a:ea typeface="+mn-ea"/>
                  <a:cs typeface="+mn-cs"/>
                </a:rPr>
                <a:t>(GA)*</a:t>
              </a:r>
            </a:p>
          </p:txBody>
        </p:sp>
      </p:grpSp>
      <p:grpSp>
        <p:nvGrpSpPr>
          <p:cNvPr id="167" name="Group 166">
            <a:extLst>
              <a:ext uri="{FF2B5EF4-FFF2-40B4-BE49-F238E27FC236}">
                <a16:creationId xmlns:a16="http://schemas.microsoft.com/office/drawing/2014/main" id="{8A6923E5-1709-4A9F-8BB1-E301E6DC9993}"/>
              </a:ext>
            </a:extLst>
          </p:cNvPr>
          <p:cNvGrpSpPr/>
          <p:nvPr/>
        </p:nvGrpSpPr>
        <p:grpSpPr>
          <a:xfrm>
            <a:off x="6350577" y="3330766"/>
            <a:ext cx="4394820" cy="333617"/>
            <a:chOff x="274639" y="3053173"/>
            <a:chExt cx="4482937" cy="340306"/>
          </a:xfrm>
        </p:grpSpPr>
        <p:grpSp>
          <p:nvGrpSpPr>
            <p:cNvPr id="168" name="Group 167">
              <a:extLst>
                <a:ext uri="{FF2B5EF4-FFF2-40B4-BE49-F238E27FC236}">
                  <a16:creationId xmlns:a16="http://schemas.microsoft.com/office/drawing/2014/main" id="{D8A6B991-2273-46B1-B429-91E68690CD3E}"/>
                </a:ext>
              </a:extLst>
            </p:cNvPr>
            <p:cNvGrpSpPr/>
            <p:nvPr/>
          </p:nvGrpSpPr>
          <p:grpSpPr>
            <a:xfrm>
              <a:off x="274639" y="3142653"/>
              <a:ext cx="202723" cy="169487"/>
              <a:chOff x="8866765" y="3156643"/>
              <a:chExt cx="202723" cy="169487"/>
            </a:xfrm>
          </p:grpSpPr>
          <p:sp>
            <p:nvSpPr>
              <p:cNvPr id="170" name="Freeform 79">
                <a:extLst>
                  <a:ext uri="{FF2B5EF4-FFF2-40B4-BE49-F238E27FC236}">
                    <a16:creationId xmlns:a16="http://schemas.microsoft.com/office/drawing/2014/main" id="{E3B79E05-D6F1-4556-B98E-A0518A13C46B}"/>
                  </a:ext>
                </a:extLst>
              </p:cNvPr>
              <p:cNvSpPr>
                <a:spLocks/>
              </p:cNvSpPr>
              <p:nvPr/>
            </p:nvSpPr>
            <p:spPr bwMode="black">
              <a:xfrm>
                <a:off x="8866765" y="3244419"/>
                <a:ext cx="202723" cy="81711"/>
              </a:xfrm>
              <a:custGeom>
                <a:avLst/>
                <a:gdLst>
                  <a:gd name="T0" fmla="*/ 159 w 260"/>
                  <a:gd name="T1" fmla="*/ 7 h 97"/>
                  <a:gd name="T2" fmla="*/ 143 w 260"/>
                  <a:gd name="T3" fmla="*/ 23 h 97"/>
                  <a:gd name="T4" fmla="*/ 121 w 260"/>
                  <a:gd name="T5" fmla="*/ 23 h 97"/>
                  <a:gd name="T6" fmla="*/ 105 w 260"/>
                  <a:gd name="T7" fmla="*/ 7 h 97"/>
                  <a:gd name="T8" fmla="*/ 105 w 260"/>
                  <a:gd name="T9" fmla="*/ 0 h 97"/>
                  <a:gd name="T10" fmla="*/ 0 w 260"/>
                  <a:gd name="T11" fmla="*/ 0 h 97"/>
                  <a:gd name="T12" fmla="*/ 0 w 260"/>
                  <a:gd name="T13" fmla="*/ 81 h 97"/>
                  <a:gd name="T14" fmla="*/ 16 w 260"/>
                  <a:gd name="T15" fmla="*/ 97 h 97"/>
                  <a:gd name="T16" fmla="*/ 244 w 260"/>
                  <a:gd name="T17" fmla="*/ 97 h 97"/>
                  <a:gd name="T18" fmla="*/ 260 w 260"/>
                  <a:gd name="T19" fmla="*/ 81 h 97"/>
                  <a:gd name="T20" fmla="*/ 260 w 260"/>
                  <a:gd name="T21" fmla="*/ 0 h 97"/>
                  <a:gd name="T22" fmla="*/ 159 w 260"/>
                  <a:gd name="T23" fmla="*/ 0 h 97"/>
                  <a:gd name="T24" fmla="*/ 159 w 260"/>
                  <a:gd name="T25" fmla="*/ 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97">
                    <a:moveTo>
                      <a:pt x="159" y="7"/>
                    </a:moveTo>
                    <a:cubicBezTo>
                      <a:pt x="159" y="16"/>
                      <a:pt x="152" y="23"/>
                      <a:pt x="143" y="23"/>
                    </a:cubicBezTo>
                    <a:cubicBezTo>
                      <a:pt x="121" y="23"/>
                      <a:pt x="121" y="23"/>
                      <a:pt x="121" y="23"/>
                    </a:cubicBezTo>
                    <a:cubicBezTo>
                      <a:pt x="112" y="23"/>
                      <a:pt x="105" y="16"/>
                      <a:pt x="105" y="7"/>
                    </a:cubicBezTo>
                    <a:cubicBezTo>
                      <a:pt x="105" y="0"/>
                      <a:pt x="105" y="0"/>
                      <a:pt x="105" y="0"/>
                    </a:cubicBezTo>
                    <a:cubicBezTo>
                      <a:pt x="0" y="0"/>
                      <a:pt x="0" y="0"/>
                      <a:pt x="0" y="0"/>
                    </a:cubicBezTo>
                    <a:cubicBezTo>
                      <a:pt x="0" y="81"/>
                      <a:pt x="0" y="81"/>
                      <a:pt x="0" y="81"/>
                    </a:cubicBezTo>
                    <a:cubicBezTo>
                      <a:pt x="0" y="90"/>
                      <a:pt x="8" y="97"/>
                      <a:pt x="16" y="97"/>
                    </a:cubicBezTo>
                    <a:cubicBezTo>
                      <a:pt x="244" y="97"/>
                      <a:pt x="244" y="97"/>
                      <a:pt x="244" y="97"/>
                    </a:cubicBezTo>
                    <a:cubicBezTo>
                      <a:pt x="253" y="97"/>
                      <a:pt x="260" y="90"/>
                      <a:pt x="260" y="81"/>
                    </a:cubicBezTo>
                    <a:cubicBezTo>
                      <a:pt x="260" y="0"/>
                      <a:pt x="260" y="0"/>
                      <a:pt x="260" y="0"/>
                    </a:cubicBezTo>
                    <a:cubicBezTo>
                      <a:pt x="159" y="0"/>
                      <a:pt x="159" y="0"/>
                      <a:pt x="159" y="0"/>
                    </a:cubicBezTo>
                    <a:lnTo>
                      <a:pt x="159" y="7"/>
                    </a:lnTo>
                    <a:close/>
                  </a:path>
                </a:pathLst>
              </a:custGeom>
              <a:solidFill>
                <a:schemeClr val="tx2"/>
              </a:solidFill>
              <a:ln>
                <a:noFill/>
              </a:ln>
            </p:spPr>
            <p:txBody>
              <a:bodyPr vert="horz" wrap="square" lIns="86140" tIns="43070" rIns="86140" bIns="43070" numCol="1" anchor="t" anchorCtr="0" compatLnSpc="1">
                <a:prstTxWarp prst="textNoShape">
                  <a:avLst/>
                </a:prstTxWarp>
              </a:bodyPr>
              <a:lstStyle/>
              <a:p>
                <a:pPr marL="0" marR="0" lvl="0" indent="0" algn="l" defTabSz="86125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sp>
            <p:nvSpPr>
              <p:cNvPr id="171" name="Freeform 80">
                <a:extLst>
                  <a:ext uri="{FF2B5EF4-FFF2-40B4-BE49-F238E27FC236}">
                    <a16:creationId xmlns:a16="http://schemas.microsoft.com/office/drawing/2014/main" id="{E5BD8E04-E3D2-4E0B-A201-8570809D0E68}"/>
                  </a:ext>
                </a:extLst>
              </p:cNvPr>
              <p:cNvSpPr>
                <a:spLocks noEditPoints="1"/>
              </p:cNvSpPr>
              <p:nvPr/>
            </p:nvSpPr>
            <p:spPr bwMode="black">
              <a:xfrm>
                <a:off x="8866765" y="3156643"/>
                <a:ext cx="202723" cy="80997"/>
              </a:xfrm>
              <a:custGeom>
                <a:avLst/>
                <a:gdLst>
                  <a:gd name="T0" fmla="*/ 244 w 260"/>
                  <a:gd name="T1" fmla="*/ 39 h 96"/>
                  <a:gd name="T2" fmla="*/ 212 w 260"/>
                  <a:gd name="T3" fmla="*/ 39 h 96"/>
                  <a:gd name="T4" fmla="*/ 212 w 260"/>
                  <a:gd name="T5" fmla="*/ 19 h 96"/>
                  <a:gd name="T6" fmla="*/ 189 w 260"/>
                  <a:gd name="T7" fmla="*/ 0 h 96"/>
                  <a:gd name="T8" fmla="*/ 70 w 260"/>
                  <a:gd name="T9" fmla="*/ 0 h 96"/>
                  <a:gd name="T10" fmla="*/ 47 w 260"/>
                  <a:gd name="T11" fmla="*/ 19 h 96"/>
                  <a:gd name="T12" fmla="*/ 47 w 260"/>
                  <a:gd name="T13" fmla="*/ 39 h 96"/>
                  <a:gd name="T14" fmla="*/ 16 w 260"/>
                  <a:gd name="T15" fmla="*/ 39 h 96"/>
                  <a:gd name="T16" fmla="*/ 0 w 260"/>
                  <a:gd name="T17" fmla="*/ 54 h 96"/>
                  <a:gd name="T18" fmla="*/ 0 w 260"/>
                  <a:gd name="T19" fmla="*/ 96 h 96"/>
                  <a:gd name="T20" fmla="*/ 105 w 260"/>
                  <a:gd name="T21" fmla="*/ 96 h 96"/>
                  <a:gd name="T22" fmla="*/ 105 w 260"/>
                  <a:gd name="T23" fmla="*/ 89 h 96"/>
                  <a:gd name="T24" fmla="*/ 121 w 260"/>
                  <a:gd name="T25" fmla="*/ 74 h 96"/>
                  <a:gd name="T26" fmla="*/ 143 w 260"/>
                  <a:gd name="T27" fmla="*/ 74 h 96"/>
                  <a:gd name="T28" fmla="*/ 159 w 260"/>
                  <a:gd name="T29" fmla="*/ 89 h 96"/>
                  <a:gd name="T30" fmla="*/ 159 w 260"/>
                  <a:gd name="T31" fmla="*/ 96 h 96"/>
                  <a:gd name="T32" fmla="*/ 260 w 260"/>
                  <a:gd name="T33" fmla="*/ 96 h 96"/>
                  <a:gd name="T34" fmla="*/ 260 w 260"/>
                  <a:gd name="T35" fmla="*/ 54 h 96"/>
                  <a:gd name="T36" fmla="*/ 244 w 260"/>
                  <a:gd name="T37" fmla="*/ 39 h 96"/>
                  <a:gd name="T38" fmla="*/ 197 w 260"/>
                  <a:gd name="T39" fmla="*/ 39 h 96"/>
                  <a:gd name="T40" fmla="*/ 61 w 260"/>
                  <a:gd name="T41" fmla="*/ 39 h 96"/>
                  <a:gd name="T42" fmla="*/ 61 w 260"/>
                  <a:gd name="T43" fmla="*/ 19 h 96"/>
                  <a:gd name="T44" fmla="*/ 70 w 260"/>
                  <a:gd name="T45" fmla="*/ 14 h 96"/>
                  <a:gd name="T46" fmla="*/ 189 w 260"/>
                  <a:gd name="T47" fmla="*/ 14 h 96"/>
                  <a:gd name="T48" fmla="*/ 197 w 260"/>
                  <a:gd name="T49" fmla="*/ 19 h 96"/>
                  <a:gd name="T50" fmla="*/ 197 w 260"/>
                  <a:gd name="T51" fmla="*/ 3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0" h="96">
                    <a:moveTo>
                      <a:pt x="244" y="39"/>
                    </a:moveTo>
                    <a:cubicBezTo>
                      <a:pt x="212" y="39"/>
                      <a:pt x="212" y="39"/>
                      <a:pt x="212" y="39"/>
                    </a:cubicBezTo>
                    <a:cubicBezTo>
                      <a:pt x="212" y="19"/>
                      <a:pt x="212" y="19"/>
                      <a:pt x="212" y="19"/>
                    </a:cubicBezTo>
                    <a:cubicBezTo>
                      <a:pt x="212" y="8"/>
                      <a:pt x="202" y="0"/>
                      <a:pt x="189" y="0"/>
                    </a:cubicBezTo>
                    <a:cubicBezTo>
                      <a:pt x="70" y="0"/>
                      <a:pt x="70" y="0"/>
                      <a:pt x="70" y="0"/>
                    </a:cubicBezTo>
                    <a:cubicBezTo>
                      <a:pt x="57" y="0"/>
                      <a:pt x="47" y="8"/>
                      <a:pt x="47" y="19"/>
                    </a:cubicBezTo>
                    <a:cubicBezTo>
                      <a:pt x="47" y="39"/>
                      <a:pt x="47" y="39"/>
                      <a:pt x="47" y="39"/>
                    </a:cubicBezTo>
                    <a:cubicBezTo>
                      <a:pt x="16" y="39"/>
                      <a:pt x="16" y="39"/>
                      <a:pt x="16" y="39"/>
                    </a:cubicBezTo>
                    <a:cubicBezTo>
                      <a:pt x="8" y="39"/>
                      <a:pt x="0" y="46"/>
                      <a:pt x="0" y="54"/>
                    </a:cubicBezTo>
                    <a:cubicBezTo>
                      <a:pt x="0" y="96"/>
                      <a:pt x="0" y="96"/>
                      <a:pt x="0" y="96"/>
                    </a:cubicBezTo>
                    <a:cubicBezTo>
                      <a:pt x="105" y="96"/>
                      <a:pt x="105" y="96"/>
                      <a:pt x="105" y="96"/>
                    </a:cubicBezTo>
                    <a:cubicBezTo>
                      <a:pt x="105" y="89"/>
                      <a:pt x="105" y="89"/>
                      <a:pt x="105" y="89"/>
                    </a:cubicBezTo>
                    <a:cubicBezTo>
                      <a:pt x="105" y="81"/>
                      <a:pt x="112" y="74"/>
                      <a:pt x="121" y="74"/>
                    </a:cubicBezTo>
                    <a:cubicBezTo>
                      <a:pt x="143" y="74"/>
                      <a:pt x="143" y="74"/>
                      <a:pt x="143" y="74"/>
                    </a:cubicBezTo>
                    <a:cubicBezTo>
                      <a:pt x="152" y="74"/>
                      <a:pt x="159" y="81"/>
                      <a:pt x="159" y="89"/>
                    </a:cubicBezTo>
                    <a:cubicBezTo>
                      <a:pt x="159" y="96"/>
                      <a:pt x="159" y="96"/>
                      <a:pt x="159" y="96"/>
                    </a:cubicBezTo>
                    <a:cubicBezTo>
                      <a:pt x="260" y="96"/>
                      <a:pt x="260" y="96"/>
                      <a:pt x="260" y="96"/>
                    </a:cubicBezTo>
                    <a:cubicBezTo>
                      <a:pt x="260" y="54"/>
                      <a:pt x="260" y="54"/>
                      <a:pt x="260" y="54"/>
                    </a:cubicBezTo>
                    <a:cubicBezTo>
                      <a:pt x="260" y="46"/>
                      <a:pt x="253" y="39"/>
                      <a:pt x="244" y="39"/>
                    </a:cubicBezTo>
                    <a:close/>
                    <a:moveTo>
                      <a:pt x="197" y="39"/>
                    </a:moveTo>
                    <a:cubicBezTo>
                      <a:pt x="61" y="39"/>
                      <a:pt x="61" y="39"/>
                      <a:pt x="61" y="39"/>
                    </a:cubicBezTo>
                    <a:cubicBezTo>
                      <a:pt x="61" y="19"/>
                      <a:pt x="61" y="19"/>
                      <a:pt x="61" y="19"/>
                    </a:cubicBezTo>
                    <a:cubicBezTo>
                      <a:pt x="61" y="17"/>
                      <a:pt x="64" y="14"/>
                      <a:pt x="70" y="14"/>
                    </a:cubicBezTo>
                    <a:cubicBezTo>
                      <a:pt x="189" y="14"/>
                      <a:pt x="189" y="14"/>
                      <a:pt x="189" y="14"/>
                    </a:cubicBezTo>
                    <a:cubicBezTo>
                      <a:pt x="194" y="14"/>
                      <a:pt x="197" y="17"/>
                      <a:pt x="197" y="19"/>
                    </a:cubicBezTo>
                    <a:lnTo>
                      <a:pt x="197" y="39"/>
                    </a:lnTo>
                    <a:close/>
                  </a:path>
                </a:pathLst>
              </a:custGeom>
              <a:solidFill>
                <a:schemeClr val="tx2"/>
              </a:solidFill>
              <a:ln>
                <a:noFill/>
              </a:ln>
            </p:spPr>
            <p:txBody>
              <a:bodyPr vert="horz" wrap="square" lIns="86140" tIns="43070" rIns="86140" bIns="43070" numCol="1" anchor="t" anchorCtr="0" compatLnSpc="1">
                <a:prstTxWarp prst="textNoShape">
                  <a:avLst/>
                </a:prstTxWarp>
              </a:bodyPr>
              <a:lstStyle/>
              <a:p>
                <a:pPr marL="0" marR="0" lvl="0" indent="0" algn="l" defTabSz="86125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69" name="Rectangle 168">
              <a:extLst>
                <a:ext uri="{FF2B5EF4-FFF2-40B4-BE49-F238E27FC236}">
                  <a16:creationId xmlns:a16="http://schemas.microsoft.com/office/drawing/2014/main" id="{78B4E089-D20B-4065-9426-C5276077E964}"/>
                </a:ext>
              </a:extLst>
            </p:cNvPr>
            <p:cNvSpPr/>
            <p:nvPr/>
          </p:nvSpPr>
          <p:spPr>
            <a:xfrm>
              <a:off x="503521" y="3053173"/>
              <a:ext cx="4254055" cy="34030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568" dirty="0">
                  <a:latin typeface="Segoe UI"/>
                </a:rPr>
                <a:t> Multi-Geo for Teams Chat </a:t>
              </a:r>
              <a:r>
                <a:rPr kumimoji="0" lang="en-US" sz="1568" b="0" i="0" u="none" strike="noStrike" kern="1200" cap="none" spc="0" normalizeH="0" baseline="0" noProof="0" dirty="0">
                  <a:ln>
                    <a:noFill/>
                  </a:ln>
                  <a:effectLst/>
                  <a:uLnTx/>
                  <a:uFillTx/>
                  <a:latin typeface="Segoe UI"/>
                  <a:ea typeface="+mn-ea"/>
                  <a:cs typeface="+mn-cs"/>
                </a:rPr>
                <a:t>(Limited Preview)*</a:t>
              </a:r>
            </a:p>
          </p:txBody>
        </p:sp>
      </p:grpSp>
      <p:grpSp>
        <p:nvGrpSpPr>
          <p:cNvPr id="172" name="Group 171">
            <a:extLst>
              <a:ext uri="{FF2B5EF4-FFF2-40B4-BE49-F238E27FC236}">
                <a16:creationId xmlns:a16="http://schemas.microsoft.com/office/drawing/2014/main" id="{359687D8-823F-4BD2-9C43-F621E4088E1E}"/>
              </a:ext>
            </a:extLst>
          </p:cNvPr>
          <p:cNvGrpSpPr/>
          <p:nvPr/>
        </p:nvGrpSpPr>
        <p:grpSpPr>
          <a:xfrm>
            <a:off x="470840" y="4137169"/>
            <a:ext cx="3655130" cy="333617"/>
            <a:chOff x="274639" y="3053173"/>
            <a:chExt cx="3728420" cy="340306"/>
          </a:xfrm>
        </p:grpSpPr>
        <p:grpSp>
          <p:nvGrpSpPr>
            <p:cNvPr id="173" name="Group 172">
              <a:extLst>
                <a:ext uri="{FF2B5EF4-FFF2-40B4-BE49-F238E27FC236}">
                  <a16:creationId xmlns:a16="http://schemas.microsoft.com/office/drawing/2014/main" id="{AE64E752-B606-434E-8574-9C2ABBA73BB1}"/>
                </a:ext>
              </a:extLst>
            </p:cNvPr>
            <p:cNvGrpSpPr/>
            <p:nvPr/>
          </p:nvGrpSpPr>
          <p:grpSpPr>
            <a:xfrm>
              <a:off x="274639" y="3142653"/>
              <a:ext cx="202723" cy="169487"/>
              <a:chOff x="8866765" y="3156643"/>
              <a:chExt cx="202723" cy="169487"/>
            </a:xfrm>
          </p:grpSpPr>
          <p:sp>
            <p:nvSpPr>
              <p:cNvPr id="175" name="Freeform 79">
                <a:extLst>
                  <a:ext uri="{FF2B5EF4-FFF2-40B4-BE49-F238E27FC236}">
                    <a16:creationId xmlns:a16="http://schemas.microsoft.com/office/drawing/2014/main" id="{0294D715-C4EA-4048-8952-20F64EF3628E}"/>
                  </a:ext>
                </a:extLst>
              </p:cNvPr>
              <p:cNvSpPr>
                <a:spLocks/>
              </p:cNvSpPr>
              <p:nvPr/>
            </p:nvSpPr>
            <p:spPr bwMode="black">
              <a:xfrm>
                <a:off x="8866765" y="3244419"/>
                <a:ext cx="202723" cy="81711"/>
              </a:xfrm>
              <a:custGeom>
                <a:avLst/>
                <a:gdLst>
                  <a:gd name="T0" fmla="*/ 159 w 260"/>
                  <a:gd name="T1" fmla="*/ 7 h 97"/>
                  <a:gd name="T2" fmla="*/ 143 w 260"/>
                  <a:gd name="T3" fmla="*/ 23 h 97"/>
                  <a:gd name="T4" fmla="*/ 121 w 260"/>
                  <a:gd name="T5" fmla="*/ 23 h 97"/>
                  <a:gd name="T6" fmla="*/ 105 w 260"/>
                  <a:gd name="T7" fmla="*/ 7 h 97"/>
                  <a:gd name="T8" fmla="*/ 105 w 260"/>
                  <a:gd name="T9" fmla="*/ 0 h 97"/>
                  <a:gd name="T10" fmla="*/ 0 w 260"/>
                  <a:gd name="T11" fmla="*/ 0 h 97"/>
                  <a:gd name="T12" fmla="*/ 0 w 260"/>
                  <a:gd name="T13" fmla="*/ 81 h 97"/>
                  <a:gd name="T14" fmla="*/ 16 w 260"/>
                  <a:gd name="T15" fmla="*/ 97 h 97"/>
                  <a:gd name="T16" fmla="*/ 244 w 260"/>
                  <a:gd name="T17" fmla="*/ 97 h 97"/>
                  <a:gd name="T18" fmla="*/ 260 w 260"/>
                  <a:gd name="T19" fmla="*/ 81 h 97"/>
                  <a:gd name="T20" fmla="*/ 260 w 260"/>
                  <a:gd name="T21" fmla="*/ 0 h 97"/>
                  <a:gd name="T22" fmla="*/ 159 w 260"/>
                  <a:gd name="T23" fmla="*/ 0 h 97"/>
                  <a:gd name="T24" fmla="*/ 159 w 260"/>
                  <a:gd name="T25" fmla="*/ 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0" h="97">
                    <a:moveTo>
                      <a:pt x="159" y="7"/>
                    </a:moveTo>
                    <a:cubicBezTo>
                      <a:pt x="159" y="16"/>
                      <a:pt x="152" y="23"/>
                      <a:pt x="143" y="23"/>
                    </a:cubicBezTo>
                    <a:cubicBezTo>
                      <a:pt x="121" y="23"/>
                      <a:pt x="121" y="23"/>
                      <a:pt x="121" y="23"/>
                    </a:cubicBezTo>
                    <a:cubicBezTo>
                      <a:pt x="112" y="23"/>
                      <a:pt x="105" y="16"/>
                      <a:pt x="105" y="7"/>
                    </a:cubicBezTo>
                    <a:cubicBezTo>
                      <a:pt x="105" y="0"/>
                      <a:pt x="105" y="0"/>
                      <a:pt x="105" y="0"/>
                    </a:cubicBezTo>
                    <a:cubicBezTo>
                      <a:pt x="0" y="0"/>
                      <a:pt x="0" y="0"/>
                      <a:pt x="0" y="0"/>
                    </a:cubicBezTo>
                    <a:cubicBezTo>
                      <a:pt x="0" y="81"/>
                      <a:pt x="0" y="81"/>
                      <a:pt x="0" y="81"/>
                    </a:cubicBezTo>
                    <a:cubicBezTo>
                      <a:pt x="0" y="90"/>
                      <a:pt x="8" y="97"/>
                      <a:pt x="16" y="97"/>
                    </a:cubicBezTo>
                    <a:cubicBezTo>
                      <a:pt x="244" y="97"/>
                      <a:pt x="244" y="97"/>
                      <a:pt x="244" y="97"/>
                    </a:cubicBezTo>
                    <a:cubicBezTo>
                      <a:pt x="253" y="97"/>
                      <a:pt x="260" y="90"/>
                      <a:pt x="260" y="81"/>
                    </a:cubicBezTo>
                    <a:cubicBezTo>
                      <a:pt x="260" y="0"/>
                      <a:pt x="260" y="0"/>
                      <a:pt x="260" y="0"/>
                    </a:cubicBezTo>
                    <a:cubicBezTo>
                      <a:pt x="159" y="0"/>
                      <a:pt x="159" y="0"/>
                      <a:pt x="159" y="0"/>
                    </a:cubicBezTo>
                    <a:lnTo>
                      <a:pt x="159" y="7"/>
                    </a:lnTo>
                    <a:close/>
                  </a:path>
                </a:pathLst>
              </a:custGeom>
              <a:solidFill>
                <a:schemeClr val="tx2"/>
              </a:solidFill>
              <a:ln>
                <a:noFill/>
              </a:ln>
            </p:spPr>
            <p:txBody>
              <a:bodyPr vert="horz" wrap="square" lIns="86140" tIns="43070" rIns="86140" bIns="43070" numCol="1" anchor="t" anchorCtr="0" compatLnSpc="1">
                <a:prstTxWarp prst="textNoShape">
                  <a:avLst/>
                </a:prstTxWarp>
              </a:bodyPr>
              <a:lstStyle/>
              <a:p>
                <a:pPr marL="0" marR="0" lvl="0" indent="0" algn="l" defTabSz="86125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sp>
            <p:nvSpPr>
              <p:cNvPr id="176" name="Freeform 80">
                <a:extLst>
                  <a:ext uri="{FF2B5EF4-FFF2-40B4-BE49-F238E27FC236}">
                    <a16:creationId xmlns:a16="http://schemas.microsoft.com/office/drawing/2014/main" id="{9270ED39-5F19-4B5C-8C55-372DF93B990B}"/>
                  </a:ext>
                </a:extLst>
              </p:cNvPr>
              <p:cNvSpPr>
                <a:spLocks noEditPoints="1"/>
              </p:cNvSpPr>
              <p:nvPr/>
            </p:nvSpPr>
            <p:spPr bwMode="black">
              <a:xfrm>
                <a:off x="8866765" y="3156643"/>
                <a:ext cx="202723" cy="80997"/>
              </a:xfrm>
              <a:custGeom>
                <a:avLst/>
                <a:gdLst>
                  <a:gd name="T0" fmla="*/ 244 w 260"/>
                  <a:gd name="T1" fmla="*/ 39 h 96"/>
                  <a:gd name="T2" fmla="*/ 212 w 260"/>
                  <a:gd name="T3" fmla="*/ 39 h 96"/>
                  <a:gd name="T4" fmla="*/ 212 w 260"/>
                  <a:gd name="T5" fmla="*/ 19 h 96"/>
                  <a:gd name="T6" fmla="*/ 189 w 260"/>
                  <a:gd name="T7" fmla="*/ 0 h 96"/>
                  <a:gd name="T8" fmla="*/ 70 w 260"/>
                  <a:gd name="T9" fmla="*/ 0 h 96"/>
                  <a:gd name="T10" fmla="*/ 47 w 260"/>
                  <a:gd name="T11" fmla="*/ 19 h 96"/>
                  <a:gd name="T12" fmla="*/ 47 w 260"/>
                  <a:gd name="T13" fmla="*/ 39 h 96"/>
                  <a:gd name="T14" fmla="*/ 16 w 260"/>
                  <a:gd name="T15" fmla="*/ 39 h 96"/>
                  <a:gd name="T16" fmla="*/ 0 w 260"/>
                  <a:gd name="T17" fmla="*/ 54 h 96"/>
                  <a:gd name="T18" fmla="*/ 0 w 260"/>
                  <a:gd name="T19" fmla="*/ 96 h 96"/>
                  <a:gd name="T20" fmla="*/ 105 w 260"/>
                  <a:gd name="T21" fmla="*/ 96 h 96"/>
                  <a:gd name="T22" fmla="*/ 105 w 260"/>
                  <a:gd name="T23" fmla="*/ 89 h 96"/>
                  <a:gd name="T24" fmla="*/ 121 w 260"/>
                  <a:gd name="T25" fmla="*/ 74 h 96"/>
                  <a:gd name="T26" fmla="*/ 143 w 260"/>
                  <a:gd name="T27" fmla="*/ 74 h 96"/>
                  <a:gd name="T28" fmla="*/ 159 w 260"/>
                  <a:gd name="T29" fmla="*/ 89 h 96"/>
                  <a:gd name="T30" fmla="*/ 159 w 260"/>
                  <a:gd name="T31" fmla="*/ 96 h 96"/>
                  <a:gd name="T32" fmla="*/ 260 w 260"/>
                  <a:gd name="T33" fmla="*/ 96 h 96"/>
                  <a:gd name="T34" fmla="*/ 260 w 260"/>
                  <a:gd name="T35" fmla="*/ 54 h 96"/>
                  <a:gd name="T36" fmla="*/ 244 w 260"/>
                  <a:gd name="T37" fmla="*/ 39 h 96"/>
                  <a:gd name="T38" fmla="*/ 197 w 260"/>
                  <a:gd name="T39" fmla="*/ 39 h 96"/>
                  <a:gd name="T40" fmla="*/ 61 w 260"/>
                  <a:gd name="T41" fmla="*/ 39 h 96"/>
                  <a:gd name="T42" fmla="*/ 61 w 260"/>
                  <a:gd name="T43" fmla="*/ 19 h 96"/>
                  <a:gd name="T44" fmla="*/ 70 w 260"/>
                  <a:gd name="T45" fmla="*/ 14 h 96"/>
                  <a:gd name="T46" fmla="*/ 189 w 260"/>
                  <a:gd name="T47" fmla="*/ 14 h 96"/>
                  <a:gd name="T48" fmla="*/ 197 w 260"/>
                  <a:gd name="T49" fmla="*/ 19 h 96"/>
                  <a:gd name="T50" fmla="*/ 197 w 260"/>
                  <a:gd name="T51" fmla="*/ 3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0" h="96">
                    <a:moveTo>
                      <a:pt x="244" y="39"/>
                    </a:moveTo>
                    <a:cubicBezTo>
                      <a:pt x="212" y="39"/>
                      <a:pt x="212" y="39"/>
                      <a:pt x="212" y="39"/>
                    </a:cubicBezTo>
                    <a:cubicBezTo>
                      <a:pt x="212" y="19"/>
                      <a:pt x="212" y="19"/>
                      <a:pt x="212" y="19"/>
                    </a:cubicBezTo>
                    <a:cubicBezTo>
                      <a:pt x="212" y="8"/>
                      <a:pt x="202" y="0"/>
                      <a:pt x="189" y="0"/>
                    </a:cubicBezTo>
                    <a:cubicBezTo>
                      <a:pt x="70" y="0"/>
                      <a:pt x="70" y="0"/>
                      <a:pt x="70" y="0"/>
                    </a:cubicBezTo>
                    <a:cubicBezTo>
                      <a:pt x="57" y="0"/>
                      <a:pt x="47" y="8"/>
                      <a:pt x="47" y="19"/>
                    </a:cubicBezTo>
                    <a:cubicBezTo>
                      <a:pt x="47" y="39"/>
                      <a:pt x="47" y="39"/>
                      <a:pt x="47" y="39"/>
                    </a:cubicBezTo>
                    <a:cubicBezTo>
                      <a:pt x="16" y="39"/>
                      <a:pt x="16" y="39"/>
                      <a:pt x="16" y="39"/>
                    </a:cubicBezTo>
                    <a:cubicBezTo>
                      <a:pt x="8" y="39"/>
                      <a:pt x="0" y="46"/>
                      <a:pt x="0" y="54"/>
                    </a:cubicBezTo>
                    <a:cubicBezTo>
                      <a:pt x="0" y="96"/>
                      <a:pt x="0" y="96"/>
                      <a:pt x="0" y="96"/>
                    </a:cubicBezTo>
                    <a:cubicBezTo>
                      <a:pt x="105" y="96"/>
                      <a:pt x="105" y="96"/>
                      <a:pt x="105" y="96"/>
                    </a:cubicBezTo>
                    <a:cubicBezTo>
                      <a:pt x="105" y="89"/>
                      <a:pt x="105" y="89"/>
                      <a:pt x="105" y="89"/>
                    </a:cubicBezTo>
                    <a:cubicBezTo>
                      <a:pt x="105" y="81"/>
                      <a:pt x="112" y="74"/>
                      <a:pt x="121" y="74"/>
                    </a:cubicBezTo>
                    <a:cubicBezTo>
                      <a:pt x="143" y="74"/>
                      <a:pt x="143" y="74"/>
                      <a:pt x="143" y="74"/>
                    </a:cubicBezTo>
                    <a:cubicBezTo>
                      <a:pt x="152" y="74"/>
                      <a:pt x="159" y="81"/>
                      <a:pt x="159" y="89"/>
                    </a:cubicBezTo>
                    <a:cubicBezTo>
                      <a:pt x="159" y="96"/>
                      <a:pt x="159" y="96"/>
                      <a:pt x="159" y="96"/>
                    </a:cubicBezTo>
                    <a:cubicBezTo>
                      <a:pt x="260" y="96"/>
                      <a:pt x="260" y="96"/>
                      <a:pt x="260" y="96"/>
                    </a:cubicBezTo>
                    <a:cubicBezTo>
                      <a:pt x="260" y="54"/>
                      <a:pt x="260" y="54"/>
                      <a:pt x="260" y="54"/>
                    </a:cubicBezTo>
                    <a:cubicBezTo>
                      <a:pt x="260" y="46"/>
                      <a:pt x="253" y="39"/>
                      <a:pt x="244" y="39"/>
                    </a:cubicBezTo>
                    <a:close/>
                    <a:moveTo>
                      <a:pt x="197" y="39"/>
                    </a:moveTo>
                    <a:cubicBezTo>
                      <a:pt x="61" y="39"/>
                      <a:pt x="61" y="39"/>
                      <a:pt x="61" y="39"/>
                    </a:cubicBezTo>
                    <a:cubicBezTo>
                      <a:pt x="61" y="19"/>
                      <a:pt x="61" y="19"/>
                      <a:pt x="61" y="19"/>
                    </a:cubicBezTo>
                    <a:cubicBezTo>
                      <a:pt x="61" y="17"/>
                      <a:pt x="64" y="14"/>
                      <a:pt x="70" y="14"/>
                    </a:cubicBezTo>
                    <a:cubicBezTo>
                      <a:pt x="189" y="14"/>
                      <a:pt x="189" y="14"/>
                      <a:pt x="189" y="14"/>
                    </a:cubicBezTo>
                    <a:cubicBezTo>
                      <a:pt x="194" y="14"/>
                      <a:pt x="197" y="17"/>
                      <a:pt x="197" y="19"/>
                    </a:cubicBezTo>
                    <a:lnTo>
                      <a:pt x="197" y="39"/>
                    </a:lnTo>
                    <a:close/>
                  </a:path>
                </a:pathLst>
              </a:custGeom>
              <a:solidFill>
                <a:schemeClr val="tx2"/>
              </a:solidFill>
              <a:ln>
                <a:noFill/>
              </a:ln>
            </p:spPr>
            <p:txBody>
              <a:bodyPr vert="horz" wrap="square" lIns="86140" tIns="43070" rIns="86140" bIns="43070" numCol="1" anchor="t" anchorCtr="0" compatLnSpc="1">
                <a:prstTxWarp prst="textNoShape">
                  <a:avLst/>
                </a:prstTxWarp>
              </a:bodyPr>
              <a:lstStyle/>
              <a:p>
                <a:pPr marL="0" marR="0" lvl="0" indent="0" algn="l" defTabSz="86125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74" name="Rectangle 173">
              <a:extLst>
                <a:ext uri="{FF2B5EF4-FFF2-40B4-BE49-F238E27FC236}">
                  <a16:creationId xmlns:a16="http://schemas.microsoft.com/office/drawing/2014/main" id="{BA5ECCEA-C299-49AA-B3DA-8B3785F89792}"/>
                </a:ext>
              </a:extLst>
            </p:cNvPr>
            <p:cNvSpPr/>
            <p:nvPr/>
          </p:nvSpPr>
          <p:spPr>
            <a:xfrm>
              <a:off x="503521" y="3053173"/>
              <a:ext cx="3499538" cy="34030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lang="en-US" sz="1568" dirty="0">
                  <a:latin typeface="Segoe UI"/>
                </a:rPr>
                <a:t> M365 Insider risk management </a:t>
              </a:r>
              <a:r>
                <a:rPr kumimoji="0" lang="en-US" sz="1568" b="0" i="0" u="none" strike="noStrike" kern="1200" cap="none" spc="0" normalizeH="0" baseline="0" noProof="0" dirty="0">
                  <a:ln>
                    <a:noFill/>
                  </a:ln>
                  <a:effectLst/>
                  <a:uLnTx/>
                  <a:uFillTx/>
                  <a:latin typeface="Segoe UI"/>
                  <a:ea typeface="+mn-ea"/>
                  <a:cs typeface="+mn-cs"/>
                </a:rPr>
                <a:t>(GA)</a:t>
              </a:r>
            </a:p>
          </p:txBody>
        </p:sp>
      </p:grpSp>
      <p:sp>
        <p:nvSpPr>
          <p:cNvPr id="16" name="TextBox 15">
            <a:extLst>
              <a:ext uri="{FF2B5EF4-FFF2-40B4-BE49-F238E27FC236}">
                <a16:creationId xmlns:a16="http://schemas.microsoft.com/office/drawing/2014/main" id="{757181CB-3519-4028-A092-9229D6C68BD3}"/>
              </a:ext>
            </a:extLst>
          </p:cNvPr>
          <p:cNvSpPr txBox="1"/>
          <p:nvPr/>
        </p:nvSpPr>
        <p:spPr>
          <a:xfrm>
            <a:off x="5108635" y="6618235"/>
            <a:ext cx="2483885" cy="184666"/>
          </a:xfrm>
          <a:prstGeom prst="rect">
            <a:avLst/>
          </a:prstGeom>
          <a:noFill/>
        </p:spPr>
        <p:txBody>
          <a:bodyPr wrap="none" lIns="0" tIns="0" rIns="0" bIns="0" rtlCol="0">
            <a:spAutoFit/>
          </a:bodyPr>
          <a:lstStyle/>
          <a:p>
            <a:pPr algn="l"/>
            <a:r>
              <a:rPr lang="en-US" sz="1200" i="1" dirty="0"/>
              <a:t>*  Capabilities covered in other videos</a:t>
            </a:r>
          </a:p>
        </p:txBody>
      </p:sp>
      <p:grpSp>
        <p:nvGrpSpPr>
          <p:cNvPr id="178" name="Group 177">
            <a:extLst>
              <a:ext uri="{FF2B5EF4-FFF2-40B4-BE49-F238E27FC236}">
                <a16:creationId xmlns:a16="http://schemas.microsoft.com/office/drawing/2014/main" id="{0B4CB010-1381-4EA4-8DFC-F1ECCB8478E8}"/>
              </a:ext>
            </a:extLst>
          </p:cNvPr>
          <p:cNvGrpSpPr/>
          <p:nvPr/>
        </p:nvGrpSpPr>
        <p:grpSpPr>
          <a:xfrm>
            <a:off x="6350577" y="4139926"/>
            <a:ext cx="5872140" cy="330860"/>
            <a:chOff x="243910" y="3773375"/>
            <a:chExt cx="5989876" cy="337494"/>
          </a:xfrm>
        </p:grpSpPr>
        <p:grpSp>
          <p:nvGrpSpPr>
            <p:cNvPr id="179" name="Group 178">
              <a:extLst>
                <a:ext uri="{FF2B5EF4-FFF2-40B4-BE49-F238E27FC236}">
                  <a16:creationId xmlns:a16="http://schemas.microsoft.com/office/drawing/2014/main" id="{60DC5C4A-7D63-46F5-8B88-77E15F190E70}"/>
                </a:ext>
              </a:extLst>
            </p:cNvPr>
            <p:cNvGrpSpPr/>
            <p:nvPr/>
          </p:nvGrpSpPr>
          <p:grpSpPr>
            <a:xfrm>
              <a:off x="243910" y="3852700"/>
              <a:ext cx="264179" cy="210682"/>
              <a:chOff x="7983005" y="4010742"/>
              <a:chExt cx="264179" cy="210682"/>
            </a:xfrm>
          </p:grpSpPr>
          <p:sp>
            <p:nvSpPr>
              <p:cNvPr id="181" name="Freeform 20">
                <a:extLst>
                  <a:ext uri="{FF2B5EF4-FFF2-40B4-BE49-F238E27FC236}">
                    <a16:creationId xmlns:a16="http://schemas.microsoft.com/office/drawing/2014/main" id="{10639505-BC40-4FBB-B2A6-45E3EE9A32C0}"/>
                  </a:ext>
                </a:extLst>
              </p:cNvPr>
              <p:cNvSpPr>
                <a:spLocks noChangeAspect="1" noEditPoints="1"/>
              </p:cNvSpPr>
              <p:nvPr/>
            </p:nvSpPr>
            <p:spPr bwMode="black">
              <a:xfrm>
                <a:off x="7983005" y="4010742"/>
                <a:ext cx="166330" cy="115673"/>
              </a:xfrm>
              <a:custGeom>
                <a:avLst/>
                <a:gdLst>
                  <a:gd name="T0" fmla="*/ 2306 w 2516"/>
                  <a:gd name="T1" fmla="*/ 1227 h 1619"/>
                  <a:gd name="T2" fmla="*/ 2306 w 2516"/>
                  <a:gd name="T3" fmla="*/ 108 h 1619"/>
                  <a:gd name="T4" fmla="*/ 2197 w 2516"/>
                  <a:gd name="T5" fmla="*/ 0 h 1619"/>
                  <a:gd name="T6" fmla="*/ 319 w 2516"/>
                  <a:gd name="T7" fmla="*/ 0 h 1619"/>
                  <a:gd name="T8" fmla="*/ 211 w 2516"/>
                  <a:gd name="T9" fmla="*/ 108 h 1619"/>
                  <a:gd name="T10" fmla="*/ 211 w 2516"/>
                  <a:gd name="T11" fmla="*/ 1227 h 1619"/>
                  <a:gd name="T12" fmla="*/ 0 w 2516"/>
                  <a:gd name="T13" fmla="*/ 1484 h 1619"/>
                  <a:gd name="T14" fmla="*/ 129 w 2516"/>
                  <a:gd name="T15" fmla="*/ 1619 h 1619"/>
                  <a:gd name="T16" fmla="*/ 2387 w 2516"/>
                  <a:gd name="T17" fmla="*/ 1619 h 1619"/>
                  <a:gd name="T18" fmla="*/ 2516 w 2516"/>
                  <a:gd name="T19" fmla="*/ 1484 h 1619"/>
                  <a:gd name="T20" fmla="*/ 2306 w 2516"/>
                  <a:gd name="T21" fmla="*/ 1227 h 1619"/>
                  <a:gd name="T22" fmla="*/ 2306 w 2516"/>
                  <a:gd name="T23" fmla="*/ 1227 h 1619"/>
                  <a:gd name="T24" fmla="*/ 1431 w 2516"/>
                  <a:gd name="T25" fmla="*/ 1518 h 1619"/>
                  <a:gd name="T26" fmla="*/ 1045 w 2516"/>
                  <a:gd name="T27" fmla="*/ 1518 h 1619"/>
                  <a:gd name="T28" fmla="*/ 1004 w 2516"/>
                  <a:gd name="T29" fmla="*/ 1497 h 1619"/>
                  <a:gd name="T30" fmla="*/ 1051 w 2516"/>
                  <a:gd name="T31" fmla="*/ 1410 h 1619"/>
                  <a:gd name="T32" fmla="*/ 1085 w 2516"/>
                  <a:gd name="T33" fmla="*/ 1396 h 1619"/>
                  <a:gd name="T34" fmla="*/ 1390 w 2516"/>
                  <a:gd name="T35" fmla="*/ 1396 h 1619"/>
                  <a:gd name="T36" fmla="*/ 1424 w 2516"/>
                  <a:gd name="T37" fmla="*/ 1410 h 1619"/>
                  <a:gd name="T38" fmla="*/ 1472 w 2516"/>
                  <a:gd name="T39" fmla="*/ 1497 h 1619"/>
                  <a:gd name="T40" fmla="*/ 1431 w 2516"/>
                  <a:gd name="T41" fmla="*/ 1518 h 1619"/>
                  <a:gd name="T42" fmla="*/ 2136 w 2516"/>
                  <a:gd name="T43" fmla="*/ 1200 h 1619"/>
                  <a:gd name="T44" fmla="*/ 380 w 2516"/>
                  <a:gd name="T45" fmla="*/ 1200 h 1619"/>
                  <a:gd name="T46" fmla="*/ 380 w 2516"/>
                  <a:gd name="T47" fmla="*/ 222 h 1619"/>
                  <a:gd name="T48" fmla="*/ 428 w 2516"/>
                  <a:gd name="T49" fmla="*/ 169 h 1619"/>
                  <a:gd name="T50" fmla="*/ 2089 w 2516"/>
                  <a:gd name="T51" fmla="*/ 169 h 1619"/>
                  <a:gd name="T52" fmla="*/ 2136 w 2516"/>
                  <a:gd name="T53" fmla="*/ 222 h 1619"/>
                  <a:gd name="T54" fmla="*/ 2136 w 2516"/>
                  <a:gd name="T55" fmla="*/ 1200 h 1619"/>
                  <a:gd name="T56" fmla="*/ 2136 w 2516"/>
                  <a:gd name="T57" fmla="*/ 120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16" h="1619">
                    <a:moveTo>
                      <a:pt x="2306" y="1227"/>
                    </a:moveTo>
                    <a:cubicBezTo>
                      <a:pt x="2306" y="108"/>
                      <a:pt x="2306" y="108"/>
                      <a:pt x="2306" y="108"/>
                    </a:cubicBezTo>
                    <a:cubicBezTo>
                      <a:pt x="2306" y="54"/>
                      <a:pt x="2258" y="0"/>
                      <a:pt x="2197" y="0"/>
                    </a:cubicBezTo>
                    <a:cubicBezTo>
                      <a:pt x="319" y="0"/>
                      <a:pt x="319" y="0"/>
                      <a:pt x="319" y="0"/>
                    </a:cubicBezTo>
                    <a:cubicBezTo>
                      <a:pt x="258" y="0"/>
                      <a:pt x="211" y="54"/>
                      <a:pt x="211" y="108"/>
                    </a:cubicBezTo>
                    <a:cubicBezTo>
                      <a:pt x="211" y="1227"/>
                      <a:pt x="211" y="1227"/>
                      <a:pt x="211" y="1227"/>
                    </a:cubicBezTo>
                    <a:cubicBezTo>
                      <a:pt x="0" y="1484"/>
                      <a:pt x="0" y="1484"/>
                      <a:pt x="0" y="1484"/>
                    </a:cubicBezTo>
                    <a:cubicBezTo>
                      <a:pt x="0" y="1558"/>
                      <a:pt x="61" y="1619"/>
                      <a:pt x="129" y="1619"/>
                    </a:cubicBezTo>
                    <a:cubicBezTo>
                      <a:pt x="2387" y="1619"/>
                      <a:pt x="2387" y="1619"/>
                      <a:pt x="2387" y="1619"/>
                    </a:cubicBezTo>
                    <a:cubicBezTo>
                      <a:pt x="2455" y="1619"/>
                      <a:pt x="2516" y="1558"/>
                      <a:pt x="2516" y="1484"/>
                    </a:cubicBezTo>
                    <a:cubicBezTo>
                      <a:pt x="2306" y="1227"/>
                      <a:pt x="2306" y="1227"/>
                      <a:pt x="2306" y="1227"/>
                    </a:cubicBezTo>
                    <a:cubicBezTo>
                      <a:pt x="2306" y="1227"/>
                      <a:pt x="2306" y="1227"/>
                      <a:pt x="2306" y="1227"/>
                    </a:cubicBezTo>
                    <a:close/>
                    <a:moveTo>
                      <a:pt x="1431" y="1518"/>
                    </a:moveTo>
                    <a:cubicBezTo>
                      <a:pt x="1045" y="1518"/>
                      <a:pt x="1045" y="1518"/>
                      <a:pt x="1045" y="1518"/>
                    </a:cubicBezTo>
                    <a:cubicBezTo>
                      <a:pt x="1024" y="1518"/>
                      <a:pt x="1004" y="1504"/>
                      <a:pt x="1004" y="1497"/>
                    </a:cubicBezTo>
                    <a:cubicBezTo>
                      <a:pt x="1051" y="1410"/>
                      <a:pt x="1051" y="1410"/>
                      <a:pt x="1051" y="1410"/>
                    </a:cubicBezTo>
                    <a:cubicBezTo>
                      <a:pt x="1051" y="1403"/>
                      <a:pt x="1065" y="1396"/>
                      <a:pt x="1085" y="1396"/>
                    </a:cubicBezTo>
                    <a:cubicBezTo>
                      <a:pt x="1390" y="1396"/>
                      <a:pt x="1390" y="1396"/>
                      <a:pt x="1390" y="1396"/>
                    </a:cubicBezTo>
                    <a:cubicBezTo>
                      <a:pt x="1411" y="1396"/>
                      <a:pt x="1424" y="1403"/>
                      <a:pt x="1424" y="1410"/>
                    </a:cubicBezTo>
                    <a:cubicBezTo>
                      <a:pt x="1472" y="1497"/>
                      <a:pt x="1472" y="1497"/>
                      <a:pt x="1472" y="1497"/>
                    </a:cubicBezTo>
                    <a:cubicBezTo>
                      <a:pt x="1472" y="1504"/>
                      <a:pt x="1451" y="1518"/>
                      <a:pt x="1431" y="1518"/>
                    </a:cubicBezTo>
                    <a:close/>
                    <a:moveTo>
                      <a:pt x="2136" y="1200"/>
                    </a:moveTo>
                    <a:cubicBezTo>
                      <a:pt x="380" y="1200"/>
                      <a:pt x="380" y="1200"/>
                      <a:pt x="380" y="1200"/>
                    </a:cubicBezTo>
                    <a:cubicBezTo>
                      <a:pt x="380" y="222"/>
                      <a:pt x="380" y="222"/>
                      <a:pt x="380" y="222"/>
                    </a:cubicBezTo>
                    <a:cubicBezTo>
                      <a:pt x="380" y="189"/>
                      <a:pt x="400" y="169"/>
                      <a:pt x="428" y="169"/>
                    </a:cubicBezTo>
                    <a:cubicBezTo>
                      <a:pt x="2089" y="169"/>
                      <a:pt x="2089" y="169"/>
                      <a:pt x="2089" y="169"/>
                    </a:cubicBezTo>
                    <a:cubicBezTo>
                      <a:pt x="2116" y="169"/>
                      <a:pt x="2136" y="189"/>
                      <a:pt x="2136" y="222"/>
                    </a:cubicBezTo>
                    <a:cubicBezTo>
                      <a:pt x="2136" y="1200"/>
                      <a:pt x="2136" y="1200"/>
                      <a:pt x="2136" y="1200"/>
                    </a:cubicBezTo>
                    <a:cubicBezTo>
                      <a:pt x="2136" y="1200"/>
                      <a:pt x="2136" y="1200"/>
                      <a:pt x="2136" y="1200"/>
                    </a:cubicBezTo>
                    <a:close/>
                  </a:path>
                </a:pathLst>
              </a:custGeom>
              <a:solidFill>
                <a:schemeClr val="tx2"/>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87864" tIns="43931" rIns="87864" bIns="43931" numCol="1" rtlCol="0" anchor="ctr" anchorCtr="0" compatLnSpc="1">
                <a:prstTxWarp prst="textNoShape">
                  <a:avLst/>
                </a:prstTxWarp>
              </a:bodyPr>
              <a:lstStyle/>
              <a:p>
                <a:pPr marL="0" marR="0" lvl="0" indent="0" algn="l" defTabSz="711705"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118" normalizeH="0" baseline="0" noProof="0">
                  <a:ln>
                    <a:noFill/>
                  </a:ln>
                  <a:solidFill>
                    <a:schemeClr val="tx1"/>
                  </a:solidFill>
                  <a:effectLst/>
                  <a:uLnTx/>
                  <a:uFillTx/>
                  <a:latin typeface="Segoe UI"/>
                  <a:ea typeface="+mn-ea"/>
                  <a:cs typeface="+mn-cs"/>
                </a:endParaRPr>
              </a:p>
            </p:txBody>
          </p:sp>
          <p:sp>
            <p:nvSpPr>
              <p:cNvPr id="182" name="Freeform 19">
                <a:extLst>
                  <a:ext uri="{FF2B5EF4-FFF2-40B4-BE49-F238E27FC236}">
                    <a16:creationId xmlns:a16="http://schemas.microsoft.com/office/drawing/2014/main" id="{ADD74526-F474-42F5-8F4B-4CB2AD827B83}"/>
                  </a:ext>
                </a:extLst>
              </p:cNvPr>
              <p:cNvSpPr>
                <a:spLocks noChangeAspect="1" noEditPoints="1"/>
              </p:cNvSpPr>
              <p:nvPr/>
            </p:nvSpPr>
            <p:spPr bwMode="auto">
              <a:xfrm>
                <a:off x="8158031" y="4068736"/>
                <a:ext cx="89153" cy="152688"/>
              </a:xfrm>
              <a:custGeom>
                <a:avLst/>
                <a:gdLst>
                  <a:gd name="T0" fmla="*/ 0 w 166"/>
                  <a:gd name="T1" fmla="*/ 263 h 263"/>
                  <a:gd name="T2" fmla="*/ 166 w 166"/>
                  <a:gd name="T3" fmla="*/ 263 h 263"/>
                  <a:gd name="T4" fmla="*/ 166 w 166"/>
                  <a:gd name="T5" fmla="*/ 0 h 263"/>
                  <a:gd name="T6" fmla="*/ 0 w 166"/>
                  <a:gd name="T7" fmla="*/ 0 h 263"/>
                  <a:gd name="T8" fmla="*/ 0 w 166"/>
                  <a:gd name="T9" fmla="*/ 263 h 263"/>
                  <a:gd name="T10" fmla="*/ 150 w 166"/>
                  <a:gd name="T11" fmla="*/ 181 h 263"/>
                  <a:gd name="T12" fmla="*/ 17 w 166"/>
                  <a:gd name="T13" fmla="*/ 181 h 263"/>
                  <a:gd name="T14" fmla="*/ 17 w 166"/>
                  <a:gd name="T15" fmla="*/ 49 h 263"/>
                  <a:gd name="T16" fmla="*/ 150 w 166"/>
                  <a:gd name="T17" fmla="*/ 49 h 263"/>
                  <a:gd name="T18" fmla="*/ 150 w 166"/>
                  <a:gd name="T19" fmla="*/ 181 h 263"/>
                  <a:gd name="T20" fmla="*/ 17 w 166"/>
                  <a:gd name="T21" fmla="*/ 197 h 263"/>
                  <a:gd name="T22" fmla="*/ 150 w 166"/>
                  <a:gd name="T23" fmla="*/ 197 h 263"/>
                  <a:gd name="T24" fmla="*/ 150 w 166"/>
                  <a:gd name="T25" fmla="*/ 247 h 263"/>
                  <a:gd name="T26" fmla="*/ 17 w 166"/>
                  <a:gd name="T27" fmla="*/ 247 h 263"/>
                  <a:gd name="T28" fmla="*/ 17 w 166"/>
                  <a:gd name="T29" fmla="*/ 197 h 263"/>
                  <a:gd name="T30" fmla="*/ 150 w 166"/>
                  <a:gd name="T31" fmla="*/ 33 h 263"/>
                  <a:gd name="T32" fmla="*/ 17 w 166"/>
                  <a:gd name="T33" fmla="*/ 33 h 263"/>
                  <a:gd name="T34" fmla="*/ 17 w 166"/>
                  <a:gd name="T35" fmla="*/ 16 h 263"/>
                  <a:gd name="T36" fmla="*/ 150 w 166"/>
                  <a:gd name="T37" fmla="*/ 16 h 263"/>
                  <a:gd name="T38" fmla="*/ 150 w 166"/>
                  <a:gd name="T39" fmla="*/ 3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263">
                    <a:moveTo>
                      <a:pt x="0" y="263"/>
                    </a:moveTo>
                    <a:lnTo>
                      <a:pt x="166" y="263"/>
                    </a:lnTo>
                    <a:lnTo>
                      <a:pt x="166" y="0"/>
                    </a:lnTo>
                    <a:lnTo>
                      <a:pt x="0" y="0"/>
                    </a:lnTo>
                    <a:lnTo>
                      <a:pt x="0" y="263"/>
                    </a:lnTo>
                    <a:close/>
                    <a:moveTo>
                      <a:pt x="150" y="181"/>
                    </a:moveTo>
                    <a:lnTo>
                      <a:pt x="17" y="181"/>
                    </a:lnTo>
                    <a:lnTo>
                      <a:pt x="17" y="49"/>
                    </a:lnTo>
                    <a:lnTo>
                      <a:pt x="150" y="49"/>
                    </a:lnTo>
                    <a:lnTo>
                      <a:pt x="150" y="181"/>
                    </a:lnTo>
                    <a:close/>
                    <a:moveTo>
                      <a:pt x="17" y="197"/>
                    </a:moveTo>
                    <a:lnTo>
                      <a:pt x="150" y="197"/>
                    </a:lnTo>
                    <a:lnTo>
                      <a:pt x="150" y="247"/>
                    </a:lnTo>
                    <a:lnTo>
                      <a:pt x="17" y="247"/>
                    </a:lnTo>
                    <a:lnTo>
                      <a:pt x="17" y="197"/>
                    </a:lnTo>
                    <a:close/>
                    <a:moveTo>
                      <a:pt x="150" y="33"/>
                    </a:moveTo>
                    <a:lnTo>
                      <a:pt x="17" y="33"/>
                    </a:lnTo>
                    <a:lnTo>
                      <a:pt x="17" y="16"/>
                    </a:lnTo>
                    <a:lnTo>
                      <a:pt x="150" y="16"/>
                    </a:lnTo>
                    <a:lnTo>
                      <a:pt x="150" y="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7843" tIns="43921" rIns="87843" bIns="43921" numCol="1" anchor="t" anchorCtr="0" compatLnSpc="1">
                <a:prstTxWarp prst="textNoShape">
                  <a:avLst/>
                </a:prstTxWarp>
              </a:bodyPr>
              <a:lstStyle/>
              <a:p>
                <a:pPr marL="0" marR="0" lvl="0" indent="0" algn="l" defTabSz="878221" rtl="0" eaLnBrk="1" fontAlgn="auto" latinLnBrk="0" hangingPunct="1">
                  <a:lnSpc>
                    <a:spcPct val="100000"/>
                  </a:lnSpc>
                  <a:spcBef>
                    <a:spcPts val="0"/>
                  </a:spcBef>
                  <a:spcAft>
                    <a:spcPts val="0"/>
                  </a:spcAft>
                  <a:buClrTx/>
                  <a:buSzTx/>
                  <a:buFontTx/>
                  <a:buNone/>
                  <a:tabLst/>
                  <a:defRPr/>
                </a:pPr>
                <a:endParaRPr kumimoji="0" lang="en-US" sz="1568" b="0" i="0" u="none" strike="noStrike" kern="0" cap="none" spc="0" normalizeH="0" baseline="0" noProof="0">
                  <a:ln>
                    <a:noFill/>
                  </a:ln>
                  <a:effectLst/>
                  <a:uLnTx/>
                  <a:uFillTx/>
                  <a:latin typeface="Segoe UI"/>
                  <a:ea typeface="+mn-ea"/>
                  <a:cs typeface="+mn-cs"/>
                </a:endParaRPr>
              </a:p>
            </p:txBody>
          </p:sp>
        </p:grpSp>
        <p:sp>
          <p:nvSpPr>
            <p:cNvPr id="180" name="Rectangle 179">
              <a:extLst>
                <a:ext uri="{FF2B5EF4-FFF2-40B4-BE49-F238E27FC236}">
                  <a16:creationId xmlns:a16="http://schemas.microsoft.com/office/drawing/2014/main" id="{760C9C65-E834-4C6C-8235-FE99292C083C}"/>
                </a:ext>
              </a:extLst>
            </p:cNvPr>
            <p:cNvSpPr/>
            <p:nvPr/>
          </p:nvSpPr>
          <p:spPr>
            <a:xfrm>
              <a:off x="520073" y="3773375"/>
              <a:ext cx="5713713" cy="337494"/>
            </a:xfrm>
            <a:prstGeom prst="rect">
              <a:avLst/>
            </a:prstGeom>
          </p:spPr>
          <p:txBody>
            <a:bodyPr wrap="none" lIns="91440" tIns="45720" rIns="91440" bIns="45720" anchor="t">
              <a:spAutoFit/>
            </a:bodyPr>
            <a:lstStyle/>
            <a:p>
              <a:pPr>
                <a:spcAft>
                  <a:spcPts val="3000"/>
                </a:spcAft>
                <a:defRPr/>
              </a:pPr>
              <a:r>
                <a:rPr lang="en-US" sz="1550" dirty="0">
                  <a:latin typeface="Segoe UI"/>
                </a:rPr>
                <a:t>SharePoint Admin homepage improvements (Public Preview)*</a:t>
              </a:r>
              <a:endParaRPr kumimoji="0" lang="en-US" sz="1550" b="0" i="0" u="none" strike="noStrike" kern="1200" cap="none" spc="0" normalizeH="0" baseline="0" noProof="0" dirty="0">
                <a:ln>
                  <a:noFill/>
                </a:ln>
                <a:effectLst/>
                <a:uLnTx/>
                <a:uFillTx/>
                <a:latin typeface="Segoe UI"/>
                <a:ea typeface="+mn-ea"/>
                <a:cs typeface="+mn-cs"/>
              </a:endParaRPr>
            </a:p>
          </p:txBody>
        </p:sp>
      </p:grpSp>
    </p:spTree>
    <p:extLst>
      <p:ext uri="{BB962C8B-B14F-4D97-AF65-F5344CB8AC3E}">
        <p14:creationId xmlns:p14="http://schemas.microsoft.com/office/powerpoint/2010/main" val="3164503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fade">
                                      <p:cBhvr>
                                        <p:cTn id="22" dur="1000"/>
                                        <p:tgtEl>
                                          <p:spTgt spid="84"/>
                                        </p:tgtEl>
                                      </p:cBhvr>
                                    </p:animEffect>
                                    <p:anim calcmode="lin" valueType="num">
                                      <p:cBhvr>
                                        <p:cTn id="23" dur="1000" fill="hold"/>
                                        <p:tgtEl>
                                          <p:spTgt spid="84"/>
                                        </p:tgtEl>
                                        <p:attrNameLst>
                                          <p:attrName>ppt_x</p:attrName>
                                        </p:attrNameLst>
                                      </p:cBhvr>
                                      <p:tavLst>
                                        <p:tav tm="0">
                                          <p:val>
                                            <p:strVal val="#ppt_x"/>
                                          </p:val>
                                        </p:tav>
                                        <p:tav tm="100000">
                                          <p:val>
                                            <p:strVal val="#ppt_x"/>
                                          </p:val>
                                        </p:tav>
                                      </p:tavLst>
                                    </p:anim>
                                    <p:anim calcmode="lin" valueType="num">
                                      <p:cBhvr>
                                        <p:cTn id="24" dur="1000" fill="hold"/>
                                        <p:tgtEl>
                                          <p:spTgt spid="84"/>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fade">
                                      <p:cBhvr>
                                        <p:cTn id="27" dur="1000"/>
                                        <p:tgtEl>
                                          <p:spTgt spid="114"/>
                                        </p:tgtEl>
                                      </p:cBhvr>
                                    </p:animEffect>
                                    <p:anim calcmode="lin" valueType="num">
                                      <p:cBhvr>
                                        <p:cTn id="28" dur="1000" fill="hold"/>
                                        <p:tgtEl>
                                          <p:spTgt spid="114"/>
                                        </p:tgtEl>
                                        <p:attrNameLst>
                                          <p:attrName>ppt_x</p:attrName>
                                        </p:attrNameLst>
                                      </p:cBhvr>
                                      <p:tavLst>
                                        <p:tav tm="0">
                                          <p:val>
                                            <p:strVal val="#ppt_x"/>
                                          </p:val>
                                        </p:tav>
                                        <p:tav tm="100000">
                                          <p:val>
                                            <p:strVal val="#ppt_x"/>
                                          </p:val>
                                        </p:tav>
                                      </p:tavLst>
                                    </p:anim>
                                    <p:anim calcmode="lin" valueType="num">
                                      <p:cBhvr>
                                        <p:cTn id="29" dur="1000" fill="hold"/>
                                        <p:tgtEl>
                                          <p:spTgt spid="114"/>
                                        </p:tgtEl>
                                        <p:attrNameLst>
                                          <p:attrName>ppt_y</p:attrName>
                                        </p:attrNameLst>
                                      </p:cBhvr>
                                      <p:tavLst>
                                        <p:tav tm="0">
                                          <p:val>
                                            <p:strVal val="#ppt_y-.1"/>
                                          </p:val>
                                        </p:tav>
                                        <p:tav tm="100000">
                                          <p:val>
                                            <p:strVal val="#ppt_y"/>
                                          </p:val>
                                        </p:tav>
                                      </p:tavLst>
                                    </p:anim>
                                  </p:childTnLst>
                                </p:cTn>
                              </p:par>
                              <p:par>
                                <p:cTn id="30" presetID="47" presetClass="entr" presetSubtype="0" fill="hold" nodeType="withEffect">
                                  <p:stCondLst>
                                    <p:cond delay="0"/>
                                  </p:stCondLst>
                                  <p:childTnLst>
                                    <p:set>
                                      <p:cBhvr>
                                        <p:cTn id="31" dur="1" fill="hold">
                                          <p:stCondLst>
                                            <p:cond delay="0"/>
                                          </p:stCondLst>
                                        </p:cTn>
                                        <p:tgtEl>
                                          <p:spTgt spid="119"/>
                                        </p:tgtEl>
                                        <p:attrNameLst>
                                          <p:attrName>style.visibility</p:attrName>
                                        </p:attrNameLst>
                                      </p:cBhvr>
                                      <p:to>
                                        <p:strVal val="visible"/>
                                      </p:to>
                                    </p:set>
                                    <p:animEffect transition="in" filter="fade">
                                      <p:cBhvr>
                                        <p:cTn id="32" dur="1000"/>
                                        <p:tgtEl>
                                          <p:spTgt spid="119"/>
                                        </p:tgtEl>
                                      </p:cBhvr>
                                    </p:animEffect>
                                    <p:anim calcmode="lin" valueType="num">
                                      <p:cBhvr>
                                        <p:cTn id="33" dur="1000" fill="hold"/>
                                        <p:tgtEl>
                                          <p:spTgt spid="119"/>
                                        </p:tgtEl>
                                        <p:attrNameLst>
                                          <p:attrName>ppt_x</p:attrName>
                                        </p:attrNameLst>
                                      </p:cBhvr>
                                      <p:tavLst>
                                        <p:tav tm="0">
                                          <p:val>
                                            <p:strVal val="#ppt_x"/>
                                          </p:val>
                                        </p:tav>
                                        <p:tav tm="100000">
                                          <p:val>
                                            <p:strVal val="#ppt_x"/>
                                          </p:val>
                                        </p:tav>
                                      </p:tavLst>
                                    </p:anim>
                                    <p:anim calcmode="lin" valueType="num">
                                      <p:cBhvr>
                                        <p:cTn id="34" dur="1000" fill="hold"/>
                                        <p:tgtEl>
                                          <p:spTgt spid="119"/>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99"/>
                                        </p:tgtEl>
                                        <p:attrNameLst>
                                          <p:attrName>style.visibility</p:attrName>
                                        </p:attrNameLst>
                                      </p:cBhvr>
                                      <p:to>
                                        <p:strVal val="visible"/>
                                      </p:to>
                                    </p:set>
                                    <p:animEffect transition="in" filter="fade">
                                      <p:cBhvr>
                                        <p:cTn id="37" dur="1000"/>
                                        <p:tgtEl>
                                          <p:spTgt spid="99"/>
                                        </p:tgtEl>
                                      </p:cBhvr>
                                    </p:animEffect>
                                    <p:anim calcmode="lin" valueType="num">
                                      <p:cBhvr>
                                        <p:cTn id="38" dur="1000" fill="hold"/>
                                        <p:tgtEl>
                                          <p:spTgt spid="99"/>
                                        </p:tgtEl>
                                        <p:attrNameLst>
                                          <p:attrName>ppt_x</p:attrName>
                                        </p:attrNameLst>
                                      </p:cBhvr>
                                      <p:tavLst>
                                        <p:tav tm="0">
                                          <p:val>
                                            <p:strVal val="#ppt_x"/>
                                          </p:val>
                                        </p:tav>
                                        <p:tav tm="100000">
                                          <p:val>
                                            <p:strVal val="#ppt_x"/>
                                          </p:val>
                                        </p:tav>
                                      </p:tavLst>
                                    </p:anim>
                                    <p:anim calcmode="lin" valueType="num">
                                      <p:cBhvr>
                                        <p:cTn id="39" dur="1000" fill="hold"/>
                                        <p:tgtEl>
                                          <p:spTgt spid="99"/>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104"/>
                                        </p:tgtEl>
                                        <p:attrNameLst>
                                          <p:attrName>style.visibility</p:attrName>
                                        </p:attrNameLst>
                                      </p:cBhvr>
                                      <p:to>
                                        <p:strVal val="visible"/>
                                      </p:to>
                                    </p:set>
                                    <p:animEffect transition="in" filter="fade">
                                      <p:cBhvr>
                                        <p:cTn id="42" dur="1000"/>
                                        <p:tgtEl>
                                          <p:spTgt spid="104"/>
                                        </p:tgtEl>
                                      </p:cBhvr>
                                    </p:animEffect>
                                    <p:anim calcmode="lin" valueType="num">
                                      <p:cBhvr>
                                        <p:cTn id="43" dur="1000" fill="hold"/>
                                        <p:tgtEl>
                                          <p:spTgt spid="104"/>
                                        </p:tgtEl>
                                        <p:attrNameLst>
                                          <p:attrName>ppt_x</p:attrName>
                                        </p:attrNameLst>
                                      </p:cBhvr>
                                      <p:tavLst>
                                        <p:tav tm="0">
                                          <p:val>
                                            <p:strVal val="#ppt_x"/>
                                          </p:val>
                                        </p:tav>
                                        <p:tav tm="100000">
                                          <p:val>
                                            <p:strVal val="#ppt_x"/>
                                          </p:val>
                                        </p:tav>
                                      </p:tavLst>
                                    </p:anim>
                                    <p:anim calcmode="lin" valueType="num">
                                      <p:cBhvr>
                                        <p:cTn id="44" dur="1000" fill="hold"/>
                                        <p:tgtEl>
                                          <p:spTgt spid="104"/>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113"/>
                                        </p:tgtEl>
                                        <p:attrNameLst>
                                          <p:attrName>style.visibility</p:attrName>
                                        </p:attrNameLst>
                                      </p:cBhvr>
                                      <p:to>
                                        <p:strVal val="visible"/>
                                      </p:to>
                                    </p:set>
                                    <p:animEffect transition="in" filter="fade">
                                      <p:cBhvr>
                                        <p:cTn id="52" dur="1000"/>
                                        <p:tgtEl>
                                          <p:spTgt spid="113"/>
                                        </p:tgtEl>
                                      </p:cBhvr>
                                    </p:animEffect>
                                    <p:anim calcmode="lin" valueType="num">
                                      <p:cBhvr>
                                        <p:cTn id="53" dur="1000" fill="hold"/>
                                        <p:tgtEl>
                                          <p:spTgt spid="113"/>
                                        </p:tgtEl>
                                        <p:attrNameLst>
                                          <p:attrName>ppt_x</p:attrName>
                                        </p:attrNameLst>
                                      </p:cBhvr>
                                      <p:tavLst>
                                        <p:tav tm="0">
                                          <p:val>
                                            <p:strVal val="#ppt_x"/>
                                          </p:val>
                                        </p:tav>
                                        <p:tav tm="100000">
                                          <p:val>
                                            <p:strVal val="#ppt_x"/>
                                          </p:val>
                                        </p:tav>
                                      </p:tavLst>
                                    </p:anim>
                                    <p:anim calcmode="lin" valueType="num">
                                      <p:cBhvr>
                                        <p:cTn id="54" dur="1000" fill="hold"/>
                                        <p:tgtEl>
                                          <p:spTgt spid="113"/>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126"/>
                                        </p:tgtEl>
                                        <p:attrNameLst>
                                          <p:attrName>style.visibility</p:attrName>
                                        </p:attrNameLst>
                                      </p:cBhvr>
                                      <p:to>
                                        <p:strVal val="visible"/>
                                      </p:to>
                                    </p:set>
                                    <p:animEffect transition="in" filter="fade">
                                      <p:cBhvr>
                                        <p:cTn id="57" dur="1000"/>
                                        <p:tgtEl>
                                          <p:spTgt spid="126"/>
                                        </p:tgtEl>
                                      </p:cBhvr>
                                    </p:animEffect>
                                    <p:anim calcmode="lin" valueType="num">
                                      <p:cBhvr>
                                        <p:cTn id="58" dur="1000" fill="hold"/>
                                        <p:tgtEl>
                                          <p:spTgt spid="126"/>
                                        </p:tgtEl>
                                        <p:attrNameLst>
                                          <p:attrName>ppt_x</p:attrName>
                                        </p:attrNameLst>
                                      </p:cBhvr>
                                      <p:tavLst>
                                        <p:tav tm="0">
                                          <p:val>
                                            <p:strVal val="#ppt_x"/>
                                          </p:val>
                                        </p:tav>
                                        <p:tav tm="100000">
                                          <p:val>
                                            <p:strVal val="#ppt_x"/>
                                          </p:val>
                                        </p:tav>
                                      </p:tavLst>
                                    </p:anim>
                                    <p:anim calcmode="lin" valueType="num">
                                      <p:cBhvr>
                                        <p:cTn id="59" dur="1000" fill="hold"/>
                                        <p:tgtEl>
                                          <p:spTgt spid="126"/>
                                        </p:tgtEl>
                                        <p:attrNameLst>
                                          <p:attrName>ppt_y</p:attrName>
                                        </p:attrNameLst>
                                      </p:cBhvr>
                                      <p:tavLst>
                                        <p:tav tm="0">
                                          <p:val>
                                            <p:strVal val="#ppt_y-.1"/>
                                          </p:val>
                                        </p:tav>
                                        <p:tav tm="100000">
                                          <p:val>
                                            <p:strVal val="#ppt_y"/>
                                          </p:val>
                                        </p:tav>
                                      </p:tavLst>
                                    </p:anim>
                                  </p:childTnLst>
                                </p:cTn>
                              </p:par>
                              <p:par>
                                <p:cTn id="60" presetID="47" presetClass="entr" presetSubtype="0" fill="hold" nodeType="withEffect">
                                  <p:stCondLst>
                                    <p:cond delay="0"/>
                                  </p:stCondLst>
                                  <p:childTnLst>
                                    <p:set>
                                      <p:cBhvr>
                                        <p:cTn id="61" dur="1" fill="hold">
                                          <p:stCondLst>
                                            <p:cond delay="0"/>
                                          </p:stCondLst>
                                        </p:cTn>
                                        <p:tgtEl>
                                          <p:spTgt spid="148"/>
                                        </p:tgtEl>
                                        <p:attrNameLst>
                                          <p:attrName>style.visibility</p:attrName>
                                        </p:attrNameLst>
                                      </p:cBhvr>
                                      <p:to>
                                        <p:strVal val="visible"/>
                                      </p:to>
                                    </p:set>
                                    <p:animEffect transition="in" filter="fade">
                                      <p:cBhvr>
                                        <p:cTn id="62" dur="1000"/>
                                        <p:tgtEl>
                                          <p:spTgt spid="148"/>
                                        </p:tgtEl>
                                      </p:cBhvr>
                                    </p:animEffect>
                                    <p:anim calcmode="lin" valueType="num">
                                      <p:cBhvr>
                                        <p:cTn id="63" dur="1000" fill="hold"/>
                                        <p:tgtEl>
                                          <p:spTgt spid="148"/>
                                        </p:tgtEl>
                                        <p:attrNameLst>
                                          <p:attrName>ppt_x</p:attrName>
                                        </p:attrNameLst>
                                      </p:cBhvr>
                                      <p:tavLst>
                                        <p:tav tm="0">
                                          <p:val>
                                            <p:strVal val="#ppt_x"/>
                                          </p:val>
                                        </p:tav>
                                        <p:tav tm="100000">
                                          <p:val>
                                            <p:strVal val="#ppt_x"/>
                                          </p:val>
                                        </p:tav>
                                      </p:tavLst>
                                    </p:anim>
                                    <p:anim calcmode="lin" valueType="num">
                                      <p:cBhvr>
                                        <p:cTn id="64" dur="1000" fill="hold"/>
                                        <p:tgtEl>
                                          <p:spTgt spid="148"/>
                                        </p:tgtEl>
                                        <p:attrNameLst>
                                          <p:attrName>ppt_y</p:attrName>
                                        </p:attrNameLst>
                                      </p:cBhvr>
                                      <p:tavLst>
                                        <p:tav tm="0">
                                          <p:val>
                                            <p:strVal val="#ppt_y-.1"/>
                                          </p:val>
                                        </p:tav>
                                        <p:tav tm="100000">
                                          <p:val>
                                            <p:strVal val="#ppt_y"/>
                                          </p:val>
                                        </p:tav>
                                      </p:tavLst>
                                    </p:anim>
                                  </p:childTnLst>
                                </p:cTn>
                              </p:par>
                              <p:par>
                                <p:cTn id="65" presetID="47" presetClass="entr" presetSubtype="0" fill="hold" nodeType="withEffect">
                                  <p:stCondLst>
                                    <p:cond delay="0"/>
                                  </p:stCondLst>
                                  <p:childTnLst>
                                    <p:set>
                                      <p:cBhvr>
                                        <p:cTn id="66" dur="1" fill="hold">
                                          <p:stCondLst>
                                            <p:cond delay="0"/>
                                          </p:stCondLst>
                                        </p:cTn>
                                        <p:tgtEl>
                                          <p:spTgt spid="153"/>
                                        </p:tgtEl>
                                        <p:attrNameLst>
                                          <p:attrName>style.visibility</p:attrName>
                                        </p:attrNameLst>
                                      </p:cBhvr>
                                      <p:to>
                                        <p:strVal val="visible"/>
                                      </p:to>
                                    </p:set>
                                    <p:animEffect transition="in" filter="fade">
                                      <p:cBhvr>
                                        <p:cTn id="67" dur="1000"/>
                                        <p:tgtEl>
                                          <p:spTgt spid="153"/>
                                        </p:tgtEl>
                                      </p:cBhvr>
                                    </p:animEffect>
                                    <p:anim calcmode="lin" valueType="num">
                                      <p:cBhvr>
                                        <p:cTn id="68" dur="1000" fill="hold"/>
                                        <p:tgtEl>
                                          <p:spTgt spid="153"/>
                                        </p:tgtEl>
                                        <p:attrNameLst>
                                          <p:attrName>ppt_x</p:attrName>
                                        </p:attrNameLst>
                                      </p:cBhvr>
                                      <p:tavLst>
                                        <p:tav tm="0">
                                          <p:val>
                                            <p:strVal val="#ppt_x"/>
                                          </p:val>
                                        </p:tav>
                                        <p:tav tm="100000">
                                          <p:val>
                                            <p:strVal val="#ppt_x"/>
                                          </p:val>
                                        </p:tav>
                                      </p:tavLst>
                                    </p:anim>
                                    <p:anim calcmode="lin" valueType="num">
                                      <p:cBhvr>
                                        <p:cTn id="69" dur="1000" fill="hold"/>
                                        <p:tgtEl>
                                          <p:spTgt spid="153"/>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1000"/>
                                        <p:tgtEl>
                                          <p:spTgt spid="4"/>
                                        </p:tgtEl>
                                      </p:cBhvr>
                                    </p:animEffect>
                                    <p:anim calcmode="lin" valueType="num">
                                      <p:cBhvr>
                                        <p:cTn id="73" dur="1000" fill="hold"/>
                                        <p:tgtEl>
                                          <p:spTgt spid="4"/>
                                        </p:tgtEl>
                                        <p:attrNameLst>
                                          <p:attrName>ppt_x</p:attrName>
                                        </p:attrNameLst>
                                      </p:cBhvr>
                                      <p:tavLst>
                                        <p:tav tm="0">
                                          <p:val>
                                            <p:strVal val="#ppt_x"/>
                                          </p:val>
                                        </p:tav>
                                        <p:tav tm="100000">
                                          <p:val>
                                            <p:strVal val="#ppt_x"/>
                                          </p:val>
                                        </p:tav>
                                      </p:tavLst>
                                    </p:anim>
                                    <p:anim calcmode="lin" valueType="num">
                                      <p:cBhvr>
                                        <p:cTn id="74" dur="1000" fill="hold"/>
                                        <p:tgtEl>
                                          <p:spTgt spid="4"/>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fade">
                                      <p:cBhvr>
                                        <p:cTn id="77" dur="1000"/>
                                        <p:tgtEl>
                                          <p:spTgt spid="7"/>
                                        </p:tgtEl>
                                      </p:cBhvr>
                                    </p:animEffect>
                                    <p:anim calcmode="lin" valueType="num">
                                      <p:cBhvr>
                                        <p:cTn id="78" dur="1000" fill="hold"/>
                                        <p:tgtEl>
                                          <p:spTgt spid="7"/>
                                        </p:tgtEl>
                                        <p:attrNameLst>
                                          <p:attrName>ppt_x</p:attrName>
                                        </p:attrNameLst>
                                      </p:cBhvr>
                                      <p:tavLst>
                                        <p:tav tm="0">
                                          <p:val>
                                            <p:strVal val="#ppt_x"/>
                                          </p:val>
                                        </p:tav>
                                        <p:tav tm="100000">
                                          <p:val>
                                            <p:strVal val="#ppt_x"/>
                                          </p:val>
                                        </p:tav>
                                      </p:tavLst>
                                    </p:anim>
                                    <p:anim calcmode="lin" valueType="num">
                                      <p:cBhvr>
                                        <p:cTn id="79" dur="1000" fill="hold"/>
                                        <p:tgtEl>
                                          <p:spTgt spid="7"/>
                                        </p:tgtEl>
                                        <p:attrNameLst>
                                          <p:attrName>ppt_y</p:attrName>
                                        </p:attrNameLst>
                                      </p:cBhvr>
                                      <p:tavLst>
                                        <p:tav tm="0">
                                          <p:val>
                                            <p:strVal val="#ppt_y-.1"/>
                                          </p:val>
                                        </p:tav>
                                        <p:tav tm="100000">
                                          <p:val>
                                            <p:strVal val="#ppt_y"/>
                                          </p:val>
                                        </p:tav>
                                      </p:tavLst>
                                    </p:anim>
                                  </p:childTnLst>
                                </p:cTn>
                              </p:par>
                              <p:par>
                                <p:cTn id="80" presetID="47" presetClass="entr" presetSubtype="0" fill="hold" nodeType="with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fade">
                                      <p:cBhvr>
                                        <p:cTn id="82" dur="1000"/>
                                        <p:tgtEl>
                                          <p:spTgt spid="10"/>
                                        </p:tgtEl>
                                      </p:cBhvr>
                                    </p:animEffect>
                                    <p:anim calcmode="lin" valueType="num">
                                      <p:cBhvr>
                                        <p:cTn id="83" dur="1000" fill="hold"/>
                                        <p:tgtEl>
                                          <p:spTgt spid="10"/>
                                        </p:tgtEl>
                                        <p:attrNameLst>
                                          <p:attrName>ppt_x</p:attrName>
                                        </p:attrNameLst>
                                      </p:cBhvr>
                                      <p:tavLst>
                                        <p:tav tm="0">
                                          <p:val>
                                            <p:strVal val="#ppt_x"/>
                                          </p:val>
                                        </p:tav>
                                        <p:tav tm="100000">
                                          <p:val>
                                            <p:strVal val="#ppt_x"/>
                                          </p:val>
                                        </p:tav>
                                      </p:tavLst>
                                    </p:anim>
                                    <p:anim calcmode="lin" valueType="num">
                                      <p:cBhvr>
                                        <p:cTn id="84" dur="1000" fill="hold"/>
                                        <p:tgtEl>
                                          <p:spTgt spid="10"/>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32"/>
                                        </p:tgtEl>
                                        <p:attrNameLst>
                                          <p:attrName>style.visibility</p:attrName>
                                        </p:attrNameLst>
                                      </p:cBhvr>
                                      <p:to>
                                        <p:strVal val="visible"/>
                                      </p:to>
                                    </p:set>
                                    <p:animEffect transition="in" filter="fade">
                                      <p:cBhvr>
                                        <p:cTn id="87" dur="1000"/>
                                        <p:tgtEl>
                                          <p:spTgt spid="132"/>
                                        </p:tgtEl>
                                      </p:cBhvr>
                                    </p:animEffect>
                                    <p:anim calcmode="lin" valueType="num">
                                      <p:cBhvr>
                                        <p:cTn id="88" dur="1000" fill="hold"/>
                                        <p:tgtEl>
                                          <p:spTgt spid="132"/>
                                        </p:tgtEl>
                                        <p:attrNameLst>
                                          <p:attrName>ppt_x</p:attrName>
                                        </p:attrNameLst>
                                      </p:cBhvr>
                                      <p:tavLst>
                                        <p:tav tm="0">
                                          <p:val>
                                            <p:strVal val="#ppt_x"/>
                                          </p:val>
                                        </p:tav>
                                        <p:tav tm="100000">
                                          <p:val>
                                            <p:strVal val="#ppt_x"/>
                                          </p:val>
                                        </p:tav>
                                      </p:tavLst>
                                    </p:anim>
                                    <p:anim calcmode="lin" valueType="num">
                                      <p:cBhvr>
                                        <p:cTn id="89" dur="1000" fill="hold"/>
                                        <p:tgtEl>
                                          <p:spTgt spid="132"/>
                                        </p:tgtEl>
                                        <p:attrNameLst>
                                          <p:attrName>ppt_y</p:attrName>
                                        </p:attrNameLst>
                                      </p:cBhvr>
                                      <p:tavLst>
                                        <p:tav tm="0">
                                          <p:val>
                                            <p:strVal val="#ppt_y-.1"/>
                                          </p:val>
                                        </p:tav>
                                        <p:tav tm="100000">
                                          <p:val>
                                            <p:strVal val="#ppt_y"/>
                                          </p:val>
                                        </p:tav>
                                      </p:tavLst>
                                    </p:anim>
                                  </p:childTnLst>
                                </p:cTn>
                              </p:par>
                              <p:par>
                                <p:cTn id="90" presetID="47" presetClass="entr" presetSubtype="0" fill="hold" nodeType="withEffect">
                                  <p:stCondLst>
                                    <p:cond delay="0"/>
                                  </p:stCondLst>
                                  <p:childTnLst>
                                    <p:set>
                                      <p:cBhvr>
                                        <p:cTn id="91" dur="1" fill="hold">
                                          <p:stCondLst>
                                            <p:cond delay="0"/>
                                          </p:stCondLst>
                                        </p:cTn>
                                        <p:tgtEl>
                                          <p:spTgt spid="162"/>
                                        </p:tgtEl>
                                        <p:attrNameLst>
                                          <p:attrName>style.visibility</p:attrName>
                                        </p:attrNameLst>
                                      </p:cBhvr>
                                      <p:to>
                                        <p:strVal val="visible"/>
                                      </p:to>
                                    </p:set>
                                    <p:animEffect transition="in" filter="fade">
                                      <p:cBhvr>
                                        <p:cTn id="92" dur="1000"/>
                                        <p:tgtEl>
                                          <p:spTgt spid="162"/>
                                        </p:tgtEl>
                                      </p:cBhvr>
                                    </p:animEffect>
                                    <p:anim calcmode="lin" valueType="num">
                                      <p:cBhvr>
                                        <p:cTn id="93" dur="1000" fill="hold"/>
                                        <p:tgtEl>
                                          <p:spTgt spid="162"/>
                                        </p:tgtEl>
                                        <p:attrNameLst>
                                          <p:attrName>ppt_x</p:attrName>
                                        </p:attrNameLst>
                                      </p:cBhvr>
                                      <p:tavLst>
                                        <p:tav tm="0">
                                          <p:val>
                                            <p:strVal val="#ppt_x"/>
                                          </p:val>
                                        </p:tav>
                                        <p:tav tm="100000">
                                          <p:val>
                                            <p:strVal val="#ppt_x"/>
                                          </p:val>
                                        </p:tav>
                                      </p:tavLst>
                                    </p:anim>
                                    <p:anim calcmode="lin" valueType="num">
                                      <p:cBhvr>
                                        <p:cTn id="94" dur="1000" fill="hold"/>
                                        <p:tgtEl>
                                          <p:spTgt spid="162"/>
                                        </p:tgtEl>
                                        <p:attrNameLst>
                                          <p:attrName>ppt_y</p:attrName>
                                        </p:attrNameLst>
                                      </p:cBhvr>
                                      <p:tavLst>
                                        <p:tav tm="0">
                                          <p:val>
                                            <p:strVal val="#ppt_y-.1"/>
                                          </p:val>
                                        </p:tav>
                                        <p:tav tm="100000">
                                          <p:val>
                                            <p:strVal val="#ppt_y"/>
                                          </p:val>
                                        </p:tav>
                                      </p:tavLst>
                                    </p:anim>
                                  </p:childTnLst>
                                </p:cTn>
                              </p:par>
                              <p:par>
                                <p:cTn id="95" presetID="47" presetClass="entr" presetSubtype="0" fill="hold" nodeType="withEffect">
                                  <p:stCondLst>
                                    <p:cond delay="0"/>
                                  </p:stCondLst>
                                  <p:childTnLst>
                                    <p:set>
                                      <p:cBhvr>
                                        <p:cTn id="96" dur="1" fill="hold">
                                          <p:stCondLst>
                                            <p:cond delay="0"/>
                                          </p:stCondLst>
                                        </p:cTn>
                                        <p:tgtEl>
                                          <p:spTgt spid="167"/>
                                        </p:tgtEl>
                                        <p:attrNameLst>
                                          <p:attrName>style.visibility</p:attrName>
                                        </p:attrNameLst>
                                      </p:cBhvr>
                                      <p:to>
                                        <p:strVal val="visible"/>
                                      </p:to>
                                    </p:set>
                                    <p:animEffect transition="in" filter="fade">
                                      <p:cBhvr>
                                        <p:cTn id="97" dur="1000"/>
                                        <p:tgtEl>
                                          <p:spTgt spid="167"/>
                                        </p:tgtEl>
                                      </p:cBhvr>
                                    </p:animEffect>
                                    <p:anim calcmode="lin" valueType="num">
                                      <p:cBhvr>
                                        <p:cTn id="98" dur="1000" fill="hold"/>
                                        <p:tgtEl>
                                          <p:spTgt spid="167"/>
                                        </p:tgtEl>
                                        <p:attrNameLst>
                                          <p:attrName>ppt_x</p:attrName>
                                        </p:attrNameLst>
                                      </p:cBhvr>
                                      <p:tavLst>
                                        <p:tav tm="0">
                                          <p:val>
                                            <p:strVal val="#ppt_x"/>
                                          </p:val>
                                        </p:tav>
                                        <p:tav tm="100000">
                                          <p:val>
                                            <p:strVal val="#ppt_x"/>
                                          </p:val>
                                        </p:tav>
                                      </p:tavLst>
                                    </p:anim>
                                    <p:anim calcmode="lin" valueType="num">
                                      <p:cBhvr>
                                        <p:cTn id="99" dur="1000" fill="hold"/>
                                        <p:tgtEl>
                                          <p:spTgt spid="167"/>
                                        </p:tgtEl>
                                        <p:attrNameLst>
                                          <p:attrName>ppt_y</p:attrName>
                                        </p:attrNameLst>
                                      </p:cBhvr>
                                      <p:tavLst>
                                        <p:tav tm="0">
                                          <p:val>
                                            <p:strVal val="#ppt_y-.1"/>
                                          </p:val>
                                        </p:tav>
                                        <p:tav tm="100000">
                                          <p:val>
                                            <p:strVal val="#ppt_y"/>
                                          </p:val>
                                        </p:tav>
                                      </p:tavLst>
                                    </p:anim>
                                  </p:childTnLst>
                                </p:cTn>
                              </p:par>
                              <p:par>
                                <p:cTn id="100" presetID="47" presetClass="entr" presetSubtype="0" fill="hold" nodeType="withEffect">
                                  <p:stCondLst>
                                    <p:cond delay="0"/>
                                  </p:stCondLst>
                                  <p:childTnLst>
                                    <p:set>
                                      <p:cBhvr>
                                        <p:cTn id="101" dur="1" fill="hold">
                                          <p:stCondLst>
                                            <p:cond delay="0"/>
                                          </p:stCondLst>
                                        </p:cTn>
                                        <p:tgtEl>
                                          <p:spTgt spid="172"/>
                                        </p:tgtEl>
                                        <p:attrNameLst>
                                          <p:attrName>style.visibility</p:attrName>
                                        </p:attrNameLst>
                                      </p:cBhvr>
                                      <p:to>
                                        <p:strVal val="visible"/>
                                      </p:to>
                                    </p:set>
                                    <p:animEffect transition="in" filter="fade">
                                      <p:cBhvr>
                                        <p:cTn id="102" dur="1000"/>
                                        <p:tgtEl>
                                          <p:spTgt spid="172"/>
                                        </p:tgtEl>
                                      </p:cBhvr>
                                    </p:animEffect>
                                    <p:anim calcmode="lin" valueType="num">
                                      <p:cBhvr>
                                        <p:cTn id="103" dur="1000" fill="hold"/>
                                        <p:tgtEl>
                                          <p:spTgt spid="172"/>
                                        </p:tgtEl>
                                        <p:attrNameLst>
                                          <p:attrName>ppt_x</p:attrName>
                                        </p:attrNameLst>
                                      </p:cBhvr>
                                      <p:tavLst>
                                        <p:tav tm="0">
                                          <p:val>
                                            <p:strVal val="#ppt_x"/>
                                          </p:val>
                                        </p:tav>
                                        <p:tav tm="100000">
                                          <p:val>
                                            <p:strVal val="#ppt_x"/>
                                          </p:val>
                                        </p:tav>
                                      </p:tavLst>
                                    </p:anim>
                                    <p:anim calcmode="lin" valueType="num">
                                      <p:cBhvr>
                                        <p:cTn id="104" dur="1000" fill="hold"/>
                                        <p:tgtEl>
                                          <p:spTgt spid="172"/>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0"/>
                                  </p:stCondLst>
                                  <p:childTnLst>
                                    <p:set>
                                      <p:cBhvr>
                                        <p:cTn id="106" dur="1" fill="hold">
                                          <p:stCondLst>
                                            <p:cond delay="0"/>
                                          </p:stCondLst>
                                        </p:cTn>
                                        <p:tgtEl>
                                          <p:spTgt spid="178"/>
                                        </p:tgtEl>
                                        <p:attrNameLst>
                                          <p:attrName>style.visibility</p:attrName>
                                        </p:attrNameLst>
                                      </p:cBhvr>
                                      <p:to>
                                        <p:strVal val="visible"/>
                                      </p:to>
                                    </p:set>
                                    <p:animEffect transition="in" filter="fade">
                                      <p:cBhvr>
                                        <p:cTn id="107" dur="1000"/>
                                        <p:tgtEl>
                                          <p:spTgt spid="178"/>
                                        </p:tgtEl>
                                      </p:cBhvr>
                                    </p:animEffect>
                                    <p:anim calcmode="lin" valueType="num">
                                      <p:cBhvr>
                                        <p:cTn id="108" dur="1000" fill="hold"/>
                                        <p:tgtEl>
                                          <p:spTgt spid="178"/>
                                        </p:tgtEl>
                                        <p:attrNameLst>
                                          <p:attrName>ppt_x</p:attrName>
                                        </p:attrNameLst>
                                      </p:cBhvr>
                                      <p:tavLst>
                                        <p:tav tm="0">
                                          <p:val>
                                            <p:strVal val="#ppt_x"/>
                                          </p:val>
                                        </p:tav>
                                        <p:tav tm="100000">
                                          <p:val>
                                            <p:strVal val="#ppt_x"/>
                                          </p:val>
                                        </p:tav>
                                      </p:tavLst>
                                    </p:anim>
                                    <p:anim calcmode="lin" valueType="num">
                                      <p:cBhvr>
                                        <p:cTn id="109" dur="1000" fill="hold"/>
                                        <p:tgtEl>
                                          <p:spTgt spid="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DDBA2-CB4C-4CCF-8F8A-D5E7C5259953}"/>
              </a:ext>
            </a:extLst>
          </p:cNvPr>
          <p:cNvSpPr>
            <a:spLocks noGrp="1"/>
          </p:cNvSpPr>
          <p:nvPr>
            <p:ph type="title"/>
          </p:nvPr>
        </p:nvSpPr>
        <p:spPr>
          <a:xfrm>
            <a:off x="586740" y="272716"/>
            <a:ext cx="11018520" cy="492443"/>
          </a:xfrm>
        </p:spPr>
        <p:txBody>
          <a:bodyPr/>
          <a:lstStyle/>
          <a:p>
            <a:pPr algn="ctr"/>
            <a:r>
              <a:rPr lang="en-US" sz="3200" dirty="0">
                <a:solidFill>
                  <a:schemeClr val="bg1"/>
                </a:solidFill>
              </a:rPr>
              <a:t>SharePoint and OneDrive - Security &amp; Compliance cook book</a:t>
            </a:r>
          </a:p>
        </p:txBody>
      </p:sp>
      <p:grpSp>
        <p:nvGrpSpPr>
          <p:cNvPr id="11" name="Group 10">
            <a:extLst>
              <a:ext uri="{FF2B5EF4-FFF2-40B4-BE49-F238E27FC236}">
                <a16:creationId xmlns:a16="http://schemas.microsoft.com/office/drawing/2014/main" id="{99E4660D-DA25-46F2-A1D6-52EFBA3C71CF}"/>
              </a:ext>
            </a:extLst>
          </p:cNvPr>
          <p:cNvGrpSpPr/>
          <p:nvPr/>
        </p:nvGrpSpPr>
        <p:grpSpPr>
          <a:xfrm>
            <a:off x="2888357" y="967274"/>
            <a:ext cx="6415283" cy="4592806"/>
            <a:chOff x="2888358" y="1132597"/>
            <a:chExt cx="6415283" cy="4592806"/>
          </a:xfrm>
        </p:grpSpPr>
        <p:pic>
          <p:nvPicPr>
            <p:cNvPr id="4" name="Picture 3" descr="A flat screen tv&#10;&#10;Description automatically generated">
              <a:extLst>
                <a:ext uri="{FF2B5EF4-FFF2-40B4-BE49-F238E27FC236}">
                  <a16:creationId xmlns:a16="http://schemas.microsoft.com/office/drawing/2014/main" id="{60EA4368-7A6B-45E5-B72B-6B7993AA8FF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88358" y="1132597"/>
              <a:ext cx="6415283" cy="4592806"/>
            </a:xfrm>
            <a:prstGeom prst="rect">
              <a:avLst/>
            </a:prstGeom>
          </p:spPr>
        </p:pic>
        <p:pic>
          <p:nvPicPr>
            <p:cNvPr id="6" name="Picture 5">
              <a:extLst>
                <a:ext uri="{FF2B5EF4-FFF2-40B4-BE49-F238E27FC236}">
                  <a16:creationId xmlns:a16="http://schemas.microsoft.com/office/drawing/2014/main" id="{505481CB-BEAE-4267-9878-A32D9D7094E7}"/>
                </a:ext>
              </a:extLst>
            </p:cNvPr>
            <p:cNvPicPr>
              <a:picLocks noChangeAspect="1"/>
            </p:cNvPicPr>
            <p:nvPr/>
          </p:nvPicPr>
          <p:blipFill>
            <a:blip r:embed="rId4"/>
            <a:stretch>
              <a:fillRect/>
            </a:stretch>
          </p:blipFill>
          <p:spPr>
            <a:xfrm>
              <a:off x="4459941" y="1465729"/>
              <a:ext cx="3272117" cy="3272117"/>
            </a:xfrm>
            <a:prstGeom prst="rect">
              <a:avLst/>
            </a:prstGeom>
          </p:spPr>
        </p:pic>
      </p:grpSp>
      <p:sp>
        <p:nvSpPr>
          <p:cNvPr id="9" name="TextBox 8">
            <a:extLst>
              <a:ext uri="{FF2B5EF4-FFF2-40B4-BE49-F238E27FC236}">
                <a16:creationId xmlns:a16="http://schemas.microsoft.com/office/drawing/2014/main" id="{EBBA3209-3685-468C-8C13-7F66259B2DB8}"/>
              </a:ext>
            </a:extLst>
          </p:cNvPr>
          <p:cNvSpPr txBox="1"/>
          <p:nvPr/>
        </p:nvSpPr>
        <p:spPr>
          <a:xfrm>
            <a:off x="782520" y="5627906"/>
            <a:ext cx="10626960" cy="492443"/>
          </a:xfrm>
          <a:prstGeom prst="rect">
            <a:avLst/>
          </a:prstGeom>
          <a:noFill/>
        </p:spPr>
        <p:txBody>
          <a:bodyPr wrap="square" lIns="0" tIns="0" rIns="0" bIns="0" rtlCol="0">
            <a:spAutoFit/>
          </a:bodyPr>
          <a:lstStyle/>
          <a:p>
            <a:pPr algn="ctr"/>
            <a:r>
              <a:rPr lang="en-US" sz="1600" i="1" dirty="0">
                <a:solidFill>
                  <a:srgbClr val="FFFFFF"/>
                </a:solidFill>
              </a:rPr>
              <a:t>Discover the frictionless security and comprehensive compliance controls you can use to secure and govern your SharePoint and OneDrive content in Microsoft 365</a:t>
            </a:r>
          </a:p>
        </p:txBody>
      </p:sp>
      <p:sp>
        <p:nvSpPr>
          <p:cNvPr id="10" name="TextBox 9">
            <a:extLst>
              <a:ext uri="{FF2B5EF4-FFF2-40B4-BE49-F238E27FC236}">
                <a16:creationId xmlns:a16="http://schemas.microsoft.com/office/drawing/2014/main" id="{FDC9849A-5AB4-4C14-8F47-FD25901245BF}"/>
              </a:ext>
            </a:extLst>
          </p:cNvPr>
          <p:cNvSpPr txBox="1"/>
          <p:nvPr/>
        </p:nvSpPr>
        <p:spPr>
          <a:xfrm>
            <a:off x="3117174" y="6296291"/>
            <a:ext cx="5887124" cy="369332"/>
          </a:xfrm>
          <a:prstGeom prst="rect">
            <a:avLst/>
          </a:prstGeom>
          <a:noFill/>
        </p:spPr>
        <p:txBody>
          <a:bodyPr wrap="none" lIns="0" tIns="0" rIns="0" bIns="0" rtlCol="0">
            <a:spAutoFit/>
          </a:bodyPr>
          <a:lstStyle/>
          <a:p>
            <a:pPr algn="l"/>
            <a:r>
              <a:rPr lang="en-US" sz="2400" dirty="0">
                <a:solidFill>
                  <a:schemeClr val="bg1"/>
                </a:solidFill>
              </a:rPr>
              <a:t>https://aka.ms/sharepointsecuritycookbook</a:t>
            </a:r>
          </a:p>
        </p:txBody>
      </p:sp>
    </p:spTree>
    <p:extLst>
      <p:ext uri="{BB962C8B-B14F-4D97-AF65-F5344CB8AC3E}">
        <p14:creationId xmlns:p14="http://schemas.microsoft.com/office/powerpoint/2010/main" val="181777395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Call to action</a:t>
            </a:r>
          </a:p>
        </p:txBody>
      </p:sp>
      <p:sp>
        <p:nvSpPr>
          <p:cNvPr id="2" name="Content Placeholder 1"/>
          <p:cNvSpPr>
            <a:spLocks noGrp="1"/>
          </p:cNvSpPr>
          <p:nvPr>
            <p:ph sz="quarter" idx="10"/>
          </p:nvPr>
        </p:nvSpPr>
        <p:spPr>
          <a:xfrm>
            <a:off x="998276" y="1599810"/>
            <a:ext cx="9919659" cy="1698927"/>
          </a:xfrm>
        </p:spPr>
        <p:txBody>
          <a:bodyPr/>
          <a:lstStyle/>
          <a:p>
            <a:pPr marL="0" indent="0">
              <a:buNone/>
            </a:pPr>
            <a:r>
              <a:rPr lang="en-US" sz="2000"/>
              <a:t>Check out Security &amp; Compliance Resources for SharePoint and OneDrive and Teams at:</a:t>
            </a:r>
            <a:r>
              <a:rPr lang="en-US"/>
              <a:t> </a:t>
            </a:r>
          </a:p>
          <a:p>
            <a:pPr marL="0" indent="0">
              <a:buNone/>
            </a:pPr>
            <a:endParaRPr lang="en-US"/>
          </a:p>
          <a:p>
            <a:pPr marL="0" indent="0">
              <a:buNone/>
            </a:pPr>
            <a:r>
              <a:rPr lang="en-US" sz="2400">
                <a:hlinkClick r:id="rId3"/>
              </a:rPr>
              <a:t>https://aka.ms/M365SecurityCorner</a:t>
            </a:r>
            <a:r>
              <a:rPr lang="en-US" sz="2400"/>
              <a:t> </a:t>
            </a:r>
          </a:p>
        </p:txBody>
      </p:sp>
      <p:sp>
        <p:nvSpPr>
          <p:cNvPr id="8" name="TextBox 7">
            <a:extLst>
              <a:ext uri="{FF2B5EF4-FFF2-40B4-BE49-F238E27FC236}">
                <a16:creationId xmlns:a16="http://schemas.microsoft.com/office/drawing/2014/main" id="{8A45F221-C1B2-489D-B22C-B199322462E2}"/>
              </a:ext>
            </a:extLst>
          </p:cNvPr>
          <p:cNvSpPr txBox="1"/>
          <p:nvPr/>
        </p:nvSpPr>
        <p:spPr>
          <a:xfrm>
            <a:off x="2679405" y="4098851"/>
            <a:ext cx="65" cy="307777"/>
          </a:xfrm>
          <a:prstGeom prst="rect">
            <a:avLst/>
          </a:prstGeom>
          <a:noFill/>
        </p:spPr>
        <p:txBody>
          <a:bodyPr wrap="none" lIns="0" tIns="0" rIns="0" bIns="0" rtlCol="0">
            <a:spAutoFit/>
          </a:bodyPr>
          <a:lstStyle/>
          <a:p>
            <a:pPr algn="l"/>
            <a:endParaRPr lang="en-US" sz="2000" err="1">
              <a:gradFill>
                <a:gsLst>
                  <a:gs pos="2917">
                    <a:schemeClr val="tx1"/>
                  </a:gs>
                  <a:gs pos="30000">
                    <a:schemeClr val="tx1"/>
                  </a:gs>
                </a:gsLst>
                <a:lin ang="5400000" scaled="0"/>
              </a:gradFill>
            </a:endParaRPr>
          </a:p>
        </p:txBody>
      </p:sp>
      <p:sp>
        <p:nvSpPr>
          <p:cNvPr id="13" name="Content Placeholder 1">
            <a:extLst>
              <a:ext uri="{FF2B5EF4-FFF2-40B4-BE49-F238E27FC236}">
                <a16:creationId xmlns:a16="http://schemas.microsoft.com/office/drawing/2014/main" id="{0A2D4DC0-AB87-469F-9C16-6FF98BC509A7}"/>
              </a:ext>
            </a:extLst>
          </p:cNvPr>
          <p:cNvSpPr txBox="1">
            <a:spLocks/>
          </p:cNvSpPr>
          <p:nvPr/>
        </p:nvSpPr>
        <p:spPr>
          <a:xfrm>
            <a:off x="6096000" y="2598662"/>
            <a:ext cx="6049874" cy="466164"/>
          </a:xfrm>
          <a:prstGeom prst="rect">
            <a:avLst/>
          </a:prstGeom>
        </p:spPr>
        <p:txBody>
          <a:bodyPr/>
          <a:lst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tx1"/>
                </a:solidFill>
                <a:latin typeface="+mn-lt"/>
                <a:ea typeface="+mn-ea"/>
                <a:cs typeface="+mn-cs"/>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tx1"/>
                </a:solidFill>
                <a:latin typeface="+mn-lt"/>
                <a:ea typeface="+mn-ea"/>
                <a:cs typeface="+mn-cs"/>
              </a:defRPr>
            </a:lvl2pPr>
            <a:lvl3pPr marL="1165746" indent="-233149" algn="l" defTabSz="932597" rtl="0" eaLnBrk="1" latinLnBrk="0" hangingPunct="1">
              <a:lnSpc>
                <a:spcPct val="90000"/>
              </a:lnSpc>
              <a:spcBef>
                <a:spcPts val="510"/>
              </a:spcBef>
              <a:buFont typeface="Arial" panose="020B0604020202020204" pitchFamily="34" charset="0"/>
              <a:buChar char="•"/>
              <a:defRPr sz="2040" kern="1200">
                <a:solidFill>
                  <a:schemeClr val="tx1"/>
                </a:solidFill>
                <a:latin typeface="+mn-lt"/>
                <a:ea typeface="+mn-ea"/>
                <a:cs typeface="+mn-cs"/>
              </a:defRPr>
            </a:lvl3pPr>
            <a:lvl4pPr marL="1632044"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4pPr>
            <a:lvl5pPr marL="2098342"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a:lstStyle>
          <a:p>
            <a:pPr marL="0" indent="0" algn="ctr" defTabSz="914225">
              <a:spcBef>
                <a:spcPts val="1000"/>
              </a:spcBef>
              <a:buNone/>
            </a:pPr>
            <a:r>
              <a:rPr lang="en-US" sz="2400">
                <a:solidFill>
                  <a:prstClr val="black"/>
                </a:solidFill>
                <a:latin typeface="Calibri" panose="020F0502020204030204"/>
                <a:hlinkClick r:id="rId4"/>
              </a:rPr>
              <a:t>https://aka.ms/ODSPSecurityPreviews</a:t>
            </a:r>
            <a:endParaRPr lang="en-US" sz="2400">
              <a:solidFill>
                <a:prstClr val="black"/>
              </a:solidFill>
              <a:latin typeface="Calibri" panose="020F0502020204030204"/>
            </a:endParaRPr>
          </a:p>
        </p:txBody>
      </p:sp>
      <p:pic>
        <p:nvPicPr>
          <p:cNvPr id="14" name="Picture 13">
            <a:extLst>
              <a:ext uri="{FF2B5EF4-FFF2-40B4-BE49-F238E27FC236}">
                <a16:creationId xmlns:a16="http://schemas.microsoft.com/office/drawing/2014/main" id="{540E06E4-E9D6-40F3-A4CA-C2723E85C4FE}"/>
              </a:ext>
            </a:extLst>
          </p:cNvPr>
          <p:cNvPicPr>
            <a:picLocks noChangeAspect="1"/>
          </p:cNvPicPr>
          <p:nvPr/>
        </p:nvPicPr>
        <p:blipFill>
          <a:blip r:embed="rId5"/>
          <a:stretch>
            <a:fillRect/>
          </a:stretch>
        </p:blipFill>
        <p:spPr>
          <a:xfrm>
            <a:off x="8560560" y="3555065"/>
            <a:ext cx="1652095" cy="1703125"/>
          </a:xfrm>
          <a:prstGeom prst="rect">
            <a:avLst/>
          </a:prstGeom>
        </p:spPr>
      </p:pic>
      <p:pic>
        <p:nvPicPr>
          <p:cNvPr id="7" name="Picture 6">
            <a:extLst>
              <a:ext uri="{FF2B5EF4-FFF2-40B4-BE49-F238E27FC236}">
                <a16:creationId xmlns:a16="http://schemas.microsoft.com/office/drawing/2014/main" id="{CAF2094E-F59E-47B9-9B12-66E98A36C3C9}"/>
              </a:ext>
            </a:extLst>
          </p:cNvPr>
          <p:cNvPicPr>
            <a:picLocks noChangeAspect="1"/>
          </p:cNvPicPr>
          <p:nvPr/>
        </p:nvPicPr>
        <p:blipFill>
          <a:blip r:embed="rId6"/>
          <a:stretch>
            <a:fillRect/>
          </a:stretch>
        </p:blipFill>
        <p:spPr>
          <a:xfrm>
            <a:off x="2636192" y="3579572"/>
            <a:ext cx="1668384" cy="1668384"/>
          </a:xfrm>
          <a:prstGeom prst="rect">
            <a:avLst/>
          </a:prstGeom>
        </p:spPr>
      </p:pic>
    </p:spTree>
    <p:extLst>
      <p:ext uri="{BB962C8B-B14F-4D97-AF65-F5344CB8AC3E}">
        <p14:creationId xmlns:p14="http://schemas.microsoft.com/office/powerpoint/2010/main" val="108587640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73762-879E-476E-BC86-06AF8CF3D7EE}"/>
              </a:ext>
            </a:extLst>
          </p:cNvPr>
          <p:cNvSpPr>
            <a:spLocks noGrp="1"/>
          </p:cNvSpPr>
          <p:nvPr>
            <p:ph type="title"/>
          </p:nvPr>
        </p:nvSpPr>
        <p:spPr>
          <a:xfrm>
            <a:off x="586740" y="239486"/>
            <a:ext cx="11018520" cy="553998"/>
          </a:xfrm>
        </p:spPr>
        <p:txBody>
          <a:bodyPr/>
          <a:lstStyle/>
          <a:p>
            <a:r>
              <a:rPr lang="en-US"/>
              <a:t>Related sessions</a:t>
            </a:r>
          </a:p>
        </p:txBody>
      </p:sp>
      <p:graphicFrame>
        <p:nvGraphicFramePr>
          <p:cNvPr id="4" name="Table 4">
            <a:extLst>
              <a:ext uri="{FF2B5EF4-FFF2-40B4-BE49-F238E27FC236}">
                <a16:creationId xmlns:a16="http://schemas.microsoft.com/office/drawing/2014/main" id="{0EE52A07-BBE3-415A-BA54-2694D3C8D669}"/>
              </a:ext>
            </a:extLst>
          </p:cNvPr>
          <p:cNvGraphicFramePr>
            <a:graphicFrameLocks noGrp="1"/>
          </p:cNvGraphicFramePr>
          <p:nvPr>
            <p:ph sz="quarter" idx="10"/>
            <p:extLst>
              <p:ext uri="{D42A27DB-BD31-4B8C-83A1-F6EECF244321}">
                <p14:modId xmlns:p14="http://schemas.microsoft.com/office/powerpoint/2010/main" val="969944376"/>
              </p:ext>
            </p:extLst>
          </p:nvPr>
        </p:nvGraphicFramePr>
        <p:xfrm>
          <a:off x="228600" y="924112"/>
          <a:ext cx="11876314" cy="5728772"/>
        </p:xfrm>
        <a:graphic>
          <a:graphicData uri="http://schemas.openxmlformats.org/drawingml/2006/table">
            <a:tbl>
              <a:tblPr firstRow="1" bandRow="1">
                <a:tableStyleId>{5C22544A-7EE6-4342-B048-85BDC9FD1C3A}</a:tableStyleId>
              </a:tblPr>
              <a:tblGrid>
                <a:gridCol w="6717484">
                  <a:extLst>
                    <a:ext uri="{9D8B030D-6E8A-4147-A177-3AD203B41FA5}">
                      <a16:colId xmlns:a16="http://schemas.microsoft.com/office/drawing/2014/main" val="646384087"/>
                    </a:ext>
                  </a:extLst>
                </a:gridCol>
                <a:gridCol w="2579415">
                  <a:extLst>
                    <a:ext uri="{9D8B030D-6E8A-4147-A177-3AD203B41FA5}">
                      <a16:colId xmlns:a16="http://schemas.microsoft.com/office/drawing/2014/main" val="1637869592"/>
                    </a:ext>
                  </a:extLst>
                </a:gridCol>
                <a:gridCol w="2579415">
                  <a:extLst>
                    <a:ext uri="{9D8B030D-6E8A-4147-A177-3AD203B41FA5}">
                      <a16:colId xmlns:a16="http://schemas.microsoft.com/office/drawing/2014/main" val="764337102"/>
                    </a:ext>
                  </a:extLst>
                </a:gridCol>
              </a:tblGrid>
              <a:tr h="446004">
                <a:tc>
                  <a:txBody>
                    <a:bodyPr/>
                    <a:lstStyle/>
                    <a:p>
                      <a:r>
                        <a:rPr lang="en-US" sz="1600" dirty="0"/>
                        <a:t>Session title</a:t>
                      </a:r>
                    </a:p>
                  </a:txBody>
                  <a:tcPr anchor="ctr"/>
                </a:tc>
                <a:tc>
                  <a:txBody>
                    <a:bodyPr/>
                    <a:lstStyle/>
                    <a:p>
                      <a:r>
                        <a:rPr lang="en-US" sz="1600" dirty="0"/>
                        <a:t>Speakers</a:t>
                      </a:r>
                    </a:p>
                  </a:txBody>
                  <a:tcPr anchor="ctr"/>
                </a:tc>
                <a:tc>
                  <a:txBody>
                    <a:bodyPr/>
                    <a:lstStyle/>
                    <a:p>
                      <a:r>
                        <a:rPr lang="en-US" sz="1600" dirty="0"/>
                        <a:t>Videos</a:t>
                      </a:r>
                    </a:p>
                  </a:txBody>
                  <a:tcPr anchor="ctr"/>
                </a:tc>
                <a:extLst>
                  <a:ext uri="{0D108BD9-81ED-4DB2-BD59-A6C34878D82A}">
                    <a16:rowId xmlns:a16="http://schemas.microsoft.com/office/drawing/2014/main" val="2105321760"/>
                  </a:ext>
                </a:extLst>
              </a:tr>
              <a:tr h="479734">
                <a:tc>
                  <a:txBody>
                    <a:bodyPr/>
                    <a:lstStyle/>
                    <a:p>
                      <a:r>
                        <a:rPr lang="en-US" sz="1600" dirty="0"/>
                        <a:t>Collaboration, Intranet, and Knowledge</a:t>
                      </a:r>
                    </a:p>
                  </a:txBody>
                  <a:tcPr anchor="ctr"/>
                </a:tc>
                <a:tc>
                  <a:txBody>
                    <a:bodyPr/>
                    <a:lstStyle/>
                    <a:p>
                      <a:r>
                        <a:rPr lang="en-US" sz="1600" dirty="0"/>
                        <a:t>Jeff Teper</a:t>
                      </a:r>
                    </a:p>
                  </a:txBody>
                  <a:tcPr anchor="ctr"/>
                </a:tc>
                <a:tc>
                  <a:txBody>
                    <a:bodyPr/>
                    <a:lstStyle/>
                    <a:p>
                      <a:r>
                        <a:rPr lang="en-US" sz="1600" dirty="0">
                          <a:hlinkClick r:id="rId3"/>
                        </a:rPr>
                        <a:t>https://aka.ms/SC9001</a:t>
                      </a:r>
                      <a:endParaRPr lang="en-US" sz="1600" dirty="0"/>
                    </a:p>
                  </a:txBody>
                  <a:tcPr anchor="ctr"/>
                </a:tc>
                <a:extLst>
                  <a:ext uri="{0D108BD9-81ED-4DB2-BD59-A6C34878D82A}">
                    <a16:rowId xmlns:a16="http://schemas.microsoft.com/office/drawing/2014/main" val="19762496"/>
                  </a:ext>
                </a:extLst>
              </a:tr>
              <a:tr h="479734">
                <a:tc>
                  <a:txBody>
                    <a:bodyPr/>
                    <a:lstStyle/>
                    <a:p>
                      <a:r>
                        <a:rPr lang="en-US" sz="1600" dirty="0"/>
                        <a:t>What’s new in Security &amp; Compliance in SharePoint, OneDrive (this session)</a:t>
                      </a:r>
                    </a:p>
                  </a:txBody>
                  <a:tcPr anchor="ctr"/>
                </a:tc>
                <a:tc>
                  <a:txBody>
                    <a:bodyPr/>
                    <a:lstStyle/>
                    <a:p>
                      <a:r>
                        <a:rPr lang="en-US" sz="1600" dirty="0"/>
                        <a:t>Sesha Mani</a:t>
                      </a:r>
                    </a:p>
                  </a:txBody>
                  <a:tcPr anchor="ctr"/>
                </a:tc>
                <a:tc>
                  <a:txBody>
                    <a:bodyPr/>
                    <a:lstStyle/>
                    <a:p>
                      <a:r>
                        <a:rPr lang="en-US" sz="1600" dirty="0">
                          <a:hlinkClick r:id="rId3"/>
                        </a:rPr>
                        <a:t>https://aka.ms/SC1108</a:t>
                      </a:r>
                      <a:r>
                        <a:rPr lang="en-US" sz="1600" dirty="0"/>
                        <a:t> </a:t>
                      </a:r>
                    </a:p>
                  </a:txBody>
                  <a:tcPr anchor="ctr"/>
                </a:tc>
                <a:extLst>
                  <a:ext uri="{0D108BD9-81ED-4DB2-BD59-A6C34878D82A}">
                    <a16:rowId xmlns:a16="http://schemas.microsoft.com/office/drawing/2014/main" val="3320275299"/>
                  </a:ext>
                </a:extLst>
              </a:tr>
              <a:tr h="479734">
                <a:tc>
                  <a:txBody>
                    <a:bodyPr/>
                    <a:lstStyle/>
                    <a:p>
                      <a:r>
                        <a:rPr lang="en-US" sz="1600" dirty="0"/>
                        <a:t>Information protection in SharePoint, OneDrive, and Teams</a:t>
                      </a:r>
                    </a:p>
                  </a:txBody>
                  <a:tcPr anchor="ctr"/>
                </a:tc>
                <a:tc>
                  <a:txBody>
                    <a:bodyPr/>
                    <a:lstStyle/>
                    <a:p>
                      <a:r>
                        <a:rPr lang="en-US" sz="1600" dirty="0"/>
                        <a:t>Sesha Mani</a:t>
                      </a:r>
                    </a:p>
                  </a:txBody>
                  <a:tcPr anchor="ctr"/>
                </a:tc>
                <a:tc>
                  <a:txBody>
                    <a:bodyPr/>
                    <a:lstStyle/>
                    <a:p>
                      <a:r>
                        <a:rPr lang="en-US" sz="1600" dirty="0">
                          <a:hlinkClick r:id="rId4"/>
                        </a:rPr>
                        <a:t>https://aka.ms/SC11</a:t>
                      </a:r>
                      <a:endParaRPr lang="en-US" sz="1600" dirty="0"/>
                    </a:p>
                  </a:txBody>
                  <a:tcPr anchor="ctr"/>
                </a:tc>
                <a:extLst>
                  <a:ext uri="{0D108BD9-81ED-4DB2-BD59-A6C34878D82A}">
                    <a16:rowId xmlns:a16="http://schemas.microsoft.com/office/drawing/2014/main" val="3623875995"/>
                  </a:ext>
                </a:extLst>
              </a:tr>
              <a:tr h="619049">
                <a:tc>
                  <a:txBody>
                    <a:bodyPr/>
                    <a:lstStyle/>
                    <a:p>
                      <a:r>
                        <a:rPr lang="en-US" sz="1600"/>
                        <a:t>Deep dive on MIP Labels in SharePoint, OneDrive, and Teams</a:t>
                      </a:r>
                    </a:p>
                  </a:txBody>
                  <a:tcPr anchor="ctr"/>
                </a:tc>
                <a:tc>
                  <a:txBody>
                    <a:bodyPr/>
                    <a:lstStyle/>
                    <a:p>
                      <a:r>
                        <a:rPr lang="en-US" sz="1600"/>
                        <a:t>Sanjoyan Mustafi</a:t>
                      </a:r>
                    </a:p>
                  </a:txBody>
                  <a:tcPr anchor="ctr"/>
                </a:tc>
                <a:tc>
                  <a:txBody>
                    <a:bodyPr/>
                    <a:lstStyle/>
                    <a:p>
                      <a:r>
                        <a:rPr lang="en-US" sz="1600" dirty="0">
                          <a:hlinkClick r:id="rId5"/>
                        </a:rPr>
                        <a:t>https://aka.ms/SC12</a:t>
                      </a:r>
                      <a:endParaRPr lang="en-US" sz="1600" dirty="0"/>
                    </a:p>
                  </a:txBody>
                  <a:tcPr anchor="ctr"/>
                </a:tc>
                <a:extLst>
                  <a:ext uri="{0D108BD9-81ED-4DB2-BD59-A6C34878D82A}">
                    <a16:rowId xmlns:a16="http://schemas.microsoft.com/office/drawing/2014/main" val="1454276459"/>
                  </a:ext>
                </a:extLst>
              </a:tr>
              <a:tr h="619049">
                <a:tc>
                  <a:txBody>
                    <a:bodyPr/>
                    <a:lstStyle/>
                    <a:p>
                      <a:r>
                        <a:rPr lang="en-US" sz="1600"/>
                        <a:t>Administering Multi-Geo is a snap</a:t>
                      </a:r>
                    </a:p>
                  </a:txBody>
                  <a:tcPr anchor="ctr"/>
                </a:tc>
                <a:tc>
                  <a:txBody>
                    <a:bodyPr/>
                    <a:lstStyle/>
                    <a:p>
                      <a:r>
                        <a:rPr lang="en-US" sz="1600"/>
                        <a:t>Sesha Mani; Adriana Wood</a:t>
                      </a:r>
                    </a:p>
                  </a:txBody>
                  <a:tcPr anchor="ctr"/>
                </a:tc>
                <a:tc>
                  <a:txBody>
                    <a:bodyPr/>
                    <a:lstStyle/>
                    <a:p>
                      <a:r>
                        <a:rPr lang="en-US" sz="1600" dirty="0">
                          <a:hlinkClick r:id="rId6"/>
                        </a:rPr>
                        <a:t>https://aka.ms/SC3024</a:t>
                      </a:r>
                      <a:r>
                        <a:rPr lang="en-US" sz="1600" dirty="0"/>
                        <a:t> </a:t>
                      </a:r>
                    </a:p>
                  </a:txBody>
                  <a:tcPr anchor="ctr"/>
                </a:tc>
                <a:extLst>
                  <a:ext uri="{0D108BD9-81ED-4DB2-BD59-A6C34878D82A}">
                    <a16:rowId xmlns:a16="http://schemas.microsoft.com/office/drawing/2014/main" val="4189037275"/>
                  </a:ext>
                </a:extLst>
              </a:tr>
              <a:tr h="436084">
                <a:tc>
                  <a:txBody>
                    <a:bodyPr/>
                    <a:lstStyle/>
                    <a:p>
                      <a:r>
                        <a:rPr lang="en-US" sz="1600" dirty="0"/>
                        <a:t>What’s new in SharePoint Administration</a:t>
                      </a:r>
                    </a:p>
                  </a:txBody>
                  <a:tcPr anchor="ctr"/>
                </a:tc>
                <a:tc>
                  <a:txBody>
                    <a:bodyPr/>
                    <a:lstStyle/>
                    <a:p>
                      <a:r>
                        <a:rPr lang="en-US" sz="1600"/>
                        <a:t>Dave Minasyan</a:t>
                      </a:r>
                    </a:p>
                  </a:txBody>
                  <a:tcPr anchor="ctr"/>
                </a:tc>
                <a:tc>
                  <a:txBody>
                    <a:bodyPr/>
                    <a:lstStyle/>
                    <a:p>
                      <a:r>
                        <a:rPr lang="en-US" sz="1600" dirty="0">
                          <a:hlinkClick r:id="rId3"/>
                        </a:rPr>
                        <a:t>https://aka.ms/SC1110</a:t>
                      </a:r>
                      <a:endParaRPr lang="en-US" sz="1600" dirty="0"/>
                    </a:p>
                  </a:txBody>
                  <a:tcPr anchor="ctr"/>
                </a:tc>
                <a:extLst>
                  <a:ext uri="{0D108BD9-81ED-4DB2-BD59-A6C34878D82A}">
                    <a16:rowId xmlns:a16="http://schemas.microsoft.com/office/drawing/2014/main" val="4276172576"/>
                  </a:ext>
                </a:extLst>
              </a:tr>
              <a:tr h="456238">
                <a:tc>
                  <a:txBody>
                    <a:bodyPr/>
                    <a:lstStyle/>
                    <a:p>
                      <a:r>
                        <a:rPr lang="en-US" sz="1600" dirty="0"/>
                        <a:t>What’s new to easily migrate content to Microsoft 365</a:t>
                      </a:r>
                    </a:p>
                  </a:txBody>
                  <a:tcPr anchor="ctr"/>
                </a:tc>
                <a:tc>
                  <a:txBody>
                    <a:bodyPr/>
                    <a:lstStyle/>
                    <a:p>
                      <a:r>
                        <a:rPr lang="en-US" sz="1600" dirty="0"/>
                        <a:t>Yogesh Ratnaparkhi</a:t>
                      </a:r>
                    </a:p>
                  </a:txBody>
                  <a:tcPr anchor="ctr"/>
                </a:tc>
                <a:tc>
                  <a:txBody>
                    <a:bodyPr/>
                    <a:lstStyle/>
                    <a:p>
                      <a:r>
                        <a:rPr lang="en-US" sz="1600" dirty="0">
                          <a:hlinkClick r:id="rId3"/>
                        </a:rPr>
                        <a:t>https://aka.ms/SC1109</a:t>
                      </a:r>
                      <a:endParaRPr lang="en-US" sz="1600" dirty="0"/>
                    </a:p>
                  </a:txBody>
                  <a:tcPr anchor="ctr"/>
                </a:tc>
                <a:extLst>
                  <a:ext uri="{0D108BD9-81ED-4DB2-BD59-A6C34878D82A}">
                    <a16:rowId xmlns:a16="http://schemas.microsoft.com/office/drawing/2014/main" val="3877143623"/>
                  </a:ext>
                </a:extLst>
              </a:tr>
              <a:tr h="498164">
                <a:tc>
                  <a:txBody>
                    <a:bodyPr/>
                    <a:lstStyle/>
                    <a:p>
                      <a:r>
                        <a:rPr lang="en-US" sz="1600" dirty="0"/>
                        <a:t>Turbocharging Microsoft 365 cloud user experiences</a:t>
                      </a:r>
                    </a:p>
                  </a:txBody>
                  <a:tcPr anchor="ctr"/>
                </a:tc>
                <a:tc>
                  <a:txBody>
                    <a:bodyPr/>
                    <a:lstStyle/>
                    <a:p>
                      <a:r>
                        <a:rPr lang="en-US" sz="1600" dirty="0"/>
                        <a:t>Shyam Narayanan</a:t>
                      </a:r>
                    </a:p>
                  </a:txBody>
                  <a:tcPr anchor="ctr"/>
                </a:tc>
                <a:tc>
                  <a:txBody>
                    <a:bodyPr/>
                    <a:lstStyle/>
                    <a:p>
                      <a:r>
                        <a:rPr lang="en-US" sz="1600" dirty="0">
                          <a:hlinkClick r:id="rId3"/>
                        </a:rPr>
                        <a:t>https://aka.ms/SC1072</a:t>
                      </a:r>
                      <a:endParaRPr lang="en-US" sz="1600" dirty="0"/>
                    </a:p>
                  </a:txBody>
                  <a:tcPr anchor="ctr"/>
                </a:tc>
                <a:extLst>
                  <a:ext uri="{0D108BD9-81ED-4DB2-BD59-A6C34878D82A}">
                    <a16:rowId xmlns:a16="http://schemas.microsoft.com/office/drawing/2014/main" val="3656441008"/>
                  </a:ext>
                </a:extLst>
              </a:tr>
              <a:tr h="496547">
                <a:tc>
                  <a:txBody>
                    <a:bodyPr/>
                    <a:lstStyle/>
                    <a:p>
                      <a:r>
                        <a:rPr lang="en-US" sz="1600" dirty="0"/>
                        <a:t>Supporting mergers, acquisitions, and divestitures in Microsoft 365</a:t>
                      </a:r>
                    </a:p>
                  </a:txBody>
                  <a:tcPr anchor="ctr"/>
                </a:tc>
                <a:tc>
                  <a:txBody>
                    <a:bodyPr/>
                    <a:lstStyle/>
                    <a:p>
                      <a:r>
                        <a:rPr lang="en-US" sz="1600" dirty="0"/>
                        <a:t>Robert Lowe, Sesha Mani</a:t>
                      </a:r>
                    </a:p>
                  </a:txBody>
                  <a:tcPr anchor="ctr"/>
                </a:tc>
                <a:tc>
                  <a:txBody>
                    <a:bodyPr/>
                    <a:lstStyle/>
                    <a:p>
                      <a:r>
                        <a:rPr lang="en-US" sz="1600" dirty="0">
                          <a:hlinkClick r:id="rId7"/>
                        </a:rPr>
                        <a:t>https://aka.ms/Admin1002</a:t>
                      </a:r>
                      <a:endParaRPr lang="en-US" sz="1600" dirty="0"/>
                    </a:p>
                  </a:txBody>
                  <a:tcPr anchor="ctr"/>
                </a:tc>
                <a:extLst>
                  <a:ext uri="{0D108BD9-81ED-4DB2-BD59-A6C34878D82A}">
                    <a16:rowId xmlns:a16="http://schemas.microsoft.com/office/drawing/2014/main" val="714230214"/>
                  </a:ext>
                </a:extLst>
              </a:tr>
              <a:tr h="619049">
                <a:tc>
                  <a:txBody>
                    <a:bodyPr/>
                    <a:lstStyle/>
                    <a:p>
                      <a:r>
                        <a:rPr lang="en-US" sz="1600" dirty="0"/>
                        <a:t>How Microsoft manages Microsoft 365 Groups for its employees</a:t>
                      </a:r>
                    </a:p>
                  </a:txBody>
                  <a:tcPr anchor="ctr"/>
                </a:tc>
                <a:tc>
                  <a:txBody>
                    <a:bodyPr/>
                    <a:lstStyle/>
                    <a:p>
                      <a:r>
                        <a:rPr lang="en-US" sz="1600" dirty="0"/>
                        <a:t>David Johnson</a:t>
                      </a:r>
                    </a:p>
                  </a:txBody>
                  <a:tcPr anchor="ctr"/>
                </a:tc>
                <a:tc>
                  <a:txBody>
                    <a:bodyPr/>
                    <a:lstStyle/>
                    <a:p>
                      <a:r>
                        <a:rPr lang="en-US" sz="1600" dirty="0">
                          <a:hlinkClick r:id="rId8"/>
                        </a:rPr>
                        <a:t>https://aka.ms/Admin1003</a:t>
                      </a:r>
                      <a:r>
                        <a:rPr lang="en-US" sz="1600" dirty="0"/>
                        <a:t> </a:t>
                      </a:r>
                    </a:p>
                  </a:txBody>
                  <a:tcPr anchor="ctr"/>
                </a:tc>
                <a:extLst>
                  <a:ext uri="{0D108BD9-81ED-4DB2-BD59-A6C34878D82A}">
                    <a16:rowId xmlns:a16="http://schemas.microsoft.com/office/drawing/2014/main" val="1568559640"/>
                  </a:ext>
                </a:extLst>
              </a:tr>
            </a:tbl>
          </a:graphicData>
        </a:graphic>
      </p:graphicFrame>
    </p:spTree>
    <p:extLst>
      <p:ext uri="{BB962C8B-B14F-4D97-AF65-F5344CB8AC3E}">
        <p14:creationId xmlns:p14="http://schemas.microsoft.com/office/powerpoint/2010/main" val="330626592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pinning leaves in the wind">
            <a:extLst>
              <a:ext uri="{FF2B5EF4-FFF2-40B4-BE49-F238E27FC236}">
                <a16:creationId xmlns:a16="http://schemas.microsoft.com/office/drawing/2014/main" id="{98CCBF1A-3F5E-4889-AAF1-58909B7A6332}"/>
              </a:ext>
            </a:extLst>
          </p:cNvPr>
          <p:cNvPicPr>
            <a:picLocks noChangeAspect="1"/>
          </p:cNvPicPr>
          <p:nvPr/>
        </p:nvPicPr>
        <p:blipFill>
          <a:blip r:embed="rId3"/>
          <a:stretch>
            <a:fillRect/>
          </a:stretch>
        </p:blipFill>
        <p:spPr>
          <a:xfrm>
            <a:off x="0" y="0"/>
            <a:ext cx="13015356" cy="9106936"/>
          </a:xfrm>
          <a:prstGeom prst="rect">
            <a:avLst/>
          </a:prstGeom>
        </p:spPr>
      </p:pic>
      <p:sp>
        <p:nvSpPr>
          <p:cNvPr id="2" name="Title 1">
            <a:extLst>
              <a:ext uri="{FF2B5EF4-FFF2-40B4-BE49-F238E27FC236}">
                <a16:creationId xmlns:a16="http://schemas.microsoft.com/office/drawing/2014/main" id="{23808BC9-91A4-4036-80ED-A1198442B9C2}"/>
              </a:ext>
            </a:extLst>
          </p:cNvPr>
          <p:cNvSpPr>
            <a:spLocks noGrp="1"/>
          </p:cNvSpPr>
          <p:nvPr>
            <p:ph type="title"/>
          </p:nvPr>
        </p:nvSpPr>
        <p:spPr>
          <a:xfrm>
            <a:off x="586740" y="4991021"/>
            <a:ext cx="11018520" cy="553998"/>
          </a:xfrm>
        </p:spPr>
        <p:txBody>
          <a:bodyPr/>
          <a:lstStyle/>
          <a:p>
            <a:pPr algn="ctr"/>
            <a:r>
              <a:rPr lang="en-US" dirty="0">
                <a:solidFill>
                  <a:srgbClr val="7030A0"/>
                </a:solidFill>
              </a:rPr>
              <a:t>THANK YOU</a:t>
            </a:r>
          </a:p>
        </p:txBody>
      </p:sp>
    </p:spTree>
    <p:extLst>
      <p:ext uri="{BB962C8B-B14F-4D97-AF65-F5344CB8AC3E}">
        <p14:creationId xmlns:p14="http://schemas.microsoft.com/office/powerpoint/2010/main" val="849553303"/>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282864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EA29B09-5E3E-4E81-8959-BEE4D47137EE}"/>
              </a:ext>
            </a:extLst>
          </p:cNvPr>
          <p:cNvSpPr>
            <a:spLocks noGrp="1"/>
          </p:cNvSpPr>
          <p:nvPr>
            <p:ph type="title"/>
          </p:nvPr>
        </p:nvSpPr>
        <p:spPr>
          <a:xfrm>
            <a:off x="624969" y="2028616"/>
            <a:ext cx="4160520" cy="2246769"/>
          </a:xfrm>
        </p:spPr>
        <p:txBody>
          <a:bodyPr/>
          <a:lstStyle/>
          <a:p>
            <a:r>
              <a:rPr lang="en-US"/>
              <a:t>Zero trust model</a:t>
            </a:r>
            <a:br>
              <a:rPr lang="en-US"/>
            </a:br>
            <a:br>
              <a:rPr lang="en-US"/>
            </a:br>
            <a:r>
              <a:rPr lang="en-US" sz="1800"/>
              <a:t>Strong user identity</a:t>
            </a:r>
            <a:br>
              <a:rPr lang="en-US" sz="1800"/>
            </a:br>
            <a:br>
              <a:rPr lang="en-US" sz="1800"/>
            </a:br>
            <a:r>
              <a:rPr lang="en-US" sz="1800"/>
              <a:t>Managed device</a:t>
            </a:r>
            <a:br>
              <a:rPr lang="en-US" sz="1800"/>
            </a:br>
            <a:br>
              <a:rPr lang="en-US" sz="1800"/>
            </a:br>
            <a:r>
              <a:rPr lang="en-US" sz="1800"/>
              <a:t>Least privileged access</a:t>
            </a:r>
            <a:endParaRPr lang="en-US"/>
          </a:p>
        </p:txBody>
      </p:sp>
      <p:grpSp>
        <p:nvGrpSpPr>
          <p:cNvPr id="9" name="Group 8">
            <a:extLst>
              <a:ext uri="{FF2B5EF4-FFF2-40B4-BE49-F238E27FC236}">
                <a16:creationId xmlns:a16="http://schemas.microsoft.com/office/drawing/2014/main" id="{127B5009-31C7-44E0-A54C-86B06A0912A0}"/>
              </a:ext>
            </a:extLst>
          </p:cNvPr>
          <p:cNvGrpSpPr/>
          <p:nvPr/>
        </p:nvGrpSpPr>
        <p:grpSpPr>
          <a:xfrm>
            <a:off x="5436869" y="0"/>
            <a:ext cx="6652261" cy="6858000"/>
            <a:chOff x="5436869" y="0"/>
            <a:chExt cx="6652261" cy="6858000"/>
          </a:xfrm>
        </p:grpSpPr>
        <p:pic>
          <p:nvPicPr>
            <p:cNvPr id="7" name="Picture 6" descr="A picture containing clock&#10;&#10;Description automatically generated">
              <a:extLst>
                <a:ext uri="{FF2B5EF4-FFF2-40B4-BE49-F238E27FC236}">
                  <a16:creationId xmlns:a16="http://schemas.microsoft.com/office/drawing/2014/main" id="{4E1BF8E5-1BF0-4204-88DD-3207CF908852}"/>
                </a:ext>
              </a:extLst>
            </p:cNvPr>
            <p:cNvPicPr>
              <a:picLocks noChangeAspect="1"/>
            </p:cNvPicPr>
            <p:nvPr/>
          </p:nvPicPr>
          <p:blipFill>
            <a:blip r:embed="rId3"/>
            <a:stretch>
              <a:fillRect/>
            </a:stretch>
          </p:blipFill>
          <p:spPr>
            <a:xfrm>
              <a:off x="5436869" y="0"/>
              <a:ext cx="6652261" cy="6858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0579D565-EDC8-4717-A31C-5747F3B04B3E}"/>
                </a:ext>
              </a:extLst>
            </p:cNvPr>
            <p:cNvPicPr>
              <a:picLocks noChangeAspect="1"/>
            </p:cNvPicPr>
            <p:nvPr/>
          </p:nvPicPr>
          <p:blipFill>
            <a:blip r:embed="rId4"/>
            <a:stretch>
              <a:fillRect/>
            </a:stretch>
          </p:blipFill>
          <p:spPr>
            <a:xfrm>
              <a:off x="8471686" y="3283531"/>
              <a:ext cx="582626" cy="58545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Graphic 7" descr="Lock">
              <a:extLst>
                <a:ext uri="{FF2B5EF4-FFF2-40B4-BE49-F238E27FC236}">
                  <a16:creationId xmlns:a16="http://schemas.microsoft.com/office/drawing/2014/main" id="{7F7DAB3D-36A5-4E55-87F7-58D4AB119B1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4453" y="4020758"/>
              <a:ext cx="377092" cy="377092"/>
            </a:xfrm>
            <a:prstGeom prst="round2DiagRect">
              <a:avLst>
                <a:gd name="adj1" fmla="val 16667"/>
                <a:gd name="adj2" fmla="val 0"/>
              </a:avLst>
            </a:prstGeom>
            <a:effectLst>
              <a:outerShdw blurRad="254000" algn="tl" rotWithShape="0">
                <a:srgbClr val="000000">
                  <a:alpha val="43000"/>
                </a:srgbClr>
              </a:outerShdw>
            </a:effectLst>
          </p:spPr>
        </p:pic>
      </p:grpSp>
    </p:spTree>
    <p:extLst>
      <p:ext uri="{BB962C8B-B14F-4D97-AF65-F5344CB8AC3E}">
        <p14:creationId xmlns:p14="http://schemas.microsoft.com/office/powerpoint/2010/main" val="226256595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Agenda</a:t>
            </a:r>
          </a:p>
        </p:txBody>
      </p:sp>
      <p:grpSp>
        <p:nvGrpSpPr>
          <p:cNvPr id="7" name="Group 6">
            <a:extLst>
              <a:ext uri="{FF2B5EF4-FFF2-40B4-BE49-F238E27FC236}">
                <a16:creationId xmlns:a16="http://schemas.microsoft.com/office/drawing/2014/main" id="{70872AB0-2D59-48E8-9216-F66A19EDF8F4}"/>
              </a:ext>
            </a:extLst>
          </p:cNvPr>
          <p:cNvGrpSpPr/>
          <p:nvPr/>
        </p:nvGrpSpPr>
        <p:grpSpPr>
          <a:xfrm>
            <a:off x="331586" y="2707063"/>
            <a:ext cx="2817678" cy="2931161"/>
            <a:chOff x="274638" y="1976502"/>
            <a:chExt cx="2874178" cy="2989937"/>
          </a:xfrm>
          <a:solidFill>
            <a:srgbClr val="243A5E"/>
          </a:solidFill>
        </p:grpSpPr>
        <p:sp>
          <p:nvSpPr>
            <p:cNvPr id="8" name="Rectangle 7">
              <a:extLst>
                <a:ext uri="{FF2B5EF4-FFF2-40B4-BE49-F238E27FC236}">
                  <a16:creationId xmlns:a16="http://schemas.microsoft.com/office/drawing/2014/main" id="{9A8A767D-7E01-43DA-9556-A30767DEFE53}"/>
                </a:ext>
              </a:extLst>
            </p:cNvPr>
            <p:cNvSpPr/>
            <p:nvPr/>
          </p:nvSpPr>
          <p:spPr bwMode="auto">
            <a:xfrm>
              <a:off x="274638" y="3040068"/>
              <a:ext cx="2874178" cy="192637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Segoe UI" pitchFamily="34" charset="0"/>
                  <a:cs typeface="Segoe UI Light" panose="020B0502040204020203" pitchFamily="34" charset="0"/>
                </a:rPr>
                <a:t>Trends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rPr>
                <a:t> in security landscape</a:t>
              </a:r>
            </a:p>
          </p:txBody>
        </p:sp>
        <p:grpSp>
          <p:nvGrpSpPr>
            <p:cNvPr id="9" name="Group 8">
              <a:extLst>
                <a:ext uri="{FF2B5EF4-FFF2-40B4-BE49-F238E27FC236}">
                  <a16:creationId xmlns:a16="http://schemas.microsoft.com/office/drawing/2014/main" id="{7C6708BF-1A02-4086-BEBA-69089B8C7CBA}"/>
                </a:ext>
              </a:extLst>
            </p:cNvPr>
            <p:cNvGrpSpPr/>
            <p:nvPr/>
          </p:nvGrpSpPr>
          <p:grpSpPr>
            <a:xfrm>
              <a:off x="274638" y="1976502"/>
              <a:ext cx="2874178" cy="1068404"/>
              <a:chOff x="274638" y="1976502"/>
              <a:chExt cx="2874178" cy="1068404"/>
            </a:xfrm>
            <a:grpFill/>
          </p:grpSpPr>
          <p:sp>
            <p:nvSpPr>
              <p:cNvPr id="10" name="Rectangle 9">
                <a:extLst>
                  <a:ext uri="{FF2B5EF4-FFF2-40B4-BE49-F238E27FC236}">
                    <a16:creationId xmlns:a16="http://schemas.microsoft.com/office/drawing/2014/main" id="{C6ACEF90-4AB7-437E-B823-28F2F2941719}"/>
                  </a:ext>
                </a:extLst>
              </p:cNvPr>
              <p:cNvSpPr/>
              <p:nvPr/>
            </p:nvSpPr>
            <p:spPr bwMode="auto">
              <a:xfrm>
                <a:off x="274638"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chemeClr val="bg1"/>
                  </a:solidFill>
                  <a:effectLst/>
                  <a:uLnTx/>
                  <a:uFillTx/>
                  <a:latin typeface="Segoe UI"/>
                  <a:ea typeface="Segoe UI" pitchFamily="34" charset="0"/>
                  <a:cs typeface="Segoe UI" pitchFamily="34" charset="0"/>
                </a:endParaRPr>
              </a:p>
            </p:txBody>
          </p:sp>
          <p:sp>
            <p:nvSpPr>
              <p:cNvPr id="11" name="Chart_E999">
                <a:extLst>
                  <a:ext uri="{FF2B5EF4-FFF2-40B4-BE49-F238E27FC236}">
                    <a16:creationId xmlns:a16="http://schemas.microsoft.com/office/drawing/2014/main" id="{F37FB61D-816B-418D-855A-66C77C6E0F92}"/>
                  </a:ext>
                </a:extLst>
              </p:cNvPr>
              <p:cNvSpPr>
                <a:spLocks noChangeAspect="1" noEditPoints="1"/>
              </p:cNvSpPr>
              <p:nvPr/>
            </p:nvSpPr>
            <p:spPr bwMode="auto">
              <a:xfrm>
                <a:off x="2540555" y="2291838"/>
                <a:ext cx="437424" cy="437732"/>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2" name="Group 11">
            <a:extLst>
              <a:ext uri="{FF2B5EF4-FFF2-40B4-BE49-F238E27FC236}">
                <a16:creationId xmlns:a16="http://schemas.microsoft.com/office/drawing/2014/main" id="{A73FB9FE-CBE8-42A2-BFD2-B9FE3C1D5671}"/>
              </a:ext>
            </a:extLst>
          </p:cNvPr>
          <p:cNvGrpSpPr/>
          <p:nvPr/>
        </p:nvGrpSpPr>
        <p:grpSpPr>
          <a:xfrm>
            <a:off x="3276867" y="2707064"/>
            <a:ext cx="2817678" cy="2931159"/>
            <a:chOff x="3278979" y="1976502"/>
            <a:chExt cx="2874178" cy="2989935"/>
          </a:xfrm>
          <a:solidFill>
            <a:schemeClr val="tx2">
              <a:lumMod val="20000"/>
              <a:lumOff val="80000"/>
            </a:schemeClr>
          </a:solidFill>
        </p:grpSpPr>
        <p:sp>
          <p:nvSpPr>
            <p:cNvPr id="13" name="Rectangle 12">
              <a:extLst>
                <a:ext uri="{FF2B5EF4-FFF2-40B4-BE49-F238E27FC236}">
                  <a16:creationId xmlns:a16="http://schemas.microsoft.com/office/drawing/2014/main" id="{8F55816E-C028-4BB3-AC71-32129485B46C}"/>
                </a:ext>
              </a:extLst>
            </p:cNvPr>
            <p:cNvSpPr/>
            <p:nvPr/>
          </p:nvSpPr>
          <p:spPr bwMode="auto">
            <a:xfrm>
              <a:off x="3278979" y="3040065"/>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a:t>
              </a:r>
              <a:r>
                <a:rPr lang="en-US" sz="2353" b="1">
                  <a:solidFill>
                    <a:srgbClr val="92D050"/>
                  </a:solidFill>
                  <a:latin typeface="Segoe UI Light" panose="020B0502040204020203" pitchFamily="34" charset="0"/>
                  <a:cs typeface="Segoe UI Light" panose="020B0502040204020203" pitchFamily="34" charset="0"/>
                </a:rPr>
                <a:t>security controls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 to your unique challenges</a:t>
              </a:r>
            </a:p>
          </p:txBody>
        </p:sp>
        <p:grpSp>
          <p:nvGrpSpPr>
            <p:cNvPr id="14" name="Group 13">
              <a:extLst>
                <a:ext uri="{FF2B5EF4-FFF2-40B4-BE49-F238E27FC236}">
                  <a16:creationId xmlns:a16="http://schemas.microsoft.com/office/drawing/2014/main" id="{3FEA2320-CA91-4FB6-B104-1EA6298586E2}"/>
                </a:ext>
              </a:extLst>
            </p:cNvPr>
            <p:cNvGrpSpPr/>
            <p:nvPr/>
          </p:nvGrpSpPr>
          <p:grpSpPr>
            <a:xfrm>
              <a:off x="3278979" y="1976502"/>
              <a:ext cx="2874178" cy="1068404"/>
              <a:chOff x="3278979" y="1976502"/>
              <a:chExt cx="2874178" cy="1068404"/>
            </a:xfrm>
            <a:grpFill/>
          </p:grpSpPr>
          <p:sp>
            <p:nvSpPr>
              <p:cNvPr id="15" name="Rectangle 14">
                <a:extLst>
                  <a:ext uri="{FF2B5EF4-FFF2-40B4-BE49-F238E27FC236}">
                    <a16:creationId xmlns:a16="http://schemas.microsoft.com/office/drawing/2014/main" id="{CF6809DC-B857-4A00-8E84-0B192ACA39B1}"/>
                  </a:ext>
                </a:extLst>
              </p:cNvPr>
              <p:cNvSpPr/>
              <p:nvPr/>
            </p:nvSpPr>
            <p:spPr bwMode="auto">
              <a:xfrm>
                <a:off x="327897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16" name="strategy">
                <a:extLst>
                  <a:ext uri="{FF2B5EF4-FFF2-40B4-BE49-F238E27FC236}">
                    <a16:creationId xmlns:a16="http://schemas.microsoft.com/office/drawing/2014/main" id="{0AAE6394-ED3F-4D3B-9820-33B8AEA25511}"/>
                  </a:ext>
                </a:extLst>
              </p:cNvPr>
              <p:cNvSpPr>
                <a:spLocks noChangeAspect="1" noEditPoints="1"/>
              </p:cNvSpPr>
              <p:nvPr/>
            </p:nvSpPr>
            <p:spPr bwMode="auto">
              <a:xfrm>
                <a:off x="5552427" y="2251698"/>
                <a:ext cx="388803" cy="518012"/>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8" name="Group 17">
            <a:extLst>
              <a:ext uri="{FF2B5EF4-FFF2-40B4-BE49-F238E27FC236}">
                <a16:creationId xmlns:a16="http://schemas.microsoft.com/office/drawing/2014/main" id="{B928856E-5650-4524-82E8-8ED06CE6272F}"/>
              </a:ext>
            </a:extLst>
          </p:cNvPr>
          <p:cNvGrpSpPr/>
          <p:nvPr/>
        </p:nvGrpSpPr>
        <p:grpSpPr>
          <a:xfrm>
            <a:off x="6222148" y="2707064"/>
            <a:ext cx="2817678" cy="2931157"/>
            <a:chOff x="6283319" y="1976502"/>
            <a:chExt cx="2874178" cy="2989933"/>
          </a:xfrm>
          <a:solidFill>
            <a:schemeClr val="tx2">
              <a:lumMod val="20000"/>
              <a:lumOff val="80000"/>
            </a:schemeClr>
          </a:solidFill>
        </p:grpSpPr>
        <p:sp>
          <p:nvSpPr>
            <p:cNvPr id="19" name="Rectangle 18">
              <a:extLst>
                <a:ext uri="{FF2B5EF4-FFF2-40B4-BE49-F238E27FC236}">
                  <a16:creationId xmlns:a16="http://schemas.microsoft.com/office/drawing/2014/main" id="{85C326A3-AABE-41EB-8A40-31332D18BAAF}"/>
                </a:ext>
              </a:extLst>
            </p:cNvPr>
            <p:cNvSpPr/>
            <p:nvPr/>
          </p:nvSpPr>
          <p:spPr bwMode="auto">
            <a:xfrm>
              <a:off x="6283319"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compliance</a:t>
              </a:r>
              <a:r>
                <a:rPr lang="en-US" sz="2353" b="1">
                  <a:solidFill>
                    <a:srgbClr val="92D050"/>
                  </a:solidFill>
                  <a:latin typeface="Segoe UI Light" panose="020B0502040204020203" pitchFamily="34" charset="0"/>
                  <a:cs typeface="Segoe UI Light" panose="020B0502040204020203" pitchFamily="34" charset="0"/>
                </a:rPr>
                <a:t> controls</a:t>
              </a:r>
              <a:r>
                <a:rPr lang="en-US" sz="2353" b="1">
                  <a:solidFill>
                    <a:schemeClr val="bg1"/>
                  </a:solidFill>
                  <a:latin typeface="Segoe UI Light" panose="020B0502040204020203" pitchFamily="34" charset="0"/>
                  <a:cs typeface="Segoe UI Light" panose="020B0502040204020203" pitchFamily="34" charset="0"/>
                </a:rPr>
                <a:t> </a:t>
              </a:r>
              <a:endPar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0" name="Group 19">
              <a:extLst>
                <a:ext uri="{FF2B5EF4-FFF2-40B4-BE49-F238E27FC236}">
                  <a16:creationId xmlns:a16="http://schemas.microsoft.com/office/drawing/2014/main" id="{8456FC31-E6DF-47C2-9309-23593C14C51E}"/>
                </a:ext>
              </a:extLst>
            </p:cNvPr>
            <p:cNvGrpSpPr/>
            <p:nvPr/>
          </p:nvGrpSpPr>
          <p:grpSpPr>
            <a:xfrm>
              <a:off x="6283319" y="1976502"/>
              <a:ext cx="2874178" cy="1068404"/>
              <a:chOff x="6283319" y="1976502"/>
              <a:chExt cx="2874178" cy="1068404"/>
            </a:xfrm>
            <a:grpFill/>
          </p:grpSpPr>
          <p:sp>
            <p:nvSpPr>
              <p:cNvPr id="21" name="Rectangle 20">
                <a:extLst>
                  <a:ext uri="{FF2B5EF4-FFF2-40B4-BE49-F238E27FC236}">
                    <a16:creationId xmlns:a16="http://schemas.microsoft.com/office/drawing/2014/main" id="{F1511CF0-B376-4F44-898E-6C20E3A955A0}"/>
                  </a:ext>
                </a:extLst>
              </p:cNvPr>
              <p:cNvSpPr/>
              <p:nvPr/>
            </p:nvSpPr>
            <p:spPr bwMode="auto">
              <a:xfrm>
                <a:off x="628331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2" name="Quest_ED40">
                <a:extLst>
                  <a:ext uri="{FF2B5EF4-FFF2-40B4-BE49-F238E27FC236}">
                    <a16:creationId xmlns:a16="http://schemas.microsoft.com/office/drawing/2014/main" id="{83264661-4B5C-46C7-BADB-67FAE7196294}"/>
                  </a:ext>
                </a:extLst>
              </p:cNvPr>
              <p:cNvSpPr>
                <a:spLocks noChangeAspect="1" noEditPoints="1"/>
              </p:cNvSpPr>
              <p:nvPr/>
            </p:nvSpPr>
            <p:spPr bwMode="auto">
              <a:xfrm>
                <a:off x="8513966" y="2294703"/>
                <a:ext cx="431897" cy="432002"/>
              </a:xfrm>
              <a:custGeom>
                <a:avLst/>
                <a:gdLst>
                  <a:gd name="T0" fmla="*/ 2625 w 3750"/>
                  <a:gd name="T1" fmla="*/ 3000 h 3750"/>
                  <a:gd name="T2" fmla="*/ 2360 w 3750"/>
                  <a:gd name="T3" fmla="*/ 3110 h 3750"/>
                  <a:gd name="T4" fmla="*/ 2250 w 3750"/>
                  <a:gd name="T5" fmla="*/ 3375 h 3750"/>
                  <a:gd name="T6" fmla="*/ 2360 w 3750"/>
                  <a:gd name="T7" fmla="*/ 3640 h 3750"/>
                  <a:gd name="T8" fmla="*/ 2625 w 3750"/>
                  <a:gd name="T9" fmla="*/ 3750 h 3750"/>
                  <a:gd name="T10" fmla="*/ 375 w 3750"/>
                  <a:gd name="T11" fmla="*/ 3750 h 3750"/>
                  <a:gd name="T12" fmla="*/ 110 w 3750"/>
                  <a:gd name="T13" fmla="*/ 3640 h 3750"/>
                  <a:gd name="T14" fmla="*/ 0 w 3750"/>
                  <a:gd name="T15" fmla="*/ 3375 h 3750"/>
                  <a:gd name="T16" fmla="*/ 110 w 3750"/>
                  <a:gd name="T17" fmla="*/ 3110 h 3750"/>
                  <a:gd name="T18" fmla="*/ 375 w 3750"/>
                  <a:gd name="T19" fmla="*/ 3000 h 3750"/>
                  <a:gd name="T20" fmla="*/ 2625 w 3750"/>
                  <a:gd name="T21" fmla="*/ 3000 h 3750"/>
                  <a:gd name="T22" fmla="*/ 500 w 3750"/>
                  <a:gd name="T23" fmla="*/ 2875 h 3750"/>
                  <a:gd name="T24" fmla="*/ 500 w 3750"/>
                  <a:gd name="T25" fmla="*/ 375 h 3750"/>
                  <a:gd name="T26" fmla="*/ 3000 w 3750"/>
                  <a:gd name="T27" fmla="*/ 750 h 3750"/>
                  <a:gd name="T28" fmla="*/ 3375 w 3750"/>
                  <a:gd name="T29" fmla="*/ 750 h 3750"/>
                  <a:gd name="T30" fmla="*/ 3750 w 3750"/>
                  <a:gd name="T31" fmla="*/ 375 h 3750"/>
                  <a:gd name="T32" fmla="*/ 3375 w 3750"/>
                  <a:gd name="T33" fmla="*/ 0 h 3750"/>
                  <a:gd name="T34" fmla="*/ 3000 w 3750"/>
                  <a:gd name="T35" fmla="*/ 375 h 3750"/>
                  <a:gd name="T36" fmla="*/ 3000 w 3750"/>
                  <a:gd name="T37" fmla="*/ 2375 h 3750"/>
                  <a:gd name="T38" fmla="*/ 3366 w 3750"/>
                  <a:gd name="T39" fmla="*/ 0 h 3750"/>
                  <a:gd name="T40" fmla="*/ 875 w 3750"/>
                  <a:gd name="T41" fmla="*/ 0 h 3750"/>
                  <a:gd name="T42" fmla="*/ 500 w 3750"/>
                  <a:gd name="T43" fmla="*/ 375 h 3750"/>
                  <a:gd name="T44" fmla="*/ 3000 w 3750"/>
                  <a:gd name="T45" fmla="*/ 2375 h 3750"/>
                  <a:gd name="T46" fmla="*/ 3000 w 3750"/>
                  <a:gd name="T47" fmla="*/ 3375 h 3750"/>
                  <a:gd name="T48" fmla="*/ 375 w 3750"/>
                  <a:gd name="T49" fmla="*/ 3750 h 3750"/>
                  <a:gd name="T50" fmla="*/ 2625 w 3750"/>
                  <a:gd name="T51" fmla="*/ 3750 h 3750"/>
                  <a:gd name="T52" fmla="*/ 3000 w 3750"/>
                  <a:gd name="T53" fmla="*/ 3375 h 3750"/>
                  <a:gd name="T54" fmla="*/ 1625 w 3750"/>
                  <a:gd name="T55" fmla="*/ 375 h 3750"/>
                  <a:gd name="T56" fmla="*/ 2375 w 3750"/>
                  <a:gd name="T57" fmla="*/ 1125 h 3750"/>
                  <a:gd name="T58" fmla="*/ 2375 w 3750"/>
                  <a:gd name="T59" fmla="*/ 375 h 3750"/>
                  <a:gd name="T60" fmla="*/ 1625 w 3750"/>
                  <a:gd name="T61" fmla="*/ 1125 h 3750"/>
                  <a:gd name="T62" fmla="*/ 1000 w 3750"/>
                  <a:gd name="T63" fmla="*/ 1875 h 3750"/>
                  <a:gd name="T64" fmla="*/ 1000 w 3750"/>
                  <a:gd name="T65" fmla="*/ 2125 h 3750"/>
                  <a:gd name="T66" fmla="*/ 1338 w 3750"/>
                  <a:gd name="T67" fmla="*/ 1412 h 3750"/>
                  <a:gd name="T68" fmla="*/ 1162 w 3750"/>
                  <a:gd name="T69" fmla="*/ 1588 h 3750"/>
                  <a:gd name="T70" fmla="*/ 1162 w 3750"/>
                  <a:gd name="T71" fmla="*/ 2412 h 3750"/>
                  <a:gd name="T72" fmla="*/ 1338 w 3750"/>
                  <a:gd name="T73" fmla="*/ 2588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50" h="3750">
                    <a:moveTo>
                      <a:pt x="2625" y="3000"/>
                    </a:moveTo>
                    <a:cubicBezTo>
                      <a:pt x="2521" y="3000"/>
                      <a:pt x="2428" y="3042"/>
                      <a:pt x="2360" y="3110"/>
                    </a:cubicBezTo>
                    <a:cubicBezTo>
                      <a:pt x="2292" y="3178"/>
                      <a:pt x="2250" y="3271"/>
                      <a:pt x="2250" y="3375"/>
                    </a:cubicBezTo>
                    <a:cubicBezTo>
                      <a:pt x="2250" y="3479"/>
                      <a:pt x="2292" y="3572"/>
                      <a:pt x="2360" y="3640"/>
                    </a:cubicBezTo>
                    <a:cubicBezTo>
                      <a:pt x="2428" y="3708"/>
                      <a:pt x="2521" y="3750"/>
                      <a:pt x="2625" y="3750"/>
                    </a:cubicBezTo>
                    <a:moveTo>
                      <a:pt x="375" y="3750"/>
                    </a:moveTo>
                    <a:cubicBezTo>
                      <a:pt x="271" y="3750"/>
                      <a:pt x="178" y="3708"/>
                      <a:pt x="110" y="3640"/>
                    </a:cubicBezTo>
                    <a:cubicBezTo>
                      <a:pt x="42" y="3572"/>
                      <a:pt x="0" y="3479"/>
                      <a:pt x="0" y="3375"/>
                    </a:cubicBezTo>
                    <a:cubicBezTo>
                      <a:pt x="0" y="3271"/>
                      <a:pt x="42" y="3178"/>
                      <a:pt x="110" y="3110"/>
                    </a:cubicBezTo>
                    <a:cubicBezTo>
                      <a:pt x="178" y="3042"/>
                      <a:pt x="271" y="3000"/>
                      <a:pt x="375" y="3000"/>
                    </a:cubicBezTo>
                    <a:cubicBezTo>
                      <a:pt x="2625" y="3000"/>
                      <a:pt x="2625" y="3000"/>
                      <a:pt x="2625" y="3000"/>
                    </a:cubicBezTo>
                    <a:moveTo>
                      <a:pt x="500" y="2875"/>
                    </a:moveTo>
                    <a:cubicBezTo>
                      <a:pt x="500" y="375"/>
                      <a:pt x="500" y="375"/>
                      <a:pt x="500" y="375"/>
                    </a:cubicBezTo>
                    <a:moveTo>
                      <a:pt x="3000" y="750"/>
                    </a:moveTo>
                    <a:cubicBezTo>
                      <a:pt x="3375" y="750"/>
                      <a:pt x="3375" y="750"/>
                      <a:pt x="3375" y="750"/>
                    </a:cubicBezTo>
                    <a:cubicBezTo>
                      <a:pt x="3582" y="750"/>
                      <a:pt x="3750" y="582"/>
                      <a:pt x="3750" y="375"/>
                    </a:cubicBezTo>
                    <a:cubicBezTo>
                      <a:pt x="3750" y="168"/>
                      <a:pt x="3582" y="0"/>
                      <a:pt x="3375" y="0"/>
                    </a:cubicBezTo>
                    <a:cubicBezTo>
                      <a:pt x="3168" y="0"/>
                      <a:pt x="3000" y="168"/>
                      <a:pt x="3000" y="375"/>
                    </a:cubicBezTo>
                    <a:cubicBezTo>
                      <a:pt x="3000" y="2375"/>
                      <a:pt x="3000" y="2375"/>
                      <a:pt x="3000" y="2375"/>
                    </a:cubicBezTo>
                    <a:moveTo>
                      <a:pt x="3366" y="0"/>
                    </a:moveTo>
                    <a:cubicBezTo>
                      <a:pt x="875" y="0"/>
                      <a:pt x="875" y="0"/>
                      <a:pt x="875" y="0"/>
                    </a:cubicBezTo>
                    <a:cubicBezTo>
                      <a:pt x="668" y="0"/>
                      <a:pt x="500" y="168"/>
                      <a:pt x="500" y="375"/>
                    </a:cubicBezTo>
                    <a:moveTo>
                      <a:pt x="3000" y="2375"/>
                    </a:moveTo>
                    <a:cubicBezTo>
                      <a:pt x="3000" y="3375"/>
                      <a:pt x="3000" y="3375"/>
                      <a:pt x="3000" y="3375"/>
                    </a:cubicBezTo>
                    <a:moveTo>
                      <a:pt x="375" y="3750"/>
                    </a:moveTo>
                    <a:cubicBezTo>
                      <a:pt x="2625" y="3750"/>
                      <a:pt x="2625" y="3750"/>
                      <a:pt x="2625" y="3750"/>
                    </a:cubicBezTo>
                    <a:cubicBezTo>
                      <a:pt x="2832" y="3750"/>
                      <a:pt x="3000" y="3582"/>
                      <a:pt x="3000" y="3375"/>
                    </a:cubicBezTo>
                    <a:moveTo>
                      <a:pt x="1625" y="375"/>
                    </a:moveTo>
                    <a:cubicBezTo>
                      <a:pt x="2375" y="1125"/>
                      <a:pt x="2375" y="1125"/>
                      <a:pt x="2375" y="1125"/>
                    </a:cubicBezTo>
                    <a:moveTo>
                      <a:pt x="2375" y="375"/>
                    </a:moveTo>
                    <a:cubicBezTo>
                      <a:pt x="1625" y="1125"/>
                      <a:pt x="1625" y="1125"/>
                      <a:pt x="1625" y="1125"/>
                    </a:cubicBezTo>
                    <a:moveTo>
                      <a:pt x="1000" y="1875"/>
                    </a:moveTo>
                    <a:cubicBezTo>
                      <a:pt x="1000" y="2125"/>
                      <a:pt x="1000" y="2125"/>
                      <a:pt x="1000" y="2125"/>
                    </a:cubicBezTo>
                    <a:moveTo>
                      <a:pt x="1338" y="1412"/>
                    </a:moveTo>
                    <a:cubicBezTo>
                      <a:pt x="1162" y="1588"/>
                      <a:pt x="1162" y="1588"/>
                      <a:pt x="1162" y="1588"/>
                    </a:cubicBezTo>
                    <a:moveTo>
                      <a:pt x="1162" y="2412"/>
                    </a:moveTo>
                    <a:cubicBezTo>
                      <a:pt x="1338" y="2588"/>
                      <a:pt x="1338" y="2588"/>
                      <a:pt x="1338" y="2588"/>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23" name="Group 22">
            <a:extLst>
              <a:ext uri="{FF2B5EF4-FFF2-40B4-BE49-F238E27FC236}">
                <a16:creationId xmlns:a16="http://schemas.microsoft.com/office/drawing/2014/main" id="{821E6FAD-F9CA-420B-BD00-ABD153C9B92F}"/>
              </a:ext>
            </a:extLst>
          </p:cNvPr>
          <p:cNvGrpSpPr/>
          <p:nvPr/>
        </p:nvGrpSpPr>
        <p:grpSpPr>
          <a:xfrm>
            <a:off x="9167430" y="2707064"/>
            <a:ext cx="2817678" cy="2931157"/>
            <a:chOff x="9287660" y="1976502"/>
            <a:chExt cx="2874178" cy="2989933"/>
          </a:xfrm>
          <a:solidFill>
            <a:schemeClr val="tx2">
              <a:lumMod val="20000"/>
              <a:lumOff val="80000"/>
            </a:schemeClr>
          </a:solidFill>
        </p:grpSpPr>
        <p:sp>
          <p:nvSpPr>
            <p:cNvPr id="24" name="Rectangle 23">
              <a:extLst>
                <a:ext uri="{FF2B5EF4-FFF2-40B4-BE49-F238E27FC236}">
                  <a16:creationId xmlns:a16="http://schemas.microsoft.com/office/drawing/2014/main" id="{BC07CEB9-2F56-4A87-BAD5-687F5E8F048E}"/>
                </a:ext>
              </a:extLst>
            </p:cNvPr>
            <p:cNvSpPr/>
            <p:nvPr/>
          </p:nvSpPr>
          <p:spPr bwMode="auto">
            <a:xfrm>
              <a:off x="9287660"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lang="en-US" sz="2353" b="1" dirty="0">
                  <a:solidFill>
                    <a:schemeClr val="bg1"/>
                  </a:solidFill>
                  <a:latin typeface="Segoe UI Light" panose="020B0502040204020203" pitchFamily="34" charset="0"/>
                  <a:cs typeface="Segoe UI Light" panose="020B0502040204020203" pitchFamily="34" charset="0"/>
                </a:rPr>
                <a:t>Summary</a:t>
              </a:r>
              <a:endParaRPr kumimoji="0" lang="en-US" sz="2353" b="1"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5" name="Group 24">
              <a:extLst>
                <a:ext uri="{FF2B5EF4-FFF2-40B4-BE49-F238E27FC236}">
                  <a16:creationId xmlns:a16="http://schemas.microsoft.com/office/drawing/2014/main" id="{20BACEB8-DAC7-4481-A6B0-E9B2A0A542AD}"/>
                </a:ext>
              </a:extLst>
            </p:cNvPr>
            <p:cNvGrpSpPr/>
            <p:nvPr/>
          </p:nvGrpSpPr>
          <p:grpSpPr>
            <a:xfrm>
              <a:off x="9287660" y="1976502"/>
              <a:ext cx="2874178" cy="1068404"/>
              <a:chOff x="9287660" y="1976502"/>
              <a:chExt cx="2874178" cy="1068404"/>
            </a:xfrm>
            <a:grpFill/>
          </p:grpSpPr>
          <p:sp>
            <p:nvSpPr>
              <p:cNvPr id="26" name="Rectangle 25">
                <a:extLst>
                  <a:ext uri="{FF2B5EF4-FFF2-40B4-BE49-F238E27FC236}">
                    <a16:creationId xmlns:a16="http://schemas.microsoft.com/office/drawing/2014/main" id="{3AF166A7-8A37-42BA-87DF-51725E94D5DD}"/>
                  </a:ext>
                </a:extLst>
              </p:cNvPr>
              <p:cNvSpPr/>
              <p:nvPr/>
            </p:nvSpPr>
            <p:spPr bwMode="auto">
              <a:xfrm>
                <a:off x="9287660"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7" name="ActivityFeed_F056">
                <a:extLst>
                  <a:ext uri="{FF2B5EF4-FFF2-40B4-BE49-F238E27FC236}">
                    <a16:creationId xmlns:a16="http://schemas.microsoft.com/office/drawing/2014/main" id="{0194A962-BAE8-4552-9912-AE9F16EACE81}"/>
                  </a:ext>
                </a:extLst>
              </p:cNvPr>
              <p:cNvSpPr>
                <a:spLocks noChangeAspect="1" noEditPoints="1"/>
              </p:cNvSpPr>
              <p:nvPr/>
            </p:nvSpPr>
            <p:spPr bwMode="auto">
              <a:xfrm>
                <a:off x="11451669" y="2289761"/>
                <a:ext cx="498422" cy="441886"/>
              </a:xfrm>
              <a:custGeom>
                <a:avLst/>
                <a:gdLst>
                  <a:gd name="T0" fmla="*/ 3734 w 4408"/>
                  <a:gd name="T1" fmla="*/ 3380 h 3908"/>
                  <a:gd name="T2" fmla="*/ 879 w 4408"/>
                  <a:gd name="T3" fmla="*/ 3380 h 3908"/>
                  <a:gd name="T4" fmla="*/ 879 w 4408"/>
                  <a:gd name="T5" fmla="*/ 2056 h 3908"/>
                  <a:gd name="T6" fmla="*/ 4408 w 4408"/>
                  <a:gd name="T7" fmla="*/ 2056 h 3908"/>
                  <a:gd name="T8" fmla="*/ 4408 w 4408"/>
                  <a:gd name="T9" fmla="*/ 3380 h 3908"/>
                  <a:gd name="T10" fmla="*/ 4261 w 4408"/>
                  <a:gd name="T11" fmla="*/ 3380 h 3908"/>
                  <a:gd name="T12" fmla="*/ 4261 w 4408"/>
                  <a:gd name="T13" fmla="*/ 3908 h 3908"/>
                  <a:gd name="T14" fmla="*/ 3734 w 4408"/>
                  <a:gd name="T15" fmla="*/ 3380 h 3908"/>
                  <a:gd name="T16" fmla="*/ 147 w 4408"/>
                  <a:gd name="T17" fmla="*/ 1849 h 3908"/>
                  <a:gd name="T18" fmla="*/ 673 w 4408"/>
                  <a:gd name="T19" fmla="*/ 1323 h 3908"/>
                  <a:gd name="T20" fmla="*/ 3523 w 4408"/>
                  <a:gd name="T21" fmla="*/ 1323 h 3908"/>
                  <a:gd name="T22" fmla="*/ 3523 w 4408"/>
                  <a:gd name="T23" fmla="*/ 0 h 3908"/>
                  <a:gd name="T24" fmla="*/ 0 w 4408"/>
                  <a:gd name="T25" fmla="*/ 0 h 3908"/>
                  <a:gd name="T26" fmla="*/ 0 w 4408"/>
                  <a:gd name="T27" fmla="*/ 1323 h 3908"/>
                  <a:gd name="T28" fmla="*/ 147 w 4408"/>
                  <a:gd name="T29" fmla="*/ 1323 h 3908"/>
                  <a:gd name="T30" fmla="*/ 147 w 4408"/>
                  <a:gd name="T31" fmla="*/ 1849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8" h="3908">
                    <a:moveTo>
                      <a:pt x="3734" y="3380"/>
                    </a:moveTo>
                    <a:lnTo>
                      <a:pt x="879" y="3380"/>
                    </a:lnTo>
                    <a:lnTo>
                      <a:pt x="879" y="2056"/>
                    </a:lnTo>
                    <a:lnTo>
                      <a:pt x="4408" y="2056"/>
                    </a:lnTo>
                    <a:lnTo>
                      <a:pt x="4408" y="3380"/>
                    </a:lnTo>
                    <a:lnTo>
                      <a:pt x="4261" y="3380"/>
                    </a:lnTo>
                    <a:lnTo>
                      <a:pt x="4261" y="3908"/>
                    </a:lnTo>
                    <a:lnTo>
                      <a:pt x="3734" y="3380"/>
                    </a:lnTo>
                    <a:close/>
                    <a:moveTo>
                      <a:pt x="147" y="1849"/>
                    </a:moveTo>
                    <a:lnTo>
                      <a:pt x="673" y="1323"/>
                    </a:lnTo>
                    <a:lnTo>
                      <a:pt x="3523" y="1323"/>
                    </a:lnTo>
                    <a:lnTo>
                      <a:pt x="3523" y="0"/>
                    </a:lnTo>
                    <a:lnTo>
                      <a:pt x="0" y="0"/>
                    </a:lnTo>
                    <a:lnTo>
                      <a:pt x="0" y="1323"/>
                    </a:lnTo>
                    <a:lnTo>
                      <a:pt x="147" y="1323"/>
                    </a:lnTo>
                    <a:lnTo>
                      <a:pt x="147" y="1849"/>
                    </a:lnTo>
                    <a:close/>
                  </a:path>
                </a:pathLst>
              </a:custGeom>
              <a:grpFill/>
              <a:ln w="15875" cap="sq">
                <a:solidFill>
                  <a:schemeClr val="bg1"/>
                </a:solidFill>
                <a:prstDash val="soli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spTree>
    <p:extLst>
      <p:ext uri="{BB962C8B-B14F-4D97-AF65-F5344CB8AC3E}">
        <p14:creationId xmlns:p14="http://schemas.microsoft.com/office/powerpoint/2010/main" val="2093358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a:t>Agenda</a:t>
            </a:r>
          </a:p>
        </p:txBody>
      </p:sp>
      <p:grpSp>
        <p:nvGrpSpPr>
          <p:cNvPr id="7" name="Group 6">
            <a:extLst>
              <a:ext uri="{FF2B5EF4-FFF2-40B4-BE49-F238E27FC236}">
                <a16:creationId xmlns:a16="http://schemas.microsoft.com/office/drawing/2014/main" id="{70872AB0-2D59-48E8-9216-F66A19EDF8F4}"/>
              </a:ext>
            </a:extLst>
          </p:cNvPr>
          <p:cNvGrpSpPr/>
          <p:nvPr/>
        </p:nvGrpSpPr>
        <p:grpSpPr>
          <a:xfrm>
            <a:off x="331586" y="2707063"/>
            <a:ext cx="2817678" cy="2931161"/>
            <a:chOff x="274638" y="1976502"/>
            <a:chExt cx="2874178" cy="2989937"/>
          </a:xfrm>
          <a:solidFill>
            <a:srgbClr val="C8D5EA"/>
          </a:solidFill>
        </p:grpSpPr>
        <p:sp>
          <p:nvSpPr>
            <p:cNvPr id="8" name="Rectangle 7">
              <a:extLst>
                <a:ext uri="{FF2B5EF4-FFF2-40B4-BE49-F238E27FC236}">
                  <a16:creationId xmlns:a16="http://schemas.microsoft.com/office/drawing/2014/main" id="{9A8A767D-7E01-43DA-9556-A30767DEFE53}"/>
                </a:ext>
              </a:extLst>
            </p:cNvPr>
            <p:cNvSpPr/>
            <p:nvPr/>
          </p:nvSpPr>
          <p:spPr bwMode="auto">
            <a:xfrm>
              <a:off x="274638" y="3040068"/>
              <a:ext cx="2874178" cy="1926371"/>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Segoe UI" pitchFamily="34" charset="0"/>
                  <a:cs typeface="Segoe UI Light" panose="020B0502040204020203" pitchFamily="34" charset="0"/>
                </a:rPr>
                <a:t>Trends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Segoe UI" pitchFamily="34" charset="0"/>
                  <a:cs typeface="Segoe UI Light" panose="020B0502040204020203" pitchFamily="34" charset="0"/>
                </a:rPr>
                <a:t> in security landscape</a:t>
              </a:r>
            </a:p>
          </p:txBody>
        </p:sp>
        <p:grpSp>
          <p:nvGrpSpPr>
            <p:cNvPr id="9" name="Group 8">
              <a:extLst>
                <a:ext uri="{FF2B5EF4-FFF2-40B4-BE49-F238E27FC236}">
                  <a16:creationId xmlns:a16="http://schemas.microsoft.com/office/drawing/2014/main" id="{7C6708BF-1A02-4086-BEBA-69089B8C7CBA}"/>
                </a:ext>
              </a:extLst>
            </p:cNvPr>
            <p:cNvGrpSpPr/>
            <p:nvPr/>
          </p:nvGrpSpPr>
          <p:grpSpPr>
            <a:xfrm>
              <a:off x="274638" y="1976502"/>
              <a:ext cx="2874178" cy="1068404"/>
              <a:chOff x="274638" y="1976502"/>
              <a:chExt cx="2874178" cy="1068404"/>
            </a:xfrm>
            <a:grpFill/>
          </p:grpSpPr>
          <p:sp>
            <p:nvSpPr>
              <p:cNvPr id="10" name="Rectangle 9">
                <a:extLst>
                  <a:ext uri="{FF2B5EF4-FFF2-40B4-BE49-F238E27FC236}">
                    <a16:creationId xmlns:a16="http://schemas.microsoft.com/office/drawing/2014/main" id="{C6ACEF90-4AB7-437E-B823-28F2F2941719}"/>
                  </a:ext>
                </a:extLst>
              </p:cNvPr>
              <p:cNvSpPr/>
              <p:nvPr/>
            </p:nvSpPr>
            <p:spPr bwMode="auto">
              <a:xfrm>
                <a:off x="274638"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solidFill>
                    <a:schemeClr val="bg1"/>
                  </a:solidFill>
                  <a:effectLst/>
                  <a:uLnTx/>
                  <a:uFillTx/>
                  <a:latin typeface="Segoe UI"/>
                  <a:ea typeface="Segoe UI" pitchFamily="34" charset="0"/>
                  <a:cs typeface="Segoe UI" pitchFamily="34" charset="0"/>
                </a:endParaRPr>
              </a:p>
            </p:txBody>
          </p:sp>
          <p:sp>
            <p:nvSpPr>
              <p:cNvPr id="11" name="Chart_E999">
                <a:extLst>
                  <a:ext uri="{FF2B5EF4-FFF2-40B4-BE49-F238E27FC236}">
                    <a16:creationId xmlns:a16="http://schemas.microsoft.com/office/drawing/2014/main" id="{F37FB61D-816B-418D-855A-66C77C6E0F92}"/>
                  </a:ext>
                </a:extLst>
              </p:cNvPr>
              <p:cNvSpPr>
                <a:spLocks noChangeAspect="1" noEditPoints="1"/>
              </p:cNvSpPr>
              <p:nvPr/>
            </p:nvSpPr>
            <p:spPr bwMode="auto">
              <a:xfrm>
                <a:off x="2540555" y="2291838"/>
                <a:ext cx="437424" cy="437732"/>
              </a:xfrm>
              <a:custGeom>
                <a:avLst/>
                <a:gdLst>
                  <a:gd name="T0" fmla="*/ 0 w 4245"/>
                  <a:gd name="T1" fmla="*/ 0 h 4248"/>
                  <a:gd name="T2" fmla="*/ 0 w 4245"/>
                  <a:gd name="T3" fmla="*/ 4248 h 4248"/>
                  <a:gd name="T4" fmla="*/ 4245 w 4245"/>
                  <a:gd name="T5" fmla="*/ 4248 h 4248"/>
                  <a:gd name="T6" fmla="*/ 4088 w 4245"/>
                  <a:gd name="T7" fmla="*/ 1101 h 4248"/>
                  <a:gd name="T8" fmla="*/ 2515 w 4245"/>
                  <a:gd name="T9" fmla="*/ 2675 h 4248"/>
                  <a:gd name="T10" fmla="*/ 1886 w 4245"/>
                  <a:gd name="T11" fmla="*/ 2045 h 4248"/>
                  <a:gd name="T12" fmla="*/ 0 w 4245"/>
                  <a:gd name="T13" fmla="*/ 3933 h 4248"/>
                  <a:gd name="T14" fmla="*/ 4088 w 4245"/>
                  <a:gd name="T15" fmla="*/ 2203 h 4248"/>
                  <a:gd name="T16" fmla="*/ 4088 w 4245"/>
                  <a:gd name="T17" fmla="*/ 1101 h 4248"/>
                  <a:gd name="T18" fmla="*/ 2987 w 4245"/>
                  <a:gd name="T19" fmla="*/ 1101 h 4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45" h="4248">
                    <a:moveTo>
                      <a:pt x="0" y="0"/>
                    </a:moveTo>
                    <a:lnTo>
                      <a:pt x="0" y="4248"/>
                    </a:lnTo>
                    <a:lnTo>
                      <a:pt x="4245" y="4248"/>
                    </a:lnTo>
                    <a:moveTo>
                      <a:pt x="4088" y="1101"/>
                    </a:moveTo>
                    <a:lnTo>
                      <a:pt x="2515" y="2675"/>
                    </a:lnTo>
                    <a:lnTo>
                      <a:pt x="1886" y="2045"/>
                    </a:lnTo>
                    <a:lnTo>
                      <a:pt x="0" y="3933"/>
                    </a:lnTo>
                    <a:moveTo>
                      <a:pt x="4088" y="2203"/>
                    </a:moveTo>
                    <a:lnTo>
                      <a:pt x="4088" y="1101"/>
                    </a:lnTo>
                    <a:lnTo>
                      <a:pt x="2987" y="1101"/>
                    </a:ln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2" name="Group 11">
            <a:extLst>
              <a:ext uri="{FF2B5EF4-FFF2-40B4-BE49-F238E27FC236}">
                <a16:creationId xmlns:a16="http://schemas.microsoft.com/office/drawing/2014/main" id="{A73FB9FE-CBE8-42A2-BFD2-B9FE3C1D5671}"/>
              </a:ext>
            </a:extLst>
          </p:cNvPr>
          <p:cNvGrpSpPr/>
          <p:nvPr/>
        </p:nvGrpSpPr>
        <p:grpSpPr>
          <a:xfrm>
            <a:off x="3276867" y="2707064"/>
            <a:ext cx="2817678" cy="2931159"/>
            <a:chOff x="3278979" y="1976502"/>
            <a:chExt cx="2874178" cy="2989935"/>
          </a:xfrm>
          <a:solidFill>
            <a:srgbClr val="243A5E"/>
          </a:solidFill>
        </p:grpSpPr>
        <p:sp>
          <p:nvSpPr>
            <p:cNvPr id="13" name="Rectangle 12">
              <a:extLst>
                <a:ext uri="{FF2B5EF4-FFF2-40B4-BE49-F238E27FC236}">
                  <a16:creationId xmlns:a16="http://schemas.microsoft.com/office/drawing/2014/main" id="{8F55816E-C028-4BB3-AC71-32129485B46C}"/>
                </a:ext>
              </a:extLst>
            </p:cNvPr>
            <p:cNvSpPr/>
            <p:nvPr/>
          </p:nvSpPr>
          <p:spPr bwMode="auto">
            <a:xfrm>
              <a:off x="3278979" y="3040065"/>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a:t>
              </a:r>
              <a:r>
                <a:rPr lang="en-US" sz="2353" b="1">
                  <a:solidFill>
                    <a:srgbClr val="92D050"/>
                  </a:solidFill>
                  <a:latin typeface="Segoe UI Light" panose="020B0502040204020203" pitchFamily="34" charset="0"/>
                  <a:cs typeface="Segoe UI Light" panose="020B0502040204020203" pitchFamily="34" charset="0"/>
                </a:rPr>
                <a:t>security controls</a:t>
              </a:r>
              <a:r>
                <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rPr>
                <a:t> to your unique challenges</a:t>
              </a:r>
            </a:p>
          </p:txBody>
        </p:sp>
        <p:grpSp>
          <p:nvGrpSpPr>
            <p:cNvPr id="14" name="Group 13">
              <a:extLst>
                <a:ext uri="{FF2B5EF4-FFF2-40B4-BE49-F238E27FC236}">
                  <a16:creationId xmlns:a16="http://schemas.microsoft.com/office/drawing/2014/main" id="{3FEA2320-CA91-4FB6-B104-1EA6298586E2}"/>
                </a:ext>
              </a:extLst>
            </p:cNvPr>
            <p:cNvGrpSpPr/>
            <p:nvPr/>
          </p:nvGrpSpPr>
          <p:grpSpPr>
            <a:xfrm>
              <a:off x="3278979" y="1976502"/>
              <a:ext cx="2874178" cy="1068404"/>
              <a:chOff x="3278979" y="1976502"/>
              <a:chExt cx="2874178" cy="1068404"/>
            </a:xfrm>
            <a:grpFill/>
          </p:grpSpPr>
          <p:sp>
            <p:nvSpPr>
              <p:cNvPr id="15" name="Rectangle 14">
                <a:extLst>
                  <a:ext uri="{FF2B5EF4-FFF2-40B4-BE49-F238E27FC236}">
                    <a16:creationId xmlns:a16="http://schemas.microsoft.com/office/drawing/2014/main" id="{CF6809DC-B857-4A00-8E84-0B192ACA39B1}"/>
                  </a:ext>
                </a:extLst>
              </p:cNvPr>
              <p:cNvSpPr/>
              <p:nvPr/>
            </p:nvSpPr>
            <p:spPr bwMode="auto">
              <a:xfrm>
                <a:off x="327897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16" name="strategy">
                <a:extLst>
                  <a:ext uri="{FF2B5EF4-FFF2-40B4-BE49-F238E27FC236}">
                    <a16:creationId xmlns:a16="http://schemas.microsoft.com/office/drawing/2014/main" id="{0AAE6394-ED3F-4D3B-9820-33B8AEA25511}"/>
                  </a:ext>
                </a:extLst>
              </p:cNvPr>
              <p:cNvSpPr>
                <a:spLocks noChangeAspect="1" noEditPoints="1"/>
              </p:cNvSpPr>
              <p:nvPr/>
            </p:nvSpPr>
            <p:spPr bwMode="auto">
              <a:xfrm>
                <a:off x="5552427" y="2251698"/>
                <a:ext cx="388803" cy="518012"/>
              </a:xfrm>
              <a:custGeom>
                <a:avLst/>
                <a:gdLst>
                  <a:gd name="T0" fmla="*/ 208 w 240"/>
                  <a:gd name="T1" fmla="*/ 83 h 322"/>
                  <a:gd name="T2" fmla="*/ 207 w 240"/>
                  <a:gd name="T3" fmla="*/ 128 h 322"/>
                  <a:gd name="T4" fmla="*/ 166 w 240"/>
                  <a:gd name="T5" fmla="*/ 178 h 322"/>
                  <a:gd name="T6" fmla="*/ 83 w 240"/>
                  <a:gd name="T7" fmla="*/ 178 h 322"/>
                  <a:gd name="T8" fmla="*/ 43 w 240"/>
                  <a:gd name="T9" fmla="*/ 191 h 322"/>
                  <a:gd name="T10" fmla="*/ 25 w 240"/>
                  <a:gd name="T11" fmla="*/ 230 h 322"/>
                  <a:gd name="T12" fmla="*/ 25 w 240"/>
                  <a:gd name="T13" fmla="*/ 239 h 322"/>
                  <a:gd name="T14" fmla="*/ 239 w 240"/>
                  <a:gd name="T15" fmla="*/ 114 h 322"/>
                  <a:gd name="T16" fmla="*/ 208 w 240"/>
                  <a:gd name="T17" fmla="*/ 83 h 322"/>
                  <a:gd name="T18" fmla="*/ 177 w 240"/>
                  <a:gd name="T19" fmla="*/ 114 h 322"/>
                  <a:gd name="T20" fmla="*/ 0 w 240"/>
                  <a:gd name="T21" fmla="*/ 296 h 322"/>
                  <a:gd name="T22" fmla="*/ 26 w 240"/>
                  <a:gd name="T23" fmla="*/ 322 h 322"/>
                  <a:gd name="T24" fmla="*/ 52 w 240"/>
                  <a:gd name="T25" fmla="*/ 296 h 322"/>
                  <a:gd name="T26" fmla="*/ 26 w 240"/>
                  <a:gd name="T27" fmla="*/ 270 h 322"/>
                  <a:gd name="T28" fmla="*/ 0 w 240"/>
                  <a:gd name="T29" fmla="*/ 296 h 322"/>
                  <a:gd name="T30" fmla="*/ 187 w 240"/>
                  <a:gd name="T31" fmla="*/ 26 h 322"/>
                  <a:gd name="T32" fmla="*/ 213 w 240"/>
                  <a:gd name="T33" fmla="*/ 52 h 322"/>
                  <a:gd name="T34" fmla="*/ 239 w 240"/>
                  <a:gd name="T35" fmla="*/ 26 h 322"/>
                  <a:gd name="T36" fmla="*/ 213 w 240"/>
                  <a:gd name="T37" fmla="*/ 0 h 322"/>
                  <a:gd name="T38" fmla="*/ 187 w 240"/>
                  <a:gd name="T39" fmla="*/ 26 h 322"/>
                  <a:gd name="T40" fmla="*/ 67 w 240"/>
                  <a:gd name="T41" fmla="*/ 96 h 322"/>
                  <a:gd name="T42" fmla="*/ 119 w 240"/>
                  <a:gd name="T43" fmla="*/ 148 h 322"/>
                  <a:gd name="T44" fmla="*/ 119 w 240"/>
                  <a:gd name="T45" fmla="*/ 96 h 322"/>
                  <a:gd name="T46" fmla="*/ 67 w 240"/>
                  <a:gd name="T47" fmla="*/ 148 h 322"/>
                  <a:gd name="T48" fmla="*/ 189 w 240"/>
                  <a:gd name="T49" fmla="*/ 203 h 322"/>
                  <a:gd name="T50" fmla="*/ 240 w 240"/>
                  <a:gd name="T51" fmla="*/ 255 h 322"/>
                  <a:gd name="T52" fmla="*/ 240 w 240"/>
                  <a:gd name="T53" fmla="*/ 203 h 322"/>
                  <a:gd name="T54" fmla="*/ 189 w 240"/>
                  <a:gd name="T55" fmla="*/ 255 h 322"/>
                  <a:gd name="T56" fmla="*/ 93 w 240"/>
                  <a:gd name="T57" fmla="*/ 227 h 322"/>
                  <a:gd name="T58" fmla="*/ 145 w 240"/>
                  <a:gd name="T59" fmla="*/ 279 h 322"/>
                  <a:gd name="T60" fmla="*/ 145 w 240"/>
                  <a:gd name="T61" fmla="*/ 227 h 322"/>
                  <a:gd name="T62" fmla="*/ 93 w 240"/>
                  <a:gd name="T63" fmla="*/ 279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0" h="322">
                    <a:moveTo>
                      <a:pt x="208" y="83"/>
                    </a:moveTo>
                    <a:cubicBezTo>
                      <a:pt x="208" y="83"/>
                      <a:pt x="208" y="103"/>
                      <a:pt x="207" y="128"/>
                    </a:cubicBezTo>
                    <a:cubicBezTo>
                      <a:pt x="206" y="177"/>
                      <a:pt x="166" y="178"/>
                      <a:pt x="166" y="178"/>
                    </a:cubicBezTo>
                    <a:cubicBezTo>
                      <a:pt x="83" y="178"/>
                      <a:pt x="83" y="178"/>
                      <a:pt x="83" y="178"/>
                    </a:cubicBezTo>
                    <a:cubicBezTo>
                      <a:pt x="83" y="178"/>
                      <a:pt x="58" y="178"/>
                      <a:pt x="43" y="191"/>
                    </a:cubicBezTo>
                    <a:cubicBezTo>
                      <a:pt x="28" y="203"/>
                      <a:pt x="25" y="220"/>
                      <a:pt x="25" y="230"/>
                    </a:cubicBezTo>
                    <a:cubicBezTo>
                      <a:pt x="25" y="239"/>
                      <a:pt x="25" y="239"/>
                      <a:pt x="25" y="239"/>
                    </a:cubicBezTo>
                    <a:moveTo>
                      <a:pt x="239" y="114"/>
                    </a:moveTo>
                    <a:cubicBezTo>
                      <a:pt x="208" y="83"/>
                      <a:pt x="208" y="83"/>
                      <a:pt x="208" y="83"/>
                    </a:cubicBezTo>
                    <a:cubicBezTo>
                      <a:pt x="177" y="114"/>
                      <a:pt x="177" y="114"/>
                      <a:pt x="177" y="114"/>
                    </a:cubicBezTo>
                    <a:moveTo>
                      <a:pt x="0" y="296"/>
                    </a:moveTo>
                    <a:cubicBezTo>
                      <a:pt x="0" y="310"/>
                      <a:pt x="12" y="322"/>
                      <a:pt x="26" y="322"/>
                    </a:cubicBezTo>
                    <a:cubicBezTo>
                      <a:pt x="40" y="322"/>
                      <a:pt x="52" y="310"/>
                      <a:pt x="52" y="296"/>
                    </a:cubicBezTo>
                    <a:cubicBezTo>
                      <a:pt x="52" y="282"/>
                      <a:pt x="40" y="270"/>
                      <a:pt x="26" y="270"/>
                    </a:cubicBezTo>
                    <a:cubicBezTo>
                      <a:pt x="12" y="270"/>
                      <a:pt x="0" y="282"/>
                      <a:pt x="0" y="296"/>
                    </a:cubicBezTo>
                    <a:close/>
                    <a:moveTo>
                      <a:pt x="187" y="26"/>
                    </a:moveTo>
                    <a:cubicBezTo>
                      <a:pt x="187" y="40"/>
                      <a:pt x="199" y="52"/>
                      <a:pt x="213" y="52"/>
                    </a:cubicBezTo>
                    <a:cubicBezTo>
                      <a:pt x="227" y="52"/>
                      <a:pt x="239" y="40"/>
                      <a:pt x="239" y="26"/>
                    </a:cubicBezTo>
                    <a:cubicBezTo>
                      <a:pt x="239" y="12"/>
                      <a:pt x="227" y="0"/>
                      <a:pt x="213" y="0"/>
                    </a:cubicBezTo>
                    <a:cubicBezTo>
                      <a:pt x="199" y="0"/>
                      <a:pt x="187" y="12"/>
                      <a:pt x="187" y="26"/>
                    </a:cubicBezTo>
                    <a:close/>
                    <a:moveTo>
                      <a:pt x="67" y="96"/>
                    </a:moveTo>
                    <a:cubicBezTo>
                      <a:pt x="119" y="148"/>
                      <a:pt x="119" y="148"/>
                      <a:pt x="119" y="148"/>
                    </a:cubicBezTo>
                    <a:moveTo>
                      <a:pt x="119" y="96"/>
                    </a:moveTo>
                    <a:cubicBezTo>
                      <a:pt x="67" y="148"/>
                      <a:pt x="67" y="148"/>
                      <a:pt x="67" y="148"/>
                    </a:cubicBezTo>
                    <a:moveTo>
                      <a:pt x="189" y="203"/>
                    </a:moveTo>
                    <a:cubicBezTo>
                      <a:pt x="240" y="255"/>
                      <a:pt x="240" y="255"/>
                      <a:pt x="240" y="255"/>
                    </a:cubicBezTo>
                    <a:moveTo>
                      <a:pt x="240" y="203"/>
                    </a:moveTo>
                    <a:cubicBezTo>
                      <a:pt x="189" y="255"/>
                      <a:pt x="189" y="255"/>
                      <a:pt x="189" y="255"/>
                    </a:cubicBezTo>
                    <a:moveTo>
                      <a:pt x="93" y="227"/>
                    </a:moveTo>
                    <a:cubicBezTo>
                      <a:pt x="145" y="279"/>
                      <a:pt x="145" y="279"/>
                      <a:pt x="145" y="279"/>
                    </a:cubicBezTo>
                    <a:moveTo>
                      <a:pt x="145" y="227"/>
                    </a:moveTo>
                    <a:cubicBezTo>
                      <a:pt x="93" y="279"/>
                      <a:pt x="93" y="279"/>
                      <a:pt x="93" y="279"/>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18" name="Group 17">
            <a:extLst>
              <a:ext uri="{FF2B5EF4-FFF2-40B4-BE49-F238E27FC236}">
                <a16:creationId xmlns:a16="http://schemas.microsoft.com/office/drawing/2014/main" id="{B928856E-5650-4524-82E8-8ED06CE6272F}"/>
              </a:ext>
            </a:extLst>
          </p:cNvPr>
          <p:cNvGrpSpPr/>
          <p:nvPr/>
        </p:nvGrpSpPr>
        <p:grpSpPr>
          <a:xfrm>
            <a:off x="6222148" y="2707064"/>
            <a:ext cx="2817678" cy="2931157"/>
            <a:chOff x="6283319" y="1976502"/>
            <a:chExt cx="2874178" cy="2989933"/>
          </a:xfrm>
          <a:solidFill>
            <a:schemeClr val="tx2">
              <a:lumMod val="20000"/>
              <a:lumOff val="80000"/>
            </a:schemeClr>
          </a:solidFill>
        </p:grpSpPr>
        <p:sp>
          <p:nvSpPr>
            <p:cNvPr id="19" name="Rectangle 18">
              <a:extLst>
                <a:ext uri="{FF2B5EF4-FFF2-40B4-BE49-F238E27FC236}">
                  <a16:creationId xmlns:a16="http://schemas.microsoft.com/office/drawing/2014/main" id="{85C326A3-AABE-41EB-8A40-31332D18BAAF}"/>
                </a:ext>
              </a:extLst>
            </p:cNvPr>
            <p:cNvSpPr/>
            <p:nvPr/>
          </p:nvSpPr>
          <p:spPr bwMode="auto">
            <a:xfrm>
              <a:off x="6283319"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kumimoji="0" lang="en-US" sz="2353" b="1" i="0" u="none" strike="noStrike" kern="1200" cap="none" spc="0" normalizeH="0" baseline="0" noProof="0">
                  <a:ln>
                    <a:noFill/>
                  </a:ln>
                  <a:solidFill>
                    <a:srgbClr val="92D050"/>
                  </a:solidFill>
                  <a:effectLst/>
                  <a:uLnTx/>
                  <a:uFillTx/>
                  <a:latin typeface="Segoe UI Light" panose="020B0502040204020203" pitchFamily="34" charset="0"/>
                  <a:ea typeface="+mn-ea"/>
                  <a:cs typeface="Segoe UI Light" panose="020B0502040204020203" pitchFamily="34" charset="0"/>
                </a:rPr>
                <a:t>New compliance</a:t>
              </a:r>
              <a:r>
                <a:rPr lang="en-US" sz="2353" b="1">
                  <a:solidFill>
                    <a:srgbClr val="92D050"/>
                  </a:solidFill>
                  <a:latin typeface="Segoe UI Light" panose="020B0502040204020203" pitchFamily="34" charset="0"/>
                  <a:cs typeface="Segoe UI Light" panose="020B0502040204020203" pitchFamily="34" charset="0"/>
                </a:rPr>
                <a:t> controls</a:t>
              </a:r>
              <a:r>
                <a:rPr lang="en-US" sz="2353" b="1">
                  <a:solidFill>
                    <a:schemeClr val="bg1"/>
                  </a:solidFill>
                  <a:latin typeface="Segoe UI Light" panose="020B0502040204020203" pitchFamily="34" charset="0"/>
                  <a:cs typeface="Segoe UI Light" panose="020B0502040204020203" pitchFamily="34" charset="0"/>
                </a:rPr>
                <a:t> </a:t>
              </a:r>
              <a:endParaRPr kumimoji="0" lang="en-US" sz="2353" b="1" i="0" u="none" strike="noStrike" kern="1200" cap="none" spc="0" normalizeH="0" baseline="0" noProof="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0" name="Group 19">
              <a:extLst>
                <a:ext uri="{FF2B5EF4-FFF2-40B4-BE49-F238E27FC236}">
                  <a16:creationId xmlns:a16="http://schemas.microsoft.com/office/drawing/2014/main" id="{8456FC31-E6DF-47C2-9309-23593C14C51E}"/>
                </a:ext>
              </a:extLst>
            </p:cNvPr>
            <p:cNvGrpSpPr/>
            <p:nvPr/>
          </p:nvGrpSpPr>
          <p:grpSpPr>
            <a:xfrm>
              <a:off x="6283319" y="1976502"/>
              <a:ext cx="2874178" cy="1068404"/>
              <a:chOff x="6283319" y="1976502"/>
              <a:chExt cx="2874178" cy="1068404"/>
            </a:xfrm>
            <a:grpFill/>
          </p:grpSpPr>
          <p:sp>
            <p:nvSpPr>
              <p:cNvPr id="21" name="Rectangle 20">
                <a:extLst>
                  <a:ext uri="{FF2B5EF4-FFF2-40B4-BE49-F238E27FC236}">
                    <a16:creationId xmlns:a16="http://schemas.microsoft.com/office/drawing/2014/main" id="{F1511CF0-B376-4F44-898E-6C20E3A955A0}"/>
                  </a:ext>
                </a:extLst>
              </p:cNvPr>
              <p:cNvSpPr/>
              <p:nvPr/>
            </p:nvSpPr>
            <p:spPr bwMode="auto">
              <a:xfrm>
                <a:off x="6283319"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2" name="Quest_ED40">
                <a:extLst>
                  <a:ext uri="{FF2B5EF4-FFF2-40B4-BE49-F238E27FC236}">
                    <a16:creationId xmlns:a16="http://schemas.microsoft.com/office/drawing/2014/main" id="{83264661-4B5C-46C7-BADB-67FAE7196294}"/>
                  </a:ext>
                </a:extLst>
              </p:cNvPr>
              <p:cNvSpPr>
                <a:spLocks noChangeAspect="1" noEditPoints="1"/>
              </p:cNvSpPr>
              <p:nvPr/>
            </p:nvSpPr>
            <p:spPr bwMode="auto">
              <a:xfrm>
                <a:off x="8513966" y="2294703"/>
                <a:ext cx="431897" cy="432002"/>
              </a:xfrm>
              <a:custGeom>
                <a:avLst/>
                <a:gdLst>
                  <a:gd name="T0" fmla="*/ 2625 w 3750"/>
                  <a:gd name="T1" fmla="*/ 3000 h 3750"/>
                  <a:gd name="T2" fmla="*/ 2360 w 3750"/>
                  <a:gd name="T3" fmla="*/ 3110 h 3750"/>
                  <a:gd name="T4" fmla="*/ 2250 w 3750"/>
                  <a:gd name="T5" fmla="*/ 3375 h 3750"/>
                  <a:gd name="T6" fmla="*/ 2360 w 3750"/>
                  <a:gd name="T7" fmla="*/ 3640 h 3750"/>
                  <a:gd name="T8" fmla="*/ 2625 w 3750"/>
                  <a:gd name="T9" fmla="*/ 3750 h 3750"/>
                  <a:gd name="T10" fmla="*/ 375 w 3750"/>
                  <a:gd name="T11" fmla="*/ 3750 h 3750"/>
                  <a:gd name="T12" fmla="*/ 110 w 3750"/>
                  <a:gd name="T13" fmla="*/ 3640 h 3750"/>
                  <a:gd name="T14" fmla="*/ 0 w 3750"/>
                  <a:gd name="T15" fmla="*/ 3375 h 3750"/>
                  <a:gd name="T16" fmla="*/ 110 w 3750"/>
                  <a:gd name="T17" fmla="*/ 3110 h 3750"/>
                  <a:gd name="T18" fmla="*/ 375 w 3750"/>
                  <a:gd name="T19" fmla="*/ 3000 h 3750"/>
                  <a:gd name="T20" fmla="*/ 2625 w 3750"/>
                  <a:gd name="T21" fmla="*/ 3000 h 3750"/>
                  <a:gd name="T22" fmla="*/ 500 w 3750"/>
                  <a:gd name="T23" fmla="*/ 2875 h 3750"/>
                  <a:gd name="T24" fmla="*/ 500 w 3750"/>
                  <a:gd name="T25" fmla="*/ 375 h 3750"/>
                  <a:gd name="T26" fmla="*/ 3000 w 3750"/>
                  <a:gd name="T27" fmla="*/ 750 h 3750"/>
                  <a:gd name="T28" fmla="*/ 3375 w 3750"/>
                  <a:gd name="T29" fmla="*/ 750 h 3750"/>
                  <a:gd name="T30" fmla="*/ 3750 w 3750"/>
                  <a:gd name="T31" fmla="*/ 375 h 3750"/>
                  <a:gd name="T32" fmla="*/ 3375 w 3750"/>
                  <a:gd name="T33" fmla="*/ 0 h 3750"/>
                  <a:gd name="T34" fmla="*/ 3000 w 3750"/>
                  <a:gd name="T35" fmla="*/ 375 h 3750"/>
                  <a:gd name="T36" fmla="*/ 3000 w 3750"/>
                  <a:gd name="T37" fmla="*/ 2375 h 3750"/>
                  <a:gd name="T38" fmla="*/ 3366 w 3750"/>
                  <a:gd name="T39" fmla="*/ 0 h 3750"/>
                  <a:gd name="T40" fmla="*/ 875 w 3750"/>
                  <a:gd name="T41" fmla="*/ 0 h 3750"/>
                  <a:gd name="T42" fmla="*/ 500 w 3750"/>
                  <a:gd name="T43" fmla="*/ 375 h 3750"/>
                  <a:gd name="T44" fmla="*/ 3000 w 3750"/>
                  <a:gd name="T45" fmla="*/ 2375 h 3750"/>
                  <a:gd name="T46" fmla="*/ 3000 w 3750"/>
                  <a:gd name="T47" fmla="*/ 3375 h 3750"/>
                  <a:gd name="T48" fmla="*/ 375 w 3750"/>
                  <a:gd name="T49" fmla="*/ 3750 h 3750"/>
                  <a:gd name="T50" fmla="*/ 2625 w 3750"/>
                  <a:gd name="T51" fmla="*/ 3750 h 3750"/>
                  <a:gd name="T52" fmla="*/ 3000 w 3750"/>
                  <a:gd name="T53" fmla="*/ 3375 h 3750"/>
                  <a:gd name="T54" fmla="*/ 1625 w 3750"/>
                  <a:gd name="T55" fmla="*/ 375 h 3750"/>
                  <a:gd name="T56" fmla="*/ 2375 w 3750"/>
                  <a:gd name="T57" fmla="*/ 1125 h 3750"/>
                  <a:gd name="T58" fmla="*/ 2375 w 3750"/>
                  <a:gd name="T59" fmla="*/ 375 h 3750"/>
                  <a:gd name="T60" fmla="*/ 1625 w 3750"/>
                  <a:gd name="T61" fmla="*/ 1125 h 3750"/>
                  <a:gd name="T62" fmla="*/ 1000 w 3750"/>
                  <a:gd name="T63" fmla="*/ 1875 h 3750"/>
                  <a:gd name="T64" fmla="*/ 1000 w 3750"/>
                  <a:gd name="T65" fmla="*/ 2125 h 3750"/>
                  <a:gd name="T66" fmla="*/ 1338 w 3750"/>
                  <a:gd name="T67" fmla="*/ 1412 h 3750"/>
                  <a:gd name="T68" fmla="*/ 1162 w 3750"/>
                  <a:gd name="T69" fmla="*/ 1588 h 3750"/>
                  <a:gd name="T70" fmla="*/ 1162 w 3750"/>
                  <a:gd name="T71" fmla="*/ 2412 h 3750"/>
                  <a:gd name="T72" fmla="*/ 1338 w 3750"/>
                  <a:gd name="T73" fmla="*/ 2588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750" h="3750">
                    <a:moveTo>
                      <a:pt x="2625" y="3000"/>
                    </a:moveTo>
                    <a:cubicBezTo>
                      <a:pt x="2521" y="3000"/>
                      <a:pt x="2428" y="3042"/>
                      <a:pt x="2360" y="3110"/>
                    </a:cubicBezTo>
                    <a:cubicBezTo>
                      <a:pt x="2292" y="3178"/>
                      <a:pt x="2250" y="3271"/>
                      <a:pt x="2250" y="3375"/>
                    </a:cubicBezTo>
                    <a:cubicBezTo>
                      <a:pt x="2250" y="3479"/>
                      <a:pt x="2292" y="3572"/>
                      <a:pt x="2360" y="3640"/>
                    </a:cubicBezTo>
                    <a:cubicBezTo>
                      <a:pt x="2428" y="3708"/>
                      <a:pt x="2521" y="3750"/>
                      <a:pt x="2625" y="3750"/>
                    </a:cubicBezTo>
                    <a:moveTo>
                      <a:pt x="375" y="3750"/>
                    </a:moveTo>
                    <a:cubicBezTo>
                      <a:pt x="271" y="3750"/>
                      <a:pt x="178" y="3708"/>
                      <a:pt x="110" y="3640"/>
                    </a:cubicBezTo>
                    <a:cubicBezTo>
                      <a:pt x="42" y="3572"/>
                      <a:pt x="0" y="3479"/>
                      <a:pt x="0" y="3375"/>
                    </a:cubicBezTo>
                    <a:cubicBezTo>
                      <a:pt x="0" y="3271"/>
                      <a:pt x="42" y="3178"/>
                      <a:pt x="110" y="3110"/>
                    </a:cubicBezTo>
                    <a:cubicBezTo>
                      <a:pt x="178" y="3042"/>
                      <a:pt x="271" y="3000"/>
                      <a:pt x="375" y="3000"/>
                    </a:cubicBezTo>
                    <a:cubicBezTo>
                      <a:pt x="2625" y="3000"/>
                      <a:pt x="2625" y="3000"/>
                      <a:pt x="2625" y="3000"/>
                    </a:cubicBezTo>
                    <a:moveTo>
                      <a:pt x="500" y="2875"/>
                    </a:moveTo>
                    <a:cubicBezTo>
                      <a:pt x="500" y="375"/>
                      <a:pt x="500" y="375"/>
                      <a:pt x="500" y="375"/>
                    </a:cubicBezTo>
                    <a:moveTo>
                      <a:pt x="3000" y="750"/>
                    </a:moveTo>
                    <a:cubicBezTo>
                      <a:pt x="3375" y="750"/>
                      <a:pt x="3375" y="750"/>
                      <a:pt x="3375" y="750"/>
                    </a:cubicBezTo>
                    <a:cubicBezTo>
                      <a:pt x="3582" y="750"/>
                      <a:pt x="3750" y="582"/>
                      <a:pt x="3750" y="375"/>
                    </a:cubicBezTo>
                    <a:cubicBezTo>
                      <a:pt x="3750" y="168"/>
                      <a:pt x="3582" y="0"/>
                      <a:pt x="3375" y="0"/>
                    </a:cubicBezTo>
                    <a:cubicBezTo>
                      <a:pt x="3168" y="0"/>
                      <a:pt x="3000" y="168"/>
                      <a:pt x="3000" y="375"/>
                    </a:cubicBezTo>
                    <a:cubicBezTo>
                      <a:pt x="3000" y="2375"/>
                      <a:pt x="3000" y="2375"/>
                      <a:pt x="3000" y="2375"/>
                    </a:cubicBezTo>
                    <a:moveTo>
                      <a:pt x="3366" y="0"/>
                    </a:moveTo>
                    <a:cubicBezTo>
                      <a:pt x="875" y="0"/>
                      <a:pt x="875" y="0"/>
                      <a:pt x="875" y="0"/>
                    </a:cubicBezTo>
                    <a:cubicBezTo>
                      <a:pt x="668" y="0"/>
                      <a:pt x="500" y="168"/>
                      <a:pt x="500" y="375"/>
                    </a:cubicBezTo>
                    <a:moveTo>
                      <a:pt x="3000" y="2375"/>
                    </a:moveTo>
                    <a:cubicBezTo>
                      <a:pt x="3000" y="3375"/>
                      <a:pt x="3000" y="3375"/>
                      <a:pt x="3000" y="3375"/>
                    </a:cubicBezTo>
                    <a:moveTo>
                      <a:pt x="375" y="3750"/>
                    </a:moveTo>
                    <a:cubicBezTo>
                      <a:pt x="2625" y="3750"/>
                      <a:pt x="2625" y="3750"/>
                      <a:pt x="2625" y="3750"/>
                    </a:cubicBezTo>
                    <a:cubicBezTo>
                      <a:pt x="2832" y="3750"/>
                      <a:pt x="3000" y="3582"/>
                      <a:pt x="3000" y="3375"/>
                    </a:cubicBezTo>
                    <a:moveTo>
                      <a:pt x="1625" y="375"/>
                    </a:moveTo>
                    <a:cubicBezTo>
                      <a:pt x="2375" y="1125"/>
                      <a:pt x="2375" y="1125"/>
                      <a:pt x="2375" y="1125"/>
                    </a:cubicBezTo>
                    <a:moveTo>
                      <a:pt x="2375" y="375"/>
                    </a:moveTo>
                    <a:cubicBezTo>
                      <a:pt x="1625" y="1125"/>
                      <a:pt x="1625" y="1125"/>
                      <a:pt x="1625" y="1125"/>
                    </a:cubicBezTo>
                    <a:moveTo>
                      <a:pt x="1000" y="1875"/>
                    </a:moveTo>
                    <a:cubicBezTo>
                      <a:pt x="1000" y="2125"/>
                      <a:pt x="1000" y="2125"/>
                      <a:pt x="1000" y="2125"/>
                    </a:cubicBezTo>
                    <a:moveTo>
                      <a:pt x="1338" y="1412"/>
                    </a:moveTo>
                    <a:cubicBezTo>
                      <a:pt x="1162" y="1588"/>
                      <a:pt x="1162" y="1588"/>
                      <a:pt x="1162" y="1588"/>
                    </a:cubicBezTo>
                    <a:moveTo>
                      <a:pt x="1162" y="2412"/>
                    </a:moveTo>
                    <a:cubicBezTo>
                      <a:pt x="1338" y="2588"/>
                      <a:pt x="1338" y="2588"/>
                      <a:pt x="1338" y="2588"/>
                    </a:cubicBezTo>
                  </a:path>
                </a:pathLst>
              </a:custGeom>
              <a:grpFill/>
              <a:ln w="15875" cap="flat">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a:ea typeface="+mn-ea"/>
                  <a:cs typeface="+mn-cs"/>
                </a:endParaRPr>
              </a:p>
            </p:txBody>
          </p:sp>
        </p:grpSp>
      </p:grpSp>
      <p:grpSp>
        <p:nvGrpSpPr>
          <p:cNvPr id="23" name="Group 22">
            <a:extLst>
              <a:ext uri="{FF2B5EF4-FFF2-40B4-BE49-F238E27FC236}">
                <a16:creationId xmlns:a16="http://schemas.microsoft.com/office/drawing/2014/main" id="{821E6FAD-F9CA-420B-BD00-ABD153C9B92F}"/>
              </a:ext>
            </a:extLst>
          </p:cNvPr>
          <p:cNvGrpSpPr/>
          <p:nvPr/>
        </p:nvGrpSpPr>
        <p:grpSpPr>
          <a:xfrm>
            <a:off x="9167430" y="2707064"/>
            <a:ext cx="2817678" cy="2931157"/>
            <a:chOff x="9287660" y="1976502"/>
            <a:chExt cx="2874178" cy="2989933"/>
          </a:xfrm>
          <a:solidFill>
            <a:schemeClr val="tx2">
              <a:lumMod val="20000"/>
              <a:lumOff val="80000"/>
            </a:schemeClr>
          </a:solidFill>
        </p:grpSpPr>
        <p:sp>
          <p:nvSpPr>
            <p:cNvPr id="24" name="Rectangle 23">
              <a:extLst>
                <a:ext uri="{FF2B5EF4-FFF2-40B4-BE49-F238E27FC236}">
                  <a16:creationId xmlns:a16="http://schemas.microsoft.com/office/drawing/2014/main" id="{BC07CEB9-2F56-4A87-BAD5-687F5E8F048E}"/>
                </a:ext>
              </a:extLst>
            </p:cNvPr>
            <p:cNvSpPr/>
            <p:nvPr/>
          </p:nvSpPr>
          <p:spPr bwMode="auto">
            <a:xfrm>
              <a:off x="9287660" y="3040063"/>
              <a:ext cx="2874178" cy="1926372"/>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b" anchorCtr="0" forceAA="0" compatLnSpc="1">
              <a:prstTxWarp prst="textNoShape">
                <a:avLst/>
              </a:prstTxWarp>
              <a:noAutofit/>
            </a:bodyPr>
            <a:lstStyle/>
            <a:p>
              <a:pPr marL="0" marR="0" lvl="0" indent="0" algn="r" defTabSz="932293" rtl="0" eaLnBrk="1" fontAlgn="base" latinLnBrk="0" hangingPunct="1">
                <a:lnSpc>
                  <a:spcPct val="90000"/>
                </a:lnSpc>
                <a:spcBef>
                  <a:spcPct val="0"/>
                </a:spcBef>
                <a:spcAft>
                  <a:spcPct val="0"/>
                </a:spcAft>
                <a:buClrTx/>
                <a:buSzTx/>
                <a:buFontTx/>
                <a:buNone/>
                <a:tabLst/>
                <a:defRPr/>
              </a:pPr>
              <a:r>
                <a:rPr lang="en-US" sz="2353" b="1" dirty="0">
                  <a:solidFill>
                    <a:schemeClr val="bg1"/>
                  </a:solidFill>
                  <a:latin typeface="Segoe UI Light" panose="020B0502040204020203" pitchFamily="34" charset="0"/>
                  <a:cs typeface="Segoe UI Light" panose="020B0502040204020203" pitchFamily="34" charset="0"/>
                </a:rPr>
                <a:t>Summary</a:t>
              </a:r>
              <a:endParaRPr kumimoji="0" lang="en-US" sz="2353" b="1" i="0" u="none" strike="noStrike" kern="1200" cap="none" spc="0" normalizeH="0" baseline="0" noProof="0" dirty="0">
                <a:ln>
                  <a:noFill/>
                </a:ln>
                <a:solidFill>
                  <a:schemeClr val="bg1"/>
                </a:solidFill>
                <a:effectLst/>
                <a:uLnTx/>
                <a:uFillTx/>
                <a:latin typeface="Segoe UI Light" panose="020B0502040204020203" pitchFamily="34" charset="0"/>
                <a:ea typeface="+mn-ea"/>
                <a:cs typeface="Segoe UI Light" panose="020B0502040204020203" pitchFamily="34" charset="0"/>
              </a:endParaRPr>
            </a:p>
          </p:txBody>
        </p:sp>
        <p:grpSp>
          <p:nvGrpSpPr>
            <p:cNvPr id="25" name="Group 24">
              <a:extLst>
                <a:ext uri="{FF2B5EF4-FFF2-40B4-BE49-F238E27FC236}">
                  <a16:creationId xmlns:a16="http://schemas.microsoft.com/office/drawing/2014/main" id="{20BACEB8-DAC7-4481-A6B0-E9B2A0A542AD}"/>
                </a:ext>
              </a:extLst>
            </p:cNvPr>
            <p:cNvGrpSpPr/>
            <p:nvPr/>
          </p:nvGrpSpPr>
          <p:grpSpPr>
            <a:xfrm>
              <a:off x="9287660" y="1976502"/>
              <a:ext cx="2874178" cy="1068404"/>
              <a:chOff x="9287660" y="1976502"/>
              <a:chExt cx="2874178" cy="1068404"/>
            </a:xfrm>
            <a:grpFill/>
          </p:grpSpPr>
          <p:sp>
            <p:nvSpPr>
              <p:cNvPr id="26" name="Rectangle 25">
                <a:extLst>
                  <a:ext uri="{FF2B5EF4-FFF2-40B4-BE49-F238E27FC236}">
                    <a16:creationId xmlns:a16="http://schemas.microsoft.com/office/drawing/2014/main" id="{3AF166A7-8A37-42BA-87DF-51725E94D5DD}"/>
                  </a:ext>
                </a:extLst>
              </p:cNvPr>
              <p:cNvSpPr/>
              <p:nvPr/>
            </p:nvSpPr>
            <p:spPr bwMode="auto">
              <a:xfrm>
                <a:off x="9287660" y="1976502"/>
                <a:ext cx="2874178" cy="106840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27" name="ActivityFeed_F056">
                <a:extLst>
                  <a:ext uri="{FF2B5EF4-FFF2-40B4-BE49-F238E27FC236}">
                    <a16:creationId xmlns:a16="http://schemas.microsoft.com/office/drawing/2014/main" id="{0194A962-BAE8-4552-9912-AE9F16EACE81}"/>
                  </a:ext>
                </a:extLst>
              </p:cNvPr>
              <p:cNvSpPr>
                <a:spLocks noChangeAspect="1" noEditPoints="1"/>
              </p:cNvSpPr>
              <p:nvPr/>
            </p:nvSpPr>
            <p:spPr bwMode="auto">
              <a:xfrm>
                <a:off x="11451669" y="2289761"/>
                <a:ext cx="498422" cy="441886"/>
              </a:xfrm>
              <a:custGeom>
                <a:avLst/>
                <a:gdLst>
                  <a:gd name="T0" fmla="*/ 3734 w 4408"/>
                  <a:gd name="T1" fmla="*/ 3380 h 3908"/>
                  <a:gd name="T2" fmla="*/ 879 w 4408"/>
                  <a:gd name="T3" fmla="*/ 3380 h 3908"/>
                  <a:gd name="T4" fmla="*/ 879 w 4408"/>
                  <a:gd name="T5" fmla="*/ 2056 h 3908"/>
                  <a:gd name="T6" fmla="*/ 4408 w 4408"/>
                  <a:gd name="T7" fmla="*/ 2056 h 3908"/>
                  <a:gd name="T8" fmla="*/ 4408 w 4408"/>
                  <a:gd name="T9" fmla="*/ 3380 h 3908"/>
                  <a:gd name="T10" fmla="*/ 4261 w 4408"/>
                  <a:gd name="T11" fmla="*/ 3380 h 3908"/>
                  <a:gd name="T12" fmla="*/ 4261 w 4408"/>
                  <a:gd name="T13" fmla="*/ 3908 h 3908"/>
                  <a:gd name="T14" fmla="*/ 3734 w 4408"/>
                  <a:gd name="T15" fmla="*/ 3380 h 3908"/>
                  <a:gd name="T16" fmla="*/ 147 w 4408"/>
                  <a:gd name="T17" fmla="*/ 1849 h 3908"/>
                  <a:gd name="T18" fmla="*/ 673 w 4408"/>
                  <a:gd name="T19" fmla="*/ 1323 h 3908"/>
                  <a:gd name="T20" fmla="*/ 3523 w 4408"/>
                  <a:gd name="T21" fmla="*/ 1323 h 3908"/>
                  <a:gd name="T22" fmla="*/ 3523 w 4408"/>
                  <a:gd name="T23" fmla="*/ 0 h 3908"/>
                  <a:gd name="T24" fmla="*/ 0 w 4408"/>
                  <a:gd name="T25" fmla="*/ 0 h 3908"/>
                  <a:gd name="T26" fmla="*/ 0 w 4408"/>
                  <a:gd name="T27" fmla="*/ 1323 h 3908"/>
                  <a:gd name="T28" fmla="*/ 147 w 4408"/>
                  <a:gd name="T29" fmla="*/ 1323 h 3908"/>
                  <a:gd name="T30" fmla="*/ 147 w 4408"/>
                  <a:gd name="T31" fmla="*/ 1849 h 3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08" h="3908">
                    <a:moveTo>
                      <a:pt x="3734" y="3380"/>
                    </a:moveTo>
                    <a:lnTo>
                      <a:pt x="879" y="3380"/>
                    </a:lnTo>
                    <a:lnTo>
                      <a:pt x="879" y="2056"/>
                    </a:lnTo>
                    <a:lnTo>
                      <a:pt x="4408" y="2056"/>
                    </a:lnTo>
                    <a:lnTo>
                      <a:pt x="4408" y="3380"/>
                    </a:lnTo>
                    <a:lnTo>
                      <a:pt x="4261" y="3380"/>
                    </a:lnTo>
                    <a:lnTo>
                      <a:pt x="4261" y="3908"/>
                    </a:lnTo>
                    <a:lnTo>
                      <a:pt x="3734" y="3380"/>
                    </a:lnTo>
                    <a:close/>
                    <a:moveTo>
                      <a:pt x="147" y="1849"/>
                    </a:moveTo>
                    <a:lnTo>
                      <a:pt x="673" y="1323"/>
                    </a:lnTo>
                    <a:lnTo>
                      <a:pt x="3523" y="1323"/>
                    </a:lnTo>
                    <a:lnTo>
                      <a:pt x="3523" y="0"/>
                    </a:lnTo>
                    <a:lnTo>
                      <a:pt x="0" y="0"/>
                    </a:lnTo>
                    <a:lnTo>
                      <a:pt x="0" y="1323"/>
                    </a:lnTo>
                    <a:lnTo>
                      <a:pt x="147" y="1323"/>
                    </a:lnTo>
                    <a:lnTo>
                      <a:pt x="147" y="1849"/>
                    </a:lnTo>
                    <a:close/>
                  </a:path>
                </a:pathLst>
              </a:custGeom>
              <a:grpFill/>
              <a:ln w="15875" cap="sq">
                <a:solidFill>
                  <a:schemeClr val="bg1"/>
                </a:solidFill>
                <a:prstDash val="solid"/>
              </a:ln>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chemeClr val="bg1"/>
                  </a:solidFill>
                  <a:effectLst/>
                  <a:uLnTx/>
                  <a:uFillTx/>
                  <a:latin typeface="Segoe UI"/>
                  <a:ea typeface="+mn-ea"/>
                  <a:cs typeface="+mn-cs"/>
                </a:endParaRPr>
              </a:p>
            </p:txBody>
          </p:sp>
        </p:grpSp>
      </p:grpSp>
    </p:spTree>
    <p:extLst>
      <p:ext uri="{BB962C8B-B14F-4D97-AF65-F5344CB8AC3E}">
        <p14:creationId xmlns:p14="http://schemas.microsoft.com/office/powerpoint/2010/main" val="3357855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81BD8A-FEA2-4678-89C0-5EBBAB98F17A}"/>
              </a:ext>
            </a:extLst>
          </p:cNvPr>
          <p:cNvSpPr>
            <a:spLocks noGrp="1"/>
          </p:cNvSpPr>
          <p:nvPr>
            <p:ph type="title"/>
          </p:nvPr>
        </p:nvSpPr>
        <p:spPr>
          <a:xfrm>
            <a:off x="427980" y="153219"/>
            <a:ext cx="11336039" cy="758022"/>
          </a:xfrm>
        </p:spPr>
        <p:txBody>
          <a:bodyPr/>
          <a:lstStyle/>
          <a:p>
            <a:r>
              <a:rPr lang="en-US" dirty="0">
                <a:solidFill>
                  <a:schemeClr val="bg1"/>
                </a:solidFill>
              </a:rPr>
              <a:t>Security pillars for digital era</a:t>
            </a:r>
          </a:p>
        </p:txBody>
      </p:sp>
      <p:pic>
        <p:nvPicPr>
          <p:cNvPr id="6" name="Picture 5">
            <a:extLst>
              <a:ext uri="{FF2B5EF4-FFF2-40B4-BE49-F238E27FC236}">
                <a16:creationId xmlns:a16="http://schemas.microsoft.com/office/drawing/2014/main" id="{1ED64EA1-93AF-4CA5-A9A5-3BD1FA0BAB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83454" y="1546436"/>
            <a:ext cx="3914612" cy="39146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a:extLst>
              <a:ext uri="{FF2B5EF4-FFF2-40B4-BE49-F238E27FC236}">
                <a16:creationId xmlns:a16="http://schemas.microsoft.com/office/drawing/2014/main" id="{D06E5107-B94B-4A2E-AD2C-15B7F03C5687}"/>
              </a:ext>
            </a:extLst>
          </p:cNvPr>
          <p:cNvSpPr/>
          <p:nvPr/>
        </p:nvSpPr>
        <p:spPr>
          <a:xfrm>
            <a:off x="5370488" y="4804196"/>
            <a:ext cx="1807628" cy="338378"/>
          </a:xfrm>
          <a:prstGeom prst="rect">
            <a:avLst/>
          </a:prstGeom>
          <a:solidFill>
            <a:schemeClr val="tx1">
              <a:lumMod val="85000"/>
            </a:schemeClr>
          </a:solidFill>
        </p:spPr>
        <p:txBody>
          <a:bodyPr wrap="square">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567" b="1" i="0" u="none" strike="noStrike" kern="1200" cap="none" spc="0" normalizeH="0" baseline="0" noProof="0" dirty="0">
                <a:ln>
                  <a:noFill/>
                </a:ln>
                <a:solidFill>
                  <a:srgbClr val="1A1A1A"/>
                </a:solidFill>
                <a:effectLst/>
                <a:uLnTx/>
                <a:uFillTx/>
                <a:latin typeface="Segoe UI"/>
                <a:ea typeface="+mn-ea"/>
                <a:cs typeface="+mn-cs"/>
              </a:rPr>
              <a:t>Data</a:t>
            </a:r>
          </a:p>
        </p:txBody>
      </p:sp>
      <p:pic>
        <p:nvPicPr>
          <p:cNvPr id="20" name="Picture 19">
            <a:extLst>
              <a:ext uri="{FF2B5EF4-FFF2-40B4-BE49-F238E27FC236}">
                <a16:creationId xmlns:a16="http://schemas.microsoft.com/office/drawing/2014/main" id="{5E098E1C-CBBD-4493-91E2-B16835547E3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215308" y="2464668"/>
            <a:ext cx="2046236" cy="2046236"/>
          </a:xfrm>
          <a:prstGeom prst="rect">
            <a:avLst/>
          </a:prstGeom>
          <a:solidFill>
            <a:schemeClr val="tx1">
              <a:lumMod val="85000"/>
            </a:schemeClr>
          </a:solidFill>
        </p:spPr>
      </p:pic>
      <p:sp>
        <p:nvSpPr>
          <p:cNvPr id="8" name="TextBox 7">
            <a:extLst>
              <a:ext uri="{FF2B5EF4-FFF2-40B4-BE49-F238E27FC236}">
                <a16:creationId xmlns:a16="http://schemas.microsoft.com/office/drawing/2014/main" id="{3319FF1D-1CC8-4DEF-98E1-8026C902271A}"/>
              </a:ext>
            </a:extLst>
          </p:cNvPr>
          <p:cNvSpPr txBox="1"/>
          <p:nvPr/>
        </p:nvSpPr>
        <p:spPr>
          <a:xfrm>
            <a:off x="1720548" y="4877938"/>
            <a:ext cx="838563" cy="400110"/>
          </a:xfrm>
          <a:prstGeom prst="rect">
            <a:avLst/>
          </a:prstGeom>
          <a:noFill/>
        </p:spPr>
        <p:txBody>
          <a:bodyPr wrap="none" rtlCol="0">
            <a:spAutoFit/>
          </a:bodyPr>
          <a:lstStyle/>
          <a:p>
            <a:r>
              <a:rPr lang="en-US" sz="2000" b="1" dirty="0">
                <a:solidFill>
                  <a:schemeClr val="bg1"/>
                </a:solidFill>
              </a:rPr>
              <a:t>Users</a:t>
            </a:r>
          </a:p>
        </p:txBody>
      </p:sp>
      <p:sp>
        <p:nvSpPr>
          <p:cNvPr id="2" name="TextBox 1">
            <a:extLst>
              <a:ext uri="{FF2B5EF4-FFF2-40B4-BE49-F238E27FC236}">
                <a16:creationId xmlns:a16="http://schemas.microsoft.com/office/drawing/2014/main" id="{3149682C-5FFE-43EF-B600-832D3E78C0A5}"/>
              </a:ext>
            </a:extLst>
          </p:cNvPr>
          <p:cNvSpPr txBox="1"/>
          <p:nvPr/>
        </p:nvSpPr>
        <p:spPr>
          <a:xfrm>
            <a:off x="10051968" y="4877938"/>
            <a:ext cx="1099981" cy="400110"/>
          </a:xfrm>
          <a:prstGeom prst="rect">
            <a:avLst/>
          </a:prstGeom>
          <a:noFill/>
        </p:spPr>
        <p:txBody>
          <a:bodyPr wrap="none" rtlCol="0">
            <a:spAutoFit/>
          </a:bodyPr>
          <a:lstStyle/>
          <a:p>
            <a:r>
              <a:rPr lang="en-US" sz="2000" b="1" dirty="0">
                <a:solidFill>
                  <a:schemeClr val="bg1"/>
                </a:solidFill>
              </a:rPr>
              <a:t>Devices</a:t>
            </a:r>
          </a:p>
        </p:txBody>
      </p:sp>
      <p:pic>
        <p:nvPicPr>
          <p:cNvPr id="9" name="Graphic 8" descr="Group of people">
            <a:extLst>
              <a:ext uri="{FF2B5EF4-FFF2-40B4-BE49-F238E27FC236}">
                <a16:creationId xmlns:a16="http://schemas.microsoft.com/office/drawing/2014/main" id="{8FB30C2E-88A0-4E96-85F4-E1836EE6BD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8574" y="2917168"/>
            <a:ext cx="1173148" cy="1173148"/>
          </a:xfrm>
          <a:prstGeom prst="rect">
            <a:avLst/>
          </a:prstGeom>
        </p:spPr>
      </p:pic>
      <p:pic>
        <p:nvPicPr>
          <p:cNvPr id="10" name="Graphic 9" descr="Users">
            <a:extLst>
              <a:ext uri="{FF2B5EF4-FFF2-40B4-BE49-F238E27FC236}">
                <a16:creationId xmlns:a16="http://schemas.microsoft.com/office/drawing/2014/main" id="{B123A493-A8E9-4074-9AE9-F848A65612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37204" y="3142359"/>
            <a:ext cx="690853" cy="690853"/>
          </a:xfrm>
          <a:prstGeom prst="rect">
            <a:avLst/>
          </a:prstGeom>
        </p:spPr>
      </p:pic>
      <p:sp>
        <p:nvSpPr>
          <p:cNvPr id="4" name="TextBox 3">
            <a:extLst>
              <a:ext uri="{FF2B5EF4-FFF2-40B4-BE49-F238E27FC236}">
                <a16:creationId xmlns:a16="http://schemas.microsoft.com/office/drawing/2014/main" id="{837D9091-5F5F-4B91-9D0A-5F02D3CBF9EE}"/>
              </a:ext>
            </a:extLst>
          </p:cNvPr>
          <p:cNvSpPr txBox="1"/>
          <p:nvPr/>
        </p:nvSpPr>
        <p:spPr>
          <a:xfrm>
            <a:off x="5749026" y="5783452"/>
            <a:ext cx="1796349" cy="707886"/>
          </a:xfrm>
          <a:prstGeom prst="rect">
            <a:avLst/>
          </a:prstGeom>
          <a:noFill/>
        </p:spPr>
        <p:txBody>
          <a:bodyPr wrap="square" rtlCol="0">
            <a:spAutoFit/>
          </a:bodyPr>
          <a:lstStyle/>
          <a:p>
            <a:r>
              <a:rPr lang="en-US" sz="2000" b="1" dirty="0">
                <a:solidFill>
                  <a:schemeClr val="bg1"/>
                </a:solidFill>
              </a:rPr>
              <a:t>Information Protection</a:t>
            </a:r>
          </a:p>
        </p:txBody>
      </p:sp>
      <p:pic>
        <p:nvPicPr>
          <p:cNvPr id="17" name="Graphic 16" descr="Laptop">
            <a:extLst>
              <a:ext uri="{FF2B5EF4-FFF2-40B4-BE49-F238E27FC236}">
                <a16:creationId xmlns:a16="http://schemas.microsoft.com/office/drawing/2014/main" id="{D9418A85-8F37-4CE8-99BA-05192D4F24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69813" y="3499968"/>
            <a:ext cx="633464" cy="633464"/>
          </a:xfrm>
          <a:prstGeom prst="rect">
            <a:avLst/>
          </a:prstGeom>
        </p:spPr>
      </p:pic>
      <p:pic>
        <p:nvPicPr>
          <p:cNvPr id="18" name="Graphic 17" descr="Computer">
            <a:extLst>
              <a:ext uri="{FF2B5EF4-FFF2-40B4-BE49-F238E27FC236}">
                <a16:creationId xmlns:a16="http://schemas.microsoft.com/office/drawing/2014/main" id="{D0523A1D-6CB1-449F-B6E5-EC131A3D11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74054" y="3532419"/>
            <a:ext cx="633464" cy="633464"/>
          </a:xfrm>
          <a:prstGeom prst="rect">
            <a:avLst/>
          </a:prstGeom>
        </p:spPr>
      </p:pic>
      <p:pic>
        <p:nvPicPr>
          <p:cNvPr id="19" name="Graphic 18" descr="Robot">
            <a:extLst>
              <a:ext uri="{FF2B5EF4-FFF2-40B4-BE49-F238E27FC236}">
                <a16:creationId xmlns:a16="http://schemas.microsoft.com/office/drawing/2014/main" id="{E8FB5B52-BBCB-4C18-A5C9-CBD8F4918D4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49653" y="3532419"/>
            <a:ext cx="633464" cy="633464"/>
          </a:xfrm>
          <a:prstGeom prst="rect">
            <a:avLst/>
          </a:prstGeom>
        </p:spPr>
      </p:pic>
      <p:sp>
        <p:nvSpPr>
          <p:cNvPr id="12" name="TextBox 11">
            <a:extLst>
              <a:ext uri="{FF2B5EF4-FFF2-40B4-BE49-F238E27FC236}">
                <a16:creationId xmlns:a16="http://schemas.microsoft.com/office/drawing/2014/main" id="{44EDE27C-3D50-45A7-8107-42A9412DF10B}"/>
              </a:ext>
            </a:extLst>
          </p:cNvPr>
          <p:cNvSpPr txBox="1"/>
          <p:nvPr/>
        </p:nvSpPr>
        <p:spPr>
          <a:xfrm>
            <a:off x="11020767" y="6172913"/>
            <a:ext cx="418704" cy="400110"/>
          </a:xfrm>
          <a:prstGeom prst="rect">
            <a:avLst/>
          </a:prstGeom>
          <a:noFill/>
        </p:spPr>
        <p:txBody>
          <a:bodyPr wrap="none" rtlCol="0">
            <a:spAutoFit/>
          </a:bodyPr>
          <a:lstStyle/>
          <a:p>
            <a:r>
              <a:rPr lang="en-US" sz="2000" b="1"/>
              <a:t>…</a:t>
            </a:r>
          </a:p>
        </p:txBody>
      </p:sp>
      <p:sp>
        <p:nvSpPr>
          <p:cNvPr id="7" name="TextBox 6">
            <a:extLst>
              <a:ext uri="{FF2B5EF4-FFF2-40B4-BE49-F238E27FC236}">
                <a16:creationId xmlns:a16="http://schemas.microsoft.com/office/drawing/2014/main" id="{B5DE625D-6582-42F8-BD78-806733836F96}"/>
              </a:ext>
            </a:extLst>
          </p:cNvPr>
          <p:cNvSpPr txBox="1"/>
          <p:nvPr/>
        </p:nvSpPr>
        <p:spPr>
          <a:xfrm>
            <a:off x="10051968" y="1696934"/>
            <a:ext cx="1330814" cy="400110"/>
          </a:xfrm>
          <a:prstGeom prst="rect">
            <a:avLst/>
          </a:prstGeom>
          <a:noFill/>
        </p:spPr>
        <p:txBody>
          <a:bodyPr wrap="none" rtlCol="0">
            <a:spAutoFit/>
          </a:bodyPr>
          <a:lstStyle/>
          <a:p>
            <a:r>
              <a:rPr lang="en-US" sz="2000" b="1" dirty="0">
                <a:solidFill>
                  <a:schemeClr val="bg1"/>
                </a:solidFill>
              </a:rPr>
              <a:t>Locations</a:t>
            </a:r>
          </a:p>
        </p:txBody>
      </p:sp>
      <p:pic>
        <p:nvPicPr>
          <p:cNvPr id="13" name="Graphic 12" descr="Earth globe: Americas">
            <a:extLst>
              <a:ext uri="{FF2B5EF4-FFF2-40B4-BE49-F238E27FC236}">
                <a16:creationId xmlns:a16="http://schemas.microsoft.com/office/drawing/2014/main" id="{912A1476-3664-4708-B99E-FF16DB6A4A6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469691" y="1579952"/>
            <a:ext cx="633464" cy="633464"/>
          </a:xfrm>
          <a:prstGeom prst="rect">
            <a:avLst/>
          </a:prstGeom>
        </p:spPr>
      </p:pic>
      <p:pic>
        <p:nvPicPr>
          <p:cNvPr id="14" name="Graphic 13" descr="Address Book">
            <a:extLst>
              <a:ext uri="{FF2B5EF4-FFF2-40B4-BE49-F238E27FC236}">
                <a16:creationId xmlns:a16="http://schemas.microsoft.com/office/drawing/2014/main" id="{A79E54E2-FE05-4BC7-A431-E4ED201888A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91437" y="4694938"/>
            <a:ext cx="766110" cy="766110"/>
          </a:xfrm>
          <a:prstGeom prst="rect">
            <a:avLst/>
          </a:prstGeom>
        </p:spPr>
      </p:pic>
      <p:pic>
        <p:nvPicPr>
          <p:cNvPr id="24" name="Graphic 23" descr="Smart Phone">
            <a:extLst>
              <a:ext uri="{FF2B5EF4-FFF2-40B4-BE49-F238E27FC236}">
                <a16:creationId xmlns:a16="http://schemas.microsoft.com/office/drawing/2014/main" id="{AEA9C2F2-762E-4329-922E-550561751F4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459732" y="4694938"/>
            <a:ext cx="766110" cy="766110"/>
          </a:xfrm>
          <a:prstGeom prst="rect">
            <a:avLst/>
          </a:prstGeom>
        </p:spPr>
      </p:pic>
      <p:pic>
        <p:nvPicPr>
          <p:cNvPr id="26" name="Graphic 25" descr="Lock">
            <a:extLst>
              <a:ext uri="{FF2B5EF4-FFF2-40B4-BE49-F238E27FC236}">
                <a16:creationId xmlns:a16="http://schemas.microsoft.com/office/drawing/2014/main" id="{E7E160F0-FD4F-4E31-B6BB-9578C0415BD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971637" y="5754340"/>
            <a:ext cx="766110" cy="766110"/>
          </a:xfrm>
          <a:prstGeom prst="rect">
            <a:avLst/>
          </a:prstGeom>
        </p:spPr>
      </p:pic>
    </p:spTree>
    <p:extLst>
      <p:ext uri="{BB962C8B-B14F-4D97-AF65-F5344CB8AC3E}">
        <p14:creationId xmlns:p14="http://schemas.microsoft.com/office/powerpoint/2010/main" val="952995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par>
                                <p:cTn id="23" presetID="2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down)">
                                      <p:cBhvr>
                                        <p:cTn id="36" dur="500"/>
                                        <p:tgtEl>
                                          <p:spTgt spid="1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down)">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usinessperson on a computer">
            <a:extLst>
              <a:ext uri="{FF2B5EF4-FFF2-40B4-BE49-F238E27FC236}">
                <a16:creationId xmlns:a16="http://schemas.microsoft.com/office/drawing/2014/main" id="{E185625D-2055-4610-B85D-37CACBA76A3F}"/>
              </a:ext>
            </a:extLst>
          </p:cNvPr>
          <p:cNvPicPr>
            <a:picLocks noChangeAspect="1"/>
          </p:cNvPicPr>
          <p:nvPr/>
        </p:nvPicPr>
        <p:blipFill>
          <a:blip r:embed="rId3">
            <a:alphaModFix amt="10000"/>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DADC030-0692-4F42-82C1-F89148CEC5C6}"/>
              </a:ext>
            </a:extLst>
          </p:cNvPr>
          <p:cNvSpPr>
            <a:spLocks noGrp="1"/>
          </p:cNvSpPr>
          <p:nvPr>
            <p:ph type="title"/>
          </p:nvPr>
        </p:nvSpPr>
        <p:spPr/>
        <p:txBody>
          <a:bodyPr/>
          <a:lstStyle/>
          <a:p>
            <a:r>
              <a:rPr lang="en-US" dirty="0"/>
              <a:t>Security pillars and available controls</a:t>
            </a:r>
          </a:p>
        </p:txBody>
      </p:sp>
      <p:sp>
        <p:nvSpPr>
          <p:cNvPr id="3" name="Text Placeholder 2">
            <a:extLst>
              <a:ext uri="{FF2B5EF4-FFF2-40B4-BE49-F238E27FC236}">
                <a16:creationId xmlns:a16="http://schemas.microsoft.com/office/drawing/2014/main" id="{45A372DA-A725-4212-8ADF-6C1FBEF2DBD7}"/>
              </a:ext>
            </a:extLst>
          </p:cNvPr>
          <p:cNvSpPr>
            <a:spLocks noGrp="1"/>
          </p:cNvSpPr>
          <p:nvPr>
            <p:ph type="body" sz="quarter" idx="10"/>
          </p:nvPr>
        </p:nvSpPr>
        <p:spPr>
          <a:xfrm>
            <a:off x="298139" y="3836677"/>
            <a:ext cx="1985488" cy="1862048"/>
          </a:xfrm>
        </p:spPr>
        <p:txBody>
          <a:bodyPr/>
          <a:lstStyle/>
          <a:p>
            <a:pPr marL="285750" indent="-285750">
              <a:buFont typeface="Arial" panose="020B0604020202020204" pitchFamily="34" charset="0"/>
              <a:buChar char="•"/>
            </a:pPr>
            <a:r>
              <a:rPr lang="en-US" sz="1400" dirty="0"/>
              <a:t>Internal vs External </a:t>
            </a:r>
            <a:r>
              <a:rPr lang="en-US" sz="1100" dirty="0"/>
              <a:t>(Guests)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MFA Policy</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Sharing policies</a:t>
            </a:r>
          </a:p>
        </p:txBody>
      </p:sp>
      <p:pic>
        <p:nvPicPr>
          <p:cNvPr id="6" name="Graphic 5" descr="Address Book">
            <a:extLst>
              <a:ext uri="{FF2B5EF4-FFF2-40B4-BE49-F238E27FC236}">
                <a16:creationId xmlns:a16="http://schemas.microsoft.com/office/drawing/2014/main" id="{FDE13966-FBE4-42CA-8817-6198AD5700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6620" y="1573992"/>
            <a:ext cx="731520" cy="731520"/>
          </a:xfrm>
          <a:prstGeom prst="rect">
            <a:avLst/>
          </a:prstGeom>
        </p:spPr>
      </p:pic>
      <p:pic>
        <p:nvPicPr>
          <p:cNvPr id="8" name="Graphic 7" descr="Smart Phone">
            <a:extLst>
              <a:ext uri="{FF2B5EF4-FFF2-40B4-BE49-F238E27FC236}">
                <a16:creationId xmlns:a16="http://schemas.microsoft.com/office/drawing/2014/main" id="{20208891-C107-4427-985C-0AB145F64E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64429" y="1573992"/>
            <a:ext cx="731520" cy="731520"/>
          </a:xfrm>
          <a:prstGeom prst="rect">
            <a:avLst/>
          </a:prstGeom>
        </p:spPr>
      </p:pic>
      <p:sp>
        <p:nvSpPr>
          <p:cNvPr id="9" name="Text Placeholder 2">
            <a:extLst>
              <a:ext uri="{FF2B5EF4-FFF2-40B4-BE49-F238E27FC236}">
                <a16:creationId xmlns:a16="http://schemas.microsoft.com/office/drawing/2014/main" id="{4B370384-B042-4E9A-BA23-490FCC10469E}"/>
              </a:ext>
            </a:extLst>
          </p:cNvPr>
          <p:cNvSpPr txBox="1">
            <a:spLocks/>
          </p:cNvSpPr>
          <p:nvPr/>
        </p:nvSpPr>
        <p:spPr>
          <a:xfrm>
            <a:off x="3328885" y="3745260"/>
            <a:ext cx="1985488" cy="2215991"/>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224"/>
              </a:spcBef>
              <a:spcAft>
                <a:spcPts val="0"/>
              </a:spcAft>
              <a:buClr>
                <a:schemeClr val="tx1"/>
              </a:buClr>
              <a:buSzPct val="90000"/>
              <a:buFont typeface="Wingdings" panose="05000000000000000000" pitchFamily="2" charset="2"/>
              <a:buNone/>
              <a:tabLst/>
              <a:defRPr sz="2800" b="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555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kern="1200" spc="0" baseline="0">
                <a:gradFill>
                  <a:gsLst>
                    <a:gs pos="1250">
                      <a:schemeClr val="tx1"/>
                    </a:gs>
                    <a:gs pos="100000">
                      <a:schemeClr val="tx1"/>
                    </a:gs>
                  </a:gsLst>
                  <a:lin ang="5400000" scaled="0"/>
                </a:gradFill>
                <a:latin typeface="+mn-lt"/>
                <a:ea typeface="+mn-ea"/>
                <a:cs typeface="+mn-cs"/>
              </a:defRPr>
            </a:lvl2pPr>
            <a:lvl3pPr marL="45085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0" kern="1200" spc="0" baseline="0">
                <a:gradFill>
                  <a:gsLst>
                    <a:gs pos="1250">
                      <a:schemeClr val="tx1"/>
                    </a:gs>
                    <a:gs pos="100000">
                      <a:schemeClr val="tx1"/>
                    </a:gs>
                  </a:gsLst>
                  <a:lin ang="5400000" scaled="0"/>
                </a:gradFill>
                <a:latin typeface="+mn-lt"/>
                <a:ea typeface="+mn-ea"/>
                <a:cs typeface="+mn-cs"/>
              </a:defRPr>
            </a:lvl3pPr>
            <a:lvl4pPr marL="65246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gradFill>
                  <a:gsLst>
                    <a:gs pos="1250">
                      <a:schemeClr val="tx1"/>
                    </a:gs>
                    <a:gs pos="100000">
                      <a:schemeClr val="tx1"/>
                    </a:gs>
                  </a:gsLst>
                  <a:lin ang="5400000" scaled="0"/>
                </a:gradFill>
                <a:latin typeface="+mn-lt"/>
                <a:ea typeface="+mn-ea"/>
                <a:cs typeface="+mn-cs"/>
              </a:defRPr>
            </a:lvl4pPr>
            <a:lvl5pPr marL="854075"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t>Mobile Device Mgt </a:t>
            </a:r>
            <a:r>
              <a:rPr lang="en-US" sz="1000" dirty="0"/>
              <a:t>(Intune)</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Fine grain Conditional access </a:t>
            </a:r>
            <a:r>
              <a:rPr lang="en-US" sz="1000" dirty="0"/>
              <a:t>(Unmanaged devices)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Idle session timeout</a:t>
            </a:r>
          </a:p>
        </p:txBody>
      </p:sp>
      <p:pic>
        <p:nvPicPr>
          <p:cNvPr id="11" name="Graphic 10" descr="Earth globe: Americas">
            <a:extLst>
              <a:ext uri="{FF2B5EF4-FFF2-40B4-BE49-F238E27FC236}">
                <a16:creationId xmlns:a16="http://schemas.microsoft.com/office/drawing/2014/main" id="{B9F89924-CBC7-4315-A9F7-CD52DBE8823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85857" y="1573992"/>
            <a:ext cx="731520" cy="731520"/>
          </a:xfrm>
          <a:prstGeom prst="rect">
            <a:avLst/>
          </a:prstGeom>
        </p:spPr>
      </p:pic>
      <p:sp>
        <p:nvSpPr>
          <p:cNvPr id="13" name="Text Placeholder 2">
            <a:extLst>
              <a:ext uri="{FF2B5EF4-FFF2-40B4-BE49-F238E27FC236}">
                <a16:creationId xmlns:a16="http://schemas.microsoft.com/office/drawing/2014/main" id="{A60CD667-D5C1-4C2E-A5D6-F6257953F9D0}"/>
              </a:ext>
            </a:extLst>
          </p:cNvPr>
          <p:cNvSpPr txBox="1">
            <a:spLocks/>
          </p:cNvSpPr>
          <p:nvPr/>
        </p:nvSpPr>
        <p:spPr>
          <a:xfrm>
            <a:off x="6050313" y="3745260"/>
            <a:ext cx="1985488" cy="2123658"/>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224"/>
              </a:spcBef>
              <a:spcAft>
                <a:spcPts val="0"/>
              </a:spcAft>
              <a:buClr>
                <a:schemeClr val="tx1"/>
              </a:buClr>
              <a:buSzPct val="90000"/>
              <a:buFont typeface="Wingdings" panose="05000000000000000000" pitchFamily="2" charset="2"/>
              <a:buNone/>
              <a:tabLst/>
              <a:defRPr sz="2800" b="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555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kern="1200" spc="0" baseline="0">
                <a:gradFill>
                  <a:gsLst>
                    <a:gs pos="1250">
                      <a:schemeClr val="tx1"/>
                    </a:gs>
                    <a:gs pos="100000">
                      <a:schemeClr val="tx1"/>
                    </a:gs>
                  </a:gsLst>
                  <a:lin ang="5400000" scaled="0"/>
                </a:gradFill>
                <a:latin typeface="+mn-lt"/>
                <a:ea typeface="+mn-ea"/>
                <a:cs typeface="+mn-cs"/>
              </a:defRPr>
            </a:lvl2pPr>
            <a:lvl3pPr marL="45085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0" kern="1200" spc="0" baseline="0">
                <a:gradFill>
                  <a:gsLst>
                    <a:gs pos="1250">
                      <a:schemeClr val="tx1"/>
                    </a:gs>
                    <a:gs pos="100000">
                      <a:schemeClr val="tx1"/>
                    </a:gs>
                  </a:gsLst>
                  <a:lin ang="5400000" scaled="0"/>
                </a:gradFill>
                <a:latin typeface="+mn-lt"/>
                <a:ea typeface="+mn-ea"/>
                <a:cs typeface="+mn-cs"/>
              </a:defRPr>
            </a:lvl3pPr>
            <a:lvl4pPr marL="65246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gradFill>
                  <a:gsLst>
                    <a:gs pos="1250">
                      <a:schemeClr val="tx1"/>
                    </a:gs>
                    <a:gs pos="100000">
                      <a:schemeClr val="tx1"/>
                    </a:gs>
                  </a:gsLst>
                  <a:lin ang="5400000" scaled="0"/>
                </a:gradFill>
                <a:latin typeface="+mn-lt"/>
                <a:ea typeface="+mn-ea"/>
                <a:cs typeface="+mn-cs"/>
              </a:defRPr>
            </a:lvl4pPr>
            <a:lvl5pPr marL="854075"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t>IP Address Policy</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Multi-geo &amp; data residency</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Unified session revocation</a:t>
            </a:r>
          </a:p>
        </p:txBody>
      </p:sp>
      <p:pic>
        <p:nvPicPr>
          <p:cNvPr id="17" name="Graphic 16" descr="Lock">
            <a:extLst>
              <a:ext uri="{FF2B5EF4-FFF2-40B4-BE49-F238E27FC236}">
                <a16:creationId xmlns:a16="http://schemas.microsoft.com/office/drawing/2014/main" id="{DE2B83EB-3078-477A-BE99-B1D3199F89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73985" y="1573992"/>
            <a:ext cx="731520" cy="731520"/>
          </a:xfrm>
          <a:prstGeom prst="rect">
            <a:avLst/>
          </a:prstGeom>
        </p:spPr>
      </p:pic>
      <p:sp>
        <p:nvSpPr>
          <p:cNvPr id="19" name="Text Placeholder 2">
            <a:extLst>
              <a:ext uri="{FF2B5EF4-FFF2-40B4-BE49-F238E27FC236}">
                <a16:creationId xmlns:a16="http://schemas.microsoft.com/office/drawing/2014/main" id="{88C9644A-1398-45BA-A4D7-03D6D49296EF}"/>
              </a:ext>
            </a:extLst>
          </p:cNvPr>
          <p:cNvSpPr txBox="1">
            <a:spLocks/>
          </p:cNvSpPr>
          <p:nvPr/>
        </p:nvSpPr>
        <p:spPr>
          <a:xfrm>
            <a:off x="8649277" y="3745260"/>
            <a:ext cx="3166205" cy="2431435"/>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ts val="1224"/>
              </a:spcBef>
              <a:spcAft>
                <a:spcPts val="0"/>
              </a:spcAft>
              <a:buClr>
                <a:schemeClr val="tx1"/>
              </a:buClr>
              <a:buSzPct val="90000"/>
              <a:buFont typeface="Wingdings" panose="05000000000000000000" pitchFamily="2" charset="2"/>
              <a:buNone/>
              <a:tabLst/>
              <a:defRPr sz="2800" b="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2555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b="0" kern="1200" spc="0" baseline="0">
                <a:gradFill>
                  <a:gsLst>
                    <a:gs pos="1250">
                      <a:schemeClr val="tx1"/>
                    </a:gs>
                    <a:gs pos="100000">
                      <a:schemeClr val="tx1"/>
                    </a:gs>
                  </a:gsLst>
                  <a:lin ang="5400000" scaled="0"/>
                </a:gradFill>
                <a:latin typeface="+mn-lt"/>
                <a:ea typeface="+mn-ea"/>
                <a:cs typeface="+mn-cs"/>
              </a:defRPr>
            </a:lvl2pPr>
            <a:lvl3pPr marL="45085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b="0" kern="1200" spc="0" baseline="0">
                <a:gradFill>
                  <a:gsLst>
                    <a:gs pos="1250">
                      <a:schemeClr val="tx1"/>
                    </a:gs>
                    <a:gs pos="100000">
                      <a:schemeClr val="tx1"/>
                    </a:gs>
                  </a:gsLst>
                  <a:lin ang="5400000" scaled="0"/>
                </a:gradFill>
                <a:latin typeface="+mn-lt"/>
                <a:ea typeface="+mn-ea"/>
                <a:cs typeface="+mn-cs"/>
              </a:defRPr>
            </a:lvl3pPr>
            <a:lvl4pPr marL="652462"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gradFill>
                  <a:gsLst>
                    <a:gs pos="1250">
                      <a:schemeClr val="tx1"/>
                    </a:gs>
                    <a:gs pos="100000">
                      <a:schemeClr val="tx1"/>
                    </a:gs>
                  </a:gsLst>
                  <a:lin ang="5400000" scaled="0"/>
                </a:gradFill>
                <a:latin typeface="+mn-lt"/>
                <a:ea typeface="+mn-ea"/>
                <a:cs typeface="+mn-cs"/>
              </a:defRPr>
            </a:lvl4pPr>
            <a:lvl5pPr marL="854075"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b="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US" sz="1400" dirty="0"/>
              <a:t>Sensitivity labels for Files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Sensitivity labels for Teams/Sites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Auto classification</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Data loss prevention (DLP)</a:t>
            </a:r>
          </a:p>
        </p:txBody>
      </p:sp>
      <p:sp>
        <p:nvSpPr>
          <p:cNvPr id="4" name="TextBox 3">
            <a:extLst>
              <a:ext uri="{FF2B5EF4-FFF2-40B4-BE49-F238E27FC236}">
                <a16:creationId xmlns:a16="http://schemas.microsoft.com/office/drawing/2014/main" id="{BF2C554E-50B8-4BCC-B731-9376D7D95074}"/>
              </a:ext>
            </a:extLst>
          </p:cNvPr>
          <p:cNvSpPr txBox="1"/>
          <p:nvPr/>
        </p:nvSpPr>
        <p:spPr>
          <a:xfrm>
            <a:off x="922545" y="2681852"/>
            <a:ext cx="620490" cy="307777"/>
          </a:xfrm>
          <a:prstGeom prst="rect">
            <a:avLst/>
          </a:prstGeom>
          <a:noFill/>
        </p:spPr>
        <p:txBody>
          <a:bodyPr wrap="none" lIns="0" tIns="0" rIns="0" bIns="0" rtlCol="0">
            <a:spAutoFit/>
          </a:bodyPr>
          <a:lstStyle/>
          <a:p>
            <a:pPr algn="ctr"/>
            <a:r>
              <a:rPr lang="en-US" sz="2000" dirty="0">
                <a:gradFill>
                  <a:gsLst>
                    <a:gs pos="2917">
                      <a:schemeClr val="tx1"/>
                    </a:gs>
                    <a:gs pos="30000">
                      <a:schemeClr val="tx1"/>
                    </a:gs>
                  </a:gsLst>
                  <a:lin ang="5400000" scaled="0"/>
                </a:gradFill>
              </a:rPr>
              <a:t>Users</a:t>
            </a:r>
          </a:p>
        </p:txBody>
      </p:sp>
      <p:sp>
        <p:nvSpPr>
          <p:cNvPr id="5" name="TextBox 4">
            <a:extLst>
              <a:ext uri="{FF2B5EF4-FFF2-40B4-BE49-F238E27FC236}">
                <a16:creationId xmlns:a16="http://schemas.microsoft.com/office/drawing/2014/main" id="{47EF6AC9-522E-4BB6-A97B-A00430A6A9B6}"/>
              </a:ext>
            </a:extLst>
          </p:cNvPr>
          <p:cNvSpPr txBox="1"/>
          <p:nvPr/>
        </p:nvSpPr>
        <p:spPr>
          <a:xfrm>
            <a:off x="3890421" y="2681853"/>
            <a:ext cx="862416" cy="307777"/>
          </a:xfrm>
          <a:prstGeom prst="rect">
            <a:avLst/>
          </a:prstGeom>
          <a:noFill/>
        </p:spPr>
        <p:txBody>
          <a:bodyPr wrap="none" lIns="0" tIns="0" rIns="0" bIns="0" rtlCol="0">
            <a:spAutoFit/>
          </a:bodyPr>
          <a:lstStyle/>
          <a:p>
            <a:pPr algn="ctr"/>
            <a:r>
              <a:rPr lang="en-US" sz="2000" dirty="0">
                <a:gradFill>
                  <a:gsLst>
                    <a:gs pos="2917">
                      <a:schemeClr val="tx1"/>
                    </a:gs>
                    <a:gs pos="30000">
                      <a:schemeClr val="tx1"/>
                    </a:gs>
                  </a:gsLst>
                  <a:lin ang="5400000" scaled="0"/>
                </a:gradFill>
              </a:rPr>
              <a:t>Devices</a:t>
            </a:r>
          </a:p>
        </p:txBody>
      </p:sp>
      <p:sp>
        <p:nvSpPr>
          <p:cNvPr id="7" name="TextBox 6">
            <a:extLst>
              <a:ext uri="{FF2B5EF4-FFF2-40B4-BE49-F238E27FC236}">
                <a16:creationId xmlns:a16="http://schemas.microsoft.com/office/drawing/2014/main" id="{15F37816-A976-4587-9A93-DB5CC55D216B}"/>
              </a:ext>
            </a:extLst>
          </p:cNvPr>
          <p:cNvSpPr txBox="1"/>
          <p:nvPr/>
        </p:nvSpPr>
        <p:spPr>
          <a:xfrm>
            <a:off x="6506051" y="2681853"/>
            <a:ext cx="1074012" cy="307777"/>
          </a:xfrm>
          <a:prstGeom prst="rect">
            <a:avLst/>
          </a:prstGeom>
          <a:noFill/>
        </p:spPr>
        <p:txBody>
          <a:bodyPr wrap="none" lIns="0" tIns="0" rIns="0" bIns="0" rtlCol="0">
            <a:spAutoFit/>
          </a:bodyPr>
          <a:lstStyle/>
          <a:p>
            <a:pPr algn="ctr"/>
            <a:r>
              <a:rPr lang="en-US" sz="2000" dirty="0">
                <a:gradFill>
                  <a:gsLst>
                    <a:gs pos="2917">
                      <a:schemeClr val="tx1"/>
                    </a:gs>
                    <a:gs pos="30000">
                      <a:schemeClr val="tx1"/>
                    </a:gs>
                  </a:gsLst>
                  <a:lin ang="5400000" scaled="0"/>
                </a:gradFill>
              </a:rPr>
              <a:t>Locations</a:t>
            </a:r>
          </a:p>
        </p:txBody>
      </p:sp>
      <p:sp>
        <p:nvSpPr>
          <p:cNvPr id="10" name="TextBox 9">
            <a:extLst>
              <a:ext uri="{FF2B5EF4-FFF2-40B4-BE49-F238E27FC236}">
                <a16:creationId xmlns:a16="http://schemas.microsoft.com/office/drawing/2014/main" id="{F3D61738-AD0E-4A1D-9E4D-7242EC48DC3E}"/>
              </a:ext>
            </a:extLst>
          </p:cNvPr>
          <p:cNvSpPr txBox="1"/>
          <p:nvPr/>
        </p:nvSpPr>
        <p:spPr>
          <a:xfrm>
            <a:off x="8639972" y="2681853"/>
            <a:ext cx="2752466" cy="307777"/>
          </a:xfrm>
          <a:prstGeom prst="rect">
            <a:avLst/>
          </a:prstGeom>
          <a:noFill/>
        </p:spPr>
        <p:txBody>
          <a:bodyPr wrap="square" lIns="0" tIns="0" rIns="0" bIns="0" rtlCol="0">
            <a:spAutoFit/>
          </a:bodyPr>
          <a:lstStyle/>
          <a:p>
            <a:pPr algn="ctr"/>
            <a:r>
              <a:rPr lang="en-US" sz="2000" dirty="0">
                <a:gradFill>
                  <a:gsLst>
                    <a:gs pos="2917">
                      <a:schemeClr val="tx1"/>
                    </a:gs>
                    <a:gs pos="30000">
                      <a:schemeClr val="tx1"/>
                    </a:gs>
                  </a:gsLst>
                  <a:lin ang="5400000" scaled="0"/>
                </a:gradFill>
              </a:rPr>
              <a:t>Information Protection</a:t>
            </a:r>
          </a:p>
        </p:txBody>
      </p:sp>
      <p:sp>
        <p:nvSpPr>
          <p:cNvPr id="18" name="TextBox 17">
            <a:extLst>
              <a:ext uri="{FF2B5EF4-FFF2-40B4-BE49-F238E27FC236}">
                <a16:creationId xmlns:a16="http://schemas.microsoft.com/office/drawing/2014/main" id="{AD27CA19-1DCF-4E06-BC76-2BCD02470AB5}"/>
              </a:ext>
            </a:extLst>
          </p:cNvPr>
          <p:cNvSpPr txBox="1"/>
          <p:nvPr/>
        </p:nvSpPr>
        <p:spPr>
          <a:xfrm>
            <a:off x="8981569" y="6488669"/>
            <a:ext cx="3210431" cy="246221"/>
          </a:xfrm>
          <a:prstGeom prst="rect">
            <a:avLst/>
          </a:prstGeom>
          <a:noFill/>
        </p:spPr>
        <p:txBody>
          <a:bodyPr wrap="none" lIns="0" tIns="0" rIns="0" bIns="0" rtlCol="0">
            <a:spAutoFit/>
          </a:bodyPr>
          <a:lstStyle/>
          <a:p>
            <a:pPr algn="l"/>
            <a:r>
              <a:rPr lang="en-US" sz="1600" dirty="0">
                <a:hlinkClick r:id="rId12"/>
              </a:rPr>
              <a:t>https://aka.ms/M365SecurityCorner</a:t>
            </a:r>
            <a:endParaRPr lang="en-US" sz="1600" dirty="0"/>
          </a:p>
        </p:txBody>
      </p:sp>
    </p:spTree>
    <p:extLst>
      <p:ext uri="{BB962C8B-B14F-4D97-AF65-F5344CB8AC3E}">
        <p14:creationId xmlns:p14="http://schemas.microsoft.com/office/powerpoint/2010/main" val="3349080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FY21 MW Skilling Video PPT Template.potx  -  Read-Only" id="{3EF5B5B1-D11B-4F3E-A56F-05E71AD23F4F}" vid="{A216695D-348A-4F9D-B999-C8A34BDFDEC2}"/>
    </a:ext>
  </a:extLst>
</a:theme>
</file>

<file path=ppt/theme/theme2.xml><?xml version="1.0" encoding="utf-8"?>
<a:theme xmlns:a="http://schemas.openxmlformats.org/drawingml/2006/main" name="Black Template">
  <a:themeElements>
    <a:clrScheme name="Ignite Breakout on Black">
      <a:dk1>
        <a:srgbClr val="000000"/>
      </a:dk1>
      <a:lt1>
        <a:srgbClr val="FFFFFF"/>
      </a:lt1>
      <a:dk2>
        <a:srgbClr val="2F2F2F"/>
      </a:dk2>
      <a:lt2>
        <a:srgbClr val="E6E6E6"/>
      </a:lt2>
      <a:accent1>
        <a:srgbClr val="0078D4"/>
      </a:accent1>
      <a:accent2>
        <a:srgbClr val="50E6FF"/>
      </a:accent2>
      <a:accent3>
        <a:srgbClr val="D83B01"/>
      </a:accent3>
      <a:accent4>
        <a:srgbClr val="FFB900"/>
      </a:accent4>
      <a:accent5>
        <a:srgbClr val="737373"/>
      </a:accent5>
      <a:accent6>
        <a:srgbClr val="D2D2D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61D7B962-622B-4DC8-9E08-BFEB6217D1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2653</Words>
  <Application>Microsoft Office PowerPoint</Application>
  <PresentationFormat>Widescreen</PresentationFormat>
  <Paragraphs>396</Paragraphs>
  <Slides>46</Slides>
  <Notes>46</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Arial</vt:lpstr>
      <vt:lpstr>Calibri</vt:lpstr>
      <vt:lpstr>Consolas</vt:lpstr>
      <vt:lpstr>Segoe UI</vt:lpstr>
      <vt:lpstr>Segoe UI Light</vt:lpstr>
      <vt:lpstr>Segoe UI Semibold</vt:lpstr>
      <vt:lpstr>Segoe UI Semilight</vt:lpstr>
      <vt:lpstr>Times</vt:lpstr>
      <vt:lpstr>Wingdings</vt:lpstr>
      <vt:lpstr>White Template</vt:lpstr>
      <vt:lpstr>Black Template</vt:lpstr>
      <vt:lpstr>What’s new in Security and Compliance in SharePoint and OneDrive</vt:lpstr>
      <vt:lpstr>Agenda</vt:lpstr>
      <vt:lpstr>Agenda</vt:lpstr>
      <vt:lpstr>PowerPoint Presentation</vt:lpstr>
      <vt:lpstr>Zero trust model  Strong user identity  Managed device  Least privileged access</vt:lpstr>
      <vt:lpstr>Agenda</vt:lpstr>
      <vt:lpstr>Agenda</vt:lpstr>
      <vt:lpstr>Security pillars for digital era</vt:lpstr>
      <vt:lpstr>Security pillars and available controls</vt:lpstr>
      <vt:lpstr>Microsoft Information Protection (MIP)</vt:lpstr>
      <vt:lpstr>Simplify information protection using Sensitivity Labels</vt:lpstr>
      <vt:lpstr>Demo:  Sensitivity labels for Files and Teams/SharePoint Sites</vt:lpstr>
      <vt:lpstr>Would you like to try Sensitivity Labels in SharePoint/OneDrive/Teams, now with Sharing Policies?</vt:lpstr>
      <vt:lpstr>Public Preview  Sensitivity Labels with External Sharing Policies</vt:lpstr>
      <vt:lpstr>PowerPoint Presentation</vt:lpstr>
      <vt:lpstr>Data Classification Explorers – Know your data</vt:lpstr>
      <vt:lpstr>But, wait there’s more…</vt:lpstr>
      <vt:lpstr>Data access governance (DAG) insights</vt:lpstr>
      <vt:lpstr>Data access governance (DAG) insights</vt:lpstr>
      <vt:lpstr>Demo:  Data access governance in SharePoint sites &amp; Teams</vt:lpstr>
      <vt:lpstr>But, wait there’s more…</vt:lpstr>
      <vt:lpstr>DLP – Block anonymous access/sharing for sensitive files</vt:lpstr>
      <vt:lpstr>Data loss prevention – Endpoint DLP</vt:lpstr>
      <vt:lpstr>Demo:  Data loss prevention (DLP) – New rules and actions</vt:lpstr>
      <vt:lpstr>Unified session sign-out across Microsoft 365</vt:lpstr>
      <vt:lpstr>Demo:  Unified session sign-out – Continuous access evaluation</vt:lpstr>
      <vt:lpstr>Recap – security controls</vt:lpstr>
      <vt:lpstr>Agenda</vt:lpstr>
      <vt:lpstr>Agenda</vt:lpstr>
      <vt:lpstr>PowerPoint Presentation</vt:lpstr>
      <vt:lpstr>PowerPoint Presentation</vt:lpstr>
      <vt:lpstr>PowerPoint Presentation</vt:lpstr>
      <vt:lpstr>PowerPoint Presentation</vt:lpstr>
      <vt:lpstr>Investment Banking Information</vt:lpstr>
      <vt:lpstr>Information Barriers (IB)</vt:lpstr>
      <vt:lpstr>Demo:  Information barriers</vt:lpstr>
      <vt:lpstr>But, wait there’s more…</vt:lpstr>
      <vt:lpstr>Migration manager</vt:lpstr>
      <vt:lpstr>Agenda</vt:lpstr>
      <vt:lpstr>Agenda</vt:lpstr>
      <vt:lpstr>Summary</vt:lpstr>
      <vt:lpstr>SharePoint and OneDrive - Security &amp; Compliance cook book</vt:lpstr>
      <vt:lpstr>Call to action</vt:lpstr>
      <vt:lpstr>Related sessions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2020-09-29T14:37:59Z</dcterms:created>
  <dcterms:modified xsi:type="dcterms:W3CDTF">2020-09-29T14:38:28Z</dcterms:modified>
</cp:coreProperties>
</file>