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181" r:id="rId1"/>
    <p:sldMasterId id="2147485220" r:id="rId2"/>
  </p:sldMasterIdLst>
  <p:notesMasterIdLst>
    <p:notesMasterId r:id="rId53"/>
  </p:notesMasterIdLst>
  <p:handoutMasterIdLst>
    <p:handoutMasterId r:id="rId54"/>
  </p:handoutMasterIdLst>
  <p:sldIdLst>
    <p:sldId id="2076137489" r:id="rId3"/>
    <p:sldId id="2123258751" r:id="rId4"/>
    <p:sldId id="2076137497" r:id="rId5"/>
    <p:sldId id="2076137498" r:id="rId6"/>
    <p:sldId id="2076137491" r:id="rId7"/>
    <p:sldId id="2085" r:id="rId8"/>
    <p:sldId id="2123258707" r:id="rId9"/>
    <p:sldId id="2123258747" r:id="rId10"/>
    <p:sldId id="2123258750" r:id="rId11"/>
    <p:sldId id="2123258709" r:id="rId12"/>
    <p:sldId id="2123258698" r:id="rId13"/>
    <p:sldId id="2123258712" r:id="rId14"/>
    <p:sldId id="2123258713" r:id="rId15"/>
    <p:sldId id="2123258715" r:id="rId16"/>
    <p:sldId id="2091" r:id="rId17"/>
    <p:sldId id="2076137487" r:id="rId18"/>
    <p:sldId id="2123258716" r:id="rId19"/>
    <p:sldId id="2144" r:id="rId20"/>
    <p:sldId id="2076137511" r:id="rId21"/>
    <p:sldId id="2083" r:id="rId22"/>
    <p:sldId id="2123258720" r:id="rId23"/>
    <p:sldId id="2123258749" r:id="rId24"/>
    <p:sldId id="2123258717" r:id="rId25"/>
    <p:sldId id="2075" r:id="rId26"/>
    <p:sldId id="2123258718" r:id="rId27"/>
    <p:sldId id="2123258740" r:id="rId28"/>
    <p:sldId id="2123258741" r:id="rId29"/>
    <p:sldId id="2098" r:id="rId30"/>
    <p:sldId id="2123258748" r:id="rId31"/>
    <p:sldId id="2076137496" r:id="rId32"/>
    <p:sldId id="2123258752" r:id="rId33"/>
    <p:sldId id="2123258726" r:id="rId34"/>
    <p:sldId id="2123258727" r:id="rId35"/>
    <p:sldId id="2076137512" r:id="rId36"/>
    <p:sldId id="2105" r:id="rId37"/>
    <p:sldId id="2123258705" r:id="rId38"/>
    <p:sldId id="2123258722" r:id="rId39"/>
    <p:sldId id="2125" r:id="rId40"/>
    <p:sldId id="2123258723" r:id="rId41"/>
    <p:sldId id="2123258743" r:id="rId42"/>
    <p:sldId id="2123258728" r:id="rId43"/>
    <p:sldId id="2123258729" r:id="rId44"/>
    <p:sldId id="2123258731" r:id="rId45"/>
    <p:sldId id="2123258730" r:id="rId46"/>
    <p:sldId id="2123258732" r:id="rId47"/>
    <p:sldId id="2123258744" r:id="rId48"/>
    <p:sldId id="2123258745" r:id="rId49"/>
    <p:sldId id="2123258734" r:id="rId50"/>
    <p:sldId id="2123258739" r:id="rId51"/>
    <p:sldId id="1532" r:id="rId52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44FD299D-1F46-4A03-9FD1-34FD8B9FDDF2}">
          <p14:sldIdLst>
            <p14:sldId id="2076137489"/>
          </p14:sldIdLst>
        </p14:section>
        <p14:section name="Agenda" id="{A9B9815C-9453-4DDE-B9C3-B054B0B03684}">
          <p14:sldIdLst>
            <p14:sldId id="2123258751"/>
            <p14:sldId id="2076137497"/>
          </p14:sldIdLst>
        </p14:section>
        <p14:section name="Overview" id="{67EF887C-DFFA-4635-A50F-BED883812D33}">
          <p14:sldIdLst>
            <p14:sldId id="2076137498"/>
            <p14:sldId id="2076137491"/>
          </p14:sldIdLst>
        </p14:section>
        <p14:section name="Prepare for Intelligent Content Services" id="{FEF3478F-28B4-4008-876E-F7B844703166}">
          <p14:sldIdLst>
            <p14:sldId id="2085"/>
            <p14:sldId id="2123258707"/>
            <p14:sldId id="2123258747"/>
            <p14:sldId id="2123258750"/>
            <p14:sldId id="2123258709"/>
            <p14:sldId id="2123258698"/>
            <p14:sldId id="2123258712"/>
            <p14:sldId id="2123258713"/>
            <p14:sldId id="2123258715"/>
            <p14:sldId id="2091"/>
            <p14:sldId id="2076137487"/>
            <p14:sldId id="2123258716"/>
            <p14:sldId id="2144"/>
            <p14:sldId id="2076137511"/>
          </p14:sldIdLst>
        </p14:section>
        <p14:section name="Prepare for Topic Experiences" id="{5CDC3DC0-6234-4605-ADE4-DC0E52D03B32}">
          <p14:sldIdLst>
            <p14:sldId id="2083"/>
            <p14:sldId id="2123258720"/>
            <p14:sldId id="2123258749"/>
            <p14:sldId id="2123258717"/>
            <p14:sldId id="2075"/>
            <p14:sldId id="2123258718"/>
            <p14:sldId id="2123258740"/>
            <p14:sldId id="2123258741"/>
            <p14:sldId id="2098"/>
            <p14:sldId id="2123258748"/>
            <p14:sldId id="2076137496"/>
            <p14:sldId id="2123258752"/>
            <p14:sldId id="2123258726"/>
            <p14:sldId id="2123258727"/>
            <p14:sldId id="2076137512"/>
          </p14:sldIdLst>
        </p14:section>
        <p14:section name="Adoption Strategies" id="{140797C6-1F68-4F56-B9EF-8441DB641F7E}">
          <p14:sldIdLst>
            <p14:sldId id="2105"/>
            <p14:sldId id="2123258705"/>
            <p14:sldId id="2123258722"/>
            <p14:sldId id="2125"/>
            <p14:sldId id="2123258723"/>
            <p14:sldId id="2123258743"/>
            <p14:sldId id="2123258728"/>
            <p14:sldId id="2123258729"/>
            <p14:sldId id="2123258731"/>
            <p14:sldId id="2123258730"/>
            <p14:sldId id="2123258732"/>
            <p14:sldId id="2123258744"/>
            <p14:sldId id="2123258745"/>
            <p14:sldId id="2123258734"/>
          </p14:sldIdLst>
        </p14:section>
        <p14:section name="Closing" id="{8A446AB4-640D-4514-BBC5-D3BB12331FBD}">
          <p14:sldIdLst>
            <p14:sldId id="2123258739"/>
            <p14:sldId id="15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2CD"/>
    <a:srgbClr val="8562C5"/>
    <a:srgbClr val="8462C5"/>
    <a:srgbClr val="7A6BCA"/>
    <a:srgbClr val="6296CD"/>
    <a:srgbClr val="0078D4"/>
    <a:srgbClr val="7B69C9"/>
    <a:srgbClr val="5689D7"/>
    <a:srgbClr val="6180D4"/>
    <a:srgbClr val="707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1AC1C-173F-45DC-93DF-91587122998E}" v="11" dt="2020-10-06T17:49:27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91" autoAdjust="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8/10/relationships/authors" Target="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10/6/2020 6:41 PM</a:t>
            </a:fld>
            <a:endParaRPr lang="en-US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61DAB-D93E-49CA-B245-379601CFE8D0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10/6/2020 6:41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526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1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2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4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73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8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1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0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71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US" sz="90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5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8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2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5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53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4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14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CFDC7D-F4BE-4668-920D-08874925A5D7}" type="datetime8">
              <a:rPr lang="en-US" smtClean="0">
                <a:solidFill>
                  <a:prstClr val="black"/>
                </a:solidFill>
              </a:rPr>
              <a:t>10/6/2020 6:41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8551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9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27A7F7-BB1E-479D-AFAA-B52F4D0C99F2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1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0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1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US" sz="90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10/6/2020 6:41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 2">
    <p:bg>
      <p:bgPr>
        <a:gradFill>
          <a:gsLst>
            <a:gs pos="14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8244DE-197A-4D61-AB40-2125B213B288}"/>
              </a:ext>
            </a:extLst>
          </p:cNvPr>
          <p:cNvSpPr/>
          <p:nvPr/>
        </p:nvSpPr>
        <p:spPr bwMode="auto">
          <a:xfrm>
            <a:off x="0" y="0"/>
            <a:ext cx="12192000" cy="5284520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B3C8C8-1675-434B-BB62-DCA836352750}"/>
              </a:ext>
            </a:extLst>
          </p:cNvPr>
          <p:cNvSpPr/>
          <p:nvPr/>
        </p:nvSpPr>
        <p:spPr bwMode="auto">
          <a:xfrm rot="10800000">
            <a:off x="0" y="-5"/>
            <a:ext cx="12192000" cy="5284523"/>
          </a:xfrm>
          <a:prstGeom prst="rect">
            <a:avLst/>
          </a:prstGeom>
          <a:gradFill flip="none" rotWithShape="1">
            <a:gsLst>
              <a:gs pos="0">
                <a:srgbClr val="8661C5">
                  <a:alpha val="0"/>
                </a:srgbClr>
              </a:gs>
              <a:gs pos="70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5D11DF-3F89-4CD7-B9F5-94A9BB5B5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1303" y="5712806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r">
              <a:defRPr sz="3600" b="1" spc="-5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99F8F5-216C-4D8D-83E0-DF8C72AB5A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1303" y="6369359"/>
            <a:ext cx="9144000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12" name="MS logo gray - EMF" descr="Microsoft logo, gray text version">
            <a:extLst>
              <a:ext uri="{FF2B5EF4-FFF2-40B4-BE49-F238E27FC236}">
                <a16:creationId xmlns:a16="http://schemas.microsoft.com/office/drawing/2014/main" id="{B1FEFF1F-D827-48D3-A4CB-3ACF4D795F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31700" y="5974196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3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F70EB1-5987-478B-B41A-CE1457362E8F}"/>
              </a:ext>
            </a:extLst>
          </p:cNvPr>
          <p:cNvSpPr txBox="1"/>
          <p:nvPr/>
        </p:nvSpPr>
        <p:spPr>
          <a:xfrm>
            <a:off x="2514600" y="-653885"/>
            <a:ext cx="9569927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4800">
                <a:solidFill>
                  <a:srgbClr val="89F1FF"/>
                </a:solidFill>
                <a:latin typeface="+mj-lt"/>
              </a:rPr>
              <a:t>DEMO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431804"/>
            <a:ext cx="11024172" cy="997196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7DBFB4E-636A-49BE-8C7E-9C6EA0187E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788" y="3429000"/>
            <a:ext cx="11024172" cy="740203"/>
          </a:xfrm>
        </p:spPr>
        <p:txBody>
          <a:bodyPr/>
          <a:lstStyle>
            <a:lvl1pPr>
              <a:defRPr lang="en-US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4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Subtitle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Additional detail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0C25E-B9B3-42F6-9404-9963A57928E4}"/>
              </a:ext>
            </a:extLst>
          </p:cNvPr>
          <p:cNvSpPr/>
          <p:nvPr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734A73-3DFB-46B7-8DC5-10FD47C85E3A}"/>
              </a:ext>
            </a:extLst>
          </p:cNvPr>
          <p:cNvSpPr/>
          <p:nvPr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87CFB-1290-4F32-8505-08CB454D3025}"/>
              </a:ext>
            </a:extLst>
          </p:cNvPr>
          <p:cNvSpPr txBox="1"/>
          <p:nvPr userDrawn="1"/>
        </p:nvSpPr>
        <p:spPr>
          <a:xfrm>
            <a:off x="2514600" y="-653885"/>
            <a:ext cx="9569927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5600">
                <a:solidFill>
                  <a:schemeClr val="bg1">
                    <a:lumMod val="95000"/>
                  </a:schemeClr>
                </a:solidFill>
                <a:latin typeface="+mj-lt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8761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457200"/>
            <a:ext cx="6881528" cy="553998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8263" y="1485674"/>
            <a:ext cx="6881528" cy="812530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400">
                <a:latin typeface="+mj-lt"/>
              </a:defRPr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E7BA2D-7CC3-466F-98DA-EC2E19E9E2BD}"/>
              </a:ext>
            </a:extLst>
          </p:cNvPr>
          <p:cNvSpPr/>
          <p:nvPr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A00293-DA8C-4FBC-AD33-20CFCE8D8D21}"/>
              </a:ext>
            </a:extLst>
          </p:cNvPr>
          <p:cNvSpPr/>
          <p:nvPr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678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457200"/>
            <a:ext cx="6881528" cy="553998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1" y="2019300"/>
            <a:ext cx="6883400" cy="701731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 sz="18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2CD26-FC14-4C31-8EA8-665CCD5F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1011238"/>
            <a:ext cx="6883400" cy="338554"/>
          </a:xfrm>
          <a:solidFill>
            <a:schemeClr val="accent2"/>
          </a:solidFill>
        </p:spPr>
        <p:txBody>
          <a:bodyPr tIns="45720" bIns="4572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75AD72-12CE-4E90-8829-D3F95B3CD655}"/>
              </a:ext>
            </a:extLst>
          </p:cNvPr>
          <p:cNvSpPr/>
          <p:nvPr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10FD0F-C976-4968-838A-2171368696B5}"/>
              </a:ext>
            </a:extLst>
          </p:cNvPr>
          <p:cNvSpPr/>
          <p:nvPr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615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E0CDA2-B10A-4B12-8B77-224E776DAFF9}"/>
              </a:ext>
            </a:extLst>
          </p:cNvPr>
          <p:cNvSpPr/>
          <p:nvPr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14B97-0563-4F2D-8A16-EB76E4636A57}"/>
              </a:ext>
            </a:extLst>
          </p:cNvPr>
          <p:cNvSpPr/>
          <p:nvPr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576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2ECC1D-0128-4741-8BDB-7570AA391D6E}"/>
              </a:ext>
            </a:extLst>
          </p:cNvPr>
          <p:cNvSpPr/>
          <p:nvPr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C31EDE-4D7B-4AE9-838C-55BAB57D5D6D}"/>
              </a:ext>
            </a:extLst>
          </p:cNvPr>
          <p:cNvSpPr/>
          <p:nvPr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73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F1A7C1-5AE4-4B71-805C-80893A9B5C86}"/>
              </a:ext>
            </a:extLst>
          </p:cNvPr>
          <p:cNvSpPr/>
          <p:nvPr/>
        </p:nvSpPr>
        <p:spPr bwMode="auto">
          <a:xfrm>
            <a:off x="0" y="-1"/>
            <a:ext cx="12192000" cy="6858001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AB322B-873B-4F02-AF64-40E1B9EAAF3A}"/>
              </a:ext>
            </a:extLst>
          </p:cNvPr>
          <p:cNvSpPr/>
          <p:nvPr/>
        </p:nvSpPr>
        <p:spPr bwMode="auto">
          <a:xfrm rot="10800000"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1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A0E756-D462-4757-A598-432602A4FD51}"/>
              </a:ext>
            </a:extLst>
          </p:cNvPr>
          <p:cNvSpPr/>
          <p:nvPr/>
        </p:nvSpPr>
        <p:spPr bwMode="auto">
          <a:xfrm>
            <a:off x="0" y="-1"/>
            <a:ext cx="12192000" cy="6858001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60C61-91A5-4AED-A792-726070EE8E9B}"/>
              </a:ext>
            </a:extLst>
          </p:cNvPr>
          <p:cNvSpPr/>
          <p:nvPr/>
        </p:nvSpPr>
        <p:spPr bwMode="auto">
          <a:xfrm rot="10800000">
            <a:off x="0" y="-5"/>
            <a:ext cx="12192000" cy="6858005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60D99-4A9F-47B0-85C2-F560EC0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96460-A907-4A2F-A565-A0ECA88056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246" y="1819620"/>
            <a:ext cx="3634084" cy="4504062"/>
          </a:xfrm>
          <a:solidFill>
            <a:srgbClr val="FFFFFF"/>
          </a:solidFill>
          <a:ln w="28575">
            <a:noFill/>
          </a:ln>
          <a:effectLst/>
        </p:spPr>
        <p:txBody>
          <a:bodyPr lIns="182880" tIns="91440" rIns="182880">
            <a:no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sz="2000">
                <a:latin typeface="+mj-lt"/>
              </a:defRPr>
            </a:lvl1pPr>
            <a:lvl2pPr>
              <a:spcBef>
                <a:spcPts val="0"/>
              </a:spcBef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Optional category [Level 1]</a:t>
            </a:r>
          </a:p>
          <a:p>
            <a:pPr lvl="1"/>
            <a:r>
              <a:rPr lang="en-US"/>
              <a:t>Announcement [Level 2]</a:t>
            </a:r>
          </a:p>
          <a:p>
            <a:pPr lvl="2"/>
            <a:r>
              <a:rPr lang="en-US"/>
              <a:t>Optional description or information [Level 3]</a:t>
            </a:r>
          </a:p>
          <a:p>
            <a:pPr lvl="1"/>
            <a:r>
              <a:rPr lang="en-US"/>
              <a:t>Announcement [Level 2]</a:t>
            </a:r>
          </a:p>
          <a:p>
            <a:pPr lvl="2"/>
            <a:r>
              <a:rPr lang="en-US"/>
              <a:t>Optional description or information [Level 3]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0DE2C07-1F89-4D35-9AB9-88BD6DD33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2511" y="1819620"/>
            <a:ext cx="3709012" cy="4504062"/>
          </a:xfrm>
          <a:solidFill>
            <a:srgbClr val="FFFFFF"/>
          </a:solidFill>
          <a:ln w="28575">
            <a:noFill/>
          </a:ln>
          <a:effectLst/>
        </p:spPr>
        <p:txBody>
          <a:bodyPr lIns="182880" tIns="91440" rIns="18288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 smtClean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spcBef>
                <a:spcPts val="0"/>
              </a:spcBef>
              <a:defRPr lang="en-US" sz="18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defRPr lang="en-US" sz="12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/>
              <a:t>Optional category [Level 1]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Announcement [Level 2]</a:t>
            </a:r>
          </a:p>
          <a:p>
            <a:pPr marL="0" marR="0" lvl="2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Optional description or information [Level 3]</a:t>
            </a:r>
          </a:p>
          <a:p>
            <a:pPr lvl="1"/>
            <a:r>
              <a:rPr lang="en-US"/>
              <a:t>Announcement [Level 2]</a:t>
            </a:r>
          </a:p>
          <a:p>
            <a:pPr lvl="2"/>
            <a:r>
              <a:rPr lang="en-US"/>
              <a:t>Optional description or information [Level 3]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B053A1-2A91-40C5-BD82-0F365310F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182" y="1286221"/>
            <a:ext cx="3635261" cy="533400"/>
          </a:xfrm>
          <a:solidFill>
            <a:srgbClr val="664E8C"/>
          </a:solidFill>
          <a:ln>
            <a:noFill/>
          </a:ln>
          <a:effectLst/>
        </p:spPr>
        <p:txBody>
          <a:bodyPr lIns="182880" tIns="0" rIns="18288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Available soon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A3B0237-AB47-4824-A603-A9225401C6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2504" y="1286221"/>
            <a:ext cx="3709019" cy="533400"/>
          </a:xfrm>
          <a:solidFill>
            <a:srgbClr val="664E8C"/>
          </a:solidFill>
          <a:ln>
            <a:noFill/>
          </a:ln>
          <a:effectLst/>
        </p:spPr>
        <p:txBody>
          <a:bodyPr lIns="182880" tIns="0" rIns="18288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Later this year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B000F6D-6C3C-414D-ADF4-BDC1A6BCD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7771" y="1819620"/>
            <a:ext cx="3589012" cy="4504062"/>
          </a:xfrm>
          <a:solidFill>
            <a:srgbClr val="FFFFFF"/>
          </a:solidFill>
          <a:ln w="28575">
            <a:noFill/>
          </a:ln>
          <a:effectLst/>
        </p:spPr>
        <p:txBody>
          <a:bodyPr lIns="182880" tIns="91440" rIns="18288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 smtClean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spcBef>
                <a:spcPts val="0"/>
              </a:spcBef>
              <a:defRPr lang="en-US" sz="18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defRPr lang="en-US" sz="12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/>
              <a:t>Optional category [Level 1]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Announcement [Level 2]</a:t>
            </a:r>
          </a:p>
          <a:p>
            <a:pPr marL="0" marR="0" lvl="2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Optional description or information [Level 3]</a:t>
            </a:r>
          </a:p>
          <a:p>
            <a:pPr lvl="1"/>
            <a:r>
              <a:rPr lang="en-US"/>
              <a:t>Announcement [Level 2]</a:t>
            </a:r>
          </a:p>
          <a:p>
            <a:pPr lvl="2"/>
            <a:r>
              <a:rPr lang="en-US"/>
              <a:t>Optional description or information [Level 3]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8F7F621-4F17-4FC8-ABCE-6E43A36ACA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3715" y="1286221"/>
            <a:ext cx="3589012" cy="533400"/>
          </a:xfrm>
          <a:solidFill>
            <a:srgbClr val="664E8C"/>
          </a:solidFill>
          <a:ln>
            <a:noFill/>
          </a:ln>
          <a:effectLst>
            <a:outerShdw blurRad="152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182880" tIns="0" rIns="18288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 of mind</a:t>
            </a:r>
          </a:p>
        </p:txBody>
      </p:sp>
    </p:spTree>
    <p:extLst>
      <p:ext uri="{BB962C8B-B14F-4D97-AF65-F5344CB8AC3E}">
        <p14:creationId xmlns:p14="http://schemas.microsoft.com/office/powerpoint/2010/main" val="389994764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B57C79-50B1-4F9A-B571-08073B8B5C97}"/>
              </a:ext>
            </a:extLst>
          </p:cNvPr>
          <p:cNvGrpSpPr/>
          <p:nvPr/>
        </p:nvGrpSpPr>
        <p:grpSpPr>
          <a:xfrm>
            <a:off x="0" y="1"/>
            <a:ext cx="12191650" cy="2015330"/>
            <a:chOff x="76480" y="1312403"/>
            <a:chExt cx="3785160" cy="244343"/>
          </a:xfr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88311E-BD10-45E6-B114-CD924B9F8E23}"/>
                </a:ext>
              </a:extLst>
            </p:cNvPr>
            <p:cNvSpPr/>
            <p:nvPr/>
          </p:nvSpPr>
          <p:spPr bwMode="auto">
            <a:xfrm flipV="1">
              <a:off x="76480" y="1312406"/>
              <a:ext cx="3785160" cy="244340"/>
            </a:xfrm>
            <a:prstGeom prst="rect">
              <a:avLst/>
            </a:prstGeom>
            <a:solidFill>
              <a:srgbClr val="28AFE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2EBC9F-FDA1-43DA-8FEE-16AA51537FE2}"/>
                </a:ext>
              </a:extLst>
            </p:cNvPr>
            <p:cNvSpPr/>
            <p:nvPr/>
          </p:nvSpPr>
          <p:spPr bwMode="auto">
            <a:xfrm rot="10800000" flipV="1">
              <a:off x="76480" y="1312403"/>
              <a:ext cx="3785160" cy="244340"/>
            </a:xfrm>
            <a:prstGeom prst="rect">
              <a:avLst/>
            </a:prstGeom>
            <a:gradFill flip="none" rotWithShape="1">
              <a:gsLst>
                <a:gs pos="6000">
                  <a:srgbClr val="8661C5">
                    <a:alpha val="0"/>
                  </a:srgbClr>
                </a:gs>
                <a:gs pos="100000">
                  <a:srgbClr val="8661C5"/>
                </a:gs>
              </a:gsLst>
              <a:lin ang="108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9571"/>
            <a:ext cx="11016561" cy="618631"/>
          </a:xfrm>
        </p:spPr>
        <p:txBody>
          <a:bodyPr tIns="64008"/>
          <a:lstStyle>
            <a:lvl1pPr>
              <a:defRPr sz="3600" b="1" spc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DF22D9-0791-487C-9AC5-A7101106CE0F}"/>
              </a:ext>
            </a:extLst>
          </p:cNvPr>
          <p:cNvSpPr/>
          <p:nvPr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A38EC-9776-4F6D-8047-F1FE1D2EC21B}"/>
              </a:ext>
            </a:extLst>
          </p:cNvPr>
          <p:cNvSpPr/>
          <p:nvPr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343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1" orient="horz" pos="905" userDrawn="1">
          <p15:clr>
            <a:srgbClr val="5ACBF0"/>
          </p15:clr>
        </p15:guide>
        <p15:guide id="32" orient="horz" pos="1271" userDrawn="1">
          <p15:clr>
            <a:srgbClr val="5ACBF0"/>
          </p15:clr>
        </p15:guide>
        <p15:guide id="33" orient="horz" pos="288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BD74E-6A3E-4E5B-949F-A0C78E24A58B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3460546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orient="horz" pos="904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  <p15:guide id="13" pos="3360" userDrawn="1">
          <p15:clr>
            <a:srgbClr val="5ACBF0"/>
          </p15:clr>
        </p15:guide>
        <p15:guide id="14" pos="3729" userDrawn="1">
          <p15:clr>
            <a:srgbClr val="C35E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7C229-F401-4243-AD8F-7EAE27190DC2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248749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2991">
          <p15:clr>
            <a:srgbClr val="5ACBF0"/>
          </p15:clr>
        </p15:guide>
        <p15:guide id="8" pos="3544">
          <p15:clr>
            <a:srgbClr val="A4A3A4"/>
          </p15:clr>
        </p15:guide>
        <p15:guide id="9" pos="3360" userDrawn="1">
          <p15:clr>
            <a:srgbClr val="5ACBF0"/>
          </p15:clr>
        </p15:guide>
        <p15:guide id="10" orient="horz" pos="2160" userDrawn="1">
          <p15:clr>
            <a:srgbClr val="5ACBF0"/>
          </p15:clr>
        </p15:guide>
        <p15:guide id="11" pos="3728" userDrawn="1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1612749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54BE7-F58A-4410-9965-8D1931FB802B}"/>
              </a:ext>
            </a:extLst>
          </p:cNvPr>
          <p:cNvSpPr/>
          <p:nvPr/>
        </p:nvSpPr>
        <p:spPr bwMode="auto">
          <a:xfrm>
            <a:off x="-350" y="6673932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78A085-D9BD-44BA-80D0-40A0DE5D31CA}"/>
              </a:ext>
            </a:extLst>
          </p:cNvPr>
          <p:cNvSpPr/>
          <p:nvPr/>
        </p:nvSpPr>
        <p:spPr bwMode="auto">
          <a:xfrm rot="10800000">
            <a:off x="-350" y="6684946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815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" userDrawn="1">
          <p15:clr>
            <a:srgbClr val="5ACBF0"/>
          </p15:clr>
        </p15:guide>
        <p15:guide id="6" orient="horz" pos="905" userDrawn="1">
          <p15:clr>
            <a:srgbClr val="5ACBF0"/>
          </p15:clr>
        </p15:guide>
        <p15:guide id="7" orient="horz" pos="1272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C1CD9-7C48-452B-8EFF-3D19B71DBB94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42619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  <p15:guide id="7" pos="3360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20116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830B1-D941-49F2-966E-328BD93319DF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157494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20116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AF578-9674-4788-BB85-5422588BCEA2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049062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20116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29C21-25EC-4A63-85BB-C395F569D73B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3644455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 userDrawn="1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436128"/>
            <a:ext cx="11018520" cy="553998"/>
          </a:xfrm>
        </p:spPr>
        <p:txBody>
          <a:bodyPr anchor="ctr"/>
          <a:lstStyle>
            <a:lvl1pPr algn="ctr"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09728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4775B-A130-4916-92E6-2F144340AD4A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44799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 userDrawn="1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866287"/>
            <a:ext cx="11018520" cy="553998"/>
          </a:xfrm>
        </p:spPr>
        <p:txBody>
          <a:bodyPr anchor="ctr"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09728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6688C-86DB-4133-8C25-24527E1A7D12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581059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30777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18872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30777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18872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2B280-807D-4F45-870D-FA858433EBCE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185834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777809"/>
            <a:ext cx="3475037" cy="30777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777809"/>
            <a:ext cx="3475037" cy="30777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777809"/>
            <a:ext cx="3475037" cy="30777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902693-4A99-40A1-8741-0216579FF675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186349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826825"/>
            <a:ext cx="2532888" cy="2154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826825"/>
            <a:ext cx="2532888" cy="2154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826825"/>
            <a:ext cx="2532888" cy="2154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826825"/>
            <a:ext cx="2532888" cy="2154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6500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FA8C81-00E2-4CB1-BDED-C17AC10A27E1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200475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553998"/>
          </a:xfrm>
        </p:spPr>
        <p:txBody>
          <a:bodyPr anchor="t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4523" y="2309812"/>
            <a:ext cx="7254865" cy="3959226"/>
          </a:xfrm>
        </p:spPr>
        <p:txBody>
          <a:bodyPr anchor="t"/>
          <a:lstStyle>
            <a:lvl1pPr marL="0" indent="0">
              <a:spcAft>
                <a:spcPts val="80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C8EAB-6F04-4BCD-9231-1F7ADD396168}"/>
              </a:ext>
            </a:extLst>
          </p:cNvPr>
          <p:cNvSpPr/>
          <p:nvPr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07C766-BE94-45BD-94B6-F04BF73EA7B1}"/>
              </a:ext>
            </a:extLst>
          </p:cNvPr>
          <p:cNvSpPr/>
          <p:nvPr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ED1B53-5E41-4D76-8CB0-FF1368B889F5}"/>
              </a:ext>
            </a:extLst>
          </p:cNvPr>
          <p:cNvGrpSpPr/>
          <p:nvPr/>
        </p:nvGrpSpPr>
        <p:grpSpPr>
          <a:xfrm>
            <a:off x="0" y="1"/>
            <a:ext cx="12191650" cy="2015330"/>
            <a:chOff x="76480" y="1312403"/>
            <a:chExt cx="3785160" cy="244343"/>
          </a:xfr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5D3C0C-930B-4D9F-BB20-A2B696D728A4}"/>
                </a:ext>
              </a:extLst>
            </p:cNvPr>
            <p:cNvSpPr/>
            <p:nvPr/>
          </p:nvSpPr>
          <p:spPr bwMode="auto">
            <a:xfrm flipV="1">
              <a:off x="76480" y="1312406"/>
              <a:ext cx="3785160" cy="244340"/>
            </a:xfrm>
            <a:prstGeom prst="rect">
              <a:avLst/>
            </a:prstGeom>
            <a:solidFill>
              <a:srgbClr val="28AFE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2A1EA7-EE54-4C4B-9E2C-CF3299BC5A24}"/>
                </a:ext>
              </a:extLst>
            </p:cNvPr>
            <p:cNvSpPr/>
            <p:nvPr/>
          </p:nvSpPr>
          <p:spPr bwMode="auto">
            <a:xfrm rot="10800000" flipV="1">
              <a:off x="76480" y="1312403"/>
              <a:ext cx="3785160" cy="244340"/>
            </a:xfrm>
            <a:prstGeom prst="rect">
              <a:avLst/>
            </a:prstGeom>
            <a:gradFill flip="none" rotWithShape="1">
              <a:gsLst>
                <a:gs pos="6000">
                  <a:srgbClr val="8661C5">
                    <a:alpha val="0"/>
                  </a:srgbClr>
                </a:gs>
                <a:gs pos="100000">
                  <a:srgbClr val="8661C5"/>
                </a:gs>
              </a:gsLst>
              <a:lin ang="108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F6D42D-A597-4EDE-ABA4-FCDF16D72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B384B6-41D5-44F4-8BA6-C92EC4DC432D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2400F8-D732-4E5F-9801-D78549793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1931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099"/>
            <a:ext cx="11018838" cy="51292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53F00B-984E-47C3-A1C0-AB2D81C41A08}"/>
              </a:ext>
            </a:extLst>
          </p:cNvPr>
          <p:cNvSpPr/>
          <p:nvPr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35FB8-7300-4C6B-9172-416D4DC66003}"/>
              </a:ext>
            </a:extLst>
          </p:cNvPr>
          <p:cNvSpPr/>
          <p:nvPr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569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solidFill>
                  <a:schemeClr val="tx1"/>
                </a:solidFill>
                <a:latin typeface="+mj-lt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solidFill>
                  <a:schemeClr val="tx1"/>
                </a:solidFill>
                <a:latin typeface="+mj-lt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solidFill>
                  <a:schemeClr val="tx1"/>
                </a:solidFill>
                <a:latin typeface="+mj-lt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solidFill>
                  <a:schemeClr val="tx1"/>
                </a:solidFill>
                <a:latin typeface="+mj-lt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2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1272" userDrawn="1">
          <p15:clr>
            <a:srgbClr val="5ACBF0"/>
          </p15:clr>
        </p15:guide>
        <p15:guide id="5" orient="horz" pos="905" userDrawn="1">
          <p15:clr>
            <a:srgbClr val="5ACBF0"/>
          </p15:clr>
        </p15:guide>
        <p15:guide id="6" orient="horz" pos="288" userDrawn="1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DDA019-9A0E-4B1C-9C7B-610CE03992A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9443BE-84FF-416D-923D-88D6328F6A7B}"/>
              </a:ext>
            </a:extLst>
          </p:cNvPr>
          <p:cNvSpPr/>
          <p:nvPr/>
        </p:nvSpPr>
        <p:spPr bwMode="auto">
          <a:xfrm rot="10800000">
            <a:off x="0" y="-6"/>
            <a:ext cx="12192000" cy="6858006"/>
          </a:xfrm>
          <a:prstGeom prst="rect">
            <a:avLst/>
          </a:prstGeom>
          <a:gradFill flip="none" rotWithShape="1">
            <a:gsLst>
              <a:gs pos="0">
                <a:srgbClr val="8661C5">
                  <a:alpha val="0"/>
                </a:srgbClr>
              </a:gs>
              <a:gs pos="70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rgbClr val="5A5E5C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A meeting in a conference room.">
            <a:extLst>
              <a:ext uri="{FF2B5EF4-FFF2-40B4-BE49-F238E27FC236}">
                <a16:creationId xmlns:a16="http://schemas.microsoft.com/office/drawing/2014/main" id="{1C493F8D-AB10-4958-85D1-CC12E3C2F1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8" name="MS logo white - EMF" descr="Microsoft logo white text version">
            <a:extLst>
              <a:ext uri="{FF2B5EF4-FFF2-40B4-BE49-F238E27FC236}">
                <a16:creationId xmlns:a16="http://schemas.microsoft.com/office/drawing/2014/main" id="{9D9AC6A4-46BD-4FA6-AB1B-08D0E3902B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10" name="Picture 9" descr="A meeting in a conference room.">
            <a:extLst>
              <a:ext uri="{FF2B5EF4-FFF2-40B4-BE49-F238E27FC236}">
                <a16:creationId xmlns:a16="http://schemas.microsoft.com/office/drawing/2014/main" id="{C5A40742-2627-4852-9424-94BD3A016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82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8" orient="horz" pos="2496" userDrawn="1">
          <p15:clr>
            <a:srgbClr val="5ACBF0"/>
          </p15:clr>
        </p15:guide>
        <p15:guide id="9" pos="3355" userDrawn="1">
          <p15:clr>
            <a:srgbClr val="5ACBF0"/>
          </p15:clr>
        </p15:guide>
        <p15:guide id="10" orient="horz" pos="2160" userDrawn="1">
          <p15:clr>
            <a:srgbClr val="FBAE40"/>
          </p15:clr>
        </p15:guide>
        <p15:guide id="11" orient="horz" pos="2229" userDrawn="1">
          <p15:clr>
            <a:srgbClr val="5ACBF0"/>
          </p15:clr>
        </p15:guide>
        <p15:guide id="12" pos="2996" userDrawn="1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solidFill>
                  <a:srgbClr val="5A5E5C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A meeting in a conference room.">
            <a:extLst>
              <a:ext uri="{FF2B5EF4-FFF2-40B4-BE49-F238E27FC236}">
                <a16:creationId xmlns:a16="http://schemas.microsoft.com/office/drawing/2014/main" id="{73BBB57F-0AE7-43B4-A8A4-8A3F02549F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AA1D5B6-700D-45F1-9663-0F14ED852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8" name="Picture 7" descr="A meeting in a conference room.">
            <a:extLst>
              <a:ext uri="{FF2B5EF4-FFF2-40B4-BE49-F238E27FC236}">
                <a16:creationId xmlns:a16="http://schemas.microsoft.com/office/drawing/2014/main" id="{47023C4F-EE89-49D3-9B71-60565B359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58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  <p15:guide id="8" pos="3360" userDrawn="1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C9DBDAC-CE2A-42B7-AAE3-C0669B5AC6B2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51DEC6-DD12-482B-92CF-372AE91B1030}"/>
              </a:ext>
            </a:extLst>
          </p:cNvPr>
          <p:cNvSpPr/>
          <p:nvPr/>
        </p:nvSpPr>
        <p:spPr bwMode="auto">
          <a:xfrm>
            <a:off x="0" y="0"/>
            <a:ext cx="12192000" cy="5284520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0009D-57A6-4FA7-9A5C-CCE0E5BE93CB}"/>
              </a:ext>
            </a:extLst>
          </p:cNvPr>
          <p:cNvSpPr/>
          <p:nvPr/>
        </p:nvSpPr>
        <p:spPr bwMode="auto">
          <a:xfrm rot="10800000">
            <a:off x="0" y="-5"/>
            <a:ext cx="12192000" cy="5284523"/>
          </a:xfrm>
          <a:prstGeom prst="rect">
            <a:avLst/>
          </a:prstGeom>
          <a:gradFill flip="none" rotWithShape="1">
            <a:gsLst>
              <a:gs pos="0">
                <a:srgbClr val="8661C5">
                  <a:alpha val="0"/>
                </a:srgbClr>
              </a:gs>
              <a:gs pos="70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C3ED1AE-0E9E-489B-B3C5-9D12B544F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1303" y="5712806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r">
              <a:defRPr sz="3600" b="1" spc="-5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453E3C8-4C73-4652-A681-8AB6F12B5F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1303" y="6369359"/>
            <a:ext cx="9144000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1400" spc="0" baseline="0">
                <a:solidFill>
                  <a:srgbClr val="5A5E5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37" name="MS logo gray - EMF" descr="Microsoft logo, gray text version">
            <a:extLst>
              <a:ext uri="{FF2B5EF4-FFF2-40B4-BE49-F238E27FC236}">
                <a16:creationId xmlns:a16="http://schemas.microsoft.com/office/drawing/2014/main" id="{933A6715-9EE2-4A1E-9E4F-DD0776C539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31700" y="5974196"/>
            <a:ext cx="1366440" cy="292608"/>
          </a:xfrm>
          <a:prstGeom prst="rect">
            <a:avLst/>
          </a:prstGeom>
        </p:spPr>
      </p:pic>
      <p:pic>
        <p:nvPicPr>
          <p:cNvPr id="8" name="MS logo white - EMF" descr="Microsoft logo white text version">
            <a:extLst>
              <a:ext uri="{FF2B5EF4-FFF2-40B4-BE49-F238E27FC236}">
                <a16:creationId xmlns:a16="http://schemas.microsoft.com/office/drawing/2014/main" id="{D583A5EB-1AAF-4295-959F-0A5A3D273E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85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228" userDrawn="1">
          <p15:clr>
            <a:srgbClr val="5ACBF0"/>
          </p15:clr>
        </p15:guide>
        <p15:guide id="6" orient="horz" pos="2496" userDrawn="1">
          <p15:clr>
            <a:srgbClr val="5ACBF0"/>
          </p15:clr>
        </p15:guide>
        <p15:guide id="7" pos="6132" userDrawn="1">
          <p15:clr>
            <a:srgbClr val="5ACBF0"/>
          </p15:clr>
        </p15:guide>
        <p15:guide id="8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539C0A-9FF4-4917-A2A5-19879DD00BFE}"/>
              </a:ext>
            </a:extLst>
          </p:cNvPr>
          <p:cNvSpPr/>
          <p:nvPr/>
        </p:nvSpPr>
        <p:spPr bwMode="auto">
          <a:xfrm>
            <a:off x="0" y="-1"/>
            <a:ext cx="12192000" cy="6858001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89D78-39DC-478C-AFAB-22E68B8ADB8C}"/>
              </a:ext>
            </a:extLst>
          </p:cNvPr>
          <p:cNvSpPr/>
          <p:nvPr/>
        </p:nvSpPr>
        <p:spPr bwMode="auto">
          <a:xfrm rot="10800000"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6" name="Text Box 3" descr="This is a copyright notice that should be included on the final slide.">
            <a:extLst>
              <a:ext uri="{FF2B5EF4-FFF2-40B4-BE49-F238E27FC236}">
                <a16:creationId xmlns:a16="http://schemas.microsoft.com/office/drawing/2014/main" id="{251358C7-C9DC-4182-AD5B-D1BBC84B8A5A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 descr="Microsoft logo white text version">
            <a:extLst>
              <a:ext uri="{FF2B5EF4-FFF2-40B4-BE49-F238E27FC236}">
                <a16:creationId xmlns:a16="http://schemas.microsoft.com/office/drawing/2014/main" id="{55A5A294-F695-4564-B50A-A70F8767E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8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DA Slide - Do Not Al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0F093-9522-4CE4-9C55-84229EFF463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296" y="2438284"/>
            <a:ext cx="2940541" cy="29405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032" y="2438284"/>
            <a:ext cx="2940541" cy="294054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165" y="2438284"/>
            <a:ext cx="2940541" cy="29405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29" y="2438284"/>
            <a:ext cx="2940541" cy="294054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7140" y="241958"/>
            <a:ext cx="11864622" cy="1799496"/>
          </a:xfrm>
          <a:prstGeom prst="rect">
            <a:avLst/>
          </a:prstGeom>
        </p:spPr>
        <p:txBody>
          <a:bodyPr lIns="248694" tIns="62174" rIns="248694" bIns="248694"/>
          <a:lstStyle>
            <a:lvl1pPr marL="0" indent="0">
              <a:spcBef>
                <a:spcPts val="1000"/>
              </a:spcBef>
              <a:buNone/>
              <a:defRPr sz="1800" baseline="0">
                <a:solidFill>
                  <a:srgbClr val="FFFFFF"/>
                </a:solidFill>
                <a:latin typeface="Segoe UI"/>
                <a:cs typeface="Segoe UI"/>
              </a:defRPr>
            </a:lvl1pPr>
            <a:lvl2pPr>
              <a:spcBef>
                <a:spcPts val="1000"/>
              </a:spcBef>
              <a:defRPr sz="1600">
                <a:solidFill>
                  <a:srgbClr val="FFFFFF"/>
                </a:solidFill>
                <a:latin typeface="Segoe UI"/>
                <a:cs typeface="Segoe UI"/>
              </a:defRPr>
            </a:lvl2pPr>
            <a:lvl3pPr>
              <a:spcBef>
                <a:spcPts val="1000"/>
              </a:spcBef>
              <a:defRPr sz="1400">
                <a:solidFill>
                  <a:srgbClr val="FFFFFF"/>
                </a:solidFill>
                <a:latin typeface="Segoe UI"/>
                <a:cs typeface="Segoe UI"/>
              </a:defRPr>
            </a:lvl3pPr>
            <a:lvl4pPr>
              <a:spcBef>
                <a:spcPts val="1000"/>
              </a:spcBef>
              <a:defRPr sz="1200">
                <a:solidFill>
                  <a:srgbClr val="FFFFFF"/>
                </a:solidFill>
                <a:latin typeface="Segoe UI"/>
                <a:cs typeface="Segoe UI"/>
              </a:defRPr>
            </a:lvl4pPr>
            <a:lvl5pPr>
              <a:spcBef>
                <a:spcPts val="1000"/>
              </a:spcBef>
              <a:defRPr sz="1000">
                <a:solidFill>
                  <a:srgbClr val="FFFFFF"/>
                </a:solidFill>
                <a:latin typeface="Segoe UI"/>
                <a:cs typeface="Segoe UI"/>
              </a:defRPr>
            </a:lvl5pPr>
          </a:lstStyle>
          <a:p>
            <a:pPr lvl="0">
              <a:defRPr/>
            </a:pPr>
            <a:r>
              <a:rPr lang="en-US" sz="5984" i="0">
                <a:solidFill>
                  <a:schemeClr val="bg1"/>
                </a:solidFill>
                <a:latin typeface="Segoe UI Light"/>
                <a:cs typeface="Segoe UI Light"/>
              </a:rPr>
              <a:t>Microsoft Confidential</a:t>
            </a:r>
          </a:p>
          <a:p>
            <a:pPr lvl="0">
              <a:spcBef>
                <a:spcPts val="0"/>
              </a:spcBef>
              <a:defRPr/>
            </a:pPr>
            <a:r>
              <a:rPr lang="en-US" sz="4080" i="1">
                <a:solidFill>
                  <a:schemeClr val="bg1"/>
                </a:solidFill>
                <a:latin typeface="Segoe UI Light"/>
                <a:cs typeface="Segoe UI Light"/>
              </a:rPr>
              <a:t>All content is NDA unless otherwise stated.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678" y="6379834"/>
            <a:ext cx="1395659" cy="1674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088">
                <a:solidFill>
                  <a:schemeClr val="bg1"/>
                </a:solidFill>
                <a:latin typeface="Segoe UI"/>
                <a:cs typeface="Segoe UI"/>
              </a:rPr>
              <a:t>Microsoft 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A9524-7E03-49F3-B3F0-0B5EFC23B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296" y="2438284"/>
            <a:ext cx="2940541" cy="2940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2D61AB-7FDB-4188-878F-A38A5C088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032" y="2438284"/>
            <a:ext cx="2940541" cy="2940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2C919-265D-4079-8E2A-EFE703B15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165" y="2438284"/>
            <a:ext cx="2940541" cy="2940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07826-6852-4BE3-990E-01041A8BE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29" y="2438284"/>
            <a:ext cx="2940541" cy="29405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2E73A8-E37F-4465-B77A-63683283F6F1}"/>
              </a:ext>
            </a:extLst>
          </p:cNvPr>
          <p:cNvSpPr txBox="1">
            <a:spLocks/>
          </p:cNvSpPr>
          <p:nvPr/>
        </p:nvSpPr>
        <p:spPr>
          <a:xfrm>
            <a:off x="27140" y="241958"/>
            <a:ext cx="11864622" cy="1799496"/>
          </a:xfrm>
          <a:prstGeom prst="rect">
            <a:avLst/>
          </a:prstGeom>
        </p:spPr>
        <p:txBody>
          <a:bodyPr lIns="248694" tIns="62174" rIns="248694" bIns="248694"/>
          <a:lstStyle>
            <a:lvl1pPr marL="0" indent="0">
              <a:spcBef>
                <a:spcPts val="1000"/>
              </a:spcBef>
              <a:buNone/>
              <a:defRPr sz="1800" baseline="0">
                <a:solidFill>
                  <a:srgbClr val="FFFFFF"/>
                </a:solidFill>
                <a:latin typeface="Segoe UI"/>
                <a:cs typeface="Segoe UI"/>
              </a:defRPr>
            </a:lvl1pPr>
            <a:lvl2pPr>
              <a:spcBef>
                <a:spcPts val="1000"/>
              </a:spcBef>
              <a:defRPr sz="1600">
                <a:solidFill>
                  <a:srgbClr val="FFFFFF"/>
                </a:solidFill>
                <a:latin typeface="Segoe UI"/>
                <a:cs typeface="Segoe UI"/>
              </a:defRPr>
            </a:lvl2pPr>
            <a:lvl3pPr>
              <a:spcBef>
                <a:spcPts val="1000"/>
              </a:spcBef>
              <a:defRPr sz="1400">
                <a:solidFill>
                  <a:srgbClr val="FFFFFF"/>
                </a:solidFill>
                <a:latin typeface="Segoe UI"/>
                <a:cs typeface="Segoe UI"/>
              </a:defRPr>
            </a:lvl3pPr>
            <a:lvl4pPr>
              <a:spcBef>
                <a:spcPts val="1000"/>
              </a:spcBef>
              <a:defRPr sz="1200">
                <a:solidFill>
                  <a:srgbClr val="FFFFFF"/>
                </a:solidFill>
                <a:latin typeface="Segoe UI"/>
                <a:cs typeface="Segoe UI"/>
              </a:defRPr>
            </a:lvl4pPr>
            <a:lvl5pPr>
              <a:spcBef>
                <a:spcPts val="1000"/>
              </a:spcBef>
              <a:defRPr sz="1000">
                <a:solidFill>
                  <a:srgbClr val="FFFFFF"/>
                </a:solidFill>
                <a:latin typeface="Segoe UI"/>
                <a:cs typeface="Segoe UI"/>
              </a:defRPr>
            </a:lvl5pPr>
          </a:lstStyle>
          <a:p>
            <a:pPr lvl="0">
              <a:defRPr/>
            </a:pPr>
            <a:r>
              <a:rPr lang="en-US" sz="5984" i="0">
                <a:solidFill>
                  <a:schemeClr val="tx1"/>
                </a:solidFill>
                <a:latin typeface="Segoe UI Light"/>
                <a:cs typeface="Segoe UI Light"/>
              </a:rPr>
              <a:t>Microsoft Confidential</a:t>
            </a:r>
          </a:p>
          <a:p>
            <a:pPr lvl="0">
              <a:spcBef>
                <a:spcPts val="0"/>
              </a:spcBef>
              <a:defRPr/>
            </a:pPr>
            <a:r>
              <a:rPr lang="en-US" sz="4080" i="1">
                <a:solidFill>
                  <a:schemeClr val="tx1"/>
                </a:solidFill>
                <a:latin typeface="Segoe UI Light"/>
                <a:cs typeface="Segoe UI Light"/>
              </a:rPr>
              <a:t>All content is NDA unless otherwise stated.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95BDF-3890-4710-B440-1A01899FF4BB}"/>
              </a:ext>
            </a:extLst>
          </p:cNvPr>
          <p:cNvSpPr txBox="1"/>
          <p:nvPr/>
        </p:nvSpPr>
        <p:spPr>
          <a:xfrm>
            <a:off x="297678" y="6379834"/>
            <a:ext cx="1395659" cy="1674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088">
                <a:solidFill>
                  <a:schemeClr val="tx1"/>
                </a:solidFill>
                <a:latin typeface="Segoe UI"/>
                <a:cs typeface="Segoe UI"/>
              </a:rPr>
              <a:t>Microsoft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F42079-D307-444C-8CE0-C5C29F742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296" y="2438284"/>
            <a:ext cx="2940541" cy="29405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799999-A52E-4E15-A4DA-EF8EE2F18B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032" y="2438284"/>
            <a:ext cx="2940541" cy="2940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956DE7-5500-4B1D-A4B2-32FD78CA7F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165" y="2438284"/>
            <a:ext cx="2940541" cy="29405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B8326E-F8CF-4649-860D-9E1195421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29" y="2438284"/>
            <a:ext cx="2940541" cy="294054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150D8A5-4727-4FCB-94F0-8B90CC3026A9}"/>
              </a:ext>
            </a:extLst>
          </p:cNvPr>
          <p:cNvSpPr txBox="1">
            <a:spLocks/>
          </p:cNvSpPr>
          <p:nvPr userDrawn="1"/>
        </p:nvSpPr>
        <p:spPr>
          <a:xfrm>
            <a:off x="27140" y="241958"/>
            <a:ext cx="11864622" cy="1799496"/>
          </a:xfrm>
          <a:prstGeom prst="rect">
            <a:avLst/>
          </a:prstGeom>
        </p:spPr>
        <p:txBody>
          <a:bodyPr lIns="248694" tIns="62174" rIns="248694" bIns="248694"/>
          <a:lstStyle>
            <a:lvl1pPr marL="0" indent="0">
              <a:spcBef>
                <a:spcPts val="1000"/>
              </a:spcBef>
              <a:buNone/>
              <a:defRPr sz="1800" baseline="0">
                <a:solidFill>
                  <a:srgbClr val="FFFFFF"/>
                </a:solidFill>
                <a:latin typeface="Segoe UI"/>
                <a:cs typeface="Segoe UI"/>
              </a:defRPr>
            </a:lvl1pPr>
            <a:lvl2pPr>
              <a:spcBef>
                <a:spcPts val="1000"/>
              </a:spcBef>
              <a:defRPr sz="1600">
                <a:solidFill>
                  <a:srgbClr val="FFFFFF"/>
                </a:solidFill>
                <a:latin typeface="Segoe UI"/>
                <a:cs typeface="Segoe UI"/>
              </a:defRPr>
            </a:lvl2pPr>
            <a:lvl3pPr>
              <a:spcBef>
                <a:spcPts val="1000"/>
              </a:spcBef>
              <a:defRPr sz="1400">
                <a:solidFill>
                  <a:srgbClr val="FFFFFF"/>
                </a:solidFill>
                <a:latin typeface="Segoe UI"/>
                <a:cs typeface="Segoe UI"/>
              </a:defRPr>
            </a:lvl3pPr>
            <a:lvl4pPr>
              <a:spcBef>
                <a:spcPts val="1000"/>
              </a:spcBef>
              <a:defRPr sz="1200">
                <a:solidFill>
                  <a:srgbClr val="FFFFFF"/>
                </a:solidFill>
                <a:latin typeface="Segoe UI"/>
                <a:cs typeface="Segoe UI"/>
              </a:defRPr>
            </a:lvl4pPr>
            <a:lvl5pPr>
              <a:spcBef>
                <a:spcPts val="1000"/>
              </a:spcBef>
              <a:defRPr sz="1000">
                <a:solidFill>
                  <a:srgbClr val="FFFFFF"/>
                </a:solidFill>
                <a:latin typeface="Segoe UI"/>
                <a:cs typeface="Segoe UI"/>
              </a:defRPr>
            </a:lvl5pPr>
          </a:lstStyle>
          <a:p>
            <a:pPr lvl="0">
              <a:defRPr/>
            </a:pPr>
            <a:r>
              <a:rPr lang="en-US" sz="5984" i="0">
                <a:solidFill>
                  <a:schemeClr val="tx1"/>
                </a:solidFill>
                <a:latin typeface="Segoe UI Light"/>
                <a:cs typeface="Segoe UI Light"/>
              </a:rPr>
              <a:t>Microsoft Confidential</a:t>
            </a:r>
          </a:p>
          <a:p>
            <a:pPr lvl="0">
              <a:spcBef>
                <a:spcPts val="0"/>
              </a:spcBef>
              <a:defRPr/>
            </a:pPr>
            <a:r>
              <a:rPr lang="en-US" sz="4080" i="1">
                <a:solidFill>
                  <a:schemeClr val="tx1"/>
                </a:solidFill>
                <a:latin typeface="Segoe UI Light"/>
                <a:cs typeface="Segoe UI Light"/>
              </a:rPr>
              <a:t>All content is NDA unless otherwise stated.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62958C-ABA2-40FF-9FF3-6023647990E8}"/>
              </a:ext>
            </a:extLst>
          </p:cNvPr>
          <p:cNvSpPr txBox="1"/>
          <p:nvPr userDrawn="1"/>
        </p:nvSpPr>
        <p:spPr>
          <a:xfrm>
            <a:off x="297678" y="6379834"/>
            <a:ext cx="1395659" cy="1674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088">
                <a:solidFill>
                  <a:schemeClr val="tx1"/>
                </a:solidFill>
                <a:latin typeface="Segoe UI"/>
                <a:cs typeface="Segoe UI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53523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07BD4-0FA1-41F6-B6CF-7F1C098D73BE}"/>
              </a:ext>
            </a:extLst>
          </p:cNvPr>
          <p:cNvSpPr/>
          <p:nvPr/>
        </p:nvSpPr>
        <p:spPr bwMode="auto">
          <a:xfrm>
            <a:off x="457198" y="762000"/>
            <a:ext cx="11277604" cy="54864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IMPORTANT</a:t>
            </a:r>
            <a:br>
              <a:rPr lang="en-US" sz="6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6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THIS IS THE LAST LAYOUT IN THE MASTER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If you are in the Slide Master view and there is any layout after this one, it’s a layout that was “brought in” by pasting a slide from another template. It is recommended that you change the layout of the slides using the “foreign” layout, then delete the layout in the master.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BF0F2-F39F-41B0-987B-B144BC0A9C50}"/>
              </a:ext>
            </a:extLst>
          </p:cNvPr>
          <p:cNvSpPr/>
          <p:nvPr userDrawn="1"/>
        </p:nvSpPr>
        <p:spPr bwMode="auto">
          <a:xfrm>
            <a:off x="457198" y="762000"/>
            <a:ext cx="11277604" cy="54864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IMPORTANT</a:t>
            </a:r>
            <a:br>
              <a:rPr lang="en-US" sz="6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6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THIS IS THE LAST LAYOUT IN THE MASTER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If you are in the Slide Master view and there is any layout after this one, it’s a layout that was “brought in” by pasting a slide from another template. It is recommended that you change the layout of the slides using the “foreign” layout, then delete the layout in the master. </a:t>
            </a:r>
          </a:p>
        </p:txBody>
      </p:sp>
    </p:spTree>
    <p:extLst>
      <p:ext uri="{BB962C8B-B14F-4D97-AF65-F5344CB8AC3E}">
        <p14:creationId xmlns:p14="http://schemas.microsoft.com/office/powerpoint/2010/main" val="307278663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161274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5648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bulle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809C-D4A7-4FA2-BDFB-36264C49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" y="110984"/>
            <a:ext cx="10265004" cy="775519"/>
          </a:xfrm>
        </p:spPr>
        <p:txBody>
          <a:bodyPr>
            <a:normAutofit/>
          </a:bodyPr>
          <a:lstStyle>
            <a:lvl1pPr>
              <a:defRPr sz="25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439DF-ADB0-43E0-84E8-A05922ED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76" y="943609"/>
            <a:ext cx="11493448" cy="1036331"/>
          </a:xfrm>
        </p:spPr>
        <p:txBody>
          <a:bodyPr/>
          <a:lstStyle>
            <a:lvl1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egoe UI" panose="020B0502040204020203" pitchFamily="34" charset="0"/>
              <a:buChar char="−"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49CECC7-A23C-41F0-8A13-651961D3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9B4A21-47D8-4498-BAA9-A623EB26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5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A36094-D929-440D-85E0-479F125DD266}"/>
              </a:ext>
            </a:extLst>
          </p:cNvPr>
          <p:cNvSpPr/>
          <p:nvPr userDrawn="1"/>
        </p:nvSpPr>
        <p:spPr bwMode="auto">
          <a:xfrm>
            <a:off x="0" y="-1"/>
            <a:ext cx="12192000" cy="6858001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C356F-23EF-4D5B-972D-9B0DAA3EF49F}"/>
              </a:ext>
            </a:extLst>
          </p:cNvPr>
          <p:cNvSpPr/>
          <p:nvPr userDrawn="1"/>
        </p:nvSpPr>
        <p:spPr bwMode="auto">
          <a:xfrm rot="10800000">
            <a:off x="0" y="-2759"/>
            <a:ext cx="12192000" cy="6858005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2035C-C3E7-43A2-9BF5-57150C091DA7}"/>
              </a:ext>
            </a:extLst>
          </p:cNvPr>
          <p:cNvSpPr txBox="1"/>
          <p:nvPr userDrawn="1"/>
        </p:nvSpPr>
        <p:spPr>
          <a:xfrm>
            <a:off x="2514600" y="-653885"/>
            <a:ext cx="9569927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4800">
                <a:solidFill>
                  <a:srgbClr val="28AFEA"/>
                </a:solidFill>
                <a:latin typeface="+mj-lt"/>
              </a:rPr>
              <a:t>DEMO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41089-F587-4BA5-B0E8-E5FEA8DA2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788" y="3627129"/>
            <a:ext cx="11024172" cy="740203"/>
          </a:xfrm>
        </p:spPr>
        <p:txBody>
          <a:bodyPr/>
          <a:lstStyle>
            <a:lvl1pPr>
              <a:defRPr lang="en-US" sz="2400" kern="1200" spc="0" baseline="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 lang="en-US" sz="2400" kern="1200" spc="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Subtitle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Additional detail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2D4F5F-7F33-440A-A59F-A7ADB1481F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3914" y="2835502"/>
            <a:ext cx="11024172" cy="492443"/>
          </a:xfrm>
        </p:spPr>
        <p:txBody>
          <a:bodyPr/>
          <a:lstStyle>
            <a:lvl1pPr>
              <a:defRPr lang="en-US" sz="3200" kern="1200" spc="0" baseline="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 lang="en-US" sz="2400" kern="1200" spc="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4279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55119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400" b="0">
                <a:latin typeface="+mj-lt"/>
                <a:cs typeface="Segoe UI" panose="020B0502040204020203" pitchFamily="34" charset="0"/>
              </a:defRPr>
            </a:lvl1pPr>
            <a:lvl2pPr marL="0" indent="0">
              <a:buFont typeface="Wingdings" panose="05000000000000000000" pitchFamily="2" charset="2"/>
              <a:buNone/>
              <a:defRPr sz="2000" b="0"/>
            </a:lvl2pPr>
            <a:lvl3pPr marL="0" indent="0">
              <a:buFont typeface="Wingdings" panose="05000000000000000000" pitchFamily="2" charset="2"/>
              <a:buNone/>
              <a:tabLst/>
              <a:defRPr sz="1600" b="0"/>
            </a:lvl3pPr>
            <a:lvl4pPr marL="0" indent="0">
              <a:buFont typeface="Wingdings" panose="05000000000000000000" pitchFamily="2" charset="2"/>
              <a:buNone/>
              <a:defRPr sz="1400" b="0"/>
            </a:lvl4pPr>
            <a:lvl5pPr marL="0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55119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400" b="0">
                <a:latin typeface="+mj-lt"/>
                <a:cs typeface="Segoe UI" panose="020B0502040204020203" pitchFamily="34" charset="0"/>
              </a:defRPr>
            </a:lvl1pPr>
            <a:lvl2pPr marL="0" indent="0">
              <a:buFont typeface="Wingdings" panose="05000000000000000000" pitchFamily="2" charset="2"/>
              <a:buNone/>
              <a:defRPr sz="2000" b="0"/>
            </a:lvl2pPr>
            <a:lvl3pPr marL="0" indent="0">
              <a:buFont typeface="Wingdings" panose="05000000000000000000" pitchFamily="2" charset="2"/>
              <a:buNone/>
              <a:tabLst/>
              <a:defRPr sz="1600" b="0"/>
            </a:lvl3pPr>
            <a:lvl4pPr marL="0" indent="0">
              <a:buFont typeface="Wingdings" panose="05000000000000000000" pitchFamily="2" charset="2"/>
              <a:buNone/>
              <a:defRPr sz="1400" b="0"/>
            </a:lvl4pPr>
            <a:lvl5pPr marL="0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5CA020-1CBD-4826-81DA-7E6C90152309}"/>
              </a:ext>
            </a:extLst>
          </p:cNvPr>
          <p:cNvSpPr/>
          <p:nvPr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7A71B0-656A-42FB-8A58-2B2A86BAA48E}"/>
              </a:ext>
            </a:extLst>
          </p:cNvPr>
          <p:cNvSpPr/>
          <p:nvPr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808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939359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side by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DEC010-DDB9-42D4-B78F-4D54E3BE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White">
          <a:xfrm>
            <a:off x="0" y="0"/>
            <a:ext cx="4356100" cy="68580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5F69672-DC8B-4F90-8167-6367A65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8315" y="585788"/>
            <a:ext cx="6669658" cy="5683250"/>
          </a:xfrm>
        </p:spPr>
        <p:txBody>
          <a:bodyPr anchor="ctr" anchorCtr="0"/>
          <a:lstStyle>
            <a:lvl1pPr marL="0" indent="0">
              <a:spcAft>
                <a:spcPts val="1200"/>
              </a:spcAft>
              <a:buNone/>
              <a:defRPr sz="2800"/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F6E003-50E5-45D8-A623-8E629A545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3637" cy="568325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11574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14" pos="3110">
          <p15:clr>
            <a:srgbClr val="5ACBF0"/>
          </p15:clr>
        </p15:guide>
        <p15:guide id="29" orient="horz" pos="2160">
          <p15:clr>
            <a:srgbClr val="FDE53C"/>
          </p15:clr>
        </p15:guide>
        <p15:guide id="30" pos="237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2">
    <p:bg>
      <p:bgPr>
        <a:gradFill>
          <a:gsLst>
            <a:gs pos="14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8244DE-197A-4D61-AB40-2125B213B288}"/>
              </a:ext>
            </a:extLst>
          </p:cNvPr>
          <p:cNvSpPr/>
          <p:nvPr userDrawn="1"/>
        </p:nvSpPr>
        <p:spPr bwMode="auto">
          <a:xfrm>
            <a:off x="0" y="0"/>
            <a:ext cx="12192000" cy="5284520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B3C8C8-1675-434B-BB62-DCA836352750}"/>
              </a:ext>
            </a:extLst>
          </p:cNvPr>
          <p:cNvSpPr/>
          <p:nvPr userDrawn="1"/>
        </p:nvSpPr>
        <p:spPr bwMode="auto">
          <a:xfrm rot="10800000">
            <a:off x="0" y="-5"/>
            <a:ext cx="12192000" cy="5284523"/>
          </a:xfrm>
          <a:prstGeom prst="rect">
            <a:avLst/>
          </a:prstGeom>
          <a:gradFill flip="none" rotWithShape="1">
            <a:gsLst>
              <a:gs pos="0">
                <a:srgbClr val="8661C5">
                  <a:alpha val="0"/>
                </a:srgbClr>
              </a:gs>
              <a:gs pos="70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5D11DF-3F89-4CD7-B9F5-94A9BB5B5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1303" y="5712806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r">
              <a:defRPr sz="3600" b="1" spc="-5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99F8F5-216C-4D8D-83E0-DF8C72AB5A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1303" y="6369359"/>
            <a:ext cx="9144000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12" name="MS logo gray - EMF" descr="Microsoft logo, gray text version">
            <a:extLst>
              <a:ext uri="{FF2B5EF4-FFF2-40B4-BE49-F238E27FC236}">
                <a16:creationId xmlns:a16="http://schemas.microsoft.com/office/drawing/2014/main" id="{B1FEFF1F-D827-48D3-A4CB-3ACF4D795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31700" y="5974196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41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1612749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54BE7-F58A-4410-9965-8D1931FB802B}"/>
              </a:ext>
            </a:extLst>
          </p:cNvPr>
          <p:cNvSpPr/>
          <p:nvPr userDrawn="1"/>
        </p:nvSpPr>
        <p:spPr bwMode="auto">
          <a:xfrm>
            <a:off x="-350" y="6673932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78A085-D9BD-44BA-80D0-40A0DE5D31CA}"/>
              </a:ext>
            </a:extLst>
          </p:cNvPr>
          <p:cNvSpPr/>
          <p:nvPr userDrawn="1"/>
        </p:nvSpPr>
        <p:spPr bwMode="auto">
          <a:xfrm rot="10800000">
            <a:off x="-350" y="6684946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799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4" orient="horz" pos="1272" userDrawn="1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099"/>
            <a:ext cx="11018838" cy="51292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53F00B-984E-47C3-A1C0-AB2D81C41A08}"/>
              </a:ext>
            </a:extLst>
          </p:cNvPr>
          <p:cNvSpPr/>
          <p:nvPr userDrawn="1"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35FB8-7300-4C6B-9172-416D4DC66003}"/>
              </a:ext>
            </a:extLst>
          </p:cNvPr>
          <p:cNvSpPr/>
          <p:nvPr userDrawn="1"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919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55119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400" b="0">
                <a:latin typeface="+mj-lt"/>
                <a:cs typeface="Segoe UI" panose="020B0502040204020203" pitchFamily="34" charset="0"/>
              </a:defRPr>
            </a:lvl1pPr>
            <a:lvl2pPr marL="0" indent="0">
              <a:buFont typeface="Wingdings" panose="05000000000000000000" pitchFamily="2" charset="2"/>
              <a:buNone/>
              <a:defRPr sz="2000" b="0"/>
            </a:lvl2pPr>
            <a:lvl3pPr marL="0" indent="0">
              <a:buFont typeface="Wingdings" panose="05000000000000000000" pitchFamily="2" charset="2"/>
              <a:buNone/>
              <a:tabLst/>
              <a:defRPr sz="1600" b="0"/>
            </a:lvl3pPr>
            <a:lvl4pPr marL="0" indent="0">
              <a:buFont typeface="Wingdings" panose="05000000000000000000" pitchFamily="2" charset="2"/>
              <a:buNone/>
              <a:defRPr sz="1400" b="0"/>
            </a:lvl4pPr>
            <a:lvl5pPr marL="0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55119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400" b="0">
                <a:latin typeface="+mj-lt"/>
                <a:cs typeface="Segoe UI" panose="020B0502040204020203" pitchFamily="34" charset="0"/>
              </a:defRPr>
            </a:lvl1pPr>
            <a:lvl2pPr marL="0" indent="0">
              <a:buFont typeface="Wingdings" panose="05000000000000000000" pitchFamily="2" charset="2"/>
              <a:buNone/>
              <a:defRPr sz="2000" b="0"/>
            </a:lvl2pPr>
            <a:lvl3pPr marL="0" indent="0">
              <a:buFont typeface="Wingdings" panose="05000000000000000000" pitchFamily="2" charset="2"/>
              <a:buNone/>
              <a:tabLst/>
              <a:defRPr sz="1600" b="0"/>
            </a:lvl3pPr>
            <a:lvl4pPr marL="0" indent="0">
              <a:buFont typeface="Wingdings" panose="05000000000000000000" pitchFamily="2" charset="2"/>
              <a:buNone/>
              <a:defRPr sz="1400" b="0"/>
            </a:lvl4pPr>
            <a:lvl5pPr marL="0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5CA020-1CBD-4826-81DA-7E6C90152309}"/>
              </a:ext>
            </a:extLst>
          </p:cNvPr>
          <p:cNvSpPr/>
          <p:nvPr userDrawn="1"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7A71B0-656A-42FB-8A58-2B2A86BAA48E}"/>
              </a:ext>
            </a:extLst>
          </p:cNvPr>
          <p:cNvSpPr/>
          <p:nvPr userDrawn="1"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797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64618B0-ADD9-4CED-B7C7-5996180947C9}"/>
              </a:ext>
            </a:extLst>
          </p:cNvPr>
          <p:cNvSpPr/>
          <p:nvPr userDrawn="1"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E51B06-539E-44C2-A9D8-A91A6B59E93D}"/>
              </a:ext>
            </a:extLst>
          </p:cNvPr>
          <p:cNvSpPr/>
          <p:nvPr userDrawn="1"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4" orient="horz" pos="1272" userDrawn="1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3" y="638458"/>
            <a:ext cx="11018520" cy="553998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CBC292-977B-461D-8771-CB96C111CCA0}"/>
              </a:ext>
            </a:extLst>
          </p:cNvPr>
          <p:cNvSpPr/>
          <p:nvPr userDrawn="1"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8DECD0-AF1C-468B-8B68-FD5FE7BE6278}"/>
              </a:ext>
            </a:extLst>
          </p:cNvPr>
          <p:cNvSpPr/>
          <p:nvPr userDrawn="1"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84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10B52C0-A322-4F19-BC8E-82E647847A1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90142-FC69-494F-A19D-D8A401A3A3B0}"/>
              </a:ext>
            </a:extLst>
          </p:cNvPr>
          <p:cNvSpPr/>
          <p:nvPr userDrawn="1"/>
        </p:nvSpPr>
        <p:spPr bwMode="auto">
          <a:xfrm>
            <a:off x="0" y="1972017"/>
            <a:ext cx="12192000" cy="2908455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E1A016-3B0E-4EEF-AF7D-0A9E9E60C7F3}"/>
              </a:ext>
            </a:extLst>
          </p:cNvPr>
          <p:cNvSpPr/>
          <p:nvPr userDrawn="1"/>
        </p:nvSpPr>
        <p:spPr bwMode="auto">
          <a:xfrm rot="10800000">
            <a:off x="0" y="1972018"/>
            <a:ext cx="12192000" cy="2908454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53A505-41D6-4230-88C7-3884CB539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595247"/>
            <a:ext cx="11024172" cy="8309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A42EFB4-3CF7-4249-94B1-DF22AAB041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788" y="3627129"/>
            <a:ext cx="11024172" cy="740203"/>
          </a:xfrm>
        </p:spPr>
        <p:txBody>
          <a:bodyPr/>
          <a:lstStyle>
            <a:lvl1pPr>
              <a:defRPr lang="en-US" sz="2400" kern="1200" spc="0" baseline="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 lang="en-US" sz="2400" kern="1200" spc="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Subtitle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Additional detail</a:t>
            </a:r>
          </a:p>
        </p:txBody>
      </p:sp>
    </p:spTree>
    <p:extLst>
      <p:ext uri="{BB962C8B-B14F-4D97-AF65-F5344CB8AC3E}">
        <p14:creationId xmlns:p14="http://schemas.microsoft.com/office/powerpoint/2010/main" val="365035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27" userDrawn="1">
          <p15:clr>
            <a:srgbClr val="5ACBF0"/>
          </p15:clr>
        </p15:guide>
        <p15:guide id="3" orient="horz" pos="1911" userDrawn="1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9A0D6CD-7108-4027-B57A-DE7C14F66936}"/>
              </a:ext>
            </a:extLst>
          </p:cNvPr>
          <p:cNvSpPr/>
          <p:nvPr userDrawn="1"/>
        </p:nvSpPr>
        <p:spPr bwMode="auto">
          <a:xfrm>
            <a:off x="0" y="1972017"/>
            <a:ext cx="12192000" cy="2908455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3A7EBD-4217-45F4-A65D-875EE53A1F04}"/>
              </a:ext>
            </a:extLst>
          </p:cNvPr>
          <p:cNvSpPr/>
          <p:nvPr userDrawn="1"/>
        </p:nvSpPr>
        <p:spPr bwMode="auto">
          <a:xfrm rot="10800000">
            <a:off x="0" y="1972018"/>
            <a:ext cx="12192000" cy="2908454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2B74CC3-3458-43E0-B8E4-869ACC7B6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595247"/>
            <a:ext cx="11024172" cy="8309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2969253-490E-448F-968D-785F88280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788" y="3627129"/>
            <a:ext cx="11024172" cy="740203"/>
          </a:xfrm>
        </p:spPr>
        <p:txBody>
          <a:bodyPr/>
          <a:lstStyle>
            <a:lvl1pPr>
              <a:defRPr lang="en-US" sz="2400" kern="1200" spc="0" baseline="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 lang="en-US" sz="2400" kern="1200" spc="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Subtitle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Additional detail</a:t>
            </a:r>
          </a:p>
        </p:txBody>
      </p:sp>
    </p:spTree>
    <p:extLst>
      <p:ext uri="{BB962C8B-B14F-4D97-AF65-F5344CB8AC3E}">
        <p14:creationId xmlns:p14="http://schemas.microsoft.com/office/powerpoint/2010/main" val="42782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64618B0-ADD9-4CED-B7C7-5996180947C9}"/>
              </a:ext>
            </a:extLst>
          </p:cNvPr>
          <p:cNvSpPr/>
          <p:nvPr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E51B06-539E-44C2-A9D8-A91A6B59E93D}"/>
              </a:ext>
            </a:extLst>
          </p:cNvPr>
          <p:cNvSpPr/>
          <p:nvPr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12467"/>
      </p:ext>
    </p:extLst>
  </p:cSld>
  <p:clrMapOvr>
    <a:masterClrMapping/>
  </p:clrMapOvr>
  <p:transition>
    <p:fade/>
  </p:transition>
  <p:hf sldNum="0" hdr="0" ftr="0" dt="0"/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A36094-D929-440D-85E0-479F125DD266}"/>
              </a:ext>
            </a:extLst>
          </p:cNvPr>
          <p:cNvSpPr/>
          <p:nvPr userDrawn="1"/>
        </p:nvSpPr>
        <p:spPr bwMode="auto">
          <a:xfrm>
            <a:off x="0" y="-1"/>
            <a:ext cx="12192000" cy="6858001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C356F-23EF-4D5B-972D-9B0DAA3EF49F}"/>
              </a:ext>
            </a:extLst>
          </p:cNvPr>
          <p:cNvSpPr/>
          <p:nvPr userDrawn="1"/>
        </p:nvSpPr>
        <p:spPr bwMode="auto">
          <a:xfrm rot="10800000">
            <a:off x="0" y="-2759"/>
            <a:ext cx="12192000" cy="6858005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2035C-C3E7-43A2-9BF5-57150C091DA7}"/>
              </a:ext>
            </a:extLst>
          </p:cNvPr>
          <p:cNvSpPr txBox="1"/>
          <p:nvPr userDrawn="1"/>
        </p:nvSpPr>
        <p:spPr>
          <a:xfrm>
            <a:off x="2514600" y="-653885"/>
            <a:ext cx="9569927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4800">
                <a:solidFill>
                  <a:srgbClr val="28AFEA"/>
                </a:solidFill>
                <a:latin typeface="+mj-lt"/>
              </a:rPr>
              <a:t>DEMO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1189FC-9792-4926-9B1A-1CD25D14976C}"/>
              </a:ext>
            </a:extLst>
          </p:cNvPr>
          <p:cNvSpPr txBox="1">
            <a:spLocks/>
          </p:cNvSpPr>
          <p:nvPr userDrawn="1"/>
        </p:nvSpPr>
        <p:spPr>
          <a:xfrm>
            <a:off x="585216" y="2595247"/>
            <a:ext cx="11024172" cy="83099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Demo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41089-F587-4BA5-B0E8-E5FEA8DA2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788" y="3627129"/>
            <a:ext cx="11024172" cy="740203"/>
          </a:xfrm>
        </p:spPr>
        <p:txBody>
          <a:bodyPr/>
          <a:lstStyle>
            <a:lvl1pPr>
              <a:defRPr lang="en-US" sz="2400" kern="1200" spc="0" baseline="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 lang="en-US" sz="2400" kern="1200" spc="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Subtitle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Additional detail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F70EB1-5987-478B-B41A-CE1457362E8F}"/>
              </a:ext>
            </a:extLst>
          </p:cNvPr>
          <p:cNvSpPr txBox="1"/>
          <p:nvPr userDrawn="1"/>
        </p:nvSpPr>
        <p:spPr>
          <a:xfrm>
            <a:off x="2514600" y="-653885"/>
            <a:ext cx="9569927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4800">
                <a:solidFill>
                  <a:srgbClr val="89F1FF"/>
                </a:solidFill>
                <a:latin typeface="+mj-lt"/>
              </a:rPr>
              <a:t>DEMO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431804"/>
            <a:ext cx="11024172" cy="997196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7DBFB4E-636A-49BE-8C7E-9C6EA0187E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788" y="3429000"/>
            <a:ext cx="11024172" cy="740203"/>
          </a:xfrm>
        </p:spPr>
        <p:txBody>
          <a:bodyPr/>
          <a:lstStyle>
            <a:lvl1pPr>
              <a:defRPr lang="en-US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4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Subtitle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Additional detail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0C25E-B9B3-42F6-9404-9963A57928E4}"/>
              </a:ext>
            </a:extLst>
          </p:cNvPr>
          <p:cNvSpPr/>
          <p:nvPr userDrawn="1"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734A73-3DFB-46B7-8DC5-10FD47C85E3A}"/>
              </a:ext>
            </a:extLst>
          </p:cNvPr>
          <p:cNvSpPr/>
          <p:nvPr userDrawn="1"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0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457200"/>
            <a:ext cx="6881528" cy="553998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8263" y="1485674"/>
            <a:ext cx="6881528" cy="812530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400">
                <a:latin typeface="+mj-lt"/>
              </a:defRPr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E7BA2D-7CC3-466F-98DA-EC2E19E9E2BD}"/>
              </a:ext>
            </a:extLst>
          </p:cNvPr>
          <p:cNvSpPr/>
          <p:nvPr userDrawn="1"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A00293-DA8C-4FBC-AD33-20CFCE8D8D21}"/>
              </a:ext>
            </a:extLst>
          </p:cNvPr>
          <p:cNvSpPr/>
          <p:nvPr userDrawn="1"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271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457200"/>
            <a:ext cx="6881528" cy="553998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1" y="2019300"/>
            <a:ext cx="6883400" cy="701731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 sz="18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2CD26-FC14-4C31-8EA8-665CCD5F7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963" y="1011238"/>
            <a:ext cx="6883400" cy="338554"/>
          </a:xfrm>
          <a:solidFill>
            <a:schemeClr val="accent2"/>
          </a:solidFill>
        </p:spPr>
        <p:txBody>
          <a:bodyPr tIns="45720" bIns="4572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75AD72-12CE-4E90-8829-D3F95B3CD655}"/>
              </a:ext>
            </a:extLst>
          </p:cNvPr>
          <p:cNvSpPr/>
          <p:nvPr userDrawn="1"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10FD0F-C976-4968-838A-2171368696B5}"/>
              </a:ext>
            </a:extLst>
          </p:cNvPr>
          <p:cNvSpPr/>
          <p:nvPr userDrawn="1"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115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E0CDA2-B10A-4B12-8B77-224E776DAFF9}"/>
              </a:ext>
            </a:extLst>
          </p:cNvPr>
          <p:cNvSpPr/>
          <p:nvPr userDrawn="1"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14B97-0563-4F2D-8A16-EB76E4636A57}"/>
              </a:ext>
            </a:extLst>
          </p:cNvPr>
          <p:cNvSpPr/>
          <p:nvPr userDrawn="1"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056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2ECC1D-0128-4741-8BDB-7570AA391D6E}"/>
              </a:ext>
            </a:extLst>
          </p:cNvPr>
          <p:cNvSpPr/>
          <p:nvPr userDrawn="1"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C31EDE-4D7B-4AE9-838C-55BAB57D5D6D}"/>
              </a:ext>
            </a:extLst>
          </p:cNvPr>
          <p:cNvSpPr/>
          <p:nvPr userDrawn="1"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11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C35EA4"/>
          </p15:clr>
        </p15:guide>
        <p15:guide id="2" orient="horz" pos="2160" userDrawn="1">
          <p15:clr>
            <a:srgbClr val="C35E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F1A7C1-5AE4-4B71-805C-80893A9B5C86}"/>
              </a:ext>
            </a:extLst>
          </p:cNvPr>
          <p:cNvSpPr/>
          <p:nvPr userDrawn="1"/>
        </p:nvSpPr>
        <p:spPr bwMode="auto">
          <a:xfrm>
            <a:off x="0" y="-1"/>
            <a:ext cx="12192000" cy="6858001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AB322B-873B-4F02-AF64-40E1B9EAAF3A}"/>
              </a:ext>
            </a:extLst>
          </p:cNvPr>
          <p:cNvSpPr/>
          <p:nvPr userDrawn="1"/>
        </p:nvSpPr>
        <p:spPr bwMode="auto">
          <a:xfrm rot="10800000"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87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A0E756-D462-4757-A598-432602A4FD51}"/>
              </a:ext>
            </a:extLst>
          </p:cNvPr>
          <p:cNvSpPr/>
          <p:nvPr userDrawn="1"/>
        </p:nvSpPr>
        <p:spPr bwMode="auto">
          <a:xfrm>
            <a:off x="0" y="-1"/>
            <a:ext cx="12192000" cy="6858001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60C61-91A5-4AED-A792-726070EE8E9B}"/>
              </a:ext>
            </a:extLst>
          </p:cNvPr>
          <p:cNvSpPr/>
          <p:nvPr userDrawn="1"/>
        </p:nvSpPr>
        <p:spPr bwMode="auto">
          <a:xfrm rot="10800000">
            <a:off x="0" y="-5"/>
            <a:ext cx="12192000" cy="6858005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60D99-4A9F-47B0-85C2-F560EC0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96460-A907-4A2F-A565-A0ECA88056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246" y="1819620"/>
            <a:ext cx="3634084" cy="4504062"/>
          </a:xfrm>
          <a:solidFill>
            <a:srgbClr val="FFFFFF"/>
          </a:solidFill>
          <a:ln w="28575">
            <a:noFill/>
          </a:ln>
          <a:effectLst/>
        </p:spPr>
        <p:txBody>
          <a:bodyPr lIns="182880" tIns="91440" rIns="182880">
            <a:no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sz="2000">
                <a:latin typeface="+mj-lt"/>
              </a:defRPr>
            </a:lvl1pPr>
            <a:lvl2pPr>
              <a:spcBef>
                <a:spcPts val="0"/>
              </a:spcBef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Optional category [Level 1]</a:t>
            </a:r>
          </a:p>
          <a:p>
            <a:pPr lvl="1"/>
            <a:r>
              <a:rPr lang="en-US"/>
              <a:t>Announcement [Level 2]</a:t>
            </a:r>
          </a:p>
          <a:p>
            <a:pPr lvl="2"/>
            <a:r>
              <a:rPr lang="en-US"/>
              <a:t>Optional description or information [Level 3]</a:t>
            </a:r>
          </a:p>
          <a:p>
            <a:pPr lvl="1"/>
            <a:r>
              <a:rPr lang="en-US"/>
              <a:t>Announcement [Level 2]</a:t>
            </a:r>
          </a:p>
          <a:p>
            <a:pPr lvl="2"/>
            <a:r>
              <a:rPr lang="en-US"/>
              <a:t>Optional description or information [Level 3]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0DE2C07-1F89-4D35-9AB9-88BD6DD33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2511" y="1819620"/>
            <a:ext cx="3709012" cy="4504062"/>
          </a:xfrm>
          <a:solidFill>
            <a:srgbClr val="FFFFFF"/>
          </a:solidFill>
          <a:ln w="28575">
            <a:noFill/>
          </a:ln>
          <a:effectLst/>
        </p:spPr>
        <p:txBody>
          <a:bodyPr lIns="182880" tIns="91440" rIns="18288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 smtClean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spcBef>
                <a:spcPts val="0"/>
              </a:spcBef>
              <a:defRPr lang="en-US" sz="18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defRPr lang="en-US" sz="12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/>
              <a:t>Optional category [Level 1]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Announcement [Level 2]</a:t>
            </a:r>
          </a:p>
          <a:p>
            <a:pPr marL="0" marR="0" lvl="2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Optional description or information [Level 3]</a:t>
            </a:r>
          </a:p>
          <a:p>
            <a:pPr lvl="1"/>
            <a:r>
              <a:rPr lang="en-US"/>
              <a:t>Announcement [Level 2]</a:t>
            </a:r>
          </a:p>
          <a:p>
            <a:pPr lvl="2"/>
            <a:r>
              <a:rPr lang="en-US"/>
              <a:t>Optional description or information [Level 3]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B053A1-2A91-40C5-BD82-0F365310F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182" y="1286221"/>
            <a:ext cx="3635261" cy="533400"/>
          </a:xfrm>
          <a:solidFill>
            <a:srgbClr val="664E8C"/>
          </a:solidFill>
          <a:ln>
            <a:noFill/>
          </a:ln>
          <a:effectLst/>
        </p:spPr>
        <p:txBody>
          <a:bodyPr lIns="182880" tIns="0" rIns="18288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Available soon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A3B0237-AB47-4824-A603-A9225401C6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2504" y="1286221"/>
            <a:ext cx="3709019" cy="533400"/>
          </a:xfrm>
          <a:solidFill>
            <a:srgbClr val="664E8C"/>
          </a:solidFill>
          <a:ln>
            <a:noFill/>
          </a:ln>
          <a:effectLst/>
        </p:spPr>
        <p:txBody>
          <a:bodyPr lIns="182880" tIns="0" rIns="18288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Later this year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B000F6D-6C3C-414D-ADF4-BDC1A6BCD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7771" y="1819620"/>
            <a:ext cx="3589012" cy="4504062"/>
          </a:xfrm>
          <a:solidFill>
            <a:srgbClr val="FFFFFF"/>
          </a:solidFill>
          <a:ln w="28575">
            <a:noFill/>
          </a:ln>
          <a:effectLst/>
        </p:spPr>
        <p:txBody>
          <a:bodyPr lIns="182880" tIns="91440" rIns="18288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 smtClean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spcBef>
                <a:spcPts val="0"/>
              </a:spcBef>
              <a:defRPr lang="en-US" sz="18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defRPr lang="en-US" sz="12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/>
              <a:t>Optional category [Level 1]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Announcement [Level 2]</a:t>
            </a:r>
          </a:p>
          <a:p>
            <a:pPr marL="0" marR="0" lvl="2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Optional description or information [Level 3]</a:t>
            </a:r>
          </a:p>
          <a:p>
            <a:pPr lvl="1"/>
            <a:r>
              <a:rPr lang="en-US"/>
              <a:t>Announcement [Level 2]</a:t>
            </a:r>
          </a:p>
          <a:p>
            <a:pPr lvl="2"/>
            <a:r>
              <a:rPr lang="en-US"/>
              <a:t>Optional description or information [Level 3]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8F7F621-4F17-4FC8-ABCE-6E43A36ACA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3715" y="1286221"/>
            <a:ext cx="3589012" cy="533400"/>
          </a:xfrm>
          <a:solidFill>
            <a:srgbClr val="664E8C"/>
          </a:solidFill>
          <a:ln>
            <a:noFill/>
          </a:ln>
          <a:effectLst>
            <a:outerShdw blurRad="152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182880" tIns="0" rIns="18288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 of mind</a:t>
            </a:r>
          </a:p>
        </p:txBody>
      </p:sp>
    </p:spTree>
    <p:extLst>
      <p:ext uri="{BB962C8B-B14F-4D97-AF65-F5344CB8AC3E}">
        <p14:creationId xmlns:p14="http://schemas.microsoft.com/office/powerpoint/2010/main" val="69168531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B57C79-50B1-4F9A-B571-08073B8B5C97}"/>
              </a:ext>
            </a:extLst>
          </p:cNvPr>
          <p:cNvGrpSpPr/>
          <p:nvPr userDrawn="1"/>
        </p:nvGrpSpPr>
        <p:grpSpPr>
          <a:xfrm>
            <a:off x="0" y="1"/>
            <a:ext cx="12191650" cy="2015330"/>
            <a:chOff x="76480" y="1312403"/>
            <a:chExt cx="3785160" cy="244343"/>
          </a:xfr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88311E-BD10-45E6-B114-CD924B9F8E23}"/>
                </a:ext>
              </a:extLst>
            </p:cNvPr>
            <p:cNvSpPr/>
            <p:nvPr userDrawn="1"/>
          </p:nvSpPr>
          <p:spPr bwMode="auto">
            <a:xfrm flipV="1">
              <a:off x="76480" y="1312406"/>
              <a:ext cx="3785160" cy="244340"/>
            </a:xfrm>
            <a:prstGeom prst="rect">
              <a:avLst/>
            </a:prstGeom>
            <a:solidFill>
              <a:srgbClr val="28AFE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2EBC9F-FDA1-43DA-8FEE-16AA51537FE2}"/>
                </a:ext>
              </a:extLst>
            </p:cNvPr>
            <p:cNvSpPr/>
            <p:nvPr userDrawn="1"/>
          </p:nvSpPr>
          <p:spPr bwMode="auto">
            <a:xfrm rot="10800000" flipV="1">
              <a:off x="76480" y="1312403"/>
              <a:ext cx="3785160" cy="244340"/>
            </a:xfrm>
            <a:prstGeom prst="rect">
              <a:avLst/>
            </a:prstGeom>
            <a:gradFill flip="none" rotWithShape="1">
              <a:gsLst>
                <a:gs pos="6000">
                  <a:srgbClr val="8661C5">
                    <a:alpha val="0"/>
                  </a:srgbClr>
                </a:gs>
                <a:gs pos="100000">
                  <a:srgbClr val="8661C5"/>
                </a:gs>
              </a:gsLst>
              <a:lin ang="108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9571"/>
            <a:ext cx="11016561" cy="618631"/>
          </a:xfrm>
        </p:spPr>
        <p:txBody>
          <a:bodyPr tIns="64008"/>
          <a:lstStyle>
            <a:lvl1pPr>
              <a:defRPr sz="3600" b="1" spc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DF22D9-0791-487C-9AC5-A7101106CE0F}"/>
              </a:ext>
            </a:extLst>
          </p:cNvPr>
          <p:cNvSpPr/>
          <p:nvPr userDrawn="1"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A38EC-9776-4F6D-8047-F1FE1D2EC21B}"/>
              </a:ext>
            </a:extLst>
          </p:cNvPr>
          <p:cNvSpPr/>
          <p:nvPr userDrawn="1"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585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9481123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 userDrawn="1">
          <p15:clr>
            <a:srgbClr val="5ACBF0"/>
          </p15:clr>
        </p15:guide>
        <p15:guide id="6" orient="horz" pos="904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 userDrawn="1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3" y="638458"/>
            <a:ext cx="11018520" cy="553998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CBC292-977B-461D-8771-CB96C111CCA0}"/>
              </a:ext>
            </a:extLst>
          </p:cNvPr>
          <p:cNvSpPr/>
          <p:nvPr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8DECD0-AF1C-468B-8B68-FD5FE7BE6278}"/>
              </a:ext>
            </a:extLst>
          </p:cNvPr>
          <p:cNvSpPr/>
          <p:nvPr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17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6511515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 userDrawn="1">
          <p15:clr>
            <a:srgbClr val="5ACBF0"/>
          </p15:clr>
        </p15:guide>
        <p15:guide id="5" orient="horz" pos="2160" userDrawn="1">
          <p15:clr>
            <a:srgbClr val="5ACBF0"/>
          </p15:clr>
        </p15:guide>
        <p15:guide id="6" pos="2991">
          <p15:clr>
            <a:srgbClr val="5ACBF0"/>
          </p15:clr>
        </p15:guide>
        <p15:guide id="7" pos="3728" userDrawn="1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335627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 userDrawn="1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20116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8614436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20116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6034020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20116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096866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 userDrawn="1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436128"/>
            <a:ext cx="11018520" cy="553998"/>
          </a:xfrm>
        </p:spPr>
        <p:txBody>
          <a:bodyPr anchor="ctr"/>
          <a:lstStyle>
            <a:lvl1pPr algn="ctr"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09728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3908381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 userDrawn="1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866287"/>
            <a:ext cx="11018520" cy="553998"/>
          </a:xfrm>
        </p:spPr>
        <p:txBody>
          <a:bodyPr anchor="ctr"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09728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251365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 userDrawn="1">
          <p15:clr>
            <a:srgbClr val="5ACBF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30777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18872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30777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18872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460594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777809"/>
            <a:ext cx="3475037" cy="30777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777809"/>
            <a:ext cx="3475037" cy="30777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777809"/>
            <a:ext cx="3475037" cy="30777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42252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826825"/>
            <a:ext cx="2532888" cy="2154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826825"/>
            <a:ext cx="2532888" cy="2154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826825"/>
            <a:ext cx="2532888" cy="2154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826825"/>
            <a:ext cx="2532888" cy="2154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6500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4357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10B52C0-A322-4F19-BC8E-82E647847A1A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90142-FC69-494F-A19D-D8A401A3A3B0}"/>
              </a:ext>
            </a:extLst>
          </p:cNvPr>
          <p:cNvSpPr/>
          <p:nvPr/>
        </p:nvSpPr>
        <p:spPr bwMode="auto">
          <a:xfrm>
            <a:off x="0" y="1972017"/>
            <a:ext cx="12192000" cy="2908455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E1A016-3B0E-4EEF-AF7D-0A9E9E60C7F3}"/>
              </a:ext>
            </a:extLst>
          </p:cNvPr>
          <p:cNvSpPr/>
          <p:nvPr/>
        </p:nvSpPr>
        <p:spPr bwMode="auto">
          <a:xfrm rot="10800000">
            <a:off x="0" y="1972018"/>
            <a:ext cx="12192000" cy="2908454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53A505-41D6-4230-88C7-3884CB539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595247"/>
            <a:ext cx="11024172" cy="8309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A42EFB4-3CF7-4249-94B1-DF22AAB041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788" y="3627129"/>
            <a:ext cx="11024172" cy="740203"/>
          </a:xfrm>
        </p:spPr>
        <p:txBody>
          <a:bodyPr/>
          <a:lstStyle>
            <a:lvl1pPr>
              <a:defRPr lang="en-US" sz="2400" kern="1200" spc="0" baseline="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 lang="en-US" sz="2400" kern="1200" spc="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Subtitle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Additional detail</a:t>
            </a:r>
          </a:p>
        </p:txBody>
      </p:sp>
    </p:spTree>
    <p:extLst>
      <p:ext uri="{BB962C8B-B14F-4D97-AF65-F5344CB8AC3E}">
        <p14:creationId xmlns:p14="http://schemas.microsoft.com/office/powerpoint/2010/main" val="2827929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 userDrawn="1">
          <p15:clr>
            <a:srgbClr val="FBAE40"/>
          </p15:clr>
        </p15:guide>
        <p15:guide id="5" pos="6127" userDrawn="1">
          <p15:clr>
            <a:srgbClr val="5ACBF0"/>
          </p15:clr>
        </p15:guide>
        <p15:guide id="6" orient="horz" pos="1911" userDrawn="1">
          <p15:clr>
            <a:srgbClr val="5ACBF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553998"/>
          </a:xfrm>
        </p:spPr>
        <p:txBody>
          <a:bodyPr anchor="t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4523" y="2309812"/>
            <a:ext cx="7254865" cy="3959226"/>
          </a:xfrm>
        </p:spPr>
        <p:txBody>
          <a:bodyPr anchor="t"/>
          <a:lstStyle>
            <a:lvl1pPr marL="0" indent="0">
              <a:spcAft>
                <a:spcPts val="80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C8EAB-6F04-4BCD-9231-1F7ADD396168}"/>
              </a:ext>
            </a:extLst>
          </p:cNvPr>
          <p:cNvSpPr/>
          <p:nvPr userDrawn="1"/>
        </p:nvSpPr>
        <p:spPr bwMode="auto">
          <a:xfrm>
            <a:off x="-350" y="6673935"/>
            <a:ext cx="12192000" cy="184068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07C766-BE94-45BD-94B6-F04BF73EA7B1}"/>
              </a:ext>
            </a:extLst>
          </p:cNvPr>
          <p:cNvSpPr/>
          <p:nvPr userDrawn="1"/>
        </p:nvSpPr>
        <p:spPr bwMode="auto">
          <a:xfrm rot="10800000">
            <a:off x="-350" y="6673932"/>
            <a:ext cx="12192000" cy="184068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100000">
                <a:srgbClr val="8661C5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ED1B53-5E41-4D76-8CB0-FF1368B889F5}"/>
              </a:ext>
            </a:extLst>
          </p:cNvPr>
          <p:cNvGrpSpPr/>
          <p:nvPr userDrawn="1"/>
        </p:nvGrpSpPr>
        <p:grpSpPr>
          <a:xfrm>
            <a:off x="0" y="1"/>
            <a:ext cx="12191650" cy="2015330"/>
            <a:chOff x="76480" y="1312403"/>
            <a:chExt cx="3785160" cy="244343"/>
          </a:xfr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5D3C0C-930B-4D9F-BB20-A2B696D728A4}"/>
                </a:ext>
              </a:extLst>
            </p:cNvPr>
            <p:cNvSpPr/>
            <p:nvPr userDrawn="1"/>
          </p:nvSpPr>
          <p:spPr bwMode="auto">
            <a:xfrm flipV="1">
              <a:off x="76480" y="1312406"/>
              <a:ext cx="3785160" cy="244340"/>
            </a:xfrm>
            <a:prstGeom prst="rect">
              <a:avLst/>
            </a:prstGeom>
            <a:solidFill>
              <a:srgbClr val="28AFE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2A1EA7-EE54-4C4B-9E2C-CF3299BC5A24}"/>
                </a:ext>
              </a:extLst>
            </p:cNvPr>
            <p:cNvSpPr/>
            <p:nvPr userDrawn="1"/>
          </p:nvSpPr>
          <p:spPr bwMode="auto">
            <a:xfrm rot="10800000" flipV="1">
              <a:off x="76480" y="1312403"/>
              <a:ext cx="3785160" cy="244340"/>
            </a:xfrm>
            <a:prstGeom prst="rect">
              <a:avLst/>
            </a:prstGeom>
            <a:gradFill flip="none" rotWithShape="1">
              <a:gsLst>
                <a:gs pos="6000">
                  <a:srgbClr val="8661C5">
                    <a:alpha val="0"/>
                  </a:srgbClr>
                </a:gs>
                <a:gs pos="100000">
                  <a:srgbClr val="8661C5"/>
                </a:gs>
              </a:gsLst>
              <a:lin ang="108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378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solidFill>
                  <a:schemeClr val="tx1"/>
                </a:solidFill>
                <a:latin typeface="+mj-lt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solidFill>
                  <a:schemeClr val="tx1"/>
                </a:solidFill>
                <a:latin typeface="+mj-lt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solidFill>
                  <a:schemeClr val="tx1"/>
                </a:solidFill>
                <a:latin typeface="+mj-lt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solidFill>
                  <a:schemeClr val="tx1"/>
                </a:solidFill>
                <a:latin typeface="+mj-lt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0587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DDA019-9A0E-4B1C-9C7B-610CE03992A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9443BE-84FF-416D-923D-88D6328F6A7B}"/>
              </a:ext>
            </a:extLst>
          </p:cNvPr>
          <p:cNvSpPr/>
          <p:nvPr userDrawn="1"/>
        </p:nvSpPr>
        <p:spPr bwMode="auto">
          <a:xfrm rot="10800000">
            <a:off x="0" y="-6"/>
            <a:ext cx="12192000" cy="6858006"/>
          </a:xfrm>
          <a:prstGeom prst="rect">
            <a:avLst/>
          </a:prstGeom>
          <a:gradFill flip="none" rotWithShape="1">
            <a:gsLst>
              <a:gs pos="0">
                <a:srgbClr val="8661C5">
                  <a:alpha val="0"/>
                </a:srgbClr>
              </a:gs>
              <a:gs pos="70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rgbClr val="5A5E5C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A meeting in a conference room.">
            <a:extLst>
              <a:ext uri="{FF2B5EF4-FFF2-40B4-BE49-F238E27FC236}">
                <a16:creationId xmlns:a16="http://schemas.microsoft.com/office/drawing/2014/main" id="{1C493F8D-AB10-4958-85D1-CC12E3C2F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 userDrawn="1">
          <p15:clr>
            <a:srgbClr val="5ACBF0"/>
          </p15:clr>
        </p15:guide>
        <p15:guide id="3" pos="3355" userDrawn="1">
          <p15:clr>
            <a:srgbClr val="5ACBF0"/>
          </p15:clr>
        </p15:guide>
        <p15:guide id="5" orient="horz" pos="2160" userDrawn="1">
          <p15:clr>
            <a:srgbClr val="FBAE40"/>
          </p15:clr>
        </p15:guide>
        <p15:guide id="6" orient="horz" pos="2229" userDrawn="1">
          <p15:clr>
            <a:srgbClr val="5ACBF0"/>
          </p15:clr>
        </p15:guide>
        <p15:guide id="7" pos="2996" userDrawn="1">
          <p15:clr>
            <a:srgbClr val="5ACBF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solidFill>
                  <a:srgbClr val="5A5E5C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A meeting in a conference room.">
            <a:extLst>
              <a:ext uri="{FF2B5EF4-FFF2-40B4-BE49-F238E27FC236}">
                <a16:creationId xmlns:a16="http://schemas.microsoft.com/office/drawing/2014/main" id="{73BBB57F-0AE7-43B4-A8A4-8A3F02549F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35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C9DBDAC-CE2A-42B7-AAE3-C0669B5AC6B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51DEC6-DD12-482B-92CF-372AE91B1030}"/>
              </a:ext>
            </a:extLst>
          </p:cNvPr>
          <p:cNvSpPr/>
          <p:nvPr userDrawn="1"/>
        </p:nvSpPr>
        <p:spPr bwMode="auto">
          <a:xfrm>
            <a:off x="0" y="0"/>
            <a:ext cx="12192000" cy="5284520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0009D-57A6-4FA7-9A5C-CCE0E5BE93CB}"/>
              </a:ext>
            </a:extLst>
          </p:cNvPr>
          <p:cNvSpPr/>
          <p:nvPr userDrawn="1"/>
        </p:nvSpPr>
        <p:spPr bwMode="auto">
          <a:xfrm rot="10800000">
            <a:off x="0" y="-5"/>
            <a:ext cx="12192000" cy="5284523"/>
          </a:xfrm>
          <a:prstGeom prst="rect">
            <a:avLst/>
          </a:prstGeom>
          <a:gradFill flip="none" rotWithShape="1">
            <a:gsLst>
              <a:gs pos="0">
                <a:srgbClr val="8661C5">
                  <a:alpha val="0"/>
                </a:srgbClr>
              </a:gs>
              <a:gs pos="70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C3ED1AE-0E9E-489B-B3C5-9D12B544F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1303" y="5712806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r">
              <a:defRPr sz="3600" b="1" spc="-5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453E3C8-4C73-4652-A681-8AB6F12B5F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1303" y="6369359"/>
            <a:ext cx="9144000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1400" spc="0" baseline="0">
                <a:solidFill>
                  <a:srgbClr val="5A5E5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37" name="MS logo gray - EMF" descr="Microsoft logo, gray text version">
            <a:extLst>
              <a:ext uri="{FF2B5EF4-FFF2-40B4-BE49-F238E27FC236}">
                <a16:creationId xmlns:a16="http://schemas.microsoft.com/office/drawing/2014/main" id="{933A6715-9EE2-4A1E-9E4F-DD0776C53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31700" y="5974196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0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 userDrawn="1">
          <p15:clr>
            <a:srgbClr val="5ACBF0"/>
          </p15:clr>
        </p15:guide>
        <p15:guide id="2" orient="horz" pos="2496" userDrawn="1">
          <p15:clr>
            <a:srgbClr val="5ACBF0"/>
          </p15:clr>
        </p15:guide>
        <p15:guide id="3" pos="6132" userDrawn="1">
          <p15:clr>
            <a:srgbClr val="5ACBF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539C0A-9FF4-4917-A2A5-19879DD00BFE}"/>
              </a:ext>
            </a:extLst>
          </p:cNvPr>
          <p:cNvSpPr/>
          <p:nvPr userDrawn="1"/>
        </p:nvSpPr>
        <p:spPr bwMode="auto">
          <a:xfrm>
            <a:off x="0" y="-1"/>
            <a:ext cx="12192000" cy="6858001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89D78-39DC-478C-AFAB-22E68B8ADB8C}"/>
              </a:ext>
            </a:extLst>
          </p:cNvPr>
          <p:cNvSpPr/>
          <p:nvPr userDrawn="1"/>
        </p:nvSpPr>
        <p:spPr bwMode="auto">
          <a:xfrm rot="10800000"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Box 3" descr="This is a copyright notice that should be included on the final slide.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DA Slide - Do Not Al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0F093-9522-4CE4-9C55-84229EFF463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296" y="2438284"/>
            <a:ext cx="2940541" cy="29405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032" y="2438284"/>
            <a:ext cx="2940541" cy="294054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165" y="2438284"/>
            <a:ext cx="2940541" cy="29405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29" y="2438284"/>
            <a:ext cx="2940541" cy="294054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7140" y="241958"/>
            <a:ext cx="11864622" cy="1799496"/>
          </a:xfrm>
          <a:prstGeom prst="rect">
            <a:avLst/>
          </a:prstGeom>
        </p:spPr>
        <p:txBody>
          <a:bodyPr lIns="248694" tIns="62174" rIns="248694" bIns="248694"/>
          <a:lstStyle>
            <a:lvl1pPr marL="0" indent="0">
              <a:spcBef>
                <a:spcPts val="1000"/>
              </a:spcBef>
              <a:buNone/>
              <a:defRPr sz="1800" baseline="0">
                <a:solidFill>
                  <a:srgbClr val="FFFFFF"/>
                </a:solidFill>
                <a:latin typeface="Segoe UI"/>
                <a:cs typeface="Segoe UI"/>
              </a:defRPr>
            </a:lvl1pPr>
            <a:lvl2pPr>
              <a:spcBef>
                <a:spcPts val="1000"/>
              </a:spcBef>
              <a:defRPr sz="1600">
                <a:solidFill>
                  <a:srgbClr val="FFFFFF"/>
                </a:solidFill>
                <a:latin typeface="Segoe UI"/>
                <a:cs typeface="Segoe UI"/>
              </a:defRPr>
            </a:lvl2pPr>
            <a:lvl3pPr>
              <a:spcBef>
                <a:spcPts val="1000"/>
              </a:spcBef>
              <a:defRPr sz="1400">
                <a:solidFill>
                  <a:srgbClr val="FFFFFF"/>
                </a:solidFill>
                <a:latin typeface="Segoe UI"/>
                <a:cs typeface="Segoe UI"/>
              </a:defRPr>
            </a:lvl3pPr>
            <a:lvl4pPr>
              <a:spcBef>
                <a:spcPts val="1000"/>
              </a:spcBef>
              <a:defRPr sz="1200">
                <a:solidFill>
                  <a:srgbClr val="FFFFFF"/>
                </a:solidFill>
                <a:latin typeface="Segoe UI"/>
                <a:cs typeface="Segoe UI"/>
              </a:defRPr>
            </a:lvl4pPr>
            <a:lvl5pPr>
              <a:spcBef>
                <a:spcPts val="1000"/>
              </a:spcBef>
              <a:defRPr sz="1000">
                <a:solidFill>
                  <a:srgbClr val="FFFFFF"/>
                </a:solidFill>
                <a:latin typeface="Segoe UI"/>
                <a:cs typeface="Segoe UI"/>
              </a:defRPr>
            </a:lvl5pPr>
          </a:lstStyle>
          <a:p>
            <a:pPr lvl="0">
              <a:defRPr/>
            </a:pPr>
            <a:r>
              <a:rPr lang="en-US" sz="5984" i="0">
                <a:solidFill>
                  <a:schemeClr val="bg1"/>
                </a:solidFill>
                <a:latin typeface="Segoe UI Light"/>
                <a:cs typeface="Segoe UI Light"/>
              </a:rPr>
              <a:t>Microsoft Confidential</a:t>
            </a:r>
          </a:p>
          <a:p>
            <a:pPr lvl="0">
              <a:spcBef>
                <a:spcPts val="0"/>
              </a:spcBef>
              <a:defRPr/>
            </a:pPr>
            <a:r>
              <a:rPr lang="en-US" sz="4080" i="1">
                <a:solidFill>
                  <a:schemeClr val="bg1"/>
                </a:solidFill>
                <a:latin typeface="Segoe UI Light"/>
                <a:cs typeface="Segoe UI Light"/>
              </a:rPr>
              <a:t>All content is NDA unless otherwise stated.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678" y="6379834"/>
            <a:ext cx="1395659" cy="1674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088">
                <a:solidFill>
                  <a:schemeClr val="bg1"/>
                </a:solidFill>
                <a:latin typeface="Segoe UI"/>
                <a:cs typeface="Segoe UI"/>
              </a:rPr>
              <a:t>Microsoft 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A9524-7E03-49F3-B3F0-0B5EFC23B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296" y="2438284"/>
            <a:ext cx="2940541" cy="2940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2D61AB-7FDB-4188-878F-A38A5C088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032" y="2438284"/>
            <a:ext cx="2940541" cy="2940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2C919-265D-4079-8E2A-EFE703B153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165" y="2438284"/>
            <a:ext cx="2940541" cy="2940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07826-6852-4BE3-990E-01041A8BE8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29" y="2438284"/>
            <a:ext cx="2940541" cy="29405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2E73A8-E37F-4465-B77A-63683283F6F1}"/>
              </a:ext>
            </a:extLst>
          </p:cNvPr>
          <p:cNvSpPr txBox="1">
            <a:spLocks/>
          </p:cNvSpPr>
          <p:nvPr userDrawn="1"/>
        </p:nvSpPr>
        <p:spPr>
          <a:xfrm>
            <a:off x="27140" y="241958"/>
            <a:ext cx="11864622" cy="1799496"/>
          </a:xfrm>
          <a:prstGeom prst="rect">
            <a:avLst/>
          </a:prstGeom>
        </p:spPr>
        <p:txBody>
          <a:bodyPr lIns="248694" tIns="62174" rIns="248694" bIns="248694"/>
          <a:lstStyle>
            <a:lvl1pPr marL="0" indent="0">
              <a:spcBef>
                <a:spcPts val="1000"/>
              </a:spcBef>
              <a:buNone/>
              <a:defRPr sz="1800" baseline="0">
                <a:solidFill>
                  <a:srgbClr val="FFFFFF"/>
                </a:solidFill>
                <a:latin typeface="Segoe UI"/>
                <a:cs typeface="Segoe UI"/>
              </a:defRPr>
            </a:lvl1pPr>
            <a:lvl2pPr>
              <a:spcBef>
                <a:spcPts val="1000"/>
              </a:spcBef>
              <a:defRPr sz="1600">
                <a:solidFill>
                  <a:srgbClr val="FFFFFF"/>
                </a:solidFill>
                <a:latin typeface="Segoe UI"/>
                <a:cs typeface="Segoe UI"/>
              </a:defRPr>
            </a:lvl2pPr>
            <a:lvl3pPr>
              <a:spcBef>
                <a:spcPts val="1000"/>
              </a:spcBef>
              <a:defRPr sz="1400">
                <a:solidFill>
                  <a:srgbClr val="FFFFFF"/>
                </a:solidFill>
                <a:latin typeface="Segoe UI"/>
                <a:cs typeface="Segoe UI"/>
              </a:defRPr>
            </a:lvl3pPr>
            <a:lvl4pPr>
              <a:spcBef>
                <a:spcPts val="1000"/>
              </a:spcBef>
              <a:defRPr sz="1200">
                <a:solidFill>
                  <a:srgbClr val="FFFFFF"/>
                </a:solidFill>
                <a:latin typeface="Segoe UI"/>
                <a:cs typeface="Segoe UI"/>
              </a:defRPr>
            </a:lvl4pPr>
            <a:lvl5pPr>
              <a:spcBef>
                <a:spcPts val="1000"/>
              </a:spcBef>
              <a:defRPr sz="1000">
                <a:solidFill>
                  <a:srgbClr val="FFFFFF"/>
                </a:solidFill>
                <a:latin typeface="Segoe UI"/>
                <a:cs typeface="Segoe UI"/>
              </a:defRPr>
            </a:lvl5pPr>
          </a:lstStyle>
          <a:p>
            <a:pPr lvl="0">
              <a:defRPr/>
            </a:pPr>
            <a:r>
              <a:rPr lang="en-US" sz="5984" i="0">
                <a:solidFill>
                  <a:schemeClr val="tx1"/>
                </a:solidFill>
                <a:latin typeface="Segoe UI Light"/>
                <a:cs typeface="Segoe UI Light"/>
              </a:rPr>
              <a:t>Microsoft Confidential</a:t>
            </a:r>
          </a:p>
          <a:p>
            <a:pPr lvl="0">
              <a:spcBef>
                <a:spcPts val="0"/>
              </a:spcBef>
              <a:defRPr/>
            </a:pPr>
            <a:r>
              <a:rPr lang="en-US" sz="4080" i="1">
                <a:solidFill>
                  <a:schemeClr val="tx1"/>
                </a:solidFill>
                <a:latin typeface="Segoe UI Light"/>
                <a:cs typeface="Segoe UI Light"/>
              </a:rPr>
              <a:t>All content is NDA unless otherwise stated.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95BDF-3890-4710-B440-1A01899FF4BB}"/>
              </a:ext>
            </a:extLst>
          </p:cNvPr>
          <p:cNvSpPr txBox="1"/>
          <p:nvPr userDrawn="1"/>
        </p:nvSpPr>
        <p:spPr>
          <a:xfrm>
            <a:off x="297678" y="6379834"/>
            <a:ext cx="1395659" cy="1674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088">
                <a:solidFill>
                  <a:schemeClr val="tx1"/>
                </a:solidFill>
                <a:latin typeface="Segoe UI"/>
                <a:cs typeface="Segoe UI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97245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07BD4-0FA1-41F6-B6CF-7F1C098D73BE}"/>
              </a:ext>
            </a:extLst>
          </p:cNvPr>
          <p:cNvSpPr/>
          <p:nvPr userDrawn="1"/>
        </p:nvSpPr>
        <p:spPr bwMode="auto">
          <a:xfrm>
            <a:off x="457198" y="762000"/>
            <a:ext cx="11277604" cy="54864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IMPORTANT</a:t>
            </a:r>
            <a:br>
              <a:rPr lang="en-US" sz="6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6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THIS IS THE LAST LAYOUT IN THE MASTER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If you are in the Slide Master view and there is any layout after this one, it’s a layout that was “brought in” by pasting a slide from another template. It is recommended that you change the layout of the slides using the “foreign” layout, then delete the layout in the master. </a:t>
            </a:r>
          </a:p>
        </p:txBody>
      </p:sp>
    </p:spTree>
    <p:extLst>
      <p:ext uri="{BB962C8B-B14F-4D97-AF65-F5344CB8AC3E}">
        <p14:creationId xmlns:p14="http://schemas.microsoft.com/office/powerpoint/2010/main" val="41579254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9A0D6CD-7108-4027-B57A-DE7C14F66936}"/>
              </a:ext>
            </a:extLst>
          </p:cNvPr>
          <p:cNvSpPr/>
          <p:nvPr/>
        </p:nvSpPr>
        <p:spPr bwMode="auto">
          <a:xfrm>
            <a:off x="0" y="1972017"/>
            <a:ext cx="12192000" cy="2908455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3A7EBD-4217-45F4-A65D-875EE53A1F04}"/>
              </a:ext>
            </a:extLst>
          </p:cNvPr>
          <p:cNvSpPr/>
          <p:nvPr/>
        </p:nvSpPr>
        <p:spPr bwMode="auto">
          <a:xfrm rot="10800000">
            <a:off x="0" y="1972018"/>
            <a:ext cx="12192000" cy="2908454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2B74CC3-3458-43E0-B8E4-869ACC7B6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595247"/>
            <a:ext cx="11024172" cy="8309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2969253-490E-448F-968D-785F88280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788" y="3627129"/>
            <a:ext cx="11024172" cy="740203"/>
          </a:xfrm>
        </p:spPr>
        <p:txBody>
          <a:bodyPr/>
          <a:lstStyle>
            <a:lvl1pPr>
              <a:defRPr lang="en-US" sz="2400" kern="1200" spc="0" baseline="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 lang="en-US" sz="2400" kern="1200" spc="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Subtitle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Additional detail</a:t>
            </a:r>
          </a:p>
        </p:txBody>
      </p:sp>
    </p:spTree>
    <p:extLst>
      <p:ext uri="{BB962C8B-B14F-4D97-AF65-F5344CB8AC3E}">
        <p14:creationId xmlns:p14="http://schemas.microsoft.com/office/powerpoint/2010/main" val="571801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4" pos="6135" userDrawn="1">
          <p15:clr>
            <a:srgbClr val="5ACBF0"/>
          </p15:clr>
        </p15:guide>
        <p15:guide id="5" orient="horz" pos="1910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A36094-D929-440D-85E0-479F125DD266}"/>
              </a:ext>
            </a:extLst>
          </p:cNvPr>
          <p:cNvSpPr/>
          <p:nvPr/>
        </p:nvSpPr>
        <p:spPr bwMode="auto">
          <a:xfrm>
            <a:off x="0" y="-1"/>
            <a:ext cx="12192000" cy="6858001"/>
          </a:xfrm>
          <a:prstGeom prst="rect">
            <a:avLst/>
          </a:prstGeom>
          <a:solidFill>
            <a:srgbClr val="28AFE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C356F-23EF-4D5B-972D-9B0DAA3EF49F}"/>
              </a:ext>
            </a:extLst>
          </p:cNvPr>
          <p:cNvSpPr/>
          <p:nvPr/>
        </p:nvSpPr>
        <p:spPr bwMode="auto">
          <a:xfrm rot="10800000">
            <a:off x="0" y="-2759"/>
            <a:ext cx="12192000" cy="6858005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2035C-C3E7-43A2-9BF5-57150C091DA7}"/>
              </a:ext>
            </a:extLst>
          </p:cNvPr>
          <p:cNvSpPr txBox="1"/>
          <p:nvPr/>
        </p:nvSpPr>
        <p:spPr>
          <a:xfrm>
            <a:off x="2514600" y="-653885"/>
            <a:ext cx="9569927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4800">
                <a:solidFill>
                  <a:srgbClr val="28AFEA"/>
                </a:solidFill>
                <a:latin typeface="+mj-lt"/>
              </a:rPr>
              <a:t>DEMO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1189FC-9792-4926-9B1A-1CD25D14976C}"/>
              </a:ext>
            </a:extLst>
          </p:cNvPr>
          <p:cNvSpPr txBox="1">
            <a:spLocks/>
          </p:cNvSpPr>
          <p:nvPr/>
        </p:nvSpPr>
        <p:spPr>
          <a:xfrm>
            <a:off x="585216" y="2595247"/>
            <a:ext cx="11024172" cy="830997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Demo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441089-F587-4BA5-B0E8-E5FEA8DA2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788" y="3627129"/>
            <a:ext cx="11024172" cy="740203"/>
          </a:xfrm>
        </p:spPr>
        <p:txBody>
          <a:bodyPr/>
          <a:lstStyle>
            <a:lvl1pPr>
              <a:defRPr lang="en-US" sz="2400" kern="1200" spc="0" baseline="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 lang="en-US" sz="2400" kern="1200" spc="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Subtitle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Additional detail</a:t>
            </a:r>
          </a:p>
        </p:txBody>
      </p:sp>
    </p:spTree>
    <p:extLst>
      <p:ext uri="{BB962C8B-B14F-4D97-AF65-F5344CB8AC3E}">
        <p14:creationId xmlns:p14="http://schemas.microsoft.com/office/powerpoint/2010/main" val="2916627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Title Placeholder 1">
            <a:extLst>
              <a:ext uri="{FF2B5EF4-FFF2-40B4-BE49-F238E27FC236}">
                <a16:creationId xmlns:a16="http://schemas.microsoft.com/office/drawing/2014/main" id="{9AE3D664-7084-487C-B915-778A30AE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471DC22-1C1A-462B-9299-73B33C26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0" name="GRID" hidden="1">
            <a:extLst>
              <a:ext uri="{FF2B5EF4-FFF2-40B4-BE49-F238E27FC236}">
                <a16:creationId xmlns:a16="http://schemas.microsoft.com/office/drawing/2014/main" id="{3C0FB848-8A18-4173-8365-EB745AC5F0F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703B125-5E3D-4458-99B5-67EE2D3D07E1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1BD1075-559D-4B4B-8168-601D1DC329FD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2E1D34-472C-4045-B113-77F9514ACFB7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8D27FF3-F4E2-4CBC-B0BE-451B139C1B34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875E5E6-E39E-409B-AB08-93024128DC1C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487C8F7-9A82-4EFB-A817-CDEA5C9F12A9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297B72A-0C4C-4DC0-955B-E49F16CA231D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64C6BC-E433-40DA-824F-42031AFC0A3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5FCA0F2-7658-4B81-A97B-888E99C04222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2E8B2EE-C03D-49F9-A197-9CCAB228C6E7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7808E03-0988-46EC-9BA6-989BD0FD840B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BF6D731-26B9-4FA3-B3A9-B07ED38620D1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059E9C-57C1-401A-B708-509072CA17EC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7895D58-03AA-4F86-985D-0DC365AA46AF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4EF2B5B-F7DF-4246-8C89-6C51CBF6143E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A034B2-4C36-455D-B036-AF027502A0F9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928DEAB-5D75-4B1C-A1EF-574327BD6080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AE30EC0-4464-46DC-8213-DCE57D2FE102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F4B5848-84CD-4DB8-ADED-4CDC8941589A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47FE4B1-5B7A-400B-BD4B-19C1D11B6E57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AA95D63-61FE-4DD9-BE15-0E800B744A75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9B4CFDA-F02E-47B9-BF2E-353861ECEDD0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6987CCB-DDCE-4A78-831A-F0A8B9FF0B79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293DB65-245F-4E01-90BA-74889FED41C1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62D358D-4C19-4BEE-A7F2-DA7C0C2BDFC5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ED11DD9-655D-4DAC-AED1-FA3CB35138B1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E5F301F-AFDA-4959-9A7E-4A40E0C15649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3D8B5F-1BF2-441E-9386-BA5E0013BCED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2C16A76-31FE-429D-B14A-CFBC72B6F862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7724319-F1CC-40FE-BF48-6C5E721A357C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2757E2F-F2FB-4CEC-BE27-0440A41744F0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1DC895C-AC99-4DCD-A361-9A5446797332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37680C9-E9E8-4156-BC38-7904A61BB767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5D02D3-4580-4C71-A1A7-434947263806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.64 square" hidden="1">
            <a:extLst>
              <a:ext uri="{FF2B5EF4-FFF2-40B4-BE49-F238E27FC236}">
                <a16:creationId xmlns:a16="http://schemas.microsoft.com/office/drawing/2014/main" id="{E091AE08-60E3-4790-8070-255AC6C88AE8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6" name=".32 square" hidden="1">
            <a:extLst>
              <a:ext uri="{FF2B5EF4-FFF2-40B4-BE49-F238E27FC236}">
                <a16:creationId xmlns:a16="http://schemas.microsoft.com/office/drawing/2014/main" id="{5545E5C4-7DCD-4CB2-BA70-154822E3F7CB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6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83" r:id="rId2"/>
    <p:sldLayoutId id="2147485184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193" r:id="rId12"/>
    <p:sldLayoutId id="2147485194" r:id="rId13"/>
    <p:sldLayoutId id="2147485195" r:id="rId14"/>
    <p:sldLayoutId id="2147485196" r:id="rId15"/>
    <p:sldLayoutId id="2147485197" r:id="rId16"/>
    <p:sldLayoutId id="2147485198" r:id="rId17"/>
    <p:sldLayoutId id="2147485199" r:id="rId18"/>
    <p:sldLayoutId id="2147485200" r:id="rId19"/>
    <p:sldLayoutId id="2147485201" r:id="rId20"/>
    <p:sldLayoutId id="2147485202" r:id="rId21"/>
    <p:sldLayoutId id="2147485203" r:id="rId22"/>
    <p:sldLayoutId id="2147485204" r:id="rId23"/>
    <p:sldLayoutId id="2147485205" r:id="rId24"/>
    <p:sldLayoutId id="2147485206" r:id="rId25"/>
    <p:sldLayoutId id="2147485207" r:id="rId26"/>
    <p:sldLayoutId id="2147485208" r:id="rId27"/>
    <p:sldLayoutId id="2147485209" r:id="rId28"/>
    <p:sldLayoutId id="2147485210" r:id="rId29"/>
    <p:sldLayoutId id="2147485211" r:id="rId30"/>
    <p:sldLayoutId id="2147485212" r:id="rId31"/>
    <p:sldLayoutId id="2147485213" r:id="rId32"/>
    <p:sldLayoutId id="2147485214" r:id="rId33"/>
    <p:sldLayoutId id="2147485215" r:id="rId34"/>
    <p:sldLayoutId id="2147485216" r:id="rId35"/>
    <p:sldLayoutId id="2147485217" r:id="rId36"/>
    <p:sldLayoutId id="2147485218" r:id="rId37"/>
    <p:sldLayoutId id="2147485256" r:id="rId38"/>
    <p:sldLayoutId id="2147485257" r:id="rId39"/>
    <p:sldLayoutId id="2147485258" r:id="rId40"/>
    <p:sldLayoutId id="2147485259" r:id="rId4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n-lt"/>
          <a:ea typeface="+mn-ea"/>
          <a:cs typeface="Segoe UI" pitchFamily="34" charset="0"/>
        </a:defRPr>
      </a:lvl1pPr>
    </p:titleStyle>
    <p:bodyStyle>
      <a:lvl1pPr marL="0" marR="0" indent="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800" kern="1200" spc="0" baseline="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1pPr>
      <a:lvl2pPr marL="0" marR="0" indent="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000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0" marR="0" indent="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368" userDrawn="1">
          <p15:clr>
            <a:srgbClr val="C35EA4"/>
          </p15:clr>
        </p15:guide>
        <p15:guide id="32" pos="7313" userDrawn="1">
          <p15:clr>
            <a:srgbClr val="C35EA4"/>
          </p15:clr>
        </p15:guide>
        <p15:guide id="33" orient="horz" pos="369" userDrawn="1">
          <p15:clr>
            <a:srgbClr val="C35EA4"/>
          </p15:clr>
        </p15:guide>
        <p15:guide id="34" orient="horz" pos="3949" userDrawn="1">
          <p15:clr>
            <a:srgbClr val="C35EA4"/>
          </p15:clr>
        </p15:guide>
        <p15:guide id="35" orient="horz" pos="184" userDrawn="1">
          <p15:clr>
            <a:srgbClr val="A4A3A4"/>
          </p15:clr>
        </p15:guide>
        <p15:guide id="36" pos="185" userDrawn="1">
          <p15:clr>
            <a:srgbClr val="A4A3A4"/>
          </p15:clr>
        </p15:guide>
        <p15:guide id="37" orient="horz" pos="4135" userDrawn="1">
          <p15:clr>
            <a:srgbClr val="A4A3A4"/>
          </p15:clr>
        </p15:guide>
        <p15:guide id="38" pos="749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  <p:sldLayoutId id="2147485231" r:id="rId12"/>
    <p:sldLayoutId id="2147485232" r:id="rId13"/>
    <p:sldLayoutId id="2147485233" r:id="rId14"/>
    <p:sldLayoutId id="2147485234" r:id="rId15"/>
    <p:sldLayoutId id="2147485235" r:id="rId16"/>
    <p:sldLayoutId id="2147485236" r:id="rId17"/>
    <p:sldLayoutId id="2147485237" r:id="rId18"/>
    <p:sldLayoutId id="2147485238" r:id="rId19"/>
    <p:sldLayoutId id="2147485239" r:id="rId20"/>
    <p:sldLayoutId id="2147485240" r:id="rId21"/>
    <p:sldLayoutId id="2147485241" r:id="rId22"/>
    <p:sldLayoutId id="2147485242" r:id="rId23"/>
    <p:sldLayoutId id="2147485243" r:id="rId24"/>
    <p:sldLayoutId id="2147485244" r:id="rId25"/>
    <p:sldLayoutId id="2147485245" r:id="rId26"/>
    <p:sldLayoutId id="2147485246" r:id="rId27"/>
    <p:sldLayoutId id="2147485247" r:id="rId28"/>
    <p:sldLayoutId id="2147485248" r:id="rId29"/>
    <p:sldLayoutId id="2147485249" r:id="rId30"/>
    <p:sldLayoutId id="2147485250" r:id="rId31"/>
    <p:sldLayoutId id="2147485251" r:id="rId32"/>
    <p:sldLayoutId id="2147485252" r:id="rId33"/>
    <p:sldLayoutId id="2147485253" r:id="rId34"/>
    <p:sldLayoutId id="2147485254" r:id="rId35"/>
    <p:sldLayoutId id="2147485255" r:id="rId3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n-lt"/>
          <a:ea typeface="+mn-ea"/>
          <a:cs typeface="Segoe UI" pitchFamily="34" charset="0"/>
        </a:defRPr>
      </a:lvl1pPr>
    </p:titleStyle>
    <p:bodyStyle>
      <a:lvl1pPr marL="0" marR="0" indent="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800" kern="1200" spc="0" baseline="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1pPr>
      <a:lvl2pPr marL="0" marR="0" indent="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000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0" marR="0" indent="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 userDrawn="1">
          <p15:clr>
            <a:srgbClr val="C35EA4"/>
          </p15:clr>
        </p15:guide>
        <p15:guide id="17" pos="7313" userDrawn="1">
          <p15:clr>
            <a:srgbClr val="C35EA4"/>
          </p15:clr>
        </p15:guide>
        <p15:guide id="25" orient="horz" pos="369" userDrawn="1">
          <p15:clr>
            <a:srgbClr val="C35EA4"/>
          </p15:clr>
        </p15:guide>
        <p15:guide id="26" orient="horz" pos="3949" userDrawn="1">
          <p15:clr>
            <a:srgbClr val="C35EA4"/>
          </p15:clr>
        </p15:guide>
        <p15:guide id="27" orient="horz" pos="184" userDrawn="1">
          <p15:clr>
            <a:srgbClr val="A4A3A4"/>
          </p15:clr>
        </p15:guide>
        <p15:guide id="28" pos="185" userDrawn="1">
          <p15:clr>
            <a:srgbClr val="A4A3A4"/>
          </p15:clr>
        </p15:guide>
        <p15:guide id="29" orient="horz" pos="4135" userDrawn="1">
          <p15:clr>
            <a:srgbClr val="A4A3A4"/>
          </p15:clr>
        </p15:guide>
        <p15:guide id="30" pos="749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0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5" Type="http://schemas.openxmlformats.org/officeDocument/2006/relationships/image" Target="../media/image68.sv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aka.ms/VirtualHub" TargetMode="External"/><Relationship Id="rId3" Type="http://schemas.openxmlformats.org/officeDocument/2006/relationships/image" Target="../media/image89.jpeg"/><Relationship Id="rId7" Type="http://schemas.openxmlformats.org/officeDocument/2006/relationships/hyperlink" Target="https://aka.ms/ProjectCortex/communit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0.emf"/><Relationship Id="rId5" Type="http://schemas.openxmlformats.org/officeDocument/2006/relationships/hyperlink" Target="https://aka.ms/ProjectCortex/partner" TargetMode="External"/><Relationship Id="rId4" Type="http://schemas.openxmlformats.org/officeDocument/2006/relationships/hyperlink" Target="https://aka.ms/ProjectCorte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6582" y="5698324"/>
            <a:ext cx="10884317" cy="369332"/>
          </a:xfrm>
        </p:spPr>
        <p:txBody>
          <a:bodyPr/>
          <a:lstStyle/>
          <a:p>
            <a:r>
              <a:rPr lang="en-US" sz="2400"/>
              <a:t>How to Successfully Activate and Adopt Project Cortex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675888" y="6259087"/>
            <a:ext cx="7815011" cy="276999"/>
          </a:xfrm>
        </p:spPr>
        <p:txBody>
          <a:bodyPr/>
          <a:lstStyle/>
          <a:p>
            <a:pPr algn="r"/>
            <a:r>
              <a:rPr lang="en-US" sz="1800" b="1">
                <a:solidFill>
                  <a:schemeClr val="bg1"/>
                </a:solidFill>
              </a:rPr>
              <a:t>Nkem Okoye, James Eccles, Lauri Ellis </a:t>
            </a:r>
          </a:p>
        </p:txBody>
      </p:sp>
    </p:spTree>
    <p:extLst>
      <p:ext uri="{BB962C8B-B14F-4D97-AF65-F5344CB8AC3E}">
        <p14:creationId xmlns:p14="http://schemas.microsoft.com/office/powerpoint/2010/main" val="17910193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72A6-C348-468C-9665-32E894BE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457199"/>
            <a:ext cx="3380421" cy="307777"/>
          </a:xfrm>
        </p:spPr>
        <p:txBody>
          <a:bodyPr/>
          <a:lstStyle/>
          <a:p>
            <a:r>
              <a:rPr lang="en-US" sz="2000"/>
              <a:t>Document understanding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9762-7364-43E9-A647-735E1642E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4" y="1569153"/>
            <a:ext cx="2822756" cy="1954883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latin typeface="+mn-lt"/>
                <a:cs typeface="Segoe UI" panose="020B0502040204020203" pitchFamily="34" charset="0"/>
              </a:rPr>
              <a:t>Available in all regions.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latin typeface="+mn-lt"/>
                <a:cs typeface="Segoe UI" panose="020B0502040204020203" pitchFamily="34" charset="0"/>
              </a:rPr>
              <a:t>Models work on all Latin alphabet languages.</a:t>
            </a:r>
          </a:p>
          <a:p>
            <a:pPr lvl="1"/>
            <a:r>
              <a:rPr lang="en-US" sz="2000">
                <a:latin typeface="+mn-lt"/>
                <a:cs typeface="Segoe UI" panose="020B0502040204020203" pitchFamily="34" charset="0"/>
              </a:rPr>
              <a:t>Does not have capacity restrictions.</a:t>
            </a:r>
            <a:endParaRPr lang="en-US" sz="2000">
              <a:latin typeface="+mn-lt"/>
              <a:cs typeface="Segoe U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2341E2-C309-4C2F-A3F7-18527A597C94}"/>
              </a:ext>
            </a:extLst>
          </p:cNvPr>
          <p:cNvGrpSpPr/>
          <p:nvPr/>
        </p:nvGrpSpPr>
        <p:grpSpPr>
          <a:xfrm>
            <a:off x="3968685" y="1664044"/>
            <a:ext cx="7707024" cy="3686424"/>
            <a:chOff x="3039862" y="3337442"/>
            <a:chExt cx="6927507" cy="3313565"/>
          </a:xfr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2AC48-5F34-41EB-8A2F-D746D23DD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9325" y="3337442"/>
              <a:ext cx="3938044" cy="33135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27EE81-9213-4738-B9AA-52E1CDA06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9862" y="3339620"/>
              <a:ext cx="2879476" cy="330276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099270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305623-A02A-497A-86B7-16603475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3" y="638458"/>
            <a:ext cx="11018520" cy="307777"/>
          </a:xfrm>
        </p:spPr>
        <p:txBody>
          <a:bodyPr/>
          <a:lstStyle/>
          <a:p>
            <a:r>
              <a:rPr lang="en-US" sz="2000" dirty="0"/>
              <a:t>Content Center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AB6912-2FC9-4CF1-BE84-866BB06A6D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498" y="1219056"/>
            <a:ext cx="8393884" cy="47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848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72A6-C348-468C-9665-32E894BE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457199"/>
            <a:ext cx="3380421" cy="307777"/>
          </a:xfrm>
        </p:spPr>
        <p:txBody>
          <a:bodyPr/>
          <a:lstStyle/>
          <a:p>
            <a:r>
              <a:rPr lang="en-US" sz="2000" dirty="0"/>
              <a:t>Form processing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C6D07-AAFE-4C19-AAB9-F888CD140172}"/>
              </a:ext>
            </a:extLst>
          </p:cNvPr>
          <p:cNvSpPr txBox="1"/>
          <p:nvPr/>
        </p:nvSpPr>
        <p:spPr>
          <a:xfrm>
            <a:off x="1" y="1051486"/>
            <a:ext cx="2722652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>
                <a:cs typeface="Segoe UI" panose="020B0502040204020203" pitchFamily="34" charset="0"/>
              </a:rPr>
              <a:t>Available in </a:t>
            </a:r>
          </a:p>
          <a:p>
            <a:pPr marL="800083" lvl="1" indent="-342900">
              <a:buFont typeface="Arial" panose="020B0604020202020204" pitchFamily="34" charset="0"/>
              <a:buChar char="•"/>
            </a:pPr>
            <a:r>
              <a:rPr lang="en-US" sz="1600">
                <a:cs typeface="Segoe UI" panose="020B0502040204020203" pitchFamily="34" charset="0"/>
              </a:rPr>
              <a:t>APAC</a:t>
            </a:r>
          </a:p>
          <a:p>
            <a:pPr marL="800083" lvl="1" indent="-342900">
              <a:buFont typeface="Arial" panose="020B0604020202020204" pitchFamily="34" charset="0"/>
              <a:buChar char="•"/>
            </a:pPr>
            <a:r>
              <a:rPr lang="en-US" sz="1600">
                <a:cs typeface="Segoe UI" panose="020B0502040204020203" pitchFamily="34" charset="0"/>
              </a:rPr>
              <a:t>Australia</a:t>
            </a:r>
          </a:p>
          <a:p>
            <a:pPr marL="800083" lvl="1" indent="-342900">
              <a:buFont typeface="Arial" panose="020B0604020202020204" pitchFamily="34" charset="0"/>
              <a:buChar char="•"/>
            </a:pPr>
            <a:r>
              <a:rPr lang="en-US" sz="1600">
                <a:cs typeface="Segoe UI" panose="020B0502040204020203" pitchFamily="34" charset="0"/>
              </a:rPr>
              <a:t>Canada</a:t>
            </a:r>
          </a:p>
          <a:p>
            <a:pPr marL="800083" lvl="1" indent="-342900">
              <a:buFont typeface="Arial" panose="020B0604020202020204" pitchFamily="34" charset="0"/>
              <a:buChar char="•"/>
            </a:pPr>
            <a:r>
              <a:rPr lang="en-US" sz="1600">
                <a:cs typeface="Segoe UI" panose="020B0502040204020203" pitchFamily="34" charset="0"/>
              </a:rPr>
              <a:t>EU</a:t>
            </a:r>
          </a:p>
          <a:p>
            <a:pPr marL="800083" lvl="1" indent="-342900">
              <a:buFont typeface="Arial" panose="020B0604020202020204" pitchFamily="34" charset="0"/>
              <a:buChar char="•"/>
            </a:pPr>
            <a:r>
              <a:rPr lang="en-US" sz="1600">
                <a:cs typeface="Segoe UI" panose="020B0502040204020203" pitchFamily="34" charset="0"/>
              </a:rPr>
              <a:t>JP</a:t>
            </a:r>
          </a:p>
          <a:p>
            <a:pPr marL="800083" lvl="1" indent="-342900">
              <a:buFont typeface="Arial" panose="020B0604020202020204" pitchFamily="34" charset="0"/>
              <a:buChar char="•"/>
            </a:pPr>
            <a:r>
              <a:rPr lang="en-US" sz="1600">
                <a:cs typeface="Segoe UI" panose="020B0502040204020203" pitchFamily="34" charset="0"/>
              </a:rPr>
              <a:t>LATAM</a:t>
            </a:r>
          </a:p>
          <a:p>
            <a:pPr marL="800083" lvl="1" indent="-342900">
              <a:buFont typeface="Arial" panose="020B0604020202020204" pitchFamily="34" charset="0"/>
              <a:buChar char="•"/>
            </a:pPr>
            <a:r>
              <a:rPr lang="en-US" sz="1600">
                <a:cs typeface="Segoe UI" panose="020B0502040204020203" pitchFamily="34" charset="0"/>
              </a:rPr>
              <a:t>UK</a:t>
            </a:r>
          </a:p>
          <a:p>
            <a:pPr marL="800083" lvl="1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>
                <a:cs typeface="Segoe UI" panose="020B0502040204020203" pitchFamily="34" charset="0"/>
              </a:rPr>
              <a:t>US</a:t>
            </a:r>
          </a:p>
          <a:p>
            <a:pPr lvl="1">
              <a:spcAft>
                <a:spcPts val="1500"/>
              </a:spcAft>
            </a:pPr>
            <a:r>
              <a:rPr lang="en-US" sz="2000">
                <a:cs typeface="Segoe UI" panose="020B0502040204020203" pitchFamily="34" charset="0"/>
              </a:rPr>
              <a:t>Uses AI Builder credits</a:t>
            </a:r>
          </a:p>
          <a:p>
            <a:pPr lvl="1"/>
            <a:r>
              <a:rPr lang="en-US" sz="2000">
                <a:cs typeface="Segoe UI" panose="020B0502040204020203" pitchFamily="34" charset="0"/>
              </a:rPr>
              <a:t>Provisioned against the default CDS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D8D42-4AA3-4EB4-8BED-D0488B7B7E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550" y="2147299"/>
            <a:ext cx="8732157" cy="3075801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394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72A6-C348-468C-9665-32E894BE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457199"/>
            <a:ext cx="3380421" cy="307777"/>
          </a:xfrm>
        </p:spPr>
        <p:txBody>
          <a:bodyPr/>
          <a:lstStyle/>
          <a:p>
            <a:r>
              <a:rPr lang="en-US" sz="2000"/>
              <a:t>Object detection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C6D07-AAFE-4C19-AAB9-F888CD140172}"/>
              </a:ext>
            </a:extLst>
          </p:cNvPr>
          <p:cNvSpPr txBox="1"/>
          <p:nvPr/>
        </p:nvSpPr>
        <p:spPr>
          <a:xfrm>
            <a:off x="1" y="1051486"/>
            <a:ext cx="2722652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500"/>
              </a:spcAft>
            </a:pPr>
            <a:r>
              <a:rPr lang="en-US" sz="2000">
                <a:cs typeface="Segoe UI" panose="020B0502040204020203" pitchFamily="34" charset="0"/>
              </a:rPr>
              <a:t>Available in all regions</a:t>
            </a:r>
          </a:p>
          <a:p>
            <a:pPr lvl="1">
              <a:spcAft>
                <a:spcPts val="1500"/>
              </a:spcAft>
            </a:pPr>
            <a:r>
              <a:rPr lang="en-US" sz="2000">
                <a:cs typeface="Segoe UI" panose="020B0502040204020203" pitchFamily="34" charset="0"/>
              </a:rPr>
              <a:t>Thousands of tags with Project Cortex</a:t>
            </a:r>
          </a:p>
          <a:p>
            <a:pPr lvl="1"/>
            <a:r>
              <a:rPr lang="en-US" sz="2000">
                <a:cs typeface="Segoe UI" panose="020B0502040204020203" pitchFamily="34" charset="0"/>
              </a:rPr>
              <a:t>Improve search and workflows based on tags on images and PDFs</a:t>
            </a:r>
          </a:p>
        </p:txBody>
      </p:sp>
      <p:pic>
        <p:nvPicPr>
          <p:cNvPr id="132098" name="Picture 7">
            <a:extLst>
              <a:ext uri="{FF2B5EF4-FFF2-40B4-BE49-F238E27FC236}">
                <a16:creationId xmlns:a16="http://schemas.microsoft.com/office/drawing/2014/main" id="{B5EA9826-793C-4910-81CF-F08970771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710" y="714375"/>
            <a:ext cx="5962573" cy="27554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6">
            <a:extLst>
              <a:ext uri="{FF2B5EF4-FFF2-40B4-BE49-F238E27FC236}">
                <a16:creationId xmlns:a16="http://schemas.microsoft.com/office/drawing/2014/main" id="{75D2EFA5-E8C5-4C03-873D-0AC61712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710" y="3771969"/>
            <a:ext cx="5962573" cy="2782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425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238A5D-AA57-47FD-A32A-E3530EECF16E}"/>
              </a:ext>
            </a:extLst>
          </p:cNvPr>
          <p:cNvSpPr/>
          <p:nvPr/>
        </p:nvSpPr>
        <p:spPr bwMode="auto">
          <a:xfrm>
            <a:off x="1471267" y="2326580"/>
            <a:ext cx="7923942" cy="1250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CF0A1B-6E2B-4048-BB9E-8CC0081547F4}"/>
              </a:ext>
            </a:extLst>
          </p:cNvPr>
          <p:cNvSpPr/>
          <p:nvPr/>
        </p:nvSpPr>
        <p:spPr bwMode="auto">
          <a:xfrm>
            <a:off x="2130508" y="3725017"/>
            <a:ext cx="7923942" cy="1250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5F475-B7D3-4675-A0DA-5C680FD43BA1}"/>
              </a:ext>
            </a:extLst>
          </p:cNvPr>
          <p:cNvSpPr/>
          <p:nvPr/>
        </p:nvSpPr>
        <p:spPr bwMode="auto">
          <a:xfrm>
            <a:off x="2796791" y="5130583"/>
            <a:ext cx="7923942" cy="1250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8D86ED-EC32-4C31-9536-251ADF84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>
                <a:latin typeface="Segoe UI"/>
                <a:cs typeface="Segoe UI"/>
              </a:rPr>
              <a:t>Questions to help prepare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E2BD8BA-EB04-40BC-86F4-268CDC12FFEF}"/>
              </a:ext>
            </a:extLst>
          </p:cNvPr>
          <p:cNvSpPr/>
          <p:nvPr/>
        </p:nvSpPr>
        <p:spPr>
          <a:xfrm>
            <a:off x="2137549" y="2799435"/>
            <a:ext cx="4369480" cy="492443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defTabSz="711200">
              <a:spcBef>
                <a:spcPct val="0"/>
              </a:spcBef>
            </a:pPr>
            <a:r>
              <a:rPr lang="en-US" sz="1600" b="1"/>
              <a:t>What scenarios are driving the business?</a:t>
            </a:r>
          </a:p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buNone/>
            </a:pPr>
            <a:endParaRPr lang="en-US" sz="1600" b="1" kern="120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CF79D35-C4A2-4B1C-AA1D-06619C9EBED0}"/>
              </a:ext>
            </a:extLst>
          </p:cNvPr>
          <p:cNvSpPr/>
          <p:nvPr/>
        </p:nvSpPr>
        <p:spPr bwMode="auto">
          <a:xfrm rot="10800000">
            <a:off x="7590993" y="3363060"/>
            <a:ext cx="1088840" cy="646450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9E430E-6A63-4FE0-8E80-42EA0B3D79DF}"/>
              </a:ext>
            </a:extLst>
          </p:cNvPr>
          <p:cNvSpPr/>
          <p:nvPr/>
        </p:nvSpPr>
        <p:spPr>
          <a:xfrm>
            <a:off x="2796791" y="4183353"/>
            <a:ext cx="4369480" cy="492443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/>
            <a:r>
              <a:rPr lang="en-GB" sz="1600" b="1"/>
              <a:t>Who will build the models?</a:t>
            </a:r>
            <a:endParaRPr lang="en-US" sz="1600" b="1"/>
          </a:p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buNone/>
            </a:pPr>
            <a:endParaRPr lang="en-US" sz="16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A01747-86B3-4E13-BF9D-0C0860339BA3}"/>
              </a:ext>
            </a:extLst>
          </p:cNvPr>
          <p:cNvSpPr/>
          <p:nvPr/>
        </p:nvSpPr>
        <p:spPr>
          <a:xfrm>
            <a:off x="3445509" y="5583030"/>
            <a:ext cx="4369480" cy="492443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/>
            <a:r>
              <a:rPr lang="en-US" sz="1600" b="1"/>
              <a:t>Where will they build and apply models?</a:t>
            </a:r>
          </a:p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buNone/>
            </a:pPr>
            <a:endParaRPr lang="en-US" sz="1600" b="1" kern="120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952C5FC-86F9-4DDD-A3E9-0BDC613C35FD}"/>
              </a:ext>
            </a:extLst>
          </p:cNvPr>
          <p:cNvSpPr/>
          <p:nvPr/>
        </p:nvSpPr>
        <p:spPr bwMode="auto">
          <a:xfrm rot="10800000">
            <a:off x="8679833" y="4725511"/>
            <a:ext cx="1088840" cy="646450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08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" grpId="0" animBg="1"/>
      <p:bldP spid="6" grpId="0"/>
      <p:bldP spid="2" grpId="0" animBg="1"/>
      <p:bldP spid="12" grpId="0"/>
      <p:bldP spid="13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134E-1E7E-4FF1-BAB0-7D10E9BB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Business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A4A12-C913-41B4-B0CF-3A22A6A131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7225" y="2579235"/>
            <a:ext cx="3110907" cy="3600986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GB">
                <a:latin typeface="+mn-lt"/>
                <a:cs typeface="Segoe UI" panose="020B0502040204020203" pitchFamily="34" charset="0"/>
              </a:rPr>
              <a:t>Content processing – contracts, statement of work etc.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GB">
                <a:latin typeface="+mn-lt"/>
                <a:cs typeface="Segoe UI" panose="020B0502040204020203" pitchFamily="34" charset="0"/>
              </a:rPr>
              <a:t>Invoice analysis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GB">
                <a:latin typeface="+mn-lt"/>
                <a:cs typeface="Segoe UI" panose="020B0502040204020203" pitchFamily="34" charset="0"/>
              </a:rPr>
              <a:t>Automate business processes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GB">
                <a:latin typeface="+mn-lt"/>
                <a:cs typeface="Segoe UI" panose="020B0502040204020203" pitchFamily="34" charset="0"/>
              </a:rPr>
              <a:t>Improved search results</a:t>
            </a:r>
          </a:p>
          <a:p>
            <a:pPr lvl="1"/>
            <a:r>
              <a:rPr lang="en-GB">
                <a:latin typeface="+mn-lt"/>
                <a:cs typeface="Segoe UI" panose="020B0502040204020203" pitchFamily="34" charset="0"/>
              </a:rPr>
              <a:t>Compliance risk management </a:t>
            </a:r>
          </a:p>
        </p:txBody>
      </p:sp>
      <p:pic>
        <p:nvPicPr>
          <p:cNvPr id="4" name="Picture Placeholder 15" descr="A person standing in a room&#10;&#10;Description automatically generated">
            <a:extLst>
              <a:ext uri="{FF2B5EF4-FFF2-40B4-BE49-F238E27FC236}">
                <a16:creationId xmlns:a16="http://schemas.microsoft.com/office/drawing/2014/main" id="{A5F26D48-061C-4E15-9371-ADB395F0D7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4834" y="2579235"/>
            <a:ext cx="5556805" cy="3598425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6074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D94412-A85A-479B-8D59-8BA4CD18B5CB}"/>
              </a:ext>
            </a:extLst>
          </p:cNvPr>
          <p:cNvSpPr/>
          <p:nvPr/>
        </p:nvSpPr>
        <p:spPr bwMode="auto">
          <a:xfrm>
            <a:off x="6190750" y="2249945"/>
            <a:ext cx="2441909" cy="4173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: Rounded Corners 4">
            <a:extLst>
              <a:ext uri="{FF2B5EF4-FFF2-40B4-BE49-F238E27FC236}">
                <a16:creationId xmlns:a16="http://schemas.microsoft.com/office/drawing/2014/main" id="{A4C8B945-5299-429A-B26E-A3FC21747C75}"/>
              </a:ext>
            </a:extLst>
          </p:cNvPr>
          <p:cNvSpPr txBox="1"/>
          <p:nvPr/>
        </p:nvSpPr>
        <p:spPr>
          <a:xfrm>
            <a:off x="6208046" y="5195428"/>
            <a:ext cx="2414114" cy="119557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r>
              <a:rPr lang="en-US" sz="1200">
                <a:latin typeface="+mn-lt"/>
              </a:rPr>
              <a:t>Gather use cases</a:t>
            </a:r>
          </a:p>
          <a:p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Establish best practices</a:t>
            </a:r>
          </a:p>
          <a:p>
            <a:endParaRPr lang="en-US" sz="1200">
              <a:latin typeface="+mn-lt"/>
            </a:endParaRPr>
          </a:p>
          <a:p>
            <a:r>
              <a:rPr lang="en-US" sz="1200">
                <a:latin typeface="+mn-lt"/>
              </a:rPr>
              <a:t>Review model analytics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00A124-FDCF-44E1-A6FA-B5CE93C7B29B}"/>
              </a:ext>
            </a:extLst>
          </p:cNvPr>
          <p:cNvSpPr/>
          <p:nvPr/>
        </p:nvSpPr>
        <p:spPr bwMode="auto">
          <a:xfrm>
            <a:off x="8713426" y="2249199"/>
            <a:ext cx="2441909" cy="4173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Rectangle: Rounded Corners 4">
            <a:extLst>
              <a:ext uri="{FF2B5EF4-FFF2-40B4-BE49-F238E27FC236}">
                <a16:creationId xmlns:a16="http://schemas.microsoft.com/office/drawing/2014/main" id="{F3AA339A-8E6B-488E-8B30-258C11215C27}"/>
              </a:ext>
            </a:extLst>
          </p:cNvPr>
          <p:cNvSpPr txBox="1"/>
          <p:nvPr/>
        </p:nvSpPr>
        <p:spPr>
          <a:xfrm>
            <a:off x="8730722" y="4039465"/>
            <a:ext cx="2414114" cy="4029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algn="ctr" defTabSz="800100">
              <a:spcBef>
                <a:spcPct val="0"/>
              </a:spcBef>
              <a:spcAft>
                <a:spcPct val="35000"/>
              </a:spcAft>
            </a:pPr>
            <a:r>
              <a:rPr lang="en-US" sz="1200" b="1">
                <a:solidFill>
                  <a:srgbClr val="227388"/>
                </a:solidFill>
                <a:latin typeface="+mn-lt"/>
                <a:ea typeface="+mn-ea"/>
                <a:cs typeface="+mn-cs"/>
              </a:rPr>
              <a:t>Model owner</a:t>
            </a:r>
          </a:p>
          <a:p>
            <a:pPr algn="ctr" defTabSz="800100">
              <a:spcBef>
                <a:spcPct val="0"/>
              </a:spcBef>
              <a:spcAft>
                <a:spcPct val="35000"/>
              </a:spcAft>
            </a:pPr>
            <a:r>
              <a:rPr lang="en-US" sz="1200" b="1">
                <a:solidFill>
                  <a:srgbClr val="227388"/>
                </a:solidFill>
                <a:latin typeface="+mn-lt"/>
                <a:ea typeface="+mn-ea"/>
                <a:cs typeface="+mn-cs"/>
              </a:rPr>
              <a:t>(Champions)</a:t>
            </a:r>
            <a:endParaRPr lang="en-GB" sz="1200">
              <a:solidFill>
                <a:srgbClr val="227388"/>
              </a:solidFill>
              <a:latin typeface="+mn-lt"/>
            </a:endParaRPr>
          </a:p>
        </p:txBody>
      </p:sp>
      <p:sp>
        <p:nvSpPr>
          <p:cNvPr id="52" name="Rectangle: Rounded Corners 4">
            <a:extLst>
              <a:ext uri="{FF2B5EF4-FFF2-40B4-BE49-F238E27FC236}">
                <a16:creationId xmlns:a16="http://schemas.microsoft.com/office/drawing/2014/main" id="{697D659C-528B-4F0F-B5A1-24979E69181D}"/>
              </a:ext>
            </a:extLst>
          </p:cNvPr>
          <p:cNvSpPr txBox="1"/>
          <p:nvPr/>
        </p:nvSpPr>
        <p:spPr>
          <a:xfrm>
            <a:off x="8730722" y="5195428"/>
            <a:ext cx="2414114" cy="7199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r>
              <a:rPr lang="en-US" sz="1200">
                <a:latin typeface="+mn-lt"/>
              </a:rPr>
              <a:t>Gather business use cases</a:t>
            </a:r>
          </a:p>
          <a:p>
            <a:endParaRPr lang="en-US" sz="1200">
              <a:latin typeface="+mn-lt"/>
            </a:endParaRPr>
          </a:p>
          <a:p>
            <a:r>
              <a:rPr lang="en-US" sz="1200">
                <a:latin typeface="+mn-lt"/>
              </a:rPr>
              <a:t>Create and apply models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BBE91F7-D901-4613-B267-8A08B074C762}"/>
              </a:ext>
            </a:extLst>
          </p:cNvPr>
          <p:cNvSpPr/>
          <p:nvPr/>
        </p:nvSpPr>
        <p:spPr>
          <a:xfrm>
            <a:off x="6653620" y="2509278"/>
            <a:ext cx="1370884" cy="1408062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8000" b="-8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9760351-2F66-45DE-B235-199C5886461C}"/>
              </a:ext>
            </a:extLst>
          </p:cNvPr>
          <p:cNvSpPr/>
          <p:nvPr/>
        </p:nvSpPr>
        <p:spPr>
          <a:xfrm>
            <a:off x="9149788" y="2480724"/>
            <a:ext cx="1402880" cy="1465170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DFB2F-EE73-4CAB-A7DC-F6913C79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9571"/>
            <a:ext cx="11016561" cy="926407"/>
          </a:xfrm>
        </p:spPr>
        <p:txBody>
          <a:bodyPr/>
          <a:lstStyle/>
          <a:p>
            <a:r>
              <a:rPr lang="en-US"/>
              <a:t>Who will manage Content Understanding?</a:t>
            </a:r>
            <a:br>
              <a:rPr lang="en-US"/>
            </a:br>
            <a:r>
              <a:rPr lang="en-US" sz="2000"/>
              <a:t>Model management roles and activities</a:t>
            </a:r>
          </a:p>
        </p:txBody>
      </p:sp>
      <p:sp>
        <p:nvSpPr>
          <p:cNvPr id="34" name="Rectangle: Rounded Corners 4">
            <a:extLst>
              <a:ext uri="{FF2B5EF4-FFF2-40B4-BE49-F238E27FC236}">
                <a16:creationId xmlns:a16="http://schemas.microsoft.com/office/drawing/2014/main" id="{518D0100-B300-4C43-B261-C4C6A882349D}"/>
              </a:ext>
            </a:extLst>
          </p:cNvPr>
          <p:cNvSpPr txBox="1"/>
          <p:nvPr/>
        </p:nvSpPr>
        <p:spPr>
          <a:xfrm>
            <a:off x="6208046" y="4040211"/>
            <a:ext cx="2414114" cy="4029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algn="ctr" defTabSz="800100">
              <a:spcBef>
                <a:spcPct val="0"/>
              </a:spcBef>
              <a:spcAft>
                <a:spcPct val="35000"/>
              </a:spcAft>
            </a:pPr>
            <a:r>
              <a:rPr lang="en-US" sz="1200" b="1">
                <a:solidFill>
                  <a:srgbClr val="83377F"/>
                </a:solidFill>
                <a:latin typeface="+mn-lt"/>
                <a:ea typeface="+mn-ea"/>
                <a:cs typeface="+mn-cs"/>
              </a:rPr>
              <a:t>Knowledge Manager</a:t>
            </a:r>
          </a:p>
          <a:p>
            <a:pPr algn="ctr" defTabSz="800100">
              <a:spcBef>
                <a:spcPct val="0"/>
              </a:spcBef>
              <a:spcAft>
                <a:spcPct val="35000"/>
              </a:spcAft>
            </a:pPr>
            <a:endParaRPr lang="en-US" sz="1200" b="1">
              <a:solidFill>
                <a:srgbClr val="83377F"/>
              </a:solidFill>
              <a:latin typeface="+mn-lt"/>
              <a:ea typeface="+mn-ea"/>
              <a:cs typeface="+mn-cs"/>
            </a:endParaRPr>
          </a:p>
          <a:p>
            <a:pPr algn="ctr" defTabSz="800100">
              <a:spcBef>
                <a:spcPct val="0"/>
              </a:spcBef>
              <a:spcAft>
                <a:spcPct val="35000"/>
              </a:spcAft>
            </a:pPr>
            <a:r>
              <a:rPr lang="en-US" sz="1200" b="1">
                <a:solidFill>
                  <a:srgbClr val="83377F"/>
                </a:solidFill>
                <a:latin typeface="+mn-lt"/>
                <a:ea typeface="+mn-ea"/>
                <a:cs typeface="+mn-cs"/>
              </a:rPr>
              <a:t>AAD Role</a:t>
            </a:r>
          </a:p>
          <a:p>
            <a:pPr algn="ctr" defTabSz="800100">
              <a:spcBef>
                <a:spcPct val="0"/>
              </a:spcBef>
              <a:spcAft>
                <a:spcPct val="35000"/>
              </a:spcAft>
            </a:pPr>
            <a:endParaRPr lang="en-GB" sz="1200">
              <a:solidFill>
                <a:srgbClr val="83377F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DC667A-CB55-40B4-BD46-FC763D825E46}"/>
              </a:ext>
            </a:extLst>
          </p:cNvPr>
          <p:cNvSpPr/>
          <p:nvPr/>
        </p:nvSpPr>
        <p:spPr bwMode="auto">
          <a:xfrm>
            <a:off x="1079557" y="2249859"/>
            <a:ext cx="2441909" cy="4173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2EBFD8-AE6E-4DE3-8E5F-59F6D63E6437}"/>
              </a:ext>
            </a:extLst>
          </p:cNvPr>
          <p:cNvSpPr/>
          <p:nvPr/>
        </p:nvSpPr>
        <p:spPr>
          <a:xfrm>
            <a:off x="1583334" y="2510024"/>
            <a:ext cx="1392970" cy="1408062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7000" b="-7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id="{0A5FFF46-3547-42DC-921A-A4B9030A4863}"/>
              </a:ext>
            </a:extLst>
          </p:cNvPr>
          <p:cNvSpPr txBox="1"/>
          <p:nvPr/>
        </p:nvSpPr>
        <p:spPr>
          <a:xfrm>
            <a:off x="1131522" y="4046136"/>
            <a:ext cx="2413135" cy="39946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SharePoint/Knowledge Admin</a:t>
            </a:r>
          </a:p>
          <a:p>
            <a:pPr marL="0" marR="0" lvl="0" indent="0" algn="ctr" defTabSz="8001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AAD Role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">
            <a:extLst>
              <a:ext uri="{FF2B5EF4-FFF2-40B4-BE49-F238E27FC236}">
                <a16:creationId xmlns:a16="http://schemas.microsoft.com/office/drawing/2014/main" id="{2B7ECC52-2A54-4520-AB9E-80CB24B6BAEE}"/>
              </a:ext>
            </a:extLst>
          </p:cNvPr>
          <p:cNvSpPr txBox="1"/>
          <p:nvPr/>
        </p:nvSpPr>
        <p:spPr>
          <a:xfrm>
            <a:off x="1108331" y="5202017"/>
            <a:ext cx="2413135" cy="10967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r>
              <a:rPr lang="en-GB" sz="1200">
                <a:latin typeface="+mn-lt"/>
              </a:rPr>
              <a:t>Own </a:t>
            </a:r>
            <a:r>
              <a:rPr lang="en-US" sz="1200">
                <a:latin typeface="+mn-lt"/>
              </a:rPr>
              <a:t>Configure form processing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>
              <a:latin typeface="+mn-lt"/>
            </a:endParaRPr>
          </a:p>
          <a:p>
            <a:r>
              <a:rPr lang="en-US" sz="1200">
                <a:latin typeface="+mn-lt"/>
              </a:rPr>
              <a:t>Manage Content Centers and permissions.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D139ECC-8D57-415A-B923-8829737D62FA}"/>
              </a:ext>
            </a:extLst>
          </p:cNvPr>
          <p:cNvGrpSpPr/>
          <p:nvPr/>
        </p:nvGrpSpPr>
        <p:grpSpPr>
          <a:xfrm>
            <a:off x="3651679" y="2249199"/>
            <a:ext cx="2471595" cy="4176016"/>
            <a:chOff x="8728754" y="2249199"/>
            <a:chExt cx="2471595" cy="41760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10C9BA-BD0E-4877-B8A3-E5E9E9E8353F}"/>
                </a:ext>
              </a:extLst>
            </p:cNvPr>
            <p:cNvSpPr/>
            <p:nvPr/>
          </p:nvSpPr>
          <p:spPr bwMode="auto">
            <a:xfrm>
              <a:off x="8728754" y="2249199"/>
              <a:ext cx="2441909" cy="4176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32490B-3811-4A33-ABA2-6A02FEC3CE8C}"/>
                </a:ext>
              </a:extLst>
            </p:cNvPr>
            <p:cNvSpPr/>
            <p:nvPr/>
          </p:nvSpPr>
          <p:spPr>
            <a:xfrm>
              <a:off x="9190581" y="2524068"/>
              <a:ext cx="1392972" cy="1395114"/>
            </a:xfrm>
            <a:prstGeom prst="ellipse">
              <a:avLst/>
            </a:prstGeom>
            <a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12000" b="-12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: Rounded Corners 4">
              <a:extLst>
                <a:ext uri="{FF2B5EF4-FFF2-40B4-BE49-F238E27FC236}">
                  <a16:creationId xmlns:a16="http://schemas.microsoft.com/office/drawing/2014/main" id="{73FE026D-6786-4D24-8C8A-5F1E365AF0DF}"/>
                </a:ext>
              </a:extLst>
            </p:cNvPr>
            <p:cNvSpPr txBox="1"/>
            <p:nvPr/>
          </p:nvSpPr>
          <p:spPr>
            <a:xfrm>
              <a:off x="8751945" y="4044011"/>
              <a:ext cx="2435113" cy="3953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3390A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Power Platform</a:t>
              </a:r>
            </a:p>
            <a:p>
              <a:pPr marL="0" marR="0" lvl="0" indent="0" algn="ctr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rgbClr val="3390AF"/>
                  </a:solidFill>
                  <a:latin typeface="+mn-lt"/>
                  <a:ea typeface="+mn-ea"/>
                  <a:cs typeface="+mn-cs"/>
                </a:rPr>
                <a:t>Admin</a:t>
              </a:r>
            </a:p>
            <a:p>
              <a:pPr marL="0" marR="0" lvl="0" indent="0" algn="ctr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3390A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AAD Role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90A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627E25DB-ED81-482F-9EC2-30E0E7E00835}"/>
                </a:ext>
              </a:extLst>
            </p:cNvPr>
            <p:cNvSpPr txBox="1"/>
            <p:nvPr/>
          </p:nvSpPr>
          <p:spPr>
            <a:xfrm>
              <a:off x="8765236" y="5195428"/>
              <a:ext cx="2435113" cy="64154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r>
                <a:rPr lang="en-US" sz="1200">
                  <a:latin typeface="+mn-lt"/>
                </a:rPr>
                <a:t>Configure CDS environment for form processing</a:t>
              </a:r>
            </a:p>
            <a:p>
              <a:br>
                <a:rPr lang="en-US" sz="1200">
                  <a:latin typeface="+mn-lt"/>
                </a:rPr>
              </a:br>
              <a:r>
                <a:rPr lang="en-US" sz="1200">
                  <a:latin typeface="+mn-lt"/>
                </a:rPr>
                <a:t>Purchase and allocate AIB credits</a:t>
              </a:r>
            </a:p>
            <a:p>
              <a:pPr marL="285750" marR="0" lvl="0" indent="-285750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7370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327AB3-2B42-4BAB-AEA9-726EB56C9450}"/>
              </a:ext>
            </a:extLst>
          </p:cNvPr>
          <p:cNvSpPr/>
          <p:nvPr/>
        </p:nvSpPr>
        <p:spPr bwMode="auto">
          <a:xfrm>
            <a:off x="1095436" y="5526786"/>
            <a:ext cx="9820214" cy="744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2B51F8-2CDE-435C-BF19-6542F1753DB9}"/>
              </a:ext>
            </a:extLst>
          </p:cNvPr>
          <p:cNvSpPr/>
          <p:nvPr/>
        </p:nvSpPr>
        <p:spPr bwMode="auto">
          <a:xfrm>
            <a:off x="1082307" y="3173706"/>
            <a:ext cx="4821656" cy="2196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2E5A6C-C192-4B41-B688-67494DBAE132}"/>
              </a:ext>
            </a:extLst>
          </p:cNvPr>
          <p:cNvSpPr/>
          <p:nvPr/>
        </p:nvSpPr>
        <p:spPr bwMode="auto">
          <a:xfrm>
            <a:off x="6093994" y="3157863"/>
            <a:ext cx="4821656" cy="2212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DF0A6-EF8D-471B-AD67-04194CC9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9571"/>
            <a:ext cx="11016561" cy="1172629"/>
          </a:xfrm>
        </p:spPr>
        <p:txBody>
          <a:bodyPr/>
          <a:lstStyle/>
          <a:p>
            <a:r>
              <a:rPr lang="en-US" b="1" spc="0">
                <a:solidFill>
                  <a:schemeClr val="bg1"/>
                </a:solidFill>
                <a:latin typeface="Segoe UI" panose="020B0502040204020203" pitchFamily="34" charset="0"/>
              </a:rPr>
              <a:t>Where – Model creation and application</a:t>
            </a:r>
            <a:br>
              <a:rPr lang="en-US" b="1" spc="0">
                <a:solidFill>
                  <a:schemeClr val="bg1"/>
                </a:solidFill>
                <a:latin typeface="Segoe UI" panose="020B0502040204020203" pitchFamily="34" charset="0"/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D944CB-DF0C-4322-8874-0B3D8076A091}"/>
              </a:ext>
            </a:extLst>
          </p:cNvPr>
          <p:cNvSpPr txBox="1"/>
          <p:nvPr/>
        </p:nvSpPr>
        <p:spPr>
          <a:xfrm>
            <a:off x="2158192" y="2453270"/>
            <a:ext cx="26698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/>
              <a:t>Form processing</a:t>
            </a:r>
          </a:p>
        </p:txBody>
      </p:sp>
      <p:grpSp>
        <p:nvGrpSpPr>
          <p:cNvPr id="83" name="Group 82" descr="Forms Understanding icon">
            <a:extLst>
              <a:ext uri="{FF2B5EF4-FFF2-40B4-BE49-F238E27FC236}">
                <a16:creationId xmlns:a16="http://schemas.microsoft.com/office/drawing/2014/main" id="{03EEC53D-78FA-464A-AC92-29E95C8E53C3}"/>
              </a:ext>
            </a:extLst>
          </p:cNvPr>
          <p:cNvGrpSpPr/>
          <p:nvPr/>
        </p:nvGrpSpPr>
        <p:grpSpPr>
          <a:xfrm>
            <a:off x="2944734" y="3503201"/>
            <a:ext cx="1096802" cy="1097280"/>
            <a:chOff x="6928065" y="2798788"/>
            <a:chExt cx="1096802" cy="1097280"/>
          </a:xfrm>
        </p:grpSpPr>
        <p:sp>
          <p:nvSpPr>
            <p:cNvPr id="84" name="Oval 8">
              <a:extLst>
                <a:ext uri="{FF2B5EF4-FFF2-40B4-BE49-F238E27FC236}">
                  <a16:creationId xmlns:a16="http://schemas.microsoft.com/office/drawing/2014/main" id="{4F91B921-C26B-491D-A9FE-EAFE22D49F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28065" y="2798788"/>
              <a:ext cx="1096802" cy="1097280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524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69DC21C6-18F4-4D86-BDB1-0E29AC326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2146" y="2994987"/>
              <a:ext cx="548640" cy="548640"/>
            </a:xfrm>
            <a:prstGeom prst="rect">
              <a:avLst/>
            </a:prstGeom>
          </p:spPr>
        </p:pic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E5FBB715-2AD1-4FE4-BDF5-D561A1CDDE61}"/>
              </a:ext>
            </a:extLst>
          </p:cNvPr>
          <p:cNvSpPr/>
          <p:nvPr/>
        </p:nvSpPr>
        <p:spPr>
          <a:xfrm>
            <a:off x="1371922" y="4844670"/>
            <a:ext cx="45451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spcBef>
                <a:spcPct val="0"/>
              </a:spcBef>
            </a:pPr>
            <a:r>
              <a:rPr lang="en-US" sz="1400">
                <a:latin typeface="+mj-lt"/>
              </a:rPr>
              <a:t>Decide which sites will get Form processing action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44A1FAF-C8B2-48D2-9659-6C898274E75A}"/>
              </a:ext>
            </a:extLst>
          </p:cNvPr>
          <p:cNvSpPr txBox="1"/>
          <p:nvPr/>
        </p:nvSpPr>
        <p:spPr>
          <a:xfrm>
            <a:off x="6297738" y="2473556"/>
            <a:ext cx="44141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/>
              <a:t>Document understanding</a:t>
            </a:r>
          </a:p>
        </p:txBody>
      </p:sp>
      <p:grpSp>
        <p:nvGrpSpPr>
          <p:cNvPr id="86" name="Group 85" descr="Object Extraction icon">
            <a:extLst>
              <a:ext uri="{FF2B5EF4-FFF2-40B4-BE49-F238E27FC236}">
                <a16:creationId xmlns:a16="http://schemas.microsoft.com/office/drawing/2014/main" id="{449998B5-AC4D-4BC0-8005-5DA3A0C51C26}"/>
              </a:ext>
            </a:extLst>
          </p:cNvPr>
          <p:cNvGrpSpPr/>
          <p:nvPr/>
        </p:nvGrpSpPr>
        <p:grpSpPr>
          <a:xfrm>
            <a:off x="7956421" y="3465654"/>
            <a:ext cx="1096802" cy="1097280"/>
            <a:chOff x="9683346" y="2145353"/>
            <a:chExt cx="1096802" cy="1097280"/>
          </a:xfrm>
        </p:grpSpPr>
        <p:sp>
          <p:nvSpPr>
            <p:cNvPr id="87" name="Oval 8">
              <a:extLst>
                <a:ext uri="{FF2B5EF4-FFF2-40B4-BE49-F238E27FC236}">
                  <a16:creationId xmlns:a16="http://schemas.microsoft.com/office/drawing/2014/main" id="{331E1A50-70BC-4BF5-AF08-AB28240118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83346" y="2145353"/>
              <a:ext cx="1096802" cy="1097280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524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10E61B3-43D1-4415-9107-5BB4867B1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7427" y="2419673"/>
              <a:ext cx="548640" cy="548640"/>
            </a:xfrm>
            <a:prstGeom prst="rect">
              <a:avLst/>
            </a:prstGeom>
          </p:spPr>
        </p:pic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DE4F5FE3-13B0-4188-BB79-C28344C22AF6}"/>
              </a:ext>
            </a:extLst>
          </p:cNvPr>
          <p:cNvSpPr/>
          <p:nvPr/>
        </p:nvSpPr>
        <p:spPr>
          <a:xfrm>
            <a:off x="6192545" y="4818259"/>
            <a:ext cx="4821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en-US" sz="1400">
                <a:latin typeface="+mj-lt"/>
              </a:rPr>
              <a:t>You can create multiple content centers for different business areas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5F3299-D41E-487D-9E87-406D1BF702B6}"/>
              </a:ext>
            </a:extLst>
          </p:cNvPr>
          <p:cNvSpPr txBox="1"/>
          <p:nvPr/>
        </p:nvSpPr>
        <p:spPr>
          <a:xfrm>
            <a:off x="2357192" y="5683077"/>
            <a:ext cx="7872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GB" sz="1800" kern="1200" spc="0" baseline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rPr>
              <a:t>Are there existing processes or repositories that could be enhanced?</a:t>
            </a:r>
          </a:p>
        </p:txBody>
      </p:sp>
    </p:spTree>
    <p:extLst>
      <p:ext uri="{BB962C8B-B14F-4D97-AF65-F5344CB8AC3E}">
        <p14:creationId xmlns:p14="http://schemas.microsoft.com/office/powerpoint/2010/main" val="9085976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80750A-9171-4E7C-94B4-FB323A54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32348"/>
            <a:ext cx="11018520" cy="430887"/>
          </a:xfrm>
        </p:spPr>
        <p:txBody>
          <a:bodyPr/>
          <a:lstStyle/>
          <a:p>
            <a:r>
              <a:rPr lang="en-US" sz="2800" dirty="0"/>
              <a:t>M365 Admin Center &gt; Setup &gt; Organizational knowledge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5955DC-DA04-4AE1-8AFD-7B63C9678673}"/>
              </a:ext>
            </a:extLst>
          </p:cNvPr>
          <p:cNvGrpSpPr/>
          <p:nvPr/>
        </p:nvGrpSpPr>
        <p:grpSpPr>
          <a:xfrm>
            <a:off x="771899" y="1828603"/>
            <a:ext cx="10648202" cy="4105063"/>
            <a:chOff x="106135" y="477516"/>
            <a:chExt cx="11674929" cy="4500884"/>
          </a:xfr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E061C2-1492-4C13-B08E-081A64169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35" y="477516"/>
              <a:ext cx="11674929" cy="45008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C0286F-10FF-40BB-A123-392DD1EFA4BB}"/>
                </a:ext>
              </a:extLst>
            </p:cNvPr>
            <p:cNvSpPr/>
            <p:nvPr/>
          </p:nvSpPr>
          <p:spPr bwMode="auto">
            <a:xfrm>
              <a:off x="1541417" y="766354"/>
              <a:ext cx="2407920" cy="134983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42501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7613CF-2F97-48BD-A8B8-86476CC698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8EC9B-04BE-411A-B965-EAD8838AC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788" y="3627129"/>
            <a:ext cx="11024172" cy="369332"/>
          </a:xfrm>
        </p:spPr>
        <p:txBody>
          <a:bodyPr/>
          <a:lstStyle/>
          <a:p>
            <a:r>
              <a:rPr lang="en-US"/>
              <a:t>Configuring Intelligent Content Services</a:t>
            </a:r>
          </a:p>
        </p:txBody>
      </p:sp>
    </p:spTree>
    <p:extLst>
      <p:ext uri="{BB962C8B-B14F-4D97-AF65-F5344CB8AC3E}">
        <p14:creationId xmlns:p14="http://schemas.microsoft.com/office/powerpoint/2010/main" val="10100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BF15BD-001C-49B3-9A01-B39DEDA475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5013"/>
            <a:ext cx="3181350" cy="554037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Segoe UI" panose="020B0502040204020203" pitchFamily="34" charset="0"/>
              </a:rPr>
              <a:t>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F6BD0B-C4D8-42DE-A3A7-50D8219CE6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90675" y="2764157"/>
            <a:ext cx="10175323" cy="1883593"/>
          </a:xfrm>
        </p:spPr>
        <p:txBody>
          <a:bodyPr/>
          <a:lstStyle/>
          <a:p>
            <a:pPr lvl="1"/>
            <a:r>
              <a:rPr lang="en-US"/>
              <a:t>				</a:t>
            </a:r>
            <a:r>
              <a:rPr lang="en-US" sz="3200"/>
              <a:t>Intelligent Content Services</a:t>
            </a:r>
          </a:p>
          <a:p>
            <a:pPr lvl="1"/>
            <a:r>
              <a:rPr lang="en-US" sz="3200"/>
              <a:t>				Topic Experiences</a:t>
            </a:r>
            <a:br>
              <a:rPr lang="en-US"/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B263D-502F-4355-8F06-4A2FF4F16551}"/>
              </a:ext>
            </a:extLst>
          </p:cNvPr>
          <p:cNvSpPr txBox="1"/>
          <p:nvPr/>
        </p:nvSpPr>
        <p:spPr>
          <a:xfrm>
            <a:off x="806877" y="2863548"/>
            <a:ext cx="447411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/>
              <a:t>Project Cortex</a:t>
            </a:r>
          </a:p>
        </p:txBody>
      </p:sp>
    </p:spTree>
    <p:extLst>
      <p:ext uri="{BB962C8B-B14F-4D97-AF65-F5344CB8AC3E}">
        <p14:creationId xmlns:p14="http://schemas.microsoft.com/office/powerpoint/2010/main" val="2014401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1082-B332-4258-9C83-DF386F33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013501"/>
            <a:ext cx="11024172" cy="830997"/>
          </a:xfrm>
        </p:spPr>
        <p:txBody>
          <a:bodyPr wrap="square" anchor="b">
            <a:normAutofit fontScale="90000"/>
          </a:bodyPr>
          <a:lstStyle/>
          <a:p>
            <a:r>
              <a:rPr lang="en-GB" sz="3600"/>
              <a:t>Connect and organize knowledge with Topic Experiences</a:t>
            </a:r>
          </a:p>
        </p:txBody>
      </p:sp>
    </p:spTree>
    <p:extLst>
      <p:ext uri="{BB962C8B-B14F-4D97-AF65-F5344CB8AC3E}">
        <p14:creationId xmlns:p14="http://schemas.microsoft.com/office/powerpoint/2010/main" val="8734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4" descr="Teacher pointing at laptop screen to young students">
            <a:extLst>
              <a:ext uri="{FF2B5EF4-FFF2-40B4-BE49-F238E27FC236}">
                <a16:creationId xmlns:a16="http://schemas.microsoft.com/office/drawing/2014/main" id="{D98E808D-5F24-4831-8772-E90DFBFE67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933" y="2583900"/>
            <a:ext cx="5559706" cy="3598426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F134E-1E7E-4FF1-BAB0-7D10E9BB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Business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A4A12-C913-41B4-B0CF-3A22A6A131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6556" y="2579235"/>
            <a:ext cx="3110907" cy="249722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Role onboarding &amp; training</a:t>
            </a: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Expertise finding</a:t>
            </a: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sharing</a:t>
            </a: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Expanded decision making</a:t>
            </a: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Improved time to market  </a:t>
            </a:r>
          </a:p>
        </p:txBody>
      </p:sp>
    </p:spTree>
    <p:extLst>
      <p:ext uri="{BB962C8B-B14F-4D97-AF65-F5344CB8AC3E}">
        <p14:creationId xmlns:p14="http://schemas.microsoft.com/office/powerpoint/2010/main" val="323768009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F0A6-EF8D-471B-AD67-04194CC9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9571"/>
            <a:ext cx="11016561" cy="1172629"/>
          </a:xfrm>
        </p:spPr>
        <p:txBody>
          <a:bodyPr/>
          <a:lstStyle/>
          <a:p>
            <a:r>
              <a:rPr lang="en-US" dirty="0"/>
              <a:t>Topic experiences overview</a:t>
            </a:r>
            <a:br>
              <a:rPr lang="en-US" b="1" spc="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BED5B5-5E2D-4499-B5AF-8C9C1D350931}"/>
              </a:ext>
            </a:extLst>
          </p:cNvPr>
          <p:cNvSpPr txBox="1"/>
          <p:nvPr/>
        </p:nvSpPr>
        <p:spPr>
          <a:xfrm>
            <a:off x="1414356" y="5790235"/>
            <a:ext cx="170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7A6BCA"/>
                </a:solidFill>
                <a:cs typeface="Arial"/>
                <a:sym typeface="Arial"/>
              </a:rPr>
              <a:t>Topic Cards and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D08F1-0787-4346-97D7-6600B03D78E0}"/>
              </a:ext>
            </a:extLst>
          </p:cNvPr>
          <p:cNvSpPr txBox="1"/>
          <p:nvPr/>
        </p:nvSpPr>
        <p:spPr>
          <a:xfrm>
            <a:off x="3812383" y="5779453"/>
            <a:ext cx="2003464" cy="31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7A6BCA"/>
                </a:solidFill>
                <a:cs typeface="Arial"/>
                <a:sym typeface="Arial"/>
              </a:rPr>
              <a:t>Topic 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6E6BB-4C1B-46F2-A206-3C35B211B6B3}"/>
              </a:ext>
            </a:extLst>
          </p:cNvPr>
          <p:cNvSpPr txBox="1"/>
          <p:nvPr/>
        </p:nvSpPr>
        <p:spPr>
          <a:xfrm>
            <a:off x="6389277" y="5790235"/>
            <a:ext cx="2003464" cy="31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7A6BCA"/>
                </a:solidFill>
                <a:cs typeface="Arial"/>
                <a:sym typeface="Arial"/>
              </a:rPr>
              <a:t>Topic Pages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6FAAD-CE8C-40C7-AF8D-747FCF83AC0E}"/>
              </a:ext>
            </a:extLst>
          </p:cNvPr>
          <p:cNvSpPr txBox="1"/>
          <p:nvPr/>
        </p:nvSpPr>
        <p:spPr>
          <a:xfrm>
            <a:off x="8966171" y="5779453"/>
            <a:ext cx="2003464" cy="31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7A6BCA"/>
                </a:solidFill>
                <a:cs typeface="Arial"/>
                <a:sym typeface="Arial"/>
              </a:rPr>
              <a:t>Topic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FEA16-229B-4DA7-B6F9-0B2EFE3F13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5"/>
          <a:stretch/>
        </p:blipFill>
        <p:spPr>
          <a:xfrm>
            <a:off x="6480209" y="2749148"/>
            <a:ext cx="1821600" cy="273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088DB-05FC-422D-8EFF-548484954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133" y="2802892"/>
            <a:ext cx="1821600" cy="273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4C8B3-742F-4505-8ECB-26010B8C9D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4515" y="2783651"/>
            <a:ext cx="1821600" cy="273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2C63B3-B3DC-4346-BFCF-1334BC5D5F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903" y="2799292"/>
            <a:ext cx="1824000" cy="273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50561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42BC-FFE7-4888-AAB4-F2619E58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Things to know</a:t>
            </a:r>
            <a:br>
              <a:rPr lang="en-GB"/>
            </a:br>
            <a:br>
              <a:rPr lang="en-GB">
                <a:highlight>
                  <a:srgbClr val="FFFF00"/>
                </a:highlight>
              </a:rPr>
            </a:b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80A92F-79EF-4B1A-A682-8A4CCCD8E9F4}"/>
              </a:ext>
            </a:extLst>
          </p:cNvPr>
          <p:cNvSpPr/>
          <p:nvPr/>
        </p:nvSpPr>
        <p:spPr>
          <a:xfrm>
            <a:off x="3869532" y="3318620"/>
            <a:ext cx="1929885" cy="2006669"/>
          </a:xfrm>
          <a:prstGeom prst="rect">
            <a:avLst/>
          </a:prstGeom>
          <a:solidFill>
            <a:srgbClr val="5689D7"/>
          </a:solidFill>
          <a:ln w="38100"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>
                <a:solidFill>
                  <a:schemeClr val="bg1"/>
                </a:solidFill>
                <a:latin typeface="+mj-lt"/>
              </a:rPr>
              <a:t>The security,  privacy and location of your data is preserved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2282D-4DDC-461C-81B8-7127ECDCBE91}"/>
              </a:ext>
            </a:extLst>
          </p:cNvPr>
          <p:cNvSpPr/>
          <p:nvPr/>
        </p:nvSpPr>
        <p:spPr>
          <a:xfrm>
            <a:off x="1533762" y="3318621"/>
            <a:ext cx="1929885" cy="2006669"/>
          </a:xfrm>
          <a:prstGeom prst="rect">
            <a:avLst/>
          </a:prstGeom>
          <a:solidFill>
            <a:srgbClr val="5689D7"/>
          </a:solidFill>
          <a:ln w="38100"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>
                <a:solidFill>
                  <a:schemeClr val="bg1"/>
                </a:solidFill>
                <a:latin typeface="+mj-lt"/>
              </a:rPr>
              <a:t>Topic discovery is improved when more content is available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2D755-B2E3-4A40-9B5A-31C9ECCFD008}"/>
              </a:ext>
            </a:extLst>
          </p:cNvPr>
          <p:cNvSpPr/>
          <p:nvPr/>
        </p:nvSpPr>
        <p:spPr>
          <a:xfrm>
            <a:off x="6205301" y="3318621"/>
            <a:ext cx="1975019" cy="2006669"/>
          </a:xfrm>
          <a:prstGeom prst="rect">
            <a:avLst/>
          </a:prstGeom>
          <a:solidFill>
            <a:srgbClr val="5689D7"/>
          </a:solidFill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FC823-CE34-405A-A13D-AE556A203DDC}"/>
              </a:ext>
            </a:extLst>
          </p:cNvPr>
          <p:cNvSpPr/>
          <p:nvPr/>
        </p:nvSpPr>
        <p:spPr>
          <a:xfrm>
            <a:off x="8586204" y="3318620"/>
            <a:ext cx="1975019" cy="2006669"/>
          </a:xfrm>
          <a:prstGeom prst="rect">
            <a:avLst/>
          </a:prstGeom>
          <a:solidFill>
            <a:srgbClr val="5689D7"/>
          </a:solidFill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1101F8-A12A-4C65-8774-602A1161CAB8}"/>
              </a:ext>
            </a:extLst>
          </p:cNvPr>
          <p:cNvSpPr txBox="1"/>
          <p:nvPr/>
        </p:nvSpPr>
        <p:spPr>
          <a:xfrm>
            <a:off x="6272883" y="3906455"/>
            <a:ext cx="1850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600">
                <a:solidFill>
                  <a:schemeClr val="bg1"/>
                </a:solidFill>
                <a:latin typeface="+mj-lt"/>
              </a:rPr>
              <a:t>Users need a license to view topic experiences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D986A9-2F3C-477D-9B34-E80C8954DE6B}"/>
              </a:ext>
            </a:extLst>
          </p:cNvPr>
          <p:cNvSpPr txBox="1"/>
          <p:nvPr/>
        </p:nvSpPr>
        <p:spPr>
          <a:xfrm>
            <a:off x="8644240" y="3906455"/>
            <a:ext cx="1858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600">
                <a:solidFill>
                  <a:schemeClr val="bg1"/>
                </a:solidFill>
                <a:latin typeface="+mj-lt"/>
              </a:rPr>
              <a:t>Discovery is initially on English language content</a:t>
            </a:r>
          </a:p>
        </p:txBody>
      </p:sp>
    </p:spTree>
    <p:extLst>
      <p:ext uri="{BB962C8B-B14F-4D97-AF65-F5344CB8AC3E}">
        <p14:creationId xmlns:p14="http://schemas.microsoft.com/office/powerpoint/2010/main" val="2752987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58D86ED-EC32-4C31-9536-251ADF84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/>
              <a:t>Questions to help prepare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63F2F-A2BF-4C45-984C-534D6DDD3A4D}"/>
              </a:ext>
            </a:extLst>
          </p:cNvPr>
          <p:cNvSpPr/>
          <p:nvPr/>
        </p:nvSpPr>
        <p:spPr bwMode="auto">
          <a:xfrm>
            <a:off x="3385724" y="5410892"/>
            <a:ext cx="7647367" cy="944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F3EC5B-05FD-4181-862B-4591389E5C1A}"/>
              </a:ext>
            </a:extLst>
          </p:cNvPr>
          <p:cNvSpPr/>
          <p:nvPr/>
        </p:nvSpPr>
        <p:spPr bwMode="auto">
          <a:xfrm>
            <a:off x="1105169" y="2231120"/>
            <a:ext cx="7647367" cy="944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C6B1F9-525B-46E3-8DC3-648F062A62C2}"/>
              </a:ext>
            </a:extLst>
          </p:cNvPr>
          <p:cNvSpPr/>
          <p:nvPr/>
        </p:nvSpPr>
        <p:spPr bwMode="auto">
          <a:xfrm>
            <a:off x="1912222" y="3287454"/>
            <a:ext cx="7647367" cy="944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9D4CB-7471-4230-89BF-5C8C60805F5D}"/>
              </a:ext>
            </a:extLst>
          </p:cNvPr>
          <p:cNvSpPr/>
          <p:nvPr/>
        </p:nvSpPr>
        <p:spPr bwMode="auto">
          <a:xfrm>
            <a:off x="2665781" y="4349173"/>
            <a:ext cx="7647367" cy="944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BE0780D-8C43-43F2-9B03-FDDADDB83021}"/>
              </a:ext>
            </a:extLst>
          </p:cNvPr>
          <p:cNvSpPr/>
          <p:nvPr/>
        </p:nvSpPr>
        <p:spPr bwMode="auto">
          <a:xfrm rot="10800000">
            <a:off x="7348147" y="2964229"/>
            <a:ext cx="1088840" cy="646450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0770D6D-323F-4642-BAA0-57671CF4494D}"/>
              </a:ext>
            </a:extLst>
          </p:cNvPr>
          <p:cNvSpPr/>
          <p:nvPr/>
        </p:nvSpPr>
        <p:spPr bwMode="auto">
          <a:xfrm rot="10800000">
            <a:off x="8113496" y="4020563"/>
            <a:ext cx="1088840" cy="646450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53E049A-FA2E-4643-AA25-392D2A53C288}"/>
              </a:ext>
            </a:extLst>
          </p:cNvPr>
          <p:cNvSpPr/>
          <p:nvPr/>
        </p:nvSpPr>
        <p:spPr bwMode="auto">
          <a:xfrm rot="10800000">
            <a:off x="8879114" y="5029153"/>
            <a:ext cx="1088840" cy="646450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A269204-93B8-4A99-8ED9-25F963E7F6DB}"/>
              </a:ext>
            </a:extLst>
          </p:cNvPr>
          <p:cNvSpPr/>
          <p:nvPr/>
        </p:nvSpPr>
        <p:spPr>
          <a:xfrm>
            <a:off x="1764409" y="2587466"/>
            <a:ext cx="5570887" cy="246221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/>
            <a:r>
              <a:rPr lang="en-GB" sz="1600" b="1"/>
              <a:t>What content should be used for topic discovery?</a:t>
            </a:r>
            <a:endParaRPr lang="en-US" sz="1600" b="1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2B9FFE8-4E01-40B9-B273-9C04547553A2}"/>
              </a:ext>
            </a:extLst>
          </p:cNvPr>
          <p:cNvSpPr/>
          <p:nvPr/>
        </p:nvSpPr>
        <p:spPr>
          <a:xfrm>
            <a:off x="2632411" y="3636688"/>
            <a:ext cx="4369480" cy="246221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defTabSz="711200">
              <a:spcBef>
                <a:spcPct val="0"/>
              </a:spcBef>
            </a:pPr>
            <a:r>
              <a:rPr lang="en-GB" sz="1600" b="1"/>
              <a:t>Who will manage topics?</a:t>
            </a:r>
            <a:endParaRPr lang="en-US" sz="1600" b="1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A139109-5014-4012-82DC-2D64F1369962}"/>
              </a:ext>
            </a:extLst>
          </p:cNvPr>
          <p:cNvSpPr/>
          <p:nvPr/>
        </p:nvSpPr>
        <p:spPr>
          <a:xfrm>
            <a:off x="3385724" y="4698407"/>
            <a:ext cx="4369480" cy="246221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/>
            <a:r>
              <a:rPr lang="en-GB" sz="1600" b="1"/>
              <a:t>Who will see topic cards and highlights?</a:t>
            </a:r>
            <a:endParaRPr lang="en-US" sz="1600" b="1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04F10C4-B3F7-4CC6-AD35-F1D648277DA5}"/>
              </a:ext>
            </a:extLst>
          </p:cNvPr>
          <p:cNvSpPr/>
          <p:nvPr/>
        </p:nvSpPr>
        <p:spPr>
          <a:xfrm>
            <a:off x="4067507" y="5760126"/>
            <a:ext cx="4369480" cy="246221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/>
            <a:r>
              <a:rPr lang="en-US" sz="1600" b="1"/>
              <a:t>Which topics are expected?</a:t>
            </a:r>
          </a:p>
        </p:txBody>
      </p:sp>
    </p:spTree>
    <p:extLst>
      <p:ext uri="{BB962C8B-B14F-4D97-AF65-F5344CB8AC3E}">
        <p14:creationId xmlns:p14="http://schemas.microsoft.com/office/powerpoint/2010/main" val="2450269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7" grpId="0" animBg="1"/>
      <p:bldP spid="11" grpId="0" animBg="1"/>
      <p:bldP spid="17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82049CE-7D9A-4622-B085-B1F2642C5313}"/>
              </a:ext>
            </a:extLst>
          </p:cNvPr>
          <p:cNvSpPr txBox="1">
            <a:spLocks/>
          </p:cNvSpPr>
          <p:nvPr/>
        </p:nvSpPr>
        <p:spPr>
          <a:xfrm>
            <a:off x="568485" y="523619"/>
            <a:ext cx="11603037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5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What content should be used for topic discovery?</a:t>
            </a:r>
            <a:br>
              <a:rPr kumimoji="0" lang="en-GB" sz="3600" b="1" i="0" u="none" strike="noStrike" kern="1200" cap="none" spc="-5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</a:br>
            <a:endParaRPr kumimoji="0" lang="en-US" sz="3600" b="1" i="0" u="none" strike="noStrike" kern="1200" cap="none" spc="-50" normalizeH="0" baseline="0" noProof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3CB93CC-E2F1-4414-B3B8-CEDEF3011E70}"/>
              </a:ext>
            </a:extLst>
          </p:cNvPr>
          <p:cNvSpPr txBox="1">
            <a:spLocks/>
          </p:cNvSpPr>
          <p:nvPr/>
        </p:nvSpPr>
        <p:spPr>
          <a:xfrm>
            <a:off x="729205" y="1368338"/>
            <a:ext cx="9386285" cy="5379934"/>
          </a:xfrm>
          <a:prstGeom prst="rect">
            <a:avLst/>
          </a:prstGeom>
        </p:spPr>
        <p:txBody>
          <a:bodyPr/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73671E-77A1-4544-B7F5-B0D635FF2A7D}"/>
              </a:ext>
            </a:extLst>
          </p:cNvPr>
          <p:cNvSpPr/>
          <p:nvPr/>
        </p:nvSpPr>
        <p:spPr bwMode="auto">
          <a:xfrm>
            <a:off x="1014731" y="2949965"/>
            <a:ext cx="2441909" cy="273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C98FB2-2DFF-4FE9-8BAF-15809DC20DBA}"/>
              </a:ext>
            </a:extLst>
          </p:cNvPr>
          <p:cNvSpPr/>
          <p:nvPr/>
        </p:nvSpPr>
        <p:spPr bwMode="auto">
          <a:xfrm>
            <a:off x="3563913" y="2949965"/>
            <a:ext cx="2441909" cy="273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CE771-65C4-407C-80B0-3D1277174018}"/>
              </a:ext>
            </a:extLst>
          </p:cNvPr>
          <p:cNvSpPr/>
          <p:nvPr/>
        </p:nvSpPr>
        <p:spPr bwMode="auto">
          <a:xfrm>
            <a:off x="6106299" y="2940842"/>
            <a:ext cx="2441909" cy="2742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4AA09-C8B5-4ECE-9612-4DE152E4A359}"/>
              </a:ext>
            </a:extLst>
          </p:cNvPr>
          <p:cNvSpPr/>
          <p:nvPr/>
        </p:nvSpPr>
        <p:spPr bwMode="auto">
          <a:xfrm>
            <a:off x="8644448" y="2921063"/>
            <a:ext cx="2441909" cy="2761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B075F-F848-4680-AA74-25339D8CFF42}"/>
              </a:ext>
            </a:extLst>
          </p:cNvPr>
          <p:cNvSpPr txBox="1"/>
          <p:nvPr/>
        </p:nvSpPr>
        <p:spPr>
          <a:xfrm flipH="1">
            <a:off x="6159340" y="3119014"/>
            <a:ext cx="233148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/>
              <a:t>Scope</a:t>
            </a:r>
            <a:endParaRPr lang="en-US" sz="1400" b="1"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674AF-4319-470B-918B-710B554EA4F7}"/>
              </a:ext>
            </a:extLst>
          </p:cNvPr>
          <p:cNvSpPr txBox="1"/>
          <p:nvPr/>
        </p:nvSpPr>
        <p:spPr>
          <a:xfrm flipH="1">
            <a:off x="8699659" y="3065823"/>
            <a:ext cx="233148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/>
              <a:t>Permissions</a:t>
            </a:r>
            <a:endParaRPr lang="en-US" sz="1400" b="1">
              <a:cs typeface="Segoe U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A31A18-8990-455A-B432-2CF0CA3933C6}"/>
              </a:ext>
            </a:extLst>
          </p:cNvPr>
          <p:cNvSpPr txBox="1"/>
          <p:nvPr/>
        </p:nvSpPr>
        <p:spPr>
          <a:xfrm flipH="1">
            <a:off x="3585250" y="3117537"/>
            <a:ext cx="233148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/>
              <a:t>Connect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926251-564C-44CD-AE1D-7694CFA32B13}"/>
              </a:ext>
            </a:extLst>
          </p:cNvPr>
          <p:cNvSpPr txBox="1"/>
          <p:nvPr/>
        </p:nvSpPr>
        <p:spPr>
          <a:xfrm flipH="1">
            <a:off x="1224098" y="3065823"/>
            <a:ext cx="1881107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/>
              <a:t>Migrate</a:t>
            </a:r>
            <a:endParaRPr lang="en-US" sz="1400" b="1">
              <a:cs typeface="Segoe U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539D94-A5E8-455B-BB4C-55E71DB787C0}"/>
              </a:ext>
            </a:extLst>
          </p:cNvPr>
          <p:cNvSpPr txBox="1"/>
          <p:nvPr/>
        </p:nvSpPr>
        <p:spPr>
          <a:xfrm>
            <a:off x="729205" y="2155835"/>
            <a:ext cx="7394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Maximize the content that is indexed, while staying in control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5760E2E-A272-4608-B860-ED5BB17C9B2E}"/>
              </a:ext>
            </a:extLst>
          </p:cNvPr>
          <p:cNvSpPr/>
          <p:nvPr/>
        </p:nvSpPr>
        <p:spPr>
          <a:xfrm>
            <a:off x="1461268" y="3825275"/>
            <a:ext cx="1449468" cy="14494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3" name="Rectangle 22" descr="Upload">
            <a:extLst>
              <a:ext uri="{FF2B5EF4-FFF2-40B4-BE49-F238E27FC236}">
                <a16:creationId xmlns:a16="http://schemas.microsoft.com/office/drawing/2014/main" id="{6270934D-1A6A-4D33-AD71-2675FAD56773}"/>
              </a:ext>
            </a:extLst>
          </p:cNvPr>
          <p:cNvSpPr/>
          <p:nvPr/>
        </p:nvSpPr>
        <p:spPr>
          <a:xfrm>
            <a:off x="1770171" y="4134178"/>
            <a:ext cx="831662" cy="83166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>
              <a:solidFill>
                <a:srgbClr val="7172CD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883A4B-4804-45A4-90E6-AFB9EF042BE8}"/>
              </a:ext>
            </a:extLst>
          </p:cNvPr>
          <p:cNvSpPr/>
          <p:nvPr/>
        </p:nvSpPr>
        <p:spPr>
          <a:xfrm>
            <a:off x="4062143" y="3825275"/>
            <a:ext cx="1449468" cy="14494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6" name="Rectangle 25" descr="Internet Of Things">
            <a:extLst>
              <a:ext uri="{FF2B5EF4-FFF2-40B4-BE49-F238E27FC236}">
                <a16:creationId xmlns:a16="http://schemas.microsoft.com/office/drawing/2014/main" id="{1C64C9F6-0E9A-4B7E-86B8-2E69BAC89C59}"/>
              </a:ext>
            </a:extLst>
          </p:cNvPr>
          <p:cNvSpPr/>
          <p:nvPr/>
        </p:nvSpPr>
        <p:spPr>
          <a:xfrm>
            <a:off x="4371046" y="4134178"/>
            <a:ext cx="831662" cy="83166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449F4F-19ED-4718-90EE-1BCEE5D6CEF6}"/>
              </a:ext>
            </a:extLst>
          </p:cNvPr>
          <p:cNvSpPr/>
          <p:nvPr/>
        </p:nvSpPr>
        <p:spPr>
          <a:xfrm>
            <a:off x="6588416" y="3825275"/>
            <a:ext cx="1449468" cy="14494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6406211-3D39-40DE-8231-8CB96E099E74}"/>
              </a:ext>
            </a:extLst>
          </p:cNvPr>
          <p:cNvSpPr/>
          <p:nvPr/>
        </p:nvSpPr>
        <p:spPr>
          <a:xfrm>
            <a:off x="9154819" y="3825275"/>
            <a:ext cx="1449468" cy="14494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2" name="Rectangle 31" descr="Filter">
            <a:extLst>
              <a:ext uri="{FF2B5EF4-FFF2-40B4-BE49-F238E27FC236}">
                <a16:creationId xmlns:a16="http://schemas.microsoft.com/office/drawing/2014/main" id="{C1196FCF-3EE1-4269-ABA5-CE0F005ADE9D}"/>
              </a:ext>
            </a:extLst>
          </p:cNvPr>
          <p:cNvSpPr/>
          <p:nvPr/>
        </p:nvSpPr>
        <p:spPr>
          <a:xfrm>
            <a:off x="6897132" y="4134178"/>
            <a:ext cx="831662" cy="831662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ectangle 28" descr="No sign">
            <a:extLst>
              <a:ext uri="{FF2B5EF4-FFF2-40B4-BE49-F238E27FC236}">
                <a16:creationId xmlns:a16="http://schemas.microsoft.com/office/drawing/2014/main" id="{7F7FDD7C-62C8-46E7-A975-1B7B3604818C}"/>
              </a:ext>
            </a:extLst>
          </p:cNvPr>
          <p:cNvSpPr/>
          <p:nvPr/>
        </p:nvSpPr>
        <p:spPr>
          <a:xfrm>
            <a:off x="9463722" y="4134178"/>
            <a:ext cx="831662" cy="831662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3448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8E2758-85E0-40AD-A519-807224BDA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71466" y="2281287"/>
            <a:ext cx="5223602" cy="422226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943427-DF94-40B8-80C7-36D03510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1933" y="2281287"/>
            <a:ext cx="5223602" cy="422226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4E960-A047-478A-A772-D0BEACE5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Migrate to Microsoft 365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8236A8-8D9C-4E3B-9AAC-624F22153B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4307" y="2603814"/>
            <a:ext cx="4734390" cy="41608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b="1">
                <a:latin typeface="+mn-lt"/>
              </a:rPr>
              <a:t>Tools and services to help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cs typeface="Segoe UI" panose="020B0502040204020203" pitchFamily="34" charset="0"/>
              </a:rPr>
              <a:t>Mover                                               </a:t>
            </a:r>
            <a:r>
              <a:rPr lang="en-GB" sz="1200">
                <a:latin typeface="+mn-lt"/>
                <a:cs typeface="Segoe UI" panose="020B0502040204020203" pitchFamily="34" charset="0"/>
              </a:rPr>
              <a:t>https://aka.ms/mover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cs typeface="Segoe UI" panose="020B0502040204020203" pitchFamily="34" charset="0"/>
              </a:rPr>
              <a:t>SharePoint Migration Tool (SPMT) </a:t>
            </a:r>
            <a:r>
              <a:rPr lang="en-GB" sz="1200">
                <a:latin typeface="+mn-lt"/>
                <a:cs typeface="Segoe UI" panose="020B0502040204020203" pitchFamily="34" charset="0"/>
              </a:rPr>
              <a:t>https://aka.ms/SPMT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cs typeface="Segoe UI" panose="020B0502040204020203" pitchFamily="34" charset="0"/>
              </a:rPr>
              <a:t>Migration Manager </a:t>
            </a:r>
            <a:r>
              <a:rPr lang="en-GB" sz="1200">
                <a:latin typeface="+mn-lt"/>
                <a:cs typeface="Segoe UI" panose="020B0502040204020203" pitchFamily="34" charset="0"/>
              </a:rPr>
              <a:t>https://aka.ms/MigrationManager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cs typeface="Segoe UI" panose="020B0502040204020203" pitchFamily="34" charset="0"/>
              </a:rPr>
              <a:t>Microsoft 365 FastTrack </a:t>
            </a:r>
            <a:r>
              <a:rPr lang="en-GB" sz="1200">
                <a:latin typeface="+mn-lt"/>
                <a:cs typeface="Segoe UI" panose="020B0502040204020203" pitchFamily="34" charset="0"/>
              </a:rPr>
              <a:t>https://fasttrack.Microsoft.com/microsoft365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cs typeface="Segoe UI" panose="020B0502040204020203" pitchFamily="34" charset="0"/>
              </a:rPr>
              <a:t>Partner migration tools and services </a:t>
            </a:r>
            <a:r>
              <a:rPr lang="en-GB" sz="1200">
                <a:latin typeface="+mn-lt"/>
                <a:cs typeface="Segoe UI" panose="020B0502040204020203" pitchFamily="34" charset="0"/>
              </a:rPr>
              <a:t>https://www.microsoft.com/solution-providers</a:t>
            </a:r>
          </a:p>
          <a:p>
            <a:pPr>
              <a:lnSpc>
                <a:spcPct val="150000"/>
              </a:lnSpc>
            </a:pP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D08CD6-15E5-40B8-89E1-6A2537931D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36421" y="2603814"/>
            <a:ext cx="4821272" cy="3428374"/>
          </a:xfr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>
                <a:latin typeface="+mn-lt"/>
              </a:rPr>
              <a:t>Make the most of your migration</a:t>
            </a:r>
            <a:endParaRPr lang="en-GB" b="1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GB">
              <a:cs typeface="Segoe UI" panose="020B0502040204020203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cs typeface="Segoe UI" panose="020B0502040204020203" pitchFamily="34" charset="0"/>
              </a:rPr>
              <a:t>Migrate to a modern site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cs typeface="Segoe UI" panose="020B0502040204020203" pitchFamily="34" charset="0"/>
              </a:rPr>
              <a:t>Maintain usernames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cs typeface="Segoe UI" panose="020B0502040204020203" pitchFamily="34" charset="0"/>
              </a:rPr>
              <a:t>Make service account names descriptive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/>
          </a:p>
        </p:txBody>
      </p:sp>
      <p:pic>
        <p:nvPicPr>
          <p:cNvPr id="8" name="Graphic 7" descr="Upload">
            <a:extLst>
              <a:ext uri="{FF2B5EF4-FFF2-40B4-BE49-F238E27FC236}">
                <a16:creationId xmlns:a16="http://schemas.microsoft.com/office/drawing/2014/main" id="{7FD03F97-D470-41C9-BD23-471E6AE74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73115" y="5023974"/>
            <a:ext cx="1479580" cy="1479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41740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E960-A047-478A-A772-D0BEACE5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 can’t migrate, connect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7D325E-C559-4501-BAB7-3DB8B5E6BC0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01513" y="2780736"/>
            <a:ext cx="4511598" cy="4468659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Using Graph Content Connectors bring external data into Microsoft Search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Future developments will bring external data into Topic Experiences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https://aka.ms/IWantConnectors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32" name="Rectangle 31" descr="Internet Of Things">
            <a:extLst>
              <a:ext uri="{FF2B5EF4-FFF2-40B4-BE49-F238E27FC236}">
                <a16:creationId xmlns:a16="http://schemas.microsoft.com/office/drawing/2014/main" id="{E7E7D6ED-23B0-4D87-AD90-54C109034493}"/>
              </a:ext>
            </a:extLst>
          </p:cNvPr>
          <p:cNvSpPr>
            <a:spLocks noChangeAspect="1"/>
          </p:cNvSpPr>
          <p:nvPr/>
        </p:nvSpPr>
        <p:spPr>
          <a:xfrm>
            <a:off x="7712309" y="2780736"/>
            <a:ext cx="2830185" cy="283018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9493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42BC-FFE7-4888-AAB4-F2619E58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1921"/>
            <a:ext cx="11016561" cy="618631"/>
          </a:xfrm>
        </p:spPr>
        <p:txBody>
          <a:bodyPr/>
          <a:lstStyle/>
          <a:p>
            <a:r>
              <a:rPr lang="en-GB"/>
              <a:t>Review permissions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822FE0-39C3-4D4D-9230-47BE3A3B63BD}"/>
              </a:ext>
            </a:extLst>
          </p:cNvPr>
          <p:cNvSpPr txBox="1">
            <a:spLocks/>
          </p:cNvSpPr>
          <p:nvPr/>
        </p:nvSpPr>
        <p:spPr>
          <a:xfrm>
            <a:off x="584200" y="1166296"/>
            <a:ext cx="11016561" cy="926407"/>
          </a:xfrm>
          <a:prstGeom prst="rect">
            <a:avLst/>
          </a:prstGeom>
        </p:spPr>
        <p:txBody>
          <a:bodyPr vert="horz" wrap="square" lIns="0" tIns="64008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0" baseline="0">
                <a:ln w="3175"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GB" sz="2000">
                <a:latin typeface="+mj-lt"/>
              </a:rPr>
              <a:t>Topics will only show resources that the viewer can access </a:t>
            </a:r>
            <a:br>
              <a:rPr lang="en-GB">
                <a:highlight>
                  <a:srgbClr val="FFFF00"/>
                </a:highlight>
              </a:rPr>
            </a:b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0E103-5EDD-406F-86D5-96A53F1E9315}"/>
              </a:ext>
            </a:extLst>
          </p:cNvPr>
          <p:cNvSpPr/>
          <p:nvPr/>
        </p:nvSpPr>
        <p:spPr>
          <a:xfrm>
            <a:off x="4898232" y="3121860"/>
            <a:ext cx="2210722" cy="2298680"/>
          </a:xfrm>
          <a:prstGeom prst="rect">
            <a:avLst/>
          </a:prstGeom>
          <a:solidFill>
            <a:srgbClr val="7073CE"/>
          </a:solidFill>
          <a:ln w="38100"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/>
              <a:t>Audit Microsoft 365 Groups and Teams for appropriate use of Public vs Private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80220-A5AA-4872-AF55-292B367D5778}"/>
              </a:ext>
            </a:extLst>
          </p:cNvPr>
          <p:cNvSpPr/>
          <p:nvPr/>
        </p:nvSpPr>
        <p:spPr>
          <a:xfrm>
            <a:off x="2400537" y="3121861"/>
            <a:ext cx="2210722" cy="2298680"/>
          </a:xfrm>
          <a:prstGeom prst="rect">
            <a:avLst/>
          </a:prstGeom>
          <a:solidFill>
            <a:srgbClr val="7073CE"/>
          </a:solidFill>
          <a:ln w="38100"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>
                <a:solidFill>
                  <a:schemeClr val="bg1"/>
                </a:solidFill>
              </a:rPr>
              <a:t>Encourage site </a:t>
            </a:r>
          </a:p>
          <a:p>
            <a:pPr lvl="0" algn="ctr"/>
            <a:r>
              <a:rPr lang="en-GB" sz="1600">
                <a:solidFill>
                  <a:schemeClr val="bg1"/>
                </a:solidFill>
              </a:rPr>
              <a:t>owners to review sharing and permissions </a:t>
            </a:r>
            <a:r>
              <a:rPr lang="en-GB" sz="1600" u="none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4BF7CD-5127-4C81-A88E-D201BCD47718}"/>
              </a:ext>
            </a:extLst>
          </p:cNvPr>
          <p:cNvSpPr/>
          <p:nvPr/>
        </p:nvSpPr>
        <p:spPr>
          <a:xfrm>
            <a:off x="7395927" y="3121861"/>
            <a:ext cx="2262424" cy="2298680"/>
          </a:xfrm>
          <a:prstGeom prst="rect">
            <a:avLst/>
          </a:prstGeom>
          <a:solidFill>
            <a:srgbClr val="7073CE"/>
          </a:solidFill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/>
              <a:t>Review use of “everyone”, “everyone except external users” or broad security groups</a:t>
            </a:r>
          </a:p>
        </p:txBody>
      </p:sp>
    </p:spTree>
    <p:extLst>
      <p:ext uri="{BB962C8B-B14F-4D97-AF65-F5344CB8AC3E}">
        <p14:creationId xmlns:p14="http://schemas.microsoft.com/office/powerpoint/2010/main" val="195758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C3A9-9212-4E45-B15D-1FB15F0D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9571"/>
            <a:ext cx="11016561" cy="1480405"/>
          </a:xfrm>
        </p:spPr>
        <p:txBody>
          <a:bodyPr/>
          <a:lstStyle/>
          <a:p>
            <a:r>
              <a:rPr lang="en-GB"/>
              <a:t>Scope what content is used for discovery</a:t>
            </a:r>
            <a:br>
              <a:rPr lang="en-GB"/>
            </a:br>
            <a:r>
              <a:rPr lang="en-GB" sz="2000"/>
              <a:t>You are always in control of what is indexed</a:t>
            </a:r>
            <a:br>
              <a:rPr lang="en-GB"/>
            </a:b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E86735-3656-408B-86FB-66F3CF4740F0}"/>
              </a:ext>
            </a:extLst>
          </p:cNvPr>
          <p:cNvSpPr/>
          <p:nvPr/>
        </p:nvSpPr>
        <p:spPr>
          <a:xfrm>
            <a:off x="1387526" y="2972433"/>
            <a:ext cx="2754630" cy="1287000"/>
          </a:xfrm>
          <a:custGeom>
            <a:avLst/>
            <a:gdLst>
              <a:gd name="connsiteX0" fmla="*/ 0 w 2754630"/>
              <a:gd name="connsiteY0" fmla="*/ 0 h 1287000"/>
              <a:gd name="connsiteX1" fmla="*/ 2754630 w 2754630"/>
              <a:gd name="connsiteY1" fmla="*/ 0 h 1287000"/>
              <a:gd name="connsiteX2" fmla="*/ 2754630 w 2754630"/>
              <a:gd name="connsiteY2" fmla="*/ 1287000 h 1287000"/>
              <a:gd name="connsiteX3" fmla="*/ 0 w 2754630"/>
              <a:gd name="connsiteY3" fmla="*/ 1287000 h 1287000"/>
              <a:gd name="connsiteX4" fmla="*/ 0 w 2754630"/>
              <a:gd name="connsiteY4" fmla="*/ 0 h 1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630" h="1287000">
                <a:moveTo>
                  <a:pt x="0" y="0"/>
                </a:moveTo>
                <a:lnTo>
                  <a:pt x="2754630" y="0"/>
                </a:lnTo>
                <a:lnTo>
                  <a:pt x="2754630" y="1287000"/>
                </a:lnTo>
                <a:lnTo>
                  <a:pt x="0" y="128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0800" rIns="142240" bIns="50800" numCol="1" spcCol="1270" anchor="ctr" anchorCtr="0">
            <a:noAutofit/>
          </a:bodyPr>
          <a:lstStyle/>
          <a:p>
            <a:pPr marL="0" marR="0" lvl="1" indent="0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GB" sz="1600" kern="1200" spc="0" baseline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rPr>
              <a:t>Configured in the Microsoft 365 Admin Center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6F6DAF-7AE8-40EF-817F-34CD2F3B3731}"/>
              </a:ext>
            </a:extLst>
          </p:cNvPr>
          <p:cNvSpPr/>
          <p:nvPr/>
        </p:nvSpPr>
        <p:spPr>
          <a:xfrm>
            <a:off x="1013395" y="4131807"/>
            <a:ext cx="2754630" cy="1287000"/>
          </a:xfrm>
          <a:custGeom>
            <a:avLst/>
            <a:gdLst>
              <a:gd name="connsiteX0" fmla="*/ 0 w 2754630"/>
              <a:gd name="connsiteY0" fmla="*/ 0 h 1287000"/>
              <a:gd name="connsiteX1" fmla="*/ 2754630 w 2754630"/>
              <a:gd name="connsiteY1" fmla="*/ 0 h 1287000"/>
              <a:gd name="connsiteX2" fmla="*/ 2754630 w 2754630"/>
              <a:gd name="connsiteY2" fmla="*/ 1287000 h 1287000"/>
              <a:gd name="connsiteX3" fmla="*/ 0 w 2754630"/>
              <a:gd name="connsiteY3" fmla="*/ 1287000 h 1287000"/>
              <a:gd name="connsiteX4" fmla="*/ 0 w 2754630"/>
              <a:gd name="connsiteY4" fmla="*/ 0 h 1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630" h="1287000">
                <a:moveTo>
                  <a:pt x="0" y="0"/>
                </a:moveTo>
                <a:lnTo>
                  <a:pt x="2754630" y="0"/>
                </a:lnTo>
                <a:lnTo>
                  <a:pt x="2754630" y="1287000"/>
                </a:lnTo>
                <a:lnTo>
                  <a:pt x="0" y="128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0800" rIns="142240" bIns="50800" numCol="1" spcCol="1270" anchor="ctr" anchorCtr="0">
            <a:noAutofit/>
          </a:bodyPr>
          <a:lstStyle/>
          <a:p>
            <a:pPr marL="0" marR="0" lvl="1" indent="0" algn="r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GB" sz="1600" kern="1200" spc="0" baseline="0">
                <a:solidFill>
                  <a:srgbClr val="000000"/>
                </a:solidFill>
                <a:latin typeface="+mj-lt"/>
                <a:ea typeface="+mn-ea"/>
                <a:cs typeface="Segoe UI" panose="020B0502040204020203" pitchFamily="34" charset="0"/>
              </a:rPr>
              <a:t>Configured on 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727A2-3C23-4057-A156-DAD696AA1423}"/>
              </a:ext>
            </a:extLst>
          </p:cNvPr>
          <p:cNvSpPr/>
          <p:nvPr/>
        </p:nvSpPr>
        <p:spPr bwMode="auto">
          <a:xfrm>
            <a:off x="4142156" y="4302962"/>
            <a:ext cx="6230569" cy="944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F1614-E87A-44FE-9759-FF629CB36ABC}"/>
              </a:ext>
            </a:extLst>
          </p:cNvPr>
          <p:cNvSpPr/>
          <p:nvPr/>
        </p:nvSpPr>
        <p:spPr bwMode="auto">
          <a:xfrm>
            <a:off x="4142156" y="3143961"/>
            <a:ext cx="6230569" cy="944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40362D-B6FB-4F6D-A753-4379E4CDE988}"/>
              </a:ext>
            </a:extLst>
          </p:cNvPr>
          <p:cNvSpPr/>
          <p:nvPr/>
        </p:nvSpPr>
        <p:spPr>
          <a:xfrm>
            <a:off x="5368549" y="3231019"/>
            <a:ext cx="6710776" cy="984885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 defTabSz="932742">
              <a:lnSpc>
                <a:spcPct val="150000"/>
              </a:lnSpc>
              <a:spcBef>
                <a:spcPct val="0"/>
              </a:spcBef>
              <a:buSzPct val="90000"/>
            </a:pPr>
            <a:r>
              <a:rPr lang="en-GB" sz="16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Include or Exclude Sites as topic sources</a:t>
            </a:r>
          </a:p>
          <a:p>
            <a:pPr lvl="0" defTabSz="932742">
              <a:lnSpc>
                <a:spcPct val="150000"/>
              </a:lnSpc>
              <a:spcBef>
                <a:spcPct val="0"/>
              </a:spcBef>
              <a:buSzPct val="90000"/>
            </a:pPr>
            <a:r>
              <a:rPr lang="en-GB" sz="16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Exclude topics by name</a:t>
            </a:r>
          </a:p>
          <a:p>
            <a:pPr lvl="0"/>
            <a:endParaRPr lang="en-US" sz="1600" b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4C6BA3-C0BC-4D57-8DFB-AF652D1B0937}"/>
              </a:ext>
            </a:extLst>
          </p:cNvPr>
          <p:cNvSpPr/>
          <p:nvPr/>
        </p:nvSpPr>
        <p:spPr>
          <a:xfrm>
            <a:off x="5368549" y="4662436"/>
            <a:ext cx="4369480" cy="492443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cs typeface="Segoe UI" panose="020B0502040204020203" pitchFamily="34" charset="0"/>
              </a:rPr>
              <a:t>SharePoint content excluded from search</a:t>
            </a:r>
          </a:p>
          <a:p>
            <a:pPr lvl="0"/>
            <a:endParaRPr lang="en-US" sz="1600" b="1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11435F7-8E6D-4CC4-A6E1-8E45BD4B4033}"/>
              </a:ext>
            </a:extLst>
          </p:cNvPr>
          <p:cNvSpPr/>
          <p:nvPr/>
        </p:nvSpPr>
        <p:spPr bwMode="auto">
          <a:xfrm rot="5400000">
            <a:off x="3716809" y="3373382"/>
            <a:ext cx="817078" cy="485103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4018BB-47D8-4A56-976F-6CEC82937842}"/>
              </a:ext>
            </a:extLst>
          </p:cNvPr>
          <p:cNvSpPr/>
          <p:nvPr/>
        </p:nvSpPr>
        <p:spPr bwMode="auto">
          <a:xfrm rot="5400000">
            <a:off x="3716808" y="4532756"/>
            <a:ext cx="817078" cy="485103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57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BF15BD-001C-49B3-9A01-B39DEDA4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734400"/>
            <a:ext cx="3182027" cy="55399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Segoe UI" panose="020B0502040204020203" pitchFamily="34" charset="0"/>
              </a:rPr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F6BD0B-C4D8-42DE-A3A7-50D8219CE6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9419" y="2863549"/>
            <a:ext cx="8511490" cy="2096984"/>
          </a:xfrm>
        </p:spPr>
        <p:txBody>
          <a:bodyPr/>
          <a:lstStyle/>
          <a:p>
            <a:r>
              <a:rPr lang="en-US"/>
              <a:t>Prepare for and activate</a:t>
            </a:r>
          </a:p>
          <a:p>
            <a:pPr lvl="1"/>
            <a:r>
              <a:rPr lang="en-US"/>
              <a:t>Intelligent Content Services</a:t>
            </a:r>
          </a:p>
          <a:p>
            <a:pPr lvl="1"/>
            <a:r>
              <a:rPr lang="en-US"/>
              <a:t>Topic Experiences</a:t>
            </a:r>
            <a:br>
              <a:rPr lang="en-US"/>
            </a:br>
            <a:endParaRPr lang="en-US"/>
          </a:p>
          <a:p>
            <a:r>
              <a:rPr lang="en-US"/>
              <a:t>Adoption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169291752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81B-201F-4A1B-9E55-C163353B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9571"/>
            <a:ext cx="11016561" cy="926407"/>
          </a:xfrm>
        </p:spPr>
        <p:txBody>
          <a:bodyPr/>
          <a:lstStyle/>
          <a:p>
            <a:r>
              <a:rPr lang="en-US"/>
              <a:t>Who will manage topics?</a:t>
            </a:r>
            <a:br>
              <a:rPr lang="en-US"/>
            </a:br>
            <a:r>
              <a:rPr lang="en-US" sz="2000"/>
              <a:t>Topic management roles and activities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D4278A-47C9-4A11-B6A4-95124485D5C0}"/>
              </a:ext>
            </a:extLst>
          </p:cNvPr>
          <p:cNvSpPr txBox="1">
            <a:spLocks/>
          </p:cNvSpPr>
          <p:nvPr/>
        </p:nvSpPr>
        <p:spPr>
          <a:xfrm>
            <a:off x="616933" y="3931829"/>
            <a:ext cx="3227875" cy="115416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kern="1200" spc="0" baseline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800" kern="1200" spc="0" baseline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600" kern="1200" spc="0" baseline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600" kern="1200" spc="0" baseline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endParaRPr lang="en-US" sz="1200">
              <a:solidFill>
                <a:srgbClr val="000000"/>
              </a:solidFill>
              <a:latin typeface="Segoe UI Semibold"/>
              <a:cs typeface="Times New Roman" panose="02020603050405020304" pitchFamily="18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88814B-0502-4850-8FE8-DF6F66EB6C3F}"/>
              </a:ext>
            </a:extLst>
          </p:cNvPr>
          <p:cNvSpPr/>
          <p:nvPr/>
        </p:nvSpPr>
        <p:spPr bwMode="auto">
          <a:xfrm>
            <a:off x="4866334" y="2285003"/>
            <a:ext cx="2441909" cy="4173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8AE46-1950-4FAE-86C3-6E038385A522}"/>
              </a:ext>
            </a:extLst>
          </p:cNvPr>
          <p:cNvSpPr/>
          <p:nvPr/>
        </p:nvSpPr>
        <p:spPr bwMode="auto">
          <a:xfrm>
            <a:off x="7558391" y="2281494"/>
            <a:ext cx="2441909" cy="4176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8EF55-2E9A-485D-BC7F-0B9218043118}"/>
              </a:ext>
            </a:extLst>
          </p:cNvPr>
          <p:cNvSpPr/>
          <p:nvPr/>
        </p:nvSpPr>
        <p:spPr bwMode="auto">
          <a:xfrm>
            <a:off x="2174277" y="2285089"/>
            <a:ext cx="2441909" cy="4173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C2F517-9384-4050-886E-8DFFB1E4D0C1}"/>
              </a:ext>
            </a:extLst>
          </p:cNvPr>
          <p:cNvSpPr/>
          <p:nvPr/>
        </p:nvSpPr>
        <p:spPr>
          <a:xfrm>
            <a:off x="8020218" y="2559212"/>
            <a:ext cx="1392972" cy="1395114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000" b="-12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D83337-C64B-4882-BD8E-A0B2D6C1B4A4}"/>
              </a:ext>
            </a:extLst>
          </p:cNvPr>
          <p:cNvSpPr/>
          <p:nvPr/>
        </p:nvSpPr>
        <p:spPr>
          <a:xfrm>
            <a:off x="5370111" y="2545168"/>
            <a:ext cx="1392970" cy="1408062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7000" b="-7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59771A-08E8-4051-8580-5A45592046DF}"/>
              </a:ext>
            </a:extLst>
          </p:cNvPr>
          <p:cNvSpPr/>
          <p:nvPr/>
        </p:nvSpPr>
        <p:spPr>
          <a:xfrm>
            <a:off x="2610639" y="2545168"/>
            <a:ext cx="1402880" cy="1408062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787909CF-C8A2-4155-912C-2250019DAEF2}"/>
              </a:ext>
            </a:extLst>
          </p:cNvPr>
          <p:cNvSpPr txBox="1"/>
          <p:nvPr/>
        </p:nvSpPr>
        <p:spPr>
          <a:xfrm>
            <a:off x="2191573" y="4075355"/>
            <a:ext cx="2414114" cy="4029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algn="ctr" defTabSz="800100">
              <a:spcBef>
                <a:spcPct val="0"/>
              </a:spcBef>
              <a:spcAft>
                <a:spcPct val="35000"/>
              </a:spcAft>
            </a:pPr>
            <a:r>
              <a:rPr lang="en-US" sz="1200" b="1">
                <a:solidFill>
                  <a:srgbClr val="3390AF"/>
                </a:solidFill>
                <a:latin typeface="+mn-lt"/>
                <a:ea typeface="+mn-ea"/>
                <a:cs typeface="+mn-cs"/>
              </a:rPr>
              <a:t>Knowledge Administrator</a:t>
            </a:r>
          </a:p>
          <a:p>
            <a:pPr algn="ctr" defTabSz="800100">
              <a:spcBef>
                <a:spcPct val="0"/>
              </a:spcBef>
              <a:spcAft>
                <a:spcPct val="35000"/>
              </a:spcAft>
            </a:pPr>
            <a:r>
              <a:rPr lang="en-US" sz="1200" b="1">
                <a:solidFill>
                  <a:srgbClr val="3390AF"/>
                </a:solidFill>
                <a:latin typeface="+mn-lt"/>
                <a:ea typeface="+mn-ea"/>
                <a:cs typeface="+mn-cs"/>
              </a:rPr>
              <a:t>AAD Role</a:t>
            </a:r>
            <a:endParaRPr lang="en-GB" sz="1200">
              <a:solidFill>
                <a:srgbClr val="3390AF"/>
              </a:solidFill>
              <a:latin typeface="+mn-lt"/>
            </a:endParaRP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B6B4A070-8671-4B8C-8374-DC5361F9EFCB}"/>
              </a:ext>
            </a:extLst>
          </p:cNvPr>
          <p:cNvSpPr txBox="1"/>
          <p:nvPr/>
        </p:nvSpPr>
        <p:spPr>
          <a:xfrm>
            <a:off x="4918299" y="4081280"/>
            <a:ext cx="2413135" cy="39946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 Manager</a:t>
            </a:r>
          </a:p>
          <a:p>
            <a:pPr marL="0" marR="0" lvl="0" indent="0" algn="ctr" defTabSz="8001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AAD Role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2CCBD551-8F4A-49C3-8AD4-E48E10705CFA}"/>
              </a:ext>
            </a:extLst>
          </p:cNvPr>
          <p:cNvSpPr txBox="1"/>
          <p:nvPr/>
        </p:nvSpPr>
        <p:spPr>
          <a:xfrm>
            <a:off x="7581582" y="4079155"/>
            <a:ext cx="2435113" cy="39537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90A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Topic Contributor</a:t>
            </a:r>
          </a:p>
          <a:p>
            <a:pPr marL="0" marR="0" lvl="0" indent="0" algn="ctr" defTabSz="8001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3390AF"/>
                </a:solidFill>
                <a:latin typeface="+mn-lt"/>
                <a:ea typeface="+mn-ea"/>
                <a:cs typeface="+mn-cs"/>
              </a:rPr>
              <a:t>SME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90A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F9D6AD05-A3B5-4B38-8A70-008F56A7FD77}"/>
              </a:ext>
            </a:extLst>
          </p:cNvPr>
          <p:cNvSpPr txBox="1"/>
          <p:nvPr/>
        </p:nvSpPr>
        <p:spPr>
          <a:xfrm>
            <a:off x="2191573" y="4706347"/>
            <a:ext cx="2414114" cy="175190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r>
              <a:rPr lang="en-GB" sz="1200">
                <a:latin typeface="+mn-lt"/>
              </a:rPr>
              <a:t>Sets up Topic experiences</a:t>
            </a:r>
          </a:p>
          <a:p>
            <a:endParaRPr lang="en-GB" sz="1200">
              <a:latin typeface="+mn-lt"/>
            </a:endParaRPr>
          </a:p>
          <a:p>
            <a:r>
              <a:rPr lang="en-GB" sz="1200">
                <a:latin typeface="+mn-lt"/>
              </a:rPr>
              <a:t>Ensures that security and compliance standards are enforced</a:t>
            </a:r>
          </a:p>
          <a:p>
            <a:endParaRPr lang="en-GB" sz="1200">
              <a:latin typeface="+mn-lt"/>
            </a:endParaRPr>
          </a:p>
          <a:p>
            <a:r>
              <a:rPr lang="en-GB" sz="1200">
                <a:latin typeface="+mn-lt"/>
              </a:rPr>
              <a:t>Understands licensing agreement</a:t>
            </a:r>
          </a:p>
        </p:txBody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D99555E4-0941-4ECF-BE1B-DB3DF8EBE99E}"/>
              </a:ext>
            </a:extLst>
          </p:cNvPr>
          <p:cNvSpPr txBox="1"/>
          <p:nvPr/>
        </p:nvSpPr>
        <p:spPr>
          <a:xfrm>
            <a:off x="4918299" y="4706347"/>
            <a:ext cx="2413135" cy="139563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>
                <a:latin typeface="+mn-lt"/>
              </a:rPr>
              <a:t>Owns quality of Topics and network of curators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>
              <a:latin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>
                <a:latin typeface="+mn-lt"/>
              </a:rPr>
              <a:t>Performs topic management tasks such as create, edit, delete and reject topics</a:t>
            </a:r>
          </a:p>
          <a:p>
            <a:pPr marL="285750" marR="0" lvl="0" indent="-285750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53592B2A-3E21-498F-A40B-C8DCCB74DA85}"/>
              </a:ext>
            </a:extLst>
          </p:cNvPr>
          <p:cNvSpPr txBox="1"/>
          <p:nvPr/>
        </p:nvSpPr>
        <p:spPr>
          <a:xfrm>
            <a:off x="7581582" y="4681648"/>
            <a:ext cx="2435113" cy="64154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r>
              <a:rPr lang="en-GB" sz="1200">
                <a:latin typeface="+mn-lt"/>
              </a:rPr>
              <a:t>Contributes to Topics, curating pinned people and resources. </a:t>
            </a:r>
          </a:p>
          <a:p>
            <a:pPr marL="285750" marR="0" lvl="0" indent="-285750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99023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C3A9-9212-4E45-B15D-1FB15F0D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9571"/>
            <a:ext cx="11016561" cy="1480405"/>
          </a:xfrm>
        </p:spPr>
        <p:txBody>
          <a:bodyPr/>
          <a:lstStyle/>
          <a:p>
            <a:r>
              <a:rPr lang="en-GB"/>
              <a:t>Who will see topic cards and highlights?</a:t>
            </a:r>
            <a:br>
              <a:rPr lang="en-GB"/>
            </a:br>
            <a:r>
              <a:rPr lang="en-GB" sz="2000"/>
              <a:t>Control the end user experience for topics</a:t>
            </a:r>
            <a:br>
              <a:rPr lang="en-GB"/>
            </a:b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E86735-3656-408B-86FB-66F3CF4740F0}"/>
              </a:ext>
            </a:extLst>
          </p:cNvPr>
          <p:cNvSpPr/>
          <p:nvPr/>
        </p:nvSpPr>
        <p:spPr>
          <a:xfrm>
            <a:off x="239067" y="2877494"/>
            <a:ext cx="2754630" cy="1287000"/>
          </a:xfrm>
          <a:custGeom>
            <a:avLst/>
            <a:gdLst>
              <a:gd name="connsiteX0" fmla="*/ 0 w 2754630"/>
              <a:gd name="connsiteY0" fmla="*/ 0 h 1287000"/>
              <a:gd name="connsiteX1" fmla="*/ 2754630 w 2754630"/>
              <a:gd name="connsiteY1" fmla="*/ 0 h 1287000"/>
              <a:gd name="connsiteX2" fmla="*/ 2754630 w 2754630"/>
              <a:gd name="connsiteY2" fmla="*/ 1287000 h 1287000"/>
              <a:gd name="connsiteX3" fmla="*/ 0 w 2754630"/>
              <a:gd name="connsiteY3" fmla="*/ 1287000 h 1287000"/>
              <a:gd name="connsiteX4" fmla="*/ 0 w 2754630"/>
              <a:gd name="connsiteY4" fmla="*/ 0 h 1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630" h="1287000">
                <a:moveTo>
                  <a:pt x="0" y="0"/>
                </a:moveTo>
                <a:lnTo>
                  <a:pt x="2754630" y="0"/>
                </a:lnTo>
                <a:lnTo>
                  <a:pt x="2754630" y="1287000"/>
                </a:lnTo>
                <a:lnTo>
                  <a:pt x="0" y="128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0800" rIns="142240" bIns="50800" numCol="1" spcCol="1270" anchor="ctr" anchorCtr="0">
            <a:noAutofit/>
          </a:bodyPr>
          <a:lstStyle/>
          <a:p>
            <a:pPr marL="0" marR="0" lvl="1" indent="0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GB" sz="1600" kern="1200" spc="0" baseline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rPr>
              <a:t>Who can see Topics?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6F6DAF-7AE8-40EF-817F-34CD2F3B3731}"/>
              </a:ext>
            </a:extLst>
          </p:cNvPr>
          <p:cNvSpPr/>
          <p:nvPr/>
        </p:nvSpPr>
        <p:spPr>
          <a:xfrm>
            <a:off x="-135064" y="4243665"/>
            <a:ext cx="2754630" cy="1287000"/>
          </a:xfrm>
          <a:custGeom>
            <a:avLst/>
            <a:gdLst>
              <a:gd name="connsiteX0" fmla="*/ 0 w 2754630"/>
              <a:gd name="connsiteY0" fmla="*/ 0 h 1287000"/>
              <a:gd name="connsiteX1" fmla="*/ 2754630 w 2754630"/>
              <a:gd name="connsiteY1" fmla="*/ 0 h 1287000"/>
              <a:gd name="connsiteX2" fmla="*/ 2754630 w 2754630"/>
              <a:gd name="connsiteY2" fmla="*/ 1287000 h 1287000"/>
              <a:gd name="connsiteX3" fmla="*/ 0 w 2754630"/>
              <a:gd name="connsiteY3" fmla="*/ 1287000 h 1287000"/>
              <a:gd name="connsiteX4" fmla="*/ 0 w 2754630"/>
              <a:gd name="connsiteY4" fmla="*/ 0 h 1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630" h="1287000">
                <a:moveTo>
                  <a:pt x="0" y="0"/>
                </a:moveTo>
                <a:lnTo>
                  <a:pt x="2754630" y="0"/>
                </a:lnTo>
                <a:lnTo>
                  <a:pt x="2754630" y="1287000"/>
                </a:lnTo>
                <a:lnTo>
                  <a:pt x="0" y="128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0800" rIns="142240" bIns="50800" numCol="1" spcCol="1270" anchor="ctr" anchorCtr="0">
            <a:noAutofit/>
          </a:bodyPr>
          <a:lstStyle/>
          <a:p>
            <a:pPr marL="0" marR="0" lvl="1" indent="0" algn="r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GB" sz="1600" kern="1200" spc="0" baseline="0">
                <a:solidFill>
                  <a:srgbClr val="000000"/>
                </a:solidFill>
                <a:latin typeface="+mj-lt"/>
                <a:ea typeface="+mn-ea"/>
                <a:cs typeface="Segoe UI" panose="020B0502040204020203" pitchFamily="34" charset="0"/>
              </a:rPr>
              <a:t>Which Topics are visible?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727A2-3C23-4057-A156-DAD696AA1423}"/>
              </a:ext>
            </a:extLst>
          </p:cNvPr>
          <p:cNvSpPr/>
          <p:nvPr/>
        </p:nvSpPr>
        <p:spPr bwMode="auto">
          <a:xfrm>
            <a:off x="2993698" y="4302962"/>
            <a:ext cx="5327135" cy="1215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F1614-E87A-44FE-9759-FF629CB36ABC}"/>
              </a:ext>
            </a:extLst>
          </p:cNvPr>
          <p:cNvSpPr/>
          <p:nvPr/>
        </p:nvSpPr>
        <p:spPr bwMode="auto">
          <a:xfrm>
            <a:off x="2993698" y="2928904"/>
            <a:ext cx="5327135" cy="1215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40362D-B6FB-4F6D-A753-4379E4CDE988}"/>
              </a:ext>
            </a:extLst>
          </p:cNvPr>
          <p:cNvSpPr/>
          <p:nvPr/>
        </p:nvSpPr>
        <p:spPr>
          <a:xfrm>
            <a:off x="3598514" y="3127743"/>
            <a:ext cx="6710776" cy="1215717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6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Everyone in my organization</a:t>
            </a:r>
          </a:p>
          <a:p>
            <a:pPr lvl="0">
              <a:spcAft>
                <a:spcPts val="600"/>
              </a:spcAft>
            </a:pPr>
            <a:r>
              <a:rPr lang="en-GB" sz="16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 Selected people or security groups</a:t>
            </a:r>
          </a:p>
          <a:p>
            <a:pPr lvl="0">
              <a:spcAft>
                <a:spcPts val="600"/>
              </a:spcAft>
            </a:pPr>
            <a:r>
              <a:rPr lang="en-GB" sz="16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one</a:t>
            </a:r>
          </a:p>
          <a:p>
            <a:pPr lvl="0"/>
            <a:endParaRPr lang="en-US" sz="1600" b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4C6BA3-C0BC-4D57-8DFB-AF652D1B0937}"/>
              </a:ext>
            </a:extLst>
          </p:cNvPr>
          <p:cNvSpPr/>
          <p:nvPr/>
        </p:nvSpPr>
        <p:spPr>
          <a:xfrm>
            <a:off x="3598514" y="4671918"/>
            <a:ext cx="4369480" cy="520142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228600" lvl="0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Show all candidate topics </a:t>
            </a:r>
          </a:p>
          <a:p>
            <a:pPr marL="228600" lvl="0" indent="-22860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Show only confirmed topics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11435F7-8E6D-4CC4-A6E1-8E45BD4B4033}"/>
              </a:ext>
            </a:extLst>
          </p:cNvPr>
          <p:cNvSpPr/>
          <p:nvPr/>
        </p:nvSpPr>
        <p:spPr bwMode="auto">
          <a:xfrm rot="5400000">
            <a:off x="2568350" y="3278443"/>
            <a:ext cx="817078" cy="485103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4018BB-47D8-4A56-976F-6CEC82937842}"/>
              </a:ext>
            </a:extLst>
          </p:cNvPr>
          <p:cNvSpPr/>
          <p:nvPr/>
        </p:nvSpPr>
        <p:spPr bwMode="auto">
          <a:xfrm rot="5400000">
            <a:off x="2568349" y="4644614"/>
            <a:ext cx="817078" cy="485103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85AB3-07B0-443A-8595-AD48787DA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173" y="2910743"/>
            <a:ext cx="2918584" cy="260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2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9F1C-F4B1-4BE1-BCAC-BE5786C9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40951"/>
            <a:ext cx="11016561" cy="618631"/>
          </a:xfrm>
        </p:spPr>
        <p:txBody>
          <a:bodyPr/>
          <a:lstStyle/>
          <a:p>
            <a:r>
              <a:rPr lang="en-GB"/>
              <a:t>Which topics are expected?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11596-C464-4754-8222-FC909D9F9198}"/>
              </a:ext>
            </a:extLst>
          </p:cNvPr>
          <p:cNvSpPr txBox="1"/>
          <p:nvPr/>
        </p:nvSpPr>
        <p:spPr>
          <a:xfrm>
            <a:off x="492980" y="1199827"/>
            <a:ext cx="7394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Plan for topics that can be seeded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7DB96-9612-45AB-9016-4741038B9B30}"/>
              </a:ext>
            </a:extLst>
          </p:cNvPr>
          <p:cNvSpPr/>
          <p:nvPr/>
        </p:nvSpPr>
        <p:spPr>
          <a:xfrm>
            <a:off x="4898232" y="3121860"/>
            <a:ext cx="2210722" cy="2298680"/>
          </a:xfrm>
          <a:prstGeom prst="rect">
            <a:avLst/>
          </a:prstGeom>
          <a:solidFill>
            <a:srgbClr val="7073CE"/>
          </a:solidFill>
          <a:ln w="38100"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/>
              <a:t>Better together: People + 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2C4C9F-6A93-49D7-A61F-300B5A14CA18}"/>
              </a:ext>
            </a:extLst>
          </p:cNvPr>
          <p:cNvSpPr/>
          <p:nvPr/>
        </p:nvSpPr>
        <p:spPr>
          <a:xfrm>
            <a:off x="2400537" y="3121861"/>
            <a:ext cx="2210722" cy="2298680"/>
          </a:xfrm>
          <a:prstGeom prst="rect">
            <a:avLst/>
          </a:prstGeom>
          <a:solidFill>
            <a:srgbClr val="7073CE"/>
          </a:solidFill>
          <a:ln w="38100"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>
                <a:solidFill>
                  <a:schemeClr val="bg1"/>
                </a:solidFill>
              </a:rPr>
              <a:t>The quality and quantity of topics is based on your content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6F53C-B38C-4B2A-8B9F-3F75630146E7}"/>
              </a:ext>
            </a:extLst>
          </p:cNvPr>
          <p:cNvSpPr/>
          <p:nvPr/>
        </p:nvSpPr>
        <p:spPr>
          <a:xfrm>
            <a:off x="7395927" y="3121861"/>
            <a:ext cx="2262424" cy="2298680"/>
          </a:xfrm>
          <a:prstGeom prst="rect">
            <a:avLst/>
          </a:prstGeom>
          <a:solidFill>
            <a:srgbClr val="7073CE"/>
          </a:solidFill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/>
              <a:t>Improve topic discovery by manually creating topics</a:t>
            </a:r>
          </a:p>
        </p:txBody>
      </p:sp>
    </p:spTree>
    <p:extLst>
      <p:ext uri="{BB962C8B-B14F-4D97-AF65-F5344CB8AC3E}">
        <p14:creationId xmlns:p14="http://schemas.microsoft.com/office/powerpoint/2010/main" val="3700534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80750A-9171-4E7C-94B4-FB323A54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32348"/>
            <a:ext cx="11018520" cy="307777"/>
          </a:xfrm>
        </p:spPr>
        <p:txBody>
          <a:bodyPr/>
          <a:lstStyle/>
          <a:p>
            <a:r>
              <a:rPr lang="en-US" sz="2000" dirty="0"/>
              <a:t>M365 Admin Center &gt; Setup &gt; Organizational knowledge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D8367-509E-456A-A758-721421747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70" y="1640522"/>
            <a:ext cx="10613459" cy="3576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6819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7613CF-2F97-48BD-A8B8-86476CC698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8EC9B-04BE-411A-B965-EAD8838AC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788" y="3627129"/>
            <a:ext cx="11024172" cy="369332"/>
          </a:xfrm>
        </p:spPr>
        <p:txBody>
          <a:bodyPr/>
          <a:lstStyle/>
          <a:p>
            <a:r>
              <a:rPr lang="en-US"/>
              <a:t>Configure Topic Experiences</a:t>
            </a:r>
          </a:p>
        </p:txBody>
      </p:sp>
    </p:spTree>
    <p:extLst>
      <p:ext uri="{BB962C8B-B14F-4D97-AF65-F5344CB8AC3E}">
        <p14:creationId xmlns:p14="http://schemas.microsoft.com/office/powerpoint/2010/main" val="32672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1082-B332-4258-9C83-DF386F33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14" y="3146869"/>
            <a:ext cx="11024172" cy="830997"/>
          </a:xfrm>
        </p:spPr>
        <p:txBody>
          <a:bodyPr wrap="square" anchor="b">
            <a:normAutofit fontScale="90000"/>
          </a:bodyPr>
          <a:lstStyle/>
          <a:p>
            <a:r>
              <a:rPr lang="en-GB" sz="5300">
                <a:solidFill>
                  <a:srgbClr val="50E6FF"/>
                </a:solidFill>
              </a:rPr>
              <a:t>Adoption Strategies</a:t>
            </a:r>
            <a:br>
              <a:rPr lang="en-GB" sz="5300">
                <a:solidFill>
                  <a:srgbClr val="50E6FF"/>
                </a:solidFill>
              </a:rPr>
            </a:br>
            <a:r>
              <a:rPr lang="en-GB" sz="3100">
                <a:solidFill>
                  <a:srgbClr val="50E6FF"/>
                </a:solidFill>
              </a:rPr>
              <a:t>Plan for roll out across your company and gain broad adoption to further business goals </a:t>
            </a:r>
            <a:endParaRPr lang="en-GB" sz="3600">
              <a:solidFill>
                <a:srgbClr val="50E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7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F6ABE4-BEC5-4E2B-ABDF-1B0A1302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Adoption Success Factors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95C2B0-D269-410F-89C3-0F41AF51F581}"/>
              </a:ext>
            </a:extLst>
          </p:cNvPr>
          <p:cNvSpPr/>
          <p:nvPr/>
        </p:nvSpPr>
        <p:spPr bwMode="auto">
          <a:xfrm>
            <a:off x="1099255" y="2911545"/>
            <a:ext cx="2441909" cy="2733083"/>
          </a:xfrm>
          <a:prstGeom prst="rect">
            <a:avLst/>
          </a:prstGeom>
          <a:solidFill>
            <a:srgbClr val="5689D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BD51F9-9B42-4C4F-A7A0-50DC6843EFD1}"/>
              </a:ext>
            </a:extLst>
          </p:cNvPr>
          <p:cNvSpPr/>
          <p:nvPr/>
        </p:nvSpPr>
        <p:spPr bwMode="auto">
          <a:xfrm>
            <a:off x="3648437" y="2911545"/>
            <a:ext cx="2441909" cy="2733083"/>
          </a:xfrm>
          <a:prstGeom prst="rect">
            <a:avLst/>
          </a:prstGeom>
          <a:solidFill>
            <a:srgbClr val="5689D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13839F-928D-4558-BEBF-15C061B74E17}"/>
              </a:ext>
            </a:extLst>
          </p:cNvPr>
          <p:cNvSpPr/>
          <p:nvPr/>
        </p:nvSpPr>
        <p:spPr bwMode="auto">
          <a:xfrm>
            <a:off x="6197619" y="2911545"/>
            <a:ext cx="2441909" cy="2742206"/>
          </a:xfrm>
          <a:prstGeom prst="rect">
            <a:avLst/>
          </a:prstGeom>
          <a:solidFill>
            <a:srgbClr val="5689D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C6272-8EFB-483D-A7EE-04032D136DDC}"/>
              </a:ext>
            </a:extLst>
          </p:cNvPr>
          <p:cNvSpPr/>
          <p:nvPr/>
        </p:nvSpPr>
        <p:spPr bwMode="auto">
          <a:xfrm>
            <a:off x="8750805" y="2911545"/>
            <a:ext cx="2441909" cy="2761985"/>
          </a:xfrm>
          <a:prstGeom prst="rect">
            <a:avLst/>
          </a:prstGeom>
          <a:solidFill>
            <a:srgbClr val="5689D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D5E38-7BF6-47A7-A09D-04066E925C50}"/>
              </a:ext>
            </a:extLst>
          </p:cNvPr>
          <p:cNvSpPr txBox="1"/>
          <p:nvPr/>
        </p:nvSpPr>
        <p:spPr>
          <a:xfrm flipH="1">
            <a:off x="6243864" y="3182751"/>
            <a:ext cx="233148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Train Your Org</a:t>
            </a:r>
            <a:endParaRPr lang="en-US" sz="1400" b="1">
              <a:solidFill>
                <a:schemeClr val="bg1"/>
              </a:solidFill>
              <a:cs typeface="Segoe 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A94FA4-14B9-4521-8E88-4CDC13E76C78}"/>
              </a:ext>
            </a:extLst>
          </p:cNvPr>
          <p:cNvSpPr txBox="1"/>
          <p:nvPr/>
        </p:nvSpPr>
        <p:spPr>
          <a:xfrm flipH="1">
            <a:off x="8768217" y="3178553"/>
            <a:ext cx="233148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Build Champions</a:t>
            </a:r>
            <a:endParaRPr lang="en-US" sz="1400" b="1">
              <a:solidFill>
                <a:schemeClr val="bg1"/>
              </a:solidFill>
              <a:cs typeface="Segoe U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5BC33-D272-435F-BD61-A88D243B71B2}"/>
              </a:ext>
            </a:extLst>
          </p:cNvPr>
          <p:cNvSpPr txBox="1"/>
          <p:nvPr/>
        </p:nvSpPr>
        <p:spPr>
          <a:xfrm flipH="1">
            <a:off x="3669774" y="3182751"/>
            <a:ext cx="233148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Engage Your 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B40A8-15D3-4017-8D15-56C37315E9EB}"/>
              </a:ext>
            </a:extLst>
          </p:cNvPr>
          <p:cNvSpPr txBox="1"/>
          <p:nvPr/>
        </p:nvSpPr>
        <p:spPr>
          <a:xfrm flipH="1">
            <a:off x="1365554" y="3178553"/>
            <a:ext cx="1881107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Get started</a:t>
            </a:r>
            <a:endParaRPr lang="en-US" sz="1400" b="1">
              <a:solidFill>
                <a:schemeClr val="bg1"/>
              </a:solidFill>
              <a:cs typeface="Segoe U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FE4A81-BC99-4656-A726-033288FDB9DD}"/>
              </a:ext>
            </a:extLst>
          </p:cNvPr>
          <p:cNvSpPr/>
          <p:nvPr/>
        </p:nvSpPr>
        <p:spPr>
          <a:xfrm>
            <a:off x="1590122" y="3786855"/>
            <a:ext cx="1449468" cy="144946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13520C-A01D-44D3-893D-9D5FA508B4BF}"/>
              </a:ext>
            </a:extLst>
          </p:cNvPr>
          <p:cNvSpPr/>
          <p:nvPr/>
        </p:nvSpPr>
        <p:spPr>
          <a:xfrm>
            <a:off x="4151299" y="3786855"/>
            <a:ext cx="1449468" cy="144946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807C615-A7BE-46FF-A17C-D3EF8F60866C}"/>
              </a:ext>
            </a:extLst>
          </p:cNvPr>
          <p:cNvSpPr/>
          <p:nvPr/>
        </p:nvSpPr>
        <p:spPr>
          <a:xfrm>
            <a:off x="6699565" y="3786855"/>
            <a:ext cx="1449468" cy="144946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F54549-96D3-404D-BBC3-BB6CEBEC21DA}"/>
              </a:ext>
            </a:extLst>
          </p:cNvPr>
          <p:cNvSpPr/>
          <p:nvPr/>
        </p:nvSpPr>
        <p:spPr>
          <a:xfrm>
            <a:off x="9247027" y="3786855"/>
            <a:ext cx="1449468" cy="144946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328FC453-E0CD-49CD-8207-61E9434D7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834299"/>
              </p:ext>
            </p:extLst>
          </p:nvPr>
        </p:nvGraphicFramePr>
        <p:xfrm>
          <a:off x="1817002" y="4022484"/>
          <a:ext cx="978212" cy="97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90280" imgH="1790280" progId="">
                  <p:embed/>
                </p:oleObj>
              </mc:Choice>
              <mc:Fallback>
                <p:oleObj r:id="rId2" imgW="1790280" imgH="1790280" progId="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328FC453-E0CD-49CD-8207-61E9434D7A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7002" y="4022484"/>
                        <a:ext cx="978212" cy="97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752E18D-59C7-4F7F-B2F6-87C6B7DD85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746587"/>
              </p:ext>
            </p:extLst>
          </p:nvPr>
        </p:nvGraphicFramePr>
        <p:xfrm>
          <a:off x="4369051" y="4022484"/>
          <a:ext cx="997704" cy="997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13960" imgH="1713960" progId="">
                  <p:embed/>
                </p:oleObj>
              </mc:Choice>
              <mc:Fallback>
                <p:oleObj r:id="rId4" imgW="1713960" imgH="1713960" progId="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1752E18D-59C7-4F7F-B2F6-87C6B7DD8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9051" y="4022484"/>
                        <a:ext cx="997704" cy="997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2F775BBC-5BD2-4B3A-A421-4BA53DBD8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407939"/>
              </p:ext>
            </p:extLst>
          </p:nvPr>
        </p:nvGraphicFramePr>
        <p:xfrm>
          <a:off x="6975412" y="4060517"/>
          <a:ext cx="921638" cy="92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87240" imgH="1587240" progId="">
                  <p:embed/>
                </p:oleObj>
              </mc:Choice>
              <mc:Fallback>
                <p:oleObj r:id="rId6" imgW="1587240" imgH="1587240" progId="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2F775BBC-5BD2-4B3A-A421-4BA53DBD8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75412" y="4060517"/>
                        <a:ext cx="921638" cy="92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BE74DC7A-ED5B-4C62-8FAF-953A40610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486851"/>
              </p:ext>
            </p:extLst>
          </p:nvPr>
        </p:nvGraphicFramePr>
        <p:xfrm>
          <a:off x="9476941" y="4026516"/>
          <a:ext cx="989639" cy="98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99840" imgH="1599840" progId="">
                  <p:embed/>
                </p:oleObj>
              </mc:Choice>
              <mc:Fallback>
                <p:oleObj r:id="rId8" imgW="1599840" imgH="1599840" progId="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BE74DC7A-ED5B-4C62-8FAF-953A40610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76941" y="4026516"/>
                        <a:ext cx="989639" cy="989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0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1" grpId="0"/>
      <p:bldP spid="15" grpId="0"/>
      <p:bldP spid="17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E960-A047-478A-A772-D0BEACE5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/>
              <a:t>Getting Started: Stakeholders / Project Team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C7814-0768-4FE0-B8EE-8A90C999631A}"/>
              </a:ext>
            </a:extLst>
          </p:cNvPr>
          <p:cNvSpPr txBox="1"/>
          <p:nvPr/>
        </p:nvSpPr>
        <p:spPr>
          <a:xfrm>
            <a:off x="175155" y="2946355"/>
            <a:ext cx="349642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/>
              <a:t>Others who may be involved:</a:t>
            </a:r>
          </a:p>
          <a:p>
            <a:pPr algn="l"/>
            <a:endParaRPr lang="en-US" sz="2000" b="1"/>
          </a:p>
          <a:p>
            <a:pPr algn="l">
              <a:spcAft>
                <a:spcPts val="1200"/>
              </a:spcAft>
            </a:pPr>
            <a:r>
              <a:rPr lang="en-US" sz="2000"/>
              <a:t>Tenant Administrator (set-up) </a:t>
            </a:r>
          </a:p>
          <a:p>
            <a:pPr algn="l">
              <a:spcAft>
                <a:spcPts val="1200"/>
              </a:spcAft>
            </a:pPr>
            <a:r>
              <a:rPr lang="en-US" sz="2000"/>
              <a:t>Power Platform</a:t>
            </a:r>
          </a:p>
          <a:p>
            <a:pPr algn="l">
              <a:spcAft>
                <a:spcPts val="1200"/>
              </a:spcAft>
            </a:pPr>
            <a:r>
              <a:rPr lang="en-US" sz="2000"/>
              <a:t>Administrator (set-up)</a:t>
            </a:r>
          </a:p>
          <a:p>
            <a:pPr algn="l">
              <a:spcAft>
                <a:spcPts val="1200"/>
              </a:spcAft>
            </a:pPr>
            <a:r>
              <a:rPr lang="en-US" sz="2000"/>
              <a:t>Search Manager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B57A59-5A39-415C-A2DB-46708CF3C3D7}"/>
              </a:ext>
            </a:extLst>
          </p:cNvPr>
          <p:cNvSpPr/>
          <p:nvPr/>
        </p:nvSpPr>
        <p:spPr bwMode="auto">
          <a:xfrm>
            <a:off x="4116774" y="2975257"/>
            <a:ext cx="1758693" cy="1450577"/>
          </a:xfrm>
          <a:prstGeom prst="rect">
            <a:avLst/>
          </a:prstGeom>
          <a:solidFill>
            <a:srgbClr val="5689D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0FB81-7C64-461B-BBB9-39AA34C860C4}"/>
              </a:ext>
            </a:extLst>
          </p:cNvPr>
          <p:cNvSpPr/>
          <p:nvPr/>
        </p:nvSpPr>
        <p:spPr bwMode="auto">
          <a:xfrm>
            <a:off x="5952726" y="2975257"/>
            <a:ext cx="1758693" cy="1450577"/>
          </a:xfrm>
          <a:prstGeom prst="rect">
            <a:avLst/>
          </a:prstGeom>
          <a:solidFill>
            <a:srgbClr val="5689D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74D0B0-AB45-4963-A119-C4F7768F60B4}"/>
              </a:ext>
            </a:extLst>
          </p:cNvPr>
          <p:cNvSpPr/>
          <p:nvPr/>
        </p:nvSpPr>
        <p:spPr bwMode="auto">
          <a:xfrm>
            <a:off x="7783784" y="2966134"/>
            <a:ext cx="1758693" cy="1455419"/>
          </a:xfrm>
          <a:prstGeom prst="rect">
            <a:avLst/>
          </a:prstGeom>
          <a:solidFill>
            <a:srgbClr val="5689D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E27CC7-CD70-4933-A245-E013E7FDCB38}"/>
              </a:ext>
            </a:extLst>
          </p:cNvPr>
          <p:cNvSpPr/>
          <p:nvPr/>
        </p:nvSpPr>
        <p:spPr bwMode="auto">
          <a:xfrm>
            <a:off x="9611790" y="2946355"/>
            <a:ext cx="1758693" cy="1465917"/>
          </a:xfrm>
          <a:prstGeom prst="rect">
            <a:avLst/>
          </a:prstGeom>
          <a:solidFill>
            <a:srgbClr val="5689D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51C53C-76E4-4A7F-9481-9CF29DD74B9A}"/>
              </a:ext>
            </a:extLst>
          </p:cNvPr>
          <p:cNvSpPr txBox="1"/>
          <p:nvPr/>
        </p:nvSpPr>
        <p:spPr>
          <a:xfrm flipH="1">
            <a:off x="7886190" y="3503814"/>
            <a:ext cx="167916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GB" sz="1400" b="1">
                <a:solidFill>
                  <a:schemeClr val="bg1"/>
                </a:solidFill>
              </a:rPr>
              <a:t>Knowledge Administrators*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86189-108D-41E8-94E9-261357F069F4}"/>
              </a:ext>
            </a:extLst>
          </p:cNvPr>
          <p:cNvSpPr txBox="1"/>
          <p:nvPr/>
        </p:nvSpPr>
        <p:spPr>
          <a:xfrm flipH="1">
            <a:off x="9667760" y="3496768"/>
            <a:ext cx="167916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GB" sz="1400" b="1">
                <a:solidFill>
                  <a:schemeClr val="bg1"/>
                </a:solidFill>
              </a:rPr>
              <a:t>Knowledge Managers*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4E9D8-4C2C-4792-AACA-9C3B01D9ED79}"/>
              </a:ext>
            </a:extLst>
          </p:cNvPr>
          <p:cNvSpPr txBox="1"/>
          <p:nvPr/>
        </p:nvSpPr>
        <p:spPr>
          <a:xfrm flipH="1">
            <a:off x="6260617" y="3604490"/>
            <a:ext cx="167916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GB" sz="1400" b="1">
                <a:solidFill>
                  <a:schemeClr val="bg1"/>
                </a:solidFill>
              </a:rPr>
              <a:t>Project Lead(s) 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D1A560-DA60-4558-9ECF-858FA0219CAD}"/>
              </a:ext>
            </a:extLst>
          </p:cNvPr>
          <p:cNvSpPr txBox="1"/>
          <p:nvPr/>
        </p:nvSpPr>
        <p:spPr>
          <a:xfrm flipH="1">
            <a:off x="4316879" y="3496769"/>
            <a:ext cx="135479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400" b="1" baseline="0">
                <a:solidFill>
                  <a:schemeClr val="bg1"/>
                </a:solidFill>
              </a:rPr>
              <a:t>Executive Sponsor(s) </a:t>
            </a:r>
            <a:endParaRPr lang="en-US" sz="1400" b="1">
              <a:solidFill>
                <a:schemeClr val="bg1"/>
              </a:solidFill>
            </a:endParaRPr>
          </a:p>
          <a:p>
            <a:pPr algn="ctr"/>
            <a:endParaRPr lang="en-US" sz="1400" b="1">
              <a:solidFill>
                <a:schemeClr val="bg1"/>
              </a:solidFill>
              <a:cs typeface="Segoe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474390-27F6-4E42-88C3-797A6195F582}"/>
              </a:ext>
            </a:extLst>
          </p:cNvPr>
          <p:cNvSpPr/>
          <p:nvPr/>
        </p:nvSpPr>
        <p:spPr bwMode="auto">
          <a:xfrm>
            <a:off x="5073379" y="4515034"/>
            <a:ext cx="1758693" cy="1450577"/>
          </a:xfrm>
          <a:prstGeom prst="rect">
            <a:avLst/>
          </a:prstGeom>
          <a:solidFill>
            <a:srgbClr val="5689D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89006F-E636-4C31-B90C-3C414B09A273}"/>
              </a:ext>
            </a:extLst>
          </p:cNvPr>
          <p:cNvSpPr/>
          <p:nvPr/>
        </p:nvSpPr>
        <p:spPr bwMode="auto">
          <a:xfrm>
            <a:off x="6935474" y="4515034"/>
            <a:ext cx="1758693" cy="1450577"/>
          </a:xfrm>
          <a:prstGeom prst="rect">
            <a:avLst/>
          </a:prstGeom>
          <a:solidFill>
            <a:srgbClr val="5689D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52B517-70D2-4C11-AFA6-50D3A86951D0}"/>
              </a:ext>
            </a:extLst>
          </p:cNvPr>
          <p:cNvSpPr/>
          <p:nvPr/>
        </p:nvSpPr>
        <p:spPr bwMode="auto">
          <a:xfrm>
            <a:off x="8773696" y="4505911"/>
            <a:ext cx="1758693" cy="1455419"/>
          </a:xfrm>
          <a:prstGeom prst="rect">
            <a:avLst/>
          </a:prstGeom>
          <a:solidFill>
            <a:srgbClr val="5689D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310FE3-425A-4D0D-BE47-C6308814B2E7}"/>
              </a:ext>
            </a:extLst>
          </p:cNvPr>
          <p:cNvSpPr txBox="1"/>
          <p:nvPr/>
        </p:nvSpPr>
        <p:spPr>
          <a:xfrm flipH="1">
            <a:off x="9156082" y="5125898"/>
            <a:ext cx="167916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GB" sz="1400" b="1">
                <a:solidFill>
                  <a:schemeClr val="bg1"/>
                </a:solidFill>
              </a:rPr>
              <a:t>Champions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FFDBD6-8082-4ECA-AB4C-0E84F2822201}"/>
              </a:ext>
            </a:extLst>
          </p:cNvPr>
          <p:cNvSpPr txBox="1"/>
          <p:nvPr/>
        </p:nvSpPr>
        <p:spPr>
          <a:xfrm flipH="1">
            <a:off x="7015003" y="5044330"/>
            <a:ext cx="167916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GB" sz="1400" b="1">
                <a:solidFill>
                  <a:schemeClr val="bg1"/>
                </a:solidFill>
              </a:rPr>
              <a:t>Taxonomy Managers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0F1876-C683-4A77-99FB-8E1165481956}"/>
              </a:ext>
            </a:extLst>
          </p:cNvPr>
          <p:cNvSpPr txBox="1"/>
          <p:nvPr/>
        </p:nvSpPr>
        <p:spPr>
          <a:xfrm flipH="1">
            <a:off x="5274274" y="4917428"/>
            <a:ext cx="1354796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GB" sz="1400" b="1">
                <a:solidFill>
                  <a:schemeClr val="bg1"/>
                </a:solidFill>
              </a:rPr>
              <a:t>Content Managers &amp; Model Owners</a:t>
            </a:r>
            <a:endParaRPr lang="en-US" sz="1400" b="1">
              <a:solidFill>
                <a:schemeClr val="bg1"/>
              </a:solidFill>
            </a:endParaRPr>
          </a:p>
          <a:p>
            <a:pPr algn="ctr"/>
            <a:endParaRPr lang="en-US" sz="1400" b="1">
              <a:solidFill>
                <a:schemeClr val="bg1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2008866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 descr="Teacher pointing at laptop screen to young students">
            <a:extLst>
              <a:ext uri="{FF2B5EF4-FFF2-40B4-BE49-F238E27FC236}">
                <a16:creationId xmlns:a16="http://schemas.microsoft.com/office/drawing/2014/main" id="{D7FDE86B-AC39-4798-ACD6-9F9B5B63B3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2302" y="2754161"/>
            <a:ext cx="4039606" cy="2614568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Placeholder 15" descr="A person standing in a room&#10;&#10;Description automatically generated">
            <a:extLst>
              <a:ext uri="{FF2B5EF4-FFF2-40B4-BE49-F238E27FC236}">
                <a16:creationId xmlns:a16="http://schemas.microsoft.com/office/drawing/2014/main" id="{C5B05F2C-F832-42A4-BB0E-3AA2FFD611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503" y="2671935"/>
            <a:ext cx="4037499" cy="2614567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03DB4E-C2B6-4DAE-A28F-91DDE1ED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Started: Defining Scenarios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FA6C16-B6BA-49B4-9F4F-6698051C81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02302" y="2330370"/>
            <a:ext cx="3475038" cy="307777"/>
          </a:xfrm>
        </p:spPr>
        <p:txBody>
          <a:bodyPr/>
          <a:lstStyle/>
          <a:p>
            <a:r>
              <a:rPr lang="en-US" sz="2000" b="1"/>
              <a:t>Topic Experiences</a:t>
            </a:r>
            <a:endParaRPr lang="en-US" b="1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42967E-A023-4326-AD3F-59BE808C5D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689600"/>
            <a:ext cx="5367338" cy="640175"/>
          </a:xfrm>
        </p:spPr>
        <p:txBody>
          <a:bodyPr/>
          <a:lstStyle/>
          <a:p>
            <a:r>
              <a:rPr lang="en-US" sz="2000">
                <a:solidFill>
                  <a:schemeClr val="accent1"/>
                </a:solidFill>
              </a:rPr>
              <a:t> </a:t>
            </a:r>
          </a:p>
          <a:p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63B1E3-95BB-40E7-BD5E-E9CFBB06A27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48295" y="2296583"/>
            <a:ext cx="6618514" cy="307777"/>
          </a:xfrm>
        </p:spPr>
        <p:txBody>
          <a:bodyPr/>
          <a:lstStyle/>
          <a:p>
            <a:r>
              <a:rPr lang="en-US" sz="2000"/>
              <a:t>Intelligent Content Services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E33D486-C5F1-45DD-9640-20C23C8E1962}"/>
              </a:ext>
            </a:extLst>
          </p:cNvPr>
          <p:cNvSpPr txBox="1">
            <a:spLocks/>
          </p:cNvSpPr>
          <p:nvPr/>
        </p:nvSpPr>
        <p:spPr>
          <a:xfrm>
            <a:off x="6902302" y="5484743"/>
            <a:ext cx="3475038" cy="1071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/>
              <a:t>Role onboarding &amp; training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/>
              <a:t>Expertise finding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/>
              <a:t>Information sharing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/>
              <a:t>Expanded decision making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/>
              <a:t>Improved time to market 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6938F83-5C17-47A0-AD3D-7CDD987E75D9}"/>
              </a:ext>
            </a:extLst>
          </p:cNvPr>
          <p:cNvSpPr txBox="1">
            <a:spLocks/>
          </p:cNvSpPr>
          <p:nvPr/>
        </p:nvSpPr>
        <p:spPr>
          <a:xfrm>
            <a:off x="1155502" y="5474156"/>
            <a:ext cx="4037499" cy="1071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/>
              <a:t>Content processing – contracts, statement of work etc.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/>
              <a:t>Invoice analysis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/>
              <a:t>Automate business processes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/>
              <a:t>Improved search accuracy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/>
              <a:t>Compliance risk management </a:t>
            </a:r>
          </a:p>
        </p:txBody>
      </p:sp>
    </p:spTree>
    <p:extLst>
      <p:ext uri="{BB962C8B-B14F-4D97-AF65-F5344CB8AC3E}">
        <p14:creationId xmlns:p14="http://schemas.microsoft.com/office/powerpoint/2010/main" val="392643545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Right 23">
            <a:extLst>
              <a:ext uri="{FF2B5EF4-FFF2-40B4-BE49-F238E27FC236}">
                <a16:creationId xmlns:a16="http://schemas.microsoft.com/office/drawing/2014/main" id="{24051FD5-1AD1-45DB-9289-77A8AEC7818F}"/>
              </a:ext>
            </a:extLst>
          </p:cNvPr>
          <p:cNvSpPr/>
          <p:nvPr/>
        </p:nvSpPr>
        <p:spPr bwMode="auto">
          <a:xfrm>
            <a:off x="0" y="3985904"/>
            <a:ext cx="11838632" cy="616986"/>
          </a:xfrm>
          <a:prstGeom prst="rightArrow">
            <a:avLst>
              <a:gd name="adj1" fmla="val 50000"/>
              <a:gd name="adj2" fmla="val 55806"/>
            </a:avLst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06A26-128B-4F87-9DE4-5A51EC7B9C75}"/>
              </a:ext>
            </a:extLst>
          </p:cNvPr>
          <p:cNvSpPr/>
          <p:nvPr/>
        </p:nvSpPr>
        <p:spPr bwMode="auto">
          <a:xfrm>
            <a:off x="9060872" y="3565137"/>
            <a:ext cx="2211587" cy="149690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j-lt"/>
              </a:rPr>
              <a:t>Save time &amp; money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j-lt"/>
              </a:rPr>
              <a:t>Automate invoice data extraction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j-lt"/>
              </a:rPr>
              <a:t>Workflows to take action on invoices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j-lt"/>
              </a:rPr>
              <a:t>Compliance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FD94C-CE41-4EE4-A087-EB4DEAE3B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209" y="3561787"/>
            <a:ext cx="2500831" cy="1507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8DF0A6-EF8D-471B-AD67-04194CC9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78870"/>
            <a:ext cx="11016561" cy="1234184"/>
          </a:xfrm>
        </p:spPr>
        <p:txBody>
          <a:bodyPr/>
          <a:lstStyle/>
          <a:p>
            <a:r>
              <a:rPr lang="en-US"/>
              <a:t>Scenario planning example 1</a:t>
            </a:r>
            <a:br>
              <a:rPr lang="en-US"/>
            </a:br>
            <a:br>
              <a:rPr lang="en-US" sz="2000"/>
            </a:br>
            <a:endParaRPr lang="en-US" sz="2000"/>
          </a:p>
        </p:txBody>
      </p:sp>
      <p:sp>
        <p:nvSpPr>
          <p:cNvPr id="49" name="Teardrop 48">
            <a:extLst>
              <a:ext uri="{FF2B5EF4-FFF2-40B4-BE49-F238E27FC236}">
                <a16:creationId xmlns:a16="http://schemas.microsoft.com/office/drawing/2014/main" id="{8030BB61-2042-467C-9C2A-05B45869D536}"/>
              </a:ext>
            </a:extLst>
          </p:cNvPr>
          <p:cNvSpPr/>
          <p:nvPr/>
        </p:nvSpPr>
        <p:spPr bwMode="auto">
          <a:xfrm rot="8145785">
            <a:off x="1175193" y="2310756"/>
            <a:ext cx="1146453" cy="1146453"/>
          </a:xfrm>
          <a:prstGeom prst="teardrop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3ED407-998A-4984-B014-B5285E5921B0}"/>
              </a:ext>
            </a:extLst>
          </p:cNvPr>
          <p:cNvSpPr txBox="1"/>
          <p:nvPr/>
        </p:nvSpPr>
        <p:spPr>
          <a:xfrm>
            <a:off x="1215852" y="2807387"/>
            <a:ext cx="10216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WHO</a:t>
            </a:r>
          </a:p>
        </p:txBody>
      </p:sp>
      <p:sp>
        <p:nvSpPr>
          <p:cNvPr id="51" name="Teardrop 50">
            <a:extLst>
              <a:ext uri="{FF2B5EF4-FFF2-40B4-BE49-F238E27FC236}">
                <a16:creationId xmlns:a16="http://schemas.microsoft.com/office/drawing/2014/main" id="{3BF54146-5B93-4B57-8541-220492B735F3}"/>
              </a:ext>
            </a:extLst>
          </p:cNvPr>
          <p:cNvSpPr/>
          <p:nvPr/>
        </p:nvSpPr>
        <p:spPr bwMode="auto">
          <a:xfrm rot="18891785">
            <a:off x="9633955" y="5217996"/>
            <a:ext cx="1146453" cy="1146453"/>
          </a:xfrm>
          <a:prstGeom prst="teardrop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43FB23-D738-40EC-8158-4CD152FB6CB3}"/>
              </a:ext>
            </a:extLst>
          </p:cNvPr>
          <p:cNvSpPr txBox="1"/>
          <p:nvPr/>
        </p:nvSpPr>
        <p:spPr>
          <a:xfrm>
            <a:off x="9722373" y="5639190"/>
            <a:ext cx="9696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WHY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01719C-FCE3-4919-B52B-C3696C5677CD}"/>
              </a:ext>
            </a:extLst>
          </p:cNvPr>
          <p:cNvGrpSpPr/>
          <p:nvPr/>
        </p:nvGrpSpPr>
        <p:grpSpPr>
          <a:xfrm>
            <a:off x="3456613" y="3561787"/>
            <a:ext cx="2492660" cy="1500259"/>
            <a:chOff x="3633437" y="3638939"/>
            <a:chExt cx="2227500" cy="134066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66CF259-1293-4BAE-91F2-830B22F628C8}"/>
                </a:ext>
              </a:extLst>
            </p:cNvPr>
            <p:cNvSpPr/>
            <p:nvPr/>
          </p:nvSpPr>
          <p:spPr bwMode="auto">
            <a:xfrm>
              <a:off x="3638130" y="3638939"/>
              <a:ext cx="2222807" cy="13406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60" name="Content Placeholder 5">
              <a:extLst>
                <a:ext uri="{FF2B5EF4-FFF2-40B4-BE49-F238E27FC236}">
                  <a16:creationId xmlns:a16="http://schemas.microsoft.com/office/drawing/2014/main" id="{F5CFD2AB-2A0C-4390-9BCC-EAB711DEB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3437" y="3672190"/>
              <a:ext cx="2222807" cy="126949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A7DA7B-9C81-4459-8792-13372060E88D}"/>
              </a:ext>
            </a:extLst>
          </p:cNvPr>
          <p:cNvSpPr txBox="1"/>
          <p:nvPr/>
        </p:nvSpPr>
        <p:spPr>
          <a:xfrm>
            <a:off x="9060871" y="2569594"/>
            <a:ext cx="2211587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>
                <a:solidFill>
                  <a:srgbClr val="0078D4"/>
                </a:solidFill>
              </a:rPr>
              <a:t>Drive Business Transformation 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2747380-470A-4A12-8BB6-5014BB7045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67" y="3465832"/>
            <a:ext cx="2380509" cy="1106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9EF6EDE-6679-4D0F-A435-8E8CC246DD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086" y="4524807"/>
            <a:ext cx="2377621" cy="1441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8AB0E3A-5B5C-4355-AA40-127AA7FBE7A2}"/>
              </a:ext>
            </a:extLst>
          </p:cNvPr>
          <p:cNvGrpSpPr/>
          <p:nvPr/>
        </p:nvGrpSpPr>
        <p:grpSpPr>
          <a:xfrm>
            <a:off x="4136036" y="5189287"/>
            <a:ext cx="1146453" cy="1146453"/>
            <a:chOff x="4136036" y="5093640"/>
            <a:chExt cx="1146453" cy="1146453"/>
          </a:xfrm>
        </p:grpSpPr>
        <p:sp>
          <p:nvSpPr>
            <p:cNvPr id="45" name="Teardrop 44">
              <a:extLst>
                <a:ext uri="{FF2B5EF4-FFF2-40B4-BE49-F238E27FC236}">
                  <a16:creationId xmlns:a16="http://schemas.microsoft.com/office/drawing/2014/main" id="{E6894427-E77B-4D79-B53D-D75E4FC3778B}"/>
                </a:ext>
              </a:extLst>
            </p:cNvPr>
            <p:cNvSpPr/>
            <p:nvPr/>
          </p:nvSpPr>
          <p:spPr bwMode="auto">
            <a:xfrm rot="18891785">
              <a:off x="4136036" y="5093640"/>
              <a:ext cx="1146453" cy="1146453"/>
            </a:xfrm>
            <a:prstGeom prst="teardrop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8103C7-CC69-494D-A03D-5F59835E8887}"/>
                </a:ext>
              </a:extLst>
            </p:cNvPr>
            <p:cNvSpPr txBox="1"/>
            <p:nvPr/>
          </p:nvSpPr>
          <p:spPr>
            <a:xfrm>
              <a:off x="4282539" y="5577850"/>
              <a:ext cx="85344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WHAT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AB13F0-B763-4012-B3F9-27398EF294DB}"/>
              </a:ext>
            </a:extLst>
          </p:cNvPr>
          <p:cNvGrpSpPr/>
          <p:nvPr/>
        </p:nvGrpSpPr>
        <p:grpSpPr>
          <a:xfrm>
            <a:off x="6490258" y="2310757"/>
            <a:ext cx="1146453" cy="1146453"/>
            <a:chOff x="6490259" y="2404270"/>
            <a:chExt cx="1146453" cy="1146453"/>
          </a:xfrm>
        </p:grpSpPr>
        <p:sp>
          <p:nvSpPr>
            <p:cNvPr id="47" name="Teardrop 46">
              <a:extLst>
                <a:ext uri="{FF2B5EF4-FFF2-40B4-BE49-F238E27FC236}">
                  <a16:creationId xmlns:a16="http://schemas.microsoft.com/office/drawing/2014/main" id="{2D2B052B-E770-432D-B50A-49332DB5881B}"/>
                </a:ext>
              </a:extLst>
            </p:cNvPr>
            <p:cNvSpPr/>
            <p:nvPr/>
          </p:nvSpPr>
          <p:spPr bwMode="auto">
            <a:xfrm rot="8145785">
              <a:off x="6490259" y="2404270"/>
              <a:ext cx="1146453" cy="1146453"/>
            </a:xfrm>
            <a:prstGeom prst="teardrop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65DA32-5447-4377-B6CF-7AA468D9E9A9}"/>
                </a:ext>
              </a:extLst>
            </p:cNvPr>
            <p:cNvSpPr txBox="1"/>
            <p:nvPr/>
          </p:nvSpPr>
          <p:spPr>
            <a:xfrm>
              <a:off x="6608504" y="2900900"/>
              <a:ext cx="90996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HOW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6B16E12-377C-4023-A433-EFB4C882C138}"/>
              </a:ext>
            </a:extLst>
          </p:cNvPr>
          <p:cNvSpPr txBox="1"/>
          <p:nvPr/>
        </p:nvSpPr>
        <p:spPr>
          <a:xfrm>
            <a:off x="525779" y="1172062"/>
            <a:ext cx="11666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latin typeface="+mj-lt"/>
              </a:rPr>
              <a:t>Save time &amp; money, Automate invoice data extraction, 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+mj-lt"/>
              </a:rPr>
              <a:t>Workflows to take action on invoices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3761793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49" grpId="0" animBg="1"/>
      <p:bldP spid="50" grpId="0"/>
      <p:bldP spid="51" grpId="0" animBg="1"/>
      <p:bldP spid="52" grpId="0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F0A6-EF8D-471B-AD67-04194CC9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9571"/>
            <a:ext cx="11016561" cy="1172629"/>
          </a:xfrm>
        </p:spPr>
        <p:txBody>
          <a:bodyPr/>
          <a:lstStyle/>
          <a:p>
            <a:r>
              <a:rPr lang="en-US" b="1" spc="0">
                <a:solidFill>
                  <a:schemeClr val="bg1"/>
                </a:solidFill>
                <a:latin typeface="Segoe UI" panose="020B0502040204020203" pitchFamily="34" charset="0"/>
              </a:rPr>
              <a:t>Intelligent Content </a:t>
            </a:r>
            <a:r>
              <a:rPr lang="en-US"/>
              <a:t>S</a:t>
            </a:r>
            <a:r>
              <a:rPr lang="en-US" b="1" spc="0">
                <a:solidFill>
                  <a:schemeClr val="bg1"/>
                </a:solidFill>
                <a:latin typeface="Segoe UI" panose="020B0502040204020203" pitchFamily="34" charset="0"/>
              </a:rPr>
              <a:t>ervices</a:t>
            </a:r>
            <a:br>
              <a:rPr lang="en-US" b="1" spc="0">
                <a:solidFill>
                  <a:schemeClr val="bg1"/>
                </a:solidFill>
                <a:latin typeface="Segoe UI" panose="020B0502040204020203" pitchFamily="34" charset="0"/>
              </a:rPr>
            </a:b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1DA8A5-52B2-465A-9EE3-72439F470D66}"/>
              </a:ext>
            </a:extLst>
          </p:cNvPr>
          <p:cNvGrpSpPr/>
          <p:nvPr/>
        </p:nvGrpSpPr>
        <p:grpSpPr>
          <a:xfrm>
            <a:off x="624193" y="2359417"/>
            <a:ext cx="3408240" cy="3867916"/>
            <a:chOff x="624193" y="2359417"/>
            <a:chExt cx="3408240" cy="3867916"/>
          </a:xfrm>
        </p:grpSpPr>
        <p:sp>
          <p:nvSpPr>
            <p:cNvPr id="39" name="Text Placeholder 3">
              <a:extLst>
                <a:ext uri="{FF2B5EF4-FFF2-40B4-BE49-F238E27FC236}">
                  <a16:creationId xmlns:a16="http://schemas.microsoft.com/office/drawing/2014/main" id="{E42A5518-C4B3-442F-B88D-1F23B72A29E9}"/>
                </a:ext>
              </a:extLst>
            </p:cNvPr>
            <p:cNvSpPr txBox="1">
              <a:spLocks/>
            </p:cNvSpPr>
            <p:nvPr/>
          </p:nvSpPr>
          <p:spPr>
            <a:xfrm>
              <a:off x="624193" y="2912637"/>
              <a:ext cx="3408240" cy="88639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marR="0" indent="0" algn="l" defTabSz="951304" rtl="0" eaLnBrk="1" fontAlgn="auto" latinLnBrk="0" hangingPunct="1">
                <a:lnSpc>
                  <a:spcPct val="90000"/>
                </a:lnSpc>
                <a:spcBef>
                  <a:spcPts val="1224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448" kern="1200" spc="0" baseline="0">
                  <a:gradFill>
                    <a:gsLst>
                      <a:gs pos="1250">
                        <a:schemeClr val="tx1"/>
                      </a:gs>
                      <a:gs pos="99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0" marR="0" indent="0" algn="l" defTabSz="951304" rtl="0" eaLnBrk="1" fontAlgn="auto" latinLnBrk="0" hangingPunct="1">
                <a:lnSpc>
                  <a:spcPct val="90000"/>
                </a:lnSpc>
                <a:spcBef>
                  <a:spcPts val="306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836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233149" marR="0" indent="0" algn="l" defTabSz="951304" rtl="0" eaLnBrk="1" fontAlgn="auto" latinLnBrk="0" hangingPunct="1">
                <a:lnSpc>
                  <a:spcPct val="90000"/>
                </a:lnSpc>
                <a:spcBef>
                  <a:spcPts val="306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04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466298" marR="0" indent="0" algn="l" defTabSz="951304" rtl="0" eaLnBrk="1" fontAlgn="auto" latinLnBrk="0" hangingPunct="1">
                <a:lnSpc>
                  <a:spcPct val="90000"/>
                </a:lnSpc>
                <a:spcBef>
                  <a:spcPts val="306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32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699447" marR="0" indent="0" algn="l" defTabSz="951304" rtl="0" eaLnBrk="1" fontAlgn="auto" latinLnBrk="0" hangingPunct="1">
                <a:lnSpc>
                  <a:spcPct val="90000"/>
                </a:lnSpc>
                <a:spcBef>
                  <a:spcPts val="306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32" kern="1200" spc="0" baseline="0" dirty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616084" indent="-237826" algn="l" defTabSz="95130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1737" indent="-237826" algn="l" defTabSz="95130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7389" indent="-237826" algn="l" defTabSz="95130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3042" indent="-237826" algn="l" defTabSz="95130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1600">
                  <a:solidFill>
                    <a:schemeClr val="tx1"/>
                  </a:solidFill>
                </a:rPr>
                <a:t>Create no-code </a:t>
              </a:r>
              <a:r>
                <a:rPr lang="en-US" sz="1600">
                  <a:solidFill>
                    <a:schemeClr val="accent1"/>
                  </a:solidFill>
                </a:rPr>
                <a:t>AI models </a:t>
              </a:r>
              <a:r>
                <a:rPr lang="en-US" sz="1600">
                  <a:solidFill>
                    <a:schemeClr val="tx1"/>
                  </a:solidFill>
                </a:rPr>
                <a:t>to </a:t>
              </a:r>
              <a:r>
                <a:rPr lang="en-US" sz="1600">
                  <a:solidFill>
                    <a:schemeClr val="accent1"/>
                  </a:solidFill>
                </a:rPr>
                <a:t>classify</a:t>
              </a:r>
              <a:r>
                <a:rPr lang="en-US" sz="1600">
                  <a:solidFill>
                    <a:schemeClr val="tx1"/>
                  </a:solidFill>
                </a:rPr>
                <a:t> and </a:t>
              </a:r>
              <a:r>
                <a:rPr lang="en-US" sz="1600">
                  <a:solidFill>
                    <a:schemeClr val="accent1"/>
                  </a:solidFill>
                </a:rPr>
                <a:t>extract</a:t>
              </a:r>
              <a:r>
                <a:rPr lang="en-US" sz="1600">
                  <a:solidFill>
                    <a:schemeClr val="tx1"/>
                  </a:solidFill>
                </a:rPr>
                <a:t> information from content to </a:t>
              </a:r>
              <a:r>
                <a:rPr lang="en-US" sz="1600">
                  <a:solidFill>
                    <a:schemeClr val="accent1"/>
                  </a:solidFill>
                </a:rPr>
                <a:t>automatically apply metadata </a:t>
              </a:r>
              <a:r>
                <a:rPr lang="en-US" sz="1600">
                  <a:solidFill>
                    <a:schemeClr val="tx1"/>
                  </a:solidFill>
                </a:rPr>
                <a:t>for knowledge discovery and reuse.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00FF70-2F4A-44B7-A81D-76A0878EB3C4}"/>
                </a:ext>
              </a:extLst>
            </p:cNvPr>
            <p:cNvSpPr txBox="1"/>
            <p:nvPr/>
          </p:nvSpPr>
          <p:spPr>
            <a:xfrm>
              <a:off x="624193" y="2359417"/>
              <a:ext cx="2274406" cy="461665"/>
            </a:xfrm>
            <a:prstGeom prst="rect">
              <a:avLst/>
            </a:prstGeom>
            <a:noFill/>
          </p:spPr>
          <p:txBody>
            <a:bodyPr wrap="square" lIns="0" tIns="91440" rIns="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Content understanding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FDD9EDE-BE6F-48B4-B75F-CC9EA7DF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534" y="4443810"/>
              <a:ext cx="3398087" cy="17835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DFEAE28-0FB2-4659-B9CB-4D452132E42C}"/>
              </a:ext>
            </a:extLst>
          </p:cNvPr>
          <p:cNvGrpSpPr/>
          <p:nvPr/>
        </p:nvGrpSpPr>
        <p:grpSpPr>
          <a:xfrm>
            <a:off x="4531796" y="2381000"/>
            <a:ext cx="3336121" cy="3890243"/>
            <a:chOff x="4531796" y="2381000"/>
            <a:chExt cx="3336121" cy="3890243"/>
          </a:xfrm>
        </p:grpSpPr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id="{F314CD53-A0DE-4240-AF91-5573A73011E2}"/>
                </a:ext>
              </a:extLst>
            </p:cNvPr>
            <p:cNvSpPr txBox="1">
              <a:spLocks/>
            </p:cNvSpPr>
            <p:nvPr/>
          </p:nvSpPr>
          <p:spPr>
            <a:xfrm>
              <a:off x="4619147" y="2912637"/>
              <a:ext cx="3028208" cy="88639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marR="0" indent="0" algn="l" defTabSz="932742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400" kern="1200" spc="0" baseline="0">
                  <a:gradFill>
                    <a:gsLst>
                      <a:gs pos="1250">
                        <a:schemeClr val="tx1"/>
                      </a:gs>
                      <a:gs pos="99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8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2286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0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4572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6858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00" kern="1200" spc="0" baseline="0" dirty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563">
                <a:spcBef>
                  <a:spcPts val="1800"/>
                </a:spcBef>
                <a:spcAft>
                  <a:spcPts val="1200"/>
                </a:spcAft>
                <a:defRPr/>
              </a:pPr>
              <a:r>
                <a:rPr lang="en-US" sz="1600">
                  <a:solidFill>
                    <a:schemeClr val="tx1"/>
                  </a:solidFill>
                </a:rPr>
                <a:t>Automate </a:t>
              </a:r>
              <a:r>
                <a:rPr lang="en-US" sz="1600">
                  <a:solidFill>
                    <a:schemeClr val="accent1"/>
                  </a:solidFill>
                </a:rPr>
                <a:t>capture, ingestion</a:t>
              </a:r>
              <a:r>
                <a:rPr lang="en-US" sz="1600">
                  <a:solidFill>
                    <a:schemeClr val="tx1"/>
                  </a:solidFill>
                </a:rPr>
                <a:t> </a:t>
              </a:r>
              <a:r>
                <a:rPr lang="en-US" sz="1600">
                  <a:solidFill>
                    <a:schemeClr val="accent1"/>
                  </a:solidFill>
                </a:rPr>
                <a:t>and categorization </a:t>
              </a:r>
              <a:r>
                <a:rPr lang="en-US" sz="1600">
                  <a:solidFill>
                    <a:schemeClr val="tx1"/>
                  </a:solidFill>
                </a:rPr>
                <a:t>of content and streamline </a:t>
              </a:r>
              <a:r>
                <a:rPr lang="en-US" sz="1600">
                  <a:solidFill>
                    <a:schemeClr val="accent1"/>
                  </a:solidFill>
                </a:rPr>
                <a:t>content-centric processes </a:t>
              </a:r>
              <a:r>
                <a:rPr lang="en-US" sz="1600">
                  <a:solidFill>
                    <a:schemeClr val="tx1"/>
                  </a:solidFill>
                </a:rPr>
                <a:t>using Power Automate.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308CDB6-C0F7-424B-A625-2B97269B1B48}"/>
                </a:ext>
              </a:extLst>
            </p:cNvPr>
            <p:cNvSpPr txBox="1"/>
            <p:nvPr/>
          </p:nvSpPr>
          <p:spPr>
            <a:xfrm>
              <a:off x="4531796" y="2381000"/>
              <a:ext cx="2011576" cy="461665"/>
            </a:xfrm>
            <a:prstGeom prst="rect">
              <a:avLst/>
            </a:prstGeom>
            <a:noFill/>
          </p:spPr>
          <p:txBody>
            <a:bodyPr wrap="square" lIns="0" tIns="91440" rIns="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Content processing</a:t>
              </a:r>
            </a:p>
          </p:txBody>
        </p:sp>
        <p:pic>
          <p:nvPicPr>
            <p:cNvPr id="44" name="Picture 4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F6D0EAD-46BA-445C-82E6-CC62883C9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9147" y="4443810"/>
              <a:ext cx="3248770" cy="18274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2B46C-EAD4-49FF-BF18-6A762DF0478C}"/>
              </a:ext>
            </a:extLst>
          </p:cNvPr>
          <p:cNvGrpSpPr/>
          <p:nvPr/>
        </p:nvGrpSpPr>
        <p:grpSpPr>
          <a:xfrm>
            <a:off x="8222839" y="2359417"/>
            <a:ext cx="3337627" cy="3867916"/>
            <a:chOff x="8222839" y="2359417"/>
            <a:chExt cx="3337627" cy="386791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D6B5FC-1E7C-44C2-9A2F-C7407106745C}"/>
                </a:ext>
              </a:extLst>
            </p:cNvPr>
            <p:cNvSpPr txBox="1"/>
            <p:nvPr/>
          </p:nvSpPr>
          <p:spPr>
            <a:xfrm>
              <a:off x="8222839" y="2359417"/>
              <a:ext cx="3301050" cy="461665"/>
            </a:xfrm>
            <a:prstGeom prst="rect">
              <a:avLst/>
            </a:prstGeom>
            <a:noFill/>
          </p:spPr>
          <p:txBody>
            <a:bodyPr wrap="square" lIns="0" tIns="91440" rIns="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Content analysis and management</a:t>
              </a:r>
            </a:p>
          </p:txBody>
        </p:sp>
        <p:sp>
          <p:nvSpPr>
            <p:cNvPr id="37" name="Text Placeholder 3">
              <a:extLst>
                <a:ext uri="{FF2B5EF4-FFF2-40B4-BE49-F238E27FC236}">
                  <a16:creationId xmlns:a16="http://schemas.microsoft.com/office/drawing/2014/main" id="{32F3F1E4-812E-4DE0-AF69-0BD7AF890AFA}"/>
                </a:ext>
              </a:extLst>
            </p:cNvPr>
            <p:cNvSpPr txBox="1">
              <a:spLocks/>
            </p:cNvSpPr>
            <p:nvPr/>
          </p:nvSpPr>
          <p:spPr>
            <a:xfrm>
              <a:off x="8370093" y="2912638"/>
              <a:ext cx="3028208" cy="11079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marR="0" indent="0" algn="l" defTabSz="932742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400" kern="1200" spc="0" baseline="0">
                  <a:gradFill>
                    <a:gsLst>
                      <a:gs pos="1250">
                        <a:schemeClr val="tx1"/>
                      </a:gs>
                      <a:gs pos="99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8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2286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0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4572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6858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00" kern="1200" spc="0" baseline="0" dirty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563">
                <a:spcBef>
                  <a:spcPts val="1800"/>
                </a:spcBef>
                <a:spcAft>
                  <a:spcPts val="1200"/>
                </a:spcAft>
                <a:defRPr/>
              </a:pPr>
              <a:r>
                <a:rPr lang="en-US" sz="1600">
                  <a:solidFill>
                    <a:schemeClr val="tx1"/>
                  </a:solidFill>
                </a:rPr>
                <a:t>Control and manage content to improve </a:t>
              </a:r>
              <a:r>
                <a:rPr lang="en-US" sz="1600">
                  <a:solidFill>
                    <a:schemeClr val="accent1"/>
                  </a:solidFill>
                </a:rPr>
                <a:t>security</a:t>
              </a:r>
              <a:r>
                <a:rPr lang="en-US" sz="1600">
                  <a:solidFill>
                    <a:schemeClr val="tx1"/>
                  </a:solidFill>
                </a:rPr>
                <a:t> and </a:t>
              </a:r>
              <a:r>
                <a:rPr lang="en-US" sz="1600">
                  <a:solidFill>
                    <a:schemeClr val="accent1"/>
                  </a:solidFill>
                </a:rPr>
                <a:t>governance </a:t>
              </a:r>
              <a:r>
                <a:rPr lang="en-US" sz="1600">
                  <a:solidFill>
                    <a:schemeClr val="tx1"/>
                  </a:solidFill>
                </a:rPr>
                <a:t>with enhanced MMS and integration to Microsoft Information Protection.</a:t>
              </a:r>
              <a:endParaRPr lang="en-US" sz="1600">
                <a:solidFill>
                  <a:schemeClr val="tx1"/>
                </a:solidFill>
                <a:latin typeface="Segoe UI"/>
              </a:endParaRPr>
            </a:p>
          </p:txBody>
        </p:sp>
        <p:pic>
          <p:nvPicPr>
            <p:cNvPr id="45" name="Picture 4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A1156E4-2A4E-4E9C-A2EF-201B3F32D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465"/>
            <a:stretch/>
          </p:blipFill>
          <p:spPr>
            <a:xfrm>
              <a:off x="8430876" y="4416855"/>
              <a:ext cx="3129590" cy="18104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49307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Right 23">
            <a:extLst>
              <a:ext uri="{FF2B5EF4-FFF2-40B4-BE49-F238E27FC236}">
                <a16:creationId xmlns:a16="http://schemas.microsoft.com/office/drawing/2014/main" id="{24051FD5-1AD1-45DB-9289-77A8AEC7818F}"/>
              </a:ext>
            </a:extLst>
          </p:cNvPr>
          <p:cNvSpPr/>
          <p:nvPr/>
        </p:nvSpPr>
        <p:spPr bwMode="auto">
          <a:xfrm>
            <a:off x="0" y="3985904"/>
            <a:ext cx="11838632" cy="616986"/>
          </a:xfrm>
          <a:prstGeom prst="rightArrow">
            <a:avLst>
              <a:gd name="adj1" fmla="val 50000"/>
              <a:gd name="adj2" fmla="val 55806"/>
            </a:avLst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06A26-128B-4F87-9DE4-5A51EC7B9C75}"/>
              </a:ext>
            </a:extLst>
          </p:cNvPr>
          <p:cNvSpPr/>
          <p:nvPr/>
        </p:nvSpPr>
        <p:spPr bwMode="auto">
          <a:xfrm>
            <a:off x="8786072" y="3526532"/>
            <a:ext cx="2468101" cy="152285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j-lt"/>
              </a:rPr>
              <a:t>Faster employee ramp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j-lt"/>
              </a:rPr>
              <a:t>Help employees connect to  experts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j-lt"/>
              </a:rPr>
              <a:t>Drive community and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j-lt"/>
              </a:rPr>
              <a:t>Break down information silos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5B7571E-FE19-4158-B76F-0610AAF847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107" y="3543967"/>
            <a:ext cx="2487528" cy="1493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2956A9-E525-4569-8DC3-98EE4C981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387" y="3538692"/>
            <a:ext cx="2474287" cy="1498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Two colleagues planning on board with sticky notes">
            <a:extLst>
              <a:ext uri="{FF2B5EF4-FFF2-40B4-BE49-F238E27FC236}">
                <a16:creationId xmlns:a16="http://schemas.microsoft.com/office/drawing/2014/main" id="{7E0A2ED6-C1DA-4100-BFDD-4B329BFDD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80" y="3546269"/>
            <a:ext cx="2479562" cy="1498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8AB0E3A-5B5C-4355-AA40-127AA7FBE7A2}"/>
              </a:ext>
            </a:extLst>
          </p:cNvPr>
          <p:cNvGrpSpPr/>
          <p:nvPr/>
        </p:nvGrpSpPr>
        <p:grpSpPr>
          <a:xfrm>
            <a:off x="4125128" y="5158296"/>
            <a:ext cx="1146453" cy="1146453"/>
            <a:chOff x="4136036" y="5093640"/>
            <a:chExt cx="1146453" cy="1146453"/>
          </a:xfrm>
        </p:grpSpPr>
        <p:sp>
          <p:nvSpPr>
            <p:cNvPr id="45" name="Teardrop 44">
              <a:extLst>
                <a:ext uri="{FF2B5EF4-FFF2-40B4-BE49-F238E27FC236}">
                  <a16:creationId xmlns:a16="http://schemas.microsoft.com/office/drawing/2014/main" id="{E6894427-E77B-4D79-B53D-D75E4FC3778B}"/>
                </a:ext>
              </a:extLst>
            </p:cNvPr>
            <p:cNvSpPr/>
            <p:nvPr/>
          </p:nvSpPr>
          <p:spPr bwMode="auto">
            <a:xfrm rot="18891785">
              <a:off x="4136036" y="5093640"/>
              <a:ext cx="1146453" cy="1146453"/>
            </a:xfrm>
            <a:prstGeom prst="teardrop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8103C7-CC69-494D-A03D-5F59835E8887}"/>
                </a:ext>
              </a:extLst>
            </p:cNvPr>
            <p:cNvSpPr txBox="1"/>
            <p:nvPr/>
          </p:nvSpPr>
          <p:spPr>
            <a:xfrm>
              <a:off x="4282539" y="5577850"/>
              <a:ext cx="85344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WHAT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8DF0A6-EF8D-471B-AD67-04194CC9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78870"/>
            <a:ext cx="11016561" cy="1234184"/>
          </a:xfrm>
        </p:spPr>
        <p:txBody>
          <a:bodyPr/>
          <a:lstStyle/>
          <a:p>
            <a:r>
              <a:rPr lang="en-US"/>
              <a:t>Scenario planning example 2</a:t>
            </a:r>
            <a:br>
              <a:rPr lang="en-US"/>
            </a:br>
            <a:br>
              <a:rPr lang="en-US" sz="2000"/>
            </a:br>
            <a:endParaRPr lang="en-US" sz="2000"/>
          </a:p>
        </p:txBody>
      </p:sp>
      <p:sp>
        <p:nvSpPr>
          <p:cNvPr id="49" name="Teardrop 48">
            <a:extLst>
              <a:ext uri="{FF2B5EF4-FFF2-40B4-BE49-F238E27FC236}">
                <a16:creationId xmlns:a16="http://schemas.microsoft.com/office/drawing/2014/main" id="{8030BB61-2042-467C-9C2A-05B45869D536}"/>
              </a:ext>
            </a:extLst>
          </p:cNvPr>
          <p:cNvSpPr/>
          <p:nvPr/>
        </p:nvSpPr>
        <p:spPr bwMode="auto">
          <a:xfrm rot="8145785">
            <a:off x="1175193" y="2310756"/>
            <a:ext cx="1146453" cy="1146453"/>
          </a:xfrm>
          <a:prstGeom prst="teardrop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3ED407-998A-4984-B014-B5285E5921B0}"/>
              </a:ext>
            </a:extLst>
          </p:cNvPr>
          <p:cNvSpPr txBox="1"/>
          <p:nvPr/>
        </p:nvSpPr>
        <p:spPr>
          <a:xfrm>
            <a:off x="1215852" y="2807387"/>
            <a:ext cx="10216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WHO</a:t>
            </a:r>
          </a:p>
        </p:txBody>
      </p:sp>
      <p:sp>
        <p:nvSpPr>
          <p:cNvPr id="51" name="Teardrop 50">
            <a:extLst>
              <a:ext uri="{FF2B5EF4-FFF2-40B4-BE49-F238E27FC236}">
                <a16:creationId xmlns:a16="http://schemas.microsoft.com/office/drawing/2014/main" id="{3BF54146-5B93-4B57-8541-220492B735F3}"/>
              </a:ext>
            </a:extLst>
          </p:cNvPr>
          <p:cNvSpPr/>
          <p:nvPr/>
        </p:nvSpPr>
        <p:spPr bwMode="auto">
          <a:xfrm rot="18891785">
            <a:off x="9633956" y="5189288"/>
            <a:ext cx="1146453" cy="1146453"/>
          </a:xfrm>
          <a:prstGeom prst="teardrop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43FB23-D738-40EC-8158-4CD152FB6CB3}"/>
              </a:ext>
            </a:extLst>
          </p:cNvPr>
          <p:cNvSpPr txBox="1"/>
          <p:nvPr/>
        </p:nvSpPr>
        <p:spPr>
          <a:xfrm>
            <a:off x="9722373" y="5639190"/>
            <a:ext cx="9696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WHY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AB13F0-B763-4012-B3F9-27398EF294DB}"/>
              </a:ext>
            </a:extLst>
          </p:cNvPr>
          <p:cNvGrpSpPr/>
          <p:nvPr/>
        </p:nvGrpSpPr>
        <p:grpSpPr>
          <a:xfrm>
            <a:off x="6490258" y="2310757"/>
            <a:ext cx="1146453" cy="1146453"/>
            <a:chOff x="6490259" y="2404270"/>
            <a:chExt cx="1146453" cy="1146453"/>
          </a:xfrm>
        </p:grpSpPr>
        <p:sp>
          <p:nvSpPr>
            <p:cNvPr id="47" name="Teardrop 46">
              <a:extLst>
                <a:ext uri="{FF2B5EF4-FFF2-40B4-BE49-F238E27FC236}">
                  <a16:creationId xmlns:a16="http://schemas.microsoft.com/office/drawing/2014/main" id="{2D2B052B-E770-432D-B50A-49332DB5881B}"/>
                </a:ext>
              </a:extLst>
            </p:cNvPr>
            <p:cNvSpPr/>
            <p:nvPr/>
          </p:nvSpPr>
          <p:spPr bwMode="auto">
            <a:xfrm rot="8145785">
              <a:off x="6490259" y="2404270"/>
              <a:ext cx="1146453" cy="1146453"/>
            </a:xfrm>
            <a:prstGeom prst="teardrop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65DA32-5447-4377-B6CF-7AA468D9E9A9}"/>
                </a:ext>
              </a:extLst>
            </p:cNvPr>
            <p:cNvSpPr txBox="1"/>
            <p:nvPr/>
          </p:nvSpPr>
          <p:spPr>
            <a:xfrm>
              <a:off x="6608504" y="2900900"/>
              <a:ext cx="90996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HOW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6B16E12-377C-4023-A433-EFB4C882C138}"/>
              </a:ext>
            </a:extLst>
          </p:cNvPr>
          <p:cNvSpPr txBox="1"/>
          <p:nvPr/>
        </p:nvSpPr>
        <p:spPr>
          <a:xfrm>
            <a:off x="525779" y="1172062"/>
            <a:ext cx="11666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latin typeface="+mj-lt"/>
              </a:rPr>
              <a:t>Quickly ramp up new employees, drive community and engagement., 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+mj-lt"/>
              </a:rPr>
              <a:t>Help employees connect to experts and break down information silos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88A4D2-16B9-4C59-B2C0-84C38E23F901}"/>
              </a:ext>
            </a:extLst>
          </p:cNvPr>
          <p:cNvSpPr txBox="1"/>
          <p:nvPr/>
        </p:nvSpPr>
        <p:spPr>
          <a:xfrm>
            <a:off x="9060871" y="2569594"/>
            <a:ext cx="2211587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>
                <a:solidFill>
                  <a:srgbClr val="0078D4"/>
                </a:solidFill>
              </a:rPr>
              <a:t>Drive Business Transformation  </a:t>
            </a:r>
          </a:p>
        </p:txBody>
      </p:sp>
    </p:spTree>
    <p:extLst>
      <p:ext uri="{BB962C8B-B14F-4D97-AF65-F5344CB8AC3E}">
        <p14:creationId xmlns:p14="http://schemas.microsoft.com/office/powerpoint/2010/main" val="4187451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49" grpId="0" animBg="1"/>
      <p:bldP spid="50" grpId="0"/>
      <p:bldP spid="51" grpId="0" animBg="1"/>
      <p:bldP spid="52" grpId="0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83BC46DF-B61B-43E4-9933-691E6CD05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112488"/>
              </p:ext>
            </p:extLst>
          </p:nvPr>
        </p:nvGraphicFramePr>
        <p:xfrm>
          <a:off x="4418461" y="2498555"/>
          <a:ext cx="6824782" cy="3406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412391">
                  <a:extLst>
                    <a:ext uri="{9D8B030D-6E8A-4147-A177-3AD203B41FA5}">
                      <a16:colId xmlns:a16="http://schemas.microsoft.com/office/drawing/2014/main" val="892939169"/>
                    </a:ext>
                  </a:extLst>
                </a:gridCol>
                <a:gridCol w="3412391">
                  <a:extLst>
                    <a:ext uri="{9D8B030D-6E8A-4147-A177-3AD203B41FA5}">
                      <a16:colId xmlns:a16="http://schemas.microsoft.com/office/drawing/2014/main" val="1181937072"/>
                    </a:ext>
                  </a:extLst>
                </a:gridCol>
              </a:tblGrid>
              <a:tr h="17030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Medium priority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priority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8253"/>
                  </a:ext>
                </a:extLst>
              </a:tr>
              <a:tr h="1703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 priority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Medium priority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60551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6FE81B-201F-4A1B-9E55-C163353B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49149"/>
            <a:ext cx="11025021" cy="1726627"/>
          </a:xfrm>
        </p:spPr>
        <p:txBody>
          <a:bodyPr/>
          <a:lstStyle/>
          <a:p>
            <a:r>
              <a:rPr lang="en-US"/>
              <a:t>Scenario prioritization: impact vs ease of implementation</a:t>
            </a:r>
            <a:br>
              <a:rPr lang="en-US"/>
            </a:b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5B0A97A-CA1E-4A99-831C-B5ECFAA5B424}"/>
              </a:ext>
            </a:extLst>
          </p:cNvPr>
          <p:cNvSpPr txBox="1">
            <a:spLocks/>
          </p:cNvSpPr>
          <p:nvPr/>
        </p:nvSpPr>
        <p:spPr>
          <a:xfrm>
            <a:off x="5819365" y="6005287"/>
            <a:ext cx="4022974" cy="367812"/>
          </a:xfrm>
          <a:prstGeom prst="rect">
            <a:avLst/>
          </a:prstGeom>
          <a:noFill/>
        </p:spPr>
        <p:txBody>
          <a:bodyPr vert="horz" wrap="square" lIns="0" tIns="91440" rIns="146304" bIns="91440" rtlCol="0" anchor="t" anchorCtr="0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 baseline="0">
                <a:ln w="3175">
                  <a:noFill/>
                </a:ln>
                <a:solidFill>
                  <a:schemeClr val="bg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spc="0">
                <a:solidFill>
                  <a:srgbClr val="8462C5"/>
                </a:solidFill>
                <a:ea typeface="+mj-ea"/>
              </a:rPr>
              <a:t>Ease of implementation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0416CB-F045-45E7-B93A-C3D7C196CFFF}"/>
              </a:ext>
            </a:extLst>
          </p:cNvPr>
          <p:cNvSpPr txBox="1"/>
          <p:nvPr/>
        </p:nvSpPr>
        <p:spPr>
          <a:xfrm>
            <a:off x="4290030" y="6189193"/>
            <a:ext cx="78377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8462C5"/>
                </a:solidFill>
              </a:rPr>
              <a:t>Hard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3342A2-9457-425E-8832-FD1B55997940}"/>
              </a:ext>
            </a:extLst>
          </p:cNvPr>
          <p:cNvSpPr txBox="1"/>
          <p:nvPr/>
        </p:nvSpPr>
        <p:spPr>
          <a:xfrm>
            <a:off x="10784119" y="6189193"/>
            <a:ext cx="585437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8462C5"/>
                </a:solidFill>
              </a:rPr>
              <a:t>Easy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41A64B-2CA7-4C12-B88D-DC6292491D9F}"/>
              </a:ext>
            </a:extLst>
          </p:cNvPr>
          <p:cNvCxnSpPr>
            <a:cxnSpLocks/>
          </p:cNvCxnSpPr>
          <p:nvPr/>
        </p:nvCxnSpPr>
        <p:spPr>
          <a:xfrm>
            <a:off x="4972276" y="6327106"/>
            <a:ext cx="5907988" cy="0"/>
          </a:xfrm>
          <a:prstGeom prst="straightConnector1">
            <a:avLst/>
          </a:prstGeom>
          <a:ln w="12700">
            <a:solidFill>
              <a:srgbClr val="7A6B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F4F24C3-258A-4960-8211-7EA0017B335C}"/>
              </a:ext>
            </a:extLst>
          </p:cNvPr>
          <p:cNvSpPr txBox="1"/>
          <p:nvPr/>
        </p:nvSpPr>
        <p:spPr>
          <a:xfrm>
            <a:off x="699450" y="2364976"/>
            <a:ext cx="22627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>
                <a:latin typeface="Segoe UI Semibold"/>
                <a:cs typeface="Segoe UI Semibold"/>
              </a:rPr>
              <a:t>Copy these to map!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952365-1DEC-443D-8E0C-7D9E136118B9}"/>
              </a:ext>
            </a:extLst>
          </p:cNvPr>
          <p:cNvSpPr txBox="1"/>
          <p:nvPr/>
        </p:nvSpPr>
        <p:spPr>
          <a:xfrm>
            <a:off x="1458064" y="2727383"/>
            <a:ext cx="1570823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Scenario name</a:t>
            </a:r>
          </a:p>
          <a:p>
            <a:pPr>
              <a:lnSpc>
                <a:spcPct val="200000"/>
              </a:lnSpc>
            </a:pPr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Scenario name</a:t>
            </a:r>
          </a:p>
          <a:p>
            <a:pPr>
              <a:lnSpc>
                <a:spcPct val="200000"/>
              </a:lnSpc>
            </a:pPr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Scenario name</a:t>
            </a:r>
          </a:p>
          <a:p>
            <a:pPr>
              <a:lnSpc>
                <a:spcPct val="200000"/>
              </a:lnSpc>
            </a:pPr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Scenario name</a:t>
            </a:r>
          </a:p>
          <a:p>
            <a:pPr>
              <a:lnSpc>
                <a:spcPct val="200000"/>
              </a:lnSpc>
            </a:pPr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Scenario name</a:t>
            </a:r>
          </a:p>
          <a:p>
            <a:pPr>
              <a:lnSpc>
                <a:spcPct val="200000"/>
              </a:lnSpc>
            </a:pPr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Scenario name</a:t>
            </a:r>
          </a:p>
          <a:p>
            <a:pPr>
              <a:lnSpc>
                <a:spcPct val="200000"/>
              </a:lnSpc>
            </a:pPr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Scenario name</a:t>
            </a:r>
          </a:p>
          <a:p>
            <a:endParaRPr lang="en-US" sz="120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771DFB-FFE6-4A15-91E4-4311D6C22419}"/>
              </a:ext>
            </a:extLst>
          </p:cNvPr>
          <p:cNvGrpSpPr/>
          <p:nvPr/>
        </p:nvGrpSpPr>
        <p:grpSpPr>
          <a:xfrm>
            <a:off x="1022870" y="2841500"/>
            <a:ext cx="300501" cy="2495834"/>
            <a:chOff x="1205469" y="2802374"/>
            <a:chExt cx="300501" cy="249583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70D8E7-70DA-413B-A4B8-ABBB7D56BB28}"/>
                </a:ext>
              </a:extLst>
            </p:cNvPr>
            <p:cNvSpPr/>
            <p:nvPr/>
          </p:nvSpPr>
          <p:spPr>
            <a:xfrm>
              <a:off x="1205469" y="2802374"/>
              <a:ext cx="292013" cy="2994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0890528-23A0-4B45-9987-A8CC4EEC20F3}"/>
                </a:ext>
              </a:extLst>
            </p:cNvPr>
            <p:cNvSpPr/>
            <p:nvPr/>
          </p:nvSpPr>
          <p:spPr>
            <a:xfrm>
              <a:off x="1213287" y="3184800"/>
              <a:ext cx="292013" cy="2994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D21F21C-5344-42E7-BA52-9F38329EE3C5}"/>
                </a:ext>
              </a:extLst>
            </p:cNvPr>
            <p:cNvSpPr/>
            <p:nvPr/>
          </p:nvSpPr>
          <p:spPr>
            <a:xfrm>
              <a:off x="1208278" y="3551073"/>
              <a:ext cx="292013" cy="2994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9A5A4D7-155D-4EE6-92C9-A13034ED9017}"/>
                </a:ext>
              </a:extLst>
            </p:cNvPr>
            <p:cNvSpPr/>
            <p:nvPr/>
          </p:nvSpPr>
          <p:spPr>
            <a:xfrm>
              <a:off x="1213287" y="3902646"/>
              <a:ext cx="292013" cy="29946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899EDD9-45B7-4D46-94B1-D512D30BB9DF}"/>
                </a:ext>
              </a:extLst>
            </p:cNvPr>
            <p:cNvSpPr/>
            <p:nvPr/>
          </p:nvSpPr>
          <p:spPr>
            <a:xfrm>
              <a:off x="1213287" y="4270460"/>
              <a:ext cx="292013" cy="299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6D1FA54-3625-4127-ABAE-14F17C61129A}"/>
                </a:ext>
              </a:extLst>
            </p:cNvPr>
            <p:cNvSpPr/>
            <p:nvPr/>
          </p:nvSpPr>
          <p:spPr>
            <a:xfrm>
              <a:off x="1213957" y="4635193"/>
              <a:ext cx="292013" cy="299463"/>
            </a:xfrm>
            <a:prstGeom prst="ellipse">
              <a:avLst/>
            </a:prstGeom>
            <a:solidFill>
              <a:srgbClr val="C801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DF5603C-7B6E-4C52-8041-0A3173A63456}"/>
                </a:ext>
              </a:extLst>
            </p:cNvPr>
            <p:cNvSpPr/>
            <p:nvPr/>
          </p:nvSpPr>
          <p:spPr>
            <a:xfrm>
              <a:off x="1205469" y="4998745"/>
              <a:ext cx="292013" cy="299463"/>
            </a:xfrm>
            <a:prstGeom prst="ellipse">
              <a:avLst/>
            </a:prstGeom>
            <a:solidFill>
              <a:srgbClr val="C42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351FF92-5054-4343-9184-9797CFCF1557}"/>
              </a:ext>
            </a:extLst>
          </p:cNvPr>
          <p:cNvSpPr txBox="1"/>
          <p:nvPr/>
        </p:nvSpPr>
        <p:spPr>
          <a:xfrm>
            <a:off x="915136" y="5515614"/>
            <a:ext cx="191662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>
                <a:latin typeface="+mj-lt"/>
                <a:cs typeface="Segoe UI" panose="020B0502040204020203" pitchFamily="34" charset="0"/>
              </a:rPr>
              <a:t>Add your scenario’s name and add as many as needed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6073F7-E88E-4D66-A354-DF81D7A32E52}"/>
              </a:ext>
            </a:extLst>
          </p:cNvPr>
          <p:cNvSpPr txBox="1">
            <a:spLocks/>
          </p:cNvSpPr>
          <p:nvPr/>
        </p:nvSpPr>
        <p:spPr>
          <a:xfrm rot="16200000">
            <a:off x="1887453" y="3999337"/>
            <a:ext cx="4022974" cy="367812"/>
          </a:xfrm>
          <a:prstGeom prst="rect">
            <a:avLst/>
          </a:prstGeom>
          <a:noFill/>
        </p:spPr>
        <p:txBody>
          <a:bodyPr vert="horz" wrap="square" lIns="0" tIns="91440" rIns="146304" bIns="91440" rtlCol="0" anchor="t" anchorCtr="0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 baseline="0">
                <a:ln w="3175">
                  <a:noFill/>
                </a:ln>
                <a:solidFill>
                  <a:schemeClr val="bg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spc="0">
                <a:solidFill>
                  <a:srgbClr val="8462C5"/>
                </a:solidFill>
                <a:ea typeface="+mj-ea"/>
              </a:rPr>
              <a:t>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4A2D6-A29F-4CE2-8E2D-B5C0EA323D4E}"/>
              </a:ext>
            </a:extLst>
          </p:cNvPr>
          <p:cNvSpPr txBox="1"/>
          <p:nvPr/>
        </p:nvSpPr>
        <p:spPr>
          <a:xfrm rot="16200000">
            <a:off x="3658774" y="5658807"/>
            <a:ext cx="78377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8462C5"/>
                </a:solidFill>
              </a:rPr>
              <a:t>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814A0-BE3F-4499-8DF7-C52CEA0A5DC0}"/>
              </a:ext>
            </a:extLst>
          </p:cNvPr>
          <p:cNvSpPr txBox="1"/>
          <p:nvPr/>
        </p:nvSpPr>
        <p:spPr>
          <a:xfrm rot="16200000">
            <a:off x="3757942" y="2572322"/>
            <a:ext cx="585437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8462C5"/>
                </a:solidFill>
              </a:rPr>
              <a:t>High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881FAA-8AE5-497C-901E-ED01D7B4E83B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050648" y="3003540"/>
            <a:ext cx="13" cy="2498028"/>
          </a:xfrm>
          <a:prstGeom prst="straightConnector1">
            <a:avLst/>
          </a:prstGeom>
          <a:ln w="12700">
            <a:solidFill>
              <a:srgbClr val="7A6B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2FBC2DE-8231-48C3-A9DA-0112F28A442E}"/>
              </a:ext>
            </a:extLst>
          </p:cNvPr>
          <p:cNvSpPr/>
          <p:nvPr/>
        </p:nvSpPr>
        <p:spPr bwMode="auto">
          <a:xfrm>
            <a:off x="8074383" y="2672379"/>
            <a:ext cx="3019425" cy="1370251"/>
          </a:xfrm>
          <a:prstGeom prst="rect">
            <a:avLst/>
          </a:prstGeom>
          <a:solidFill>
            <a:srgbClr val="F2F2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8D0B56-4429-4D36-8CE9-45F5AC74C378}"/>
              </a:ext>
            </a:extLst>
          </p:cNvPr>
          <p:cNvGrpSpPr/>
          <p:nvPr/>
        </p:nvGrpSpPr>
        <p:grpSpPr>
          <a:xfrm>
            <a:off x="9464171" y="2727383"/>
            <a:ext cx="989495" cy="837979"/>
            <a:chOff x="8609703" y="-1096208"/>
            <a:chExt cx="989495" cy="83797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214AE9D-44B8-42BE-87D3-633C3DF01A0B}"/>
                </a:ext>
              </a:extLst>
            </p:cNvPr>
            <p:cNvSpPr/>
            <p:nvPr/>
          </p:nvSpPr>
          <p:spPr bwMode="auto">
            <a:xfrm>
              <a:off x="8685462" y="-1096208"/>
              <a:ext cx="837979" cy="837979"/>
            </a:xfrm>
            <a:prstGeom prst="ellipse">
              <a:avLst/>
            </a:prstGeom>
            <a:solidFill>
              <a:srgbClr val="7172CD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EF601-D22A-48E0-AB92-E8311605426B}"/>
                </a:ext>
              </a:extLst>
            </p:cNvPr>
            <p:cNvSpPr txBox="1"/>
            <p:nvPr/>
          </p:nvSpPr>
          <p:spPr>
            <a:xfrm>
              <a:off x="8609703" y="-892663"/>
              <a:ext cx="98949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Focus 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area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C2FB3D-0EC4-44FB-B4DF-848AF9AEAC59}"/>
              </a:ext>
            </a:extLst>
          </p:cNvPr>
          <p:cNvSpPr txBox="1"/>
          <p:nvPr/>
        </p:nvSpPr>
        <p:spPr>
          <a:xfrm>
            <a:off x="8537041" y="3199459"/>
            <a:ext cx="191662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>
                <a:cs typeface="Segoe UI" panose="020B0502040204020203" pitchFamily="34" charset="0"/>
              </a:rPr>
              <a:t>High priority</a:t>
            </a:r>
          </a:p>
        </p:txBody>
      </p:sp>
    </p:spTree>
    <p:extLst>
      <p:ext uri="{BB962C8B-B14F-4D97-AF65-F5344CB8AC3E}">
        <p14:creationId xmlns:p14="http://schemas.microsoft.com/office/powerpoint/2010/main" val="3567790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CAE51EB-7255-4536-AE81-A04D25B8D4CC}"/>
              </a:ext>
            </a:extLst>
          </p:cNvPr>
          <p:cNvGrpSpPr/>
          <p:nvPr/>
        </p:nvGrpSpPr>
        <p:grpSpPr>
          <a:xfrm>
            <a:off x="1828264" y="2539617"/>
            <a:ext cx="8535471" cy="3714062"/>
            <a:chOff x="1980129" y="2239271"/>
            <a:chExt cx="8535471" cy="371406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A5A2E2-75B7-47D6-9219-C849655A59E8}"/>
                </a:ext>
              </a:extLst>
            </p:cNvPr>
            <p:cNvSpPr/>
            <p:nvPr/>
          </p:nvSpPr>
          <p:spPr bwMode="auto">
            <a:xfrm>
              <a:off x="1980129" y="2239271"/>
              <a:ext cx="8535471" cy="5405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E38AFC-64D9-4E19-89F7-E9C972B701E7}"/>
                </a:ext>
              </a:extLst>
            </p:cNvPr>
            <p:cNvSpPr/>
            <p:nvPr/>
          </p:nvSpPr>
          <p:spPr bwMode="auto">
            <a:xfrm>
              <a:off x="1980129" y="2870117"/>
              <a:ext cx="8535471" cy="5405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CEDDFB-5530-4D57-A373-29FB9EC7E2BF}"/>
                </a:ext>
              </a:extLst>
            </p:cNvPr>
            <p:cNvSpPr/>
            <p:nvPr/>
          </p:nvSpPr>
          <p:spPr bwMode="auto">
            <a:xfrm>
              <a:off x="1980129" y="3500432"/>
              <a:ext cx="8535471" cy="5405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B2BC8E-6A5F-4AE1-A73A-6AB1154555E7}"/>
                </a:ext>
              </a:extLst>
            </p:cNvPr>
            <p:cNvSpPr/>
            <p:nvPr/>
          </p:nvSpPr>
          <p:spPr bwMode="auto">
            <a:xfrm>
              <a:off x="1980129" y="4131278"/>
              <a:ext cx="8535471" cy="5405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2F67E1-1490-4024-B120-DBAE3C303BB8}"/>
                </a:ext>
              </a:extLst>
            </p:cNvPr>
            <p:cNvSpPr/>
            <p:nvPr/>
          </p:nvSpPr>
          <p:spPr bwMode="auto">
            <a:xfrm>
              <a:off x="1980129" y="4781914"/>
              <a:ext cx="8535471" cy="5405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82EEF3E-3826-4C13-8103-56652662C34E}"/>
                </a:ext>
              </a:extLst>
            </p:cNvPr>
            <p:cNvSpPr/>
            <p:nvPr/>
          </p:nvSpPr>
          <p:spPr bwMode="auto">
            <a:xfrm>
              <a:off x="1980129" y="5412760"/>
              <a:ext cx="8535471" cy="5405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F1830E-1A6F-47C1-8A1C-F93F8C6A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/>
              <a:t>Plan for launch</a:t>
            </a:r>
          </a:p>
        </p:txBody>
      </p:sp>
      <p:sp>
        <p:nvSpPr>
          <p:cNvPr id="5" name="Rectangle 4" descr="Checkmark">
            <a:extLst>
              <a:ext uri="{FF2B5EF4-FFF2-40B4-BE49-F238E27FC236}">
                <a16:creationId xmlns:a16="http://schemas.microsoft.com/office/drawing/2014/main" id="{2793A70F-C3C0-4F6B-9606-BF8A7AE3512D}"/>
              </a:ext>
            </a:extLst>
          </p:cNvPr>
          <p:cNvSpPr/>
          <p:nvPr/>
        </p:nvSpPr>
        <p:spPr>
          <a:xfrm>
            <a:off x="2085140" y="2659155"/>
            <a:ext cx="297315" cy="29731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25D99A3-C3B9-465A-B9D4-72460843C83B}"/>
              </a:ext>
            </a:extLst>
          </p:cNvPr>
          <p:cNvSpPr/>
          <p:nvPr/>
        </p:nvSpPr>
        <p:spPr>
          <a:xfrm>
            <a:off x="2690997" y="2537527"/>
            <a:ext cx="7310789" cy="540573"/>
          </a:xfrm>
          <a:custGeom>
            <a:avLst/>
            <a:gdLst>
              <a:gd name="connsiteX0" fmla="*/ 0 w 9853963"/>
              <a:gd name="connsiteY0" fmla="*/ 0 h 540573"/>
              <a:gd name="connsiteX1" fmla="*/ 9853963 w 9853963"/>
              <a:gd name="connsiteY1" fmla="*/ 0 h 540573"/>
              <a:gd name="connsiteX2" fmla="*/ 9853963 w 9853963"/>
              <a:gd name="connsiteY2" fmla="*/ 540573 h 540573"/>
              <a:gd name="connsiteX3" fmla="*/ 0 w 9853963"/>
              <a:gd name="connsiteY3" fmla="*/ 540573 h 540573"/>
              <a:gd name="connsiteX4" fmla="*/ 0 w 9853963"/>
              <a:gd name="connsiteY4" fmla="*/ 0 h 5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3963" h="540573">
                <a:moveTo>
                  <a:pt x="0" y="0"/>
                </a:moveTo>
                <a:lnTo>
                  <a:pt x="9853963" y="0"/>
                </a:lnTo>
                <a:lnTo>
                  <a:pt x="9853963" y="540573"/>
                </a:lnTo>
                <a:lnTo>
                  <a:pt x="0" y="540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11" tIns="57211" rIns="57211" bIns="57211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baseline="0"/>
              <a:t>Identify stakeholders, confirm scenarios, and develop project plan </a:t>
            </a:r>
            <a:endParaRPr lang="en-US" sz="1600" b="1" kern="1200"/>
          </a:p>
        </p:txBody>
      </p:sp>
      <p:sp>
        <p:nvSpPr>
          <p:cNvPr id="9" name="Rectangle 8" descr="Check List">
            <a:extLst>
              <a:ext uri="{FF2B5EF4-FFF2-40B4-BE49-F238E27FC236}">
                <a16:creationId xmlns:a16="http://schemas.microsoft.com/office/drawing/2014/main" id="{16ACF500-15A4-4BE5-A102-BA2CD8654CEB}"/>
              </a:ext>
            </a:extLst>
          </p:cNvPr>
          <p:cNvSpPr/>
          <p:nvPr/>
        </p:nvSpPr>
        <p:spPr>
          <a:xfrm>
            <a:off x="2085140" y="3292421"/>
            <a:ext cx="297315" cy="29731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239E081-98A0-4DCA-A7FF-1DC47785413A}"/>
              </a:ext>
            </a:extLst>
          </p:cNvPr>
          <p:cNvSpPr/>
          <p:nvPr/>
        </p:nvSpPr>
        <p:spPr>
          <a:xfrm>
            <a:off x="2690998" y="3163923"/>
            <a:ext cx="7310788" cy="540573"/>
          </a:xfrm>
          <a:custGeom>
            <a:avLst/>
            <a:gdLst>
              <a:gd name="connsiteX0" fmla="*/ 0 w 9853963"/>
              <a:gd name="connsiteY0" fmla="*/ 0 h 540573"/>
              <a:gd name="connsiteX1" fmla="*/ 9853963 w 9853963"/>
              <a:gd name="connsiteY1" fmla="*/ 0 h 540573"/>
              <a:gd name="connsiteX2" fmla="*/ 9853963 w 9853963"/>
              <a:gd name="connsiteY2" fmla="*/ 540573 h 540573"/>
              <a:gd name="connsiteX3" fmla="*/ 0 w 9853963"/>
              <a:gd name="connsiteY3" fmla="*/ 540573 h 540573"/>
              <a:gd name="connsiteX4" fmla="*/ 0 w 9853963"/>
              <a:gd name="connsiteY4" fmla="*/ 0 h 5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3963" h="540573">
                <a:moveTo>
                  <a:pt x="0" y="0"/>
                </a:moveTo>
                <a:lnTo>
                  <a:pt x="9853963" y="0"/>
                </a:lnTo>
                <a:lnTo>
                  <a:pt x="9853963" y="540573"/>
                </a:lnTo>
                <a:lnTo>
                  <a:pt x="0" y="540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11" tIns="57211" rIns="57211" bIns="57211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baseline="0"/>
              <a:t>Configure Cortex settings and apply licenses   </a:t>
            </a:r>
            <a:endParaRPr lang="en-US" sz="1600" b="1" kern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37CC6B-D723-4F85-B0D1-114344368F44}"/>
              </a:ext>
            </a:extLst>
          </p:cNvPr>
          <p:cNvSpPr/>
          <p:nvPr/>
        </p:nvSpPr>
        <p:spPr>
          <a:xfrm>
            <a:off x="2085140" y="3887526"/>
            <a:ext cx="297315" cy="2973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E7CDF85-899F-452F-8313-FE64C18D3214}"/>
              </a:ext>
            </a:extLst>
          </p:cNvPr>
          <p:cNvSpPr/>
          <p:nvPr/>
        </p:nvSpPr>
        <p:spPr>
          <a:xfrm>
            <a:off x="2690998" y="3769750"/>
            <a:ext cx="7596538" cy="540573"/>
          </a:xfrm>
          <a:custGeom>
            <a:avLst/>
            <a:gdLst>
              <a:gd name="connsiteX0" fmla="*/ 0 w 9853963"/>
              <a:gd name="connsiteY0" fmla="*/ 0 h 540573"/>
              <a:gd name="connsiteX1" fmla="*/ 9853963 w 9853963"/>
              <a:gd name="connsiteY1" fmla="*/ 0 h 540573"/>
              <a:gd name="connsiteX2" fmla="*/ 9853963 w 9853963"/>
              <a:gd name="connsiteY2" fmla="*/ 540573 h 540573"/>
              <a:gd name="connsiteX3" fmla="*/ 0 w 9853963"/>
              <a:gd name="connsiteY3" fmla="*/ 540573 h 540573"/>
              <a:gd name="connsiteX4" fmla="*/ 0 w 9853963"/>
              <a:gd name="connsiteY4" fmla="*/ 0 h 5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3963" h="540573">
                <a:moveTo>
                  <a:pt x="0" y="0"/>
                </a:moveTo>
                <a:lnTo>
                  <a:pt x="9853963" y="0"/>
                </a:lnTo>
                <a:lnTo>
                  <a:pt x="9853963" y="540573"/>
                </a:lnTo>
                <a:lnTo>
                  <a:pt x="0" y="540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11" tIns="57211" rIns="57211" bIns="57211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/>
              <a:t>Begin awareness and training – Recruit Champions </a:t>
            </a:r>
          </a:p>
        </p:txBody>
      </p:sp>
      <p:sp>
        <p:nvSpPr>
          <p:cNvPr id="15" name="Rectangle 14" descr="Daily calendar">
            <a:extLst>
              <a:ext uri="{FF2B5EF4-FFF2-40B4-BE49-F238E27FC236}">
                <a16:creationId xmlns:a16="http://schemas.microsoft.com/office/drawing/2014/main" id="{0E307F2D-2C2E-4BD2-AE08-BDC76070530F}"/>
              </a:ext>
            </a:extLst>
          </p:cNvPr>
          <p:cNvSpPr/>
          <p:nvPr/>
        </p:nvSpPr>
        <p:spPr>
          <a:xfrm>
            <a:off x="2085140" y="4563243"/>
            <a:ext cx="297315" cy="29731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C00740-E95D-432F-8DEF-376B83D2E5D4}"/>
              </a:ext>
            </a:extLst>
          </p:cNvPr>
          <p:cNvSpPr/>
          <p:nvPr/>
        </p:nvSpPr>
        <p:spPr>
          <a:xfrm>
            <a:off x="2690997" y="4406543"/>
            <a:ext cx="7807159" cy="540573"/>
          </a:xfrm>
          <a:custGeom>
            <a:avLst/>
            <a:gdLst>
              <a:gd name="connsiteX0" fmla="*/ 0 w 9853963"/>
              <a:gd name="connsiteY0" fmla="*/ 0 h 540573"/>
              <a:gd name="connsiteX1" fmla="*/ 9853963 w 9853963"/>
              <a:gd name="connsiteY1" fmla="*/ 0 h 540573"/>
              <a:gd name="connsiteX2" fmla="*/ 9853963 w 9853963"/>
              <a:gd name="connsiteY2" fmla="*/ 540573 h 540573"/>
              <a:gd name="connsiteX3" fmla="*/ 0 w 9853963"/>
              <a:gd name="connsiteY3" fmla="*/ 540573 h 540573"/>
              <a:gd name="connsiteX4" fmla="*/ 0 w 9853963"/>
              <a:gd name="connsiteY4" fmla="*/ 0 h 5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3963" h="540573">
                <a:moveTo>
                  <a:pt x="0" y="0"/>
                </a:moveTo>
                <a:lnTo>
                  <a:pt x="9853963" y="0"/>
                </a:lnTo>
                <a:lnTo>
                  <a:pt x="9853963" y="540573"/>
                </a:lnTo>
                <a:lnTo>
                  <a:pt x="0" y="540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11" tIns="57211" rIns="57211" bIns="57211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baseline="0"/>
              <a:t>Roll out in stages  </a:t>
            </a:r>
            <a:endParaRPr lang="en-US" sz="1600" b="1" kern="1200"/>
          </a:p>
        </p:txBody>
      </p:sp>
      <p:sp>
        <p:nvSpPr>
          <p:cNvPr id="18" name="Rectangle 17" descr="Chat">
            <a:extLst>
              <a:ext uri="{FF2B5EF4-FFF2-40B4-BE49-F238E27FC236}">
                <a16:creationId xmlns:a16="http://schemas.microsoft.com/office/drawing/2014/main" id="{63D324A2-A143-480A-991D-739BFB1010DB}"/>
              </a:ext>
            </a:extLst>
          </p:cNvPr>
          <p:cNvSpPr/>
          <p:nvPr/>
        </p:nvSpPr>
        <p:spPr>
          <a:xfrm>
            <a:off x="2085140" y="5203888"/>
            <a:ext cx="297315" cy="297315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A459DC-C894-4A06-A184-6593CEE05FF5}"/>
              </a:ext>
            </a:extLst>
          </p:cNvPr>
          <p:cNvSpPr/>
          <p:nvPr/>
        </p:nvSpPr>
        <p:spPr>
          <a:xfrm>
            <a:off x="2690998" y="5062470"/>
            <a:ext cx="7215538" cy="540573"/>
          </a:xfrm>
          <a:custGeom>
            <a:avLst/>
            <a:gdLst>
              <a:gd name="connsiteX0" fmla="*/ 0 w 9853963"/>
              <a:gd name="connsiteY0" fmla="*/ 0 h 540573"/>
              <a:gd name="connsiteX1" fmla="*/ 9853963 w 9853963"/>
              <a:gd name="connsiteY1" fmla="*/ 0 h 540573"/>
              <a:gd name="connsiteX2" fmla="*/ 9853963 w 9853963"/>
              <a:gd name="connsiteY2" fmla="*/ 540573 h 540573"/>
              <a:gd name="connsiteX3" fmla="*/ 0 w 9853963"/>
              <a:gd name="connsiteY3" fmla="*/ 540573 h 540573"/>
              <a:gd name="connsiteX4" fmla="*/ 0 w 9853963"/>
              <a:gd name="connsiteY4" fmla="*/ 0 h 5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3963" h="540573">
                <a:moveTo>
                  <a:pt x="0" y="0"/>
                </a:moveTo>
                <a:lnTo>
                  <a:pt x="9853963" y="0"/>
                </a:lnTo>
                <a:lnTo>
                  <a:pt x="9853963" y="540573"/>
                </a:lnTo>
                <a:lnTo>
                  <a:pt x="0" y="540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11" tIns="57211" rIns="57211" bIns="57211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baseline="0"/>
              <a:t>Gather feedback and iterate </a:t>
            </a:r>
            <a:endParaRPr lang="en-US" sz="1600" b="1" kern="1200"/>
          </a:p>
        </p:txBody>
      </p:sp>
      <p:sp>
        <p:nvSpPr>
          <p:cNvPr id="21" name="Rectangle 20" descr="Head with Gears">
            <a:extLst>
              <a:ext uri="{FF2B5EF4-FFF2-40B4-BE49-F238E27FC236}">
                <a16:creationId xmlns:a16="http://schemas.microsoft.com/office/drawing/2014/main" id="{0EC1E86F-FC42-4FCC-A160-354CC18E65CF}"/>
              </a:ext>
            </a:extLst>
          </p:cNvPr>
          <p:cNvSpPr/>
          <p:nvPr/>
        </p:nvSpPr>
        <p:spPr>
          <a:xfrm>
            <a:off x="2102450" y="5844533"/>
            <a:ext cx="297315" cy="297315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896E88-BA81-4C5D-9A55-47EE78204854}"/>
              </a:ext>
            </a:extLst>
          </p:cNvPr>
          <p:cNvSpPr/>
          <p:nvPr/>
        </p:nvSpPr>
        <p:spPr>
          <a:xfrm>
            <a:off x="2690998" y="5684860"/>
            <a:ext cx="8053738" cy="540573"/>
          </a:xfrm>
          <a:custGeom>
            <a:avLst/>
            <a:gdLst>
              <a:gd name="connsiteX0" fmla="*/ 0 w 9853963"/>
              <a:gd name="connsiteY0" fmla="*/ 0 h 540573"/>
              <a:gd name="connsiteX1" fmla="*/ 9853963 w 9853963"/>
              <a:gd name="connsiteY1" fmla="*/ 0 h 540573"/>
              <a:gd name="connsiteX2" fmla="*/ 9853963 w 9853963"/>
              <a:gd name="connsiteY2" fmla="*/ 540573 h 540573"/>
              <a:gd name="connsiteX3" fmla="*/ 0 w 9853963"/>
              <a:gd name="connsiteY3" fmla="*/ 540573 h 540573"/>
              <a:gd name="connsiteX4" fmla="*/ 0 w 9853963"/>
              <a:gd name="connsiteY4" fmla="*/ 0 h 5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3963" h="540573">
                <a:moveTo>
                  <a:pt x="0" y="0"/>
                </a:moveTo>
                <a:lnTo>
                  <a:pt x="9853963" y="0"/>
                </a:lnTo>
                <a:lnTo>
                  <a:pt x="9853963" y="540573"/>
                </a:lnTo>
                <a:lnTo>
                  <a:pt x="0" y="540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11" tIns="57211" rIns="57211" bIns="57211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baseline="0"/>
              <a:t>As usage grows plan for any AI Builder credits as needed </a:t>
            </a:r>
            <a:endParaRPr lang="en-US" sz="1600" b="1" kern="12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0BF396E-ACE0-40EB-9720-F23E1C6387FC}"/>
              </a:ext>
            </a:extLst>
          </p:cNvPr>
          <p:cNvSpPr/>
          <p:nvPr/>
        </p:nvSpPr>
        <p:spPr>
          <a:xfrm>
            <a:off x="2554984" y="-589348"/>
            <a:ext cx="5570887" cy="246221"/>
          </a:xfrm>
          <a:custGeom>
            <a:avLst/>
            <a:gdLst>
              <a:gd name="connsiteX0" fmla="*/ 0 w 2940600"/>
              <a:gd name="connsiteY0" fmla="*/ 0 h 1247527"/>
              <a:gd name="connsiteX1" fmla="*/ 2940600 w 2940600"/>
              <a:gd name="connsiteY1" fmla="*/ 0 h 1247527"/>
              <a:gd name="connsiteX2" fmla="*/ 2940600 w 2940600"/>
              <a:gd name="connsiteY2" fmla="*/ 1247527 h 1247527"/>
              <a:gd name="connsiteX3" fmla="*/ 0 w 2940600"/>
              <a:gd name="connsiteY3" fmla="*/ 1247527 h 1247527"/>
              <a:gd name="connsiteX4" fmla="*/ 0 w 2940600"/>
              <a:gd name="connsiteY4" fmla="*/ 0 h 12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0600" h="1247527">
                <a:moveTo>
                  <a:pt x="0" y="0"/>
                </a:moveTo>
                <a:lnTo>
                  <a:pt x="2940600" y="0"/>
                </a:lnTo>
                <a:lnTo>
                  <a:pt x="2940600" y="1247527"/>
                </a:lnTo>
                <a:lnTo>
                  <a:pt x="0" y="1247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/>
            <a:r>
              <a:rPr lang="en-US" sz="1600" b="1"/>
              <a:t>What </a:t>
            </a:r>
            <a:r>
              <a:rPr lang="en-GB" sz="1600" b="1"/>
              <a:t>What content should be used for topic discovery?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438088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B59EDE-2FC5-4090-BC3E-B69ECA2FB4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249" y="2809293"/>
            <a:ext cx="6797923" cy="3117554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5066988-4DFA-4348-8697-017B5FA2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30294"/>
            <a:ext cx="11016561" cy="618631"/>
          </a:xfrm>
        </p:spPr>
        <p:txBody>
          <a:bodyPr/>
          <a:lstStyle/>
          <a:p>
            <a:r>
              <a:rPr lang="en-US"/>
              <a:t>Train your Organization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66C2BF-4AF7-451D-903B-61379D0FF57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1823" y="2172026"/>
            <a:ext cx="4463377" cy="2516073"/>
          </a:xfrm>
        </p:spPr>
        <p:txBody>
          <a:bodyPr/>
          <a:lstStyle/>
          <a:p>
            <a:pPr>
              <a:spcBef>
                <a:spcPts val="1224"/>
              </a:spcBef>
              <a:spcAft>
                <a:spcPts val="340"/>
              </a:spcAft>
              <a:buClr>
                <a:schemeClr val="tx1"/>
              </a:buClr>
              <a:defRPr/>
            </a:pPr>
            <a:r>
              <a:rPr lang="en-US" sz="2000" b="1">
                <a:latin typeface="+mn-lt"/>
              </a:rPr>
              <a:t>Available now:</a:t>
            </a:r>
          </a:p>
          <a:p>
            <a:pPr>
              <a:lnSpc>
                <a:spcPct val="110000"/>
              </a:lnSpc>
              <a:spcBef>
                <a:spcPts val="1224"/>
              </a:spcBef>
              <a:buClr>
                <a:schemeClr val="tx1"/>
              </a:buClr>
            </a:pPr>
            <a:r>
              <a:rPr lang="en-US" sz="1600" b="1">
                <a:latin typeface="+mn-lt"/>
              </a:rPr>
              <a:t>Project Cortex Resource Center  </a:t>
            </a:r>
            <a:r>
              <a:rPr lang="en-US" sz="1400">
                <a:latin typeface="+mn-lt"/>
              </a:rPr>
              <a:t>aka.ms/</a:t>
            </a:r>
            <a:r>
              <a:rPr lang="en-US" sz="1400" err="1">
                <a:latin typeface="+mn-lt"/>
              </a:rPr>
              <a:t>projectcortex</a:t>
            </a:r>
            <a:r>
              <a:rPr lang="en-US" sz="1400">
                <a:latin typeface="+mn-lt"/>
              </a:rPr>
              <a:t> </a:t>
            </a:r>
            <a:endParaRPr lang="en-US" sz="14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cs typeface="+mn-cs"/>
            </a:endParaRPr>
          </a:p>
          <a:p>
            <a:pPr>
              <a:lnSpc>
                <a:spcPct val="110000"/>
              </a:lnSpc>
              <a:spcBef>
                <a:spcPts val="1224"/>
              </a:spcBef>
              <a:buClr>
                <a:schemeClr val="tx1"/>
              </a:buClr>
            </a:pPr>
            <a:r>
              <a:rPr lang="en-US" sz="1600" b="1">
                <a:latin typeface="+mn-lt"/>
              </a:rPr>
              <a:t>Getting Started with Content Understanding</a:t>
            </a:r>
            <a:br>
              <a:rPr lang="en-US" sz="1600" b="1">
                <a:latin typeface="+mn-lt"/>
              </a:rPr>
            </a:br>
            <a:r>
              <a:rPr lang="en-US" sz="1400">
                <a:latin typeface="+mn-lt"/>
              </a:rPr>
              <a:t>aka.ms/</a:t>
            </a:r>
            <a:r>
              <a:rPr lang="en-US" sz="1400" err="1">
                <a:latin typeface="+mn-lt"/>
              </a:rPr>
              <a:t>cudocs</a:t>
            </a:r>
            <a:endParaRPr lang="en-US" sz="1400">
              <a:latin typeface="+mn-lt"/>
            </a:endParaRPr>
          </a:p>
          <a:p>
            <a:pPr marL="285750" lvl="3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Overview and how-</a:t>
            </a:r>
            <a:r>
              <a:rPr lang="en-US" sz="1600" err="1"/>
              <a:t>tos</a:t>
            </a:r>
            <a:r>
              <a:rPr lang="en-US" sz="1600"/>
              <a:t>	</a:t>
            </a:r>
          </a:p>
          <a:p>
            <a:pPr marL="285750" lvl="3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Video content – </a:t>
            </a:r>
            <a:r>
              <a:rPr lang="en-US" sz="1600" i="1"/>
              <a:t>more coming soon!   </a:t>
            </a:r>
          </a:p>
          <a:p>
            <a:pPr marL="285750" lvl="3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Includes section on driving adoption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DBD27-DE54-44F3-88F7-99AFFDC41893}"/>
              </a:ext>
            </a:extLst>
          </p:cNvPr>
          <p:cNvSpPr txBox="1"/>
          <p:nvPr/>
        </p:nvSpPr>
        <p:spPr>
          <a:xfrm>
            <a:off x="504824" y="1186975"/>
            <a:ext cx="11016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24"/>
              </a:spcBef>
              <a:spcAft>
                <a:spcPts val="340"/>
              </a:spcAft>
              <a:buClr>
                <a:schemeClr val="tx1"/>
              </a:buClr>
              <a:defRPr/>
            </a:pPr>
            <a:r>
              <a:rPr lang="en-US" sz="1800" b="1">
                <a:solidFill>
                  <a:schemeClr val="bg1"/>
                </a:solidFill>
                <a:latin typeface="+mj-lt"/>
              </a:rPr>
              <a:t>Recruit from different roles – Knowledge Managers, SMEs, content and business process owners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D01F58-1172-4BC9-8812-6F3935F5EA65}"/>
              </a:ext>
            </a:extLst>
          </p:cNvPr>
          <p:cNvSpPr txBox="1"/>
          <p:nvPr/>
        </p:nvSpPr>
        <p:spPr>
          <a:xfrm>
            <a:off x="229727" y="5022386"/>
            <a:ext cx="4186486" cy="140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0"/>
              </a:lnSpc>
              <a:buClr>
                <a:schemeClr val="tx1"/>
              </a:buClr>
            </a:pPr>
            <a:r>
              <a:rPr lang="en-US" sz="2000" b="1">
                <a:cs typeface="Segoe UI" panose="020B0502040204020203" pitchFamily="34" charset="0"/>
              </a:rPr>
              <a:t>Coming Soon:</a:t>
            </a:r>
          </a:p>
          <a:p>
            <a:pPr marL="0" lvl="3">
              <a:lnSpc>
                <a:spcPct val="0"/>
              </a:lnSpc>
              <a:buClr>
                <a:schemeClr val="tx1"/>
              </a:buClr>
            </a:pPr>
            <a:endParaRPr lang="en-US" sz="2000" b="1">
              <a:cs typeface="Segoe UI" panose="020B0502040204020203" pitchFamily="34" charset="0"/>
            </a:endParaRPr>
          </a:p>
          <a:p>
            <a:pPr marL="0" lvl="3">
              <a:lnSpc>
                <a:spcPct val="0"/>
              </a:lnSpc>
              <a:buClr>
                <a:schemeClr val="tx1"/>
              </a:buClr>
            </a:pPr>
            <a:endParaRPr lang="en-US" sz="2000" b="1">
              <a:cs typeface="Segoe UI" panose="020B0502040204020203" pitchFamily="34" charset="0"/>
            </a:endParaRPr>
          </a:p>
          <a:p>
            <a:pPr marL="0" lvl="3">
              <a:lnSpc>
                <a:spcPct val="0"/>
              </a:lnSpc>
              <a:buClr>
                <a:schemeClr val="tx1"/>
              </a:buClr>
            </a:pPr>
            <a:endParaRPr lang="en-US" sz="2000" b="1">
              <a:cs typeface="Segoe UI" panose="020B0502040204020203" pitchFamily="34" charset="0"/>
            </a:endParaRPr>
          </a:p>
          <a:p>
            <a:pPr marL="0" lvl="3">
              <a:buClr>
                <a:schemeClr val="tx1"/>
              </a:buClr>
            </a:pPr>
            <a:endParaRPr lang="en-US" sz="1400"/>
          </a:p>
          <a:p>
            <a:pPr marL="285750" lvl="3" indent="-285750" defTabSz="932742">
              <a:lnSpc>
                <a:spcPct val="90000"/>
              </a:lnSpc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600"/>
              <a:t>Getting Started with Topic Experiences</a:t>
            </a:r>
          </a:p>
          <a:p>
            <a:pPr marL="285750" lvl="3" indent="-285750" defTabSz="932742">
              <a:lnSpc>
                <a:spcPct val="90000"/>
              </a:lnSpc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600"/>
              <a:t>Sample scenarios and solution starters  </a:t>
            </a:r>
          </a:p>
          <a:p>
            <a:pPr marL="285750" lvl="3" indent="-285750" defTabSz="932742">
              <a:lnSpc>
                <a:spcPct val="90000"/>
              </a:lnSpc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600"/>
              <a:t>Training and Quick Start resources  </a:t>
            </a:r>
          </a:p>
          <a:p>
            <a:pPr marL="285750" lvl="3" indent="-285750" defTabSz="932742">
              <a:lnSpc>
                <a:spcPct val="90000"/>
              </a:lnSpc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600"/>
              <a:t>Learning Pathways content </a:t>
            </a:r>
          </a:p>
        </p:txBody>
      </p:sp>
    </p:spTree>
    <p:extLst>
      <p:ext uri="{BB962C8B-B14F-4D97-AF65-F5344CB8AC3E}">
        <p14:creationId xmlns:p14="http://schemas.microsoft.com/office/powerpoint/2010/main" val="392071257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7001A63-586D-4127-B3D1-21E38FCD5A8D}"/>
              </a:ext>
            </a:extLst>
          </p:cNvPr>
          <p:cNvGrpSpPr/>
          <p:nvPr/>
        </p:nvGrpSpPr>
        <p:grpSpPr>
          <a:xfrm>
            <a:off x="5238267" y="2957754"/>
            <a:ext cx="5786455" cy="2710172"/>
            <a:chOff x="5895492" y="3162837"/>
            <a:chExt cx="4616433" cy="2162175"/>
          </a:xfrm>
        </p:grpSpPr>
        <p:pic>
          <p:nvPicPr>
            <p:cNvPr id="3" name="Picture 2" descr="Businesswoman with laptop talking in meeting">
              <a:extLst>
                <a:ext uri="{FF2B5EF4-FFF2-40B4-BE49-F238E27FC236}">
                  <a16:creationId xmlns:a16="http://schemas.microsoft.com/office/drawing/2014/main" id="{C093EE32-B0B2-4613-8367-5CB850650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5492" y="3162838"/>
              <a:ext cx="2148721" cy="21621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D0616E-E8A3-4A49-B308-667E69BDD3DE}"/>
                </a:ext>
              </a:extLst>
            </p:cNvPr>
            <p:cNvSpPr/>
            <p:nvPr/>
          </p:nvSpPr>
          <p:spPr bwMode="auto">
            <a:xfrm>
              <a:off x="8357772" y="3162837"/>
              <a:ext cx="2154153" cy="2154153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BBFB62B3-ACA7-4494-9078-A8D6282E5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255" y="3431147"/>
              <a:ext cx="1547186" cy="154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D5066988-4DFA-4348-8697-017B5FA2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30294"/>
            <a:ext cx="11016561" cy="618631"/>
          </a:xfrm>
        </p:spPr>
        <p:txBody>
          <a:bodyPr/>
          <a:lstStyle/>
          <a:p>
            <a:r>
              <a:rPr lang="en-US"/>
              <a:t>Build a Champion Network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66C2BF-4AF7-451D-903B-61379D0FF57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1403" y="2614840"/>
            <a:ext cx="3606272" cy="4287328"/>
          </a:xfrm>
        </p:spPr>
        <p:txBody>
          <a:bodyPr/>
          <a:lstStyle/>
          <a:p>
            <a:pPr>
              <a:spcBef>
                <a:spcPts val="1224"/>
              </a:spcBef>
              <a:spcAft>
                <a:spcPts val="340"/>
              </a:spcAft>
              <a:buClr>
                <a:schemeClr val="tx1"/>
              </a:buClr>
              <a:defRPr/>
            </a:pPr>
            <a:r>
              <a:rPr lang="en-US" sz="2000" b="1">
                <a:latin typeface="+mn-lt"/>
              </a:rPr>
              <a:t>Champions can:</a:t>
            </a:r>
          </a:p>
          <a:p>
            <a:pPr marL="342900" indent="-342900">
              <a:spcBef>
                <a:spcPts val="1224"/>
              </a:spcBef>
              <a:spcAft>
                <a:spcPts val="34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+mn-lt"/>
              </a:rPr>
              <a:t>Create a circle of influence amongst their teams </a:t>
            </a:r>
          </a:p>
          <a:p>
            <a:pPr marL="342900" indent="-342900">
              <a:spcBef>
                <a:spcPts val="1224"/>
              </a:spcBef>
              <a:spcAft>
                <a:spcPts val="34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+mn-lt"/>
              </a:rPr>
              <a:t>Help with peer training and coaching for document understanding models</a:t>
            </a:r>
          </a:p>
          <a:p>
            <a:pPr marL="342900" indent="-342900">
              <a:spcBef>
                <a:spcPts val="1224"/>
              </a:spcBef>
              <a:spcAft>
                <a:spcPts val="34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+mn-lt"/>
              </a:rPr>
              <a:t>Drive topic curation &amp; maintenance</a:t>
            </a:r>
          </a:p>
          <a:p>
            <a:pPr>
              <a:spcBef>
                <a:spcPts val="1224"/>
              </a:spcBef>
              <a:spcAft>
                <a:spcPts val="340"/>
              </a:spcAft>
              <a:buClr>
                <a:schemeClr val="tx1"/>
              </a:buClr>
              <a:defRPr/>
            </a:pPr>
            <a:endParaRPr lang="en-US" sz="1600">
              <a:latin typeface="+mn-lt"/>
            </a:endParaRPr>
          </a:p>
          <a:p>
            <a:pPr>
              <a:spcBef>
                <a:spcPts val="1224"/>
              </a:spcBef>
              <a:spcAft>
                <a:spcPts val="340"/>
              </a:spcAft>
              <a:buClr>
                <a:schemeClr val="tx1"/>
              </a:buClr>
              <a:defRPr/>
            </a:pPr>
            <a:r>
              <a:rPr lang="en-US" sz="1600">
                <a:latin typeface="+mn-lt"/>
              </a:rPr>
              <a:t>Give something back - recognize the work that Champions are doing through public recognition and awards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02F36-56FB-455F-92E1-A9D5F5BD0D5E}"/>
              </a:ext>
            </a:extLst>
          </p:cNvPr>
          <p:cNvSpPr txBox="1"/>
          <p:nvPr/>
        </p:nvSpPr>
        <p:spPr>
          <a:xfrm>
            <a:off x="5238267" y="5728275"/>
            <a:ext cx="19381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>
                <a:solidFill>
                  <a:schemeClr val="accent1"/>
                </a:solidFill>
              </a:rPr>
              <a:t>Hackathons</a:t>
            </a:r>
            <a:r>
              <a:rPr lang="en-US" sz="160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8BF69-1895-4485-AACF-F243C4399732}"/>
              </a:ext>
            </a:extLst>
          </p:cNvPr>
          <p:cNvSpPr txBox="1"/>
          <p:nvPr/>
        </p:nvSpPr>
        <p:spPr>
          <a:xfrm>
            <a:off x="8357772" y="5722352"/>
            <a:ext cx="21541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>
                <a:solidFill>
                  <a:schemeClr val="accent1"/>
                </a:solidFill>
              </a:rPr>
              <a:t>Yammer Communities </a:t>
            </a:r>
            <a:r>
              <a:rPr lang="en-US" sz="160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DBD27-DE54-44F3-88F7-99AFFDC41893}"/>
              </a:ext>
            </a:extLst>
          </p:cNvPr>
          <p:cNvSpPr txBox="1"/>
          <p:nvPr/>
        </p:nvSpPr>
        <p:spPr>
          <a:xfrm>
            <a:off x="504824" y="1186975"/>
            <a:ext cx="11016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24"/>
              </a:spcBef>
              <a:spcAft>
                <a:spcPts val="340"/>
              </a:spcAft>
              <a:buClr>
                <a:schemeClr val="tx1"/>
              </a:buClr>
              <a:defRPr/>
            </a:pPr>
            <a:r>
              <a:rPr lang="en-US" sz="1800" b="1">
                <a:solidFill>
                  <a:schemeClr val="bg1"/>
                </a:solidFill>
                <a:latin typeface="+mj-lt"/>
              </a:rPr>
              <a:t>Recruit from different roles – Knowledge Managers, SMEs, content and business process owners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7B4AF-B2C7-41E8-B68E-EEB79E612484}"/>
              </a:ext>
            </a:extLst>
          </p:cNvPr>
          <p:cNvSpPr txBox="1"/>
          <p:nvPr/>
        </p:nvSpPr>
        <p:spPr>
          <a:xfrm>
            <a:off x="9434849" y="6253679"/>
            <a:ext cx="24523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>
                <a:solidFill>
                  <a:srgbClr val="0078D4"/>
                </a:solidFill>
              </a:rPr>
              <a:t>Aka.ms/O365Champions</a:t>
            </a:r>
          </a:p>
        </p:txBody>
      </p:sp>
    </p:spTree>
    <p:extLst>
      <p:ext uri="{BB962C8B-B14F-4D97-AF65-F5344CB8AC3E}">
        <p14:creationId xmlns:p14="http://schemas.microsoft.com/office/powerpoint/2010/main" val="2272271428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3A05-78E4-4B3F-BC1F-28C27095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46" y="746984"/>
            <a:ext cx="11016561" cy="618631"/>
          </a:xfrm>
        </p:spPr>
        <p:txBody>
          <a:bodyPr wrap="square" anchor="t">
            <a:normAutofit/>
          </a:bodyPr>
          <a:lstStyle/>
          <a:p>
            <a:pPr defTabSz="914188">
              <a:lnSpc>
                <a:spcPct val="90000"/>
              </a:lnSpc>
            </a:pPr>
            <a:r>
              <a:rPr lang="en-US" sz="3600"/>
              <a:t>Encouraging ongoing engagement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7297B-6654-4AC6-BCA9-F1A69791A7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9869" y="2617923"/>
            <a:ext cx="6672382" cy="3671323"/>
          </a:xfrm>
          <a:prstGeom prst="rect">
            <a:avLst/>
          </a:prstGeom>
          <a:noFill/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A9B21D-8DD8-40B8-B9D2-B88D49ED1CB6}"/>
              </a:ext>
            </a:extLst>
          </p:cNvPr>
          <p:cNvSpPr txBox="1"/>
          <p:nvPr/>
        </p:nvSpPr>
        <p:spPr>
          <a:xfrm>
            <a:off x="997186" y="2894390"/>
            <a:ext cx="3812322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32742">
              <a:spcAft>
                <a:spcPts val="1200"/>
              </a:spcAft>
              <a:defRPr/>
            </a:pPr>
            <a:r>
              <a:rPr lang="en-NZ" sz="2000">
                <a:cs typeface="Segoe UI" pitchFamily="34" charset="0"/>
              </a:rPr>
              <a:t>Maintain active Yammer group(s) </a:t>
            </a:r>
          </a:p>
          <a:p>
            <a:pPr defTabSz="932742">
              <a:spcAft>
                <a:spcPts val="1500"/>
              </a:spcAft>
              <a:defRPr/>
            </a:pPr>
            <a:r>
              <a:rPr lang="en-NZ" sz="2000">
                <a:cs typeface="Segoe UI" pitchFamily="34" charset="0"/>
              </a:rPr>
              <a:t>Share success stories  </a:t>
            </a:r>
          </a:p>
          <a:p>
            <a:pPr defTabSz="932742">
              <a:spcAft>
                <a:spcPts val="1500"/>
              </a:spcAft>
              <a:defRPr/>
            </a:pPr>
            <a:r>
              <a:rPr lang="en-NZ" sz="2000">
                <a:cs typeface="Segoe UI" pitchFamily="34" charset="0"/>
              </a:rPr>
              <a:t>Periodically host additional engagement events  </a:t>
            </a:r>
          </a:p>
          <a:p>
            <a:pPr defTabSz="932742">
              <a:defRPr/>
            </a:pPr>
            <a:r>
              <a:rPr lang="en-NZ" sz="2000">
                <a:cs typeface="Segoe UI" pitchFamily="34" charset="0"/>
              </a:rPr>
              <a:t>Set challenges for people and run competitions  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C6C70EE-31C3-48A7-A73B-DD0C453D733D}"/>
              </a:ext>
            </a:extLst>
          </p:cNvPr>
          <p:cNvSpPr/>
          <p:nvPr/>
        </p:nvSpPr>
        <p:spPr bwMode="auto">
          <a:xfrm rot="5400000">
            <a:off x="522563" y="3111106"/>
            <a:ext cx="438180" cy="260150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CA12A53-4E28-4D13-B392-B089213392F8}"/>
              </a:ext>
            </a:extLst>
          </p:cNvPr>
          <p:cNvSpPr/>
          <p:nvPr/>
        </p:nvSpPr>
        <p:spPr bwMode="auto">
          <a:xfrm rot="5400000">
            <a:off x="529894" y="3754147"/>
            <a:ext cx="438178" cy="260148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C3F35F-F9DC-48BF-8A98-5C2603E20472}"/>
              </a:ext>
            </a:extLst>
          </p:cNvPr>
          <p:cNvSpPr/>
          <p:nvPr/>
        </p:nvSpPr>
        <p:spPr bwMode="auto">
          <a:xfrm rot="5400000">
            <a:off x="529894" y="4397186"/>
            <a:ext cx="438178" cy="260148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0FE3343-EC6C-4F86-9040-2F920535296B}"/>
              </a:ext>
            </a:extLst>
          </p:cNvPr>
          <p:cNvSpPr/>
          <p:nvPr/>
        </p:nvSpPr>
        <p:spPr bwMode="auto">
          <a:xfrm rot="5400000">
            <a:off x="537224" y="5174692"/>
            <a:ext cx="438178" cy="260148"/>
          </a:xfrm>
          <a:prstGeom prst="triangle">
            <a:avLst/>
          </a:prstGeom>
          <a:solidFill>
            <a:srgbClr val="8065C7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07777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0577-CF28-487C-947A-9D4932E6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19" y="691951"/>
            <a:ext cx="11016561" cy="1480405"/>
          </a:xfrm>
        </p:spPr>
        <p:txBody>
          <a:bodyPr/>
          <a:lstStyle/>
          <a:p>
            <a:r>
              <a:rPr lang="en-US"/>
              <a:t>Measuring success </a:t>
            </a:r>
            <a:br>
              <a:rPr lang="en-US"/>
            </a:br>
            <a:r>
              <a:rPr lang="en-US" sz="2000"/>
              <a:t>Intelligent Content Services </a:t>
            </a:r>
            <a:br>
              <a:rPr lang="en-US" sz="3600"/>
            </a:b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3D4250-ECE7-4EF1-AF25-1259E04F7DB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7714" y="2592764"/>
            <a:ext cx="5747657" cy="4185761"/>
          </a:xfrm>
        </p:spPr>
        <p:txBody>
          <a:bodyPr/>
          <a:lstStyle/>
          <a:p>
            <a:r>
              <a:rPr lang="en-US" sz="2000">
                <a:latin typeface="+mn-lt"/>
              </a:rPr>
              <a:t> </a:t>
            </a:r>
            <a:r>
              <a:rPr lang="en-US" sz="2000" b="1">
                <a:solidFill>
                  <a:srgbClr val="323130"/>
                </a:solidFill>
                <a:latin typeface="Segoe UI" panose="020B0502040204020203" pitchFamily="34" charset="0"/>
              </a:rPr>
              <a:t>Content Center usage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List of active Content Centers via admin UI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Number of models per Content Center</a:t>
            </a:r>
          </a:p>
          <a:p>
            <a:endParaRPr lang="en-US" sz="2000" b="1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r>
              <a:rPr lang="en-US" sz="2000" b="1">
                <a:solidFill>
                  <a:srgbClr val="323130"/>
                </a:solidFill>
                <a:latin typeface="Segoe UI" panose="020B0502040204020203" pitchFamily="34" charset="0"/>
              </a:rPr>
              <a:t>Others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Term Store reports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Savings through improved governance and control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Ease of finding processed documents via search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Business process automation and new opportunities generated  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5D4DA-BA04-4807-9877-65AEE70C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950" y="2592764"/>
            <a:ext cx="5357530" cy="2819400"/>
          </a:xfrm>
          <a:prstGeom prst="rect">
            <a:avLst/>
          </a:prstGeom>
          <a:noFill/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84876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0577-CF28-487C-947A-9D4932E6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19" y="691951"/>
            <a:ext cx="11016561" cy="926407"/>
          </a:xfrm>
        </p:spPr>
        <p:txBody>
          <a:bodyPr/>
          <a:lstStyle/>
          <a:p>
            <a:r>
              <a:rPr lang="en-US"/>
              <a:t>Measuring success</a:t>
            </a:r>
            <a:br>
              <a:rPr lang="en-US"/>
            </a:br>
            <a:r>
              <a:rPr lang="en-US" sz="2000"/>
              <a:t>Topic Experiences 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DB641-8E7C-4235-8D08-6F0348238B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7719" y="2466596"/>
            <a:ext cx="5130910" cy="3877985"/>
          </a:xfrm>
        </p:spPr>
        <p:txBody>
          <a:bodyPr/>
          <a:lstStyle/>
          <a:p>
            <a:pPr algn="l"/>
            <a:r>
              <a:rPr lang="en-US" sz="2000" b="1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Topic usage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Topic impressions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Quantity of topics – both confirmed and unconfirmed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Number of published Topic pages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>
                <a:solidFill>
                  <a:srgbClr val="323130"/>
                </a:solidFill>
                <a:latin typeface="Segoe UI" panose="020B0502040204020203" pitchFamily="34" charset="0"/>
              </a:rPr>
              <a:t>       </a:t>
            </a:r>
          </a:p>
          <a:p>
            <a:r>
              <a:rPr lang="en-US" sz="2000" b="1">
                <a:solidFill>
                  <a:srgbClr val="323130"/>
                </a:solidFill>
                <a:latin typeface="Segoe UI" panose="020B0502040204020203" pitchFamily="34" charset="0"/>
              </a:rPr>
              <a:t>Others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End user feedback via Topic Cards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Employee satisfaction and engagement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Segoe UI" panose="020B0502040204020203" pitchFamily="34" charset="0"/>
              </a:rPr>
              <a:t>Positive impact to search analytics – for example lowering abandoned searches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2798BF-0DAC-4599-B782-B8C8AECBCB0B}"/>
              </a:ext>
            </a:extLst>
          </p:cNvPr>
          <p:cNvGrpSpPr/>
          <p:nvPr/>
        </p:nvGrpSpPr>
        <p:grpSpPr>
          <a:xfrm>
            <a:off x="6256327" y="2466596"/>
            <a:ext cx="5006340" cy="3754755"/>
            <a:chOff x="5849928" y="2531768"/>
            <a:chExt cx="5006340" cy="375475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419F1C6-3EB3-4562-A7C8-FC068B660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928" y="2531768"/>
              <a:ext cx="5006340" cy="3754755"/>
            </a:xfrm>
            <a:prstGeom prst="rect">
              <a:avLst/>
            </a:prstGeom>
            <a:noFill/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21E802E-85E9-4011-85E0-AB3CF75184A4}"/>
                </a:ext>
              </a:extLst>
            </p:cNvPr>
            <p:cNvSpPr/>
            <p:nvPr/>
          </p:nvSpPr>
          <p:spPr bwMode="auto">
            <a:xfrm>
              <a:off x="5898928" y="2680137"/>
              <a:ext cx="283780" cy="283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351700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/>
              <a:t>Next steps to get started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3F29FA-4042-4410-B340-F8BBE95EA2BA}"/>
              </a:ext>
            </a:extLst>
          </p:cNvPr>
          <p:cNvSpPr/>
          <p:nvPr/>
        </p:nvSpPr>
        <p:spPr bwMode="auto">
          <a:xfrm>
            <a:off x="1218009" y="2579036"/>
            <a:ext cx="2441909" cy="3387205"/>
          </a:xfrm>
          <a:prstGeom prst="rect">
            <a:avLst/>
          </a:prstGeom>
          <a:solidFill>
            <a:srgbClr val="7C69C9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0253C2-57F0-4EB2-ACD0-D6C41C60FCC3}"/>
              </a:ext>
            </a:extLst>
          </p:cNvPr>
          <p:cNvSpPr/>
          <p:nvPr/>
        </p:nvSpPr>
        <p:spPr bwMode="auto">
          <a:xfrm>
            <a:off x="3767191" y="2579036"/>
            <a:ext cx="2441909" cy="3387205"/>
          </a:xfrm>
          <a:prstGeom prst="rect">
            <a:avLst/>
          </a:prstGeom>
          <a:solidFill>
            <a:srgbClr val="7C69C9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02E31-855B-4FE3-A9FF-49B7DF8D724D}"/>
              </a:ext>
            </a:extLst>
          </p:cNvPr>
          <p:cNvSpPr/>
          <p:nvPr/>
        </p:nvSpPr>
        <p:spPr bwMode="auto">
          <a:xfrm>
            <a:off x="6309577" y="2569912"/>
            <a:ext cx="2441909" cy="3398511"/>
          </a:xfrm>
          <a:prstGeom prst="rect">
            <a:avLst/>
          </a:prstGeom>
          <a:solidFill>
            <a:srgbClr val="7C69C9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51DB60-9D03-46E6-B59F-AA03F165FCBB}"/>
              </a:ext>
            </a:extLst>
          </p:cNvPr>
          <p:cNvSpPr/>
          <p:nvPr/>
        </p:nvSpPr>
        <p:spPr bwMode="auto">
          <a:xfrm>
            <a:off x="8847726" y="2550134"/>
            <a:ext cx="2441909" cy="3423024"/>
          </a:xfrm>
          <a:prstGeom prst="rect">
            <a:avLst/>
          </a:prstGeom>
          <a:solidFill>
            <a:srgbClr val="7C69C9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473C0-0224-42E3-AC1E-D8EA2E42E256}"/>
              </a:ext>
            </a:extLst>
          </p:cNvPr>
          <p:cNvSpPr txBox="1"/>
          <p:nvPr/>
        </p:nvSpPr>
        <p:spPr>
          <a:xfrm flipH="1">
            <a:off x="6362618" y="2967789"/>
            <a:ext cx="233148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kern="1200" baseline="0">
                <a:solidFill>
                  <a:schemeClr val="bg1"/>
                </a:solidFill>
              </a:rPr>
              <a:t>Complete preparation steps </a:t>
            </a:r>
            <a:endParaRPr lang="en-US" sz="1400" b="1" kern="1200">
              <a:solidFill>
                <a:schemeClr val="bg1"/>
              </a:solidFill>
            </a:endParaRPr>
          </a:p>
          <a:p>
            <a:pPr algn="ctr"/>
            <a:endParaRPr lang="en-US" sz="1400" b="1">
              <a:solidFill>
                <a:schemeClr val="bg1"/>
              </a:solidFill>
              <a:cs typeface="Segoe U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63C8F-CCD5-450C-BBA4-EB4654F3753C}"/>
              </a:ext>
            </a:extLst>
          </p:cNvPr>
          <p:cNvSpPr txBox="1"/>
          <p:nvPr/>
        </p:nvSpPr>
        <p:spPr>
          <a:xfrm flipH="1">
            <a:off x="8886971" y="2963591"/>
            <a:ext cx="233148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kern="1200" baseline="0">
                <a:solidFill>
                  <a:schemeClr val="bg1"/>
                </a:solidFill>
              </a:rPr>
              <a:t>Socialize and promote </a:t>
            </a:r>
            <a:endParaRPr lang="en-US" sz="1400" b="1" kern="1200">
              <a:solidFill>
                <a:schemeClr val="bg1"/>
              </a:solidFill>
            </a:endParaRPr>
          </a:p>
          <a:p>
            <a:pPr algn="ctr"/>
            <a:endParaRPr lang="en-US" sz="1400" b="1">
              <a:solidFill>
                <a:schemeClr val="bg1"/>
              </a:solidFill>
              <a:cs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D94D9A-001C-4209-8B00-84647917D7D7}"/>
              </a:ext>
            </a:extLst>
          </p:cNvPr>
          <p:cNvSpPr txBox="1"/>
          <p:nvPr/>
        </p:nvSpPr>
        <p:spPr>
          <a:xfrm flipH="1">
            <a:off x="3788528" y="2967789"/>
            <a:ext cx="233148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kern="1200" baseline="0">
                <a:solidFill>
                  <a:schemeClr val="bg1"/>
                </a:solidFill>
              </a:rPr>
              <a:t>Gather stakeholders and create scenarios </a:t>
            </a:r>
            <a:endParaRPr lang="en-US" sz="1400" b="1" kern="1200">
              <a:solidFill>
                <a:schemeClr val="bg1"/>
              </a:solidFill>
            </a:endParaRPr>
          </a:p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7FC8A-69A7-4164-98F5-5224109FC640}"/>
              </a:ext>
            </a:extLst>
          </p:cNvPr>
          <p:cNvSpPr txBox="1"/>
          <p:nvPr/>
        </p:nvSpPr>
        <p:spPr>
          <a:xfrm flipH="1">
            <a:off x="1484308" y="2963591"/>
            <a:ext cx="1881107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kern="1200" baseline="0">
                <a:solidFill>
                  <a:schemeClr val="bg1"/>
                </a:solidFill>
              </a:rPr>
              <a:t>Get people involved now</a:t>
            </a:r>
            <a:endParaRPr lang="en-US" sz="1400" b="1" kern="1200">
              <a:solidFill>
                <a:schemeClr val="bg1"/>
              </a:solidFill>
            </a:endParaRPr>
          </a:p>
          <a:p>
            <a:pPr algn="ctr"/>
            <a:endParaRPr lang="en-US" sz="1400" b="1">
              <a:solidFill>
                <a:schemeClr val="bg1"/>
              </a:solidFill>
              <a:cs typeface="Segoe UI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FFEA3B-23BC-4923-AF55-B2BBE082DA9C}"/>
              </a:ext>
            </a:extLst>
          </p:cNvPr>
          <p:cNvSpPr/>
          <p:nvPr/>
        </p:nvSpPr>
        <p:spPr>
          <a:xfrm>
            <a:off x="1715273" y="3970609"/>
            <a:ext cx="1449468" cy="14494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ectangle 37" descr="Group">
            <a:extLst>
              <a:ext uri="{FF2B5EF4-FFF2-40B4-BE49-F238E27FC236}">
                <a16:creationId xmlns:a16="http://schemas.microsoft.com/office/drawing/2014/main" id="{8458E2E9-D6AA-4DE5-89DD-C5CC56F8755B}"/>
              </a:ext>
            </a:extLst>
          </p:cNvPr>
          <p:cNvSpPr/>
          <p:nvPr/>
        </p:nvSpPr>
        <p:spPr>
          <a:xfrm>
            <a:off x="2024176" y="4279512"/>
            <a:ext cx="831662" cy="83166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0FF715-3783-4094-BC6D-F5FB33F2D7A1}"/>
              </a:ext>
            </a:extLst>
          </p:cNvPr>
          <p:cNvSpPr/>
          <p:nvPr/>
        </p:nvSpPr>
        <p:spPr>
          <a:xfrm>
            <a:off x="4297105" y="3970609"/>
            <a:ext cx="1449468" cy="14494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Rectangle 40" descr="Meeting">
            <a:extLst>
              <a:ext uri="{FF2B5EF4-FFF2-40B4-BE49-F238E27FC236}">
                <a16:creationId xmlns:a16="http://schemas.microsoft.com/office/drawing/2014/main" id="{61F3340E-29C9-493B-B87B-DD4490047C9F}"/>
              </a:ext>
            </a:extLst>
          </p:cNvPr>
          <p:cNvSpPr/>
          <p:nvPr/>
        </p:nvSpPr>
        <p:spPr>
          <a:xfrm>
            <a:off x="4606008" y="4279512"/>
            <a:ext cx="831662" cy="83166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36B2C4E-7EC3-4253-B984-BD6BA6A91D6C}"/>
              </a:ext>
            </a:extLst>
          </p:cNvPr>
          <p:cNvSpPr/>
          <p:nvPr/>
        </p:nvSpPr>
        <p:spPr>
          <a:xfrm>
            <a:off x="6827976" y="3970609"/>
            <a:ext cx="1449468" cy="14494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tangle 43" descr="Clipboard Checked">
            <a:extLst>
              <a:ext uri="{FF2B5EF4-FFF2-40B4-BE49-F238E27FC236}">
                <a16:creationId xmlns:a16="http://schemas.microsoft.com/office/drawing/2014/main" id="{E49A28CB-5232-4853-AB3B-7215876B0735}"/>
              </a:ext>
            </a:extLst>
          </p:cNvPr>
          <p:cNvSpPr/>
          <p:nvPr/>
        </p:nvSpPr>
        <p:spPr>
          <a:xfrm>
            <a:off x="7136879" y="4279512"/>
            <a:ext cx="831662" cy="831662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A76C324-6BF4-4EBF-B877-F5DB4B450E44}"/>
              </a:ext>
            </a:extLst>
          </p:cNvPr>
          <p:cNvSpPr/>
          <p:nvPr/>
        </p:nvSpPr>
        <p:spPr>
          <a:xfrm>
            <a:off x="9336162" y="3970609"/>
            <a:ext cx="1449468" cy="14494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ectangle 46" descr="Users">
            <a:extLst>
              <a:ext uri="{FF2B5EF4-FFF2-40B4-BE49-F238E27FC236}">
                <a16:creationId xmlns:a16="http://schemas.microsoft.com/office/drawing/2014/main" id="{BF286B8F-3113-4CCB-990E-B5573FCB9712}"/>
              </a:ext>
            </a:extLst>
          </p:cNvPr>
          <p:cNvSpPr/>
          <p:nvPr/>
        </p:nvSpPr>
        <p:spPr>
          <a:xfrm>
            <a:off x="9645065" y="4279512"/>
            <a:ext cx="831662" cy="831662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525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/>
      <p:bldP spid="11" grpId="0"/>
      <p:bldP spid="13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9F1427-266C-46BF-B466-9CDBEB41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7895907-4032-475F-8CB8-CC2A743697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986484-71D8-46AB-9323-FD3A28BD212A}"/>
              </a:ext>
            </a:extLst>
          </p:cNvPr>
          <p:cNvSpPr/>
          <p:nvPr/>
        </p:nvSpPr>
        <p:spPr bwMode="auto">
          <a:xfrm rot="10800000">
            <a:off x="0" y="-1489487"/>
            <a:ext cx="12192000" cy="6858005"/>
          </a:xfrm>
          <a:prstGeom prst="rect">
            <a:avLst/>
          </a:prstGeom>
          <a:gradFill flip="none" rotWithShape="1">
            <a:gsLst>
              <a:gs pos="6000">
                <a:srgbClr val="8661C5">
                  <a:alpha val="0"/>
                </a:srgbClr>
              </a:gs>
              <a:gs pos="77000">
                <a:srgbClr val="8661C5"/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503D2-0A76-4AB7-A8E6-9E3308335911}"/>
              </a:ext>
            </a:extLst>
          </p:cNvPr>
          <p:cNvSpPr/>
          <p:nvPr/>
        </p:nvSpPr>
        <p:spPr bwMode="auto">
          <a:xfrm>
            <a:off x="0" y="5012576"/>
            <a:ext cx="12192000" cy="161661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chemeClr val="accent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B8FC7-EA36-4E4C-B5D0-E55D32FB41AB}"/>
              </a:ext>
            </a:extLst>
          </p:cNvPr>
          <p:cNvSpPr txBox="1"/>
          <p:nvPr/>
        </p:nvSpPr>
        <p:spPr>
          <a:xfrm>
            <a:off x="1066366" y="5724462"/>
            <a:ext cx="2509551" cy="323898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 defTabSz="914367">
              <a:defRPr/>
            </a:pPr>
            <a:r>
              <a:rPr lang="en-US">
                <a:latin typeface="Segoe UI Semibold"/>
              </a:rPr>
              <a:t>Comms &amp; Resources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3E618-AE32-4DD2-87DE-59A72262D800}"/>
              </a:ext>
            </a:extLst>
          </p:cNvPr>
          <p:cNvSpPr>
            <a:spLocks/>
          </p:cNvSpPr>
          <p:nvPr/>
        </p:nvSpPr>
        <p:spPr>
          <a:xfrm>
            <a:off x="5375792" y="5499427"/>
            <a:ext cx="2760511" cy="7547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defTabSz="932205">
              <a:lnSpc>
                <a:spcPct val="150000"/>
              </a:lnSpc>
              <a:defRPr/>
            </a:pPr>
            <a:r>
              <a:rPr lang="en-US" sz="1400">
                <a:solidFill>
                  <a:sysClr val="windowText" lastClr="000000"/>
                </a:solidFill>
                <a:latin typeface="+mj-lt"/>
                <a:hlinkClick r:id="rId4"/>
              </a:rPr>
              <a:t>aka.ms/ProjectCortex</a:t>
            </a:r>
            <a:endParaRPr lang="en-US" sz="1400">
              <a:solidFill>
                <a:sysClr val="windowText" lastClr="000000"/>
              </a:solidFill>
              <a:latin typeface="+mj-lt"/>
            </a:endParaRPr>
          </a:p>
          <a:p>
            <a:pPr defTabSz="932205">
              <a:lnSpc>
                <a:spcPct val="150000"/>
              </a:lnSpc>
              <a:defRPr/>
            </a:pPr>
            <a:r>
              <a:rPr lang="en-US" sz="1400">
                <a:solidFill>
                  <a:sysClr val="windowText" lastClr="000000"/>
                </a:solidFill>
                <a:latin typeface="+mj-lt"/>
                <a:hlinkClick r:id="rId5"/>
              </a:rPr>
              <a:t>aka.ms/ProjectCortex/partner</a:t>
            </a:r>
            <a:endParaRPr lang="en-US" sz="140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3F8408-AF35-42F0-8AAC-7A6BFA429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00" y="5509306"/>
            <a:ext cx="870795" cy="7542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F2ADAB-0105-40CF-BC01-F0C3BCB51518}"/>
              </a:ext>
            </a:extLst>
          </p:cNvPr>
          <p:cNvSpPr txBox="1"/>
          <p:nvPr/>
        </p:nvSpPr>
        <p:spPr>
          <a:xfrm>
            <a:off x="4924732" y="1569139"/>
            <a:ext cx="643466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j-lt"/>
              </a:rPr>
              <a:t>Adopting content capture and process automation services for content in Microsoft 365​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B19553-22CA-47F0-B060-D6BF66E4A73D}"/>
              </a:ext>
            </a:extLst>
          </p:cNvPr>
          <p:cNvSpPr txBox="1"/>
          <p:nvPr/>
        </p:nvSpPr>
        <p:spPr>
          <a:xfrm>
            <a:off x="4905422" y="938801"/>
            <a:ext cx="64346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j-lt"/>
              </a:rPr>
              <a:t>Deploy and govern knowledge management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E2575-17F2-4ED6-BC65-65D29AF9094D}"/>
              </a:ext>
            </a:extLst>
          </p:cNvPr>
          <p:cNvSpPr txBox="1"/>
          <p:nvPr/>
        </p:nvSpPr>
        <p:spPr>
          <a:xfrm>
            <a:off x="4905421" y="2428289"/>
            <a:ext cx="64346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j-lt"/>
              </a:rPr>
              <a:t>Metadata Services in Microsoft 365: Deep Dive With the Product Team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00E64-0F17-45E8-AD76-07CBE21B7805}"/>
              </a:ext>
            </a:extLst>
          </p:cNvPr>
          <p:cNvSpPr>
            <a:spLocks/>
          </p:cNvSpPr>
          <p:nvPr/>
        </p:nvSpPr>
        <p:spPr>
          <a:xfrm>
            <a:off x="8781625" y="5499427"/>
            <a:ext cx="2760511" cy="6495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defTabSz="932205">
              <a:lnSpc>
                <a:spcPct val="150000"/>
              </a:lnSpc>
              <a:defRPr/>
            </a:pPr>
            <a:r>
              <a:rPr lang="en-US" sz="1400">
                <a:solidFill>
                  <a:sysClr val="windowText" lastClr="000000"/>
                </a:solidFill>
                <a:latin typeface="+mj-lt"/>
                <a:hlinkClick r:id="rId7"/>
              </a:rPr>
              <a:t>aka.ms/ProjectCortex/community</a:t>
            </a:r>
            <a:endParaRPr lang="en-US" sz="1400">
              <a:solidFill>
                <a:sysClr val="windowText" lastClr="000000"/>
              </a:solidFill>
              <a:latin typeface="+mj-lt"/>
            </a:endParaRPr>
          </a:p>
          <a:p>
            <a:pPr defTabSz="932205">
              <a:lnSpc>
                <a:spcPct val="150000"/>
              </a:lnSpc>
              <a:defRPr/>
            </a:pPr>
            <a:r>
              <a:rPr lang="en-US" sz="1400">
                <a:solidFill>
                  <a:sysClr val="windowText" lastClr="000000"/>
                </a:solidFill>
                <a:latin typeface="+mj-lt"/>
                <a:hlinkClick r:id="rId8"/>
              </a:rPr>
              <a:t>additional videos</a:t>
            </a:r>
            <a:r>
              <a:rPr lang="en-US" sz="1400">
                <a:solidFill>
                  <a:sysClr val="windowText" lastClr="00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365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81B-201F-4A1B-9E55-C163353B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9571"/>
            <a:ext cx="11016561" cy="1172629"/>
          </a:xfrm>
        </p:spPr>
        <p:txBody>
          <a:bodyPr/>
          <a:lstStyle/>
          <a:p>
            <a:r>
              <a:rPr lang="en-US"/>
              <a:t>Topic Experiences</a:t>
            </a:r>
            <a:br>
              <a:rPr lang="en-US"/>
            </a:b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884937-AADB-4BBC-8F8B-F95F676273B4}"/>
              </a:ext>
            </a:extLst>
          </p:cNvPr>
          <p:cNvGrpSpPr/>
          <p:nvPr/>
        </p:nvGrpSpPr>
        <p:grpSpPr>
          <a:xfrm>
            <a:off x="631533" y="2433776"/>
            <a:ext cx="3471299" cy="3788046"/>
            <a:chOff x="631533" y="2433776"/>
            <a:chExt cx="3471299" cy="37880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3C4017-7CA7-42D7-97BD-5AAFFBD41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533" y="4367947"/>
              <a:ext cx="3471299" cy="18538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B149FA-7F1A-489F-B802-DE213E137284}"/>
                </a:ext>
              </a:extLst>
            </p:cNvPr>
            <p:cNvSpPr txBox="1"/>
            <p:nvPr/>
          </p:nvSpPr>
          <p:spPr>
            <a:xfrm>
              <a:off x="640874" y="2433776"/>
              <a:ext cx="2995217" cy="461665"/>
            </a:xfrm>
            <a:prstGeom prst="rect">
              <a:avLst/>
            </a:prstGeom>
            <a:noFill/>
          </p:spPr>
          <p:txBody>
            <a:bodyPr wrap="square" lIns="0" tIns="91440" rIns="0" bIns="14630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>
                  <a:gradFill>
                    <a:gsLst>
                      <a:gs pos="2917">
                        <a:srgbClr val="282828"/>
                      </a:gs>
                      <a:gs pos="30000">
                        <a:srgbClr val="282828"/>
                      </a:gs>
                    </a:gsLst>
                    <a:lin ang="5400000" scaled="0"/>
                  </a:gradFill>
                  <a:latin typeface="Segoe UI"/>
                </a:rPr>
                <a:t>Topic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282828"/>
                      </a:gs>
                      <a:gs pos="30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Identification</a:t>
              </a:r>
            </a:p>
          </p:txBody>
        </p:sp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48D4278A-47C9-4A11-B6A4-95124485D5C0}"/>
                </a:ext>
              </a:extLst>
            </p:cNvPr>
            <p:cNvSpPr txBox="1">
              <a:spLocks/>
            </p:cNvSpPr>
            <p:nvPr/>
          </p:nvSpPr>
          <p:spPr>
            <a:xfrm>
              <a:off x="640874" y="2954521"/>
              <a:ext cx="3227875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marR="0" indent="0" algn="l" defTabSz="932742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400" kern="1200" spc="0" baseline="0">
                  <a:gradFill>
                    <a:gsLst>
                      <a:gs pos="1250">
                        <a:schemeClr val="tx1"/>
                      </a:gs>
                      <a:gs pos="99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8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2286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0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4572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6858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00" kern="1200" spc="0" baseline="0" dirty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282828"/>
                      </a:gs>
                      <a:gs pos="99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AI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identifies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+mn-ea"/>
                  <a:cs typeface="Times New Roman" panose="02020603050405020304" pitchFamily="18" charset="0"/>
                </a:rPr>
                <a:t>knowledge and people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282828"/>
                      </a:gs>
                      <a:gs pos="99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Times New Roman" panose="02020603050405020304" pitchFamily="18" charset="0"/>
                </a:rPr>
                <a:t>and automatically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282828"/>
                      </a:gs>
                      <a:gs pos="99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organizes them into related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+mn-ea"/>
                  <a:cs typeface="Times New Roman" panose="02020603050405020304" pitchFamily="18" charset="0"/>
                </a:rPr>
                <a:t> topics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282828"/>
                      </a:gs>
                      <a:gs pos="99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C0EA101-A255-4BF8-A579-B77C04E24063}"/>
              </a:ext>
            </a:extLst>
          </p:cNvPr>
          <p:cNvGrpSpPr/>
          <p:nvPr/>
        </p:nvGrpSpPr>
        <p:grpSpPr>
          <a:xfrm>
            <a:off x="4609055" y="2431726"/>
            <a:ext cx="3380609" cy="3790097"/>
            <a:chOff x="4609055" y="2431726"/>
            <a:chExt cx="3380609" cy="379009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0FD15B0-5CDD-484E-8DAC-339700F59165}"/>
                </a:ext>
              </a:extLst>
            </p:cNvPr>
            <p:cNvGrpSpPr/>
            <p:nvPr/>
          </p:nvGrpSpPr>
          <p:grpSpPr>
            <a:xfrm>
              <a:off x="4609055" y="4361215"/>
              <a:ext cx="3315599" cy="1860608"/>
              <a:chOff x="4290230" y="4412971"/>
              <a:chExt cx="3297075" cy="185021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1EF022-146F-4706-9AA3-5D9CA488C8EE}"/>
                  </a:ext>
                </a:extLst>
              </p:cNvPr>
              <p:cNvSpPr/>
              <p:nvPr/>
            </p:nvSpPr>
            <p:spPr bwMode="auto">
              <a:xfrm>
                <a:off x="4290230" y="4412971"/>
                <a:ext cx="3297075" cy="18502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7" name="Picture 16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47648FEE-D884-4A23-9C2E-B5440BA2E5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06131" y="4414133"/>
                <a:ext cx="3263561" cy="1849051"/>
              </a:xfrm>
              <a:prstGeom prst="rect">
                <a:avLst/>
              </a:prstGeom>
            </p:spPr>
          </p:pic>
          <p:pic>
            <p:nvPicPr>
              <p:cNvPr id="18" name="Picture 17" descr="A screenshot of a social media post&#10;&#10;Description automatically generated">
                <a:extLst>
                  <a:ext uri="{FF2B5EF4-FFF2-40B4-BE49-F238E27FC236}">
                    <a16:creationId xmlns:a16="http://schemas.microsoft.com/office/drawing/2014/main" id="{9A0FE2C2-C6CE-4333-ADA3-EE9005025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91814" y="4776800"/>
                <a:ext cx="2572990" cy="96659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6F6ABB-EF6E-4A94-8DE3-61F8B3A3B230}"/>
                </a:ext>
              </a:extLst>
            </p:cNvPr>
            <p:cNvSpPr txBox="1"/>
            <p:nvPr/>
          </p:nvSpPr>
          <p:spPr>
            <a:xfrm>
              <a:off x="4625045" y="2431726"/>
              <a:ext cx="1947014" cy="461665"/>
            </a:xfrm>
            <a:prstGeom prst="rect">
              <a:avLst/>
            </a:prstGeom>
            <a:noFill/>
          </p:spPr>
          <p:txBody>
            <a:bodyPr wrap="square" lIns="0" tIns="91440" rIns="0" bIns="14630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>
                  <a:gradFill>
                    <a:gsLst>
                      <a:gs pos="2917">
                        <a:srgbClr val="282828"/>
                      </a:gs>
                      <a:gs pos="30000">
                        <a:srgbClr val="282828"/>
                      </a:gs>
                    </a:gsLst>
                    <a:lin ang="5400000" scaled="0"/>
                  </a:gradFill>
                  <a:latin typeface="Segoe UI"/>
                </a:rPr>
                <a:t>Topic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282828"/>
                      </a:gs>
                      <a:gs pos="30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Curation</a:t>
              </a:r>
            </a:p>
          </p:txBody>
        </p:sp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72D19A9B-90C6-4958-A18C-0EBF42636684}"/>
                </a:ext>
              </a:extLst>
            </p:cNvPr>
            <p:cNvSpPr txBox="1">
              <a:spLocks/>
            </p:cNvSpPr>
            <p:nvPr/>
          </p:nvSpPr>
          <p:spPr>
            <a:xfrm>
              <a:off x="4632052" y="2954521"/>
              <a:ext cx="3357612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marR="0" indent="0" algn="l" defTabSz="932742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400" kern="1200" spc="0" baseline="0">
                  <a:gradFill>
                    <a:gsLst>
                      <a:gs pos="1250">
                        <a:schemeClr val="tx1"/>
                      </a:gs>
                      <a:gs pos="99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8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2286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0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4572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0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685800" marR="0" indent="0" algn="l" defTabSz="932742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00" kern="1200" spc="0" baseline="0" dirty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282828"/>
                      </a:gs>
                      <a:gs pos="99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Subject matter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experts refine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282828"/>
                      </a:gs>
                      <a:gs pos="99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topics  </a:t>
              </a:r>
              <a:r>
                <a:rPr lang="en-US" sz="1600">
                  <a:gradFill>
                    <a:gsLst>
                      <a:gs pos="1250">
                        <a:srgbClr val="282828"/>
                      </a:gs>
                      <a:gs pos="99000">
                        <a:srgbClr val="282828"/>
                      </a:gs>
                    </a:gsLst>
                    <a:lin ang="5400000" scaled="0"/>
                  </a:gradFill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through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topic pages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282828"/>
                      </a:gs>
                      <a:gs pos="99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, and AI learns from your input.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49785F-E0D1-4CE5-AFCB-93EDA6FF623D}"/>
              </a:ext>
            </a:extLst>
          </p:cNvPr>
          <p:cNvGrpSpPr/>
          <p:nvPr/>
        </p:nvGrpSpPr>
        <p:grpSpPr>
          <a:xfrm>
            <a:off x="8366681" y="2425451"/>
            <a:ext cx="3468761" cy="3796371"/>
            <a:chOff x="8366681" y="2425451"/>
            <a:chExt cx="3468761" cy="379637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596500-29A7-4460-A8BE-F3829B0A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0876" y="4361214"/>
              <a:ext cx="3313796" cy="18606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130033-5F0C-41F1-B42D-D134A3AF1826}"/>
                </a:ext>
              </a:extLst>
            </p:cNvPr>
            <p:cNvSpPr txBox="1"/>
            <p:nvPr/>
          </p:nvSpPr>
          <p:spPr>
            <a:xfrm>
              <a:off x="8366681" y="2425451"/>
              <a:ext cx="2543234" cy="461665"/>
            </a:xfrm>
            <a:prstGeom prst="rect">
              <a:avLst/>
            </a:prstGeom>
            <a:noFill/>
          </p:spPr>
          <p:txBody>
            <a:bodyPr wrap="square" lIns="0" tIns="91440" rIns="0" bIns="146304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282828"/>
                      </a:gs>
                      <a:gs pos="30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Topic Discovery</a:t>
              </a:r>
            </a:p>
          </p:txBody>
        </p:sp>
        <p:sp>
          <p:nvSpPr>
            <p:cNvPr id="14" name="Text Placeholder 3">
              <a:extLst>
                <a:ext uri="{FF2B5EF4-FFF2-40B4-BE49-F238E27FC236}">
                  <a16:creationId xmlns:a16="http://schemas.microsoft.com/office/drawing/2014/main" id="{353A19E4-F24D-4F13-B161-A8413CEE82BD}"/>
                </a:ext>
              </a:extLst>
            </p:cNvPr>
            <p:cNvSpPr txBox="1">
              <a:spLocks/>
            </p:cNvSpPr>
            <p:nvPr/>
          </p:nvSpPr>
          <p:spPr>
            <a:xfrm>
              <a:off x="8366681" y="2892170"/>
              <a:ext cx="3468761" cy="98488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marR="0" indent="0" algn="l" defTabSz="951304" rtl="0" eaLnBrk="1" fontAlgn="auto" latinLnBrk="0" hangingPunct="1">
                <a:lnSpc>
                  <a:spcPct val="90000"/>
                </a:lnSpc>
                <a:spcBef>
                  <a:spcPts val="1224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448" kern="1200" spc="0" baseline="0">
                  <a:gradFill>
                    <a:gsLst>
                      <a:gs pos="1250">
                        <a:schemeClr val="tx1"/>
                      </a:gs>
                      <a:gs pos="99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0" marR="0" indent="0" algn="l" defTabSz="951304" rtl="0" eaLnBrk="1" fontAlgn="auto" latinLnBrk="0" hangingPunct="1">
                <a:lnSpc>
                  <a:spcPct val="90000"/>
                </a:lnSpc>
                <a:spcBef>
                  <a:spcPts val="306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836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233149" marR="0" indent="0" algn="l" defTabSz="951304" rtl="0" eaLnBrk="1" fontAlgn="auto" latinLnBrk="0" hangingPunct="1">
                <a:lnSpc>
                  <a:spcPct val="90000"/>
                </a:lnSpc>
                <a:spcBef>
                  <a:spcPts val="306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2040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466298" marR="0" indent="0" algn="l" defTabSz="951304" rtl="0" eaLnBrk="1" fontAlgn="auto" latinLnBrk="0" hangingPunct="1">
                <a:lnSpc>
                  <a:spcPct val="90000"/>
                </a:lnSpc>
                <a:spcBef>
                  <a:spcPts val="306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32" kern="1200" spc="0" baseline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699447" marR="0" indent="0" algn="l" defTabSz="951304" rtl="0" eaLnBrk="1" fontAlgn="auto" latinLnBrk="0" hangingPunct="1">
                <a:lnSpc>
                  <a:spcPct val="90000"/>
                </a:lnSpc>
                <a:spcBef>
                  <a:spcPts val="306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lang="en-US" sz="1632" kern="1200" spc="0" baseline="0" dirty="0"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616084" indent="-237826" algn="l" defTabSz="95130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1737" indent="-237826" algn="l" defTabSz="95130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7389" indent="-237826" algn="l" defTabSz="95130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3042" indent="-237826" algn="l" defTabSz="95130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513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/>
                </a:rPr>
                <a:t>Discover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282828"/>
                      </a:gs>
                      <a:gs pos="99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/>
                </a:rPr>
                <a:t>knowledge in the apps you use every day through t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/>
                </a:rPr>
                <a:t>opic cards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282828"/>
                      </a:gs>
                      <a:gs pos="99000">
                        <a:srgbClr val="28282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/>
                </a:rPr>
                <a:t>- you can also discover topics in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/>
                </a:rPr>
                <a:t>Microsoft Search.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292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8286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05EA9B-C787-4453-B8BA-641A6144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95" y="3009356"/>
            <a:ext cx="11024172" cy="997196"/>
          </a:xfrm>
        </p:spPr>
        <p:txBody>
          <a:bodyPr/>
          <a:lstStyle/>
          <a:p>
            <a:r>
              <a:rPr lang="en-US" sz="3600"/>
              <a:t>Categorize content and extract metadata </a:t>
            </a:r>
            <a:br>
              <a:rPr lang="en-US" sz="3600"/>
            </a:br>
            <a:r>
              <a:rPr lang="en-US" sz="3600"/>
              <a:t>with Intelligent Content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F0A6-EF8D-471B-AD67-04194CC9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9571"/>
            <a:ext cx="11016561" cy="1172629"/>
          </a:xfrm>
        </p:spPr>
        <p:txBody>
          <a:bodyPr/>
          <a:lstStyle/>
          <a:p>
            <a:r>
              <a:rPr lang="en-US"/>
              <a:t>Intelligent content services overview</a:t>
            </a:r>
            <a:br>
              <a:rPr lang="en-US" b="1" spc="0">
                <a:solidFill>
                  <a:schemeClr val="bg1"/>
                </a:solidFill>
                <a:latin typeface="Segoe UI" panose="020B0502040204020203" pitchFamily="34" charset="0"/>
              </a:rPr>
            </a:b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A4781-D9D9-436F-B709-A89E38A7B76B}"/>
              </a:ext>
            </a:extLst>
          </p:cNvPr>
          <p:cNvGrpSpPr/>
          <p:nvPr/>
        </p:nvGrpSpPr>
        <p:grpSpPr>
          <a:xfrm>
            <a:off x="873563" y="2821447"/>
            <a:ext cx="2485451" cy="3312920"/>
            <a:chOff x="1043979" y="2783651"/>
            <a:chExt cx="2485451" cy="33129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A814D0-4EE0-4740-833E-BB966BBC9A40}"/>
                </a:ext>
              </a:extLst>
            </p:cNvPr>
            <p:cNvSpPr/>
            <p:nvPr/>
          </p:nvSpPr>
          <p:spPr bwMode="auto">
            <a:xfrm>
              <a:off x="1043979" y="2783651"/>
              <a:ext cx="2441909" cy="2733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BED5B5-5E2D-4499-B5AF-8C9C1D350931}"/>
                </a:ext>
              </a:extLst>
            </p:cNvPr>
            <p:cNvSpPr txBox="1"/>
            <p:nvPr/>
          </p:nvSpPr>
          <p:spPr>
            <a:xfrm>
              <a:off x="1414356" y="5790235"/>
              <a:ext cx="1701154" cy="30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7A6BCA"/>
                  </a:solidFill>
                  <a:cs typeface="Arial"/>
                  <a:sym typeface="Arial"/>
                </a:rPr>
                <a:t>Interactive</a:t>
              </a:r>
            </a:p>
          </p:txBody>
        </p:sp>
        <p:grpSp>
          <p:nvGrpSpPr>
            <p:cNvPr id="77" name="Group 76" descr="Manual icon">
              <a:extLst>
                <a:ext uri="{FF2B5EF4-FFF2-40B4-BE49-F238E27FC236}">
                  <a16:creationId xmlns:a16="http://schemas.microsoft.com/office/drawing/2014/main" id="{18AAD529-CDE0-41A4-8AA9-06195976D1BF}"/>
                </a:ext>
              </a:extLst>
            </p:cNvPr>
            <p:cNvGrpSpPr/>
            <p:nvPr/>
          </p:nvGrpSpPr>
          <p:grpSpPr>
            <a:xfrm>
              <a:off x="1728294" y="3406410"/>
              <a:ext cx="1096802" cy="1097280"/>
              <a:chOff x="1417503" y="4083882"/>
              <a:chExt cx="1096802" cy="1097280"/>
            </a:xfrm>
          </p:grpSpPr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07DC41FD-7B3E-4D92-AAC5-E2FF596FB7F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17503" y="4083882"/>
                <a:ext cx="1096802" cy="1097280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524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76A06A3E-23C1-4BC2-94E5-542572FA0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69135" y="4358202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67DD775-F44A-4E0D-9668-5BF4E967FFA8}"/>
                </a:ext>
              </a:extLst>
            </p:cNvPr>
            <p:cNvSpPr txBox="1"/>
            <p:nvPr/>
          </p:nvSpPr>
          <p:spPr>
            <a:xfrm>
              <a:off x="1870066" y="2970447"/>
              <a:ext cx="105578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>
                  <a:latin typeface="+mj-lt"/>
                </a:rPr>
                <a:t>Manual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665228F-1C9B-4CA4-AF88-7EDFE33637CB}"/>
                </a:ext>
              </a:extLst>
            </p:cNvPr>
            <p:cNvSpPr/>
            <p:nvPr/>
          </p:nvSpPr>
          <p:spPr>
            <a:xfrm>
              <a:off x="1044008" y="4835217"/>
              <a:ext cx="24854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noProof="0">
                  <a:latin typeface="Segoe UI"/>
                </a:rPr>
                <a:t>Any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</a:rPr>
                <a:t> content, aided by use of managed</a:t>
              </a:r>
              <a:r>
                <a:rPr kumimoji="0" lang="en-US" sz="1200" b="0" i="0" u="none" strike="noStrike" kern="1200" cap="none" spc="0" normalizeH="0" noProof="0">
                  <a:ln>
                    <a:noFill/>
                  </a:ln>
                  <a:effectLst/>
                  <a:uLnTx/>
                  <a:uFillTx/>
                  <a:latin typeface="Segoe UI"/>
                </a:rPr>
                <a:t> terms and conten</a:t>
              </a:r>
              <a:r>
                <a:rPr lang="en-US" sz="1200">
                  <a:latin typeface="Segoe UI"/>
                </a:rPr>
                <a:t>t types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8810A1-BCDF-4C0B-9F39-2A9ED0E76B97}"/>
              </a:ext>
            </a:extLst>
          </p:cNvPr>
          <p:cNvGrpSpPr/>
          <p:nvPr/>
        </p:nvGrpSpPr>
        <p:grpSpPr>
          <a:xfrm>
            <a:off x="6278283" y="2817848"/>
            <a:ext cx="2552186" cy="3272777"/>
            <a:chOff x="6278283" y="2817848"/>
            <a:chExt cx="2552186" cy="32727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35CCD2-B137-4A82-B00C-8032429251CB}"/>
                </a:ext>
              </a:extLst>
            </p:cNvPr>
            <p:cNvGrpSpPr/>
            <p:nvPr/>
          </p:nvGrpSpPr>
          <p:grpSpPr>
            <a:xfrm>
              <a:off x="6298843" y="2817848"/>
              <a:ext cx="2531626" cy="2742206"/>
              <a:chOff x="9029398" y="2783651"/>
              <a:chExt cx="2531626" cy="274220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A2B51F8-2CDE-435C-BF19-6542F1753DB9}"/>
                  </a:ext>
                </a:extLst>
              </p:cNvPr>
              <p:cNvSpPr/>
              <p:nvPr/>
            </p:nvSpPr>
            <p:spPr bwMode="auto">
              <a:xfrm>
                <a:off x="9039749" y="2783651"/>
                <a:ext cx="2441909" cy="27422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CD944CB-DF0C-4322-8874-0B3D8076A091}"/>
                  </a:ext>
                </a:extLst>
              </p:cNvPr>
              <p:cNvSpPr txBox="1"/>
              <p:nvPr/>
            </p:nvSpPr>
            <p:spPr>
              <a:xfrm>
                <a:off x="9555872" y="2985419"/>
                <a:ext cx="166897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>
                    <a:latin typeface="+mj-lt"/>
                  </a:rPr>
                  <a:t>Form processing</a:t>
                </a:r>
              </a:p>
            </p:txBody>
          </p:sp>
          <p:grpSp>
            <p:nvGrpSpPr>
              <p:cNvPr id="83" name="Group 82" descr="Forms Understanding icon">
                <a:extLst>
                  <a:ext uri="{FF2B5EF4-FFF2-40B4-BE49-F238E27FC236}">
                    <a16:creationId xmlns:a16="http://schemas.microsoft.com/office/drawing/2014/main" id="{03EEC53D-78FA-464A-AC92-29E95C8E53C3}"/>
                  </a:ext>
                </a:extLst>
              </p:cNvPr>
              <p:cNvGrpSpPr/>
              <p:nvPr/>
            </p:nvGrpSpPr>
            <p:grpSpPr>
              <a:xfrm>
                <a:off x="9709410" y="3429282"/>
                <a:ext cx="1096802" cy="1097280"/>
                <a:chOff x="6928065" y="2798788"/>
                <a:chExt cx="1096802" cy="1097280"/>
              </a:xfrm>
            </p:grpSpPr>
            <p:sp>
              <p:nvSpPr>
                <p:cNvPr id="84" name="Oval 8">
                  <a:extLst>
                    <a:ext uri="{FF2B5EF4-FFF2-40B4-BE49-F238E27FC236}">
                      <a16:creationId xmlns:a16="http://schemas.microsoft.com/office/drawing/2014/main" id="{4F91B921-C26B-491D-A9FE-EAFE22D49F4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928065" y="2798788"/>
                  <a:ext cx="1096802" cy="1097280"/>
                </a:xfrm>
                <a:prstGeom prst="ellipse">
                  <a:avLst/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524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69DC21C6-18F4-4D86-BDB1-0E29AC326F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02146" y="2994987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5FBB715-2AD1-4FE4-BDF5-D561A1CDDE61}"/>
                  </a:ext>
                </a:extLst>
              </p:cNvPr>
              <p:cNvSpPr/>
              <p:nvPr/>
            </p:nvSpPr>
            <p:spPr>
              <a:xfrm>
                <a:off x="9029398" y="4665958"/>
                <a:ext cx="25316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:r>
                  <a:rPr lang="en-US" sz="1200"/>
                  <a:t>Capture content types and  metadata from purchase orders, applications, other structured documents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56E6BB-4C1B-46F2-A206-3C35B211B6B3}"/>
                </a:ext>
              </a:extLst>
            </p:cNvPr>
            <p:cNvSpPr txBox="1"/>
            <p:nvPr/>
          </p:nvSpPr>
          <p:spPr>
            <a:xfrm>
              <a:off x="6278283" y="5773507"/>
              <a:ext cx="2003464" cy="31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7A6BCA"/>
                  </a:solidFill>
                  <a:cs typeface="Arial"/>
                  <a:sym typeface="Arial"/>
                </a:rPr>
                <a:t>Partly automated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383907-CA50-41A8-9193-A5E3E8E44DDE}"/>
              </a:ext>
            </a:extLst>
          </p:cNvPr>
          <p:cNvGrpSpPr/>
          <p:nvPr/>
        </p:nvGrpSpPr>
        <p:grpSpPr>
          <a:xfrm>
            <a:off x="9040314" y="2828032"/>
            <a:ext cx="2603710" cy="3252054"/>
            <a:chOff x="9040314" y="2828032"/>
            <a:chExt cx="2603710" cy="325205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DD31B3-D3E8-431A-84EA-BE29462E3A5D}"/>
                </a:ext>
              </a:extLst>
            </p:cNvPr>
            <p:cNvGrpSpPr/>
            <p:nvPr/>
          </p:nvGrpSpPr>
          <p:grpSpPr>
            <a:xfrm>
              <a:off x="9040314" y="2828032"/>
              <a:ext cx="2603710" cy="2733083"/>
              <a:chOff x="9158852" y="2828032"/>
              <a:chExt cx="2603710" cy="27330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2E60B3-FF21-4A64-BBAD-807E60AC73B0}"/>
                  </a:ext>
                </a:extLst>
              </p:cNvPr>
              <p:cNvSpPr/>
              <p:nvPr/>
            </p:nvSpPr>
            <p:spPr bwMode="auto">
              <a:xfrm>
                <a:off x="9158852" y="2828032"/>
                <a:ext cx="2441909" cy="2733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A066D0F-B3C5-4573-A485-D0B2A152474C}"/>
                  </a:ext>
                </a:extLst>
              </p:cNvPr>
              <p:cNvSpPr txBox="1"/>
              <p:nvPr/>
            </p:nvSpPr>
            <p:spPr>
              <a:xfrm>
                <a:off x="9499588" y="3028526"/>
                <a:ext cx="192807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>
                    <a:latin typeface="+mj-lt"/>
                  </a:rPr>
                  <a:t>Object detection</a:t>
                </a:r>
              </a:p>
            </p:txBody>
          </p:sp>
          <p:grpSp>
            <p:nvGrpSpPr>
              <p:cNvPr id="80" name="Group 79" descr="Automated Object Detection icon">
                <a:extLst>
                  <a:ext uri="{FF2B5EF4-FFF2-40B4-BE49-F238E27FC236}">
                    <a16:creationId xmlns:a16="http://schemas.microsoft.com/office/drawing/2014/main" id="{4E5B1CBB-B3AF-4CED-92C5-5EE2934F3DA6}"/>
                  </a:ext>
                </a:extLst>
              </p:cNvPr>
              <p:cNvGrpSpPr/>
              <p:nvPr/>
            </p:nvGrpSpPr>
            <p:grpSpPr>
              <a:xfrm>
                <a:off x="9655837" y="3399313"/>
                <a:ext cx="1096802" cy="1097280"/>
                <a:chOff x="4172784" y="3445469"/>
                <a:chExt cx="1096802" cy="1097280"/>
              </a:xfrm>
            </p:grpSpPr>
            <p:sp>
              <p:nvSpPr>
                <p:cNvPr id="81" name="Oval 8">
                  <a:extLst>
                    <a:ext uri="{FF2B5EF4-FFF2-40B4-BE49-F238E27FC236}">
                      <a16:creationId xmlns:a16="http://schemas.microsoft.com/office/drawing/2014/main" id="{1AC51257-8789-47C2-9EA2-1A039950827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72784" y="3445469"/>
                  <a:ext cx="1096802" cy="1097280"/>
                </a:xfrm>
                <a:prstGeom prst="ellipse">
                  <a:avLst/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524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FA773577-397C-4313-A607-B21AD51DBD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02357" y="3660320"/>
                  <a:ext cx="640080" cy="640080"/>
                </a:xfrm>
                <a:prstGeom prst="rect">
                  <a:avLst/>
                </a:prstGeom>
              </p:spPr>
            </p:pic>
          </p:grp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38B29E1-DFA4-4AAA-9326-8F505CF8505C}"/>
                  </a:ext>
                </a:extLst>
              </p:cNvPr>
              <p:cNvSpPr/>
              <p:nvPr/>
            </p:nvSpPr>
            <p:spPr>
              <a:xfrm>
                <a:off x="9230936" y="4895416"/>
                <a:ext cx="25316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:r>
                  <a:rPr lang="en-US" sz="1200"/>
                  <a:t>Process digital content - photos, scans, receipts, business cards, videos with OCR &amp; text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36FAAD-CE8C-40C7-AF8D-747FCF83AC0E}"/>
                </a:ext>
              </a:extLst>
            </p:cNvPr>
            <p:cNvSpPr txBox="1"/>
            <p:nvPr/>
          </p:nvSpPr>
          <p:spPr>
            <a:xfrm>
              <a:off x="9092537" y="5762968"/>
              <a:ext cx="2003464" cy="31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7A6BCA"/>
                  </a:solidFill>
                  <a:cs typeface="Arial"/>
                  <a:sym typeface="Arial"/>
                </a:rPr>
                <a:t>Fully AI-automated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0F8F21-AACE-4FB7-9798-6EFC87ECA653}"/>
              </a:ext>
            </a:extLst>
          </p:cNvPr>
          <p:cNvGrpSpPr/>
          <p:nvPr/>
        </p:nvGrpSpPr>
        <p:grpSpPr>
          <a:xfrm>
            <a:off x="3627428" y="2794299"/>
            <a:ext cx="2908678" cy="3302272"/>
            <a:chOff x="3766632" y="2794299"/>
            <a:chExt cx="2908678" cy="330227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52E5A6C-C192-4B41-B688-67494DBAE132}"/>
                </a:ext>
              </a:extLst>
            </p:cNvPr>
            <p:cNvSpPr/>
            <p:nvPr/>
          </p:nvSpPr>
          <p:spPr bwMode="auto">
            <a:xfrm>
              <a:off x="3800500" y="2794299"/>
              <a:ext cx="2441909" cy="2761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86" name="Group 85" descr="Object Extraction icon">
              <a:extLst>
                <a:ext uri="{FF2B5EF4-FFF2-40B4-BE49-F238E27FC236}">
                  <a16:creationId xmlns:a16="http://schemas.microsoft.com/office/drawing/2014/main" id="{449998B5-AC4D-4BC0-8005-5DA3A0C51C26}"/>
                </a:ext>
              </a:extLst>
            </p:cNvPr>
            <p:cNvGrpSpPr/>
            <p:nvPr/>
          </p:nvGrpSpPr>
          <p:grpSpPr>
            <a:xfrm>
              <a:off x="4363865" y="3451248"/>
              <a:ext cx="1096802" cy="1097280"/>
              <a:chOff x="9598676" y="2708953"/>
              <a:chExt cx="1096802" cy="1097280"/>
            </a:xfrm>
          </p:grpSpPr>
          <p:sp>
            <p:nvSpPr>
              <p:cNvPr id="87" name="Oval 8">
                <a:extLst>
                  <a:ext uri="{FF2B5EF4-FFF2-40B4-BE49-F238E27FC236}">
                    <a16:creationId xmlns:a16="http://schemas.microsoft.com/office/drawing/2014/main" id="{331E1A50-70BC-4BF5-AF08-AB28240118C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98676" y="2708953"/>
                <a:ext cx="1096802" cy="1097280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524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410E61B3-43D1-4415-9107-5BB4867B1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2757" y="2961544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E4F5FE3-13B0-4188-BB79-C28344C22AF6}"/>
                </a:ext>
              </a:extLst>
            </p:cNvPr>
            <p:cNvSpPr/>
            <p:nvPr/>
          </p:nvSpPr>
          <p:spPr>
            <a:xfrm>
              <a:off x="3766632" y="4844420"/>
              <a:ext cx="2527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Capture content types and  metadata from contracts, resumes, other unstructured documents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BD08F1-0787-4346-97D7-6600B03D78E0}"/>
                </a:ext>
              </a:extLst>
            </p:cNvPr>
            <p:cNvSpPr txBox="1"/>
            <p:nvPr/>
          </p:nvSpPr>
          <p:spPr>
            <a:xfrm>
              <a:off x="3812383" y="5779453"/>
              <a:ext cx="2003464" cy="31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7A6BCA"/>
                  </a:solidFill>
                  <a:cs typeface="Arial"/>
                  <a:sym typeface="Arial"/>
                </a:rPr>
                <a:t>Machine-teaching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44A1FAF-C8B2-48D2-9659-6C898274E75A}"/>
                </a:ext>
              </a:extLst>
            </p:cNvPr>
            <p:cNvSpPr txBox="1"/>
            <p:nvPr/>
          </p:nvSpPr>
          <p:spPr>
            <a:xfrm>
              <a:off x="3915970" y="3011698"/>
              <a:ext cx="275934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>
                  <a:latin typeface="+mj-lt"/>
                </a:rPr>
                <a:t>Document understanding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17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Premium Managed Metadata Service</a:t>
            </a:r>
            <a:endParaRPr lang="en-US"/>
          </a:p>
        </p:txBody>
      </p:sp>
      <p:sp>
        <p:nvSpPr>
          <p:cNvPr id="2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AA04C12E-D72C-4CD8-8562-7CA7F20773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23063" y="3199102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" name="arrow_23" title="Icon of an arrow pointing into an container">
            <a:extLst>
              <a:ext uri="{FF2B5EF4-FFF2-40B4-BE49-F238E27FC236}">
                <a16:creationId xmlns:a16="http://schemas.microsoft.com/office/drawing/2014/main" id="{27E1B74B-B767-4E78-B4A1-1B6626D515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54038" y="3192772"/>
            <a:ext cx="292905" cy="365760"/>
          </a:xfrm>
          <a:custGeom>
            <a:avLst/>
            <a:gdLst>
              <a:gd name="T0" fmla="*/ 145 w 197"/>
              <a:gd name="T1" fmla="*/ 153 h 246"/>
              <a:gd name="T2" fmla="*/ 99 w 197"/>
              <a:gd name="T3" fmla="*/ 194 h 246"/>
              <a:gd name="T4" fmla="*/ 52 w 197"/>
              <a:gd name="T5" fmla="*/ 153 h 246"/>
              <a:gd name="T6" fmla="*/ 0 w 197"/>
              <a:gd name="T7" fmla="*/ 78 h 246"/>
              <a:gd name="T8" fmla="*/ 0 w 197"/>
              <a:gd name="T9" fmla="*/ 246 h 246"/>
              <a:gd name="T10" fmla="*/ 197 w 197"/>
              <a:gd name="T11" fmla="*/ 246 h 246"/>
              <a:gd name="T12" fmla="*/ 197 w 197"/>
              <a:gd name="T13" fmla="*/ 78 h 246"/>
              <a:gd name="T14" fmla="*/ 99 w 197"/>
              <a:gd name="T15" fmla="*/ 194 h 246"/>
              <a:gd name="T16" fmla="*/ 99 w 197"/>
              <a:gd name="T17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7" h="246">
                <a:moveTo>
                  <a:pt x="145" y="153"/>
                </a:moveTo>
                <a:lnTo>
                  <a:pt x="99" y="194"/>
                </a:lnTo>
                <a:lnTo>
                  <a:pt x="52" y="153"/>
                </a:lnTo>
                <a:moveTo>
                  <a:pt x="0" y="78"/>
                </a:moveTo>
                <a:lnTo>
                  <a:pt x="0" y="246"/>
                </a:lnTo>
                <a:lnTo>
                  <a:pt x="197" y="246"/>
                </a:lnTo>
                <a:lnTo>
                  <a:pt x="197" y="78"/>
                </a:lnTo>
                <a:moveTo>
                  <a:pt x="99" y="194"/>
                </a:moveTo>
                <a:lnTo>
                  <a:pt x="99" y="0"/>
                </a:lnTo>
              </a:path>
            </a:pathLst>
          </a:custGeom>
          <a:noFill/>
          <a:ln w="15875" cap="sq">
            <a:solidFill>
              <a:srgbClr val="0070C0"/>
            </a:solidFill>
            <a:prstDash val="soli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9" name="swipe" title="Icon of a rectangle with a smaller rectangle inside and an arrow pointing towards it">
            <a:extLst>
              <a:ext uri="{FF2B5EF4-FFF2-40B4-BE49-F238E27FC236}">
                <a16:creationId xmlns:a16="http://schemas.microsoft.com/office/drawing/2014/main" id="{9AFDA333-34A3-456A-812A-6BAE96F3CFE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2880" y="3238493"/>
            <a:ext cx="579714" cy="320040"/>
          </a:xfrm>
          <a:custGeom>
            <a:avLst/>
            <a:gdLst>
              <a:gd name="T0" fmla="*/ 282 w 605"/>
              <a:gd name="T1" fmla="*/ 82 h 334"/>
              <a:gd name="T2" fmla="*/ 365 w 605"/>
              <a:gd name="T3" fmla="*/ 166 h 334"/>
              <a:gd name="T4" fmla="*/ 282 w 605"/>
              <a:gd name="T5" fmla="*/ 252 h 334"/>
              <a:gd name="T6" fmla="*/ 365 w 605"/>
              <a:gd name="T7" fmla="*/ 166 h 334"/>
              <a:gd name="T8" fmla="*/ 184 w 605"/>
              <a:gd name="T9" fmla="*/ 166 h 334"/>
              <a:gd name="T10" fmla="*/ 605 w 605"/>
              <a:gd name="T11" fmla="*/ 122 h 334"/>
              <a:gd name="T12" fmla="*/ 605 w 605"/>
              <a:gd name="T13" fmla="*/ 0 h 334"/>
              <a:gd name="T14" fmla="*/ 0 w 605"/>
              <a:gd name="T15" fmla="*/ 0 h 334"/>
              <a:gd name="T16" fmla="*/ 0 w 605"/>
              <a:gd name="T17" fmla="*/ 334 h 334"/>
              <a:gd name="T18" fmla="*/ 605 w 605"/>
              <a:gd name="T19" fmla="*/ 334 h 334"/>
              <a:gd name="T20" fmla="*/ 605 w 605"/>
              <a:gd name="T21" fmla="*/ 122 h 334"/>
              <a:gd name="T22" fmla="*/ 441 w 605"/>
              <a:gd name="T23" fmla="*/ 0 h 334"/>
              <a:gd name="T24" fmla="*/ 441 w 605"/>
              <a:gd name="T25" fmla="*/ 33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5" h="334">
                <a:moveTo>
                  <a:pt x="282" y="82"/>
                </a:moveTo>
                <a:lnTo>
                  <a:pt x="365" y="166"/>
                </a:lnTo>
                <a:lnTo>
                  <a:pt x="282" y="252"/>
                </a:lnTo>
                <a:moveTo>
                  <a:pt x="365" y="166"/>
                </a:moveTo>
                <a:lnTo>
                  <a:pt x="184" y="166"/>
                </a:lnTo>
                <a:moveTo>
                  <a:pt x="605" y="122"/>
                </a:moveTo>
                <a:lnTo>
                  <a:pt x="605" y="0"/>
                </a:lnTo>
                <a:lnTo>
                  <a:pt x="0" y="0"/>
                </a:lnTo>
                <a:lnTo>
                  <a:pt x="0" y="334"/>
                </a:lnTo>
                <a:lnTo>
                  <a:pt x="605" y="334"/>
                </a:lnTo>
                <a:lnTo>
                  <a:pt x="605" y="122"/>
                </a:lnTo>
                <a:moveTo>
                  <a:pt x="441" y="0"/>
                </a:moveTo>
                <a:lnTo>
                  <a:pt x="441" y="334"/>
                </a:lnTo>
              </a:path>
            </a:pathLst>
          </a:custGeom>
          <a:noFill/>
          <a:ln w="15875" cap="sq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F68613-354A-4868-A3B1-AFD43EBD8396}"/>
              </a:ext>
            </a:extLst>
          </p:cNvPr>
          <p:cNvSpPr txBox="1"/>
          <p:nvPr/>
        </p:nvSpPr>
        <p:spPr>
          <a:xfrm>
            <a:off x="952042" y="4191795"/>
            <a:ext cx="29473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/>
              <a:t>Understand the composition of your term store &amp; manage it better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2107F5-CD41-41CA-93C1-AC68A3645B2F}"/>
              </a:ext>
            </a:extLst>
          </p:cNvPr>
          <p:cNvSpPr txBox="1"/>
          <p:nvPr/>
        </p:nvSpPr>
        <p:spPr>
          <a:xfrm>
            <a:off x="8292574" y="4063839"/>
            <a:ext cx="294738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/>
              <a:t>Define richer import files with a new format based on SKOS, with support for properties &amp; multiple term sets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8FA57-D31A-40B7-A33F-F356BCFCB82B}"/>
              </a:ext>
            </a:extLst>
          </p:cNvPr>
          <p:cNvSpPr txBox="1"/>
          <p:nvPr/>
        </p:nvSpPr>
        <p:spPr>
          <a:xfrm>
            <a:off x="4619043" y="4065372"/>
            <a:ext cx="29473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/>
              <a:t>Ensure that your critical content types are automatically added to new lists in desired hubs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534BEC-2F13-4778-8BF9-F558D4C8967D}"/>
              </a:ext>
            </a:extLst>
          </p:cNvPr>
          <p:cNvSpPr txBox="1"/>
          <p:nvPr/>
        </p:nvSpPr>
        <p:spPr>
          <a:xfrm flipH="1">
            <a:off x="4672342" y="3657297"/>
            <a:ext cx="2840789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/>
              <a:t>Content type push</a:t>
            </a:r>
            <a:endParaRPr lang="en-US" sz="2000" b="1">
              <a:cs typeface="Segoe U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0392CC-6E8F-4CBE-8BE9-23482ED94539}"/>
              </a:ext>
            </a:extLst>
          </p:cNvPr>
          <p:cNvSpPr txBox="1"/>
          <p:nvPr/>
        </p:nvSpPr>
        <p:spPr>
          <a:xfrm flipH="1">
            <a:off x="8280097" y="3657297"/>
            <a:ext cx="2840789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/>
              <a:t>New import format</a:t>
            </a:r>
            <a:endParaRPr lang="en-US" sz="2000" b="1">
              <a:cs typeface="Segoe U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BB99EE-0EA0-4ED8-9C4D-2D04C43E8C27}"/>
              </a:ext>
            </a:extLst>
          </p:cNvPr>
          <p:cNvSpPr txBox="1"/>
          <p:nvPr/>
        </p:nvSpPr>
        <p:spPr>
          <a:xfrm flipH="1">
            <a:off x="1005341" y="3657297"/>
            <a:ext cx="2840789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/>
              <a:t>Term store reports</a:t>
            </a:r>
          </a:p>
        </p:txBody>
      </p:sp>
    </p:spTree>
    <p:extLst>
      <p:ext uri="{BB962C8B-B14F-4D97-AF65-F5344CB8AC3E}">
        <p14:creationId xmlns:p14="http://schemas.microsoft.com/office/powerpoint/2010/main" val="38911699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72A6-C348-468C-9665-32E894BE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3" y="442912"/>
            <a:ext cx="6236606" cy="615553"/>
          </a:xfrm>
        </p:spPr>
        <p:txBody>
          <a:bodyPr/>
          <a:lstStyle/>
          <a:p>
            <a:r>
              <a:rPr lang="en-US" sz="2000" dirty="0"/>
              <a:t>Managed metadata service with Project Cortex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9762-7364-43E9-A647-735E1642E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71" y="1908924"/>
            <a:ext cx="2822756" cy="2872581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latin typeface="+mn-lt"/>
                <a:cs typeface="Segoe UI" panose="020B0502040204020203" pitchFamily="34" charset="0"/>
              </a:rPr>
              <a:t>1040: Project Cortex: 101 of Taxonomy &amp; Metadata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sz="2000">
              <a:latin typeface="+mn-lt"/>
              <a:cs typeface="Segoe UI" panose="020B0502040204020203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latin typeface="+mn-lt"/>
                <a:cs typeface="Segoe UI" panose="020B0502040204020203" pitchFamily="34" charset="0"/>
              </a:rPr>
              <a:t>1041: Project Cortex: Deep Dive on Metadata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sz="2000">
              <a:latin typeface="+mn-lt"/>
              <a:cs typeface="Segoe UI" panose="020B0502040204020203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sz="2000">
              <a:latin typeface="+mn-lt"/>
              <a:cs typeface="Segoe U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7609-D3E8-4BAB-B8DA-4962CA28BF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126" y="1425022"/>
            <a:ext cx="8039803" cy="4289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6736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rojectCortex">
  <a:themeElements>
    <a:clrScheme name="TS_20_Blue on White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0078D4"/>
      </a:accent1>
      <a:accent2>
        <a:srgbClr val="243A5E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0078D4"/>
      </a:hlink>
      <a:folHlink>
        <a:srgbClr val="0078D4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ojectCortex" id="{BE1F0718-6FB6-46C3-872D-F6B4925F6AFB}" vid="{07181DD3-E3D0-4474-A1CE-EC856DB9C187}"/>
    </a:ext>
  </a:extLst>
</a:theme>
</file>

<file path=ppt/theme/theme2.xml><?xml version="1.0" encoding="utf-8"?>
<a:theme xmlns:a="http://schemas.openxmlformats.org/drawingml/2006/main" name="White Template">
  <a:themeElements>
    <a:clrScheme name="TS_20_Blue on White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0078D4"/>
      </a:accent1>
      <a:accent2>
        <a:srgbClr val="243A5E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0078D4"/>
      </a:hlink>
      <a:folHlink>
        <a:srgbClr val="0078D4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Y21 MW Skilling Video PPT Template" id="{74AB3861-57E4-48C7-976A-46A628DD7E7A}" vid="{33A599C9-B4F3-4C5D-BD50-70C81F33AB2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2524</Words>
  <Application>Microsoft Office PowerPoint</Application>
  <PresentationFormat>Widescreen</PresentationFormat>
  <Paragraphs>437</Paragraphs>
  <Slides>50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Segoe UI</vt:lpstr>
      <vt:lpstr>Segoe UI Light</vt:lpstr>
      <vt:lpstr>Segoe UI Semibold</vt:lpstr>
      <vt:lpstr>Wingdings</vt:lpstr>
      <vt:lpstr>ProjectCortex</vt:lpstr>
      <vt:lpstr>White Template</vt:lpstr>
      <vt:lpstr>How to Successfully Activate and Adopt Project Cortex</vt:lpstr>
      <vt:lpstr>Overview</vt:lpstr>
      <vt:lpstr>Agenda</vt:lpstr>
      <vt:lpstr>Intelligent Content Services </vt:lpstr>
      <vt:lpstr>Topic Experiences </vt:lpstr>
      <vt:lpstr>Categorize content and extract metadata  with Intelligent Content Services</vt:lpstr>
      <vt:lpstr>Intelligent content services overview </vt:lpstr>
      <vt:lpstr>Premium Managed Metadata Service</vt:lpstr>
      <vt:lpstr>Managed metadata service with Project Cortex</vt:lpstr>
      <vt:lpstr>Document understanding</vt:lpstr>
      <vt:lpstr>Content Center</vt:lpstr>
      <vt:lpstr>Form processing</vt:lpstr>
      <vt:lpstr>Object detection</vt:lpstr>
      <vt:lpstr>Questions to help prepare</vt:lpstr>
      <vt:lpstr>Business scenarios</vt:lpstr>
      <vt:lpstr>Who will manage Content Understanding? Model management roles and activities</vt:lpstr>
      <vt:lpstr>Where – Model creation and application </vt:lpstr>
      <vt:lpstr>M365 Admin Center &gt; Setup &gt; Organizational knowledge</vt:lpstr>
      <vt:lpstr>PowerPoint Presentation</vt:lpstr>
      <vt:lpstr>Connect and organize knowledge with Topic Experiences</vt:lpstr>
      <vt:lpstr>Business scenarios</vt:lpstr>
      <vt:lpstr>Topic experiences overview </vt:lpstr>
      <vt:lpstr>Things to know  </vt:lpstr>
      <vt:lpstr>Questions to help prepare</vt:lpstr>
      <vt:lpstr>PowerPoint Presentation</vt:lpstr>
      <vt:lpstr>Migrate to Microsoft 365</vt:lpstr>
      <vt:lpstr>If you can’t migrate, connect</vt:lpstr>
      <vt:lpstr>Review permissions</vt:lpstr>
      <vt:lpstr>Scope what content is used for discovery You are always in control of what is indexed </vt:lpstr>
      <vt:lpstr>Who will manage topics? Topic management roles and activities</vt:lpstr>
      <vt:lpstr>Who will see topic cards and highlights? Control the end user experience for topics </vt:lpstr>
      <vt:lpstr>Which topics are expected?</vt:lpstr>
      <vt:lpstr>M365 Admin Center &gt; Setup &gt; Organizational knowledge</vt:lpstr>
      <vt:lpstr>PowerPoint Presentation</vt:lpstr>
      <vt:lpstr>Adoption Strategies Plan for roll out across your company and gain broad adoption to further business goals </vt:lpstr>
      <vt:lpstr>Adoption Success Factors </vt:lpstr>
      <vt:lpstr>Getting Started: Stakeholders / Project Team</vt:lpstr>
      <vt:lpstr>Getting Started: Defining Scenarios </vt:lpstr>
      <vt:lpstr>Scenario planning example 1  </vt:lpstr>
      <vt:lpstr>Scenario planning example 2  </vt:lpstr>
      <vt:lpstr>Scenario prioritization: impact vs ease of implementation </vt:lpstr>
      <vt:lpstr>Plan for launch</vt:lpstr>
      <vt:lpstr>Train your Organization </vt:lpstr>
      <vt:lpstr>Build a Champion Network </vt:lpstr>
      <vt:lpstr>Encouraging ongoing engagement </vt:lpstr>
      <vt:lpstr>Measuring success  Intelligent Content Services  </vt:lpstr>
      <vt:lpstr>Measuring success Topic Experiences  </vt:lpstr>
      <vt:lpstr>Next steps to get started </vt:lpstr>
      <vt:lpstr>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2020-10-06T17:49:18Z</dcterms:created>
  <dcterms:modified xsi:type="dcterms:W3CDTF">2020-10-06T17:49:49Z</dcterms:modified>
</cp:coreProperties>
</file>