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21"/>
  </p:notesMasterIdLst>
  <p:handoutMasterIdLst>
    <p:handoutMasterId r:id="rId22"/>
  </p:handoutMasterIdLst>
  <p:sldIdLst>
    <p:sldId id="1661" r:id="rId2"/>
    <p:sldId id="2123258337" r:id="rId3"/>
    <p:sldId id="1711" r:id="rId4"/>
    <p:sldId id="2123258333" r:id="rId5"/>
    <p:sldId id="1527" r:id="rId6"/>
    <p:sldId id="1715" r:id="rId7"/>
    <p:sldId id="2123258301" r:id="rId8"/>
    <p:sldId id="2076136165" r:id="rId9"/>
    <p:sldId id="2123258335" r:id="rId10"/>
    <p:sldId id="2123258308" r:id="rId11"/>
    <p:sldId id="2123258312" r:id="rId12"/>
    <p:sldId id="2123258331" r:id="rId13"/>
    <p:sldId id="2123258336" r:id="rId14"/>
    <p:sldId id="2123258334" r:id="rId15"/>
    <p:sldId id="2123258328" r:id="rId16"/>
    <p:sldId id="2123258330" r:id="rId17"/>
    <p:sldId id="2123258329" r:id="rId18"/>
    <p:sldId id="2123258338" r:id="rId19"/>
    <p:sldId id="2123258339" r:id="rId20"/>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White" id="{38B656EC-D568-4EF7-8842-9FA1AE1192C9}">
          <p14:sldIdLst>
            <p14:sldId id="1661"/>
            <p14:sldId id="2123258337"/>
            <p14:sldId id="1711"/>
            <p14:sldId id="2123258333"/>
            <p14:sldId id="1527"/>
            <p14:sldId id="1715"/>
            <p14:sldId id="2123258301"/>
            <p14:sldId id="2076136165"/>
            <p14:sldId id="2123258335"/>
            <p14:sldId id="2123258308"/>
            <p14:sldId id="2123258312"/>
            <p14:sldId id="2123258331"/>
            <p14:sldId id="2123258336"/>
            <p14:sldId id="2123258334"/>
            <p14:sldId id="2123258328"/>
            <p14:sldId id="2123258330"/>
            <p14:sldId id="2123258329"/>
            <p14:sldId id="2123258338"/>
            <p14:sldId id="212325833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7AE"/>
    <a:srgbClr val="000000"/>
    <a:srgbClr val="E8E6E6"/>
    <a:srgbClr val="FFFFFF"/>
    <a:srgbClr val="50E6FF"/>
    <a:srgbClr val="0069BA"/>
    <a:srgbClr val="9BF00B"/>
    <a:srgbClr val="0F780F"/>
    <a:srgbClr val="107E10"/>
    <a:srgbClr val="0E7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BF22DB-D917-4A2F-8ECA-D4818565E1B5}" v="6" dt="2020-10-06T17:37:09.6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10" autoAdjust="0"/>
  </p:normalViewPr>
  <p:slideViewPr>
    <p:cSldViewPr snapToGrid="0">
      <p:cViewPr varScale="1">
        <p:scale>
          <a:sx n="86" d="100"/>
          <a:sy n="86" d="100"/>
        </p:scale>
        <p:origin x="1518" y="84"/>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10/6/2020 6:35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10/6/2020 6:35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10/6/2020 6:35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442526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81902B1-6E54-4089-A3CA-F7769178BC0A}" type="datetime8">
              <a:rPr lang="en-US" smtClean="0"/>
              <a:t>10/6/2020 6:35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a:p>
        </p:txBody>
      </p:sp>
      <p:sp>
        <p:nvSpPr>
          <p:cNvPr id="3" name="Notes Placeholder 2">
            <a:extLst>
              <a:ext uri="{FF2B5EF4-FFF2-40B4-BE49-F238E27FC236}">
                <a16:creationId xmlns:a16="http://schemas.microsoft.com/office/drawing/2014/main" id="{29E5DF07-3406-394E-BCB3-E5D5A05B9AA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8637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1D3A43B6-A458-49B6-9762-1E267C334573}"/>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5697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81902B1-6E54-4089-A3CA-F7769178BC0A}" type="datetime8">
              <a:rPr lang="en-US" smtClean="0"/>
              <a:t>10/6/2020 6:35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a:p>
        </p:txBody>
      </p:sp>
      <p:sp>
        <p:nvSpPr>
          <p:cNvPr id="3" name="Notes Placeholder 2">
            <a:extLst>
              <a:ext uri="{FF2B5EF4-FFF2-40B4-BE49-F238E27FC236}">
                <a16:creationId xmlns:a16="http://schemas.microsoft.com/office/drawing/2014/main" id="{82BC6F4D-299C-4A77-BA8D-B1637B1956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5000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10/6/2020 6:35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1127554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29D407A5-7F67-6D41-B389-C4522EADEB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2924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81902B1-6E54-4089-A3CA-F7769178BC0A}" type="datetime8">
              <a:rPr lang="en-US" smtClean="0"/>
              <a:t>10/6/2020 6:35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3048235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81902B1-6E54-4089-A3CA-F7769178BC0A}" type="datetime8">
              <a:rPr lang="en-US" smtClean="0"/>
              <a:t>10/6/2020 6:35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2898396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81902B1-6E54-4089-A3CA-F7769178BC0A}" type="datetime8">
              <a:rPr lang="en-US" smtClean="0"/>
              <a:t>10/6/2020 6:35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a:p>
        </p:txBody>
      </p:sp>
    </p:spTree>
    <p:extLst>
      <p:ext uri="{BB962C8B-B14F-4D97-AF65-F5344CB8AC3E}">
        <p14:creationId xmlns:p14="http://schemas.microsoft.com/office/powerpoint/2010/main" val="1139912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2E0C910-0166-48E0-B8EF-5071277A02A8}" type="datetime8">
              <a:rPr lang="en-US" smtClean="0"/>
              <a:t>10/6/2020 6:35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1911018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E2F19A73-88F5-4B80-A929-CF8E66EE5449}"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18033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00DEC602-6D5C-8645-9306-529C797B039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572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D18B56EA-E28F-4F92-9F16-7A6F2501B303}" type="datetime8">
              <a:rPr lang="en-US" smtClean="0"/>
              <a:t>10/6/2020 6:35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146169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3" name="Notes Placeholder 2">
            <a:extLst>
              <a:ext uri="{FF2B5EF4-FFF2-40B4-BE49-F238E27FC236}">
                <a16:creationId xmlns:a16="http://schemas.microsoft.com/office/drawing/2014/main" id="{828E9987-C96E-9842-87F6-C927F7DECE1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155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10/6/2020 6:35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331418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4916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181902B1-6E54-4089-A3CA-F7769178BC0A}" type="datetime8">
              <a:rPr lang="en-US" smtClean="0"/>
              <a:t>10/6/2020 6:35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437091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4BD2C-3ABC-47B2-AEDD-AFE3D786E2EF}" type="slidenum">
              <a:rPr lang="en-IN" smtClean="0"/>
              <a:t>7</a:t>
            </a:fld>
            <a:endParaRPr lang="en-IN"/>
          </a:p>
        </p:txBody>
      </p:sp>
    </p:spTree>
    <p:extLst>
      <p:ext uri="{BB962C8B-B14F-4D97-AF65-F5344CB8AC3E}">
        <p14:creationId xmlns:p14="http://schemas.microsoft.com/office/powerpoint/2010/main" val="1800138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10/6/2020 6:35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58507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16574EE-8191-4BCC-ABE6-D00A4F4D7690}" type="datetime8">
              <a:rPr lang="en-US" smtClean="0"/>
              <a:t>10/6/2020 6:35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20627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3" y="2309812"/>
            <a:ext cx="7254865" cy="3959226"/>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378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650255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userDrawn="1">
          <p15:clr>
            <a:srgbClr val="5ACBF0"/>
          </p15:clr>
        </p15:guide>
        <p15:guide id="30" pos="2376">
          <p15:clr>
            <a:srgbClr val="5ACBF0"/>
          </p15:clr>
        </p15:guide>
        <p15:guide id="31" pos="3113">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058790"/>
      </p:ext>
    </p:extLst>
  </p:cSld>
  <p:clrMapOvr>
    <a:masterClrMapping/>
  </p:clrMapOvr>
  <p:transition>
    <p:fade/>
  </p:transition>
  <p:extLst>
    <p:ext uri="{DCECCB84-F9BA-43D5-87BE-67443E8EF086}">
      <p15:sldGuideLst xmlns:p15="http://schemas.microsoft.com/office/powerpoint/2012/main">
        <p15:guide id="1" orient="horz" pos="1272" userDrawn="1">
          <p15:clr>
            <a:srgbClr val="5ACBF0"/>
          </p15:clr>
        </p15:guide>
        <p15:guide id="2" orient="horz" pos="905" userDrawn="1">
          <p15:clr>
            <a:srgbClr val="5ACBF0"/>
          </p15:clr>
        </p15:guide>
        <p15:guide id="3" orient="horz" pos="288" userDrawn="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89B1-17C4-4126-8091-23D1F8D2C1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57090-6F31-4C75-9AFE-0AE1DD0F34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4BC10-11C7-4EC7-A577-13814C032252}"/>
              </a:ext>
            </a:extLst>
          </p:cNvPr>
          <p:cNvSpPr>
            <a:spLocks noGrp="1"/>
          </p:cNvSpPr>
          <p:nvPr>
            <p:ph type="dt" sz="half" idx="10"/>
          </p:nvPr>
        </p:nvSpPr>
        <p:spPr/>
        <p:txBody>
          <a:bodyPr/>
          <a:lstStyle/>
          <a:p>
            <a:fld id="{D76CBD37-850F-4884-90E9-656B824723A9}" type="datetimeFigureOut">
              <a:rPr lang="en-US" smtClean="0"/>
              <a:t>10/6/2020</a:t>
            </a:fld>
            <a:endParaRPr lang="en-US"/>
          </a:p>
        </p:txBody>
      </p:sp>
      <p:sp>
        <p:nvSpPr>
          <p:cNvPr id="5" name="Footer Placeholder 4">
            <a:extLst>
              <a:ext uri="{FF2B5EF4-FFF2-40B4-BE49-F238E27FC236}">
                <a16:creationId xmlns:a16="http://schemas.microsoft.com/office/drawing/2014/main" id="{D40D82E2-3A14-4E4A-BCFA-573986316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22DB6E-9FAC-4385-8D5F-D68237DE1061}"/>
              </a:ext>
            </a:extLst>
          </p:cNvPr>
          <p:cNvSpPr>
            <a:spLocks noGrp="1"/>
          </p:cNvSpPr>
          <p:nvPr>
            <p:ph type="sldNum" sz="quarter" idx="12"/>
          </p:nvPr>
        </p:nvSpPr>
        <p:spPr/>
        <p:txBody>
          <a:bodyPr/>
          <a:lstStyle/>
          <a:p>
            <a:fld id="{EC10A640-AB16-4C17-8F0E-5253F4E6CE56}" type="slidenum">
              <a:rPr lang="en-US" smtClean="0"/>
              <a:t>‹#›</a:t>
            </a:fld>
            <a:endParaRPr lang="en-US"/>
          </a:p>
        </p:txBody>
      </p:sp>
    </p:spTree>
    <p:extLst>
      <p:ext uri="{BB962C8B-B14F-4D97-AF65-F5344CB8AC3E}">
        <p14:creationId xmlns:p14="http://schemas.microsoft.com/office/powerpoint/2010/main" val="1184515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867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6"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4610" r:id="rId4"/>
    <p:sldLayoutId id="2147484710" r:id="rId5"/>
    <p:sldLayoutId id="2147484240" r:id="rId6"/>
    <p:sldLayoutId id="2147484910" r:id="rId7"/>
    <p:sldLayoutId id="2147484911" r:id="rId8"/>
    <p:sldLayoutId id="2147484639" r:id="rId9"/>
    <p:sldLayoutId id="2147484603" r:id="rId10"/>
    <p:sldLayoutId id="2147484833" r:id="rId11"/>
    <p:sldLayoutId id="2147484834" r:id="rId12"/>
    <p:sldLayoutId id="2147484835" r:id="rId13"/>
    <p:sldLayoutId id="2147484922" r:id="rId14"/>
    <p:sldLayoutId id="2147484923" r:id="rId15"/>
    <p:sldLayoutId id="2147484924" r:id="rId16"/>
    <p:sldLayoutId id="2147484839" r:id="rId17"/>
    <p:sldLayoutId id="2147484840" r:id="rId18"/>
    <p:sldLayoutId id="2147484841" r:id="rId19"/>
    <p:sldLayoutId id="2147484842" r:id="rId20"/>
    <p:sldLayoutId id="2147484843" r:id="rId21"/>
    <p:sldLayoutId id="2147484931" r:id="rId22"/>
    <p:sldLayoutId id="2147484787" r:id="rId23"/>
    <p:sldLayoutId id="2147484249" r:id="rId24"/>
    <p:sldLayoutId id="2147484640" r:id="rId25"/>
    <p:sldLayoutId id="2147484584" r:id="rId26"/>
    <p:sldLayoutId id="2147484583" r:id="rId27"/>
    <p:sldLayoutId id="2147484671" r:id="rId28"/>
    <p:sldLayoutId id="2147484673" r:id="rId29"/>
    <p:sldLayoutId id="2147484585" r:id="rId30"/>
    <p:sldLayoutId id="2147484299" r:id="rId31"/>
    <p:sldLayoutId id="2147484263" r:id="rId32"/>
    <p:sldLayoutId id="2147484932" r:id="rId33"/>
    <p:sldLayoutId id="2147484934" r:id="rId3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hyperlink" Target="https://docs.microsoft.com/en-us/sharepoint/information-barriers?branch=kaarins-ib" TargetMode="External"/><Relationship Id="rId4" Type="http://schemas.openxmlformats.org/officeDocument/2006/relationships/hyperlink" Target="https://docs.microsoft.com/en-us/microsoftteams/information-barriers-in-team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14.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support.office.com/article/Office-365-Group-Expiration-Policy-8d253fe5-0e09-4b3c-8b5e-f48def064733?ui=en-US&amp;rs=en-US&amp;ad=US"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docs.microsoft.com/en-us/azure/active-directory/active-directory-groups-lifecycle-azure-porta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upport.office.com/article/Office-365-Groups-Naming-Policy-6ceca4d3-cad1-4532-9f0f-d469dfbbb552"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docs.microsoft.com/en-us/microsoft-365/admin/create-groups/manage-guest-access-in-groups?view=o365-worldwide"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docs.microsoft.com/en-us/azure/active-directory/governance/entitlement-management-overview" TargetMode="External"/><Relationship Id="rId5" Type="http://schemas.openxmlformats.org/officeDocument/2006/relationships/hyperlink" Target="https://docs.microsoft.com/en-us/azure/active-directory/external-identities/delegate-invitations" TargetMode="External"/><Relationship Id="rId4" Type="http://schemas.openxmlformats.org/officeDocument/2006/relationships/hyperlink" Target="https://docs.microsoft.com/en-us/azure/active-directory/governance/access-reviews-over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aka.ms/M365GroupsTC" TargetMode="External"/><Relationship Id="rId7" Type="http://schemas.openxmlformats.org/officeDocument/2006/relationships/hyperlink" Target="https://www.microsoft.com/fasttrack"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office.com/roadmap" TargetMode="External"/><Relationship Id="rId5" Type="http://schemas.openxmlformats.org/officeDocument/2006/relationships/hyperlink" Target="https://aka.ms/M365GroupsGraph" TargetMode="External"/><Relationship Id="rId4" Type="http://schemas.openxmlformats.org/officeDocument/2006/relationships/hyperlink" Target="https://aka.ms/M365GroupsU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docs.microsoft.com/en-us/microsoft-365/compliance/sensitivity-labels-teams-groups-sites?view=o365-worldwide"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tiff"/><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www.finra.org/sites/default/files/Regulatory-Notice-15-31_0.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4.tiff"/><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425780"/>
            <a:ext cx="9144000" cy="1107996"/>
          </a:xfrm>
        </p:spPr>
        <p:txBody>
          <a:bodyPr/>
          <a:lstStyle/>
          <a:p>
            <a:r>
              <a:rPr lang="en-IN"/>
              <a:t>Governance and management best practices for Microsoft 365 Groups</a:t>
            </a:r>
            <a:endParaRPr lang="en-US"/>
          </a:p>
        </p:txBody>
      </p:sp>
      <p:sp>
        <p:nvSpPr>
          <p:cNvPr id="8" name="Text Placeholder 4">
            <a:extLst>
              <a:ext uri="{FF2B5EF4-FFF2-40B4-BE49-F238E27FC236}">
                <a16:creationId xmlns:a16="http://schemas.microsoft.com/office/drawing/2014/main" id="{7C10CA3D-F1C4-174E-B244-BEF1D7A3E23A}"/>
              </a:ext>
            </a:extLst>
          </p:cNvPr>
          <p:cNvSpPr txBox="1">
            <a:spLocks/>
          </p:cNvSpPr>
          <p:nvPr/>
        </p:nvSpPr>
        <p:spPr>
          <a:xfrm>
            <a:off x="2019473" y="3962400"/>
            <a:ext cx="6285541" cy="135421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Vinay Jagannatha Rao</a:t>
            </a:r>
          </a:p>
          <a:p>
            <a:r>
              <a:rPr lang="en-US" dirty="0"/>
              <a:t>Program Manager, Microsoft 365 Groups</a:t>
            </a:r>
          </a:p>
          <a:p>
            <a:r>
              <a:rPr lang="en-US" dirty="0"/>
              <a:t>vijagan@microsoft.com</a:t>
            </a:r>
          </a:p>
          <a:p>
            <a:r>
              <a:rPr lang="en-US" dirty="0"/>
              <a:t>Microsoft 365 Groups</a:t>
            </a:r>
          </a:p>
        </p:txBody>
      </p:sp>
      <p:pic>
        <p:nvPicPr>
          <p:cNvPr id="2" name="Picture 1">
            <a:extLst>
              <a:ext uri="{FF2B5EF4-FFF2-40B4-BE49-F238E27FC236}">
                <a16:creationId xmlns:a16="http://schemas.microsoft.com/office/drawing/2014/main" id="{2566861D-50AF-4292-9559-F141C23DF5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200" y="3979619"/>
            <a:ext cx="942975" cy="977397"/>
          </a:xfrm>
          <a:prstGeom prst="ellipse">
            <a:avLst/>
          </a:prstGeom>
        </p:spPr>
      </p:pic>
    </p:spTree>
    <p:extLst>
      <p:ext uri="{BB962C8B-B14F-4D97-AF65-F5344CB8AC3E}">
        <p14:creationId xmlns:p14="http://schemas.microsoft.com/office/powerpoint/2010/main" val="179507853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Information Barriers</a:t>
            </a:r>
          </a:p>
        </p:txBody>
      </p:sp>
      <p:sp>
        <p:nvSpPr>
          <p:cNvPr id="8" name="Text Placeholder 4"/>
          <p:cNvSpPr txBox="1">
            <a:spLocks/>
          </p:cNvSpPr>
          <p:nvPr/>
        </p:nvSpPr>
        <p:spPr>
          <a:xfrm>
            <a:off x="1527176" y="1446519"/>
            <a:ext cx="10371138" cy="2241062"/>
          </a:xfrm>
          <a:prstGeom prst="rect">
            <a:avLst/>
          </a:prstGeom>
        </p:spPr>
        <p:txBody>
          <a:bodyPr wrap="square" lIns="0" tIns="0" rIns="179285" bIns="143428"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588"/>
              </a:spcAft>
              <a:buSzTx/>
            </a:pPr>
            <a:r>
              <a:rPr lang="en-US" b="1" dirty="0">
                <a:solidFill>
                  <a:schemeClr val="tx1"/>
                </a:solidFill>
                <a:latin typeface="+mn-lt"/>
              </a:rPr>
              <a:t>Benefits</a:t>
            </a:r>
          </a:p>
          <a:p>
            <a:pPr>
              <a:lnSpc>
                <a:spcPct val="100000"/>
              </a:lnSpc>
              <a:spcBef>
                <a:spcPts val="0"/>
              </a:spcBef>
              <a:spcAft>
                <a:spcPts val="588"/>
              </a:spcAft>
              <a:buSzTx/>
            </a:pPr>
            <a:r>
              <a:rPr lang="en-US" sz="2000" dirty="0">
                <a:gradFill>
                  <a:gsLst>
                    <a:gs pos="5417">
                      <a:schemeClr val="tx1"/>
                    </a:gs>
                    <a:gs pos="28000">
                      <a:schemeClr val="tx1"/>
                    </a:gs>
                  </a:gsLst>
                  <a:lin ang="5400000" scaled="0"/>
                </a:gradFill>
                <a:latin typeface="Segoe UI Body"/>
                <a:ea typeface="Segoe UI Black"/>
              </a:rPr>
              <a:t>Prevent conflict of interest within the organization</a:t>
            </a:r>
          </a:p>
          <a:p>
            <a:pPr>
              <a:lnSpc>
                <a:spcPct val="100000"/>
              </a:lnSpc>
              <a:spcBef>
                <a:spcPts val="0"/>
              </a:spcBef>
              <a:spcAft>
                <a:spcPts val="588"/>
              </a:spcAft>
              <a:buSzTx/>
            </a:pPr>
            <a:r>
              <a:rPr lang="en-US" sz="2000" dirty="0">
                <a:gradFill>
                  <a:gsLst>
                    <a:gs pos="5417">
                      <a:schemeClr val="tx1"/>
                    </a:gs>
                    <a:gs pos="28000">
                      <a:schemeClr val="tx1"/>
                    </a:gs>
                  </a:gsLst>
                  <a:lin ang="5400000" scaled="0"/>
                </a:gradFill>
                <a:latin typeface="Segoe UI Body"/>
                <a:ea typeface="Segoe UI Black"/>
              </a:rPr>
              <a:t>Policies automatically enforce information barriers in Teams and SharePoint Sites</a:t>
            </a:r>
            <a:endParaRPr lang="en-US" sz="2000" dirty="0">
              <a:gradFill>
                <a:gsLst>
                  <a:gs pos="5417">
                    <a:schemeClr val="tx1"/>
                  </a:gs>
                  <a:gs pos="28000">
                    <a:schemeClr val="tx1"/>
                  </a:gs>
                </a:gsLst>
                <a:lin ang="5400000" scaled="0"/>
              </a:gradFill>
              <a:latin typeface="Segoe UI Body"/>
              <a:ea typeface="Segoe UI Black" panose="020B0A02040204020203" pitchFamily="34" charset="0"/>
            </a:endParaRPr>
          </a:p>
          <a:p>
            <a:pPr>
              <a:lnSpc>
                <a:spcPct val="100000"/>
              </a:lnSpc>
              <a:spcBef>
                <a:spcPts val="0"/>
              </a:spcBef>
              <a:spcAft>
                <a:spcPts val="588"/>
              </a:spcAft>
              <a:buSzTx/>
            </a:pPr>
            <a:r>
              <a:rPr lang="en-US" sz="2000" dirty="0">
                <a:gradFill>
                  <a:gsLst>
                    <a:gs pos="5417">
                      <a:schemeClr val="tx1"/>
                    </a:gs>
                    <a:gs pos="28000">
                      <a:schemeClr val="tx1"/>
                    </a:gs>
                  </a:gsLst>
                  <a:lin ang="5400000" scaled="0"/>
                </a:gradFill>
                <a:latin typeface="+mn-lt"/>
              </a:rPr>
              <a:t>Restrict access by associating segments to a group explicitly (Coming soon)</a:t>
            </a:r>
            <a:endParaRPr lang="en-US" sz="2000" dirty="0">
              <a:gradFill>
                <a:gsLst>
                  <a:gs pos="5417">
                    <a:schemeClr val="tx1"/>
                  </a:gs>
                  <a:gs pos="28000">
                    <a:schemeClr val="tx1"/>
                  </a:gs>
                </a:gsLst>
                <a:lin ang="5400000" scaled="0"/>
              </a:gradFill>
              <a:latin typeface="+mn-lt"/>
              <a:cs typeface="Segoe UI"/>
            </a:endParaRPr>
          </a:p>
          <a:p>
            <a:pPr>
              <a:lnSpc>
                <a:spcPct val="100000"/>
              </a:lnSpc>
              <a:spcBef>
                <a:spcPts val="0"/>
              </a:spcBef>
              <a:spcAft>
                <a:spcPts val="588"/>
              </a:spcAft>
              <a:buSzTx/>
            </a:pPr>
            <a:r>
              <a:rPr lang="en-US" sz="2000" dirty="0">
                <a:gradFill>
                  <a:gsLst>
                    <a:gs pos="5417">
                      <a:schemeClr val="tx1"/>
                    </a:gs>
                    <a:gs pos="28000">
                      <a:schemeClr val="tx1"/>
                    </a:gs>
                  </a:gsLst>
                  <a:lin ang="5400000" scaled="0"/>
                </a:gradFill>
                <a:latin typeface="+mn-lt"/>
              </a:rPr>
              <a:t>Groups are automatically made compliant when users change segments (Coming soon)</a:t>
            </a:r>
          </a:p>
          <a:p>
            <a:pPr>
              <a:lnSpc>
                <a:spcPct val="100000"/>
              </a:lnSpc>
              <a:spcBef>
                <a:spcPts val="0"/>
              </a:spcBef>
              <a:spcAft>
                <a:spcPts val="588"/>
              </a:spcAft>
              <a:buSzTx/>
            </a:pPr>
            <a:endParaRPr lang="en-US" sz="1800" dirty="0">
              <a:gradFill>
                <a:gsLst>
                  <a:gs pos="5417">
                    <a:schemeClr val="tx1"/>
                  </a:gs>
                  <a:gs pos="28000">
                    <a:schemeClr val="tx1"/>
                  </a:gs>
                </a:gsLst>
                <a:lin ang="5400000" scaled="0"/>
              </a:gradFill>
              <a:latin typeface="+mn-lt"/>
            </a:endParaRPr>
          </a:p>
        </p:txBody>
      </p:sp>
      <p:sp>
        <p:nvSpPr>
          <p:cNvPr id="9" name="Text Placeholder 4"/>
          <p:cNvSpPr txBox="1">
            <a:spLocks/>
          </p:cNvSpPr>
          <p:nvPr/>
        </p:nvSpPr>
        <p:spPr>
          <a:xfrm>
            <a:off x="1527175" y="4027976"/>
            <a:ext cx="10496808" cy="2241062"/>
          </a:xfrm>
          <a:prstGeom prst="rect">
            <a:avLst/>
          </a:prstGeom>
        </p:spPr>
        <p:txBody>
          <a:bodyPr wrap="square" lIns="0" tIns="0" rIns="179285" bIns="143428"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588"/>
              </a:spcAft>
              <a:buSzTx/>
            </a:pPr>
            <a:r>
              <a:rPr lang="en-US" b="1" dirty="0">
                <a:solidFill>
                  <a:schemeClr val="tx1"/>
                </a:solidFill>
                <a:latin typeface="+mn-lt"/>
              </a:rPr>
              <a:t>Guidance</a:t>
            </a:r>
          </a:p>
          <a:p>
            <a:pPr>
              <a:lnSpc>
                <a:spcPct val="100000"/>
              </a:lnSpc>
              <a:spcBef>
                <a:spcPts val="0"/>
              </a:spcBef>
              <a:spcAft>
                <a:spcPts val="588"/>
              </a:spcAft>
              <a:buSzTx/>
            </a:pPr>
            <a:r>
              <a:rPr lang="en-US" sz="2000" dirty="0">
                <a:gradFill>
                  <a:gsLst>
                    <a:gs pos="5417">
                      <a:schemeClr val="tx1"/>
                    </a:gs>
                    <a:gs pos="28000">
                      <a:schemeClr val="tx1"/>
                    </a:gs>
                  </a:gsLst>
                  <a:lin ang="5400000" scaled="0"/>
                </a:gradFill>
                <a:latin typeface="+mn-lt"/>
              </a:rPr>
              <a:t>Segment users in the organization such that every user belongs to a single segment</a:t>
            </a:r>
          </a:p>
          <a:p>
            <a:pPr>
              <a:lnSpc>
                <a:spcPct val="100000"/>
              </a:lnSpc>
              <a:spcBef>
                <a:spcPts val="0"/>
              </a:spcBef>
              <a:spcAft>
                <a:spcPts val="588"/>
              </a:spcAft>
              <a:buSzTx/>
            </a:pPr>
            <a:r>
              <a:rPr lang="en-US" sz="2000" dirty="0">
                <a:gradFill>
                  <a:gsLst>
                    <a:gs pos="5417">
                      <a:schemeClr val="tx1"/>
                    </a:gs>
                    <a:gs pos="28000">
                      <a:schemeClr val="tx1"/>
                    </a:gs>
                  </a:gsLst>
                  <a:lin ang="5400000" scaled="0"/>
                </a:gradFill>
                <a:latin typeface="+mn-lt"/>
              </a:rPr>
              <a:t>Restrict groups to certain segments use SharePoint PowerShell to add segments explicitly</a:t>
            </a:r>
          </a:p>
          <a:p>
            <a:pPr>
              <a:lnSpc>
                <a:spcPct val="100000"/>
              </a:lnSpc>
              <a:spcBef>
                <a:spcPts val="0"/>
              </a:spcBef>
              <a:spcAft>
                <a:spcPts val="588"/>
              </a:spcAft>
              <a:buSzTx/>
            </a:pPr>
            <a:endParaRPr lang="en-US" sz="1800" dirty="0">
              <a:gradFill>
                <a:gsLst>
                  <a:gs pos="5417">
                    <a:schemeClr val="tx1"/>
                  </a:gs>
                  <a:gs pos="28000">
                    <a:schemeClr val="tx1"/>
                  </a:gs>
                </a:gsLst>
                <a:lin ang="5400000" scaled="0"/>
              </a:gradFill>
              <a:latin typeface="Segoe UI Semibold"/>
              <a:cs typeface="Segoe UI Semibold"/>
            </a:endParaRPr>
          </a:p>
          <a:p>
            <a:pPr>
              <a:lnSpc>
                <a:spcPct val="100000"/>
              </a:lnSpc>
              <a:spcBef>
                <a:spcPts val="0"/>
              </a:spcBef>
              <a:spcAft>
                <a:spcPts val="588"/>
              </a:spcAft>
              <a:buSzTx/>
            </a:pPr>
            <a:endParaRPr lang="en-US" sz="1800" dirty="0">
              <a:gradFill>
                <a:gsLst>
                  <a:gs pos="5417">
                    <a:schemeClr val="tx1"/>
                  </a:gs>
                  <a:gs pos="28000">
                    <a:schemeClr val="tx1"/>
                  </a:gs>
                </a:gsLst>
                <a:lin ang="5400000" scaled="0"/>
              </a:gradFill>
              <a:cs typeface="Segoe UI Semibold" pitchFamily="34" charset="0"/>
            </a:endParaRPr>
          </a:p>
          <a:p>
            <a:pPr>
              <a:lnSpc>
                <a:spcPct val="100000"/>
              </a:lnSpc>
              <a:spcBef>
                <a:spcPts val="0"/>
              </a:spcBef>
              <a:spcAft>
                <a:spcPts val="588"/>
              </a:spcAft>
              <a:buSzTx/>
            </a:pPr>
            <a:endParaRPr lang="en-US" sz="1800" dirty="0">
              <a:gradFill>
                <a:gsLst>
                  <a:gs pos="5417">
                    <a:schemeClr val="tx1"/>
                  </a:gs>
                  <a:gs pos="28000">
                    <a:schemeClr val="tx1"/>
                  </a:gs>
                </a:gsLst>
                <a:lin ang="5400000" scaled="0"/>
              </a:gradFill>
            </a:endParaRPr>
          </a:p>
          <a:p>
            <a:pPr>
              <a:lnSpc>
                <a:spcPct val="100000"/>
              </a:lnSpc>
              <a:spcBef>
                <a:spcPts val="0"/>
              </a:spcBef>
              <a:spcAft>
                <a:spcPts val="588"/>
              </a:spcAft>
              <a:buSzTx/>
            </a:pPr>
            <a:endParaRPr lang="en-US" sz="1800" dirty="0">
              <a:gradFill>
                <a:gsLst>
                  <a:gs pos="5417">
                    <a:schemeClr val="tx1"/>
                  </a:gs>
                  <a:gs pos="28000">
                    <a:schemeClr val="tx1"/>
                  </a:gs>
                </a:gsLst>
                <a:lin ang="5400000" scaled="0"/>
              </a:gradFill>
            </a:endParaRPr>
          </a:p>
        </p:txBody>
      </p:sp>
      <p:sp>
        <p:nvSpPr>
          <p:cNvPr id="15" name="check 3" descr="Check, approve, completed&#10;">
            <a:extLst>
              <a:ext uri="{FF2B5EF4-FFF2-40B4-BE49-F238E27FC236}">
                <a16:creationId xmlns:a16="http://schemas.microsoft.com/office/drawing/2014/main" id="{C8BE92BB-E2F1-42F8-96F0-F9A9A2027BD9}"/>
              </a:ext>
            </a:extLst>
          </p:cNvPr>
          <p:cNvSpPr>
            <a:spLocks noChangeAspect="1" noEditPoints="1"/>
          </p:cNvSpPr>
          <p:nvPr/>
        </p:nvSpPr>
        <p:spPr bwMode="auto">
          <a:xfrm>
            <a:off x="606248" y="4015628"/>
            <a:ext cx="630415" cy="626761"/>
          </a:xfrm>
          <a:custGeom>
            <a:avLst/>
            <a:gdLst>
              <a:gd name="T0" fmla="*/ 250 w 250"/>
              <a:gd name="T1" fmla="*/ 125 h 250"/>
              <a:gd name="T2" fmla="*/ 125 w 250"/>
              <a:gd name="T3" fmla="*/ 250 h 250"/>
              <a:gd name="T4" fmla="*/ 0 w 250"/>
              <a:gd name="T5" fmla="*/ 125 h 250"/>
              <a:gd name="T6" fmla="*/ 125 w 250"/>
              <a:gd name="T7" fmla="*/ 0 h 250"/>
              <a:gd name="T8" fmla="*/ 250 w 250"/>
              <a:gd name="T9" fmla="*/ 125 h 250"/>
              <a:gd name="T10" fmla="*/ 60 w 250"/>
              <a:gd name="T11" fmla="*/ 125 h 250"/>
              <a:gd name="T12" fmla="*/ 100 w 250"/>
              <a:gd name="T13" fmla="*/ 165 h 250"/>
              <a:gd name="T14" fmla="*/ 190 w 250"/>
              <a:gd name="T15" fmla="*/ 7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50" y="125"/>
                </a:moveTo>
                <a:cubicBezTo>
                  <a:pt x="250" y="194"/>
                  <a:pt x="194" y="250"/>
                  <a:pt x="125" y="250"/>
                </a:cubicBezTo>
                <a:cubicBezTo>
                  <a:pt x="56" y="250"/>
                  <a:pt x="0" y="194"/>
                  <a:pt x="0" y="125"/>
                </a:cubicBezTo>
                <a:cubicBezTo>
                  <a:pt x="0" y="56"/>
                  <a:pt x="56" y="0"/>
                  <a:pt x="125" y="0"/>
                </a:cubicBezTo>
                <a:cubicBezTo>
                  <a:pt x="194" y="0"/>
                  <a:pt x="250" y="56"/>
                  <a:pt x="250" y="125"/>
                </a:cubicBezTo>
                <a:close/>
                <a:moveTo>
                  <a:pt x="60" y="125"/>
                </a:moveTo>
                <a:cubicBezTo>
                  <a:pt x="100" y="165"/>
                  <a:pt x="100" y="165"/>
                  <a:pt x="100" y="165"/>
                </a:cubicBezTo>
                <a:cubicBezTo>
                  <a:pt x="190" y="74"/>
                  <a:pt x="190" y="74"/>
                  <a:pt x="190" y="74"/>
                </a:cubicBezTo>
              </a:path>
            </a:pathLst>
          </a:custGeom>
          <a:noFill/>
          <a:ln w="381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endParaRPr lang="en-US" sz="1730"/>
          </a:p>
        </p:txBody>
      </p:sp>
      <p:sp>
        <p:nvSpPr>
          <p:cNvPr id="17" name="people_12" descr="Group, partners, collaboration&#10;">
            <a:extLst>
              <a:ext uri="{FF2B5EF4-FFF2-40B4-BE49-F238E27FC236}">
                <a16:creationId xmlns:a16="http://schemas.microsoft.com/office/drawing/2014/main" id="{91D54E9E-69D5-4910-B792-54D28AE99F08}"/>
              </a:ext>
            </a:extLst>
          </p:cNvPr>
          <p:cNvSpPr>
            <a:spLocks noChangeAspect="1" noEditPoints="1"/>
          </p:cNvSpPr>
          <p:nvPr/>
        </p:nvSpPr>
        <p:spPr bwMode="auto">
          <a:xfrm>
            <a:off x="606248" y="1479858"/>
            <a:ext cx="630415" cy="537855"/>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endParaRPr lang="en-US" sz="1730"/>
          </a:p>
        </p:txBody>
      </p:sp>
      <p:sp>
        <p:nvSpPr>
          <p:cNvPr id="11" name="Rectangle 10">
            <a:extLst>
              <a:ext uri="{FF2B5EF4-FFF2-40B4-BE49-F238E27FC236}">
                <a16:creationId xmlns:a16="http://schemas.microsoft.com/office/drawing/2014/main" id="{36E2F344-3FBF-2A40-80C4-6FA46E2645DA}"/>
              </a:ext>
            </a:extLst>
          </p:cNvPr>
          <p:cNvSpPr/>
          <p:nvPr/>
        </p:nvSpPr>
        <p:spPr>
          <a:xfrm>
            <a:off x="7832006" y="5640983"/>
            <a:ext cx="2653254" cy="523220"/>
          </a:xfrm>
          <a:prstGeom prst="rect">
            <a:avLst/>
          </a:prstGeom>
        </p:spPr>
        <p:txBody>
          <a:bodyPr wrap="square">
            <a:spAutoFit/>
          </a:bodyPr>
          <a:lstStyle/>
          <a:p>
            <a:pPr algn="r"/>
            <a:r>
              <a:rPr lang="en-US" sz="1400" dirty="0"/>
              <a:t>Sign up to talk more about Information barriers on groups!</a:t>
            </a:r>
          </a:p>
        </p:txBody>
      </p:sp>
      <p:pic>
        <p:nvPicPr>
          <p:cNvPr id="2" name="Picture 1">
            <a:extLst>
              <a:ext uri="{FF2B5EF4-FFF2-40B4-BE49-F238E27FC236}">
                <a16:creationId xmlns:a16="http://schemas.microsoft.com/office/drawing/2014/main" id="{F72C357D-91DF-4A0C-B8AA-F682681874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3623" y="585788"/>
            <a:ext cx="1185765" cy="624503"/>
          </a:xfrm>
          <a:prstGeom prst="rect">
            <a:avLst/>
          </a:prstGeom>
        </p:spPr>
      </p:pic>
      <p:sp>
        <p:nvSpPr>
          <p:cNvPr id="4" name="Rectangle 3">
            <a:extLst>
              <a:ext uri="{FF2B5EF4-FFF2-40B4-BE49-F238E27FC236}">
                <a16:creationId xmlns:a16="http://schemas.microsoft.com/office/drawing/2014/main" id="{BA73CAF2-1240-4DCD-ABFE-6A4A105B11D8}"/>
              </a:ext>
            </a:extLst>
          </p:cNvPr>
          <p:cNvSpPr/>
          <p:nvPr/>
        </p:nvSpPr>
        <p:spPr>
          <a:xfrm>
            <a:off x="1606282" y="6537372"/>
            <a:ext cx="10634686" cy="307777"/>
          </a:xfrm>
          <a:prstGeom prst="rect">
            <a:avLst/>
          </a:prstGeom>
        </p:spPr>
        <p:txBody>
          <a:bodyPr wrap="square" lIns="0">
            <a:spAutoFit/>
          </a:bodyPr>
          <a:lstStyle/>
          <a:p>
            <a:pPr lvl="0">
              <a:defRPr/>
            </a:pPr>
            <a:r>
              <a:rPr lang="en-US" sz="1400" dirty="0">
                <a:latin typeface="Segoe UI" panose="020B0502040204020203" pitchFamily="34" charset="0"/>
                <a:cs typeface="Segoe UI" panose="020B0502040204020203" pitchFamily="34" charset="0"/>
              </a:rPr>
              <a:t>Documentation: </a:t>
            </a:r>
            <a:r>
              <a:rPr lang="en-US" sz="1400" dirty="0">
                <a:latin typeface="Segoe UI" panose="020B0502040204020203" pitchFamily="34" charset="0"/>
                <a:cs typeface="Segoe UI" panose="020B0502040204020203" pitchFamily="34" charset="0"/>
                <a:hlinkClick r:id="rId4"/>
              </a:rPr>
              <a:t>Information Barriers in Microsoft Teams </a:t>
            </a:r>
            <a:r>
              <a:rPr lang="en-US" sz="1400" dirty="0">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hlinkClick r:id="rId5"/>
              </a:rPr>
              <a:t>Use Information Barriers with SharePoint</a:t>
            </a:r>
            <a:endParaRPr lang="en-US" sz="1400" dirty="0">
              <a:latin typeface="Segoe UI" panose="020B0502040204020203" pitchFamily="34" charset="0"/>
              <a:cs typeface="Segoe UI" panose="020B0502040204020203" pitchFamily="34" charset="0"/>
            </a:endParaRPr>
          </a:p>
        </p:txBody>
      </p:sp>
      <p:pic>
        <p:nvPicPr>
          <p:cNvPr id="16" name="Picture 15">
            <a:extLst>
              <a:ext uri="{FF2B5EF4-FFF2-40B4-BE49-F238E27FC236}">
                <a16:creationId xmlns:a16="http://schemas.microsoft.com/office/drawing/2014/main" id="{F571076F-31D8-41F2-91FC-9304FC8621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64825" y="5673644"/>
            <a:ext cx="941958" cy="941958"/>
          </a:xfrm>
          <a:prstGeom prst="rect">
            <a:avLst/>
          </a:prstGeom>
        </p:spPr>
      </p:pic>
    </p:spTree>
    <p:extLst>
      <p:ext uri="{BB962C8B-B14F-4D97-AF65-F5344CB8AC3E}">
        <p14:creationId xmlns:p14="http://schemas.microsoft.com/office/powerpoint/2010/main" val="288706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263" y="457200"/>
            <a:ext cx="5944964" cy="553998"/>
          </a:xfrm>
        </p:spPr>
        <p:txBody>
          <a:bodyPr/>
          <a:lstStyle/>
          <a:p>
            <a:r>
              <a:rPr lang="en-US"/>
              <a:t>Ownership Governance</a:t>
            </a:r>
          </a:p>
        </p:txBody>
      </p:sp>
      <p:sp>
        <p:nvSpPr>
          <p:cNvPr id="7" name="Rectangle 6">
            <a:extLst>
              <a:ext uri="{FF2B5EF4-FFF2-40B4-BE49-F238E27FC236}">
                <a16:creationId xmlns:a16="http://schemas.microsoft.com/office/drawing/2014/main" id="{C1D19CD3-4DC4-405C-A539-BB9531A8EE62}"/>
              </a:ext>
            </a:extLst>
          </p:cNvPr>
          <p:cNvSpPr/>
          <p:nvPr/>
        </p:nvSpPr>
        <p:spPr>
          <a:xfrm>
            <a:off x="1208734" y="2151895"/>
            <a:ext cx="3624922" cy="603242"/>
          </a:xfrm>
          <a:prstGeom prst="rect">
            <a:avLst/>
          </a:prstGeom>
        </p:spPr>
        <p:txBody>
          <a:bodyPr wrap="square" lIns="182880" tIns="146304" rIns="182880" bIns="146304" anchor="t">
            <a:spAutoFit/>
          </a:bodyPr>
          <a:lstStyle/>
          <a:p>
            <a:endParaRPr lang="en-US" sz="2000">
              <a:cs typeface="Segoe UI"/>
            </a:endParaRPr>
          </a:p>
        </p:txBody>
      </p:sp>
      <p:sp>
        <p:nvSpPr>
          <p:cNvPr id="17" name="Rectangle 16">
            <a:extLst>
              <a:ext uri="{FF2B5EF4-FFF2-40B4-BE49-F238E27FC236}">
                <a16:creationId xmlns:a16="http://schemas.microsoft.com/office/drawing/2014/main" id="{29AC3AE5-C3FB-45CF-B6BA-42DB9539C243}"/>
              </a:ext>
            </a:extLst>
          </p:cNvPr>
          <p:cNvSpPr/>
          <p:nvPr/>
        </p:nvSpPr>
        <p:spPr>
          <a:xfrm>
            <a:off x="1065946" y="4253524"/>
            <a:ext cx="2955038" cy="911019"/>
          </a:xfrm>
          <a:prstGeom prst="rect">
            <a:avLst/>
          </a:prstGeom>
        </p:spPr>
        <p:txBody>
          <a:bodyPr wrap="square" lIns="182880" tIns="146304" rIns="182880" bIns="146304" anchor="t">
            <a:spAutoFit/>
          </a:bodyPr>
          <a:lstStyle/>
          <a:p>
            <a:pPr lvl="0" defTabSz="896386">
              <a:defRPr/>
            </a:pPr>
            <a:r>
              <a:rPr lang="en-US" sz="2000" dirty="0"/>
              <a:t>Assign owners easily to a group</a:t>
            </a:r>
          </a:p>
        </p:txBody>
      </p:sp>
      <p:sp>
        <p:nvSpPr>
          <p:cNvPr id="23" name="Rectangle 22">
            <a:extLst>
              <a:ext uri="{FF2B5EF4-FFF2-40B4-BE49-F238E27FC236}">
                <a16:creationId xmlns:a16="http://schemas.microsoft.com/office/drawing/2014/main" id="{5F7E538B-4CDE-2B4D-A61B-59B1072035A7}"/>
              </a:ext>
            </a:extLst>
          </p:cNvPr>
          <p:cNvSpPr/>
          <p:nvPr/>
        </p:nvSpPr>
        <p:spPr>
          <a:xfrm>
            <a:off x="1068404" y="1947626"/>
            <a:ext cx="2955038" cy="911019"/>
          </a:xfrm>
          <a:prstGeom prst="rect">
            <a:avLst/>
          </a:prstGeom>
        </p:spPr>
        <p:txBody>
          <a:bodyPr wrap="square" lIns="182880" tIns="146304" rIns="182880" bIns="146304" anchor="t">
            <a:spAutoFit/>
          </a:bodyPr>
          <a:lstStyle/>
          <a:p>
            <a:r>
              <a:rPr lang="en-US" sz="2000" dirty="0"/>
              <a:t>View count of owners for a specific group </a:t>
            </a:r>
          </a:p>
        </p:txBody>
      </p:sp>
      <p:sp>
        <p:nvSpPr>
          <p:cNvPr id="28" name="TextBox 27">
            <a:extLst>
              <a:ext uri="{FF2B5EF4-FFF2-40B4-BE49-F238E27FC236}">
                <a16:creationId xmlns:a16="http://schemas.microsoft.com/office/drawing/2014/main" id="{31EECDD7-FC02-6946-8D78-589E894F4744}"/>
              </a:ext>
            </a:extLst>
          </p:cNvPr>
          <p:cNvSpPr txBox="1"/>
          <p:nvPr/>
        </p:nvSpPr>
        <p:spPr>
          <a:xfrm>
            <a:off x="588263" y="1394720"/>
            <a:ext cx="2342397" cy="369332"/>
          </a:xfrm>
          <a:prstGeom prst="rect">
            <a:avLst/>
          </a:prstGeom>
          <a:noFill/>
        </p:spPr>
        <p:txBody>
          <a:bodyPr wrap="square" lIns="0" tIns="0" rIns="0" bIns="0" rtlCol="0">
            <a:spAutoFit/>
          </a:bodyPr>
          <a:lstStyle/>
          <a:p>
            <a:pPr algn="l"/>
            <a:r>
              <a:rPr lang="en-US" sz="2400" dirty="0">
                <a:solidFill>
                  <a:srgbClr val="FF0000"/>
                </a:solidFill>
              </a:rPr>
              <a:t>Coming Soon</a:t>
            </a:r>
          </a:p>
        </p:txBody>
      </p:sp>
      <p:sp>
        <p:nvSpPr>
          <p:cNvPr id="47" name="Rectangle 46">
            <a:extLst>
              <a:ext uri="{FF2B5EF4-FFF2-40B4-BE49-F238E27FC236}">
                <a16:creationId xmlns:a16="http://schemas.microsoft.com/office/drawing/2014/main" id="{D84BD35A-C45B-44ED-B3BA-AD38231FA921}"/>
              </a:ext>
            </a:extLst>
          </p:cNvPr>
          <p:cNvSpPr/>
          <p:nvPr/>
        </p:nvSpPr>
        <p:spPr>
          <a:xfrm>
            <a:off x="1054821" y="3012427"/>
            <a:ext cx="2955038" cy="1218795"/>
          </a:xfrm>
          <a:prstGeom prst="rect">
            <a:avLst/>
          </a:prstGeom>
        </p:spPr>
        <p:txBody>
          <a:bodyPr wrap="square" lIns="182880" tIns="146304" rIns="182880" bIns="146304" anchor="t">
            <a:spAutoFit/>
          </a:bodyPr>
          <a:lstStyle/>
          <a:p>
            <a:r>
              <a:rPr lang="en-US" sz="2000" dirty="0"/>
              <a:t>Send e-mail to ask members to take up ownership</a:t>
            </a:r>
          </a:p>
        </p:txBody>
      </p:sp>
      <p:grpSp>
        <p:nvGrpSpPr>
          <p:cNvPr id="37" name="Group 36">
            <a:extLst>
              <a:ext uri="{FF2B5EF4-FFF2-40B4-BE49-F238E27FC236}">
                <a16:creationId xmlns:a16="http://schemas.microsoft.com/office/drawing/2014/main" id="{AAA6344B-A381-4282-948D-F1BF542217F0}"/>
              </a:ext>
            </a:extLst>
          </p:cNvPr>
          <p:cNvGrpSpPr>
            <a:grpSpLocks noChangeAspect="1"/>
          </p:cNvGrpSpPr>
          <p:nvPr/>
        </p:nvGrpSpPr>
        <p:grpSpPr bwMode="auto">
          <a:xfrm>
            <a:off x="588263" y="2147574"/>
            <a:ext cx="320124" cy="321091"/>
            <a:chOff x="4691" y="833"/>
            <a:chExt cx="331" cy="332"/>
          </a:xfrm>
        </p:grpSpPr>
        <p:sp>
          <p:nvSpPr>
            <p:cNvPr id="38" name="Line 5">
              <a:extLst>
                <a:ext uri="{FF2B5EF4-FFF2-40B4-BE49-F238E27FC236}">
                  <a16:creationId xmlns:a16="http://schemas.microsoft.com/office/drawing/2014/main" id="{57D2CFB8-3037-4C90-8BC1-1CE6858F699F}"/>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39" name="Freeform 6">
              <a:extLst>
                <a:ext uri="{FF2B5EF4-FFF2-40B4-BE49-F238E27FC236}">
                  <a16:creationId xmlns:a16="http://schemas.microsoft.com/office/drawing/2014/main" id="{17EB083A-1799-436E-B2C3-9D7806291B00}"/>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40" name="Oval 7">
              <a:extLst>
                <a:ext uri="{FF2B5EF4-FFF2-40B4-BE49-F238E27FC236}">
                  <a16:creationId xmlns:a16="http://schemas.microsoft.com/office/drawing/2014/main" id="{7FA32807-17C2-4DB0-853A-F928D28B1E77}"/>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41" name="Group 40">
            <a:extLst>
              <a:ext uri="{FF2B5EF4-FFF2-40B4-BE49-F238E27FC236}">
                <a16:creationId xmlns:a16="http://schemas.microsoft.com/office/drawing/2014/main" id="{8B081EF3-18DF-4045-8174-99AABA22010C}"/>
              </a:ext>
            </a:extLst>
          </p:cNvPr>
          <p:cNvGrpSpPr>
            <a:grpSpLocks noChangeAspect="1"/>
          </p:cNvGrpSpPr>
          <p:nvPr/>
        </p:nvGrpSpPr>
        <p:grpSpPr bwMode="auto">
          <a:xfrm>
            <a:off x="588263" y="3283089"/>
            <a:ext cx="320124" cy="321091"/>
            <a:chOff x="4691" y="833"/>
            <a:chExt cx="331" cy="332"/>
          </a:xfrm>
        </p:grpSpPr>
        <p:sp>
          <p:nvSpPr>
            <p:cNvPr id="42" name="Line 5">
              <a:extLst>
                <a:ext uri="{FF2B5EF4-FFF2-40B4-BE49-F238E27FC236}">
                  <a16:creationId xmlns:a16="http://schemas.microsoft.com/office/drawing/2014/main" id="{C424E654-7A0C-452D-A7B1-D92638BDD235}"/>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43" name="Freeform 6">
              <a:extLst>
                <a:ext uri="{FF2B5EF4-FFF2-40B4-BE49-F238E27FC236}">
                  <a16:creationId xmlns:a16="http://schemas.microsoft.com/office/drawing/2014/main" id="{821DE221-E716-4AC8-AEED-9F52BAD89E12}"/>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44" name="Oval 7">
              <a:extLst>
                <a:ext uri="{FF2B5EF4-FFF2-40B4-BE49-F238E27FC236}">
                  <a16:creationId xmlns:a16="http://schemas.microsoft.com/office/drawing/2014/main" id="{D4B40363-4C60-4ABD-AFD0-20649E3F5E21}"/>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45" name="Group 44">
            <a:extLst>
              <a:ext uri="{FF2B5EF4-FFF2-40B4-BE49-F238E27FC236}">
                <a16:creationId xmlns:a16="http://schemas.microsoft.com/office/drawing/2014/main" id="{6FD1BC22-74A7-4646-91E6-10FBB092D270}"/>
              </a:ext>
            </a:extLst>
          </p:cNvPr>
          <p:cNvGrpSpPr>
            <a:grpSpLocks noChangeAspect="1"/>
          </p:cNvGrpSpPr>
          <p:nvPr/>
        </p:nvGrpSpPr>
        <p:grpSpPr bwMode="auto">
          <a:xfrm>
            <a:off x="588263" y="4485621"/>
            <a:ext cx="320124" cy="321091"/>
            <a:chOff x="4691" y="833"/>
            <a:chExt cx="331" cy="332"/>
          </a:xfrm>
        </p:grpSpPr>
        <p:sp>
          <p:nvSpPr>
            <p:cNvPr id="46" name="Line 5">
              <a:extLst>
                <a:ext uri="{FF2B5EF4-FFF2-40B4-BE49-F238E27FC236}">
                  <a16:creationId xmlns:a16="http://schemas.microsoft.com/office/drawing/2014/main" id="{A6705640-3EED-4083-9946-C13797AE7465}"/>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48" name="Freeform 6">
              <a:extLst>
                <a:ext uri="{FF2B5EF4-FFF2-40B4-BE49-F238E27FC236}">
                  <a16:creationId xmlns:a16="http://schemas.microsoft.com/office/drawing/2014/main" id="{B7FA91A2-CC2F-4458-AADA-73370091C7A1}"/>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50" name="Oval 7">
              <a:extLst>
                <a:ext uri="{FF2B5EF4-FFF2-40B4-BE49-F238E27FC236}">
                  <a16:creationId xmlns:a16="http://schemas.microsoft.com/office/drawing/2014/main" id="{E39C28FE-81FB-4B5C-BCA0-D3EB21DED035}"/>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2" name="Picture 1">
            <a:extLst>
              <a:ext uri="{FF2B5EF4-FFF2-40B4-BE49-F238E27FC236}">
                <a16:creationId xmlns:a16="http://schemas.microsoft.com/office/drawing/2014/main" id="{890A0993-7FE2-42B6-BAE9-BDCD8580C0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3623" y="585788"/>
            <a:ext cx="1185765" cy="624503"/>
          </a:xfrm>
          <a:prstGeom prst="rect">
            <a:avLst/>
          </a:prstGeom>
        </p:spPr>
      </p:pic>
      <p:pic>
        <p:nvPicPr>
          <p:cNvPr id="5" name="Picture 4">
            <a:extLst>
              <a:ext uri="{FF2B5EF4-FFF2-40B4-BE49-F238E27FC236}">
                <a16:creationId xmlns:a16="http://schemas.microsoft.com/office/drawing/2014/main" id="{CC75FD0C-2A37-4196-9B8F-F0575F632A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3693" y="2045353"/>
            <a:ext cx="7799628" cy="3152941"/>
          </a:xfrm>
          <a:prstGeom prst="rect">
            <a:avLst/>
          </a:prstGeom>
          <a:effectLst>
            <a:outerShdw blurRad="254000" sx="102000" sy="102000" algn="ctr" rotWithShape="0">
              <a:schemeClr val="bg1">
                <a:lumMod val="50000"/>
                <a:alpha val="17000"/>
              </a:schemeClr>
            </a:outerShdw>
          </a:effectLst>
        </p:spPr>
      </p:pic>
    </p:spTree>
    <p:extLst>
      <p:ext uri="{BB962C8B-B14F-4D97-AF65-F5344CB8AC3E}">
        <p14:creationId xmlns:p14="http://schemas.microsoft.com/office/powerpoint/2010/main" val="395909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Ownership Governance</a:t>
            </a:r>
          </a:p>
        </p:txBody>
      </p:sp>
      <p:sp>
        <p:nvSpPr>
          <p:cNvPr id="10" name="Rectangle 9">
            <a:extLst>
              <a:ext uri="{FF2B5EF4-FFF2-40B4-BE49-F238E27FC236}">
                <a16:creationId xmlns:a16="http://schemas.microsoft.com/office/drawing/2014/main" id="{66066F2A-7044-A947-AC7C-13B29E05D5F9}"/>
              </a:ext>
            </a:extLst>
          </p:cNvPr>
          <p:cNvSpPr/>
          <p:nvPr/>
        </p:nvSpPr>
        <p:spPr>
          <a:xfrm>
            <a:off x="1088791" y="3195040"/>
            <a:ext cx="3138065" cy="911019"/>
          </a:xfrm>
          <a:prstGeom prst="rect">
            <a:avLst/>
          </a:prstGeom>
        </p:spPr>
        <p:txBody>
          <a:bodyPr wrap="square" lIns="182880" tIns="146304" rIns="182880" bIns="146304" anchor="t">
            <a:spAutoFit/>
          </a:bodyPr>
          <a:lstStyle/>
          <a:p>
            <a:r>
              <a:rPr lang="en-US" sz="2000" dirty="0"/>
              <a:t>Automate management of ownerless groups</a:t>
            </a:r>
          </a:p>
        </p:txBody>
      </p:sp>
      <p:sp>
        <p:nvSpPr>
          <p:cNvPr id="5" name="Rectangle 4">
            <a:extLst>
              <a:ext uri="{FF2B5EF4-FFF2-40B4-BE49-F238E27FC236}">
                <a16:creationId xmlns:a16="http://schemas.microsoft.com/office/drawing/2014/main" id="{C3C7651F-91D7-2E4C-A16C-BB9568A76440}"/>
              </a:ext>
            </a:extLst>
          </p:cNvPr>
          <p:cNvSpPr/>
          <p:nvPr/>
        </p:nvSpPr>
        <p:spPr>
          <a:xfrm>
            <a:off x="9225545" y="5585745"/>
            <a:ext cx="1916033" cy="584775"/>
          </a:xfrm>
          <a:prstGeom prst="rect">
            <a:avLst/>
          </a:prstGeom>
        </p:spPr>
        <p:txBody>
          <a:bodyPr wrap="square">
            <a:spAutoFit/>
          </a:bodyPr>
          <a:lstStyle/>
          <a:p>
            <a:r>
              <a:rPr lang="en-US" sz="1600" dirty="0"/>
              <a:t>Sign up for Preview !</a:t>
            </a:r>
          </a:p>
        </p:txBody>
      </p:sp>
      <p:sp>
        <p:nvSpPr>
          <p:cNvPr id="35" name="TextBox 34">
            <a:extLst>
              <a:ext uri="{FF2B5EF4-FFF2-40B4-BE49-F238E27FC236}">
                <a16:creationId xmlns:a16="http://schemas.microsoft.com/office/drawing/2014/main" id="{C9E892DF-6849-49AC-AFD0-D76F8ED878CB}"/>
              </a:ext>
            </a:extLst>
          </p:cNvPr>
          <p:cNvSpPr txBox="1"/>
          <p:nvPr/>
        </p:nvSpPr>
        <p:spPr>
          <a:xfrm>
            <a:off x="1169425" y="2043740"/>
            <a:ext cx="2976797" cy="707886"/>
          </a:xfrm>
          <a:prstGeom prst="rect">
            <a:avLst/>
          </a:prstGeom>
          <a:noFill/>
        </p:spPr>
        <p:txBody>
          <a:bodyPr wrap="square">
            <a:spAutoFit/>
          </a:bodyPr>
          <a:lstStyle/>
          <a:p>
            <a:r>
              <a:rPr lang="en-US" sz="2000" dirty="0"/>
              <a:t>View filtered list of groups with no owners</a:t>
            </a:r>
          </a:p>
        </p:txBody>
      </p:sp>
      <p:pic>
        <p:nvPicPr>
          <p:cNvPr id="37" name="Picture 36">
            <a:extLst>
              <a:ext uri="{FF2B5EF4-FFF2-40B4-BE49-F238E27FC236}">
                <a16:creationId xmlns:a16="http://schemas.microsoft.com/office/drawing/2014/main" id="{97DC529C-8883-430F-846B-8EBC0552C8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5588" y="2024518"/>
            <a:ext cx="7867516" cy="3507452"/>
          </a:xfrm>
          <a:prstGeom prst="rect">
            <a:avLst/>
          </a:prstGeom>
          <a:effectLst>
            <a:outerShdw blurRad="254000" sx="102000" sy="102000" algn="ctr" rotWithShape="0">
              <a:schemeClr val="bg1">
                <a:lumMod val="50000"/>
                <a:alpha val="19000"/>
              </a:schemeClr>
            </a:outerShdw>
          </a:effectLst>
        </p:spPr>
      </p:pic>
      <p:grpSp>
        <p:nvGrpSpPr>
          <p:cNvPr id="17" name="Group 16">
            <a:extLst>
              <a:ext uri="{FF2B5EF4-FFF2-40B4-BE49-F238E27FC236}">
                <a16:creationId xmlns:a16="http://schemas.microsoft.com/office/drawing/2014/main" id="{3FFED29A-9853-45AB-86F1-FC7A60B86D90}"/>
              </a:ext>
            </a:extLst>
          </p:cNvPr>
          <p:cNvGrpSpPr>
            <a:grpSpLocks noChangeAspect="1"/>
          </p:cNvGrpSpPr>
          <p:nvPr/>
        </p:nvGrpSpPr>
        <p:grpSpPr bwMode="auto">
          <a:xfrm>
            <a:off x="588263" y="2193385"/>
            <a:ext cx="320124" cy="321091"/>
            <a:chOff x="4691" y="833"/>
            <a:chExt cx="331" cy="332"/>
          </a:xfrm>
        </p:grpSpPr>
        <p:sp>
          <p:nvSpPr>
            <p:cNvPr id="18" name="Line 5">
              <a:extLst>
                <a:ext uri="{FF2B5EF4-FFF2-40B4-BE49-F238E27FC236}">
                  <a16:creationId xmlns:a16="http://schemas.microsoft.com/office/drawing/2014/main" id="{D9742466-ED06-453E-B2C1-BFC222B021FA}"/>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19" name="Freeform 6">
              <a:extLst>
                <a:ext uri="{FF2B5EF4-FFF2-40B4-BE49-F238E27FC236}">
                  <a16:creationId xmlns:a16="http://schemas.microsoft.com/office/drawing/2014/main" id="{4068C6A4-D824-4CA3-8C86-AFC611FC9C43}"/>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20" name="Oval 7">
              <a:extLst>
                <a:ext uri="{FF2B5EF4-FFF2-40B4-BE49-F238E27FC236}">
                  <a16:creationId xmlns:a16="http://schemas.microsoft.com/office/drawing/2014/main" id="{DA90C393-7075-4100-A5F1-F151DC6D7759}"/>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1" name="Group 20">
            <a:extLst>
              <a:ext uri="{FF2B5EF4-FFF2-40B4-BE49-F238E27FC236}">
                <a16:creationId xmlns:a16="http://schemas.microsoft.com/office/drawing/2014/main" id="{0DDBBE67-953D-4CB2-9B37-15C6240E007E}"/>
              </a:ext>
            </a:extLst>
          </p:cNvPr>
          <p:cNvGrpSpPr>
            <a:grpSpLocks noChangeAspect="1"/>
          </p:cNvGrpSpPr>
          <p:nvPr/>
        </p:nvGrpSpPr>
        <p:grpSpPr bwMode="auto">
          <a:xfrm>
            <a:off x="588263" y="3496165"/>
            <a:ext cx="320124" cy="321091"/>
            <a:chOff x="4691" y="833"/>
            <a:chExt cx="331" cy="332"/>
          </a:xfrm>
        </p:grpSpPr>
        <p:sp>
          <p:nvSpPr>
            <p:cNvPr id="22" name="Line 5">
              <a:extLst>
                <a:ext uri="{FF2B5EF4-FFF2-40B4-BE49-F238E27FC236}">
                  <a16:creationId xmlns:a16="http://schemas.microsoft.com/office/drawing/2014/main" id="{45C131B9-3B8D-49B6-AE00-A7C0B205C60C}"/>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31" name="Freeform 6">
              <a:extLst>
                <a:ext uri="{FF2B5EF4-FFF2-40B4-BE49-F238E27FC236}">
                  <a16:creationId xmlns:a16="http://schemas.microsoft.com/office/drawing/2014/main" id="{FE2A6357-1EA5-42F0-8E1A-8583B8DF3609}"/>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32" name="Oval 7">
              <a:extLst>
                <a:ext uri="{FF2B5EF4-FFF2-40B4-BE49-F238E27FC236}">
                  <a16:creationId xmlns:a16="http://schemas.microsoft.com/office/drawing/2014/main" id="{E60F0FEB-2D74-4D9D-910A-8248D0669AB1}"/>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4" name="Picture 3">
            <a:extLst>
              <a:ext uri="{FF2B5EF4-FFF2-40B4-BE49-F238E27FC236}">
                <a16:creationId xmlns:a16="http://schemas.microsoft.com/office/drawing/2014/main" id="{F4D2A7FF-7346-49BF-B128-3D5A6BE2C6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3623" y="585788"/>
            <a:ext cx="1185765" cy="624503"/>
          </a:xfrm>
          <a:prstGeom prst="rect">
            <a:avLst/>
          </a:prstGeom>
        </p:spPr>
      </p:pic>
      <p:pic>
        <p:nvPicPr>
          <p:cNvPr id="7" name="Picture 6">
            <a:extLst>
              <a:ext uri="{FF2B5EF4-FFF2-40B4-BE49-F238E27FC236}">
                <a16:creationId xmlns:a16="http://schemas.microsoft.com/office/drawing/2014/main" id="{D49E1203-9334-4647-80EE-B1B49E5DA9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52294" y="5585745"/>
            <a:ext cx="978568" cy="978568"/>
          </a:xfrm>
          <a:prstGeom prst="rect">
            <a:avLst/>
          </a:prstGeom>
        </p:spPr>
      </p:pic>
      <p:sp>
        <p:nvSpPr>
          <p:cNvPr id="8" name="TextBox 7">
            <a:extLst>
              <a:ext uri="{FF2B5EF4-FFF2-40B4-BE49-F238E27FC236}">
                <a16:creationId xmlns:a16="http://schemas.microsoft.com/office/drawing/2014/main" id="{2D4B466B-D7CA-467C-801F-E3844EC9BB7E}"/>
              </a:ext>
            </a:extLst>
          </p:cNvPr>
          <p:cNvSpPr txBox="1"/>
          <p:nvPr/>
        </p:nvSpPr>
        <p:spPr>
          <a:xfrm>
            <a:off x="588263" y="1394720"/>
            <a:ext cx="2342397" cy="369332"/>
          </a:xfrm>
          <a:prstGeom prst="rect">
            <a:avLst/>
          </a:prstGeom>
          <a:noFill/>
        </p:spPr>
        <p:txBody>
          <a:bodyPr wrap="square" lIns="0" tIns="0" rIns="0" bIns="0" rtlCol="0">
            <a:spAutoFit/>
          </a:bodyPr>
          <a:lstStyle/>
          <a:p>
            <a:pPr algn="l"/>
            <a:r>
              <a:rPr lang="en-US" sz="2400" dirty="0">
                <a:solidFill>
                  <a:srgbClr val="FF0000"/>
                </a:solidFill>
              </a:rPr>
              <a:t>Coming Soon</a:t>
            </a:r>
          </a:p>
        </p:txBody>
      </p:sp>
    </p:spTree>
    <p:extLst>
      <p:ext uri="{BB962C8B-B14F-4D97-AF65-F5344CB8AC3E}">
        <p14:creationId xmlns:p14="http://schemas.microsoft.com/office/powerpoint/2010/main" val="302700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Demo – Ownership Governance</a:t>
            </a:r>
          </a:p>
        </p:txBody>
      </p:sp>
    </p:spTree>
    <p:extLst>
      <p:ext uri="{BB962C8B-B14F-4D97-AF65-F5344CB8AC3E}">
        <p14:creationId xmlns:p14="http://schemas.microsoft.com/office/powerpoint/2010/main" val="40717003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33B339B-F682-43AE-BC07-A4A0951E9660}"/>
              </a:ext>
            </a:extLst>
          </p:cNvPr>
          <p:cNvSpPr/>
          <p:nvPr/>
        </p:nvSpPr>
        <p:spPr bwMode="auto">
          <a:xfrm>
            <a:off x="5299075" y="0"/>
            <a:ext cx="6892924" cy="6857999"/>
          </a:xfrm>
          <a:prstGeom prst="rect">
            <a:avLst/>
          </a:prstGeom>
          <a:solidFill>
            <a:schemeClr val="tx1"/>
          </a:solidFill>
          <a:ln w="10795" cap="flat" cmpd="sng" algn="ctr">
            <a:noFill/>
            <a:prstDash val="solid"/>
          </a:ln>
          <a:effectLst/>
        </p:spPr>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Title 3"/>
          <p:cNvSpPr>
            <a:spLocks noGrp="1"/>
          </p:cNvSpPr>
          <p:nvPr>
            <p:ph type="title"/>
          </p:nvPr>
        </p:nvSpPr>
        <p:spPr>
          <a:xfrm>
            <a:off x="588263" y="457200"/>
            <a:ext cx="3624922" cy="553998"/>
          </a:xfrm>
        </p:spPr>
        <p:txBody>
          <a:bodyPr/>
          <a:lstStyle/>
          <a:p>
            <a:r>
              <a:rPr lang="en-US" dirty="0"/>
              <a:t>Create Allow List of Users for Group Creation</a:t>
            </a:r>
          </a:p>
        </p:txBody>
      </p:sp>
      <p:sp>
        <p:nvSpPr>
          <p:cNvPr id="5" name="Rectangle 4">
            <a:extLst>
              <a:ext uri="{FF2B5EF4-FFF2-40B4-BE49-F238E27FC236}">
                <a16:creationId xmlns:a16="http://schemas.microsoft.com/office/drawing/2014/main" id="{AF36F4CC-5724-4318-A275-F74B2D4080AA}"/>
              </a:ext>
            </a:extLst>
          </p:cNvPr>
          <p:cNvSpPr/>
          <p:nvPr/>
        </p:nvSpPr>
        <p:spPr>
          <a:xfrm>
            <a:off x="1055443" y="3618120"/>
            <a:ext cx="3788344" cy="911019"/>
          </a:xfrm>
          <a:prstGeom prst="rect">
            <a:avLst/>
          </a:prstGeom>
        </p:spPr>
        <p:txBody>
          <a:bodyPr wrap="square" lIns="182880" tIns="146304" rIns="182880" bIns="146304" anchor="t">
            <a:spAutoFit/>
          </a:bodyPr>
          <a:lstStyle/>
          <a:p>
            <a:pPr defTabSz="896386">
              <a:defRPr/>
            </a:pPr>
            <a:r>
              <a:rPr lang="en-IN" sz="2000" dirty="0"/>
              <a:t>Create a Security Groups with all these users</a:t>
            </a:r>
            <a:endParaRPr lang="en-US" sz="2000" dirty="0"/>
          </a:p>
        </p:txBody>
      </p:sp>
      <p:sp>
        <p:nvSpPr>
          <p:cNvPr id="7" name="Rectangle 6">
            <a:extLst>
              <a:ext uri="{FF2B5EF4-FFF2-40B4-BE49-F238E27FC236}">
                <a16:creationId xmlns:a16="http://schemas.microsoft.com/office/drawing/2014/main" id="{C1D19CD3-4DC4-405C-A539-BB9531A8EE62}"/>
              </a:ext>
            </a:extLst>
          </p:cNvPr>
          <p:cNvSpPr/>
          <p:nvPr/>
        </p:nvSpPr>
        <p:spPr>
          <a:xfrm>
            <a:off x="1044560" y="2526458"/>
            <a:ext cx="3624922" cy="911019"/>
          </a:xfrm>
          <a:prstGeom prst="rect">
            <a:avLst/>
          </a:prstGeom>
        </p:spPr>
        <p:txBody>
          <a:bodyPr wrap="square" lIns="182880" tIns="146304" rIns="182880" bIns="146304">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dirty="0"/>
              <a:t>Identify the set of user with permission to create a Group</a:t>
            </a:r>
          </a:p>
        </p:txBody>
      </p:sp>
      <p:sp>
        <p:nvSpPr>
          <p:cNvPr id="16" name="Rectangle 15">
            <a:extLst>
              <a:ext uri="{FF2B5EF4-FFF2-40B4-BE49-F238E27FC236}">
                <a16:creationId xmlns:a16="http://schemas.microsoft.com/office/drawing/2014/main" id="{6275A1C2-0D34-4AEE-877B-2D5DA8B51467}"/>
              </a:ext>
            </a:extLst>
          </p:cNvPr>
          <p:cNvSpPr/>
          <p:nvPr/>
        </p:nvSpPr>
        <p:spPr bwMode="auto">
          <a:xfrm>
            <a:off x="5823155" y="725518"/>
            <a:ext cx="5780582" cy="5122191"/>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82880" rIns="91440" bIns="91440" numCol="1" rtlCol="0" anchor="t" anchorCtr="0" compatLnSpc="1">
            <a:prstTxWarp prst="textNoShape">
              <a:avLst/>
            </a:prstTxWarp>
          </a:bodyPr>
          <a:lstStyle/>
          <a:p>
            <a:pPr marL="0" marR="0" lvl="0" indent="0" algn="l" defTabSz="932742" rtl="0" eaLnBrk="1" fontAlgn="auto" latinLnBrk="0" hangingPunct="1">
              <a:lnSpc>
                <a:spcPct val="100000"/>
              </a:lnSpc>
              <a:spcBef>
                <a:spcPts val="0"/>
              </a:spcBef>
              <a:spcAft>
                <a:spcPts val="1200"/>
              </a:spcAft>
              <a:buClrTx/>
              <a:buSzTx/>
              <a:buFontTx/>
              <a:buNone/>
              <a:tabLst/>
              <a:defRPr/>
            </a:pPr>
            <a:r>
              <a:rPr kumimoji="0" lang="en-IN" sz="140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#Create Security Group via Azure Portal</a:t>
            </a:r>
          </a:p>
          <a:p>
            <a:pPr marL="457183" marR="0" lvl="1" indent="0" algn="l" defTabSz="932742" rtl="0" eaLnBrk="1" fontAlgn="auto" latinLnBrk="0" hangingPunct="1">
              <a:lnSpc>
                <a:spcPct val="100000"/>
              </a:lnSpc>
              <a:spcBef>
                <a:spcPts val="0"/>
              </a:spcBef>
              <a:spcAft>
                <a:spcPts val="120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GroupName</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 "Allowed To Create Groups"</a:t>
            </a:r>
          </a:p>
          <a:p>
            <a:pPr marL="0" marR="0" lvl="0" indent="0" algn="l" defTabSz="932742" rtl="0" eaLnBrk="1" fontAlgn="auto" latinLnBrk="0" hangingPunct="1">
              <a:lnSpc>
                <a:spcPct val="100000"/>
              </a:lnSpc>
              <a:spcBef>
                <a:spcPts val="0"/>
              </a:spcBef>
              <a:spcAft>
                <a:spcPts val="120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#Allow users in the Security Group to create Office 365 Groups</a:t>
            </a:r>
          </a:p>
          <a:p>
            <a:pPr marL="457183" marR="0" lvl="1"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AllowGroupCreation</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 "False" </a:t>
            </a:r>
          </a:p>
          <a:p>
            <a:pPr marL="457183" marR="0" lvl="1" indent="0" algn="l" defTabSz="932742"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endParaRPr>
          </a:p>
          <a:p>
            <a:pPr marL="457183" marR="0" lvl="1"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settingsObjectID</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 (Get-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AzureADDirectorySetting</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 Where-object -Property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Displayname</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-Value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Group.Unified</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-EQ).id</a:t>
            </a:r>
          </a:p>
          <a:p>
            <a:pPr marL="457183" marR="0" lvl="1" indent="0" algn="l" defTabSz="932742"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endParaRPr>
          </a:p>
          <a:p>
            <a:pPr marL="457183" marR="0" lvl="1"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if(!$</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settingsObjectID</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a:t>
            </a:r>
          </a:p>
          <a:p>
            <a:pPr marL="457183" marR="0" lvl="1"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$template = Get-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AzureADDirectorySettingTemplate</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 Where-object {$_.</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displayname</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-eq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group.unified</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t>
            </a:r>
          </a:p>
          <a:p>
            <a:pPr marL="457183" marR="0" lvl="1" indent="0" algn="l" defTabSz="932742"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endParaRPr>
          </a:p>
          <a:p>
            <a:pPr marL="457183" marR="0" lvl="1"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settingsCopy</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template.CreateDirectorySetting</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t>
            </a:r>
          </a:p>
          <a:p>
            <a:pPr marL="457183" marR="0" lvl="1"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New-</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AzureADDirectorySetting</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DirectorySetting</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settingsCopy</a:t>
            </a:r>
            <a:endPar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endParaRPr>
          </a:p>
          <a:p>
            <a:pPr marL="457183" marR="0" lvl="1"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settingsObjectID</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 (Get-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AzureADDirectorySetting</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 Where-object -Property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Displayname</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-Value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Group.Unified</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-EQ).id</a:t>
            </a:r>
          </a:p>
          <a:p>
            <a:pPr marL="457183" marR="0" lvl="1"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t>
            </a:r>
          </a:p>
          <a:p>
            <a:pPr marL="457183" marR="0" lvl="1" indent="0" algn="l" defTabSz="932742"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endParaRPr>
          </a:p>
          <a:p>
            <a:pPr marL="457183" marR="0" lvl="1"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settingsCopy</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 Get-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AzureADDirectorySetting</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-Id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settingsObjectID</a:t>
            </a:r>
            <a:endPar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endParaRPr>
          </a:p>
          <a:p>
            <a:pPr marL="457183" marR="0" lvl="1"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settingsCopy</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EnableGroupCreation</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AllowGroupCreation</a:t>
            </a:r>
            <a:endPar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endParaRPr>
          </a:p>
          <a:p>
            <a:pPr marL="457183" marR="0" lvl="1" indent="0" algn="l" defTabSz="932742"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endParaRPr>
          </a:p>
          <a:p>
            <a:pPr marL="457183" marR="0" lvl="1"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if($</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GroupName</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t>
            </a:r>
          </a:p>
          <a:p>
            <a:pPr marL="457183" marR="0" lvl="1"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settingsCopy</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GroupCreationAllowedGroupId</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 (Get-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AzureADGroup</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SearchString</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GroupName</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objectid</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a:t>
            </a:r>
          </a:p>
          <a:p>
            <a:pPr marL="457183" marR="0" lvl="1" indent="0" algn="l" defTabSz="932742"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endParaRPr>
          </a:p>
          <a:p>
            <a:pPr marL="457183" marR="0" lvl="1" indent="0" algn="l" defTabSz="932742"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Set-</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AzureADDirectorySetting</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-Id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settingsObjectID</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DirectorySetting</a:t>
            </a:r>
            <a:r>
              <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rPr>
              <a:t> $</a:t>
            </a:r>
            <a:r>
              <a:rPr kumimoji="0" lang="en-US" sz="1050" b="0" i="0" u="none" strike="noStrike" kern="1200" cap="none" spc="0" normalizeH="0" baseline="0" noProof="0" dirty="0" err="1">
                <a:ln>
                  <a:noFill/>
                </a:ln>
                <a:solidFill>
                  <a:schemeClr val="bg1"/>
                </a:solidFill>
                <a:effectLst/>
                <a:uLnTx/>
                <a:uFillTx/>
                <a:latin typeface="Consolas" panose="020B0609020204030204" pitchFamily="49" charset="0"/>
                <a:ea typeface="+mn-ea"/>
                <a:cs typeface="+mn-cs"/>
              </a:rPr>
              <a:t>settingsCopy</a:t>
            </a:r>
            <a:endParaRPr kumimoji="0" lang="en-US" sz="105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endParaRPr>
          </a:p>
          <a:p>
            <a:pPr marL="457183" marR="0" lvl="1"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Consolas" panose="020B0609020204030204" pitchFamily="49" charset="0"/>
              <a:ea typeface="+mn-ea"/>
              <a:cs typeface="+mn-cs"/>
            </a:endParaRPr>
          </a:p>
        </p:txBody>
      </p:sp>
      <p:sp>
        <p:nvSpPr>
          <p:cNvPr id="17" name="Rectangle 16">
            <a:extLst>
              <a:ext uri="{FF2B5EF4-FFF2-40B4-BE49-F238E27FC236}">
                <a16:creationId xmlns:a16="http://schemas.microsoft.com/office/drawing/2014/main" id="{29AC3AE5-C3FB-45CF-B6BA-42DB9539C243}"/>
              </a:ext>
            </a:extLst>
          </p:cNvPr>
          <p:cNvSpPr/>
          <p:nvPr/>
        </p:nvSpPr>
        <p:spPr>
          <a:xfrm>
            <a:off x="1071757" y="4828277"/>
            <a:ext cx="3788344" cy="1218795"/>
          </a:xfrm>
          <a:prstGeom prst="rect">
            <a:avLst/>
          </a:prstGeom>
        </p:spPr>
        <p:txBody>
          <a:bodyPr wrap="square" lIns="182880" tIns="146304" rIns="182880" bIns="146304" anchor="t">
            <a:spAutoFit/>
          </a:bodyPr>
          <a:lstStyle/>
          <a:p>
            <a:pPr marR="0" lvl="0" indent="0" defTabSz="896386" fontAlgn="auto">
              <a:lnSpc>
                <a:spcPct val="100000"/>
              </a:lnSpc>
              <a:spcBef>
                <a:spcPts val="0"/>
              </a:spcBef>
              <a:spcAft>
                <a:spcPts val="0"/>
              </a:spcAft>
              <a:buClrTx/>
              <a:buSzTx/>
              <a:buFontTx/>
              <a:buNone/>
              <a:tabLst/>
              <a:defRPr/>
            </a:pPr>
            <a:r>
              <a:rPr lang="en-US" sz="2000" dirty="0"/>
              <a:t>Configure users in this Security Group to have permission for Group creation</a:t>
            </a:r>
          </a:p>
        </p:txBody>
      </p:sp>
      <p:grpSp>
        <p:nvGrpSpPr>
          <p:cNvPr id="23" name="Group 22">
            <a:extLst>
              <a:ext uri="{FF2B5EF4-FFF2-40B4-BE49-F238E27FC236}">
                <a16:creationId xmlns:a16="http://schemas.microsoft.com/office/drawing/2014/main" id="{82D173F7-E888-4F60-AF3C-064D8BAD8BE6}"/>
              </a:ext>
            </a:extLst>
          </p:cNvPr>
          <p:cNvGrpSpPr>
            <a:grpSpLocks noChangeAspect="1"/>
          </p:cNvGrpSpPr>
          <p:nvPr/>
        </p:nvGrpSpPr>
        <p:grpSpPr bwMode="auto">
          <a:xfrm>
            <a:off x="593022" y="2778537"/>
            <a:ext cx="320124" cy="321091"/>
            <a:chOff x="4691" y="833"/>
            <a:chExt cx="331" cy="332"/>
          </a:xfrm>
        </p:grpSpPr>
        <p:sp>
          <p:nvSpPr>
            <p:cNvPr id="24" name="Line 5">
              <a:extLst>
                <a:ext uri="{FF2B5EF4-FFF2-40B4-BE49-F238E27FC236}">
                  <a16:creationId xmlns:a16="http://schemas.microsoft.com/office/drawing/2014/main" id="{BBCCA433-AFA5-4009-936A-2F8B122040B2}"/>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25" name="Freeform 6">
              <a:extLst>
                <a:ext uri="{FF2B5EF4-FFF2-40B4-BE49-F238E27FC236}">
                  <a16:creationId xmlns:a16="http://schemas.microsoft.com/office/drawing/2014/main" id="{062467B3-7E5D-4550-937A-9A5B926BAAAA}"/>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26" name="Oval 7">
              <a:extLst>
                <a:ext uri="{FF2B5EF4-FFF2-40B4-BE49-F238E27FC236}">
                  <a16:creationId xmlns:a16="http://schemas.microsoft.com/office/drawing/2014/main" id="{D730AC1F-DE84-43E0-BB48-FA1945C806EC}"/>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7" name="Group 26">
            <a:extLst>
              <a:ext uri="{FF2B5EF4-FFF2-40B4-BE49-F238E27FC236}">
                <a16:creationId xmlns:a16="http://schemas.microsoft.com/office/drawing/2014/main" id="{B8F62EE2-45B7-4066-9EC3-DD8D3F1112B1}"/>
              </a:ext>
            </a:extLst>
          </p:cNvPr>
          <p:cNvGrpSpPr>
            <a:grpSpLocks noChangeAspect="1"/>
          </p:cNvGrpSpPr>
          <p:nvPr/>
        </p:nvGrpSpPr>
        <p:grpSpPr bwMode="auto">
          <a:xfrm>
            <a:off x="593022" y="3914052"/>
            <a:ext cx="320124" cy="321091"/>
            <a:chOff x="4691" y="833"/>
            <a:chExt cx="331" cy="332"/>
          </a:xfrm>
        </p:grpSpPr>
        <p:sp>
          <p:nvSpPr>
            <p:cNvPr id="28" name="Line 5">
              <a:extLst>
                <a:ext uri="{FF2B5EF4-FFF2-40B4-BE49-F238E27FC236}">
                  <a16:creationId xmlns:a16="http://schemas.microsoft.com/office/drawing/2014/main" id="{CD1A0CB6-7EC9-492B-91A7-F5573ED1E0B3}"/>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29" name="Freeform 6">
              <a:extLst>
                <a:ext uri="{FF2B5EF4-FFF2-40B4-BE49-F238E27FC236}">
                  <a16:creationId xmlns:a16="http://schemas.microsoft.com/office/drawing/2014/main" id="{88787AC2-F678-4307-A697-FFCE10BF7591}"/>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30" name="Oval 7">
              <a:extLst>
                <a:ext uri="{FF2B5EF4-FFF2-40B4-BE49-F238E27FC236}">
                  <a16:creationId xmlns:a16="http://schemas.microsoft.com/office/drawing/2014/main" id="{DDE84AC0-E878-43F8-AC3F-142CE6400EC8}"/>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31" name="Group 30">
            <a:extLst>
              <a:ext uri="{FF2B5EF4-FFF2-40B4-BE49-F238E27FC236}">
                <a16:creationId xmlns:a16="http://schemas.microsoft.com/office/drawing/2014/main" id="{D31DB447-8B5B-43B8-98D4-B840CDC54400}"/>
              </a:ext>
            </a:extLst>
          </p:cNvPr>
          <p:cNvGrpSpPr>
            <a:grpSpLocks noChangeAspect="1"/>
          </p:cNvGrpSpPr>
          <p:nvPr/>
        </p:nvGrpSpPr>
        <p:grpSpPr bwMode="auto">
          <a:xfrm>
            <a:off x="593022" y="5116584"/>
            <a:ext cx="320124" cy="321091"/>
            <a:chOff x="4691" y="833"/>
            <a:chExt cx="331" cy="332"/>
          </a:xfrm>
        </p:grpSpPr>
        <p:sp>
          <p:nvSpPr>
            <p:cNvPr id="32" name="Line 5">
              <a:extLst>
                <a:ext uri="{FF2B5EF4-FFF2-40B4-BE49-F238E27FC236}">
                  <a16:creationId xmlns:a16="http://schemas.microsoft.com/office/drawing/2014/main" id="{2E5B6494-BB5B-4067-A5AF-F7B4A393A235}"/>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33" name="Freeform 6">
              <a:extLst>
                <a:ext uri="{FF2B5EF4-FFF2-40B4-BE49-F238E27FC236}">
                  <a16:creationId xmlns:a16="http://schemas.microsoft.com/office/drawing/2014/main" id="{45324E8E-935D-44BB-983C-6244B6957474}"/>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Oval 7">
              <a:extLst>
                <a:ext uri="{FF2B5EF4-FFF2-40B4-BE49-F238E27FC236}">
                  <a16:creationId xmlns:a16="http://schemas.microsoft.com/office/drawing/2014/main" id="{BD9B2906-D8E1-46BC-96BA-9D6CACC34DE5}"/>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129560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Group expiration policy</a:t>
            </a:r>
          </a:p>
        </p:txBody>
      </p:sp>
      <p:sp>
        <p:nvSpPr>
          <p:cNvPr id="8" name="Text Placeholder 4"/>
          <p:cNvSpPr txBox="1">
            <a:spLocks/>
          </p:cNvSpPr>
          <p:nvPr/>
        </p:nvSpPr>
        <p:spPr>
          <a:xfrm>
            <a:off x="1527175" y="1436688"/>
            <a:ext cx="4928988" cy="2241062"/>
          </a:xfrm>
          <a:prstGeom prst="rect">
            <a:avLst/>
          </a:prstGeom>
        </p:spPr>
        <p:txBody>
          <a:bodyPr wrap="none" lIns="0" tIns="0" rIns="179285" bIns="143428"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588"/>
              </a:spcAft>
              <a:buSzTx/>
            </a:pPr>
            <a:r>
              <a:rPr lang="en-US" b="1" dirty="0">
                <a:solidFill>
                  <a:schemeClr val="tx1"/>
                </a:solidFill>
                <a:latin typeface="+mn-lt"/>
              </a:rPr>
              <a:t>Benefits</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Auto-renewal of groups based on user activity</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Expire inactive groups older than a specific period</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Group owners get emails/ app notifications to take renew</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Can set expiration policy to specific groups</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Expired groups can be restored within 30 days</a:t>
            </a:r>
          </a:p>
        </p:txBody>
      </p:sp>
      <p:sp>
        <p:nvSpPr>
          <p:cNvPr id="9" name="Text Placeholder 4"/>
          <p:cNvSpPr txBox="1">
            <a:spLocks/>
          </p:cNvSpPr>
          <p:nvPr/>
        </p:nvSpPr>
        <p:spPr>
          <a:xfrm>
            <a:off x="1539376" y="4165609"/>
            <a:ext cx="5117248" cy="2241062"/>
          </a:xfrm>
          <a:prstGeom prst="rect">
            <a:avLst/>
          </a:prstGeom>
        </p:spPr>
        <p:txBody>
          <a:bodyPr wrap="none" lIns="0" tIns="0" rIns="179285" bIns="143428"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588"/>
              </a:spcAft>
              <a:buSzTx/>
            </a:pPr>
            <a:r>
              <a:rPr lang="en-US" b="1" dirty="0">
                <a:solidFill>
                  <a:schemeClr val="tx1"/>
                </a:solidFill>
                <a:latin typeface="+mn-lt"/>
              </a:rPr>
              <a:t>Guidance</a:t>
            </a:r>
          </a:p>
          <a:p>
            <a:pPr defTabSz="914367">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Pilot with specific groups initially and review Audit Logs for auto-renewed groups</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Choose inactive groups based on the activity report in Microsoft Admin center</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Onboard your helpdesk team and communicate renewal process to group owners</a:t>
            </a:r>
          </a:p>
          <a:p>
            <a:pPr defTabSz="914367">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Ensure groups have multiple owners &amp; configure email for ownerless groups</a:t>
            </a:r>
          </a:p>
        </p:txBody>
      </p:sp>
      <p:sp>
        <p:nvSpPr>
          <p:cNvPr id="15" name="check 3" descr="Check, approve, completed&#10;">
            <a:extLst>
              <a:ext uri="{FF2B5EF4-FFF2-40B4-BE49-F238E27FC236}">
                <a16:creationId xmlns:a16="http://schemas.microsoft.com/office/drawing/2014/main" id="{C8BE92BB-E2F1-42F8-96F0-F9A9A2027BD9}"/>
              </a:ext>
            </a:extLst>
          </p:cNvPr>
          <p:cNvSpPr>
            <a:spLocks noChangeAspect="1" noEditPoints="1"/>
          </p:cNvSpPr>
          <p:nvPr/>
        </p:nvSpPr>
        <p:spPr bwMode="auto">
          <a:xfrm>
            <a:off x="585218" y="4210211"/>
            <a:ext cx="651445" cy="647669"/>
          </a:xfrm>
          <a:custGeom>
            <a:avLst/>
            <a:gdLst>
              <a:gd name="T0" fmla="*/ 250 w 250"/>
              <a:gd name="T1" fmla="*/ 125 h 250"/>
              <a:gd name="T2" fmla="*/ 125 w 250"/>
              <a:gd name="T3" fmla="*/ 250 h 250"/>
              <a:gd name="T4" fmla="*/ 0 w 250"/>
              <a:gd name="T5" fmla="*/ 125 h 250"/>
              <a:gd name="T6" fmla="*/ 125 w 250"/>
              <a:gd name="T7" fmla="*/ 0 h 250"/>
              <a:gd name="T8" fmla="*/ 250 w 250"/>
              <a:gd name="T9" fmla="*/ 125 h 250"/>
              <a:gd name="T10" fmla="*/ 60 w 250"/>
              <a:gd name="T11" fmla="*/ 125 h 250"/>
              <a:gd name="T12" fmla="*/ 100 w 250"/>
              <a:gd name="T13" fmla="*/ 165 h 250"/>
              <a:gd name="T14" fmla="*/ 190 w 250"/>
              <a:gd name="T15" fmla="*/ 7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50" y="125"/>
                </a:moveTo>
                <a:cubicBezTo>
                  <a:pt x="250" y="194"/>
                  <a:pt x="194" y="250"/>
                  <a:pt x="125" y="250"/>
                </a:cubicBezTo>
                <a:cubicBezTo>
                  <a:pt x="56" y="250"/>
                  <a:pt x="0" y="194"/>
                  <a:pt x="0" y="125"/>
                </a:cubicBezTo>
                <a:cubicBezTo>
                  <a:pt x="0" y="56"/>
                  <a:pt x="56" y="0"/>
                  <a:pt x="125" y="0"/>
                </a:cubicBezTo>
                <a:cubicBezTo>
                  <a:pt x="194" y="0"/>
                  <a:pt x="250" y="56"/>
                  <a:pt x="250" y="125"/>
                </a:cubicBezTo>
                <a:close/>
                <a:moveTo>
                  <a:pt x="60" y="125"/>
                </a:moveTo>
                <a:cubicBezTo>
                  <a:pt x="100" y="165"/>
                  <a:pt x="100" y="165"/>
                  <a:pt x="100" y="165"/>
                </a:cubicBezTo>
                <a:cubicBezTo>
                  <a:pt x="190" y="74"/>
                  <a:pt x="190" y="74"/>
                  <a:pt x="190" y="74"/>
                </a:cubicBezTo>
              </a:path>
            </a:pathLst>
          </a:custGeom>
          <a:noFill/>
          <a:ln w="381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endParaRPr lang="en-US" sz="1730" dirty="0"/>
          </a:p>
        </p:txBody>
      </p:sp>
      <p:sp>
        <p:nvSpPr>
          <p:cNvPr id="17" name="people_12" descr="Group, partners, collaboration&#10;">
            <a:extLst>
              <a:ext uri="{FF2B5EF4-FFF2-40B4-BE49-F238E27FC236}">
                <a16:creationId xmlns:a16="http://schemas.microsoft.com/office/drawing/2014/main" id="{91D54E9E-69D5-4910-B792-54D28AE99F08}"/>
              </a:ext>
            </a:extLst>
          </p:cNvPr>
          <p:cNvSpPr>
            <a:spLocks noChangeAspect="1" noEditPoints="1"/>
          </p:cNvSpPr>
          <p:nvPr/>
        </p:nvSpPr>
        <p:spPr bwMode="auto">
          <a:xfrm>
            <a:off x="606248" y="1479858"/>
            <a:ext cx="630415" cy="537855"/>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endParaRPr lang="en-US" sz="1730"/>
          </a:p>
        </p:txBody>
      </p:sp>
      <p:sp>
        <p:nvSpPr>
          <p:cNvPr id="12" name="Rectangle 11">
            <a:extLst>
              <a:ext uri="{FF2B5EF4-FFF2-40B4-BE49-F238E27FC236}">
                <a16:creationId xmlns:a16="http://schemas.microsoft.com/office/drawing/2014/main" id="{A522802D-B73D-4437-8716-65DF7F294B0B}"/>
              </a:ext>
            </a:extLst>
          </p:cNvPr>
          <p:cNvSpPr/>
          <p:nvPr/>
        </p:nvSpPr>
        <p:spPr>
          <a:xfrm>
            <a:off x="1606282" y="6537372"/>
            <a:ext cx="10634686" cy="307777"/>
          </a:xfrm>
          <a:prstGeom prst="rect">
            <a:avLst/>
          </a:prstGeom>
        </p:spPr>
        <p:txBody>
          <a:bodyPr wrap="square" lIns="0">
            <a:spAutoFit/>
          </a:bodyPr>
          <a:lstStyle/>
          <a:p>
            <a:pPr lvl="0">
              <a:defRPr/>
            </a:pPr>
            <a:r>
              <a:rPr lang="en-US" sz="1400" dirty="0">
                <a:latin typeface="Segoe UI" panose="020B0502040204020203" pitchFamily="34" charset="0"/>
                <a:cs typeface="Segoe UI" panose="020B0502040204020203" pitchFamily="34" charset="0"/>
              </a:rPr>
              <a:t>Documentation: </a:t>
            </a:r>
            <a:r>
              <a:rPr lang="en-US" sz="1400" dirty="0">
                <a:latin typeface="Segoe UI" panose="020B0502040204020203" pitchFamily="34" charset="0"/>
                <a:cs typeface="Segoe UI" panose="020B0502040204020203" pitchFamily="34" charset="0"/>
                <a:hlinkClick r:id="rId3"/>
              </a:rPr>
              <a:t>Microsoft 365 Group Expiration Policy  </a:t>
            </a:r>
            <a:r>
              <a:rPr lang="en-US" sz="1400" dirty="0">
                <a:latin typeface="Segoe UI" panose="020B0502040204020203" pitchFamily="34" charset="0"/>
                <a:cs typeface="Segoe UI" panose="020B0502040204020203" pitchFamily="34" charset="0"/>
              </a:rPr>
              <a:t>|  </a:t>
            </a:r>
            <a:r>
              <a:rPr lang="fr-FR" sz="1400" dirty="0">
                <a:latin typeface="Segoe UI" panose="020B0502040204020203" pitchFamily="34" charset="0"/>
                <a:cs typeface="Segoe UI" panose="020B0502040204020203" pitchFamily="34" charset="0"/>
                <a:hlinkClick r:id="rId4"/>
              </a:rPr>
              <a:t>Configure Office 365 groups expiration</a:t>
            </a: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7951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Naming policy</a:t>
            </a:r>
          </a:p>
        </p:txBody>
      </p:sp>
      <p:sp>
        <p:nvSpPr>
          <p:cNvPr id="8" name="Text Placeholder 4"/>
          <p:cNvSpPr txBox="1">
            <a:spLocks/>
          </p:cNvSpPr>
          <p:nvPr/>
        </p:nvSpPr>
        <p:spPr>
          <a:xfrm>
            <a:off x="1550527" y="1446519"/>
            <a:ext cx="9347467" cy="2241062"/>
          </a:xfrm>
          <a:prstGeom prst="rect">
            <a:avLst/>
          </a:prstGeom>
        </p:spPr>
        <p:txBody>
          <a:bodyPr wrap="square" lIns="0" tIns="0" rIns="179285" bIns="143428"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588"/>
              </a:spcAft>
              <a:buSzTx/>
            </a:pPr>
            <a:r>
              <a:rPr lang="en-US" b="1" dirty="0">
                <a:solidFill>
                  <a:schemeClr val="tx1"/>
                </a:solidFill>
                <a:latin typeface="+mn-lt"/>
              </a:rPr>
              <a:t>Benefits</a:t>
            </a:r>
          </a:p>
          <a:p>
            <a:pPr defTabSz="914367">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Applies to all apps</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Ensure group names follow your organization schema</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Use fixed strings or Active Directory attributes as prefixes and/or suffixes</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Define custom blocked words</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Available in AAD portal</a:t>
            </a:r>
          </a:p>
          <a:p>
            <a:pPr>
              <a:lnSpc>
                <a:spcPct val="100000"/>
              </a:lnSpc>
              <a:spcBef>
                <a:spcPts val="0"/>
              </a:spcBef>
              <a:spcAft>
                <a:spcPts val="600"/>
              </a:spcAft>
              <a:buSzTx/>
            </a:pPr>
            <a:endParaRPr lang="en-US" sz="1400" dirty="0">
              <a:gradFill>
                <a:gsLst>
                  <a:gs pos="5417">
                    <a:schemeClr val="tx1"/>
                  </a:gs>
                  <a:gs pos="28000">
                    <a:schemeClr val="tx1"/>
                  </a:gs>
                </a:gsLst>
                <a:lin ang="5400000" scaled="0"/>
              </a:gradFill>
              <a:latin typeface="+mn-lt"/>
              <a:cs typeface="Segoe UI Light" panose="020B0502040204020203" pitchFamily="34" charset="0"/>
            </a:endParaRPr>
          </a:p>
        </p:txBody>
      </p:sp>
      <p:sp>
        <p:nvSpPr>
          <p:cNvPr id="9" name="Text Placeholder 4"/>
          <p:cNvSpPr txBox="1">
            <a:spLocks/>
          </p:cNvSpPr>
          <p:nvPr/>
        </p:nvSpPr>
        <p:spPr>
          <a:xfrm>
            <a:off x="1539376" y="4122902"/>
            <a:ext cx="9412461" cy="2241062"/>
          </a:xfrm>
          <a:prstGeom prst="rect">
            <a:avLst/>
          </a:prstGeom>
        </p:spPr>
        <p:txBody>
          <a:bodyPr wrap="square" lIns="0" tIns="0" rIns="179285" bIns="143428"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588"/>
              </a:spcAft>
              <a:buSzTx/>
            </a:pPr>
            <a:r>
              <a:rPr lang="en-US" b="1" dirty="0">
                <a:solidFill>
                  <a:schemeClr val="tx1"/>
                </a:solidFill>
                <a:latin typeface="+mn-lt"/>
              </a:rPr>
              <a:t>Guidance</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Use short strings as suffix</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Use attributes with values</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Don’t be too creative, total name length has a maximum of 264 characters</a:t>
            </a:r>
          </a:p>
          <a:p>
            <a:pPr>
              <a:lnSpc>
                <a:spcPct val="100000"/>
              </a:lnSpc>
              <a:spcBef>
                <a:spcPts val="0"/>
              </a:spcBef>
              <a:spcAft>
                <a:spcPts val="588"/>
              </a:spcAft>
              <a:buSzTx/>
            </a:pPr>
            <a:endParaRPr lang="en-US" sz="1400" dirty="0">
              <a:gradFill>
                <a:gsLst>
                  <a:gs pos="5417">
                    <a:schemeClr val="tx1"/>
                  </a:gs>
                  <a:gs pos="28000">
                    <a:schemeClr val="tx1"/>
                  </a:gs>
                </a:gsLst>
                <a:lin ang="5400000" scaled="0"/>
              </a:gradFill>
              <a:latin typeface="+mn-lt"/>
            </a:endParaRPr>
          </a:p>
        </p:txBody>
      </p:sp>
      <p:sp>
        <p:nvSpPr>
          <p:cNvPr id="15" name="check 3" descr="Check, approve, completed&#10;">
            <a:extLst>
              <a:ext uri="{FF2B5EF4-FFF2-40B4-BE49-F238E27FC236}">
                <a16:creationId xmlns:a16="http://schemas.microsoft.com/office/drawing/2014/main" id="{C8BE92BB-E2F1-42F8-96F0-F9A9A2027BD9}"/>
              </a:ext>
            </a:extLst>
          </p:cNvPr>
          <p:cNvSpPr>
            <a:spLocks noChangeAspect="1" noEditPoints="1"/>
          </p:cNvSpPr>
          <p:nvPr/>
        </p:nvSpPr>
        <p:spPr bwMode="auto">
          <a:xfrm>
            <a:off x="606248" y="4167506"/>
            <a:ext cx="630415" cy="626761"/>
          </a:xfrm>
          <a:custGeom>
            <a:avLst/>
            <a:gdLst>
              <a:gd name="T0" fmla="*/ 250 w 250"/>
              <a:gd name="T1" fmla="*/ 125 h 250"/>
              <a:gd name="T2" fmla="*/ 125 w 250"/>
              <a:gd name="T3" fmla="*/ 250 h 250"/>
              <a:gd name="T4" fmla="*/ 0 w 250"/>
              <a:gd name="T5" fmla="*/ 125 h 250"/>
              <a:gd name="T6" fmla="*/ 125 w 250"/>
              <a:gd name="T7" fmla="*/ 0 h 250"/>
              <a:gd name="T8" fmla="*/ 250 w 250"/>
              <a:gd name="T9" fmla="*/ 125 h 250"/>
              <a:gd name="T10" fmla="*/ 60 w 250"/>
              <a:gd name="T11" fmla="*/ 125 h 250"/>
              <a:gd name="T12" fmla="*/ 100 w 250"/>
              <a:gd name="T13" fmla="*/ 165 h 250"/>
              <a:gd name="T14" fmla="*/ 190 w 250"/>
              <a:gd name="T15" fmla="*/ 7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50" y="125"/>
                </a:moveTo>
                <a:cubicBezTo>
                  <a:pt x="250" y="194"/>
                  <a:pt x="194" y="250"/>
                  <a:pt x="125" y="250"/>
                </a:cubicBezTo>
                <a:cubicBezTo>
                  <a:pt x="56" y="250"/>
                  <a:pt x="0" y="194"/>
                  <a:pt x="0" y="125"/>
                </a:cubicBezTo>
                <a:cubicBezTo>
                  <a:pt x="0" y="56"/>
                  <a:pt x="56" y="0"/>
                  <a:pt x="125" y="0"/>
                </a:cubicBezTo>
                <a:cubicBezTo>
                  <a:pt x="194" y="0"/>
                  <a:pt x="250" y="56"/>
                  <a:pt x="250" y="125"/>
                </a:cubicBezTo>
                <a:close/>
                <a:moveTo>
                  <a:pt x="60" y="125"/>
                </a:moveTo>
                <a:cubicBezTo>
                  <a:pt x="100" y="165"/>
                  <a:pt x="100" y="165"/>
                  <a:pt x="100" y="165"/>
                </a:cubicBezTo>
                <a:cubicBezTo>
                  <a:pt x="190" y="74"/>
                  <a:pt x="190" y="74"/>
                  <a:pt x="190" y="74"/>
                </a:cubicBezTo>
              </a:path>
            </a:pathLst>
          </a:custGeom>
          <a:noFill/>
          <a:ln w="381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endParaRPr lang="en-US" sz="1730"/>
          </a:p>
        </p:txBody>
      </p:sp>
      <p:sp>
        <p:nvSpPr>
          <p:cNvPr id="17" name="people_12" descr="Group, partners, collaboration&#10;">
            <a:extLst>
              <a:ext uri="{FF2B5EF4-FFF2-40B4-BE49-F238E27FC236}">
                <a16:creationId xmlns:a16="http://schemas.microsoft.com/office/drawing/2014/main" id="{91D54E9E-69D5-4910-B792-54D28AE99F08}"/>
              </a:ext>
            </a:extLst>
          </p:cNvPr>
          <p:cNvSpPr>
            <a:spLocks noChangeAspect="1" noEditPoints="1"/>
          </p:cNvSpPr>
          <p:nvPr/>
        </p:nvSpPr>
        <p:spPr bwMode="auto">
          <a:xfrm>
            <a:off x="606248" y="1479858"/>
            <a:ext cx="630415" cy="537855"/>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endParaRPr lang="en-US" sz="1730"/>
          </a:p>
        </p:txBody>
      </p:sp>
      <p:sp>
        <p:nvSpPr>
          <p:cNvPr id="12" name="Rectangle 11">
            <a:extLst>
              <a:ext uri="{FF2B5EF4-FFF2-40B4-BE49-F238E27FC236}">
                <a16:creationId xmlns:a16="http://schemas.microsoft.com/office/drawing/2014/main" id="{A522802D-B73D-4437-8716-65DF7F294B0B}"/>
              </a:ext>
            </a:extLst>
          </p:cNvPr>
          <p:cNvSpPr/>
          <p:nvPr/>
        </p:nvSpPr>
        <p:spPr>
          <a:xfrm>
            <a:off x="1606282" y="6463484"/>
            <a:ext cx="10634686" cy="301727"/>
          </a:xfrm>
          <a:prstGeom prst="rect">
            <a:avLst/>
          </a:prstGeom>
        </p:spPr>
        <p:txBody>
          <a:bodyPr wrap="square" lIns="0">
            <a:spAutoFit/>
          </a:bodyPr>
          <a:lstStyle/>
          <a:p>
            <a:pPr lvl="0">
              <a:defRPr/>
            </a:pPr>
            <a:r>
              <a:rPr lang="en-US" sz="1372" dirty="0"/>
              <a:t>Documentation: </a:t>
            </a:r>
            <a:r>
              <a:rPr lang="en-US" sz="1372" dirty="0">
                <a:hlinkClick r:id="rId3"/>
              </a:rPr>
              <a:t>Microsoft 365 Groups Naming Policy </a:t>
            </a:r>
            <a:endParaRPr lang="en-US" sz="1372" dirty="0"/>
          </a:p>
        </p:txBody>
      </p:sp>
    </p:spTree>
    <p:extLst>
      <p:ext uri="{BB962C8B-B14F-4D97-AF65-F5344CB8AC3E}">
        <p14:creationId xmlns:p14="http://schemas.microsoft.com/office/powerpoint/2010/main" val="93895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Groups guest access</a:t>
            </a:r>
          </a:p>
        </p:txBody>
      </p:sp>
      <p:sp>
        <p:nvSpPr>
          <p:cNvPr id="8" name="Text Placeholder 4"/>
          <p:cNvSpPr txBox="1">
            <a:spLocks/>
          </p:cNvSpPr>
          <p:nvPr/>
        </p:nvSpPr>
        <p:spPr>
          <a:xfrm>
            <a:off x="1550527" y="1446519"/>
            <a:ext cx="9412461" cy="2241062"/>
          </a:xfrm>
          <a:prstGeom prst="rect">
            <a:avLst/>
          </a:prstGeom>
        </p:spPr>
        <p:txBody>
          <a:bodyPr wrap="square" lIns="0" tIns="0" rIns="179285" bIns="143428"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588"/>
              </a:spcAft>
              <a:buSzTx/>
            </a:pPr>
            <a:r>
              <a:rPr lang="en-US" b="1" dirty="0">
                <a:solidFill>
                  <a:schemeClr val="tx1"/>
                </a:solidFill>
                <a:latin typeface="+mn-lt"/>
              </a:rPr>
              <a:t>Benefits</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Enables safe teamwork outside the firewall</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Works with any email addresses</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Based on common Azure B2B platform</a:t>
            </a:r>
          </a:p>
        </p:txBody>
      </p:sp>
      <p:sp>
        <p:nvSpPr>
          <p:cNvPr id="9" name="Text Placeholder 4"/>
          <p:cNvSpPr txBox="1">
            <a:spLocks/>
          </p:cNvSpPr>
          <p:nvPr/>
        </p:nvSpPr>
        <p:spPr>
          <a:xfrm>
            <a:off x="1550527" y="3503937"/>
            <a:ext cx="9617529" cy="3149412"/>
          </a:xfrm>
          <a:prstGeom prst="rect">
            <a:avLst/>
          </a:prstGeom>
        </p:spPr>
        <p:txBody>
          <a:bodyPr wrap="square" lIns="0" tIns="0" rIns="179285" bIns="143428"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600"/>
              </a:spcAft>
              <a:buSzTx/>
            </a:pPr>
            <a:r>
              <a:rPr lang="en-US" b="1" dirty="0">
                <a:solidFill>
                  <a:schemeClr val="tx1"/>
                </a:solidFill>
                <a:latin typeface="+mn-lt"/>
              </a:rPr>
              <a:t>Guidance</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Enable guest access if you haven’t already!</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Use guest access when you are working with individuals outside your organization</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Govern using allow/block guest domains, guest inviter role , access review</a:t>
            </a:r>
          </a:p>
          <a:p>
            <a:pPr>
              <a:lnSpc>
                <a:spcPct val="100000"/>
              </a:lnSpc>
              <a:spcBef>
                <a:spcPts val="0"/>
              </a:spcBef>
              <a:spcAft>
                <a:spcPts val="600"/>
              </a:spcAft>
              <a:buSzTx/>
            </a:pPr>
            <a:r>
              <a:rPr lang="en-US" sz="2000" dirty="0">
                <a:gradFill>
                  <a:gsLst>
                    <a:gs pos="5417">
                      <a:schemeClr val="tx1"/>
                    </a:gs>
                    <a:gs pos="28000">
                      <a:schemeClr val="tx1"/>
                    </a:gs>
                  </a:gsLst>
                  <a:lin ang="5400000" scaled="0"/>
                </a:gradFill>
                <a:latin typeface="Segoe UI Body"/>
                <a:ea typeface="Segoe UI Black"/>
              </a:rPr>
              <a:t>Use Entitlement Management to avoid repetition</a:t>
            </a:r>
          </a:p>
        </p:txBody>
      </p:sp>
      <p:sp>
        <p:nvSpPr>
          <p:cNvPr id="10" name="check 3" descr="Check, approve, completed&#10;">
            <a:extLst>
              <a:ext uri="{FF2B5EF4-FFF2-40B4-BE49-F238E27FC236}">
                <a16:creationId xmlns:a16="http://schemas.microsoft.com/office/drawing/2014/main" id="{A516CE67-6EF3-4A59-859C-B60DE5229859}"/>
              </a:ext>
            </a:extLst>
          </p:cNvPr>
          <p:cNvSpPr>
            <a:spLocks noChangeAspect="1" noEditPoints="1"/>
          </p:cNvSpPr>
          <p:nvPr/>
        </p:nvSpPr>
        <p:spPr bwMode="auto">
          <a:xfrm>
            <a:off x="606248" y="3620267"/>
            <a:ext cx="630415" cy="626761"/>
          </a:xfrm>
          <a:custGeom>
            <a:avLst/>
            <a:gdLst>
              <a:gd name="T0" fmla="*/ 250 w 250"/>
              <a:gd name="T1" fmla="*/ 125 h 250"/>
              <a:gd name="T2" fmla="*/ 125 w 250"/>
              <a:gd name="T3" fmla="*/ 250 h 250"/>
              <a:gd name="T4" fmla="*/ 0 w 250"/>
              <a:gd name="T5" fmla="*/ 125 h 250"/>
              <a:gd name="T6" fmla="*/ 125 w 250"/>
              <a:gd name="T7" fmla="*/ 0 h 250"/>
              <a:gd name="T8" fmla="*/ 250 w 250"/>
              <a:gd name="T9" fmla="*/ 125 h 250"/>
              <a:gd name="T10" fmla="*/ 60 w 250"/>
              <a:gd name="T11" fmla="*/ 125 h 250"/>
              <a:gd name="T12" fmla="*/ 100 w 250"/>
              <a:gd name="T13" fmla="*/ 165 h 250"/>
              <a:gd name="T14" fmla="*/ 190 w 250"/>
              <a:gd name="T15" fmla="*/ 7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50" y="125"/>
                </a:moveTo>
                <a:cubicBezTo>
                  <a:pt x="250" y="194"/>
                  <a:pt x="194" y="250"/>
                  <a:pt x="125" y="250"/>
                </a:cubicBezTo>
                <a:cubicBezTo>
                  <a:pt x="56" y="250"/>
                  <a:pt x="0" y="194"/>
                  <a:pt x="0" y="125"/>
                </a:cubicBezTo>
                <a:cubicBezTo>
                  <a:pt x="0" y="56"/>
                  <a:pt x="56" y="0"/>
                  <a:pt x="125" y="0"/>
                </a:cubicBezTo>
                <a:cubicBezTo>
                  <a:pt x="194" y="0"/>
                  <a:pt x="250" y="56"/>
                  <a:pt x="250" y="125"/>
                </a:cubicBezTo>
                <a:close/>
                <a:moveTo>
                  <a:pt x="60" y="125"/>
                </a:moveTo>
                <a:cubicBezTo>
                  <a:pt x="100" y="165"/>
                  <a:pt x="100" y="165"/>
                  <a:pt x="100" y="165"/>
                </a:cubicBezTo>
                <a:cubicBezTo>
                  <a:pt x="190" y="74"/>
                  <a:pt x="190" y="74"/>
                  <a:pt x="190" y="74"/>
                </a:cubicBezTo>
              </a:path>
            </a:pathLst>
          </a:custGeom>
          <a:noFill/>
          <a:ln w="381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endParaRPr lang="en-US" sz="1730"/>
          </a:p>
        </p:txBody>
      </p:sp>
      <p:sp>
        <p:nvSpPr>
          <p:cNvPr id="12" name="people_12" descr="Group, partners, collaboration&#10;">
            <a:extLst>
              <a:ext uri="{FF2B5EF4-FFF2-40B4-BE49-F238E27FC236}">
                <a16:creationId xmlns:a16="http://schemas.microsoft.com/office/drawing/2014/main" id="{03600B52-BFF6-4463-805A-EF32AB11B720}"/>
              </a:ext>
            </a:extLst>
          </p:cNvPr>
          <p:cNvSpPr>
            <a:spLocks noChangeAspect="1" noEditPoints="1"/>
          </p:cNvSpPr>
          <p:nvPr/>
        </p:nvSpPr>
        <p:spPr bwMode="auto">
          <a:xfrm>
            <a:off x="584200" y="1479858"/>
            <a:ext cx="630415" cy="537855"/>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endParaRPr lang="en-US" sz="1730"/>
          </a:p>
        </p:txBody>
      </p:sp>
      <p:sp>
        <p:nvSpPr>
          <p:cNvPr id="5" name="Rectangle 4">
            <a:extLst>
              <a:ext uri="{FF2B5EF4-FFF2-40B4-BE49-F238E27FC236}">
                <a16:creationId xmlns:a16="http://schemas.microsoft.com/office/drawing/2014/main" id="{EDA35F9A-137E-433B-8F09-3EA1C2007457}"/>
              </a:ext>
            </a:extLst>
          </p:cNvPr>
          <p:cNvSpPr/>
          <p:nvPr/>
        </p:nvSpPr>
        <p:spPr>
          <a:xfrm>
            <a:off x="1606282" y="6463484"/>
            <a:ext cx="10634686" cy="301727"/>
          </a:xfrm>
          <a:prstGeom prst="rect">
            <a:avLst/>
          </a:prstGeom>
        </p:spPr>
        <p:txBody>
          <a:bodyPr wrap="square" lIns="0">
            <a:spAutoFit/>
          </a:bodyPr>
          <a:lstStyle/>
          <a:p>
            <a:pPr lvl="0">
              <a:defRPr/>
            </a:pPr>
            <a:r>
              <a:rPr lang="en-US" sz="1372" dirty="0"/>
              <a:t>Documentation: </a:t>
            </a:r>
            <a:r>
              <a:rPr lang="en-US" sz="1372" dirty="0">
                <a:hlinkClick r:id="rId3"/>
              </a:rPr>
              <a:t>Manage Groups Guest Access </a:t>
            </a:r>
            <a:r>
              <a:rPr lang="en-US" sz="1372" dirty="0"/>
              <a:t>| </a:t>
            </a:r>
            <a:r>
              <a:rPr lang="en-US" sz="1372" dirty="0">
                <a:hlinkClick r:id="rId4"/>
              </a:rPr>
              <a:t>Azure AD Access Reviews </a:t>
            </a:r>
            <a:r>
              <a:rPr lang="en-US" sz="1372" dirty="0"/>
              <a:t>| </a:t>
            </a:r>
            <a:r>
              <a:rPr lang="en-US" sz="1372" dirty="0">
                <a:hlinkClick r:id="rId5"/>
              </a:rPr>
              <a:t>Guest Inviter role</a:t>
            </a:r>
            <a:r>
              <a:rPr lang="en-US" sz="1372" dirty="0"/>
              <a:t> | </a:t>
            </a:r>
            <a:r>
              <a:rPr lang="en-US" sz="1372" dirty="0">
                <a:hlinkClick r:id="rId6"/>
              </a:rPr>
              <a:t>Entitlement Management   </a:t>
            </a:r>
            <a:endParaRPr lang="en-US" sz="1372" dirty="0"/>
          </a:p>
        </p:txBody>
      </p:sp>
    </p:spTree>
    <p:extLst>
      <p:ext uri="{BB962C8B-B14F-4D97-AF65-F5344CB8AC3E}">
        <p14:creationId xmlns:p14="http://schemas.microsoft.com/office/powerpoint/2010/main" val="191976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Related Content for Microsoft 365 Admins</a:t>
            </a:r>
          </a:p>
        </p:txBody>
      </p:sp>
      <p:sp>
        <p:nvSpPr>
          <p:cNvPr id="2" name="TextBox 1">
            <a:extLst>
              <a:ext uri="{FF2B5EF4-FFF2-40B4-BE49-F238E27FC236}">
                <a16:creationId xmlns:a16="http://schemas.microsoft.com/office/drawing/2014/main" id="{B7E1CB3F-CEBE-443A-A0F2-289B076765A2}"/>
              </a:ext>
            </a:extLst>
          </p:cNvPr>
          <p:cNvSpPr txBox="1"/>
          <p:nvPr/>
        </p:nvSpPr>
        <p:spPr>
          <a:xfrm>
            <a:off x="9159355" y="203930"/>
            <a:ext cx="2940553" cy="246221"/>
          </a:xfrm>
          <a:prstGeom prst="rect">
            <a:avLst/>
          </a:prstGeom>
          <a:noFill/>
        </p:spPr>
        <p:txBody>
          <a:bodyPr wrap="square" lIns="0" tIns="0" rIns="0" bIns="0" rtlCol="0">
            <a:spAutoFit/>
          </a:bodyPr>
          <a:lstStyle/>
          <a:p>
            <a:pPr algn="r"/>
            <a:r>
              <a:rPr lang="en-US" sz="1600"/>
              <a:t>#SIDETRACKED @ IGNITE</a:t>
            </a:r>
          </a:p>
        </p:txBody>
      </p:sp>
      <p:graphicFrame>
        <p:nvGraphicFramePr>
          <p:cNvPr id="3" name="Table 3">
            <a:extLst>
              <a:ext uri="{FF2B5EF4-FFF2-40B4-BE49-F238E27FC236}">
                <a16:creationId xmlns:a16="http://schemas.microsoft.com/office/drawing/2014/main" id="{91826AF9-3C11-426F-B779-39D271C53796}"/>
              </a:ext>
            </a:extLst>
          </p:cNvPr>
          <p:cNvGraphicFramePr>
            <a:graphicFrameLocks noGrp="1"/>
          </p:cNvGraphicFramePr>
          <p:nvPr>
            <p:extLst>
              <p:ext uri="{D42A27DB-BD31-4B8C-83A1-F6EECF244321}">
                <p14:modId xmlns:p14="http://schemas.microsoft.com/office/powerpoint/2010/main" val="3577025813"/>
              </p:ext>
            </p:extLst>
          </p:nvPr>
        </p:nvGraphicFramePr>
        <p:xfrm>
          <a:off x="643953" y="1084335"/>
          <a:ext cx="11018520" cy="1859280"/>
        </p:xfrm>
        <a:graphic>
          <a:graphicData uri="http://schemas.openxmlformats.org/drawingml/2006/table">
            <a:tbl>
              <a:tblPr firstRow="1" bandRow="1">
                <a:tableStyleId>{073A0DAA-6AF3-43AB-8588-CEC1D06C72B9}</a:tableStyleId>
              </a:tblPr>
              <a:tblGrid>
                <a:gridCol w="6362061">
                  <a:extLst>
                    <a:ext uri="{9D8B030D-6E8A-4147-A177-3AD203B41FA5}">
                      <a16:colId xmlns:a16="http://schemas.microsoft.com/office/drawing/2014/main" val="1701847014"/>
                    </a:ext>
                  </a:extLst>
                </a:gridCol>
                <a:gridCol w="4656459">
                  <a:extLst>
                    <a:ext uri="{9D8B030D-6E8A-4147-A177-3AD203B41FA5}">
                      <a16:colId xmlns:a16="http://schemas.microsoft.com/office/drawing/2014/main" val="2023627217"/>
                    </a:ext>
                  </a:extLst>
                </a:gridCol>
              </a:tblGrid>
              <a:tr h="177601">
                <a:tc gridSpan="2">
                  <a:txBody>
                    <a:bodyPr/>
                    <a:lstStyle/>
                    <a:p>
                      <a:pPr algn="ctr"/>
                      <a:r>
                        <a:rPr lang="en-US" sz="1400"/>
                        <a:t>Improved IT Efficiency and Agility</a:t>
                      </a:r>
                    </a:p>
                  </a:txBody>
                  <a:tcPr/>
                </a:tc>
                <a:tc hMerge="1">
                  <a:txBody>
                    <a:bodyPr/>
                    <a:lstStyle/>
                    <a:p>
                      <a:endParaRPr lang="en-US"/>
                    </a:p>
                  </a:txBody>
                  <a:tcPr/>
                </a:tc>
                <a:extLst>
                  <a:ext uri="{0D108BD9-81ED-4DB2-BD59-A6C34878D82A}">
                    <a16:rowId xmlns:a16="http://schemas.microsoft.com/office/drawing/2014/main" val="2927537716"/>
                  </a:ext>
                </a:extLst>
              </a:tr>
              <a:tr h="137237">
                <a:tc>
                  <a:txBody>
                    <a:bodyPr/>
                    <a:lstStyle/>
                    <a:p>
                      <a:pPr marL="0" algn="l" defTabSz="914400" rtl="0" eaLnBrk="1" latinLnBrk="0" hangingPunct="1"/>
                      <a:r>
                        <a:rPr lang="en-US" sz="1100" kern="1200">
                          <a:solidFill>
                            <a:schemeClr val="dk1"/>
                          </a:solidFill>
                        </a:rPr>
                        <a:t>Role-based Access Control in Microsoft 365</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https://aka.ms/Admin1008</a:t>
                      </a:r>
                    </a:p>
                  </a:txBody>
                  <a:tcPr/>
                </a:tc>
                <a:extLst>
                  <a:ext uri="{0D108BD9-81ED-4DB2-BD59-A6C34878D82A}">
                    <a16:rowId xmlns:a16="http://schemas.microsoft.com/office/drawing/2014/main" val="23153743"/>
                  </a:ext>
                </a:extLst>
              </a:tr>
              <a:tr h="137237">
                <a:tc>
                  <a:txBody>
                    <a:bodyPr/>
                    <a:lstStyle/>
                    <a:p>
                      <a:pPr marL="0" algn="l" defTabSz="914400" rtl="0" eaLnBrk="1" latinLnBrk="0" hangingPunct="1"/>
                      <a:r>
                        <a:rPr lang="en-US" sz="1100" kern="1200">
                          <a:solidFill>
                            <a:schemeClr val="dk1"/>
                          </a:solidFill>
                        </a:rPr>
                        <a:t>Microsoft 365 admin mobile app: administration on-the-go with productivity with flexibility</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https://aka.ms/Admin1009</a:t>
                      </a:r>
                    </a:p>
                  </a:txBody>
                  <a:tcPr/>
                </a:tc>
                <a:extLst>
                  <a:ext uri="{0D108BD9-81ED-4DB2-BD59-A6C34878D82A}">
                    <a16:rowId xmlns:a16="http://schemas.microsoft.com/office/drawing/2014/main" val="1530717249"/>
                  </a:ext>
                </a:extLst>
              </a:tr>
              <a:tr h="137237">
                <a:tc>
                  <a:txBody>
                    <a:bodyPr/>
                    <a:lstStyle/>
                    <a:p>
                      <a:pPr marL="0" indent="0" algn="l" defTabSz="914400" rtl="0" eaLnBrk="1" latinLnBrk="0" hangingPunct="1">
                        <a:buFont typeface="+mj-lt"/>
                        <a:buNone/>
                      </a:pPr>
                      <a:r>
                        <a:rPr lang="en-US" sz="1100" b="0" kern="1200">
                          <a:solidFill>
                            <a:schemeClr val="dk1"/>
                          </a:solidFill>
                        </a:rPr>
                        <a:t>Improve IT efficiency and agility and stay informed as you enable self-service tasks</a:t>
                      </a:r>
                      <a:endParaRPr lang="en-US" sz="1100" b="0" kern="1200">
                        <a:solidFill>
                          <a:schemeClr val="dk1"/>
                        </a:solidFill>
                        <a:latin typeface="+mn-lt"/>
                        <a:ea typeface="+mn-ea"/>
                        <a:cs typeface="+mn-cs"/>
                      </a:endParaRPr>
                    </a:p>
                  </a:txBody>
                  <a:tcPr marL="45367" marR="45367" marT="45367" marB="45367"/>
                </a:tc>
                <a:tc>
                  <a:txBody>
                    <a:bodyPr/>
                    <a:lstStyle/>
                    <a:p>
                      <a:r>
                        <a:rPr lang="en-US" sz="1100" b="0"/>
                        <a:t>https://aka.ms/Admin1010</a:t>
                      </a:r>
                    </a:p>
                  </a:txBody>
                  <a:tcPr/>
                </a:tc>
                <a:extLst>
                  <a:ext uri="{0D108BD9-81ED-4DB2-BD59-A6C34878D82A}">
                    <a16:rowId xmlns:a16="http://schemas.microsoft.com/office/drawing/2014/main" val="3466731936"/>
                  </a:ext>
                </a:extLst>
              </a:tr>
              <a:tr h="137237">
                <a:tc>
                  <a:txBody>
                    <a:bodyPr/>
                    <a:lstStyle/>
                    <a:p>
                      <a:pPr marL="0" indent="0" algn="l" defTabSz="914400" rtl="0" eaLnBrk="1" latinLnBrk="0" hangingPunct="1">
                        <a:buFont typeface="+mj-lt"/>
                        <a:buNone/>
                      </a:pPr>
                      <a:r>
                        <a:rPr lang="en-US" sz="1100" b="1" kern="1200">
                          <a:solidFill>
                            <a:schemeClr val="dk1"/>
                          </a:solidFill>
                        </a:rPr>
                        <a:t>Making IT more efficient with improvements to Microsoft 365 Groups</a:t>
                      </a:r>
                      <a:endParaRPr lang="en-US" sz="1100" b="1" kern="1200">
                        <a:solidFill>
                          <a:schemeClr val="dk1"/>
                        </a:solidFill>
                        <a:latin typeface="+mn-lt"/>
                        <a:ea typeface="+mn-ea"/>
                        <a:cs typeface="+mn-cs"/>
                      </a:endParaRPr>
                    </a:p>
                  </a:txBody>
                  <a:tcPr marL="45367" marR="45367" marT="45367" marB="45367"/>
                </a:tc>
                <a:tc>
                  <a:txBody>
                    <a:bodyPr/>
                    <a:lstStyle/>
                    <a:p>
                      <a:r>
                        <a:rPr lang="en-US" sz="1100" b="1"/>
                        <a:t>https://aka.ms/Admin1011</a:t>
                      </a:r>
                    </a:p>
                  </a:txBody>
                  <a:tcPr/>
                </a:tc>
                <a:extLst>
                  <a:ext uri="{0D108BD9-81ED-4DB2-BD59-A6C34878D82A}">
                    <a16:rowId xmlns:a16="http://schemas.microsoft.com/office/drawing/2014/main" val="220042614"/>
                  </a:ext>
                </a:extLst>
              </a:tr>
              <a:tr h="137237">
                <a:tc>
                  <a:txBody>
                    <a:bodyPr/>
                    <a:lstStyle/>
                    <a:p>
                      <a:pPr marL="0" indent="0" algn="l" defTabSz="914400" rtl="0" eaLnBrk="1" latinLnBrk="0" hangingPunct="1">
                        <a:buFont typeface="+mj-lt"/>
                        <a:buNone/>
                      </a:pPr>
                      <a:r>
                        <a:rPr lang="en-US" sz="1100" kern="1200">
                          <a:solidFill>
                            <a:schemeClr val="dk1"/>
                          </a:solidFill>
                        </a:rPr>
                        <a:t>Leveraging user feedback about Microsoft 365 in your organization</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https://aka.ms/Admin1015</a:t>
                      </a:r>
                    </a:p>
                  </a:txBody>
                  <a:tcPr/>
                </a:tc>
                <a:extLst>
                  <a:ext uri="{0D108BD9-81ED-4DB2-BD59-A6C34878D82A}">
                    <a16:rowId xmlns:a16="http://schemas.microsoft.com/office/drawing/2014/main" val="2918967208"/>
                  </a:ext>
                </a:extLst>
              </a:tr>
              <a:tr h="137237">
                <a:tc>
                  <a:txBody>
                    <a:bodyPr/>
                    <a:lstStyle/>
                    <a:p>
                      <a:pPr marL="0" indent="0" algn="l" defTabSz="914400" rtl="0" eaLnBrk="1" latinLnBrk="0" hangingPunct="1">
                        <a:buFont typeface="+mj-lt"/>
                        <a:buNone/>
                      </a:pPr>
                      <a:r>
                        <a:rPr lang="en-US" sz="1100" b="1" kern="1200">
                          <a:solidFill>
                            <a:schemeClr val="dk1"/>
                          </a:solidFill>
                        </a:rPr>
                        <a:t>Drive external collaboration for your organization using Microsoft 365 Groups</a:t>
                      </a:r>
                      <a:endParaRPr lang="en-US" sz="1100" b="1" kern="1200">
                        <a:solidFill>
                          <a:schemeClr val="dk1"/>
                        </a:solidFill>
                        <a:latin typeface="+mn-lt"/>
                        <a:ea typeface="+mn-ea"/>
                        <a:cs typeface="+mn-cs"/>
                      </a:endParaRPr>
                    </a:p>
                  </a:txBody>
                  <a:tcPr marL="45367" marR="45367" marT="45367" marB="45367"/>
                </a:tc>
                <a:tc>
                  <a:txBody>
                    <a:bodyPr/>
                    <a:lstStyle/>
                    <a:p>
                      <a:r>
                        <a:rPr lang="en-US" sz="1100" b="1" dirty="0"/>
                        <a:t>https://aka.ms/Admin1007</a:t>
                      </a:r>
                    </a:p>
                  </a:txBody>
                  <a:tcPr/>
                </a:tc>
                <a:extLst>
                  <a:ext uri="{0D108BD9-81ED-4DB2-BD59-A6C34878D82A}">
                    <a16:rowId xmlns:a16="http://schemas.microsoft.com/office/drawing/2014/main" val="3077970090"/>
                  </a:ext>
                </a:extLst>
              </a:tr>
            </a:tbl>
          </a:graphicData>
        </a:graphic>
      </p:graphicFrame>
      <p:graphicFrame>
        <p:nvGraphicFramePr>
          <p:cNvPr id="7" name="Table 3">
            <a:extLst>
              <a:ext uri="{FF2B5EF4-FFF2-40B4-BE49-F238E27FC236}">
                <a16:creationId xmlns:a16="http://schemas.microsoft.com/office/drawing/2014/main" id="{CB0398B2-03C9-4456-848A-FC0159732B54}"/>
              </a:ext>
            </a:extLst>
          </p:cNvPr>
          <p:cNvGraphicFramePr>
            <a:graphicFrameLocks noGrp="1"/>
          </p:cNvGraphicFramePr>
          <p:nvPr>
            <p:extLst>
              <p:ext uri="{D42A27DB-BD31-4B8C-83A1-F6EECF244321}">
                <p14:modId xmlns:p14="http://schemas.microsoft.com/office/powerpoint/2010/main" val="1476801980"/>
              </p:ext>
            </p:extLst>
          </p:nvPr>
        </p:nvGraphicFramePr>
        <p:xfrm>
          <a:off x="643953" y="2941205"/>
          <a:ext cx="11018520" cy="2377440"/>
        </p:xfrm>
        <a:graphic>
          <a:graphicData uri="http://schemas.openxmlformats.org/drawingml/2006/table">
            <a:tbl>
              <a:tblPr firstRow="1" bandRow="1">
                <a:tableStyleId>{073A0DAA-6AF3-43AB-8588-CEC1D06C72B9}</a:tableStyleId>
              </a:tblPr>
              <a:tblGrid>
                <a:gridCol w="6362061">
                  <a:extLst>
                    <a:ext uri="{9D8B030D-6E8A-4147-A177-3AD203B41FA5}">
                      <a16:colId xmlns:a16="http://schemas.microsoft.com/office/drawing/2014/main" val="1701847014"/>
                    </a:ext>
                  </a:extLst>
                </a:gridCol>
                <a:gridCol w="4656459">
                  <a:extLst>
                    <a:ext uri="{9D8B030D-6E8A-4147-A177-3AD203B41FA5}">
                      <a16:colId xmlns:a16="http://schemas.microsoft.com/office/drawing/2014/main" val="2023627217"/>
                    </a:ext>
                  </a:extLst>
                </a:gridCol>
              </a:tblGrid>
              <a:tr h="122328">
                <a:tc gridSpan="2">
                  <a:txBody>
                    <a:bodyPr/>
                    <a:lstStyle/>
                    <a:p>
                      <a:pPr algn="ctr"/>
                      <a:r>
                        <a:rPr lang="en-US" sz="1400"/>
                        <a:t>Modern Cloud Management</a:t>
                      </a:r>
                    </a:p>
                  </a:txBody>
                  <a:tcPr/>
                </a:tc>
                <a:tc hMerge="1">
                  <a:txBody>
                    <a:bodyPr/>
                    <a:lstStyle/>
                    <a:p>
                      <a:endParaRPr lang="en-US"/>
                    </a:p>
                  </a:txBody>
                  <a:tcPr/>
                </a:tc>
                <a:extLst>
                  <a:ext uri="{0D108BD9-81ED-4DB2-BD59-A6C34878D82A}">
                    <a16:rowId xmlns:a16="http://schemas.microsoft.com/office/drawing/2014/main" val="2927537716"/>
                  </a:ext>
                </a:extLst>
              </a:tr>
              <a:tr h="0">
                <a:tc>
                  <a:txBody>
                    <a:bodyPr/>
                    <a:lstStyle/>
                    <a:p>
                      <a:pPr marL="0" indent="0" algn="l" defTabSz="914400" rtl="0" eaLnBrk="1" latinLnBrk="0" hangingPunct="1">
                        <a:buFont typeface="+mj-lt"/>
                        <a:buNone/>
                      </a:pPr>
                      <a:r>
                        <a:rPr lang="en-US" sz="1100" kern="1200" dirty="0">
                          <a:solidFill>
                            <a:schemeClr val="dk1"/>
                          </a:solidFill>
                        </a:rPr>
                        <a:t>How to manage Microsoft 365 in a remote work world</a:t>
                      </a:r>
                      <a:endParaRPr lang="en-US" sz="1100" kern="1200" dirty="0">
                        <a:solidFill>
                          <a:schemeClr val="dk1"/>
                        </a:solidFill>
                        <a:latin typeface="+mn-lt"/>
                        <a:ea typeface="+mn-ea"/>
                        <a:cs typeface="+mn-cs"/>
                      </a:endParaRPr>
                    </a:p>
                  </a:txBody>
                  <a:tcPr marL="45367" marR="45367" marT="45367" marB="45367"/>
                </a:tc>
                <a:tc>
                  <a:txBody>
                    <a:bodyPr/>
                    <a:lstStyle/>
                    <a:p>
                      <a:r>
                        <a:rPr lang="en-US" sz="1100"/>
                        <a:t>https://aka.ms/Admin3010</a:t>
                      </a:r>
                    </a:p>
                  </a:txBody>
                  <a:tcPr/>
                </a:tc>
                <a:extLst>
                  <a:ext uri="{0D108BD9-81ED-4DB2-BD59-A6C34878D82A}">
                    <a16:rowId xmlns:a16="http://schemas.microsoft.com/office/drawing/2014/main" val="23153743"/>
                  </a:ext>
                </a:extLst>
              </a:tr>
              <a:tr h="122328">
                <a:tc>
                  <a:txBody>
                    <a:bodyPr/>
                    <a:lstStyle/>
                    <a:p>
                      <a:pPr marL="0" indent="0" algn="l" defTabSz="914400" rtl="0" eaLnBrk="1" latinLnBrk="0" hangingPunct="1">
                        <a:buFont typeface="+mj-lt"/>
                        <a:buNone/>
                      </a:pPr>
                      <a:r>
                        <a:rPr lang="en-US" sz="1100" kern="1200">
                          <a:solidFill>
                            <a:schemeClr val="dk1"/>
                          </a:solidFill>
                        </a:rPr>
                        <a:t>Transform change management by syncing Message Center posts to Planner</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https://aka.ms/Admin1019</a:t>
                      </a:r>
                    </a:p>
                  </a:txBody>
                  <a:tcPr/>
                </a:tc>
                <a:extLst>
                  <a:ext uri="{0D108BD9-81ED-4DB2-BD59-A6C34878D82A}">
                    <a16:rowId xmlns:a16="http://schemas.microsoft.com/office/drawing/2014/main" val="1530717249"/>
                  </a:ext>
                </a:extLst>
              </a:tr>
              <a:tr h="122328">
                <a:tc>
                  <a:txBody>
                    <a:bodyPr/>
                    <a:lstStyle/>
                    <a:p>
                      <a:pPr marL="0" indent="0" algn="l" defTabSz="914400" rtl="0" eaLnBrk="1" latinLnBrk="0" hangingPunct="1">
                        <a:buFont typeface="+mj-lt"/>
                        <a:buNone/>
                      </a:pPr>
                      <a:r>
                        <a:rPr lang="en-US" sz="1100" kern="1200">
                          <a:solidFill>
                            <a:schemeClr val="dk1"/>
                          </a:solidFill>
                        </a:rPr>
                        <a:t>Managing updates of Microsoft 365 Apps using servicing automation</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https://aka.ms/Admin1016</a:t>
                      </a:r>
                    </a:p>
                  </a:txBody>
                  <a:tcPr/>
                </a:tc>
                <a:extLst>
                  <a:ext uri="{0D108BD9-81ED-4DB2-BD59-A6C34878D82A}">
                    <a16:rowId xmlns:a16="http://schemas.microsoft.com/office/drawing/2014/main" val="3466731936"/>
                  </a:ext>
                </a:extLst>
              </a:tr>
              <a:tr h="122328">
                <a:tc>
                  <a:txBody>
                    <a:bodyPr/>
                    <a:lstStyle/>
                    <a:p>
                      <a:pPr marL="0" indent="0" algn="l" defTabSz="914400" rtl="0" eaLnBrk="1" latinLnBrk="0" hangingPunct="1">
                        <a:buFont typeface="+mj-lt"/>
                        <a:buNone/>
                      </a:pPr>
                      <a:r>
                        <a:rPr lang="en-US" sz="1100" b="1" kern="1200">
                          <a:solidFill>
                            <a:schemeClr val="dk1"/>
                          </a:solidFill>
                        </a:rPr>
                        <a:t>Microsoft 365 Groups roadmap updates</a:t>
                      </a:r>
                      <a:endParaRPr lang="en-US" sz="1100" b="1" kern="1200">
                        <a:solidFill>
                          <a:schemeClr val="dk1"/>
                        </a:solidFill>
                        <a:latin typeface="+mn-lt"/>
                        <a:ea typeface="+mn-ea"/>
                        <a:cs typeface="+mn-cs"/>
                      </a:endParaRPr>
                    </a:p>
                  </a:txBody>
                  <a:tcPr marL="45367" marR="45367" marT="45367" marB="45367"/>
                </a:tc>
                <a:tc>
                  <a:txBody>
                    <a:bodyPr/>
                    <a:lstStyle/>
                    <a:p>
                      <a:r>
                        <a:rPr lang="en-US" sz="1100" b="1"/>
                        <a:t>https://aka.ms/Admin1013</a:t>
                      </a:r>
                    </a:p>
                  </a:txBody>
                  <a:tcPr/>
                </a:tc>
                <a:extLst>
                  <a:ext uri="{0D108BD9-81ED-4DB2-BD59-A6C34878D82A}">
                    <a16:rowId xmlns:a16="http://schemas.microsoft.com/office/drawing/2014/main" val="220042614"/>
                  </a:ext>
                </a:extLst>
              </a:tr>
              <a:tr h="122328">
                <a:tc>
                  <a:txBody>
                    <a:bodyPr/>
                    <a:lstStyle/>
                    <a:p>
                      <a:pPr marL="0" indent="0" algn="l" defTabSz="914400" rtl="0" eaLnBrk="1" latinLnBrk="0" hangingPunct="1">
                        <a:buFont typeface="+mj-lt"/>
                        <a:buNone/>
                      </a:pPr>
                      <a:r>
                        <a:rPr lang="en-US" sz="1100" b="1" kern="1200">
                          <a:solidFill>
                            <a:schemeClr val="dk1"/>
                          </a:solidFill>
                        </a:rPr>
                        <a:t>Microsoft 365 Groups architecture overview and deep dive</a:t>
                      </a:r>
                      <a:endParaRPr lang="en-US" sz="1100" b="1" kern="1200">
                        <a:solidFill>
                          <a:schemeClr val="dk1"/>
                        </a:solidFill>
                        <a:latin typeface="+mn-lt"/>
                        <a:ea typeface="+mn-ea"/>
                        <a:cs typeface="+mn-cs"/>
                      </a:endParaRPr>
                    </a:p>
                  </a:txBody>
                  <a:tcPr marL="45367" marR="45367" marT="45367" marB="45367"/>
                </a:tc>
                <a:tc>
                  <a:txBody>
                    <a:bodyPr/>
                    <a:lstStyle/>
                    <a:p>
                      <a:r>
                        <a:rPr lang="en-US" sz="1100" b="1"/>
                        <a:t>https://aka.ms/Admin1017</a:t>
                      </a:r>
                    </a:p>
                  </a:txBody>
                  <a:tcPr/>
                </a:tc>
                <a:extLst>
                  <a:ext uri="{0D108BD9-81ED-4DB2-BD59-A6C34878D82A}">
                    <a16:rowId xmlns:a16="http://schemas.microsoft.com/office/drawing/2014/main" val="2918967208"/>
                  </a:ext>
                </a:extLst>
              </a:tr>
              <a:tr h="122328">
                <a:tc>
                  <a:txBody>
                    <a:bodyPr/>
                    <a:lstStyle/>
                    <a:p>
                      <a:pPr marL="0" indent="0" algn="l" defTabSz="914400" rtl="0" eaLnBrk="1" latinLnBrk="0" hangingPunct="1">
                        <a:buFont typeface="+mj-lt"/>
                        <a:buNone/>
                      </a:pPr>
                      <a:r>
                        <a:rPr lang="en-US" sz="1100" b="1" kern="1200">
                          <a:solidFill>
                            <a:schemeClr val="dk1"/>
                          </a:solidFill>
                        </a:rPr>
                        <a:t>Governance and management best practices for Microsoft 365 Groups</a:t>
                      </a:r>
                      <a:endParaRPr lang="en-US" sz="1100" b="1" kern="1200">
                        <a:solidFill>
                          <a:schemeClr val="dk1"/>
                        </a:solidFill>
                        <a:latin typeface="+mn-lt"/>
                        <a:ea typeface="+mn-ea"/>
                        <a:cs typeface="+mn-cs"/>
                      </a:endParaRPr>
                    </a:p>
                  </a:txBody>
                  <a:tcPr marL="45367" marR="45367" marT="45367" marB="45367"/>
                </a:tc>
                <a:tc>
                  <a:txBody>
                    <a:bodyPr/>
                    <a:lstStyle/>
                    <a:p>
                      <a:r>
                        <a:rPr lang="en-US" sz="1100" b="1"/>
                        <a:t>https://aka.ms/Admin1018</a:t>
                      </a:r>
                    </a:p>
                  </a:txBody>
                  <a:tcPr/>
                </a:tc>
                <a:extLst>
                  <a:ext uri="{0D108BD9-81ED-4DB2-BD59-A6C34878D82A}">
                    <a16:rowId xmlns:a16="http://schemas.microsoft.com/office/drawing/2014/main" val="3077970090"/>
                  </a:ext>
                </a:extLst>
              </a:tr>
              <a:tr h="122328">
                <a:tc>
                  <a:txBody>
                    <a:bodyPr/>
                    <a:lstStyle/>
                    <a:p>
                      <a:pPr marL="0" indent="0" algn="l" defTabSz="914400" rtl="0" eaLnBrk="1" latinLnBrk="0" hangingPunct="1">
                        <a:buFont typeface="+mj-lt"/>
                        <a:buNone/>
                      </a:pPr>
                      <a:r>
                        <a:rPr lang="en-US" sz="1100" kern="1200">
                          <a:solidFill>
                            <a:schemeClr val="dk1"/>
                          </a:solidFill>
                        </a:rPr>
                        <a:t>Effective controls for Microsoft 365 Apps in the Microsoft 365 admin center</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https://aka.ms/Admin1120</a:t>
                      </a:r>
                    </a:p>
                  </a:txBody>
                  <a:tcPr/>
                </a:tc>
                <a:extLst>
                  <a:ext uri="{0D108BD9-81ED-4DB2-BD59-A6C34878D82A}">
                    <a16:rowId xmlns:a16="http://schemas.microsoft.com/office/drawing/2014/main" val="2982329585"/>
                  </a:ext>
                </a:extLst>
              </a:tr>
              <a:tr h="122328">
                <a:tc>
                  <a:txBody>
                    <a:bodyPr/>
                    <a:lstStyle/>
                    <a:p>
                      <a:pPr marL="0" indent="0" algn="l" defTabSz="914400" rtl="0" eaLnBrk="1" latinLnBrk="0" hangingPunct="1">
                        <a:buFont typeface="+mj-lt"/>
                        <a:buNone/>
                      </a:pPr>
                      <a:r>
                        <a:rPr lang="en-US" sz="1100" b="1" kern="1200">
                          <a:solidFill>
                            <a:schemeClr val="dk1"/>
                          </a:solidFill>
                        </a:rPr>
                        <a:t>Managing work and life with Microsoft 365 Groups</a:t>
                      </a:r>
                      <a:endParaRPr lang="en-US" sz="1100" b="1" kern="1200">
                        <a:solidFill>
                          <a:schemeClr val="dk1"/>
                        </a:solidFill>
                        <a:latin typeface="+mn-lt"/>
                        <a:ea typeface="+mn-ea"/>
                        <a:cs typeface="+mn-cs"/>
                      </a:endParaRPr>
                    </a:p>
                  </a:txBody>
                  <a:tcPr marL="45367" marR="45367" marT="45367" marB="45367"/>
                </a:tc>
                <a:tc>
                  <a:txBody>
                    <a:bodyPr/>
                    <a:lstStyle/>
                    <a:p>
                      <a:r>
                        <a:rPr lang="en-US" sz="1100" b="1" dirty="0"/>
                        <a:t>https://aka.ms/Admin1022</a:t>
                      </a:r>
                    </a:p>
                  </a:txBody>
                  <a:tcPr/>
                </a:tc>
                <a:extLst>
                  <a:ext uri="{0D108BD9-81ED-4DB2-BD59-A6C34878D82A}">
                    <a16:rowId xmlns:a16="http://schemas.microsoft.com/office/drawing/2014/main" val="12167515"/>
                  </a:ext>
                </a:extLst>
              </a:tr>
            </a:tbl>
          </a:graphicData>
        </a:graphic>
      </p:graphicFrame>
      <p:graphicFrame>
        <p:nvGraphicFramePr>
          <p:cNvPr id="9" name="Table 3">
            <a:extLst>
              <a:ext uri="{FF2B5EF4-FFF2-40B4-BE49-F238E27FC236}">
                <a16:creationId xmlns:a16="http://schemas.microsoft.com/office/drawing/2014/main" id="{1F1D6912-8638-4217-97C3-DEB1E2809E1F}"/>
              </a:ext>
            </a:extLst>
          </p:cNvPr>
          <p:cNvGraphicFramePr>
            <a:graphicFrameLocks noGrp="1"/>
          </p:cNvGraphicFramePr>
          <p:nvPr>
            <p:extLst>
              <p:ext uri="{D42A27DB-BD31-4B8C-83A1-F6EECF244321}">
                <p14:modId xmlns:p14="http://schemas.microsoft.com/office/powerpoint/2010/main" val="3247288936"/>
              </p:ext>
            </p:extLst>
          </p:nvPr>
        </p:nvGraphicFramePr>
        <p:xfrm>
          <a:off x="643953" y="5309657"/>
          <a:ext cx="11018520" cy="1341120"/>
        </p:xfrm>
        <a:graphic>
          <a:graphicData uri="http://schemas.openxmlformats.org/drawingml/2006/table">
            <a:tbl>
              <a:tblPr firstRow="1" bandRow="1">
                <a:tableStyleId>{073A0DAA-6AF3-43AB-8588-CEC1D06C72B9}</a:tableStyleId>
              </a:tblPr>
              <a:tblGrid>
                <a:gridCol w="6362061">
                  <a:extLst>
                    <a:ext uri="{9D8B030D-6E8A-4147-A177-3AD203B41FA5}">
                      <a16:colId xmlns:a16="http://schemas.microsoft.com/office/drawing/2014/main" val="1701847014"/>
                    </a:ext>
                  </a:extLst>
                </a:gridCol>
                <a:gridCol w="4656459">
                  <a:extLst>
                    <a:ext uri="{9D8B030D-6E8A-4147-A177-3AD203B41FA5}">
                      <a16:colId xmlns:a16="http://schemas.microsoft.com/office/drawing/2014/main" val="2023627217"/>
                    </a:ext>
                  </a:extLst>
                </a:gridCol>
              </a:tblGrid>
              <a:tr h="122328">
                <a:tc gridSpan="2">
                  <a:txBody>
                    <a:bodyPr/>
                    <a:lstStyle/>
                    <a:p>
                      <a:pPr algn="ctr"/>
                      <a:r>
                        <a:rPr lang="en-US" sz="1400" dirty="0"/>
                        <a:t>Complex Org Investments</a:t>
                      </a:r>
                    </a:p>
                  </a:txBody>
                  <a:tcPr/>
                </a:tc>
                <a:tc hMerge="1">
                  <a:txBody>
                    <a:bodyPr/>
                    <a:lstStyle/>
                    <a:p>
                      <a:endParaRPr lang="en-US"/>
                    </a:p>
                  </a:txBody>
                  <a:tcPr/>
                </a:tc>
                <a:extLst>
                  <a:ext uri="{0D108BD9-81ED-4DB2-BD59-A6C34878D82A}">
                    <a16:rowId xmlns:a16="http://schemas.microsoft.com/office/drawing/2014/main" val="2927537716"/>
                  </a:ext>
                </a:extLst>
              </a:tr>
              <a:tr h="0">
                <a:tc>
                  <a:txBody>
                    <a:bodyPr/>
                    <a:lstStyle/>
                    <a:p>
                      <a:pPr marL="0" indent="0" algn="l" defTabSz="914400" rtl="0" eaLnBrk="1" latinLnBrk="0" hangingPunct="1">
                        <a:buFont typeface="+mj-lt"/>
                        <a:buNone/>
                      </a:pPr>
                      <a:r>
                        <a:rPr lang="en-US" sz="1100" kern="1200">
                          <a:solidFill>
                            <a:schemeClr val="dk1"/>
                          </a:solidFill>
                        </a:rPr>
                        <a:t>Multi-tenant management in the Microsoft 365 admin center</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https://aka.ms/Admin1004</a:t>
                      </a:r>
                    </a:p>
                  </a:txBody>
                  <a:tcPr/>
                </a:tc>
                <a:extLst>
                  <a:ext uri="{0D108BD9-81ED-4DB2-BD59-A6C34878D82A}">
                    <a16:rowId xmlns:a16="http://schemas.microsoft.com/office/drawing/2014/main" val="23153743"/>
                  </a:ext>
                </a:extLst>
              </a:tr>
              <a:tr h="122328">
                <a:tc>
                  <a:txBody>
                    <a:bodyPr/>
                    <a:lstStyle/>
                    <a:p>
                      <a:pPr marL="0" algn="l" defTabSz="914400" rtl="0" eaLnBrk="1" latinLnBrk="0" hangingPunct="1"/>
                      <a:r>
                        <a:rPr lang="en-US" sz="1100" kern="1200">
                          <a:solidFill>
                            <a:schemeClr val="dk1"/>
                          </a:solidFill>
                        </a:rPr>
                        <a:t>Supporting Mergers, Acquisitions, and Divestitures in Microsoft 365</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https://aka.ms/Admin1002</a:t>
                      </a:r>
                    </a:p>
                  </a:txBody>
                  <a:tcPr/>
                </a:tc>
                <a:extLst>
                  <a:ext uri="{0D108BD9-81ED-4DB2-BD59-A6C34878D82A}">
                    <a16:rowId xmlns:a16="http://schemas.microsoft.com/office/drawing/2014/main" val="1530717249"/>
                  </a:ext>
                </a:extLst>
              </a:tr>
              <a:tr h="122328">
                <a:tc>
                  <a:txBody>
                    <a:bodyPr/>
                    <a:lstStyle/>
                    <a:p>
                      <a:pPr marL="0" indent="0" algn="l" defTabSz="914400" rtl="0" eaLnBrk="1" latinLnBrk="0" hangingPunct="1">
                        <a:buFont typeface="+mj-lt"/>
                        <a:buNone/>
                      </a:pPr>
                      <a:r>
                        <a:rPr lang="en-US" sz="1100" kern="1200">
                          <a:solidFill>
                            <a:schemeClr val="dk1"/>
                          </a:solidFill>
                        </a:rPr>
                        <a:t>Aggregated views of Service Health and Message Center for admins that manage multiple tenants</a:t>
                      </a:r>
                      <a:endParaRPr lang="en-US" sz="1100" kern="1200">
                        <a:solidFill>
                          <a:schemeClr val="dk1"/>
                        </a:solidFill>
                        <a:latin typeface="+mn-lt"/>
                        <a:ea typeface="+mn-ea"/>
                        <a:cs typeface="+mn-cs"/>
                      </a:endParaRPr>
                    </a:p>
                  </a:txBody>
                  <a:tcPr marL="45367" marR="45367" marT="45367" marB="45367"/>
                </a:tc>
                <a:tc>
                  <a:txBody>
                    <a:bodyPr/>
                    <a:lstStyle/>
                    <a:p>
                      <a:r>
                        <a:rPr lang="en-US" sz="1100"/>
                        <a:t>https://aka.ms/Admin1006</a:t>
                      </a:r>
                    </a:p>
                  </a:txBody>
                  <a:tcPr/>
                </a:tc>
                <a:extLst>
                  <a:ext uri="{0D108BD9-81ED-4DB2-BD59-A6C34878D82A}">
                    <a16:rowId xmlns:a16="http://schemas.microsoft.com/office/drawing/2014/main" val="3466731936"/>
                  </a:ext>
                </a:extLst>
              </a:tr>
              <a:tr h="122328">
                <a:tc>
                  <a:txBody>
                    <a:bodyPr/>
                    <a:lstStyle/>
                    <a:p>
                      <a:pPr marL="0" indent="0" algn="l" defTabSz="914400" rtl="0" eaLnBrk="1" latinLnBrk="0" hangingPunct="1">
                        <a:buFont typeface="+mj-lt"/>
                        <a:buNone/>
                      </a:pPr>
                      <a:r>
                        <a:rPr lang="en-US" sz="1100" b="1" kern="1200" dirty="0">
                          <a:solidFill>
                            <a:schemeClr val="dk1"/>
                          </a:solidFill>
                        </a:rPr>
                        <a:t>How Microsoft manages Microsoft 365 Groups for its employees</a:t>
                      </a:r>
                      <a:endParaRPr lang="en-US" sz="1100" b="1" kern="1200" dirty="0">
                        <a:solidFill>
                          <a:schemeClr val="dk1"/>
                        </a:solidFill>
                        <a:latin typeface="+mn-lt"/>
                        <a:ea typeface="+mn-ea"/>
                        <a:cs typeface="+mn-cs"/>
                      </a:endParaRPr>
                    </a:p>
                  </a:txBody>
                  <a:tcPr marL="45367" marR="45367" marT="45367" marB="45367"/>
                </a:tc>
                <a:tc>
                  <a:txBody>
                    <a:bodyPr/>
                    <a:lstStyle/>
                    <a:p>
                      <a:r>
                        <a:rPr lang="en-US" sz="1100" b="1" dirty="0"/>
                        <a:t>https://aka.ms/Admin1003</a:t>
                      </a:r>
                    </a:p>
                  </a:txBody>
                  <a:tcPr/>
                </a:tc>
                <a:extLst>
                  <a:ext uri="{0D108BD9-81ED-4DB2-BD59-A6C34878D82A}">
                    <a16:rowId xmlns:a16="http://schemas.microsoft.com/office/drawing/2014/main" val="12167515"/>
                  </a:ext>
                </a:extLst>
              </a:tr>
            </a:tbl>
          </a:graphicData>
        </a:graphic>
      </p:graphicFrame>
      <p:pic>
        <p:nvPicPr>
          <p:cNvPr id="1026" name="Picture 2" descr="See the source image">
            <a:extLst>
              <a:ext uri="{FF2B5EF4-FFF2-40B4-BE49-F238E27FC236}">
                <a16:creationId xmlns:a16="http://schemas.microsoft.com/office/drawing/2014/main" id="{09A46D08-DF10-4F64-B61B-6785DD3F120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020132" cy="457200"/>
          </a:xfrm>
          <a:prstGeom prst="rect">
            <a:avLst/>
          </a:prstGeom>
          <a:noFill/>
          <a:extLst>
            <a:ext uri="{909E8E84-426E-40DD-AFC4-6F175D3DCCD1}">
              <a14:hiddenFill xmlns:a14="http://schemas.microsoft.com/office/drawing/2010/main">
                <a:solidFill>
                  <a:srgbClr val="FFFFFF"/>
                </a:solidFill>
              </a14:hiddenFill>
            </a:ext>
          </a:extLst>
        </p:spPr>
      </p:pic>
      <p:sp>
        <p:nvSpPr>
          <p:cNvPr id="4" name="Star: 5 Points 3">
            <a:extLst>
              <a:ext uri="{FF2B5EF4-FFF2-40B4-BE49-F238E27FC236}">
                <a16:creationId xmlns:a16="http://schemas.microsoft.com/office/drawing/2014/main" id="{8DFF44D0-AEC5-4873-AD87-94AEC961E39D}"/>
              </a:ext>
            </a:extLst>
          </p:cNvPr>
          <p:cNvSpPr/>
          <p:nvPr/>
        </p:nvSpPr>
        <p:spPr bwMode="auto">
          <a:xfrm>
            <a:off x="492242" y="2202873"/>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Star: 5 Points 4">
            <a:extLst>
              <a:ext uri="{FF2B5EF4-FFF2-40B4-BE49-F238E27FC236}">
                <a16:creationId xmlns:a16="http://schemas.microsoft.com/office/drawing/2014/main" id="{57A04CB1-E52A-4E60-B1AA-D23B19043E7C}"/>
              </a:ext>
            </a:extLst>
          </p:cNvPr>
          <p:cNvSpPr/>
          <p:nvPr/>
        </p:nvSpPr>
        <p:spPr bwMode="auto">
          <a:xfrm>
            <a:off x="492242" y="2739954"/>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6" name="Star: 5 Points 5">
            <a:extLst>
              <a:ext uri="{FF2B5EF4-FFF2-40B4-BE49-F238E27FC236}">
                <a16:creationId xmlns:a16="http://schemas.microsoft.com/office/drawing/2014/main" id="{61947FAE-C98C-407A-88A5-8151A7913A75}"/>
              </a:ext>
            </a:extLst>
          </p:cNvPr>
          <p:cNvSpPr/>
          <p:nvPr/>
        </p:nvSpPr>
        <p:spPr bwMode="auto">
          <a:xfrm>
            <a:off x="492242" y="4053725"/>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Star: 5 Points 7">
            <a:extLst>
              <a:ext uri="{FF2B5EF4-FFF2-40B4-BE49-F238E27FC236}">
                <a16:creationId xmlns:a16="http://schemas.microsoft.com/office/drawing/2014/main" id="{5689F689-464C-401C-A5E6-899673130508}"/>
              </a:ext>
            </a:extLst>
          </p:cNvPr>
          <p:cNvSpPr/>
          <p:nvPr/>
        </p:nvSpPr>
        <p:spPr bwMode="auto">
          <a:xfrm>
            <a:off x="492240" y="4329226"/>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2" name="Star: 5 Points 11">
            <a:extLst>
              <a:ext uri="{FF2B5EF4-FFF2-40B4-BE49-F238E27FC236}">
                <a16:creationId xmlns:a16="http://schemas.microsoft.com/office/drawing/2014/main" id="{0BCEA6FC-48BF-4C86-9611-EFCD6AE33850}"/>
              </a:ext>
            </a:extLst>
          </p:cNvPr>
          <p:cNvSpPr/>
          <p:nvPr/>
        </p:nvSpPr>
        <p:spPr bwMode="auto">
          <a:xfrm>
            <a:off x="492240" y="4570731"/>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4" name="Star: 5 Points 13">
            <a:extLst>
              <a:ext uri="{FF2B5EF4-FFF2-40B4-BE49-F238E27FC236}">
                <a16:creationId xmlns:a16="http://schemas.microsoft.com/office/drawing/2014/main" id="{DD433F35-153F-45D1-A932-947D15854661}"/>
              </a:ext>
            </a:extLst>
          </p:cNvPr>
          <p:cNvSpPr/>
          <p:nvPr/>
        </p:nvSpPr>
        <p:spPr bwMode="auto">
          <a:xfrm>
            <a:off x="492240" y="5092126"/>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6" name="Star: 5 Points 15">
            <a:extLst>
              <a:ext uri="{FF2B5EF4-FFF2-40B4-BE49-F238E27FC236}">
                <a16:creationId xmlns:a16="http://schemas.microsoft.com/office/drawing/2014/main" id="{1012E9A8-6D68-448F-95C3-F026B61D8B06}"/>
              </a:ext>
            </a:extLst>
          </p:cNvPr>
          <p:cNvSpPr/>
          <p:nvPr/>
        </p:nvSpPr>
        <p:spPr bwMode="auto">
          <a:xfrm>
            <a:off x="492240" y="6421583"/>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 name="Star: 5 Points 9">
            <a:extLst>
              <a:ext uri="{FF2B5EF4-FFF2-40B4-BE49-F238E27FC236}">
                <a16:creationId xmlns:a16="http://schemas.microsoft.com/office/drawing/2014/main" id="{197347FB-6BB9-4B51-AA6F-31111085E2F6}"/>
              </a:ext>
            </a:extLst>
          </p:cNvPr>
          <p:cNvSpPr/>
          <p:nvPr/>
        </p:nvSpPr>
        <p:spPr bwMode="auto">
          <a:xfrm>
            <a:off x="9421545" y="879700"/>
            <a:ext cx="159327" cy="152400"/>
          </a:xfrm>
          <a:prstGeom prst="star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1" name="TextBox 10">
            <a:extLst>
              <a:ext uri="{FF2B5EF4-FFF2-40B4-BE49-F238E27FC236}">
                <a16:creationId xmlns:a16="http://schemas.microsoft.com/office/drawing/2014/main" id="{ACCFDE0A-FD57-454A-982B-F02B95357B08}"/>
              </a:ext>
            </a:extLst>
          </p:cNvPr>
          <p:cNvSpPr txBox="1"/>
          <p:nvPr/>
        </p:nvSpPr>
        <p:spPr>
          <a:xfrm>
            <a:off x="9624767" y="879685"/>
            <a:ext cx="2037706" cy="184666"/>
          </a:xfrm>
          <a:prstGeom prst="rect">
            <a:avLst/>
          </a:prstGeom>
          <a:noFill/>
        </p:spPr>
        <p:txBody>
          <a:bodyPr wrap="square" lIns="0" tIns="0" rIns="0" bIns="0" rtlCol="0">
            <a:spAutoFit/>
          </a:bodyPr>
          <a:lstStyle/>
          <a:p>
            <a:pPr algn="l"/>
            <a:r>
              <a:rPr lang="en-US" sz="1200"/>
              <a:t>Microsoft 365 Groups videos</a:t>
            </a:r>
          </a:p>
        </p:txBody>
      </p:sp>
    </p:spTree>
    <p:extLst>
      <p:ext uri="{BB962C8B-B14F-4D97-AF65-F5344CB8AC3E}">
        <p14:creationId xmlns:p14="http://schemas.microsoft.com/office/powerpoint/2010/main" val="23945993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DB45A027-C3AD-4898-9ECB-B9DABAD1DFD4}"/>
              </a:ext>
            </a:extLst>
          </p:cNvPr>
          <p:cNvGraphicFramePr>
            <a:graphicFrameLocks noGrp="1"/>
          </p:cNvGraphicFramePr>
          <p:nvPr/>
        </p:nvGraphicFramePr>
        <p:xfrm>
          <a:off x="588264" y="1248746"/>
          <a:ext cx="5641615" cy="2072640"/>
        </p:xfrm>
        <a:graphic>
          <a:graphicData uri="http://schemas.openxmlformats.org/drawingml/2006/table">
            <a:tbl>
              <a:tblPr>
                <a:tableStyleId>{2D5ABB26-0587-4C30-8999-92F81FD0307C}</a:tableStyleId>
              </a:tblPr>
              <a:tblGrid>
                <a:gridCol w="2187525">
                  <a:extLst>
                    <a:ext uri="{9D8B030D-6E8A-4147-A177-3AD203B41FA5}">
                      <a16:colId xmlns:a16="http://schemas.microsoft.com/office/drawing/2014/main" val="2695336379"/>
                    </a:ext>
                  </a:extLst>
                </a:gridCol>
                <a:gridCol w="3454090">
                  <a:extLst>
                    <a:ext uri="{9D8B030D-6E8A-4147-A177-3AD203B41FA5}">
                      <a16:colId xmlns:a16="http://schemas.microsoft.com/office/drawing/2014/main" val="1744310670"/>
                    </a:ext>
                  </a:extLst>
                </a:gridCol>
              </a:tblGrid>
              <a:tr h="236836">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u="none" strike="noStrike" kern="1200" cap="none" spc="0" normalizeH="0" baseline="0" noProof="0">
                          <a:ln>
                            <a:noFill/>
                          </a:ln>
                          <a:solidFill>
                            <a:srgbClr val="0078D4"/>
                          </a:solidFill>
                          <a:effectLst/>
                          <a:uLnTx/>
                          <a:uFillTx/>
                          <a:latin typeface="+mj-lt"/>
                        </a:rPr>
                        <a:t>Key Resources</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78D4"/>
                        </a:solidFill>
                        <a:effectLst/>
                        <a:uLnTx/>
                        <a:uFillTx/>
                        <a:latin typeface="+mj-lt"/>
                        <a:ea typeface="+mn-ea"/>
                        <a:cs typeface="+mn-cs"/>
                      </a:endParaRPr>
                    </a:p>
                  </a:txBody>
                  <a:tcPr marL="0" marR="0" marT="0" marB="0">
                    <a:noFill/>
                  </a:tcPr>
                </a:tc>
                <a:tc>
                  <a:txBody>
                    <a:bodyPr/>
                    <a:lstStyle/>
                    <a:p>
                      <a:endParaRPr lang="en-US" sz="2000"/>
                    </a:p>
                  </a:txBody>
                  <a:tcPr marL="0" marR="0" marT="0" marB="0">
                    <a:noFill/>
                  </a:tcPr>
                </a:tc>
                <a:extLst>
                  <a:ext uri="{0D108BD9-81ED-4DB2-BD59-A6C34878D82A}">
                    <a16:rowId xmlns:a16="http://schemas.microsoft.com/office/drawing/2014/main" val="2288682825"/>
                  </a:ext>
                </a:extLst>
              </a:tr>
              <a:tr h="236836">
                <a:tc>
                  <a:txBody>
                    <a:bodyPr/>
                    <a:lstStyle/>
                    <a:p>
                      <a:r>
                        <a:rPr lang="en-US" sz="2000"/>
                        <a:t>Tech Community</a:t>
                      </a:r>
                    </a:p>
                  </a:txBody>
                  <a:tcPr marL="0" marR="0" marT="0" marB="0">
                    <a:noFill/>
                  </a:tcPr>
                </a:tc>
                <a:tc>
                  <a:txBody>
                    <a:bodyPr/>
                    <a:lstStyle/>
                    <a:p>
                      <a:r>
                        <a:rPr lang="en-US" sz="2000">
                          <a:hlinkClick r:id="rId3"/>
                        </a:rPr>
                        <a:t>aka.ms/M365GroupsTC </a:t>
                      </a:r>
                      <a:endParaRPr lang="en-US" sz="2000"/>
                    </a:p>
                  </a:txBody>
                  <a:tcPr marL="0" marR="0" marT="0" marB="0">
                    <a:noFill/>
                  </a:tcPr>
                </a:tc>
                <a:extLst>
                  <a:ext uri="{0D108BD9-81ED-4DB2-BD59-A6C34878D82A}">
                    <a16:rowId xmlns:a16="http://schemas.microsoft.com/office/drawing/2014/main" val="263429036"/>
                  </a:ext>
                </a:extLst>
              </a:tr>
              <a:tr h="236836">
                <a:tc>
                  <a:txBody>
                    <a:bodyPr/>
                    <a:lstStyle/>
                    <a:p>
                      <a:r>
                        <a:rPr lang="en-US" sz="2000"/>
                        <a:t>User voice</a:t>
                      </a:r>
                    </a:p>
                  </a:txBody>
                  <a:tcPr marL="0" marR="0" marT="0" marB="0">
                    <a:noFill/>
                  </a:tcPr>
                </a:tc>
                <a:tc>
                  <a:txBody>
                    <a:bodyPr/>
                    <a:lstStyle/>
                    <a:p>
                      <a:r>
                        <a:rPr lang="en-US" sz="2000">
                          <a:hlinkClick r:id="rId4"/>
                        </a:rPr>
                        <a:t>aka.ms/M365GroupsUV</a:t>
                      </a:r>
                      <a:endParaRPr lang="en-US" sz="2000"/>
                    </a:p>
                  </a:txBody>
                  <a:tcPr marL="0" marR="0" marT="0" marB="0">
                    <a:noFill/>
                  </a:tcPr>
                </a:tc>
                <a:extLst>
                  <a:ext uri="{0D108BD9-81ED-4DB2-BD59-A6C34878D82A}">
                    <a16:rowId xmlns:a16="http://schemas.microsoft.com/office/drawing/2014/main" val="1425163154"/>
                  </a:ext>
                </a:extLst>
              </a:tr>
              <a:tr h="236836">
                <a:tc>
                  <a:txBody>
                    <a:bodyPr/>
                    <a:lstStyle/>
                    <a:p>
                      <a:r>
                        <a:rPr lang="en-US" sz="2000"/>
                        <a:t>Microsoft Graph</a:t>
                      </a:r>
                    </a:p>
                  </a:txBody>
                  <a:tcPr marL="0" marR="0" marT="0" marB="0">
                    <a:noFill/>
                  </a:tcPr>
                </a:tc>
                <a:tc>
                  <a:txBody>
                    <a:bodyPr/>
                    <a:lstStyle/>
                    <a:p>
                      <a:r>
                        <a:rPr lang="en-US" sz="2000">
                          <a:hlinkClick r:id="rId5"/>
                        </a:rPr>
                        <a:t>aka.ms/M365GroupsGraph</a:t>
                      </a:r>
                      <a:endParaRPr lang="en-US" sz="2000"/>
                    </a:p>
                  </a:txBody>
                  <a:tcPr marL="0" marR="0" marT="0" marB="0">
                    <a:noFill/>
                  </a:tcPr>
                </a:tc>
                <a:extLst>
                  <a:ext uri="{0D108BD9-81ED-4DB2-BD59-A6C34878D82A}">
                    <a16:rowId xmlns:a16="http://schemas.microsoft.com/office/drawing/2014/main" val="416518875"/>
                  </a:ext>
                </a:extLst>
              </a:tr>
              <a:tr h="236836">
                <a:tc>
                  <a:txBody>
                    <a:bodyPr/>
                    <a:lstStyle/>
                    <a:p>
                      <a:r>
                        <a:rPr kumimoji="0" lang="en-US" sz="2000" u="none" strike="noStrike" kern="1200" cap="none" spc="0" normalizeH="0" baseline="0" noProof="0">
                          <a:ln>
                            <a:noFill/>
                          </a:ln>
                          <a:effectLst/>
                          <a:uLnTx/>
                          <a:uFillTx/>
                        </a:rPr>
                        <a:t>Roadmap</a:t>
                      </a:r>
                      <a:endParaRPr lang="en-US" sz="2000"/>
                    </a:p>
                  </a:txBody>
                  <a:tcPr marL="0" marR="0" marT="0" marB="0">
                    <a:noFill/>
                  </a:tcPr>
                </a:tc>
                <a:tc>
                  <a:txBody>
                    <a:bodyPr/>
                    <a:lstStyle/>
                    <a:p>
                      <a:r>
                        <a:rPr kumimoji="0" lang="en-US" sz="2000" u="none" strike="noStrike" kern="1200" cap="none" spc="0" normalizeH="0" baseline="0" noProof="0">
                          <a:ln>
                            <a:noFill/>
                          </a:ln>
                          <a:effectLst/>
                          <a:uLnTx/>
                          <a:uFillTx/>
                          <a:hlinkClick r:id="rId6"/>
                        </a:rPr>
                        <a:t>office.com/roadmap</a:t>
                      </a:r>
                      <a:endParaRPr lang="en-US" sz="2000"/>
                    </a:p>
                  </a:txBody>
                  <a:tcPr marL="0" marR="0" marT="0" marB="0">
                    <a:noFill/>
                  </a:tcPr>
                </a:tc>
                <a:extLst>
                  <a:ext uri="{0D108BD9-81ED-4DB2-BD59-A6C34878D82A}">
                    <a16:rowId xmlns:a16="http://schemas.microsoft.com/office/drawing/2014/main" val="3401308534"/>
                  </a:ext>
                </a:extLst>
              </a:tr>
              <a:tr h="236836">
                <a:tc>
                  <a:txBody>
                    <a:bodyPr/>
                    <a:lstStyle/>
                    <a:p>
                      <a:r>
                        <a:rPr kumimoji="0" lang="en-US" sz="2000" u="none" strike="noStrike" kern="1200" cap="none" spc="0" normalizeH="0" baseline="0" noProof="0">
                          <a:ln>
                            <a:noFill/>
                          </a:ln>
                          <a:effectLst/>
                          <a:uLnTx/>
                          <a:uFillTx/>
                        </a:rPr>
                        <a:t>FastTrack</a:t>
                      </a:r>
                      <a:endParaRPr lang="en-US" sz="2000"/>
                    </a:p>
                  </a:txBody>
                  <a:tcPr marL="0" marR="0" marT="0" marB="0">
                    <a:noFill/>
                  </a:tcPr>
                </a:tc>
                <a:tc>
                  <a:txBody>
                    <a:bodyPr/>
                    <a:lstStyle/>
                    <a:p>
                      <a:r>
                        <a:rPr lang="en-US" sz="2000" dirty="0">
                          <a:hlinkClick r:id="rId7"/>
                        </a:rPr>
                        <a:t>microsoft.com/</a:t>
                      </a:r>
                      <a:r>
                        <a:rPr lang="en-US" sz="2000" dirty="0" err="1">
                          <a:hlinkClick r:id="rId7"/>
                        </a:rPr>
                        <a:t>fasttrack</a:t>
                      </a:r>
                      <a:endParaRPr lang="en-US" sz="2000" dirty="0"/>
                    </a:p>
                  </a:txBody>
                  <a:tcPr marL="0" marR="0" marT="0" marB="0">
                    <a:noFill/>
                  </a:tcPr>
                </a:tc>
                <a:extLst>
                  <a:ext uri="{0D108BD9-81ED-4DB2-BD59-A6C34878D82A}">
                    <a16:rowId xmlns:a16="http://schemas.microsoft.com/office/drawing/2014/main" val="1190796382"/>
                  </a:ext>
                </a:extLst>
              </a:tr>
            </a:tbl>
          </a:graphicData>
        </a:graphic>
      </p:graphicFrame>
      <p:cxnSp>
        <p:nvCxnSpPr>
          <p:cNvPr id="15" name="Straight Connector 14">
            <a:extLst>
              <a:ext uri="{FF2B5EF4-FFF2-40B4-BE49-F238E27FC236}">
                <a16:creationId xmlns:a16="http://schemas.microsoft.com/office/drawing/2014/main" id="{3AF89604-566E-43B4-BD56-93347C11555D}"/>
              </a:ext>
            </a:extLst>
          </p:cNvPr>
          <p:cNvCxnSpPr/>
          <p:nvPr/>
        </p:nvCxnSpPr>
        <p:spPr>
          <a:xfrm>
            <a:off x="588263" y="1203933"/>
            <a:ext cx="5641616" cy="0"/>
          </a:xfrm>
          <a:prstGeom prst="line">
            <a:avLst/>
          </a:prstGeom>
          <a:ln w="19050">
            <a:solidFill>
              <a:schemeClr val="bg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1C571A2-471F-45F3-8B29-0B8ABAEB6676}"/>
              </a:ext>
            </a:extLst>
          </p:cNvPr>
          <p:cNvSpPr/>
          <p:nvPr/>
        </p:nvSpPr>
        <p:spPr bwMode="auto">
          <a:xfrm>
            <a:off x="6921544" y="486"/>
            <a:ext cx="5269592" cy="6857023"/>
          </a:xfrm>
          <a:prstGeom prst="rect">
            <a:avLst/>
          </a:prstGeom>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defTabSz="914102" fontAlgn="base">
              <a:spcBef>
                <a:spcPct val="0"/>
              </a:spcBef>
              <a:spcAft>
                <a:spcPct val="0"/>
              </a:spcAft>
            </a:pPr>
            <a:endParaRPr lang="en-US" sz="1961" err="1">
              <a:gradFill>
                <a:gsLst>
                  <a:gs pos="0">
                    <a:srgbClr val="FFFFFF"/>
                  </a:gs>
                  <a:gs pos="100000">
                    <a:srgbClr val="FFFFFF"/>
                  </a:gs>
                </a:gsLst>
                <a:lin ang="5400000" scaled="0"/>
              </a:gradFill>
              <a:ea typeface="Segoe UI" pitchFamily="34" charset="0"/>
              <a:cs typeface="Segoe UI" pitchFamily="34" charset="0"/>
            </a:endParaRPr>
          </a:p>
        </p:txBody>
      </p:sp>
      <p:sp>
        <p:nvSpPr>
          <p:cNvPr id="27" name="Title 26">
            <a:extLst>
              <a:ext uri="{FF2B5EF4-FFF2-40B4-BE49-F238E27FC236}">
                <a16:creationId xmlns:a16="http://schemas.microsoft.com/office/drawing/2014/main" id="{128C90ED-3535-484C-A924-EA46BC69BF82}"/>
              </a:ext>
            </a:extLst>
          </p:cNvPr>
          <p:cNvSpPr>
            <a:spLocks noGrp="1"/>
          </p:cNvSpPr>
          <p:nvPr>
            <p:ph type="title"/>
          </p:nvPr>
        </p:nvSpPr>
        <p:spPr>
          <a:xfrm>
            <a:off x="588263" y="457200"/>
            <a:ext cx="2380020" cy="553998"/>
          </a:xfrm>
        </p:spPr>
        <p:txBody>
          <a:bodyPr/>
          <a:lstStyle/>
          <a:p>
            <a:r>
              <a:rPr lang="en-US"/>
              <a:t>Thank you!</a:t>
            </a:r>
          </a:p>
        </p:txBody>
      </p:sp>
      <p:sp>
        <p:nvSpPr>
          <p:cNvPr id="3" name="Text Placeholder 4">
            <a:extLst>
              <a:ext uri="{FF2B5EF4-FFF2-40B4-BE49-F238E27FC236}">
                <a16:creationId xmlns:a16="http://schemas.microsoft.com/office/drawing/2014/main" id="{F35BED9D-1C22-4CF2-91CB-506D24FA7C2E}"/>
              </a:ext>
            </a:extLst>
          </p:cNvPr>
          <p:cNvSpPr txBox="1">
            <a:spLocks/>
          </p:cNvSpPr>
          <p:nvPr/>
        </p:nvSpPr>
        <p:spPr>
          <a:xfrm>
            <a:off x="1706542" y="3852121"/>
            <a:ext cx="7478025" cy="1015663"/>
          </a:xfrm>
          <a:prstGeom prst="rect">
            <a:avLst/>
          </a:prstGeom>
          <a:noFill/>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gradFill>
                  <a:gsLst>
                    <a:gs pos="91000">
                      <a:schemeClr val="tx1"/>
                    </a:gs>
                    <a:gs pos="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cs typeface="Segoe UI"/>
              </a:rPr>
              <a:t>Vinay Jagannatha Rao</a:t>
            </a:r>
          </a:p>
          <a:p>
            <a:r>
              <a:rPr lang="en-US" sz="1600" dirty="0">
                <a:cs typeface="Segoe UI"/>
              </a:rPr>
              <a:t>Program Manager</a:t>
            </a:r>
          </a:p>
          <a:p>
            <a:r>
              <a:rPr lang="en-US" sz="1600" dirty="0">
                <a:cs typeface="Segoe UI"/>
              </a:rPr>
              <a:t>Vinay.jagannatha@microsoft.com |</a:t>
            </a:r>
          </a:p>
          <a:p>
            <a:r>
              <a:rPr lang="en-US" sz="1600" dirty="0">
                <a:cs typeface="Segoe UI"/>
              </a:rPr>
              <a:t>Microsoft 365 Groups</a:t>
            </a:r>
          </a:p>
        </p:txBody>
      </p:sp>
      <p:cxnSp>
        <p:nvCxnSpPr>
          <p:cNvPr id="22" name="Straight Connector 21">
            <a:extLst>
              <a:ext uri="{FF2B5EF4-FFF2-40B4-BE49-F238E27FC236}">
                <a16:creationId xmlns:a16="http://schemas.microsoft.com/office/drawing/2014/main" id="{7C944F2D-480A-42F9-B36B-31FF75BCE7E0}"/>
              </a:ext>
            </a:extLst>
          </p:cNvPr>
          <p:cNvCxnSpPr>
            <a:cxnSpLocks/>
          </p:cNvCxnSpPr>
          <p:nvPr/>
        </p:nvCxnSpPr>
        <p:spPr>
          <a:xfrm>
            <a:off x="588263" y="3418258"/>
            <a:ext cx="5641616" cy="0"/>
          </a:xfrm>
          <a:prstGeom prst="line">
            <a:avLst/>
          </a:prstGeom>
          <a:ln w="19050">
            <a:solidFill>
              <a:schemeClr val="bg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968CA9D-62DC-4FC7-A8C3-6DE18C006A6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84200" y="3835235"/>
            <a:ext cx="942975" cy="977397"/>
          </a:xfrm>
          <a:prstGeom prst="ellipse">
            <a:avLst/>
          </a:prstGeom>
        </p:spPr>
      </p:pic>
    </p:spTree>
    <p:extLst>
      <p:ext uri="{BB962C8B-B14F-4D97-AF65-F5344CB8AC3E}">
        <p14:creationId xmlns:p14="http://schemas.microsoft.com/office/powerpoint/2010/main" val="2524404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262" y="457200"/>
            <a:ext cx="6090329" cy="553998"/>
          </a:xfrm>
        </p:spPr>
        <p:txBody>
          <a:bodyPr/>
          <a:lstStyle/>
          <a:p>
            <a:r>
              <a:rPr lang="en-US" dirty="0">
                <a:cs typeface="Segoe UI"/>
              </a:rPr>
              <a:t>IT Admin’s Dilemma</a:t>
            </a:r>
            <a:endParaRPr lang="en-US" dirty="0"/>
          </a:p>
        </p:txBody>
      </p:sp>
      <p:sp>
        <p:nvSpPr>
          <p:cNvPr id="44" name="Google Shape;1696;p196">
            <a:extLst>
              <a:ext uri="{FF2B5EF4-FFF2-40B4-BE49-F238E27FC236}">
                <a16:creationId xmlns:a16="http://schemas.microsoft.com/office/drawing/2014/main" id="{F59EFCF5-3D44-054C-92BC-0DA90E5B2DE1}"/>
              </a:ext>
            </a:extLst>
          </p:cNvPr>
          <p:cNvSpPr txBox="1"/>
          <p:nvPr/>
        </p:nvSpPr>
        <p:spPr>
          <a:xfrm>
            <a:off x="3511015" y="2429831"/>
            <a:ext cx="3011700" cy="253800"/>
          </a:xfrm>
          <a:prstGeom prst="rect">
            <a:avLst/>
          </a:prstGeom>
          <a:noFill/>
          <a:ln>
            <a:noFill/>
          </a:ln>
        </p:spPr>
        <p:txBody>
          <a:bodyPr spcFirstLastPara="1" wrap="square" lIns="91425" tIns="91425" rIns="91425" bIns="91425" anchor="t" anchorCtr="0">
            <a:noAutofit/>
          </a:bodyPr>
          <a:lstStyle/>
          <a:p>
            <a:pPr algn="ctr">
              <a:lnSpc>
                <a:spcPct val="150000"/>
              </a:lnSpc>
              <a:defRPr/>
            </a:pPr>
            <a:r>
              <a:rPr lang="en-US" sz="2800" i="1">
                <a:solidFill>
                  <a:schemeClr val="bg1"/>
                </a:solidFill>
                <a:latin typeface="Segoe UI"/>
              </a:rPr>
              <a:t> Self – Service Enabled</a:t>
            </a:r>
            <a:endParaRPr kumimoji="0" lang="en-IN" sz="2800" b="0" i="1" u="none" strike="noStrike" kern="1200" cap="none" spc="0" normalizeH="0" baseline="0" noProof="0">
              <a:ln>
                <a:noFill/>
              </a:ln>
              <a:solidFill>
                <a:schemeClr val="bg1"/>
              </a:solidFill>
              <a:effectLst/>
              <a:uLnTx/>
              <a:uFillTx/>
              <a:latin typeface="Segoe UI"/>
            </a:endParaRPr>
          </a:p>
        </p:txBody>
      </p:sp>
      <p:sp>
        <p:nvSpPr>
          <p:cNvPr id="46" name="Google Shape;1696;p196">
            <a:extLst>
              <a:ext uri="{FF2B5EF4-FFF2-40B4-BE49-F238E27FC236}">
                <a16:creationId xmlns:a16="http://schemas.microsoft.com/office/drawing/2014/main" id="{F39F869A-1D89-5545-9E40-2F9179B03CA6}"/>
              </a:ext>
            </a:extLst>
          </p:cNvPr>
          <p:cNvSpPr txBox="1"/>
          <p:nvPr/>
        </p:nvSpPr>
        <p:spPr>
          <a:xfrm>
            <a:off x="9578390" y="2981306"/>
            <a:ext cx="3011700" cy="253800"/>
          </a:xfrm>
          <a:prstGeom prst="rect">
            <a:avLst/>
          </a:prstGeom>
          <a:noFill/>
          <a:ln>
            <a:noFill/>
          </a:ln>
        </p:spPr>
        <p:txBody>
          <a:bodyPr spcFirstLastPara="1" wrap="square" lIns="91425" tIns="91425" rIns="91425" bIns="91425" anchor="t" anchorCtr="0">
            <a:noAutofit/>
          </a:bodyPr>
          <a:lstStyle/>
          <a:p>
            <a:pPr marL="0" marR="0" lvl="0" indent="0" algn="ctr" defTabSz="914367" rtl="0" eaLnBrk="1" fontAlgn="auto" latinLnBrk="0" hangingPunct="1">
              <a:lnSpc>
                <a:spcPct val="150000"/>
              </a:lnSpc>
              <a:spcBef>
                <a:spcPts val="0"/>
              </a:spcBef>
              <a:spcAft>
                <a:spcPts val="0"/>
              </a:spcAft>
              <a:buClrTx/>
              <a:buSzTx/>
              <a:buFontTx/>
              <a:buNone/>
              <a:tabLst/>
              <a:defRPr/>
            </a:pPr>
            <a:r>
              <a:rPr lang="en-US" sz="2800" i="1" dirty="0">
                <a:solidFill>
                  <a:schemeClr val="bg1"/>
                </a:solidFill>
                <a:latin typeface="Segoe UI"/>
              </a:rPr>
              <a:t>Group</a:t>
            </a:r>
          </a:p>
          <a:p>
            <a:pPr marL="0" marR="0" lvl="0" indent="0" algn="ctr" defTabSz="914367" rtl="0" eaLnBrk="1" fontAlgn="auto" latinLnBrk="0" hangingPunct="1">
              <a:lnSpc>
                <a:spcPct val="150000"/>
              </a:lnSpc>
              <a:spcBef>
                <a:spcPts val="0"/>
              </a:spcBef>
              <a:spcAft>
                <a:spcPts val="0"/>
              </a:spcAft>
              <a:buClrTx/>
              <a:buSzTx/>
              <a:buFontTx/>
              <a:buNone/>
              <a:tabLst/>
              <a:defRPr/>
            </a:pPr>
            <a:r>
              <a:rPr lang="en-US" sz="2800" i="1" dirty="0">
                <a:solidFill>
                  <a:schemeClr val="bg1"/>
                </a:solidFill>
                <a:latin typeface="Segoe UI"/>
              </a:rPr>
              <a:t>Governance</a:t>
            </a:r>
          </a:p>
        </p:txBody>
      </p:sp>
      <p:sp>
        <p:nvSpPr>
          <p:cNvPr id="49" name="Cloud Callout 48">
            <a:extLst>
              <a:ext uri="{FF2B5EF4-FFF2-40B4-BE49-F238E27FC236}">
                <a16:creationId xmlns:a16="http://schemas.microsoft.com/office/drawing/2014/main" id="{8AE1B879-502E-A441-A402-5178DE610B27}"/>
              </a:ext>
            </a:extLst>
          </p:cNvPr>
          <p:cNvSpPr/>
          <p:nvPr/>
        </p:nvSpPr>
        <p:spPr bwMode="auto">
          <a:xfrm flipH="1">
            <a:off x="1832499" y="2929214"/>
            <a:ext cx="2892467" cy="1594117"/>
          </a:xfrm>
          <a:prstGeom prst="cloudCallout">
            <a:avLst>
              <a:gd name="adj1" fmla="val -59342"/>
              <a:gd name="adj2" fmla="val 35507"/>
            </a:avLst>
          </a:prstGeom>
          <a:solidFill>
            <a:schemeClr val="accent6">
              <a:lumMod val="20000"/>
              <a:lumOff val="80000"/>
            </a:schemeClr>
          </a:solidFill>
          <a:ln>
            <a:noFill/>
            <a:headEnd type="none" w="med" len="med"/>
            <a:tailEnd type="none" w="med" len="med"/>
          </a:ln>
          <a:effectLst>
            <a:outerShdw blurRad="317500" sx="103000" sy="103000" algn="ctr" rotWithShape="0">
              <a:schemeClr val="bg1">
                <a:lumMod val="50000"/>
                <a:alpha val="2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800" dirty="0">
                <a:solidFill>
                  <a:schemeClr val="tx1"/>
                </a:solidFill>
                <a:ea typeface="Segoe UI" pitchFamily="34" charset="0"/>
                <a:cs typeface="Segoe UI" pitchFamily="34" charset="0"/>
              </a:rPr>
              <a:t>How do I ensure group governance?</a:t>
            </a:r>
          </a:p>
        </p:txBody>
      </p:sp>
      <p:sp>
        <p:nvSpPr>
          <p:cNvPr id="16" name="Cloud Callout 15">
            <a:extLst>
              <a:ext uri="{FF2B5EF4-FFF2-40B4-BE49-F238E27FC236}">
                <a16:creationId xmlns:a16="http://schemas.microsoft.com/office/drawing/2014/main" id="{ABFCA719-30F4-5344-8E42-01D6B331E970}"/>
              </a:ext>
            </a:extLst>
          </p:cNvPr>
          <p:cNvSpPr/>
          <p:nvPr/>
        </p:nvSpPr>
        <p:spPr bwMode="auto">
          <a:xfrm>
            <a:off x="4811542" y="1436688"/>
            <a:ext cx="2656004" cy="1544618"/>
          </a:xfrm>
          <a:prstGeom prst="cloudCallout">
            <a:avLst>
              <a:gd name="adj1" fmla="val -1777"/>
              <a:gd name="adj2" fmla="val 59801"/>
            </a:avLst>
          </a:prstGeom>
          <a:solidFill>
            <a:schemeClr val="accent6">
              <a:lumMod val="20000"/>
              <a:lumOff val="80000"/>
            </a:schemeClr>
          </a:solidFill>
          <a:ln>
            <a:noFill/>
            <a:headEnd type="none" w="med" len="med"/>
            <a:tailEnd type="none" w="med" len="med"/>
          </a:ln>
          <a:effectLst>
            <a:outerShdw blurRad="317500" sx="103000" sy="103000" algn="ctr" rotWithShape="0">
              <a:schemeClr val="bg1">
                <a:lumMod val="50000"/>
                <a:alpha val="2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800" dirty="0">
                <a:solidFill>
                  <a:schemeClr val="tx1"/>
                </a:solidFill>
                <a:ea typeface="Segoe UI" pitchFamily="34" charset="0"/>
                <a:cs typeface="Segoe UI" pitchFamily="34" charset="0"/>
              </a:rPr>
              <a:t>Should I enable self-service?</a:t>
            </a:r>
          </a:p>
        </p:txBody>
      </p:sp>
      <p:sp>
        <p:nvSpPr>
          <p:cNvPr id="17" name="Cloud Callout 16">
            <a:extLst>
              <a:ext uri="{FF2B5EF4-FFF2-40B4-BE49-F238E27FC236}">
                <a16:creationId xmlns:a16="http://schemas.microsoft.com/office/drawing/2014/main" id="{714B9210-5A69-5E40-AFB9-2D371986525B}"/>
              </a:ext>
            </a:extLst>
          </p:cNvPr>
          <p:cNvSpPr/>
          <p:nvPr/>
        </p:nvSpPr>
        <p:spPr bwMode="auto">
          <a:xfrm>
            <a:off x="7434890" y="2790188"/>
            <a:ext cx="3011699" cy="1594117"/>
          </a:xfrm>
          <a:prstGeom prst="cloudCallout">
            <a:avLst>
              <a:gd name="adj1" fmla="val -57754"/>
              <a:gd name="adj2" fmla="val 37532"/>
            </a:avLst>
          </a:prstGeom>
          <a:solidFill>
            <a:schemeClr val="accent6">
              <a:lumMod val="20000"/>
              <a:lumOff val="80000"/>
            </a:schemeClr>
          </a:solidFill>
          <a:ln>
            <a:noFill/>
            <a:headEnd type="none" w="med" len="med"/>
            <a:tailEnd type="none" w="med" len="med"/>
          </a:ln>
          <a:effectLst>
            <a:outerShdw blurRad="317500" sx="103000" sy="103000" algn="ctr" rotWithShape="0">
              <a:schemeClr val="bg1">
                <a:lumMod val="50000"/>
                <a:alpha val="2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800" dirty="0">
                <a:solidFill>
                  <a:schemeClr val="tx1"/>
                </a:solidFill>
                <a:ea typeface="Segoe UI" pitchFamily="34" charset="0"/>
                <a:cs typeface="Segoe UI" pitchFamily="34" charset="0"/>
              </a:rPr>
              <a:t>How do I manage groups at scale?</a:t>
            </a:r>
          </a:p>
        </p:txBody>
      </p:sp>
      <p:pic>
        <p:nvPicPr>
          <p:cNvPr id="21" name="Graphic 20" descr="Questions">
            <a:extLst>
              <a:ext uri="{FF2B5EF4-FFF2-40B4-BE49-F238E27FC236}">
                <a16:creationId xmlns:a16="http://schemas.microsoft.com/office/drawing/2014/main" id="{BBFB5D64-7449-4956-840D-C893A541EF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4634" y="3392208"/>
            <a:ext cx="2170392" cy="2170392"/>
          </a:xfrm>
          <a:prstGeom prst="rect">
            <a:avLst/>
          </a:prstGeom>
        </p:spPr>
      </p:pic>
    </p:spTree>
    <p:extLst>
      <p:ext uri="{BB962C8B-B14F-4D97-AF65-F5344CB8AC3E}">
        <p14:creationId xmlns:p14="http://schemas.microsoft.com/office/powerpoint/2010/main" val="66170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5C94-955F-4373-8C6A-828B7ABFB4E5}"/>
              </a:ext>
            </a:extLst>
          </p:cNvPr>
          <p:cNvSpPr>
            <a:spLocks noGrp="1"/>
          </p:cNvSpPr>
          <p:nvPr>
            <p:ph type="title"/>
          </p:nvPr>
        </p:nvSpPr>
        <p:spPr>
          <a:xfrm>
            <a:off x="588263" y="585788"/>
            <a:ext cx="3182027" cy="5683250"/>
          </a:xfrm>
        </p:spPr>
        <p:txBody>
          <a:bodyPr wrap="square" anchor="ctr">
            <a:normAutofit/>
          </a:bodyPr>
          <a:lstStyle/>
          <a:p>
            <a:r>
              <a:rPr lang="en-US"/>
              <a:t>Groups Governance Tools &amp; Best Practices</a:t>
            </a:r>
          </a:p>
        </p:txBody>
      </p:sp>
      <p:sp>
        <p:nvSpPr>
          <p:cNvPr id="7" name="Text Placeholder 2">
            <a:extLst>
              <a:ext uri="{FF2B5EF4-FFF2-40B4-BE49-F238E27FC236}">
                <a16:creationId xmlns:a16="http://schemas.microsoft.com/office/drawing/2014/main" id="{A6E567E4-331B-A64F-A488-0A60973B4E59}"/>
              </a:ext>
            </a:extLst>
          </p:cNvPr>
          <p:cNvSpPr txBox="1">
            <a:spLocks/>
          </p:cNvSpPr>
          <p:nvPr/>
        </p:nvSpPr>
        <p:spPr>
          <a:xfrm>
            <a:off x="4941888" y="920101"/>
            <a:ext cx="6667500" cy="5493678"/>
          </a:xfrm>
          <a:prstGeom prst="rect">
            <a:avLst/>
          </a:prstGeom>
        </p:spPr>
        <p:txBody>
          <a:bodyPr vert="horz" wrap="square" lIns="0" tIns="0" rIns="0" bIns="0" rtlCol="0" anchor="ctr">
            <a:norm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pPr>
            <a:r>
              <a:rPr lang="en-US" sz="2000" dirty="0">
                <a:solidFill>
                  <a:srgbClr val="0078D4"/>
                </a:solidFill>
                <a:latin typeface="Segoe UI" panose="020B0502040204020203" pitchFamily="34" charset="0"/>
              </a:rPr>
              <a:t>  Sensitivity Labels</a:t>
            </a:r>
          </a:p>
          <a:p>
            <a:pPr>
              <a:lnSpc>
                <a:spcPct val="150000"/>
              </a:lnSpc>
            </a:pPr>
            <a:r>
              <a:rPr lang="en-US" sz="2000" dirty="0">
                <a:solidFill>
                  <a:srgbClr val="0078D4"/>
                </a:solidFill>
                <a:latin typeface="Segoe UI" panose="020B0502040204020203" pitchFamily="34" charset="0"/>
              </a:rPr>
              <a:t>  Information Barriers</a:t>
            </a:r>
          </a:p>
          <a:p>
            <a:pPr>
              <a:lnSpc>
                <a:spcPct val="150000"/>
              </a:lnSpc>
            </a:pPr>
            <a:r>
              <a:rPr lang="en-US" sz="2000" dirty="0">
                <a:solidFill>
                  <a:srgbClr val="0078D4"/>
                </a:solidFill>
                <a:latin typeface="Segoe UI" panose="020B0502040204020203" pitchFamily="34" charset="0"/>
              </a:rPr>
              <a:t>  Ownership Governance</a:t>
            </a:r>
          </a:p>
          <a:p>
            <a:pPr>
              <a:lnSpc>
                <a:spcPct val="150000"/>
              </a:lnSpc>
            </a:pPr>
            <a:r>
              <a:rPr lang="en-US" sz="2000" dirty="0"/>
              <a:t>  Naming Policy</a:t>
            </a:r>
          </a:p>
          <a:p>
            <a:pPr>
              <a:lnSpc>
                <a:spcPct val="150000"/>
              </a:lnSpc>
            </a:pPr>
            <a:r>
              <a:rPr lang="en-US" sz="2000" dirty="0"/>
              <a:t>  Expiration Policy</a:t>
            </a:r>
          </a:p>
          <a:p>
            <a:pPr>
              <a:lnSpc>
                <a:spcPct val="150000"/>
              </a:lnSpc>
            </a:pPr>
            <a:r>
              <a:rPr lang="en-US" sz="2000" dirty="0"/>
              <a:t>  Creation Permissions</a:t>
            </a:r>
          </a:p>
          <a:p>
            <a:pPr>
              <a:lnSpc>
                <a:spcPct val="150000"/>
              </a:lnSpc>
            </a:pPr>
            <a:r>
              <a:rPr lang="en-US" sz="2000" dirty="0"/>
              <a:t>  Group Guest Access</a:t>
            </a:r>
          </a:p>
          <a:p>
            <a:pPr>
              <a:lnSpc>
                <a:spcPct val="150000"/>
              </a:lnSpc>
            </a:pPr>
            <a:endParaRPr lang="en-US" sz="2400" dirty="0"/>
          </a:p>
        </p:txBody>
      </p:sp>
    </p:spTree>
    <p:extLst>
      <p:ext uri="{BB962C8B-B14F-4D97-AF65-F5344CB8AC3E}">
        <p14:creationId xmlns:p14="http://schemas.microsoft.com/office/powerpoint/2010/main" val="25338170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262" y="457200"/>
            <a:ext cx="6873694" cy="1107996"/>
          </a:xfrm>
        </p:spPr>
        <p:txBody>
          <a:bodyPr/>
          <a:lstStyle/>
          <a:p>
            <a:r>
              <a:rPr lang="en-US" dirty="0"/>
              <a:t>Sensitivity Labels on Groups (GA) </a:t>
            </a:r>
          </a:p>
        </p:txBody>
      </p:sp>
      <p:sp>
        <p:nvSpPr>
          <p:cNvPr id="7" name="Rectangle 6">
            <a:extLst>
              <a:ext uri="{FF2B5EF4-FFF2-40B4-BE49-F238E27FC236}">
                <a16:creationId xmlns:a16="http://schemas.microsoft.com/office/drawing/2014/main" id="{C1D19CD3-4DC4-405C-A539-BB9531A8EE62}"/>
              </a:ext>
            </a:extLst>
          </p:cNvPr>
          <p:cNvSpPr/>
          <p:nvPr/>
        </p:nvSpPr>
        <p:spPr>
          <a:xfrm>
            <a:off x="1023890" y="1885109"/>
            <a:ext cx="3116120" cy="603242"/>
          </a:xfrm>
          <a:prstGeom prst="rect">
            <a:avLst/>
          </a:prstGeom>
        </p:spPr>
        <p:txBody>
          <a:bodyPr wrap="square" lIns="182880" tIns="146304" rIns="182880" bIns="146304">
            <a:spAutoFit/>
          </a:bodyPr>
          <a:lstStyle/>
          <a:p>
            <a:r>
              <a:rPr lang="en-US" sz="2000" dirty="0"/>
              <a:t>Create Sensitivity labels</a:t>
            </a:r>
          </a:p>
        </p:txBody>
      </p:sp>
      <p:sp>
        <p:nvSpPr>
          <p:cNvPr id="17" name="Rectangle 16">
            <a:extLst>
              <a:ext uri="{FF2B5EF4-FFF2-40B4-BE49-F238E27FC236}">
                <a16:creationId xmlns:a16="http://schemas.microsoft.com/office/drawing/2014/main" id="{29AC3AE5-C3FB-45CF-B6BA-42DB9539C243}"/>
              </a:ext>
            </a:extLst>
          </p:cNvPr>
          <p:cNvSpPr/>
          <p:nvPr/>
        </p:nvSpPr>
        <p:spPr>
          <a:xfrm>
            <a:off x="1023889" y="2627905"/>
            <a:ext cx="3169295" cy="911019"/>
          </a:xfrm>
          <a:prstGeom prst="rect">
            <a:avLst/>
          </a:prstGeom>
        </p:spPr>
        <p:txBody>
          <a:bodyPr wrap="square" lIns="182880" tIns="146304" rIns="182880" bIns="146304" anchor="t">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dirty="0"/>
              <a:t>Specify Site and Group Settings</a:t>
            </a:r>
          </a:p>
        </p:txBody>
      </p:sp>
      <p:sp>
        <p:nvSpPr>
          <p:cNvPr id="31" name="Rectangle 30">
            <a:extLst>
              <a:ext uri="{FF2B5EF4-FFF2-40B4-BE49-F238E27FC236}">
                <a16:creationId xmlns:a16="http://schemas.microsoft.com/office/drawing/2014/main" id="{06B9562D-9CD6-C948-B1E8-08EB102E1214}"/>
              </a:ext>
            </a:extLst>
          </p:cNvPr>
          <p:cNvSpPr/>
          <p:nvPr/>
        </p:nvSpPr>
        <p:spPr>
          <a:xfrm>
            <a:off x="1039634" y="3624042"/>
            <a:ext cx="3173991" cy="911019"/>
          </a:xfrm>
          <a:prstGeom prst="rect">
            <a:avLst/>
          </a:prstGeom>
        </p:spPr>
        <p:txBody>
          <a:bodyPr wrap="square" lIns="182880" tIns="146304" rIns="182880" bIns="146304" anchor="t">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dirty="0"/>
              <a:t>Publish a single policy for groups across apps</a:t>
            </a:r>
          </a:p>
        </p:txBody>
      </p:sp>
      <p:sp>
        <p:nvSpPr>
          <p:cNvPr id="36" name="Rectangle 35">
            <a:extLst>
              <a:ext uri="{FF2B5EF4-FFF2-40B4-BE49-F238E27FC236}">
                <a16:creationId xmlns:a16="http://schemas.microsoft.com/office/drawing/2014/main" id="{A6935EA4-2D13-1E4C-8B63-93F5CCDB47B5}"/>
              </a:ext>
            </a:extLst>
          </p:cNvPr>
          <p:cNvSpPr/>
          <p:nvPr/>
        </p:nvSpPr>
        <p:spPr>
          <a:xfrm>
            <a:off x="1052334" y="4615132"/>
            <a:ext cx="3161291" cy="911019"/>
          </a:xfrm>
          <a:prstGeom prst="rect">
            <a:avLst/>
          </a:prstGeom>
        </p:spPr>
        <p:txBody>
          <a:bodyPr wrap="square" lIns="182880" tIns="146304" rIns="182880" bIns="146304" anchor="t">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dirty="0"/>
              <a:t>Associate labels with groups</a:t>
            </a:r>
          </a:p>
        </p:txBody>
      </p:sp>
      <p:pic>
        <p:nvPicPr>
          <p:cNvPr id="6" name="Picture 5">
            <a:extLst>
              <a:ext uri="{FF2B5EF4-FFF2-40B4-BE49-F238E27FC236}">
                <a16:creationId xmlns:a16="http://schemas.microsoft.com/office/drawing/2014/main" id="{7C740A91-94AA-4A56-BC1F-FAD71F9F1E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5588" y="1442440"/>
            <a:ext cx="7849830" cy="4384718"/>
          </a:xfrm>
          <a:prstGeom prst="rect">
            <a:avLst/>
          </a:prstGeom>
          <a:effectLst>
            <a:outerShdw blurRad="254000" sx="102000" sy="102000" algn="ctr" rotWithShape="0">
              <a:schemeClr val="bg1">
                <a:lumMod val="50000"/>
                <a:alpha val="18000"/>
              </a:schemeClr>
            </a:outerShdw>
          </a:effectLst>
        </p:spPr>
      </p:pic>
      <p:grpSp>
        <p:nvGrpSpPr>
          <p:cNvPr id="8" name="Group 7">
            <a:extLst>
              <a:ext uri="{FF2B5EF4-FFF2-40B4-BE49-F238E27FC236}">
                <a16:creationId xmlns:a16="http://schemas.microsoft.com/office/drawing/2014/main" id="{08EEFF2D-DAA1-41CA-9038-28427070E630}"/>
              </a:ext>
            </a:extLst>
          </p:cNvPr>
          <p:cNvGrpSpPr>
            <a:grpSpLocks noChangeAspect="1"/>
          </p:cNvGrpSpPr>
          <p:nvPr/>
        </p:nvGrpSpPr>
        <p:grpSpPr bwMode="auto">
          <a:xfrm>
            <a:off x="624107" y="2109464"/>
            <a:ext cx="320124" cy="321091"/>
            <a:chOff x="4691" y="833"/>
            <a:chExt cx="331" cy="332"/>
          </a:xfrm>
        </p:grpSpPr>
        <p:sp>
          <p:nvSpPr>
            <p:cNvPr id="9" name="Line 5">
              <a:extLst>
                <a:ext uri="{FF2B5EF4-FFF2-40B4-BE49-F238E27FC236}">
                  <a16:creationId xmlns:a16="http://schemas.microsoft.com/office/drawing/2014/main" id="{FD607C20-1FA9-46F8-BC76-F37078110420}"/>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10" name="Freeform 6">
              <a:extLst>
                <a:ext uri="{FF2B5EF4-FFF2-40B4-BE49-F238E27FC236}">
                  <a16:creationId xmlns:a16="http://schemas.microsoft.com/office/drawing/2014/main" id="{D2D17B9F-7B31-4B2C-B3AD-C0B278DA73FE}"/>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11" name="Oval 7">
              <a:extLst>
                <a:ext uri="{FF2B5EF4-FFF2-40B4-BE49-F238E27FC236}">
                  <a16:creationId xmlns:a16="http://schemas.microsoft.com/office/drawing/2014/main" id="{B4B7461B-14EA-40E3-84DD-5A2CF192C3B5}"/>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2" name="Group 11">
            <a:extLst>
              <a:ext uri="{FF2B5EF4-FFF2-40B4-BE49-F238E27FC236}">
                <a16:creationId xmlns:a16="http://schemas.microsoft.com/office/drawing/2014/main" id="{45D8C2B4-A45D-4127-855F-1AAB55884E65}"/>
              </a:ext>
            </a:extLst>
          </p:cNvPr>
          <p:cNvGrpSpPr>
            <a:grpSpLocks noChangeAspect="1"/>
          </p:cNvGrpSpPr>
          <p:nvPr/>
        </p:nvGrpSpPr>
        <p:grpSpPr bwMode="auto">
          <a:xfrm>
            <a:off x="624107" y="2921600"/>
            <a:ext cx="320124" cy="321091"/>
            <a:chOff x="4691" y="833"/>
            <a:chExt cx="331" cy="332"/>
          </a:xfrm>
        </p:grpSpPr>
        <p:sp>
          <p:nvSpPr>
            <p:cNvPr id="13" name="Line 5">
              <a:extLst>
                <a:ext uri="{FF2B5EF4-FFF2-40B4-BE49-F238E27FC236}">
                  <a16:creationId xmlns:a16="http://schemas.microsoft.com/office/drawing/2014/main" id="{24254206-5716-4B56-9882-F1D33651B66B}"/>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14" name="Freeform 6">
              <a:extLst>
                <a:ext uri="{FF2B5EF4-FFF2-40B4-BE49-F238E27FC236}">
                  <a16:creationId xmlns:a16="http://schemas.microsoft.com/office/drawing/2014/main" id="{71488512-E196-4F5C-A302-F8CEC02051D1}"/>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Oval 7">
              <a:extLst>
                <a:ext uri="{FF2B5EF4-FFF2-40B4-BE49-F238E27FC236}">
                  <a16:creationId xmlns:a16="http://schemas.microsoft.com/office/drawing/2014/main" id="{8B64264D-B41D-4F12-B08D-DC68D1B3DDD2}"/>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16" name="Group 15">
            <a:extLst>
              <a:ext uri="{FF2B5EF4-FFF2-40B4-BE49-F238E27FC236}">
                <a16:creationId xmlns:a16="http://schemas.microsoft.com/office/drawing/2014/main" id="{D8C38520-9F35-4897-ACF6-4CA608FD93FC}"/>
              </a:ext>
            </a:extLst>
          </p:cNvPr>
          <p:cNvGrpSpPr>
            <a:grpSpLocks noChangeAspect="1"/>
          </p:cNvGrpSpPr>
          <p:nvPr/>
        </p:nvGrpSpPr>
        <p:grpSpPr bwMode="auto">
          <a:xfrm>
            <a:off x="624107" y="3878801"/>
            <a:ext cx="320124" cy="321091"/>
            <a:chOff x="4691" y="833"/>
            <a:chExt cx="331" cy="332"/>
          </a:xfrm>
        </p:grpSpPr>
        <p:sp>
          <p:nvSpPr>
            <p:cNvPr id="18" name="Line 5">
              <a:extLst>
                <a:ext uri="{FF2B5EF4-FFF2-40B4-BE49-F238E27FC236}">
                  <a16:creationId xmlns:a16="http://schemas.microsoft.com/office/drawing/2014/main" id="{DC7B891F-79AB-46DB-B073-95058B3D81D7}"/>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19" name="Freeform 6">
              <a:extLst>
                <a:ext uri="{FF2B5EF4-FFF2-40B4-BE49-F238E27FC236}">
                  <a16:creationId xmlns:a16="http://schemas.microsoft.com/office/drawing/2014/main" id="{10F2D836-83C5-42CF-9447-D5CB45B9B425}"/>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20" name="Oval 7">
              <a:extLst>
                <a:ext uri="{FF2B5EF4-FFF2-40B4-BE49-F238E27FC236}">
                  <a16:creationId xmlns:a16="http://schemas.microsoft.com/office/drawing/2014/main" id="{67505D6E-670B-44B4-A8A5-C4E673D26CB3}"/>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21" name="Group 20">
            <a:extLst>
              <a:ext uri="{FF2B5EF4-FFF2-40B4-BE49-F238E27FC236}">
                <a16:creationId xmlns:a16="http://schemas.microsoft.com/office/drawing/2014/main" id="{8CD29EF2-F758-4825-BD62-DFB724ED28DE}"/>
              </a:ext>
            </a:extLst>
          </p:cNvPr>
          <p:cNvGrpSpPr>
            <a:grpSpLocks noChangeAspect="1"/>
          </p:cNvGrpSpPr>
          <p:nvPr/>
        </p:nvGrpSpPr>
        <p:grpSpPr bwMode="auto">
          <a:xfrm>
            <a:off x="614890" y="4883005"/>
            <a:ext cx="320124" cy="321091"/>
            <a:chOff x="4691" y="833"/>
            <a:chExt cx="331" cy="332"/>
          </a:xfrm>
        </p:grpSpPr>
        <p:sp>
          <p:nvSpPr>
            <p:cNvPr id="22" name="Line 5">
              <a:extLst>
                <a:ext uri="{FF2B5EF4-FFF2-40B4-BE49-F238E27FC236}">
                  <a16:creationId xmlns:a16="http://schemas.microsoft.com/office/drawing/2014/main" id="{1F66A0F3-A4E9-4563-A37D-F82547E3BF79}"/>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23" name="Freeform 6">
              <a:extLst>
                <a:ext uri="{FF2B5EF4-FFF2-40B4-BE49-F238E27FC236}">
                  <a16:creationId xmlns:a16="http://schemas.microsoft.com/office/drawing/2014/main" id="{33F49A51-1535-4A9D-B866-394A207F18F1}"/>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24" name="Oval 7">
              <a:extLst>
                <a:ext uri="{FF2B5EF4-FFF2-40B4-BE49-F238E27FC236}">
                  <a16:creationId xmlns:a16="http://schemas.microsoft.com/office/drawing/2014/main" id="{2070AA62-C208-43DF-9E66-1E1BA9BB018F}"/>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spTree>
    <p:extLst>
      <p:ext uri="{BB962C8B-B14F-4D97-AF65-F5344CB8AC3E}">
        <p14:creationId xmlns:p14="http://schemas.microsoft.com/office/powerpoint/2010/main" val="20783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Demo – Sensitivity Labels on Groups</a:t>
            </a:r>
          </a:p>
        </p:txBody>
      </p:sp>
    </p:spTree>
    <p:extLst>
      <p:ext uri="{BB962C8B-B14F-4D97-AF65-F5344CB8AC3E}">
        <p14:creationId xmlns:p14="http://schemas.microsoft.com/office/powerpoint/2010/main" val="8291876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Sensitivity Labels on Groups (GA)</a:t>
            </a:r>
          </a:p>
        </p:txBody>
      </p:sp>
      <p:sp>
        <p:nvSpPr>
          <p:cNvPr id="8" name="Text Placeholder 4"/>
          <p:cNvSpPr txBox="1">
            <a:spLocks/>
          </p:cNvSpPr>
          <p:nvPr/>
        </p:nvSpPr>
        <p:spPr>
          <a:xfrm>
            <a:off x="1541734" y="1446519"/>
            <a:ext cx="9412461" cy="2241062"/>
          </a:xfrm>
          <a:prstGeom prst="rect">
            <a:avLst/>
          </a:prstGeom>
        </p:spPr>
        <p:txBody>
          <a:bodyPr wrap="square" lIns="0" tIns="0" rIns="179285" bIns="143428"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588"/>
              </a:spcAft>
              <a:buSzTx/>
            </a:pPr>
            <a:r>
              <a:rPr lang="en-US" b="1" dirty="0">
                <a:solidFill>
                  <a:schemeClr val="tx1"/>
                </a:solidFill>
                <a:latin typeface="+mn-lt"/>
              </a:rPr>
              <a:t>Benefits</a:t>
            </a:r>
          </a:p>
          <a:p>
            <a:pPr>
              <a:lnSpc>
                <a:spcPct val="100000"/>
              </a:lnSpc>
              <a:spcBef>
                <a:spcPts val="0"/>
              </a:spcBef>
              <a:spcAft>
                <a:spcPts val="588"/>
              </a:spcAft>
              <a:buSzTx/>
            </a:pPr>
            <a:r>
              <a:rPr lang="en-US" sz="2000" dirty="0">
                <a:gradFill>
                  <a:gsLst>
                    <a:gs pos="5417">
                      <a:schemeClr val="tx1"/>
                    </a:gs>
                    <a:gs pos="28000">
                      <a:schemeClr val="tx1"/>
                    </a:gs>
                  </a:gsLst>
                  <a:lin ang="5400000" scaled="0"/>
                </a:gradFill>
                <a:latin typeface="+mn-lt"/>
              </a:rPr>
              <a:t>Automatically enforce policies on Groups through labels</a:t>
            </a:r>
          </a:p>
          <a:p>
            <a:pPr>
              <a:lnSpc>
                <a:spcPct val="100000"/>
              </a:lnSpc>
              <a:spcBef>
                <a:spcPts val="0"/>
              </a:spcBef>
              <a:spcAft>
                <a:spcPts val="588"/>
              </a:spcAft>
              <a:buSzTx/>
            </a:pPr>
            <a:r>
              <a:rPr lang="en-US" sz="2000" dirty="0">
                <a:gradFill>
                  <a:gsLst>
                    <a:gs pos="5417">
                      <a:schemeClr val="tx1"/>
                    </a:gs>
                    <a:gs pos="28000">
                      <a:schemeClr val="tx1"/>
                    </a:gs>
                  </a:gsLst>
                  <a:lin ang="5400000" scaled="0"/>
                </a:gradFill>
                <a:latin typeface="+mn-lt"/>
              </a:rPr>
              <a:t>Labels help you classify Groups across your organization</a:t>
            </a:r>
          </a:p>
          <a:p>
            <a:pPr>
              <a:lnSpc>
                <a:spcPct val="100000"/>
              </a:lnSpc>
              <a:spcBef>
                <a:spcPts val="0"/>
              </a:spcBef>
              <a:spcAft>
                <a:spcPts val="588"/>
              </a:spcAft>
              <a:buSzTx/>
            </a:pPr>
            <a:r>
              <a:rPr lang="en-US" sz="2000" dirty="0">
                <a:gradFill>
                  <a:gsLst>
                    <a:gs pos="5417">
                      <a:schemeClr val="tx1"/>
                    </a:gs>
                    <a:gs pos="28000">
                      <a:schemeClr val="tx1"/>
                    </a:gs>
                  </a:gsLst>
                  <a:lin ang="5400000" scaled="0"/>
                </a:gradFill>
                <a:latin typeface="+mn-lt"/>
              </a:rPr>
              <a:t>Create different labels for Documents and Groups</a:t>
            </a:r>
          </a:p>
          <a:p>
            <a:pPr>
              <a:lnSpc>
                <a:spcPct val="100000"/>
              </a:lnSpc>
              <a:spcBef>
                <a:spcPts val="0"/>
              </a:spcBef>
              <a:spcAft>
                <a:spcPts val="588"/>
              </a:spcAft>
              <a:buSzTx/>
            </a:pPr>
            <a:r>
              <a:rPr lang="en-US" sz="2000" dirty="0">
                <a:gradFill>
                  <a:gsLst>
                    <a:gs pos="5417">
                      <a:schemeClr val="tx1"/>
                    </a:gs>
                    <a:gs pos="28000">
                      <a:schemeClr val="tx1"/>
                    </a:gs>
                  </a:gsLst>
                  <a:lin ang="5400000" scaled="0"/>
                </a:gradFill>
                <a:latin typeface="+mn-lt"/>
              </a:rPr>
              <a:t>Changes made to label settings will be automatically reflected on Groups</a:t>
            </a:r>
          </a:p>
          <a:p>
            <a:pPr>
              <a:lnSpc>
                <a:spcPct val="100000"/>
              </a:lnSpc>
              <a:spcBef>
                <a:spcPts val="0"/>
              </a:spcBef>
              <a:spcAft>
                <a:spcPts val="588"/>
              </a:spcAft>
              <a:buSzTx/>
            </a:pPr>
            <a:endParaRPr lang="en-US" sz="1961" dirty="0">
              <a:gradFill>
                <a:gsLst>
                  <a:gs pos="5417">
                    <a:schemeClr val="tx1"/>
                  </a:gs>
                  <a:gs pos="28000">
                    <a:schemeClr val="tx1"/>
                  </a:gs>
                </a:gsLst>
                <a:lin ang="5400000" scaled="0"/>
              </a:gradFill>
              <a:latin typeface="+mn-lt"/>
            </a:endParaRPr>
          </a:p>
        </p:txBody>
      </p:sp>
      <p:sp>
        <p:nvSpPr>
          <p:cNvPr id="9" name="Text Placeholder 4"/>
          <p:cNvSpPr txBox="1">
            <a:spLocks/>
          </p:cNvSpPr>
          <p:nvPr/>
        </p:nvSpPr>
        <p:spPr>
          <a:xfrm>
            <a:off x="1541734" y="3705657"/>
            <a:ext cx="10579725" cy="2241062"/>
          </a:xfrm>
          <a:prstGeom prst="rect">
            <a:avLst/>
          </a:prstGeom>
        </p:spPr>
        <p:txBody>
          <a:bodyPr wrap="square" lIns="0" tIns="0" rIns="179285" bIns="143428" anchor="t"/>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Bef>
                <a:spcPts val="0"/>
              </a:spcBef>
              <a:spcAft>
                <a:spcPts val="588"/>
              </a:spcAft>
              <a:buSzTx/>
            </a:pPr>
            <a:r>
              <a:rPr lang="en-US" b="1" dirty="0">
                <a:solidFill>
                  <a:schemeClr val="tx1"/>
                </a:solidFill>
                <a:latin typeface="+mn-lt"/>
              </a:rPr>
              <a:t>Guidance</a:t>
            </a:r>
          </a:p>
          <a:p>
            <a:pPr>
              <a:lnSpc>
                <a:spcPct val="100000"/>
              </a:lnSpc>
              <a:spcBef>
                <a:spcPts val="0"/>
              </a:spcBef>
              <a:spcAft>
                <a:spcPts val="588"/>
              </a:spcAft>
              <a:buSzTx/>
            </a:pPr>
            <a:r>
              <a:rPr lang="en-US" sz="2000" dirty="0">
                <a:gradFill>
                  <a:gsLst>
                    <a:gs pos="5417">
                      <a:schemeClr val="tx1"/>
                    </a:gs>
                    <a:gs pos="28000">
                      <a:schemeClr val="tx1"/>
                    </a:gs>
                  </a:gsLst>
                  <a:lin ang="5400000" scaled="0"/>
                </a:gradFill>
                <a:latin typeface="+mn-lt"/>
              </a:rPr>
              <a:t>Migrate existing Azure Information Protection labels to sensitivity labels</a:t>
            </a:r>
          </a:p>
          <a:p>
            <a:pPr>
              <a:lnSpc>
                <a:spcPct val="100000"/>
              </a:lnSpc>
              <a:spcBef>
                <a:spcPts val="0"/>
              </a:spcBef>
              <a:spcAft>
                <a:spcPts val="588"/>
              </a:spcAft>
              <a:buSzTx/>
            </a:pPr>
            <a:r>
              <a:rPr lang="en-US" sz="2000" dirty="0">
                <a:gradFill>
                  <a:gsLst>
                    <a:gs pos="5417">
                      <a:schemeClr val="tx1"/>
                    </a:gs>
                    <a:gs pos="28000">
                      <a:schemeClr val="tx1"/>
                    </a:gs>
                  </a:gsLst>
                  <a:lin ang="5400000" scaled="0"/>
                </a:gradFill>
                <a:latin typeface="+mn-lt"/>
              </a:rPr>
              <a:t>Restrict who can create public and external groups by publishing appropriate labels</a:t>
            </a:r>
          </a:p>
          <a:p>
            <a:pPr>
              <a:lnSpc>
                <a:spcPct val="100000"/>
              </a:lnSpc>
              <a:spcBef>
                <a:spcPts val="0"/>
              </a:spcBef>
              <a:spcAft>
                <a:spcPts val="588"/>
              </a:spcAft>
              <a:buSzTx/>
            </a:pPr>
            <a:r>
              <a:rPr lang="en-US" sz="2000" dirty="0">
                <a:gradFill>
                  <a:gsLst>
                    <a:gs pos="5417">
                      <a:schemeClr val="tx1"/>
                    </a:gs>
                    <a:gs pos="28000">
                      <a:schemeClr val="tx1"/>
                    </a:gs>
                  </a:gsLst>
                  <a:lin ang="5400000" scaled="0"/>
                </a:gradFill>
                <a:latin typeface="+mn-lt"/>
              </a:rPr>
              <a:t>Enable self-service Group creation with sensitivity labels</a:t>
            </a:r>
          </a:p>
        </p:txBody>
      </p:sp>
      <p:sp>
        <p:nvSpPr>
          <p:cNvPr id="15" name="check 3" descr="Check, approve, completed&#10;">
            <a:extLst>
              <a:ext uri="{FF2B5EF4-FFF2-40B4-BE49-F238E27FC236}">
                <a16:creationId xmlns:a16="http://schemas.microsoft.com/office/drawing/2014/main" id="{C8BE92BB-E2F1-42F8-96F0-F9A9A2027BD9}"/>
              </a:ext>
            </a:extLst>
          </p:cNvPr>
          <p:cNvSpPr>
            <a:spLocks noChangeAspect="1" noEditPoints="1"/>
          </p:cNvSpPr>
          <p:nvPr/>
        </p:nvSpPr>
        <p:spPr bwMode="auto">
          <a:xfrm>
            <a:off x="592966" y="3703342"/>
            <a:ext cx="628736" cy="625091"/>
          </a:xfrm>
          <a:custGeom>
            <a:avLst/>
            <a:gdLst>
              <a:gd name="T0" fmla="*/ 250 w 250"/>
              <a:gd name="T1" fmla="*/ 125 h 250"/>
              <a:gd name="T2" fmla="*/ 125 w 250"/>
              <a:gd name="T3" fmla="*/ 250 h 250"/>
              <a:gd name="T4" fmla="*/ 0 w 250"/>
              <a:gd name="T5" fmla="*/ 125 h 250"/>
              <a:gd name="T6" fmla="*/ 125 w 250"/>
              <a:gd name="T7" fmla="*/ 0 h 250"/>
              <a:gd name="T8" fmla="*/ 250 w 250"/>
              <a:gd name="T9" fmla="*/ 125 h 250"/>
              <a:gd name="T10" fmla="*/ 60 w 250"/>
              <a:gd name="T11" fmla="*/ 125 h 250"/>
              <a:gd name="T12" fmla="*/ 100 w 250"/>
              <a:gd name="T13" fmla="*/ 165 h 250"/>
              <a:gd name="T14" fmla="*/ 190 w 250"/>
              <a:gd name="T15" fmla="*/ 74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50">
                <a:moveTo>
                  <a:pt x="250" y="125"/>
                </a:moveTo>
                <a:cubicBezTo>
                  <a:pt x="250" y="194"/>
                  <a:pt x="194" y="250"/>
                  <a:pt x="125" y="250"/>
                </a:cubicBezTo>
                <a:cubicBezTo>
                  <a:pt x="56" y="250"/>
                  <a:pt x="0" y="194"/>
                  <a:pt x="0" y="125"/>
                </a:cubicBezTo>
                <a:cubicBezTo>
                  <a:pt x="0" y="56"/>
                  <a:pt x="56" y="0"/>
                  <a:pt x="125" y="0"/>
                </a:cubicBezTo>
                <a:cubicBezTo>
                  <a:pt x="194" y="0"/>
                  <a:pt x="250" y="56"/>
                  <a:pt x="250" y="125"/>
                </a:cubicBezTo>
                <a:close/>
                <a:moveTo>
                  <a:pt x="60" y="125"/>
                </a:moveTo>
                <a:cubicBezTo>
                  <a:pt x="100" y="165"/>
                  <a:pt x="100" y="165"/>
                  <a:pt x="100" y="165"/>
                </a:cubicBezTo>
                <a:cubicBezTo>
                  <a:pt x="190" y="74"/>
                  <a:pt x="190" y="74"/>
                  <a:pt x="190" y="74"/>
                </a:cubicBezTo>
              </a:path>
            </a:pathLst>
          </a:custGeom>
          <a:noFill/>
          <a:ln w="3810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endParaRPr lang="en-US" sz="1730"/>
          </a:p>
        </p:txBody>
      </p:sp>
      <p:sp>
        <p:nvSpPr>
          <p:cNvPr id="17" name="people_12" descr="Group, partners, collaboration&#10;">
            <a:extLst>
              <a:ext uri="{FF2B5EF4-FFF2-40B4-BE49-F238E27FC236}">
                <a16:creationId xmlns:a16="http://schemas.microsoft.com/office/drawing/2014/main" id="{91D54E9E-69D5-4910-B792-54D28AE99F08}"/>
              </a:ext>
            </a:extLst>
          </p:cNvPr>
          <p:cNvSpPr>
            <a:spLocks noChangeAspect="1" noEditPoints="1"/>
          </p:cNvSpPr>
          <p:nvPr/>
        </p:nvSpPr>
        <p:spPr bwMode="auto">
          <a:xfrm>
            <a:off x="591287" y="1454006"/>
            <a:ext cx="630415" cy="537855"/>
          </a:xfrm>
          <a:custGeom>
            <a:avLst/>
            <a:gdLst>
              <a:gd name="T0" fmla="*/ 110 w 349"/>
              <a:gd name="T1" fmla="*/ 142 h 296"/>
              <a:gd name="T2" fmla="*/ 174 w 349"/>
              <a:gd name="T3" fmla="*/ 78 h 296"/>
              <a:gd name="T4" fmla="*/ 238 w 349"/>
              <a:gd name="T5" fmla="*/ 142 h 296"/>
              <a:gd name="T6" fmla="*/ 174 w 349"/>
              <a:gd name="T7" fmla="*/ 206 h 296"/>
              <a:gd name="T8" fmla="*/ 110 w 349"/>
              <a:gd name="T9" fmla="*/ 142 h 296"/>
              <a:gd name="T10" fmla="*/ 264 w 349"/>
              <a:gd name="T11" fmla="*/ 296 h 296"/>
              <a:gd name="T12" fmla="*/ 174 w 349"/>
              <a:gd name="T13" fmla="*/ 207 h 296"/>
              <a:gd name="T14" fmla="*/ 85 w 349"/>
              <a:gd name="T15" fmla="*/ 296 h 296"/>
              <a:gd name="T16" fmla="*/ 56 w 349"/>
              <a:gd name="T17" fmla="*/ 80 h 296"/>
              <a:gd name="T18" fmla="*/ 96 w 349"/>
              <a:gd name="T19" fmla="*/ 40 h 296"/>
              <a:gd name="T20" fmla="*/ 56 w 349"/>
              <a:gd name="T21" fmla="*/ 0 h 296"/>
              <a:gd name="T22" fmla="*/ 16 w 349"/>
              <a:gd name="T23" fmla="*/ 40 h 296"/>
              <a:gd name="T24" fmla="*/ 56 w 349"/>
              <a:gd name="T25" fmla="*/ 80 h 296"/>
              <a:gd name="T26" fmla="*/ 111 w 349"/>
              <a:gd name="T27" fmla="*/ 136 h 296"/>
              <a:gd name="T28" fmla="*/ 56 w 349"/>
              <a:gd name="T29" fmla="*/ 81 h 296"/>
              <a:gd name="T30" fmla="*/ 0 w 349"/>
              <a:gd name="T31" fmla="*/ 136 h 296"/>
              <a:gd name="T32" fmla="*/ 293 w 349"/>
              <a:gd name="T33" fmla="*/ 80 h 296"/>
              <a:gd name="T34" fmla="*/ 333 w 349"/>
              <a:gd name="T35" fmla="*/ 40 h 296"/>
              <a:gd name="T36" fmla="*/ 293 w 349"/>
              <a:gd name="T37" fmla="*/ 0 h 296"/>
              <a:gd name="T38" fmla="*/ 253 w 349"/>
              <a:gd name="T39" fmla="*/ 40 h 296"/>
              <a:gd name="T40" fmla="*/ 293 w 349"/>
              <a:gd name="T41" fmla="*/ 80 h 296"/>
              <a:gd name="T42" fmla="*/ 349 w 349"/>
              <a:gd name="T43" fmla="*/ 136 h 296"/>
              <a:gd name="T44" fmla="*/ 293 w 349"/>
              <a:gd name="T45" fmla="*/ 81 h 296"/>
              <a:gd name="T46" fmla="*/ 237 w 349"/>
              <a:gd name="T47" fmla="*/ 1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9" h="296">
                <a:moveTo>
                  <a:pt x="110" y="142"/>
                </a:moveTo>
                <a:cubicBezTo>
                  <a:pt x="110" y="107"/>
                  <a:pt x="139" y="78"/>
                  <a:pt x="174" y="78"/>
                </a:cubicBezTo>
                <a:cubicBezTo>
                  <a:pt x="210" y="78"/>
                  <a:pt x="238" y="107"/>
                  <a:pt x="238" y="142"/>
                </a:cubicBezTo>
                <a:cubicBezTo>
                  <a:pt x="238" y="177"/>
                  <a:pt x="210" y="206"/>
                  <a:pt x="174" y="206"/>
                </a:cubicBezTo>
                <a:cubicBezTo>
                  <a:pt x="139" y="206"/>
                  <a:pt x="110" y="177"/>
                  <a:pt x="110" y="142"/>
                </a:cubicBezTo>
                <a:close/>
                <a:moveTo>
                  <a:pt x="264" y="296"/>
                </a:moveTo>
                <a:cubicBezTo>
                  <a:pt x="264" y="247"/>
                  <a:pt x="224" y="207"/>
                  <a:pt x="174" y="207"/>
                </a:cubicBezTo>
                <a:cubicBezTo>
                  <a:pt x="125" y="207"/>
                  <a:pt x="85" y="247"/>
                  <a:pt x="85" y="296"/>
                </a:cubicBezTo>
                <a:moveTo>
                  <a:pt x="56" y="80"/>
                </a:moveTo>
                <a:cubicBezTo>
                  <a:pt x="78" y="80"/>
                  <a:pt x="96" y="62"/>
                  <a:pt x="96" y="40"/>
                </a:cubicBezTo>
                <a:cubicBezTo>
                  <a:pt x="96" y="18"/>
                  <a:pt x="78" y="0"/>
                  <a:pt x="56" y="0"/>
                </a:cubicBezTo>
                <a:cubicBezTo>
                  <a:pt x="34" y="0"/>
                  <a:pt x="16" y="18"/>
                  <a:pt x="16" y="40"/>
                </a:cubicBezTo>
                <a:cubicBezTo>
                  <a:pt x="16" y="62"/>
                  <a:pt x="34" y="80"/>
                  <a:pt x="56" y="80"/>
                </a:cubicBezTo>
                <a:close/>
                <a:moveTo>
                  <a:pt x="111" y="136"/>
                </a:moveTo>
                <a:cubicBezTo>
                  <a:pt x="111" y="106"/>
                  <a:pt x="86" y="81"/>
                  <a:pt x="56" y="81"/>
                </a:cubicBezTo>
                <a:cubicBezTo>
                  <a:pt x="25" y="81"/>
                  <a:pt x="0" y="106"/>
                  <a:pt x="0" y="136"/>
                </a:cubicBezTo>
                <a:moveTo>
                  <a:pt x="293" y="80"/>
                </a:moveTo>
                <a:cubicBezTo>
                  <a:pt x="315" y="80"/>
                  <a:pt x="333" y="62"/>
                  <a:pt x="333" y="40"/>
                </a:cubicBezTo>
                <a:cubicBezTo>
                  <a:pt x="333" y="18"/>
                  <a:pt x="315" y="0"/>
                  <a:pt x="293" y="0"/>
                </a:cubicBezTo>
                <a:cubicBezTo>
                  <a:pt x="271" y="0"/>
                  <a:pt x="253" y="18"/>
                  <a:pt x="253" y="40"/>
                </a:cubicBezTo>
                <a:cubicBezTo>
                  <a:pt x="253" y="62"/>
                  <a:pt x="271" y="80"/>
                  <a:pt x="293" y="80"/>
                </a:cubicBezTo>
                <a:close/>
                <a:moveTo>
                  <a:pt x="349" y="136"/>
                </a:moveTo>
                <a:cubicBezTo>
                  <a:pt x="349" y="106"/>
                  <a:pt x="324" y="81"/>
                  <a:pt x="293" y="81"/>
                </a:cubicBezTo>
                <a:cubicBezTo>
                  <a:pt x="262" y="81"/>
                  <a:pt x="237" y="106"/>
                  <a:pt x="237" y="136"/>
                </a:cubicBez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endParaRPr lang="en-US" sz="1730"/>
          </a:p>
        </p:txBody>
      </p:sp>
      <p:sp>
        <p:nvSpPr>
          <p:cNvPr id="2" name="Rectangle 1">
            <a:extLst>
              <a:ext uri="{FF2B5EF4-FFF2-40B4-BE49-F238E27FC236}">
                <a16:creationId xmlns:a16="http://schemas.microsoft.com/office/drawing/2014/main" id="{31CD0DC3-2F01-4D38-AE87-11A7774458A3}"/>
              </a:ext>
            </a:extLst>
          </p:cNvPr>
          <p:cNvSpPr/>
          <p:nvPr/>
        </p:nvSpPr>
        <p:spPr>
          <a:xfrm>
            <a:off x="1606282" y="6537372"/>
            <a:ext cx="10634686" cy="307777"/>
          </a:xfrm>
          <a:prstGeom prst="rect">
            <a:avLst/>
          </a:prstGeom>
        </p:spPr>
        <p:txBody>
          <a:bodyPr wrap="square" lIns="0">
            <a:spAutoFit/>
          </a:bodyPr>
          <a:lstStyle/>
          <a:p>
            <a:pPr lvl="0">
              <a:defRPr/>
            </a:pPr>
            <a:r>
              <a:rPr lang="en-US" sz="1400" dirty="0">
                <a:latin typeface="Segoe UI" panose="020B0502040204020203" pitchFamily="34" charset="0"/>
                <a:cs typeface="Segoe UI" panose="020B0502040204020203" pitchFamily="34" charset="0"/>
              </a:rPr>
              <a:t>Documentation: </a:t>
            </a:r>
            <a:r>
              <a:rPr lang="en-US" sz="1400" dirty="0">
                <a:latin typeface="Segoe UI" panose="020B0502040204020203" pitchFamily="34" charset="0"/>
                <a:cs typeface="Segoe UI" panose="020B0502040204020203" pitchFamily="34" charset="0"/>
                <a:hlinkClick r:id="rId3"/>
              </a:rPr>
              <a:t>Sensitivity Labels on Teams, Microsoft 365 Groups and SharePoint Sites</a:t>
            </a:r>
            <a:endParaRPr lang="en-US"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3448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4724-D414-43E4-8767-655B116D88E4}"/>
              </a:ext>
            </a:extLst>
          </p:cNvPr>
          <p:cNvSpPr>
            <a:spLocks noGrp="1"/>
          </p:cNvSpPr>
          <p:nvPr>
            <p:ph type="title"/>
          </p:nvPr>
        </p:nvSpPr>
        <p:spPr>
          <a:xfrm>
            <a:off x="865" y="106797"/>
            <a:ext cx="4103586" cy="875457"/>
          </a:xfrm>
        </p:spPr>
        <p:txBody>
          <a:bodyPr>
            <a:normAutofit/>
          </a:bodyPr>
          <a:lstStyle/>
          <a:p>
            <a:r>
              <a:rPr lang="en-US" sz="4000" dirty="0">
                <a:solidFill>
                  <a:schemeClr val="bg1"/>
                </a:solidFill>
              </a:rPr>
              <a:t>Info Barriers</a:t>
            </a:r>
            <a:endParaRPr lang="en-US" dirty="0"/>
          </a:p>
        </p:txBody>
      </p:sp>
      <p:sp>
        <p:nvSpPr>
          <p:cNvPr id="18" name="TextBox 17">
            <a:extLst>
              <a:ext uri="{FF2B5EF4-FFF2-40B4-BE49-F238E27FC236}">
                <a16:creationId xmlns:a16="http://schemas.microsoft.com/office/drawing/2014/main" id="{F26624A5-42D0-F445-8AC1-1E6EEA73B097}"/>
              </a:ext>
            </a:extLst>
          </p:cNvPr>
          <p:cNvSpPr txBox="1"/>
          <p:nvPr/>
        </p:nvSpPr>
        <p:spPr>
          <a:xfrm>
            <a:off x="4198145" y="1383856"/>
            <a:ext cx="3795710" cy="826060"/>
          </a:xfrm>
          <a:prstGeom prst="rect">
            <a:avLst/>
          </a:prstGeom>
          <a:noFill/>
        </p:spPr>
        <p:txBody>
          <a:bodyPr wrap="square">
            <a:spAutoFit/>
          </a:bodyPr>
          <a:lstStyle/>
          <a:p>
            <a:pPr algn="ctr" defTabSz="914192">
              <a:spcBef>
                <a:spcPts val="784"/>
              </a:spcBef>
              <a:buSzPct val="90000"/>
              <a:defRPr/>
            </a:pPr>
            <a:r>
              <a:rPr lang="en-US" sz="1600" dirty="0"/>
              <a:t>Create Ethical wall</a:t>
            </a:r>
            <a:br>
              <a:rPr lang="en-US" sz="1600" dirty="0"/>
            </a:br>
            <a:r>
              <a:rPr lang="en-US" sz="1600" dirty="0"/>
              <a:t>Block communication &amp; collaboration</a:t>
            </a:r>
            <a:br>
              <a:rPr lang="en-US" sz="1568" dirty="0">
                <a:solidFill>
                  <a:schemeClr val="bg1">
                    <a:lumMod val="50000"/>
                  </a:schemeClr>
                </a:solidFill>
              </a:rPr>
            </a:br>
            <a:endParaRPr lang="en-US" sz="1568" dirty="0">
              <a:solidFill>
                <a:schemeClr val="bg1">
                  <a:lumMod val="50000"/>
                </a:schemeClr>
              </a:solidFill>
            </a:endParaRPr>
          </a:p>
        </p:txBody>
      </p:sp>
      <p:pic>
        <p:nvPicPr>
          <p:cNvPr id="24" name="Picture 23">
            <a:extLst>
              <a:ext uri="{FF2B5EF4-FFF2-40B4-BE49-F238E27FC236}">
                <a16:creationId xmlns:a16="http://schemas.microsoft.com/office/drawing/2014/main" id="{BE875544-2ADA-9441-A45C-FCFE367052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3623" y="585788"/>
            <a:ext cx="1185765" cy="624503"/>
          </a:xfrm>
          <a:prstGeom prst="rect">
            <a:avLst/>
          </a:prstGeom>
        </p:spPr>
      </p:pic>
      <p:sp>
        <p:nvSpPr>
          <p:cNvPr id="3" name="Title 3">
            <a:extLst>
              <a:ext uri="{FF2B5EF4-FFF2-40B4-BE49-F238E27FC236}">
                <a16:creationId xmlns:a16="http://schemas.microsoft.com/office/drawing/2014/main" id="{8B1A182E-7342-4FDC-8BCC-A674732A1848}"/>
              </a:ext>
            </a:extLst>
          </p:cNvPr>
          <p:cNvSpPr txBox="1">
            <a:spLocks/>
          </p:cNvSpPr>
          <p:nvPr/>
        </p:nvSpPr>
        <p:spPr>
          <a:xfrm>
            <a:off x="588262" y="457200"/>
            <a:ext cx="6873694"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IN" dirty="0"/>
              <a:t>Information Barriers</a:t>
            </a:r>
          </a:p>
        </p:txBody>
      </p:sp>
      <p:grpSp>
        <p:nvGrpSpPr>
          <p:cNvPr id="35" name="Group 34">
            <a:extLst>
              <a:ext uri="{FF2B5EF4-FFF2-40B4-BE49-F238E27FC236}">
                <a16:creationId xmlns:a16="http://schemas.microsoft.com/office/drawing/2014/main" id="{61BD2362-D378-46AF-886D-4AABDE8D71A0}"/>
              </a:ext>
            </a:extLst>
          </p:cNvPr>
          <p:cNvGrpSpPr/>
          <p:nvPr/>
        </p:nvGrpSpPr>
        <p:grpSpPr>
          <a:xfrm>
            <a:off x="3797529" y="5690242"/>
            <a:ext cx="5244652" cy="1164608"/>
            <a:chOff x="3722381" y="5690242"/>
            <a:chExt cx="5244652" cy="1164608"/>
          </a:xfrm>
        </p:grpSpPr>
        <p:grpSp>
          <p:nvGrpSpPr>
            <p:cNvPr id="21" name="Group 20">
              <a:extLst>
                <a:ext uri="{FF2B5EF4-FFF2-40B4-BE49-F238E27FC236}">
                  <a16:creationId xmlns:a16="http://schemas.microsoft.com/office/drawing/2014/main" id="{EBD2DBA2-EB36-B04F-AE18-9E7A6171A94F}"/>
                </a:ext>
              </a:extLst>
            </p:cNvPr>
            <p:cNvGrpSpPr/>
            <p:nvPr/>
          </p:nvGrpSpPr>
          <p:grpSpPr>
            <a:xfrm>
              <a:off x="3722381" y="5690242"/>
              <a:ext cx="5244652" cy="861255"/>
              <a:chOff x="3722044" y="5690567"/>
              <a:chExt cx="5245396" cy="861378"/>
            </a:xfrm>
          </p:grpSpPr>
          <p:sp>
            <p:nvSpPr>
              <p:cNvPr id="11" name="TextBox 10">
                <a:extLst>
                  <a:ext uri="{FF2B5EF4-FFF2-40B4-BE49-F238E27FC236}">
                    <a16:creationId xmlns:a16="http://schemas.microsoft.com/office/drawing/2014/main" id="{1F43C6B9-0958-43DB-BDE2-CB3402D6D5D4}"/>
                  </a:ext>
                </a:extLst>
              </p:cNvPr>
              <p:cNvSpPr txBox="1"/>
              <p:nvPr/>
            </p:nvSpPr>
            <p:spPr>
              <a:xfrm>
                <a:off x="3722044" y="5690567"/>
                <a:ext cx="5245396" cy="336787"/>
              </a:xfrm>
              <a:prstGeom prst="rect">
                <a:avLst/>
              </a:prstGeom>
              <a:noFill/>
            </p:spPr>
            <p:txBody>
              <a:bodyPr wrap="square">
                <a:spAutoFit/>
              </a:bodyPr>
              <a:lstStyle/>
              <a:p>
                <a:pPr algn="ctr" defTabSz="914192">
                  <a:spcBef>
                    <a:spcPts val="784"/>
                  </a:spcBef>
                  <a:buSzPct val="90000"/>
                  <a:defRPr/>
                </a:pPr>
                <a:endParaRPr lang="en-US" sz="1600"/>
              </a:p>
            </p:txBody>
          </p:sp>
          <p:sp>
            <p:nvSpPr>
              <p:cNvPr id="4" name="Rectangle 3">
                <a:extLst>
                  <a:ext uri="{FF2B5EF4-FFF2-40B4-BE49-F238E27FC236}">
                    <a16:creationId xmlns:a16="http://schemas.microsoft.com/office/drawing/2014/main" id="{B720CA88-BD05-414C-8218-84F7C3375556}"/>
                  </a:ext>
                </a:extLst>
              </p:cNvPr>
              <p:cNvSpPr/>
              <p:nvPr/>
            </p:nvSpPr>
            <p:spPr>
              <a:xfrm>
                <a:off x="3853023" y="6244124"/>
                <a:ext cx="4317628" cy="307821"/>
              </a:xfrm>
              <a:prstGeom prst="rect">
                <a:avLst/>
              </a:prstGeom>
            </p:spPr>
            <p:txBody>
              <a:bodyPr wrap="none">
                <a:spAutoFit/>
              </a:bodyPr>
              <a:lstStyle/>
              <a:p>
                <a:pPr algn="ctr"/>
                <a:r>
                  <a:rPr lang="en-IN" sz="1400">
                    <a:latin typeface="Segoe UI"/>
                  </a:rPr>
                  <a:t>FINRA 2241, </a:t>
                </a:r>
                <a:r>
                  <a:rPr lang="en-IN" sz="1400">
                    <a:solidFill>
                      <a:srgbClr val="0000FF"/>
                    </a:solidFill>
                    <a:latin typeface="Segoe UI"/>
                    <a:hlinkClick r:id="rId4"/>
                  </a:rPr>
                  <a:t>Debt Research Regulatory Notice 15-31</a:t>
                </a:r>
                <a:endParaRPr lang="en-US" sz="1400"/>
              </a:p>
            </p:txBody>
          </p:sp>
        </p:grpSp>
        <p:sp>
          <p:nvSpPr>
            <p:cNvPr id="37" name="TextBox 36">
              <a:extLst>
                <a:ext uri="{FF2B5EF4-FFF2-40B4-BE49-F238E27FC236}">
                  <a16:creationId xmlns:a16="http://schemas.microsoft.com/office/drawing/2014/main" id="{3B131982-7550-4FCB-8F21-8A15DB44759B}"/>
                </a:ext>
              </a:extLst>
            </p:cNvPr>
            <p:cNvSpPr txBox="1"/>
            <p:nvPr/>
          </p:nvSpPr>
          <p:spPr>
            <a:xfrm>
              <a:off x="5058024" y="6547073"/>
              <a:ext cx="1907649" cy="307777"/>
            </a:xfrm>
            <a:prstGeom prst="rect">
              <a:avLst/>
            </a:prstGeom>
            <a:noFill/>
          </p:spPr>
          <p:txBody>
            <a:bodyPr wrap="square">
              <a:spAutoFit/>
            </a:bodyPr>
            <a:lstStyle/>
            <a:p>
              <a:pPr algn="ctr"/>
              <a:r>
                <a:rPr lang="en-US" sz="1400">
                  <a:latin typeface="Segoe UI"/>
                </a:rPr>
                <a:t>Conflict of interest</a:t>
              </a:r>
              <a:endParaRPr lang="en-IN" sz="1400">
                <a:latin typeface="Segoe UI"/>
              </a:endParaRPr>
            </a:p>
          </p:txBody>
        </p:sp>
      </p:grpSp>
      <p:grpSp>
        <p:nvGrpSpPr>
          <p:cNvPr id="73" name="Group 72">
            <a:extLst>
              <a:ext uri="{FF2B5EF4-FFF2-40B4-BE49-F238E27FC236}">
                <a16:creationId xmlns:a16="http://schemas.microsoft.com/office/drawing/2014/main" id="{AD25D588-4386-2242-9C6E-990F4DE39629}"/>
              </a:ext>
            </a:extLst>
          </p:cNvPr>
          <p:cNvGrpSpPr/>
          <p:nvPr/>
        </p:nvGrpSpPr>
        <p:grpSpPr>
          <a:xfrm>
            <a:off x="5662661" y="2195528"/>
            <a:ext cx="876199" cy="3494721"/>
            <a:chOff x="5391199" y="1161892"/>
            <a:chExt cx="876199" cy="3494721"/>
          </a:xfrm>
        </p:grpSpPr>
        <p:sp>
          <p:nvSpPr>
            <p:cNvPr id="38" name="Rectangle 37">
              <a:extLst>
                <a:ext uri="{FF2B5EF4-FFF2-40B4-BE49-F238E27FC236}">
                  <a16:creationId xmlns:a16="http://schemas.microsoft.com/office/drawing/2014/main" id="{D9AD8BBB-6391-4D70-9D29-D6DDF7EB91FE}"/>
                </a:ext>
              </a:extLst>
            </p:cNvPr>
            <p:cNvSpPr/>
            <p:nvPr/>
          </p:nvSpPr>
          <p:spPr bwMode="auto">
            <a:xfrm>
              <a:off x="5515029" y="2445666"/>
              <a:ext cx="641027"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1219033472">
                    <a:custGeom>
                      <a:avLst/>
                      <a:gdLst>
                        <a:gd name="connsiteX0" fmla="*/ 0 w 641027"/>
                        <a:gd name="connsiteY0" fmla="*/ 0 h 291113"/>
                        <a:gd name="connsiteX1" fmla="*/ 641027 w 641027"/>
                        <a:gd name="connsiteY1" fmla="*/ 0 h 291113"/>
                        <a:gd name="connsiteX2" fmla="*/ 641027 w 641027"/>
                        <a:gd name="connsiteY2" fmla="*/ 291113 h 291113"/>
                        <a:gd name="connsiteX3" fmla="*/ 0 w 641027"/>
                        <a:gd name="connsiteY3" fmla="*/ 291113 h 291113"/>
                        <a:gd name="connsiteX4" fmla="*/ 0 w 641027"/>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27" h="291113" extrusionOk="0">
                          <a:moveTo>
                            <a:pt x="0" y="0"/>
                          </a:moveTo>
                          <a:cubicBezTo>
                            <a:pt x="136966" y="34461"/>
                            <a:pt x="462850" y="15658"/>
                            <a:pt x="641027" y="0"/>
                          </a:cubicBezTo>
                          <a:cubicBezTo>
                            <a:pt x="640700" y="51746"/>
                            <a:pt x="620234" y="252400"/>
                            <a:pt x="641027" y="291113"/>
                          </a:cubicBezTo>
                          <a:cubicBezTo>
                            <a:pt x="367172" y="328958"/>
                            <a:pt x="252324" y="302172"/>
                            <a:pt x="0" y="291113"/>
                          </a:cubicBezTo>
                          <a:cubicBezTo>
                            <a:pt x="-26057" y="244200"/>
                            <a:pt x="16293" y="36846"/>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55" name="Rectangle 54">
              <a:extLst>
                <a:ext uri="{FF2B5EF4-FFF2-40B4-BE49-F238E27FC236}">
                  <a16:creationId xmlns:a16="http://schemas.microsoft.com/office/drawing/2014/main" id="{A1E74BF1-43C0-42D4-8FD0-3431F9D6C248}"/>
                </a:ext>
              </a:extLst>
            </p:cNvPr>
            <p:cNvSpPr/>
            <p:nvPr/>
          </p:nvSpPr>
          <p:spPr bwMode="auto">
            <a:xfrm>
              <a:off x="5515029" y="1803156"/>
              <a:ext cx="641027"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2594157703">
                    <a:custGeom>
                      <a:avLst/>
                      <a:gdLst>
                        <a:gd name="connsiteX0" fmla="*/ 0 w 641027"/>
                        <a:gd name="connsiteY0" fmla="*/ 0 h 291113"/>
                        <a:gd name="connsiteX1" fmla="*/ 641027 w 641027"/>
                        <a:gd name="connsiteY1" fmla="*/ 0 h 291113"/>
                        <a:gd name="connsiteX2" fmla="*/ 641027 w 641027"/>
                        <a:gd name="connsiteY2" fmla="*/ 291113 h 291113"/>
                        <a:gd name="connsiteX3" fmla="*/ 0 w 641027"/>
                        <a:gd name="connsiteY3" fmla="*/ 291113 h 291113"/>
                        <a:gd name="connsiteX4" fmla="*/ 0 w 641027"/>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27" h="291113" extrusionOk="0">
                          <a:moveTo>
                            <a:pt x="0" y="0"/>
                          </a:moveTo>
                          <a:cubicBezTo>
                            <a:pt x="152060" y="-31782"/>
                            <a:pt x="356577" y="51340"/>
                            <a:pt x="641027" y="0"/>
                          </a:cubicBezTo>
                          <a:cubicBezTo>
                            <a:pt x="648362" y="54801"/>
                            <a:pt x="623803" y="229656"/>
                            <a:pt x="641027" y="291113"/>
                          </a:cubicBezTo>
                          <a:cubicBezTo>
                            <a:pt x="338492" y="271797"/>
                            <a:pt x="111170" y="341591"/>
                            <a:pt x="0" y="291113"/>
                          </a:cubicBezTo>
                          <a:cubicBezTo>
                            <a:pt x="-19247" y="261462"/>
                            <a:pt x="-16750" y="120539"/>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57" name="Rectangle 56">
              <a:extLst>
                <a:ext uri="{FF2B5EF4-FFF2-40B4-BE49-F238E27FC236}">
                  <a16:creationId xmlns:a16="http://schemas.microsoft.com/office/drawing/2014/main" id="{33AD765D-8454-473F-9C10-EFA49E88A3F5}"/>
                </a:ext>
              </a:extLst>
            </p:cNvPr>
            <p:cNvSpPr/>
            <p:nvPr/>
          </p:nvSpPr>
          <p:spPr bwMode="auto">
            <a:xfrm>
              <a:off x="5515028" y="2124599"/>
              <a:ext cx="314271"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1023741404">
                    <a:custGeom>
                      <a:avLst/>
                      <a:gdLst>
                        <a:gd name="connsiteX0" fmla="*/ 0 w 314271"/>
                        <a:gd name="connsiteY0" fmla="*/ 0 h 291113"/>
                        <a:gd name="connsiteX1" fmla="*/ 314271 w 314271"/>
                        <a:gd name="connsiteY1" fmla="*/ 0 h 291113"/>
                        <a:gd name="connsiteX2" fmla="*/ 314271 w 314271"/>
                        <a:gd name="connsiteY2" fmla="*/ 291113 h 291113"/>
                        <a:gd name="connsiteX3" fmla="*/ 0 w 314271"/>
                        <a:gd name="connsiteY3" fmla="*/ 291113 h 291113"/>
                        <a:gd name="connsiteX4" fmla="*/ 0 w 314271"/>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71" h="291113" extrusionOk="0">
                          <a:moveTo>
                            <a:pt x="0" y="0"/>
                          </a:moveTo>
                          <a:cubicBezTo>
                            <a:pt x="112731" y="-6598"/>
                            <a:pt x="242695" y="16462"/>
                            <a:pt x="314271" y="0"/>
                          </a:cubicBezTo>
                          <a:cubicBezTo>
                            <a:pt x="319430" y="145518"/>
                            <a:pt x="326892" y="146172"/>
                            <a:pt x="314271" y="291113"/>
                          </a:cubicBezTo>
                          <a:cubicBezTo>
                            <a:pt x="218507" y="287694"/>
                            <a:pt x="139523" y="299961"/>
                            <a:pt x="0" y="291113"/>
                          </a:cubicBezTo>
                          <a:cubicBezTo>
                            <a:pt x="15884" y="152854"/>
                            <a:pt x="22852" y="62571"/>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28" name="Rectangle 27">
              <a:extLst>
                <a:ext uri="{FF2B5EF4-FFF2-40B4-BE49-F238E27FC236}">
                  <a16:creationId xmlns:a16="http://schemas.microsoft.com/office/drawing/2014/main" id="{B6F3F728-4CF5-0744-A56A-421494D1F21F}"/>
                </a:ext>
              </a:extLst>
            </p:cNvPr>
            <p:cNvSpPr/>
            <p:nvPr/>
          </p:nvSpPr>
          <p:spPr bwMode="auto">
            <a:xfrm>
              <a:off x="5858119" y="2124598"/>
              <a:ext cx="296812"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3523161294">
                    <a:custGeom>
                      <a:avLst/>
                      <a:gdLst>
                        <a:gd name="connsiteX0" fmla="*/ 0 w 296812"/>
                        <a:gd name="connsiteY0" fmla="*/ 0 h 291113"/>
                        <a:gd name="connsiteX1" fmla="*/ 296812 w 296812"/>
                        <a:gd name="connsiteY1" fmla="*/ 0 h 291113"/>
                        <a:gd name="connsiteX2" fmla="*/ 296812 w 296812"/>
                        <a:gd name="connsiteY2" fmla="*/ 291113 h 291113"/>
                        <a:gd name="connsiteX3" fmla="*/ 0 w 296812"/>
                        <a:gd name="connsiteY3" fmla="*/ 291113 h 291113"/>
                        <a:gd name="connsiteX4" fmla="*/ 0 w 296812"/>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12" h="291113" extrusionOk="0">
                          <a:moveTo>
                            <a:pt x="0" y="0"/>
                          </a:moveTo>
                          <a:cubicBezTo>
                            <a:pt x="92745" y="-11082"/>
                            <a:pt x="254024" y="-2805"/>
                            <a:pt x="296812" y="0"/>
                          </a:cubicBezTo>
                          <a:cubicBezTo>
                            <a:pt x="295417" y="103469"/>
                            <a:pt x="293781" y="147028"/>
                            <a:pt x="296812" y="291113"/>
                          </a:cubicBezTo>
                          <a:cubicBezTo>
                            <a:pt x="208501" y="272617"/>
                            <a:pt x="147151" y="274806"/>
                            <a:pt x="0" y="291113"/>
                          </a:cubicBezTo>
                          <a:cubicBezTo>
                            <a:pt x="-8254" y="164028"/>
                            <a:pt x="-22293" y="34414"/>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29" name="Rectangle 28">
              <a:extLst>
                <a:ext uri="{FF2B5EF4-FFF2-40B4-BE49-F238E27FC236}">
                  <a16:creationId xmlns:a16="http://schemas.microsoft.com/office/drawing/2014/main" id="{B4E1267E-8A81-C741-991E-20289418CE00}"/>
                </a:ext>
              </a:extLst>
            </p:cNvPr>
            <p:cNvSpPr/>
            <p:nvPr/>
          </p:nvSpPr>
          <p:spPr bwMode="auto">
            <a:xfrm>
              <a:off x="5515028" y="2766733"/>
              <a:ext cx="296812"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668247110">
                    <a:custGeom>
                      <a:avLst/>
                      <a:gdLst>
                        <a:gd name="connsiteX0" fmla="*/ 0 w 296812"/>
                        <a:gd name="connsiteY0" fmla="*/ 0 h 291113"/>
                        <a:gd name="connsiteX1" fmla="*/ 296812 w 296812"/>
                        <a:gd name="connsiteY1" fmla="*/ 0 h 291113"/>
                        <a:gd name="connsiteX2" fmla="*/ 296812 w 296812"/>
                        <a:gd name="connsiteY2" fmla="*/ 291113 h 291113"/>
                        <a:gd name="connsiteX3" fmla="*/ 0 w 296812"/>
                        <a:gd name="connsiteY3" fmla="*/ 291113 h 291113"/>
                        <a:gd name="connsiteX4" fmla="*/ 0 w 296812"/>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12" h="291113" extrusionOk="0">
                          <a:moveTo>
                            <a:pt x="0" y="0"/>
                          </a:moveTo>
                          <a:cubicBezTo>
                            <a:pt x="109189" y="-17620"/>
                            <a:pt x="189134" y="19238"/>
                            <a:pt x="296812" y="0"/>
                          </a:cubicBezTo>
                          <a:cubicBezTo>
                            <a:pt x="292099" y="133591"/>
                            <a:pt x="304440" y="224455"/>
                            <a:pt x="296812" y="291113"/>
                          </a:cubicBezTo>
                          <a:cubicBezTo>
                            <a:pt x="196441" y="277213"/>
                            <a:pt x="46424" y="285286"/>
                            <a:pt x="0" y="291113"/>
                          </a:cubicBezTo>
                          <a:cubicBezTo>
                            <a:pt x="24750" y="158832"/>
                            <a:pt x="-18325" y="99015"/>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30" name="Rectangle 29">
              <a:extLst>
                <a:ext uri="{FF2B5EF4-FFF2-40B4-BE49-F238E27FC236}">
                  <a16:creationId xmlns:a16="http://schemas.microsoft.com/office/drawing/2014/main" id="{E08CD194-8530-C84E-9C10-C70E7420C800}"/>
                </a:ext>
              </a:extLst>
            </p:cNvPr>
            <p:cNvSpPr/>
            <p:nvPr/>
          </p:nvSpPr>
          <p:spPr bwMode="auto">
            <a:xfrm>
              <a:off x="5840660" y="2766733"/>
              <a:ext cx="314271"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3999855341">
                    <a:custGeom>
                      <a:avLst/>
                      <a:gdLst>
                        <a:gd name="connsiteX0" fmla="*/ 0 w 314271"/>
                        <a:gd name="connsiteY0" fmla="*/ 0 h 291113"/>
                        <a:gd name="connsiteX1" fmla="*/ 314271 w 314271"/>
                        <a:gd name="connsiteY1" fmla="*/ 0 h 291113"/>
                        <a:gd name="connsiteX2" fmla="*/ 314271 w 314271"/>
                        <a:gd name="connsiteY2" fmla="*/ 291113 h 291113"/>
                        <a:gd name="connsiteX3" fmla="*/ 0 w 314271"/>
                        <a:gd name="connsiteY3" fmla="*/ 291113 h 291113"/>
                        <a:gd name="connsiteX4" fmla="*/ 0 w 314271"/>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71" h="291113" extrusionOk="0">
                          <a:moveTo>
                            <a:pt x="0" y="0"/>
                          </a:moveTo>
                          <a:cubicBezTo>
                            <a:pt x="151094" y="18352"/>
                            <a:pt x="185831" y="8378"/>
                            <a:pt x="314271" y="0"/>
                          </a:cubicBezTo>
                          <a:cubicBezTo>
                            <a:pt x="323712" y="81036"/>
                            <a:pt x="295448" y="238702"/>
                            <a:pt x="314271" y="291113"/>
                          </a:cubicBezTo>
                          <a:cubicBezTo>
                            <a:pt x="197270" y="264426"/>
                            <a:pt x="87980" y="308854"/>
                            <a:pt x="0" y="291113"/>
                          </a:cubicBezTo>
                          <a:cubicBezTo>
                            <a:pt x="-7779" y="211832"/>
                            <a:pt x="24154" y="39632"/>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33" name="Rectangle 32">
              <a:extLst>
                <a:ext uri="{FF2B5EF4-FFF2-40B4-BE49-F238E27FC236}">
                  <a16:creationId xmlns:a16="http://schemas.microsoft.com/office/drawing/2014/main" id="{14FFC38D-DC05-9341-A99B-20BD4D4AF779}"/>
                </a:ext>
              </a:extLst>
            </p:cNvPr>
            <p:cNvSpPr/>
            <p:nvPr/>
          </p:nvSpPr>
          <p:spPr bwMode="auto">
            <a:xfrm>
              <a:off x="5513904" y="3086516"/>
              <a:ext cx="641027"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3773405336">
                    <a:custGeom>
                      <a:avLst/>
                      <a:gdLst>
                        <a:gd name="connsiteX0" fmla="*/ 0 w 641027"/>
                        <a:gd name="connsiteY0" fmla="*/ 0 h 291113"/>
                        <a:gd name="connsiteX1" fmla="*/ 641027 w 641027"/>
                        <a:gd name="connsiteY1" fmla="*/ 0 h 291113"/>
                        <a:gd name="connsiteX2" fmla="*/ 641027 w 641027"/>
                        <a:gd name="connsiteY2" fmla="*/ 291113 h 291113"/>
                        <a:gd name="connsiteX3" fmla="*/ 0 w 641027"/>
                        <a:gd name="connsiteY3" fmla="*/ 291113 h 291113"/>
                        <a:gd name="connsiteX4" fmla="*/ 0 w 641027"/>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27" h="291113" extrusionOk="0">
                          <a:moveTo>
                            <a:pt x="0" y="0"/>
                          </a:moveTo>
                          <a:cubicBezTo>
                            <a:pt x="310024" y="-50672"/>
                            <a:pt x="494953" y="-13845"/>
                            <a:pt x="641027" y="0"/>
                          </a:cubicBezTo>
                          <a:cubicBezTo>
                            <a:pt x="623620" y="95330"/>
                            <a:pt x="656738" y="240468"/>
                            <a:pt x="641027" y="291113"/>
                          </a:cubicBezTo>
                          <a:cubicBezTo>
                            <a:pt x="474598" y="303887"/>
                            <a:pt x="270411" y="263613"/>
                            <a:pt x="0" y="291113"/>
                          </a:cubicBezTo>
                          <a:cubicBezTo>
                            <a:pt x="-20584" y="185131"/>
                            <a:pt x="-10395" y="89197"/>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34" name="Rectangle 33">
              <a:extLst>
                <a:ext uri="{FF2B5EF4-FFF2-40B4-BE49-F238E27FC236}">
                  <a16:creationId xmlns:a16="http://schemas.microsoft.com/office/drawing/2014/main" id="{D4B09E0F-3D47-CA4B-A4FB-05B67FE5F82A}"/>
                </a:ext>
              </a:extLst>
            </p:cNvPr>
            <p:cNvSpPr/>
            <p:nvPr/>
          </p:nvSpPr>
          <p:spPr bwMode="auto">
            <a:xfrm>
              <a:off x="5515028" y="3406471"/>
              <a:ext cx="314271"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3769851294">
                    <a:custGeom>
                      <a:avLst/>
                      <a:gdLst>
                        <a:gd name="connsiteX0" fmla="*/ 0 w 314271"/>
                        <a:gd name="connsiteY0" fmla="*/ 0 h 291113"/>
                        <a:gd name="connsiteX1" fmla="*/ 314271 w 314271"/>
                        <a:gd name="connsiteY1" fmla="*/ 0 h 291113"/>
                        <a:gd name="connsiteX2" fmla="*/ 314271 w 314271"/>
                        <a:gd name="connsiteY2" fmla="*/ 291113 h 291113"/>
                        <a:gd name="connsiteX3" fmla="*/ 0 w 314271"/>
                        <a:gd name="connsiteY3" fmla="*/ 291113 h 291113"/>
                        <a:gd name="connsiteX4" fmla="*/ 0 w 314271"/>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71" h="291113" extrusionOk="0">
                          <a:moveTo>
                            <a:pt x="0" y="0"/>
                          </a:moveTo>
                          <a:cubicBezTo>
                            <a:pt x="73443" y="-20440"/>
                            <a:pt x="167361" y="16573"/>
                            <a:pt x="314271" y="0"/>
                          </a:cubicBezTo>
                          <a:cubicBezTo>
                            <a:pt x="311854" y="99216"/>
                            <a:pt x="289301" y="230310"/>
                            <a:pt x="314271" y="291113"/>
                          </a:cubicBezTo>
                          <a:cubicBezTo>
                            <a:pt x="247814" y="316088"/>
                            <a:pt x="110594" y="289818"/>
                            <a:pt x="0" y="291113"/>
                          </a:cubicBezTo>
                          <a:cubicBezTo>
                            <a:pt x="-7884" y="221899"/>
                            <a:pt x="-20320" y="60319"/>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39" name="Rectangle 38">
              <a:extLst>
                <a:ext uri="{FF2B5EF4-FFF2-40B4-BE49-F238E27FC236}">
                  <a16:creationId xmlns:a16="http://schemas.microsoft.com/office/drawing/2014/main" id="{7B9CD2F8-8CF2-5B49-AB82-5A3119D1775D}"/>
                </a:ext>
              </a:extLst>
            </p:cNvPr>
            <p:cNvSpPr/>
            <p:nvPr/>
          </p:nvSpPr>
          <p:spPr bwMode="auto">
            <a:xfrm>
              <a:off x="5858119" y="3406470"/>
              <a:ext cx="296812"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3926341358">
                    <a:custGeom>
                      <a:avLst/>
                      <a:gdLst>
                        <a:gd name="connsiteX0" fmla="*/ 0 w 296812"/>
                        <a:gd name="connsiteY0" fmla="*/ 0 h 291113"/>
                        <a:gd name="connsiteX1" fmla="*/ 296812 w 296812"/>
                        <a:gd name="connsiteY1" fmla="*/ 0 h 291113"/>
                        <a:gd name="connsiteX2" fmla="*/ 296812 w 296812"/>
                        <a:gd name="connsiteY2" fmla="*/ 291113 h 291113"/>
                        <a:gd name="connsiteX3" fmla="*/ 0 w 296812"/>
                        <a:gd name="connsiteY3" fmla="*/ 291113 h 291113"/>
                        <a:gd name="connsiteX4" fmla="*/ 0 w 296812"/>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12" h="291113" extrusionOk="0">
                          <a:moveTo>
                            <a:pt x="0" y="0"/>
                          </a:moveTo>
                          <a:cubicBezTo>
                            <a:pt x="80392" y="-7454"/>
                            <a:pt x="249218" y="-18800"/>
                            <a:pt x="296812" y="0"/>
                          </a:cubicBezTo>
                          <a:cubicBezTo>
                            <a:pt x="272050" y="31918"/>
                            <a:pt x="287037" y="252412"/>
                            <a:pt x="296812" y="291113"/>
                          </a:cubicBezTo>
                          <a:cubicBezTo>
                            <a:pt x="165863" y="276023"/>
                            <a:pt x="124460" y="284315"/>
                            <a:pt x="0" y="291113"/>
                          </a:cubicBezTo>
                          <a:cubicBezTo>
                            <a:pt x="-21031" y="230154"/>
                            <a:pt x="18110" y="62617"/>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40" name="Rectangle 39">
              <a:extLst>
                <a:ext uri="{FF2B5EF4-FFF2-40B4-BE49-F238E27FC236}">
                  <a16:creationId xmlns:a16="http://schemas.microsoft.com/office/drawing/2014/main" id="{31BE97B8-4A85-F649-88ED-A05EA5DD360F}"/>
                </a:ext>
              </a:extLst>
            </p:cNvPr>
            <p:cNvSpPr/>
            <p:nvPr/>
          </p:nvSpPr>
          <p:spPr bwMode="auto">
            <a:xfrm>
              <a:off x="5513904" y="3726252"/>
              <a:ext cx="641027"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1143945275">
                    <a:custGeom>
                      <a:avLst/>
                      <a:gdLst>
                        <a:gd name="connsiteX0" fmla="*/ 0 w 641027"/>
                        <a:gd name="connsiteY0" fmla="*/ 0 h 291113"/>
                        <a:gd name="connsiteX1" fmla="*/ 641027 w 641027"/>
                        <a:gd name="connsiteY1" fmla="*/ 0 h 291113"/>
                        <a:gd name="connsiteX2" fmla="*/ 641027 w 641027"/>
                        <a:gd name="connsiteY2" fmla="*/ 291113 h 291113"/>
                        <a:gd name="connsiteX3" fmla="*/ 0 w 641027"/>
                        <a:gd name="connsiteY3" fmla="*/ 291113 h 291113"/>
                        <a:gd name="connsiteX4" fmla="*/ 0 w 641027"/>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27" h="291113" extrusionOk="0">
                          <a:moveTo>
                            <a:pt x="0" y="0"/>
                          </a:moveTo>
                          <a:cubicBezTo>
                            <a:pt x="286466" y="18619"/>
                            <a:pt x="516240" y="30886"/>
                            <a:pt x="641027" y="0"/>
                          </a:cubicBezTo>
                          <a:cubicBezTo>
                            <a:pt x="641030" y="123578"/>
                            <a:pt x="622435" y="165415"/>
                            <a:pt x="641027" y="291113"/>
                          </a:cubicBezTo>
                          <a:cubicBezTo>
                            <a:pt x="535841" y="262063"/>
                            <a:pt x="235290" y="346878"/>
                            <a:pt x="0" y="291113"/>
                          </a:cubicBezTo>
                          <a:cubicBezTo>
                            <a:pt x="3139" y="156658"/>
                            <a:pt x="-19668" y="138765"/>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41" name="Rectangle 40">
              <a:extLst>
                <a:ext uri="{FF2B5EF4-FFF2-40B4-BE49-F238E27FC236}">
                  <a16:creationId xmlns:a16="http://schemas.microsoft.com/office/drawing/2014/main" id="{C8D7C53F-95EA-8542-B0FB-D671203D2153}"/>
                </a:ext>
              </a:extLst>
            </p:cNvPr>
            <p:cNvSpPr/>
            <p:nvPr/>
          </p:nvSpPr>
          <p:spPr bwMode="auto">
            <a:xfrm>
              <a:off x="5515028" y="1486465"/>
              <a:ext cx="296812"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1412800451">
                    <a:custGeom>
                      <a:avLst/>
                      <a:gdLst>
                        <a:gd name="connsiteX0" fmla="*/ 0 w 296812"/>
                        <a:gd name="connsiteY0" fmla="*/ 0 h 291113"/>
                        <a:gd name="connsiteX1" fmla="*/ 296812 w 296812"/>
                        <a:gd name="connsiteY1" fmla="*/ 0 h 291113"/>
                        <a:gd name="connsiteX2" fmla="*/ 296812 w 296812"/>
                        <a:gd name="connsiteY2" fmla="*/ 291113 h 291113"/>
                        <a:gd name="connsiteX3" fmla="*/ 0 w 296812"/>
                        <a:gd name="connsiteY3" fmla="*/ 291113 h 291113"/>
                        <a:gd name="connsiteX4" fmla="*/ 0 w 296812"/>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12" h="291113" extrusionOk="0">
                          <a:moveTo>
                            <a:pt x="0" y="0"/>
                          </a:moveTo>
                          <a:cubicBezTo>
                            <a:pt x="141041" y="16417"/>
                            <a:pt x="240931" y="-24065"/>
                            <a:pt x="296812" y="0"/>
                          </a:cubicBezTo>
                          <a:cubicBezTo>
                            <a:pt x="308552" y="50978"/>
                            <a:pt x="294700" y="183200"/>
                            <a:pt x="296812" y="291113"/>
                          </a:cubicBezTo>
                          <a:cubicBezTo>
                            <a:pt x="237332" y="313237"/>
                            <a:pt x="41911" y="290478"/>
                            <a:pt x="0" y="291113"/>
                          </a:cubicBezTo>
                          <a:cubicBezTo>
                            <a:pt x="-19516" y="202177"/>
                            <a:pt x="10412" y="123516"/>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42" name="Rectangle 41">
              <a:extLst>
                <a:ext uri="{FF2B5EF4-FFF2-40B4-BE49-F238E27FC236}">
                  <a16:creationId xmlns:a16="http://schemas.microsoft.com/office/drawing/2014/main" id="{E3253735-A747-2B4D-94F1-3137988726E9}"/>
                </a:ext>
              </a:extLst>
            </p:cNvPr>
            <p:cNvSpPr/>
            <p:nvPr/>
          </p:nvSpPr>
          <p:spPr bwMode="auto">
            <a:xfrm>
              <a:off x="5840660" y="1486465"/>
              <a:ext cx="314271"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422818876">
                    <a:custGeom>
                      <a:avLst/>
                      <a:gdLst>
                        <a:gd name="connsiteX0" fmla="*/ 0 w 314271"/>
                        <a:gd name="connsiteY0" fmla="*/ 0 h 291113"/>
                        <a:gd name="connsiteX1" fmla="*/ 314271 w 314271"/>
                        <a:gd name="connsiteY1" fmla="*/ 0 h 291113"/>
                        <a:gd name="connsiteX2" fmla="*/ 314271 w 314271"/>
                        <a:gd name="connsiteY2" fmla="*/ 291113 h 291113"/>
                        <a:gd name="connsiteX3" fmla="*/ 0 w 314271"/>
                        <a:gd name="connsiteY3" fmla="*/ 291113 h 291113"/>
                        <a:gd name="connsiteX4" fmla="*/ 0 w 314271"/>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71" h="291113" extrusionOk="0">
                          <a:moveTo>
                            <a:pt x="0" y="0"/>
                          </a:moveTo>
                          <a:cubicBezTo>
                            <a:pt x="105300" y="23401"/>
                            <a:pt x="167391" y="7447"/>
                            <a:pt x="314271" y="0"/>
                          </a:cubicBezTo>
                          <a:cubicBezTo>
                            <a:pt x="288642" y="130511"/>
                            <a:pt x="289559" y="150216"/>
                            <a:pt x="314271" y="291113"/>
                          </a:cubicBezTo>
                          <a:cubicBezTo>
                            <a:pt x="236093" y="285245"/>
                            <a:pt x="91270" y="264809"/>
                            <a:pt x="0" y="291113"/>
                          </a:cubicBezTo>
                          <a:cubicBezTo>
                            <a:pt x="-11372" y="175738"/>
                            <a:pt x="-25256" y="113206"/>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5" name="Snip Same-side Corner of Rectangle 4">
              <a:extLst>
                <a:ext uri="{FF2B5EF4-FFF2-40B4-BE49-F238E27FC236}">
                  <a16:creationId xmlns:a16="http://schemas.microsoft.com/office/drawing/2014/main" id="{DE84FAD4-3365-5C45-A385-B04E50C1BD84}"/>
                </a:ext>
              </a:extLst>
            </p:cNvPr>
            <p:cNvSpPr/>
            <p:nvPr/>
          </p:nvSpPr>
          <p:spPr bwMode="auto">
            <a:xfrm>
              <a:off x="5391199" y="1161892"/>
              <a:ext cx="876199" cy="294244"/>
            </a:xfrm>
            <a:prstGeom prst="snip2SameRect">
              <a:avLst>
                <a:gd name="adj1" fmla="val 40098"/>
                <a:gd name="adj2" fmla="val 0"/>
              </a:avLst>
            </a:prstGeom>
            <a:solidFill>
              <a:schemeClr val="tx1">
                <a:alpha val="10000"/>
              </a:schemeClr>
            </a:solidFill>
            <a:ln w="1270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5" name="Rectangle 44">
              <a:extLst>
                <a:ext uri="{FF2B5EF4-FFF2-40B4-BE49-F238E27FC236}">
                  <a16:creationId xmlns:a16="http://schemas.microsoft.com/office/drawing/2014/main" id="{29BFC04B-9B57-5648-835B-6E45AFC56A38}"/>
                </a:ext>
              </a:extLst>
            </p:cNvPr>
            <p:cNvSpPr/>
            <p:nvPr/>
          </p:nvSpPr>
          <p:spPr bwMode="auto">
            <a:xfrm>
              <a:off x="5515028" y="4045717"/>
              <a:ext cx="296812"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668247110">
                    <a:custGeom>
                      <a:avLst/>
                      <a:gdLst>
                        <a:gd name="connsiteX0" fmla="*/ 0 w 296812"/>
                        <a:gd name="connsiteY0" fmla="*/ 0 h 291113"/>
                        <a:gd name="connsiteX1" fmla="*/ 296812 w 296812"/>
                        <a:gd name="connsiteY1" fmla="*/ 0 h 291113"/>
                        <a:gd name="connsiteX2" fmla="*/ 296812 w 296812"/>
                        <a:gd name="connsiteY2" fmla="*/ 291113 h 291113"/>
                        <a:gd name="connsiteX3" fmla="*/ 0 w 296812"/>
                        <a:gd name="connsiteY3" fmla="*/ 291113 h 291113"/>
                        <a:gd name="connsiteX4" fmla="*/ 0 w 296812"/>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12" h="291113" extrusionOk="0">
                          <a:moveTo>
                            <a:pt x="0" y="0"/>
                          </a:moveTo>
                          <a:cubicBezTo>
                            <a:pt x="109189" y="-17620"/>
                            <a:pt x="189134" y="19238"/>
                            <a:pt x="296812" y="0"/>
                          </a:cubicBezTo>
                          <a:cubicBezTo>
                            <a:pt x="292099" y="133591"/>
                            <a:pt x="304440" y="224455"/>
                            <a:pt x="296812" y="291113"/>
                          </a:cubicBezTo>
                          <a:cubicBezTo>
                            <a:pt x="196441" y="277213"/>
                            <a:pt x="46424" y="285286"/>
                            <a:pt x="0" y="291113"/>
                          </a:cubicBezTo>
                          <a:cubicBezTo>
                            <a:pt x="24750" y="158832"/>
                            <a:pt x="-18325" y="99015"/>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46" name="Rectangle 45">
              <a:extLst>
                <a:ext uri="{FF2B5EF4-FFF2-40B4-BE49-F238E27FC236}">
                  <a16:creationId xmlns:a16="http://schemas.microsoft.com/office/drawing/2014/main" id="{B9841DD0-E857-4B4A-9C03-F1DD09667F3F}"/>
                </a:ext>
              </a:extLst>
            </p:cNvPr>
            <p:cNvSpPr/>
            <p:nvPr/>
          </p:nvSpPr>
          <p:spPr bwMode="auto">
            <a:xfrm>
              <a:off x="5840660" y="4045717"/>
              <a:ext cx="314271"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3999855341">
                    <a:custGeom>
                      <a:avLst/>
                      <a:gdLst>
                        <a:gd name="connsiteX0" fmla="*/ 0 w 314271"/>
                        <a:gd name="connsiteY0" fmla="*/ 0 h 291113"/>
                        <a:gd name="connsiteX1" fmla="*/ 314271 w 314271"/>
                        <a:gd name="connsiteY1" fmla="*/ 0 h 291113"/>
                        <a:gd name="connsiteX2" fmla="*/ 314271 w 314271"/>
                        <a:gd name="connsiteY2" fmla="*/ 291113 h 291113"/>
                        <a:gd name="connsiteX3" fmla="*/ 0 w 314271"/>
                        <a:gd name="connsiteY3" fmla="*/ 291113 h 291113"/>
                        <a:gd name="connsiteX4" fmla="*/ 0 w 314271"/>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71" h="291113" extrusionOk="0">
                          <a:moveTo>
                            <a:pt x="0" y="0"/>
                          </a:moveTo>
                          <a:cubicBezTo>
                            <a:pt x="151094" y="18352"/>
                            <a:pt x="185831" y="8378"/>
                            <a:pt x="314271" y="0"/>
                          </a:cubicBezTo>
                          <a:cubicBezTo>
                            <a:pt x="323712" y="81036"/>
                            <a:pt x="295448" y="238702"/>
                            <a:pt x="314271" y="291113"/>
                          </a:cubicBezTo>
                          <a:cubicBezTo>
                            <a:pt x="197270" y="264426"/>
                            <a:pt x="87980" y="308854"/>
                            <a:pt x="0" y="291113"/>
                          </a:cubicBezTo>
                          <a:cubicBezTo>
                            <a:pt x="-7779" y="211832"/>
                            <a:pt x="24154" y="39632"/>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sp>
          <p:nvSpPr>
            <p:cNvPr id="48" name="Rectangle 47">
              <a:extLst>
                <a:ext uri="{FF2B5EF4-FFF2-40B4-BE49-F238E27FC236}">
                  <a16:creationId xmlns:a16="http://schemas.microsoft.com/office/drawing/2014/main" id="{097FE0EE-8C13-1B4A-9F27-FD1773639B6D}"/>
                </a:ext>
              </a:extLst>
            </p:cNvPr>
            <p:cNvSpPr/>
            <p:nvPr/>
          </p:nvSpPr>
          <p:spPr bwMode="auto">
            <a:xfrm>
              <a:off x="5513904" y="4365500"/>
              <a:ext cx="641027" cy="291113"/>
            </a:xfrm>
            <a:prstGeom prst="rect">
              <a:avLst/>
            </a:prstGeom>
            <a:solidFill>
              <a:schemeClr val="tx1">
                <a:alpha val="10000"/>
              </a:schemeClr>
            </a:solidFill>
            <a:ln w="12700">
              <a:solidFill>
                <a:srgbClr val="000000"/>
              </a:solidFill>
              <a:headEnd type="none" w="med" len="med"/>
              <a:tailEnd type="none" w="med" len="med"/>
              <a:extLst>
                <a:ext uri="{C807C97D-BFC1-408E-A445-0C87EB9F89A2}">
                  <ask:lineSketchStyleProps xmlns:ask="http://schemas.microsoft.com/office/drawing/2018/sketchyshapes" sd="3773405336">
                    <a:custGeom>
                      <a:avLst/>
                      <a:gdLst>
                        <a:gd name="connsiteX0" fmla="*/ 0 w 641027"/>
                        <a:gd name="connsiteY0" fmla="*/ 0 h 291113"/>
                        <a:gd name="connsiteX1" fmla="*/ 641027 w 641027"/>
                        <a:gd name="connsiteY1" fmla="*/ 0 h 291113"/>
                        <a:gd name="connsiteX2" fmla="*/ 641027 w 641027"/>
                        <a:gd name="connsiteY2" fmla="*/ 291113 h 291113"/>
                        <a:gd name="connsiteX3" fmla="*/ 0 w 641027"/>
                        <a:gd name="connsiteY3" fmla="*/ 291113 h 291113"/>
                        <a:gd name="connsiteX4" fmla="*/ 0 w 641027"/>
                        <a:gd name="connsiteY4" fmla="*/ 0 h 29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27" h="291113" extrusionOk="0">
                          <a:moveTo>
                            <a:pt x="0" y="0"/>
                          </a:moveTo>
                          <a:cubicBezTo>
                            <a:pt x="310024" y="-50672"/>
                            <a:pt x="494953" y="-13845"/>
                            <a:pt x="641027" y="0"/>
                          </a:cubicBezTo>
                          <a:cubicBezTo>
                            <a:pt x="623620" y="95330"/>
                            <a:pt x="656738" y="240468"/>
                            <a:pt x="641027" y="291113"/>
                          </a:cubicBezTo>
                          <a:cubicBezTo>
                            <a:pt x="474598" y="303887"/>
                            <a:pt x="270411" y="263613"/>
                            <a:pt x="0" y="291113"/>
                          </a:cubicBezTo>
                          <a:cubicBezTo>
                            <a:pt x="-20584" y="185131"/>
                            <a:pt x="-10395" y="89197"/>
                            <a:pt x="0" y="0"/>
                          </a:cubicBezTo>
                          <a:close/>
                        </a:path>
                      </a:pathLst>
                    </a:custGeom>
                    <ask:type>
                      <ask:lineSketchNone/>
                    </ask:type>
                  </ask:lineSketchStyleProps>
                </a:ext>
              </a:extLst>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err="1">
                <a:solidFill>
                  <a:srgbClr val="FFFFFF"/>
                </a:solidFill>
                <a:ea typeface="Segoe UI" pitchFamily="34" charset="0"/>
                <a:cs typeface="Segoe UI" pitchFamily="34" charset="0"/>
              </a:endParaRPr>
            </a:p>
          </p:txBody>
        </p:sp>
      </p:grpSp>
      <p:grpSp>
        <p:nvGrpSpPr>
          <p:cNvPr id="6" name="Group 5">
            <a:extLst>
              <a:ext uri="{FF2B5EF4-FFF2-40B4-BE49-F238E27FC236}">
                <a16:creationId xmlns:a16="http://schemas.microsoft.com/office/drawing/2014/main" id="{545353F0-CB90-4FF7-9F0A-1E19F930E605}"/>
              </a:ext>
            </a:extLst>
          </p:cNvPr>
          <p:cNvGrpSpPr/>
          <p:nvPr/>
        </p:nvGrpSpPr>
        <p:grpSpPr>
          <a:xfrm>
            <a:off x="2416603" y="3244932"/>
            <a:ext cx="2221935" cy="1716802"/>
            <a:chOff x="2416603" y="3244932"/>
            <a:chExt cx="2221935" cy="1716802"/>
          </a:xfrm>
        </p:grpSpPr>
        <p:sp>
          <p:nvSpPr>
            <p:cNvPr id="9" name="TextBox 8">
              <a:extLst>
                <a:ext uri="{FF2B5EF4-FFF2-40B4-BE49-F238E27FC236}">
                  <a16:creationId xmlns:a16="http://schemas.microsoft.com/office/drawing/2014/main" id="{D90EB6EE-6C4E-C64E-8E42-268C4ED0AEAB}"/>
                </a:ext>
              </a:extLst>
            </p:cNvPr>
            <p:cNvSpPr txBox="1"/>
            <p:nvPr/>
          </p:nvSpPr>
          <p:spPr>
            <a:xfrm>
              <a:off x="2456749" y="3490196"/>
              <a:ext cx="2141641" cy="523220"/>
            </a:xfrm>
            <a:prstGeom prst="rect">
              <a:avLst/>
            </a:prstGeom>
            <a:noFill/>
          </p:spPr>
          <p:txBody>
            <a:bodyPr wrap="square" rtlCol="0" anchor="t">
              <a:spAutoFit/>
            </a:bodyPr>
            <a:lstStyle/>
            <a:p>
              <a:pPr algn="ctr"/>
              <a:r>
                <a:rPr lang="en-US" sz="2800" b="1" dirty="0">
                  <a:latin typeface="Segoe UI Semilight"/>
                  <a:cs typeface="Segoe UI Semilight"/>
                </a:rPr>
                <a:t>Researchers </a:t>
              </a:r>
              <a:endParaRPr lang="en-US" sz="2000" b="1" dirty="0">
                <a:latin typeface="Segoe UI Semilight"/>
                <a:cs typeface="Segoe UI Semilight"/>
              </a:endParaRPr>
            </a:p>
          </p:txBody>
        </p:sp>
        <p:pic>
          <p:nvPicPr>
            <p:cNvPr id="31" name="Graphic 30" descr="Users">
              <a:extLst>
                <a:ext uri="{FF2B5EF4-FFF2-40B4-BE49-F238E27FC236}">
                  <a16:creationId xmlns:a16="http://schemas.microsoft.com/office/drawing/2014/main" id="{034F50A5-EBF3-49A0-B0CD-6648E50C6B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0369" y="4008911"/>
              <a:ext cx="914400" cy="914400"/>
            </a:xfrm>
            <a:prstGeom prst="rect">
              <a:avLst/>
            </a:prstGeom>
          </p:spPr>
        </p:pic>
        <p:sp>
          <p:nvSpPr>
            <p:cNvPr id="70" name="Rounded Rectangle 69">
              <a:extLst>
                <a:ext uri="{FF2B5EF4-FFF2-40B4-BE49-F238E27FC236}">
                  <a16:creationId xmlns:a16="http://schemas.microsoft.com/office/drawing/2014/main" id="{4B51D6A8-6CBE-5D4F-ADC1-DFDE5E58F174}"/>
                </a:ext>
              </a:extLst>
            </p:cNvPr>
            <p:cNvSpPr/>
            <p:nvPr/>
          </p:nvSpPr>
          <p:spPr bwMode="auto">
            <a:xfrm>
              <a:off x="2416603" y="3244932"/>
              <a:ext cx="2221935" cy="1716802"/>
            </a:xfrm>
            <a:prstGeom prst="roundRect">
              <a:avLst>
                <a:gd name="adj" fmla="val 19538"/>
              </a:avLst>
            </a:prstGeom>
            <a:noFill/>
            <a:ln w="12700">
              <a:solidFill>
                <a:schemeClr val="tx1"/>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7" name="Group 6">
            <a:extLst>
              <a:ext uri="{FF2B5EF4-FFF2-40B4-BE49-F238E27FC236}">
                <a16:creationId xmlns:a16="http://schemas.microsoft.com/office/drawing/2014/main" id="{B4D09809-DA04-4509-A666-B0C038194082}"/>
              </a:ext>
            </a:extLst>
          </p:cNvPr>
          <p:cNvGrpSpPr/>
          <p:nvPr/>
        </p:nvGrpSpPr>
        <p:grpSpPr>
          <a:xfrm>
            <a:off x="7573221" y="3230375"/>
            <a:ext cx="2221935" cy="1716802"/>
            <a:chOff x="7573221" y="3230375"/>
            <a:chExt cx="2221935" cy="1716802"/>
          </a:xfrm>
        </p:grpSpPr>
        <p:sp>
          <p:nvSpPr>
            <p:cNvPr id="67" name="TextBox 66">
              <a:extLst>
                <a:ext uri="{FF2B5EF4-FFF2-40B4-BE49-F238E27FC236}">
                  <a16:creationId xmlns:a16="http://schemas.microsoft.com/office/drawing/2014/main" id="{DF9650CE-F993-944A-9CB0-E4862C74321F}"/>
                </a:ext>
              </a:extLst>
            </p:cNvPr>
            <p:cNvSpPr txBox="1"/>
            <p:nvPr/>
          </p:nvSpPr>
          <p:spPr>
            <a:xfrm>
              <a:off x="7611893" y="3490196"/>
              <a:ext cx="2141641" cy="523220"/>
            </a:xfrm>
            <a:prstGeom prst="rect">
              <a:avLst/>
            </a:prstGeom>
            <a:noFill/>
          </p:spPr>
          <p:txBody>
            <a:bodyPr wrap="square" rtlCol="0" anchor="t">
              <a:spAutoFit/>
            </a:bodyPr>
            <a:lstStyle/>
            <a:p>
              <a:pPr algn="ctr"/>
              <a:r>
                <a:rPr lang="en-US" sz="2800" b="1">
                  <a:latin typeface="Segoe UI Semilight"/>
                  <a:cs typeface="Segoe UI Semilight"/>
                </a:rPr>
                <a:t>Traders </a:t>
              </a:r>
              <a:endParaRPr lang="en-US" sz="2000" b="1">
                <a:latin typeface="Segoe UI Semilight"/>
                <a:cs typeface="Segoe UI Semilight"/>
              </a:endParaRPr>
            </a:p>
          </p:txBody>
        </p:sp>
        <p:pic>
          <p:nvPicPr>
            <p:cNvPr id="68" name="Graphic 67" descr="Users">
              <a:extLst>
                <a:ext uri="{FF2B5EF4-FFF2-40B4-BE49-F238E27FC236}">
                  <a16:creationId xmlns:a16="http://schemas.microsoft.com/office/drawing/2014/main" id="{20E91C13-3D34-E449-A3F0-19E30029F5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5513" y="4008911"/>
              <a:ext cx="914400" cy="914400"/>
            </a:xfrm>
            <a:prstGeom prst="rect">
              <a:avLst/>
            </a:prstGeom>
          </p:spPr>
        </p:pic>
        <p:sp>
          <p:nvSpPr>
            <p:cNvPr id="71" name="Rounded Rectangle 21">
              <a:extLst>
                <a:ext uri="{FF2B5EF4-FFF2-40B4-BE49-F238E27FC236}">
                  <a16:creationId xmlns:a16="http://schemas.microsoft.com/office/drawing/2014/main" id="{5AC592E2-FC54-5545-8801-13F93C18C682}"/>
                </a:ext>
              </a:extLst>
            </p:cNvPr>
            <p:cNvSpPr/>
            <p:nvPr/>
          </p:nvSpPr>
          <p:spPr bwMode="auto">
            <a:xfrm>
              <a:off x="7573221" y="3230375"/>
              <a:ext cx="2221935" cy="1716802"/>
            </a:xfrm>
            <a:prstGeom prst="roundRect">
              <a:avLst>
                <a:gd name="adj" fmla="val 19538"/>
              </a:avLst>
            </a:prstGeom>
            <a:noFill/>
            <a:ln w="12700">
              <a:solidFill>
                <a:schemeClr val="tx1"/>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798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8263" y="457200"/>
            <a:ext cx="4256878" cy="1107996"/>
          </a:xfrm>
        </p:spPr>
        <p:txBody>
          <a:bodyPr/>
          <a:lstStyle/>
          <a:p>
            <a:r>
              <a:rPr lang="en-US"/>
              <a:t>Information Barriers</a:t>
            </a:r>
          </a:p>
        </p:txBody>
      </p:sp>
      <p:sp>
        <p:nvSpPr>
          <p:cNvPr id="5" name="Rectangle 4">
            <a:extLst>
              <a:ext uri="{FF2B5EF4-FFF2-40B4-BE49-F238E27FC236}">
                <a16:creationId xmlns:a16="http://schemas.microsoft.com/office/drawing/2014/main" id="{AF36F4CC-5724-4318-A275-F74B2D4080AA}"/>
              </a:ext>
            </a:extLst>
          </p:cNvPr>
          <p:cNvSpPr/>
          <p:nvPr/>
        </p:nvSpPr>
        <p:spPr>
          <a:xfrm>
            <a:off x="1057253" y="2814102"/>
            <a:ext cx="3624922" cy="911019"/>
          </a:xfrm>
          <a:prstGeom prst="rect">
            <a:avLst/>
          </a:prstGeom>
        </p:spPr>
        <p:txBody>
          <a:bodyPr wrap="square" lIns="182880" tIns="146304" rIns="182880" bIns="146304" anchor="t">
            <a:spAutoFit/>
          </a:bodyPr>
          <a:lstStyle/>
          <a:p>
            <a:r>
              <a:rPr lang="en-US" sz="2000" dirty="0"/>
              <a:t>Define policies for each of the segments</a:t>
            </a:r>
          </a:p>
        </p:txBody>
      </p:sp>
      <p:sp>
        <p:nvSpPr>
          <p:cNvPr id="7" name="Rectangle 6">
            <a:extLst>
              <a:ext uri="{FF2B5EF4-FFF2-40B4-BE49-F238E27FC236}">
                <a16:creationId xmlns:a16="http://schemas.microsoft.com/office/drawing/2014/main" id="{C1D19CD3-4DC4-405C-A539-BB9531A8EE62}"/>
              </a:ext>
            </a:extLst>
          </p:cNvPr>
          <p:cNvSpPr/>
          <p:nvPr/>
        </p:nvSpPr>
        <p:spPr>
          <a:xfrm>
            <a:off x="1057253" y="1843670"/>
            <a:ext cx="4241822" cy="911019"/>
          </a:xfrm>
          <a:prstGeom prst="rect">
            <a:avLst/>
          </a:prstGeom>
        </p:spPr>
        <p:txBody>
          <a:bodyPr wrap="square" lIns="182880" tIns="146304" rIns="182880" bIns="146304">
            <a:spAutoFit/>
          </a:bodyPr>
          <a:lstStyle/>
          <a:p>
            <a:r>
              <a:rPr lang="en-US" sz="2000" dirty="0"/>
              <a:t>Segment users in the organization as per compliance requirement</a:t>
            </a:r>
          </a:p>
        </p:txBody>
      </p:sp>
      <p:sp>
        <p:nvSpPr>
          <p:cNvPr id="17" name="Rectangle 16">
            <a:extLst>
              <a:ext uri="{FF2B5EF4-FFF2-40B4-BE49-F238E27FC236}">
                <a16:creationId xmlns:a16="http://schemas.microsoft.com/office/drawing/2014/main" id="{29AC3AE5-C3FB-45CF-B6BA-42DB9539C243}"/>
              </a:ext>
            </a:extLst>
          </p:cNvPr>
          <p:cNvSpPr/>
          <p:nvPr/>
        </p:nvSpPr>
        <p:spPr>
          <a:xfrm>
            <a:off x="1073247" y="3737659"/>
            <a:ext cx="3953780" cy="911019"/>
          </a:xfrm>
          <a:prstGeom prst="rect">
            <a:avLst/>
          </a:prstGeom>
        </p:spPr>
        <p:txBody>
          <a:bodyPr wrap="square" lIns="182880" tIns="146304" rIns="182880" bIns="146304" anchor="t">
            <a:spAutoFit/>
          </a:bodyPr>
          <a:lstStyle/>
          <a:p>
            <a:pPr marL="0" marR="0" lvl="0" indent="0" algn="l" defTabSz="896386" rtl="0" eaLnBrk="1" fontAlgn="auto" latinLnBrk="0" hangingPunct="1">
              <a:lnSpc>
                <a:spcPct val="100000"/>
              </a:lnSpc>
              <a:spcBef>
                <a:spcPts val="0"/>
              </a:spcBef>
              <a:spcAft>
                <a:spcPts val="0"/>
              </a:spcAft>
              <a:buClrTx/>
              <a:buSzTx/>
              <a:buFontTx/>
              <a:buNone/>
              <a:tabLst/>
              <a:defRPr/>
            </a:pPr>
            <a:r>
              <a:rPr lang="en-US" sz="2000" dirty="0"/>
              <a:t>Associate segments to sites to restrict access and membership</a:t>
            </a:r>
          </a:p>
        </p:txBody>
      </p:sp>
      <p:pic>
        <p:nvPicPr>
          <p:cNvPr id="2" name="Picture 1">
            <a:extLst>
              <a:ext uri="{FF2B5EF4-FFF2-40B4-BE49-F238E27FC236}">
                <a16:creationId xmlns:a16="http://schemas.microsoft.com/office/drawing/2014/main" id="{AD2CF13B-1BE2-E346-B790-35340091E1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99075" y="4632064"/>
            <a:ext cx="6603070" cy="1632964"/>
          </a:xfrm>
          <a:prstGeom prst="rect">
            <a:avLst/>
          </a:prstGeom>
        </p:spPr>
      </p:pic>
      <p:sp>
        <p:nvSpPr>
          <p:cNvPr id="26" name="Rectangle 25">
            <a:extLst>
              <a:ext uri="{FF2B5EF4-FFF2-40B4-BE49-F238E27FC236}">
                <a16:creationId xmlns:a16="http://schemas.microsoft.com/office/drawing/2014/main" id="{6D3A425B-79D0-CC47-B54F-951294984815}"/>
              </a:ext>
            </a:extLst>
          </p:cNvPr>
          <p:cNvSpPr/>
          <p:nvPr/>
        </p:nvSpPr>
        <p:spPr>
          <a:xfrm>
            <a:off x="1071556" y="4677250"/>
            <a:ext cx="3954435" cy="911019"/>
          </a:xfrm>
          <a:prstGeom prst="rect">
            <a:avLst/>
          </a:prstGeom>
        </p:spPr>
        <p:txBody>
          <a:bodyPr wrap="square" lIns="182880" tIns="146304" rIns="182880" bIns="146304" anchor="t">
            <a:spAutoFit/>
          </a:bodyPr>
          <a:lstStyle/>
          <a:p>
            <a:pPr lvl="0" defTabSz="896386">
              <a:defRPr/>
            </a:pPr>
            <a:r>
              <a:rPr lang="en-US" sz="2000" dirty="0"/>
              <a:t>Teams honors IB when adding users to Teams group</a:t>
            </a:r>
            <a:endParaRPr kumimoji="0" lang="en-US" sz="1800" i="0" u="none" strike="noStrike" kern="0" cap="none" spc="0" normalizeH="0" baseline="0" noProof="0" dirty="0">
              <a:ln>
                <a:noFill/>
              </a:ln>
              <a:solidFill>
                <a:sysClr val="windowText" lastClr="000000"/>
              </a:solidFill>
              <a:effectLst/>
              <a:uLnTx/>
              <a:uFillTx/>
              <a:latin typeface="Segoe UI Semilight"/>
              <a:ea typeface="+mn-ea"/>
              <a:cs typeface="+mn-cs"/>
            </a:endParaRPr>
          </a:p>
        </p:txBody>
      </p:sp>
      <p:pic>
        <p:nvPicPr>
          <p:cNvPr id="16" name="Picture 15">
            <a:extLst>
              <a:ext uri="{FF2B5EF4-FFF2-40B4-BE49-F238E27FC236}">
                <a16:creationId xmlns:a16="http://schemas.microsoft.com/office/drawing/2014/main" id="{1CCFFF93-6BAD-40F9-9F96-4820B0C9B1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3623" y="585788"/>
            <a:ext cx="1185765" cy="624503"/>
          </a:xfrm>
          <a:prstGeom prst="rect">
            <a:avLst/>
          </a:prstGeom>
        </p:spPr>
      </p:pic>
      <p:grpSp>
        <p:nvGrpSpPr>
          <p:cNvPr id="29" name="Group 28">
            <a:extLst>
              <a:ext uri="{FF2B5EF4-FFF2-40B4-BE49-F238E27FC236}">
                <a16:creationId xmlns:a16="http://schemas.microsoft.com/office/drawing/2014/main" id="{A6321EA2-7BAA-4D6B-A813-2E3AC7343FBF}"/>
              </a:ext>
            </a:extLst>
          </p:cNvPr>
          <p:cNvGrpSpPr>
            <a:grpSpLocks noChangeAspect="1"/>
          </p:cNvGrpSpPr>
          <p:nvPr/>
        </p:nvGrpSpPr>
        <p:grpSpPr bwMode="auto">
          <a:xfrm>
            <a:off x="624107" y="2109464"/>
            <a:ext cx="320124" cy="321091"/>
            <a:chOff x="4691" y="833"/>
            <a:chExt cx="331" cy="332"/>
          </a:xfrm>
        </p:grpSpPr>
        <p:sp>
          <p:nvSpPr>
            <p:cNvPr id="30" name="Line 5">
              <a:extLst>
                <a:ext uri="{FF2B5EF4-FFF2-40B4-BE49-F238E27FC236}">
                  <a16:creationId xmlns:a16="http://schemas.microsoft.com/office/drawing/2014/main" id="{9C04155F-9BE2-4571-A105-C58FBCD7294D}"/>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32" name="Freeform 6">
              <a:extLst>
                <a:ext uri="{FF2B5EF4-FFF2-40B4-BE49-F238E27FC236}">
                  <a16:creationId xmlns:a16="http://schemas.microsoft.com/office/drawing/2014/main" id="{D5612BA1-0CD5-44D8-98D9-D21DFBD3180B}"/>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50" name="Oval 7">
              <a:extLst>
                <a:ext uri="{FF2B5EF4-FFF2-40B4-BE49-F238E27FC236}">
                  <a16:creationId xmlns:a16="http://schemas.microsoft.com/office/drawing/2014/main" id="{95529EFB-A713-49A5-B0CA-F77235FABE61}"/>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51" name="Group 50">
            <a:extLst>
              <a:ext uri="{FF2B5EF4-FFF2-40B4-BE49-F238E27FC236}">
                <a16:creationId xmlns:a16="http://schemas.microsoft.com/office/drawing/2014/main" id="{56D645EC-0369-4F60-987F-8F2181182164}"/>
              </a:ext>
            </a:extLst>
          </p:cNvPr>
          <p:cNvGrpSpPr>
            <a:grpSpLocks noChangeAspect="1"/>
          </p:cNvGrpSpPr>
          <p:nvPr/>
        </p:nvGrpSpPr>
        <p:grpSpPr bwMode="auto">
          <a:xfrm>
            <a:off x="624107" y="3066563"/>
            <a:ext cx="320124" cy="321091"/>
            <a:chOff x="4691" y="833"/>
            <a:chExt cx="331" cy="332"/>
          </a:xfrm>
        </p:grpSpPr>
        <p:sp>
          <p:nvSpPr>
            <p:cNvPr id="52" name="Line 5">
              <a:extLst>
                <a:ext uri="{FF2B5EF4-FFF2-40B4-BE49-F238E27FC236}">
                  <a16:creationId xmlns:a16="http://schemas.microsoft.com/office/drawing/2014/main" id="{88470C88-5865-4872-B705-9DFAB58DB45C}"/>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53" name="Freeform 6">
              <a:extLst>
                <a:ext uri="{FF2B5EF4-FFF2-40B4-BE49-F238E27FC236}">
                  <a16:creationId xmlns:a16="http://schemas.microsoft.com/office/drawing/2014/main" id="{34CA2468-0277-4566-8EA1-199FCBD794DD}"/>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54" name="Oval 7">
              <a:extLst>
                <a:ext uri="{FF2B5EF4-FFF2-40B4-BE49-F238E27FC236}">
                  <a16:creationId xmlns:a16="http://schemas.microsoft.com/office/drawing/2014/main" id="{D51EED28-F30C-45EB-B271-AF7ED24A6A36}"/>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55" name="Group 54">
            <a:extLst>
              <a:ext uri="{FF2B5EF4-FFF2-40B4-BE49-F238E27FC236}">
                <a16:creationId xmlns:a16="http://schemas.microsoft.com/office/drawing/2014/main" id="{6CAF4381-BC80-4437-969A-3E01E84C82C9}"/>
              </a:ext>
            </a:extLst>
          </p:cNvPr>
          <p:cNvGrpSpPr>
            <a:grpSpLocks noChangeAspect="1"/>
          </p:cNvGrpSpPr>
          <p:nvPr/>
        </p:nvGrpSpPr>
        <p:grpSpPr bwMode="auto">
          <a:xfrm>
            <a:off x="624107" y="4001462"/>
            <a:ext cx="320124" cy="321091"/>
            <a:chOff x="4691" y="833"/>
            <a:chExt cx="331" cy="332"/>
          </a:xfrm>
        </p:grpSpPr>
        <p:sp>
          <p:nvSpPr>
            <p:cNvPr id="56" name="Line 5">
              <a:extLst>
                <a:ext uri="{FF2B5EF4-FFF2-40B4-BE49-F238E27FC236}">
                  <a16:creationId xmlns:a16="http://schemas.microsoft.com/office/drawing/2014/main" id="{9BE5BE74-80C6-4DEC-95A2-FB708223DC8A}"/>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57" name="Freeform 6">
              <a:extLst>
                <a:ext uri="{FF2B5EF4-FFF2-40B4-BE49-F238E27FC236}">
                  <a16:creationId xmlns:a16="http://schemas.microsoft.com/office/drawing/2014/main" id="{18AE005F-D84D-41CD-A63B-B03EA023A174}"/>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58" name="Oval 7">
              <a:extLst>
                <a:ext uri="{FF2B5EF4-FFF2-40B4-BE49-F238E27FC236}">
                  <a16:creationId xmlns:a16="http://schemas.microsoft.com/office/drawing/2014/main" id="{E71EA0BD-8870-4252-89F2-6F71C6504D78}"/>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grpSp>
        <p:nvGrpSpPr>
          <p:cNvPr id="59" name="Group 58">
            <a:extLst>
              <a:ext uri="{FF2B5EF4-FFF2-40B4-BE49-F238E27FC236}">
                <a16:creationId xmlns:a16="http://schemas.microsoft.com/office/drawing/2014/main" id="{A660C4E0-0817-4567-A00C-F7711D9AD862}"/>
              </a:ext>
            </a:extLst>
          </p:cNvPr>
          <p:cNvGrpSpPr>
            <a:grpSpLocks noChangeAspect="1"/>
          </p:cNvGrpSpPr>
          <p:nvPr/>
        </p:nvGrpSpPr>
        <p:grpSpPr bwMode="auto">
          <a:xfrm>
            <a:off x="614890" y="4972213"/>
            <a:ext cx="320124" cy="321091"/>
            <a:chOff x="4691" y="833"/>
            <a:chExt cx="331" cy="332"/>
          </a:xfrm>
        </p:grpSpPr>
        <p:sp>
          <p:nvSpPr>
            <p:cNvPr id="60" name="Line 5">
              <a:extLst>
                <a:ext uri="{FF2B5EF4-FFF2-40B4-BE49-F238E27FC236}">
                  <a16:creationId xmlns:a16="http://schemas.microsoft.com/office/drawing/2014/main" id="{3C8CB1CC-5EC1-43F1-8AA5-1A31CE588788}"/>
                </a:ext>
              </a:extLst>
            </p:cNvPr>
            <p:cNvSpPr>
              <a:spLocks noChangeShapeType="1"/>
            </p:cNvSpPr>
            <p:nvPr/>
          </p:nvSpPr>
          <p:spPr bwMode="auto">
            <a:xfrm>
              <a:off x="4770" y="998"/>
              <a:ext cx="160" cy="0"/>
            </a:xfrm>
            <a:prstGeom prst="lin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6">
              <a:extLst>
                <a:ext uri="{FF2B5EF4-FFF2-40B4-BE49-F238E27FC236}">
                  <a16:creationId xmlns:a16="http://schemas.microsoft.com/office/drawing/2014/main" id="{23205F9D-AD25-4E1B-AF0F-BA9A47B64138}"/>
                </a:ext>
              </a:extLst>
            </p:cNvPr>
            <p:cNvSpPr>
              <a:spLocks/>
            </p:cNvSpPr>
            <p:nvPr/>
          </p:nvSpPr>
          <p:spPr bwMode="auto">
            <a:xfrm>
              <a:off x="4855" y="918"/>
              <a:ext cx="80" cy="161"/>
            </a:xfrm>
            <a:custGeom>
              <a:avLst/>
              <a:gdLst>
                <a:gd name="T0" fmla="*/ 0 w 80"/>
                <a:gd name="T1" fmla="*/ 0 h 161"/>
                <a:gd name="T2" fmla="*/ 80 w 80"/>
                <a:gd name="T3" fmla="*/ 80 h 161"/>
                <a:gd name="T4" fmla="*/ 0 w 80"/>
                <a:gd name="T5" fmla="*/ 161 h 161"/>
              </a:gdLst>
              <a:ahLst/>
              <a:cxnLst>
                <a:cxn ang="0">
                  <a:pos x="T0" y="T1"/>
                </a:cxn>
                <a:cxn ang="0">
                  <a:pos x="T2" y="T3"/>
                </a:cxn>
                <a:cxn ang="0">
                  <a:pos x="T4" y="T5"/>
                </a:cxn>
              </a:cxnLst>
              <a:rect l="0" t="0" r="r" b="b"/>
              <a:pathLst>
                <a:path w="80" h="161">
                  <a:moveTo>
                    <a:pt x="0" y="0"/>
                  </a:moveTo>
                  <a:lnTo>
                    <a:pt x="80" y="80"/>
                  </a:lnTo>
                  <a:lnTo>
                    <a:pt x="0" y="161"/>
                  </a:lnTo>
                </a:path>
              </a:pathLst>
            </a:cu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sp>
          <p:nvSpPr>
            <p:cNvPr id="62" name="Oval 7">
              <a:extLst>
                <a:ext uri="{FF2B5EF4-FFF2-40B4-BE49-F238E27FC236}">
                  <a16:creationId xmlns:a16="http://schemas.microsoft.com/office/drawing/2014/main" id="{74F97EE3-039F-4265-9A64-173EF2AD147B}"/>
                </a:ext>
              </a:extLst>
            </p:cNvPr>
            <p:cNvSpPr>
              <a:spLocks noChangeArrowheads="1"/>
            </p:cNvSpPr>
            <p:nvPr/>
          </p:nvSpPr>
          <p:spPr bwMode="auto">
            <a:xfrm>
              <a:off x="4691" y="833"/>
              <a:ext cx="331" cy="332"/>
            </a:xfrm>
            <a:prstGeom prst="ellipse">
              <a:avLst/>
            </a:prstGeom>
            <a:noFill/>
            <a:ln w="317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9642" tIns="0" rIns="89642" bIns="44821"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mn-cs"/>
              </a:endParaRPr>
            </a:p>
          </p:txBody>
        </p:sp>
      </p:grpSp>
      <p:sp>
        <p:nvSpPr>
          <p:cNvPr id="6" name="TextBox 5">
            <a:extLst>
              <a:ext uri="{FF2B5EF4-FFF2-40B4-BE49-F238E27FC236}">
                <a16:creationId xmlns:a16="http://schemas.microsoft.com/office/drawing/2014/main" id="{39B43F54-66D3-F441-80D2-A14E035DDE55}"/>
              </a:ext>
            </a:extLst>
          </p:cNvPr>
          <p:cNvSpPr txBox="1"/>
          <p:nvPr/>
        </p:nvSpPr>
        <p:spPr>
          <a:xfrm>
            <a:off x="8156423" y="1481711"/>
            <a:ext cx="1527858" cy="215444"/>
          </a:xfrm>
          <a:prstGeom prst="rect">
            <a:avLst/>
          </a:prstGeom>
          <a:noFill/>
        </p:spPr>
        <p:txBody>
          <a:bodyPr wrap="square" lIns="0" tIns="0" rIns="0" bIns="0" rtlCol="0">
            <a:spAutoFit/>
          </a:bodyPr>
          <a:lstStyle/>
          <a:p>
            <a:pPr algn="ctr"/>
            <a:r>
              <a:rPr lang="en-US" sz="1400" dirty="0"/>
              <a:t>HR Segment</a:t>
            </a:r>
          </a:p>
        </p:txBody>
      </p:sp>
      <p:sp>
        <p:nvSpPr>
          <p:cNvPr id="33" name="TextBox 32">
            <a:extLst>
              <a:ext uri="{FF2B5EF4-FFF2-40B4-BE49-F238E27FC236}">
                <a16:creationId xmlns:a16="http://schemas.microsoft.com/office/drawing/2014/main" id="{B78FFA93-2DD5-134F-A232-B0C8BFDA1BE2}"/>
              </a:ext>
            </a:extLst>
          </p:cNvPr>
          <p:cNvSpPr txBox="1"/>
          <p:nvPr/>
        </p:nvSpPr>
        <p:spPr>
          <a:xfrm>
            <a:off x="7034736" y="4005023"/>
            <a:ext cx="1776445" cy="215444"/>
          </a:xfrm>
          <a:prstGeom prst="rect">
            <a:avLst/>
          </a:prstGeom>
          <a:noFill/>
        </p:spPr>
        <p:txBody>
          <a:bodyPr wrap="square" lIns="0" tIns="0" rIns="0" bIns="0" rtlCol="0">
            <a:spAutoFit/>
          </a:bodyPr>
          <a:lstStyle/>
          <a:p>
            <a:pPr algn="ctr"/>
            <a:r>
              <a:rPr lang="en-US" sz="1400" dirty="0"/>
              <a:t>Trading Segment</a:t>
            </a:r>
          </a:p>
        </p:txBody>
      </p:sp>
      <p:sp>
        <p:nvSpPr>
          <p:cNvPr id="34" name="TextBox 33">
            <a:extLst>
              <a:ext uri="{FF2B5EF4-FFF2-40B4-BE49-F238E27FC236}">
                <a16:creationId xmlns:a16="http://schemas.microsoft.com/office/drawing/2014/main" id="{6735BA24-1AF0-AB4A-8357-C32ADD545B5E}"/>
              </a:ext>
            </a:extLst>
          </p:cNvPr>
          <p:cNvSpPr txBox="1"/>
          <p:nvPr/>
        </p:nvSpPr>
        <p:spPr>
          <a:xfrm>
            <a:off x="9293374" y="4023935"/>
            <a:ext cx="1527859" cy="215444"/>
          </a:xfrm>
          <a:prstGeom prst="rect">
            <a:avLst/>
          </a:prstGeom>
          <a:noFill/>
        </p:spPr>
        <p:txBody>
          <a:bodyPr wrap="square" lIns="0" tIns="0" rIns="0" bIns="0" rtlCol="0">
            <a:spAutoFit/>
          </a:bodyPr>
          <a:lstStyle/>
          <a:p>
            <a:pPr algn="ctr"/>
            <a:r>
              <a:rPr lang="en-US" sz="1400" dirty="0"/>
              <a:t>Research Segment</a:t>
            </a:r>
          </a:p>
        </p:txBody>
      </p:sp>
      <p:grpSp>
        <p:nvGrpSpPr>
          <p:cNvPr id="14" name="Group 13">
            <a:extLst>
              <a:ext uri="{FF2B5EF4-FFF2-40B4-BE49-F238E27FC236}">
                <a16:creationId xmlns:a16="http://schemas.microsoft.com/office/drawing/2014/main" id="{5A1E86B9-2B23-4CDB-9B02-ADB2F6EDF9FF}"/>
              </a:ext>
            </a:extLst>
          </p:cNvPr>
          <p:cNvGrpSpPr/>
          <p:nvPr/>
        </p:nvGrpSpPr>
        <p:grpSpPr>
          <a:xfrm>
            <a:off x="8620638" y="1813637"/>
            <a:ext cx="539485" cy="539486"/>
            <a:chOff x="5638800" y="1656764"/>
            <a:chExt cx="725081" cy="740340"/>
          </a:xfrm>
        </p:grpSpPr>
        <p:sp>
          <p:nvSpPr>
            <p:cNvPr id="10" name="Oval 9">
              <a:extLst>
                <a:ext uri="{FF2B5EF4-FFF2-40B4-BE49-F238E27FC236}">
                  <a16:creationId xmlns:a16="http://schemas.microsoft.com/office/drawing/2014/main" id="{3363C66B-7E2C-4593-AAA0-B428EF2B1A58}"/>
                </a:ext>
              </a:extLst>
            </p:cNvPr>
            <p:cNvSpPr/>
            <p:nvPr/>
          </p:nvSpPr>
          <p:spPr bwMode="auto">
            <a:xfrm>
              <a:off x="5638800" y="1656764"/>
              <a:ext cx="725081" cy="740340"/>
            </a:xfrm>
            <a:prstGeom prst="ellipse">
              <a:avLst/>
            </a:prstGeom>
            <a:solidFill>
              <a:srgbClr val="5557A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pic>
          <p:nvPicPr>
            <p:cNvPr id="13" name="Graphic 12" descr="Users">
              <a:extLst>
                <a:ext uri="{FF2B5EF4-FFF2-40B4-BE49-F238E27FC236}">
                  <a16:creationId xmlns:a16="http://schemas.microsoft.com/office/drawing/2014/main" id="{2B5328F5-63F9-440D-86B0-A5790985044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74362" y="1735906"/>
              <a:ext cx="653955" cy="653955"/>
            </a:xfrm>
            <a:prstGeom prst="rect">
              <a:avLst/>
            </a:prstGeom>
          </p:spPr>
        </p:pic>
      </p:grpSp>
      <p:cxnSp>
        <p:nvCxnSpPr>
          <p:cNvPr id="20" name="Straight Arrow Connector 19">
            <a:extLst>
              <a:ext uri="{FF2B5EF4-FFF2-40B4-BE49-F238E27FC236}">
                <a16:creationId xmlns:a16="http://schemas.microsoft.com/office/drawing/2014/main" id="{B122146D-D694-460B-B5EE-1F6AB6915914}"/>
              </a:ext>
            </a:extLst>
          </p:cNvPr>
          <p:cNvCxnSpPr>
            <a:cxnSpLocks/>
          </p:cNvCxnSpPr>
          <p:nvPr/>
        </p:nvCxnSpPr>
        <p:spPr>
          <a:xfrm flipH="1">
            <a:off x="7957204" y="2325609"/>
            <a:ext cx="665178" cy="938965"/>
          </a:xfrm>
          <a:prstGeom prst="straightConnector1">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703605F-6522-4C10-B61A-35A42986BD98}"/>
              </a:ext>
            </a:extLst>
          </p:cNvPr>
          <p:cNvCxnSpPr>
            <a:cxnSpLocks/>
          </p:cNvCxnSpPr>
          <p:nvPr/>
        </p:nvCxnSpPr>
        <p:spPr>
          <a:xfrm flipH="1">
            <a:off x="8284029" y="3593426"/>
            <a:ext cx="1252197" cy="0"/>
          </a:xfrm>
          <a:prstGeom prst="straightConnector1">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9223B53-D604-43BF-BD9C-459680EF30B8}"/>
              </a:ext>
            </a:extLst>
          </p:cNvPr>
          <p:cNvCxnSpPr>
            <a:cxnSpLocks/>
          </p:cNvCxnSpPr>
          <p:nvPr/>
        </p:nvCxnSpPr>
        <p:spPr>
          <a:xfrm flipH="1" flipV="1">
            <a:off x="9216876" y="2314623"/>
            <a:ext cx="685841" cy="949951"/>
          </a:xfrm>
          <a:prstGeom prst="straightConnector1">
            <a:avLst/>
          </a:prstGeom>
          <a:ln>
            <a:solidFill>
              <a:schemeClr val="tx1"/>
            </a:solidFill>
            <a:prstDash val="lg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7" name="Graphic 46" descr="Badge Cross">
            <a:extLst>
              <a:ext uri="{FF2B5EF4-FFF2-40B4-BE49-F238E27FC236}">
                <a16:creationId xmlns:a16="http://schemas.microsoft.com/office/drawing/2014/main" id="{23D6B17D-AE63-498D-A4FC-7D852789B84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666463" y="3353260"/>
            <a:ext cx="539485" cy="539485"/>
          </a:xfrm>
          <a:prstGeom prst="rect">
            <a:avLst/>
          </a:prstGeom>
        </p:spPr>
      </p:pic>
      <p:pic>
        <p:nvPicPr>
          <p:cNvPr id="67" name="Graphic 66" descr="Badge Tick1">
            <a:extLst>
              <a:ext uri="{FF2B5EF4-FFF2-40B4-BE49-F238E27FC236}">
                <a16:creationId xmlns:a16="http://schemas.microsoft.com/office/drawing/2014/main" id="{0622DDDD-30DD-4ED3-A8C1-137975D9AD6C}"/>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66570" y="2527024"/>
            <a:ext cx="539312" cy="539312"/>
          </a:xfrm>
          <a:prstGeom prst="rect">
            <a:avLst/>
          </a:prstGeom>
        </p:spPr>
      </p:pic>
      <p:grpSp>
        <p:nvGrpSpPr>
          <p:cNvPr id="72" name="Group 71">
            <a:extLst>
              <a:ext uri="{FF2B5EF4-FFF2-40B4-BE49-F238E27FC236}">
                <a16:creationId xmlns:a16="http://schemas.microsoft.com/office/drawing/2014/main" id="{C7B8A2D7-A24D-4985-995B-0C69808D0F95}"/>
              </a:ext>
            </a:extLst>
          </p:cNvPr>
          <p:cNvGrpSpPr/>
          <p:nvPr/>
        </p:nvGrpSpPr>
        <p:grpSpPr>
          <a:xfrm>
            <a:off x="7648275" y="3347982"/>
            <a:ext cx="539485" cy="539486"/>
            <a:chOff x="5638800" y="1656764"/>
            <a:chExt cx="725081" cy="740340"/>
          </a:xfrm>
        </p:grpSpPr>
        <p:sp>
          <p:nvSpPr>
            <p:cNvPr id="73" name="Oval 72">
              <a:extLst>
                <a:ext uri="{FF2B5EF4-FFF2-40B4-BE49-F238E27FC236}">
                  <a16:creationId xmlns:a16="http://schemas.microsoft.com/office/drawing/2014/main" id="{734818F7-9DD1-49A1-AD0E-E2FB5991F1FB}"/>
                </a:ext>
              </a:extLst>
            </p:cNvPr>
            <p:cNvSpPr/>
            <p:nvPr/>
          </p:nvSpPr>
          <p:spPr bwMode="auto">
            <a:xfrm>
              <a:off x="5638800" y="1656764"/>
              <a:ext cx="725081" cy="74034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pic>
          <p:nvPicPr>
            <p:cNvPr id="74" name="Graphic 73" descr="Users">
              <a:extLst>
                <a:ext uri="{FF2B5EF4-FFF2-40B4-BE49-F238E27FC236}">
                  <a16:creationId xmlns:a16="http://schemas.microsoft.com/office/drawing/2014/main" id="{84805265-1AC9-4996-85A0-BD91AC54E9B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74362" y="1735906"/>
              <a:ext cx="653955" cy="653955"/>
            </a:xfrm>
            <a:prstGeom prst="rect">
              <a:avLst/>
            </a:prstGeom>
          </p:spPr>
        </p:pic>
      </p:grpSp>
      <p:grpSp>
        <p:nvGrpSpPr>
          <p:cNvPr id="75" name="Group 74">
            <a:extLst>
              <a:ext uri="{FF2B5EF4-FFF2-40B4-BE49-F238E27FC236}">
                <a16:creationId xmlns:a16="http://schemas.microsoft.com/office/drawing/2014/main" id="{49CD6380-334D-483A-BC18-8FBA5357752F}"/>
              </a:ext>
            </a:extLst>
          </p:cNvPr>
          <p:cNvGrpSpPr/>
          <p:nvPr/>
        </p:nvGrpSpPr>
        <p:grpSpPr>
          <a:xfrm>
            <a:off x="9684281" y="3353260"/>
            <a:ext cx="539485" cy="539486"/>
            <a:chOff x="5638800" y="1656764"/>
            <a:chExt cx="725081" cy="740340"/>
          </a:xfrm>
        </p:grpSpPr>
        <p:sp>
          <p:nvSpPr>
            <p:cNvPr id="76" name="Oval 75">
              <a:extLst>
                <a:ext uri="{FF2B5EF4-FFF2-40B4-BE49-F238E27FC236}">
                  <a16:creationId xmlns:a16="http://schemas.microsoft.com/office/drawing/2014/main" id="{9B4D8884-8E5B-4B1B-B62C-C469E515CC49}"/>
                </a:ext>
              </a:extLst>
            </p:cNvPr>
            <p:cNvSpPr/>
            <p:nvPr/>
          </p:nvSpPr>
          <p:spPr bwMode="auto">
            <a:xfrm>
              <a:off x="5638800" y="1656764"/>
              <a:ext cx="725081" cy="74034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IN" sz="2000" dirty="0" err="1">
                <a:solidFill>
                  <a:srgbClr val="FFFFFF"/>
                </a:solidFill>
                <a:ea typeface="Segoe UI" pitchFamily="34" charset="0"/>
                <a:cs typeface="Segoe UI" pitchFamily="34" charset="0"/>
              </a:endParaRPr>
            </a:p>
          </p:txBody>
        </p:sp>
        <p:pic>
          <p:nvPicPr>
            <p:cNvPr id="77" name="Graphic 76" descr="Users">
              <a:extLst>
                <a:ext uri="{FF2B5EF4-FFF2-40B4-BE49-F238E27FC236}">
                  <a16:creationId xmlns:a16="http://schemas.microsoft.com/office/drawing/2014/main" id="{41548D10-399D-4EF8-9D49-E66A8F83E06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674362" y="1735906"/>
              <a:ext cx="653955" cy="653955"/>
            </a:xfrm>
            <a:prstGeom prst="rect">
              <a:avLst/>
            </a:prstGeom>
          </p:spPr>
        </p:pic>
      </p:grpSp>
      <p:pic>
        <p:nvPicPr>
          <p:cNvPr id="79" name="Graphic 78" descr="Badge Tick1">
            <a:extLst>
              <a:ext uri="{FF2B5EF4-FFF2-40B4-BE49-F238E27FC236}">
                <a16:creationId xmlns:a16="http://schemas.microsoft.com/office/drawing/2014/main" id="{14B51B54-63BF-4611-A919-3DF34B7A258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014130" y="2527024"/>
            <a:ext cx="539312" cy="539312"/>
          </a:xfrm>
          <a:prstGeom prst="rect">
            <a:avLst/>
          </a:prstGeom>
        </p:spPr>
      </p:pic>
    </p:spTree>
    <p:extLst>
      <p:ext uri="{BB962C8B-B14F-4D97-AF65-F5344CB8AC3E}">
        <p14:creationId xmlns:p14="http://schemas.microsoft.com/office/powerpoint/2010/main" val="100535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Demo – Information Barriers</a:t>
            </a:r>
          </a:p>
        </p:txBody>
      </p:sp>
    </p:spTree>
    <p:extLst>
      <p:ext uri="{BB962C8B-B14F-4D97-AF65-F5344CB8AC3E}">
        <p14:creationId xmlns:p14="http://schemas.microsoft.com/office/powerpoint/2010/main" val="3031482826"/>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1770</Words>
  <Application>Microsoft Office PowerPoint</Application>
  <PresentationFormat>Widescreen</PresentationFormat>
  <Paragraphs>252</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Consolas</vt:lpstr>
      <vt:lpstr>Segoe UI</vt:lpstr>
      <vt:lpstr>Segoe UI Body</vt:lpstr>
      <vt:lpstr>Segoe UI Semibold</vt:lpstr>
      <vt:lpstr>Segoe UI Semilight</vt:lpstr>
      <vt:lpstr>Wingdings</vt:lpstr>
      <vt:lpstr>White Template</vt:lpstr>
      <vt:lpstr>Governance and management best practices for Microsoft 365 Groups</vt:lpstr>
      <vt:lpstr>IT Admin’s Dilemma</vt:lpstr>
      <vt:lpstr>Groups Governance Tools &amp; Best Practices</vt:lpstr>
      <vt:lpstr>Sensitivity Labels on Groups (GA) </vt:lpstr>
      <vt:lpstr>Demo – Sensitivity Labels on Groups</vt:lpstr>
      <vt:lpstr>Sensitivity Labels on Groups (GA)</vt:lpstr>
      <vt:lpstr>Info Barriers</vt:lpstr>
      <vt:lpstr>Information Barriers</vt:lpstr>
      <vt:lpstr>Demo – Information Barriers</vt:lpstr>
      <vt:lpstr>Information Barriers</vt:lpstr>
      <vt:lpstr>Ownership Governance</vt:lpstr>
      <vt:lpstr>Ownership Governance</vt:lpstr>
      <vt:lpstr>Demo – Ownership Governance</vt:lpstr>
      <vt:lpstr>Create Allow List of Users for Group Creation</vt:lpstr>
      <vt:lpstr>Group expiration policy</vt:lpstr>
      <vt:lpstr>Naming policy</vt:lpstr>
      <vt:lpstr>Groups guest access</vt:lpstr>
      <vt:lpstr>Related Content for Microsoft 365 Admins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2020-10-06T17:37:09Z</dcterms:created>
  <dcterms:modified xsi:type="dcterms:W3CDTF">2020-10-06T17:37:26Z</dcterms:modified>
</cp:coreProperties>
</file>