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4229" r:id="rId1"/>
    <p:sldMasterId id="2147484840" r:id="rId2"/>
    <p:sldMasterId id="2147484872" r:id="rId3"/>
    <p:sldMasterId id="2147484908" r:id="rId4"/>
  </p:sldMasterIdLst>
  <p:notesMasterIdLst>
    <p:notesMasterId r:id="rId56"/>
  </p:notesMasterIdLst>
  <p:handoutMasterIdLst>
    <p:handoutMasterId r:id="rId57"/>
  </p:handoutMasterIdLst>
  <p:sldIdLst>
    <p:sldId id="1661" r:id="rId5"/>
    <p:sldId id="2051" r:id="rId6"/>
    <p:sldId id="1529" r:id="rId7"/>
    <p:sldId id="2076136285" r:id="rId8"/>
    <p:sldId id="2076136264" r:id="rId9"/>
    <p:sldId id="2076136271" r:id="rId10"/>
    <p:sldId id="6025" r:id="rId11"/>
    <p:sldId id="2123258359" r:id="rId12"/>
    <p:sldId id="2123258361" r:id="rId13"/>
    <p:sldId id="2123258362" r:id="rId14"/>
    <p:sldId id="2123258363" r:id="rId15"/>
    <p:sldId id="2076136224" r:id="rId16"/>
    <p:sldId id="2076136240" r:id="rId17"/>
    <p:sldId id="2076136247" r:id="rId18"/>
    <p:sldId id="2076136248" r:id="rId19"/>
    <p:sldId id="2076136223" r:id="rId20"/>
    <p:sldId id="2076136232" r:id="rId21"/>
    <p:sldId id="2123258357" r:id="rId22"/>
    <p:sldId id="2076136272" r:id="rId23"/>
    <p:sldId id="2076136262" r:id="rId24"/>
    <p:sldId id="2076136225" r:id="rId25"/>
    <p:sldId id="2076136233" r:id="rId26"/>
    <p:sldId id="2076136249" r:id="rId27"/>
    <p:sldId id="2076136250" r:id="rId28"/>
    <p:sldId id="2076136251" r:id="rId29"/>
    <p:sldId id="2076136252" r:id="rId30"/>
    <p:sldId id="2076136253" r:id="rId31"/>
    <p:sldId id="2076136254" r:id="rId32"/>
    <p:sldId id="2076136255" r:id="rId33"/>
    <p:sldId id="2076136256" r:id="rId34"/>
    <p:sldId id="2076136257" r:id="rId35"/>
    <p:sldId id="2076136259" r:id="rId36"/>
    <p:sldId id="2076136258" r:id="rId37"/>
    <p:sldId id="2076136263" r:id="rId38"/>
    <p:sldId id="2076136260" r:id="rId39"/>
    <p:sldId id="2076136261" r:id="rId40"/>
    <p:sldId id="2076136273" r:id="rId41"/>
    <p:sldId id="2076136222" r:id="rId42"/>
    <p:sldId id="2076136226" r:id="rId43"/>
    <p:sldId id="2076136287" r:id="rId44"/>
    <p:sldId id="2076136289" r:id="rId45"/>
    <p:sldId id="2076136290" r:id="rId46"/>
    <p:sldId id="2076136292" r:id="rId47"/>
    <p:sldId id="2076136274" r:id="rId48"/>
    <p:sldId id="2076136235" r:id="rId49"/>
    <p:sldId id="2076136245" r:id="rId50"/>
    <p:sldId id="260" r:id="rId51"/>
    <p:sldId id="2076136278" r:id="rId52"/>
    <p:sldId id="2123258355" r:id="rId53"/>
    <p:sldId id="6040" r:id="rId54"/>
    <p:sldId id="2076136276" r:id="rId55"/>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723A31A-E461-4995-A7FA-30ACAEE8670F}">
          <p14:sldIdLst>
            <p14:sldId id="1661"/>
            <p14:sldId id="2051"/>
          </p14:sldIdLst>
        </p14:section>
        <p14:section name="Overview of Microsoft 365 Groups" id="{08E4C088-FE42-4BBC-8F72-A24BB952322A}">
          <p14:sldIdLst>
            <p14:sldId id="1529"/>
            <p14:sldId id="2076136285"/>
          </p14:sldIdLst>
        </p14:section>
        <p14:section name="Deep-dive: Groups Architecture" id="{C05D1CEE-500D-43CE-9426-C07BB1DDA988}">
          <p14:sldIdLst>
            <p14:sldId id="2076136264"/>
            <p14:sldId id="2076136271"/>
            <p14:sldId id="6025"/>
            <p14:sldId id="2123258359"/>
            <p14:sldId id="2123258361"/>
            <p14:sldId id="2123258362"/>
            <p14:sldId id="2123258363"/>
            <p14:sldId id="2076136224"/>
            <p14:sldId id="2076136240"/>
            <p14:sldId id="2076136247"/>
            <p14:sldId id="2076136248"/>
            <p14:sldId id="2076136223"/>
            <p14:sldId id="2076136232"/>
            <p14:sldId id="2123258357"/>
            <p14:sldId id="2076136272"/>
            <p14:sldId id="2076136262"/>
            <p14:sldId id="2076136225"/>
            <p14:sldId id="2076136233"/>
            <p14:sldId id="2076136249"/>
            <p14:sldId id="2076136250"/>
            <p14:sldId id="2076136251"/>
            <p14:sldId id="2076136252"/>
            <p14:sldId id="2076136253"/>
            <p14:sldId id="2076136254"/>
            <p14:sldId id="2076136255"/>
            <p14:sldId id="2076136256"/>
            <p14:sldId id="2076136257"/>
            <p14:sldId id="2076136259"/>
            <p14:sldId id="2076136258"/>
            <p14:sldId id="2076136263"/>
            <p14:sldId id="2076136260"/>
            <p14:sldId id="2076136261"/>
            <p14:sldId id="2076136273"/>
            <p14:sldId id="2076136222"/>
            <p14:sldId id="2076136226"/>
            <p14:sldId id="2076136287"/>
            <p14:sldId id="2076136289"/>
            <p14:sldId id="2076136290"/>
            <p14:sldId id="2076136292"/>
            <p14:sldId id="2076136274"/>
            <p14:sldId id="2076136235"/>
          </p14:sldIdLst>
        </p14:section>
        <p14:section name="Closing" id="{7E4C8F2F-9F18-4248-8E07-39C62A1C51B1}">
          <p14:sldIdLst>
            <p14:sldId id="2076136245"/>
            <p14:sldId id="260"/>
            <p14:sldId id="2076136278"/>
            <p14:sldId id="2123258355"/>
            <p14:sldId id="6040"/>
            <p14:sldId id="207613627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373"/>
    <a:srgbClr val="A0B7E4"/>
    <a:srgbClr val="0078D4"/>
    <a:srgbClr val="FFFFFF"/>
    <a:srgbClr val="D83B01"/>
    <a:srgbClr val="000000"/>
    <a:srgbClr val="50E6FF"/>
    <a:srgbClr val="FEF000"/>
    <a:srgbClr val="3B2E58"/>
    <a:srgbClr val="243A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D9B1E-82F5-4621-8A37-8C485D58693A}" v="6" dt="2020-10-06T17:34:40.8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p:restoredTop sz="85610" autoAdjust="0"/>
  </p:normalViewPr>
  <p:slideViewPr>
    <p:cSldViewPr snapToGrid="0" snapToObjects="1">
      <p:cViewPr varScale="1">
        <p:scale>
          <a:sx n="97" d="100"/>
          <a:sy n="97" d="100"/>
        </p:scale>
        <p:origin x="1116" y="96"/>
      </p:cViewPr>
      <p:guideLst/>
    </p:cSldViewPr>
  </p:slideViewPr>
  <p:outlineViewPr>
    <p:cViewPr>
      <p:scale>
        <a:sx n="33" d="100"/>
        <a:sy n="33" d="100"/>
      </p:scale>
      <p:origin x="0" y="-3576"/>
    </p:cViewPr>
  </p:outlin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109" d="100"/>
          <a:sy n="109" d="100"/>
        </p:scale>
        <p:origin x="4064" y="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D2734A-EE01-3240-843F-C6C960535E99}" type="doc">
      <dgm:prSet loTypeId="urn:microsoft.com/office/officeart/2005/8/layout/process1" loCatId="" qsTypeId="urn:microsoft.com/office/officeart/2005/8/quickstyle/simple1" qsCatId="simple" csTypeId="urn:microsoft.com/office/officeart/2005/8/colors/accent1_2" csCatId="accent1" phldr="1"/>
      <dgm:spPr/>
    </dgm:pt>
    <dgm:pt modelId="{71F9C148-10BA-8240-BE97-773559A427BA}">
      <dgm:prSet phldrT="[Text]"/>
      <dgm:spPr/>
      <dgm:t>
        <a:bodyPr/>
        <a:lstStyle/>
        <a:p>
          <a:r>
            <a:rPr lang="en-GB"/>
            <a:t>Active</a:t>
          </a:r>
        </a:p>
      </dgm:t>
    </dgm:pt>
    <dgm:pt modelId="{0D1998EF-6379-EC49-ACD4-4AB97C98E062}" type="parTrans" cxnId="{632A573A-872F-F94F-BA8A-4FD214D867A2}">
      <dgm:prSet/>
      <dgm:spPr/>
      <dgm:t>
        <a:bodyPr/>
        <a:lstStyle/>
        <a:p>
          <a:endParaRPr lang="en-GB"/>
        </a:p>
      </dgm:t>
    </dgm:pt>
    <dgm:pt modelId="{CE1D8E00-FC7B-1344-B12B-D09BCB5CC219}" type="sibTrans" cxnId="{632A573A-872F-F94F-BA8A-4FD214D867A2}">
      <dgm:prSet/>
      <dgm:spPr/>
      <dgm:t>
        <a:bodyPr/>
        <a:lstStyle/>
        <a:p>
          <a:endParaRPr lang="en-GB"/>
        </a:p>
      </dgm:t>
    </dgm:pt>
    <dgm:pt modelId="{1A9F2A5A-72E8-D149-8943-59EFFCCF5185}">
      <dgm:prSet phldrT="[Text]"/>
      <dgm:spPr/>
      <dgm:t>
        <a:bodyPr/>
        <a:lstStyle/>
        <a:p>
          <a:r>
            <a:rPr lang="en-GB"/>
            <a:t>Expiry/Delete</a:t>
          </a:r>
        </a:p>
      </dgm:t>
    </dgm:pt>
    <dgm:pt modelId="{CD3C0765-17CD-ED4D-97A1-23B723A1E2D9}" type="parTrans" cxnId="{8FB59FE2-EB48-7646-9E5B-777009E65FFC}">
      <dgm:prSet/>
      <dgm:spPr/>
      <dgm:t>
        <a:bodyPr/>
        <a:lstStyle/>
        <a:p>
          <a:endParaRPr lang="en-GB"/>
        </a:p>
      </dgm:t>
    </dgm:pt>
    <dgm:pt modelId="{B78C4B88-6E90-0146-AFD5-C3C4C6D1AFCE}" type="sibTrans" cxnId="{8FB59FE2-EB48-7646-9E5B-777009E65FFC}">
      <dgm:prSet/>
      <dgm:spPr/>
      <dgm:t>
        <a:bodyPr/>
        <a:lstStyle/>
        <a:p>
          <a:endParaRPr lang="en-GB"/>
        </a:p>
      </dgm:t>
    </dgm:pt>
    <dgm:pt modelId="{67842E64-AB8F-A04E-95DF-F2BCF61001E8}">
      <dgm:prSet phldrT="[Text]"/>
      <dgm:spPr/>
      <dgm:t>
        <a:bodyPr/>
        <a:lstStyle/>
        <a:p>
          <a:r>
            <a:rPr lang="en-GB"/>
            <a:t>Retention</a:t>
          </a:r>
        </a:p>
      </dgm:t>
    </dgm:pt>
    <dgm:pt modelId="{CC7854DC-A2BE-2140-A8DB-50474C4EA47A}" type="parTrans" cxnId="{C5A52B49-73C8-3A43-9A46-4FFE26528B0E}">
      <dgm:prSet/>
      <dgm:spPr/>
      <dgm:t>
        <a:bodyPr/>
        <a:lstStyle/>
        <a:p>
          <a:endParaRPr lang="en-GB"/>
        </a:p>
      </dgm:t>
    </dgm:pt>
    <dgm:pt modelId="{C4A4BADB-D5B6-454D-BBFE-E439545EA1C4}" type="sibTrans" cxnId="{C5A52B49-73C8-3A43-9A46-4FFE26528B0E}">
      <dgm:prSet/>
      <dgm:spPr/>
      <dgm:t>
        <a:bodyPr/>
        <a:lstStyle/>
        <a:p>
          <a:endParaRPr lang="en-GB"/>
        </a:p>
      </dgm:t>
    </dgm:pt>
    <dgm:pt modelId="{B08C030C-E1D5-0048-81DC-64F9AD2F1F92}">
      <dgm:prSet phldrT="[Text]"/>
      <dgm:spPr/>
      <dgm:t>
        <a:bodyPr/>
        <a:lstStyle/>
        <a:p>
          <a:r>
            <a:rPr lang="en-GB"/>
            <a:t>Soft-deleted</a:t>
          </a:r>
        </a:p>
      </dgm:t>
    </dgm:pt>
    <dgm:pt modelId="{327297E5-F53A-FE4C-8919-B887DE6A1D02}" type="parTrans" cxnId="{DB65FE6C-E8E0-BD4B-B878-B8619B07ADD6}">
      <dgm:prSet/>
      <dgm:spPr/>
      <dgm:t>
        <a:bodyPr/>
        <a:lstStyle/>
        <a:p>
          <a:endParaRPr lang="en-GB"/>
        </a:p>
      </dgm:t>
    </dgm:pt>
    <dgm:pt modelId="{23FE8758-810A-7C4C-A0FC-F6AABCF10AF7}" type="sibTrans" cxnId="{DB65FE6C-E8E0-BD4B-B878-B8619B07ADD6}">
      <dgm:prSet/>
      <dgm:spPr/>
      <dgm:t>
        <a:bodyPr/>
        <a:lstStyle/>
        <a:p>
          <a:endParaRPr lang="en-GB"/>
        </a:p>
      </dgm:t>
    </dgm:pt>
    <dgm:pt modelId="{BEB936E1-A515-4747-94F2-574788DF48DE}">
      <dgm:prSet phldrT="[Text]"/>
      <dgm:spPr/>
      <dgm:t>
        <a:bodyPr/>
        <a:lstStyle/>
        <a:p>
          <a:r>
            <a:rPr lang="en-GB"/>
            <a:t>Hard-delete</a:t>
          </a:r>
        </a:p>
      </dgm:t>
    </dgm:pt>
    <dgm:pt modelId="{136E7E5B-E72E-9140-99B4-94C65654B1A7}" type="parTrans" cxnId="{CF33B3A0-8B1D-B64C-AF76-DFB778FE6825}">
      <dgm:prSet/>
      <dgm:spPr/>
      <dgm:t>
        <a:bodyPr/>
        <a:lstStyle/>
        <a:p>
          <a:endParaRPr lang="en-GB"/>
        </a:p>
      </dgm:t>
    </dgm:pt>
    <dgm:pt modelId="{E0B64203-9563-2947-A501-7B8B6E643C3D}" type="sibTrans" cxnId="{CF33B3A0-8B1D-B64C-AF76-DFB778FE6825}">
      <dgm:prSet/>
      <dgm:spPr/>
      <dgm:t>
        <a:bodyPr/>
        <a:lstStyle/>
        <a:p>
          <a:endParaRPr lang="en-GB"/>
        </a:p>
      </dgm:t>
    </dgm:pt>
    <dgm:pt modelId="{2F801F9F-6B4E-0243-86E1-0369642B1D70}">
      <dgm:prSet phldrT="[Text]"/>
      <dgm:spPr/>
      <dgm:t>
        <a:bodyPr/>
        <a:lstStyle/>
        <a:p>
          <a:r>
            <a:rPr lang="en-GB"/>
            <a:t>New</a:t>
          </a:r>
        </a:p>
      </dgm:t>
    </dgm:pt>
    <dgm:pt modelId="{7D6577FE-3415-A94E-88ED-C73E69AE7421}" type="parTrans" cxnId="{099D2398-823C-E84C-9A0A-9D284D196E2F}">
      <dgm:prSet/>
      <dgm:spPr/>
      <dgm:t>
        <a:bodyPr/>
        <a:lstStyle/>
        <a:p>
          <a:endParaRPr lang="en-GB"/>
        </a:p>
      </dgm:t>
    </dgm:pt>
    <dgm:pt modelId="{47612750-99FE-0841-A6A7-E190637D3C4A}" type="sibTrans" cxnId="{099D2398-823C-E84C-9A0A-9D284D196E2F}">
      <dgm:prSet/>
      <dgm:spPr/>
      <dgm:t>
        <a:bodyPr/>
        <a:lstStyle/>
        <a:p>
          <a:endParaRPr lang="en-GB"/>
        </a:p>
      </dgm:t>
    </dgm:pt>
    <dgm:pt modelId="{80C1E561-54AD-CC46-AB4A-95925E8E3B20}" type="pres">
      <dgm:prSet presAssocID="{99D2734A-EE01-3240-843F-C6C960535E99}" presName="Name0" presStyleCnt="0">
        <dgm:presLayoutVars>
          <dgm:dir/>
          <dgm:resizeHandles val="exact"/>
        </dgm:presLayoutVars>
      </dgm:prSet>
      <dgm:spPr/>
    </dgm:pt>
    <dgm:pt modelId="{98FF87F4-AF63-9B45-A09D-0D31727B5736}" type="pres">
      <dgm:prSet presAssocID="{2F801F9F-6B4E-0243-86E1-0369642B1D70}" presName="node" presStyleLbl="node1" presStyleIdx="0" presStyleCnt="6">
        <dgm:presLayoutVars>
          <dgm:bulletEnabled val="1"/>
        </dgm:presLayoutVars>
      </dgm:prSet>
      <dgm:spPr/>
    </dgm:pt>
    <dgm:pt modelId="{268B9E68-E001-FB42-8A0D-A1DF03530E98}" type="pres">
      <dgm:prSet presAssocID="{47612750-99FE-0841-A6A7-E190637D3C4A}" presName="sibTrans" presStyleLbl="sibTrans2D1" presStyleIdx="0" presStyleCnt="5"/>
      <dgm:spPr/>
    </dgm:pt>
    <dgm:pt modelId="{597C7AB5-A657-B64E-A6E8-593FDB778C77}" type="pres">
      <dgm:prSet presAssocID="{47612750-99FE-0841-A6A7-E190637D3C4A}" presName="connectorText" presStyleLbl="sibTrans2D1" presStyleIdx="0" presStyleCnt="5"/>
      <dgm:spPr/>
    </dgm:pt>
    <dgm:pt modelId="{409FCC0F-C338-0D4E-8BB7-025324259703}" type="pres">
      <dgm:prSet presAssocID="{71F9C148-10BA-8240-BE97-773559A427BA}" presName="node" presStyleLbl="node1" presStyleIdx="1" presStyleCnt="6">
        <dgm:presLayoutVars>
          <dgm:bulletEnabled val="1"/>
        </dgm:presLayoutVars>
      </dgm:prSet>
      <dgm:spPr/>
    </dgm:pt>
    <dgm:pt modelId="{6A403217-D1E7-BB41-9585-CEC3CC659240}" type="pres">
      <dgm:prSet presAssocID="{CE1D8E00-FC7B-1344-B12B-D09BCB5CC219}" presName="sibTrans" presStyleLbl="sibTrans2D1" presStyleIdx="1" presStyleCnt="5"/>
      <dgm:spPr/>
    </dgm:pt>
    <dgm:pt modelId="{0BE23574-9D7A-9045-84E5-DB8005E4E82D}" type="pres">
      <dgm:prSet presAssocID="{CE1D8E00-FC7B-1344-B12B-D09BCB5CC219}" presName="connectorText" presStyleLbl="sibTrans2D1" presStyleIdx="1" presStyleCnt="5"/>
      <dgm:spPr/>
    </dgm:pt>
    <dgm:pt modelId="{CEB9F21F-D85C-CE48-9569-0C951ACBACFD}" type="pres">
      <dgm:prSet presAssocID="{1A9F2A5A-72E8-D149-8943-59EFFCCF5185}" presName="node" presStyleLbl="node1" presStyleIdx="2" presStyleCnt="6">
        <dgm:presLayoutVars>
          <dgm:bulletEnabled val="1"/>
        </dgm:presLayoutVars>
      </dgm:prSet>
      <dgm:spPr/>
    </dgm:pt>
    <dgm:pt modelId="{591A2AC1-11BE-164E-B7FC-C17CFCBF79D0}" type="pres">
      <dgm:prSet presAssocID="{B78C4B88-6E90-0146-AFD5-C3C4C6D1AFCE}" presName="sibTrans" presStyleLbl="sibTrans2D1" presStyleIdx="2" presStyleCnt="5"/>
      <dgm:spPr/>
    </dgm:pt>
    <dgm:pt modelId="{134E3973-4EC0-CF4A-B24D-B35755F54305}" type="pres">
      <dgm:prSet presAssocID="{B78C4B88-6E90-0146-AFD5-C3C4C6D1AFCE}" presName="connectorText" presStyleLbl="sibTrans2D1" presStyleIdx="2" presStyleCnt="5"/>
      <dgm:spPr/>
    </dgm:pt>
    <dgm:pt modelId="{CBC6AA21-480C-B24D-86ED-8FB1FDC7075A}" type="pres">
      <dgm:prSet presAssocID="{B08C030C-E1D5-0048-81DC-64F9AD2F1F92}" presName="node" presStyleLbl="node1" presStyleIdx="3" presStyleCnt="6">
        <dgm:presLayoutVars>
          <dgm:bulletEnabled val="1"/>
        </dgm:presLayoutVars>
      </dgm:prSet>
      <dgm:spPr/>
    </dgm:pt>
    <dgm:pt modelId="{3EB8F144-B570-E549-BA33-EE7F39A3E281}" type="pres">
      <dgm:prSet presAssocID="{23FE8758-810A-7C4C-A0FC-F6AABCF10AF7}" presName="sibTrans" presStyleLbl="sibTrans2D1" presStyleIdx="3" presStyleCnt="5"/>
      <dgm:spPr/>
    </dgm:pt>
    <dgm:pt modelId="{F5D2A959-D0F7-0B47-8620-1C351ABB725C}" type="pres">
      <dgm:prSet presAssocID="{23FE8758-810A-7C4C-A0FC-F6AABCF10AF7}" presName="connectorText" presStyleLbl="sibTrans2D1" presStyleIdx="3" presStyleCnt="5"/>
      <dgm:spPr/>
    </dgm:pt>
    <dgm:pt modelId="{FDBF5C73-6C6E-0F4A-856E-AD9E2B504EFC}" type="pres">
      <dgm:prSet presAssocID="{BEB936E1-A515-4747-94F2-574788DF48DE}" presName="node" presStyleLbl="node1" presStyleIdx="4" presStyleCnt="6">
        <dgm:presLayoutVars>
          <dgm:bulletEnabled val="1"/>
        </dgm:presLayoutVars>
      </dgm:prSet>
      <dgm:spPr/>
    </dgm:pt>
    <dgm:pt modelId="{9C03E203-7F3A-8143-961E-DC888B4BA030}" type="pres">
      <dgm:prSet presAssocID="{E0B64203-9563-2947-A501-7B8B6E643C3D}" presName="sibTrans" presStyleLbl="sibTrans2D1" presStyleIdx="4" presStyleCnt="5"/>
      <dgm:spPr/>
    </dgm:pt>
    <dgm:pt modelId="{DC2094AE-5A9E-D441-A16D-BD46A2932CA1}" type="pres">
      <dgm:prSet presAssocID="{E0B64203-9563-2947-A501-7B8B6E643C3D}" presName="connectorText" presStyleLbl="sibTrans2D1" presStyleIdx="4" presStyleCnt="5"/>
      <dgm:spPr/>
    </dgm:pt>
    <dgm:pt modelId="{39A15015-DDDC-8D48-98B7-B7FF3D1F02A7}" type="pres">
      <dgm:prSet presAssocID="{67842E64-AB8F-A04E-95DF-F2BCF61001E8}" presName="node" presStyleLbl="node1" presStyleIdx="5" presStyleCnt="6">
        <dgm:presLayoutVars>
          <dgm:bulletEnabled val="1"/>
        </dgm:presLayoutVars>
      </dgm:prSet>
      <dgm:spPr/>
    </dgm:pt>
  </dgm:ptLst>
  <dgm:cxnLst>
    <dgm:cxn modelId="{FFEEE40A-9C9F-2844-B5CE-B5F0A5456B25}" type="presOf" srcId="{E0B64203-9563-2947-A501-7B8B6E643C3D}" destId="{9C03E203-7F3A-8143-961E-DC888B4BA030}" srcOrd="0" destOrd="0" presId="urn:microsoft.com/office/officeart/2005/8/layout/process1"/>
    <dgm:cxn modelId="{E8D4B11D-EF0A-EC40-AE55-405D056D977C}" type="presOf" srcId="{71F9C148-10BA-8240-BE97-773559A427BA}" destId="{409FCC0F-C338-0D4E-8BB7-025324259703}" srcOrd="0" destOrd="0" presId="urn:microsoft.com/office/officeart/2005/8/layout/process1"/>
    <dgm:cxn modelId="{CE03CB30-7774-CF45-8D1D-D34880CF63F8}" type="presOf" srcId="{BEB936E1-A515-4747-94F2-574788DF48DE}" destId="{FDBF5C73-6C6E-0F4A-856E-AD9E2B504EFC}" srcOrd="0" destOrd="0" presId="urn:microsoft.com/office/officeart/2005/8/layout/process1"/>
    <dgm:cxn modelId="{9E15A233-5C48-9247-BF2E-BA2572F85573}" type="presOf" srcId="{47612750-99FE-0841-A6A7-E190637D3C4A}" destId="{268B9E68-E001-FB42-8A0D-A1DF03530E98}" srcOrd="0" destOrd="0" presId="urn:microsoft.com/office/officeart/2005/8/layout/process1"/>
    <dgm:cxn modelId="{632A573A-872F-F94F-BA8A-4FD214D867A2}" srcId="{99D2734A-EE01-3240-843F-C6C960535E99}" destId="{71F9C148-10BA-8240-BE97-773559A427BA}" srcOrd="1" destOrd="0" parTransId="{0D1998EF-6379-EC49-ACD4-4AB97C98E062}" sibTransId="{CE1D8E00-FC7B-1344-B12B-D09BCB5CC219}"/>
    <dgm:cxn modelId="{0A539345-6C87-E24F-9A9B-24F26593A4BC}" type="presOf" srcId="{CE1D8E00-FC7B-1344-B12B-D09BCB5CC219}" destId="{6A403217-D1E7-BB41-9585-CEC3CC659240}" srcOrd="0" destOrd="0" presId="urn:microsoft.com/office/officeart/2005/8/layout/process1"/>
    <dgm:cxn modelId="{5B079146-287F-3E48-8F10-095FB2A51870}" type="presOf" srcId="{47612750-99FE-0841-A6A7-E190637D3C4A}" destId="{597C7AB5-A657-B64E-A6E8-593FDB778C77}" srcOrd="1" destOrd="0" presId="urn:microsoft.com/office/officeart/2005/8/layout/process1"/>
    <dgm:cxn modelId="{C5A52B49-73C8-3A43-9A46-4FFE26528B0E}" srcId="{99D2734A-EE01-3240-843F-C6C960535E99}" destId="{67842E64-AB8F-A04E-95DF-F2BCF61001E8}" srcOrd="5" destOrd="0" parTransId="{CC7854DC-A2BE-2140-A8DB-50474C4EA47A}" sibTransId="{C4A4BADB-D5B6-454D-BBFE-E439545EA1C4}"/>
    <dgm:cxn modelId="{7B598C4B-3BB3-CF45-BAEB-41BC2235D6FC}" type="presOf" srcId="{1A9F2A5A-72E8-D149-8943-59EFFCCF5185}" destId="{CEB9F21F-D85C-CE48-9569-0C951ACBACFD}" srcOrd="0" destOrd="0" presId="urn:microsoft.com/office/officeart/2005/8/layout/process1"/>
    <dgm:cxn modelId="{DB65FE6C-E8E0-BD4B-B878-B8619B07ADD6}" srcId="{99D2734A-EE01-3240-843F-C6C960535E99}" destId="{B08C030C-E1D5-0048-81DC-64F9AD2F1F92}" srcOrd="3" destOrd="0" parTransId="{327297E5-F53A-FE4C-8919-B887DE6A1D02}" sibTransId="{23FE8758-810A-7C4C-A0FC-F6AABCF10AF7}"/>
    <dgm:cxn modelId="{7F435F4F-2D5E-9448-9438-7039B2D13317}" type="presOf" srcId="{23FE8758-810A-7C4C-A0FC-F6AABCF10AF7}" destId="{3EB8F144-B570-E549-BA33-EE7F39A3E281}" srcOrd="0" destOrd="0" presId="urn:microsoft.com/office/officeart/2005/8/layout/process1"/>
    <dgm:cxn modelId="{FB24E471-69F5-E342-A4C4-A024AFBC48C8}" type="presOf" srcId="{67842E64-AB8F-A04E-95DF-F2BCF61001E8}" destId="{39A15015-DDDC-8D48-98B7-B7FF3D1F02A7}" srcOrd="0" destOrd="0" presId="urn:microsoft.com/office/officeart/2005/8/layout/process1"/>
    <dgm:cxn modelId="{1D7E2B74-77A3-B848-B76E-1039ECCC25F9}" type="presOf" srcId="{B78C4B88-6E90-0146-AFD5-C3C4C6D1AFCE}" destId="{134E3973-4EC0-CF4A-B24D-B35755F54305}" srcOrd="1" destOrd="0" presId="urn:microsoft.com/office/officeart/2005/8/layout/process1"/>
    <dgm:cxn modelId="{CED4C678-EAF3-B74B-BBDA-1FEBF28147A9}" type="presOf" srcId="{23FE8758-810A-7C4C-A0FC-F6AABCF10AF7}" destId="{F5D2A959-D0F7-0B47-8620-1C351ABB725C}" srcOrd="1" destOrd="0" presId="urn:microsoft.com/office/officeart/2005/8/layout/process1"/>
    <dgm:cxn modelId="{099D2398-823C-E84C-9A0A-9D284D196E2F}" srcId="{99D2734A-EE01-3240-843F-C6C960535E99}" destId="{2F801F9F-6B4E-0243-86E1-0369642B1D70}" srcOrd="0" destOrd="0" parTransId="{7D6577FE-3415-A94E-88ED-C73E69AE7421}" sibTransId="{47612750-99FE-0841-A6A7-E190637D3C4A}"/>
    <dgm:cxn modelId="{CF33B3A0-8B1D-B64C-AF76-DFB778FE6825}" srcId="{99D2734A-EE01-3240-843F-C6C960535E99}" destId="{BEB936E1-A515-4747-94F2-574788DF48DE}" srcOrd="4" destOrd="0" parTransId="{136E7E5B-E72E-9140-99B4-94C65654B1A7}" sibTransId="{E0B64203-9563-2947-A501-7B8B6E643C3D}"/>
    <dgm:cxn modelId="{F7E4D6A0-6BA8-F640-AB7E-F9D12B793C48}" type="presOf" srcId="{E0B64203-9563-2947-A501-7B8B6E643C3D}" destId="{DC2094AE-5A9E-D441-A16D-BD46A2932CA1}" srcOrd="1" destOrd="0" presId="urn:microsoft.com/office/officeart/2005/8/layout/process1"/>
    <dgm:cxn modelId="{940FFBB4-F461-8849-ADB1-1D15BD6BF238}" type="presOf" srcId="{B08C030C-E1D5-0048-81DC-64F9AD2F1F92}" destId="{CBC6AA21-480C-B24D-86ED-8FB1FDC7075A}" srcOrd="0" destOrd="0" presId="urn:microsoft.com/office/officeart/2005/8/layout/process1"/>
    <dgm:cxn modelId="{A3D5EFCE-B759-6444-8EBE-DB26F012058E}" type="presOf" srcId="{B78C4B88-6E90-0146-AFD5-C3C4C6D1AFCE}" destId="{591A2AC1-11BE-164E-B7FC-C17CFCBF79D0}" srcOrd="0" destOrd="0" presId="urn:microsoft.com/office/officeart/2005/8/layout/process1"/>
    <dgm:cxn modelId="{929BE8D9-B1C5-3148-AB83-7C533F3F86DA}" type="presOf" srcId="{2F801F9F-6B4E-0243-86E1-0369642B1D70}" destId="{98FF87F4-AF63-9B45-A09D-0D31727B5736}" srcOrd="0" destOrd="0" presId="urn:microsoft.com/office/officeart/2005/8/layout/process1"/>
    <dgm:cxn modelId="{8FB59FE2-EB48-7646-9E5B-777009E65FFC}" srcId="{99D2734A-EE01-3240-843F-C6C960535E99}" destId="{1A9F2A5A-72E8-D149-8943-59EFFCCF5185}" srcOrd="2" destOrd="0" parTransId="{CD3C0765-17CD-ED4D-97A1-23B723A1E2D9}" sibTransId="{B78C4B88-6E90-0146-AFD5-C3C4C6D1AFCE}"/>
    <dgm:cxn modelId="{C51CC6E8-0D15-824D-A32F-19E9A6A2C3CE}" type="presOf" srcId="{99D2734A-EE01-3240-843F-C6C960535E99}" destId="{80C1E561-54AD-CC46-AB4A-95925E8E3B20}" srcOrd="0" destOrd="0" presId="urn:microsoft.com/office/officeart/2005/8/layout/process1"/>
    <dgm:cxn modelId="{A29D6FEF-B2C3-1542-A719-2AD59A5FCFF6}" type="presOf" srcId="{CE1D8E00-FC7B-1344-B12B-D09BCB5CC219}" destId="{0BE23574-9D7A-9045-84E5-DB8005E4E82D}" srcOrd="1" destOrd="0" presId="urn:microsoft.com/office/officeart/2005/8/layout/process1"/>
    <dgm:cxn modelId="{829B4F1B-4DA8-C14C-AF69-D3D9ACEA528D}" type="presParOf" srcId="{80C1E561-54AD-CC46-AB4A-95925E8E3B20}" destId="{98FF87F4-AF63-9B45-A09D-0D31727B5736}" srcOrd="0" destOrd="0" presId="urn:microsoft.com/office/officeart/2005/8/layout/process1"/>
    <dgm:cxn modelId="{3A70C60C-FA40-694A-8022-25772F0650DD}" type="presParOf" srcId="{80C1E561-54AD-CC46-AB4A-95925E8E3B20}" destId="{268B9E68-E001-FB42-8A0D-A1DF03530E98}" srcOrd="1" destOrd="0" presId="urn:microsoft.com/office/officeart/2005/8/layout/process1"/>
    <dgm:cxn modelId="{CE93CE77-32BC-6542-8F17-591BA6787438}" type="presParOf" srcId="{268B9E68-E001-FB42-8A0D-A1DF03530E98}" destId="{597C7AB5-A657-B64E-A6E8-593FDB778C77}" srcOrd="0" destOrd="0" presId="urn:microsoft.com/office/officeart/2005/8/layout/process1"/>
    <dgm:cxn modelId="{D5375F2D-529A-1F40-AB82-74A8ED462865}" type="presParOf" srcId="{80C1E561-54AD-CC46-AB4A-95925E8E3B20}" destId="{409FCC0F-C338-0D4E-8BB7-025324259703}" srcOrd="2" destOrd="0" presId="urn:microsoft.com/office/officeart/2005/8/layout/process1"/>
    <dgm:cxn modelId="{FA4618EC-41F7-8149-B872-A5FA7C3B467D}" type="presParOf" srcId="{80C1E561-54AD-CC46-AB4A-95925E8E3B20}" destId="{6A403217-D1E7-BB41-9585-CEC3CC659240}" srcOrd="3" destOrd="0" presId="urn:microsoft.com/office/officeart/2005/8/layout/process1"/>
    <dgm:cxn modelId="{97F8D0AB-5D04-4C48-8C59-899F66D5AE43}" type="presParOf" srcId="{6A403217-D1E7-BB41-9585-CEC3CC659240}" destId="{0BE23574-9D7A-9045-84E5-DB8005E4E82D}" srcOrd="0" destOrd="0" presId="urn:microsoft.com/office/officeart/2005/8/layout/process1"/>
    <dgm:cxn modelId="{17B449E8-A4F1-894A-A8CE-335AB34F468B}" type="presParOf" srcId="{80C1E561-54AD-CC46-AB4A-95925E8E3B20}" destId="{CEB9F21F-D85C-CE48-9569-0C951ACBACFD}" srcOrd="4" destOrd="0" presId="urn:microsoft.com/office/officeart/2005/8/layout/process1"/>
    <dgm:cxn modelId="{3BD0CF8F-3395-B04A-8E28-E13A6B0C51AF}" type="presParOf" srcId="{80C1E561-54AD-CC46-AB4A-95925E8E3B20}" destId="{591A2AC1-11BE-164E-B7FC-C17CFCBF79D0}" srcOrd="5" destOrd="0" presId="urn:microsoft.com/office/officeart/2005/8/layout/process1"/>
    <dgm:cxn modelId="{B2A39A35-8B21-2A40-8C52-C6571A4B1798}" type="presParOf" srcId="{591A2AC1-11BE-164E-B7FC-C17CFCBF79D0}" destId="{134E3973-4EC0-CF4A-B24D-B35755F54305}" srcOrd="0" destOrd="0" presId="urn:microsoft.com/office/officeart/2005/8/layout/process1"/>
    <dgm:cxn modelId="{1C8306E4-090C-7B49-AF79-02DB27FE5C57}" type="presParOf" srcId="{80C1E561-54AD-CC46-AB4A-95925E8E3B20}" destId="{CBC6AA21-480C-B24D-86ED-8FB1FDC7075A}" srcOrd="6" destOrd="0" presId="urn:microsoft.com/office/officeart/2005/8/layout/process1"/>
    <dgm:cxn modelId="{AE70CD15-770A-EE47-A1BB-218F48F3CC95}" type="presParOf" srcId="{80C1E561-54AD-CC46-AB4A-95925E8E3B20}" destId="{3EB8F144-B570-E549-BA33-EE7F39A3E281}" srcOrd="7" destOrd="0" presId="urn:microsoft.com/office/officeart/2005/8/layout/process1"/>
    <dgm:cxn modelId="{844C58BD-95EB-0B4C-96B2-D2706723C52F}" type="presParOf" srcId="{3EB8F144-B570-E549-BA33-EE7F39A3E281}" destId="{F5D2A959-D0F7-0B47-8620-1C351ABB725C}" srcOrd="0" destOrd="0" presId="urn:microsoft.com/office/officeart/2005/8/layout/process1"/>
    <dgm:cxn modelId="{D84EFF11-31AF-8C4D-852F-A171188A7A6B}" type="presParOf" srcId="{80C1E561-54AD-CC46-AB4A-95925E8E3B20}" destId="{FDBF5C73-6C6E-0F4A-856E-AD9E2B504EFC}" srcOrd="8" destOrd="0" presId="urn:microsoft.com/office/officeart/2005/8/layout/process1"/>
    <dgm:cxn modelId="{EBEED55A-3987-FC4C-99CB-CED9B9A21107}" type="presParOf" srcId="{80C1E561-54AD-CC46-AB4A-95925E8E3B20}" destId="{9C03E203-7F3A-8143-961E-DC888B4BA030}" srcOrd="9" destOrd="0" presId="urn:microsoft.com/office/officeart/2005/8/layout/process1"/>
    <dgm:cxn modelId="{82EF4842-5B8A-4B4D-AC7C-DB834122ECD8}" type="presParOf" srcId="{9C03E203-7F3A-8143-961E-DC888B4BA030}" destId="{DC2094AE-5A9E-D441-A16D-BD46A2932CA1}" srcOrd="0" destOrd="0" presId="urn:microsoft.com/office/officeart/2005/8/layout/process1"/>
    <dgm:cxn modelId="{F8571214-DE1B-C14C-AC16-76747209E14C}" type="presParOf" srcId="{80C1E561-54AD-CC46-AB4A-95925E8E3B20}" destId="{39A15015-DDDC-8D48-98B7-B7FF3D1F02A7}"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F87F4-AF63-9B45-A09D-0D31727B5736}">
      <dsp:nvSpPr>
        <dsp:cNvPr id="0" name=""/>
        <dsp:cNvSpPr/>
      </dsp:nvSpPr>
      <dsp:spPr>
        <a:xfrm>
          <a:off x="0" y="2304809"/>
          <a:ext cx="1348413" cy="809048"/>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New</a:t>
          </a:r>
        </a:p>
      </dsp:txBody>
      <dsp:txXfrm>
        <a:off x="23696" y="2328505"/>
        <a:ext cx="1301021" cy="761656"/>
      </dsp:txXfrm>
    </dsp:sp>
    <dsp:sp modelId="{268B9E68-E001-FB42-8A0D-A1DF03530E98}">
      <dsp:nvSpPr>
        <dsp:cNvPr id="0" name=""/>
        <dsp:cNvSpPr/>
      </dsp:nvSpPr>
      <dsp:spPr>
        <a:xfrm>
          <a:off x="1483254" y="2542130"/>
          <a:ext cx="285863" cy="3344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483254" y="2609011"/>
        <a:ext cx="200104" cy="200644"/>
      </dsp:txXfrm>
    </dsp:sp>
    <dsp:sp modelId="{409FCC0F-C338-0D4E-8BB7-025324259703}">
      <dsp:nvSpPr>
        <dsp:cNvPr id="0" name=""/>
        <dsp:cNvSpPr/>
      </dsp:nvSpPr>
      <dsp:spPr>
        <a:xfrm>
          <a:off x="1887778" y="2304809"/>
          <a:ext cx="1348413" cy="809048"/>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Active</a:t>
          </a:r>
        </a:p>
      </dsp:txBody>
      <dsp:txXfrm>
        <a:off x="1911474" y="2328505"/>
        <a:ext cx="1301021" cy="761656"/>
      </dsp:txXfrm>
    </dsp:sp>
    <dsp:sp modelId="{6A403217-D1E7-BB41-9585-CEC3CC659240}">
      <dsp:nvSpPr>
        <dsp:cNvPr id="0" name=""/>
        <dsp:cNvSpPr/>
      </dsp:nvSpPr>
      <dsp:spPr>
        <a:xfrm>
          <a:off x="3371033" y="2542130"/>
          <a:ext cx="285863" cy="3344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371033" y="2609011"/>
        <a:ext cx="200104" cy="200644"/>
      </dsp:txXfrm>
    </dsp:sp>
    <dsp:sp modelId="{CEB9F21F-D85C-CE48-9569-0C951ACBACFD}">
      <dsp:nvSpPr>
        <dsp:cNvPr id="0" name=""/>
        <dsp:cNvSpPr/>
      </dsp:nvSpPr>
      <dsp:spPr>
        <a:xfrm>
          <a:off x="3775557" y="2304809"/>
          <a:ext cx="1348413" cy="809048"/>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Expiry/Delete</a:t>
          </a:r>
        </a:p>
      </dsp:txBody>
      <dsp:txXfrm>
        <a:off x="3799253" y="2328505"/>
        <a:ext cx="1301021" cy="761656"/>
      </dsp:txXfrm>
    </dsp:sp>
    <dsp:sp modelId="{591A2AC1-11BE-164E-B7FC-C17CFCBF79D0}">
      <dsp:nvSpPr>
        <dsp:cNvPr id="0" name=""/>
        <dsp:cNvSpPr/>
      </dsp:nvSpPr>
      <dsp:spPr>
        <a:xfrm>
          <a:off x="5258812" y="2542130"/>
          <a:ext cx="285863" cy="3344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258812" y="2609011"/>
        <a:ext cx="200104" cy="200644"/>
      </dsp:txXfrm>
    </dsp:sp>
    <dsp:sp modelId="{CBC6AA21-480C-B24D-86ED-8FB1FDC7075A}">
      <dsp:nvSpPr>
        <dsp:cNvPr id="0" name=""/>
        <dsp:cNvSpPr/>
      </dsp:nvSpPr>
      <dsp:spPr>
        <a:xfrm>
          <a:off x="5663336" y="2304809"/>
          <a:ext cx="1348413" cy="809048"/>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Soft-deleted</a:t>
          </a:r>
        </a:p>
      </dsp:txBody>
      <dsp:txXfrm>
        <a:off x="5687032" y="2328505"/>
        <a:ext cx="1301021" cy="761656"/>
      </dsp:txXfrm>
    </dsp:sp>
    <dsp:sp modelId="{3EB8F144-B570-E549-BA33-EE7F39A3E281}">
      <dsp:nvSpPr>
        <dsp:cNvPr id="0" name=""/>
        <dsp:cNvSpPr/>
      </dsp:nvSpPr>
      <dsp:spPr>
        <a:xfrm>
          <a:off x="7146591" y="2542130"/>
          <a:ext cx="285863" cy="3344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7146591" y="2609011"/>
        <a:ext cx="200104" cy="200644"/>
      </dsp:txXfrm>
    </dsp:sp>
    <dsp:sp modelId="{FDBF5C73-6C6E-0F4A-856E-AD9E2B504EFC}">
      <dsp:nvSpPr>
        <dsp:cNvPr id="0" name=""/>
        <dsp:cNvSpPr/>
      </dsp:nvSpPr>
      <dsp:spPr>
        <a:xfrm>
          <a:off x="7551115" y="2304809"/>
          <a:ext cx="1348413" cy="809048"/>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Hard-delete</a:t>
          </a:r>
        </a:p>
      </dsp:txBody>
      <dsp:txXfrm>
        <a:off x="7574811" y="2328505"/>
        <a:ext cx="1301021" cy="761656"/>
      </dsp:txXfrm>
    </dsp:sp>
    <dsp:sp modelId="{9C03E203-7F3A-8143-961E-DC888B4BA030}">
      <dsp:nvSpPr>
        <dsp:cNvPr id="0" name=""/>
        <dsp:cNvSpPr/>
      </dsp:nvSpPr>
      <dsp:spPr>
        <a:xfrm>
          <a:off x="9034370" y="2542130"/>
          <a:ext cx="285863" cy="3344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9034370" y="2609011"/>
        <a:ext cx="200104" cy="200644"/>
      </dsp:txXfrm>
    </dsp:sp>
    <dsp:sp modelId="{39A15015-DDDC-8D48-98B7-B7FF3D1F02A7}">
      <dsp:nvSpPr>
        <dsp:cNvPr id="0" name=""/>
        <dsp:cNvSpPr/>
      </dsp:nvSpPr>
      <dsp:spPr>
        <a:xfrm>
          <a:off x="9438894" y="2304809"/>
          <a:ext cx="1348413" cy="809048"/>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Retention</a:t>
          </a:r>
        </a:p>
      </dsp:txBody>
      <dsp:txXfrm>
        <a:off x="9462590" y="2328505"/>
        <a:ext cx="1301021" cy="7616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10/6/2020 6:32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10/6/2020 6:32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62C61DAB-D93E-49CA-B245-379601CFE8D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6:32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38570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4916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6:32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55100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15</a:t>
            </a:fld>
            <a:endParaRPr lang="en-US"/>
          </a:p>
        </p:txBody>
      </p:sp>
    </p:spTree>
    <p:extLst>
      <p:ext uri="{BB962C8B-B14F-4D97-AF65-F5344CB8AC3E}">
        <p14:creationId xmlns:p14="http://schemas.microsoft.com/office/powerpoint/2010/main" val="2616472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17</a:t>
            </a:fld>
            <a:endParaRPr lang="en-US"/>
          </a:p>
        </p:txBody>
      </p:sp>
    </p:spTree>
    <p:extLst>
      <p:ext uri="{BB962C8B-B14F-4D97-AF65-F5344CB8AC3E}">
        <p14:creationId xmlns:p14="http://schemas.microsoft.com/office/powerpoint/2010/main" val="1577454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18</a:t>
            </a:fld>
            <a:endParaRPr lang="en-US"/>
          </a:p>
        </p:txBody>
      </p:sp>
    </p:spTree>
    <p:extLst>
      <p:ext uri="{BB962C8B-B14F-4D97-AF65-F5344CB8AC3E}">
        <p14:creationId xmlns:p14="http://schemas.microsoft.com/office/powerpoint/2010/main" val="2310974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6:32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178908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20</a:t>
            </a:fld>
            <a:endParaRPr lang="en-US"/>
          </a:p>
        </p:txBody>
      </p:sp>
    </p:spTree>
    <p:extLst>
      <p:ext uri="{BB962C8B-B14F-4D97-AF65-F5344CB8AC3E}">
        <p14:creationId xmlns:p14="http://schemas.microsoft.com/office/powerpoint/2010/main" val="3602972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22</a:t>
            </a:fld>
            <a:endParaRPr lang="en-US"/>
          </a:p>
        </p:txBody>
      </p:sp>
    </p:spTree>
    <p:extLst>
      <p:ext uri="{BB962C8B-B14F-4D97-AF65-F5344CB8AC3E}">
        <p14:creationId xmlns:p14="http://schemas.microsoft.com/office/powerpoint/2010/main" val="1980353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23</a:t>
            </a:fld>
            <a:endParaRPr lang="en-US"/>
          </a:p>
        </p:txBody>
      </p:sp>
    </p:spTree>
    <p:extLst>
      <p:ext uri="{BB962C8B-B14F-4D97-AF65-F5344CB8AC3E}">
        <p14:creationId xmlns:p14="http://schemas.microsoft.com/office/powerpoint/2010/main" val="2740174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24</a:t>
            </a:fld>
            <a:endParaRPr lang="en-US"/>
          </a:p>
        </p:txBody>
      </p:sp>
    </p:spTree>
    <p:extLst>
      <p:ext uri="{BB962C8B-B14F-4D97-AF65-F5344CB8AC3E}">
        <p14:creationId xmlns:p14="http://schemas.microsoft.com/office/powerpoint/2010/main" val="2477439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25</a:t>
            </a:fld>
            <a:endParaRPr lang="en-US"/>
          </a:p>
        </p:txBody>
      </p:sp>
    </p:spTree>
    <p:extLst>
      <p:ext uri="{BB962C8B-B14F-4D97-AF65-F5344CB8AC3E}">
        <p14:creationId xmlns:p14="http://schemas.microsoft.com/office/powerpoint/2010/main" val="3132582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6:32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931453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26</a:t>
            </a:fld>
            <a:endParaRPr lang="en-US"/>
          </a:p>
        </p:txBody>
      </p:sp>
    </p:spTree>
    <p:extLst>
      <p:ext uri="{BB962C8B-B14F-4D97-AF65-F5344CB8AC3E}">
        <p14:creationId xmlns:p14="http://schemas.microsoft.com/office/powerpoint/2010/main" val="642409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27</a:t>
            </a:fld>
            <a:endParaRPr lang="en-US"/>
          </a:p>
        </p:txBody>
      </p:sp>
    </p:spTree>
    <p:extLst>
      <p:ext uri="{BB962C8B-B14F-4D97-AF65-F5344CB8AC3E}">
        <p14:creationId xmlns:p14="http://schemas.microsoft.com/office/powerpoint/2010/main" val="1204652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28</a:t>
            </a:fld>
            <a:endParaRPr lang="en-US"/>
          </a:p>
        </p:txBody>
      </p:sp>
    </p:spTree>
    <p:extLst>
      <p:ext uri="{BB962C8B-B14F-4D97-AF65-F5344CB8AC3E}">
        <p14:creationId xmlns:p14="http://schemas.microsoft.com/office/powerpoint/2010/main" val="156778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29</a:t>
            </a:fld>
            <a:endParaRPr lang="en-US"/>
          </a:p>
        </p:txBody>
      </p:sp>
    </p:spTree>
    <p:extLst>
      <p:ext uri="{BB962C8B-B14F-4D97-AF65-F5344CB8AC3E}">
        <p14:creationId xmlns:p14="http://schemas.microsoft.com/office/powerpoint/2010/main" val="1927005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30</a:t>
            </a:fld>
            <a:endParaRPr lang="en-US"/>
          </a:p>
        </p:txBody>
      </p:sp>
    </p:spTree>
    <p:extLst>
      <p:ext uri="{BB962C8B-B14F-4D97-AF65-F5344CB8AC3E}">
        <p14:creationId xmlns:p14="http://schemas.microsoft.com/office/powerpoint/2010/main" val="3655866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31</a:t>
            </a:fld>
            <a:endParaRPr lang="en-US"/>
          </a:p>
        </p:txBody>
      </p:sp>
    </p:spTree>
    <p:extLst>
      <p:ext uri="{BB962C8B-B14F-4D97-AF65-F5344CB8AC3E}">
        <p14:creationId xmlns:p14="http://schemas.microsoft.com/office/powerpoint/2010/main" val="621985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32</a:t>
            </a:fld>
            <a:endParaRPr lang="en-US"/>
          </a:p>
        </p:txBody>
      </p:sp>
    </p:spTree>
    <p:extLst>
      <p:ext uri="{BB962C8B-B14F-4D97-AF65-F5344CB8AC3E}">
        <p14:creationId xmlns:p14="http://schemas.microsoft.com/office/powerpoint/2010/main" val="214724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33</a:t>
            </a:fld>
            <a:endParaRPr lang="en-US"/>
          </a:p>
        </p:txBody>
      </p:sp>
    </p:spTree>
    <p:extLst>
      <p:ext uri="{BB962C8B-B14F-4D97-AF65-F5344CB8AC3E}">
        <p14:creationId xmlns:p14="http://schemas.microsoft.com/office/powerpoint/2010/main" val="2776110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34</a:t>
            </a:fld>
            <a:endParaRPr lang="en-US"/>
          </a:p>
        </p:txBody>
      </p:sp>
    </p:spTree>
    <p:extLst>
      <p:ext uri="{BB962C8B-B14F-4D97-AF65-F5344CB8AC3E}">
        <p14:creationId xmlns:p14="http://schemas.microsoft.com/office/powerpoint/2010/main" val="1245644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35</a:t>
            </a:fld>
            <a:endParaRPr lang="en-US"/>
          </a:p>
        </p:txBody>
      </p:sp>
    </p:spTree>
    <p:extLst>
      <p:ext uri="{BB962C8B-B14F-4D97-AF65-F5344CB8AC3E}">
        <p14:creationId xmlns:p14="http://schemas.microsoft.com/office/powerpoint/2010/main" val="48369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algn="l"/>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06C18626-F474-479E-937A-543AA55347B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6:32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6" name="Footer Placeholder 5"/>
          <p:cNvSpPr>
            <a:spLocks noGrp="1"/>
          </p:cNvSpPr>
          <p:nvPr>
            <p:ph type="ftr" sz="quarter" idx="13"/>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38647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36</a:t>
            </a:fld>
            <a:endParaRPr lang="en-US"/>
          </a:p>
        </p:txBody>
      </p:sp>
    </p:spTree>
    <p:extLst>
      <p:ext uri="{BB962C8B-B14F-4D97-AF65-F5344CB8AC3E}">
        <p14:creationId xmlns:p14="http://schemas.microsoft.com/office/powerpoint/2010/main" val="557372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6:32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262562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32472" fontAlgn="base">
              <a:spcBef>
                <a:spcPct val="0"/>
              </a:spcBef>
              <a:spcAft>
                <a:spcPct val="0"/>
              </a:spcAft>
            </a:pPr>
            <a:endParaRPr lang="en-US" sz="900" dirty="0">
              <a:gradFill>
                <a:gsLst>
                  <a:gs pos="0">
                    <a:srgbClr val="FFFFFF"/>
                  </a:gs>
                  <a:gs pos="100000">
                    <a:srgbClr val="FFFFFF"/>
                  </a:gs>
                </a:gsLst>
                <a:lin ang="5400000" scaled="0"/>
              </a:gradFill>
              <a:ea typeface="Segoe UI" pitchFamily="34" charset="0"/>
              <a:cs typeface="Segoe UI"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39</a:t>
            </a:fld>
            <a:endParaRPr lang="en-US"/>
          </a:p>
        </p:txBody>
      </p:sp>
    </p:spTree>
    <p:extLst>
      <p:ext uri="{BB962C8B-B14F-4D97-AF65-F5344CB8AC3E}">
        <p14:creationId xmlns:p14="http://schemas.microsoft.com/office/powerpoint/2010/main" val="4166479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32472" fontAlgn="base">
              <a:spcBef>
                <a:spcPct val="0"/>
              </a:spcBef>
              <a:spcAft>
                <a:spcPct val="0"/>
              </a:spcAft>
            </a:pPr>
            <a:endParaRPr lang="en-US" sz="900" dirty="0">
              <a:gradFill>
                <a:gsLst>
                  <a:gs pos="0">
                    <a:srgbClr val="FFFFFF"/>
                  </a:gs>
                  <a:gs pos="100000">
                    <a:srgbClr val="FFFFFF"/>
                  </a:gs>
                </a:gsLst>
                <a:lin ang="5400000" scaled="0"/>
              </a:gradFill>
              <a:ea typeface="Segoe UI" pitchFamily="34" charset="0"/>
              <a:cs typeface="Segoe UI"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40</a:t>
            </a:fld>
            <a:endParaRPr lang="en-US"/>
          </a:p>
        </p:txBody>
      </p:sp>
    </p:spTree>
    <p:extLst>
      <p:ext uri="{BB962C8B-B14F-4D97-AF65-F5344CB8AC3E}">
        <p14:creationId xmlns:p14="http://schemas.microsoft.com/office/powerpoint/2010/main" val="2606005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32472" fontAlgn="base">
              <a:spcBef>
                <a:spcPct val="0"/>
              </a:spcBef>
              <a:spcAft>
                <a:spcPct val="0"/>
              </a:spcAft>
            </a:pPr>
            <a:endParaRPr lang="en-US" sz="900" dirty="0">
              <a:gradFill>
                <a:gsLst>
                  <a:gs pos="0">
                    <a:srgbClr val="FFFFFF"/>
                  </a:gs>
                  <a:gs pos="100000">
                    <a:srgbClr val="FFFFFF"/>
                  </a:gs>
                </a:gsLst>
                <a:lin ang="5400000" scaled="0"/>
              </a:gradFill>
              <a:ea typeface="Segoe UI" pitchFamily="34" charset="0"/>
              <a:cs typeface="Segoe UI"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41</a:t>
            </a:fld>
            <a:endParaRPr lang="en-US"/>
          </a:p>
        </p:txBody>
      </p:sp>
    </p:spTree>
    <p:extLst>
      <p:ext uri="{BB962C8B-B14F-4D97-AF65-F5344CB8AC3E}">
        <p14:creationId xmlns:p14="http://schemas.microsoft.com/office/powerpoint/2010/main" val="1052989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32472" fontAlgn="base">
              <a:spcBef>
                <a:spcPct val="0"/>
              </a:spcBef>
              <a:spcAft>
                <a:spcPct val="0"/>
              </a:spcAft>
            </a:pPr>
            <a:endParaRPr lang="en-US" sz="900" dirty="0">
              <a:gradFill>
                <a:gsLst>
                  <a:gs pos="0">
                    <a:srgbClr val="FFFFFF"/>
                  </a:gs>
                  <a:gs pos="100000">
                    <a:srgbClr val="FFFFFF"/>
                  </a:gs>
                </a:gsLst>
                <a:lin ang="5400000" scaled="0"/>
              </a:gradFill>
              <a:ea typeface="Segoe UI" pitchFamily="34" charset="0"/>
              <a:cs typeface="Segoe UI"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42</a:t>
            </a:fld>
            <a:endParaRPr lang="en-US"/>
          </a:p>
        </p:txBody>
      </p:sp>
    </p:spTree>
    <p:extLst>
      <p:ext uri="{BB962C8B-B14F-4D97-AF65-F5344CB8AC3E}">
        <p14:creationId xmlns:p14="http://schemas.microsoft.com/office/powerpoint/2010/main" val="1299146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32472" fontAlgn="base">
              <a:spcBef>
                <a:spcPct val="0"/>
              </a:spcBef>
              <a:spcAft>
                <a:spcPct val="0"/>
              </a:spcAft>
            </a:pPr>
            <a:endParaRPr lang="en-US" sz="900" dirty="0">
              <a:gradFill>
                <a:gsLst>
                  <a:gs pos="0">
                    <a:srgbClr val="FFFFFF"/>
                  </a:gs>
                  <a:gs pos="100000">
                    <a:srgbClr val="FFFFFF"/>
                  </a:gs>
                </a:gsLst>
                <a:lin ang="5400000" scaled="0"/>
              </a:gradFill>
              <a:ea typeface="Segoe UI" pitchFamily="34" charset="0"/>
              <a:cs typeface="Segoe UI"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43</a:t>
            </a:fld>
            <a:endParaRPr lang="en-US"/>
          </a:p>
        </p:txBody>
      </p:sp>
    </p:spTree>
    <p:extLst>
      <p:ext uri="{BB962C8B-B14F-4D97-AF65-F5344CB8AC3E}">
        <p14:creationId xmlns:p14="http://schemas.microsoft.com/office/powerpoint/2010/main" val="39613362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6:32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71036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46</a:t>
            </a:fld>
            <a:endParaRPr lang="en-US"/>
          </a:p>
        </p:txBody>
      </p:sp>
    </p:spTree>
    <p:extLst>
      <p:ext uri="{BB962C8B-B14F-4D97-AF65-F5344CB8AC3E}">
        <p14:creationId xmlns:p14="http://schemas.microsoft.com/office/powerpoint/2010/main" val="258292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6:32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42004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10/6/2020 6:32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29465305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6:32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316224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10/6/2020 6:32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49</a:t>
            </a:fld>
            <a:endParaRPr lang="en-US"/>
          </a:p>
        </p:txBody>
      </p:sp>
    </p:spTree>
    <p:extLst>
      <p:ext uri="{BB962C8B-B14F-4D97-AF65-F5344CB8AC3E}">
        <p14:creationId xmlns:p14="http://schemas.microsoft.com/office/powerpoint/2010/main" val="2687427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6:32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0668945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6:32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70151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6:32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47892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4916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6:32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95194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4916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6:32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0991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4916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6:32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64416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49165"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6:32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74765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5" name="Picture 4" descr="Microsoft Ignite The Tour graphic">
            <a:extLst>
              <a:ext uri="{FF2B5EF4-FFF2-40B4-BE49-F238E27FC236}">
                <a16:creationId xmlns:a16="http://schemas.microsoft.com/office/drawing/2014/main" id="{6BC7859C-3559-4338-9DC0-EC0A6FB166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06486" y="0"/>
            <a:ext cx="9285514"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grpSp>
        <p:nvGrpSpPr>
          <p:cNvPr id="11" name="Group 4" descr="Microsoft Ignite The Tour logo">
            <a:extLst>
              <a:ext uri="{FF2B5EF4-FFF2-40B4-BE49-F238E27FC236}">
                <a16:creationId xmlns:a16="http://schemas.microsoft.com/office/drawing/2014/main" id="{77D3015C-F206-4299-9E56-BE80355D041C}"/>
              </a:ext>
            </a:extLst>
          </p:cNvPr>
          <p:cNvGrpSpPr>
            <a:grpSpLocks noChangeAspect="1"/>
          </p:cNvGrpSpPr>
          <p:nvPr userDrawn="1"/>
        </p:nvGrpSpPr>
        <p:grpSpPr bwMode="black">
          <a:xfrm>
            <a:off x="537712" y="2913735"/>
            <a:ext cx="4655288" cy="1284967"/>
            <a:chOff x="342" y="1465"/>
            <a:chExt cx="2565" cy="708"/>
          </a:xfrm>
        </p:grpSpPr>
        <p:sp>
          <p:nvSpPr>
            <p:cNvPr id="12" name="Freeform 5">
              <a:extLst>
                <a:ext uri="{FF2B5EF4-FFF2-40B4-BE49-F238E27FC236}">
                  <a16:creationId xmlns:a16="http://schemas.microsoft.com/office/drawing/2014/main" id="{562B2DD0-9CB5-44D0-8DEF-3E7B1FD25602}"/>
                </a:ext>
              </a:extLst>
            </p:cNvPr>
            <p:cNvSpPr>
              <a:spLocks noChangeAspect="1" noEditPoints="1"/>
            </p:cNvSpPr>
            <p:nvPr userDrawn="1"/>
          </p:nvSpPr>
          <p:spPr bwMode="black">
            <a:xfrm>
              <a:off x="368" y="1465"/>
              <a:ext cx="2539" cy="373"/>
            </a:xfrm>
            <a:custGeom>
              <a:avLst/>
              <a:gdLst>
                <a:gd name="T0" fmla="*/ 3327 w 3480"/>
                <a:gd name="T1" fmla="*/ 182 h 502"/>
                <a:gd name="T2" fmla="*/ 3305 w 3480"/>
                <a:gd name="T3" fmla="*/ 271 h 502"/>
                <a:gd name="T4" fmla="*/ 3367 w 3480"/>
                <a:gd name="T5" fmla="*/ 388 h 502"/>
                <a:gd name="T6" fmla="*/ 3451 w 3480"/>
                <a:gd name="T7" fmla="*/ 155 h 502"/>
                <a:gd name="T8" fmla="*/ 3176 w 3480"/>
                <a:gd name="T9" fmla="*/ 388 h 502"/>
                <a:gd name="T10" fmla="*/ 3101 w 3480"/>
                <a:gd name="T11" fmla="*/ 128 h 502"/>
                <a:gd name="T12" fmla="*/ 3221 w 3480"/>
                <a:gd name="T13" fmla="*/ 173 h 502"/>
                <a:gd name="T14" fmla="*/ 3221 w 3480"/>
                <a:gd name="T15" fmla="*/ 334 h 502"/>
                <a:gd name="T16" fmla="*/ 2957 w 3480"/>
                <a:gd name="T17" fmla="*/ 128 h 502"/>
                <a:gd name="T18" fmla="*/ 2962 w 3480"/>
                <a:gd name="T19" fmla="*/ 65 h 502"/>
                <a:gd name="T20" fmla="*/ 3021 w 3480"/>
                <a:gd name="T21" fmla="*/ 41 h 502"/>
                <a:gd name="T22" fmla="*/ 2843 w 3480"/>
                <a:gd name="T23" fmla="*/ 382 h 502"/>
                <a:gd name="T24" fmla="*/ 2731 w 3480"/>
                <a:gd name="T25" fmla="*/ 382 h 502"/>
                <a:gd name="T26" fmla="*/ 2732 w 3480"/>
                <a:gd name="T27" fmla="*/ 170 h 502"/>
                <a:gd name="T28" fmla="*/ 2555 w 3480"/>
                <a:gd name="T29" fmla="*/ 266 h 502"/>
                <a:gd name="T30" fmla="*/ 2441 w 3480"/>
                <a:gd name="T31" fmla="*/ 192 h 502"/>
                <a:gd name="T32" fmla="*/ 2555 w 3480"/>
                <a:gd name="T33" fmla="*/ 266 h 502"/>
                <a:gd name="T34" fmla="*/ 2383 w 3480"/>
                <a:gd name="T35" fmla="*/ 433 h 502"/>
                <a:gd name="T36" fmla="*/ 2467 w 3480"/>
                <a:gd name="T37" fmla="*/ 388 h 502"/>
                <a:gd name="T38" fmla="*/ 2553 w 3480"/>
                <a:gd name="T39" fmla="*/ 163 h 502"/>
                <a:gd name="T40" fmla="*/ 2313 w 3480"/>
                <a:gd name="T41" fmla="*/ 382 h 502"/>
                <a:gd name="T42" fmla="*/ 2313 w 3480"/>
                <a:gd name="T43" fmla="*/ 382 h 502"/>
                <a:gd name="T44" fmla="*/ 2023 w 3480"/>
                <a:gd name="T45" fmla="*/ 52 h 502"/>
                <a:gd name="T46" fmla="*/ 1864 w 3480"/>
                <a:gd name="T47" fmla="*/ 128 h 502"/>
                <a:gd name="T48" fmla="*/ 1899 w 3480"/>
                <a:gd name="T49" fmla="*/ 0 h 502"/>
                <a:gd name="T50" fmla="*/ 1763 w 3480"/>
                <a:gd name="T51" fmla="*/ 173 h 502"/>
                <a:gd name="T52" fmla="*/ 1922 w 3480"/>
                <a:gd name="T53" fmla="*/ 173 h 502"/>
                <a:gd name="T54" fmla="*/ 2084 w 3480"/>
                <a:gd name="T55" fmla="*/ 380 h 502"/>
                <a:gd name="T56" fmla="*/ 2023 w 3480"/>
                <a:gd name="T57" fmla="*/ 173 h 502"/>
                <a:gd name="T58" fmla="*/ 1541 w 3480"/>
                <a:gd name="T59" fmla="*/ 256 h 502"/>
                <a:gd name="T60" fmla="*/ 1667 w 3480"/>
                <a:gd name="T61" fmla="*/ 190 h 502"/>
                <a:gd name="T62" fmla="*/ 1481 w 3480"/>
                <a:gd name="T63" fmla="*/ 258 h 502"/>
                <a:gd name="T64" fmla="*/ 1708 w 3480"/>
                <a:gd name="T65" fmla="*/ 352 h 502"/>
                <a:gd name="T66" fmla="*/ 1338 w 3480"/>
                <a:gd name="T67" fmla="*/ 345 h 502"/>
                <a:gd name="T68" fmla="*/ 1332 w 3480"/>
                <a:gd name="T69" fmla="*/ 272 h 502"/>
                <a:gd name="T70" fmla="*/ 1275 w 3480"/>
                <a:gd name="T71" fmla="*/ 164 h 502"/>
                <a:gd name="T72" fmla="*/ 1434 w 3480"/>
                <a:gd name="T73" fmla="*/ 183 h 502"/>
                <a:gd name="T74" fmla="*/ 1324 w 3480"/>
                <a:gd name="T75" fmla="*/ 195 h 502"/>
                <a:gd name="T76" fmla="*/ 1406 w 3480"/>
                <a:gd name="T77" fmla="*/ 248 h 502"/>
                <a:gd name="T78" fmla="*/ 1414 w 3480"/>
                <a:gd name="T79" fmla="*/ 370 h 502"/>
                <a:gd name="T80" fmla="*/ 1097 w 3480"/>
                <a:gd name="T81" fmla="*/ 168 h 502"/>
                <a:gd name="T82" fmla="*/ 1150 w 3480"/>
                <a:gd name="T83" fmla="*/ 320 h 502"/>
                <a:gd name="T84" fmla="*/ 1094 w 3480"/>
                <a:gd name="T85" fmla="*/ 388 h 502"/>
                <a:gd name="T86" fmla="*/ 1194 w 3480"/>
                <a:gd name="T87" fmla="*/ 157 h 502"/>
                <a:gd name="T88" fmla="*/ 944 w 3480"/>
                <a:gd name="T89" fmla="*/ 182 h 502"/>
                <a:gd name="T90" fmla="*/ 796 w 3480"/>
                <a:gd name="T91" fmla="*/ 382 h 502"/>
                <a:gd name="T92" fmla="*/ 881 w 3480"/>
                <a:gd name="T93" fmla="*/ 138 h 502"/>
                <a:gd name="T94" fmla="*/ 743 w 3480"/>
                <a:gd name="T95" fmla="*/ 371 h 502"/>
                <a:gd name="T96" fmla="*/ 682 w 3480"/>
                <a:gd name="T97" fmla="*/ 122 h 502"/>
                <a:gd name="T98" fmla="*/ 603 w 3480"/>
                <a:gd name="T99" fmla="*/ 257 h 502"/>
                <a:gd name="T100" fmla="*/ 499 w 3480"/>
                <a:gd name="T101" fmla="*/ 382 h 502"/>
                <a:gd name="T102" fmla="*/ 499 w 3480"/>
                <a:gd name="T103" fmla="*/ 382 h 502"/>
                <a:gd name="T104" fmla="*/ 446 w 3480"/>
                <a:gd name="T105" fmla="*/ 18 h 502"/>
                <a:gd name="T106" fmla="*/ 470 w 3480"/>
                <a:gd name="T107" fmla="*/ 74 h 502"/>
                <a:gd name="T108" fmla="*/ 329 w 3480"/>
                <a:gd name="T109" fmla="*/ 82 h 502"/>
                <a:gd name="T110" fmla="*/ 63 w 3480"/>
                <a:gd name="T111" fmla="*/ 118 h 502"/>
                <a:gd name="T112" fmla="*/ 0 w 3480"/>
                <a:gd name="T113" fmla="*/ 382 h 502"/>
                <a:gd name="T114" fmla="*/ 193 w 3480"/>
                <a:gd name="T115" fmla="*/ 30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0" h="502">
                  <a:moveTo>
                    <a:pt x="3424" y="230"/>
                  </a:moveTo>
                  <a:lnTo>
                    <a:pt x="3424" y="230"/>
                  </a:lnTo>
                  <a:cubicBezTo>
                    <a:pt x="3423" y="209"/>
                    <a:pt x="3419" y="193"/>
                    <a:pt x="3409" y="181"/>
                  </a:cubicBezTo>
                  <a:cubicBezTo>
                    <a:pt x="3399" y="170"/>
                    <a:pt x="3386" y="164"/>
                    <a:pt x="3369" y="164"/>
                  </a:cubicBezTo>
                  <a:cubicBezTo>
                    <a:pt x="3352" y="164"/>
                    <a:pt x="3338" y="170"/>
                    <a:pt x="3327" y="182"/>
                  </a:cubicBezTo>
                  <a:cubicBezTo>
                    <a:pt x="3315" y="194"/>
                    <a:pt x="3308" y="210"/>
                    <a:pt x="3305" y="230"/>
                  </a:cubicBezTo>
                  <a:lnTo>
                    <a:pt x="3424" y="230"/>
                  </a:lnTo>
                  <a:close/>
                  <a:moveTo>
                    <a:pt x="3480" y="271"/>
                  </a:moveTo>
                  <a:lnTo>
                    <a:pt x="3480" y="271"/>
                  </a:lnTo>
                  <a:lnTo>
                    <a:pt x="3305" y="271"/>
                  </a:lnTo>
                  <a:cubicBezTo>
                    <a:pt x="3306" y="294"/>
                    <a:pt x="3313" y="312"/>
                    <a:pt x="3327" y="325"/>
                  </a:cubicBezTo>
                  <a:cubicBezTo>
                    <a:pt x="3341" y="338"/>
                    <a:pt x="3360" y="344"/>
                    <a:pt x="3384" y="344"/>
                  </a:cubicBezTo>
                  <a:cubicBezTo>
                    <a:pt x="3412" y="344"/>
                    <a:pt x="3437" y="336"/>
                    <a:pt x="3460" y="320"/>
                  </a:cubicBezTo>
                  <a:lnTo>
                    <a:pt x="3460" y="366"/>
                  </a:lnTo>
                  <a:cubicBezTo>
                    <a:pt x="3436" y="381"/>
                    <a:pt x="3405" y="388"/>
                    <a:pt x="3367" y="388"/>
                  </a:cubicBezTo>
                  <a:cubicBezTo>
                    <a:pt x="3329" y="388"/>
                    <a:pt x="3300" y="377"/>
                    <a:pt x="3279" y="354"/>
                  </a:cubicBezTo>
                  <a:cubicBezTo>
                    <a:pt x="3257" y="330"/>
                    <a:pt x="3246" y="298"/>
                    <a:pt x="3246" y="256"/>
                  </a:cubicBezTo>
                  <a:cubicBezTo>
                    <a:pt x="3246" y="216"/>
                    <a:pt x="3258" y="184"/>
                    <a:pt x="3282" y="159"/>
                  </a:cubicBezTo>
                  <a:cubicBezTo>
                    <a:pt x="3305" y="134"/>
                    <a:pt x="3335" y="122"/>
                    <a:pt x="3370" y="122"/>
                  </a:cubicBezTo>
                  <a:cubicBezTo>
                    <a:pt x="3405" y="122"/>
                    <a:pt x="3432" y="133"/>
                    <a:pt x="3451" y="155"/>
                  </a:cubicBezTo>
                  <a:cubicBezTo>
                    <a:pt x="3470" y="178"/>
                    <a:pt x="3480" y="209"/>
                    <a:pt x="3480" y="248"/>
                  </a:cubicBezTo>
                  <a:lnTo>
                    <a:pt x="3480" y="271"/>
                  </a:lnTo>
                  <a:close/>
                  <a:moveTo>
                    <a:pt x="3221" y="380"/>
                  </a:moveTo>
                  <a:lnTo>
                    <a:pt x="3221" y="380"/>
                  </a:lnTo>
                  <a:cubicBezTo>
                    <a:pt x="3209" y="385"/>
                    <a:pt x="3194" y="388"/>
                    <a:pt x="3176" y="388"/>
                  </a:cubicBezTo>
                  <a:cubicBezTo>
                    <a:pt x="3126" y="388"/>
                    <a:pt x="3101" y="364"/>
                    <a:pt x="3101" y="317"/>
                  </a:cubicBezTo>
                  <a:lnTo>
                    <a:pt x="3101" y="173"/>
                  </a:lnTo>
                  <a:lnTo>
                    <a:pt x="3059" y="173"/>
                  </a:lnTo>
                  <a:lnTo>
                    <a:pt x="3059" y="128"/>
                  </a:lnTo>
                  <a:lnTo>
                    <a:pt x="3101" y="128"/>
                  </a:lnTo>
                  <a:lnTo>
                    <a:pt x="3101" y="69"/>
                  </a:lnTo>
                  <a:lnTo>
                    <a:pt x="3159" y="52"/>
                  </a:lnTo>
                  <a:lnTo>
                    <a:pt x="3159" y="128"/>
                  </a:lnTo>
                  <a:lnTo>
                    <a:pt x="3221" y="128"/>
                  </a:lnTo>
                  <a:lnTo>
                    <a:pt x="3221" y="173"/>
                  </a:lnTo>
                  <a:lnTo>
                    <a:pt x="3159" y="173"/>
                  </a:lnTo>
                  <a:lnTo>
                    <a:pt x="3159" y="300"/>
                  </a:lnTo>
                  <a:cubicBezTo>
                    <a:pt x="3159" y="315"/>
                    <a:pt x="3162" y="326"/>
                    <a:pt x="3168" y="333"/>
                  </a:cubicBezTo>
                  <a:cubicBezTo>
                    <a:pt x="3173" y="339"/>
                    <a:pt x="3182" y="342"/>
                    <a:pt x="3195" y="342"/>
                  </a:cubicBezTo>
                  <a:cubicBezTo>
                    <a:pt x="3205" y="342"/>
                    <a:pt x="3213" y="339"/>
                    <a:pt x="3221" y="334"/>
                  </a:cubicBezTo>
                  <a:lnTo>
                    <a:pt x="3221" y="380"/>
                  </a:lnTo>
                  <a:close/>
                  <a:moveTo>
                    <a:pt x="3015" y="382"/>
                  </a:moveTo>
                  <a:lnTo>
                    <a:pt x="3015" y="382"/>
                  </a:lnTo>
                  <a:lnTo>
                    <a:pt x="2957" y="382"/>
                  </a:lnTo>
                  <a:lnTo>
                    <a:pt x="2957" y="128"/>
                  </a:lnTo>
                  <a:lnTo>
                    <a:pt x="3015" y="128"/>
                  </a:lnTo>
                  <a:lnTo>
                    <a:pt x="3015" y="382"/>
                  </a:lnTo>
                  <a:close/>
                  <a:moveTo>
                    <a:pt x="2986" y="74"/>
                  </a:moveTo>
                  <a:lnTo>
                    <a:pt x="2986" y="74"/>
                  </a:lnTo>
                  <a:cubicBezTo>
                    <a:pt x="2976" y="74"/>
                    <a:pt x="2968" y="71"/>
                    <a:pt x="2962" y="65"/>
                  </a:cubicBezTo>
                  <a:cubicBezTo>
                    <a:pt x="2955" y="59"/>
                    <a:pt x="2951" y="51"/>
                    <a:pt x="2951" y="41"/>
                  </a:cubicBezTo>
                  <a:cubicBezTo>
                    <a:pt x="2951" y="32"/>
                    <a:pt x="2955" y="24"/>
                    <a:pt x="2962" y="18"/>
                  </a:cubicBezTo>
                  <a:cubicBezTo>
                    <a:pt x="2968" y="11"/>
                    <a:pt x="2976" y="8"/>
                    <a:pt x="2986" y="8"/>
                  </a:cubicBezTo>
                  <a:cubicBezTo>
                    <a:pt x="2996" y="8"/>
                    <a:pt x="3004" y="11"/>
                    <a:pt x="3011" y="18"/>
                  </a:cubicBezTo>
                  <a:cubicBezTo>
                    <a:pt x="3018" y="24"/>
                    <a:pt x="3021" y="32"/>
                    <a:pt x="3021" y="41"/>
                  </a:cubicBezTo>
                  <a:cubicBezTo>
                    <a:pt x="3021" y="50"/>
                    <a:pt x="3018" y="58"/>
                    <a:pt x="3011" y="64"/>
                  </a:cubicBezTo>
                  <a:cubicBezTo>
                    <a:pt x="3004" y="71"/>
                    <a:pt x="2996" y="74"/>
                    <a:pt x="2986" y="74"/>
                  </a:cubicBezTo>
                  <a:close/>
                  <a:moveTo>
                    <a:pt x="2901" y="382"/>
                  </a:moveTo>
                  <a:lnTo>
                    <a:pt x="2901" y="382"/>
                  </a:lnTo>
                  <a:lnTo>
                    <a:pt x="2843" y="382"/>
                  </a:lnTo>
                  <a:lnTo>
                    <a:pt x="2843" y="239"/>
                  </a:lnTo>
                  <a:cubicBezTo>
                    <a:pt x="2843" y="191"/>
                    <a:pt x="2826" y="167"/>
                    <a:pt x="2792" y="167"/>
                  </a:cubicBezTo>
                  <a:cubicBezTo>
                    <a:pt x="2774" y="167"/>
                    <a:pt x="2760" y="174"/>
                    <a:pt x="2748" y="187"/>
                  </a:cubicBezTo>
                  <a:cubicBezTo>
                    <a:pt x="2737" y="200"/>
                    <a:pt x="2731" y="217"/>
                    <a:pt x="2731" y="237"/>
                  </a:cubicBezTo>
                  <a:lnTo>
                    <a:pt x="2731" y="382"/>
                  </a:lnTo>
                  <a:lnTo>
                    <a:pt x="2673" y="382"/>
                  </a:lnTo>
                  <a:lnTo>
                    <a:pt x="2673" y="128"/>
                  </a:lnTo>
                  <a:lnTo>
                    <a:pt x="2731" y="128"/>
                  </a:lnTo>
                  <a:lnTo>
                    <a:pt x="2731" y="170"/>
                  </a:lnTo>
                  <a:lnTo>
                    <a:pt x="2732" y="170"/>
                  </a:lnTo>
                  <a:cubicBezTo>
                    <a:pt x="2751" y="138"/>
                    <a:pt x="2779" y="122"/>
                    <a:pt x="2815" y="122"/>
                  </a:cubicBezTo>
                  <a:cubicBezTo>
                    <a:pt x="2843" y="122"/>
                    <a:pt x="2864" y="131"/>
                    <a:pt x="2879" y="149"/>
                  </a:cubicBezTo>
                  <a:cubicBezTo>
                    <a:pt x="2893" y="167"/>
                    <a:pt x="2901" y="193"/>
                    <a:pt x="2901" y="227"/>
                  </a:cubicBezTo>
                  <a:lnTo>
                    <a:pt x="2901" y="382"/>
                  </a:lnTo>
                  <a:close/>
                  <a:moveTo>
                    <a:pt x="2555" y="266"/>
                  </a:moveTo>
                  <a:lnTo>
                    <a:pt x="2555" y="266"/>
                  </a:lnTo>
                  <a:lnTo>
                    <a:pt x="2555" y="233"/>
                  </a:lnTo>
                  <a:cubicBezTo>
                    <a:pt x="2555" y="215"/>
                    <a:pt x="2549" y="199"/>
                    <a:pt x="2537" y="187"/>
                  </a:cubicBezTo>
                  <a:cubicBezTo>
                    <a:pt x="2525" y="174"/>
                    <a:pt x="2510" y="168"/>
                    <a:pt x="2492" y="168"/>
                  </a:cubicBezTo>
                  <a:cubicBezTo>
                    <a:pt x="2470" y="168"/>
                    <a:pt x="2453" y="176"/>
                    <a:pt x="2441" y="192"/>
                  </a:cubicBezTo>
                  <a:cubicBezTo>
                    <a:pt x="2428" y="208"/>
                    <a:pt x="2422" y="231"/>
                    <a:pt x="2422" y="260"/>
                  </a:cubicBezTo>
                  <a:cubicBezTo>
                    <a:pt x="2422" y="285"/>
                    <a:pt x="2428" y="305"/>
                    <a:pt x="2440" y="320"/>
                  </a:cubicBezTo>
                  <a:cubicBezTo>
                    <a:pt x="2452" y="335"/>
                    <a:pt x="2468" y="342"/>
                    <a:pt x="2487" y="342"/>
                  </a:cubicBezTo>
                  <a:cubicBezTo>
                    <a:pt x="2507" y="342"/>
                    <a:pt x="2524" y="335"/>
                    <a:pt x="2536" y="321"/>
                  </a:cubicBezTo>
                  <a:cubicBezTo>
                    <a:pt x="2549" y="306"/>
                    <a:pt x="2555" y="288"/>
                    <a:pt x="2555" y="266"/>
                  </a:cubicBezTo>
                  <a:close/>
                  <a:moveTo>
                    <a:pt x="2612" y="362"/>
                  </a:moveTo>
                  <a:lnTo>
                    <a:pt x="2612" y="362"/>
                  </a:lnTo>
                  <a:cubicBezTo>
                    <a:pt x="2612" y="455"/>
                    <a:pt x="2565" y="502"/>
                    <a:pt x="2471" y="502"/>
                  </a:cubicBezTo>
                  <a:cubicBezTo>
                    <a:pt x="2437" y="502"/>
                    <a:pt x="2408" y="497"/>
                    <a:pt x="2383" y="486"/>
                  </a:cubicBezTo>
                  <a:lnTo>
                    <a:pt x="2383" y="433"/>
                  </a:lnTo>
                  <a:cubicBezTo>
                    <a:pt x="2411" y="449"/>
                    <a:pt x="2438" y="457"/>
                    <a:pt x="2463" y="457"/>
                  </a:cubicBezTo>
                  <a:cubicBezTo>
                    <a:pt x="2524" y="457"/>
                    <a:pt x="2554" y="427"/>
                    <a:pt x="2554" y="367"/>
                  </a:cubicBezTo>
                  <a:lnTo>
                    <a:pt x="2554" y="339"/>
                  </a:lnTo>
                  <a:lnTo>
                    <a:pt x="2553" y="339"/>
                  </a:lnTo>
                  <a:cubicBezTo>
                    <a:pt x="2534" y="372"/>
                    <a:pt x="2505" y="388"/>
                    <a:pt x="2467" y="388"/>
                  </a:cubicBezTo>
                  <a:cubicBezTo>
                    <a:pt x="2436" y="388"/>
                    <a:pt x="2411" y="377"/>
                    <a:pt x="2392" y="354"/>
                  </a:cubicBezTo>
                  <a:cubicBezTo>
                    <a:pt x="2372" y="332"/>
                    <a:pt x="2363" y="301"/>
                    <a:pt x="2363" y="263"/>
                  </a:cubicBezTo>
                  <a:cubicBezTo>
                    <a:pt x="2363" y="220"/>
                    <a:pt x="2373" y="185"/>
                    <a:pt x="2394" y="160"/>
                  </a:cubicBezTo>
                  <a:cubicBezTo>
                    <a:pt x="2414" y="134"/>
                    <a:pt x="2442" y="122"/>
                    <a:pt x="2478" y="122"/>
                  </a:cubicBezTo>
                  <a:cubicBezTo>
                    <a:pt x="2512" y="122"/>
                    <a:pt x="2537" y="135"/>
                    <a:pt x="2553" y="163"/>
                  </a:cubicBezTo>
                  <a:lnTo>
                    <a:pt x="2554" y="163"/>
                  </a:lnTo>
                  <a:lnTo>
                    <a:pt x="2554" y="128"/>
                  </a:lnTo>
                  <a:lnTo>
                    <a:pt x="2612" y="128"/>
                  </a:lnTo>
                  <a:lnTo>
                    <a:pt x="2612" y="362"/>
                  </a:lnTo>
                  <a:close/>
                  <a:moveTo>
                    <a:pt x="2313" y="382"/>
                  </a:moveTo>
                  <a:lnTo>
                    <a:pt x="2313" y="382"/>
                  </a:lnTo>
                  <a:lnTo>
                    <a:pt x="2251" y="382"/>
                  </a:lnTo>
                  <a:lnTo>
                    <a:pt x="2251" y="25"/>
                  </a:lnTo>
                  <a:lnTo>
                    <a:pt x="2313" y="25"/>
                  </a:lnTo>
                  <a:lnTo>
                    <a:pt x="2313" y="382"/>
                  </a:lnTo>
                  <a:close/>
                  <a:moveTo>
                    <a:pt x="2084" y="173"/>
                  </a:moveTo>
                  <a:lnTo>
                    <a:pt x="2084" y="173"/>
                  </a:lnTo>
                  <a:lnTo>
                    <a:pt x="2084" y="128"/>
                  </a:lnTo>
                  <a:lnTo>
                    <a:pt x="2023" y="128"/>
                  </a:lnTo>
                  <a:lnTo>
                    <a:pt x="2023" y="52"/>
                  </a:lnTo>
                  <a:lnTo>
                    <a:pt x="1965" y="69"/>
                  </a:lnTo>
                  <a:lnTo>
                    <a:pt x="1965" y="128"/>
                  </a:lnTo>
                  <a:lnTo>
                    <a:pt x="1924" y="128"/>
                  </a:lnTo>
                  <a:lnTo>
                    <a:pt x="1922" y="128"/>
                  </a:lnTo>
                  <a:lnTo>
                    <a:pt x="1864" y="128"/>
                  </a:lnTo>
                  <a:lnTo>
                    <a:pt x="1864" y="93"/>
                  </a:lnTo>
                  <a:cubicBezTo>
                    <a:pt x="1864" y="61"/>
                    <a:pt x="1878" y="45"/>
                    <a:pt x="1907" y="45"/>
                  </a:cubicBezTo>
                  <a:cubicBezTo>
                    <a:pt x="1917" y="45"/>
                    <a:pt x="1925" y="48"/>
                    <a:pt x="1933" y="52"/>
                  </a:cubicBezTo>
                  <a:lnTo>
                    <a:pt x="1933" y="5"/>
                  </a:lnTo>
                  <a:cubicBezTo>
                    <a:pt x="1925" y="2"/>
                    <a:pt x="1914" y="0"/>
                    <a:pt x="1899" y="0"/>
                  </a:cubicBezTo>
                  <a:cubicBezTo>
                    <a:pt x="1873" y="0"/>
                    <a:pt x="1851" y="7"/>
                    <a:pt x="1833" y="23"/>
                  </a:cubicBezTo>
                  <a:cubicBezTo>
                    <a:pt x="1815" y="38"/>
                    <a:pt x="1807" y="59"/>
                    <a:pt x="1807" y="86"/>
                  </a:cubicBezTo>
                  <a:lnTo>
                    <a:pt x="1807" y="128"/>
                  </a:lnTo>
                  <a:lnTo>
                    <a:pt x="1763" y="128"/>
                  </a:lnTo>
                  <a:lnTo>
                    <a:pt x="1763" y="173"/>
                  </a:lnTo>
                  <a:lnTo>
                    <a:pt x="1807" y="173"/>
                  </a:lnTo>
                  <a:lnTo>
                    <a:pt x="1807" y="382"/>
                  </a:lnTo>
                  <a:lnTo>
                    <a:pt x="1865" y="382"/>
                  </a:lnTo>
                  <a:lnTo>
                    <a:pt x="1865" y="173"/>
                  </a:lnTo>
                  <a:lnTo>
                    <a:pt x="1922" y="173"/>
                  </a:lnTo>
                  <a:lnTo>
                    <a:pt x="1924" y="173"/>
                  </a:lnTo>
                  <a:lnTo>
                    <a:pt x="1965" y="173"/>
                  </a:lnTo>
                  <a:lnTo>
                    <a:pt x="1965" y="317"/>
                  </a:lnTo>
                  <a:cubicBezTo>
                    <a:pt x="1965" y="364"/>
                    <a:pt x="1990" y="388"/>
                    <a:pt x="2039" y="388"/>
                  </a:cubicBezTo>
                  <a:cubicBezTo>
                    <a:pt x="2058" y="388"/>
                    <a:pt x="2073" y="385"/>
                    <a:pt x="2084" y="380"/>
                  </a:cubicBezTo>
                  <a:lnTo>
                    <a:pt x="2084" y="334"/>
                  </a:lnTo>
                  <a:cubicBezTo>
                    <a:pt x="2077" y="339"/>
                    <a:pt x="2068" y="342"/>
                    <a:pt x="2059" y="342"/>
                  </a:cubicBezTo>
                  <a:cubicBezTo>
                    <a:pt x="2046" y="342"/>
                    <a:pt x="2037" y="339"/>
                    <a:pt x="2031" y="333"/>
                  </a:cubicBezTo>
                  <a:cubicBezTo>
                    <a:pt x="2026" y="326"/>
                    <a:pt x="2023" y="315"/>
                    <a:pt x="2023" y="300"/>
                  </a:cubicBezTo>
                  <a:lnTo>
                    <a:pt x="2023" y="173"/>
                  </a:lnTo>
                  <a:lnTo>
                    <a:pt x="2084" y="173"/>
                  </a:lnTo>
                  <a:close/>
                  <a:moveTo>
                    <a:pt x="1614" y="168"/>
                  </a:moveTo>
                  <a:lnTo>
                    <a:pt x="1614" y="168"/>
                  </a:lnTo>
                  <a:cubicBezTo>
                    <a:pt x="1591" y="168"/>
                    <a:pt x="1573" y="175"/>
                    <a:pt x="1560" y="191"/>
                  </a:cubicBezTo>
                  <a:cubicBezTo>
                    <a:pt x="1547" y="207"/>
                    <a:pt x="1541" y="229"/>
                    <a:pt x="1541" y="256"/>
                  </a:cubicBezTo>
                  <a:cubicBezTo>
                    <a:pt x="1541" y="283"/>
                    <a:pt x="1547" y="304"/>
                    <a:pt x="1561" y="319"/>
                  </a:cubicBezTo>
                  <a:cubicBezTo>
                    <a:pt x="1574" y="335"/>
                    <a:pt x="1592" y="342"/>
                    <a:pt x="1614" y="342"/>
                  </a:cubicBezTo>
                  <a:cubicBezTo>
                    <a:pt x="1637" y="342"/>
                    <a:pt x="1654" y="335"/>
                    <a:pt x="1667" y="320"/>
                  </a:cubicBezTo>
                  <a:cubicBezTo>
                    <a:pt x="1679" y="305"/>
                    <a:pt x="1685" y="283"/>
                    <a:pt x="1685" y="255"/>
                  </a:cubicBezTo>
                  <a:cubicBezTo>
                    <a:pt x="1685" y="227"/>
                    <a:pt x="1679" y="206"/>
                    <a:pt x="1667" y="190"/>
                  </a:cubicBezTo>
                  <a:cubicBezTo>
                    <a:pt x="1654" y="175"/>
                    <a:pt x="1637" y="168"/>
                    <a:pt x="1614" y="168"/>
                  </a:cubicBezTo>
                  <a:close/>
                  <a:moveTo>
                    <a:pt x="1611" y="388"/>
                  </a:moveTo>
                  <a:lnTo>
                    <a:pt x="1611" y="388"/>
                  </a:lnTo>
                  <a:cubicBezTo>
                    <a:pt x="1572" y="388"/>
                    <a:pt x="1540" y="376"/>
                    <a:pt x="1517" y="353"/>
                  </a:cubicBezTo>
                  <a:cubicBezTo>
                    <a:pt x="1493" y="329"/>
                    <a:pt x="1481" y="297"/>
                    <a:pt x="1481" y="258"/>
                  </a:cubicBezTo>
                  <a:cubicBezTo>
                    <a:pt x="1481" y="215"/>
                    <a:pt x="1494" y="182"/>
                    <a:pt x="1518" y="158"/>
                  </a:cubicBezTo>
                  <a:cubicBezTo>
                    <a:pt x="1543" y="134"/>
                    <a:pt x="1576" y="122"/>
                    <a:pt x="1618" y="122"/>
                  </a:cubicBezTo>
                  <a:cubicBezTo>
                    <a:pt x="1658" y="122"/>
                    <a:pt x="1689" y="133"/>
                    <a:pt x="1711" y="157"/>
                  </a:cubicBezTo>
                  <a:cubicBezTo>
                    <a:pt x="1733" y="180"/>
                    <a:pt x="1744" y="212"/>
                    <a:pt x="1744" y="254"/>
                  </a:cubicBezTo>
                  <a:cubicBezTo>
                    <a:pt x="1744" y="295"/>
                    <a:pt x="1732" y="327"/>
                    <a:pt x="1708" y="352"/>
                  </a:cubicBezTo>
                  <a:cubicBezTo>
                    <a:pt x="1684" y="376"/>
                    <a:pt x="1652" y="388"/>
                    <a:pt x="1611" y="388"/>
                  </a:cubicBezTo>
                  <a:close/>
                  <a:moveTo>
                    <a:pt x="1266" y="374"/>
                  </a:moveTo>
                  <a:lnTo>
                    <a:pt x="1266" y="374"/>
                  </a:lnTo>
                  <a:lnTo>
                    <a:pt x="1266" y="321"/>
                  </a:lnTo>
                  <a:cubicBezTo>
                    <a:pt x="1287" y="337"/>
                    <a:pt x="1311" y="345"/>
                    <a:pt x="1338" y="345"/>
                  </a:cubicBezTo>
                  <a:cubicBezTo>
                    <a:pt x="1373" y="345"/>
                    <a:pt x="1390" y="335"/>
                    <a:pt x="1390" y="315"/>
                  </a:cubicBezTo>
                  <a:cubicBezTo>
                    <a:pt x="1390" y="309"/>
                    <a:pt x="1389" y="304"/>
                    <a:pt x="1386" y="300"/>
                  </a:cubicBezTo>
                  <a:cubicBezTo>
                    <a:pt x="1383" y="296"/>
                    <a:pt x="1378" y="292"/>
                    <a:pt x="1373" y="289"/>
                  </a:cubicBezTo>
                  <a:cubicBezTo>
                    <a:pt x="1368" y="286"/>
                    <a:pt x="1362" y="283"/>
                    <a:pt x="1355" y="281"/>
                  </a:cubicBezTo>
                  <a:cubicBezTo>
                    <a:pt x="1348" y="278"/>
                    <a:pt x="1341" y="275"/>
                    <a:pt x="1332" y="272"/>
                  </a:cubicBezTo>
                  <a:cubicBezTo>
                    <a:pt x="1322" y="268"/>
                    <a:pt x="1312" y="264"/>
                    <a:pt x="1304" y="259"/>
                  </a:cubicBezTo>
                  <a:cubicBezTo>
                    <a:pt x="1296" y="254"/>
                    <a:pt x="1289" y="249"/>
                    <a:pt x="1283" y="243"/>
                  </a:cubicBezTo>
                  <a:cubicBezTo>
                    <a:pt x="1277" y="237"/>
                    <a:pt x="1273" y="231"/>
                    <a:pt x="1270" y="223"/>
                  </a:cubicBezTo>
                  <a:cubicBezTo>
                    <a:pt x="1267" y="216"/>
                    <a:pt x="1266" y="207"/>
                    <a:pt x="1266" y="197"/>
                  </a:cubicBezTo>
                  <a:cubicBezTo>
                    <a:pt x="1266" y="185"/>
                    <a:pt x="1269" y="174"/>
                    <a:pt x="1275" y="164"/>
                  </a:cubicBezTo>
                  <a:cubicBezTo>
                    <a:pt x="1281" y="155"/>
                    <a:pt x="1288" y="147"/>
                    <a:pt x="1298" y="141"/>
                  </a:cubicBezTo>
                  <a:cubicBezTo>
                    <a:pt x="1308" y="134"/>
                    <a:pt x="1319" y="130"/>
                    <a:pt x="1332" y="126"/>
                  </a:cubicBezTo>
                  <a:cubicBezTo>
                    <a:pt x="1344" y="123"/>
                    <a:pt x="1357" y="122"/>
                    <a:pt x="1371" y="122"/>
                  </a:cubicBezTo>
                  <a:cubicBezTo>
                    <a:pt x="1394" y="122"/>
                    <a:pt x="1415" y="125"/>
                    <a:pt x="1434" y="132"/>
                  </a:cubicBezTo>
                  <a:lnTo>
                    <a:pt x="1434" y="183"/>
                  </a:lnTo>
                  <a:cubicBezTo>
                    <a:pt x="1416" y="170"/>
                    <a:pt x="1395" y="164"/>
                    <a:pt x="1372" y="164"/>
                  </a:cubicBezTo>
                  <a:cubicBezTo>
                    <a:pt x="1365" y="164"/>
                    <a:pt x="1358" y="165"/>
                    <a:pt x="1352" y="167"/>
                  </a:cubicBezTo>
                  <a:cubicBezTo>
                    <a:pt x="1346" y="168"/>
                    <a:pt x="1341" y="170"/>
                    <a:pt x="1337" y="173"/>
                  </a:cubicBezTo>
                  <a:cubicBezTo>
                    <a:pt x="1333" y="175"/>
                    <a:pt x="1330" y="179"/>
                    <a:pt x="1327" y="182"/>
                  </a:cubicBezTo>
                  <a:cubicBezTo>
                    <a:pt x="1325" y="186"/>
                    <a:pt x="1324" y="190"/>
                    <a:pt x="1324" y="195"/>
                  </a:cubicBezTo>
                  <a:cubicBezTo>
                    <a:pt x="1324" y="200"/>
                    <a:pt x="1325" y="205"/>
                    <a:pt x="1327" y="209"/>
                  </a:cubicBezTo>
                  <a:cubicBezTo>
                    <a:pt x="1330" y="212"/>
                    <a:pt x="1333" y="216"/>
                    <a:pt x="1338" y="219"/>
                  </a:cubicBezTo>
                  <a:cubicBezTo>
                    <a:pt x="1342" y="222"/>
                    <a:pt x="1348" y="224"/>
                    <a:pt x="1354" y="227"/>
                  </a:cubicBezTo>
                  <a:cubicBezTo>
                    <a:pt x="1361" y="229"/>
                    <a:pt x="1368" y="232"/>
                    <a:pt x="1376" y="234"/>
                  </a:cubicBezTo>
                  <a:cubicBezTo>
                    <a:pt x="1387" y="239"/>
                    <a:pt x="1397" y="244"/>
                    <a:pt x="1406" y="248"/>
                  </a:cubicBezTo>
                  <a:cubicBezTo>
                    <a:pt x="1415" y="253"/>
                    <a:pt x="1422" y="258"/>
                    <a:pt x="1428" y="264"/>
                  </a:cubicBezTo>
                  <a:cubicBezTo>
                    <a:pt x="1434" y="270"/>
                    <a:pt x="1439" y="277"/>
                    <a:pt x="1442" y="284"/>
                  </a:cubicBezTo>
                  <a:cubicBezTo>
                    <a:pt x="1446" y="292"/>
                    <a:pt x="1447" y="301"/>
                    <a:pt x="1447" y="312"/>
                  </a:cubicBezTo>
                  <a:cubicBezTo>
                    <a:pt x="1447" y="325"/>
                    <a:pt x="1444" y="336"/>
                    <a:pt x="1438" y="346"/>
                  </a:cubicBezTo>
                  <a:cubicBezTo>
                    <a:pt x="1432" y="355"/>
                    <a:pt x="1424" y="363"/>
                    <a:pt x="1414" y="370"/>
                  </a:cubicBezTo>
                  <a:cubicBezTo>
                    <a:pt x="1404" y="376"/>
                    <a:pt x="1393" y="381"/>
                    <a:pt x="1380" y="384"/>
                  </a:cubicBezTo>
                  <a:cubicBezTo>
                    <a:pt x="1367" y="387"/>
                    <a:pt x="1353" y="388"/>
                    <a:pt x="1339" y="388"/>
                  </a:cubicBezTo>
                  <a:cubicBezTo>
                    <a:pt x="1311" y="388"/>
                    <a:pt x="1286" y="384"/>
                    <a:pt x="1266" y="374"/>
                  </a:cubicBezTo>
                  <a:close/>
                  <a:moveTo>
                    <a:pt x="1097" y="168"/>
                  </a:moveTo>
                  <a:lnTo>
                    <a:pt x="1097" y="168"/>
                  </a:lnTo>
                  <a:cubicBezTo>
                    <a:pt x="1074" y="168"/>
                    <a:pt x="1056" y="175"/>
                    <a:pt x="1043" y="191"/>
                  </a:cubicBezTo>
                  <a:cubicBezTo>
                    <a:pt x="1030" y="207"/>
                    <a:pt x="1024" y="229"/>
                    <a:pt x="1024" y="256"/>
                  </a:cubicBezTo>
                  <a:cubicBezTo>
                    <a:pt x="1024" y="283"/>
                    <a:pt x="1030" y="304"/>
                    <a:pt x="1044" y="319"/>
                  </a:cubicBezTo>
                  <a:cubicBezTo>
                    <a:pt x="1057" y="335"/>
                    <a:pt x="1075" y="342"/>
                    <a:pt x="1097" y="342"/>
                  </a:cubicBezTo>
                  <a:cubicBezTo>
                    <a:pt x="1120" y="342"/>
                    <a:pt x="1137" y="335"/>
                    <a:pt x="1150" y="320"/>
                  </a:cubicBezTo>
                  <a:cubicBezTo>
                    <a:pt x="1162" y="305"/>
                    <a:pt x="1168" y="283"/>
                    <a:pt x="1168" y="255"/>
                  </a:cubicBezTo>
                  <a:cubicBezTo>
                    <a:pt x="1168" y="227"/>
                    <a:pt x="1162" y="206"/>
                    <a:pt x="1150" y="190"/>
                  </a:cubicBezTo>
                  <a:cubicBezTo>
                    <a:pt x="1137" y="175"/>
                    <a:pt x="1120" y="168"/>
                    <a:pt x="1097" y="168"/>
                  </a:cubicBezTo>
                  <a:close/>
                  <a:moveTo>
                    <a:pt x="1094" y="388"/>
                  </a:moveTo>
                  <a:lnTo>
                    <a:pt x="1094" y="388"/>
                  </a:lnTo>
                  <a:cubicBezTo>
                    <a:pt x="1055" y="388"/>
                    <a:pt x="1023" y="376"/>
                    <a:pt x="1000" y="353"/>
                  </a:cubicBezTo>
                  <a:cubicBezTo>
                    <a:pt x="976" y="329"/>
                    <a:pt x="964" y="297"/>
                    <a:pt x="964" y="258"/>
                  </a:cubicBezTo>
                  <a:cubicBezTo>
                    <a:pt x="964" y="215"/>
                    <a:pt x="977" y="182"/>
                    <a:pt x="1001" y="158"/>
                  </a:cubicBezTo>
                  <a:cubicBezTo>
                    <a:pt x="1026" y="134"/>
                    <a:pt x="1059" y="122"/>
                    <a:pt x="1101" y="122"/>
                  </a:cubicBezTo>
                  <a:cubicBezTo>
                    <a:pt x="1140" y="122"/>
                    <a:pt x="1172" y="133"/>
                    <a:pt x="1194" y="157"/>
                  </a:cubicBezTo>
                  <a:cubicBezTo>
                    <a:pt x="1216" y="180"/>
                    <a:pt x="1227" y="212"/>
                    <a:pt x="1227" y="254"/>
                  </a:cubicBezTo>
                  <a:cubicBezTo>
                    <a:pt x="1227" y="295"/>
                    <a:pt x="1215" y="327"/>
                    <a:pt x="1191" y="352"/>
                  </a:cubicBezTo>
                  <a:cubicBezTo>
                    <a:pt x="1167" y="376"/>
                    <a:pt x="1135" y="388"/>
                    <a:pt x="1094" y="388"/>
                  </a:cubicBezTo>
                  <a:close/>
                  <a:moveTo>
                    <a:pt x="944" y="182"/>
                  </a:moveTo>
                  <a:lnTo>
                    <a:pt x="944" y="182"/>
                  </a:lnTo>
                  <a:cubicBezTo>
                    <a:pt x="937" y="177"/>
                    <a:pt x="927" y="174"/>
                    <a:pt x="914" y="174"/>
                  </a:cubicBezTo>
                  <a:cubicBezTo>
                    <a:pt x="897" y="174"/>
                    <a:pt x="883" y="182"/>
                    <a:pt x="871" y="197"/>
                  </a:cubicBezTo>
                  <a:cubicBezTo>
                    <a:pt x="860" y="213"/>
                    <a:pt x="854" y="234"/>
                    <a:pt x="854" y="260"/>
                  </a:cubicBezTo>
                  <a:lnTo>
                    <a:pt x="854" y="382"/>
                  </a:lnTo>
                  <a:lnTo>
                    <a:pt x="796" y="382"/>
                  </a:lnTo>
                  <a:lnTo>
                    <a:pt x="796" y="128"/>
                  </a:lnTo>
                  <a:lnTo>
                    <a:pt x="854" y="128"/>
                  </a:lnTo>
                  <a:lnTo>
                    <a:pt x="854" y="180"/>
                  </a:lnTo>
                  <a:lnTo>
                    <a:pt x="855" y="180"/>
                  </a:lnTo>
                  <a:cubicBezTo>
                    <a:pt x="861" y="162"/>
                    <a:pt x="869" y="148"/>
                    <a:pt x="881" y="138"/>
                  </a:cubicBezTo>
                  <a:cubicBezTo>
                    <a:pt x="893" y="128"/>
                    <a:pt x="906" y="123"/>
                    <a:pt x="920" y="123"/>
                  </a:cubicBezTo>
                  <a:cubicBezTo>
                    <a:pt x="931" y="123"/>
                    <a:pt x="939" y="125"/>
                    <a:pt x="944" y="128"/>
                  </a:cubicBezTo>
                  <a:lnTo>
                    <a:pt x="944" y="182"/>
                  </a:lnTo>
                  <a:close/>
                  <a:moveTo>
                    <a:pt x="743" y="371"/>
                  </a:moveTo>
                  <a:lnTo>
                    <a:pt x="743" y="371"/>
                  </a:lnTo>
                  <a:cubicBezTo>
                    <a:pt x="723" y="382"/>
                    <a:pt x="698" y="388"/>
                    <a:pt x="670" y="388"/>
                  </a:cubicBezTo>
                  <a:cubicBezTo>
                    <a:pt x="632" y="388"/>
                    <a:pt x="602" y="376"/>
                    <a:pt x="578" y="353"/>
                  </a:cubicBezTo>
                  <a:cubicBezTo>
                    <a:pt x="555" y="329"/>
                    <a:pt x="544" y="299"/>
                    <a:pt x="544" y="261"/>
                  </a:cubicBezTo>
                  <a:cubicBezTo>
                    <a:pt x="544" y="219"/>
                    <a:pt x="556" y="185"/>
                    <a:pt x="581" y="160"/>
                  </a:cubicBezTo>
                  <a:cubicBezTo>
                    <a:pt x="606" y="134"/>
                    <a:pt x="640" y="122"/>
                    <a:pt x="682" y="122"/>
                  </a:cubicBezTo>
                  <a:cubicBezTo>
                    <a:pt x="705" y="122"/>
                    <a:pt x="726" y="126"/>
                    <a:pt x="743" y="134"/>
                  </a:cubicBezTo>
                  <a:lnTo>
                    <a:pt x="743" y="187"/>
                  </a:lnTo>
                  <a:cubicBezTo>
                    <a:pt x="726" y="174"/>
                    <a:pt x="707" y="168"/>
                    <a:pt x="686" y="168"/>
                  </a:cubicBezTo>
                  <a:cubicBezTo>
                    <a:pt x="662" y="168"/>
                    <a:pt x="642" y="176"/>
                    <a:pt x="626" y="192"/>
                  </a:cubicBezTo>
                  <a:cubicBezTo>
                    <a:pt x="611" y="209"/>
                    <a:pt x="603" y="230"/>
                    <a:pt x="603" y="257"/>
                  </a:cubicBezTo>
                  <a:cubicBezTo>
                    <a:pt x="603" y="284"/>
                    <a:pt x="610" y="304"/>
                    <a:pt x="625" y="320"/>
                  </a:cubicBezTo>
                  <a:cubicBezTo>
                    <a:pt x="640" y="335"/>
                    <a:pt x="659" y="342"/>
                    <a:pt x="684" y="342"/>
                  </a:cubicBezTo>
                  <a:cubicBezTo>
                    <a:pt x="705" y="342"/>
                    <a:pt x="725" y="335"/>
                    <a:pt x="743" y="320"/>
                  </a:cubicBezTo>
                  <a:lnTo>
                    <a:pt x="743" y="371"/>
                  </a:lnTo>
                  <a:close/>
                  <a:moveTo>
                    <a:pt x="499" y="382"/>
                  </a:moveTo>
                  <a:lnTo>
                    <a:pt x="499" y="382"/>
                  </a:lnTo>
                  <a:lnTo>
                    <a:pt x="441" y="382"/>
                  </a:lnTo>
                  <a:lnTo>
                    <a:pt x="441" y="128"/>
                  </a:lnTo>
                  <a:lnTo>
                    <a:pt x="499" y="128"/>
                  </a:lnTo>
                  <a:lnTo>
                    <a:pt x="499" y="382"/>
                  </a:lnTo>
                  <a:close/>
                  <a:moveTo>
                    <a:pt x="470" y="74"/>
                  </a:moveTo>
                  <a:lnTo>
                    <a:pt x="470" y="74"/>
                  </a:lnTo>
                  <a:cubicBezTo>
                    <a:pt x="461" y="74"/>
                    <a:pt x="453" y="71"/>
                    <a:pt x="446" y="65"/>
                  </a:cubicBezTo>
                  <a:cubicBezTo>
                    <a:pt x="439" y="59"/>
                    <a:pt x="436" y="51"/>
                    <a:pt x="436" y="41"/>
                  </a:cubicBezTo>
                  <a:cubicBezTo>
                    <a:pt x="436" y="32"/>
                    <a:pt x="439" y="24"/>
                    <a:pt x="446" y="18"/>
                  </a:cubicBezTo>
                  <a:cubicBezTo>
                    <a:pt x="453" y="11"/>
                    <a:pt x="461" y="8"/>
                    <a:pt x="470" y="8"/>
                  </a:cubicBezTo>
                  <a:cubicBezTo>
                    <a:pt x="480" y="8"/>
                    <a:pt x="489" y="11"/>
                    <a:pt x="495" y="18"/>
                  </a:cubicBezTo>
                  <a:cubicBezTo>
                    <a:pt x="502" y="24"/>
                    <a:pt x="506" y="32"/>
                    <a:pt x="506" y="41"/>
                  </a:cubicBezTo>
                  <a:cubicBezTo>
                    <a:pt x="506" y="50"/>
                    <a:pt x="502" y="58"/>
                    <a:pt x="495" y="64"/>
                  </a:cubicBezTo>
                  <a:cubicBezTo>
                    <a:pt x="489" y="71"/>
                    <a:pt x="480" y="74"/>
                    <a:pt x="470" y="74"/>
                  </a:cubicBezTo>
                  <a:close/>
                  <a:moveTo>
                    <a:pt x="385" y="382"/>
                  </a:moveTo>
                  <a:lnTo>
                    <a:pt x="385" y="382"/>
                  </a:lnTo>
                  <a:lnTo>
                    <a:pt x="326" y="382"/>
                  </a:lnTo>
                  <a:lnTo>
                    <a:pt x="326" y="151"/>
                  </a:lnTo>
                  <a:cubicBezTo>
                    <a:pt x="326" y="132"/>
                    <a:pt x="327" y="109"/>
                    <a:pt x="329" y="82"/>
                  </a:cubicBezTo>
                  <a:lnTo>
                    <a:pt x="328" y="82"/>
                  </a:lnTo>
                  <a:cubicBezTo>
                    <a:pt x="324" y="98"/>
                    <a:pt x="321" y="109"/>
                    <a:pt x="318" y="116"/>
                  </a:cubicBezTo>
                  <a:lnTo>
                    <a:pt x="211" y="382"/>
                  </a:lnTo>
                  <a:lnTo>
                    <a:pt x="170" y="382"/>
                  </a:lnTo>
                  <a:lnTo>
                    <a:pt x="63" y="118"/>
                  </a:lnTo>
                  <a:cubicBezTo>
                    <a:pt x="60" y="110"/>
                    <a:pt x="57" y="98"/>
                    <a:pt x="54" y="82"/>
                  </a:cubicBezTo>
                  <a:lnTo>
                    <a:pt x="53" y="82"/>
                  </a:lnTo>
                  <a:cubicBezTo>
                    <a:pt x="54" y="96"/>
                    <a:pt x="55" y="120"/>
                    <a:pt x="55" y="152"/>
                  </a:cubicBezTo>
                  <a:lnTo>
                    <a:pt x="55" y="382"/>
                  </a:lnTo>
                  <a:lnTo>
                    <a:pt x="0" y="382"/>
                  </a:lnTo>
                  <a:lnTo>
                    <a:pt x="0" y="25"/>
                  </a:lnTo>
                  <a:lnTo>
                    <a:pt x="83" y="25"/>
                  </a:lnTo>
                  <a:lnTo>
                    <a:pt x="178" y="263"/>
                  </a:lnTo>
                  <a:cubicBezTo>
                    <a:pt x="185" y="281"/>
                    <a:pt x="189" y="295"/>
                    <a:pt x="192" y="304"/>
                  </a:cubicBezTo>
                  <a:lnTo>
                    <a:pt x="193" y="304"/>
                  </a:lnTo>
                  <a:cubicBezTo>
                    <a:pt x="199" y="285"/>
                    <a:pt x="204" y="271"/>
                    <a:pt x="208" y="262"/>
                  </a:cubicBezTo>
                  <a:lnTo>
                    <a:pt x="304" y="25"/>
                  </a:lnTo>
                  <a:lnTo>
                    <a:pt x="385" y="25"/>
                  </a:lnTo>
                  <a:lnTo>
                    <a:pt x="385" y="382"/>
                  </a:lnTo>
                  <a:close/>
                </a:path>
              </a:pathLst>
            </a:custGeom>
            <a:solidFill>
              <a:srgbClr val="D83B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91DB8217-F6EA-4C31-9D14-59EC72BFC62D}"/>
                </a:ext>
              </a:extLst>
            </p:cNvPr>
            <p:cNvSpPr>
              <a:spLocks noChangeAspect="1" noEditPoints="1"/>
            </p:cNvSpPr>
            <p:nvPr userDrawn="1"/>
          </p:nvSpPr>
          <p:spPr bwMode="black">
            <a:xfrm>
              <a:off x="342" y="1889"/>
              <a:ext cx="1389" cy="284"/>
            </a:xfrm>
            <a:custGeom>
              <a:avLst/>
              <a:gdLst>
                <a:gd name="T0" fmla="*/ 1904 w 1904"/>
                <a:gd name="T1" fmla="*/ 178 h 384"/>
                <a:gd name="T2" fmla="*/ 1831 w 1904"/>
                <a:gd name="T3" fmla="*/ 193 h 384"/>
                <a:gd name="T4" fmla="*/ 1814 w 1904"/>
                <a:gd name="T5" fmla="*/ 378 h 384"/>
                <a:gd name="T6" fmla="*/ 1756 w 1904"/>
                <a:gd name="T7" fmla="*/ 123 h 384"/>
                <a:gd name="T8" fmla="*/ 1814 w 1904"/>
                <a:gd name="T9" fmla="*/ 175 h 384"/>
                <a:gd name="T10" fmla="*/ 1841 w 1904"/>
                <a:gd name="T11" fmla="*/ 133 h 384"/>
                <a:gd name="T12" fmla="*/ 1904 w 1904"/>
                <a:gd name="T13" fmla="*/ 123 h 384"/>
                <a:gd name="T14" fmla="*/ 1698 w 1904"/>
                <a:gd name="T15" fmla="*/ 378 h 384"/>
                <a:gd name="T16" fmla="*/ 1640 w 1904"/>
                <a:gd name="T17" fmla="*/ 378 h 384"/>
                <a:gd name="T18" fmla="*/ 1639 w 1904"/>
                <a:gd name="T19" fmla="*/ 337 h 384"/>
                <a:gd name="T20" fmla="*/ 1470 w 1904"/>
                <a:gd name="T21" fmla="*/ 275 h 384"/>
                <a:gd name="T22" fmla="*/ 1528 w 1904"/>
                <a:gd name="T23" fmla="*/ 123 h 384"/>
                <a:gd name="T24" fmla="*/ 1581 w 1904"/>
                <a:gd name="T25" fmla="*/ 338 h 384"/>
                <a:gd name="T26" fmla="*/ 1640 w 1904"/>
                <a:gd name="T27" fmla="*/ 269 h 384"/>
                <a:gd name="T28" fmla="*/ 1698 w 1904"/>
                <a:gd name="T29" fmla="*/ 123 h 384"/>
                <a:gd name="T30" fmla="*/ 1295 w 1904"/>
                <a:gd name="T31" fmla="*/ 163 h 384"/>
                <a:gd name="T32" fmla="*/ 1241 w 1904"/>
                <a:gd name="T33" fmla="*/ 186 h 384"/>
                <a:gd name="T34" fmla="*/ 1241 w 1904"/>
                <a:gd name="T35" fmla="*/ 315 h 384"/>
                <a:gd name="T36" fmla="*/ 1347 w 1904"/>
                <a:gd name="T37" fmla="*/ 315 h 384"/>
                <a:gd name="T38" fmla="*/ 1347 w 1904"/>
                <a:gd name="T39" fmla="*/ 186 h 384"/>
                <a:gd name="T40" fmla="*/ 1292 w 1904"/>
                <a:gd name="T41" fmla="*/ 384 h 384"/>
                <a:gd name="T42" fmla="*/ 1198 w 1904"/>
                <a:gd name="T43" fmla="*/ 348 h 384"/>
                <a:gd name="T44" fmla="*/ 1199 w 1904"/>
                <a:gd name="T45" fmla="*/ 153 h 384"/>
                <a:gd name="T46" fmla="*/ 1392 w 1904"/>
                <a:gd name="T47" fmla="*/ 152 h 384"/>
                <a:gd name="T48" fmla="*/ 1389 w 1904"/>
                <a:gd name="T49" fmla="*/ 347 h 384"/>
                <a:gd name="T50" fmla="*/ 1198 w 1904"/>
                <a:gd name="T51" fmla="*/ 71 h 384"/>
                <a:gd name="T52" fmla="*/ 1095 w 1904"/>
                <a:gd name="T53" fmla="*/ 71 h 384"/>
                <a:gd name="T54" fmla="*/ 1036 w 1904"/>
                <a:gd name="T55" fmla="*/ 378 h 384"/>
                <a:gd name="T56" fmla="*/ 933 w 1904"/>
                <a:gd name="T57" fmla="*/ 71 h 384"/>
                <a:gd name="T58" fmla="*/ 1198 w 1904"/>
                <a:gd name="T59" fmla="*/ 21 h 384"/>
                <a:gd name="T60" fmla="*/ 746 w 1904"/>
                <a:gd name="T61" fmla="*/ 225 h 384"/>
                <a:gd name="T62" fmla="*/ 731 w 1904"/>
                <a:gd name="T63" fmla="*/ 177 h 384"/>
                <a:gd name="T64" fmla="*/ 649 w 1904"/>
                <a:gd name="T65" fmla="*/ 177 h 384"/>
                <a:gd name="T66" fmla="*/ 746 w 1904"/>
                <a:gd name="T67" fmla="*/ 225 h 384"/>
                <a:gd name="T68" fmla="*/ 802 w 1904"/>
                <a:gd name="T69" fmla="*/ 266 h 384"/>
                <a:gd name="T70" fmla="*/ 649 w 1904"/>
                <a:gd name="T71" fmla="*/ 320 h 384"/>
                <a:gd name="T72" fmla="*/ 782 w 1904"/>
                <a:gd name="T73" fmla="*/ 315 h 384"/>
                <a:gd name="T74" fmla="*/ 689 w 1904"/>
                <a:gd name="T75" fmla="*/ 384 h 384"/>
                <a:gd name="T76" fmla="*/ 569 w 1904"/>
                <a:gd name="T77" fmla="*/ 251 h 384"/>
                <a:gd name="T78" fmla="*/ 692 w 1904"/>
                <a:gd name="T79" fmla="*/ 117 h 384"/>
                <a:gd name="T80" fmla="*/ 802 w 1904"/>
                <a:gd name="T81" fmla="*/ 244 h 384"/>
                <a:gd name="T82" fmla="*/ 526 w 1904"/>
                <a:gd name="T83" fmla="*/ 378 h 384"/>
                <a:gd name="T84" fmla="*/ 468 w 1904"/>
                <a:gd name="T85" fmla="*/ 378 h 384"/>
                <a:gd name="T86" fmla="*/ 417 w 1904"/>
                <a:gd name="T87" fmla="*/ 163 h 384"/>
                <a:gd name="T88" fmla="*/ 357 w 1904"/>
                <a:gd name="T89" fmla="*/ 240 h 384"/>
                <a:gd name="T90" fmla="*/ 298 w 1904"/>
                <a:gd name="T91" fmla="*/ 378 h 384"/>
                <a:gd name="T92" fmla="*/ 357 w 1904"/>
                <a:gd name="T93" fmla="*/ 0 h 384"/>
                <a:gd name="T94" fmla="*/ 358 w 1904"/>
                <a:gd name="T95" fmla="*/ 165 h 384"/>
                <a:gd name="T96" fmla="*/ 526 w 1904"/>
                <a:gd name="T97" fmla="*/ 221 h 384"/>
                <a:gd name="T98" fmla="*/ 265 w 1904"/>
                <a:gd name="T99" fmla="*/ 71 h 384"/>
                <a:gd name="T100" fmla="*/ 162 w 1904"/>
                <a:gd name="T101" fmla="*/ 71 h 384"/>
                <a:gd name="T102" fmla="*/ 102 w 1904"/>
                <a:gd name="T103" fmla="*/ 378 h 384"/>
                <a:gd name="T104" fmla="*/ 0 w 1904"/>
                <a:gd name="T105" fmla="*/ 71 h 384"/>
                <a:gd name="T106" fmla="*/ 265 w 1904"/>
                <a:gd name="T107" fmla="*/ 2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4" h="384">
                  <a:moveTo>
                    <a:pt x="1904" y="178"/>
                  </a:moveTo>
                  <a:lnTo>
                    <a:pt x="1904" y="178"/>
                  </a:lnTo>
                  <a:cubicBezTo>
                    <a:pt x="1897" y="172"/>
                    <a:pt x="1887" y="170"/>
                    <a:pt x="1874" y="170"/>
                  </a:cubicBezTo>
                  <a:cubicBezTo>
                    <a:pt x="1857" y="170"/>
                    <a:pt x="1842" y="177"/>
                    <a:pt x="1831" y="193"/>
                  </a:cubicBezTo>
                  <a:cubicBezTo>
                    <a:pt x="1819" y="208"/>
                    <a:pt x="1814" y="229"/>
                    <a:pt x="1814" y="256"/>
                  </a:cubicBezTo>
                  <a:lnTo>
                    <a:pt x="1814" y="378"/>
                  </a:lnTo>
                  <a:lnTo>
                    <a:pt x="1756" y="378"/>
                  </a:lnTo>
                  <a:lnTo>
                    <a:pt x="1756" y="123"/>
                  </a:lnTo>
                  <a:lnTo>
                    <a:pt x="1814" y="123"/>
                  </a:lnTo>
                  <a:lnTo>
                    <a:pt x="1814" y="175"/>
                  </a:lnTo>
                  <a:lnTo>
                    <a:pt x="1815" y="175"/>
                  </a:lnTo>
                  <a:cubicBezTo>
                    <a:pt x="1820" y="157"/>
                    <a:pt x="1829" y="143"/>
                    <a:pt x="1841" y="133"/>
                  </a:cubicBezTo>
                  <a:cubicBezTo>
                    <a:pt x="1853" y="123"/>
                    <a:pt x="1866" y="118"/>
                    <a:pt x="1880" y="118"/>
                  </a:cubicBezTo>
                  <a:cubicBezTo>
                    <a:pt x="1891" y="118"/>
                    <a:pt x="1899" y="120"/>
                    <a:pt x="1904" y="123"/>
                  </a:cubicBezTo>
                  <a:lnTo>
                    <a:pt x="1904" y="178"/>
                  </a:lnTo>
                  <a:close/>
                  <a:moveTo>
                    <a:pt x="1698" y="378"/>
                  </a:moveTo>
                  <a:lnTo>
                    <a:pt x="1698" y="378"/>
                  </a:lnTo>
                  <a:lnTo>
                    <a:pt x="1640" y="378"/>
                  </a:lnTo>
                  <a:lnTo>
                    <a:pt x="1640" y="337"/>
                  </a:lnTo>
                  <a:lnTo>
                    <a:pt x="1639" y="337"/>
                  </a:lnTo>
                  <a:cubicBezTo>
                    <a:pt x="1623" y="368"/>
                    <a:pt x="1596" y="384"/>
                    <a:pt x="1561" y="384"/>
                  </a:cubicBezTo>
                  <a:cubicBezTo>
                    <a:pt x="1500" y="384"/>
                    <a:pt x="1470" y="347"/>
                    <a:pt x="1470" y="275"/>
                  </a:cubicBezTo>
                  <a:lnTo>
                    <a:pt x="1470" y="123"/>
                  </a:lnTo>
                  <a:lnTo>
                    <a:pt x="1528" y="123"/>
                  </a:lnTo>
                  <a:lnTo>
                    <a:pt x="1528" y="269"/>
                  </a:lnTo>
                  <a:cubicBezTo>
                    <a:pt x="1528" y="315"/>
                    <a:pt x="1546" y="338"/>
                    <a:pt x="1581" y="338"/>
                  </a:cubicBezTo>
                  <a:cubicBezTo>
                    <a:pt x="1599" y="338"/>
                    <a:pt x="1613" y="331"/>
                    <a:pt x="1624" y="319"/>
                  </a:cubicBezTo>
                  <a:cubicBezTo>
                    <a:pt x="1635" y="306"/>
                    <a:pt x="1640" y="290"/>
                    <a:pt x="1640" y="269"/>
                  </a:cubicBezTo>
                  <a:lnTo>
                    <a:pt x="1640" y="123"/>
                  </a:lnTo>
                  <a:lnTo>
                    <a:pt x="1698" y="123"/>
                  </a:lnTo>
                  <a:lnTo>
                    <a:pt x="1698" y="378"/>
                  </a:lnTo>
                  <a:close/>
                  <a:moveTo>
                    <a:pt x="1295" y="163"/>
                  </a:moveTo>
                  <a:lnTo>
                    <a:pt x="1295" y="163"/>
                  </a:lnTo>
                  <a:cubicBezTo>
                    <a:pt x="1272" y="163"/>
                    <a:pt x="1254" y="171"/>
                    <a:pt x="1241" y="186"/>
                  </a:cubicBezTo>
                  <a:cubicBezTo>
                    <a:pt x="1228" y="202"/>
                    <a:pt x="1221" y="224"/>
                    <a:pt x="1221" y="252"/>
                  </a:cubicBezTo>
                  <a:cubicBezTo>
                    <a:pt x="1221" y="278"/>
                    <a:pt x="1228" y="299"/>
                    <a:pt x="1241" y="315"/>
                  </a:cubicBezTo>
                  <a:cubicBezTo>
                    <a:pt x="1255" y="330"/>
                    <a:pt x="1273" y="338"/>
                    <a:pt x="1295" y="338"/>
                  </a:cubicBezTo>
                  <a:cubicBezTo>
                    <a:pt x="1318" y="338"/>
                    <a:pt x="1335" y="330"/>
                    <a:pt x="1347" y="315"/>
                  </a:cubicBezTo>
                  <a:cubicBezTo>
                    <a:pt x="1360" y="300"/>
                    <a:pt x="1366" y="279"/>
                    <a:pt x="1366" y="251"/>
                  </a:cubicBezTo>
                  <a:cubicBezTo>
                    <a:pt x="1366" y="223"/>
                    <a:pt x="1360" y="201"/>
                    <a:pt x="1347" y="186"/>
                  </a:cubicBezTo>
                  <a:cubicBezTo>
                    <a:pt x="1335" y="170"/>
                    <a:pt x="1318" y="163"/>
                    <a:pt x="1295" y="163"/>
                  </a:cubicBezTo>
                  <a:close/>
                  <a:moveTo>
                    <a:pt x="1292" y="384"/>
                  </a:moveTo>
                  <a:lnTo>
                    <a:pt x="1292" y="384"/>
                  </a:lnTo>
                  <a:cubicBezTo>
                    <a:pt x="1253" y="384"/>
                    <a:pt x="1221" y="372"/>
                    <a:pt x="1198" y="348"/>
                  </a:cubicBezTo>
                  <a:cubicBezTo>
                    <a:pt x="1174" y="324"/>
                    <a:pt x="1162" y="292"/>
                    <a:pt x="1162" y="253"/>
                  </a:cubicBezTo>
                  <a:cubicBezTo>
                    <a:pt x="1162" y="210"/>
                    <a:pt x="1174" y="177"/>
                    <a:pt x="1199" y="153"/>
                  </a:cubicBezTo>
                  <a:cubicBezTo>
                    <a:pt x="1224" y="129"/>
                    <a:pt x="1257" y="117"/>
                    <a:pt x="1298" y="117"/>
                  </a:cubicBezTo>
                  <a:cubicBezTo>
                    <a:pt x="1338" y="117"/>
                    <a:pt x="1370" y="128"/>
                    <a:pt x="1392" y="152"/>
                  </a:cubicBezTo>
                  <a:cubicBezTo>
                    <a:pt x="1414" y="175"/>
                    <a:pt x="1425" y="208"/>
                    <a:pt x="1425" y="249"/>
                  </a:cubicBezTo>
                  <a:cubicBezTo>
                    <a:pt x="1425" y="290"/>
                    <a:pt x="1413" y="322"/>
                    <a:pt x="1389" y="347"/>
                  </a:cubicBezTo>
                  <a:cubicBezTo>
                    <a:pt x="1365" y="371"/>
                    <a:pt x="1333" y="384"/>
                    <a:pt x="1292" y="384"/>
                  </a:cubicBezTo>
                  <a:close/>
                  <a:moveTo>
                    <a:pt x="1198" y="71"/>
                  </a:moveTo>
                  <a:lnTo>
                    <a:pt x="1198" y="71"/>
                  </a:lnTo>
                  <a:lnTo>
                    <a:pt x="1095" y="71"/>
                  </a:lnTo>
                  <a:lnTo>
                    <a:pt x="1095" y="378"/>
                  </a:lnTo>
                  <a:lnTo>
                    <a:pt x="1036" y="378"/>
                  </a:lnTo>
                  <a:lnTo>
                    <a:pt x="1036" y="71"/>
                  </a:lnTo>
                  <a:lnTo>
                    <a:pt x="933" y="71"/>
                  </a:lnTo>
                  <a:lnTo>
                    <a:pt x="933" y="21"/>
                  </a:lnTo>
                  <a:lnTo>
                    <a:pt x="1198" y="21"/>
                  </a:lnTo>
                  <a:lnTo>
                    <a:pt x="1198" y="71"/>
                  </a:lnTo>
                  <a:close/>
                  <a:moveTo>
                    <a:pt x="746" y="225"/>
                  </a:moveTo>
                  <a:lnTo>
                    <a:pt x="746" y="225"/>
                  </a:lnTo>
                  <a:cubicBezTo>
                    <a:pt x="746" y="204"/>
                    <a:pt x="741" y="188"/>
                    <a:pt x="731" y="177"/>
                  </a:cubicBezTo>
                  <a:cubicBezTo>
                    <a:pt x="721" y="165"/>
                    <a:pt x="708" y="159"/>
                    <a:pt x="691" y="159"/>
                  </a:cubicBezTo>
                  <a:cubicBezTo>
                    <a:pt x="675" y="159"/>
                    <a:pt x="660" y="165"/>
                    <a:pt x="649" y="177"/>
                  </a:cubicBezTo>
                  <a:cubicBezTo>
                    <a:pt x="637" y="190"/>
                    <a:pt x="630" y="205"/>
                    <a:pt x="627" y="225"/>
                  </a:cubicBezTo>
                  <a:lnTo>
                    <a:pt x="746" y="225"/>
                  </a:lnTo>
                  <a:close/>
                  <a:moveTo>
                    <a:pt x="802" y="266"/>
                  </a:moveTo>
                  <a:lnTo>
                    <a:pt x="802" y="266"/>
                  </a:lnTo>
                  <a:lnTo>
                    <a:pt x="627" y="266"/>
                  </a:lnTo>
                  <a:cubicBezTo>
                    <a:pt x="628" y="289"/>
                    <a:pt x="635" y="308"/>
                    <a:pt x="649" y="320"/>
                  </a:cubicBezTo>
                  <a:cubicBezTo>
                    <a:pt x="663" y="333"/>
                    <a:pt x="682" y="339"/>
                    <a:pt x="707" y="339"/>
                  </a:cubicBezTo>
                  <a:cubicBezTo>
                    <a:pt x="734" y="339"/>
                    <a:pt x="759" y="331"/>
                    <a:pt x="782" y="315"/>
                  </a:cubicBezTo>
                  <a:lnTo>
                    <a:pt x="782" y="362"/>
                  </a:lnTo>
                  <a:cubicBezTo>
                    <a:pt x="759" y="376"/>
                    <a:pt x="728" y="384"/>
                    <a:pt x="689" y="384"/>
                  </a:cubicBezTo>
                  <a:cubicBezTo>
                    <a:pt x="652" y="384"/>
                    <a:pt x="622" y="372"/>
                    <a:pt x="601" y="349"/>
                  </a:cubicBezTo>
                  <a:cubicBezTo>
                    <a:pt x="579" y="326"/>
                    <a:pt x="569" y="293"/>
                    <a:pt x="569" y="251"/>
                  </a:cubicBezTo>
                  <a:cubicBezTo>
                    <a:pt x="569" y="211"/>
                    <a:pt x="581" y="179"/>
                    <a:pt x="604" y="154"/>
                  </a:cubicBezTo>
                  <a:cubicBezTo>
                    <a:pt x="628" y="129"/>
                    <a:pt x="657" y="117"/>
                    <a:pt x="692" y="117"/>
                  </a:cubicBezTo>
                  <a:cubicBezTo>
                    <a:pt x="727" y="117"/>
                    <a:pt x="754" y="128"/>
                    <a:pt x="773" y="150"/>
                  </a:cubicBezTo>
                  <a:cubicBezTo>
                    <a:pt x="792" y="173"/>
                    <a:pt x="802" y="204"/>
                    <a:pt x="802" y="244"/>
                  </a:cubicBezTo>
                  <a:lnTo>
                    <a:pt x="802" y="266"/>
                  </a:lnTo>
                  <a:close/>
                  <a:moveTo>
                    <a:pt x="526" y="378"/>
                  </a:moveTo>
                  <a:lnTo>
                    <a:pt x="526" y="378"/>
                  </a:lnTo>
                  <a:lnTo>
                    <a:pt x="468" y="378"/>
                  </a:lnTo>
                  <a:lnTo>
                    <a:pt x="468" y="238"/>
                  </a:lnTo>
                  <a:cubicBezTo>
                    <a:pt x="468" y="188"/>
                    <a:pt x="451" y="163"/>
                    <a:pt x="417" y="163"/>
                  </a:cubicBezTo>
                  <a:cubicBezTo>
                    <a:pt x="400" y="163"/>
                    <a:pt x="386" y="170"/>
                    <a:pt x="374" y="184"/>
                  </a:cubicBezTo>
                  <a:cubicBezTo>
                    <a:pt x="362" y="199"/>
                    <a:pt x="357" y="218"/>
                    <a:pt x="357" y="240"/>
                  </a:cubicBezTo>
                  <a:lnTo>
                    <a:pt x="357" y="378"/>
                  </a:lnTo>
                  <a:lnTo>
                    <a:pt x="298" y="378"/>
                  </a:lnTo>
                  <a:lnTo>
                    <a:pt x="298" y="0"/>
                  </a:lnTo>
                  <a:lnTo>
                    <a:pt x="357" y="0"/>
                  </a:lnTo>
                  <a:lnTo>
                    <a:pt x="357" y="165"/>
                  </a:lnTo>
                  <a:lnTo>
                    <a:pt x="358" y="165"/>
                  </a:lnTo>
                  <a:cubicBezTo>
                    <a:pt x="377" y="133"/>
                    <a:pt x="405" y="117"/>
                    <a:pt x="441" y="117"/>
                  </a:cubicBezTo>
                  <a:cubicBezTo>
                    <a:pt x="497" y="117"/>
                    <a:pt x="526" y="151"/>
                    <a:pt x="526" y="221"/>
                  </a:cubicBezTo>
                  <a:lnTo>
                    <a:pt x="526" y="378"/>
                  </a:lnTo>
                  <a:close/>
                  <a:moveTo>
                    <a:pt x="265" y="71"/>
                  </a:moveTo>
                  <a:lnTo>
                    <a:pt x="265" y="71"/>
                  </a:lnTo>
                  <a:lnTo>
                    <a:pt x="162" y="71"/>
                  </a:lnTo>
                  <a:lnTo>
                    <a:pt x="162" y="378"/>
                  </a:lnTo>
                  <a:lnTo>
                    <a:pt x="102" y="378"/>
                  </a:lnTo>
                  <a:lnTo>
                    <a:pt x="102" y="71"/>
                  </a:lnTo>
                  <a:lnTo>
                    <a:pt x="0" y="71"/>
                  </a:lnTo>
                  <a:lnTo>
                    <a:pt x="0" y="21"/>
                  </a:lnTo>
                  <a:lnTo>
                    <a:pt x="265" y="21"/>
                  </a:lnTo>
                  <a:lnTo>
                    <a:pt x="265" y="71"/>
                  </a:lnTo>
                  <a:close/>
                </a:path>
              </a:pathLst>
            </a:custGeom>
            <a:solidFill>
              <a:srgbClr val="D83B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207643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8681268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086116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01367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82090401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125718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8198057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6288029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cstate="email">
              <a:extLst>
                <a:ext uri="{28A0092B-C50C-407E-A947-70E740481C1C}">
                  <a14:useLocalDpi xmlns:a14="http://schemas.microsoft.com/office/drawing/2010/main"/>
                </a:ext>
              </a:extLst>
            </a:blip>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45340514"/>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cstate="email">
              <a:extLst>
                <a:ext uri="{28A0092B-C50C-407E-A947-70E740481C1C}">
                  <a14:useLocalDpi xmlns:a14="http://schemas.microsoft.com/office/drawing/2010/main"/>
                </a:ext>
              </a:extLst>
            </a:blip>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2135915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cstate="email">
              <a:extLst>
                <a:ext uri="{28A0092B-C50C-407E-A947-70E740481C1C}">
                  <a14:useLocalDpi xmlns:a14="http://schemas.microsoft.com/office/drawing/2010/main"/>
                </a:ext>
              </a:extLst>
            </a:blip>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04726202"/>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cstate="email">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84158218"/>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cstate="email">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51847229"/>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cstate="email">
              <a:extLst>
                <a:ext uri="{28A0092B-C50C-407E-A947-70E740481C1C}">
                  <a14:useLocalDpi xmlns:a14="http://schemas.microsoft.com/office/drawing/2010/main"/>
                </a:ext>
              </a:extLst>
            </a:blip>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cstate="email">
              <a:extLst>
                <a:ext uri="{28A0092B-C50C-407E-A947-70E740481C1C}">
                  <a14:useLocalDpi xmlns:a14="http://schemas.microsoft.com/office/drawing/2010/main"/>
                </a:ext>
              </a:extLst>
            </a:blip>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154655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3774918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3853488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65029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5888308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5741549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552134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758794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C6E92E5-E859-445F-856B-33F974FA3AC2}"/>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Tree>
    <p:extLst>
      <p:ext uri="{BB962C8B-B14F-4D97-AF65-F5344CB8AC3E}">
        <p14:creationId xmlns:p14="http://schemas.microsoft.com/office/powerpoint/2010/main" val="130885658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190739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20644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4351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2651249"/>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825761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9792829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2DBE4BB-02BC-403B-BD4E-F269E8077083}"/>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323359550"/>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5" name="Picture Placeholder" descr="This photo is a 'placeholder' only. Drag or drop your photo here, or click and tap the center to insert a photo.">
            <a:extLst>
              <a:ext uri="{FF2B5EF4-FFF2-40B4-BE49-F238E27FC236}">
                <a16:creationId xmlns:a16="http://schemas.microsoft.com/office/drawing/2014/main" id="{AB7A8995-AE4E-430B-AF29-B4D106F867E8}"/>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a:t>Square photo layout with smaller text</a:t>
            </a:r>
          </a:p>
        </p:txBody>
      </p:sp>
    </p:spTree>
    <p:extLst>
      <p:ext uri="{BB962C8B-B14F-4D97-AF65-F5344CB8AC3E}">
        <p14:creationId xmlns:p14="http://schemas.microsoft.com/office/powerpoint/2010/main" val="215170057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cstate="email">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3700493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cstate="email">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3295567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cstate="email">
              <a:extLst>
                <a:ext uri="{28A0092B-C50C-407E-A947-70E740481C1C}">
                  <a14:useLocalDpi xmlns:a14="http://schemas.microsoft.com/office/drawing/2010/main"/>
                </a:ext>
              </a:extLst>
            </a:blip>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cstate="email">
              <a:extLst>
                <a:ext uri="{28A0092B-C50C-407E-A947-70E740481C1C}">
                  <a14:useLocalDpi xmlns:a14="http://schemas.microsoft.com/office/drawing/2010/main"/>
                </a:ext>
              </a:extLst>
            </a:blip>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8397602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613122780"/>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02735740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D83B0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9385043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cstate="email">
              <a:extLst>
                <a:ext uri="{28A0092B-C50C-407E-A947-70E740481C1C}">
                  <a14:useLocalDpi xmlns:a14="http://schemas.microsoft.com/office/drawing/2010/main"/>
                </a:ext>
              </a:extLst>
            </a:blip>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3633176217"/>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935070"/>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ide by side">
    <p:bg bwMode="ltGray">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3150414"/>
            <a:ext cx="3183637" cy="553998"/>
          </a:xfrm>
          <a:noFill/>
        </p:spPr>
        <p:txBody>
          <a:bodyPr anchor="ctr"/>
          <a:lstStyle>
            <a:lvl1pPr>
              <a:defRPr>
                <a:solidFill>
                  <a:schemeClr val="bg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90893270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02846397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pic>
        <p:nvPicPr>
          <p:cNvPr id="7" name="Picture 6" descr="Microsoft Ignite The Tour graphic">
            <a:extLst>
              <a:ext uri="{FF2B5EF4-FFF2-40B4-BE49-F238E27FC236}">
                <a16:creationId xmlns:a16="http://schemas.microsoft.com/office/drawing/2014/main" id="{BDA19F52-F45D-499E-8B0F-24F4B6A6DB8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45970" y="0"/>
            <a:ext cx="9046030" cy="6858000"/>
          </a:xfrm>
          <a:prstGeom prst="rect">
            <a:avLst/>
          </a:prstGeom>
        </p:spPr>
      </p:pic>
      <p:sp>
        <p:nvSpPr>
          <p:cNvPr id="2" name="Title 1"/>
          <p:cNvSpPr>
            <a:spLocks noGrp="1"/>
          </p:cNvSpPr>
          <p:nvPr>
            <p:ph type="title" hasCustomPrompt="1"/>
          </p:nvPr>
        </p:nvSpPr>
        <p:spPr>
          <a:xfrm>
            <a:off x="585216" y="3033223"/>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55107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orient="horz" pos="1910" userDrawn="1">
          <p15:clr>
            <a:srgbClr val="5ACBF0"/>
          </p15:clr>
        </p15:guide>
        <p15:guide id="4" orient="horz" pos="2505" userDrawn="1">
          <p15:clr>
            <a:srgbClr val="5ACBF0"/>
          </p15:clr>
        </p15:guide>
        <p15:guide id="5" pos="3840"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pic>
        <p:nvPicPr>
          <p:cNvPr id="6" name="Picture 5" descr="Microsoft Ignite The Tour graphic">
            <a:extLst>
              <a:ext uri="{FF2B5EF4-FFF2-40B4-BE49-F238E27FC236}">
                <a16:creationId xmlns:a16="http://schemas.microsoft.com/office/drawing/2014/main" id="{5FCA0D90-4EC8-4E96-A729-DB2812B062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965371" y="-1"/>
            <a:ext cx="6226629" cy="6858001"/>
          </a:xfrm>
          <a:prstGeom prst="rect">
            <a:avLst/>
          </a:prstGeom>
        </p:spPr>
      </p:pic>
      <p:sp>
        <p:nvSpPr>
          <p:cNvPr id="2" name="Title 1"/>
          <p:cNvSpPr>
            <a:spLocks noGrp="1"/>
          </p:cNvSpPr>
          <p:nvPr>
            <p:ph type="title" hasCustomPrompt="1"/>
          </p:nvPr>
        </p:nvSpPr>
        <p:spPr>
          <a:xfrm>
            <a:off x="585216" y="3035808"/>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5ACBF0"/>
          </p15:clr>
        </p15:guide>
        <p15:guide id="3" orient="horz" pos="1911"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10" name="Picture 9" descr="Microsoft Ignite The Tour graphic">
            <a:extLst>
              <a:ext uri="{FF2B5EF4-FFF2-40B4-BE49-F238E27FC236}">
                <a16:creationId xmlns:a16="http://schemas.microsoft.com/office/drawing/2014/main" id="{36F1C851-4FAB-44D0-8FE4-F7187E5321E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06486" y="0"/>
            <a:ext cx="9285514" cy="6858000"/>
          </a:xfrm>
          <a:prstGeom prst="rect">
            <a:avLst/>
          </a:prstGeom>
        </p:spPr>
      </p:pic>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userDrawn="1">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AC1A7617-8539-46AF-B383-CACBD8B22E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5" name="Picture 4" descr="Microsoft Ignite The Tour graphic">
            <a:extLst>
              <a:ext uri="{FF2B5EF4-FFF2-40B4-BE49-F238E27FC236}">
                <a16:creationId xmlns:a16="http://schemas.microsoft.com/office/drawing/2014/main" id="{CFBD1E6B-D26A-48D5-BD12-9761C147E69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906486" y="0"/>
            <a:ext cx="9285514" cy="6858000"/>
          </a:xfrm>
          <a:prstGeom prst="rect">
            <a:avLst/>
          </a:prstGeom>
        </p:spPr>
      </p:pic>
      <p:grpSp>
        <p:nvGrpSpPr>
          <p:cNvPr id="9" name="Group 4" descr="Microsoft Ignite The Tour logo">
            <a:extLst>
              <a:ext uri="{FF2B5EF4-FFF2-40B4-BE49-F238E27FC236}">
                <a16:creationId xmlns:a16="http://schemas.microsoft.com/office/drawing/2014/main" id="{147F2C60-DDCE-4C1B-AEA3-F213C4F1E781}"/>
              </a:ext>
            </a:extLst>
          </p:cNvPr>
          <p:cNvGrpSpPr>
            <a:grpSpLocks noChangeAspect="1"/>
          </p:cNvGrpSpPr>
          <p:nvPr userDrawn="1"/>
        </p:nvGrpSpPr>
        <p:grpSpPr bwMode="black">
          <a:xfrm>
            <a:off x="537712" y="2913735"/>
            <a:ext cx="4655288" cy="1284967"/>
            <a:chOff x="342" y="1465"/>
            <a:chExt cx="2565" cy="708"/>
          </a:xfrm>
        </p:grpSpPr>
        <p:sp>
          <p:nvSpPr>
            <p:cNvPr id="10" name="Freeform 5">
              <a:extLst>
                <a:ext uri="{FF2B5EF4-FFF2-40B4-BE49-F238E27FC236}">
                  <a16:creationId xmlns:a16="http://schemas.microsoft.com/office/drawing/2014/main" id="{5C8A7BA6-FE12-4B47-8B9C-2C33A4629346}"/>
                </a:ext>
              </a:extLst>
            </p:cNvPr>
            <p:cNvSpPr>
              <a:spLocks noChangeAspect="1" noEditPoints="1"/>
            </p:cNvSpPr>
            <p:nvPr userDrawn="1"/>
          </p:nvSpPr>
          <p:spPr bwMode="black">
            <a:xfrm>
              <a:off x="368" y="1465"/>
              <a:ext cx="2539" cy="373"/>
            </a:xfrm>
            <a:custGeom>
              <a:avLst/>
              <a:gdLst>
                <a:gd name="T0" fmla="*/ 3327 w 3480"/>
                <a:gd name="T1" fmla="*/ 182 h 502"/>
                <a:gd name="T2" fmla="*/ 3305 w 3480"/>
                <a:gd name="T3" fmla="*/ 271 h 502"/>
                <a:gd name="T4" fmla="*/ 3367 w 3480"/>
                <a:gd name="T5" fmla="*/ 388 h 502"/>
                <a:gd name="T6" fmla="*/ 3451 w 3480"/>
                <a:gd name="T7" fmla="*/ 155 h 502"/>
                <a:gd name="T8" fmla="*/ 3176 w 3480"/>
                <a:gd name="T9" fmla="*/ 388 h 502"/>
                <a:gd name="T10" fmla="*/ 3101 w 3480"/>
                <a:gd name="T11" fmla="*/ 128 h 502"/>
                <a:gd name="T12" fmla="*/ 3221 w 3480"/>
                <a:gd name="T13" fmla="*/ 173 h 502"/>
                <a:gd name="T14" fmla="*/ 3221 w 3480"/>
                <a:gd name="T15" fmla="*/ 334 h 502"/>
                <a:gd name="T16" fmla="*/ 2957 w 3480"/>
                <a:gd name="T17" fmla="*/ 128 h 502"/>
                <a:gd name="T18" fmla="*/ 2962 w 3480"/>
                <a:gd name="T19" fmla="*/ 65 h 502"/>
                <a:gd name="T20" fmla="*/ 3021 w 3480"/>
                <a:gd name="T21" fmla="*/ 41 h 502"/>
                <a:gd name="T22" fmla="*/ 2843 w 3480"/>
                <a:gd name="T23" fmla="*/ 382 h 502"/>
                <a:gd name="T24" fmla="*/ 2731 w 3480"/>
                <a:gd name="T25" fmla="*/ 382 h 502"/>
                <a:gd name="T26" fmla="*/ 2732 w 3480"/>
                <a:gd name="T27" fmla="*/ 170 h 502"/>
                <a:gd name="T28" fmla="*/ 2555 w 3480"/>
                <a:gd name="T29" fmla="*/ 266 h 502"/>
                <a:gd name="T30" fmla="*/ 2441 w 3480"/>
                <a:gd name="T31" fmla="*/ 192 h 502"/>
                <a:gd name="T32" fmla="*/ 2555 w 3480"/>
                <a:gd name="T33" fmla="*/ 266 h 502"/>
                <a:gd name="T34" fmla="*/ 2383 w 3480"/>
                <a:gd name="T35" fmla="*/ 433 h 502"/>
                <a:gd name="T36" fmla="*/ 2467 w 3480"/>
                <a:gd name="T37" fmla="*/ 388 h 502"/>
                <a:gd name="T38" fmla="*/ 2553 w 3480"/>
                <a:gd name="T39" fmla="*/ 163 h 502"/>
                <a:gd name="T40" fmla="*/ 2313 w 3480"/>
                <a:gd name="T41" fmla="*/ 382 h 502"/>
                <a:gd name="T42" fmla="*/ 2313 w 3480"/>
                <a:gd name="T43" fmla="*/ 382 h 502"/>
                <a:gd name="T44" fmla="*/ 2023 w 3480"/>
                <a:gd name="T45" fmla="*/ 52 h 502"/>
                <a:gd name="T46" fmla="*/ 1864 w 3480"/>
                <a:gd name="T47" fmla="*/ 128 h 502"/>
                <a:gd name="T48" fmla="*/ 1899 w 3480"/>
                <a:gd name="T49" fmla="*/ 0 h 502"/>
                <a:gd name="T50" fmla="*/ 1763 w 3480"/>
                <a:gd name="T51" fmla="*/ 173 h 502"/>
                <a:gd name="T52" fmla="*/ 1922 w 3480"/>
                <a:gd name="T53" fmla="*/ 173 h 502"/>
                <a:gd name="T54" fmla="*/ 2084 w 3480"/>
                <a:gd name="T55" fmla="*/ 380 h 502"/>
                <a:gd name="T56" fmla="*/ 2023 w 3480"/>
                <a:gd name="T57" fmla="*/ 173 h 502"/>
                <a:gd name="T58" fmla="*/ 1541 w 3480"/>
                <a:gd name="T59" fmla="*/ 256 h 502"/>
                <a:gd name="T60" fmla="*/ 1667 w 3480"/>
                <a:gd name="T61" fmla="*/ 190 h 502"/>
                <a:gd name="T62" fmla="*/ 1481 w 3480"/>
                <a:gd name="T63" fmla="*/ 258 h 502"/>
                <a:gd name="T64" fmla="*/ 1708 w 3480"/>
                <a:gd name="T65" fmla="*/ 352 h 502"/>
                <a:gd name="T66" fmla="*/ 1338 w 3480"/>
                <a:gd name="T67" fmla="*/ 345 h 502"/>
                <a:gd name="T68" fmla="*/ 1332 w 3480"/>
                <a:gd name="T69" fmla="*/ 272 h 502"/>
                <a:gd name="T70" fmla="*/ 1275 w 3480"/>
                <a:gd name="T71" fmla="*/ 164 h 502"/>
                <a:gd name="T72" fmla="*/ 1434 w 3480"/>
                <a:gd name="T73" fmla="*/ 183 h 502"/>
                <a:gd name="T74" fmla="*/ 1324 w 3480"/>
                <a:gd name="T75" fmla="*/ 195 h 502"/>
                <a:gd name="T76" fmla="*/ 1406 w 3480"/>
                <a:gd name="T77" fmla="*/ 248 h 502"/>
                <a:gd name="T78" fmla="*/ 1414 w 3480"/>
                <a:gd name="T79" fmla="*/ 370 h 502"/>
                <a:gd name="T80" fmla="*/ 1097 w 3480"/>
                <a:gd name="T81" fmla="*/ 168 h 502"/>
                <a:gd name="T82" fmla="*/ 1150 w 3480"/>
                <a:gd name="T83" fmla="*/ 320 h 502"/>
                <a:gd name="T84" fmla="*/ 1094 w 3480"/>
                <a:gd name="T85" fmla="*/ 388 h 502"/>
                <a:gd name="T86" fmla="*/ 1194 w 3480"/>
                <a:gd name="T87" fmla="*/ 157 h 502"/>
                <a:gd name="T88" fmla="*/ 944 w 3480"/>
                <a:gd name="T89" fmla="*/ 182 h 502"/>
                <a:gd name="T90" fmla="*/ 796 w 3480"/>
                <a:gd name="T91" fmla="*/ 382 h 502"/>
                <a:gd name="T92" fmla="*/ 881 w 3480"/>
                <a:gd name="T93" fmla="*/ 138 h 502"/>
                <a:gd name="T94" fmla="*/ 743 w 3480"/>
                <a:gd name="T95" fmla="*/ 371 h 502"/>
                <a:gd name="T96" fmla="*/ 682 w 3480"/>
                <a:gd name="T97" fmla="*/ 122 h 502"/>
                <a:gd name="T98" fmla="*/ 603 w 3480"/>
                <a:gd name="T99" fmla="*/ 257 h 502"/>
                <a:gd name="T100" fmla="*/ 499 w 3480"/>
                <a:gd name="T101" fmla="*/ 382 h 502"/>
                <a:gd name="T102" fmla="*/ 499 w 3480"/>
                <a:gd name="T103" fmla="*/ 382 h 502"/>
                <a:gd name="T104" fmla="*/ 446 w 3480"/>
                <a:gd name="T105" fmla="*/ 18 h 502"/>
                <a:gd name="T106" fmla="*/ 470 w 3480"/>
                <a:gd name="T107" fmla="*/ 74 h 502"/>
                <a:gd name="T108" fmla="*/ 329 w 3480"/>
                <a:gd name="T109" fmla="*/ 82 h 502"/>
                <a:gd name="T110" fmla="*/ 63 w 3480"/>
                <a:gd name="T111" fmla="*/ 118 h 502"/>
                <a:gd name="T112" fmla="*/ 0 w 3480"/>
                <a:gd name="T113" fmla="*/ 382 h 502"/>
                <a:gd name="T114" fmla="*/ 193 w 3480"/>
                <a:gd name="T115" fmla="*/ 30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0" h="502">
                  <a:moveTo>
                    <a:pt x="3424" y="230"/>
                  </a:moveTo>
                  <a:lnTo>
                    <a:pt x="3424" y="230"/>
                  </a:lnTo>
                  <a:cubicBezTo>
                    <a:pt x="3423" y="209"/>
                    <a:pt x="3419" y="193"/>
                    <a:pt x="3409" y="181"/>
                  </a:cubicBezTo>
                  <a:cubicBezTo>
                    <a:pt x="3399" y="170"/>
                    <a:pt x="3386" y="164"/>
                    <a:pt x="3369" y="164"/>
                  </a:cubicBezTo>
                  <a:cubicBezTo>
                    <a:pt x="3352" y="164"/>
                    <a:pt x="3338" y="170"/>
                    <a:pt x="3327" y="182"/>
                  </a:cubicBezTo>
                  <a:cubicBezTo>
                    <a:pt x="3315" y="194"/>
                    <a:pt x="3308" y="210"/>
                    <a:pt x="3305" y="230"/>
                  </a:cubicBezTo>
                  <a:lnTo>
                    <a:pt x="3424" y="230"/>
                  </a:lnTo>
                  <a:close/>
                  <a:moveTo>
                    <a:pt x="3480" y="271"/>
                  </a:moveTo>
                  <a:lnTo>
                    <a:pt x="3480" y="271"/>
                  </a:lnTo>
                  <a:lnTo>
                    <a:pt x="3305" y="271"/>
                  </a:lnTo>
                  <a:cubicBezTo>
                    <a:pt x="3306" y="294"/>
                    <a:pt x="3313" y="312"/>
                    <a:pt x="3327" y="325"/>
                  </a:cubicBezTo>
                  <a:cubicBezTo>
                    <a:pt x="3341" y="338"/>
                    <a:pt x="3360" y="344"/>
                    <a:pt x="3384" y="344"/>
                  </a:cubicBezTo>
                  <a:cubicBezTo>
                    <a:pt x="3412" y="344"/>
                    <a:pt x="3437" y="336"/>
                    <a:pt x="3460" y="320"/>
                  </a:cubicBezTo>
                  <a:lnTo>
                    <a:pt x="3460" y="366"/>
                  </a:lnTo>
                  <a:cubicBezTo>
                    <a:pt x="3436" y="381"/>
                    <a:pt x="3405" y="388"/>
                    <a:pt x="3367" y="388"/>
                  </a:cubicBezTo>
                  <a:cubicBezTo>
                    <a:pt x="3329" y="388"/>
                    <a:pt x="3300" y="377"/>
                    <a:pt x="3279" y="354"/>
                  </a:cubicBezTo>
                  <a:cubicBezTo>
                    <a:pt x="3257" y="330"/>
                    <a:pt x="3246" y="298"/>
                    <a:pt x="3246" y="256"/>
                  </a:cubicBezTo>
                  <a:cubicBezTo>
                    <a:pt x="3246" y="216"/>
                    <a:pt x="3258" y="184"/>
                    <a:pt x="3282" y="159"/>
                  </a:cubicBezTo>
                  <a:cubicBezTo>
                    <a:pt x="3305" y="134"/>
                    <a:pt x="3335" y="122"/>
                    <a:pt x="3370" y="122"/>
                  </a:cubicBezTo>
                  <a:cubicBezTo>
                    <a:pt x="3405" y="122"/>
                    <a:pt x="3432" y="133"/>
                    <a:pt x="3451" y="155"/>
                  </a:cubicBezTo>
                  <a:cubicBezTo>
                    <a:pt x="3470" y="178"/>
                    <a:pt x="3480" y="209"/>
                    <a:pt x="3480" y="248"/>
                  </a:cubicBezTo>
                  <a:lnTo>
                    <a:pt x="3480" y="271"/>
                  </a:lnTo>
                  <a:close/>
                  <a:moveTo>
                    <a:pt x="3221" y="380"/>
                  </a:moveTo>
                  <a:lnTo>
                    <a:pt x="3221" y="380"/>
                  </a:lnTo>
                  <a:cubicBezTo>
                    <a:pt x="3209" y="385"/>
                    <a:pt x="3194" y="388"/>
                    <a:pt x="3176" y="388"/>
                  </a:cubicBezTo>
                  <a:cubicBezTo>
                    <a:pt x="3126" y="388"/>
                    <a:pt x="3101" y="364"/>
                    <a:pt x="3101" y="317"/>
                  </a:cubicBezTo>
                  <a:lnTo>
                    <a:pt x="3101" y="173"/>
                  </a:lnTo>
                  <a:lnTo>
                    <a:pt x="3059" y="173"/>
                  </a:lnTo>
                  <a:lnTo>
                    <a:pt x="3059" y="128"/>
                  </a:lnTo>
                  <a:lnTo>
                    <a:pt x="3101" y="128"/>
                  </a:lnTo>
                  <a:lnTo>
                    <a:pt x="3101" y="69"/>
                  </a:lnTo>
                  <a:lnTo>
                    <a:pt x="3159" y="52"/>
                  </a:lnTo>
                  <a:lnTo>
                    <a:pt x="3159" y="128"/>
                  </a:lnTo>
                  <a:lnTo>
                    <a:pt x="3221" y="128"/>
                  </a:lnTo>
                  <a:lnTo>
                    <a:pt x="3221" y="173"/>
                  </a:lnTo>
                  <a:lnTo>
                    <a:pt x="3159" y="173"/>
                  </a:lnTo>
                  <a:lnTo>
                    <a:pt x="3159" y="300"/>
                  </a:lnTo>
                  <a:cubicBezTo>
                    <a:pt x="3159" y="315"/>
                    <a:pt x="3162" y="326"/>
                    <a:pt x="3168" y="333"/>
                  </a:cubicBezTo>
                  <a:cubicBezTo>
                    <a:pt x="3173" y="339"/>
                    <a:pt x="3182" y="342"/>
                    <a:pt x="3195" y="342"/>
                  </a:cubicBezTo>
                  <a:cubicBezTo>
                    <a:pt x="3205" y="342"/>
                    <a:pt x="3213" y="339"/>
                    <a:pt x="3221" y="334"/>
                  </a:cubicBezTo>
                  <a:lnTo>
                    <a:pt x="3221" y="380"/>
                  </a:lnTo>
                  <a:close/>
                  <a:moveTo>
                    <a:pt x="3015" y="382"/>
                  </a:moveTo>
                  <a:lnTo>
                    <a:pt x="3015" y="382"/>
                  </a:lnTo>
                  <a:lnTo>
                    <a:pt x="2957" y="382"/>
                  </a:lnTo>
                  <a:lnTo>
                    <a:pt x="2957" y="128"/>
                  </a:lnTo>
                  <a:lnTo>
                    <a:pt x="3015" y="128"/>
                  </a:lnTo>
                  <a:lnTo>
                    <a:pt x="3015" y="382"/>
                  </a:lnTo>
                  <a:close/>
                  <a:moveTo>
                    <a:pt x="2986" y="74"/>
                  </a:moveTo>
                  <a:lnTo>
                    <a:pt x="2986" y="74"/>
                  </a:lnTo>
                  <a:cubicBezTo>
                    <a:pt x="2976" y="74"/>
                    <a:pt x="2968" y="71"/>
                    <a:pt x="2962" y="65"/>
                  </a:cubicBezTo>
                  <a:cubicBezTo>
                    <a:pt x="2955" y="59"/>
                    <a:pt x="2951" y="51"/>
                    <a:pt x="2951" y="41"/>
                  </a:cubicBezTo>
                  <a:cubicBezTo>
                    <a:pt x="2951" y="32"/>
                    <a:pt x="2955" y="24"/>
                    <a:pt x="2962" y="18"/>
                  </a:cubicBezTo>
                  <a:cubicBezTo>
                    <a:pt x="2968" y="11"/>
                    <a:pt x="2976" y="8"/>
                    <a:pt x="2986" y="8"/>
                  </a:cubicBezTo>
                  <a:cubicBezTo>
                    <a:pt x="2996" y="8"/>
                    <a:pt x="3004" y="11"/>
                    <a:pt x="3011" y="18"/>
                  </a:cubicBezTo>
                  <a:cubicBezTo>
                    <a:pt x="3018" y="24"/>
                    <a:pt x="3021" y="32"/>
                    <a:pt x="3021" y="41"/>
                  </a:cubicBezTo>
                  <a:cubicBezTo>
                    <a:pt x="3021" y="50"/>
                    <a:pt x="3018" y="58"/>
                    <a:pt x="3011" y="64"/>
                  </a:cubicBezTo>
                  <a:cubicBezTo>
                    <a:pt x="3004" y="71"/>
                    <a:pt x="2996" y="74"/>
                    <a:pt x="2986" y="74"/>
                  </a:cubicBezTo>
                  <a:close/>
                  <a:moveTo>
                    <a:pt x="2901" y="382"/>
                  </a:moveTo>
                  <a:lnTo>
                    <a:pt x="2901" y="382"/>
                  </a:lnTo>
                  <a:lnTo>
                    <a:pt x="2843" y="382"/>
                  </a:lnTo>
                  <a:lnTo>
                    <a:pt x="2843" y="239"/>
                  </a:lnTo>
                  <a:cubicBezTo>
                    <a:pt x="2843" y="191"/>
                    <a:pt x="2826" y="167"/>
                    <a:pt x="2792" y="167"/>
                  </a:cubicBezTo>
                  <a:cubicBezTo>
                    <a:pt x="2774" y="167"/>
                    <a:pt x="2760" y="174"/>
                    <a:pt x="2748" y="187"/>
                  </a:cubicBezTo>
                  <a:cubicBezTo>
                    <a:pt x="2737" y="200"/>
                    <a:pt x="2731" y="217"/>
                    <a:pt x="2731" y="237"/>
                  </a:cubicBezTo>
                  <a:lnTo>
                    <a:pt x="2731" y="382"/>
                  </a:lnTo>
                  <a:lnTo>
                    <a:pt x="2673" y="382"/>
                  </a:lnTo>
                  <a:lnTo>
                    <a:pt x="2673" y="128"/>
                  </a:lnTo>
                  <a:lnTo>
                    <a:pt x="2731" y="128"/>
                  </a:lnTo>
                  <a:lnTo>
                    <a:pt x="2731" y="170"/>
                  </a:lnTo>
                  <a:lnTo>
                    <a:pt x="2732" y="170"/>
                  </a:lnTo>
                  <a:cubicBezTo>
                    <a:pt x="2751" y="138"/>
                    <a:pt x="2779" y="122"/>
                    <a:pt x="2815" y="122"/>
                  </a:cubicBezTo>
                  <a:cubicBezTo>
                    <a:pt x="2843" y="122"/>
                    <a:pt x="2864" y="131"/>
                    <a:pt x="2879" y="149"/>
                  </a:cubicBezTo>
                  <a:cubicBezTo>
                    <a:pt x="2893" y="167"/>
                    <a:pt x="2901" y="193"/>
                    <a:pt x="2901" y="227"/>
                  </a:cubicBezTo>
                  <a:lnTo>
                    <a:pt x="2901" y="382"/>
                  </a:lnTo>
                  <a:close/>
                  <a:moveTo>
                    <a:pt x="2555" y="266"/>
                  </a:moveTo>
                  <a:lnTo>
                    <a:pt x="2555" y="266"/>
                  </a:lnTo>
                  <a:lnTo>
                    <a:pt x="2555" y="233"/>
                  </a:lnTo>
                  <a:cubicBezTo>
                    <a:pt x="2555" y="215"/>
                    <a:pt x="2549" y="199"/>
                    <a:pt x="2537" y="187"/>
                  </a:cubicBezTo>
                  <a:cubicBezTo>
                    <a:pt x="2525" y="174"/>
                    <a:pt x="2510" y="168"/>
                    <a:pt x="2492" y="168"/>
                  </a:cubicBezTo>
                  <a:cubicBezTo>
                    <a:pt x="2470" y="168"/>
                    <a:pt x="2453" y="176"/>
                    <a:pt x="2441" y="192"/>
                  </a:cubicBezTo>
                  <a:cubicBezTo>
                    <a:pt x="2428" y="208"/>
                    <a:pt x="2422" y="231"/>
                    <a:pt x="2422" y="260"/>
                  </a:cubicBezTo>
                  <a:cubicBezTo>
                    <a:pt x="2422" y="285"/>
                    <a:pt x="2428" y="305"/>
                    <a:pt x="2440" y="320"/>
                  </a:cubicBezTo>
                  <a:cubicBezTo>
                    <a:pt x="2452" y="335"/>
                    <a:pt x="2468" y="342"/>
                    <a:pt x="2487" y="342"/>
                  </a:cubicBezTo>
                  <a:cubicBezTo>
                    <a:pt x="2507" y="342"/>
                    <a:pt x="2524" y="335"/>
                    <a:pt x="2536" y="321"/>
                  </a:cubicBezTo>
                  <a:cubicBezTo>
                    <a:pt x="2549" y="306"/>
                    <a:pt x="2555" y="288"/>
                    <a:pt x="2555" y="266"/>
                  </a:cubicBezTo>
                  <a:close/>
                  <a:moveTo>
                    <a:pt x="2612" y="362"/>
                  </a:moveTo>
                  <a:lnTo>
                    <a:pt x="2612" y="362"/>
                  </a:lnTo>
                  <a:cubicBezTo>
                    <a:pt x="2612" y="455"/>
                    <a:pt x="2565" y="502"/>
                    <a:pt x="2471" y="502"/>
                  </a:cubicBezTo>
                  <a:cubicBezTo>
                    <a:pt x="2437" y="502"/>
                    <a:pt x="2408" y="497"/>
                    <a:pt x="2383" y="486"/>
                  </a:cubicBezTo>
                  <a:lnTo>
                    <a:pt x="2383" y="433"/>
                  </a:lnTo>
                  <a:cubicBezTo>
                    <a:pt x="2411" y="449"/>
                    <a:pt x="2438" y="457"/>
                    <a:pt x="2463" y="457"/>
                  </a:cubicBezTo>
                  <a:cubicBezTo>
                    <a:pt x="2524" y="457"/>
                    <a:pt x="2554" y="427"/>
                    <a:pt x="2554" y="367"/>
                  </a:cubicBezTo>
                  <a:lnTo>
                    <a:pt x="2554" y="339"/>
                  </a:lnTo>
                  <a:lnTo>
                    <a:pt x="2553" y="339"/>
                  </a:lnTo>
                  <a:cubicBezTo>
                    <a:pt x="2534" y="372"/>
                    <a:pt x="2505" y="388"/>
                    <a:pt x="2467" y="388"/>
                  </a:cubicBezTo>
                  <a:cubicBezTo>
                    <a:pt x="2436" y="388"/>
                    <a:pt x="2411" y="377"/>
                    <a:pt x="2392" y="354"/>
                  </a:cubicBezTo>
                  <a:cubicBezTo>
                    <a:pt x="2372" y="332"/>
                    <a:pt x="2363" y="301"/>
                    <a:pt x="2363" y="263"/>
                  </a:cubicBezTo>
                  <a:cubicBezTo>
                    <a:pt x="2363" y="220"/>
                    <a:pt x="2373" y="185"/>
                    <a:pt x="2394" y="160"/>
                  </a:cubicBezTo>
                  <a:cubicBezTo>
                    <a:pt x="2414" y="134"/>
                    <a:pt x="2442" y="122"/>
                    <a:pt x="2478" y="122"/>
                  </a:cubicBezTo>
                  <a:cubicBezTo>
                    <a:pt x="2512" y="122"/>
                    <a:pt x="2537" y="135"/>
                    <a:pt x="2553" y="163"/>
                  </a:cubicBezTo>
                  <a:lnTo>
                    <a:pt x="2554" y="163"/>
                  </a:lnTo>
                  <a:lnTo>
                    <a:pt x="2554" y="128"/>
                  </a:lnTo>
                  <a:lnTo>
                    <a:pt x="2612" y="128"/>
                  </a:lnTo>
                  <a:lnTo>
                    <a:pt x="2612" y="362"/>
                  </a:lnTo>
                  <a:close/>
                  <a:moveTo>
                    <a:pt x="2313" y="382"/>
                  </a:moveTo>
                  <a:lnTo>
                    <a:pt x="2313" y="382"/>
                  </a:lnTo>
                  <a:lnTo>
                    <a:pt x="2251" y="382"/>
                  </a:lnTo>
                  <a:lnTo>
                    <a:pt x="2251" y="25"/>
                  </a:lnTo>
                  <a:lnTo>
                    <a:pt x="2313" y="25"/>
                  </a:lnTo>
                  <a:lnTo>
                    <a:pt x="2313" y="382"/>
                  </a:lnTo>
                  <a:close/>
                  <a:moveTo>
                    <a:pt x="2084" y="173"/>
                  </a:moveTo>
                  <a:lnTo>
                    <a:pt x="2084" y="173"/>
                  </a:lnTo>
                  <a:lnTo>
                    <a:pt x="2084" y="128"/>
                  </a:lnTo>
                  <a:lnTo>
                    <a:pt x="2023" y="128"/>
                  </a:lnTo>
                  <a:lnTo>
                    <a:pt x="2023" y="52"/>
                  </a:lnTo>
                  <a:lnTo>
                    <a:pt x="1965" y="69"/>
                  </a:lnTo>
                  <a:lnTo>
                    <a:pt x="1965" y="128"/>
                  </a:lnTo>
                  <a:lnTo>
                    <a:pt x="1924" y="128"/>
                  </a:lnTo>
                  <a:lnTo>
                    <a:pt x="1922" y="128"/>
                  </a:lnTo>
                  <a:lnTo>
                    <a:pt x="1864" y="128"/>
                  </a:lnTo>
                  <a:lnTo>
                    <a:pt x="1864" y="93"/>
                  </a:lnTo>
                  <a:cubicBezTo>
                    <a:pt x="1864" y="61"/>
                    <a:pt x="1878" y="45"/>
                    <a:pt x="1907" y="45"/>
                  </a:cubicBezTo>
                  <a:cubicBezTo>
                    <a:pt x="1917" y="45"/>
                    <a:pt x="1925" y="48"/>
                    <a:pt x="1933" y="52"/>
                  </a:cubicBezTo>
                  <a:lnTo>
                    <a:pt x="1933" y="5"/>
                  </a:lnTo>
                  <a:cubicBezTo>
                    <a:pt x="1925" y="2"/>
                    <a:pt x="1914" y="0"/>
                    <a:pt x="1899" y="0"/>
                  </a:cubicBezTo>
                  <a:cubicBezTo>
                    <a:pt x="1873" y="0"/>
                    <a:pt x="1851" y="7"/>
                    <a:pt x="1833" y="23"/>
                  </a:cubicBezTo>
                  <a:cubicBezTo>
                    <a:pt x="1815" y="38"/>
                    <a:pt x="1807" y="59"/>
                    <a:pt x="1807" y="86"/>
                  </a:cubicBezTo>
                  <a:lnTo>
                    <a:pt x="1807" y="128"/>
                  </a:lnTo>
                  <a:lnTo>
                    <a:pt x="1763" y="128"/>
                  </a:lnTo>
                  <a:lnTo>
                    <a:pt x="1763" y="173"/>
                  </a:lnTo>
                  <a:lnTo>
                    <a:pt x="1807" y="173"/>
                  </a:lnTo>
                  <a:lnTo>
                    <a:pt x="1807" y="382"/>
                  </a:lnTo>
                  <a:lnTo>
                    <a:pt x="1865" y="382"/>
                  </a:lnTo>
                  <a:lnTo>
                    <a:pt x="1865" y="173"/>
                  </a:lnTo>
                  <a:lnTo>
                    <a:pt x="1922" y="173"/>
                  </a:lnTo>
                  <a:lnTo>
                    <a:pt x="1924" y="173"/>
                  </a:lnTo>
                  <a:lnTo>
                    <a:pt x="1965" y="173"/>
                  </a:lnTo>
                  <a:lnTo>
                    <a:pt x="1965" y="317"/>
                  </a:lnTo>
                  <a:cubicBezTo>
                    <a:pt x="1965" y="364"/>
                    <a:pt x="1990" y="388"/>
                    <a:pt x="2039" y="388"/>
                  </a:cubicBezTo>
                  <a:cubicBezTo>
                    <a:pt x="2058" y="388"/>
                    <a:pt x="2073" y="385"/>
                    <a:pt x="2084" y="380"/>
                  </a:cubicBezTo>
                  <a:lnTo>
                    <a:pt x="2084" y="334"/>
                  </a:lnTo>
                  <a:cubicBezTo>
                    <a:pt x="2077" y="339"/>
                    <a:pt x="2068" y="342"/>
                    <a:pt x="2059" y="342"/>
                  </a:cubicBezTo>
                  <a:cubicBezTo>
                    <a:pt x="2046" y="342"/>
                    <a:pt x="2037" y="339"/>
                    <a:pt x="2031" y="333"/>
                  </a:cubicBezTo>
                  <a:cubicBezTo>
                    <a:pt x="2026" y="326"/>
                    <a:pt x="2023" y="315"/>
                    <a:pt x="2023" y="300"/>
                  </a:cubicBezTo>
                  <a:lnTo>
                    <a:pt x="2023" y="173"/>
                  </a:lnTo>
                  <a:lnTo>
                    <a:pt x="2084" y="173"/>
                  </a:lnTo>
                  <a:close/>
                  <a:moveTo>
                    <a:pt x="1614" y="168"/>
                  </a:moveTo>
                  <a:lnTo>
                    <a:pt x="1614" y="168"/>
                  </a:lnTo>
                  <a:cubicBezTo>
                    <a:pt x="1591" y="168"/>
                    <a:pt x="1573" y="175"/>
                    <a:pt x="1560" y="191"/>
                  </a:cubicBezTo>
                  <a:cubicBezTo>
                    <a:pt x="1547" y="207"/>
                    <a:pt x="1541" y="229"/>
                    <a:pt x="1541" y="256"/>
                  </a:cubicBezTo>
                  <a:cubicBezTo>
                    <a:pt x="1541" y="283"/>
                    <a:pt x="1547" y="304"/>
                    <a:pt x="1561" y="319"/>
                  </a:cubicBezTo>
                  <a:cubicBezTo>
                    <a:pt x="1574" y="335"/>
                    <a:pt x="1592" y="342"/>
                    <a:pt x="1614" y="342"/>
                  </a:cubicBezTo>
                  <a:cubicBezTo>
                    <a:pt x="1637" y="342"/>
                    <a:pt x="1654" y="335"/>
                    <a:pt x="1667" y="320"/>
                  </a:cubicBezTo>
                  <a:cubicBezTo>
                    <a:pt x="1679" y="305"/>
                    <a:pt x="1685" y="283"/>
                    <a:pt x="1685" y="255"/>
                  </a:cubicBezTo>
                  <a:cubicBezTo>
                    <a:pt x="1685" y="227"/>
                    <a:pt x="1679" y="206"/>
                    <a:pt x="1667" y="190"/>
                  </a:cubicBezTo>
                  <a:cubicBezTo>
                    <a:pt x="1654" y="175"/>
                    <a:pt x="1637" y="168"/>
                    <a:pt x="1614" y="168"/>
                  </a:cubicBezTo>
                  <a:close/>
                  <a:moveTo>
                    <a:pt x="1611" y="388"/>
                  </a:moveTo>
                  <a:lnTo>
                    <a:pt x="1611" y="388"/>
                  </a:lnTo>
                  <a:cubicBezTo>
                    <a:pt x="1572" y="388"/>
                    <a:pt x="1540" y="376"/>
                    <a:pt x="1517" y="353"/>
                  </a:cubicBezTo>
                  <a:cubicBezTo>
                    <a:pt x="1493" y="329"/>
                    <a:pt x="1481" y="297"/>
                    <a:pt x="1481" y="258"/>
                  </a:cubicBezTo>
                  <a:cubicBezTo>
                    <a:pt x="1481" y="215"/>
                    <a:pt x="1494" y="182"/>
                    <a:pt x="1518" y="158"/>
                  </a:cubicBezTo>
                  <a:cubicBezTo>
                    <a:pt x="1543" y="134"/>
                    <a:pt x="1576" y="122"/>
                    <a:pt x="1618" y="122"/>
                  </a:cubicBezTo>
                  <a:cubicBezTo>
                    <a:pt x="1658" y="122"/>
                    <a:pt x="1689" y="133"/>
                    <a:pt x="1711" y="157"/>
                  </a:cubicBezTo>
                  <a:cubicBezTo>
                    <a:pt x="1733" y="180"/>
                    <a:pt x="1744" y="212"/>
                    <a:pt x="1744" y="254"/>
                  </a:cubicBezTo>
                  <a:cubicBezTo>
                    <a:pt x="1744" y="295"/>
                    <a:pt x="1732" y="327"/>
                    <a:pt x="1708" y="352"/>
                  </a:cubicBezTo>
                  <a:cubicBezTo>
                    <a:pt x="1684" y="376"/>
                    <a:pt x="1652" y="388"/>
                    <a:pt x="1611" y="388"/>
                  </a:cubicBezTo>
                  <a:close/>
                  <a:moveTo>
                    <a:pt x="1266" y="374"/>
                  </a:moveTo>
                  <a:lnTo>
                    <a:pt x="1266" y="374"/>
                  </a:lnTo>
                  <a:lnTo>
                    <a:pt x="1266" y="321"/>
                  </a:lnTo>
                  <a:cubicBezTo>
                    <a:pt x="1287" y="337"/>
                    <a:pt x="1311" y="345"/>
                    <a:pt x="1338" y="345"/>
                  </a:cubicBezTo>
                  <a:cubicBezTo>
                    <a:pt x="1373" y="345"/>
                    <a:pt x="1390" y="335"/>
                    <a:pt x="1390" y="315"/>
                  </a:cubicBezTo>
                  <a:cubicBezTo>
                    <a:pt x="1390" y="309"/>
                    <a:pt x="1389" y="304"/>
                    <a:pt x="1386" y="300"/>
                  </a:cubicBezTo>
                  <a:cubicBezTo>
                    <a:pt x="1383" y="296"/>
                    <a:pt x="1378" y="292"/>
                    <a:pt x="1373" y="289"/>
                  </a:cubicBezTo>
                  <a:cubicBezTo>
                    <a:pt x="1368" y="286"/>
                    <a:pt x="1362" y="283"/>
                    <a:pt x="1355" y="281"/>
                  </a:cubicBezTo>
                  <a:cubicBezTo>
                    <a:pt x="1348" y="278"/>
                    <a:pt x="1341" y="275"/>
                    <a:pt x="1332" y="272"/>
                  </a:cubicBezTo>
                  <a:cubicBezTo>
                    <a:pt x="1322" y="268"/>
                    <a:pt x="1312" y="264"/>
                    <a:pt x="1304" y="259"/>
                  </a:cubicBezTo>
                  <a:cubicBezTo>
                    <a:pt x="1296" y="254"/>
                    <a:pt x="1289" y="249"/>
                    <a:pt x="1283" y="243"/>
                  </a:cubicBezTo>
                  <a:cubicBezTo>
                    <a:pt x="1277" y="237"/>
                    <a:pt x="1273" y="231"/>
                    <a:pt x="1270" y="223"/>
                  </a:cubicBezTo>
                  <a:cubicBezTo>
                    <a:pt x="1267" y="216"/>
                    <a:pt x="1266" y="207"/>
                    <a:pt x="1266" y="197"/>
                  </a:cubicBezTo>
                  <a:cubicBezTo>
                    <a:pt x="1266" y="185"/>
                    <a:pt x="1269" y="174"/>
                    <a:pt x="1275" y="164"/>
                  </a:cubicBezTo>
                  <a:cubicBezTo>
                    <a:pt x="1281" y="155"/>
                    <a:pt x="1288" y="147"/>
                    <a:pt x="1298" y="141"/>
                  </a:cubicBezTo>
                  <a:cubicBezTo>
                    <a:pt x="1308" y="134"/>
                    <a:pt x="1319" y="130"/>
                    <a:pt x="1332" y="126"/>
                  </a:cubicBezTo>
                  <a:cubicBezTo>
                    <a:pt x="1344" y="123"/>
                    <a:pt x="1357" y="122"/>
                    <a:pt x="1371" y="122"/>
                  </a:cubicBezTo>
                  <a:cubicBezTo>
                    <a:pt x="1394" y="122"/>
                    <a:pt x="1415" y="125"/>
                    <a:pt x="1434" y="132"/>
                  </a:cubicBezTo>
                  <a:lnTo>
                    <a:pt x="1434" y="183"/>
                  </a:lnTo>
                  <a:cubicBezTo>
                    <a:pt x="1416" y="170"/>
                    <a:pt x="1395" y="164"/>
                    <a:pt x="1372" y="164"/>
                  </a:cubicBezTo>
                  <a:cubicBezTo>
                    <a:pt x="1365" y="164"/>
                    <a:pt x="1358" y="165"/>
                    <a:pt x="1352" y="167"/>
                  </a:cubicBezTo>
                  <a:cubicBezTo>
                    <a:pt x="1346" y="168"/>
                    <a:pt x="1341" y="170"/>
                    <a:pt x="1337" y="173"/>
                  </a:cubicBezTo>
                  <a:cubicBezTo>
                    <a:pt x="1333" y="175"/>
                    <a:pt x="1330" y="179"/>
                    <a:pt x="1327" y="182"/>
                  </a:cubicBezTo>
                  <a:cubicBezTo>
                    <a:pt x="1325" y="186"/>
                    <a:pt x="1324" y="190"/>
                    <a:pt x="1324" y="195"/>
                  </a:cubicBezTo>
                  <a:cubicBezTo>
                    <a:pt x="1324" y="200"/>
                    <a:pt x="1325" y="205"/>
                    <a:pt x="1327" y="209"/>
                  </a:cubicBezTo>
                  <a:cubicBezTo>
                    <a:pt x="1330" y="212"/>
                    <a:pt x="1333" y="216"/>
                    <a:pt x="1338" y="219"/>
                  </a:cubicBezTo>
                  <a:cubicBezTo>
                    <a:pt x="1342" y="222"/>
                    <a:pt x="1348" y="224"/>
                    <a:pt x="1354" y="227"/>
                  </a:cubicBezTo>
                  <a:cubicBezTo>
                    <a:pt x="1361" y="229"/>
                    <a:pt x="1368" y="232"/>
                    <a:pt x="1376" y="234"/>
                  </a:cubicBezTo>
                  <a:cubicBezTo>
                    <a:pt x="1387" y="239"/>
                    <a:pt x="1397" y="244"/>
                    <a:pt x="1406" y="248"/>
                  </a:cubicBezTo>
                  <a:cubicBezTo>
                    <a:pt x="1415" y="253"/>
                    <a:pt x="1422" y="258"/>
                    <a:pt x="1428" y="264"/>
                  </a:cubicBezTo>
                  <a:cubicBezTo>
                    <a:pt x="1434" y="270"/>
                    <a:pt x="1439" y="277"/>
                    <a:pt x="1442" y="284"/>
                  </a:cubicBezTo>
                  <a:cubicBezTo>
                    <a:pt x="1446" y="292"/>
                    <a:pt x="1447" y="301"/>
                    <a:pt x="1447" y="312"/>
                  </a:cubicBezTo>
                  <a:cubicBezTo>
                    <a:pt x="1447" y="325"/>
                    <a:pt x="1444" y="336"/>
                    <a:pt x="1438" y="346"/>
                  </a:cubicBezTo>
                  <a:cubicBezTo>
                    <a:pt x="1432" y="355"/>
                    <a:pt x="1424" y="363"/>
                    <a:pt x="1414" y="370"/>
                  </a:cubicBezTo>
                  <a:cubicBezTo>
                    <a:pt x="1404" y="376"/>
                    <a:pt x="1393" y="381"/>
                    <a:pt x="1380" y="384"/>
                  </a:cubicBezTo>
                  <a:cubicBezTo>
                    <a:pt x="1367" y="387"/>
                    <a:pt x="1353" y="388"/>
                    <a:pt x="1339" y="388"/>
                  </a:cubicBezTo>
                  <a:cubicBezTo>
                    <a:pt x="1311" y="388"/>
                    <a:pt x="1286" y="384"/>
                    <a:pt x="1266" y="374"/>
                  </a:cubicBezTo>
                  <a:close/>
                  <a:moveTo>
                    <a:pt x="1097" y="168"/>
                  </a:moveTo>
                  <a:lnTo>
                    <a:pt x="1097" y="168"/>
                  </a:lnTo>
                  <a:cubicBezTo>
                    <a:pt x="1074" y="168"/>
                    <a:pt x="1056" y="175"/>
                    <a:pt x="1043" y="191"/>
                  </a:cubicBezTo>
                  <a:cubicBezTo>
                    <a:pt x="1030" y="207"/>
                    <a:pt x="1024" y="229"/>
                    <a:pt x="1024" y="256"/>
                  </a:cubicBezTo>
                  <a:cubicBezTo>
                    <a:pt x="1024" y="283"/>
                    <a:pt x="1030" y="304"/>
                    <a:pt x="1044" y="319"/>
                  </a:cubicBezTo>
                  <a:cubicBezTo>
                    <a:pt x="1057" y="335"/>
                    <a:pt x="1075" y="342"/>
                    <a:pt x="1097" y="342"/>
                  </a:cubicBezTo>
                  <a:cubicBezTo>
                    <a:pt x="1120" y="342"/>
                    <a:pt x="1137" y="335"/>
                    <a:pt x="1150" y="320"/>
                  </a:cubicBezTo>
                  <a:cubicBezTo>
                    <a:pt x="1162" y="305"/>
                    <a:pt x="1168" y="283"/>
                    <a:pt x="1168" y="255"/>
                  </a:cubicBezTo>
                  <a:cubicBezTo>
                    <a:pt x="1168" y="227"/>
                    <a:pt x="1162" y="206"/>
                    <a:pt x="1150" y="190"/>
                  </a:cubicBezTo>
                  <a:cubicBezTo>
                    <a:pt x="1137" y="175"/>
                    <a:pt x="1120" y="168"/>
                    <a:pt x="1097" y="168"/>
                  </a:cubicBezTo>
                  <a:close/>
                  <a:moveTo>
                    <a:pt x="1094" y="388"/>
                  </a:moveTo>
                  <a:lnTo>
                    <a:pt x="1094" y="388"/>
                  </a:lnTo>
                  <a:cubicBezTo>
                    <a:pt x="1055" y="388"/>
                    <a:pt x="1023" y="376"/>
                    <a:pt x="1000" y="353"/>
                  </a:cubicBezTo>
                  <a:cubicBezTo>
                    <a:pt x="976" y="329"/>
                    <a:pt x="964" y="297"/>
                    <a:pt x="964" y="258"/>
                  </a:cubicBezTo>
                  <a:cubicBezTo>
                    <a:pt x="964" y="215"/>
                    <a:pt x="977" y="182"/>
                    <a:pt x="1001" y="158"/>
                  </a:cubicBezTo>
                  <a:cubicBezTo>
                    <a:pt x="1026" y="134"/>
                    <a:pt x="1059" y="122"/>
                    <a:pt x="1101" y="122"/>
                  </a:cubicBezTo>
                  <a:cubicBezTo>
                    <a:pt x="1140" y="122"/>
                    <a:pt x="1172" y="133"/>
                    <a:pt x="1194" y="157"/>
                  </a:cubicBezTo>
                  <a:cubicBezTo>
                    <a:pt x="1216" y="180"/>
                    <a:pt x="1227" y="212"/>
                    <a:pt x="1227" y="254"/>
                  </a:cubicBezTo>
                  <a:cubicBezTo>
                    <a:pt x="1227" y="295"/>
                    <a:pt x="1215" y="327"/>
                    <a:pt x="1191" y="352"/>
                  </a:cubicBezTo>
                  <a:cubicBezTo>
                    <a:pt x="1167" y="376"/>
                    <a:pt x="1135" y="388"/>
                    <a:pt x="1094" y="388"/>
                  </a:cubicBezTo>
                  <a:close/>
                  <a:moveTo>
                    <a:pt x="944" y="182"/>
                  </a:moveTo>
                  <a:lnTo>
                    <a:pt x="944" y="182"/>
                  </a:lnTo>
                  <a:cubicBezTo>
                    <a:pt x="937" y="177"/>
                    <a:pt x="927" y="174"/>
                    <a:pt x="914" y="174"/>
                  </a:cubicBezTo>
                  <a:cubicBezTo>
                    <a:pt x="897" y="174"/>
                    <a:pt x="883" y="182"/>
                    <a:pt x="871" y="197"/>
                  </a:cubicBezTo>
                  <a:cubicBezTo>
                    <a:pt x="860" y="213"/>
                    <a:pt x="854" y="234"/>
                    <a:pt x="854" y="260"/>
                  </a:cubicBezTo>
                  <a:lnTo>
                    <a:pt x="854" y="382"/>
                  </a:lnTo>
                  <a:lnTo>
                    <a:pt x="796" y="382"/>
                  </a:lnTo>
                  <a:lnTo>
                    <a:pt x="796" y="128"/>
                  </a:lnTo>
                  <a:lnTo>
                    <a:pt x="854" y="128"/>
                  </a:lnTo>
                  <a:lnTo>
                    <a:pt x="854" y="180"/>
                  </a:lnTo>
                  <a:lnTo>
                    <a:pt x="855" y="180"/>
                  </a:lnTo>
                  <a:cubicBezTo>
                    <a:pt x="861" y="162"/>
                    <a:pt x="869" y="148"/>
                    <a:pt x="881" y="138"/>
                  </a:cubicBezTo>
                  <a:cubicBezTo>
                    <a:pt x="893" y="128"/>
                    <a:pt x="906" y="123"/>
                    <a:pt x="920" y="123"/>
                  </a:cubicBezTo>
                  <a:cubicBezTo>
                    <a:pt x="931" y="123"/>
                    <a:pt x="939" y="125"/>
                    <a:pt x="944" y="128"/>
                  </a:cubicBezTo>
                  <a:lnTo>
                    <a:pt x="944" y="182"/>
                  </a:lnTo>
                  <a:close/>
                  <a:moveTo>
                    <a:pt x="743" y="371"/>
                  </a:moveTo>
                  <a:lnTo>
                    <a:pt x="743" y="371"/>
                  </a:lnTo>
                  <a:cubicBezTo>
                    <a:pt x="723" y="382"/>
                    <a:pt x="698" y="388"/>
                    <a:pt x="670" y="388"/>
                  </a:cubicBezTo>
                  <a:cubicBezTo>
                    <a:pt x="632" y="388"/>
                    <a:pt x="602" y="376"/>
                    <a:pt x="578" y="353"/>
                  </a:cubicBezTo>
                  <a:cubicBezTo>
                    <a:pt x="555" y="329"/>
                    <a:pt x="544" y="299"/>
                    <a:pt x="544" y="261"/>
                  </a:cubicBezTo>
                  <a:cubicBezTo>
                    <a:pt x="544" y="219"/>
                    <a:pt x="556" y="185"/>
                    <a:pt x="581" y="160"/>
                  </a:cubicBezTo>
                  <a:cubicBezTo>
                    <a:pt x="606" y="134"/>
                    <a:pt x="640" y="122"/>
                    <a:pt x="682" y="122"/>
                  </a:cubicBezTo>
                  <a:cubicBezTo>
                    <a:pt x="705" y="122"/>
                    <a:pt x="726" y="126"/>
                    <a:pt x="743" y="134"/>
                  </a:cubicBezTo>
                  <a:lnTo>
                    <a:pt x="743" y="187"/>
                  </a:lnTo>
                  <a:cubicBezTo>
                    <a:pt x="726" y="174"/>
                    <a:pt x="707" y="168"/>
                    <a:pt x="686" y="168"/>
                  </a:cubicBezTo>
                  <a:cubicBezTo>
                    <a:pt x="662" y="168"/>
                    <a:pt x="642" y="176"/>
                    <a:pt x="626" y="192"/>
                  </a:cubicBezTo>
                  <a:cubicBezTo>
                    <a:pt x="611" y="209"/>
                    <a:pt x="603" y="230"/>
                    <a:pt x="603" y="257"/>
                  </a:cubicBezTo>
                  <a:cubicBezTo>
                    <a:pt x="603" y="284"/>
                    <a:pt x="610" y="304"/>
                    <a:pt x="625" y="320"/>
                  </a:cubicBezTo>
                  <a:cubicBezTo>
                    <a:pt x="640" y="335"/>
                    <a:pt x="659" y="342"/>
                    <a:pt x="684" y="342"/>
                  </a:cubicBezTo>
                  <a:cubicBezTo>
                    <a:pt x="705" y="342"/>
                    <a:pt x="725" y="335"/>
                    <a:pt x="743" y="320"/>
                  </a:cubicBezTo>
                  <a:lnTo>
                    <a:pt x="743" y="371"/>
                  </a:lnTo>
                  <a:close/>
                  <a:moveTo>
                    <a:pt x="499" y="382"/>
                  </a:moveTo>
                  <a:lnTo>
                    <a:pt x="499" y="382"/>
                  </a:lnTo>
                  <a:lnTo>
                    <a:pt x="441" y="382"/>
                  </a:lnTo>
                  <a:lnTo>
                    <a:pt x="441" y="128"/>
                  </a:lnTo>
                  <a:lnTo>
                    <a:pt x="499" y="128"/>
                  </a:lnTo>
                  <a:lnTo>
                    <a:pt x="499" y="382"/>
                  </a:lnTo>
                  <a:close/>
                  <a:moveTo>
                    <a:pt x="470" y="74"/>
                  </a:moveTo>
                  <a:lnTo>
                    <a:pt x="470" y="74"/>
                  </a:lnTo>
                  <a:cubicBezTo>
                    <a:pt x="461" y="74"/>
                    <a:pt x="453" y="71"/>
                    <a:pt x="446" y="65"/>
                  </a:cubicBezTo>
                  <a:cubicBezTo>
                    <a:pt x="439" y="59"/>
                    <a:pt x="436" y="51"/>
                    <a:pt x="436" y="41"/>
                  </a:cubicBezTo>
                  <a:cubicBezTo>
                    <a:pt x="436" y="32"/>
                    <a:pt x="439" y="24"/>
                    <a:pt x="446" y="18"/>
                  </a:cubicBezTo>
                  <a:cubicBezTo>
                    <a:pt x="453" y="11"/>
                    <a:pt x="461" y="8"/>
                    <a:pt x="470" y="8"/>
                  </a:cubicBezTo>
                  <a:cubicBezTo>
                    <a:pt x="480" y="8"/>
                    <a:pt x="489" y="11"/>
                    <a:pt x="495" y="18"/>
                  </a:cubicBezTo>
                  <a:cubicBezTo>
                    <a:pt x="502" y="24"/>
                    <a:pt x="506" y="32"/>
                    <a:pt x="506" y="41"/>
                  </a:cubicBezTo>
                  <a:cubicBezTo>
                    <a:pt x="506" y="50"/>
                    <a:pt x="502" y="58"/>
                    <a:pt x="495" y="64"/>
                  </a:cubicBezTo>
                  <a:cubicBezTo>
                    <a:pt x="489" y="71"/>
                    <a:pt x="480" y="74"/>
                    <a:pt x="470" y="74"/>
                  </a:cubicBezTo>
                  <a:close/>
                  <a:moveTo>
                    <a:pt x="385" y="382"/>
                  </a:moveTo>
                  <a:lnTo>
                    <a:pt x="385" y="382"/>
                  </a:lnTo>
                  <a:lnTo>
                    <a:pt x="326" y="382"/>
                  </a:lnTo>
                  <a:lnTo>
                    <a:pt x="326" y="151"/>
                  </a:lnTo>
                  <a:cubicBezTo>
                    <a:pt x="326" y="132"/>
                    <a:pt x="327" y="109"/>
                    <a:pt x="329" y="82"/>
                  </a:cubicBezTo>
                  <a:lnTo>
                    <a:pt x="328" y="82"/>
                  </a:lnTo>
                  <a:cubicBezTo>
                    <a:pt x="324" y="98"/>
                    <a:pt x="321" y="109"/>
                    <a:pt x="318" y="116"/>
                  </a:cubicBezTo>
                  <a:lnTo>
                    <a:pt x="211" y="382"/>
                  </a:lnTo>
                  <a:lnTo>
                    <a:pt x="170" y="382"/>
                  </a:lnTo>
                  <a:lnTo>
                    <a:pt x="63" y="118"/>
                  </a:lnTo>
                  <a:cubicBezTo>
                    <a:pt x="60" y="110"/>
                    <a:pt x="57" y="98"/>
                    <a:pt x="54" y="82"/>
                  </a:cubicBezTo>
                  <a:lnTo>
                    <a:pt x="53" y="82"/>
                  </a:lnTo>
                  <a:cubicBezTo>
                    <a:pt x="54" y="96"/>
                    <a:pt x="55" y="120"/>
                    <a:pt x="55" y="152"/>
                  </a:cubicBezTo>
                  <a:lnTo>
                    <a:pt x="55" y="382"/>
                  </a:lnTo>
                  <a:lnTo>
                    <a:pt x="0" y="382"/>
                  </a:lnTo>
                  <a:lnTo>
                    <a:pt x="0" y="25"/>
                  </a:lnTo>
                  <a:lnTo>
                    <a:pt x="83" y="25"/>
                  </a:lnTo>
                  <a:lnTo>
                    <a:pt x="178" y="263"/>
                  </a:lnTo>
                  <a:cubicBezTo>
                    <a:pt x="185" y="281"/>
                    <a:pt x="189" y="295"/>
                    <a:pt x="192" y="304"/>
                  </a:cubicBezTo>
                  <a:lnTo>
                    <a:pt x="193" y="304"/>
                  </a:lnTo>
                  <a:cubicBezTo>
                    <a:pt x="199" y="285"/>
                    <a:pt x="204" y="271"/>
                    <a:pt x="208" y="262"/>
                  </a:cubicBezTo>
                  <a:lnTo>
                    <a:pt x="304" y="25"/>
                  </a:lnTo>
                  <a:lnTo>
                    <a:pt x="385" y="25"/>
                  </a:lnTo>
                  <a:lnTo>
                    <a:pt x="385" y="382"/>
                  </a:lnTo>
                  <a:close/>
                </a:path>
              </a:pathLst>
            </a:custGeom>
            <a:solidFill>
              <a:srgbClr val="D83B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C93A63F9-CDCB-491F-879D-800E02564217}"/>
                </a:ext>
              </a:extLst>
            </p:cNvPr>
            <p:cNvSpPr>
              <a:spLocks noChangeAspect="1" noEditPoints="1"/>
            </p:cNvSpPr>
            <p:nvPr userDrawn="1"/>
          </p:nvSpPr>
          <p:spPr bwMode="black">
            <a:xfrm>
              <a:off x="342" y="1889"/>
              <a:ext cx="1389" cy="284"/>
            </a:xfrm>
            <a:custGeom>
              <a:avLst/>
              <a:gdLst>
                <a:gd name="T0" fmla="*/ 1904 w 1904"/>
                <a:gd name="T1" fmla="*/ 178 h 384"/>
                <a:gd name="T2" fmla="*/ 1831 w 1904"/>
                <a:gd name="T3" fmla="*/ 193 h 384"/>
                <a:gd name="T4" fmla="*/ 1814 w 1904"/>
                <a:gd name="T5" fmla="*/ 378 h 384"/>
                <a:gd name="T6" fmla="*/ 1756 w 1904"/>
                <a:gd name="T7" fmla="*/ 123 h 384"/>
                <a:gd name="T8" fmla="*/ 1814 w 1904"/>
                <a:gd name="T9" fmla="*/ 175 h 384"/>
                <a:gd name="T10" fmla="*/ 1841 w 1904"/>
                <a:gd name="T11" fmla="*/ 133 h 384"/>
                <a:gd name="T12" fmla="*/ 1904 w 1904"/>
                <a:gd name="T13" fmla="*/ 123 h 384"/>
                <a:gd name="T14" fmla="*/ 1698 w 1904"/>
                <a:gd name="T15" fmla="*/ 378 h 384"/>
                <a:gd name="T16" fmla="*/ 1640 w 1904"/>
                <a:gd name="T17" fmla="*/ 378 h 384"/>
                <a:gd name="T18" fmla="*/ 1639 w 1904"/>
                <a:gd name="T19" fmla="*/ 337 h 384"/>
                <a:gd name="T20" fmla="*/ 1470 w 1904"/>
                <a:gd name="T21" fmla="*/ 275 h 384"/>
                <a:gd name="T22" fmla="*/ 1528 w 1904"/>
                <a:gd name="T23" fmla="*/ 123 h 384"/>
                <a:gd name="T24" fmla="*/ 1581 w 1904"/>
                <a:gd name="T25" fmla="*/ 338 h 384"/>
                <a:gd name="T26" fmla="*/ 1640 w 1904"/>
                <a:gd name="T27" fmla="*/ 269 h 384"/>
                <a:gd name="T28" fmla="*/ 1698 w 1904"/>
                <a:gd name="T29" fmla="*/ 123 h 384"/>
                <a:gd name="T30" fmla="*/ 1295 w 1904"/>
                <a:gd name="T31" fmla="*/ 163 h 384"/>
                <a:gd name="T32" fmla="*/ 1241 w 1904"/>
                <a:gd name="T33" fmla="*/ 186 h 384"/>
                <a:gd name="T34" fmla="*/ 1241 w 1904"/>
                <a:gd name="T35" fmla="*/ 315 h 384"/>
                <a:gd name="T36" fmla="*/ 1347 w 1904"/>
                <a:gd name="T37" fmla="*/ 315 h 384"/>
                <a:gd name="T38" fmla="*/ 1347 w 1904"/>
                <a:gd name="T39" fmla="*/ 186 h 384"/>
                <a:gd name="T40" fmla="*/ 1292 w 1904"/>
                <a:gd name="T41" fmla="*/ 384 h 384"/>
                <a:gd name="T42" fmla="*/ 1198 w 1904"/>
                <a:gd name="T43" fmla="*/ 348 h 384"/>
                <a:gd name="T44" fmla="*/ 1199 w 1904"/>
                <a:gd name="T45" fmla="*/ 153 h 384"/>
                <a:gd name="T46" fmla="*/ 1392 w 1904"/>
                <a:gd name="T47" fmla="*/ 152 h 384"/>
                <a:gd name="T48" fmla="*/ 1389 w 1904"/>
                <a:gd name="T49" fmla="*/ 347 h 384"/>
                <a:gd name="T50" fmla="*/ 1198 w 1904"/>
                <a:gd name="T51" fmla="*/ 71 h 384"/>
                <a:gd name="T52" fmla="*/ 1095 w 1904"/>
                <a:gd name="T53" fmla="*/ 71 h 384"/>
                <a:gd name="T54" fmla="*/ 1036 w 1904"/>
                <a:gd name="T55" fmla="*/ 378 h 384"/>
                <a:gd name="T56" fmla="*/ 933 w 1904"/>
                <a:gd name="T57" fmla="*/ 71 h 384"/>
                <a:gd name="T58" fmla="*/ 1198 w 1904"/>
                <a:gd name="T59" fmla="*/ 21 h 384"/>
                <a:gd name="T60" fmla="*/ 746 w 1904"/>
                <a:gd name="T61" fmla="*/ 225 h 384"/>
                <a:gd name="T62" fmla="*/ 731 w 1904"/>
                <a:gd name="T63" fmla="*/ 177 h 384"/>
                <a:gd name="T64" fmla="*/ 649 w 1904"/>
                <a:gd name="T65" fmla="*/ 177 h 384"/>
                <a:gd name="T66" fmla="*/ 746 w 1904"/>
                <a:gd name="T67" fmla="*/ 225 h 384"/>
                <a:gd name="T68" fmla="*/ 802 w 1904"/>
                <a:gd name="T69" fmla="*/ 266 h 384"/>
                <a:gd name="T70" fmla="*/ 649 w 1904"/>
                <a:gd name="T71" fmla="*/ 320 h 384"/>
                <a:gd name="T72" fmla="*/ 782 w 1904"/>
                <a:gd name="T73" fmla="*/ 315 h 384"/>
                <a:gd name="T74" fmla="*/ 689 w 1904"/>
                <a:gd name="T75" fmla="*/ 384 h 384"/>
                <a:gd name="T76" fmla="*/ 569 w 1904"/>
                <a:gd name="T77" fmla="*/ 251 h 384"/>
                <a:gd name="T78" fmla="*/ 692 w 1904"/>
                <a:gd name="T79" fmla="*/ 117 h 384"/>
                <a:gd name="T80" fmla="*/ 802 w 1904"/>
                <a:gd name="T81" fmla="*/ 244 h 384"/>
                <a:gd name="T82" fmla="*/ 526 w 1904"/>
                <a:gd name="T83" fmla="*/ 378 h 384"/>
                <a:gd name="T84" fmla="*/ 468 w 1904"/>
                <a:gd name="T85" fmla="*/ 378 h 384"/>
                <a:gd name="T86" fmla="*/ 417 w 1904"/>
                <a:gd name="T87" fmla="*/ 163 h 384"/>
                <a:gd name="T88" fmla="*/ 357 w 1904"/>
                <a:gd name="T89" fmla="*/ 240 h 384"/>
                <a:gd name="T90" fmla="*/ 298 w 1904"/>
                <a:gd name="T91" fmla="*/ 378 h 384"/>
                <a:gd name="T92" fmla="*/ 357 w 1904"/>
                <a:gd name="T93" fmla="*/ 0 h 384"/>
                <a:gd name="T94" fmla="*/ 358 w 1904"/>
                <a:gd name="T95" fmla="*/ 165 h 384"/>
                <a:gd name="T96" fmla="*/ 526 w 1904"/>
                <a:gd name="T97" fmla="*/ 221 h 384"/>
                <a:gd name="T98" fmla="*/ 265 w 1904"/>
                <a:gd name="T99" fmla="*/ 71 h 384"/>
                <a:gd name="T100" fmla="*/ 162 w 1904"/>
                <a:gd name="T101" fmla="*/ 71 h 384"/>
                <a:gd name="T102" fmla="*/ 102 w 1904"/>
                <a:gd name="T103" fmla="*/ 378 h 384"/>
                <a:gd name="T104" fmla="*/ 0 w 1904"/>
                <a:gd name="T105" fmla="*/ 71 h 384"/>
                <a:gd name="T106" fmla="*/ 265 w 1904"/>
                <a:gd name="T107" fmla="*/ 2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4" h="384">
                  <a:moveTo>
                    <a:pt x="1904" y="178"/>
                  </a:moveTo>
                  <a:lnTo>
                    <a:pt x="1904" y="178"/>
                  </a:lnTo>
                  <a:cubicBezTo>
                    <a:pt x="1897" y="172"/>
                    <a:pt x="1887" y="170"/>
                    <a:pt x="1874" y="170"/>
                  </a:cubicBezTo>
                  <a:cubicBezTo>
                    <a:pt x="1857" y="170"/>
                    <a:pt x="1842" y="177"/>
                    <a:pt x="1831" y="193"/>
                  </a:cubicBezTo>
                  <a:cubicBezTo>
                    <a:pt x="1819" y="208"/>
                    <a:pt x="1814" y="229"/>
                    <a:pt x="1814" y="256"/>
                  </a:cubicBezTo>
                  <a:lnTo>
                    <a:pt x="1814" y="378"/>
                  </a:lnTo>
                  <a:lnTo>
                    <a:pt x="1756" y="378"/>
                  </a:lnTo>
                  <a:lnTo>
                    <a:pt x="1756" y="123"/>
                  </a:lnTo>
                  <a:lnTo>
                    <a:pt x="1814" y="123"/>
                  </a:lnTo>
                  <a:lnTo>
                    <a:pt x="1814" y="175"/>
                  </a:lnTo>
                  <a:lnTo>
                    <a:pt x="1815" y="175"/>
                  </a:lnTo>
                  <a:cubicBezTo>
                    <a:pt x="1820" y="157"/>
                    <a:pt x="1829" y="143"/>
                    <a:pt x="1841" y="133"/>
                  </a:cubicBezTo>
                  <a:cubicBezTo>
                    <a:pt x="1853" y="123"/>
                    <a:pt x="1866" y="118"/>
                    <a:pt x="1880" y="118"/>
                  </a:cubicBezTo>
                  <a:cubicBezTo>
                    <a:pt x="1891" y="118"/>
                    <a:pt x="1899" y="120"/>
                    <a:pt x="1904" y="123"/>
                  </a:cubicBezTo>
                  <a:lnTo>
                    <a:pt x="1904" y="178"/>
                  </a:lnTo>
                  <a:close/>
                  <a:moveTo>
                    <a:pt x="1698" y="378"/>
                  </a:moveTo>
                  <a:lnTo>
                    <a:pt x="1698" y="378"/>
                  </a:lnTo>
                  <a:lnTo>
                    <a:pt x="1640" y="378"/>
                  </a:lnTo>
                  <a:lnTo>
                    <a:pt x="1640" y="337"/>
                  </a:lnTo>
                  <a:lnTo>
                    <a:pt x="1639" y="337"/>
                  </a:lnTo>
                  <a:cubicBezTo>
                    <a:pt x="1623" y="368"/>
                    <a:pt x="1596" y="384"/>
                    <a:pt x="1561" y="384"/>
                  </a:cubicBezTo>
                  <a:cubicBezTo>
                    <a:pt x="1500" y="384"/>
                    <a:pt x="1470" y="347"/>
                    <a:pt x="1470" y="275"/>
                  </a:cubicBezTo>
                  <a:lnTo>
                    <a:pt x="1470" y="123"/>
                  </a:lnTo>
                  <a:lnTo>
                    <a:pt x="1528" y="123"/>
                  </a:lnTo>
                  <a:lnTo>
                    <a:pt x="1528" y="269"/>
                  </a:lnTo>
                  <a:cubicBezTo>
                    <a:pt x="1528" y="315"/>
                    <a:pt x="1546" y="338"/>
                    <a:pt x="1581" y="338"/>
                  </a:cubicBezTo>
                  <a:cubicBezTo>
                    <a:pt x="1599" y="338"/>
                    <a:pt x="1613" y="331"/>
                    <a:pt x="1624" y="319"/>
                  </a:cubicBezTo>
                  <a:cubicBezTo>
                    <a:pt x="1635" y="306"/>
                    <a:pt x="1640" y="290"/>
                    <a:pt x="1640" y="269"/>
                  </a:cubicBezTo>
                  <a:lnTo>
                    <a:pt x="1640" y="123"/>
                  </a:lnTo>
                  <a:lnTo>
                    <a:pt x="1698" y="123"/>
                  </a:lnTo>
                  <a:lnTo>
                    <a:pt x="1698" y="378"/>
                  </a:lnTo>
                  <a:close/>
                  <a:moveTo>
                    <a:pt x="1295" y="163"/>
                  </a:moveTo>
                  <a:lnTo>
                    <a:pt x="1295" y="163"/>
                  </a:lnTo>
                  <a:cubicBezTo>
                    <a:pt x="1272" y="163"/>
                    <a:pt x="1254" y="171"/>
                    <a:pt x="1241" y="186"/>
                  </a:cubicBezTo>
                  <a:cubicBezTo>
                    <a:pt x="1228" y="202"/>
                    <a:pt x="1221" y="224"/>
                    <a:pt x="1221" y="252"/>
                  </a:cubicBezTo>
                  <a:cubicBezTo>
                    <a:pt x="1221" y="278"/>
                    <a:pt x="1228" y="299"/>
                    <a:pt x="1241" y="315"/>
                  </a:cubicBezTo>
                  <a:cubicBezTo>
                    <a:pt x="1255" y="330"/>
                    <a:pt x="1273" y="338"/>
                    <a:pt x="1295" y="338"/>
                  </a:cubicBezTo>
                  <a:cubicBezTo>
                    <a:pt x="1318" y="338"/>
                    <a:pt x="1335" y="330"/>
                    <a:pt x="1347" y="315"/>
                  </a:cubicBezTo>
                  <a:cubicBezTo>
                    <a:pt x="1360" y="300"/>
                    <a:pt x="1366" y="279"/>
                    <a:pt x="1366" y="251"/>
                  </a:cubicBezTo>
                  <a:cubicBezTo>
                    <a:pt x="1366" y="223"/>
                    <a:pt x="1360" y="201"/>
                    <a:pt x="1347" y="186"/>
                  </a:cubicBezTo>
                  <a:cubicBezTo>
                    <a:pt x="1335" y="170"/>
                    <a:pt x="1318" y="163"/>
                    <a:pt x="1295" y="163"/>
                  </a:cubicBezTo>
                  <a:close/>
                  <a:moveTo>
                    <a:pt x="1292" y="384"/>
                  </a:moveTo>
                  <a:lnTo>
                    <a:pt x="1292" y="384"/>
                  </a:lnTo>
                  <a:cubicBezTo>
                    <a:pt x="1253" y="384"/>
                    <a:pt x="1221" y="372"/>
                    <a:pt x="1198" y="348"/>
                  </a:cubicBezTo>
                  <a:cubicBezTo>
                    <a:pt x="1174" y="324"/>
                    <a:pt x="1162" y="292"/>
                    <a:pt x="1162" y="253"/>
                  </a:cubicBezTo>
                  <a:cubicBezTo>
                    <a:pt x="1162" y="210"/>
                    <a:pt x="1174" y="177"/>
                    <a:pt x="1199" y="153"/>
                  </a:cubicBezTo>
                  <a:cubicBezTo>
                    <a:pt x="1224" y="129"/>
                    <a:pt x="1257" y="117"/>
                    <a:pt x="1298" y="117"/>
                  </a:cubicBezTo>
                  <a:cubicBezTo>
                    <a:pt x="1338" y="117"/>
                    <a:pt x="1370" y="128"/>
                    <a:pt x="1392" y="152"/>
                  </a:cubicBezTo>
                  <a:cubicBezTo>
                    <a:pt x="1414" y="175"/>
                    <a:pt x="1425" y="208"/>
                    <a:pt x="1425" y="249"/>
                  </a:cubicBezTo>
                  <a:cubicBezTo>
                    <a:pt x="1425" y="290"/>
                    <a:pt x="1413" y="322"/>
                    <a:pt x="1389" y="347"/>
                  </a:cubicBezTo>
                  <a:cubicBezTo>
                    <a:pt x="1365" y="371"/>
                    <a:pt x="1333" y="384"/>
                    <a:pt x="1292" y="384"/>
                  </a:cubicBezTo>
                  <a:close/>
                  <a:moveTo>
                    <a:pt x="1198" y="71"/>
                  </a:moveTo>
                  <a:lnTo>
                    <a:pt x="1198" y="71"/>
                  </a:lnTo>
                  <a:lnTo>
                    <a:pt x="1095" y="71"/>
                  </a:lnTo>
                  <a:lnTo>
                    <a:pt x="1095" y="378"/>
                  </a:lnTo>
                  <a:lnTo>
                    <a:pt x="1036" y="378"/>
                  </a:lnTo>
                  <a:lnTo>
                    <a:pt x="1036" y="71"/>
                  </a:lnTo>
                  <a:lnTo>
                    <a:pt x="933" y="71"/>
                  </a:lnTo>
                  <a:lnTo>
                    <a:pt x="933" y="21"/>
                  </a:lnTo>
                  <a:lnTo>
                    <a:pt x="1198" y="21"/>
                  </a:lnTo>
                  <a:lnTo>
                    <a:pt x="1198" y="71"/>
                  </a:lnTo>
                  <a:close/>
                  <a:moveTo>
                    <a:pt x="746" y="225"/>
                  </a:moveTo>
                  <a:lnTo>
                    <a:pt x="746" y="225"/>
                  </a:lnTo>
                  <a:cubicBezTo>
                    <a:pt x="746" y="204"/>
                    <a:pt x="741" y="188"/>
                    <a:pt x="731" y="177"/>
                  </a:cubicBezTo>
                  <a:cubicBezTo>
                    <a:pt x="721" y="165"/>
                    <a:pt x="708" y="159"/>
                    <a:pt x="691" y="159"/>
                  </a:cubicBezTo>
                  <a:cubicBezTo>
                    <a:pt x="675" y="159"/>
                    <a:pt x="660" y="165"/>
                    <a:pt x="649" y="177"/>
                  </a:cubicBezTo>
                  <a:cubicBezTo>
                    <a:pt x="637" y="190"/>
                    <a:pt x="630" y="205"/>
                    <a:pt x="627" y="225"/>
                  </a:cubicBezTo>
                  <a:lnTo>
                    <a:pt x="746" y="225"/>
                  </a:lnTo>
                  <a:close/>
                  <a:moveTo>
                    <a:pt x="802" y="266"/>
                  </a:moveTo>
                  <a:lnTo>
                    <a:pt x="802" y="266"/>
                  </a:lnTo>
                  <a:lnTo>
                    <a:pt x="627" y="266"/>
                  </a:lnTo>
                  <a:cubicBezTo>
                    <a:pt x="628" y="289"/>
                    <a:pt x="635" y="308"/>
                    <a:pt x="649" y="320"/>
                  </a:cubicBezTo>
                  <a:cubicBezTo>
                    <a:pt x="663" y="333"/>
                    <a:pt x="682" y="339"/>
                    <a:pt x="707" y="339"/>
                  </a:cubicBezTo>
                  <a:cubicBezTo>
                    <a:pt x="734" y="339"/>
                    <a:pt x="759" y="331"/>
                    <a:pt x="782" y="315"/>
                  </a:cubicBezTo>
                  <a:lnTo>
                    <a:pt x="782" y="362"/>
                  </a:lnTo>
                  <a:cubicBezTo>
                    <a:pt x="759" y="376"/>
                    <a:pt x="728" y="384"/>
                    <a:pt x="689" y="384"/>
                  </a:cubicBezTo>
                  <a:cubicBezTo>
                    <a:pt x="652" y="384"/>
                    <a:pt x="622" y="372"/>
                    <a:pt x="601" y="349"/>
                  </a:cubicBezTo>
                  <a:cubicBezTo>
                    <a:pt x="579" y="326"/>
                    <a:pt x="569" y="293"/>
                    <a:pt x="569" y="251"/>
                  </a:cubicBezTo>
                  <a:cubicBezTo>
                    <a:pt x="569" y="211"/>
                    <a:pt x="581" y="179"/>
                    <a:pt x="604" y="154"/>
                  </a:cubicBezTo>
                  <a:cubicBezTo>
                    <a:pt x="628" y="129"/>
                    <a:pt x="657" y="117"/>
                    <a:pt x="692" y="117"/>
                  </a:cubicBezTo>
                  <a:cubicBezTo>
                    <a:pt x="727" y="117"/>
                    <a:pt x="754" y="128"/>
                    <a:pt x="773" y="150"/>
                  </a:cubicBezTo>
                  <a:cubicBezTo>
                    <a:pt x="792" y="173"/>
                    <a:pt x="802" y="204"/>
                    <a:pt x="802" y="244"/>
                  </a:cubicBezTo>
                  <a:lnTo>
                    <a:pt x="802" y="266"/>
                  </a:lnTo>
                  <a:close/>
                  <a:moveTo>
                    <a:pt x="526" y="378"/>
                  </a:moveTo>
                  <a:lnTo>
                    <a:pt x="526" y="378"/>
                  </a:lnTo>
                  <a:lnTo>
                    <a:pt x="468" y="378"/>
                  </a:lnTo>
                  <a:lnTo>
                    <a:pt x="468" y="238"/>
                  </a:lnTo>
                  <a:cubicBezTo>
                    <a:pt x="468" y="188"/>
                    <a:pt x="451" y="163"/>
                    <a:pt x="417" y="163"/>
                  </a:cubicBezTo>
                  <a:cubicBezTo>
                    <a:pt x="400" y="163"/>
                    <a:pt x="386" y="170"/>
                    <a:pt x="374" y="184"/>
                  </a:cubicBezTo>
                  <a:cubicBezTo>
                    <a:pt x="362" y="199"/>
                    <a:pt x="357" y="218"/>
                    <a:pt x="357" y="240"/>
                  </a:cubicBezTo>
                  <a:lnTo>
                    <a:pt x="357" y="378"/>
                  </a:lnTo>
                  <a:lnTo>
                    <a:pt x="298" y="378"/>
                  </a:lnTo>
                  <a:lnTo>
                    <a:pt x="298" y="0"/>
                  </a:lnTo>
                  <a:lnTo>
                    <a:pt x="357" y="0"/>
                  </a:lnTo>
                  <a:lnTo>
                    <a:pt x="357" y="165"/>
                  </a:lnTo>
                  <a:lnTo>
                    <a:pt x="358" y="165"/>
                  </a:lnTo>
                  <a:cubicBezTo>
                    <a:pt x="377" y="133"/>
                    <a:pt x="405" y="117"/>
                    <a:pt x="441" y="117"/>
                  </a:cubicBezTo>
                  <a:cubicBezTo>
                    <a:pt x="497" y="117"/>
                    <a:pt x="526" y="151"/>
                    <a:pt x="526" y="221"/>
                  </a:cubicBezTo>
                  <a:lnTo>
                    <a:pt x="526" y="378"/>
                  </a:lnTo>
                  <a:close/>
                  <a:moveTo>
                    <a:pt x="265" y="71"/>
                  </a:moveTo>
                  <a:lnTo>
                    <a:pt x="265" y="71"/>
                  </a:lnTo>
                  <a:lnTo>
                    <a:pt x="162" y="71"/>
                  </a:lnTo>
                  <a:lnTo>
                    <a:pt x="162" y="378"/>
                  </a:lnTo>
                  <a:lnTo>
                    <a:pt x="102" y="378"/>
                  </a:lnTo>
                  <a:lnTo>
                    <a:pt x="102" y="71"/>
                  </a:lnTo>
                  <a:lnTo>
                    <a:pt x="0" y="71"/>
                  </a:lnTo>
                  <a:lnTo>
                    <a:pt x="0" y="21"/>
                  </a:lnTo>
                  <a:lnTo>
                    <a:pt x="265" y="21"/>
                  </a:lnTo>
                  <a:lnTo>
                    <a:pt x="265" y="71"/>
                  </a:lnTo>
                  <a:close/>
                </a:path>
              </a:pathLst>
            </a:custGeom>
            <a:solidFill>
              <a:srgbClr val="D83B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46979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D83B0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F28077D6-7EB1-4B7E-84A0-48374B645B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93285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7" name="Picture 6" descr="Microsoft Ignite The Tour graphic">
            <a:extLst>
              <a:ext uri="{FF2B5EF4-FFF2-40B4-BE49-F238E27FC236}">
                <a16:creationId xmlns:a16="http://schemas.microsoft.com/office/drawing/2014/main" id="{634884E1-B5A4-420C-A2DE-6323A92F07E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06486" y="0"/>
            <a:ext cx="9285514" cy="6858000"/>
          </a:xfrm>
          <a:prstGeom prst="rect">
            <a:avLst/>
          </a:prstGeom>
        </p:spPr>
      </p:pic>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2755325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8" name="Picture 7" descr="Microsoft Ignite The Tour graphic">
            <a:extLst>
              <a:ext uri="{FF2B5EF4-FFF2-40B4-BE49-F238E27FC236}">
                <a16:creationId xmlns:a16="http://schemas.microsoft.com/office/drawing/2014/main" id="{0DD4EC91-2113-42B5-BCCE-4B5CFDA84C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94626" y="-1"/>
            <a:ext cx="6897374" cy="6858001"/>
          </a:xfrm>
          <a:prstGeom prst="rect">
            <a:avLst/>
          </a:prstGeom>
        </p:spPr>
      </p:pic>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533852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08" userDrawn="1">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8" name="Picture 7" descr="Two people at a Microsoft event">
            <a:extLst>
              <a:ext uri="{FF2B5EF4-FFF2-40B4-BE49-F238E27FC236}">
                <a16:creationId xmlns:a16="http://schemas.microsoft.com/office/drawing/2014/main" id="{167E3A30-9E9A-405B-9E9F-54CF1376467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19262045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579048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42296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80306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p:bg>
      <p:bgRef idx="1001">
        <a:schemeClr val="bg1"/>
      </p:bgRef>
    </p:bg>
    <p:spTree>
      <p:nvGrpSpPr>
        <p:cNvPr id="1" name=""/>
        <p:cNvGrpSpPr/>
        <p:nvPr/>
      </p:nvGrpSpPr>
      <p:grpSpPr>
        <a:xfrm>
          <a:off x="0" y="0"/>
          <a:ext cx="0" cy="0"/>
          <a:chOff x="0" y="0"/>
          <a:chExt cx="0" cy="0"/>
        </a:xfrm>
      </p:grpSpPr>
      <p:pic>
        <p:nvPicPr>
          <p:cNvPr id="7" name="Picture 6" descr="Microsoft Ignite The Tour graphic">
            <a:extLst>
              <a:ext uri="{FF2B5EF4-FFF2-40B4-BE49-F238E27FC236}">
                <a16:creationId xmlns:a16="http://schemas.microsoft.com/office/drawing/2014/main" id="{9F398C71-09A7-4918-9E1F-FBE53114CE4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94626" y="-1"/>
            <a:ext cx="6897374" cy="6858001"/>
          </a:xfrm>
          <a:prstGeom prst="rect">
            <a:avLst/>
          </a:prstGeom>
        </p:spPr>
      </p:pic>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370142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028942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234951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01003079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C6E92E5-E859-445F-856B-33F974FA3AC2}"/>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Tree>
    <p:extLst>
      <p:ext uri="{BB962C8B-B14F-4D97-AF65-F5344CB8AC3E}">
        <p14:creationId xmlns:p14="http://schemas.microsoft.com/office/powerpoint/2010/main" val="512420357"/>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2DBE4BB-02BC-403B-BD4E-F269E8077083}"/>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362148544"/>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5" name="Picture Placeholder" descr="This photo is a 'placeholder' only. Drag or drop your photo here, or click and tap the center to insert a photo.">
            <a:extLst>
              <a:ext uri="{FF2B5EF4-FFF2-40B4-BE49-F238E27FC236}">
                <a16:creationId xmlns:a16="http://schemas.microsoft.com/office/drawing/2014/main" id="{AB7A8995-AE4E-430B-AF29-B4D106F867E8}"/>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a:t>Square photo layout with smaller text</a:t>
            </a:r>
          </a:p>
        </p:txBody>
      </p:sp>
    </p:spTree>
    <p:extLst>
      <p:ext uri="{BB962C8B-B14F-4D97-AF65-F5344CB8AC3E}">
        <p14:creationId xmlns:p14="http://schemas.microsoft.com/office/powerpoint/2010/main" val="342046980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cstate="email">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630384519"/>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cstate="email">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44215995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cstate="email">
              <a:extLst>
                <a:ext uri="{28A0092B-C50C-407E-A947-70E740481C1C}">
                  <a14:useLocalDpi xmlns:a14="http://schemas.microsoft.com/office/drawing/2010/main"/>
                </a:ext>
              </a:extLst>
            </a:blip>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cstate="email">
              <a:extLst>
                <a:ext uri="{28A0092B-C50C-407E-A947-70E740481C1C}">
                  <a14:useLocalDpi xmlns:a14="http://schemas.microsoft.com/office/drawing/2010/main"/>
                </a:ext>
              </a:extLst>
            </a:blip>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553795916"/>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73241998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8" name="Picture 7" descr="Two people at a Microsoft event">
            <a:extLst>
              <a:ext uri="{FF2B5EF4-FFF2-40B4-BE49-F238E27FC236}">
                <a16:creationId xmlns:a16="http://schemas.microsoft.com/office/drawing/2014/main" id="{5AE3A432-5FE8-40A8-8DCA-ECEBE6936E3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12858172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01424824"/>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cstate="email">
              <a:extLst>
                <a:ext uri="{28A0092B-C50C-407E-A947-70E740481C1C}">
                  <a14:useLocalDpi xmlns:a14="http://schemas.microsoft.com/office/drawing/2010/main"/>
                </a:ext>
              </a:extLst>
            </a:blip>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1203115726"/>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33154"/>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3150414"/>
            <a:ext cx="3183637" cy="553998"/>
          </a:xfrm>
          <a:noFill/>
        </p:spPr>
        <p:txBody>
          <a:bodyPr anchor="ctr"/>
          <a:lstStyle>
            <a:lvl1pPr>
              <a:defRPr>
                <a:solidFill>
                  <a:schemeClr val="bg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90431292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35469069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83566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pic>
        <p:nvPicPr>
          <p:cNvPr id="7" name="Picture 6" descr="Microsoft Ignite The Tour graphic">
            <a:extLst>
              <a:ext uri="{FF2B5EF4-FFF2-40B4-BE49-F238E27FC236}">
                <a16:creationId xmlns:a16="http://schemas.microsoft.com/office/drawing/2014/main" id="{49EFE72D-84A8-4C08-AF2F-E5E1B5A3FBD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45970" y="0"/>
            <a:ext cx="9046030" cy="6858000"/>
          </a:xfrm>
          <a:prstGeom prst="rect">
            <a:avLst/>
          </a:prstGeom>
        </p:spPr>
      </p:pic>
      <p:sp>
        <p:nvSpPr>
          <p:cNvPr id="2" name="Title 1"/>
          <p:cNvSpPr>
            <a:spLocks noGrp="1"/>
          </p:cNvSpPr>
          <p:nvPr>
            <p:ph type="title" hasCustomPrompt="1"/>
          </p:nvPr>
        </p:nvSpPr>
        <p:spPr>
          <a:xfrm>
            <a:off x="585216" y="3033223"/>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55107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752161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3" orient="horz" pos="1910">
          <p15:clr>
            <a:srgbClr val="5ACBF0"/>
          </p15:clr>
        </p15:guide>
        <p15:guide id="4" orient="horz" pos="2505">
          <p15:clr>
            <a:srgbClr val="5ACBF0"/>
          </p15:clr>
        </p15:guide>
        <p15:guide id="5" pos="3840">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5" name="Picture 4" descr="Microsoft Ignite The Tour graphic">
            <a:extLst>
              <a:ext uri="{FF2B5EF4-FFF2-40B4-BE49-F238E27FC236}">
                <a16:creationId xmlns:a16="http://schemas.microsoft.com/office/drawing/2014/main" id="{7CB8EBFF-20C5-402C-987B-C51DBE9A9DF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965371" y="0"/>
            <a:ext cx="6226629" cy="6858001"/>
          </a:xfrm>
          <a:prstGeom prst="rect">
            <a:avLst/>
          </a:prstGeom>
        </p:spPr>
      </p:pic>
    </p:spTree>
    <p:extLst>
      <p:ext uri="{BB962C8B-B14F-4D97-AF65-F5344CB8AC3E}">
        <p14:creationId xmlns:p14="http://schemas.microsoft.com/office/powerpoint/2010/main" val="32078278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5ACBF0"/>
          </p15:clr>
        </p15:guide>
        <p15:guide id="3" orient="horz" pos="1911">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3098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94331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6045762"/>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AC1A7617-8539-46AF-B383-CACBD8B22E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61291912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40554128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5" name="Picture 4" descr="Microsoft Ignite The Tour graphic">
            <a:extLst>
              <a:ext uri="{FF2B5EF4-FFF2-40B4-BE49-F238E27FC236}">
                <a16:creationId xmlns:a16="http://schemas.microsoft.com/office/drawing/2014/main" id="{2B62E3DF-BBC1-41ED-8E27-41B397B86ED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906486" y="0"/>
            <a:ext cx="9285514" cy="6858000"/>
          </a:xfrm>
          <a:prstGeom prst="rect">
            <a:avLst/>
          </a:prstGeom>
        </p:spPr>
      </p:pic>
      <p:grpSp>
        <p:nvGrpSpPr>
          <p:cNvPr id="12" name="Group 4" descr="Microsoft Ignite The Tour logo">
            <a:extLst>
              <a:ext uri="{FF2B5EF4-FFF2-40B4-BE49-F238E27FC236}">
                <a16:creationId xmlns:a16="http://schemas.microsoft.com/office/drawing/2014/main" id="{EE383430-3FD6-44CF-9BF4-9DA6E877B920}"/>
              </a:ext>
            </a:extLst>
          </p:cNvPr>
          <p:cNvGrpSpPr>
            <a:grpSpLocks noChangeAspect="1"/>
          </p:cNvGrpSpPr>
          <p:nvPr userDrawn="1"/>
        </p:nvGrpSpPr>
        <p:grpSpPr bwMode="black">
          <a:xfrm>
            <a:off x="537712" y="2913735"/>
            <a:ext cx="4655288" cy="1284967"/>
            <a:chOff x="342" y="1465"/>
            <a:chExt cx="2565" cy="708"/>
          </a:xfrm>
        </p:grpSpPr>
        <p:sp>
          <p:nvSpPr>
            <p:cNvPr id="13" name="Freeform 5">
              <a:extLst>
                <a:ext uri="{FF2B5EF4-FFF2-40B4-BE49-F238E27FC236}">
                  <a16:creationId xmlns:a16="http://schemas.microsoft.com/office/drawing/2014/main" id="{65D6BEBC-E355-4513-9C0C-FCCDEE79AA3C}"/>
                </a:ext>
              </a:extLst>
            </p:cNvPr>
            <p:cNvSpPr>
              <a:spLocks noChangeAspect="1" noEditPoints="1"/>
            </p:cNvSpPr>
            <p:nvPr userDrawn="1"/>
          </p:nvSpPr>
          <p:spPr bwMode="black">
            <a:xfrm>
              <a:off x="368" y="1465"/>
              <a:ext cx="2539" cy="373"/>
            </a:xfrm>
            <a:custGeom>
              <a:avLst/>
              <a:gdLst>
                <a:gd name="T0" fmla="*/ 3327 w 3480"/>
                <a:gd name="T1" fmla="*/ 182 h 502"/>
                <a:gd name="T2" fmla="*/ 3305 w 3480"/>
                <a:gd name="T3" fmla="*/ 271 h 502"/>
                <a:gd name="T4" fmla="*/ 3367 w 3480"/>
                <a:gd name="T5" fmla="*/ 388 h 502"/>
                <a:gd name="T6" fmla="*/ 3451 w 3480"/>
                <a:gd name="T7" fmla="*/ 155 h 502"/>
                <a:gd name="T8" fmla="*/ 3176 w 3480"/>
                <a:gd name="T9" fmla="*/ 388 h 502"/>
                <a:gd name="T10" fmla="*/ 3101 w 3480"/>
                <a:gd name="T11" fmla="*/ 128 h 502"/>
                <a:gd name="T12" fmla="*/ 3221 w 3480"/>
                <a:gd name="T13" fmla="*/ 173 h 502"/>
                <a:gd name="T14" fmla="*/ 3221 w 3480"/>
                <a:gd name="T15" fmla="*/ 334 h 502"/>
                <a:gd name="T16" fmla="*/ 2957 w 3480"/>
                <a:gd name="T17" fmla="*/ 128 h 502"/>
                <a:gd name="T18" fmla="*/ 2962 w 3480"/>
                <a:gd name="T19" fmla="*/ 65 h 502"/>
                <a:gd name="T20" fmla="*/ 3021 w 3480"/>
                <a:gd name="T21" fmla="*/ 41 h 502"/>
                <a:gd name="T22" fmla="*/ 2843 w 3480"/>
                <a:gd name="T23" fmla="*/ 382 h 502"/>
                <a:gd name="T24" fmla="*/ 2731 w 3480"/>
                <a:gd name="T25" fmla="*/ 382 h 502"/>
                <a:gd name="T26" fmla="*/ 2732 w 3480"/>
                <a:gd name="T27" fmla="*/ 170 h 502"/>
                <a:gd name="T28" fmla="*/ 2555 w 3480"/>
                <a:gd name="T29" fmla="*/ 266 h 502"/>
                <a:gd name="T30" fmla="*/ 2441 w 3480"/>
                <a:gd name="T31" fmla="*/ 192 h 502"/>
                <a:gd name="T32" fmla="*/ 2555 w 3480"/>
                <a:gd name="T33" fmla="*/ 266 h 502"/>
                <a:gd name="T34" fmla="*/ 2383 w 3480"/>
                <a:gd name="T35" fmla="*/ 433 h 502"/>
                <a:gd name="T36" fmla="*/ 2467 w 3480"/>
                <a:gd name="T37" fmla="*/ 388 h 502"/>
                <a:gd name="T38" fmla="*/ 2553 w 3480"/>
                <a:gd name="T39" fmla="*/ 163 h 502"/>
                <a:gd name="T40" fmla="*/ 2313 w 3480"/>
                <a:gd name="T41" fmla="*/ 382 h 502"/>
                <a:gd name="T42" fmla="*/ 2313 w 3480"/>
                <a:gd name="T43" fmla="*/ 382 h 502"/>
                <a:gd name="T44" fmla="*/ 2023 w 3480"/>
                <a:gd name="T45" fmla="*/ 52 h 502"/>
                <a:gd name="T46" fmla="*/ 1864 w 3480"/>
                <a:gd name="T47" fmla="*/ 128 h 502"/>
                <a:gd name="T48" fmla="*/ 1899 w 3480"/>
                <a:gd name="T49" fmla="*/ 0 h 502"/>
                <a:gd name="T50" fmla="*/ 1763 w 3480"/>
                <a:gd name="T51" fmla="*/ 173 h 502"/>
                <a:gd name="T52" fmla="*/ 1922 w 3480"/>
                <a:gd name="T53" fmla="*/ 173 h 502"/>
                <a:gd name="T54" fmla="*/ 2084 w 3480"/>
                <a:gd name="T55" fmla="*/ 380 h 502"/>
                <a:gd name="T56" fmla="*/ 2023 w 3480"/>
                <a:gd name="T57" fmla="*/ 173 h 502"/>
                <a:gd name="T58" fmla="*/ 1541 w 3480"/>
                <a:gd name="T59" fmla="*/ 256 h 502"/>
                <a:gd name="T60" fmla="*/ 1667 w 3480"/>
                <a:gd name="T61" fmla="*/ 190 h 502"/>
                <a:gd name="T62" fmla="*/ 1481 w 3480"/>
                <a:gd name="T63" fmla="*/ 258 h 502"/>
                <a:gd name="T64" fmla="*/ 1708 w 3480"/>
                <a:gd name="T65" fmla="*/ 352 h 502"/>
                <a:gd name="T66" fmla="*/ 1338 w 3480"/>
                <a:gd name="T67" fmla="*/ 345 h 502"/>
                <a:gd name="T68" fmla="*/ 1332 w 3480"/>
                <a:gd name="T69" fmla="*/ 272 h 502"/>
                <a:gd name="T70" fmla="*/ 1275 w 3480"/>
                <a:gd name="T71" fmla="*/ 164 h 502"/>
                <a:gd name="T72" fmla="*/ 1434 w 3480"/>
                <a:gd name="T73" fmla="*/ 183 h 502"/>
                <a:gd name="T74" fmla="*/ 1324 w 3480"/>
                <a:gd name="T75" fmla="*/ 195 h 502"/>
                <a:gd name="T76" fmla="*/ 1406 w 3480"/>
                <a:gd name="T77" fmla="*/ 248 h 502"/>
                <a:gd name="T78" fmla="*/ 1414 w 3480"/>
                <a:gd name="T79" fmla="*/ 370 h 502"/>
                <a:gd name="T80" fmla="*/ 1097 w 3480"/>
                <a:gd name="T81" fmla="*/ 168 h 502"/>
                <a:gd name="T82" fmla="*/ 1150 w 3480"/>
                <a:gd name="T83" fmla="*/ 320 h 502"/>
                <a:gd name="T84" fmla="*/ 1094 w 3480"/>
                <a:gd name="T85" fmla="*/ 388 h 502"/>
                <a:gd name="T86" fmla="*/ 1194 w 3480"/>
                <a:gd name="T87" fmla="*/ 157 h 502"/>
                <a:gd name="T88" fmla="*/ 944 w 3480"/>
                <a:gd name="T89" fmla="*/ 182 h 502"/>
                <a:gd name="T90" fmla="*/ 796 w 3480"/>
                <a:gd name="T91" fmla="*/ 382 h 502"/>
                <a:gd name="T92" fmla="*/ 881 w 3480"/>
                <a:gd name="T93" fmla="*/ 138 h 502"/>
                <a:gd name="T94" fmla="*/ 743 w 3480"/>
                <a:gd name="T95" fmla="*/ 371 h 502"/>
                <a:gd name="T96" fmla="*/ 682 w 3480"/>
                <a:gd name="T97" fmla="*/ 122 h 502"/>
                <a:gd name="T98" fmla="*/ 603 w 3480"/>
                <a:gd name="T99" fmla="*/ 257 h 502"/>
                <a:gd name="T100" fmla="*/ 499 w 3480"/>
                <a:gd name="T101" fmla="*/ 382 h 502"/>
                <a:gd name="T102" fmla="*/ 499 w 3480"/>
                <a:gd name="T103" fmla="*/ 382 h 502"/>
                <a:gd name="T104" fmla="*/ 446 w 3480"/>
                <a:gd name="T105" fmla="*/ 18 h 502"/>
                <a:gd name="T106" fmla="*/ 470 w 3480"/>
                <a:gd name="T107" fmla="*/ 74 h 502"/>
                <a:gd name="T108" fmla="*/ 329 w 3480"/>
                <a:gd name="T109" fmla="*/ 82 h 502"/>
                <a:gd name="T110" fmla="*/ 63 w 3480"/>
                <a:gd name="T111" fmla="*/ 118 h 502"/>
                <a:gd name="T112" fmla="*/ 0 w 3480"/>
                <a:gd name="T113" fmla="*/ 382 h 502"/>
                <a:gd name="T114" fmla="*/ 193 w 3480"/>
                <a:gd name="T115" fmla="*/ 30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0" h="502">
                  <a:moveTo>
                    <a:pt x="3424" y="230"/>
                  </a:moveTo>
                  <a:lnTo>
                    <a:pt x="3424" y="230"/>
                  </a:lnTo>
                  <a:cubicBezTo>
                    <a:pt x="3423" y="209"/>
                    <a:pt x="3419" y="193"/>
                    <a:pt x="3409" y="181"/>
                  </a:cubicBezTo>
                  <a:cubicBezTo>
                    <a:pt x="3399" y="170"/>
                    <a:pt x="3386" y="164"/>
                    <a:pt x="3369" y="164"/>
                  </a:cubicBezTo>
                  <a:cubicBezTo>
                    <a:pt x="3352" y="164"/>
                    <a:pt x="3338" y="170"/>
                    <a:pt x="3327" y="182"/>
                  </a:cubicBezTo>
                  <a:cubicBezTo>
                    <a:pt x="3315" y="194"/>
                    <a:pt x="3308" y="210"/>
                    <a:pt x="3305" y="230"/>
                  </a:cubicBezTo>
                  <a:lnTo>
                    <a:pt x="3424" y="230"/>
                  </a:lnTo>
                  <a:close/>
                  <a:moveTo>
                    <a:pt x="3480" y="271"/>
                  </a:moveTo>
                  <a:lnTo>
                    <a:pt x="3480" y="271"/>
                  </a:lnTo>
                  <a:lnTo>
                    <a:pt x="3305" y="271"/>
                  </a:lnTo>
                  <a:cubicBezTo>
                    <a:pt x="3306" y="294"/>
                    <a:pt x="3313" y="312"/>
                    <a:pt x="3327" y="325"/>
                  </a:cubicBezTo>
                  <a:cubicBezTo>
                    <a:pt x="3341" y="338"/>
                    <a:pt x="3360" y="344"/>
                    <a:pt x="3384" y="344"/>
                  </a:cubicBezTo>
                  <a:cubicBezTo>
                    <a:pt x="3412" y="344"/>
                    <a:pt x="3437" y="336"/>
                    <a:pt x="3460" y="320"/>
                  </a:cubicBezTo>
                  <a:lnTo>
                    <a:pt x="3460" y="366"/>
                  </a:lnTo>
                  <a:cubicBezTo>
                    <a:pt x="3436" y="381"/>
                    <a:pt x="3405" y="388"/>
                    <a:pt x="3367" y="388"/>
                  </a:cubicBezTo>
                  <a:cubicBezTo>
                    <a:pt x="3329" y="388"/>
                    <a:pt x="3300" y="377"/>
                    <a:pt x="3279" y="354"/>
                  </a:cubicBezTo>
                  <a:cubicBezTo>
                    <a:pt x="3257" y="330"/>
                    <a:pt x="3246" y="298"/>
                    <a:pt x="3246" y="256"/>
                  </a:cubicBezTo>
                  <a:cubicBezTo>
                    <a:pt x="3246" y="216"/>
                    <a:pt x="3258" y="184"/>
                    <a:pt x="3282" y="159"/>
                  </a:cubicBezTo>
                  <a:cubicBezTo>
                    <a:pt x="3305" y="134"/>
                    <a:pt x="3335" y="122"/>
                    <a:pt x="3370" y="122"/>
                  </a:cubicBezTo>
                  <a:cubicBezTo>
                    <a:pt x="3405" y="122"/>
                    <a:pt x="3432" y="133"/>
                    <a:pt x="3451" y="155"/>
                  </a:cubicBezTo>
                  <a:cubicBezTo>
                    <a:pt x="3470" y="178"/>
                    <a:pt x="3480" y="209"/>
                    <a:pt x="3480" y="248"/>
                  </a:cubicBezTo>
                  <a:lnTo>
                    <a:pt x="3480" y="271"/>
                  </a:lnTo>
                  <a:close/>
                  <a:moveTo>
                    <a:pt x="3221" y="380"/>
                  </a:moveTo>
                  <a:lnTo>
                    <a:pt x="3221" y="380"/>
                  </a:lnTo>
                  <a:cubicBezTo>
                    <a:pt x="3209" y="385"/>
                    <a:pt x="3194" y="388"/>
                    <a:pt x="3176" y="388"/>
                  </a:cubicBezTo>
                  <a:cubicBezTo>
                    <a:pt x="3126" y="388"/>
                    <a:pt x="3101" y="364"/>
                    <a:pt x="3101" y="317"/>
                  </a:cubicBezTo>
                  <a:lnTo>
                    <a:pt x="3101" y="173"/>
                  </a:lnTo>
                  <a:lnTo>
                    <a:pt x="3059" y="173"/>
                  </a:lnTo>
                  <a:lnTo>
                    <a:pt x="3059" y="128"/>
                  </a:lnTo>
                  <a:lnTo>
                    <a:pt x="3101" y="128"/>
                  </a:lnTo>
                  <a:lnTo>
                    <a:pt x="3101" y="69"/>
                  </a:lnTo>
                  <a:lnTo>
                    <a:pt x="3159" y="52"/>
                  </a:lnTo>
                  <a:lnTo>
                    <a:pt x="3159" y="128"/>
                  </a:lnTo>
                  <a:lnTo>
                    <a:pt x="3221" y="128"/>
                  </a:lnTo>
                  <a:lnTo>
                    <a:pt x="3221" y="173"/>
                  </a:lnTo>
                  <a:lnTo>
                    <a:pt x="3159" y="173"/>
                  </a:lnTo>
                  <a:lnTo>
                    <a:pt x="3159" y="300"/>
                  </a:lnTo>
                  <a:cubicBezTo>
                    <a:pt x="3159" y="315"/>
                    <a:pt x="3162" y="326"/>
                    <a:pt x="3168" y="333"/>
                  </a:cubicBezTo>
                  <a:cubicBezTo>
                    <a:pt x="3173" y="339"/>
                    <a:pt x="3182" y="342"/>
                    <a:pt x="3195" y="342"/>
                  </a:cubicBezTo>
                  <a:cubicBezTo>
                    <a:pt x="3205" y="342"/>
                    <a:pt x="3213" y="339"/>
                    <a:pt x="3221" y="334"/>
                  </a:cubicBezTo>
                  <a:lnTo>
                    <a:pt x="3221" y="380"/>
                  </a:lnTo>
                  <a:close/>
                  <a:moveTo>
                    <a:pt x="3015" y="382"/>
                  </a:moveTo>
                  <a:lnTo>
                    <a:pt x="3015" y="382"/>
                  </a:lnTo>
                  <a:lnTo>
                    <a:pt x="2957" y="382"/>
                  </a:lnTo>
                  <a:lnTo>
                    <a:pt x="2957" y="128"/>
                  </a:lnTo>
                  <a:lnTo>
                    <a:pt x="3015" y="128"/>
                  </a:lnTo>
                  <a:lnTo>
                    <a:pt x="3015" y="382"/>
                  </a:lnTo>
                  <a:close/>
                  <a:moveTo>
                    <a:pt x="2986" y="74"/>
                  </a:moveTo>
                  <a:lnTo>
                    <a:pt x="2986" y="74"/>
                  </a:lnTo>
                  <a:cubicBezTo>
                    <a:pt x="2976" y="74"/>
                    <a:pt x="2968" y="71"/>
                    <a:pt x="2962" y="65"/>
                  </a:cubicBezTo>
                  <a:cubicBezTo>
                    <a:pt x="2955" y="59"/>
                    <a:pt x="2951" y="51"/>
                    <a:pt x="2951" y="41"/>
                  </a:cubicBezTo>
                  <a:cubicBezTo>
                    <a:pt x="2951" y="32"/>
                    <a:pt x="2955" y="24"/>
                    <a:pt x="2962" y="18"/>
                  </a:cubicBezTo>
                  <a:cubicBezTo>
                    <a:pt x="2968" y="11"/>
                    <a:pt x="2976" y="8"/>
                    <a:pt x="2986" y="8"/>
                  </a:cubicBezTo>
                  <a:cubicBezTo>
                    <a:pt x="2996" y="8"/>
                    <a:pt x="3004" y="11"/>
                    <a:pt x="3011" y="18"/>
                  </a:cubicBezTo>
                  <a:cubicBezTo>
                    <a:pt x="3018" y="24"/>
                    <a:pt x="3021" y="32"/>
                    <a:pt x="3021" y="41"/>
                  </a:cubicBezTo>
                  <a:cubicBezTo>
                    <a:pt x="3021" y="50"/>
                    <a:pt x="3018" y="58"/>
                    <a:pt x="3011" y="64"/>
                  </a:cubicBezTo>
                  <a:cubicBezTo>
                    <a:pt x="3004" y="71"/>
                    <a:pt x="2996" y="74"/>
                    <a:pt x="2986" y="74"/>
                  </a:cubicBezTo>
                  <a:close/>
                  <a:moveTo>
                    <a:pt x="2901" y="382"/>
                  </a:moveTo>
                  <a:lnTo>
                    <a:pt x="2901" y="382"/>
                  </a:lnTo>
                  <a:lnTo>
                    <a:pt x="2843" y="382"/>
                  </a:lnTo>
                  <a:lnTo>
                    <a:pt x="2843" y="239"/>
                  </a:lnTo>
                  <a:cubicBezTo>
                    <a:pt x="2843" y="191"/>
                    <a:pt x="2826" y="167"/>
                    <a:pt x="2792" y="167"/>
                  </a:cubicBezTo>
                  <a:cubicBezTo>
                    <a:pt x="2774" y="167"/>
                    <a:pt x="2760" y="174"/>
                    <a:pt x="2748" y="187"/>
                  </a:cubicBezTo>
                  <a:cubicBezTo>
                    <a:pt x="2737" y="200"/>
                    <a:pt x="2731" y="217"/>
                    <a:pt x="2731" y="237"/>
                  </a:cubicBezTo>
                  <a:lnTo>
                    <a:pt x="2731" y="382"/>
                  </a:lnTo>
                  <a:lnTo>
                    <a:pt x="2673" y="382"/>
                  </a:lnTo>
                  <a:lnTo>
                    <a:pt x="2673" y="128"/>
                  </a:lnTo>
                  <a:lnTo>
                    <a:pt x="2731" y="128"/>
                  </a:lnTo>
                  <a:lnTo>
                    <a:pt x="2731" y="170"/>
                  </a:lnTo>
                  <a:lnTo>
                    <a:pt x="2732" y="170"/>
                  </a:lnTo>
                  <a:cubicBezTo>
                    <a:pt x="2751" y="138"/>
                    <a:pt x="2779" y="122"/>
                    <a:pt x="2815" y="122"/>
                  </a:cubicBezTo>
                  <a:cubicBezTo>
                    <a:pt x="2843" y="122"/>
                    <a:pt x="2864" y="131"/>
                    <a:pt x="2879" y="149"/>
                  </a:cubicBezTo>
                  <a:cubicBezTo>
                    <a:pt x="2893" y="167"/>
                    <a:pt x="2901" y="193"/>
                    <a:pt x="2901" y="227"/>
                  </a:cubicBezTo>
                  <a:lnTo>
                    <a:pt x="2901" y="382"/>
                  </a:lnTo>
                  <a:close/>
                  <a:moveTo>
                    <a:pt x="2555" y="266"/>
                  </a:moveTo>
                  <a:lnTo>
                    <a:pt x="2555" y="266"/>
                  </a:lnTo>
                  <a:lnTo>
                    <a:pt x="2555" y="233"/>
                  </a:lnTo>
                  <a:cubicBezTo>
                    <a:pt x="2555" y="215"/>
                    <a:pt x="2549" y="199"/>
                    <a:pt x="2537" y="187"/>
                  </a:cubicBezTo>
                  <a:cubicBezTo>
                    <a:pt x="2525" y="174"/>
                    <a:pt x="2510" y="168"/>
                    <a:pt x="2492" y="168"/>
                  </a:cubicBezTo>
                  <a:cubicBezTo>
                    <a:pt x="2470" y="168"/>
                    <a:pt x="2453" y="176"/>
                    <a:pt x="2441" y="192"/>
                  </a:cubicBezTo>
                  <a:cubicBezTo>
                    <a:pt x="2428" y="208"/>
                    <a:pt x="2422" y="231"/>
                    <a:pt x="2422" y="260"/>
                  </a:cubicBezTo>
                  <a:cubicBezTo>
                    <a:pt x="2422" y="285"/>
                    <a:pt x="2428" y="305"/>
                    <a:pt x="2440" y="320"/>
                  </a:cubicBezTo>
                  <a:cubicBezTo>
                    <a:pt x="2452" y="335"/>
                    <a:pt x="2468" y="342"/>
                    <a:pt x="2487" y="342"/>
                  </a:cubicBezTo>
                  <a:cubicBezTo>
                    <a:pt x="2507" y="342"/>
                    <a:pt x="2524" y="335"/>
                    <a:pt x="2536" y="321"/>
                  </a:cubicBezTo>
                  <a:cubicBezTo>
                    <a:pt x="2549" y="306"/>
                    <a:pt x="2555" y="288"/>
                    <a:pt x="2555" y="266"/>
                  </a:cubicBezTo>
                  <a:close/>
                  <a:moveTo>
                    <a:pt x="2612" y="362"/>
                  </a:moveTo>
                  <a:lnTo>
                    <a:pt x="2612" y="362"/>
                  </a:lnTo>
                  <a:cubicBezTo>
                    <a:pt x="2612" y="455"/>
                    <a:pt x="2565" y="502"/>
                    <a:pt x="2471" y="502"/>
                  </a:cubicBezTo>
                  <a:cubicBezTo>
                    <a:pt x="2437" y="502"/>
                    <a:pt x="2408" y="497"/>
                    <a:pt x="2383" y="486"/>
                  </a:cubicBezTo>
                  <a:lnTo>
                    <a:pt x="2383" y="433"/>
                  </a:lnTo>
                  <a:cubicBezTo>
                    <a:pt x="2411" y="449"/>
                    <a:pt x="2438" y="457"/>
                    <a:pt x="2463" y="457"/>
                  </a:cubicBezTo>
                  <a:cubicBezTo>
                    <a:pt x="2524" y="457"/>
                    <a:pt x="2554" y="427"/>
                    <a:pt x="2554" y="367"/>
                  </a:cubicBezTo>
                  <a:lnTo>
                    <a:pt x="2554" y="339"/>
                  </a:lnTo>
                  <a:lnTo>
                    <a:pt x="2553" y="339"/>
                  </a:lnTo>
                  <a:cubicBezTo>
                    <a:pt x="2534" y="372"/>
                    <a:pt x="2505" y="388"/>
                    <a:pt x="2467" y="388"/>
                  </a:cubicBezTo>
                  <a:cubicBezTo>
                    <a:pt x="2436" y="388"/>
                    <a:pt x="2411" y="377"/>
                    <a:pt x="2392" y="354"/>
                  </a:cubicBezTo>
                  <a:cubicBezTo>
                    <a:pt x="2372" y="332"/>
                    <a:pt x="2363" y="301"/>
                    <a:pt x="2363" y="263"/>
                  </a:cubicBezTo>
                  <a:cubicBezTo>
                    <a:pt x="2363" y="220"/>
                    <a:pt x="2373" y="185"/>
                    <a:pt x="2394" y="160"/>
                  </a:cubicBezTo>
                  <a:cubicBezTo>
                    <a:pt x="2414" y="134"/>
                    <a:pt x="2442" y="122"/>
                    <a:pt x="2478" y="122"/>
                  </a:cubicBezTo>
                  <a:cubicBezTo>
                    <a:pt x="2512" y="122"/>
                    <a:pt x="2537" y="135"/>
                    <a:pt x="2553" y="163"/>
                  </a:cubicBezTo>
                  <a:lnTo>
                    <a:pt x="2554" y="163"/>
                  </a:lnTo>
                  <a:lnTo>
                    <a:pt x="2554" y="128"/>
                  </a:lnTo>
                  <a:lnTo>
                    <a:pt x="2612" y="128"/>
                  </a:lnTo>
                  <a:lnTo>
                    <a:pt x="2612" y="362"/>
                  </a:lnTo>
                  <a:close/>
                  <a:moveTo>
                    <a:pt x="2313" y="382"/>
                  </a:moveTo>
                  <a:lnTo>
                    <a:pt x="2313" y="382"/>
                  </a:lnTo>
                  <a:lnTo>
                    <a:pt x="2251" y="382"/>
                  </a:lnTo>
                  <a:lnTo>
                    <a:pt x="2251" y="25"/>
                  </a:lnTo>
                  <a:lnTo>
                    <a:pt x="2313" y="25"/>
                  </a:lnTo>
                  <a:lnTo>
                    <a:pt x="2313" y="382"/>
                  </a:lnTo>
                  <a:close/>
                  <a:moveTo>
                    <a:pt x="2084" y="173"/>
                  </a:moveTo>
                  <a:lnTo>
                    <a:pt x="2084" y="173"/>
                  </a:lnTo>
                  <a:lnTo>
                    <a:pt x="2084" y="128"/>
                  </a:lnTo>
                  <a:lnTo>
                    <a:pt x="2023" y="128"/>
                  </a:lnTo>
                  <a:lnTo>
                    <a:pt x="2023" y="52"/>
                  </a:lnTo>
                  <a:lnTo>
                    <a:pt x="1965" y="69"/>
                  </a:lnTo>
                  <a:lnTo>
                    <a:pt x="1965" y="128"/>
                  </a:lnTo>
                  <a:lnTo>
                    <a:pt x="1924" y="128"/>
                  </a:lnTo>
                  <a:lnTo>
                    <a:pt x="1922" y="128"/>
                  </a:lnTo>
                  <a:lnTo>
                    <a:pt x="1864" y="128"/>
                  </a:lnTo>
                  <a:lnTo>
                    <a:pt x="1864" y="93"/>
                  </a:lnTo>
                  <a:cubicBezTo>
                    <a:pt x="1864" y="61"/>
                    <a:pt x="1878" y="45"/>
                    <a:pt x="1907" y="45"/>
                  </a:cubicBezTo>
                  <a:cubicBezTo>
                    <a:pt x="1917" y="45"/>
                    <a:pt x="1925" y="48"/>
                    <a:pt x="1933" y="52"/>
                  </a:cubicBezTo>
                  <a:lnTo>
                    <a:pt x="1933" y="5"/>
                  </a:lnTo>
                  <a:cubicBezTo>
                    <a:pt x="1925" y="2"/>
                    <a:pt x="1914" y="0"/>
                    <a:pt x="1899" y="0"/>
                  </a:cubicBezTo>
                  <a:cubicBezTo>
                    <a:pt x="1873" y="0"/>
                    <a:pt x="1851" y="7"/>
                    <a:pt x="1833" y="23"/>
                  </a:cubicBezTo>
                  <a:cubicBezTo>
                    <a:pt x="1815" y="38"/>
                    <a:pt x="1807" y="59"/>
                    <a:pt x="1807" y="86"/>
                  </a:cubicBezTo>
                  <a:lnTo>
                    <a:pt x="1807" y="128"/>
                  </a:lnTo>
                  <a:lnTo>
                    <a:pt x="1763" y="128"/>
                  </a:lnTo>
                  <a:lnTo>
                    <a:pt x="1763" y="173"/>
                  </a:lnTo>
                  <a:lnTo>
                    <a:pt x="1807" y="173"/>
                  </a:lnTo>
                  <a:lnTo>
                    <a:pt x="1807" y="382"/>
                  </a:lnTo>
                  <a:lnTo>
                    <a:pt x="1865" y="382"/>
                  </a:lnTo>
                  <a:lnTo>
                    <a:pt x="1865" y="173"/>
                  </a:lnTo>
                  <a:lnTo>
                    <a:pt x="1922" y="173"/>
                  </a:lnTo>
                  <a:lnTo>
                    <a:pt x="1924" y="173"/>
                  </a:lnTo>
                  <a:lnTo>
                    <a:pt x="1965" y="173"/>
                  </a:lnTo>
                  <a:lnTo>
                    <a:pt x="1965" y="317"/>
                  </a:lnTo>
                  <a:cubicBezTo>
                    <a:pt x="1965" y="364"/>
                    <a:pt x="1990" y="388"/>
                    <a:pt x="2039" y="388"/>
                  </a:cubicBezTo>
                  <a:cubicBezTo>
                    <a:pt x="2058" y="388"/>
                    <a:pt x="2073" y="385"/>
                    <a:pt x="2084" y="380"/>
                  </a:cubicBezTo>
                  <a:lnTo>
                    <a:pt x="2084" y="334"/>
                  </a:lnTo>
                  <a:cubicBezTo>
                    <a:pt x="2077" y="339"/>
                    <a:pt x="2068" y="342"/>
                    <a:pt x="2059" y="342"/>
                  </a:cubicBezTo>
                  <a:cubicBezTo>
                    <a:pt x="2046" y="342"/>
                    <a:pt x="2037" y="339"/>
                    <a:pt x="2031" y="333"/>
                  </a:cubicBezTo>
                  <a:cubicBezTo>
                    <a:pt x="2026" y="326"/>
                    <a:pt x="2023" y="315"/>
                    <a:pt x="2023" y="300"/>
                  </a:cubicBezTo>
                  <a:lnTo>
                    <a:pt x="2023" y="173"/>
                  </a:lnTo>
                  <a:lnTo>
                    <a:pt x="2084" y="173"/>
                  </a:lnTo>
                  <a:close/>
                  <a:moveTo>
                    <a:pt x="1614" y="168"/>
                  </a:moveTo>
                  <a:lnTo>
                    <a:pt x="1614" y="168"/>
                  </a:lnTo>
                  <a:cubicBezTo>
                    <a:pt x="1591" y="168"/>
                    <a:pt x="1573" y="175"/>
                    <a:pt x="1560" y="191"/>
                  </a:cubicBezTo>
                  <a:cubicBezTo>
                    <a:pt x="1547" y="207"/>
                    <a:pt x="1541" y="229"/>
                    <a:pt x="1541" y="256"/>
                  </a:cubicBezTo>
                  <a:cubicBezTo>
                    <a:pt x="1541" y="283"/>
                    <a:pt x="1547" y="304"/>
                    <a:pt x="1561" y="319"/>
                  </a:cubicBezTo>
                  <a:cubicBezTo>
                    <a:pt x="1574" y="335"/>
                    <a:pt x="1592" y="342"/>
                    <a:pt x="1614" y="342"/>
                  </a:cubicBezTo>
                  <a:cubicBezTo>
                    <a:pt x="1637" y="342"/>
                    <a:pt x="1654" y="335"/>
                    <a:pt x="1667" y="320"/>
                  </a:cubicBezTo>
                  <a:cubicBezTo>
                    <a:pt x="1679" y="305"/>
                    <a:pt x="1685" y="283"/>
                    <a:pt x="1685" y="255"/>
                  </a:cubicBezTo>
                  <a:cubicBezTo>
                    <a:pt x="1685" y="227"/>
                    <a:pt x="1679" y="206"/>
                    <a:pt x="1667" y="190"/>
                  </a:cubicBezTo>
                  <a:cubicBezTo>
                    <a:pt x="1654" y="175"/>
                    <a:pt x="1637" y="168"/>
                    <a:pt x="1614" y="168"/>
                  </a:cubicBezTo>
                  <a:close/>
                  <a:moveTo>
                    <a:pt x="1611" y="388"/>
                  </a:moveTo>
                  <a:lnTo>
                    <a:pt x="1611" y="388"/>
                  </a:lnTo>
                  <a:cubicBezTo>
                    <a:pt x="1572" y="388"/>
                    <a:pt x="1540" y="376"/>
                    <a:pt x="1517" y="353"/>
                  </a:cubicBezTo>
                  <a:cubicBezTo>
                    <a:pt x="1493" y="329"/>
                    <a:pt x="1481" y="297"/>
                    <a:pt x="1481" y="258"/>
                  </a:cubicBezTo>
                  <a:cubicBezTo>
                    <a:pt x="1481" y="215"/>
                    <a:pt x="1494" y="182"/>
                    <a:pt x="1518" y="158"/>
                  </a:cubicBezTo>
                  <a:cubicBezTo>
                    <a:pt x="1543" y="134"/>
                    <a:pt x="1576" y="122"/>
                    <a:pt x="1618" y="122"/>
                  </a:cubicBezTo>
                  <a:cubicBezTo>
                    <a:pt x="1658" y="122"/>
                    <a:pt x="1689" y="133"/>
                    <a:pt x="1711" y="157"/>
                  </a:cubicBezTo>
                  <a:cubicBezTo>
                    <a:pt x="1733" y="180"/>
                    <a:pt x="1744" y="212"/>
                    <a:pt x="1744" y="254"/>
                  </a:cubicBezTo>
                  <a:cubicBezTo>
                    <a:pt x="1744" y="295"/>
                    <a:pt x="1732" y="327"/>
                    <a:pt x="1708" y="352"/>
                  </a:cubicBezTo>
                  <a:cubicBezTo>
                    <a:pt x="1684" y="376"/>
                    <a:pt x="1652" y="388"/>
                    <a:pt x="1611" y="388"/>
                  </a:cubicBezTo>
                  <a:close/>
                  <a:moveTo>
                    <a:pt x="1266" y="374"/>
                  </a:moveTo>
                  <a:lnTo>
                    <a:pt x="1266" y="374"/>
                  </a:lnTo>
                  <a:lnTo>
                    <a:pt x="1266" y="321"/>
                  </a:lnTo>
                  <a:cubicBezTo>
                    <a:pt x="1287" y="337"/>
                    <a:pt x="1311" y="345"/>
                    <a:pt x="1338" y="345"/>
                  </a:cubicBezTo>
                  <a:cubicBezTo>
                    <a:pt x="1373" y="345"/>
                    <a:pt x="1390" y="335"/>
                    <a:pt x="1390" y="315"/>
                  </a:cubicBezTo>
                  <a:cubicBezTo>
                    <a:pt x="1390" y="309"/>
                    <a:pt x="1389" y="304"/>
                    <a:pt x="1386" y="300"/>
                  </a:cubicBezTo>
                  <a:cubicBezTo>
                    <a:pt x="1383" y="296"/>
                    <a:pt x="1378" y="292"/>
                    <a:pt x="1373" y="289"/>
                  </a:cubicBezTo>
                  <a:cubicBezTo>
                    <a:pt x="1368" y="286"/>
                    <a:pt x="1362" y="283"/>
                    <a:pt x="1355" y="281"/>
                  </a:cubicBezTo>
                  <a:cubicBezTo>
                    <a:pt x="1348" y="278"/>
                    <a:pt x="1341" y="275"/>
                    <a:pt x="1332" y="272"/>
                  </a:cubicBezTo>
                  <a:cubicBezTo>
                    <a:pt x="1322" y="268"/>
                    <a:pt x="1312" y="264"/>
                    <a:pt x="1304" y="259"/>
                  </a:cubicBezTo>
                  <a:cubicBezTo>
                    <a:pt x="1296" y="254"/>
                    <a:pt x="1289" y="249"/>
                    <a:pt x="1283" y="243"/>
                  </a:cubicBezTo>
                  <a:cubicBezTo>
                    <a:pt x="1277" y="237"/>
                    <a:pt x="1273" y="231"/>
                    <a:pt x="1270" y="223"/>
                  </a:cubicBezTo>
                  <a:cubicBezTo>
                    <a:pt x="1267" y="216"/>
                    <a:pt x="1266" y="207"/>
                    <a:pt x="1266" y="197"/>
                  </a:cubicBezTo>
                  <a:cubicBezTo>
                    <a:pt x="1266" y="185"/>
                    <a:pt x="1269" y="174"/>
                    <a:pt x="1275" y="164"/>
                  </a:cubicBezTo>
                  <a:cubicBezTo>
                    <a:pt x="1281" y="155"/>
                    <a:pt x="1288" y="147"/>
                    <a:pt x="1298" y="141"/>
                  </a:cubicBezTo>
                  <a:cubicBezTo>
                    <a:pt x="1308" y="134"/>
                    <a:pt x="1319" y="130"/>
                    <a:pt x="1332" y="126"/>
                  </a:cubicBezTo>
                  <a:cubicBezTo>
                    <a:pt x="1344" y="123"/>
                    <a:pt x="1357" y="122"/>
                    <a:pt x="1371" y="122"/>
                  </a:cubicBezTo>
                  <a:cubicBezTo>
                    <a:pt x="1394" y="122"/>
                    <a:pt x="1415" y="125"/>
                    <a:pt x="1434" y="132"/>
                  </a:cubicBezTo>
                  <a:lnTo>
                    <a:pt x="1434" y="183"/>
                  </a:lnTo>
                  <a:cubicBezTo>
                    <a:pt x="1416" y="170"/>
                    <a:pt x="1395" y="164"/>
                    <a:pt x="1372" y="164"/>
                  </a:cubicBezTo>
                  <a:cubicBezTo>
                    <a:pt x="1365" y="164"/>
                    <a:pt x="1358" y="165"/>
                    <a:pt x="1352" y="167"/>
                  </a:cubicBezTo>
                  <a:cubicBezTo>
                    <a:pt x="1346" y="168"/>
                    <a:pt x="1341" y="170"/>
                    <a:pt x="1337" y="173"/>
                  </a:cubicBezTo>
                  <a:cubicBezTo>
                    <a:pt x="1333" y="175"/>
                    <a:pt x="1330" y="179"/>
                    <a:pt x="1327" y="182"/>
                  </a:cubicBezTo>
                  <a:cubicBezTo>
                    <a:pt x="1325" y="186"/>
                    <a:pt x="1324" y="190"/>
                    <a:pt x="1324" y="195"/>
                  </a:cubicBezTo>
                  <a:cubicBezTo>
                    <a:pt x="1324" y="200"/>
                    <a:pt x="1325" y="205"/>
                    <a:pt x="1327" y="209"/>
                  </a:cubicBezTo>
                  <a:cubicBezTo>
                    <a:pt x="1330" y="212"/>
                    <a:pt x="1333" y="216"/>
                    <a:pt x="1338" y="219"/>
                  </a:cubicBezTo>
                  <a:cubicBezTo>
                    <a:pt x="1342" y="222"/>
                    <a:pt x="1348" y="224"/>
                    <a:pt x="1354" y="227"/>
                  </a:cubicBezTo>
                  <a:cubicBezTo>
                    <a:pt x="1361" y="229"/>
                    <a:pt x="1368" y="232"/>
                    <a:pt x="1376" y="234"/>
                  </a:cubicBezTo>
                  <a:cubicBezTo>
                    <a:pt x="1387" y="239"/>
                    <a:pt x="1397" y="244"/>
                    <a:pt x="1406" y="248"/>
                  </a:cubicBezTo>
                  <a:cubicBezTo>
                    <a:pt x="1415" y="253"/>
                    <a:pt x="1422" y="258"/>
                    <a:pt x="1428" y="264"/>
                  </a:cubicBezTo>
                  <a:cubicBezTo>
                    <a:pt x="1434" y="270"/>
                    <a:pt x="1439" y="277"/>
                    <a:pt x="1442" y="284"/>
                  </a:cubicBezTo>
                  <a:cubicBezTo>
                    <a:pt x="1446" y="292"/>
                    <a:pt x="1447" y="301"/>
                    <a:pt x="1447" y="312"/>
                  </a:cubicBezTo>
                  <a:cubicBezTo>
                    <a:pt x="1447" y="325"/>
                    <a:pt x="1444" y="336"/>
                    <a:pt x="1438" y="346"/>
                  </a:cubicBezTo>
                  <a:cubicBezTo>
                    <a:pt x="1432" y="355"/>
                    <a:pt x="1424" y="363"/>
                    <a:pt x="1414" y="370"/>
                  </a:cubicBezTo>
                  <a:cubicBezTo>
                    <a:pt x="1404" y="376"/>
                    <a:pt x="1393" y="381"/>
                    <a:pt x="1380" y="384"/>
                  </a:cubicBezTo>
                  <a:cubicBezTo>
                    <a:pt x="1367" y="387"/>
                    <a:pt x="1353" y="388"/>
                    <a:pt x="1339" y="388"/>
                  </a:cubicBezTo>
                  <a:cubicBezTo>
                    <a:pt x="1311" y="388"/>
                    <a:pt x="1286" y="384"/>
                    <a:pt x="1266" y="374"/>
                  </a:cubicBezTo>
                  <a:close/>
                  <a:moveTo>
                    <a:pt x="1097" y="168"/>
                  </a:moveTo>
                  <a:lnTo>
                    <a:pt x="1097" y="168"/>
                  </a:lnTo>
                  <a:cubicBezTo>
                    <a:pt x="1074" y="168"/>
                    <a:pt x="1056" y="175"/>
                    <a:pt x="1043" y="191"/>
                  </a:cubicBezTo>
                  <a:cubicBezTo>
                    <a:pt x="1030" y="207"/>
                    <a:pt x="1024" y="229"/>
                    <a:pt x="1024" y="256"/>
                  </a:cubicBezTo>
                  <a:cubicBezTo>
                    <a:pt x="1024" y="283"/>
                    <a:pt x="1030" y="304"/>
                    <a:pt x="1044" y="319"/>
                  </a:cubicBezTo>
                  <a:cubicBezTo>
                    <a:pt x="1057" y="335"/>
                    <a:pt x="1075" y="342"/>
                    <a:pt x="1097" y="342"/>
                  </a:cubicBezTo>
                  <a:cubicBezTo>
                    <a:pt x="1120" y="342"/>
                    <a:pt x="1137" y="335"/>
                    <a:pt x="1150" y="320"/>
                  </a:cubicBezTo>
                  <a:cubicBezTo>
                    <a:pt x="1162" y="305"/>
                    <a:pt x="1168" y="283"/>
                    <a:pt x="1168" y="255"/>
                  </a:cubicBezTo>
                  <a:cubicBezTo>
                    <a:pt x="1168" y="227"/>
                    <a:pt x="1162" y="206"/>
                    <a:pt x="1150" y="190"/>
                  </a:cubicBezTo>
                  <a:cubicBezTo>
                    <a:pt x="1137" y="175"/>
                    <a:pt x="1120" y="168"/>
                    <a:pt x="1097" y="168"/>
                  </a:cubicBezTo>
                  <a:close/>
                  <a:moveTo>
                    <a:pt x="1094" y="388"/>
                  </a:moveTo>
                  <a:lnTo>
                    <a:pt x="1094" y="388"/>
                  </a:lnTo>
                  <a:cubicBezTo>
                    <a:pt x="1055" y="388"/>
                    <a:pt x="1023" y="376"/>
                    <a:pt x="1000" y="353"/>
                  </a:cubicBezTo>
                  <a:cubicBezTo>
                    <a:pt x="976" y="329"/>
                    <a:pt x="964" y="297"/>
                    <a:pt x="964" y="258"/>
                  </a:cubicBezTo>
                  <a:cubicBezTo>
                    <a:pt x="964" y="215"/>
                    <a:pt x="977" y="182"/>
                    <a:pt x="1001" y="158"/>
                  </a:cubicBezTo>
                  <a:cubicBezTo>
                    <a:pt x="1026" y="134"/>
                    <a:pt x="1059" y="122"/>
                    <a:pt x="1101" y="122"/>
                  </a:cubicBezTo>
                  <a:cubicBezTo>
                    <a:pt x="1140" y="122"/>
                    <a:pt x="1172" y="133"/>
                    <a:pt x="1194" y="157"/>
                  </a:cubicBezTo>
                  <a:cubicBezTo>
                    <a:pt x="1216" y="180"/>
                    <a:pt x="1227" y="212"/>
                    <a:pt x="1227" y="254"/>
                  </a:cubicBezTo>
                  <a:cubicBezTo>
                    <a:pt x="1227" y="295"/>
                    <a:pt x="1215" y="327"/>
                    <a:pt x="1191" y="352"/>
                  </a:cubicBezTo>
                  <a:cubicBezTo>
                    <a:pt x="1167" y="376"/>
                    <a:pt x="1135" y="388"/>
                    <a:pt x="1094" y="388"/>
                  </a:cubicBezTo>
                  <a:close/>
                  <a:moveTo>
                    <a:pt x="944" y="182"/>
                  </a:moveTo>
                  <a:lnTo>
                    <a:pt x="944" y="182"/>
                  </a:lnTo>
                  <a:cubicBezTo>
                    <a:pt x="937" y="177"/>
                    <a:pt x="927" y="174"/>
                    <a:pt x="914" y="174"/>
                  </a:cubicBezTo>
                  <a:cubicBezTo>
                    <a:pt x="897" y="174"/>
                    <a:pt x="883" y="182"/>
                    <a:pt x="871" y="197"/>
                  </a:cubicBezTo>
                  <a:cubicBezTo>
                    <a:pt x="860" y="213"/>
                    <a:pt x="854" y="234"/>
                    <a:pt x="854" y="260"/>
                  </a:cubicBezTo>
                  <a:lnTo>
                    <a:pt x="854" y="382"/>
                  </a:lnTo>
                  <a:lnTo>
                    <a:pt x="796" y="382"/>
                  </a:lnTo>
                  <a:lnTo>
                    <a:pt x="796" y="128"/>
                  </a:lnTo>
                  <a:lnTo>
                    <a:pt x="854" y="128"/>
                  </a:lnTo>
                  <a:lnTo>
                    <a:pt x="854" y="180"/>
                  </a:lnTo>
                  <a:lnTo>
                    <a:pt x="855" y="180"/>
                  </a:lnTo>
                  <a:cubicBezTo>
                    <a:pt x="861" y="162"/>
                    <a:pt x="869" y="148"/>
                    <a:pt x="881" y="138"/>
                  </a:cubicBezTo>
                  <a:cubicBezTo>
                    <a:pt x="893" y="128"/>
                    <a:pt x="906" y="123"/>
                    <a:pt x="920" y="123"/>
                  </a:cubicBezTo>
                  <a:cubicBezTo>
                    <a:pt x="931" y="123"/>
                    <a:pt x="939" y="125"/>
                    <a:pt x="944" y="128"/>
                  </a:cubicBezTo>
                  <a:lnTo>
                    <a:pt x="944" y="182"/>
                  </a:lnTo>
                  <a:close/>
                  <a:moveTo>
                    <a:pt x="743" y="371"/>
                  </a:moveTo>
                  <a:lnTo>
                    <a:pt x="743" y="371"/>
                  </a:lnTo>
                  <a:cubicBezTo>
                    <a:pt x="723" y="382"/>
                    <a:pt x="698" y="388"/>
                    <a:pt x="670" y="388"/>
                  </a:cubicBezTo>
                  <a:cubicBezTo>
                    <a:pt x="632" y="388"/>
                    <a:pt x="602" y="376"/>
                    <a:pt x="578" y="353"/>
                  </a:cubicBezTo>
                  <a:cubicBezTo>
                    <a:pt x="555" y="329"/>
                    <a:pt x="544" y="299"/>
                    <a:pt x="544" y="261"/>
                  </a:cubicBezTo>
                  <a:cubicBezTo>
                    <a:pt x="544" y="219"/>
                    <a:pt x="556" y="185"/>
                    <a:pt x="581" y="160"/>
                  </a:cubicBezTo>
                  <a:cubicBezTo>
                    <a:pt x="606" y="134"/>
                    <a:pt x="640" y="122"/>
                    <a:pt x="682" y="122"/>
                  </a:cubicBezTo>
                  <a:cubicBezTo>
                    <a:pt x="705" y="122"/>
                    <a:pt x="726" y="126"/>
                    <a:pt x="743" y="134"/>
                  </a:cubicBezTo>
                  <a:lnTo>
                    <a:pt x="743" y="187"/>
                  </a:lnTo>
                  <a:cubicBezTo>
                    <a:pt x="726" y="174"/>
                    <a:pt x="707" y="168"/>
                    <a:pt x="686" y="168"/>
                  </a:cubicBezTo>
                  <a:cubicBezTo>
                    <a:pt x="662" y="168"/>
                    <a:pt x="642" y="176"/>
                    <a:pt x="626" y="192"/>
                  </a:cubicBezTo>
                  <a:cubicBezTo>
                    <a:pt x="611" y="209"/>
                    <a:pt x="603" y="230"/>
                    <a:pt x="603" y="257"/>
                  </a:cubicBezTo>
                  <a:cubicBezTo>
                    <a:pt x="603" y="284"/>
                    <a:pt x="610" y="304"/>
                    <a:pt x="625" y="320"/>
                  </a:cubicBezTo>
                  <a:cubicBezTo>
                    <a:pt x="640" y="335"/>
                    <a:pt x="659" y="342"/>
                    <a:pt x="684" y="342"/>
                  </a:cubicBezTo>
                  <a:cubicBezTo>
                    <a:pt x="705" y="342"/>
                    <a:pt x="725" y="335"/>
                    <a:pt x="743" y="320"/>
                  </a:cubicBezTo>
                  <a:lnTo>
                    <a:pt x="743" y="371"/>
                  </a:lnTo>
                  <a:close/>
                  <a:moveTo>
                    <a:pt x="499" y="382"/>
                  </a:moveTo>
                  <a:lnTo>
                    <a:pt x="499" y="382"/>
                  </a:lnTo>
                  <a:lnTo>
                    <a:pt x="441" y="382"/>
                  </a:lnTo>
                  <a:lnTo>
                    <a:pt x="441" y="128"/>
                  </a:lnTo>
                  <a:lnTo>
                    <a:pt x="499" y="128"/>
                  </a:lnTo>
                  <a:lnTo>
                    <a:pt x="499" y="382"/>
                  </a:lnTo>
                  <a:close/>
                  <a:moveTo>
                    <a:pt x="470" y="74"/>
                  </a:moveTo>
                  <a:lnTo>
                    <a:pt x="470" y="74"/>
                  </a:lnTo>
                  <a:cubicBezTo>
                    <a:pt x="461" y="74"/>
                    <a:pt x="453" y="71"/>
                    <a:pt x="446" y="65"/>
                  </a:cubicBezTo>
                  <a:cubicBezTo>
                    <a:pt x="439" y="59"/>
                    <a:pt x="436" y="51"/>
                    <a:pt x="436" y="41"/>
                  </a:cubicBezTo>
                  <a:cubicBezTo>
                    <a:pt x="436" y="32"/>
                    <a:pt x="439" y="24"/>
                    <a:pt x="446" y="18"/>
                  </a:cubicBezTo>
                  <a:cubicBezTo>
                    <a:pt x="453" y="11"/>
                    <a:pt x="461" y="8"/>
                    <a:pt x="470" y="8"/>
                  </a:cubicBezTo>
                  <a:cubicBezTo>
                    <a:pt x="480" y="8"/>
                    <a:pt x="489" y="11"/>
                    <a:pt x="495" y="18"/>
                  </a:cubicBezTo>
                  <a:cubicBezTo>
                    <a:pt x="502" y="24"/>
                    <a:pt x="506" y="32"/>
                    <a:pt x="506" y="41"/>
                  </a:cubicBezTo>
                  <a:cubicBezTo>
                    <a:pt x="506" y="50"/>
                    <a:pt x="502" y="58"/>
                    <a:pt x="495" y="64"/>
                  </a:cubicBezTo>
                  <a:cubicBezTo>
                    <a:pt x="489" y="71"/>
                    <a:pt x="480" y="74"/>
                    <a:pt x="470" y="74"/>
                  </a:cubicBezTo>
                  <a:close/>
                  <a:moveTo>
                    <a:pt x="385" y="382"/>
                  </a:moveTo>
                  <a:lnTo>
                    <a:pt x="385" y="382"/>
                  </a:lnTo>
                  <a:lnTo>
                    <a:pt x="326" y="382"/>
                  </a:lnTo>
                  <a:lnTo>
                    <a:pt x="326" y="151"/>
                  </a:lnTo>
                  <a:cubicBezTo>
                    <a:pt x="326" y="132"/>
                    <a:pt x="327" y="109"/>
                    <a:pt x="329" y="82"/>
                  </a:cubicBezTo>
                  <a:lnTo>
                    <a:pt x="328" y="82"/>
                  </a:lnTo>
                  <a:cubicBezTo>
                    <a:pt x="324" y="98"/>
                    <a:pt x="321" y="109"/>
                    <a:pt x="318" y="116"/>
                  </a:cubicBezTo>
                  <a:lnTo>
                    <a:pt x="211" y="382"/>
                  </a:lnTo>
                  <a:lnTo>
                    <a:pt x="170" y="382"/>
                  </a:lnTo>
                  <a:lnTo>
                    <a:pt x="63" y="118"/>
                  </a:lnTo>
                  <a:cubicBezTo>
                    <a:pt x="60" y="110"/>
                    <a:pt x="57" y="98"/>
                    <a:pt x="54" y="82"/>
                  </a:cubicBezTo>
                  <a:lnTo>
                    <a:pt x="53" y="82"/>
                  </a:lnTo>
                  <a:cubicBezTo>
                    <a:pt x="54" y="96"/>
                    <a:pt x="55" y="120"/>
                    <a:pt x="55" y="152"/>
                  </a:cubicBezTo>
                  <a:lnTo>
                    <a:pt x="55" y="382"/>
                  </a:lnTo>
                  <a:lnTo>
                    <a:pt x="0" y="382"/>
                  </a:lnTo>
                  <a:lnTo>
                    <a:pt x="0" y="25"/>
                  </a:lnTo>
                  <a:lnTo>
                    <a:pt x="83" y="25"/>
                  </a:lnTo>
                  <a:lnTo>
                    <a:pt x="178" y="263"/>
                  </a:lnTo>
                  <a:cubicBezTo>
                    <a:pt x="185" y="281"/>
                    <a:pt x="189" y="295"/>
                    <a:pt x="192" y="304"/>
                  </a:cubicBezTo>
                  <a:lnTo>
                    <a:pt x="193" y="304"/>
                  </a:lnTo>
                  <a:cubicBezTo>
                    <a:pt x="199" y="285"/>
                    <a:pt x="204" y="271"/>
                    <a:pt x="208" y="262"/>
                  </a:cubicBezTo>
                  <a:lnTo>
                    <a:pt x="304" y="25"/>
                  </a:lnTo>
                  <a:lnTo>
                    <a:pt x="385" y="25"/>
                  </a:lnTo>
                  <a:lnTo>
                    <a:pt x="385" y="382"/>
                  </a:lnTo>
                  <a:close/>
                </a:path>
              </a:pathLst>
            </a:custGeom>
            <a:solidFill>
              <a:srgbClr val="D83B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59DFCFC-AF9C-4FC8-B9A3-3D0A666C9F94}"/>
                </a:ext>
              </a:extLst>
            </p:cNvPr>
            <p:cNvSpPr>
              <a:spLocks noChangeAspect="1" noEditPoints="1"/>
            </p:cNvSpPr>
            <p:nvPr userDrawn="1"/>
          </p:nvSpPr>
          <p:spPr bwMode="black">
            <a:xfrm>
              <a:off x="342" y="1889"/>
              <a:ext cx="1389" cy="284"/>
            </a:xfrm>
            <a:custGeom>
              <a:avLst/>
              <a:gdLst>
                <a:gd name="T0" fmla="*/ 1904 w 1904"/>
                <a:gd name="T1" fmla="*/ 178 h 384"/>
                <a:gd name="T2" fmla="*/ 1831 w 1904"/>
                <a:gd name="T3" fmla="*/ 193 h 384"/>
                <a:gd name="T4" fmla="*/ 1814 w 1904"/>
                <a:gd name="T5" fmla="*/ 378 h 384"/>
                <a:gd name="T6" fmla="*/ 1756 w 1904"/>
                <a:gd name="T7" fmla="*/ 123 h 384"/>
                <a:gd name="T8" fmla="*/ 1814 w 1904"/>
                <a:gd name="T9" fmla="*/ 175 h 384"/>
                <a:gd name="T10" fmla="*/ 1841 w 1904"/>
                <a:gd name="T11" fmla="*/ 133 h 384"/>
                <a:gd name="T12" fmla="*/ 1904 w 1904"/>
                <a:gd name="T13" fmla="*/ 123 h 384"/>
                <a:gd name="T14" fmla="*/ 1698 w 1904"/>
                <a:gd name="T15" fmla="*/ 378 h 384"/>
                <a:gd name="T16" fmla="*/ 1640 w 1904"/>
                <a:gd name="T17" fmla="*/ 378 h 384"/>
                <a:gd name="T18" fmla="*/ 1639 w 1904"/>
                <a:gd name="T19" fmla="*/ 337 h 384"/>
                <a:gd name="T20" fmla="*/ 1470 w 1904"/>
                <a:gd name="T21" fmla="*/ 275 h 384"/>
                <a:gd name="T22" fmla="*/ 1528 w 1904"/>
                <a:gd name="T23" fmla="*/ 123 h 384"/>
                <a:gd name="T24" fmla="*/ 1581 w 1904"/>
                <a:gd name="T25" fmla="*/ 338 h 384"/>
                <a:gd name="T26" fmla="*/ 1640 w 1904"/>
                <a:gd name="T27" fmla="*/ 269 h 384"/>
                <a:gd name="T28" fmla="*/ 1698 w 1904"/>
                <a:gd name="T29" fmla="*/ 123 h 384"/>
                <a:gd name="T30" fmla="*/ 1295 w 1904"/>
                <a:gd name="T31" fmla="*/ 163 h 384"/>
                <a:gd name="T32" fmla="*/ 1241 w 1904"/>
                <a:gd name="T33" fmla="*/ 186 h 384"/>
                <a:gd name="T34" fmla="*/ 1241 w 1904"/>
                <a:gd name="T35" fmla="*/ 315 h 384"/>
                <a:gd name="T36" fmla="*/ 1347 w 1904"/>
                <a:gd name="T37" fmla="*/ 315 h 384"/>
                <a:gd name="T38" fmla="*/ 1347 w 1904"/>
                <a:gd name="T39" fmla="*/ 186 h 384"/>
                <a:gd name="T40" fmla="*/ 1292 w 1904"/>
                <a:gd name="T41" fmla="*/ 384 h 384"/>
                <a:gd name="T42" fmla="*/ 1198 w 1904"/>
                <a:gd name="T43" fmla="*/ 348 h 384"/>
                <a:gd name="T44" fmla="*/ 1199 w 1904"/>
                <a:gd name="T45" fmla="*/ 153 h 384"/>
                <a:gd name="T46" fmla="*/ 1392 w 1904"/>
                <a:gd name="T47" fmla="*/ 152 h 384"/>
                <a:gd name="T48" fmla="*/ 1389 w 1904"/>
                <a:gd name="T49" fmla="*/ 347 h 384"/>
                <a:gd name="T50" fmla="*/ 1198 w 1904"/>
                <a:gd name="T51" fmla="*/ 71 h 384"/>
                <a:gd name="T52" fmla="*/ 1095 w 1904"/>
                <a:gd name="T53" fmla="*/ 71 h 384"/>
                <a:gd name="T54" fmla="*/ 1036 w 1904"/>
                <a:gd name="T55" fmla="*/ 378 h 384"/>
                <a:gd name="T56" fmla="*/ 933 w 1904"/>
                <a:gd name="T57" fmla="*/ 71 h 384"/>
                <a:gd name="T58" fmla="*/ 1198 w 1904"/>
                <a:gd name="T59" fmla="*/ 21 h 384"/>
                <a:gd name="T60" fmla="*/ 746 w 1904"/>
                <a:gd name="T61" fmla="*/ 225 h 384"/>
                <a:gd name="T62" fmla="*/ 731 w 1904"/>
                <a:gd name="T63" fmla="*/ 177 h 384"/>
                <a:gd name="T64" fmla="*/ 649 w 1904"/>
                <a:gd name="T65" fmla="*/ 177 h 384"/>
                <a:gd name="T66" fmla="*/ 746 w 1904"/>
                <a:gd name="T67" fmla="*/ 225 h 384"/>
                <a:gd name="T68" fmla="*/ 802 w 1904"/>
                <a:gd name="T69" fmla="*/ 266 h 384"/>
                <a:gd name="T70" fmla="*/ 649 w 1904"/>
                <a:gd name="T71" fmla="*/ 320 h 384"/>
                <a:gd name="T72" fmla="*/ 782 w 1904"/>
                <a:gd name="T73" fmla="*/ 315 h 384"/>
                <a:gd name="T74" fmla="*/ 689 w 1904"/>
                <a:gd name="T75" fmla="*/ 384 h 384"/>
                <a:gd name="T76" fmla="*/ 569 w 1904"/>
                <a:gd name="T77" fmla="*/ 251 h 384"/>
                <a:gd name="T78" fmla="*/ 692 w 1904"/>
                <a:gd name="T79" fmla="*/ 117 h 384"/>
                <a:gd name="T80" fmla="*/ 802 w 1904"/>
                <a:gd name="T81" fmla="*/ 244 h 384"/>
                <a:gd name="T82" fmla="*/ 526 w 1904"/>
                <a:gd name="T83" fmla="*/ 378 h 384"/>
                <a:gd name="T84" fmla="*/ 468 w 1904"/>
                <a:gd name="T85" fmla="*/ 378 h 384"/>
                <a:gd name="T86" fmla="*/ 417 w 1904"/>
                <a:gd name="T87" fmla="*/ 163 h 384"/>
                <a:gd name="T88" fmla="*/ 357 w 1904"/>
                <a:gd name="T89" fmla="*/ 240 h 384"/>
                <a:gd name="T90" fmla="*/ 298 w 1904"/>
                <a:gd name="T91" fmla="*/ 378 h 384"/>
                <a:gd name="T92" fmla="*/ 357 w 1904"/>
                <a:gd name="T93" fmla="*/ 0 h 384"/>
                <a:gd name="T94" fmla="*/ 358 w 1904"/>
                <a:gd name="T95" fmla="*/ 165 h 384"/>
                <a:gd name="T96" fmla="*/ 526 w 1904"/>
                <a:gd name="T97" fmla="*/ 221 h 384"/>
                <a:gd name="T98" fmla="*/ 265 w 1904"/>
                <a:gd name="T99" fmla="*/ 71 h 384"/>
                <a:gd name="T100" fmla="*/ 162 w 1904"/>
                <a:gd name="T101" fmla="*/ 71 h 384"/>
                <a:gd name="T102" fmla="*/ 102 w 1904"/>
                <a:gd name="T103" fmla="*/ 378 h 384"/>
                <a:gd name="T104" fmla="*/ 0 w 1904"/>
                <a:gd name="T105" fmla="*/ 71 h 384"/>
                <a:gd name="T106" fmla="*/ 265 w 1904"/>
                <a:gd name="T107" fmla="*/ 2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4" h="384">
                  <a:moveTo>
                    <a:pt x="1904" y="178"/>
                  </a:moveTo>
                  <a:lnTo>
                    <a:pt x="1904" y="178"/>
                  </a:lnTo>
                  <a:cubicBezTo>
                    <a:pt x="1897" y="172"/>
                    <a:pt x="1887" y="170"/>
                    <a:pt x="1874" y="170"/>
                  </a:cubicBezTo>
                  <a:cubicBezTo>
                    <a:pt x="1857" y="170"/>
                    <a:pt x="1842" y="177"/>
                    <a:pt x="1831" y="193"/>
                  </a:cubicBezTo>
                  <a:cubicBezTo>
                    <a:pt x="1819" y="208"/>
                    <a:pt x="1814" y="229"/>
                    <a:pt x="1814" y="256"/>
                  </a:cubicBezTo>
                  <a:lnTo>
                    <a:pt x="1814" y="378"/>
                  </a:lnTo>
                  <a:lnTo>
                    <a:pt x="1756" y="378"/>
                  </a:lnTo>
                  <a:lnTo>
                    <a:pt x="1756" y="123"/>
                  </a:lnTo>
                  <a:lnTo>
                    <a:pt x="1814" y="123"/>
                  </a:lnTo>
                  <a:lnTo>
                    <a:pt x="1814" y="175"/>
                  </a:lnTo>
                  <a:lnTo>
                    <a:pt x="1815" y="175"/>
                  </a:lnTo>
                  <a:cubicBezTo>
                    <a:pt x="1820" y="157"/>
                    <a:pt x="1829" y="143"/>
                    <a:pt x="1841" y="133"/>
                  </a:cubicBezTo>
                  <a:cubicBezTo>
                    <a:pt x="1853" y="123"/>
                    <a:pt x="1866" y="118"/>
                    <a:pt x="1880" y="118"/>
                  </a:cubicBezTo>
                  <a:cubicBezTo>
                    <a:pt x="1891" y="118"/>
                    <a:pt x="1899" y="120"/>
                    <a:pt x="1904" y="123"/>
                  </a:cubicBezTo>
                  <a:lnTo>
                    <a:pt x="1904" y="178"/>
                  </a:lnTo>
                  <a:close/>
                  <a:moveTo>
                    <a:pt x="1698" y="378"/>
                  </a:moveTo>
                  <a:lnTo>
                    <a:pt x="1698" y="378"/>
                  </a:lnTo>
                  <a:lnTo>
                    <a:pt x="1640" y="378"/>
                  </a:lnTo>
                  <a:lnTo>
                    <a:pt x="1640" y="337"/>
                  </a:lnTo>
                  <a:lnTo>
                    <a:pt x="1639" y="337"/>
                  </a:lnTo>
                  <a:cubicBezTo>
                    <a:pt x="1623" y="368"/>
                    <a:pt x="1596" y="384"/>
                    <a:pt x="1561" y="384"/>
                  </a:cubicBezTo>
                  <a:cubicBezTo>
                    <a:pt x="1500" y="384"/>
                    <a:pt x="1470" y="347"/>
                    <a:pt x="1470" y="275"/>
                  </a:cubicBezTo>
                  <a:lnTo>
                    <a:pt x="1470" y="123"/>
                  </a:lnTo>
                  <a:lnTo>
                    <a:pt x="1528" y="123"/>
                  </a:lnTo>
                  <a:lnTo>
                    <a:pt x="1528" y="269"/>
                  </a:lnTo>
                  <a:cubicBezTo>
                    <a:pt x="1528" y="315"/>
                    <a:pt x="1546" y="338"/>
                    <a:pt x="1581" y="338"/>
                  </a:cubicBezTo>
                  <a:cubicBezTo>
                    <a:pt x="1599" y="338"/>
                    <a:pt x="1613" y="331"/>
                    <a:pt x="1624" y="319"/>
                  </a:cubicBezTo>
                  <a:cubicBezTo>
                    <a:pt x="1635" y="306"/>
                    <a:pt x="1640" y="290"/>
                    <a:pt x="1640" y="269"/>
                  </a:cubicBezTo>
                  <a:lnTo>
                    <a:pt x="1640" y="123"/>
                  </a:lnTo>
                  <a:lnTo>
                    <a:pt x="1698" y="123"/>
                  </a:lnTo>
                  <a:lnTo>
                    <a:pt x="1698" y="378"/>
                  </a:lnTo>
                  <a:close/>
                  <a:moveTo>
                    <a:pt x="1295" y="163"/>
                  </a:moveTo>
                  <a:lnTo>
                    <a:pt x="1295" y="163"/>
                  </a:lnTo>
                  <a:cubicBezTo>
                    <a:pt x="1272" y="163"/>
                    <a:pt x="1254" y="171"/>
                    <a:pt x="1241" y="186"/>
                  </a:cubicBezTo>
                  <a:cubicBezTo>
                    <a:pt x="1228" y="202"/>
                    <a:pt x="1221" y="224"/>
                    <a:pt x="1221" y="252"/>
                  </a:cubicBezTo>
                  <a:cubicBezTo>
                    <a:pt x="1221" y="278"/>
                    <a:pt x="1228" y="299"/>
                    <a:pt x="1241" y="315"/>
                  </a:cubicBezTo>
                  <a:cubicBezTo>
                    <a:pt x="1255" y="330"/>
                    <a:pt x="1273" y="338"/>
                    <a:pt x="1295" y="338"/>
                  </a:cubicBezTo>
                  <a:cubicBezTo>
                    <a:pt x="1318" y="338"/>
                    <a:pt x="1335" y="330"/>
                    <a:pt x="1347" y="315"/>
                  </a:cubicBezTo>
                  <a:cubicBezTo>
                    <a:pt x="1360" y="300"/>
                    <a:pt x="1366" y="279"/>
                    <a:pt x="1366" y="251"/>
                  </a:cubicBezTo>
                  <a:cubicBezTo>
                    <a:pt x="1366" y="223"/>
                    <a:pt x="1360" y="201"/>
                    <a:pt x="1347" y="186"/>
                  </a:cubicBezTo>
                  <a:cubicBezTo>
                    <a:pt x="1335" y="170"/>
                    <a:pt x="1318" y="163"/>
                    <a:pt x="1295" y="163"/>
                  </a:cubicBezTo>
                  <a:close/>
                  <a:moveTo>
                    <a:pt x="1292" y="384"/>
                  </a:moveTo>
                  <a:lnTo>
                    <a:pt x="1292" y="384"/>
                  </a:lnTo>
                  <a:cubicBezTo>
                    <a:pt x="1253" y="384"/>
                    <a:pt x="1221" y="372"/>
                    <a:pt x="1198" y="348"/>
                  </a:cubicBezTo>
                  <a:cubicBezTo>
                    <a:pt x="1174" y="324"/>
                    <a:pt x="1162" y="292"/>
                    <a:pt x="1162" y="253"/>
                  </a:cubicBezTo>
                  <a:cubicBezTo>
                    <a:pt x="1162" y="210"/>
                    <a:pt x="1174" y="177"/>
                    <a:pt x="1199" y="153"/>
                  </a:cubicBezTo>
                  <a:cubicBezTo>
                    <a:pt x="1224" y="129"/>
                    <a:pt x="1257" y="117"/>
                    <a:pt x="1298" y="117"/>
                  </a:cubicBezTo>
                  <a:cubicBezTo>
                    <a:pt x="1338" y="117"/>
                    <a:pt x="1370" y="128"/>
                    <a:pt x="1392" y="152"/>
                  </a:cubicBezTo>
                  <a:cubicBezTo>
                    <a:pt x="1414" y="175"/>
                    <a:pt x="1425" y="208"/>
                    <a:pt x="1425" y="249"/>
                  </a:cubicBezTo>
                  <a:cubicBezTo>
                    <a:pt x="1425" y="290"/>
                    <a:pt x="1413" y="322"/>
                    <a:pt x="1389" y="347"/>
                  </a:cubicBezTo>
                  <a:cubicBezTo>
                    <a:pt x="1365" y="371"/>
                    <a:pt x="1333" y="384"/>
                    <a:pt x="1292" y="384"/>
                  </a:cubicBezTo>
                  <a:close/>
                  <a:moveTo>
                    <a:pt x="1198" y="71"/>
                  </a:moveTo>
                  <a:lnTo>
                    <a:pt x="1198" y="71"/>
                  </a:lnTo>
                  <a:lnTo>
                    <a:pt x="1095" y="71"/>
                  </a:lnTo>
                  <a:lnTo>
                    <a:pt x="1095" y="378"/>
                  </a:lnTo>
                  <a:lnTo>
                    <a:pt x="1036" y="378"/>
                  </a:lnTo>
                  <a:lnTo>
                    <a:pt x="1036" y="71"/>
                  </a:lnTo>
                  <a:lnTo>
                    <a:pt x="933" y="71"/>
                  </a:lnTo>
                  <a:lnTo>
                    <a:pt x="933" y="21"/>
                  </a:lnTo>
                  <a:lnTo>
                    <a:pt x="1198" y="21"/>
                  </a:lnTo>
                  <a:lnTo>
                    <a:pt x="1198" y="71"/>
                  </a:lnTo>
                  <a:close/>
                  <a:moveTo>
                    <a:pt x="746" y="225"/>
                  </a:moveTo>
                  <a:lnTo>
                    <a:pt x="746" y="225"/>
                  </a:lnTo>
                  <a:cubicBezTo>
                    <a:pt x="746" y="204"/>
                    <a:pt x="741" y="188"/>
                    <a:pt x="731" y="177"/>
                  </a:cubicBezTo>
                  <a:cubicBezTo>
                    <a:pt x="721" y="165"/>
                    <a:pt x="708" y="159"/>
                    <a:pt x="691" y="159"/>
                  </a:cubicBezTo>
                  <a:cubicBezTo>
                    <a:pt x="675" y="159"/>
                    <a:pt x="660" y="165"/>
                    <a:pt x="649" y="177"/>
                  </a:cubicBezTo>
                  <a:cubicBezTo>
                    <a:pt x="637" y="190"/>
                    <a:pt x="630" y="205"/>
                    <a:pt x="627" y="225"/>
                  </a:cubicBezTo>
                  <a:lnTo>
                    <a:pt x="746" y="225"/>
                  </a:lnTo>
                  <a:close/>
                  <a:moveTo>
                    <a:pt x="802" y="266"/>
                  </a:moveTo>
                  <a:lnTo>
                    <a:pt x="802" y="266"/>
                  </a:lnTo>
                  <a:lnTo>
                    <a:pt x="627" y="266"/>
                  </a:lnTo>
                  <a:cubicBezTo>
                    <a:pt x="628" y="289"/>
                    <a:pt x="635" y="308"/>
                    <a:pt x="649" y="320"/>
                  </a:cubicBezTo>
                  <a:cubicBezTo>
                    <a:pt x="663" y="333"/>
                    <a:pt x="682" y="339"/>
                    <a:pt x="707" y="339"/>
                  </a:cubicBezTo>
                  <a:cubicBezTo>
                    <a:pt x="734" y="339"/>
                    <a:pt x="759" y="331"/>
                    <a:pt x="782" y="315"/>
                  </a:cubicBezTo>
                  <a:lnTo>
                    <a:pt x="782" y="362"/>
                  </a:lnTo>
                  <a:cubicBezTo>
                    <a:pt x="759" y="376"/>
                    <a:pt x="728" y="384"/>
                    <a:pt x="689" y="384"/>
                  </a:cubicBezTo>
                  <a:cubicBezTo>
                    <a:pt x="652" y="384"/>
                    <a:pt x="622" y="372"/>
                    <a:pt x="601" y="349"/>
                  </a:cubicBezTo>
                  <a:cubicBezTo>
                    <a:pt x="579" y="326"/>
                    <a:pt x="569" y="293"/>
                    <a:pt x="569" y="251"/>
                  </a:cubicBezTo>
                  <a:cubicBezTo>
                    <a:pt x="569" y="211"/>
                    <a:pt x="581" y="179"/>
                    <a:pt x="604" y="154"/>
                  </a:cubicBezTo>
                  <a:cubicBezTo>
                    <a:pt x="628" y="129"/>
                    <a:pt x="657" y="117"/>
                    <a:pt x="692" y="117"/>
                  </a:cubicBezTo>
                  <a:cubicBezTo>
                    <a:pt x="727" y="117"/>
                    <a:pt x="754" y="128"/>
                    <a:pt x="773" y="150"/>
                  </a:cubicBezTo>
                  <a:cubicBezTo>
                    <a:pt x="792" y="173"/>
                    <a:pt x="802" y="204"/>
                    <a:pt x="802" y="244"/>
                  </a:cubicBezTo>
                  <a:lnTo>
                    <a:pt x="802" y="266"/>
                  </a:lnTo>
                  <a:close/>
                  <a:moveTo>
                    <a:pt x="526" y="378"/>
                  </a:moveTo>
                  <a:lnTo>
                    <a:pt x="526" y="378"/>
                  </a:lnTo>
                  <a:lnTo>
                    <a:pt x="468" y="378"/>
                  </a:lnTo>
                  <a:lnTo>
                    <a:pt x="468" y="238"/>
                  </a:lnTo>
                  <a:cubicBezTo>
                    <a:pt x="468" y="188"/>
                    <a:pt x="451" y="163"/>
                    <a:pt x="417" y="163"/>
                  </a:cubicBezTo>
                  <a:cubicBezTo>
                    <a:pt x="400" y="163"/>
                    <a:pt x="386" y="170"/>
                    <a:pt x="374" y="184"/>
                  </a:cubicBezTo>
                  <a:cubicBezTo>
                    <a:pt x="362" y="199"/>
                    <a:pt x="357" y="218"/>
                    <a:pt x="357" y="240"/>
                  </a:cubicBezTo>
                  <a:lnTo>
                    <a:pt x="357" y="378"/>
                  </a:lnTo>
                  <a:lnTo>
                    <a:pt x="298" y="378"/>
                  </a:lnTo>
                  <a:lnTo>
                    <a:pt x="298" y="0"/>
                  </a:lnTo>
                  <a:lnTo>
                    <a:pt x="357" y="0"/>
                  </a:lnTo>
                  <a:lnTo>
                    <a:pt x="357" y="165"/>
                  </a:lnTo>
                  <a:lnTo>
                    <a:pt x="358" y="165"/>
                  </a:lnTo>
                  <a:cubicBezTo>
                    <a:pt x="377" y="133"/>
                    <a:pt x="405" y="117"/>
                    <a:pt x="441" y="117"/>
                  </a:cubicBezTo>
                  <a:cubicBezTo>
                    <a:pt x="497" y="117"/>
                    <a:pt x="526" y="151"/>
                    <a:pt x="526" y="221"/>
                  </a:cubicBezTo>
                  <a:lnTo>
                    <a:pt x="526" y="378"/>
                  </a:lnTo>
                  <a:close/>
                  <a:moveTo>
                    <a:pt x="265" y="71"/>
                  </a:moveTo>
                  <a:lnTo>
                    <a:pt x="265" y="71"/>
                  </a:lnTo>
                  <a:lnTo>
                    <a:pt x="162" y="71"/>
                  </a:lnTo>
                  <a:lnTo>
                    <a:pt x="162" y="378"/>
                  </a:lnTo>
                  <a:lnTo>
                    <a:pt x="102" y="378"/>
                  </a:lnTo>
                  <a:lnTo>
                    <a:pt x="102" y="71"/>
                  </a:lnTo>
                  <a:lnTo>
                    <a:pt x="0" y="71"/>
                  </a:lnTo>
                  <a:lnTo>
                    <a:pt x="0" y="21"/>
                  </a:lnTo>
                  <a:lnTo>
                    <a:pt x="265" y="21"/>
                  </a:lnTo>
                  <a:lnTo>
                    <a:pt x="265" y="71"/>
                  </a:lnTo>
                  <a:close/>
                </a:path>
              </a:pathLst>
            </a:custGeom>
            <a:solidFill>
              <a:srgbClr val="D83B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65236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44E1717B-1127-422B-83A0-6DB1F04DE4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87831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140200"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1402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923145A3-A9AB-4B3E-A898-5EC4C93284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8" name="Picture 7" descr="Microsoft Ignite The Tour graphic">
            <a:extLst>
              <a:ext uri="{FF2B5EF4-FFF2-40B4-BE49-F238E27FC236}">
                <a16:creationId xmlns:a16="http://schemas.microsoft.com/office/drawing/2014/main" id="{493061E4-9141-4906-AC66-4AB924C08F9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gray">
          <a:xfrm>
            <a:off x="5334000" y="0"/>
            <a:ext cx="6858000" cy="6858000"/>
          </a:xfrm>
          <a:prstGeom prst="rect">
            <a:avLst/>
          </a:prstGeom>
          <a:solidFill>
            <a:srgbClr val="FFFFFF"/>
          </a:solidFill>
        </p:spPr>
      </p:pic>
    </p:spTree>
    <p:extLst>
      <p:ext uri="{BB962C8B-B14F-4D97-AF65-F5344CB8AC3E}">
        <p14:creationId xmlns:p14="http://schemas.microsoft.com/office/powerpoint/2010/main" val="1297554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297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14" name="MS logo white - EMF" descr="Microsoft logo white text version">
            <a:extLst>
              <a:ext uri="{FF2B5EF4-FFF2-40B4-BE49-F238E27FC236}">
                <a16:creationId xmlns:a16="http://schemas.microsoft.com/office/drawing/2014/main" id="{63E1BA19-1D9F-FC44-8A38-8C233C9CC4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15" name="Title 1">
            <a:extLst>
              <a:ext uri="{FF2B5EF4-FFF2-40B4-BE49-F238E27FC236}">
                <a16:creationId xmlns:a16="http://schemas.microsoft.com/office/drawing/2014/main" id="{9A95C66C-5C96-2344-B6A3-F56B3F7963BA}"/>
              </a:ext>
            </a:extLst>
          </p:cNvPr>
          <p:cNvSpPr>
            <a:spLocks noGrp="1"/>
          </p:cNvSpPr>
          <p:nvPr userDrawn="1">
            <p:ph type="title" hasCustomPrompt="1"/>
          </p:nvPr>
        </p:nvSpPr>
        <p:spPr>
          <a:xfrm>
            <a:off x="584200" y="2425780"/>
            <a:ext cx="4140200"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16" name="Text Placeholder 4">
            <a:extLst>
              <a:ext uri="{FF2B5EF4-FFF2-40B4-BE49-F238E27FC236}">
                <a16:creationId xmlns:a16="http://schemas.microsoft.com/office/drawing/2014/main" id="{CEB75608-737B-0C4E-85B1-321723083970}"/>
              </a:ext>
            </a:extLst>
          </p:cNvPr>
          <p:cNvSpPr>
            <a:spLocks noGrp="1"/>
          </p:cNvSpPr>
          <p:nvPr userDrawn="1">
            <p:ph type="body" sz="quarter" idx="12" hasCustomPrompt="1"/>
          </p:nvPr>
        </p:nvSpPr>
        <p:spPr>
          <a:xfrm>
            <a:off x="584200" y="3962400"/>
            <a:ext cx="41402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7" name="Picture 6" descr="Microsoft Ignite The Tour graphic">
            <a:extLst>
              <a:ext uri="{FF2B5EF4-FFF2-40B4-BE49-F238E27FC236}">
                <a16:creationId xmlns:a16="http://schemas.microsoft.com/office/drawing/2014/main" id="{C98E59B0-67F8-4A77-8BC3-2C6B72314B7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gray">
          <a:xfrm>
            <a:off x="5334001" y="-1"/>
            <a:ext cx="6858000" cy="6858001"/>
          </a:xfrm>
          <a:prstGeom prst="rect">
            <a:avLst/>
          </a:prstGeom>
          <a:solidFill>
            <a:srgbClr val="FFFFFF"/>
          </a:solidFill>
        </p:spPr>
      </p:pic>
    </p:spTree>
    <p:extLst>
      <p:ext uri="{BB962C8B-B14F-4D97-AF65-F5344CB8AC3E}">
        <p14:creationId xmlns:p14="http://schemas.microsoft.com/office/powerpoint/2010/main" val="2379680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8" name="MS logo white - EMF" descr="Microsoft logo white text version">
            <a:extLst>
              <a:ext uri="{FF2B5EF4-FFF2-40B4-BE49-F238E27FC236}">
                <a16:creationId xmlns:a16="http://schemas.microsoft.com/office/drawing/2014/main" id="{CEC508C3-17C5-4527-A00C-7B974C95D1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7" name="Picture 6" descr="Two people at a Microsoft event">
            <a:extLst>
              <a:ext uri="{FF2B5EF4-FFF2-40B4-BE49-F238E27FC236}">
                <a16:creationId xmlns:a16="http://schemas.microsoft.com/office/drawing/2014/main" id="{F16083BE-9680-4C4D-841F-BBC563E71F6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1893290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581824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87375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636707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488576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4281832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71547972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C6E92E5-E859-445F-856B-33F974FA3AC2}"/>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18666714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2DBE4BB-02BC-403B-BD4E-F269E8077083}"/>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435856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a:t>Square photo layout with smaller text</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AB7A8995-AE4E-430B-AF29-B4D106F867E8}"/>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06041248"/>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cstate="email">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804396759"/>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cstate="email">
              <a:extLst>
                <a:ext uri="{28A0092B-C50C-407E-A947-70E740481C1C}">
                  <a14:useLocalDpi xmlns:a14="http://schemas.microsoft.com/office/drawing/2010/main"/>
                </a:ext>
              </a:extLst>
            </a:blip>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69874497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cstate="email">
              <a:extLst>
                <a:ext uri="{28A0092B-C50C-407E-A947-70E740481C1C}">
                  <a14:useLocalDpi xmlns:a14="http://schemas.microsoft.com/office/drawing/2010/main"/>
                </a:ext>
              </a:extLst>
            </a:blip>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cstate="email">
              <a:extLst>
                <a:ext uri="{28A0092B-C50C-407E-A947-70E740481C1C}">
                  <a14:useLocalDpi xmlns:a14="http://schemas.microsoft.com/office/drawing/2010/main"/>
                </a:ext>
              </a:extLst>
            </a:blip>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02683535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245362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cstate="email">
              <a:extLst>
                <a:ext uri="{28A0092B-C50C-407E-A947-70E740481C1C}">
                  <a14:useLocalDpi xmlns:a14="http://schemas.microsoft.com/office/drawing/2010/main"/>
                </a:ext>
              </a:extLst>
            </a:blip>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22010416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cstate="email">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778541594"/>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cstate="email">
              <a:extLst>
                <a:ext uri="{28A0092B-C50C-407E-A947-70E740481C1C}">
                  <a14:useLocalDpi xmlns:a14="http://schemas.microsoft.com/office/drawing/2010/main"/>
                </a:ext>
              </a:extLst>
            </a:blip>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1633274561"/>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151144"/>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Edit Master text styles</a:t>
            </a:r>
          </a:p>
        </p:txBody>
      </p:sp>
    </p:spTree>
    <p:extLst>
      <p:ext uri="{BB962C8B-B14F-4D97-AF65-F5344CB8AC3E}">
        <p14:creationId xmlns:p14="http://schemas.microsoft.com/office/powerpoint/2010/main" val="252237956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bg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Edit Master text styles</a:t>
            </a:r>
          </a:p>
        </p:txBody>
      </p:sp>
    </p:spTree>
    <p:extLst>
      <p:ext uri="{BB962C8B-B14F-4D97-AF65-F5344CB8AC3E}">
        <p14:creationId xmlns:p14="http://schemas.microsoft.com/office/powerpoint/2010/main" val="332627317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79078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4160520" cy="498598"/>
          </a:xfrm>
          <a:noFill/>
        </p:spPr>
        <p:txBody>
          <a:bodyPr wrap="square" lIns="0" tIns="0" rIns="0" bIns="0" anchor="b"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4160520" cy="338554"/>
          </a:xfrm>
          <a:noFill/>
        </p:spPr>
        <p:txBody>
          <a:bodyPr wrap="square" lIns="0" tIns="0" rIns="0" bIns="0">
            <a:no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pic>
        <p:nvPicPr>
          <p:cNvPr id="8" name="Picture 7" descr="Microsoft Ignite The Tour graphic">
            <a:extLst>
              <a:ext uri="{FF2B5EF4-FFF2-40B4-BE49-F238E27FC236}">
                <a16:creationId xmlns:a16="http://schemas.microsoft.com/office/drawing/2014/main" id="{FA576421-D686-4443-A5C4-C6002072C64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gray">
          <a:xfrm>
            <a:off x="5338480" y="0"/>
            <a:ext cx="6853520" cy="6858000"/>
          </a:xfrm>
          <a:prstGeom prst="rect">
            <a:avLst/>
          </a:prstGeom>
          <a:solidFill>
            <a:srgbClr val="FFFFFF"/>
          </a:solidFill>
        </p:spPr>
      </p:pic>
    </p:spTree>
    <p:extLst>
      <p:ext uri="{BB962C8B-B14F-4D97-AF65-F5344CB8AC3E}">
        <p14:creationId xmlns:p14="http://schemas.microsoft.com/office/powerpoint/2010/main" val="3109805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3" orient="horz" pos="1910">
          <p15:clr>
            <a:srgbClr val="5ACBF0"/>
          </p15:clr>
        </p15:guide>
        <p15:guide id="4" orient="horz" pos="2505">
          <p15:clr>
            <a:srgbClr val="5ACBF0"/>
          </p15:clr>
        </p15:guide>
        <p15:guide id="5" pos="3840">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4160520" cy="498598"/>
          </a:xfrm>
          <a:noFill/>
        </p:spPr>
        <p:txBody>
          <a:bodyPr wrap="square" lIns="0" tIns="0" rIns="0" bIns="0" anchor="b"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4" name="Picture 3" descr="Microsoft Ignite The Tour graphic">
            <a:extLst>
              <a:ext uri="{FF2B5EF4-FFF2-40B4-BE49-F238E27FC236}">
                <a16:creationId xmlns:a16="http://schemas.microsoft.com/office/drawing/2014/main" id="{33CC6B10-2D2E-4489-BBDC-0AA717D6826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321"/>
          <a:stretch/>
        </p:blipFill>
        <p:spPr bwMode="gray">
          <a:xfrm>
            <a:off x="5334000" y="1"/>
            <a:ext cx="6858001" cy="6858000"/>
          </a:xfrm>
          <a:prstGeom prst="rect">
            <a:avLst/>
          </a:prstGeom>
          <a:solidFill>
            <a:srgbClr val="FFFFFF"/>
          </a:solidFill>
        </p:spPr>
      </p:pic>
    </p:spTree>
    <p:extLst>
      <p:ext uri="{BB962C8B-B14F-4D97-AF65-F5344CB8AC3E}">
        <p14:creationId xmlns:p14="http://schemas.microsoft.com/office/powerpoint/2010/main" val="1692755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5ACBF0"/>
          </p15:clr>
        </p15:guide>
        <p15:guide id="3" orient="horz" pos="1911">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64656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2018982"/>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2" userDrawn="1">
          <p15:clr>
            <a:srgbClr val="5ACBF0"/>
          </p15:clr>
        </p15:guide>
        <p15:guide id="3" orient="horz" pos="904" userDrawn="1">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4788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842970"/>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265F69A1-0401-4DF8-B507-FBC3C22705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04164992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81768625"/>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3" name="Picture 2" descr="A meeting in a conference room.">
            <a:extLst>
              <a:ext uri="{FF2B5EF4-FFF2-40B4-BE49-F238E27FC236}">
                <a16:creationId xmlns:a16="http://schemas.microsoft.com/office/drawing/2014/main" id="{1C493F8D-AB10-4958-85D1-CC12E3C2F13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6725370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3" name="Picture 2" descr="A meeting in a conference room.">
            <a:extLst>
              <a:ext uri="{FF2B5EF4-FFF2-40B4-BE49-F238E27FC236}">
                <a16:creationId xmlns:a16="http://schemas.microsoft.com/office/drawing/2014/main" id="{73BBB57F-0AE7-43B4-A8A4-8A3F02549FB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18929727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640914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6880170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28811284"/>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114876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emf"/><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image" Target="../media/image1.emf"/><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8"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34" Type="http://schemas.openxmlformats.org/officeDocument/2006/relationships/image" Target="../media/image1.emf"/><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33" Type="http://schemas.openxmlformats.org/officeDocument/2006/relationships/theme" Target="../theme/theme4.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29" Type="http://schemas.openxmlformats.org/officeDocument/2006/relationships/slideLayout" Target="../slideLayouts/slideLayout122.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32" Type="http://schemas.openxmlformats.org/officeDocument/2006/relationships/slideLayout" Target="../slideLayouts/slideLayout125.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slideLayout" Target="../slideLayouts/slideLayout121.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31" Type="http://schemas.openxmlformats.org/officeDocument/2006/relationships/slideLayout" Target="../slideLayouts/slideLayout124.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slideLayout" Target="../slideLayouts/slideLayout120.xml"/><Relationship Id="rId30" Type="http://schemas.openxmlformats.org/officeDocument/2006/relationships/slideLayout" Target="../slideLayouts/slideLayout123.xml"/><Relationship Id="rId8"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3" cstate="email">
            <a:extLst>
              <a:ext uri="{28A0092B-C50C-407E-A947-70E740481C1C}">
                <a14:useLocalDpi xmlns:a14="http://schemas.microsoft.com/office/drawing/2010/main"/>
              </a:ext>
            </a:extLst>
          </a:blip>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832" r:id="rId1"/>
    <p:sldLayoutId id="2147484577" r:id="rId2"/>
    <p:sldLayoutId id="2147484610" r:id="rId3"/>
    <p:sldLayoutId id="2147484833" r:id="rId4"/>
    <p:sldLayoutId id="2147484834" r:id="rId5"/>
    <p:sldLayoutId id="2147484710" r:id="rId6"/>
    <p:sldLayoutId id="2147484240" r:id="rId7"/>
    <p:sldLayoutId id="2147484736" r:id="rId8"/>
    <p:sldLayoutId id="2147484474" r:id="rId9"/>
    <p:sldLayoutId id="2147484639" r:id="rId10"/>
    <p:sldLayoutId id="2147484603" r:id="rId11"/>
    <p:sldLayoutId id="2147484751" r:id="rId12"/>
    <p:sldLayoutId id="2147484752" r:id="rId13"/>
    <p:sldLayoutId id="2147484777" r:id="rId14"/>
    <p:sldLayoutId id="2147484835" r:id="rId15"/>
    <p:sldLayoutId id="2147484836" r:id="rId16"/>
    <p:sldLayoutId id="2147484837" r:id="rId17"/>
    <p:sldLayoutId id="2147484838" r:id="rId18"/>
    <p:sldLayoutId id="2147484839" r:id="rId19"/>
    <p:sldLayoutId id="2147484783" r:id="rId20"/>
    <p:sldLayoutId id="2147484784" r:id="rId21"/>
    <p:sldLayoutId id="2147484785" r:id="rId22"/>
    <p:sldLayoutId id="2147484786" r:id="rId23"/>
    <p:sldLayoutId id="2147484787" r:id="rId24"/>
    <p:sldLayoutId id="2147484249" r:id="rId25"/>
    <p:sldLayoutId id="2147484584" r:id="rId26"/>
    <p:sldLayoutId id="2147484671" r:id="rId27"/>
    <p:sldLayoutId id="2147484673" r:id="rId28"/>
    <p:sldLayoutId id="2147484585" r:id="rId29"/>
    <p:sldLayoutId id="2147484299" r:id="rId30"/>
    <p:sldLayoutId id="2147484263" r:id="rId3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3" cstate="email">
            <a:extLst>
              <a:ext uri="{28A0092B-C50C-407E-A947-70E740481C1C}">
                <a14:useLocalDpi xmlns:a14="http://schemas.microsoft.com/office/drawing/2010/main"/>
              </a:ext>
            </a:extLst>
          </a:blip>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3237335655"/>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 id="2147484852" r:id="rId12"/>
    <p:sldLayoutId id="2147484853" r:id="rId13"/>
    <p:sldLayoutId id="2147484854" r:id="rId14"/>
    <p:sldLayoutId id="2147484855" r:id="rId15"/>
    <p:sldLayoutId id="2147484856" r:id="rId16"/>
    <p:sldLayoutId id="2147484857" r:id="rId17"/>
    <p:sldLayoutId id="2147484858" r:id="rId18"/>
    <p:sldLayoutId id="2147484859" r:id="rId19"/>
    <p:sldLayoutId id="2147484860" r:id="rId20"/>
    <p:sldLayoutId id="2147484861" r:id="rId21"/>
    <p:sldLayoutId id="2147484862" r:id="rId22"/>
    <p:sldLayoutId id="2147484863" r:id="rId23"/>
    <p:sldLayoutId id="2147484864" r:id="rId24"/>
    <p:sldLayoutId id="2147484865" r:id="rId25"/>
    <p:sldLayoutId id="2147484866" r:id="rId26"/>
    <p:sldLayoutId id="2147484867" r:id="rId27"/>
    <p:sldLayoutId id="2147484868" r:id="rId28"/>
    <p:sldLayoutId id="2147484869" r:id="rId29"/>
    <p:sldLayoutId id="2147484870" r:id="rId30"/>
    <p:sldLayoutId id="2147484871" r:id="rId3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3" cstate="email">
            <a:extLst>
              <a:ext uri="{28A0092B-C50C-407E-A947-70E740481C1C}">
                <a14:useLocalDpi xmlns:a14="http://schemas.microsoft.com/office/drawing/2010/main"/>
              </a:ext>
            </a:extLst>
          </a:blip>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79163514"/>
      </p:ext>
    </p:extLst>
  </p:cSld>
  <p:clrMap bg1="dk1" tx1="lt1" bg2="dk2" tx2="lt2" accent1="accent1" accent2="accent2" accent3="accent3" accent4="accent4" accent5="accent5" accent6="accent6" hlink="hlink" folHlink="folHlink"/>
  <p:sldLayoutIdLst>
    <p:sldLayoutId id="2147484873" r:id="rId1"/>
    <p:sldLayoutId id="2147484874" r:id="rId2"/>
    <p:sldLayoutId id="2147484904" r:id="rId3"/>
    <p:sldLayoutId id="2147484905" r:id="rId4"/>
    <p:sldLayoutId id="2147484877" r:id="rId5"/>
    <p:sldLayoutId id="2147484878" r:id="rId6"/>
    <p:sldLayoutId id="2147484879" r:id="rId7"/>
    <p:sldLayoutId id="2147484880" r:id="rId8"/>
    <p:sldLayoutId id="2147484881" r:id="rId9"/>
    <p:sldLayoutId id="2147484882" r:id="rId10"/>
    <p:sldLayoutId id="2147484883" r:id="rId11"/>
    <p:sldLayoutId id="2147484884" r:id="rId12"/>
    <p:sldLayoutId id="2147484885" r:id="rId13"/>
    <p:sldLayoutId id="2147484886" r:id="rId14"/>
    <p:sldLayoutId id="2147484887" r:id="rId15"/>
    <p:sldLayoutId id="2147484888" r:id="rId16"/>
    <p:sldLayoutId id="2147484889" r:id="rId17"/>
    <p:sldLayoutId id="2147484890" r:id="rId18"/>
    <p:sldLayoutId id="2147484891" r:id="rId19"/>
    <p:sldLayoutId id="2147484892" r:id="rId20"/>
    <p:sldLayoutId id="2147484893" r:id="rId21"/>
    <p:sldLayoutId id="2147484906" r:id="rId22"/>
    <p:sldLayoutId id="2147484907" r:id="rId23"/>
    <p:sldLayoutId id="2147484896" r:id="rId24"/>
    <p:sldLayoutId id="2147484897" r:id="rId25"/>
    <p:sldLayoutId id="2147484898" r:id="rId26"/>
    <p:sldLayoutId id="2147484899" r:id="rId27"/>
    <p:sldLayoutId id="2147484900" r:id="rId28"/>
    <p:sldLayoutId id="2147484901" r:id="rId29"/>
    <p:sldLayoutId id="2147484902" r:id="rId30"/>
    <p:sldLayoutId id="2147484903" r:id="rId3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4" cstate="email">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2455429153"/>
      </p:ext>
    </p:extLst>
  </p:cSld>
  <p:clrMap bg1="lt1" tx1="dk1" bg2="lt2" tx2="dk2" accent1="accent1" accent2="accent2" accent3="accent3" accent4="accent4" accent5="accent5" accent6="accent6" hlink="hlink" folHlink="folHlink"/>
  <p:sldLayoutIdLst>
    <p:sldLayoutId id="2147484909" r:id="rId1"/>
    <p:sldLayoutId id="2147484910" r:id="rId2"/>
    <p:sldLayoutId id="2147484911" r:id="rId3"/>
    <p:sldLayoutId id="2147484912" r:id="rId4"/>
    <p:sldLayoutId id="2147484913" r:id="rId5"/>
    <p:sldLayoutId id="2147484914" r:id="rId6"/>
    <p:sldLayoutId id="2147484915" r:id="rId7"/>
    <p:sldLayoutId id="2147484916" r:id="rId8"/>
    <p:sldLayoutId id="2147484917" r:id="rId9"/>
    <p:sldLayoutId id="2147484918" r:id="rId10"/>
    <p:sldLayoutId id="2147484919" r:id="rId11"/>
    <p:sldLayoutId id="2147484920" r:id="rId12"/>
    <p:sldLayoutId id="2147484921" r:id="rId13"/>
    <p:sldLayoutId id="2147484922" r:id="rId14"/>
    <p:sldLayoutId id="2147484923" r:id="rId15"/>
    <p:sldLayoutId id="2147484924" r:id="rId16"/>
    <p:sldLayoutId id="2147484925" r:id="rId17"/>
    <p:sldLayoutId id="2147484926" r:id="rId18"/>
    <p:sldLayoutId id="2147484927" r:id="rId19"/>
    <p:sldLayoutId id="2147484928" r:id="rId20"/>
    <p:sldLayoutId id="2147484929" r:id="rId21"/>
    <p:sldLayoutId id="2147484930" r:id="rId22"/>
    <p:sldLayoutId id="2147484931" r:id="rId23"/>
    <p:sldLayoutId id="2147484932" r:id="rId24"/>
    <p:sldLayoutId id="2147484933" r:id="rId25"/>
    <p:sldLayoutId id="2147484934" r:id="rId26"/>
    <p:sldLayoutId id="2147484935" r:id="rId27"/>
    <p:sldLayoutId id="2147484936" r:id="rId28"/>
    <p:sldLayoutId id="2147484937" r:id="rId29"/>
    <p:sldLayoutId id="2147484938" r:id="rId30"/>
    <p:sldLayoutId id="2147484939" r:id="rId31"/>
    <p:sldLayoutId id="2147484940"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rvaradh@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96.xml"/><Relationship Id="rId5" Type="http://schemas.microsoft.com/office/2007/relationships/hdphoto" Target="../media/hdphoto1.wdp"/><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7.png"/><Relationship Id="rId7" Type="http://schemas.openxmlformats.org/officeDocument/2006/relationships/image" Target="../media/image8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79.png"/></Relationships>
</file>

<file path=ppt/slides/_rels/slide1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79.png"/></Relationships>
</file>

<file path=ppt/slides/_rels/slide12.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99.png"/><Relationship Id="rId18" Type="http://schemas.openxmlformats.org/officeDocument/2006/relationships/image" Target="../media/image104.png"/><Relationship Id="rId26" Type="http://schemas.openxmlformats.org/officeDocument/2006/relationships/image" Target="../media/image110.png"/><Relationship Id="rId3" Type="http://schemas.openxmlformats.org/officeDocument/2006/relationships/image" Target="../media/image90.png"/><Relationship Id="rId21" Type="http://schemas.openxmlformats.org/officeDocument/2006/relationships/image" Target="../media/image107.png"/><Relationship Id="rId7" Type="http://schemas.openxmlformats.org/officeDocument/2006/relationships/image" Target="../media/image94.png"/><Relationship Id="rId12" Type="http://schemas.openxmlformats.org/officeDocument/2006/relationships/image" Target="../media/image98.png"/><Relationship Id="rId17" Type="http://schemas.openxmlformats.org/officeDocument/2006/relationships/image" Target="../media/image103.png"/><Relationship Id="rId25" Type="http://schemas.openxmlformats.org/officeDocument/2006/relationships/image" Target="../media/image109.png"/><Relationship Id="rId2" Type="http://schemas.openxmlformats.org/officeDocument/2006/relationships/image" Target="../media/image89.png"/><Relationship Id="rId16" Type="http://schemas.openxmlformats.org/officeDocument/2006/relationships/image" Target="../media/image102.png"/><Relationship Id="rId20" Type="http://schemas.openxmlformats.org/officeDocument/2006/relationships/image" Target="../media/image106.png"/><Relationship Id="rId29" Type="http://schemas.openxmlformats.org/officeDocument/2006/relationships/image" Target="../media/image72.png"/><Relationship Id="rId1" Type="http://schemas.openxmlformats.org/officeDocument/2006/relationships/slideLayout" Target="../slideLayouts/slideLayout8.xml"/><Relationship Id="rId6" Type="http://schemas.openxmlformats.org/officeDocument/2006/relationships/image" Target="../media/image93.png"/><Relationship Id="rId11" Type="http://schemas.openxmlformats.org/officeDocument/2006/relationships/image" Target="../media/image97.png"/><Relationship Id="rId24" Type="http://schemas.openxmlformats.org/officeDocument/2006/relationships/image" Target="../media/image67.png"/><Relationship Id="rId32" Type="http://schemas.openxmlformats.org/officeDocument/2006/relationships/image" Target="../media/image76.png"/><Relationship Id="rId5" Type="http://schemas.openxmlformats.org/officeDocument/2006/relationships/image" Target="../media/image92.png"/><Relationship Id="rId15" Type="http://schemas.openxmlformats.org/officeDocument/2006/relationships/image" Target="../media/image101.png"/><Relationship Id="rId23" Type="http://schemas.openxmlformats.org/officeDocument/2006/relationships/image" Target="../media/image38.png"/><Relationship Id="rId28" Type="http://schemas.openxmlformats.org/officeDocument/2006/relationships/image" Target="../media/image71.jpeg"/><Relationship Id="rId10" Type="http://schemas.openxmlformats.org/officeDocument/2006/relationships/image" Target="../media/image30.svg"/><Relationship Id="rId19" Type="http://schemas.openxmlformats.org/officeDocument/2006/relationships/image" Target="../media/image105.png"/><Relationship Id="rId31" Type="http://schemas.openxmlformats.org/officeDocument/2006/relationships/image" Target="../media/image74.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0.png"/><Relationship Id="rId22" Type="http://schemas.openxmlformats.org/officeDocument/2006/relationships/image" Target="../media/image108.png"/><Relationship Id="rId27" Type="http://schemas.openxmlformats.org/officeDocument/2006/relationships/image" Target="../media/image70.png"/><Relationship Id="rId30" Type="http://schemas.openxmlformats.org/officeDocument/2006/relationships/image" Target="../media/image73.png"/></Relationships>
</file>

<file path=ppt/slides/_rels/slide13.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99.png"/><Relationship Id="rId18" Type="http://schemas.openxmlformats.org/officeDocument/2006/relationships/image" Target="../media/image104.png"/><Relationship Id="rId26" Type="http://schemas.openxmlformats.org/officeDocument/2006/relationships/image" Target="../media/image110.png"/><Relationship Id="rId3" Type="http://schemas.openxmlformats.org/officeDocument/2006/relationships/image" Target="../media/image112.png"/><Relationship Id="rId21" Type="http://schemas.openxmlformats.org/officeDocument/2006/relationships/image" Target="../media/image107.png"/><Relationship Id="rId7" Type="http://schemas.openxmlformats.org/officeDocument/2006/relationships/image" Target="../media/image116.png"/><Relationship Id="rId12" Type="http://schemas.openxmlformats.org/officeDocument/2006/relationships/image" Target="../media/image98.png"/><Relationship Id="rId17" Type="http://schemas.openxmlformats.org/officeDocument/2006/relationships/image" Target="../media/image103.png"/><Relationship Id="rId25" Type="http://schemas.openxmlformats.org/officeDocument/2006/relationships/image" Target="../media/image109.png"/><Relationship Id="rId2" Type="http://schemas.openxmlformats.org/officeDocument/2006/relationships/image" Target="../media/image111.png"/><Relationship Id="rId16" Type="http://schemas.openxmlformats.org/officeDocument/2006/relationships/image" Target="../media/image102.png"/><Relationship Id="rId20" Type="http://schemas.openxmlformats.org/officeDocument/2006/relationships/image" Target="../media/image106.png"/><Relationship Id="rId29" Type="http://schemas.openxmlformats.org/officeDocument/2006/relationships/image" Target="../media/image72.png"/><Relationship Id="rId1" Type="http://schemas.openxmlformats.org/officeDocument/2006/relationships/slideLayout" Target="../slideLayouts/slideLayout8.xml"/><Relationship Id="rId6" Type="http://schemas.openxmlformats.org/officeDocument/2006/relationships/image" Target="../media/image115.png"/><Relationship Id="rId11" Type="http://schemas.openxmlformats.org/officeDocument/2006/relationships/image" Target="../media/image97.png"/><Relationship Id="rId24" Type="http://schemas.openxmlformats.org/officeDocument/2006/relationships/image" Target="../media/image67.png"/><Relationship Id="rId32" Type="http://schemas.openxmlformats.org/officeDocument/2006/relationships/image" Target="../media/image76.png"/><Relationship Id="rId5" Type="http://schemas.openxmlformats.org/officeDocument/2006/relationships/image" Target="../media/image114.png"/><Relationship Id="rId15" Type="http://schemas.openxmlformats.org/officeDocument/2006/relationships/image" Target="../media/image101.png"/><Relationship Id="rId23" Type="http://schemas.openxmlformats.org/officeDocument/2006/relationships/image" Target="../media/image38.png"/><Relationship Id="rId28" Type="http://schemas.openxmlformats.org/officeDocument/2006/relationships/image" Target="../media/image71.jpeg"/><Relationship Id="rId10" Type="http://schemas.openxmlformats.org/officeDocument/2006/relationships/image" Target="../media/image30.svg"/><Relationship Id="rId19" Type="http://schemas.openxmlformats.org/officeDocument/2006/relationships/image" Target="../media/image105.png"/><Relationship Id="rId31" Type="http://schemas.openxmlformats.org/officeDocument/2006/relationships/image" Target="../media/image74.png"/><Relationship Id="rId4" Type="http://schemas.openxmlformats.org/officeDocument/2006/relationships/image" Target="../media/image113.png"/><Relationship Id="rId9" Type="http://schemas.openxmlformats.org/officeDocument/2006/relationships/image" Target="../media/image96.png"/><Relationship Id="rId14" Type="http://schemas.openxmlformats.org/officeDocument/2006/relationships/image" Target="../media/image100.png"/><Relationship Id="rId22" Type="http://schemas.openxmlformats.org/officeDocument/2006/relationships/image" Target="../media/image108.png"/><Relationship Id="rId27" Type="http://schemas.openxmlformats.org/officeDocument/2006/relationships/image" Target="../media/image70.png"/><Relationship Id="rId30" Type="http://schemas.openxmlformats.org/officeDocument/2006/relationships/image" Target="../media/image73.png"/></Relationships>
</file>

<file path=ppt/slides/_rels/slide14.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99.png"/><Relationship Id="rId18" Type="http://schemas.openxmlformats.org/officeDocument/2006/relationships/image" Target="../media/image104.png"/><Relationship Id="rId26" Type="http://schemas.openxmlformats.org/officeDocument/2006/relationships/image" Target="../media/image110.png"/><Relationship Id="rId3" Type="http://schemas.openxmlformats.org/officeDocument/2006/relationships/image" Target="../media/image112.png"/><Relationship Id="rId21" Type="http://schemas.openxmlformats.org/officeDocument/2006/relationships/image" Target="../media/image107.png"/><Relationship Id="rId7" Type="http://schemas.openxmlformats.org/officeDocument/2006/relationships/image" Target="../media/image116.png"/><Relationship Id="rId12" Type="http://schemas.openxmlformats.org/officeDocument/2006/relationships/image" Target="../media/image98.png"/><Relationship Id="rId17" Type="http://schemas.openxmlformats.org/officeDocument/2006/relationships/image" Target="../media/image103.png"/><Relationship Id="rId25" Type="http://schemas.openxmlformats.org/officeDocument/2006/relationships/image" Target="../media/image109.png"/><Relationship Id="rId2" Type="http://schemas.openxmlformats.org/officeDocument/2006/relationships/image" Target="../media/image111.png"/><Relationship Id="rId16" Type="http://schemas.openxmlformats.org/officeDocument/2006/relationships/image" Target="../media/image102.png"/><Relationship Id="rId20" Type="http://schemas.openxmlformats.org/officeDocument/2006/relationships/image" Target="../media/image106.png"/><Relationship Id="rId29" Type="http://schemas.openxmlformats.org/officeDocument/2006/relationships/image" Target="../media/image72.png"/><Relationship Id="rId1" Type="http://schemas.openxmlformats.org/officeDocument/2006/relationships/slideLayout" Target="../slideLayouts/slideLayout8.xml"/><Relationship Id="rId6" Type="http://schemas.openxmlformats.org/officeDocument/2006/relationships/image" Target="../media/image115.png"/><Relationship Id="rId11" Type="http://schemas.openxmlformats.org/officeDocument/2006/relationships/image" Target="../media/image97.png"/><Relationship Id="rId24" Type="http://schemas.openxmlformats.org/officeDocument/2006/relationships/image" Target="../media/image67.png"/><Relationship Id="rId32" Type="http://schemas.openxmlformats.org/officeDocument/2006/relationships/image" Target="../media/image76.png"/><Relationship Id="rId5" Type="http://schemas.openxmlformats.org/officeDocument/2006/relationships/image" Target="../media/image114.png"/><Relationship Id="rId15" Type="http://schemas.openxmlformats.org/officeDocument/2006/relationships/image" Target="../media/image101.png"/><Relationship Id="rId23" Type="http://schemas.openxmlformats.org/officeDocument/2006/relationships/image" Target="../media/image38.png"/><Relationship Id="rId28" Type="http://schemas.openxmlformats.org/officeDocument/2006/relationships/image" Target="../media/image71.jpeg"/><Relationship Id="rId10" Type="http://schemas.openxmlformats.org/officeDocument/2006/relationships/image" Target="../media/image30.svg"/><Relationship Id="rId19" Type="http://schemas.openxmlformats.org/officeDocument/2006/relationships/image" Target="../media/image105.png"/><Relationship Id="rId31" Type="http://schemas.openxmlformats.org/officeDocument/2006/relationships/image" Target="../media/image74.png"/><Relationship Id="rId4" Type="http://schemas.openxmlformats.org/officeDocument/2006/relationships/image" Target="../media/image113.png"/><Relationship Id="rId9" Type="http://schemas.openxmlformats.org/officeDocument/2006/relationships/image" Target="../media/image96.png"/><Relationship Id="rId14" Type="http://schemas.openxmlformats.org/officeDocument/2006/relationships/image" Target="../media/image100.png"/><Relationship Id="rId22" Type="http://schemas.openxmlformats.org/officeDocument/2006/relationships/image" Target="../media/image108.png"/><Relationship Id="rId27" Type="http://schemas.openxmlformats.org/officeDocument/2006/relationships/image" Target="../media/image70.png"/><Relationship Id="rId30" Type="http://schemas.openxmlformats.org/officeDocument/2006/relationships/image" Target="../media/image73.png"/></Relationships>
</file>

<file path=ppt/slides/_rels/slide15.xml.rels><?xml version="1.0" encoding="UTF-8" standalone="yes"?>
<Relationships xmlns="http://schemas.openxmlformats.org/package/2006/relationships"><Relationship Id="rId13" Type="http://schemas.openxmlformats.org/officeDocument/2006/relationships/image" Target="../media/image98.png"/><Relationship Id="rId18" Type="http://schemas.openxmlformats.org/officeDocument/2006/relationships/image" Target="../media/image103.png"/><Relationship Id="rId26" Type="http://schemas.openxmlformats.org/officeDocument/2006/relationships/image" Target="../media/image109.png"/><Relationship Id="rId3" Type="http://schemas.openxmlformats.org/officeDocument/2006/relationships/image" Target="../media/image111.png"/><Relationship Id="rId21" Type="http://schemas.openxmlformats.org/officeDocument/2006/relationships/image" Target="../media/image106.png"/><Relationship Id="rId7" Type="http://schemas.openxmlformats.org/officeDocument/2006/relationships/image" Target="../media/image115.png"/><Relationship Id="rId12" Type="http://schemas.openxmlformats.org/officeDocument/2006/relationships/image" Target="../media/image97.png"/><Relationship Id="rId17" Type="http://schemas.openxmlformats.org/officeDocument/2006/relationships/image" Target="../media/image102.png"/><Relationship Id="rId25" Type="http://schemas.openxmlformats.org/officeDocument/2006/relationships/image" Target="../media/image67.png"/><Relationship Id="rId33" Type="http://schemas.openxmlformats.org/officeDocument/2006/relationships/image" Target="../media/image76.png"/><Relationship Id="rId2" Type="http://schemas.openxmlformats.org/officeDocument/2006/relationships/notesSlide" Target="../notesSlides/notesSlide11.xml"/><Relationship Id="rId16" Type="http://schemas.openxmlformats.org/officeDocument/2006/relationships/image" Target="../media/image101.png"/><Relationship Id="rId20" Type="http://schemas.openxmlformats.org/officeDocument/2006/relationships/image" Target="../media/image105.png"/><Relationship Id="rId29" Type="http://schemas.openxmlformats.org/officeDocument/2006/relationships/image" Target="../media/image71.jpeg"/><Relationship Id="rId1" Type="http://schemas.openxmlformats.org/officeDocument/2006/relationships/slideLayout" Target="../slideLayouts/slideLayout8.xml"/><Relationship Id="rId6" Type="http://schemas.openxmlformats.org/officeDocument/2006/relationships/image" Target="../media/image114.png"/><Relationship Id="rId11" Type="http://schemas.openxmlformats.org/officeDocument/2006/relationships/image" Target="../media/image30.svg"/><Relationship Id="rId24" Type="http://schemas.openxmlformats.org/officeDocument/2006/relationships/image" Target="../media/image38.png"/><Relationship Id="rId32" Type="http://schemas.openxmlformats.org/officeDocument/2006/relationships/image" Target="../media/image74.png"/><Relationship Id="rId5" Type="http://schemas.openxmlformats.org/officeDocument/2006/relationships/image" Target="../media/image113.png"/><Relationship Id="rId15" Type="http://schemas.openxmlformats.org/officeDocument/2006/relationships/image" Target="../media/image100.png"/><Relationship Id="rId23" Type="http://schemas.openxmlformats.org/officeDocument/2006/relationships/image" Target="../media/image108.png"/><Relationship Id="rId28" Type="http://schemas.openxmlformats.org/officeDocument/2006/relationships/image" Target="../media/image70.png"/><Relationship Id="rId10" Type="http://schemas.openxmlformats.org/officeDocument/2006/relationships/image" Target="../media/image96.png"/><Relationship Id="rId19" Type="http://schemas.openxmlformats.org/officeDocument/2006/relationships/image" Target="../media/image104.png"/><Relationship Id="rId31" Type="http://schemas.openxmlformats.org/officeDocument/2006/relationships/image" Target="../media/image73.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99.png"/><Relationship Id="rId22" Type="http://schemas.openxmlformats.org/officeDocument/2006/relationships/image" Target="../media/image107.png"/><Relationship Id="rId27" Type="http://schemas.openxmlformats.org/officeDocument/2006/relationships/image" Target="../media/image110.png"/><Relationship Id="rId30" Type="http://schemas.openxmlformats.org/officeDocument/2006/relationships/image" Target="../media/image72.png"/><Relationship Id="rId8" Type="http://schemas.openxmlformats.org/officeDocument/2006/relationships/image" Target="../media/image116.png"/></Relationships>
</file>

<file path=ppt/slides/_rels/slide1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0.tiff"/><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22.tiff"/><Relationship Id="rId4" Type="http://schemas.openxmlformats.org/officeDocument/2006/relationships/image" Target="../media/image121.tiff"/></Relationships>
</file>

<file path=ppt/slides/_rels/slide18.xml.rels><?xml version="1.0" encoding="UTF-8" standalone="yes"?>
<Relationships xmlns="http://schemas.openxmlformats.org/package/2006/relationships"><Relationship Id="rId3" Type="http://schemas.openxmlformats.org/officeDocument/2006/relationships/image" Target="../media/image123.tiff"/><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22.tif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8.xml"/><Relationship Id="rId6" Type="http://schemas.openxmlformats.org/officeDocument/2006/relationships/image" Target="../media/image30.svg"/><Relationship Id="rId5" Type="http://schemas.openxmlformats.org/officeDocument/2006/relationships/image" Target="../media/image96.png"/><Relationship Id="rId4" Type="http://schemas.openxmlformats.org/officeDocument/2006/relationships/image" Target="../media/image126.png"/></Relationships>
</file>

<file path=ppt/slides/_rels/slide22.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96.png"/><Relationship Id="rId7" Type="http://schemas.openxmlformats.org/officeDocument/2006/relationships/image" Target="../media/image102.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98.png"/><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96.png"/><Relationship Id="rId7" Type="http://schemas.openxmlformats.org/officeDocument/2006/relationships/image" Target="../media/image102.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98.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96.png"/><Relationship Id="rId7" Type="http://schemas.openxmlformats.org/officeDocument/2006/relationships/image" Target="../media/image102.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98.png"/><Relationship Id="rId4" Type="http://schemas.openxmlformats.org/officeDocument/2006/relationships/image" Target="../media/image30.svg"/></Relationships>
</file>

<file path=ppt/slides/_rels/slide25.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96.png"/><Relationship Id="rId7" Type="http://schemas.openxmlformats.org/officeDocument/2006/relationships/image" Target="../media/image102.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98.png"/><Relationship Id="rId4" Type="http://schemas.openxmlformats.org/officeDocument/2006/relationships/image" Target="../media/image30.svg"/></Relationships>
</file>

<file path=ppt/slides/_rels/slide26.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96.png"/><Relationship Id="rId7" Type="http://schemas.openxmlformats.org/officeDocument/2006/relationships/image" Target="../media/image102.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98.png"/><Relationship Id="rId4" Type="http://schemas.openxmlformats.org/officeDocument/2006/relationships/image" Target="../media/image30.svg"/></Relationships>
</file>

<file path=ppt/slides/_rels/slide27.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96.png"/><Relationship Id="rId7" Type="http://schemas.openxmlformats.org/officeDocument/2006/relationships/image" Target="../media/image102.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98.png"/><Relationship Id="rId4" Type="http://schemas.openxmlformats.org/officeDocument/2006/relationships/image" Target="../media/image30.svg"/></Relationships>
</file>

<file path=ppt/slides/_rels/slide28.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96.png"/><Relationship Id="rId7" Type="http://schemas.openxmlformats.org/officeDocument/2006/relationships/image" Target="../media/image102.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98.png"/><Relationship Id="rId4" Type="http://schemas.openxmlformats.org/officeDocument/2006/relationships/image" Target="../media/image30.svg"/></Relationships>
</file>

<file path=ppt/slides/_rels/slide29.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96.png"/><Relationship Id="rId7" Type="http://schemas.openxmlformats.org/officeDocument/2006/relationships/image" Target="../media/image102.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98.png"/><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9.xml"/></Relationships>
</file>

<file path=ppt/slides/_rels/slide30.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96.png"/><Relationship Id="rId7" Type="http://schemas.openxmlformats.org/officeDocument/2006/relationships/image" Target="../media/image102.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98.png"/><Relationship Id="rId4" Type="http://schemas.openxmlformats.org/officeDocument/2006/relationships/image" Target="../media/image30.svg"/></Relationships>
</file>

<file path=ppt/slides/_rels/slide31.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96.png"/><Relationship Id="rId7" Type="http://schemas.openxmlformats.org/officeDocument/2006/relationships/image" Target="../media/image102.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98.png"/><Relationship Id="rId4" Type="http://schemas.openxmlformats.org/officeDocument/2006/relationships/image" Target="../media/image30.svg"/></Relationships>
</file>

<file path=ppt/slides/_rels/slide32.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96.png"/><Relationship Id="rId7" Type="http://schemas.openxmlformats.org/officeDocument/2006/relationships/image" Target="../media/image102.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98.png"/><Relationship Id="rId4" Type="http://schemas.openxmlformats.org/officeDocument/2006/relationships/image" Target="../media/image30.svg"/></Relationships>
</file>

<file path=ppt/slides/_rels/slide33.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96.png"/><Relationship Id="rId7" Type="http://schemas.openxmlformats.org/officeDocument/2006/relationships/image" Target="../media/image102.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98.png"/><Relationship Id="rId4" Type="http://schemas.openxmlformats.org/officeDocument/2006/relationships/image" Target="../media/image30.svg"/></Relationships>
</file>

<file path=ppt/slides/_rels/slide34.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96.png"/><Relationship Id="rId7" Type="http://schemas.openxmlformats.org/officeDocument/2006/relationships/image" Target="../media/image102.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98.png"/><Relationship Id="rId4" Type="http://schemas.openxmlformats.org/officeDocument/2006/relationships/image" Target="../media/image30.svg"/></Relationships>
</file>

<file path=ppt/slides/_rels/slide35.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96.png"/><Relationship Id="rId7" Type="http://schemas.openxmlformats.org/officeDocument/2006/relationships/image" Target="../media/image102.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98.png"/><Relationship Id="rId4" Type="http://schemas.openxmlformats.org/officeDocument/2006/relationships/image" Target="../media/image30.svg"/><Relationship Id="rId9" Type="http://schemas.openxmlformats.org/officeDocument/2006/relationships/image" Target="../media/image128.png"/></Relationships>
</file>

<file path=ppt/slides/_rels/slide36.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96.png"/><Relationship Id="rId7" Type="http://schemas.openxmlformats.org/officeDocument/2006/relationships/image" Target="../media/image102.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98.png"/><Relationship Id="rId4" Type="http://schemas.openxmlformats.org/officeDocument/2006/relationships/image" Target="../media/image30.svg"/><Relationship Id="rId9" Type="http://schemas.openxmlformats.org/officeDocument/2006/relationships/image" Target="../media/image12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9.xml"/></Relationships>
</file>

<file path=ppt/slides/_rels/slide3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134.png"/><Relationship Id="rId11" Type="http://schemas.openxmlformats.org/officeDocument/2006/relationships/image" Target="../media/image30.svg"/><Relationship Id="rId5" Type="http://schemas.openxmlformats.org/officeDocument/2006/relationships/image" Target="../media/image133.png"/><Relationship Id="rId10" Type="http://schemas.openxmlformats.org/officeDocument/2006/relationships/image" Target="../media/image96.png"/><Relationship Id="rId4" Type="http://schemas.openxmlformats.org/officeDocument/2006/relationships/image" Target="../media/image132.png"/><Relationship Id="rId9" Type="http://schemas.openxmlformats.org/officeDocument/2006/relationships/image" Target="../media/image137.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jpeg"/><Relationship Id="rId25" Type="http://schemas.openxmlformats.org/officeDocument/2006/relationships/image" Target="../media/image51.png"/><Relationship Id="rId2" Type="http://schemas.openxmlformats.org/officeDocument/2006/relationships/notesSlide" Target="../notesSlides/notesSlide3.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102.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s>
</file>

<file path=ppt/slides/_rels/slide40.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134.png"/><Relationship Id="rId11" Type="http://schemas.openxmlformats.org/officeDocument/2006/relationships/image" Target="../media/image30.svg"/><Relationship Id="rId5" Type="http://schemas.openxmlformats.org/officeDocument/2006/relationships/image" Target="../media/image133.png"/><Relationship Id="rId10" Type="http://schemas.openxmlformats.org/officeDocument/2006/relationships/image" Target="../media/image96.png"/><Relationship Id="rId4" Type="http://schemas.openxmlformats.org/officeDocument/2006/relationships/image" Target="../media/image132.png"/><Relationship Id="rId9" Type="http://schemas.openxmlformats.org/officeDocument/2006/relationships/image" Target="../media/image137.png"/></Relationships>
</file>

<file path=ppt/slides/_rels/slide41.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134.png"/><Relationship Id="rId11" Type="http://schemas.openxmlformats.org/officeDocument/2006/relationships/image" Target="../media/image30.svg"/><Relationship Id="rId5" Type="http://schemas.openxmlformats.org/officeDocument/2006/relationships/image" Target="../media/image133.png"/><Relationship Id="rId10" Type="http://schemas.openxmlformats.org/officeDocument/2006/relationships/image" Target="../media/image96.png"/><Relationship Id="rId4" Type="http://schemas.openxmlformats.org/officeDocument/2006/relationships/image" Target="../media/image132.png"/><Relationship Id="rId9" Type="http://schemas.openxmlformats.org/officeDocument/2006/relationships/image" Target="../media/image137.png"/></Relationships>
</file>

<file path=ppt/slides/_rels/slide42.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134.png"/><Relationship Id="rId11" Type="http://schemas.openxmlformats.org/officeDocument/2006/relationships/image" Target="../media/image30.svg"/><Relationship Id="rId5" Type="http://schemas.openxmlformats.org/officeDocument/2006/relationships/image" Target="../media/image133.png"/><Relationship Id="rId10" Type="http://schemas.openxmlformats.org/officeDocument/2006/relationships/image" Target="../media/image96.png"/><Relationship Id="rId4" Type="http://schemas.openxmlformats.org/officeDocument/2006/relationships/image" Target="../media/image132.png"/><Relationship Id="rId9" Type="http://schemas.openxmlformats.org/officeDocument/2006/relationships/image" Target="../media/image137.png"/></Relationships>
</file>

<file path=ppt/slides/_rels/slide43.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134.png"/><Relationship Id="rId11" Type="http://schemas.openxmlformats.org/officeDocument/2006/relationships/image" Target="../media/image30.svg"/><Relationship Id="rId5" Type="http://schemas.openxmlformats.org/officeDocument/2006/relationships/image" Target="../media/image133.png"/><Relationship Id="rId10" Type="http://schemas.openxmlformats.org/officeDocument/2006/relationships/image" Target="../media/image96.png"/><Relationship Id="rId4" Type="http://schemas.openxmlformats.org/officeDocument/2006/relationships/image" Target="../media/image132.png"/><Relationship Id="rId9" Type="http://schemas.openxmlformats.org/officeDocument/2006/relationships/image" Target="../media/image13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image" Target="../media/image65.png"/><Relationship Id="rId18" Type="http://schemas.openxmlformats.org/officeDocument/2006/relationships/image" Target="../media/image69.png"/><Relationship Id="rId3" Type="http://schemas.openxmlformats.org/officeDocument/2006/relationships/image" Target="../media/image138.png"/><Relationship Id="rId21" Type="http://schemas.openxmlformats.org/officeDocument/2006/relationships/image" Target="../media/image72.png"/><Relationship Id="rId7" Type="http://schemas.openxmlformats.org/officeDocument/2006/relationships/image" Target="../media/image142.png"/><Relationship Id="rId12" Type="http://schemas.openxmlformats.org/officeDocument/2006/relationships/image" Target="../media/image64.png"/><Relationship Id="rId17" Type="http://schemas.openxmlformats.org/officeDocument/2006/relationships/image" Target="../media/image68.png"/><Relationship Id="rId2" Type="http://schemas.openxmlformats.org/officeDocument/2006/relationships/notesSlide" Target="../notesSlides/notesSlide38.xml"/><Relationship Id="rId16" Type="http://schemas.openxmlformats.org/officeDocument/2006/relationships/image" Target="../media/image67.png"/><Relationship Id="rId20" Type="http://schemas.openxmlformats.org/officeDocument/2006/relationships/image" Target="../media/image71.jpeg"/><Relationship Id="rId1" Type="http://schemas.openxmlformats.org/officeDocument/2006/relationships/slideLayout" Target="../slideLayouts/slideLayout8.xml"/><Relationship Id="rId6" Type="http://schemas.openxmlformats.org/officeDocument/2006/relationships/image" Target="../media/image141.png"/><Relationship Id="rId11" Type="http://schemas.openxmlformats.org/officeDocument/2006/relationships/image" Target="../media/image63.png"/><Relationship Id="rId24" Type="http://schemas.openxmlformats.org/officeDocument/2006/relationships/image" Target="../media/image75.png"/><Relationship Id="rId5" Type="http://schemas.openxmlformats.org/officeDocument/2006/relationships/image" Target="../media/image140.png"/><Relationship Id="rId15" Type="http://schemas.openxmlformats.org/officeDocument/2006/relationships/image" Target="../media/image38.png"/><Relationship Id="rId23" Type="http://schemas.openxmlformats.org/officeDocument/2006/relationships/image" Target="../media/image74.png"/><Relationship Id="rId10" Type="http://schemas.openxmlformats.org/officeDocument/2006/relationships/image" Target="../media/image62.png"/><Relationship Id="rId19" Type="http://schemas.openxmlformats.org/officeDocument/2006/relationships/image" Target="../media/image70.png"/><Relationship Id="rId4" Type="http://schemas.openxmlformats.org/officeDocument/2006/relationships/image" Target="../media/image139.png"/><Relationship Id="rId9" Type="http://schemas.openxmlformats.org/officeDocument/2006/relationships/image" Target="../media/image144.png"/><Relationship Id="rId14" Type="http://schemas.openxmlformats.org/officeDocument/2006/relationships/image" Target="../media/image66.png"/><Relationship Id="rId22" Type="http://schemas.openxmlformats.org/officeDocument/2006/relationships/image" Target="../media/image73.png"/></Relationships>
</file>

<file path=ppt/slides/_rels/slide47.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image" Target="../media/image146.png"/><Relationship Id="rId18" Type="http://schemas.openxmlformats.org/officeDocument/2006/relationships/image" Target="../media/image35.png"/><Relationship Id="rId3" Type="http://schemas.openxmlformats.org/officeDocument/2006/relationships/image" Target="../media/image138.png"/><Relationship Id="rId21" Type="http://schemas.openxmlformats.org/officeDocument/2006/relationships/image" Target="../media/image38.png"/><Relationship Id="rId7" Type="http://schemas.openxmlformats.org/officeDocument/2006/relationships/image" Target="../media/image142.png"/><Relationship Id="rId12" Type="http://schemas.openxmlformats.org/officeDocument/2006/relationships/image" Target="../media/image145.pn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notesSlide" Target="../notesSlides/notesSlide39.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image" Target="../media/image141.png"/><Relationship Id="rId11" Type="http://schemas.openxmlformats.org/officeDocument/2006/relationships/image" Target="../media/image30.svg"/><Relationship Id="rId24" Type="http://schemas.openxmlformats.org/officeDocument/2006/relationships/image" Target="../media/image41.png"/><Relationship Id="rId5" Type="http://schemas.openxmlformats.org/officeDocument/2006/relationships/image" Target="../media/image140.png"/><Relationship Id="rId15" Type="http://schemas.openxmlformats.org/officeDocument/2006/relationships/image" Target="../media/image148.png"/><Relationship Id="rId23" Type="http://schemas.openxmlformats.org/officeDocument/2006/relationships/image" Target="../media/image40.png"/><Relationship Id="rId10" Type="http://schemas.openxmlformats.org/officeDocument/2006/relationships/image" Target="../media/image29.png"/><Relationship Id="rId19" Type="http://schemas.openxmlformats.org/officeDocument/2006/relationships/image" Target="../media/image36.png"/><Relationship Id="rId4" Type="http://schemas.openxmlformats.org/officeDocument/2006/relationships/image" Target="../media/image139.png"/><Relationship Id="rId9" Type="http://schemas.openxmlformats.org/officeDocument/2006/relationships/image" Target="../media/image144.png"/><Relationship Id="rId14" Type="http://schemas.openxmlformats.org/officeDocument/2006/relationships/image" Target="../media/image147.png"/><Relationship Id="rId22" Type="http://schemas.openxmlformats.org/officeDocument/2006/relationships/image" Target="../media/image3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9.xml"/></Relationships>
</file>

<file path=ppt/slides/_rels/slide49.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41.xml"/><Relationship Id="rId1" Type="http://schemas.openxmlformats.org/officeDocument/2006/relationships/slideLayout" Target="../slideLayouts/slideLayout99.xml"/></Relationships>
</file>

<file path=ppt/slides/_rels/slide5.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69.png"/><Relationship Id="rId3" Type="http://schemas.openxmlformats.org/officeDocument/2006/relationships/image" Target="../media/image55.png"/><Relationship Id="rId21" Type="http://schemas.openxmlformats.org/officeDocument/2006/relationships/image" Target="../media/image72.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8.png"/><Relationship Id="rId25" Type="http://schemas.openxmlformats.org/officeDocument/2006/relationships/image" Target="../media/image76.png"/><Relationship Id="rId2" Type="http://schemas.openxmlformats.org/officeDocument/2006/relationships/notesSlide" Target="../notesSlides/notesSlide4.xml"/><Relationship Id="rId16" Type="http://schemas.openxmlformats.org/officeDocument/2006/relationships/image" Target="../media/image67.png"/><Relationship Id="rId20" Type="http://schemas.openxmlformats.org/officeDocument/2006/relationships/image" Target="../media/image71.jpeg"/><Relationship Id="rId1" Type="http://schemas.openxmlformats.org/officeDocument/2006/relationships/slideLayout" Target="../slideLayouts/slideLayout8.xml"/><Relationship Id="rId6" Type="http://schemas.openxmlformats.org/officeDocument/2006/relationships/image" Target="../media/image58.png"/><Relationship Id="rId11" Type="http://schemas.openxmlformats.org/officeDocument/2006/relationships/image" Target="../media/image63.png"/><Relationship Id="rId24" Type="http://schemas.openxmlformats.org/officeDocument/2006/relationships/image" Target="../media/image75.png"/><Relationship Id="rId5" Type="http://schemas.openxmlformats.org/officeDocument/2006/relationships/image" Target="../media/image57.png"/><Relationship Id="rId15" Type="http://schemas.openxmlformats.org/officeDocument/2006/relationships/image" Target="../media/image38.png"/><Relationship Id="rId23" Type="http://schemas.openxmlformats.org/officeDocument/2006/relationships/image" Target="../media/image74.png"/><Relationship Id="rId10" Type="http://schemas.openxmlformats.org/officeDocument/2006/relationships/image" Target="../media/image62.png"/><Relationship Id="rId19" Type="http://schemas.openxmlformats.org/officeDocument/2006/relationships/image" Target="../media/image70.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 Id="rId22" Type="http://schemas.openxmlformats.org/officeDocument/2006/relationships/image" Target="../media/image73.png"/></Relationships>
</file>

<file path=ppt/slides/_rels/slide50.xml.rels><?xml version="1.0" encoding="UTF-8" standalone="yes"?>
<Relationships xmlns="http://schemas.openxmlformats.org/package/2006/relationships"><Relationship Id="rId8" Type="http://schemas.openxmlformats.org/officeDocument/2006/relationships/hyperlink" Target="mailto:arvaradh@microsoft.com" TargetMode="External"/><Relationship Id="rId3" Type="http://schemas.openxmlformats.org/officeDocument/2006/relationships/hyperlink" Target="https://aka.ms/M365GroupsTC" TargetMode="External"/><Relationship Id="rId7" Type="http://schemas.openxmlformats.org/officeDocument/2006/relationships/hyperlink" Target="https://www.microsoft.com/fasttrack" TargetMode="External"/><Relationship Id="rId2" Type="http://schemas.openxmlformats.org/officeDocument/2006/relationships/notesSlide" Target="../notesSlides/notesSlide42.xml"/><Relationship Id="rId1" Type="http://schemas.openxmlformats.org/officeDocument/2006/relationships/slideLayout" Target="../slideLayouts/slideLayout102.xml"/><Relationship Id="rId6" Type="http://schemas.openxmlformats.org/officeDocument/2006/relationships/hyperlink" Target="https://office.com/roadmap" TargetMode="External"/><Relationship Id="rId5" Type="http://schemas.openxmlformats.org/officeDocument/2006/relationships/hyperlink" Target="https://aka.ms/M365GroupsGraph" TargetMode="External"/><Relationship Id="rId10" Type="http://schemas.microsoft.com/office/2007/relationships/hdphoto" Target="../media/hdphoto1.wdp"/><Relationship Id="rId4" Type="http://schemas.openxmlformats.org/officeDocument/2006/relationships/hyperlink" Target="https://aka.ms/M365GroupsUV" TargetMode="External"/><Relationship Id="rId9" Type="http://schemas.openxmlformats.org/officeDocument/2006/relationships/image" Target="../media/image2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9.xml"/></Relationships>
</file>

<file path=ppt/slides/_rels/slide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1317785"/>
            <a:ext cx="9144000" cy="2215991"/>
          </a:xfrm>
        </p:spPr>
        <p:txBody>
          <a:bodyPr/>
          <a:lstStyle/>
          <a:p>
            <a:br>
              <a:rPr lang="en-US" dirty="0"/>
            </a:br>
            <a:br>
              <a:rPr lang="en-US" dirty="0"/>
            </a:br>
            <a:r>
              <a:rPr lang="en-US" dirty="0"/>
              <a:t>Microsoft 365 Groups: </a:t>
            </a:r>
            <a:br>
              <a:rPr lang="en-US" dirty="0"/>
            </a:br>
            <a:r>
              <a:rPr lang="en-US" dirty="0"/>
              <a:t>Overview and Architecture</a:t>
            </a:r>
          </a:p>
        </p:txBody>
      </p:sp>
      <p:sp>
        <p:nvSpPr>
          <p:cNvPr id="5" name="Text Placeholder 4"/>
          <p:cNvSpPr>
            <a:spLocks noGrp="1"/>
          </p:cNvSpPr>
          <p:nvPr>
            <p:ph type="body" sz="quarter" idx="12"/>
          </p:nvPr>
        </p:nvSpPr>
        <p:spPr>
          <a:xfrm>
            <a:off x="1705430" y="3962400"/>
            <a:ext cx="9144000" cy="923330"/>
          </a:xfrm>
        </p:spPr>
        <p:txBody>
          <a:bodyPr/>
          <a:lstStyle/>
          <a:p>
            <a:r>
              <a:rPr lang="en-US" dirty="0"/>
              <a:t>Arun </a:t>
            </a:r>
            <a:r>
              <a:rPr lang="en-US" dirty="0" err="1"/>
              <a:t>Varadharajan</a:t>
            </a:r>
            <a:endParaRPr lang="en-US" dirty="0"/>
          </a:p>
          <a:p>
            <a:r>
              <a:rPr lang="en-US" sz="2400" dirty="0"/>
              <a:t>Principal Program Manager</a:t>
            </a:r>
            <a:endParaRPr lang="en-US" sz="1100" dirty="0">
              <a:solidFill>
                <a:srgbClr val="0078D4"/>
              </a:solidFill>
              <a:cs typeface="Segoe UI"/>
              <a:hlinkClick r:id="rId3">
                <a:extLst>
                  <a:ext uri="{A12FA001-AC4F-418D-AE19-62706E023703}">
                    <ahyp:hlinkClr xmlns:ahyp="http://schemas.microsoft.com/office/drawing/2018/hyperlinkcolor" val="tx"/>
                  </a:ext>
                </a:extLst>
              </a:hlinkClick>
            </a:endParaRPr>
          </a:p>
          <a:p>
            <a:r>
              <a:rPr lang="en-US" sz="1400" dirty="0">
                <a:cs typeface="Segoe UI"/>
                <a:hlinkClick r:id="rId3">
                  <a:extLst>
                    <a:ext uri="{A12FA001-AC4F-418D-AE19-62706E023703}">
                      <ahyp:hlinkClr xmlns:ahyp="http://schemas.microsoft.com/office/drawing/2018/hyperlinkcolor" val="tx"/>
                    </a:ext>
                  </a:extLst>
                </a:hlinkClick>
              </a:rPr>
              <a:t>arvaradh@microsoft.com</a:t>
            </a:r>
            <a:endParaRPr lang="en-US" sz="1400" dirty="0">
              <a:cs typeface="Segoe UI"/>
            </a:endParaRPr>
          </a:p>
        </p:txBody>
      </p:sp>
      <p:pic>
        <p:nvPicPr>
          <p:cNvPr id="6" name="Picture 5">
            <a:extLst>
              <a:ext uri="{FF2B5EF4-FFF2-40B4-BE49-F238E27FC236}">
                <a16:creationId xmlns:a16="http://schemas.microsoft.com/office/drawing/2014/main" id="{B118393C-8725-774E-B7BA-1D777ABF555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584200" y="3918911"/>
            <a:ext cx="1010308" cy="1010308"/>
          </a:xfrm>
          <a:prstGeom prst="ellipse">
            <a:avLst/>
          </a:prstGeom>
          <a:ln w="63500" cap="rnd">
            <a:noFill/>
          </a:ln>
          <a:effectLst/>
        </p:spPr>
      </p:pic>
    </p:spTree>
    <p:extLst>
      <p:ext uri="{BB962C8B-B14F-4D97-AF65-F5344CB8AC3E}">
        <p14:creationId xmlns:p14="http://schemas.microsoft.com/office/powerpoint/2010/main" val="33679934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75C94-955F-4373-8C6A-828B7ABFB4E5}"/>
              </a:ext>
            </a:extLst>
          </p:cNvPr>
          <p:cNvSpPr>
            <a:spLocks noGrp="1"/>
          </p:cNvSpPr>
          <p:nvPr>
            <p:ph type="title"/>
          </p:nvPr>
        </p:nvSpPr>
        <p:spPr/>
        <p:txBody>
          <a:bodyPr/>
          <a:lstStyle/>
          <a:p>
            <a:r>
              <a:rPr lang="en-US" dirty="0"/>
              <a:t>Groups Visibility</a:t>
            </a:r>
          </a:p>
        </p:txBody>
      </p:sp>
      <p:sp>
        <p:nvSpPr>
          <p:cNvPr id="10" name="TextBox 10">
            <a:extLst>
              <a:ext uri="{FF2B5EF4-FFF2-40B4-BE49-F238E27FC236}">
                <a16:creationId xmlns:a16="http://schemas.microsoft.com/office/drawing/2014/main" id="{69C0FE11-B324-431D-84EC-E0837FE8192D}"/>
              </a:ext>
            </a:extLst>
          </p:cNvPr>
          <p:cNvSpPr txBox="1"/>
          <p:nvPr/>
        </p:nvSpPr>
        <p:spPr>
          <a:xfrm>
            <a:off x="7634689" y="1770742"/>
            <a:ext cx="1140636" cy="62414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353535"/>
                    </a:gs>
                    <a:gs pos="100000">
                      <a:srgbClr val="353535"/>
                    </a:gs>
                  </a:gsLst>
                  <a:lin ang="5400000" scaled="0"/>
                </a:gradFill>
                <a:effectLst/>
                <a:uLnTx/>
                <a:uFillTx/>
                <a:latin typeface="Segoe UI Semibold"/>
                <a:ea typeface="+mn-ea"/>
                <a:cs typeface="Segoe UI" pitchFamily="34" charset="0"/>
              </a:rPr>
              <a:t>Outlook</a:t>
            </a:r>
          </a:p>
        </p:txBody>
      </p:sp>
      <p:sp>
        <p:nvSpPr>
          <p:cNvPr id="14" name="TextBox 10">
            <a:extLst>
              <a:ext uri="{FF2B5EF4-FFF2-40B4-BE49-F238E27FC236}">
                <a16:creationId xmlns:a16="http://schemas.microsoft.com/office/drawing/2014/main" id="{4309D490-7EAC-4665-89E3-A40CA03A45F4}"/>
              </a:ext>
            </a:extLst>
          </p:cNvPr>
          <p:cNvSpPr txBox="1"/>
          <p:nvPr/>
        </p:nvSpPr>
        <p:spPr>
          <a:xfrm>
            <a:off x="9513242" y="1771258"/>
            <a:ext cx="1033381" cy="62414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353535"/>
                    </a:gs>
                    <a:gs pos="100000">
                      <a:srgbClr val="353535"/>
                    </a:gs>
                  </a:gsLst>
                  <a:lin ang="5400000" scaled="0"/>
                </a:gradFill>
                <a:effectLst/>
                <a:uLnTx/>
                <a:uFillTx/>
                <a:latin typeface="Segoe UI Semibold"/>
                <a:ea typeface="+mn-ea"/>
                <a:cs typeface="Segoe UI" pitchFamily="34" charset="0"/>
              </a:rPr>
              <a:t>Teams</a:t>
            </a:r>
          </a:p>
        </p:txBody>
      </p:sp>
      <p:pic>
        <p:nvPicPr>
          <p:cNvPr id="2050" name="Picture 2" descr="Image result for ms outlook new icon">
            <a:extLst>
              <a:ext uri="{FF2B5EF4-FFF2-40B4-BE49-F238E27FC236}">
                <a16:creationId xmlns:a16="http://schemas.microsoft.com/office/drawing/2014/main" id="{B632E748-5433-4B24-B97F-F97E0614A18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91952" y="1287258"/>
            <a:ext cx="594487" cy="5539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ms teams  new icon">
            <a:extLst>
              <a:ext uri="{FF2B5EF4-FFF2-40B4-BE49-F238E27FC236}">
                <a16:creationId xmlns:a16="http://schemas.microsoft.com/office/drawing/2014/main" id="{03D30848-A646-4507-9E76-FF51A7802B13}"/>
              </a:ext>
            </a:extLst>
          </p:cNvPr>
          <p:cNvPicPr>
            <a:picLocks noChangeAspect="1" noChangeArrowheads="1"/>
          </p:cNvPicPr>
          <p:nvPr/>
        </p:nvPicPr>
        <p:blipFill>
          <a:blip r:embed="rId4" cstate="email">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a:fillRect/>
          </a:stretch>
        </p:blipFill>
        <p:spPr bwMode="auto">
          <a:xfrm>
            <a:off x="9513242" y="1216717"/>
            <a:ext cx="622897" cy="624141"/>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a:extLst>
              <a:ext uri="{FF2B5EF4-FFF2-40B4-BE49-F238E27FC236}">
                <a16:creationId xmlns:a16="http://schemas.microsoft.com/office/drawing/2014/main" id="{88F5AF9A-56BD-1744-9FE0-A924DF5B635C}"/>
              </a:ext>
            </a:extLst>
          </p:cNvPr>
          <p:cNvSpPr/>
          <p:nvPr/>
        </p:nvSpPr>
        <p:spPr bwMode="auto">
          <a:xfrm>
            <a:off x="8713190" y="1418773"/>
            <a:ext cx="515425" cy="494519"/>
          </a:xfrm>
          <a:prstGeom prst="rightArrow">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55" name="TextBox 54">
            <a:extLst>
              <a:ext uri="{FF2B5EF4-FFF2-40B4-BE49-F238E27FC236}">
                <a16:creationId xmlns:a16="http://schemas.microsoft.com/office/drawing/2014/main" id="{12E9F839-BA46-6F47-9526-9A69AEBE86EA}"/>
              </a:ext>
            </a:extLst>
          </p:cNvPr>
          <p:cNvSpPr txBox="1"/>
          <p:nvPr/>
        </p:nvSpPr>
        <p:spPr>
          <a:xfrm>
            <a:off x="680723" y="1577664"/>
            <a:ext cx="4804081" cy="1508105"/>
          </a:xfrm>
          <a:prstGeom prst="rect">
            <a:avLst/>
          </a:prstGeom>
          <a:noFill/>
        </p:spPr>
        <p:txBody>
          <a:bodyPr wrap="square" lIns="91440" tIns="0" rIns="0" bIns="0" rtlCol="0">
            <a:spAutoFit/>
          </a:bodyPr>
          <a:lstStyle/>
          <a:p>
            <a:pPr marL="285750" marR="0" lvl="0" indent="-285750" algn="l" defTabSz="914367" rtl="0" eaLnBrk="1" fontAlgn="auto" latinLnBrk="0" hangingPunct="1">
              <a:lnSpc>
                <a:spcPct val="100000"/>
              </a:lnSpc>
              <a:spcBef>
                <a:spcPts val="0"/>
              </a:spcBef>
              <a:spcAft>
                <a:spcPts val="60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Outlook groups are not created in Teams by default</a:t>
            </a:r>
          </a:p>
          <a:p>
            <a:pPr marL="285750" marR="0" lvl="0" indent="-285750" algn="l" defTabSz="914367" rtl="0" eaLnBrk="1" fontAlgn="auto" latinLnBrk="0" hangingPunct="1">
              <a:lnSpc>
                <a:spcPct val="100000"/>
              </a:lnSpc>
              <a:spcBef>
                <a:spcPts val="0"/>
              </a:spcBef>
              <a:spcAft>
                <a:spcPts val="600"/>
              </a:spcAft>
              <a:buClrTx/>
              <a:buSzTx/>
              <a:buFontTx/>
              <a:buChar char="-"/>
              <a:tabLst/>
              <a:defRPr/>
            </a:pPr>
            <a:r>
              <a:rPr lang="en-US" sz="1600" dirty="0">
                <a:solidFill>
                  <a:srgbClr val="000000"/>
                </a:solidFill>
                <a:latin typeface="Segoe UI"/>
                <a:cs typeface="Segoe UI Semilight" panose="020B0402040204020203" pitchFamily="34" charset="0"/>
              </a:rPr>
              <a:t>Member are confused which surface to use</a:t>
            </a:r>
          </a:p>
          <a:p>
            <a:pPr marL="285750" marR="0" lvl="0" indent="-285750" algn="l" defTabSz="914367" rtl="0" eaLnBrk="1" fontAlgn="auto" latinLnBrk="0" hangingPunct="1">
              <a:lnSpc>
                <a:spcPct val="100000"/>
              </a:lnSpc>
              <a:spcBef>
                <a:spcPts val="0"/>
              </a:spcBef>
              <a:spcAft>
                <a:spcPts val="600"/>
              </a:spcAft>
              <a:buClrTx/>
              <a:buSzTx/>
              <a:buFontTx/>
              <a:buChar char="-"/>
              <a:tabLst/>
              <a:defRPr/>
            </a:pPr>
            <a:r>
              <a:rPr lang="en-US" sz="1600" dirty="0">
                <a:solidFill>
                  <a:srgbClr val="000000"/>
                </a:solidFill>
                <a:latin typeface="Segoe UI"/>
                <a:cs typeface="Segoe UI Semilight" panose="020B0402040204020203" pitchFamily="34" charset="0"/>
              </a:rPr>
              <a:t>Cluttering of left-nav in either apps</a:t>
            </a:r>
          </a:p>
          <a:p>
            <a:pPr marL="285750" marR="0" lvl="0" indent="-285750" algn="l" defTabSz="914367" rtl="0" eaLnBrk="1" fontAlgn="auto" latinLnBrk="0" hangingPunct="1">
              <a:lnSpc>
                <a:spcPct val="100000"/>
              </a:lnSpc>
              <a:spcBef>
                <a:spcPts val="0"/>
              </a:spcBef>
              <a:spcAft>
                <a:spcPts val="60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Teams can be easily enabled through these steps</a:t>
            </a:r>
          </a:p>
          <a:p>
            <a:pPr marL="285750" marR="0" lvl="0" indent="-285750" algn="l" defTabSz="914367" rtl="0" eaLnBrk="1" fontAlgn="auto" latinLnBrk="0" hangingPunct="1">
              <a:lnSpc>
                <a:spcPct val="100000"/>
              </a:lnSpc>
              <a:spcBef>
                <a:spcPts val="0"/>
              </a:spcBef>
              <a:spcAft>
                <a:spcPts val="600"/>
              </a:spcAft>
              <a:buClrTx/>
              <a:buSzTx/>
              <a:buFontTx/>
              <a:buChar char="-"/>
              <a:tabLst/>
              <a:defRPr/>
            </a:pPr>
            <a:endParaRPr kumimoji="0" lang="en-US" sz="14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endParaRPr>
          </a:p>
        </p:txBody>
      </p:sp>
      <p:pic>
        <p:nvPicPr>
          <p:cNvPr id="15" name="Picture 14" descr="A screenshot of a cell phone&#10;&#10;Description automatically generated">
            <a:extLst>
              <a:ext uri="{FF2B5EF4-FFF2-40B4-BE49-F238E27FC236}">
                <a16:creationId xmlns:a16="http://schemas.microsoft.com/office/drawing/2014/main" id="{DEBB544D-6A59-FF4C-A970-A87B069EED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1997" y="3757748"/>
            <a:ext cx="3612689" cy="2339810"/>
          </a:xfrm>
          <a:prstGeom prst="rect">
            <a:avLst/>
          </a:prstGeom>
        </p:spPr>
      </p:pic>
      <p:pic>
        <p:nvPicPr>
          <p:cNvPr id="21" name="Picture 20" descr="A screenshot of a cell phone&#10;&#10;Description automatically generated">
            <a:extLst>
              <a:ext uri="{FF2B5EF4-FFF2-40B4-BE49-F238E27FC236}">
                <a16:creationId xmlns:a16="http://schemas.microsoft.com/office/drawing/2014/main" id="{E11C764D-0F64-B342-A947-4F1626C80C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67726" y="3757748"/>
            <a:ext cx="2332311" cy="2339810"/>
          </a:xfrm>
          <a:prstGeom prst="rect">
            <a:avLst/>
          </a:prstGeom>
        </p:spPr>
      </p:pic>
      <p:pic>
        <p:nvPicPr>
          <p:cNvPr id="32" name="Picture 31" descr="A screenshot of a cell phone&#10;&#10;Description automatically generated">
            <a:extLst>
              <a:ext uri="{FF2B5EF4-FFF2-40B4-BE49-F238E27FC236}">
                <a16:creationId xmlns:a16="http://schemas.microsoft.com/office/drawing/2014/main" id="{58AC7A2D-91BF-AC46-9CF0-AFD7D204565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44526" y="3757748"/>
            <a:ext cx="2314138" cy="2339810"/>
          </a:xfrm>
          <a:prstGeom prst="rect">
            <a:avLst/>
          </a:prstGeom>
        </p:spPr>
      </p:pic>
      <p:pic>
        <p:nvPicPr>
          <p:cNvPr id="34" name="Picture 33" descr="A screenshot of a cell phone&#10;&#10;Description automatically generated">
            <a:extLst>
              <a:ext uri="{FF2B5EF4-FFF2-40B4-BE49-F238E27FC236}">
                <a16:creationId xmlns:a16="http://schemas.microsoft.com/office/drawing/2014/main" id="{E6A02D06-5521-F44A-85A5-186BEB7D0C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093" y="3757748"/>
            <a:ext cx="2263549" cy="2339810"/>
          </a:xfrm>
          <a:prstGeom prst="rect">
            <a:avLst/>
          </a:prstGeom>
        </p:spPr>
      </p:pic>
      <p:sp>
        <p:nvSpPr>
          <p:cNvPr id="64" name="Right Arrow 63">
            <a:extLst>
              <a:ext uri="{FF2B5EF4-FFF2-40B4-BE49-F238E27FC236}">
                <a16:creationId xmlns:a16="http://schemas.microsoft.com/office/drawing/2014/main" id="{2F9A7D5B-6AFE-1F4A-A748-A75F16F1B04D}"/>
              </a:ext>
            </a:extLst>
          </p:cNvPr>
          <p:cNvSpPr/>
          <p:nvPr/>
        </p:nvSpPr>
        <p:spPr bwMode="auto">
          <a:xfrm>
            <a:off x="2420877" y="4608625"/>
            <a:ext cx="347729" cy="308608"/>
          </a:xfrm>
          <a:prstGeom prst="rightArrow">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65" name="Right Arrow 64">
            <a:extLst>
              <a:ext uri="{FF2B5EF4-FFF2-40B4-BE49-F238E27FC236}">
                <a16:creationId xmlns:a16="http://schemas.microsoft.com/office/drawing/2014/main" id="{17A1EFEE-E5B3-F74C-A1A7-AA56E5D1AE0A}"/>
              </a:ext>
            </a:extLst>
          </p:cNvPr>
          <p:cNvSpPr/>
          <p:nvPr/>
        </p:nvSpPr>
        <p:spPr bwMode="auto">
          <a:xfrm>
            <a:off x="5228436" y="4608625"/>
            <a:ext cx="347729" cy="308608"/>
          </a:xfrm>
          <a:prstGeom prst="rightArrow">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66" name="Right Arrow 65">
            <a:extLst>
              <a:ext uri="{FF2B5EF4-FFF2-40B4-BE49-F238E27FC236}">
                <a16:creationId xmlns:a16="http://schemas.microsoft.com/office/drawing/2014/main" id="{534E1F0E-06EE-E549-B019-C6DCE21DE1A9}"/>
              </a:ext>
            </a:extLst>
          </p:cNvPr>
          <p:cNvSpPr/>
          <p:nvPr/>
        </p:nvSpPr>
        <p:spPr bwMode="auto">
          <a:xfrm>
            <a:off x="8077798" y="4608625"/>
            <a:ext cx="347729" cy="308608"/>
          </a:xfrm>
          <a:prstGeom prst="rightArrow">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2116706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75C94-955F-4373-8C6A-828B7ABFB4E5}"/>
              </a:ext>
            </a:extLst>
          </p:cNvPr>
          <p:cNvSpPr>
            <a:spLocks noGrp="1"/>
          </p:cNvSpPr>
          <p:nvPr>
            <p:ph type="title"/>
          </p:nvPr>
        </p:nvSpPr>
        <p:spPr/>
        <p:txBody>
          <a:bodyPr/>
          <a:lstStyle/>
          <a:p>
            <a:r>
              <a:rPr lang="en-US" dirty="0"/>
              <a:t>Groups Visibility</a:t>
            </a:r>
          </a:p>
        </p:txBody>
      </p:sp>
      <p:sp>
        <p:nvSpPr>
          <p:cNvPr id="10" name="TextBox 10">
            <a:extLst>
              <a:ext uri="{FF2B5EF4-FFF2-40B4-BE49-F238E27FC236}">
                <a16:creationId xmlns:a16="http://schemas.microsoft.com/office/drawing/2014/main" id="{69C0FE11-B324-431D-84EC-E0837FE8192D}"/>
              </a:ext>
            </a:extLst>
          </p:cNvPr>
          <p:cNvSpPr txBox="1"/>
          <p:nvPr/>
        </p:nvSpPr>
        <p:spPr>
          <a:xfrm>
            <a:off x="9395254" y="1854525"/>
            <a:ext cx="1140636" cy="62414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353535"/>
                    </a:gs>
                    <a:gs pos="100000">
                      <a:srgbClr val="353535"/>
                    </a:gs>
                  </a:gsLst>
                  <a:lin ang="5400000" scaled="0"/>
                </a:gradFill>
                <a:effectLst/>
                <a:uLnTx/>
                <a:uFillTx/>
                <a:latin typeface="Segoe UI Semibold"/>
                <a:ea typeface="+mn-ea"/>
                <a:cs typeface="Segoe UI" pitchFamily="34" charset="0"/>
              </a:rPr>
              <a:t>Outlook</a:t>
            </a:r>
          </a:p>
        </p:txBody>
      </p:sp>
      <p:sp>
        <p:nvSpPr>
          <p:cNvPr id="14" name="TextBox 10">
            <a:extLst>
              <a:ext uri="{FF2B5EF4-FFF2-40B4-BE49-F238E27FC236}">
                <a16:creationId xmlns:a16="http://schemas.microsoft.com/office/drawing/2014/main" id="{4309D490-7EAC-4665-89E3-A40CA03A45F4}"/>
              </a:ext>
            </a:extLst>
          </p:cNvPr>
          <p:cNvSpPr txBox="1"/>
          <p:nvPr/>
        </p:nvSpPr>
        <p:spPr>
          <a:xfrm>
            <a:off x="7808021" y="1859441"/>
            <a:ext cx="1033381" cy="62414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353535"/>
                    </a:gs>
                    <a:gs pos="100000">
                      <a:srgbClr val="353535"/>
                    </a:gs>
                  </a:gsLst>
                  <a:lin ang="5400000" scaled="0"/>
                </a:gradFill>
                <a:effectLst/>
                <a:uLnTx/>
                <a:uFillTx/>
                <a:latin typeface="Segoe UI Semibold"/>
                <a:ea typeface="+mn-ea"/>
                <a:cs typeface="Segoe UI" pitchFamily="34" charset="0"/>
              </a:rPr>
              <a:t>Teams</a:t>
            </a:r>
          </a:p>
        </p:txBody>
      </p:sp>
      <p:pic>
        <p:nvPicPr>
          <p:cNvPr id="2050" name="Picture 2" descr="Image result for ms outlook new icon">
            <a:extLst>
              <a:ext uri="{FF2B5EF4-FFF2-40B4-BE49-F238E27FC236}">
                <a16:creationId xmlns:a16="http://schemas.microsoft.com/office/drawing/2014/main" id="{B632E748-5433-4B24-B97F-F97E0614A18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52517" y="1371041"/>
            <a:ext cx="598781" cy="55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ms teams  new icon">
            <a:extLst>
              <a:ext uri="{FF2B5EF4-FFF2-40B4-BE49-F238E27FC236}">
                <a16:creationId xmlns:a16="http://schemas.microsoft.com/office/drawing/2014/main" id="{03D30848-A646-4507-9E76-FF51A7802B13}"/>
              </a:ext>
            </a:extLst>
          </p:cNvPr>
          <p:cNvPicPr>
            <a:picLocks noChangeAspect="1" noChangeArrowheads="1"/>
          </p:cNvPicPr>
          <p:nvPr/>
        </p:nvPicPr>
        <p:blipFill>
          <a:blip r:embed="rId4" cstate="email">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a:fillRect/>
          </a:stretch>
        </p:blipFill>
        <p:spPr bwMode="auto">
          <a:xfrm>
            <a:off x="7808021" y="1304900"/>
            <a:ext cx="622897" cy="624141"/>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a:extLst>
              <a:ext uri="{FF2B5EF4-FFF2-40B4-BE49-F238E27FC236}">
                <a16:creationId xmlns:a16="http://schemas.microsoft.com/office/drawing/2014/main" id="{88F5AF9A-56BD-1744-9FE0-A924DF5B635C}"/>
              </a:ext>
            </a:extLst>
          </p:cNvPr>
          <p:cNvSpPr/>
          <p:nvPr/>
        </p:nvSpPr>
        <p:spPr bwMode="auto">
          <a:xfrm>
            <a:off x="8718527" y="1545061"/>
            <a:ext cx="515425" cy="494519"/>
          </a:xfrm>
          <a:prstGeom prst="rightArrow">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55" name="TextBox 54">
            <a:extLst>
              <a:ext uri="{FF2B5EF4-FFF2-40B4-BE49-F238E27FC236}">
                <a16:creationId xmlns:a16="http://schemas.microsoft.com/office/drawing/2014/main" id="{12E9F839-BA46-6F47-9526-9A69AEBE86EA}"/>
              </a:ext>
            </a:extLst>
          </p:cNvPr>
          <p:cNvSpPr txBox="1"/>
          <p:nvPr/>
        </p:nvSpPr>
        <p:spPr>
          <a:xfrm>
            <a:off x="680723" y="1577664"/>
            <a:ext cx="5972004" cy="1754326"/>
          </a:xfrm>
          <a:prstGeom prst="rect">
            <a:avLst/>
          </a:prstGeom>
          <a:noFill/>
        </p:spPr>
        <p:txBody>
          <a:bodyPr wrap="square" lIns="91440" tIns="0" rIns="0" bIns="0" rtlCol="0">
            <a:spAutoFit/>
          </a:bodyPr>
          <a:lstStyle/>
          <a:p>
            <a:pPr marL="285750" marR="0" lvl="0" indent="-285750" algn="l" defTabSz="914367" rtl="0" eaLnBrk="1" fontAlgn="auto" latinLnBrk="0" hangingPunct="1">
              <a:lnSpc>
                <a:spcPct val="100000"/>
              </a:lnSpc>
              <a:spcBef>
                <a:spcPts val="0"/>
              </a:spcBef>
              <a:spcAft>
                <a:spcPts val="60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Teams groups are not visible </a:t>
            </a:r>
            <a:r>
              <a:rPr lang="en-US" sz="1600" dirty="0">
                <a:solidFill>
                  <a:srgbClr val="000000"/>
                </a:solidFill>
                <a:latin typeface="Segoe UI"/>
                <a:cs typeface="Segoe UI Semilight" panose="020B0402040204020203" pitchFamily="34" charset="0"/>
              </a:rPr>
              <a:t>in Outlook</a:t>
            </a:r>
            <a:r>
              <a:rPr kumimoji="0" lang="en-US" sz="16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 by default</a:t>
            </a:r>
          </a:p>
          <a:p>
            <a:pPr marL="285750" marR="0" lvl="0" indent="-285750" algn="l" defTabSz="914367" rtl="0" eaLnBrk="1" fontAlgn="auto" latinLnBrk="0" hangingPunct="1">
              <a:lnSpc>
                <a:spcPct val="100000"/>
              </a:lnSpc>
              <a:spcBef>
                <a:spcPts val="0"/>
              </a:spcBef>
              <a:spcAft>
                <a:spcPts val="600"/>
              </a:spcAft>
              <a:buClrTx/>
              <a:buSzTx/>
              <a:buFontTx/>
              <a:buChar char="-"/>
              <a:tabLst/>
              <a:defRPr/>
            </a:pPr>
            <a:r>
              <a:rPr lang="en-US" sz="1600" dirty="0">
                <a:solidFill>
                  <a:srgbClr val="000000"/>
                </a:solidFill>
                <a:latin typeface="Segoe UI"/>
                <a:cs typeface="Segoe UI Semilight" panose="020B0402040204020203" pitchFamily="34" charset="0"/>
              </a:rPr>
              <a:t>External members could be sending emails to the Group but none of the internal members are active. </a:t>
            </a:r>
            <a:r>
              <a:rPr lang="en-US" sz="1600" dirty="0" err="1">
                <a:solidFill>
                  <a:srgbClr val="000000"/>
                </a:solidFill>
                <a:latin typeface="Segoe UI"/>
                <a:cs typeface="Segoe UI Semilight" panose="020B0402040204020203" pitchFamily="34" charset="0"/>
              </a:rPr>
              <a:t>Eg</a:t>
            </a:r>
            <a:r>
              <a:rPr lang="en-US" sz="1600" dirty="0">
                <a:solidFill>
                  <a:srgbClr val="000000"/>
                </a:solidFill>
                <a:latin typeface="Segoe UI"/>
                <a:cs typeface="Segoe UI Semilight" panose="020B0402040204020203" pitchFamily="34" charset="0"/>
              </a:rPr>
              <a:t>: internal helpdesk scenario</a:t>
            </a:r>
          </a:p>
          <a:p>
            <a:pPr marL="285750" marR="0" lvl="0" indent="-285750" algn="l" defTabSz="914367" rtl="0" eaLnBrk="1" fontAlgn="auto" latinLnBrk="0" hangingPunct="1">
              <a:lnSpc>
                <a:spcPct val="100000"/>
              </a:lnSpc>
              <a:spcBef>
                <a:spcPts val="0"/>
              </a:spcBef>
              <a:spcAft>
                <a:spcPts val="600"/>
              </a:spcAft>
              <a:buClrTx/>
              <a:buSzTx/>
              <a:buFontTx/>
              <a:buChar char="-"/>
              <a:tabLst/>
              <a:defRPr/>
            </a:pPr>
            <a:r>
              <a:rPr lang="en-US" sz="1600" dirty="0">
                <a:solidFill>
                  <a:srgbClr val="000000"/>
                </a:solidFill>
                <a:latin typeface="Segoe UI"/>
                <a:cs typeface="Segoe UI Semilight" panose="020B0402040204020203" pitchFamily="34" charset="0"/>
              </a:rPr>
              <a:t>Cluttering of left-nav in either apps</a:t>
            </a:r>
          </a:p>
          <a:p>
            <a:pPr marL="285750" marR="0" lvl="0" indent="-285750" algn="l" defTabSz="914367" rtl="0" eaLnBrk="1" fontAlgn="auto" latinLnBrk="0" hangingPunct="1">
              <a:lnSpc>
                <a:spcPct val="100000"/>
              </a:lnSpc>
              <a:spcBef>
                <a:spcPts val="0"/>
              </a:spcBef>
              <a:spcAft>
                <a:spcPts val="60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Outlook/Email support  can be easily enabled through these steps</a:t>
            </a:r>
          </a:p>
          <a:p>
            <a:pPr marL="285750" marR="0" lvl="0" indent="-285750" algn="l" defTabSz="914367" rtl="0" eaLnBrk="1" fontAlgn="auto" latinLnBrk="0" hangingPunct="1">
              <a:lnSpc>
                <a:spcPct val="100000"/>
              </a:lnSpc>
              <a:spcBef>
                <a:spcPts val="0"/>
              </a:spcBef>
              <a:spcAft>
                <a:spcPts val="600"/>
              </a:spcAft>
              <a:buClrTx/>
              <a:buSzTx/>
              <a:buFontTx/>
              <a:buChar char="-"/>
              <a:tabLst/>
              <a:defRPr/>
            </a:pPr>
            <a:endParaRPr kumimoji="0" lang="en-US" sz="14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endParaRPr>
          </a:p>
        </p:txBody>
      </p:sp>
      <p:sp>
        <p:nvSpPr>
          <p:cNvPr id="3" name="TextBox 2">
            <a:extLst>
              <a:ext uri="{FF2B5EF4-FFF2-40B4-BE49-F238E27FC236}">
                <a16:creationId xmlns:a16="http://schemas.microsoft.com/office/drawing/2014/main" id="{07BF8057-94B0-7F4F-B0C4-70B8FA27E72F}"/>
              </a:ext>
            </a:extLst>
          </p:cNvPr>
          <p:cNvSpPr txBox="1"/>
          <p:nvPr/>
        </p:nvSpPr>
        <p:spPr>
          <a:xfrm>
            <a:off x="1129004" y="3685592"/>
            <a:ext cx="8444204" cy="2676117"/>
          </a:xfrm>
          <a:prstGeom prst="rect">
            <a:avLst/>
          </a:prstGeom>
          <a:noFill/>
        </p:spPr>
        <p:txBody>
          <a:bodyPr wrap="square" lIns="0" tIns="0" rIns="0" bIns="0" rtlCol="0">
            <a:spAutoFit/>
          </a:bodyPr>
          <a:lstStyle/>
          <a:p>
            <a:r>
              <a:rPr lang="en-IN" b="1" dirty="0"/>
              <a:t>Set-</a:t>
            </a:r>
            <a:r>
              <a:rPr lang="en-IN" b="1" dirty="0" err="1"/>
              <a:t>UnifiedGroup</a:t>
            </a:r>
            <a:r>
              <a:rPr lang="en-IN" b="1" dirty="0"/>
              <a:t> -Identity “New Team” -</a:t>
            </a:r>
            <a:r>
              <a:rPr lang="en-IN" b="1" dirty="0" err="1"/>
              <a:t>HiddenFromAddressListsEnabled</a:t>
            </a:r>
            <a:r>
              <a:rPr lang="en-IN" b="1" dirty="0"/>
              <a:t> $false</a:t>
            </a:r>
          </a:p>
          <a:p>
            <a:r>
              <a:rPr lang="en-IN" sz="1400" dirty="0"/>
              <a:t>The </a:t>
            </a:r>
            <a:r>
              <a:rPr lang="en-IN" sz="1400" dirty="0" err="1"/>
              <a:t>HiddenFromAddressListsEnabled</a:t>
            </a:r>
            <a:r>
              <a:rPr lang="en-IN" sz="1400" dirty="0"/>
              <a:t> parameter specifies whether the Microsoft 365 Group appears in the global address list (GAL) and other address lists in your organization.</a:t>
            </a:r>
          </a:p>
          <a:p>
            <a:br>
              <a:rPr lang="en-IN" sz="2000" b="1" dirty="0"/>
            </a:br>
            <a:r>
              <a:rPr lang="en-IN" b="1" dirty="0"/>
              <a:t>Set-</a:t>
            </a:r>
            <a:r>
              <a:rPr lang="en-IN" b="1" dirty="0" err="1"/>
              <a:t>UnifiedGroup</a:t>
            </a:r>
            <a:r>
              <a:rPr lang="en-IN" b="1" dirty="0"/>
              <a:t> -Identity “New Team” -</a:t>
            </a:r>
            <a:r>
              <a:rPr lang="en-IN" b="1" dirty="0" err="1"/>
              <a:t>HiddenFromExchangeClientsEnabled</a:t>
            </a:r>
            <a:r>
              <a:rPr lang="en-IN" b="1" dirty="0"/>
              <a:t>:$false</a:t>
            </a:r>
          </a:p>
          <a:p>
            <a:r>
              <a:rPr lang="en-IN" sz="1600" dirty="0"/>
              <a:t>The </a:t>
            </a:r>
            <a:r>
              <a:rPr lang="en-IN" sz="1600" dirty="0" err="1"/>
              <a:t>HiddenFromExchangeClientsEnabled</a:t>
            </a:r>
            <a:r>
              <a:rPr lang="en-IN" sz="1600" dirty="0"/>
              <a:t> switch specifies whether the Microsoft 365 Group is hidden from Outlook clients connected to Microsoft 365.</a:t>
            </a:r>
          </a:p>
          <a:p>
            <a:br>
              <a:rPr lang="en-IN" dirty="0"/>
            </a:br>
            <a:endParaRPr lang="en-IN" dirty="0"/>
          </a:p>
          <a:p>
            <a:endParaRPr lang="en-IN" sz="2000" b="1" dirty="0"/>
          </a:p>
        </p:txBody>
      </p:sp>
    </p:spTree>
    <p:extLst>
      <p:ext uri="{BB962C8B-B14F-4D97-AF65-F5344CB8AC3E}">
        <p14:creationId xmlns:p14="http://schemas.microsoft.com/office/powerpoint/2010/main" val="280241357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dirty="0"/>
              <a:t>Group flow</a:t>
            </a:r>
          </a:p>
        </p:txBody>
      </p:sp>
      <p:sp>
        <p:nvSpPr>
          <p:cNvPr id="4" name="Content Placeholder 3">
            <a:extLst>
              <a:ext uri="{FF2B5EF4-FFF2-40B4-BE49-F238E27FC236}">
                <a16:creationId xmlns:a16="http://schemas.microsoft.com/office/drawing/2014/main" id="{EB819067-2EC3-E946-9822-5A31F1A83FA9}"/>
              </a:ext>
            </a:extLst>
          </p:cNvPr>
          <p:cNvSpPr>
            <a:spLocks noGrp="1"/>
          </p:cNvSpPr>
          <p:nvPr>
            <p:ph sz="quarter" idx="13"/>
          </p:nvPr>
        </p:nvSpPr>
        <p:spPr>
          <a:xfrm>
            <a:off x="7922064" y="860156"/>
            <a:ext cx="3982569" cy="5146024"/>
          </a:xfrm>
        </p:spPr>
        <p:txBody>
          <a:bodyPr/>
          <a:lstStyle/>
          <a:p>
            <a:pPr marL="0" indent="0">
              <a:buNone/>
            </a:pPr>
            <a:r>
              <a:rPr lang="en-US" sz="4000" b="1" dirty="0"/>
              <a:t>Components</a:t>
            </a:r>
            <a:endParaRPr lang="en-US" b="1" dirty="0"/>
          </a:p>
          <a:p>
            <a:pPr marL="0" indent="0">
              <a:buNone/>
            </a:pPr>
            <a:endParaRPr lang="en-US" sz="1400" dirty="0"/>
          </a:p>
          <a:p>
            <a:pPr marL="0" indent="0">
              <a:buNone/>
            </a:pPr>
            <a:r>
              <a:rPr lang="en-US" dirty="0"/>
              <a:t>Primary datastore is  Azure Active Directory</a:t>
            </a:r>
            <a:endParaRPr lang="en-US" sz="1800" dirty="0"/>
          </a:p>
          <a:p>
            <a:pPr marL="0" indent="0">
              <a:buNone/>
            </a:pPr>
            <a:endParaRPr lang="en-US" dirty="0"/>
          </a:p>
          <a:p>
            <a:pPr marL="0" indent="0">
              <a:buNone/>
            </a:pPr>
            <a:r>
              <a:rPr lang="en-US" dirty="0"/>
              <a:t>Cross-app Notification</a:t>
            </a:r>
          </a:p>
          <a:p>
            <a:pPr lvl="1"/>
            <a:r>
              <a:rPr lang="en-US" sz="1800" dirty="0"/>
              <a:t>All apps are notified of changes to Group config or membership</a:t>
            </a:r>
          </a:p>
          <a:p>
            <a:pPr marL="0" indent="0">
              <a:buNone/>
            </a:pPr>
            <a:endParaRPr lang="en-US" dirty="0"/>
          </a:p>
          <a:p>
            <a:pPr marL="0" indent="0">
              <a:buNone/>
            </a:pPr>
            <a:r>
              <a:rPr lang="en-US" dirty="0"/>
              <a:t>Resources</a:t>
            </a:r>
          </a:p>
          <a:p>
            <a:pPr lvl="1"/>
            <a:r>
              <a:rPr lang="en-US" sz="1800" dirty="0"/>
              <a:t>Resource provisioning and behavior options on Group object</a:t>
            </a:r>
          </a:p>
        </p:txBody>
      </p:sp>
      <p:grpSp>
        <p:nvGrpSpPr>
          <p:cNvPr id="18" name="Group 17">
            <a:extLst>
              <a:ext uri="{FF2B5EF4-FFF2-40B4-BE49-F238E27FC236}">
                <a16:creationId xmlns:a16="http://schemas.microsoft.com/office/drawing/2014/main" id="{E43A94EA-A376-F640-8D50-B78DE4B0F1DC}"/>
              </a:ext>
            </a:extLst>
          </p:cNvPr>
          <p:cNvGrpSpPr/>
          <p:nvPr/>
        </p:nvGrpSpPr>
        <p:grpSpPr>
          <a:xfrm>
            <a:off x="1204954" y="1253279"/>
            <a:ext cx="5414288" cy="1217309"/>
            <a:chOff x="2658620" y="1180141"/>
            <a:chExt cx="6839829" cy="1385692"/>
          </a:xfrm>
        </p:grpSpPr>
        <p:sp>
          <p:nvSpPr>
            <p:cNvPr id="19" name="Rectangle 18">
              <a:extLst>
                <a:ext uri="{FF2B5EF4-FFF2-40B4-BE49-F238E27FC236}">
                  <a16:creationId xmlns:a16="http://schemas.microsoft.com/office/drawing/2014/main" id="{9DC7DC0C-7A0F-4A46-8352-26CE5E894061}"/>
                </a:ext>
              </a:extLst>
            </p:cNvPr>
            <p:cNvSpPr/>
            <p:nvPr/>
          </p:nvSpPr>
          <p:spPr bwMode="auto">
            <a:xfrm>
              <a:off x="2739125" y="1468087"/>
              <a:ext cx="6759324" cy="109774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20" name="Picture 19" descr="A close up of a sign&#10;&#10;Description automatically generated">
              <a:extLst>
                <a:ext uri="{FF2B5EF4-FFF2-40B4-BE49-F238E27FC236}">
                  <a16:creationId xmlns:a16="http://schemas.microsoft.com/office/drawing/2014/main" id="{66957F71-63F0-7944-BD37-A7EB845862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58620" y="1576001"/>
              <a:ext cx="875092" cy="875090"/>
            </a:xfrm>
            <a:prstGeom prst="rect">
              <a:avLst/>
            </a:prstGeom>
          </p:spPr>
        </p:pic>
        <p:pic>
          <p:nvPicPr>
            <p:cNvPr id="21" name="Picture 20" descr="A close up of a logo&#10;&#10;Description automatically generated">
              <a:extLst>
                <a:ext uri="{FF2B5EF4-FFF2-40B4-BE49-F238E27FC236}">
                  <a16:creationId xmlns:a16="http://schemas.microsoft.com/office/drawing/2014/main" id="{B6453AD9-7E0F-5B4B-852B-499A61C68E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0480" y="1586749"/>
              <a:ext cx="875092" cy="875090"/>
            </a:xfrm>
            <a:prstGeom prst="rect">
              <a:avLst/>
            </a:prstGeom>
          </p:spPr>
        </p:pic>
        <p:pic>
          <p:nvPicPr>
            <p:cNvPr id="22" name="Picture 21" descr="A close up of a sign&#10;&#10;Description automatically generated">
              <a:extLst>
                <a:ext uri="{FF2B5EF4-FFF2-40B4-BE49-F238E27FC236}">
                  <a16:creationId xmlns:a16="http://schemas.microsoft.com/office/drawing/2014/main" id="{01067F99-D34D-C34E-B67C-D81D66CEF3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73705" y="1782502"/>
              <a:ext cx="458892" cy="458890"/>
            </a:xfrm>
            <a:prstGeom prst="roundRect">
              <a:avLst>
                <a:gd name="adj" fmla="val 8594"/>
              </a:avLst>
            </a:prstGeom>
            <a:solidFill>
              <a:srgbClr val="FFFFFF">
                <a:shade val="85000"/>
              </a:srgbClr>
            </a:solidFill>
            <a:ln>
              <a:noFill/>
            </a:ln>
            <a:effectLst/>
          </p:spPr>
        </p:pic>
        <p:pic>
          <p:nvPicPr>
            <p:cNvPr id="23" name="Picture 22" descr="A close up of a logo&#10;&#10;Description automatically generated">
              <a:extLst>
                <a:ext uri="{FF2B5EF4-FFF2-40B4-BE49-F238E27FC236}">
                  <a16:creationId xmlns:a16="http://schemas.microsoft.com/office/drawing/2014/main" id="{84FD54A0-A45A-AA42-B9FB-D9B57204292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20756" y="1722880"/>
              <a:ext cx="661224" cy="602826"/>
            </a:xfrm>
            <a:prstGeom prst="rect">
              <a:avLst/>
            </a:prstGeom>
          </p:spPr>
        </p:pic>
        <p:pic>
          <p:nvPicPr>
            <p:cNvPr id="24" name="Picture 23" descr="A close up of a logo&#10;&#10;Description automatically generated">
              <a:extLst>
                <a:ext uri="{FF2B5EF4-FFF2-40B4-BE49-F238E27FC236}">
                  <a16:creationId xmlns:a16="http://schemas.microsoft.com/office/drawing/2014/main" id="{E26EE451-176F-3147-AC18-FF13ECF0154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736317" y="1728030"/>
              <a:ext cx="661226" cy="630086"/>
            </a:xfrm>
            <a:prstGeom prst="rect">
              <a:avLst/>
            </a:prstGeom>
          </p:spPr>
        </p:pic>
        <p:pic>
          <p:nvPicPr>
            <p:cNvPr id="25" name="Picture 24" descr="A picture containing sign&#10;&#10;Description automatically generated">
              <a:extLst>
                <a:ext uri="{FF2B5EF4-FFF2-40B4-BE49-F238E27FC236}">
                  <a16:creationId xmlns:a16="http://schemas.microsoft.com/office/drawing/2014/main" id="{43CE6BB3-F69A-3941-BD94-2BAE1D22E12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603636" y="1675099"/>
              <a:ext cx="750704" cy="674606"/>
            </a:xfrm>
            <a:prstGeom prst="rect">
              <a:avLst/>
            </a:prstGeom>
          </p:spPr>
        </p:pic>
        <p:pic>
          <p:nvPicPr>
            <p:cNvPr id="26" name="Picture 25" descr="A close up of a sign&#10;&#10;Description automatically generated">
              <a:extLst>
                <a:ext uri="{FF2B5EF4-FFF2-40B4-BE49-F238E27FC236}">
                  <a16:creationId xmlns:a16="http://schemas.microsoft.com/office/drawing/2014/main" id="{FE41BC36-403D-9B4D-8989-FC413E91754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841045" y="1732437"/>
              <a:ext cx="557734" cy="535528"/>
            </a:xfrm>
            <a:prstGeom prst="rect">
              <a:avLst/>
            </a:prstGeom>
          </p:spPr>
        </p:pic>
        <p:sp>
          <p:nvSpPr>
            <p:cNvPr id="27" name="TextBox 26">
              <a:extLst>
                <a:ext uri="{FF2B5EF4-FFF2-40B4-BE49-F238E27FC236}">
                  <a16:creationId xmlns:a16="http://schemas.microsoft.com/office/drawing/2014/main" id="{7BDAA875-13F5-0042-8FCD-282700C9C944}"/>
                </a:ext>
              </a:extLst>
            </p:cNvPr>
            <p:cNvSpPr txBox="1"/>
            <p:nvPr/>
          </p:nvSpPr>
          <p:spPr>
            <a:xfrm>
              <a:off x="3833969" y="1180141"/>
              <a:ext cx="4513547" cy="328518"/>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28" name="Rectangle 27">
            <a:extLst>
              <a:ext uri="{FF2B5EF4-FFF2-40B4-BE49-F238E27FC236}">
                <a16:creationId xmlns:a16="http://schemas.microsoft.com/office/drawing/2014/main" id="{85E51CD7-2840-E146-8EEE-47079E1553B1}"/>
              </a:ext>
            </a:extLst>
          </p:cNvPr>
          <p:cNvSpPr/>
          <p:nvPr/>
        </p:nvSpPr>
        <p:spPr bwMode="auto">
          <a:xfrm>
            <a:off x="2509295" y="3003852"/>
            <a:ext cx="2928409"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Rectangle 28">
            <a:extLst>
              <a:ext uri="{FF2B5EF4-FFF2-40B4-BE49-F238E27FC236}">
                <a16:creationId xmlns:a16="http://schemas.microsoft.com/office/drawing/2014/main" id="{08DB40C3-DFB0-3043-A8D4-17DE143197B8}"/>
              </a:ext>
            </a:extLst>
          </p:cNvPr>
          <p:cNvSpPr/>
          <p:nvPr/>
        </p:nvSpPr>
        <p:spPr bwMode="auto">
          <a:xfrm>
            <a:off x="2959685" y="3156278"/>
            <a:ext cx="2364334" cy="221599"/>
          </a:xfrm>
          <a:prstGeom prst="rect">
            <a:avLst/>
          </a:prstGeom>
          <a:ln w="38100">
            <a:noFill/>
          </a:ln>
        </p:spPr>
        <p:txBody>
          <a:bodyPr vert="horz" wrap="square" lIns="0" tIns="0" rIns="0" bIns="0" rtlCol="0" anchor="t">
            <a:spAutoFit/>
          </a:bodyPr>
          <a:lstStyle/>
          <a:p>
            <a:pPr marL="0" marR="0" lvl="0" indent="0" algn="ctr" defTabSz="896386" rtl="0" eaLnBrk="1" fontAlgn="auto" latinLnBrk="0" hangingPunct="1">
              <a:lnSpc>
                <a:spcPct val="90000"/>
              </a:lnSpc>
              <a:spcBef>
                <a:spcPct val="0"/>
              </a:spcBef>
              <a:spcAft>
                <a:spcPts val="0"/>
              </a:spcAft>
              <a:buClrTx/>
              <a:buSzTx/>
              <a:buFontTx/>
              <a:buNone/>
              <a:tabLst/>
              <a:defRPr/>
            </a:pPr>
            <a:r>
              <a:rPr kumimoji="0" lang="en-US" sz="1600" b="0" i="0" u="none" strike="noStrike" kern="0" cap="none" spc="0" normalizeH="0" baseline="0" noProof="0" dirty="0">
                <a:ln w="3175">
                  <a:noFill/>
                </a:ln>
                <a:solidFill>
                  <a:srgbClr val="000000"/>
                </a:solidFill>
                <a:effectLst/>
                <a:uLnTx/>
                <a:uFillTx/>
                <a:latin typeface="Segoe UI Semibold"/>
                <a:ea typeface="+mn-ea"/>
                <a:cs typeface="Segoe UI Semilight" panose="020B0402040204020203" pitchFamily="34" charset="0"/>
              </a:rPr>
              <a:t>Azure Active Directory</a:t>
            </a:r>
          </a:p>
        </p:txBody>
      </p:sp>
      <p:pic>
        <p:nvPicPr>
          <p:cNvPr id="31" name="Graphic 30">
            <a:extLst>
              <a:ext uri="{FF2B5EF4-FFF2-40B4-BE49-F238E27FC236}">
                <a16:creationId xmlns:a16="http://schemas.microsoft.com/office/drawing/2014/main" id="{6E523066-3836-F849-9AD4-1A1D913FE3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58181" y="3058064"/>
            <a:ext cx="300768" cy="377642"/>
          </a:xfrm>
          <a:prstGeom prst="rect">
            <a:avLst/>
          </a:prstGeom>
        </p:spPr>
      </p:pic>
      <p:cxnSp>
        <p:nvCxnSpPr>
          <p:cNvPr id="9" name="Straight Arrow Connector 8">
            <a:extLst>
              <a:ext uri="{FF2B5EF4-FFF2-40B4-BE49-F238E27FC236}">
                <a16:creationId xmlns:a16="http://schemas.microsoft.com/office/drawing/2014/main" id="{17985793-4210-E94D-8A51-E8EDA222E2F4}"/>
              </a:ext>
            </a:extLst>
          </p:cNvPr>
          <p:cNvCxnSpPr>
            <a:cxnSpLocks/>
            <a:endCxn id="28" idx="0"/>
          </p:cNvCxnSpPr>
          <p:nvPr/>
        </p:nvCxnSpPr>
        <p:spPr>
          <a:xfrm>
            <a:off x="3943961" y="2470588"/>
            <a:ext cx="29539" cy="533264"/>
          </a:xfrm>
          <a:prstGeom prst="straightConnector1">
            <a:avLst/>
          </a:prstGeom>
          <a:ln w="12700">
            <a:headEnd type="none" w="lg" len="med"/>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00995015-3F59-0D47-B371-E97D58AB9D0E}"/>
              </a:ext>
            </a:extLst>
          </p:cNvPr>
          <p:cNvGrpSpPr/>
          <p:nvPr/>
        </p:nvGrpSpPr>
        <p:grpSpPr>
          <a:xfrm>
            <a:off x="1826192" y="5713619"/>
            <a:ext cx="4692796" cy="760118"/>
            <a:chOff x="2658620" y="1468087"/>
            <a:chExt cx="6796664" cy="1097746"/>
          </a:xfrm>
        </p:grpSpPr>
        <p:sp>
          <p:nvSpPr>
            <p:cNvPr id="37" name="Rectangle 36">
              <a:extLst>
                <a:ext uri="{FF2B5EF4-FFF2-40B4-BE49-F238E27FC236}">
                  <a16:creationId xmlns:a16="http://schemas.microsoft.com/office/drawing/2014/main" id="{BF433449-43E8-C441-8C27-503D35961120}"/>
                </a:ext>
              </a:extLst>
            </p:cNvPr>
            <p:cNvSpPr/>
            <p:nvPr/>
          </p:nvSpPr>
          <p:spPr bwMode="auto">
            <a:xfrm>
              <a:off x="2695960" y="1468087"/>
              <a:ext cx="6759324" cy="109774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38" name="Picture 37" descr="A close up of a sign&#10;&#10;Description automatically generated">
              <a:extLst>
                <a:ext uri="{FF2B5EF4-FFF2-40B4-BE49-F238E27FC236}">
                  <a16:creationId xmlns:a16="http://schemas.microsoft.com/office/drawing/2014/main" id="{77E4ABD1-554C-2C46-9246-3C8D71E95F3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658620" y="1576001"/>
              <a:ext cx="875092" cy="875090"/>
            </a:xfrm>
            <a:prstGeom prst="rect">
              <a:avLst/>
            </a:prstGeom>
          </p:spPr>
        </p:pic>
        <p:pic>
          <p:nvPicPr>
            <p:cNvPr id="39" name="Picture 38" descr="A close up of a logo&#10;&#10;Description automatically generated">
              <a:extLst>
                <a:ext uri="{FF2B5EF4-FFF2-40B4-BE49-F238E27FC236}">
                  <a16:creationId xmlns:a16="http://schemas.microsoft.com/office/drawing/2014/main" id="{2F44E2D4-ABA4-8246-9836-08B027E6F60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510480" y="1586749"/>
              <a:ext cx="875092" cy="875090"/>
            </a:xfrm>
            <a:prstGeom prst="rect">
              <a:avLst/>
            </a:prstGeom>
          </p:spPr>
        </p:pic>
        <p:pic>
          <p:nvPicPr>
            <p:cNvPr id="40" name="Picture 39" descr="A close up of a sign&#10;&#10;Description automatically generated">
              <a:extLst>
                <a:ext uri="{FF2B5EF4-FFF2-40B4-BE49-F238E27FC236}">
                  <a16:creationId xmlns:a16="http://schemas.microsoft.com/office/drawing/2014/main" id="{5D19FAF3-0945-9345-8D79-21FCCE8FE9B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773705" y="1782502"/>
              <a:ext cx="458892" cy="458890"/>
            </a:xfrm>
            <a:prstGeom prst="roundRect">
              <a:avLst>
                <a:gd name="adj" fmla="val 8594"/>
              </a:avLst>
            </a:prstGeom>
            <a:solidFill>
              <a:srgbClr val="FFFFFF">
                <a:shade val="85000"/>
              </a:srgbClr>
            </a:solidFill>
            <a:ln>
              <a:noFill/>
            </a:ln>
            <a:effectLst/>
          </p:spPr>
        </p:pic>
        <p:pic>
          <p:nvPicPr>
            <p:cNvPr id="41" name="Picture 40" descr="A close up of a logo&#10;&#10;Description automatically generated">
              <a:extLst>
                <a:ext uri="{FF2B5EF4-FFF2-40B4-BE49-F238E27FC236}">
                  <a16:creationId xmlns:a16="http://schemas.microsoft.com/office/drawing/2014/main" id="{C1752BF7-D49F-5F4F-BF10-54AC61A0AB98}"/>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6820756" y="1722880"/>
              <a:ext cx="661224" cy="602826"/>
            </a:xfrm>
            <a:prstGeom prst="rect">
              <a:avLst/>
            </a:prstGeom>
          </p:spPr>
        </p:pic>
        <p:pic>
          <p:nvPicPr>
            <p:cNvPr id="42" name="Picture 41" descr="A close up of a logo&#10;&#10;Description automatically generated">
              <a:extLst>
                <a:ext uri="{FF2B5EF4-FFF2-40B4-BE49-F238E27FC236}">
                  <a16:creationId xmlns:a16="http://schemas.microsoft.com/office/drawing/2014/main" id="{6A782CC7-D664-6346-A6C5-127FB6EDEF80}"/>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5736317" y="1728030"/>
              <a:ext cx="661226" cy="630086"/>
            </a:xfrm>
            <a:prstGeom prst="rect">
              <a:avLst/>
            </a:prstGeom>
          </p:spPr>
        </p:pic>
        <p:pic>
          <p:nvPicPr>
            <p:cNvPr id="43" name="Picture 42" descr="A picture containing sign&#10;&#10;Description automatically generated">
              <a:extLst>
                <a:ext uri="{FF2B5EF4-FFF2-40B4-BE49-F238E27FC236}">
                  <a16:creationId xmlns:a16="http://schemas.microsoft.com/office/drawing/2014/main" id="{5B4106B6-100D-4C4F-B3A3-D6ABE8CEF57F}"/>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4603636" y="1675099"/>
              <a:ext cx="750704" cy="674606"/>
            </a:xfrm>
            <a:prstGeom prst="rect">
              <a:avLst/>
            </a:prstGeom>
          </p:spPr>
        </p:pic>
        <p:pic>
          <p:nvPicPr>
            <p:cNvPr id="44" name="Picture 43" descr="A close up of a sign&#10;&#10;Description automatically generated">
              <a:extLst>
                <a:ext uri="{FF2B5EF4-FFF2-40B4-BE49-F238E27FC236}">
                  <a16:creationId xmlns:a16="http://schemas.microsoft.com/office/drawing/2014/main" id="{C10237C3-BFF7-A842-AF7F-DABB8C71D4BB}"/>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7841045" y="1732437"/>
              <a:ext cx="557734" cy="535528"/>
            </a:xfrm>
            <a:prstGeom prst="rect">
              <a:avLst/>
            </a:prstGeom>
          </p:spPr>
        </p:pic>
      </p:grpSp>
      <p:sp>
        <p:nvSpPr>
          <p:cNvPr id="46" name="Rectangle 45">
            <a:extLst>
              <a:ext uri="{FF2B5EF4-FFF2-40B4-BE49-F238E27FC236}">
                <a16:creationId xmlns:a16="http://schemas.microsoft.com/office/drawing/2014/main" id="{1720661A-E383-564F-AE1C-DB4384FF687C}"/>
              </a:ext>
            </a:extLst>
          </p:cNvPr>
          <p:cNvSpPr/>
          <p:nvPr/>
        </p:nvSpPr>
        <p:spPr bwMode="auto">
          <a:xfrm>
            <a:off x="5248590" y="3842131"/>
            <a:ext cx="2157850" cy="1481069"/>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47" name="Group 46">
            <a:extLst>
              <a:ext uri="{FF2B5EF4-FFF2-40B4-BE49-F238E27FC236}">
                <a16:creationId xmlns:a16="http://schemas.microsoft.com/office/drawing/2014/main" id="{17B6E026-D4C6-7F44-BBAE-1C25DD9F6E4C}"/>
              </a:ext>
            </a:extLst>
          </p:cNvPr>
          <p:cNvGrpSpPr/>
          <p:nvPr/>
        </p:nvGrpSpPr>
        <p:grpSpPr>
          <a:xfrm>
            <a:off x="5241926" y="3891301"/>
            <a:ext cx="1754496" cy="1334817"/>
            <a:chOff x="308451" y="3082525"/>
            <a:chExt cx="2679609" cy="2032626"/>
          </a:xfrm>
        </p:grpSpPr>
        <p:pic>
          <p:nvPicPr>
            <p:cNvPr id="48" name="Picture 2">
              <a:extLst>
                <a:ext uri="{FF2B5EF4-FFF2-40B4-BE49-F238E27FC236}">
                  <a16:creationId xmlns:a16="http://schemas.microsoft.com/office/drawing/2014/main" id="{177FA9AD-942D-FA4F-AAC8-907C2E85BA49}"/>
                </a:ext>
              </a:extLst>
            </p:cNvPr>
            <p:cNvPicPr>
              <a:picLocks noChangeAspect="1" noChangeArrowheads="1"/>
            </p:cNvPicPr>
            <p:nvPr/>
          </p:nvPicPr>
          <p:blipFill>
            <a:blip r:embed="rId18"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7837" y="4521118"/>
              <a:ext cx="594033" cy="59403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A close up of a sign&#10;&#10;Description automatically generated">
              <a:extLst>
                <a:ext uri="{FF2B5EF4-FFF2-40B4-BE49-F238E27FC236}">
                  <a16:creationId xmlns:a16="http://schemas.microsoft.com/office/drawing/2014/main" id="{42F4979A-AF2B-E948-B77F-62B00A20BF8C}"/>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235337" y="4352830"/>
              <a:ext cx="594033" cy="594033"/>
            </a:xfrm>
            <a:prstGeom prst="rect">
              <a:avLst/>
            </a:prstGeom>
          </p:spPr>
        </p:pic>
        <p:pic>
          <p:nvPicPr>
            <p:cNvPr id="50" name="Picture 49" descr="A close up of a sign&#10;&#10;Description automatically generated">
              <a:extLst>
                <a:ext uri="{FF2B5EF4-FFF2-40B4-BE49-F238E27FC236}">
                  <a16:creationId xmlns:a16="http://schemas.microsoft.com/office/drawing/2014/main" id="{32F5E4B1-01FB-0C4F-93CB-F38FA4B645A9}"/>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688921" y="4246775"/>
              <a:ext cx="485436" cy="485436"/>
            </a:xfrm>
            <a:prstGeom prst="roundRect">
              <a:avLst>
                <a:gd name="adj" fmla="val 8594"/>
              </a:avLst>
            </a:prstGeom>
            <a:solidFill>
              <a:srgbClr val="FFFFFF">
                <a:shade val="85000"/>
              </a:srgbClr>
            </a:solidFill>
            <a:ln>
              <a:noFill/>
            </a:ln>
            <a:effectLst/>
          </p:spPr>
        </p:pic>
        <p:pic>
          <p:nvPicPr>
            <p:cNvPr id="51" name="Picture 50" descr="A close up of a sign&#10;&#10;Description automatically generated">
              <a:extLst>
                <a:ext uri="{FF2B5EF4-FFF2-40B4-BE49-F238E27FC236}">
                  <a16:creationId xmlns:a16="http://schemas.microsoft.com/office/drawing/2014/main" id="{E1973F9E-7CBC-9B4D-8EF6-6839B5C36D9B}"/>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08451" y="3525676"/>
              <a:ext cx="1103667" cy="1103667"/>
            </a:xfrm>
            <a:prstGeom prst="rect">
              <a:avLst/>
            </a:prstGeom>
          </p:spPr>
        </p:pic>
        <p:pic>
          <p:nvPicPr>
            <p:cNvPr id="52" name="Picture 51" descr="A close up of a sign&#10;&#10;Description automatically generated">
              <a:extLst>
                <a:ext uri="{FF2B5EF4-FFF2-40B4-BE49-F238E27FC236}">
                  <a16:creationId xmlns:a16="http://schemas.microsoft.com/office/drawing/2014/main" id="{BBFD605F-AA70-7542-9809-7715BA24FA45}"/>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08055" y="3376287"/>
              <a:ext cx="1136128" cy="1136128"/>
            </a:xfrm>
            <a:prstGeom prst="rect">
              <a:avLst/>
            </a:prstGeom>
          </p:spPr>
        </p:pic>
        <p:pic>
          <p:nvPicPr>
            <p:cNvPr id="53" name="Picture 52" descr="A picture containing drawing&#10;&#10;Description automatically generated">
              <a:extLst>
                <a:ext uri="{FF2B5EF4-FFF2-40B4-BE49-F238E27FC236}">
                  <a16:creationId xmlns:a16="http://schemas.microsoft.com/office/drawing/2014/main" id="{339E1533-B31E-6D43-A07F-E2A275C6DD63}"/>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2032220" y="4077509"/>
              <a:ext cx="485436" cy="485436"/>
            </a:xfrm>
            <a:prstGeom prst="rect">
              <a:avLst/>
            </a:prstGeom>
          </p:spPr>
        </p:pic>
        <p:pic>
          <p:nvPicPr>
            <p:cNvPr id="54" name="Picture 53" descr="A close up of a logo&#10;&#10;Description automatically generated">
              <a:extLst>
                <a:ext uri="{FF2B5EF4-FFF2-40B4-BE49-F238E27FC236}">
                  <a16:creationId xmlns:a16="http://schemas.microsoft.com/office/drawing/2014/main" id="{EC769016-E650-7A4E-A57F-CBA6BA8794F4}"/>
                </a:ext>
              </a:extLst>
            </p:cNvPr>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2308383" y="3795292"/>
              <a:ext cx="679677" cy="664703"/>
            </a:xfrm>
            <a:prstGeom prst="rect">
              <a:avLst/>
            </a:prstGeom>
          </p:spPr>
        </p:pic>
        <p:pic>
          <p:nvPicPr>
            <p:cNvPr id="55" name="Picture 54" descr="A close up of a logo&#10;&#10;Description automatically generated">
              <a:extLst>
                <a:ext uri="{FF2B5EF4-FFF2-40B4-BE49-F238E27FC236}">
                  <a16:creationId xmlns:a16="http://schemas.microsoft.com/office/drawing/2014/main" id="{0FF18502-F0F7-7540-9382-DB66CC483668}"/>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138810" y="3238855"/>
              <a:ext cx="1136128" cy="1136128"/>
            </a:xfrm>
            <a:prstGeom prst="rect">
              <a:avLst/>
            </a:prstGeom>
          </p:spPr>
        </p:pic>
        <p:pic>
          <p:nvPicPr>
            <p:cNvPr id="56" name="Picture 55" descr="A close up of a sign&#10;&#10;Description automatically generated">
              <a:extLst>
                <a:ext uri="{FF2B5EF4-FFF2-40B4-BE49-F238E27FC236}">
                  <a16:creationId xmlns:a16="http://schemas.microsoft.com/office/drawing/2014/main" id="{6E423889-1FA0-284C-9D1C-547A0C752DCF}"/>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517497" y="3082525"/>
              <a:ext cx="1136128" cy="1136128"/>
            </a:xfrm>
            <a:prstGeom prst="rect">
              <a:avLst/>
            </a:prstGeom>
          </p:spPr>
        </p:pic>
        <p:pic>
          <p:nvPicPr>
            <p:cNvPr id="57" name="Picture 56" descr="A close up of a logo&#10;&#10;Description automatically generated">
              <a:extLst>
                <a:ext uri="{FF2B5EF4-FFF2-40B4-BE49-F238E27FC236}">
                  <a16:creationId xmlns:a16="http://schemas.microsoft.com/office/drawing/2014/main" id="{86575500-6300-F64A-9D51-33ACECCBF325}"/>
                </a:ext>
              </a:extLst>
            </p:cNvPr>
            <p:cNvPicPr>
              <a:picLocks noChangeAspect="1"/>
            </p:cNvPicPr>
            <p:nvPr/>
          </p:nvPicPr>
          <p:blipFill rotWithShape="1">
            <a:blip r:embed="rId27" cstate="email">
              <a:extLst>
                <a:ext uri="{28A0092B-C50C-407E-A947-70E740481C1C}">
                  <a14:useLocalDpi xmlns:a14="http://schemas.microsoft.com/office/drawing/2010/main"/>
                </a:ext>
              </a:extLst>
            </a:blip>
            <a:srcRect/>
            <a:stretch/>
          </p:blipFill>
          <p:spPr>
            <a:xfrm>
              <a:off x="2082704" y="3101423"/>
              <a:ext cx="816312" cy="618527"/>
            </a:xfrm>
            <a:prstGeom prst="rect">
              <a:avLst/>
            </a:prstGeom>
          </p:spPr>
        </p:pic>
      </p:grpSp>
      <p:sp>
        <p:nvSpPr>
          <p:cNvPr id="59" name="Rectangle 58">
            <a:extLst>
              <a:ext uri="{FF2B5EF4-FFF2-40B4-BE49-F238E27FC236}">
                <a16:creationId xmlns:a16="http://schemas.microsoft.com/office/drawing/2014/main" id="{D79E9E05-82B1-9C49-BED7-CD4DAB2D79A4}"/>
              </a:ext>
            </a:extLst>
          </p:cNvPr>
          <p:cNvSpPr/>
          <p:nvPr/>
        </p:nvSpPr>
        <p:spPr bwMode="auto">
          <a:xfrm>
            <a:off x="494868" y="3790437"/>
            <a:ext cx="1569818" cy="165310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61" name="Group 60">
            <a:extLst>
              <a:ext uri="{FF2B5EF4-FFF2-40B4-BE49-F238E27FC236}">
                <a16:creationId xmlns:a16="http://schemas.microsoft.com/office/drawing/2014/main" id="{1C754775-1971-064B-BFCE-FB0E5C89FDC0}"/>
              </a:ext>
            </a:extLst>
          </p:cNvPr>
          <p:cNvGrpSpPr/>
          <p:nvPr/>
        </p:nvGrpSpPr>
        <p:grpSpPr>
          <a:xfrm>
            <a:off x="742914" y="3928330"/>
            <a:ext cx="1094902" cy="1241802"/>
            <a:chOff x="9542660" y="3280198"/>
            <a:chExt cx="1765808" cy="1787059"/>
          </a:xfrm>
        </p:grpSpPr>
        <p:pic>
          <p:nvPicPr>
            <p:cNvPr id="62" name="Picture 61" descr="A picture containing drawing, table&#10;&#10;Description automatically generated">
              <a:extLst>
                <a:ext uri="{FF2B5EF4-FFF2-40B4-BE49-F238E27FC236}">
                  <a16:creationId xmlns:a16="http://schemas.microsoft.com/office/drawing/2014/main" id="{CC0C5FD6-150F-E141-BF52-F9489EFA171D}"/>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9542660" y="3545532"/>
              <a:ext cx="1765806" cy="672616"/>
            </a:xfrm>
            <a:prstGeom prst="rect">
              <a:avLst/>
            </a:prstGeom>
          </p:spPr>
        </p:pic>
        <p:pic>
          <p:nvPicPr>
            <p:cNvPr id="63" name="Picture 62" descr="A picture containing food, drawing&#10;&#10;Description automatically generated">
              <a:extLst>
                <a:ext uri="{FF2B5EF4-FFF2-40B4-BE49-F238E27FC236}">
                  <a16:creationId xmlns:a16="http://schemas.microsoft.com/office/drawing/2014/main" id="{2C6097C2-1C5B-794D-A994-D400ECF310D0}"/>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9542660" y="4526249"/>
              <a:ext cx="1765808" cy="541008"/>
            </a:xfrm>
            <a:prstGeom prst="rect">
              <a:avLst/>
            </a:prstGeom>
          </p:spPr>
        </p:pic>
        <p:pic>
          <p:nvPicPr>
            <p:cNvPr id="64" name="Picture 63" descr="A picture containing drawing&#10;&#10;Description automatically generated">
              <a:extLst>
                <a:ext uri="{FF2B5EF4-FFF2-40B4-BE49-F238E27FC236}">
                  <a16:creationId xmlns:a16="http://schemas.microsoft.com/office/drawing/2014/main" id="{3F374590-CF46-EB44-8855-DF8A47F019D5}"/>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9561404" y="4204124"/>
              <a:ext cx="1728318" cy="285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5" name="Picture 64" descr="A close up of a logo&#10;&#10;Description automatically generated">
              <a:extLst>
                <a:ext uri="{FF2B5EF4-FFF2-40B4-BE49-F238E27FC236}">
                  <a16:creationId xmlns:a16="http://schemas.microsoft.com/office/drawing/2014/main" id="{9D230C44-15FD-1841-A354-D8AD620B093A}"/>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9910645" y="3280198"/>
              <a:ext cx="1029836" cy="203572"/>
            </a:xfrm>
            <a:prstGeom prst="rect">
              <a:avLst/>
            </a:prstGeom>
            <a:effectLst/>
          </p:spPr>
        </p:pic>
      </p:grpSp>
      <p:cxnSp>
        <p:nvCxnSpPr>
          <p:cNvPr id="70" name="Straight Arrow Connector 69">
            <a:extLst>
              <a:ext uri="{FF2B5EF4-FFF2-40B4-BE49-F238E27FC236}">
                <a16:creationId xmlns:a16="http://schemas.microsoft.com/office/drawing/2014/main" id="{F93C3AFE-1666-F148-A12C-49B84A558749}"/>
              </a:ext>
            </a:extLst>
          </p:cNvPr>
          <p:cNvCxnSpPr>
            <a:stCxn id="28" idx="2"/>
            <a:endCxn id="59" idx="3"/>
          </p:cNvCxnSpPr>
          <p:nvPr/>
        </p:nvCxnSpPr>
        <p:spPr>
          <a:xfrm flipH="1">
            <a:off x="2064686" y="3483807"/>
            <a:ext cx="1908814" cy="1133181"/>
          </a:xfrm>
          <a:prstGeom prst="straightConnector1">
            <a:avLst/>
          </a:prstGeom>
          <a:ln w="12700">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22B2544-05E1-E442-A2A1-588A3CA010C5}"/>
              </a:ext>
            </a:extLst>
          </p:cNvPr>
          <p:cNvCxnSpPr>
            <a:stCxn id="28" idx="2"/>
            <a:endCxn id="51" idx="1"/>
          </p:cNvCxnSpPr>
          <p:nvPr/>
        </p:nvCxnSpPr>
        <p:spPr>
          <a:xfrm>
            <a:off x="3973500" y="3483807"/>
            <a:ext cx="1268426" cy="1060896"/>
          </a:xfrm>
          <a:prstGeom prst="straightConnector1">
            <a:avLst/>
          </a:prstGeom>
          <a:ln w="12700">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3137F18-38AD-5448-B332-793D1C8D1FA2}"/>
              </a:ext>
            </a:extLst>
          </p:cNvPr>
          <p:cNvCxnSpPr>
            <a:stCxn id="28" idx="2"/>
            <a:endCxn id="37" idx="0"/>
          </p:cNvCxnSpPr>
          <p:nvPr/>
        </p:nvCxnSpPr>
        <p:spPr>
          <a:xfrm>
            <a:off x="3973500" y="3483807"/>
            <a:ext cx="211981" cy="2229812"/>
          </a:xfrm>
          <a:prstGeom prst="straightConnector1">
            <a:avLst/>
          </a:prstGeom>
          <a:ln w="12700">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58" name="Picture 57" descr="A picture containing drawing&#10;&#10;Description automatically generated">
            <a:extLst>
              <a:ext uri="{FF2B5EF4-FFF2-40B4-BE49-F238E27FC236}">
                <a16:creationId xmlns:a16="http://schemas.microsoft.com/office/drawing/2014/main" id="{2F79D22F-751B-EA4A-87E6-A94B44F2054A}"/>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704475" y="5147644"/>
            <a:ext cx="1171778" cy="164392"/>
          </a:xfrm>
          <a:prstGeom prst="rect">
            <a:avLst/>
          </a:prstGeom>
        </p:spPr>
      </p:pic>
    </p:spTree>
    <p:extLst>
      <p:ext uri="{BB962C8B-B14F-4D97-AF65-F5344CB8AC3E}">
        <p14:creationId xmlns:p14="http://schemas.microsoft.com/office/powerpoint/2010/main" val="3282592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a:xfrm>
            <a:off x="280150" y="406516"/>
            <a:ext cx="11018520" cy="553998"/>
          </a:xfrm>
        </p:spPr>
        <p:txBody>
          <a:bodyPr/>
          <a:lstStyle/>
          <a:p>
            <a:r>
              <a:rPr lang="en-US" dirty="0"/>
              <a:t>Group flow</a:t>
            </a:r>
          </a:p>
        </p:txBody>
      </p:sp>
      <p:grpSp>
        <p:nvGrpSpPr>
          <p:cNvPr id="18" name="Group 17">
            <a:extLst>
              <a:ext uri="{FF2B5EF4-FFF2-40B4-BE49-F238E27FC236}">
                <a16:creationId xmlns:a16="http://schemas.microsoft.com/office/drawing/2014/main" id="{E43A94EA-A376-F640-8D50-B78DE4B0F1DC}"/>
              </a:ext>
            </a:extLst>
          </p:cNvPr>
          <p:cNvGrpSpPr/>
          <p:nvPr/>
        </p:nvGrpSpPr>
        <p:grpSpPr>
          <a:xfrm>
            <a:off x="2914484" y="1301551"/>
            <a:ext cx="5414288" cy="1278368"/>
            <a:chOff x="2658620" y="1135485"/>
            <a:chExt cx="6839829" cy="1430348"/>
          </a:xfrm>
        </p:grpSpPr>
        <p:sp>
          <p:nvSpPr>
            <p:cNvPr id="19" name="Rectangle 18">
              <a:extLst>
                <a:ext uri="{FF2B5EF4-FFF2-40B4-BE49-F238E27FC236}">
                  <a16:creationId xmlns:a16="http://schemas.microsoft.com/office/drawing/2014/main" id="{9DC7DC0C-7A0F-4A46-8352-26CE5E894061}"/>
                </a:ext>
              </a:extLst>
            </p:cNvPr>
            <p:cNvSpPr/>
            <p:nvPr/>
          </p:nvSpPr>
          <p:spPr bwMode="auto">
            <a:xfrm>
              <a:off x="2739125" y="1468087"/>
              <a:ext cx="6759324" cy="109774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20" name="Picture 19" descr="A close up of a sign&#10;&#10;Description automatically generated">
              <a:extLst>
                <a:ext uri="{FF2B5EF4-FFF2-40B4-BE49-F238E27FC236}">
                  <a16:creationId xmlns:a16="http://schemas.microsoft.com/office/drawing/2014/main" id="{66957F71-63F0-7944-BD37-A7EB845862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58620" y="1576001"/>
              <a:ext cx="875092" cy="875090"/>
            </a:xfrm>
            <a:prstGeom prst="rect">
              <a:avLst/>
            </a:prstGeom>
          </p:spPr>
        </p:pic>
        <p:pic>
          <p:nvPicPr>
            <p:cNvPr id="21" name="Picture 20" descr="A close up of a logo&#10;&#10;Description automatically generated">
              <a:extLst>
                <a:ext uri="{FF2B5EF4-FFF2-40B4-BE49-F238E27FC236}">
                  <a16:creationId xmlns:a16="http://schemas.microsoft.com/office/drawing/2014/main" id="{B6453AD9-7E0F-5B4B-852B-499A61C68E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0480" y="1586749"/>
              <a:ext cx="875092" cy="875090"/>
            </a:xfrm>
            <a:prstGeom prst="rect">
              <a:avLst/>
            </a:prstGeom>
          </p:spPr>
        </p:pic>
        <p:pic>
          <p:nvPicPr>
            <p:cNvPr id="22" name="Picture 21" descr="A close up of a sign&#10;&#10;Description automatically generated">
              <a:extLst>
                <a:ext uri="{FF2B5EF4-FFF2-40B4-BE49-F238E27FC236}">
                  <a16:creationId xmlns:a16="http://schemas.microsoft.com/office/drawing/2014/main" id="{01067F99-D34D-C34E-B67C-D81D66CEF3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73705" y="1782502"/>
              <a:ext cx="458892" cy="458890"/>
            </a:xfrm>
            <a:prstGeom prst="roundRect">
              <a:avLst>
                <a:gd name="adj" fmla="val 8594"/>
              </a:avLst>
            </a:prstGeom>
            <a:solidFill>
              <a:srgbClr val="FFFFFF">
                <a:shade val="85000"/>
              </a:srgbClr>
            </a:solidFill>
            <a:ln>
              <a:noFill/>
            </a:ln>
            <a:effectLst/>
          </p:spPr>
        </p:pic>
        <p:pic>
          <p:nvPicPr>
            <p:cNvPr id="23" name="Picture 22" descr="A close up of a logo&#10;&#10;Description automatically generated">
              <a:extLst>
                <a:ext uri="{FF2B5EF4-FFF2-40B4-BE49-F238E27FC236}">
                  <a16:creationId xmlns:a16="http://schemas.microsoft.com/office/drawing/2014/main" id="{84FD54A0-A45A-AA42-B9FB-D9B57204292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20756" y="1722880"/>
              <a:ext cx="661224" cy="602826"/>
            </a:xfrm>
            <a:prstGeom prst="rect">
              <a:avLst/>
            </a:prstGeom>
          </p:spPr>
        </p:pic>
        <p:pic>
          <p:nvPicPr>
            <p:cNvPr id="24" name="Picture 23" descr="A close up of a logo&#10;&#10;Description automatically generated">
              <a:extLst>
                <a:ext uri="{FF2B5EF4-FFF2-40B4-BE49-F238E27FC236}">
                  <a16:creationId xmlns:a16="http://schemas.microsoft.com/office/drawing/2014/main" id="{E26EE451-176F-3147-AC18-FF13ECF0154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736317" y="1728030"/>
              <a:ext cx="661226" cy="630086"/>
            </a:xfrm>
            <a:prstGeom prst="rect">
              <a:avLst/>
            </a:prstGeom>
          </p:spPr>
        </p:pic>
        <p:pic>
          <p:nvPicPr>
            <p:cNvPr id="25" name="Picture 24" descr="A picture containing sign&#10;&#10;Description automatically generated">
              <a:extLst>
                <a:ext uri="{FF2B5EF4-FFF2-40B4-BE49-F238E27FC236}">
                  <a16:creationId xmlns:a16="http://schemas.microsoft.com/office/drawing/2014/main" id="{43CE6BB3-F69A-3941-BD94-2BAE1D22E12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603636" y="1675099"/>
              <a:ext cx="750704" cy="674606"/>
            </a:xfrm>
            <a:prstGeom prst="rect">
              <a:avLst/>
            </a:prstGeom>
          </p:spPr>
        </p:pic>
        <p:pic>
          <p:nvPicPr>
            <p:cNvPr id="26" name="Picture 25" descr="A close up of a sign&#10;&#10;Description automatically generated">
              <a:extLst>
                <a:ext uri="{FF2B5EF4-FFF2-40B4-BE49-F238E27FC236}">
                  <a16:creationId xmlns:a16="http://schemas.microsoft.com/office/drawing/2014/main" id="{FE41BC36-403D-9B4D-8989-FC413E91754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841045" y="1732437"/>
              <a:ext cx="557734" cy="535528"/>
            </a:xfrm>
            <a:prstGeom prst="rect">
              <a:avLst/>
            </a:prstGeom>
          </p:spPr>
        </p:pic>
        <p:sp>
          <p:nvSpPr>
            <p:cNvPr id="27" name="TextBox 26">
              <a:extLst>
                <a:ext uri="{FF2B5EF4-FFF2-40B4-BE49-F238E27FC236}">
                  <a16:creationId xmlns:a16="http://schemas.microsoft.com/office/drawing/2014/main" id="{7BDAA875-13F5-0042-8FCD-282700C9C944}"/>
                </a:ext>
              </a:extLst>
            </p:cNvPr>
            <p:cNvSpPr txBox="1"/>
            <p:nvPr/>
          </p:nvSpPr>
          <p:spPr>
            <a:xfrm>
              <a:off x="3807598" y="1135485"/>
              <a:ext cx="4513547" cy="241057"/>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3"/>
                  </a:solidFill>
                  <a:effectLst/>
                  <a:uLnTx/>
                  <a:uFillTx/>
                  <a:latin typeface="Segoe UI"/>
                  <a:ea typeface="+mn-ea"/>
                  <a:cs typeface="+mn-cs"/>
                </a:rPr>
                <a:t>Create </a:t>
              </a:r>
              <a:r>
                <a:rPr lang="en-US" sz="1400">
                  <a:solidFill>
                    <a:schemeClr val="accent3"/>
                  </a:solidFill>
                  <a:latin typeface="Segoe UI"/>
                </a:rPr>
                <a:t>Team</a:t>
              </a:r>
              <a:endParaRPr kumimoji="0" lang="en-US" sz="1400" b="0" i="0" u="none" strike="noStrike" kern="1200" cap="none" spc="0" normalizeH="0" baseline="0" noProof="0">
                <a:ln>
                  <a:noFill/>
                </a:ln>
                <a:solidFill>
                  <a:schemeClr val="accent3"/>
                </a:solidFill>
                <a:effectLst/>
                <a:uLnTx/>
                <a:uFillTx/>
                <a:latin typeface="Segoe UI"/>
                <a:ea typeface="+mn-ea"/>
                <a:cs typeface="+mn-cs"/>
              </a:endParaRPr>
            </a:p>
          </p:txBody>
        </p:sp>
      </p:grpSp>
      <p:sp>
        <p:nvSpPr>
          <p:cNvPr id="28" name="Rectangle 27">
            <a:extLst>
              <a:ext uri="{FF2B5EF4-FFF2-40B4-BE49-F238E27FC236}">
                <a16:creationId xmlns:a16="http://schemas.microsoft.com/office/drawing/2014/main" id="{85E51CD7-2840-E146-8EEE-47079E1553B1}"/>
              </a:ext>
            </a:extLst>
          </p:cNvPr>
          <p:cNvSpPr/>
          <p:nvPr/>
        </p:nvSpPr>
        <p:spPr bwMode="auto">
          <a:xfrm>
            <a:off x="4218825" y="3113182"/>
            <a:ext cx="2928409"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Rectangle 28">
            <a:extLst>
              <a:ext uri="{FF2B5EF4-FFF2-40B4-BE49-F238E27FC236}">
                <a16:creationId xmlns:a16="http://schemas.microsoft.com/office/drawing/2014/main" id="{08DB40C3-DFB0-3043-A8D4-17DE143197B8}"/>
              </a:ext>
            </a:extLst>
          </p:cNvPr>
          <p:cNvSpPr/>
          <p:nvPr/>
        </p:nvSpPr>
        <p:spPr bwMode="auto">
          <a:xfrm>
            <a:off x="4706842" y="3257017"/>
            <a:ext cx="2364334" cy="221599"/>
          </a:xfrm>
          <a:prstGeom prst="rect">
            <a:avLst/>
          </a:prstGeom>
          <a:ln w="38100">
            <a:noFill/>
          </a:ln>
        </p:spPr>
        <p:txBody>
          <a:bodyPr vert="horz" wrap="square" lIns="0" tIns="0" rIns="0" bIns="0" rtlCol="0" anchor="t">
            <a:spAutoFit/>
          </a:bodyPr>
          <a:lstStyle/>
          <a:p>
            <a:pPr marL="0" marR="0" lvl="0" indent="0" algn="ctr" defTabSz="896386" rtl="0" eaLnBrk="1" fontAlgn="auto" latinLnBrk="0" hangingPunct="1">
              <a:lnSpc>
                <a:spcPct val="90000"/>
              </a:lnSpc>
              <a:spcBef>
                <a:spcPct val="0"/>
              </a:spcBef>
              <a:spcAft>
                <a:spcPts val="0"/>
              </a:spcAft>
              <a:buClrTx/>
              <a:buSzTx/>
              <a:buFontTx/>
              <a:buNone/>
              <a:tabLst/>
              <a:defRPr/>
            </a:pPr>
            <a:r>
              <a:rPr kumimoji="0" lang="en-US" sz="1600" b="0" i="0" u="none" strike="noStrike" kern="0" cap="none" spc="0" normalizeH="0" baseline="0" noProof="0" dirty="0">
                <a:ln w="3175">
                  <a:noFill/>
                </a:ln>
                <a:solidFill>
                  <a:srgbClr val="000000"/>
                </a:solidFill>
                <a:effectLst/>
                <a:uLnTx/>
                <a:uFillTx/>
                <a:latin typeface="Segoe UI Semibold"/>
                <a:ea typeface="+mn-ea"/>
                <a:cs typeface="Segoe UI Semilight" panose="020B0402040204020203" pitchFamily="34" charset="0"/>
              </a:rPr>
              <a:t>Azure Active Directory</a:t>
            </a:r>
          </a:p>
        </p:txBody>
      </p:sp>
      <p:pic>
        <p:nvPicPr>
          <p:cNvPr id="31" name="Graphic 30">
            <a:extLst>
              <a:ext uri="{FF2B5EF4-FFF2-40B4-BE49-F238E27FC236}">
                <a16:creationId xmlns:a16="http://schemas.microsoft.com/office/drawing/2014/main" id="{6E523066-3836-F849-9AD4-1A1D913FE3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67711" y="3167394"/>
            <a:ext cx="300768" cy="377642"/>
          </a:xfrm>
          <a:prstGeom prst="rect">
            <a:avLst/>
          </a:prstGeom>
        </p:spPr>
      </p:pic>
      <p:cxnSp>
        <p:nvCxnSpPr>
          <p:cNvPr id="9" name="Straight Arrow Connector 8">
            <a:extLst>
              <a:ext uri="{FF2B5EF4-FFF2-40B4-BE49-F238E27FC236}">
                <a16:creationId xmlns:a16="http://schemas.microsoft.com/office/drawing/2014/main" id="{17985793-4210-E94D-8A51-E8EDA222E2F4}"/>
              </a:ext>
            </a:extLst>
          </p:cNvPr>
          <p:cNvCxnSpPr>
            <a:cxnSpLocks/>
            <a:endCxn id="28" idx="0"/>
          </p:cNvCxnSpPr>
          <p:nvPr/>
        </p:nvCxnSpPr>
        <p:spPr>
          <a:xfrm>
            <a:off x="5653491" y="2579919"/>
            <a:ext cx="29539" cy="533263"/>
          </a:xfrm>
          <a:prstGeom prst="straightConnector1">
            <a:avLst/>
          </a:prstGeom>
          <a:ln w="12700" cap="flat" cmpd="sng" algn="ctr">
            <a:solidFill>
              <a:schemeClr val="accent3"/>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grpSp>
        <p:nvGrpSpPr>
          <p:cNvPr id="36" name="Group 35">
            <a:extLst>
              <a:ext uri="{FF2B5EF4-FFF2-40B4-BE49-F238E27FC236}">
                <a16:creationId xmlns:a16="http://schemas.microsoft.com/office/drawing/2014/main" id="{00995015-3F59-0D47-B371-E97D58AB9D0E}"/>
              </a:ext>
            </a:extLst>
          </p:cNvPr>
          <p:cNvGrpSpPr/>
          <p:nvPr/>
        </p:nvGrpSpPr>
        <p:grpSpPr>
          <a:xfrm>
            <a:off x="3535722" y="5822949"/>
            <a:ext cx="4692796" cy="760118"/>
            <a:chOff x="2658620" y="1468087"/>
            <a:chExt cx="6796664" cy="1097746"/>
          </a:xfrm>
        </p:grpSpPr>
        <p:sp>
          <p:nvSpPr>
            <p:cNvPr id="37" name="Rectangle 36">
              <a:extLst>
                <a:ext uri="{FF2B5EF4-FFF2-40B4-BE49-F238E27FC236}">
                  <a16:creationId xmlns:a16="http://schemas.microsoft.com/office/drawing/2014/main" id="{BF433449-43E8-C441-8C27-503D35961120}"/>
                </a:ext>
              </a:extLst>
            </p:cNvPr>
            <p:cNvSpPr/>
            <p:nvPr/>
          </p:nvSpPr>
          <p:spPr bwMode="auto">
            <a:xfrm>
              <a:off x="2695960" y="1468087"/>
              <a:ext cx="6759324" cy="109774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38" name="Picture 37" descr="A close up of a sign&#10;&#10;Description automatically generated">
              <a:extLst>
                <a:ext uri="{FF2B5EF4-FFF2-40B4-BE49-F238E27FC236}">
                  <a16:creationId xmlns:a16="http://schemas.microsoft.com/office/drawing/2014/main" id="{77E4ABD1-554C-2C46-9246-3C8D71E95F3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658620" y="1576001"/>
              <a:ext cx="875092" cy="875090"/>
            </a:xfrm>
            <a:prstGeom prst="rect">
              <a:avLst/>
            </a:prstGeom>
          </p:spPr>
        </p:pic>
        <p:pic>
          <p:nvPicPr>
            <p:cNvPr id="39" name="Picture 38" descr="A close up of a logo&#10;&#10;Description automatically generated">
              <a:extLst>
                <a:ext uri="{FF2B5EF4-FFF2-40B4-BE49-F238E27FC236}">
                  <a16:creationId xmlns:a16="http://schemas.microsoft.com/office/drawing/2014/main" id="{2F44E2D4-ABA4-8246-9836-08B027E6F60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510480" y="1586749"/>
              <a:ext cx="875092" cy="875090"/>
            </a:xfrm>
            <a:prstGeom prst="rect">
              <a:avLst/>
            </a:prstGeom>
          </p:spPr>
        </p:pic>
        <p:pic>
          <p:nvPicPr>
            <p:cNvPr id="40" name="Picture 39" descr="A close up of a sign&#10;&#10;Description automatically generated">
              <a:extLst>
                <a:ext uri="{FF2B5EF4-FFF2-40B4-BE49-F238E27FC236}">
                  <a16:creationId xmlns:a16="http://schemas.microsoft.com/office/drawing/2014/main" id="{5D19FAF3-0945-9345-8D79-21FCCE8FE9B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773705" y="1782502"/>
              <a:ext cx="458892" cy="458890"/>
            </a:xfrm>
            <a:prstGeom prst="roundRect">
              <a:avLst>
                <a:gd name="adj" fmla="val 8594"/>
              </a:avLst>
            </a:prstGeom>
            <a:solidFill>
              <a:srgbClr val="FFFFFF">
                <a:shade val="85000"/>
              </a:srgbClr>
            </a:solidFill>
            <a:ln>
              <a:noFill/>
            </a:ln>
            <a:effectLst/>
          </p:spPr>
        </p:pic>
        <p:pic>
          <p:nvPicPr>
            <p:cNvPr id="41" name="Picture 40" descr="A close up of a logo&#10;&#10;Description automatically generated">
              <a:extLst>
                <a:ext uri="{FF2B5EF4-FFF2-40B4-BE49-F238E27FC236}">
                  <a16:creationId xmlns:a16="http://schemas.microsoft.com/office/drawing/2014/main" id="{C1752BF7-D49F-5F4F-BF10-54AC61A0AB98}"/>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6820756" y="1722880"/>
              <a:ext cx="661224" cy="602826"/>
            </a:xfrm>
            <a:prstGeom prst="rect">
              <a:avLst/>
            </a:prstGeom>
          </p:spPr>
        </p:pic>
        <p:pic>
          <p:nvPicPr>
            <p:cNvPr id="42" name="Picture 41" descr="A close up of a logo&#10;&#10;Description automatically generated">
              <a:extLst>
                <a:ext uri="{FF2B5EF4-FFF2-40B4-BE49-F238E27FC236}">
                  <a16:creationId xmlns:a16="http://schemas.microsoft.com/office/drawing/2014/main" id="{6A782CC7-D664-6346-A6C5-127FB6EDEF80}"/>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5736317" y="1728030"/>
              <a:ext cx="661226" cy="630086"/>
            </a:xfrm>
            <a:prstGeom prst="rect">
              <a:avLst/>
            </a:prstGeom>
          </p:spPr>
        </p:pic>
        <p:pic>
          <p:nvPicPr>
            <p:cNvPr id="43" name="Picture 42" descr="A picture containing sign&#10;&#10;Description automatically generated">
              <a:extLst>
                <a:ext uri="{FF2B5EF4-FFF2-40B4-BE49-F238E27FC236}">
                  <a16:creationId xmlns:a16="http://schemas.microsoft.com/office/drawing/2014/main" id="{5B4106B6-100D-4C4F-B3A3-D6ABE8CEF57F}"/>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4603636" y="1675099"/>
              <a:ext cx="750704" cy="674606"/>
            </a:xfrm>
            <a:prstGeom prst="rect">
              <a:avLst/>
            </a:prstGeom>
          </p:spPr>
        </p:pic>
        <p:pic>
          <p:nvPicPr>
            <p:cNvPr id="44" name="Picture 43" descr="A close up of a sign&#10;&#10;Description automatically generated">
              <a:extLst>
                <a:ext uri="{FF2B5EF4-FFF2-40B4-BE49-F238E27FC236}">
                  <a16:creationId xmlns:a16="http://schemas.microsoft.com/office/drawing/2014/main" id="{C10237C3-BFF7-A842-AF7F-DABB8C71D4BB}"/>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7841045" y="1732437"/>
              <a:ext cx="557734" cy="535528"/>
            </a:xfrm>
            <a:prstGeom prst="rect">
              <a:avLst/>
            </a:prstGeom>
          </p:spPr>
        </p:pic>
      </p:grpSp>
      <p:sp>
        <p:nvSpPr>
          <p:cNvPr id="46" name="Rectangle 45">
            <a:extLst>
              <a:ext uri="{FF2B5EF4-FFF2-40B4-BE49-F238E27FC236}">
                <a16:creationId xmlns:a16="http://schemas.microsoft.com/office/drawing/2014/main" id="{1720661A-E383-564F-AE1C-DB4384FF687C}"/>
              </a:ext>
            </a:extLst>
          </p:cNvPr>
          <p:cNvSpPr/>
          <p:nvPr/>
        </p:nvSpPr>
        <p:spPr bwMode="auto">
          <a:xfrm>
            <a:off x="6958120" y="3951461"/>
            <a:ext cx="2157850" cy="1481069"/>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47" name="Group 46">
            <a:extLst>
              <a:ext uri="{FF2B5EF4-FFF2-40B4-BE49-F238E27FC236}">
                <a16:creationId xmlns:a16="http://schemas.microsoft.com/office/drawing/2014/main" id="{17B6E026-D4C6-7F44-BBAE-1C25DD9F6E4C}"/>
              </a:ext>
            </a:extLst>
          </p:cNvPr>
          <p:cNvGrpSpPr/>
          <p:nvPr/>
        </p:nvGrpSpPr>
        <p:grpSpPr>
          <a:xfrm>
            <a:off x="6951456" y="4000631"/>
            <a:ext cx="1754496" cy="1334817"/>
            <a:chOff x="308451" y="3082525"/>
            <a:chExt cx="2679609" cy="2032626"/>
          </a:xfrm>
        </p:grpSpPr>
        <p:pic>
          <p:nvPicPr>
            <p:cNvPr id="48" name="Picture 2">
              <a:extLst>
                <a:ext uri="{FF2B5EF4-FFF2-40B4-BE49-F238E27FC236}">
                  <a16:creationId xmlns:a16="http://schemas.microsoft.com/office/drawing/2014/main" id="{177FA9AD-942D-FA4F-AAC8-907C2E85BA49}"/>
                </a:ext>
              </a:extLst>
            </p:cNvPr>
            <p:cNvPicPr>
              <a:picLocks noChangeAspect="1" noChangeArrowheads="1"/>
            </p:cNvPicPr>
            <p:nvPr/>
          </p:nvPicPr>
          <p:blipFill>
            <a:blip r:embed="rId18"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7837" y="4521118"/>
              <a:ext cx="594033" cy="59403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A close up of a sign&#10;&#10;Description automatically generated">
              <a:extLst>
                <a:ext uri="{FF2B5EF4-FFF2-40B4-BE49-F238E27FC236}">
                  <a16:creationId xmlns:a16="http://schemas.microsoft.com/office/drawing/2014/main" id="{42F4979A-AF2B-E948-B77F-62B00A20BF8C}"/>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235337" y="4352830"/>
              <a:ext cx="594033" cy="594033"/>
            </a:xfrm>
            <a:prstGeom prst="rect">
              <a:avLst/>
            </a:prstGeom>
          </p:spPr>
        </p:pic>
        <p:pic>
          <p:nvPicPr>
            <p:cNvPr id="50" name="Picture 49" descr="A close up of a sign&#10;&#10;Description automatically generated">
              <a:extLst>
                <a:ext uri="{FF2B5EF4-FFF2-40B4-BE49-F238E27FC236}">
                  <a16:creationId xmlns:a16="http://schemas.microsoft.com/office/drawing/2014/main" id="{32F5E4B1-01FB-0C4F-93CB-F38FA4B645A9}"/>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688921" y="4246775"/>
              <a:ext cx="485436" cy="485436"/>
            </a:xfrm>
            <a:prstGeom prst="roundRect">
              <a:avLst>
                <a:gd name="adj" fmla="val 8594"/>
              </a:avLst>
            </a:prstGeom>
            <a:solidFill>
              <a:srgbClr val="FFFFFF">
                <a:shade val="85000"/>
              </a:srgbClr>
            </a:solidFill>
            <a:ln>
              <a:noFill/>
            </a:ln>
            <a:effectLst/>
          </p:spPr>
        </p:pic>
        <p:pic>
          <p:nvPicPr>
            <p:cNvPr id="51" name="Picture 50" descr="A close up of a sign&#10;&#10;Description automatically generated">
              <a:extLst>
                <a:ext uri="{FF2B5EF4-FFF2-40B4-BE49-F238E27FC236}">
                  <a16:creationId xmlns:a16="http://schemas.microsoft.com/office/drawing/2014/main" id="{E1973F9E-7CBC-9B4D-8EF6-6839B5C36D9B}"/>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08451" y="3525676"/>
              <a:ext cx="1103667" cy="1103667"/>
            </a:xfrm>
            <a:prstGeom prst="rect">
              <a:avLst/>
            </a:prstGeom>
          </p:spPr>
        </p:pic>
        <p:pic>
          <p:nvPicPr>
            <p:cNvPr id="52" name="Picture 51" descr="A close up of a sign&#10;&#10;Description automatically generated">
              <a:extLst>
                <a:ext uri="{FF2B5EF4-FFF2-40B4-BE49-F238E27FC236}">
                  <a16:creationId xmlns:a16="http://schemas.microsoft.com/office/drawing/2014/main" id="{BBFD605F-AA70-7542-9809-7715BA24FA45}"/>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08055" y="3376287"/>
              <a:ext cx="1136128" cy="1136128"/>
            </a:xfrm>
            <a:prstGeom prst="rect">
              <a:avLst/>
            </a:prstGeom>
          </p:spPr>
        </p:pic>
        <p:pic>
          <p:nvPicPr>
            <p:cNvPr id="53" name="Picture 52" descr="A picture containing drawing&#10;&#10;Description automatically generated">
              <a:extLst>
                <a:ext uri="{FF2B5EF4-FFF2-40B4-BE49-F238E27FC236}">
                  <a16:creationId xmlns:a16="http://schemas.microsoft.com/office/drawing/2014/main" id="{339E1533-B31E-6D43-A07F-E2A275C6DD63}"/>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2032220" y="4077509"/>
              <a:ext cx="485436" cy="485436"/>
            </a:xfrm>
            <a:prstGeom prst="rect">
              <a:avLst/>
            </a:prstGeom>
          </p:spPr>
        </p:pic>
        <p:pic>
          <p:nvPicPr>
            <p:cNvPr id="54" name="Picture 53" descr="A close up of a logo&#10;&#10;Description automatically generated">
              <a:extLst>
                <a:ext uri="{FF2B5EF4-FFF2-40B4-BE49-F238E27FC236}">
                  <a16:creationId xmlns:a16="http://schemas.microsoft.com/office/drawing/2014/main" id="{EC769016-E650-7A4E-A57F-CBA6BA8794F4}"/>
                </a:ext>
              </a:extLst>
            </p:cNvPr>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2308383" y="3795292"/>
              <a:ext cx="679677" cy="664703"/>
            </a:xfrm>
            <a:prstGeom prst="rect">
              <a:avLst/>
            </a:prstGeom>
          </p:spPr>
        </p:pic>
        <p:pic>
          <p:nvPicPr>
            <p:cNvPr id="55" name="Picture 54" descr="A close up of a logo&#10;&#10;Description automatically generated">
              <a:extLst>
                <a:ext uri="{FF2B5EF4-FFF2-40B4-BE49-F238E27FC236}">
                  <a16:creationId xmlns:a16="http://schemas.microsoft.com/office/drawing/2014/main" id="{0FF18502-F0F7-7540-9382-DB66CC483668}"/>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138810" y="3238855"/>
              <a:ext cx="1136128" cy="1136128"/>
            </a:xfrm>
            <a:prstGeom prst="rect">
              <a:avLst/>
            </a:prstGeom>
          </p:spPr>
        </p:pic>
        <p:pic>
          <p:nvPicPr>
            <p:cNvPr id="56" name="Picture 55" descr="A close up of a sign&#10;&#10;Description automatically generated">
              <a:extLst>
                <a:ext uri="{FF2B5EF4-FFF2-40B4-BE49-F238E27FC236}">
                  <a16:creationId xmlns:a16="http://schemas.microsoft.com/office/drawing/2014/main" id="{6E423889-1FA0-284C-9D1C-547A0C752DCF}"/>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517497" y="3082525"/>
              <a:ext cx="1136128" cy="1136128"/>
            </a:xfrm>
            <a:prstGeom prst="rect">
              <a:avLst/>
            </a:prstGeom>
          </p:spPr>
        </p:pic>
        <p:pic>
          <p:nvPicPr>
            <p:cNvPr id="57" name="Picture 56" descr="A close up of a logo&#10;&#10;Description automatically generated">
              <a:extLst>
                <a:ext uri="{FF2B5EF4-FFF2-40B4-BE49-F238E27FC236}">
                  <a16:creationId xmlns:a16="http://schemas.microsoft.com/office/drawing/2014/main" id="{86575500-6300-F64A-9D51-33ACECCBF325}"/>
                </a:ext>
              </a:extLst>
            </p:cNvPr>
            <p:cNvPicPr>
              <a:picLocks noChangeAspect="1"/>
            </p:cNvPicPr>
            <p:nvPr/>
          </p:nvPicPr>
          <p:blipFill rotWithShape="1">
            <a:blip r:embed="rId27" cstate="email">
              <a:extLst>
                <a:ext uri="{28A0092B-C50C-407E-A947-70E740481C1C}">
                  <a14:useLocalDpi xmlns:a14="http://schemas.microsoft.com/office/drawing/2010/main"/>
                </a:ext>
              </a:extLst>
            </a:blip>
            <a:srcRect/>
            <a:stretch/>
          </p:blipFill>
          <p:spPr>
            <a:xfrm>
              <a:off x="2082704" y="3101423"/>
              <a:ext cx="816312" cy="618527"/>
            </a:xfrm>
            <a:prstGeom prst="rect">
              <a:avLst/>
            </a:prstGeom>
          </p:spPr>
        </p:pic>
      </p:grpSp>
      <p:sp>
        <p:nvSpPr>
          <p:cNvPr id="59" name="Rectangle 58">
            <a:extLst>
              <a:ext uri="{FF2B5EF4-FFF2-40B4-BE49-F238E27FC236}">
                <a16:creationId xmlns:a16="http://schemas.microsoft.com/office/drawing/2014/main" id="{D79E9E05-82B1-9C49-BED7-CD4DAB2D79A4}"/>
              </a:ext>
            </a:extLst>
          </p:cNvPr>
          <p:cNvSpPr/>
          <p:nvPr/>
        </p:nvSpPr>
        <p:spPr bwMode="auto">
          <a:xfrm>
            <a:off x="2204398" y="3899767"/>
            <a:ext cx="1569818" cy="165310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61" name="Group 60">
            <a:extLst>
              <a:ext uri="{FF2B5EF4-FFF2-40B4-BE49-F238E27FC236}">
                <a16:creationId xmlns:a16="http://schemas.microsoft.com/office/drawing/2014/main" id="{1C754775-1971-064B-BFCE-FB0E5C89FDC0}"/>
              </a:ext>
            </a:extLst>
          </p:cNvPr>
          <p:cNvGrpSpPr/>
          <p:nvPr/>
        </p:nvGrpSpPr>
        <p:grpSpPr>
          <a:xfrm>
            <a:off x="2452444" y="4037660"/>
            <a:ext cx="1094902" cy="1241802"/>
            <a:chOff x="9542660" y="3280198"/>
            <a:chExt cx="1765808" cy="1787059"/>
          </a:xfrm>
        </p:grpSpPr>
        <p:pic>
          <p:nvPicPr>
            <p:cNvPr id="62" name="Picture 61" descr="A picture containing drawing, table&#10;&#10;Description automatically generated">
              <a:extLst>
                <a:ext uri="{FF2B5EF4-FFF2-40B4-BE49-F238E27FC236}">
                  <a16:creationId xmlns:a16="http://schemas.microsoft.com/office/drawing/2014/main" id="{CC0C5FD6-150F-E141-BF52-F9489EFA171D}"/>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9542660" y="3545532"/>
              <a:ext cx="1765806" cy="672616"/>
            </a:xfrm>
            <a:prstGeom prst="rect">
              <a:avLst/>
            </a:prstGeom>
          </p:spPr>
        </p:pic>
        <p:pic>
          <p:nvPicPr>
            <p:cNvPr id="63" name="Picture 62" descr="A picture containing food, drawing&#10;&#10;Description automatically generated">
              <a:extLst>
                <a:ext uri="{FF2B5EF4-FFF2-40B4-BE49-F238E27FC236}">
                  <a16:creationId xmlns:a16="http://schemas.microsoft.com/office/drawing/2014/main" id="{2C6097C2-1C5B-794D-A994-D400ECF310D0}"/>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9542660" y="4526249"/>
              <a:ext cx="1765808" cy="541008"/>
            </a:xfrm>
            <a:prstGeom prst="rect">
              <a:avLst/>
            </a:prstGeom>
          </p:spPr>
        </p:pic>
        <p:pic>
          <p:nvPicPr>
            <p:cNvPr id="64" name="Picture 63" descr="A picture containing drawing&#10;&#10;Description automatically generated">
              <a:extLst>
                <a:ext uri="{FF2B5EF4-FFF2-40B4-BE49-F238E27FC236}">
                  <a16:creationId xmlns:a16="http://schemas.microsoft.com/office/drawing/2014/main" id="{3F374590-CF46-EB44-8855-DF8A47F019D5}"/>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9561404" y="4204124"/>
              <a:ext cx="1728318" cy="285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5" name="Picture 64" descr="A close up of a logo&#10;&#10;Description automatically generated">
              <a:extLst>
                <a:ext uri="{FF2B5EF4-FFF2-40B4-BE49-F238E27FC236}">
                  <a16:creationId xmlns:a16="http://schemas.microsoft.com/office/drawing/2014/main" id="{9D230C44-15FD-1841-A354-D8AD620B093A}"/>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9910645" y="3280198"/>
              <a:ext cx="1029836" cy="203572"/>
            </a:xfrm>
            <a:prstGeom prst="rect">
              <a:avLst/>
            </a:prstGeom>
            <a:effectLst/>
          </p:spPr>
        </p:pic>
      </p:grpSp>
      <p:cxnSp>
        <p:nvCxnSpPr>
          <p:cNvPr id="70" name="Straight Arrow Connector 69">
            <a:extLst>
              <a:ext uri="{FF2B5EF4-FFF2-40B4-BE49-F238E27FC236}">
                <a16:creationId xmlns:a16="http://schemas.microsoft.com/office/drawing/2014/main" id="{F93C3AFE-1666-F148-A12C-49B84A558749}"/>
              </a:ext>
            </a:extLst>
          </p:cNvPr>
          <p:cNvCxnSpPr>
            <a:stCxn id="28" idx="2"/>
            <a:endCxn id="59" idx="3"/>
          </p:cNvCxnSpPr>
          <p:nvPr/>
        </p:nvCxnSpPr>
        <p:spPr>
          <a:xfrm flipH="1">
            <a:off x="3774216" y="3593137"/>
            <a:ext cx="1908814" cy="1133181"/>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22B2544-05E1-E442-A2A1-588A3CA010C5}"/>
              </a:ext>
            </a:extLst>
          </p:cNvPr>
          <p:cNvCxnSpPr>
            <a:cxnSpLocks/>
            <a:stCxn id="28" idx="2"/>
          </p:cNvCxnSpPr>
          <p:nvPr/>
        </p:nvCxnSpPr>
        <p:spPr>
          <a:xfrm>
            <a:off x="5683030" y="3593137"/>
            <a:ext cx="1268426" cy="1060896"/>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3137F18-38AD-5448-B332-793D1C8D1FA2}"/>
              </a:ext>
            </a:extLst>
          </p:cNvPr>
          <p:cNvCxnSpPr>
            <a:cxnSpLocks/>
            <a:stCxn id="28" idx="2"/>
          </p:cNvCxnSpPr>
          <p:nvPr/>
        </p:nvCxnSpPr>
        <p:spPr>
          <a:xfrm>
            <a:off x="5683030" y="3593137"/>
            <a:ext cx="211981" cy="2229812"/>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282B6BF0-501F-1746-8285-99C941A4B60C}"/>
              </a:ext>
            </a:extLst>
          </p:cNvPr>
          <p:cNvSpPr/>
          <p:nvPr/>
        </p:nvSpPr>
        <p:spPr bwMode="auto">
          <a:xfrm>
            <a:off x="5240168" y="1678095"/>
            <a:ext cx="777766" cy="806036"/>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58" name="Picture 57" descr="A picture containing drawing&#10;&#10;Description automatically generated">
            <a:extLst>
              <a:ext uri="{FF2B5EF4-FFF2-40B4-BE49-F238E27FC236}">
                <a16:creationId xmlns:a16="http://schemas.microsoft.com/office/drawing/2014/main" id="{55A6B942-A7F3-9F4D-8FB8-E0BFBD25633D}"/>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2363944" y="5279766"/>
            <a:ext cx="1171778" cy="164392"/>
          </a:xfrm>
          <a:prstGeom prst="rect">
            <a:avLst/>
          </a:prstGeom>
        </p:spPr>
      </p:pic>
    </p:spTree>
    <p:extLst>
      <p:ext uri="{BB962C8B-B14F-4D97-AF65-F5344CB8AC3E}">
        <p14:creationId xmlns:p14="http://schemas.microsoft.com/office/powerpoint/2010/main" val="254641396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a:xfrm>
            <a:off x="280150" y="406516"/>
            <a:ext cx="11018520" cy="553998"/>
          </a:xfrm>
        </p:spPr>
        <p:txBody>
          <a:bodyPr/>
          <a:lstStyle/>
          <a:p>
            <a:r>
              <a:rPr lang="en-US" dirty="0"/>
              <a:t>Group flow</a:t>
            </a:r>
          </a:p>
        </p:txBody>
      </p:sp>
      <p:grpSp>
        <p:nvGrpSpPr>
          <p:cNvPr id="18" name="Group 17">
            <a:extLst>
              <a:ext uri="{FF2B5EF4-FFF2-40B4-BE49-F238E27FC236}">
                <a16:creationId xmlns:a16="http://schemas.microsoft.com/office/drawing/2014/main" id="{E43A94EA-A376-F640-8D50-B78DE4B0F1DC}"/>
              </a:ext>
            </a:extLst>
          </p:cNvPr>
          <p:cNvGrpSpPr/>
          <p:nvPr/>
        </p:nvGrpSpPr>
        <p:grpSpPr>
          <a:xfrm>
            <a:off x="2914484" y="1598812"/>
            <a:ext cx="5414288" cy="981106"/>
            <a:chOff x="2658620" y="1468087"/>
            <a:chExt cx="6839829" cy="1097746"/>
          </a:xfrm>
        </p:grpSpPr>
        <p:sp>
          <p:nvSpPr>
            <p:cNvPr id="19" name="Rectangle 18">
              <a:extLst>
                <a:ext uri="{FF2B5EF4-FFF2-40B4-BE49-F238E27FC236}">
                  <a16:creationId xmlns:a16="http://schemas.microsoft.com/office/drawing/2014/main" id="{9DC7DC0C-7A0F-4A46-8352-26CE5E894061}"/>
                </a:ext>
              </a:extLst>
            </p:cNvPr>
            <p:cNvSpPr/>
            <p:nvPr/>
          </p:nvSpPr>
          <p:spPr bwMode="auto">
            <a:xfrm>
              <a:off x="2739125" y="1468087"/>
              <a:ext cx="6759324" cy="109774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20" name="Picture 19" descr="A close up of a sign&#10;&#10;Description automatically generated">
              <a:extLst>
                <a:ext uri="{FF2B5EF4-FFF2-40B4-BE49-F238E27FC236}">
                  <a16:creationId xmlns:a16="http://schemas.microsoft.com/office/drawing/2014/main" id="{66957F71-63F0-7944-BD37-A7EB845862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58620" y="1576001"/>
              <a:ext cx="875092" cy="875090"/>
            </a:xfrm>
            <a:prstGeom prst="rect">
              <a:avLst/>
            </a:prstGeom>
          </p:spPr>
        </p:pic>
        <p:pic>
          <p:nvPicPr>
            <p:cNvPr id="21" name="Picture 20" descr="A close up of a logo&#10;&#10;Description automatically generated">
              <a:extLst>
                <a:ext uri="{FF2B5EF4-FFF2-40B4-BE49-F238E27FC236}">
                  <a16:creationId xmlns:a16="http://schemas.microsoft.com/office/drawing/2014/main" id="{B6453AD9-7E0F-5B4B-852B-499A61C68E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0480" y="1586749"/>
              <a:ext cx="875092" cy="875090"/>
            </a:xfrm>
            <a:prstGeom prst="rect">
              <a:avLst/>
            </a:prstGeom>
          </p:spPr>
        </p:pic>
        <p:pic>
          <p:nvPicPr>
            <p:cNvPr id="22" name="Picture 21" descr="A close up of a sign&#10;&#10;Description automatically generated">
              <a:extLst>
                <a:ext uri="{FF2B5EF4-FFF2-40B4-BE49-F238E27FC236}">
                  <a16:creationId xmlns:a16="http://schemas.microsoft.com/office/drawing/2014/main" id="{01067F99-D34D-C34E-B67C-D81D66CEF3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73705" y="1782502"/>
              <a:ext cx="458892" cy="458890"/>
            </a:xfrm>
            <a:prstGeom prst="roundRect">
              <a:avLst>
                <a:gd name="adj" fmla="val 8594"/>
              </a:avLst>
            </a:prstGeom>
            <a:solidFill>
              <a:srgbClr val="FFFFFF">
                <a:shade val="85000"/>
              </a:srgbClr>
            </a:solidFill>
            <a:ln>
              <a:noFill/>
            </a:ln>
            <a:effectLst/>
          </p:spPr>
        </p:pic>
        <p:pic>
          <p:nvPicPr>
            <p:cNvPr id="23" name="Picture 22" descr="A close up of a logo&#10;&#10;Description automatically generated">
              <a:extLst>
                <a:ext uri="{FF2B5EF4-FFF2-40B4-BE49-F238E27FC236}">
                  <a16:creationId xmlns:a16="http://schemas.microsoft.com/office/drawing/2014/main" id="{84FD54A0-A45A-AA42-B9FB-D9B57204292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20756" y="1722880"/>
              <a:ext cx="661224" cy="602826"/>
            </a:xfrm>
            <a:prstGeom prst="rect">
              <a:avLst/>
            </a:prstGeom>
          </p:spPr>
        </p:pic>
        <p:pic>
          <p:nvPicPr>
            <p:cNvPr id="24" name="Picture 23" descr="A close up of a logo&#10;&#10;Description automatically generated">
              <a:extLst>
                <a:ext uri="{FF2B5EF4-FFF2-40B4-BE49-F238E27FC236}">
                  <a16:creationId xmlns:a16="http://schemas.microsoft.com/office/drawing/2014/main" id="{E26EE451-176F-3147-AC18-FF13ECF0154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736317" y="1728030"/>
              <a:ext cx="661226" cy="630086"/>
            </a:xfrm>
            <a:prstGeom prst="rect">
              <a:avLst/>
            </a:prstGeom>
          </p:spPr>
        </p:pic>
        <p:pic>
          <p:nvPicPr>
            <p:cNvPr id="25" name="Picture 24" descr="A picture containing sign&#10;&#10;Description automatically generated">
              <a:extLst>
                <a:ext uri="{FF2B5EF4-FFF2-40B4-BE49-F238E27FC236}">
                  <a16:creationId xmlns:a16="http://schemas.microsoft.com/office/drawing/2014/main" id="{43CE6BB3-F69A-3941-BD94-2BAE1D22E12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603636" y="1675099"/>
              <a:ext cx="750704" cy="674606"/>
            </a:xfrm>
            <a:prstGeom prst="rect">
              <a:avLst/>
            </a:prstGeom>
          </p:spPr>
        </p:pic>
        <p:pic>
          <p:nvPicPr>
            <p:cNvPr id="26" name="Picture 25" descr="A close up of a sign&#10;&#10;Description automatically generated">
              <a:extLst>
                <a:ext uri="{FF2B5EF4-FFF2-40B4-BE49-F238E27FC236}">
                  <a16:creationId xmlns:a16="http://schemas.microsoft.com/office/drawing/2014/main" id="{FE41BC36-403D-9B4D-8989-FC413E91754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841045" y="1732437"/>
              <a:ext cx="557734" cy="535528"/>
            </a:xfrm>
            <a:prstGeom prst="rect">
              <a:avLst/>
            </a:prstGeom>
          </p:spPr>
        </p:pic>
      </p:grpSp>
      <p:sp>
        <p:nvSpPr>
          <p:cNvPr id="28" name="Rectangle 27">
            <a:extLst>
              <a:ext uri="{FF2B5EF4-FFF2-40B4-BE49-F238E27FC236}">
                <a16:creationId xmlns:a16="http://schemas.microsoft.com/office/drawing/2014/main" id="{85E51CD7-2840-E146-8EEE-47079E1553B1}"/>
              </a:ext>
            </a:extLst>
          </p:cNvPr>
          <p:cNvSpPr/>
          <p:nvPr/>
        </p:nvSpPr>
        <p:spPr bwMode="auto">
          <a:xfrm>
            <a:off x="4218825" y="3113182"/>
            <a:ext cx="2928409"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Rectangle 28">
            <a:extLst>
              <a:ext uri="{FF2B5EF4-FFF2-40B4-BE49-F238E27FC236}">
                <a16:creationId xmlns:a16="http://schemas.microsoft.com/office/drawing/2014/main" id="{08DB40C3-DFB0-3043-A8D4-17DE143197B8}"/>
              </a:ext>
            </a:extLst>
          </p:cNvPr>
          <p:cNvSpPr/>
          <p:nvPr/>
        </p:nvSpPr>
        <p:spPr bwMode="auto">
          <a:xfrm>
            <a:off x="4706842" y="3264127"/>
            <a:ext cx="2364334" cy="221599"/>
          </a:xfrm>
          <a:prstGeom prst="rect">
            <a:avLst/>
          </a:prstGeom>
          <a:ln w="38100">
            <a:noFill/>
          </a:ln>
        </p:spPr>
        <p:txBody>
          <a:bodyPr vert="horz" wrap="square" lIns="0" tIns="0" rIns="0" bIns="0" rtlCol="0" anchor="t">
            <a:spAutoFit/>
          </a:bodyPr>
          <a:lstStyle/>
          <a:p>
            <a:pPr marL="0" marR="0" lvl="0" indent="0" algn="ctr" defTabSz="896386" rtl="0" eaLnBrk="1" fontAlgn="auto" latinLnBrk="0" hangingPunct="1">
              <a:lnSpc>
                <a:spcPct val="90000"/>
              </a:lnSpc>
              <a:spcBef>
                <a:spcPct val="0"/>
              </a:spcBef>
              <a:spcAft>
                <a:spcPts val="0"/>
              </a:spcAft>
              <a:buClrTx/>
              <a:buSzTx/>
              <a:buFontTx/>
              <a:buNone/>
              <a:tabLst/>
              <a:defRPr/>
            </a:pPr>
            <a:r>
              <a:rPr kumimoji="0" lang="en-US" sz="1600" b="0" i="0" u="none" strike="noStrike" kern="0" cap="none" spc="0" normalizeH="0" baseline="0" noProof="0" dirty="0">
                <a:ln w="3175">
                  <a:noFill/>
                </a:ln>
                <a:solidFill>
                  <a:srgbClr val="000000"/>
                </a:solidFill>
                <a:effectLst/>
                <a:uLnTx/>
                <a:uFillTx/>
                <a:latin typeface="Segoe UI Semibold"/>
                <a:ea typeface="+mn-ea"/>
                <a:cs typeface="Segoe UI Semilight" panose="020B0402040204020203" pitchFamily="34" charset="0"/>
              </a:rPr>
              <a:t>Azure Active Directory</a:t>
            </a:r>
          </a:p>
        </p:txBody>
      </p:sp>
      <p:pic>
        <p:nvPicPr>
          <p:cNvPr id="31" name="Graphic 30">
            <a:extLst>
              <a:ext uri="{FF2B5EF4-FFF2-40B4-BE49-F238E27FC236}">
                <a16:creationId xmlns:a16="http://schemas.microsoft.com/office/drawing/2014/main" id="{6E523066-3836-F849-9AD4-1A1D913FE3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67711" y="3167394"/>
            <a:ext cx="300768" cy="377642"/>
          </a:xfrm>
          <a:prstGeom prst="rect">
            <a:avLst/>
          </a:prstGeom>
        </p:spPr>
      </p:pic>
      <p:cxnSp>
        <p:nvCxnSpPr>
          <p:cNvPr id="9" name="Straight Arrow Connector 8">
            <a:extLst>
              <a:ext uri="{FF2B5EF4-FFF2-40B4-BE49-F238E27FC236}">
                <a16:creationId xmlns:a16="http://schemas.microsoft.com/office/drawing/2014/main" id="{17985793-4210-E94D-8A51-E8EDA222E2F4}"/>
              </a:ext>
            </a:extLst>
          </p:cNvPr>
          <p:cNvCxnSpPr>
            <a:cxnSpLocks/>
            <a:stCxn id="19" idx="2"/>
            <a:endCxn id="28" idx="0"/>
          </p:cNvCxnSpPr>
          <p:nvPr/>
        </p:nvCxnSpPr>
        <p:spPr>
          <a:xfrm>
            <a:off x="5653491" y="2579919"/>
            <a:ext cx="29539" cy="533263"/>
          </a:xfrm>
          <a:prstGeom prst="straightConnector1">
            <a:avLst/>
          </a:prstGeom>
          <a:ln w="12700" cap="flat" cmpd="sng" algn="ctr">
            <a:solidFill>
              <a:schemeClr val="accent3"/>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grpSp>
        <p:nvGrpSpPr>
          <p:cNvPr id="36" name="Group 35">
            <a:extLst>
              <a:ext uri="{FF2B5EF4-FFF2-40B4-BE49-F238E27FC236}">
                <a16:creationId xmlns:a16="http://schemas.microsoft.com/office/drawing/2014/main" id="{00995015-3F59-0D47-B371-E97D58AB9D0E}"/>
              </a:ext>
            </a:extLst>
          </p:cNvPr>
          <p:cNvGrpSpPr/>
          <p:nvPr/>
        </p:nvGrpSpPr>
        <p:grpSpPr>
          <a:xfrm>
            <a:off x="3535722" y="5822949"/>
            <a:ext cx="4692796" cy="760118"/>
            <a:chOff x="2658620" y="1468087"/>
            <a:chExt cx="6796664" cy="1097746"/>
          </a:xfrm>
        </p:grpSpPr>
        <p:sp>
          <p:nvSpPr>
            <p:cNvPr id="37" name="Rectangle 36">
              <a:extLst>
                <a:ext uri="{FF2B5EF4-FFF2-40B4-BE49-F238E27FC236}">
                  <a16:creationId xmlns:a16="http://schemas.microsoft.com/office/drawing/2014/main" id="{BF433449-43E8-C441-8C27-503D35961120}"/>
                </a:ext>
              </a:extLst>
            </p:cNvPr>
            <p:cNvSpPr/>
            <p:nvPr/>
          </p:nvSpPr>
          <p:spPr bwMode="auto">
            <a:xfrm>
              <a:off x="2695960" y="1468087"/>
              <a:ext cx="6759324" cy="109774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38" name="Picture 37" descr="A close up of a sign&#10;&#10;Description automatically generated">
              <a:extLst>
                <a:ext uri="{FF2B5EF4-FFF2-40B4-BE49-F238E27FC236}">
                  <a16:creationId xmlns:a16="http://schemas.microsoft.com/office/drawing/2014/main" id="{77E4ABD1-554C-2C46-9246-3C8D71E95F3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658620" y="1576001"/>
              <a:ext cx="875092" cy="875090"/>
            </a:xfrm>
            <a:prstGeom prst="rect">
              <a:avLst/>
            </a:prstGeom>
          </p:spPr>
        </p:pic>
        <p:pic>
          <p:nvPicPr>
            <p:cNvPr id="39" name="Picture 38" descr="A close up of a logo&#10;&#10;Description automatically generated">
              <a:extLst>
                <a:ext uri="{FF2B5EF4-FFF2-40B4-BE49-F238E27FC236}">
                  <a16:creationId xmlns:a16="http://schemas.microsoft.com/office/drawing/2014/main" id="{2F44E2D4-ABA4-8246-9836-08B027E6F60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510480" y="1586749"/>
              <a:ext cx="875092" cy="875090"/>
            </a:xfrm>
            <a:prstGeom prst="rect">
              <a:avLst/>
            </a:prstGeom>
          </p:spPr>
        </p:pic>
        <p:pic>
          <p:nvPicPr>
            <p:cNvPr id="40" name="Picture 39" descr="A close up of a sign&#10;&#10;Description automatically generated">
              <a:extLst>
                <a:ext uri="{FF2B5EF4-FFF2-40B4-BE49-F238E27FC236}">
                  <a16:creationId xmlns:a16="http://schemas.microsoft.com/office/drawing/2014/main" id="{5D19FAF3-0945-9345-8D79-21FCCE8FE9B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773705" y="1782502"/>
              <a:ext cx="458892" cy="458890"/>
            </a:xfrm>
            <a:prstGeom prst="roundRect">
              <a:avLst>
                <a:gd name="adj" fmla="val 8594"/>
              </a:avLst>
            </a:prstGeom>
            <a:solidFill>
              <a:srgbClr val="FFFFFF">
                <a:shade val="85000"/>
              </a:srgbClr>
            </a:solidFill>
            <a:ln>
              <a:noFill/>
            </a:ln>
            <a:effectLst/>
          </p:spPr>
        </p:pic>
        <p:pic>
          <p:nvPicPr>
            <p:cNvPr id="41" name="Picture 40" descr="A close up of a logo&#10;&#10;Description automatically generated">
              <a:extLst>
                <a:ext uri="{FF2B5EF4-FFF2-40B4-BE49-F238E27FC236}">
                  <a16:creationId xmlns:a16="http://schemas.microsoft.com/office/drawing/2014/main" id="{C1752BF7-D49F-5F4F-BF10-54AC61A0AB98}"/>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6820756" y="1722880"/>
              <a:ext cx="661224" cy="602826"/>
            </a:xfrm>
            <a:prstGeom prst="rect">
              <a:avLst/>
            </a:prstGeom>
          </p:spPr>
        </p:pic>
        <p:pic>
          <p:nvPicPr>
            <p:cNvPr id="42" name="Picture 41" descr="A close up of a logo&#10;&#10;Description automatically generated">
              <a:extLst>
                <a:ext uri="{FF2B5EF4-FFF2-40B4-BE49-F238E27FC236}">
                  <a16:creationId xmlns:a16="http://schemas.microsoft.com/office/drawing/2014/main" id="{6A782CC7-D664-6346-A6C5-127FB6EDEF80}"/>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5736317" y="1728030"/>
              <a:ext cx="661226" cy="630086"/>
            </a:xfrm>
            <a:prstGeom prst="rect">
              <a:avLst/>
            </a:prstGeom>
          </p:spPr>
        </p:pic>
        <p:pic>
          <p:nvPicPr>
            <p:cNvPr id="43" name="Picture 42" descr="A picture containing sign&#10;&#10;Description automatically generated">
              <a:extLst>
                <a:ext uri="{FF2B5EF4-FFF2-40B4-BE49-F238E27FC236}">
                  <a16:creationId xmlns:a16="http://schemas.microsoft.com/office/drawing/2014/main" id="{5B4106B6-100D-4C4F-B3A3-D6ABE8CEF57F}"/>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4603636" y="1675099"/>
              <a:ext cx="750704" cy="674606"/>
            </a:xfrm>
            <a:prstGeom prst="rect">
              <a:avLst/>
            </a:prstGeom>
          </p:spPr>
        </p:pic>
        <p:pic>
          <p:nvPicPr>
            <p:cNvPr id="44" name="Picture 43" descr="A close up of a sign&#10;&#10;Description automatically generated">
              <a:extLst>
                <a:ext uri="{FF2B5EF4-FFF2-40B4-BE49-F238E27FC236}">
                  <a16:creationId xmlns:a16="http://schemas.microsoft.com/office/drawing/2014/main" id="{C10237C3-BFF7-A842-AF7F-DABB8C71D4BB}"/>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7841045" y="1732437"/>
              <a:ext cx="557734" cy="535528"/>
            </a:xfrm>
            <a:prstGeom prst="rect">
              <a:avLst/>
            </a:prstGeom>
          </p:spPr>
        </p:pic>
      </p:grpSp>
      <p:sp>
        <p:nvSpPr>
          <p:cNvPr id="46" name="Rectangle 45">
            <a:extLst>
              <a:ext uri="{FF2B5EF4-FFF2-40B4-BE49-F238E27FC236}">
                <a16:creationId xmlns:a16="http://schemas.microsoft.com/office/drawing/2014/main" id="{1720661A-E383-564F-AE1C-DB4384FF687C}"/>
              </a:ext>
            </a:extLst>
          </p:cNvPr>
          <p:cNvSpPr/>
          <p:nvPr/>
        </p:nvSpPr>
        <p:spPr bwMode="auto">
          <a:xfrm>
            <a:off x="6958120" y="3951461"/>
            <a:ext cx="2157850" cy="1481069"/>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47" name="Group 46">
            <a:extLst>
              <a:ext uri="{FF2B5EF4-FFF2-40B4-BE49-F238E27FC236}">
                <a16:creationId xmlns:a16="http://schemas.microsoft.com/office/drawing/2014/main" id="{17B6E026-D4C6-7F44-BBAE-1C25DD9F6E4C}"/>
              </a:ext>
            </a:extLst>
          </p:cNvPr>
          <p:cNvGrpSpPr/>
          <p:nvPr/>
        </p:nvGrpSpPr>
        <p:grpSpPr>
          <a:xfrm>
            <a:off x="6951456" y="4000631"/>
            <a:ext cx="1754496" cy="1334817"/>
            <a:chOff x="308451" y="3082525"/>
            <a:chExt cx="2679609" cy="2032626"/>
          </a:xfrm>
        </p:grpSpPr>
        <p:pic>
          <p:nvPicPr>
            <p:cNvPr id="48" name="Picture 2">
              <a:extLst>
                <a:ext uri="{FF2B5EF4-FFF2-40B4-BE49-F238E27FC236}">
                  <a16:creationId xmlns:a16="http://schemas.microsoft.com/office/drawing/2014/main" id="{177FA9AD-942D-FA4F-AAC8-907C2E85BA49}"/>
                </a:ext>
              </a:extLst>
            </p:cNvPr>
            <p:cNvPicPr>
              <a:picLocks noChangeAspect="1" noChangeArrowheads="1"/>
            </p:cNvPicPr>
            <p:nvPr/>
          </p:nvPicPr>
          <p:blipFill>
            <a:blip r:embed="rId18"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7837" y="4521118"/>
              <a:ext cx="594033" cy="59403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A close up of a sign&#10;&#10;Description automatically generated">
              <a:extLst>
                <a:ext uri="{FF2B5EF4-FFF2-40B4-BE49-F238E27FC236}">
                  <a16:creationId xmlns:a16="http://schemas.microsoft.com/office/drawing/2014/main" id="{42F4979A-AF2B-E948-B77F-62B00A20BF8C}"/>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235337" y="4352830"/>
              <a:ext cx="594033" cy="594033"/>
            </a:xfrm>
            <a:prstGeom prst="rect">
              <a:avLst/>
            </a:prstGeom>
          </p:spPr>
        </p:pic>
        <p:pic>
          <p:nvPicPr>
            <p:cNvPr id="50" name="Picture 49" descr="A close up of a sign&#10;&#10;Description automatically generated">
              <a:extLst>
                <a:ext uri="{FF2B5EF4-FFF2-40B4-BE49-F238E27FC236}">
                  <a16:creationId xmlns:a16="http://schemas.microsoft.com/office/drawing/2014/main" id="{32F5E4B1-01FB-0C4F-93CB-F38FA4B645A9}"/>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688921" y="4246775"/>
              <a:ext cx="485436" cy="485436"/>
            </a:xfrm>
            <a:prstGeom prst="roundRect">
              <a:avLst>
                <a:gd name="adj" fmla="val 8594"/>
              </a:avLst>
            </a:prstGeom>
            <a:solidFill>
              <a:srgbClr val="FFFFFF">
                <a:shade val="85000"/>
              </a:srgbClr>
            </a:solidFill>
            <a:ln>
              <a:noFill/>
            </a:ln>
            <a:effectLst/>
          </p:spPr>
        </p:pic>
        <p:pic>
          <p:nvPicPr>
            <p:cNvPr id="51" name="Picture 50" descr="A close up of a sign&#10;&#10;Description automatically generated">
              <a:extLst>
                <a:ext uri="{FF2B5EF4-FFF2-40B4-BE49-F238E27FC236}">
                  <a16:creationId xmlns:a16="http://schemas.microsoft.com/office/drawing/2014/main" id="{E1973F9E-7CBC-9B4D-8EF6-6839B5C36D9B}"/>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08451" y="3525676"/>
              <a:ext cx="1103667" cy="1103667"/>
            </a:xfrm>
            <a:prstGeom prst="rect">
              <a:avLst/>
            </a:prstGeom>
          </p:spPr>
        </p:pic>
        <p:pic>
          <p:nvPicPr>
            <p:cNvPr id="52" name="Picture 51" descr="A close up of a sign&#10;&#10;Description automatically generated">
              <a:extLst>
                <a:ext uri="{FF2B5EF4-FFF2-40B4-BE49-F238E27FC236}">
                  <a16:creationId xmlns:a16="http://schemas.microsoft.com/office/drawing/2014/main" id="{BBFD605F-AA70-7542-9809-7715BA24FA45}"/>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08055" y="3376287"/>
              <a:ext cx="1136128" cy="1136128"/>
            </a:xfrm>
            <a:prstGeom prst="rect">
              <a:avLst/>
            </a:prstGeom>
          </p:spPr>
        </p:pic>
        <p:pic>
          <p:nvPicPr>
            <p:cNvPr id="53" name="Picture 52" descr="A picture containing drawing&#10;&#10;Description automatically generated">
              <a:extLst>
                <a:ext uri="{FF2B5EF4-FFF2-40B4-BE49-F238E27FC236}">
                  <a16:creationId xmlns:a16="http://schemas.microsoft.com/office/drawing/2014/main" id="{339E1533-B31E-6D43-A07F-E2A275C6DD63}"/>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2032220" y="4077509"/>
              <a:ext cx="485436" cy="485436"/>
            </a:xfrm>
            <a:prstGeom prst="rect">
              <a:avLst/>
            </a:prstGeom>
          </p:spPr>
        </p:pic>
        <p:pic>
          <p:nvPicPr>
            <p:cNvPr id="54" name="Picture 53" descr="A close up of a logo&#10;&#10;Description automatically generated">
              <a:extLst>
                <a:ext uri="{FF2B5EF4-FFF2-40B4-BE49-F238E27FC236}">
                  <a16:creationId xmlns:a16="http://schemas.microsoft.com/office/drawing/2014/main" id="{EC769016-E650-7A4E-A57F-CBA6BA8794F4}"/>
                </a:ext>
              </a:extLst>
            </p:cNvPr>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2308383" y="3795292"/>
              <a:ext cx="679677" cy="664703"/>
            </a:xfrm>
            <a:prstGeom prst="rect">
              <a:avLst/>
            </a:prstGeom>
          </p:spPr>
        </p:pic>
        <p:pic>
          <p:nvPicPr>
            <p:cNvPr id="55" name="Picture 54" descr="A close up of a logo&#10;&#10;Description automatically generated">
              <a:extLst>
                <a:ext uri="{FF2B5EF4-FFF2-40B4-BE49-F238E27FC236}">
                  <a16:creationId xmlns:a16="http://schemas.microsoft.com/office/drawing/2014/main" id="{0FF18502-F0F7-7540-9382-DB66CC483668}"/>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138810" y="3238855"/>
              <a:ext cx="1136128" cy="1136128"/>
            </a:xfrm>
            <a:prstGeom prst="rect">
              <a:avLst/>
            </a:prstGeom>
          </p:spPr>
        </p:pic>
        <p:pic>
          <p:nvPicPr>
            <p:cNvPr id="56" name="Picture 55" descr="A close up of a sign&#10;&#10;Description automatically generated">
              <a:extLst>
                <a:ext uri="{FF2B5EF4-FFF2-40B4-BE49-F238E27FC236}">
                  <a16:creationId xmlns:a16="http://schemas.microsoft.com/office/drawing/2014/main" id="{6E423889-1FA0-284C-9D1C-547A0C752DCF}"/>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517497" y="3082525"/>
              <a:ext cx="1136128" cy="1136128"/>
            </a:xfrm>
            <a:prstGeom prst="rect">
              <a:avLst/>
            </a:prstGeom>
          </p:spPr>
        </p:pic>
        <p:pic>
          <p:nvPicPr>
            <p:cNvPr id="57" name="Picture 56" descr="A close up of a logo&#10;&#10;Description automatically generated">
              <a:extLst>
                <a:ext uri="{FF2B5EF4-FFF2-40B4-BE49-F238E27FC236}">
                  <a16:creationId xmlns:a16="http://schemas.microsoft.com/office/drawing/2014/main" id="{86575500-6300-F64A-9D51-33ACECCBF325}"/>
                </a:ext>
              </a:extLst>
            </p:cNvPr>
            <p:cNvPicPr>
              <a:picLocks noChangeAspect="1"/>
            </p:cNvPicPr>
            <p:nvPr/>
          </p:nvPicPr>
          <p:blipFill rotWithShape="1">
            <a:blip r:embed="rId27" cstate="email">
              <a:extLst>
                <a:ext uri="{28A0092B-C50C-407E-A947-70E740481C1C}">
                  <a14:useLocalDpi xmlns:a14="http://schemas.microsoft.com/office/drawing/2010/main"/>
                </a:ext>
              </a:extLst>
            </a:blip>
            <a:srcRect/>
            <a:stretch/>
          </p:blipFill>
          <p:spPr>
            <a:xfrm>
              <a:off x="2082704" y="3101423"/>
              <a:ext cx="816312" cy="618527"/>
            </a:xfrm>
            <a:prstGeom prst="rect">
              <a:avLst/>
            </a:prstGeom>
          </p:spPr>
        </p:pic>
      </p:grpSp>
      <p:sp>
        <p:nvSpPr>
          <p:cNvPr id="59" name="Rectangle 58">
            <a:extLst>
              <a:ext uri="{FF2B5EF4-FFF2-40B4-BE49-F238E27FC236}">
                <a16:creationId xmlns:a16="http://schemas.microsoft.com/office/drawing/2014/main" id="{D79E9E05-82B1-9C49-BED7-CD4DAB2D79A4}"/>
              </a:ext>
            </a:extLst>
          </p:cNvPr>
          <p:cNvSpPr/>
          <p:nvPr/>
        </p:nvSpPr>
        <p:spPr bwMode="auto">
          <a:xfrm>
            <a:off x="2204398" y="3899767"/>
            <a:ext cx="1569818" cy="165310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61" name="Group 60">
            <a:extLst>
              <a:ext uri="{FF2B5EF4-FFF2-40B4-BE49-F238E27FC236}">
                <a16:creationId xmlns:a16="http://schemas.microsoft.com/office/drawing/2014/main" id="{1C754775-1971-064B-BFCE-FB0E5C89FDC0}"/>
              </a:ext>
            </a:extLst>
          </p:cNvPr>
          <p:cNvGrpSpPr/>
          <p:nvPr/>
        </p:nvGrpSpPr>
        <p:grpSpPr>
          <a:xfrm>
            <a:off x="2452444" y="4037660"/>
            <a:ext cx="1094902" cy="1241802"/>
            <a:chOff x="9542660" y="3280198"/>
            <a:chExt cx="1765808" cy="1787059"/>
          </a:xfrm>
        </p:grpSpPr>
        <p:pic>
          <p:nvPicPr>
            <p:cNvPr id="62" name="Picture 61" descr="A picture containing drawing, table&#10;&#10;Description automatically generated">
              <a:extLst>
                <a:ext uri="{FF2B5EF4-FFF2-40B4-BE49-F238E27FC236}">
                  <a16:creationId xmlns:a16="http://schemas.microsoft.com/office/drawing/2014/main" id="{CC0C5FD6-150F-E141-BF52-F9489EFA171D}"/>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9542660" y="3545532"/>
              <a:ext cx="1765806" cy="672616"/>
            </a:xfrm>
            <a:prstGeom prst="rect">
              <a:avLst/>
            </a:prstGeom>
          </p:spPr>
        </p:pic>
        <p:pic>
          <p:nvPicPr>
            <p:cNvPr id="63" name="Picture 62" descr="A picture containing food, drawing&#10;&#10;Description automatically generated">
              <a:extLst>
                <a:ext uri="{FF2B5EF4-FFF2-40B4-BE49-F238E27FC236}">
                  <a16:creationId xmlns:a16="http://schemas.microsoft.com/office/drawing/2014/main" id="{2C6097C2-1C5B-794D-A994-D400ECF310D0}"/>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9542660" y="4526249"/>
              <a:ext cx="1765808" cy="541008"/>
            </a:xfrm>
            <a:prstGeom prst="rect">
              <a:avLst/>
            </a:prstGeom>
          </p:spPr>
        </p:pic>
        <p:pic>
          <p:nvPicPr>
            <p:cNvPr id="64" name="Picture 63" descr="A picture containing drawing&#10;&#10;Description automatically generated">
              <a:extLst>
                <a:ext uri="{FF2B5EF4-FFF2-40B4-BE49-F238E27FC236}">
                  <a16:creationId xmlns:a16="http://schemas.microsoft.com/office/drawing/2014/main" id="{3F374590-CF46-EB44-8855-DF8A47F019D5}"/>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9561404" y="4204124"/>
              <a:ext cx="1728318" cy="285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5" name="Picture 64" descr="A close up of a logo&#10;&#10;Description automatically generated">
              <a:extLst>
                <a:ext uri="{FF2B5EF4-FFF2-40B4-BE49-F238E27FC236}">
                  <a16:creationId xmlns:a16="http://schemas.microsoft.com/office/drawing/2014/main" id="{9D230C44-15FD-1841-A354-D8AD620B093A}"/>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9910645" y="3280198"/>
              <a:ext cx="1029836" cy="203572"/>
            </a:xfrm>
            <a:prstGeom prst="rect">
              <a:avLst/>
            </a:prstGeom>
            <a:effectLst/>
          </p:spPr>
        </p:pic>
      </p:grpSp>
      <p:cxnSp>
        <p:nvCxnSpPr>
          <p:cNvPr id="70" name="Straight Arrow Connector 69">
            <a:extLst>
              <a:ext uri="{FF2B5EF4-FFF2-40B4-BE49-F238E27FC236}">
                <a16:creationId xmlns:a16="http://schemas.microsoft.com/office/drawing/2014/main" id="{F93C3AFE-1666-F148-A12C-49B84A558749}"/>
              </a:ext>
            </a:extLst>
          </p:cNvPr>
          <p:cNvCxnSpPr>
            <a:stCxn id="28" idx="2"/>
            <a:endCxn id="59" idx="3"/>
          </p:cNvCxnSpPr>
          <p:nvPr/>
        </p:nvCxnSpPr>
        <p:spPr>
          <a:xfrm flipH="1">
            <a:off x="3774216" y="3593137"/>
            <a:ext cx="1908814" cy="1133181"/>
          </a:xfrm>
          <a:prstGeom prst="straightConnector1">
            <a:avLst/>
          </a:prstGeom>
          <a:ln w="127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22B2544-05E1-E442-A2A1-588A3CA010C5}"/>
              </a:ext>
            </a:extLst>
          </p:cNvPr>
          <p:cNvCxnSpPr>
            <a:stCxn id="28" idx="2"/>
            <a:endCxn id="51" idx="1"/>
          </p:cNvCxnSpPr>
          <p:nvPr/>
        </p:nvCxnSpPr>
        <p:spPr>
          <a:xfrm>
            <a:off x="5683030" y="3593137"/>
            <a:ext cx="1268426" cy="1060896"/>
          </a:xfrm>
          <a:prstGeom prst="straightConnector1">
            <a:avLst/>
          </a:prstGeom>
          <a:ln w="127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3137F18-38AD-5448-B332-793D1C8D1FA2}"/>
              </a:ext>
            </a:extLst>
          </p:cNvPr>
          <p:cNvCxnSpPr>
            <a:stCxn id="28" idx="2"/>
            <a:endCxn id="37" idx="0"/>
          </p:cNvCxnSpPr>
          <p:nvPr/>
        </p:nvCxnSpPr>
        <p:spPr>
          <a:xfrm>
            <a:off x="5683030" y="3593137"/>
            <a:ext cx="211981" cy="2229812"/>
          </a:xfrm>
          <a:prstGeom prst="straightConnector1">
            <a:avLst/>
          </a:prstGeom>
          <a:ln w="127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315D24C-85D0-1645-8E06-77C1CB675F9E}"/>
              </a:ext>
            </a:extLst>
          </p:cNvPr>
          <p:cNvSpPr txBox="1"/>
          <p:nvPr/>
        </p:nvSpPr>
        <p:spPr>
          <a:xfrm>
            <a:off x="4520666" y="3992035"/>
            <a:ext cx="2276782" cy="430887"/>
          </a:xfrm>
          <a:prstGeom prst="rect">
            <a:avLst/>
          </a:prstGeom>
          <a:solidFill>
            <a:schemeClr val="bg1"/>
          </a:solidFill>
          <a:ln>
            <a:solidFill>
              <a:schemeClr val="accent3"/>
            </a:solidFill>
          </a:ln>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3"/>
                </a:solidFill>
                <a:effectLst/>
                <a:uLnTx/>
                <a:uFillTx/>
                <a:latin typeface="Segoe UI"/>
                <a:ea typeface="+mn-ea"/>
                <a:cs typeface="+mn-cs"/>
              </a:rPr>
              <a:t>Reliable notification published</a:t>
            </a:r>
          </a:p>
        </p:txBody>
      </p:sp>
      <p:sp>
        <p:nvSpPr>
          <p:cNvPr id="66" name="Rounded Rectangle 65">
            <a:extLst>
              <a:ext uri="{FF2B5EF4-FFF2-40B4-BE49-F238E27FC236}">
                <a16:creationId xmlns:a16="http://schemas.microsoft.com/office/drawing/2014/main" id="{09D4750D-E11A-9442-BBF3-B4587F558210}"/>
              </a:ext>
            </a:extLst>
          </p:cNvPr>
          <p:cNvSpPr/>
          <p:nvPr/>
        </p:nvSpPr>
        <p:spPr bwMode="auto">
          <a:xfrm>
            <a:off x="5240168" y="1678095"/>
            <a:ext cx="777766" cy="806036"/>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69" name="TextBox 68">
            <a:extLst>
              <a:ext uri="{FF2B5EF4-FFF2-40B4-BE49-F238E27FC236}">
                <a16:creationId xmlns:a16="http://schemas.microsoft.com/office/drawing/2014/main" id="{BC826E40-A63F-6145-A737-678E5E5CD3EE}"/>
              </a:ext>
            </a:extLst>
          </p:cNvPr>
          <p:cNvSpPr txBox="1"/>
          <p:nvPr/>
        </p:nvSpPr>
        <p:spPr>
          <a:xfrm>
            <a:off x="3823995" y="1301551"/>
            <a:ext cx="3572844" cy="215444"/>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3"/>
                </a:solidFill>
                <a:effectLst/>
                <a:uLnTx/>
                <a:uFillTx/>
                <a:latin typeface="Segoe UI"/>
                <a:ea typeface="+mn-ea"/>
                <a:cs typeface="+mn-cs"/>
              </a:rPr>
              <a:t>Create </a:t>
            </a:r>
            <a:r>
              <a:rPr lang="en-US" sz="1400">
                <a:solidFill>
                  <a:schemeClr val="accent3"/>
                </a:solidFill>
                <a:latin typeface="Segoe UI"/>
              </a:rPr>
              <a:t>Team</a:t>
            </a:r>
            <a:endParaRPr kumimoji="0" lang="en-US" sz="1400" b="0" i="0" u="none" strike="noStrike" kern="1200" cap="none" spc="0" normalizeH="0" baseline="0" noProof="0">
              <a:ln>
                <a:noFill/>
              </a:ln>
              <a:solidFill>
                <a:schemeClr val="accent3"/>
              </a:solidFill>
              <a:effectLst/>
              <a:uLnTx/>
              <a:uFillTx/>
              <a:latin typeface="Segoe UI"/>
              <a:ea typeface="+mn-ea"/>
              <a:cs typeface="+mn-cs"/>
            </a:endParaRPr>
          </a:p>
        </p:txBody>
      </p:sp>
      <p:pic>
        <p:nvPicPr>
          <p:cNvPr id="58" name="Picture 57" descr="A picture containing drawing&#10;&#10;Description automatically generated">
            <a:extLst>
              <a:ext uri="{FF2B5EF4-FFF2-40B4-BE49-F238E27FC236}">
                <a16:creationId xmlns:a16="http://schemas.microsoft.com/office/drawing/2014/main" id="{F29E99FD-BE75-9F48-8531-8576AE3FDC2D}"/>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2464066" y="5306096"/>
            <a:ext cx="1171778" cy="164392"/>
          </a:xfrm>
          <a:prstGeom prst="rect">
            <a:avLst/>
          </a:prstGeom>
        </p:spPr>
      </p:pic>
    </p:spTree>
    <p:extLst>
      <p:ext uri="{BB962C8B-B14F-4D97-AF65-F5344CB8AC3E}">
        <p14:creationId xmlns:p14="http://schemas.microsoft.com/office/powerpoint/2010/main" val="364231778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a:xfrm>
            <a:off x="280150" y="406516"/>
            <a:ext cx="11018520" cy="553998"/>
          </a:xfrm>
        </p:spPr>
        <p:txBody>
          <a:bodyPr/>
          <a:lstStyle/>
          <a:p>
            <a:r>
              <a:rPr lang="en-US" dirty="0"/>
              <a:t>Group flow</a:t>
            </a:r>
          </a:p>
        </p:txBody>
      </p:sp>
      <p:grpSp>
        <p:nvGrpSpPr>
          <p:cNvPr id="18" name="Group 17">
            <a:extLst>
              <a:ext uri="{FF2B5EF4-FFF2-40B4-BE49-F238E27FC236}">
                <a16:creationId xmlns:a16="http://schemas.microsoft.com/office/drawing/2014/main" id="{E43A94EA-A376-F640-8D50-B78DE4B0F1DC}"/>
              </a:ext>
            </a:extLst>
          </p:cNvPr>
          <p:cNvGrpSpPr/>
          <p:nvPr/>
        </p:nvGrpSpPr>
        <p:grpSpPr>
          <a:xfrm>
            <a:off x="2914484" y="1598812"/>
            <a:ext cx="5414288" cy="981106"/>
            <a:chOff x="2658620" y="1468087"/>
            <a:chExt cx="6839829" cy="1097746"/>
          </a:xfrm>
        </p:grpSpPr>
        <p:sp>
          <p:nvSpPr>
            <p:cNvPr id="19" name="Rectangle 18">
              <a:extLst>
                <a:ext uri="{FF2B5EF4-FFF2-40B4-BE49-F238E27FC236}">
                  <a16:creationId xmlns:a16="http://schemas.microsoft.com/office/drawing/2014/main" id="{9DC7DC0C-7A0F-4A46-8352-26CE5E894061}"/>
                </a:ext>
              </a:extLst>
            </p:cNvPr>
            <p:cNvSpPr/>
            <p:nvPr/>
          </p:nvSpPr>
          <p:spPr bwMode="auto">
            <a:xfrm>
              <a:off x="2739125" y="1468087"/>
              <a:ext cx="6759324" cy="109774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20" name="Picture 19" descr="A close up of a sign&#10;&#10;Description automatically generated">
              <a:extLst>
                <a:ext uri="{FF2B5EF4-FFF2-40B4-BE49-F238E27FC236}">
                  <a16:creationId xmlns:a16="http://schemas.microsoft.com/office/drawing/2014/main" id="{66957F71-63F0-7944-BD37-A7EB84586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8620" y="1576001"/>
              <a:ext cx="875092" cy="875090"/>
            </a:xfrm>
            <a:prstGeom prst="rect">
              <a:avLst/>
            </a:prstGeom>
          </p:spPr>
        </p:pic>
        <p:pic>
          <p:nvPicPr>
            <p:cNvPr id="21" name="Picture 20" descr="A close up of a logo&#10;&#10;Description automatically generated">
              <a:extLst>
                <a:ext uri="{FF2B5EF4-FFF2-40B4-BE49-F238E27FC236}">
                  <a16:creationId xmlns:a16="http://schemas.microsoft.com/office/drawing/2014/main" id="{B6453AD9-7E0F-5B4B-852B-499A61C68E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10480" y="1586749"/>
              <a:ext cx="875092" cy="875090"/>
            </a:xfrm>
            <a:prstGeom prst="rect">
              <a:avLst/>
            </a:prstGeom>
          </p:spPr>
        </p:pic>
        <p:pic>
          <p:nvPicPr>
            <p:cNvPr id="22" name="Picture 21" descr="A close up of a sign&#10;&#10;Description automatically generated">
              <a:extLst>
                <a:ext uri="{FF2B5EF4-FFF2-40B4-BE49-F238E27FC236}">
                  <a16:creationId xmlns:a16="http://schemas.microsoft.com/office/drawing/2014/main" id="{01067F99-D34D-C34E-B67C-D81D66CEF3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73705" y="1782502"/>
              <a:ext cx="458892" cy="458890"/>
            </a:xfrm>
            <a:prstGeom prst="roundRect">
              <a:avLst>
                <a:gd name="adj" fmla="val 8594"/>
              </a:avLst>
            </a:prstGeom>
            <a:solidFill>
              <a:srgbClr val="FFFFFF">
                <a:shade val="85000"/>
              </a:srgbClr>
            </a:solidFill>
            <a:ln>
              <a:noFill/>
            </a:ln>
            <a:effectLst/>
          </p:spPr>
        </p:pic>
        <p:pic>
          <p:nvPicPr>
            <p:cNvPr id="23" name="Picture 22" descr="A close up of a logo&#10;&#10;Description automatically generated">
              <a:extLst>
                <a:ext uri="{FF2B5EF4-FFF2-40B4-BE49-F238E27FC236}">
                  <a16:creationId xmlns:a16="http://schemas.microsoft.com/office/drawing/2014/main" id="{84FD54A0-A45A-AA42-B9FB-D9B57204292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20756" y="1722880"/>
              <a:ext cx="661224" cy="602826"/>
            </a:xfrm>
            <a:prstGeom prst="rect">
              <a:avLst/>
            </a:prstGeom>
          </p:spPr>
        </p:pic>
        <p:pic>
          <p:nvPicPr>
            <p:cNvPr id="24" name="Picture 23" descr="A close up of a logo&#10;&#10;Description automatically generated">
              <a:extLst>
                <a:ext uri="{FF2B5EF4-FFF2-40B4-BE49-F238E27FC236}">
                  <a16:creationId xmlns:a16="http://schemas.microsoft.com/office/drawing/2014/main" id="{E26EE451-176F-3147-AC18-FF13ECF0154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36317" y="1728030"/>
              <a:ext cx="661226" cy="630086"/>
            </a:xfrm>
            <a:prstGeom prst="rect">
              <a:avLst/>
            </a:prstGeom>
          </p:spPr>
        </p:pic>
        <p:pic>
          <p:nvPicPr>
            <p:cNvPr id="25" name="Picture 24" descr="A picture containing sign&#10;&#10;Description automatically generated">
              <a:extLst>
                <a:ext uri="{FF2B5EF4-FFF2-40B4-BE49-F238E27FC236}">
                  <a16:creationId xmlns:a16="http://schemas.microsoft.com/office/drawing/2014/main" id="{43CE6BB3-F69A-3941-BD94-2BAE1D22E12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603636" y="1675099"/>
              <a:ext cx="750704" cy="674606"/>
            </a:xfrm>
            <a:prstGeom prst="rect">
              <a:avLst/>
            </a:prstGeom>
          </p:spPr>
        </p:pic>
        <p:pic>
          <p:nvPicPr>
            <p:cNvPr id="26" name="Picture 25" descr="A close up of a sign&#10;&#10;Description automatically generated">
              <a:extLst>
                <a:ext uri="{FF2B5EF4-FFF2-40B4-BE49-F238E27FC236}">
                  <a16:creationId xmlns:a16="http://schemas.microsoft.com/office/drawing/2014/main" id="{FE41BC36-403D-9B4D-8989-FC413E91754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841045" y="1732437"/>
              <a:ext cx="557734" cy="535528"/>
            </a:xfrm>
            <a:prstGeom prst="rect">
              <a:avLst/>
            </a:prstGeom>
          </p:spPr>
        </p:pic>
      </p:grpSp>
      <p:sp>
        <p:nvSpPr>
          <p:cNvPr id="28" name="Rectangle 27">
            <a:extLst>
              <a:ext uri="{FF2B5EF4-FFF2-40B4-BE49-F238E27FC236}">
                <a16:creationId xmlns:a16="http://schemas.microsoft.com/office/drawing/2014/main" id="{85E51CD7-2840-E146-8EEE-47079E1553B1}"/>
              </a:ext>
            </a:extLst>
          </p:cNvPr>
          <p:cNvSpPr/>
          <p:nvPr/>
        </p:nvSpPr>
        <p:spPr bwMode="auto">
          <a:xfrm>
            <a:off x="4218825" y="3113182"/>
            <a:ext cx="2928409"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Rectangle 28">
            <a:extLst>
              <a:ext uri="{FF2B5EF4-FFF2-40B4-BE49-F238E27FC236}">
                <a16:creationId xmlns:a16="http://schemas.microsoft.com/office/drawing/2014/main" id="{08DB40C3-DFB0-3043-A8D4-17DE143197B8}"/>
              </a:ext>
            </a:extLst>
          </p:cNvPr>
          <p:cNvSpPr/>
          <p:nvPr/>
        </p:nvSpPr>
        <p:spPr bwMode="auto">
          <a:xfrm>
            <a:off x="4729160" y="3266733"/>
            <a:ext cx="2364334" cy="221599"/>
          </a:xfrm>
          <a:prstGeom prst="rect">
            <a:avLst/>
          </a:prstGeom>
          <a:ln w="38100">
            <a:noFill/>
          </a:ln>
        </p:spPr>
        <p:txBody>
          <a:bodyPr vert="horz" wrap="square" lIns="0" tIns="0" rIns="0" bIns="0" rtlCol="0" anchor="t">
            <a:spAutoFit/>
          </a:bodyPr>
          <a:lstStyle/>
          <a:p>
            <a:pPr marL="0" marR="0" lvl="0" indent="0" algn="ctr" defTabSz="896386" rtl="0" eaLnBrk="1" fontAlgn="auto" latinLnBrk="0" hangingPunct="1">
              <a:lnSpc>
                <a:spcPct val="90000"/>
              </a:lnSpc>
              <a:spcBef>
                <a:spcPct val="0"/>
              </a:spcBef>
              <a:spcAft>
                <a:spcPts val="0"/>
              </a:spcAft>
              <a:buClrTx/>
              <a:buSzTx/>
              <a:buFontTx/>
              <a:buNone/>
              <a:tabLst/>
              <a:defRPr/>
            </a:pPr>
            <a:r>
              <a:rPr kumimoji="0" lang="en-US" sz="1600" b="0" i="0" u="none" strike="noStrike" kern="0" cap="none" spc="0" normalizeH="0" baseline="0" noProof="0" dirty="0">
                <a:ln w="3175">
                  <a:noFill/>
                </a:ln>
                <a:solidFill>
                  <a:srgbClr val="000000"/>
                </a:solidFill>
                <a:effectLst/>
                <a:uLnTx/>
                <a:uFillTx/>
                <a:latin typeface="Segoe UI Semibold"/>
                <a:ea typeface="+mn-ea"/>
                <a:cs typeface="Segoe UI Semilight" panose="020B0402040204020203" pitchFamily="34" charset="0"/>
              </a:rPr>
              <a:t>Azure Active Directory</a:t>
            </a:r>
          </a:p>
        </p:txBody>
      </p:sp>
      <p:pic>
        <p:nvPicPr>
          <p:cNvPr id="31" name="Graphic 30">
            <a:extLst>
              <a:ext uri="{FF2B5EF4-FFF2-40B4-BE49-F238E27FC236}">
                <a16:creationId xmlns:a16="http://schemas.microsoft.com/office/drawing/2014/main" id="{6E523066-3836-F849-9AD4-1A1D913FE3F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67711" y="3167394"/>
            <a:ext cx="300768" cy="377642"/>
          </a:xfrm>
          <a:prstGeom prst="rect">
            <a:avLst/>
          </a:prstGeom>
        </p:spPr>
      </p:pic>
      <p:cxnSp>
        <p:nvCxnSpPr>
          <p:cNvPr id="9" name="Straight Arrow Connector 8">
            <a:extLst>
              <a:ext uri="{FF2B5EF4-FFF2-40B4-BE49-F238E27FC236}">
                <a16:creationId xmlns:a16="http://schemas.microsoft.com/office/drawing/2014/main" id="{17985793-4210-E94D-8A51-E8EDA222E2F4}"/>
              </a:ext>
            </a:extLst>
          </p:cNvPr>
          <p:cNvCxnSpPr>
            <a:cxnSpLocks/>
            <a:stCxn id="19" idx="2"/>
            <a:endCxn id="28" idx="0"/>
          </p:cNvCxnSpPr>
          <p:nvPr/>
        </p:nvCxnSpPr>
        <p:spPr>
          <a:xfrm>
            <a:off x="5653491" y="2579919"/>
            <a:ext cx="29539" cy="533263"/>
          </a:xfrm>
          <a:prstGeom prst="straightConnector1">
            <a:avLst/>
          </a:prstGeom>
          <a:ln w="12700" cap="flat" cmpd="sng" algn="ctr">
            <a:solidFill>
              <a:schemeClr val="accent3"/>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grpSp>
        <p:nvGrpSpPr>
          <p:cNvPr id="36" name="Group 35">
            <a:extLst>
              <a:ext uri="{FF2B5EF4-FFF2-40B4-BE49-F238E27FC236}">
                <a16:creationId xmlns:a16="http://schemas.microsoft.com/office/drawing/2014/main" id="{00995015-3F59-0D47-B371-E97D58AB9D0E}"/>
              </a:ext>
            </a:extLst>
          </p:cNvPr>
          <p:cNvGrpSpPr/>
          <p:nvPr/>
        </p:nvGrpSpPr>
        <p:grpSpPr>
          <a:xfrm>
            <a:off x="3535722" y="5822949"/>
            <a:ext cx="4692796" cy="760118"/>
            <a:chOff x="2658620" y="1468087"/>
            <a:chExt cx="6796664" cy="1097746"/>
          </a:xfrm>
        </p:grpSpPr>
        <p:sp>
          <p:nvSpPr>
            <p:cNvPr id="37" name="Rectangle 36">
              <a:extLst>
                <a:ext uri="{FF2B5EF4-FFF2-40B4-BE49-F238E27FC236}">
                  <a16:creationId xmlns:a16="http://schemas.microsoft.com/office/drawing/2014/main" id="{BF433449-43E8-C441-8C27-503D35961120}"/>
                </a:ext>
              </a:extLst>
            </p:cNvPr>
            <p:cNvSpPr/>
            <p:nvPr/>
          </p:nvSpPr>
          <p:spPr bwMode="auto">
            <a:xfrm>
              <a:off x="2695960" y="1468087"/>
              <a:ext cx="6759324" cy="109774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38" name="Picture 37" descr="A close up of a sign&#10;&#10;Description automatically generated">
              <a:extLst>
                <a:ext uri="{FF2B5EF4-FFF2-40B4-BE49-F238E27FC236}">
                  <a16:creationId xmlns:a16="http://schemas.microsoft.com/office/drawing/2014/main" id="{77E4ABD1-554C-2C46-9246-3C8D71E95F3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658620" y="1576001"/>
              <a:ext cx="875092" cy="875090"/>
            </a:xfrm>
            <a:prstGeom prst="rect">
              <a:avLst/>
            </a:prstGeom>
          </p:spPr>
        </p:pic>
        <p:pic>
          <p:nvPicPr>
            <p:cNvPr id="39" name="Picture 38" descr="A close up of a logo&#10;&#10;Description automatically generated">
              <a:extLst>
                <a:ext uri="{FF2B5EF4-FFF2-40B4-BE49-F238E27FC236}">
                  <a16:creationId xmlns:a16="http://schemas.microsoft.com/office/drawing/2014/main" id="{2F44E2D4-ABA4-8246-9836-08B027E6F60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510480" y="1586749"/>
              <a:ext cx="875092" cy="875090"/>
            </a:xfrm>
            <a:prstGeom prst="rect">
              <a:avLst/>
            </a:prstGeom>
          </p:spPr>
        </p:pic>
        <p:pic>
          <p:nvPicPr>
            <p:cNvPr id="40" name="Picture 39" descr="A close up of a sign&#10;&#10;Description automatically generated">
              <a:extLst>
                <a:ext uri="{FF2B5EF4-FFF2-40B4-BE49-F238E27FC236}">
                  <a16:creationId xmlns:a16="http://schemas.microsoft.com/office/drawing/2014/main" id="{5D19FAF3-0945-9345-8D79-21FCCE8FE9B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773705" y="1782502"/>
              <a:ext cx="458892" cy="458890"/>
            </a:xfrm>
            <a:prstGeom prst="roundRect">
              <a:avLst>
                <a:gd name="adj" fmla="val 8594"/>
              </a:avLst>
            </a:prstGeom>
            <a:solidFill>
              <a:srgbClr val="FFFFFF">
                <a:shade val="85000"/>
              </a:srgbClr>
            </a:solidFill>
            <a:ln>
              <a:noFill/>
            </a:ln>
            <a:effectLst/>
          </p:spPr>
        </p:pic>
        <p:pic>
          <p:nvPicPr>
            <p:cNvPr id="41" name="Picture 40" descr="A close up of a logo&#10;&#10;Description automatically generated">
              <a:extLst>
                <a:ext uri="{FF2B5EF4-FFF2-40B4-BE49-F238E27FC236}">
                  <a16:creationId xmlns:a16="http://schemas.microsoft.com/office/drawing/2014/main" id="{C1752BF7-D49F-5F4F-BF10-54AC61A0AB98}"/>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6820756" y="1722880"/>
              <a:ext cx="661224" cy="602826"/>
            </a:xfrm>
            <a:prstGeom prst="rect">
              <a:avLst/>
            </a:prstGeom>
          </p:spPr>
        </p:pic>
        <p:pic>
          <p:nvPicPr>
            <p:cNvPr id="42" name="Picture 41" descr="A close up of a logo&#10;&#10;Description automatically generated">
              <a:extLst>
                <a:ext uri="{FF2B5EF4-FFF2-40B4-BE49-F238E27FC236}">
                  <a16:creationId xmlns:a16="http://schemas.microsoft.com/office/drawing/2014/main" id="{6A782CC7-D664-6346-A6C5-127FB6EDEF80}"/>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5736317" y="1728030"/>
              <a:ext cx="661226" cy="630086"/>
            </a:xfrm>
            <a:prstGeom prst="rect">
              <a:avLst/>
            </a:prstGeom>
          </p:spPr>
        </p:pic>
        <p:pic>
          <p:nvPicPr>
            <p:cNvPr id="43" name="Picture 42" descr="A picture containing sign&#10;&#10;Description automatically generated">
              <a:extLst>
                <a:ext uri="{FF2B5EF4-FFF2-40B4-BE49-F238E27FC236}">
                  <a16:creationId xmlns:a16="http://schemas.microsoft.com/office/drawing/2014/main" id="{5B4106B6-100D-4C4F-B3A3-D6ABE8CEF57F}"/>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4603636" y="1675099"/>
              <a:ext cx="750704" cy="674606"/>
            </a:xfrm>
            <a:prstGeom prst="rect">
              <a:avLst/>
            </a:prstGeom>
          </p:spPr>
        </p:pic>
        <p:pic>
          <p:nvPicPr>
            <p:cNvPr id="44" name="Picture 43" descr="A close up of a sign&#10;&#10;Description automatically generated">
              <a:extLst>
                <a:ext uri="{FF2B5EF4-FFF2-40B4-BE49-F238E27FC236}">
                  <a16:creationId xmlns:a16="http://schemas.microsoft.com/office/drawing/2014/main" id="{C10237C3-BFF7-A842-AF7F-DABB8C71D4BB}"/>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7841045" y="1732437"/>
              <a:ext cx="557734" cy="535528"/>
            </a:xfrm>
            <a:prstGeom prst="rect">
              <a:avLst/>
            </a:prstGeom>
          </p:spPr>
        </p:pic>
      </p:grpSp>
      <p:sp>
        <p:nvSpPr>
          <p:cNvPr id="46" name="Rectangle 45">
            <a:extLst>
              <a:ext uri="{FF2B5EF4-FFF2-40B4-BE49-F238E27FC236}">
                <a16:creationId xmlns:a16="http://schemas.microsoft.com/office/drawing/2014/main" id="{1720661A-E383-564F-AE1C-DB4384FF687C}"/>
              </a:ext>
            </a:extLst>
          </p:cNvPr>
          <p:cNvSpPr/>
          <p:nvPr/>
        </p:nvSpPr>
        <p:spPr bwMode="auto">
          <a:xfrm>
            <a:off x="6958120" y="3951461"/>
            <a:ext cx="2157850" cy="1481069"/>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47" name="Group 46">
            <a:extLst>
              <a:ext uri="{FF2B5EF4-FFF2-40B4-BE49-F238E27FC236}">
                <a16:creationId xmlns:a16="http://schemas.microsoft.com/office/drawing/2014/main" id="{17B6E026-D4C6-7F44-BBAE-1C25DD9F6E4C}"/>
              </a:ext>
            </a:extLst>
          </p:cNvPr>
          <p:cNvGrpSpPr/>
          <p:nvPr/>
        </p:nvGrpSpPr>
        <p:grpSpPr>
          <a:xfrm>
            <a:off x="6951456" y="4000631"/>
            <a:ext cx="1754496" cy="1334817"/>
            <a:chOff x="308451" y="3082525"/>
            <a:chExt cx="2679609" cy="2032626"/>
          </a:xfrm>
        </p:grpSpPr>
        <p:pic>
          <p:nvPicPr>
            <p:cNvPr id="48" name="Picture 2">
              <a:extLst>
                <a:ext uri="{FF2B5EF4-FFF2-40B4-BE49-F238E27FC236}">
                  <a16:creationId xmlns:a16="http://schemas.microsoft.com/office/drawing/2014/main" id="{177FA9AD-942D-FA4F-AAC8-907C2E85BA49}"/>
                </a:ext>
              </a:extLst>
            </p:cNvPr>
            <p:cNvPicPr>
              <a:picLocks noChangeAspect="1" noChangeArrowheads="1"/>
            </p:cNvPicPr>
            <p:nvPr/>
          </p:nvPicPr>
          <p:blipFill>
            <a:blip r:embed="rId19"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7837" y="4521118"/>
              <a:ext cx="594033" cy="59403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A close up of a sign&#10;&#10;Description automatically generated">
              <a:extLst>
                <a:ext uri="{FF2B5EF4-FFF2-40B4-BE49-F238E27FC236}">
                  <a16:creationId xmlns:a16="http://schemas.microsoft.com/office/drawing/2014/main" id="{42F4979A-AF2B-E948-B77F-62B00A20BF8C}"/>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235337" y="4352830"/>
              <a:ext cx="594033" cy="594033"/>
            </a:xfrm>
            <a:prstGeom prst="rect">
              <a:avLst/>
            </a:prstGeom>
          </p:spPr>
        </p:pic>
        <p:pic>
          <p:nvPicPr>
            <p:cNvPr id="50" name="Picture 49" descr="A close up of a sign&#10;&#10;Description automatically generated">
              <a:extLst>
                <a:ext uri="{FF2B5EF4-FFF2-40B4-BE49-F238E27FC236}">
                  <a16:creationId xmlns:a16="http://schemas.microsoft.com/office/drawing/2014/main" id="{32F5E4B1-01FB-0C4F-93CB-F38FA4B645A9}"/>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688921" y="4246775"/>
              <a:ext cx="485436" cy="485436"/>
            </a:xfrm>
            <a:prstGeom prst="roundRect">
              <a:avLst>
                <a:gd name="adj" fmla="val 8594"/>
              </a:avLst>
            </a:prstGeom>
            <a:solidFill>
              <a:srgbClr val="FFFFFF">
                <a:shade val="85000"/>
              </a:srgbClr>
            </a:solidFill>
            <a:ln>
              <a:noFill/>
            </a:ln>
            <a:effectLst/>
          </p:spPr>
        </p:pic>
        <p:pic>
          <p:nvPicPr>
            <p:cNvPr id="51" name="Picture 50" descr="A close up of a sign&#10;&#10;Description automatically generated">
              <a:extLst>
                <a:ext uri="{FF2B5EF4-FFF2-40B4-BE49-F238E27FC236}">
                  <a16:creationId xmlns:a16="http://schemas.microsoft.com/office/drawing/2014/main" id="{E1973F9E-7CBC-9B4D-8EF6-6839B5C36D9B}"/>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308451" y="3525676"/>
              <a:ext cx="1103667" cy="1103667"/>
            </a:xfrm>
            <a:prstGeom prst="rect">
              <a:avLst/>
            </a:prstGeom>
          </p:spPr>
        </p:pic>
        <p:pic>
          <p:nvPicPr>
            <p:cNvPr id="52" name="Picture 51" descr="A close up of a sign&#10;&#10;Description automatically generated">
              <a:extLst>
                <a:ext uri="{FF2B5EF4-FFF2-40B4-BE49-F238E27FC236}">
                  <a16:creationId xmlns:a16="http://schemas.microsoft.com/office/drawing/2014/main" id="{BBFD605F-AA70-7542-9809-7715BA24FA45}"/>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08055" y="3376287"/>
              <a:ext cx="1136128" cy="1136128"/>
            </a:xfrm>
            <a:prstGeom prst="rect">
              <a:avLst/>
            </a:prstGeom>
          </p:spPr>
        </p:pic>
        <p:pic>
          <p:nvPicPr>
            <p:cNvPr id="53" name="Picture 52" descr="A picture containing drawing&#10;&#10;Description automatically generated">
              <a:extLst>
                <a:ext uri="{FF2B5EF4-FFF2-40B4-BE49-F238E27FC236}">
                  <a16:creationId xmlns:a16="http://schemas.microsoft.com/office/drawing/2014/main" id="{339E1533-B31E-6D43-A07F-E2A275C6DD63}"/>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032220" y="4077509"/>
              <a:ext cx="485436" cy="485436"/>
            </a:xfrm>
            <a:prstGeom prst="rect">
              <a:avLst/>
            </a:prstGeom>
          </p:spPr>
        </p:pic>
        <p:pic>
          <p:nvPicPr>
            <p:cNvPr id="54" name="Picture 53" descr="A close up of a logo&#10;&#10;Description automatically generated">
              <a:extLst>
                <a:ext uri="{FF2B5EF4-FFF2-40B4-BE49-F238E27FC236}">
                  <a16:creationId xmlns:a16="http://schemas.microsoft.com/office/drawing/2014/main" id="{EC769016-E650-7A4E-A57F-CBA6BA8794F4}"/>
                </a:ext>
              </a:extLst>
            </p:cNvPr>
            <p:cNvPicPr>
              <a:picLocks noChangeAspect="1"/>
            </p:cNvPicPr>
            <p:nvPr/>
          </p:nvPicPr>
          <p:blipFill rotWithShape="1">
            <a:blip r:embed="rId25" cstate="email">
              <a:extLst>
                <a:ext uri="{28A0092B-C50C-407E-A947-70E740481C1C}">
                  <a14:useLocalDpi xmlns:a14="http://schemas.microsoft.com/office/drawing/2010/main"/>
                </a:ext>
              </a:extLst>
            </a:blip>
            <a:srcRect/>
            <a:stretch/>
          </p:blipFill>
          <p:spPr>
            <a:xfrm>
              <a:off x="2308383" y="3795292"/>
              <a:ext cx="679677" cy="664703"/>
            </a:xfrm>
            <a:prstGeom prst="rect">
              <a:avLst/>
            </a:prstGeom>
          </p:spPr>
        </p:pic>
        <p:pic>
          <p:nvPicPr>
            <p:cNvPr id="55" name="Picture 54" descr="A close up of a logo&#10;&#10;Description automatically generated">
              <a:extLst>
                <a:ext uri="{FF2B5EF4-FFF2-40B4-BE49-F238E27FC236}">
                  <a16:creationId xmlns:a16="http://schemas.microsoft.com/office/drawing/2014/main" id="{0FF18502-F0F7-7540-9382-DB66CC483668}"/>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138810" y="3238855"/>
              <a:ext cx="1136128" cy="1136128"/>
            </a:xfrm>
            <a:prstGeom prst="rect">
              <a:avLst/>
            </a:prstGeom>
          </p:spPr>
        </p:pic>
        <p:pic>
          <p:nvPicPr>
            <p:cNvPr id="56" name="Picture 55" descr="A close up of a sign&#10;&#10;Description automatically generated">
              <a:extLst>
                <a:ext uri="{FF2B5EF4-FFF2-40B4-BE49-F238E27FC236}">
                  <a16:creationId xmlns:a16="http://schemas.microsoft.com/office/drawing/2014/main" id="{6E423889-1FA0-284C-9D1C-547A0C752DCF}"/>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517497" y="3082525"/>
              <a:ext cx="1136128" cy="1136128"/>
            </a:xfrm>
            <a:prstGeom prst="rect">
              <a:avLst/>
            </a:prstGeom>
          </p:spPr>
        </p:pic>
        <p:pic>
          <p:nvPicPr>
            <p:cNvPr id="57" name="Picture 56" descr="A close up of a logo&#10;&#10;Description automatically generated">
              <a:extLst>
                <a:ext uri="{FF2B5EF4-FFF2-40B4-BE49-F238E27FC236}">
                  <a16:creationId xmlns:a16="http://schemas.microsoft.com/office/drawing/2014/main" id="{86575500-6300-F64A-9D51-33ACECCBF325}"/>
                </a:ext>
              </a:extLst>
            </p:cNvPr>
            <p:cNvPicPr>
              <a:picLocks noChangeAspect="1"/>
            </p:cNvPicPr>
            <p:nvPr/>
          </p:nvPicPr>
          <p:blipFill rotWithShape="1">
            <a:blip r:embed="rId28" cstate="email">
              <a:extLst>
                <a:ext uri="{28A0092B-C50C-407E-A947-70E740481C1C}">
                  <a14:useLocalDpi xmlns:a14="http://schemas.microsoft.com/office/drawing/2010/main"/>
                </a:ext>
              </a:extLst>
            </a:blip>
            <a:srcRect/>
            <a:stretch/>
          </p:blipFill>
          <p:spPr>
            <a:xfrm>
              <a:off x="2082704" y="3101423"/>
              <a:ext cx="816312" cy="618527"/>
            </a:xfrm>
            <a:prstGeom prst="rect">
              <a:avLst/>
            </a:prstGeom>
          </p:spPr>
        </p:pic>
      </p:grpSp>
      <p:sp>
        <p:nvSpPr>
          <p:cNvPr id="59" name="Rectangle 58">
            <a:extLst>
              <a:ext uri="{FF2B5EF4-FFF2-40B4-BE49-F238E27FC236}">
                <a16:creationId xmlns:a16="http://schemas.microsoft.com/office/drawing/2014/main" id="{D79E9E05-82B1-9C49-BED7-CD4DAB2D79A4}"/>
              </a:ext>
            </a:extLst>
          </p:cNvPr>
          <p:cNvSpPr/>
          <p:nvPr/>
        </p:nvSpPr>
        <p:spPr bwMode="auto">
          <a:xfrm>
            <a:off x="2204398" y="3899767"/>
            <a:ext cx="1569818" cy="165310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61" name="Group 60">
            <a:extLst>
              <a:ext uri="{FF2B5EF4-FFF2-40B4-BE49-F238E27FC236}">
                <a16:creationId xmlns:a16="http://schemas.microsoft.com/office/drawing/2014/main" id="{1C754775-1971-064B-BFCE-FB0E5C89FDC0}"/>
              </a:ext>
            </a:extLst>
          </p:cNvPr>
          <p:cNvGrpSpPr/>
          <p:nvPr/>
        </p:nvGrpSpPr>
        <p:grpSpPr>
          <a:xfrm>
            <a:off x="2452444" y="4037660"/>
            <a:ext cx="1094902" cy="1232472"/>
            <a:chOff x="9542660" y="3280198"/>
            <a:chExt cx="1765808" cy="1773632"/>
          </a:xfrm>
        </p:grpSpPr>
        <p:pic>
          <p:nvPicPr>
            <p:cNvPr id="62" name="Picture 61" descr="A picture containing drawing, table&#10;&#10;Description automatically generated">
              <a:extLst>
                <a:ext uri="{FF2B5EF4-FFF2-40B4-BE49-F238E27FC236}">
                  <a16:creationId xmlns:a16="http://schemas.microsoft.com/office/drawing/2014/main" id="{CC0C5FD6-150F-E141-BF52-F9489EFA171D}"/>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9542660" y="3545532"/>
              <a:ext cx="1765806" cy="672616"/>
            </a:xfrm>
            <a:prstGeom prst="rect">
              <a:avLst/>
            </a:prstGeom>
          </p:spPr>
        </p:pic>
        <p:pic>
          <p:nvPicPr>
            <p:cNvPr id="63" name="Picture 62" descr="A picture containing food, drawing&#10;&#10;Description automatically generated">
              <a:extLst>
                <a:ext uri="{FF2B5EF4-FFF2-40B4-BE49-F238E27FC236}">
                  <a16:creationId xmlns:a16="http://schemas.microsoft.com/office/drawing/2014/main" id="{2C6097C2-1C5B-794D-A994-D400ECF310D0}"/>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9542660" y="4512822"/>
              <a:ext cx="1765808" cy="541008"/>
            </a:xfrm>
            <a:prstGeom prst="rect">
              <a:avLst/>
            </a:prstGeom>
          </p:spPr>
        </p:pic>
        <p:pic>
          <p:nvPicPr>
            <p:cNvPr id="64" name="Picture 63" descr="A picture containing drawing&#10;&#10;Description automatically generated">
              <a:extLst>
                <a:ext uri="{FF2B5EF4-FFF2-40B4-BE49-F238E27FC236}">
                  <a16:creationId xmlns:a16="http://schemas.microsoft.com/office/drawing/2014/main" id="{3F374590-CF46-EB44-8855-DF8A47F019D5}"/>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9561404" y="4204124"/>
              <a:ext cx="1728318" cy="285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5" name="Picture 64" descr="A close up of a logo&#10;&#10;Description automatically generated">
              <a:extLst>
                <a:ext uri="{FF2B5EF4-FFF2-40B4-BE49-F238E27FC236}">
                  <a16:creationId xmlns:a16="http://schemas.microsoft.com/office/drawing/2014/main" id="{9D230C44-15FD-1841-A354-D8AD620B093A}"/>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9910645" y="3280198"/>
              <a:ext cx="1029836" cy="203572"/>
            </a:xfrm>
            <a:prstGeom prst="rect">
              <a:avLst/>
            </a:prstGeom>
            <a:effectLst/>
          </p:spPr>
        </p:pic>
      </p:grpSp>
      <p:cxnSp>
        <p:nvCxnSpPr>
          <p:cNvPr id="70" name="Straight Arrow Connector 69">
            <a:extLst>
              <a:ext uri="{FF2B5EF4-FFF2-40B4-BE49-F238E27FC236}">
                <a16:creationId xmlns:a16="http://schemas.microsoft.com/office/drawing/2014/main" id="{F93C3AFE-1666-F148-A12C-49B84A558749}"/>
              </a:ext>
            </a:extLst>
          </p:cNvPr>
          <p:cNvCxnSpPr>
            <a:stCxn id="28" idx="2"/>
            <a:endCxn id="59" idx="3"/>
          </p:cNvCxnSpPr>
          <p:nvPr/>
        </p:nvCxnSpPr>
        <p:spPr>
          <a:xfrm flipH="1">
            <a:off x="3774216" y="3593137"/>
            <a:ext cx="1908814" cy="1133181"/>
          </a:xfrm>
          <a:prstGeom prst="straightConnector1">
            <a:avLst/>
          </a:prstGeom>
          <a:ln w="127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22B2544-05E1-E442-A2A1-588A3CA010C5}"/>
              </a:ext>
            </a:extLst>
          </p:cNvPr>
          <p:cNvCxnSpPr>
            <a:stCxn id="28" idx="2"/>
            <a:endCxn id="51" idx="1"/>
          </p:cNvCxnSpPr>
          <p:nvPr/>
        </p:nvCxnSpPr>
        <p:spPr>
          <a:xfrm>
            <a:off x="5683030" y="3593137"/>
            <a:ext cx="1268426" cy="1060896"/>
          </a:xfrm>
          <a:prstGeom prst="straightConnector1">
            <a:avLst/>
          </a:prstGeom>
          <a:ln w="127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3137F18-38AD-5448-B332-793D1C8D1FA2}"/>
              </a:ext>
            </a:extLst>
          </p:cNvPr>
          <p:cNvCxnSpPr>
            <a:stCxn id="28" idx="2"/>
            <a:endCxn id="37" idx="0"/>
          </p:cNvCxnSpPr>
          <p:nvPr/>
        </p:nvCxnSpPr>
        <p:spPr>
          <a:xfrm>
            <a:off x="5683030" y="3593137"/>
            <a:ext cx="211981" cy="2229812"/>
          </a:xfrm>
          <a:prstGeom prst="straightConnector1">
            <a:avLst/>
          </a:prstGeom>
          <a:ln w="127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315D24C-85D0-1645-8E06-77C1CB675F9E}"/>
              </a:ext>
            </a:extLst>
          </p:cNvPr>
          <p:cNvSpPr txBox="1"/>
          <p:nvPr/>
        </p:nvSpPr>
        <p:spPr>
          <a:xfrm>
            <a:off x="3547345" y="6613649"/>
            <a:ext cx="4727964" cy="215444"/>
          </a:xfrm>
          <a:prstGeom prst="rect">
            <a:avLst/>
          </a:prstGeom>
          <a:solidFill>
            <a:schemeClr val="bg1"/>
          </a:solidFill>
          <a:ln>
            <a:solidFill>
              <a:schemeClr val="accent3"/>
            </a:solidFill>
          </a:ln>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3"/>
                </a:solidFill>
                <a:effectLst/>
                <a:uLnTx/>
                <a:uFillTx/>
                <a:latin typeface="Segoe UI"/>
                <a:ea typeface="+mn-ea"/>
                <a:cs typeface="+mn-cs"/>
              </a:rPr>
              <a:t>All required resources are provisioned</a:t>
            </a:r>
          </a:p>
        </p:txBody>
      </p:sp>
      <p:sp>
        <p:nvSpPr>
          <p:cNvPr id="66" name="Rounded Rectangle 65">
            <a:extLst>
              <a:ext uri="{FF2B5EF4-FFF2-40B4-BE49-F238E27FC236}">
                <a16:creationId xmlns:a16="http://schemas.microsoft.com/office/drawing/2014/main" id="{C646BC5B-BD99-E644-AF67-4E35673A31FD}"/>
              </a:ext>
            </a:extLst>
          </p:cNvPr>
          <p:cNvSpPr/>
          <p:nvPr/>
        </p:nvSpPr>
        <p:spPr bwMode="auto">
          <a:xfrm>
            <a:off x="4753888" y="5895186"/>
            <a:ext cx="1455269" cy="589103"/>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69" name="Rounded Rectangle 68">
            <a:extLst>
              <a:ext uri="{FF2B5EF4-FFF2-40B4-BE49-F238E27FC236}">
                <a16:creationId xmlns:a16="http://schemas.microsoft.com/office/drawing/2014/main" id="{DE7F869E-24DC-1B42-96E0-248100841144}"/>
              </a:ext>
            </a:extLst>
          </p:cNvPr>
          <p:cNvSpPr/>
          <p:nvPr/>
        </p:nvSpPr>
        <p:spPr bwMode="auto">
          <a:xfrm>
            <a:off x="6982289" y="5907332"/>
            <a:ext cx="604212" cy="589103"/>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71" name="Rounded Rectangle 70">
            <a:extLst>
              <a:ext uri="{FF2B5EF4-FFF2-40B4-BE49-F238E27FC236}">
                <a16:creationId xmlns:a16="http://schemas.microsoft.com/office/drawing/2014/main" id="{B85E32EA-4F6E-3342-B2B5-28F78E456860}"/>
              </a:ext>
            </a:extLst>
          </p:cNvPr>
          <p:cNvSpPr/>
          <p:nvPr/>
        </p:nvSpPr>
        <p:spPr bwMode="auto">
          <a:xfrm>
            <a:off x="5240168" y="1678095"/>
            <a:ext cx="777766" cy="806036"/>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73" name="TextBox 72">
            <a:extLst>
              <a:ext uri="{FF2B5EF4-FFF2-40B4-BE49-F238E27FC236}">
                <a16:creationId xmlns:a16="http://schemas.microsoft.com/office/drawing/2014/main" id="{CAAA2C9B-219F-B54F-8C98-BBF68A05D5A9}"/>
              </a:ext>
            </a:extLst>
          </p:cNvPr>
          <p:cNvSpPr txBox="1"/>
          <p:nvPr/>
        </p:nvSpPr>
        <p:spPr>
          <a:xfrm>
            <a:off x="3823995" y="1301551"/>
            <a:ext cx="3572844" cy="215444"/>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3"/>
                </a:solidFill>
                <a:effectLst/>
                <a:uLnTx/>
                <a:uFillTx/>
                <a:latin typeface="Segoe UI"/>
                <a:ea typeface="+mn-ea"/>
                <a:cs typeface="+mn-cs"/>
              </a:rPr>
              <a:t>Create </a:t>
            </a:r>
            <a:r>
              <a:rPr lang="en-US" sz="1400">
                <a:solidFill>
                  <a:schemeClr val="accent3"/>
                </a:solidFill>
                <a:latin typeface="Segoe UI"/>
              </a:rPr>
              <a:t>Team</a:t>
            </a:r>
            <a:endParaRPr kumimoji="0" lang="en-US" sz="1400" b="0" i="0" u="none" strike="noStrike" kern="1200" cap="none" spc="0" normalizeH="0" baseline="0" noProof="0">
              <a:ln>
                <a:noFill/>
              </a:ln>
              <a:solidFill>
                <a:schemeClr val="accent3"/>
              </a:solidFill>
              <a:effectLst/>
              <a:uLnTx/>
              <a:uFillTx/>
              <a:latin typeface="Segoe UI"/>
              <a:ea typeface="+mn-ea"/>
              <a:cs typeface="+mn-cs"/>
            </a:endParaRPr>
          </a:p>
        </p:txBody>
      </p:sp>
      <p:pic>
        <p:nvPicPr>
          <p:cNvPr id="58" name="Picture 57" descr="A picture containing drawing&#10;&#10;Description automatically generated">
            <a:extLst>
              <a:ext uri="{FF2B5EF4-FFF2-40B4-BE49-F238E27FC236}">
                <a16:creationId xmlns:a16="http://schemas.microsoft.com/office/drawing/2014/main" id="{D1C22BFD-05EF-CE4F-9669-4180057C9710}"/>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2389726" y="5292978"/>
            <a:ext cx="1171778" cy="164392"/>
          </a:xfrm>
          <a:prstGeom prst="rect">
            <a:avLst/>
          </a:prstGeom>
        </p:spPr>
      </p:pic>
      <p:sp>
        <p:nvSpPr>
          <p:cNvPr id="60" name="Rounded Rectangle 59">
            <a:extLst>
              <a:ext uri="{FF2B5EF4-FFF2-40B4-BE49-F238E27FC236}">
                <a16:creationId xmlns:a16="http://schemas.microsoft.com/office/drawing/2014/main" id="{E5683DE5-CB5E-2B4F-A6F9-4E0E2FF55775}"/>
              </a:ext>
            </a:extLst>
          </p:cNvPr>
          <p:cNvSpPr/>
          <p:nvPr/>
        </p:nvSpPr>
        <p:spPr bwMode="auto">
          <a:xfrm>
            <a:off x="3603113" y="5888097"/>
            <a:ext cx="458424" cy="589103"/>
          </a:xfrm>
          <a:prstGeom prst="round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67" name="Rounded Rectangle 66">
            <a:extLst>
              <a:ext uri="{FF2B5EF4-FFF2-40B4-BE49-F238E27FC236}">
                <a16:creationId xmlns:a16="http://schemas.microsoft.com/office/drawing/2014/main" id="{2DD19935-5F79-5B4C-8A40-75C708D24810}"/>
              </a:ext>
            </a:extLst>
          </p:cNvPr>
          <p:cNvSpPr/>
          <p:nvPr/>
        </p:nvSpPr>
        <p:spPr bwMode="auto">
          <a:xfrm>
            <a:off x="4195296" y="5893554"/>
            <a:ext cx="458424" cy="589103"/>
          </a:xfrm>
          <a:prstGeom prst="roundRect">
            <a:avLst/>
          </a:prstGeom>
          <a:noFill/>
          <a:ln>
            <a:prstDash val="sysDot"/>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8690539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a:t>Group – Create Policies</a:t>
            </a:r>
          </a:p>
        </p:txBody>
      </p:sp>
      <p:sp>
        <p:nvSpPr>
          <p:cNvPr id="4" name="Content Placeholder 3">
            <a:extLst>
              <a:ext uri="{FF2B5EF4-FFF2-40B4-BE49-F238E27FC236}">
                <a16:creationId xmlns:a16="http://schemas.microsoft.com/office/drawing/2014/main" id="{EB819067-2EC3-E946-9822-5A31F1A83FA9}"/>
              </a:ext>
            </a:extLst>
          </p:cNvPr>
          <p:cNvSpPr>
            <a:spLocks noGrp="1"/>
          </p:cNvSpPr>
          <p:nvPr>
            <p:ph sz="quarter" idx="13"/>
          </p:nvPr>
        </p:nvSpPr>
        <p:spPr>
          <a:xfrm>
            <a:off x="7603435" y="1435100"/>
            <a:ext cx="4005952" cy="4752070"/>
          </a:xfrm>
        </p:spPr>
        <p:txBody>
          <a:bodyPr/>
          <a:lstStyle/>
          <a:p>
            <a:pPr marL="0" indent="0">
              <a:buNone/>
            </a:pPr>
            <a:r>
              <a:rPr lang="en-US" b="1"/>
              <a:t>Components</a:t>
            </a:r>
          </a:p>
          <a:p>
            <a:pPr marL="0" indent="0">
              <a:buNone/>
            </a:pPr>
            <a:r>
              <a:rPr lang="en-US"/>
              <a:t>Check creation policy</a:t>
            </a:r>
          </a:p>
          <a:p>
            <a:pPr lvl="1"/>
            <a:r>
              <a:rPr lang="en-US" sz="1800"/>
              <a:t>Can this user create a Group</a:t>
            </a:r>
          </a:p>
          <a:p>
            <a:pPr marL="0" indent="0">
              <a:buNone/>
            </a:pPr>
            <a:r>
              <a:rPr lang="en-US"/>
              <a:t>Naming policy</a:t>
            </a:r>
          </a:p>
          <a:p>
            <a:pPr lvl="1"/>
            <a:r>
              <a:rPr lang="en-US" sz="1800"/>
              <a:t>Prefix, suffix and blocked words</a:t>
            </a:r>
          </a:p>
          <a:p>
            <a:pPr lvl="1"/>
            <a:r>
              <a:rPr lang="en-US" sz="1800"/>
              <a:t>Unique email and Site URL</a:t>
            </a:r>
          </a:p>
          <a:p>
            <a:pPr marL="0" indent="0">
              <a:buNone/>
            </a:pPr>
            <a:endParaRPr lang="en-US" sz="2000"/>
          </a:p>
          <a:p>
            <a:pPr marL="0" indent="0">
              <a:buNone/>
            </a:pPr>
            <a:r>
              <a:rPr lang="en-US"/>
              <a:t> IP Labels</a:t>
            </a:r>
          </a:p>
          <a:p>
            <a:pPr lvl="1"/>
            <a:r>
              <a:rPr lang="en-US" sz="1800"/>
              <a:t>List of allowed ‘sensitivity labels’ for this user and their privacy/external configs from SCC policy store</a:t>
            </a:r>
          </a:p>
          <a:p>
            <a:pPr marL="0" indent="0">
              <a:buNone/>
            </a:pPr>
            <a:endParaRPr lang="en-US"/>
          </a:p>
        </p:txBody>
      </p:sp>
      <p:pic>
        <p:nvPicPr>
          <p:cNvPr id="7" name="Content Placeholder 6" descr="A screenshot of a computer&#10;&#10;Description automatically generated">
            <a:extLst>
              <a:ext uri="{FF2B5EF4-FFF2-40B4-BE49-F238E27FC236}">
                <a16:creationId xmlns:a16="http://schemas.microsoft.com/office/drawing/2014/main" id="{FD8928CB-09EC-DD4F-887B-0DF4CA9EF2E3}"/>
              </a:ext>
            </a:extLst>
          </p:cNvPr>
          <p:cNvPicPr>
            <a:picLocks noGrp="1" noChangeAspect="1"/>
          </p:cNvPicPr>
          <p:nvPr>
            <p:ph sz="quarter" idx="12"/>
          </p:nvPr>
        </p:nvPicPr>
        <p:blipFill>
          <a:blip r:embed="rId2" cstate="email">
            <a:extLst>
              <a:ext uri="{28A0092B-C50C-407E-A947-70E740481C1C}">
                <a14:useLocalDpi xmlns:a14="http://schemas.microsoft.com/office/drawing/2010/main"/>
              </a:ext>
            </a:extLst>
          </a:blip>
          <a:stretch>
            <a:fillRect/>
          </a:stretch>
        </p:blipFill>
        <p:spPr>
          <a:xfrm>
            <a:off x="326914" y="1366366"/>
            <a:ext cx="4880225" cy="3419316"/>
          </a:xfrm>
        </p:spPr>
      </p:pic>
      <p:sp>
        <p:nvSpPr>
          <p:cNvPr id="13" name="Rounded Rectangle 12">
            <a:extLst>
              <a:ext uri="{FF2B5EF4-FFF2-40B4-BE49-F238E27FC236}">
                <a16:creationId xmlns:a16="http://schemas.microsoft.com/office/drawing/2014/main" id="{4358A84B-03A9-AE42-89CF-C428E9A0643E}"/>
              </a:ext>
            </a:extLst>
          </p:cNvPr>
          <p:cNvSpPr/>
          <p:nvPr/>
        </p:nvSpPr>
        <p:spPr bwMode="auto">
          <a:xfrm>
            <a:off x="2492947" y="2197895"/>
            <a:ext cx="1351084" cy="348988"/>
          </a:xfrm>
          <a:prstGeom prst="roundRect">
            <a:avLst/>
          </a:prstGeom>
          <a:noFill/>
          <a:ln w="28575">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a:extLst>
              <a:ext uri="{FF2B5EF4-FFF2-40B4-BE49-F238E27FC236}">
                <a16:creationId xmlns:a16="http://schemas.microsoft.com/office/drawing/2014/main" id="{D890EAF2-9FBA-1346-8B81-DB6813608348}"/>
              </a:ext>
            </a:extLst>
          </p:cNvPr>
          <p:cNvSpPr/>
          <p:nvPr/>
        </p:nvSpPr>
        <p:spPr bwMode="auto">
          <a:xfrm>
            <a:off x="2439682" y="3151496"/>
            <a:ext cx="1093631" cy="402584"/>
          </a:xfrm>
          <a:prstGeom prst="roundRect">
            <a:avLst/>
          </a:prstGeom>
          <a:noFill/>
          <a:ln w="28575">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descr="A screenshot of a cell phone&#10;&#10;Description automatically generated">
            <a:extLst>
              <a:ext uri="{FF2B5EF4-FFF2-40B4-BE49-F238E27FC236}">
                <a16:creationId xmlns:a16="http://schemas.microsoft.com/office/drawing/2014/main" id="{4112D109-A80E-A847-8896-D7766131CC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2306" y="3625100"/>
            <a:ext cx="4336195" cy="3033581"/>
          </a:xfrm>
          <a:prstGeom prst="rect">
            <a:avLst/>
          </a:prstGeom>
        </p:spPr>
      </p:pic>
      <p:sp>
        <p:nvSpPr>
          <p:cNvPr id="15" name="Rounded Rectangle 14">
            <a:extLst>
              <a:ext uri="{FF2B5EF4-FFF2-40B4-BE49-F238E27FC236}">
                <a16:creationId xmlns:a16="http://schemas.microsoft.com/office/drawing/2014/main" id="{62E287FB-F2ED-F04F-8B8A-25A52D0EE996}"/>
              </a:ext>
            </a:extLst>
          </p:cNvPr>
          <p:cNvSpPr/>
          <p:nvPr/>
        </p:nvSpPr>
        <p:spPr bwMode="auto">
          <a:xfrm>
            <a:off x="4962418" y="5362190"/>
            <a:ext cx="1093631" cy="402584"/>
          </a:xfrm>
          <a:prstGeom prst="roundRect">
            <a:avLst/>
          </a:prstGeom>
          <a:noFill/>
          <a:ln w="28575">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6" name="Rounded Rectangle 15">
            <a:extLst>
              <a:ext uri="{FF2B5EF4-FFF2-40B4-BE49-F238E27FC236}">
                <a16:creationId xmlns:a16="http://schemas.microsoft.com/office/drawing/2014/main" id="{0271CC8F-0397-5645-8FF4-4289691C458B}"/>
              </a:ext>
            </a:extLst>
          </p:cNvPr>
          <p:cNvSpPr/>
          <p:nvPr/>
        </p:nvSpPr>
        <p:spPr bwMode="auto">
          <a:xfrm>
            <a:off x="4933783" y="4166910"/>
            <a:ext cx="1458141" cy="848971"/>
          </a:xfrm>
          <a:prstGeom prst="roundRect">
            <a:avLst/>
          </a:prstGeom>
          <a:noFill/>
          <a:ln w="28575">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4626633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dirty="0"/>
              <a:t>Group – Create – Data Residency</a:t>
            </a:r>
          </a:p>
        </p:txBody>
      </p:sp>
      <p:sp>
        <p:nvSpPr>
          <p:cNvPr id="4" name="Content Placeholder 3">
            <a:extLst>
              <a:ext uri="{FF2B5EF4-FFF2-40B4-BE49-F238E27FC236}">
                <a16:creationId xmlns:a16="http://schemas.microsoft.com/office/drawing/2014/main" id="{EB819067-2EC3-E946-9822-5A31F1A83FA9}"/>
              </a:ext>
            </a:extLst>
          </p:cNvPr>
          <p:cNvSpPr>
            <a:spLocks noGrp="1"/>
          </p:cNvSpPr>
          <p:nvPr>
            <p:ph sz="quarter" idx="13"/>
          </p:nvPr>
        </p:nvSpPr>
        <p:spPr>
          <a:xfrm>
            <a:off x="588263" y="1429843"/>
            <a:ext cx="4809093" cy="2462213"/>
          </a:xfrm>
        </p:spPr>
        <p:txBody>
          <a:bodyPr/>
          <a:lstStyle/>
          <a:p>
            <a:pPr marL="0" indent="0">
              <a:buNone/>
            </a:pPr>
            <a:r>
              <a:rPr lang="en-US" b="1" dirty="0"/>
              <a:t>Components</a:t>
            </a:r>
          </a:p>
          <a:p>
            <a:pPr marL="0" indent="0">
              <a:buNone/>
            </a:pPr>
            <a:r>
              <a:rPr lang="en-US" dirty="0"/>
              <a:t> Preferred Data Location (PDL)</a:t>
            </a:r>
          </a:p>
          <a:p>
            <a:pPr lvl="1"/>
            <a:r>
              <a:rPr lang="en-US" sz="1800" dirty="0"/>
              <a:t>Defined at the Group level</a:t>
            </a:r>
          </a:p>
          <a:p>
            <a:pPr lvl="1"/>
            <a:r>
              <a:rPr lang="en-US" sz="1800" dirty="0"/>
              <a:t>Inherits from creator’s PDL</a:t>
            </a:r>
          </a:p>
          <a:p>
            <a:pPr lvl="1"/>
            <a:endParaRPr lang="en-US" sz="1800" dirty="0"/>
          </a:p>
          <a:p>
            <a:pPr marL="0" indent="0">
              <a:buNone/>
            </a:pPr>
            <a:endParaRPr lang="en-US" dirty="0"/>
          </a:p>
        </p:txBody>
      </p:sp>
      <p:pic>
        <p:nvPicPr>
          <p:cNvPr id="11" name="Picture 10">
            <a:extLst>
              <a:ext uri="{FF2B5EF4-FFF2-40B4-BE49-F238E27FC236}">
                <a16:creationId xmlns:a16="http://schemas.microsoft.com/office/drawing/2014/main" id="{11D5EA69-E918-6649-AD78-A13441421379}"/>
              </a:ext>
            </a:extLst>
          </p:cNvPr>
          <p:cNvPicPr>
            <a:picLocks noChangeAspect="1"/>
          </p:cNvPicPr>
          <p:nvPr/>
        </p:nvPicPr>
        <p:blipFill>
          <a:blip r:embed="rId3"/>
          <a:stretch>
            <a:fillRect/>
          </a:stretch>
        </p:blipFill>
        <p:spPr>
          <a:xfrm>
            <a:off x="272864" y="3376997"/>
            <a:ext cx="11444341" cy="1168400"/>
          </a:xfrm>
          <a:prstGeom prst="rect">
            <a:avLst/>
          </a:prstGeom>
        </p:spPr>
      </p:pic>
      <p:pic>
        <p:nvPicPr>
          <p:cNvPr id="17" name="Picture 16">
            <a:extLst>
              <a:ext uri="{FF2B5EF4-FFF2-40B4-BE49-F238E27FC236}">
                <a16:creationId xmlns:a16="http://schemas.microsoft.com/office/drawing/2014/main" id="{0A640067-159D-1A49-AE2B-4C7D9F6EF45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2864" y="4720020"/>
            <a:ext cx="11373403" cy="1008976"/>
          </a:xfrm>
          <a:prstGeom prst="rect">
            <a:avLst/>
          </a:prstGeom>
        </p:spPr>
      </p:pic>
      <p:pic>
        <p:nvPicPr>
          <p:cNvPr id="12" name="Picture 11">
            <a:extLst>
              <a:ext uri="{FF2B5EF4-FFF2-40B4-BE49-F238E27FC236}">
                <a16:creationId xmlns:a16="http://schemas.microsoft.com/office/drawing/2014/main" id="{512C6E5C-3D58-154C-B786-15B3107ADC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51872" y="768187"/>
            <a:ext cx="3190300" cy="1586035"/>
          </a:xfrm>
          <a:prstGeom prst="rect">
            <a:avLst/>
          </a:prstGeom>
        </p:spPr>
      </p:pic>
      <p:sp>
        <p:nvSpPr>
          <p:cNvPr id="3" name="Rectangle 2">
            <a:extLst>
              <a:ext uri="{FF2B5EF4-FFF2-40B4-BE49-F238E27FC236}">
                <a16:creationId xmlns:a16="http://schemas.microsoft.com/office/drawing/2014/main" id="{235CB84E-9423-154E-A44D-AA38C99AC413}"/>
              </a:ext>
            </a:extLst>
          </p:cNvPr>
          <p:cNvSpPr/>
          <p:nvPr/>
        </p:nvSpPr>
        <p:spPr bwMode="auto">
          <a:xfrm>
            <a:off x="8999118" y="3429001"/>
            <a:ext cx="1871048" cy="377890"/>
          </a:xfrm>
          <a:prstGeom prst="rect">
            <a:avLst/>
          </a:prstGeom>
          <a:noFill/>
          <a:ln w="28575">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a:extLst>
              <a:ext uri="{FF2B5EF4-FFF2-40B4-BE49-F238E27FC236}">
                <a16:creationId xmlns:a16="http://schemas.microsoft.com/office/drawing/2014/main" id="{4B4C0198-9EA2-F74E-AA29-AB838D9D3FED}"/>
              </a:ext>
            </a:extLst>
          </p:cNvPr>
          <p:cNvSpPr/>
          <p:nvPr/>
        </p:nvSpPr>
        <p:spPr bwMode="auto">
          <a:xfrm>
            <a:off x="7651872" y="4720020"/>
            <a:ext cx="2957034" cy="263048"/>
          </a:xfrm>
          <a:prstGeom prst="rect">
            <a:avLst/>
          </a:prstGeom>
          <a:noFill/>
          <a:ln w="28575">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0278812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dirty="0"/>
              <a:t>Group – Create – Data Residency</a:t>
            </a:r>
          </a:p>
        </p:txBody>
      </p:sp>
      <p:sp>
        <p:nvSpPr>
          <p:cNvPr id="4" name="Content Placeholder 3">
            <a:extLst>
              <a:ext uri="{FF2B5EF4-FFF2-40B4-BE49-F238E27FC236}">
                <a16:creationId xmlns:a16="http://schemas.microsoft.com/office/drawing/2014/main" id="{EB819067-2EC3-E946-9822-5A31F1A83FA9}"/>
              </a:ext>
            </a:extLst>
          </p:cNvPr>
          <p:cNvSpPr>
            <a:spLocks noGrp="1"/>
          </p:cNvSpPr>
          <p:nvPr>
            <p:ph sz="quarter" idx="13"/>
          </p:nvPr>
        </p:nvSpPr>
        <p:spPr>
          <a:xfrm>
            <a:off x="588263" y="1429843"/>
            <a:ext cx="4809093" cy="2739211"/>
          </a:xfrm>
        </p:spPr>
        <p:txBody>
          <a:bodyPr/>
          <a:lstStyle/>
          <a:p>
            <a:pPr marL="0" indent="0">
              <a:buNone/>
            </a:pPr>
            <a:r>
              <a:rPr lang="en-US" b="1" dirty="0"/>
              <a:t>Components</a:t>
            </a:r>
            <a:endParaRPr lang="en-US" sz="1800" dirty="0"/>
          </a:p>
          <a:p>
            <a:pPr marL="0" indent="0">
              <a:buNone/>
            </a:pPr>
            <a:r>
              <a:rPr lang="en-US" dirty="0"/>
              <a:t>Cross-geo move</a:t>
            </a:r>
          </a:p>
          <a:p>
            <a:pPr lvl="1"/>
            <a:r>
              <a:rPr lang="en-US" sz="1800" dirty="0"/>
              <a:t>Exchange mailbox is moved automatically</a:t>
            </a:r>
          </a:p>
          <a:p>
            <a:pPr lvl="1"/>
            <a:r>
              <a:rPr lang="en-US" sz="1800" dirty="0"/>
              <a:t>SPO and OneDrive are moved manually by admins using cmdlets</a:t>
            </a:r>
          </a:p>
          <a:p>
            <a:pPr lvl="1"/>
            <a:r>
              <a:rPr lang="en-US" sz="1800" dirty="0"/>
              <a:t>Not supported yet for other apps</a:t>
            </a:r>
          </a:p>
          <a:p>
            <a:pPr marL="0" indent="0">
              <a:buNone/>
            </a:pPr>
            <a:endParaRPr lang="en-US" dirty="0"/>
          </a:p>
        </p:txBody>
      </p:sp>
      <p:pic>
        <p:nvPicPr>
          <p:cNvPr id="18" name="Picture 17">
            <a:extLst>
              <a:ext uri="{FF2B5EF4-FFF2-40B4-BE49-F238E27FC236}">
                <a16:creationId xmlns:a16="http://schemas.microsoft.com/office/drawing/2014/main" id="{567F9C0E-0669-7B41-B38F-E7911C7C9AB4}"/>
              </a:ext>
            </a:extLst>
          </p:cNvPr>
          <p:cNvPicPr>
            <a:picLocks noChangeAspect="1"/>
          </p:cNvPicPr>
          <p:nvPr/>
        </p:nvPicPr>
        <p:blipFill>
          <a:blip r:embed="rId3"/>
          <a:stretch>
            <a:fillRect/>
          </a:stretch>
        </p:blipFill>
        <p:spPr>
          <a:xfrm>
            <a:off x="1159588" y="4003499"/>
            <a:ext cx="9682584" cy="2545136"/>
          </a:xfrm>
          <a:prstGeom prst="rect">
            <a:avLst/>
          </a:prstGeom>
        </p:spPr>
      </p:pic>
      <p:pic>
        <p:nvPicPr>
          <p:cNvPr id="12" name="Picture 11">
            <a:extLst>
              <a:ext uri="{FF2B5EF4-FFF2-40B4-BE49-F238E27FC236}">
                <a16:creationId xmlns:a16="http://schemas.microsoft.com/office/drawing/2014/main" id="{512C6E5C-3D58-154C-B786-15B3107ADC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1872" y="768187"/>
            <a:ext cx="3190300" cy="1586035"/>
          </a:xfrm>
          <a:prstGeom prst="rect">
            <a:avLst/>
          </a:prstGeom>
        </p:spPr>
      </p:pic>
      <p:sp>
        <p:nvSpPr>
          <p:cNvPr id="8" name="Rectangle 7">
            <a:extLst>
              <a:ext uri="{FF2B5EF4-FFF2-40B4-BE49-F238E27FC236}">
                <a16:creationId xmlns:a16="http://schemas.microsoft.com/office/drawing/2014/main" id="{FDDCB443-6E91-D14F-BB97-A725878EA638}"/>
              </a:ext>
            </a:extLst>
          </p:cNvPr>
          <p:cNvSpPr/>
          <p:nvPr/>
        </p:nvSpPr>
        <p:spPr bwMode="auto">
          <a:xfrm>
            <a:off x="6716347" y="4003499"/>
            <a:ext cx="3295399" cy="297913"/>
          </a:xfrm>
          <a:prstGeom prst="rect">
            <a:avLst/>
          </a:prstGeom>
          <a:noFill/>
          <a:ln w="28575">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2677149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2537210"/>
            <a:ext cx="9144000" cy="997196"/>
          </a:xfrm>
        </p:spPr>
        <p:txBody>
          <a:bodyPr/>
          <a:lstStyle/>
          <a:p>
            <a:r>
              <a:rPr lang="en-US" dirty="0"/>
              <a:t>Microsoft 365 Groups Architecture</a:t>
            </a:r>
            <a:br>
              <a:rPr lang="en-US" dirty="0"/>
            </a:br>
            <a:r>
              <a:rPr lang="en-GB" dirty="0"/>
              <a:t>Group Lifecycle/Deletion</a:t>
            </a:r>
            <a:endParaRPr lang="en-US" dirty="0"/>
          </a:p>
        </p:txBody>
      </p:sp>
    </p:spTree>
    <p:extLst>
      <p:ext uri="{BB962C8B-B14F-4D97-AF65-F5344CB8AC3E}">
        <p14:creationId xmlns:p14="http://schemas.microsoft.com/office/powerpoint/2010/main" val="250294059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BF15BD-001C-49B3-9A01-B39DEDA47564}"/>
              </a:ext>
            </a:extLst>
          </p:cNvPr>
          <p:cNvSpPr>
            <a:spLocks noGrp="1"/>
          </p:cNvSpPr>
          <p:nvPr>
            <p:ph type="title"/>
          </p:nvPr>
        </p:nvSpPr>
        <p:spPr>
          <a:xfrm>
            <a:off x="585216" y="2309812"/>
            <a:ext cx="3182027" cy="553998"/>
          </a:xfrm>
        </p:spPr>
        <p:txBody>
          <a:bodyPr/>
          <a:lstStyle/>
          <a:p>
            <a:r>
              <a:rPr lang="en-US"/>
              <a:t>Agenda</a:t>
            </a:r>
          </a:p>
        </p:txBody>
      </p:sp>
      <p:sp>
        <p:nvSpPr>
          <p:cNvPr id="7" name="Text Placeholder 6">
            <a:extLst>
              <a:ext uri="{FF2B5EF4-FFF2-40B4-BE49-F238E27FC236}">
                <a16:creationId xmlns:a16="http://schemas.microsoft.com/office/drawing/2014/main" id="{61F6BD0B-C4D8-42DE-A3A7-50D8219CE639}"/>
              </a:ext>
            </a:extLst>
          </p:cNvPr>
          <p:cNvSpPr>
            <a:spLocks noGrp="1"/>
          </p:cNvSpPr>
          <p:nvPr>
            <p:ph type="body" sz="quarter" idx="11"/>
          </p:nvPr>
        </p:nvSpPr>
        <p:spPr>
          <a:xfrm>
            <a:off x="4354523" y="2309812"/>
            <a:ext cx="7254865" cy="3845348"/>
          </a:xfrm>
        </p:spPr>
        <p:txBody>
          <a:bodyPr/>
          <a:lstStyle/>
          <a:p>
            <a:pPr lvl="1">
              <a:lnSpc>
                <a:spcPct val="150000"/>
              </a:lnSpc>
              <a:buNone/>
            </a:pPr>
            <a:r>
              <a:rPr lang="en-GB" sz="2400" dirty="0"/>
              <a:t>Introduction to Microsoft 365 Groups</a:t>
            </a:r>
          </a:p>
          <a:p>
            <a:pPr lvl="1">
              <a:lnSpc>
                <a:spcPct val="150000"/>
              </a:lnSpc>
              <a:buNone/>
            </a:pPr>
            <a:r>
              <a:rPr lang="en-GB" sz="2400" dirty="0"/>
              <a:t>Groups Architecture deep-dive</a:t>
            </a:r>
          </a:p>
          <a:p>
            <a:pPr lvl="2">
              <a:lnSpc>
                <a:spcPct val="150000"/>
              </a:lnSpc>
              <a:buNone/>
            </a:pPr>
            <a:r>
              <a:rPr lang="en-GB" sz="2000" dirty="0"/>
              <a:t>Group Creation/Provisioning </a:t>
            </a:r>
          </a:p>
          <a:p>
            <a:pPr lvl="2">
              <a:lnSpc>
                <a:spcPct val="150000"/>
              </a:lnSpc>
              <a:buNone/>
            </a:pPr>
            <a:r>
              <a:rPr lang="en-GB" sz="2000" dirty="0"/>
              <a:t>Group Lifecycle/Deletion </a:t>
            </a:r>
          </a:p>
          <a:p>
            <a:pPr lvl="2">
              <a:lnSpc>
                <a:spcPct val="150000"/>
              </a:lnSpc>
              <a:buNone/>
            </a:pPr>
            <a:r>
              <a:rPr lang="en-GB" sz="2000" dirty="0"/>
              <a:t>Member/Roster management</a:t>
            </a:r>
          </a:p>
          <a:p>
            <a:pPr lvl="2">
              <a:lnSpc>
                <a:spcPct val="150000"/>
              </a:lnSpc>
              <a:buNone/>
            </a:pPr>
            <a:r>
              <a:rPr lang="en-GB" sz="2000" dirty="0"/>
              <a:t>Administration/Policies</a:t>
            </a:r>
          </a:p>
          <a:p>
            <a:pPr lvl="1">
              <a:lnSpc>
                <a:spcPct val="150000"/>
              </a:lnSpc>
              <a:buNone/>
            </a:pPr>
            <a:r>
              <a:rPr lang="en-GB" sz="2400" dirty="0"/>
              <a:t>Closing</a:t>
            </a:r>
          </a:p>
        </p:txBody>
      </p:sp>
    </p:spTree>
    <p:extLst>
      <p:ext uri="{BB962C8B-B14F-4D97-AF65-F5344CB8AC3E}">
        <p14:creationId xmlns:p14="http://schemas.microsoft.com/office/powerpoint/2010/main" val="294032272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a:t>Group Lifecycle and Deletion flow</a:t>
            </a:r>
          </a:p>
        </p:txBody>
      </p:sp>
      <p:graphicFrame>
        <p:nvGraphicFramePr>
          <p:cNvPr id="3" name="Diagram 2">
            <a:extLst>
              <a:ext uri="{FF2B5EF4-FFF2-40B4-BE49-F238E27FC236}">
                <a16:creationId xmlns:a16="http://schemas.microsoft.com/office/drawing/2014/main" id="{C1D3E17B-83D1-0345-94FC-EF35D8C2B8BC}"/>
              </a:ext>
            </a:extLst>
          </p:cNvPr>
          <p:cNvGraphicFramePr/>
          <p:nvPr>
            <p:extLst>
              <p:ext uri="{D42A27DB-BD31-4B8C-83A1-F6EECF244321}">
                <p14:modId xmlns:p14="http://schemas.microsoft.com/office/powerpoint/2010/main" val="1565141824"/>
              </p:ext>
            </p:extLst>
          </p:nvPr>
        </p:nvGraphicFramePr>
        <p:xfrm>
          <a:off x="816429" y="719666"/>
          <a:ext cx="1078730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rved Up Arrow 3">
            <a:extLst>
              <a:ext uri="{FF2B5EF4-FFF2-40B4-BE49-F238E27FC236}">
                <a16:creationId xmlns:a16="http://schemas.microsoft.com/office/drawing/2014/main" id="{3A7CCAE4-8588-B84D-941D-4F3586F7B7A1}"/>
              </a:ext>
            </a:extLst>
          </p:cNvPr>
          <p:cNvSpPr/>
          <p:nvPr/>
        </p:nvSpPr>
        <p:spPr bwMode="auto">
          <a:xfrm flipH="1">
            <a:off x="3233056" y="3962401"/>
            <a:ext cx="4082143" cy="1817914"/>
          </a:xfrm>
          <a:prstGeom prst="curved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a:extLst>
              <a:ext uri="{FF2B5EF4-FFF2-40B4-BE49-F238E27FC236}">
                <a16:creationId xmlns:a16="http://schemas.microsoft.com/office/drawing/2014/main" id="{FE18F7F7-6160-F042-A42E-5ECB8EA00BDC}"/>
              </a:ext>
            </a:extLst>
          </p:cNvPr>
          <p:cNvSpPr txBox="1"/>
          <p:nvPr/>
        </p:nvSpPr>
        <p:spPr>
          <a:xfrm>
            <a:off x="5018315" y="5279571"/>
            <a:ext cx="794641" cy="307777"/>
          </a:xfrm>
          <a:prstGeom prst="rect">
            <a:avLst/>
          </a:prstGeom>
          <a:noFill/>
        </p:spPr>
        <p:txBody>
          <a:bodyPr wrap="none" lIns="0" tIns="0" rIns="0" bIns="0" rtlCol="0">
            <a:spAutoFit/>
          </a:bodyPr>
          <a:lstStyle/>
          <a:p>
            <a:pPr algn="l"/>
            <a:r>
              <a:rPr lang="en-US" sz="2000">
                <a:gradFill>
                  <a:gsLst>
                    <a:gs pos="2917">
                      <a:schemeClr val="tx1"/>
                    </a:gs>
                    <a:gs pos="30000">
                      <a:schemeClr val="tx1"/>
                    </a:gs>
                  </a:gsLst>
                  <a:lin ang="5400000" scaled="0"/>
                </a:gradFill>
              </a:rPr>
              <a:t>Restore</a:t>
            </a:r>
          </a:p>
        </p:txBody>
      </p:sp>
    </p:spTree>
    <p:extLst>
      <p:ext uri="{BB962C8B-B14F-4D97-AF65-F5344CB8AC3E}">
        <p14:creationId xmlns:p14="http://schemas.microsoft.com/office/powerpoint/2010/main" val="204700886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dirty="0"/>
              <a:t>Group Activity tracking and Auto-Renewal</a:t>
            </a:r>
          </a:p>
        </p:txBody>
      </p:sp>
      <p:sp>
        <p:nvSpPr>
          <p:cNvPr id="4" name="Content Placeholder 3">
            <a:extLst>
              <a:ext uri="{FF2B5EF4-FFF2-40B4-BE49-F238E27FC236}">
                <a16:creationId xmlns:a16="http://schemas.microsoft.com/office/drawing/2014/main" id="{EB819067-2EC3-E946-9822-5A31F1A83FA9}"/>
              </a:ext>
            </a:extLst>
          </p:cNvPr>
          <p:cNvSpPr>
            <a:spLocks noGrp="1"/>
          </p:cNvSpPr>
          <p:nvPr>
            <p:ph sz="quarter" idx="13"/>
          </p:nvPr>
        </p:nvSpPr>
        <p:spPr>
          <a:xfrm>
            <a:off x="6090254" y="1271195"/>
            <a:ext cx="5156795" cy="6315575"/>
          </a:xfrm>
        </p:spPr>
        <p:txBody>
          <a:bodyPr/>
          <a:lstStyle/>
          <a:p>
            <a:pPr marL="0" indent="0">
              <a:buNone/>
            </a:pPr>
            <a:r>
              <a:rPr lang="en-US" b="1" dirty="0"/>
              <a:t>Components</a:t>
            </a:r>
          </a:p>
          <a:p>
            <a:pPr marL="0" indent="0">
              <a:buNone/>
            </a:pPr>
            <a:r>
              <a:rPr lang="en-US" dirty="0"/>
              <a:t>Activity Tracking service</a:t>
            </a:r>
          </a:p>
          <a:p>
            <a:pPr lvl="1"/>
            <a:r>
              <a:rPr lang="en-US" dirty="0"/>
              <a:t>Tenant wide activity tracking at the Groups level</a:t>
            </a:r>
          </a:p>
          <a:p>
            <a:pPr lvl="2">
              <a:buFontTx/>
              <a:buChar char="-"/>
            </a:pPr>
            <a:r>
              <a:rPr lang="en-US" dirty="0"/>
              <a:t>Send, reply, like mail</a:t>
            </a:r>
          </a:p>
          <a:p>
            <a:pPr lvl="2">
              <a:buFontTx/>
              <a:buChar char="-"/>
            </a:pPr>
            <a:r>
              <a:rPr lang="en-US" dirty="0"/>
              <a:t>View/Edit files</a:t>
            </a:r>
          </a:p>
          <a:p>
            <a:pPr lvl="2">
              <a:buFontTx/>
              <a:buChar char="-"/>
            </a:pPr>
            <a:r>
              <a:rPr lang="en-US" dirty="0"/>
              <a:t>Read, write chats</a:t>
            </a:r>
          </a:p>
          <a:p>
            <a:pPr lvl="1">
              <a:buFontTx/>
              <a:buChar char="-"/>
            </a:pPr>
            <a:r>
              <a:rPr lang="en-US" dirty="0"/>
              <a:t>Only active on Teams, SharePoint or Outlook tracked for auto-renewal</a:t>
            </a:r>
          </a:p>
          <a:p>
            <a:pPr lvl="1">
              <a:buFontTx/>
              <a:buChar char="-"/>
            </a:pPr>
            <a:r>
              <a:rPr lang="en-US" dirty="0"/>
              <a:t>Only intention activities are covered by with a bias for retaining group vs deleting it</a:t>
            </a:r>
          </a:p>
          <a:p>
            <a:pPr marL="0" indent="0">
              <a:buNone/>
            </a:pPr>
            <a:r>
              <a:rPr lang="en-US" dirty="0"/>
              <a:t>Expiry service</a:t>
            </a:r>
          </a:p>
          <a:p>
            <a:pPr lvl="1"/>
            <a:r>
              <a:rPr lang="en-US" dirty="0"/>
              <a:t>Policy based expiry flow with reminder emails for inactive Groups</a:t>
            </a:r>
          </a:p>
          <a:p>
            <a:pPr lvl="1"/>
            <a:r>
              <a:rPr lang="en-US" dirty="0"/>
              <a:t>Portal for owners to manually renew Groups</a:t>
            </a:r>
          </a:p>
          <a:p>
            <a:pPr marL="228600" lvl="1" indent="0">
              <a:buNone/>
            </a:pPr>
            <a:endParaRPr lang="en-US" sz="2000" dirty="0"/>
          </a:p>
          <a:p>
            <a:pPr marL="0" indent="0">
              <a:buNone/>
            </a:pPr>
            <a:r>
              <a:rPr lang="en-US" dirty="0"/>
              <a:t> </a:t>
            </a:r>
          </a:p>
        </p:txBody>
      </p:sp>
      <p:sp>
        <p:nvSpPr>
          <p:cNvPr id="19" name="Rectangle 18">
            <a:extLst>
              <a:ext uri="{FF2B5EF4-FFF2-40B4-BE49-F238E27FC236}">
                <a16:creationId xmlns:a16="http://schemas.microsoft.com/office/drawing/2014/main" id="{9DC7DC0C-7A0F-4A46-8352-26CE5E894061}"/>
              </a:ext>
            </a:extLst>
          </p:cNvPr>
          <p:cNvSpPr/>
          <p:nvPr/>
        </p:nvSpPr>
        <p:spPr bwMode="auto">
          <a:xfrm>
            <a:off x="1572769" y="1402139"/>
            <a:ext cx="3023616" cy="1012962"/>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21" name="Picture 20" descr="A close up of a logo&#10;&#10;Description automatically generated">
            <a:extLst>
              <a:ext uri="{FF2B5EF4-FFF2-40B4-BE49-F238E27FC236}">
                <a16:creationId xmlns:a16="http://schemas.microsoft.com/office/drawing/2014/main" id="{B6453AD9-7E0F-5B4B-852B-499A61C68E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9663" y="1379571"/>
            <a:ext cx="942316" cy="989800"/>
          </a:xfrm>
          <a:prstGeom prst="rect">
            <a:avLst/>
          </a:prstGeom>
        </p:spPr>
      </p:pic>
      <p:pic>
        <p:nvPicPr>
          <p:cNvPr id="24" name="Picture 23" descr="A close up of a logo&#10;&#10;Description automatically generated">
            <a:extLst>
              <a:ext uri="{FF2B5EF4-FFF2-40B4-BE49-F238E27FC236}">
                <a16:creationId xmlns:a16="http://schemas.microsoft.com/office/drawing/2014/main" id="{E26EE451-176F-3147-AC18-FF13ECF015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64840" y="1538527"/>
            <a:ext cx="675241" cy="697608"/>
          </a:xfrm>
          <a:prstGeom prst="rect">
            <a:avLst/>
          </a:prstGeom>
        </p:spPr>
      </p:pic>
      <p:pic>
        <p:nvPicPr>
          <p:cNvPr id="25" name="Picture 24" descr="A picture containing sign&#10;&#10;Description automatically generated">
            <a:extLst>
              <a:ext uri="{FF2B5EF4-FFF2-40B4-BE49-F238E27FC236}">
                <a16:creationId xmlns:a16="http://schemas.microsoft.com/office/drawing/2014/main" id="{43CE6BB3-F69A-3941-BD94-2BAE1D22E12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63596" y="1514129"/>
            <a:ext cx="675241" cy="692486"/>
          </a:xfrm>
          <a:prstGeom prst="rect">
            <a:avLst/>
          </a:prstGeom>
        </p:spPr>
      </p:pic>
      <p:sp>
        <p:nvSpPr>
          <p:cNvPr id="27" name="TextBox 26">
            <a:extLst>
              <a:ext uri="{FF2B5EF4-FFF2-40B4-BE49-F238E27FC236}">
                <a16:creationId xmlns:a16="http://schemas.microsoft.com/office/drawing/2014/main" id="{7BDAA875-13F5-0042-8FCD-282700C9C944}"/>
              </a:ext>
            </a:extLst>
          </p:cNvPr>
          <p:cNvSpPr txBox="1"/>
          <p:nvPr/>
        </p:nvSpPr>
        <p:spPr>
          <a:xfrm>
            <a:off x="2135340" y="1121878"/>
            <a:ext cx="3572844" cy="319751"/>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28" name="Rectangle 27">
            <a:extLst>
              <a:ext uri="{FF2B5EF4-FFF2-40B4-BE49-F238E27FC236}">
                <a16:creationId xmlns:a16="http://schemas.microsoft.com/office/drawing/2014/main" id="{85E51CD7-2840-E146-8EEE-47079E1553B1}"/>
              </a:ext>
            </a:extLst>
          </p:cNvPr>
          <p:cNvSpPr/>
          <p:nvPr/>
        </p:nvSpPr>
        <p:spPr bwMode="auto">
          <a:xfrm>
            <a:off x="1629662" y="3738424"/>
            <a:ext cx="2928409" cy="553998"/>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Rectangle 28">
            <a:extLst>
              <a:ext uri="{FF2B5EF4-FFF2-40B4-BE49-F238E27FC236}">
                <a16:creationId xmlns:a16="http://schemas.microsoft.com/office/drawing/2014/main" id="{08DB40C3-DFB0-3043-A8D4-17DE143197B8}"/>
              </a:ext>
            </a:extLst>
          </p:cNvPr>
          <p:cNvSpPr/>
          <p:nvPr/>
        </p:nvSpPr>
        <p:spPr bwMode="auto">
          <a:xfrm>
            <a:off x="1864012" y="3801119"/>
            <a:ext cx="2469651" cy="443198"/>
          </a:xfrm>
          <a:prstGeom prst="rect">
            <a:avLst/>
          </a:prstGeom>
          <a:ln w="38100">
            <a:noFill/>
          </a:ln>
        </p:spPr>
        <p:txBody>
          <a:bodyPr vert="horz" wrap="square" lIns="0" tIns="0" rIns="0" bIns="0" rtlCol="0" anchor="t">
            <a:spAutoFit/>
          </a:bodyPr>
          <a:lstStyle/>
          <a:p>
            <a:pPr marL="0" marR="0" lvl="0" indent="0" algn="ctr" defTabSz="896386" rtl="0" eaLnBrk="1" fontAlgn="auto" latinLnBrk="0" hangingPunct="1">
              <a:lnSpc>
                <a:spcPct val="90000"/>
              </a:lnSpc>
              <a:spcBef>
                <a:spcPct val="0"/>
              </a:spcBef>
              <a:spcAft>
                <a:spcPts val="0"/>
              </a:spcAft>
              <a:buClrTx/>
              <a:buSzTx/>
              <a:buFontTx/>
              <a:buNone/>
              <a:tabLst/>
              <a:defRPr/>
            </a:pPr>
            <a:r>
              <a:rPr lang="en-US" sz="1600" kern="0" dirty="0">
                <a:ln w="3175">
                  <a:noFill/>
                </a:ln>
                <a:solidFill>
                  <a:srgbClr val="000000"/>
                </a:solidFill>
                <a:latin typeface="Segoe UI Semibold"/>
                <a:cs typeface="Segoe UI Semilight" panose="020B0402040204020203" pitchFamily="34" charset="0"/>
              </a:rPr>
              <a:t>Microsoft 365 Groups</a:t>
            </a:r>
          </a:p>
          <a:p>
            <a:pPr marL="0" marR="0" lvl="0" indent="0" algn="ctr" defTabSz="896386" rtl="0" eaLnBrk="1" fontAlgn="auto" latinLnBrk="0" hangingPunct="1">
              <a:lnSpc>
                <a:spcPct val="90000"/>
              </a:lnSpc>
              <a:spcBef>
                <a:spcPct val="0"/>
              </a:spcBef>
              <a:spcAft>
                <a:spcPts val="0"/>
              </a:spcAft>
              <a:buClrTx/>
              <a:buSzTx/>
              <a:buFontTx/>
              <a:buNone/>
              <a:tabLst/>
              <a:defRPr/>
            </a:pPr>
            <a:r>
              <a:rPr lang="en-US" sz="1600" kern="0" dirty="0">
                <a:ln w="3175">
                  <a:noFill/>
                </a:ln>
                <a:solidFill>
                  <a:srgbClr val="000000"/>
                </a:solidFill>
                <a:latin typeface="Segoe UI Semibold"/>
                <a:cs typeface="Segoe UI Semilight" panose="020B0402040204020203" pitchFamily="34" charset="0"/>
              </a:rPr>
              <a:t>Activity Tracking</a:t>
            </a:r>
            <a:endParaRPr kumimoji="0" lang="en-US" sz="1600" b="0" i="0" u="none" strike="noStrike" kern="0" cap="none" spc="0" normalizeH="0" baseline="0" noProof="0" dirty="0">
              <a:ln w="3175">
                <a:noFill/>
              </a:ln>
              <a:solidFill>
                <a:srgbClr val="000000"/>
              </a:solidFill>
              <a:effectLst/>
              <a:uLnTx/>
              <a:uFillTx/>
              <a:latin typeface="Segoe UI Semibold"/>
              <a:ea typeface="+mn-ea"/>
              <a:cs typeface="Segoe UI Semilight" panose="020B0402040204020203" pitchFamily="34" charset="0"/>
            </a:endParaRPr>
          </a:p>
        </p:txBody>
      </p:sp>
      <p:cxnSp>
        <p:nvCxnSpPr>
          <p:cNvPr id="9" name="Straight Arrow Connector 8">
            <a:extLst>
              <a:ext uri="{FF2B5EF4-FFF2-40B4-BE49-F238E27FC236}">
                <a16:creationId xmlns:a16="http://schemas.microsoft.com/office/drawing/2014/main" id="{17985793-4210-E94D-8A51-E8EDA222E2F4}"/>
              </a:ext>
            </a:extLst>
          </p:cNvPr>
          <p:cNvCxnSpPr>
            <a:cxnSpLocks/>
            <a:stCxn id="19" idx="2"/>
            <a:endCxn id="28" idx="0"/>
          </p:cNvCxnSpPr>
          <p:nvPr/>
        </p:nvCxnSpPr>
        <p:spPr>
          <a:xfrm>
            <a:off x="3084577" y="2415101"/>
            <a:ext cx="9290" cy="1323323"/>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BFB5351C-21F9-8043-88E0-B6AEE4D3AF14}"/>
              </a:ext>
            </a:extLst>
          </p:cNvPr>
          <p:cNvSpPr/>
          <p:nvPr/>
        </p:nvSpPr>
        <p:spPr bwMode="auto">
          <a:xfrm>
            <a:off x="1629663" y="5718384"/>
            <a:ext cx="2928409"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0" name="Rectangle 59">
            <a:extLst>
              <a:ext uri="{FF2B5EF4-FFF2-40B4-BE49-F238E27FC236}">
                <a16:creationId xmlns:a16="http://schemas.microsoft.com/office/drawing/2014/main" id="{93BC8ACA-F6A6-9F49-B307-E5D8459C423E}"/>
              </a:ext>
            </a:extLst>
          </p:cNvPr>
          <p:cNvSpPr/>
          <p:nvPr/>
        </p:nvSpPr>
        <p:spPr bwMode="auto">
          <a:xfrm>
            <a:off x="2271005" y="5847562"/>
            <a:ext cx="2364334" cy="221599"/>
          </a:xfrm>
          <a:prstGeom prst="rect">
            <a:avLst/>
          </a:prstGeom>
          <a:ln w="38100">
            <a:noFill/>
          </a:ln>
        </p:spPr>
        <p:txBody>
          <a:bodyPr vert="horz" wrap="square" lIns="0" tIns="0" rIns="0" bIns="0" rtlCol="0" anchor="t">
            <a:spAutoFit/>
          </a:bodyPr>
          <a:lstStyle/>
          <a:p>
            <a:pPr marL="0" marR="0" lvl="0" indent="0" algn="ctr" defTabSz="896386" rtl="0" eaLnBrk="1" fontAlgn="auto" latinLnBrk="0" hangingPunct="1">
              <a:lnSpc>
                <a:spcPct val="90000"/>
              </a:lnSpc>
              <a:spcBef>
                <a:spcPct val="0"/>
              </a:spcBef>
              <a:spcAft>
                <a:spcPts val="0"/>
              </a:spcAft>
              <a:buClrTx/>
              <a:buSzTx/>
              <a:buFontTx/>
              <a:buNone/>
              <a:tabLst/>
              <a:defRPr/>
            </a:pPr>
            <a:r>
              <a:rPr kumimoji="0" lang="en-US" sz="1600" b="0" i="0" u="none" strike="noStrike" kern="0" cap="none" spc="0" normalizeH="0" baseline="0" noProof="0">
                <a:ln w="3175">
                  <a:noFill/>
                </a:ln>
                <a:solidFill>
                  <a:srgbClr val="000000"/>
                </a:solidFill>
                <a:effectLst/>
                <a:uLnTx/>
                <a:uFillTx/>
                <a:latin typeface="Segoe UI Semibold"/>
                <a:ea typeface="+mn-ea"/>
                <a:cs typeface="Segoe UI Semilight" panose="020B0402040204020203" pitchFamily="34" charset="0"/>
              </a:rPr>
              <a:t>Azure Active Directory</a:t>
            </a:r>
          </a:p>
        </p:txBody>
      </p:sp>
      <p:pic>
        <p:nvPicPr>
          <p:cNvPr id="66" name="Graphic 65">
            <a:extLst>
              <a:ext uri="{FF2B5EF4-FFF2-40B4-BE49-F238E27FC236}">
                <a16:creationId xmlns:a16="http://schemas.microsoft.com/office/drawing/2014/main" id="{8062A33B-2BEC-C043-93F9-D43D9BF4A5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92970" y="5795320"/>
            <a:ext cx="300768" cy="377642"/>
          </a:xfrm>
          <a:prstGeom prst="rect">
            <a:avLst/>
          </a:prstGeom>
        </p:spPr>
      </p:pic>
      <p:cxnSp>
        <p:nvCxnSpPr>
          <p:cNvPr id="67" name="Straight Arrow Connector 66">
            <a:extLst>
              <a:ext uri="{FF2B5EF4-FFF2-40B4-BE49-F238E27FC236}">
                <a16:creationId xmlns:a16="http://schemas.microsoft.com/office/drawing/2014/main" id="{646128BB-6ABD-7343-BB4E-E74061C22162}"/>
              </a:ext>
            </a:extLst>
          </p:cNvPr>
          <p:cNvCxnSpPr>
            <a:cxnSpLocks/>
            <a:stCxn id="28" idx="2"/>
            <a:endCxn id="58" idx="0"/>
          </p:cNvCxnSpPr>
          <p:nvPr/>
        </p:nvCxnSpPr>
        <p:spPr>
          <a:xfrm>
            <a:off x="3093867" y="4292422"/>
            <a:ext cx="1" cy="1425962"/>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9BC89E2-B1F0-A04F-9F52-9849993C57FB}"/>
              </a:ext>
            </a:extLst>
          </p:cNvPr>
          <p:cNvSpPr txBox="1"/>
          <p:nvPr/>
        </p:nvSpPr>
        <p:spPr>
          <a:xfrm>
            <a:off x="3187016" y="2822703"/>
            <a:ext cx="1453155" cy="553998"/>
          </a:xfrm>
          <a:prstGeom prst="rect">
            <a:avLst/>
          </a:prstGeom>
          <a:noFill/>
        </p:spPr>
        <p:txBody>
          <a:bodyPr wrap="none" lIns="0" tIns="0" rIns="0" bIns="0" rtlCol="0">
            <a:spAutoFit/>
          </a:bodyPr>
          <a:lstStyle/>
          <a:p>
            <a:pPr algn="l"/>
            <a:r>
              <a:rPr lang="en-US" sz="1200">
                <a:gradFill>
                  <a:gsLst>
                    <a:gs pos="2917">
                      <a:schemeClr val="tx1"/>
                    </a:gs>
                    <a:gs pos="30000">
                      <a:schemeClr val="tx1"/>
                    </a:gs>
                  </a:gsLst>
                  <a:lin ang="5400000" scaled="0"/>
                </a:gradFill>
              </a:rPr>
              <a:t>User U1 is active on </a:t>
            </a:r>
          </a:p>
          <a:p>
            <a:pPr algn="l"/>
            <a:r>
              <a:rPr lang="en-US" sz="1200">
                <a:gradFill>
                  <a:gsLst>
                    <a:gs pos="2917">
                      <a:schemeClr val="tx1"/>
                    </a:gs>
                    <a:gs pos="30000">
                      <a:schemeClr val="tx1"/>
                    </a:gs>
                  </a:gsLst>
                  <a:lin ang="5400000" scaled="0"/>
                </a:gradFill>
              </a:rPr>
              <a:t>Group G1 belonging to </a:t>
            </a:r>
          </a:p>
          <a:p>
            <a:pPr algn="l"/>
            <a:r>
              <a:rPr lang="en-US" sz="1200">
                <a:gradFill>
                  <a:gsLst>
                    <a:gs pos="2917">
                      <a:schemeClr val="tx1"/>
                    </a:gs>
                    <a:gs pos="30000">
                      <a:schemeClr val="tx1"/>
                    </a:gs>
                  </a:gsLst>
                  <a:lin ang="5400000" scaled="0"/>
                </a:gradFill>
              </a:rPr>
              <a:t>Tenant T1</a:t>
            </a:r>
          </a:p>
        </p:txBody>
      </p:sp>
      <p:sp>
        <p:nvSpPr>
          <p:cNvPr id="68" name="TextBox 67">
            <a:extLst>
              <a:ext uri="{FF2B5EF4-FFF2-40B4-BE49-F238E27FC236}">
                <a16:creationId xmlns:a16="http://schemas.microsoft.com/office/drawing/2014/main" id="{544EC15F-2472-E24E-BE35-CDDCCD7F5F38}"/>
              </a:ext>
            </a:extLst>
          </p:cNvPr>
          <p:cNvSpPr txBox="1"/>
          <p:nvPr/>
        </p:nvSpPr>
        <p:spPr>
          <a:xfrm>
            <a:off x="3183218" y="4572118"/>
            <a:ext cx="1549832" cy="923330"/>
          </a:xfrm>
          <a:prstGeom prst="rect">
            <a:avLst/>
          </a:prstGeom>
          <a:noFill/>
        </p:spPr>
        <p:txBody>
          <a:bodyPr wrap="square" lIns="0" tIns="0" rIns="0" bIns="0" rtlCol="0">
            <a:spAutoFit/>
          </a:bodyPr>
          <a:lstStyle/>
          <a:p>
            <a:pPr algn="l"/>
            <a:r>
              <a:rPr lang="en-US" sz="1200" dirty="0">
                <a:gradFill>
                  <a:gsLst>
                    <a:gs pos="2917">
                      <a:schemeClr val="tx1"/>
                    </a:gs>
                    <a:gs pos="30000">
                      <a:schemeClr val="tx1"/>
                    </a:gs>
                  </a:gsLst>
                  <a:lin ang="5400000" scaled="0"/>
                </a:gradFill>
              </a:rPr>
              <a:t>If Group G1 is in expiry window and active</a:t>
            </a:r>
          </a:p>
          <a:p>
            <a:pPr algn="l"/>
            <a:r>
              <a:rPr lang="en-US" sz="1200" dirty="0">
                <a:gradFill>
                  <a:gsLst>
                    <a:gs pos="2917">
                      <a:schemeClr val="tx1"/>
                    </a:gs>
                    <a:gs pos="30000">
                      <a:schemeClr val="tx1"/>
                    </a:gs>
                  </a:gsLst>
                  <a:lin ang="5400000" scaled="0"/>
                </a:gradFill>
              </a:rPr>
              <a:t>then, </a:t>
            </a:r>
            <a:r>
              <a:rPr lang="en-US" sz="1200" b="1" dirty="0">
                <a:gradFill>
                  <a:gsLst>
                    <a:gs pos="2917">
                      <a:schemeClr val="tx1"/>
                    </a:gs>
                    <a:gs pos="30000">
                      <a:schemeClr val="tx1"/>
                    </a:gs>
                  </a:gsLst>
                  <a:lin ang="5400000" scaled="0"/>
                </a:gradFill>
              </a:rPr>
              <a:t>auto-renew</a:t>
            </a:r>
            <a:r>
              <a:rPr lang="en-US" sz="1200" dirty="0">
                <a:gradFill>
                  <a:gsLst>
                    <a:gs pos="2917">
                      <a:schemeClr val="tx1"/>
                    </a:gs>
                    <a:gs pos="30000">
                      <a:schemeClr val="tx1"/>
                    </a:gs>
                  </a:gsLst>
                  <a:lin ang="5400000" scaled="0"/>
                </a:gradFill>
              </a:rPr>
              <a:t> G1 </a:t>
            </a:r>
          </a:p>
          <a:p>
            <a:pPr algn="l"/>
            <a:r>
              <a:rPr lang="en-US" sz="1200" dirty="0">
                <a:gradFill>
                  <a:gsLst>
                    <a:gs pos="2917">
                      <a:schemeClr val="tx1"/>
                    </a:gs>
                    <a:gs pos="30000">
                      <a:schemeClr val="tx1"/>
                    </a:gs>
                  </a:gsLst>
                  <a:lin ang="5400000" scaled="0"/>
                </a:gradFill>
              </a:rPr>
              <a:t>Else, mark G1 for deletion</a:t>
            </a:r>
          </a:p>
        </p:txBody>
      </p:sp>
    </p:spTree>
    <p:extLst>
      <p:ext uri="{BB962C8B-B14F-4D97-AF65-F5344CB8AC3E}">
        <p14:creationId xmlns:p14="http://schemas.microsoft.com/office/powerpoint/2010/main" val="414319149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a:t>Group Deletion flow</a:t>
            </a:r>
          </a:p>
        </p:txBody>
      </p:sp>
      <p:sp>
        <p:nvSpPr>
          <p:cNvPr id="28" name="Rectangle 27">
            <a:extLst>
              <a:ext uri="{FF2B5EF4-FFF2-40B4-BE49-F238E27FC236}">
                <a16:creationId xmlns:a16="http://schemas.microsoft.com/office/drawing/2014/main" id="{85E51CD7-2840-E146-8EEE-47079E1553B1}"/>
              </a:ext>
            </a:extLst>
          </p:cNvPr>
          <p:cNvSpPr/>
          <p:nvPr/>
        </p:nvSpPr>
        <p:spPr bwMode="auto">
          <a:xfrm>
            <a:off x="4013230" y="1612583"/>
            <a:ext cx="3339740"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Segoe UI" pitchFamily="34" charset="0"/>
                <a:cs typeface="Segoe UI" pitchFamily="34" charset="0"/>
              </a:rPr>
              <a:t>Group object in Azure AD</a:t>
            </a:r>
          </a:p>
        </p:txBody>
      </p:sp>
      <p:pic>
        <p:nvPicPr>
          <p:cNvPr id="31" name="Graphic 30">
            <a:extLst>
              <a:ext uri="{FF2B5EF4-FFF2-40B4-BE49-F238E27FC236}">
                <a16:creationId xmlns:a16="http://schemas.microsoft.com/office/drawing/2014/main" id="{6E523066-3836-F849-9AD4-1A1D913FE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8179" y="1673813"/>
            <a:ext cx="300768" cy="377642"/>
          </a:xfrm>
          <a:prstGeom prst="rect">
            <a:avLst/>
          </a:prstGeom>
        </p:spPr>
      </p:pic>
      <p:sp>
        <p:nvSpPr>
          <p:cNvPr id="46" name="Rectangle 45">
            <a:extLst>
              <a:ext uri="{FF2B5EF4-FFF2-40B4-BE49-F238E27FC236}">
                <a16:creationId xmlns:a16="http://schemas.microsoft.com/office/drawing/2014/main" id="{1720661A-E383-564F-AE1C-DB4384FF687C}"/>
              </a:ext>
            </a:extLst>
          </p:cNvPr>
          <p:cNvSpPr/>
          <p:nvPr/>
        </p:nvSpPr>
        <p:spPr bwMode="auto">
          <a:xfrm>
            <a:off x="5724472" y="5301732"/>
            <a:ext cx="2157850"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SharePoint Site</a:t>
            </a:r>
          </a:p>
        </p:txBody>
      </p:sp>
      <p:sp>
        <p:nvSpPr>
          <p:cNvPr id="59" name="Rectangle 58">
            <a:extLst>
              <a:ext uri="{FF2B5EF4-FFF2-40B4-BE49-F238E27FC236}">
                <a16:creationId xmlns:a16="http://schemas.microsoft.com/office/drawing/2014/main" id="{D79E9E05-82B1-9C49-BED7-CD4DAB2D79A4}"/>
              </a:ext>
            </a:extLst>
          </p:cNvPr>
          <p:cNvSpPr/>
          <p:nvPr/>
        </p:nvSpPr>
        <p:spPr bwMode="auto">
          <a:xfrm>
            <a:off x="2235910" y="3682430"/>
            <a:ext cx="1850139"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Exchange mailbox</a:t>
            </a:r>
          </a:p>
        </p:txBody>
      </p:sp>
      <p:cxnSp>
        <p:nvCxnSpPr>
          <p:cNvPr id="70" name="Straight Arrow Connector 69">
            <a:extLst>
              <a:ext uri="{FF2B5EF4-FFF2-40B4-BE49-F238E27FC236}">
                <a16:creationId xmlns:a16="http://schemas.microsoft.com/office/drawing/2014/main" id="{F93C3AFE-1666-F148-A12C-49B84A558749}"/>
              </a:ext>
            </a:extLst>
          </p:cNvPr>
          <p:cNvCxnSpPr>
            <a:stCxn id="28" idx="2"/>
            <a:endCxn id="59" idx="3"/>
          </p:cNvCxnSpPr>
          <p:nvPr/>
        </p:nvCxnSpPr>
        <p:spPr>
          <a:xfrm flipH="1">
            <a:off x="4086049" y="2092538"/>
            <a:ext cx="1597051" cy="1923303"/>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22B2544-05E1-E442-A2A1-588A3CA010C5}"/>
              </a:ext>
            </a:extLst>
          </p:cNvPr>
          <p:cNvCxnSpPr>
            <a:cxnSpLocks/>
            <a:stCxn id="28" idx="2"/>
            <a:endCxn id="46" idx="0"/>
          </p:cNvCxnSpPr>
          <p:nvPr/>
        </p:nvCxnSpPr>
        <p:spPr>
          <a:xfrm>
            <a:off x="5683100" y="2092538"/>
            <a:ext cx="1120297" cy="3209194"/>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3137F18-38AD-5448-B332-793D1C8D1FA2}"/>
              </a:ext>
            </a:extLst>
          </p:cNvPr>
          <p:cNvCxnSpPr>
            <a:cxnSpLocks/>
            <a:stCxn id="28" idx="2"/>
            <a:endCxn id="80" idx="0"/>
          </p:cNvCxnSpPr>
          <p:nvPr/>
        </p:nvCxnSpPr>
        <p:spPr>
          <a:xfrm flipH="1">
            <a:off x="4318173" y="2092538"/>
            <a:ext cx="1364927" cy="3158288"/>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73" name="Picture 72" descr="A close up of a logo&#10;&#10;Description automatically generated">
            <a:extLst>
              <a:ext uri="{FF2B5EF4-FFF2-40B4-BE49-F238E27FC236}">
                <a16:creationId xmlns:a16="http://schemas.microsoft.com/office/drawing/2014/main" id="{7189B880-6466-4C48-A425-6F1EEDD87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0002" y="3743308"/>
            <a:ext cx="604212" cy="605943"/>
          </a:xfrm>
          <a:prstGeom prst="rect">
            <a:avLst/>
          </a:prstGeom>
        </p:spPr>
      </p:pic>
      <p:sp>
        <p:nvSpPr>
          <p:cNvPr id="80" name="Rectangle 79">
            <a:extLst>
              <a:ext uri="{FF2B5EF4-FFF2-40B4-BE49-F238E27FC236}">
                <a16:creationId xmlns:a16="http://schemas.microsoft.com/office/drawing/2014/main" id="{253325CB-07ED-354F-9E5B-6ED030838439}"/>
              </a:ext>
            </a:extLst>
          </p:cNvPr>
          <p:cNvSpPr/>
          <p:nvPr/>
        </p:nvSpPr>
        <p:spPr bwMode="auto">
          <a:xfrm>
            <a:off x="3160979" y="5250826"/>
            <a:ext cx="2314387"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Teams channel</a:t>
            </a:r>
            <a:r>
              <a:rPr kumimoji="0" lang="en-US" sz="1800" b="0" i="0" u="none" strike="noStrike" kern="1200" cap="none" spc="0" normalizeH="0" noProof="0">
                <a:ln>
                  <a:noFill/>
                </a:ln>
                <a:effectLst/>
                <a:uLnTx/>
                <a:uFillTx/>
                <a:latin typeface="Segoe UI"/>
                <a:ea typeface="+mn-ea"/>
                <a:cs typeface="Segoe UI" pitchFamily="34" charset="0"/>
              </a:rPr>
              <a:t> thread</a:t>
            </a:r>
            <a:endParaRPr kumimoji="0" lang="en-US" sz="1800" b="0" i="0" u="none" strike="noStrike" kern="1200" cap="none" spc="0" normalizeH="0" baseline="0" noProof="0">
              <a:ln>
                <a:noFill/>
              </a:ln>
              <a:effectLst/>
              <a:uLnTx/>
              <a:uFillTx/>
              <a:latin typeface="Segoe UI"/>
              <a:ea typeface="+mn-ea"/>
              <a:cs typeface="Segoe UI" pitchFamily="34" charset="0"/>
            </a:endParaRPr>
          </a:p>
        </p:txBody>
      </p:sp>
      <p:pic>
        <p:nvPicPr>
          <p:cNvPr id="82" name="Picture 81" descr="A close up of a logo&#10;&#10;Description automatically generated">
            <a:extLst>
              <a:ext uri="{FF2B5EF4-FFF2-40B4-BE49-F238E27FC236}">
                <a16:creationId xmlns:a16="http://schemas.microsoft.com/office/drawing/2014/main" id="{161310FF-F79A-4549-813C-3789A65F51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42904" y="5366089"/>
            <a:ext cx="456547" cy="436294"/>
          </a:xfrm>
          <a:prstGeom prst="rect">
            <a:avLst/>
          </a:prstGeom>
        </p:spPr>
      </p:pic>
      <p:pic>
        <p:nvPicPr>
          <p:cNvPr id="84" name="Picture 83" descr="A picture containing sign&#10;&#10;Description automatically generated">
            <a:extLst>
              <a:ext uri="{FF2B5EF4-FFF2-40B4-BE49-F238E27FC236}">
                <a16:creationId xmlns:a16="http://schemas.microsoft.com/office/drawing/2014/main" id="{2B599223-81BA-464C-9884-55D9BDD0A1D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24472" y="5401581"/>
            <a:ext cx="518328" cy="467121"/>
          </a:xfrm>
          <a:prstGeom prst="rect">
            <a:avLst/>
          </a:prstGeom>
        </p:spPr>
      </p:pic>
      <p:cxnSp>
        <p:nvCxnSpPr>
          <p:cNvPr id="90" name="Straight Arrow Connector 89">
            <a:extLst>
              <a:ext uri="{FF2B5EF4-FFF2-40B4-BE49-F238E27FC236}">
                <a16:creationId xmlns:a16="http://schemas.microsoft.com/office/drawing/2014/main" id="{092D5EE0-747C-2546-8EB6-0E8B18A2E4EA}"/>
              </a:ext>
            </a:extLst>
          </p:cNvPr>
          <p:cNvCxnSpPr>
            <a:cxnSpLocks/>
            <a:stCxn id="28" idx="2"/>
            <a:endCxn id="86" idx="0"/>
          </p:cNvCxnSpPr>
          <p:nvPr/>
        </p:nvCxnSpPr>
        <p:spPr>
          <a:xfrm>
            <a:off x="5683100" y="2092538"/>
            <a:ext cx="2412579" cy="1815324"/>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17" name="Picture 16" descr="A close up of a sign&#10;&#10;Description automatically generated">
            <a:extLst>
              <a:ext uri="{FF2B5EF4-FFF2-40B4-BE49-F238E27FC236}">
                <a16:creationId xmlns:a16="http://schemas.microsoft.com/office/drawing/2014/main" id="{C09861FE-F564-DF4E-ADE3-D8FAF3DE89E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122113" y="3995237"/>
            <a:ext cx="411126" cy="445706"/>
          </a:xfrm>
          <a:prstGeom prst="rect">
            <a:avLst/>
          </a:prstGeom>
        </p:spPr>
      </p:pic>
      <p:grpSp>
        <p:nvGrpSpPr>
          <p:cNvPr id="4" name="Group 3">
            <a:extLst>
              <a:ext uri="{FF2B5EF4-FFF2-40B4-BE49-F238E27FC236}">
                <a16:creationId xmlns:a16="http://schemas.microsoft.com/office/drawing/2014/main" id="{9E8872D6-10A9-3A45-935E-877DCD7DF542}"/>
              </a:ext>
            </a:extLst>
          </p:cNvPr>
          <p:cNvGrpSpPr/>
          <p:nvPr/>
        </p:nvGrpSpPr>
        <p:grpSpPr>
          <a:xfrm>
            <a:off x="7089399" y="3907862"/>
            <a:ext cx="2012560" cy="574574"/>
            <a:chOff x="7089399" y="3907862"/>
            <a:chExt cx="2012560" cy="574574"/>
          </a:xfrm>
        </p:grpSpPr>
        <p:sp>
          <p:nvSpPr>
            <p:cNvPr id="86" name="Rectangle 85">
              <a:extLst>
                <a:ext uri="{FF2B5EF4-FFF2-40B4-BE49-F238E27FC236}">
                  <a16:creationId xmlns:a16="http://schemas.microsoft.com/office/drawing/2014/main" id="{FAA85FAB-CFAD-6249-983E-CD88F56FF022}"/>
                </a:ext>
              </a:extLst>
            </p:cNvPr>
            <p:cNvSpPr/>
            <p:nvPr/>
          </p:nvSpPr>
          <p:spPr bwMode="auto">
            <a:xfrm>
              <a:off x="7089399" y="3907862"/>
              <a:ext cx="2012560" cy="574574"/>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Planner Plan</a:t>
              </a:r>
            </a:p>
          </p:txBody>
        </p:sp>
        <p:pic>
          <p:nvPicPr>
            <p:cNvPr id="18" name="Picture 17" descr="A close up of a sign&#10;&#10;Description automatically generated">
              <a:extLst>
                <a:ext uri="{FF2B5EF4-FFF2-40B4-BE49-F238E27FC236}">
                  <a16:creationId xmlns:a16="http://schemas.microsoft.com/office/drawing/2014/main" id="{8A35083C-EC1E-6A45-B38F-C3CCB460BDA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10449" y="3942111"/>
              <a:ext cx="411126" cy="445706"/>
            </a:xfrm>
            <a:prstGeom prst="rect">
              <a:avLst/>
            </a:prstGeom>
          </p:spPr>
        </p:pic>
      </p:grpSp>
    </p:spTree>
    <p:extLst>
      <p:ext uri="{BB962C8B-B14F-4D97-AF65-F5344CB8AC3E}">
        <p14:creationId xmlns:p14="http://schemas.microsoft.com/office/powerpoint/2010/main" val="60910037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a:t>Group Deletion flow</a:t>
            </a:r>
          </a:p>
        </p:txBody>
      </p:sp>
      <p:sp>
        <p:nvSpPr>
          <p:cNvPr id="28" name="Rectangle 27">
            <a:extLst>
              <a:ext uri="{FF2B5EF4-FFF2-40B4-BE49-F238E27FC236}">
                <a16:creationId xmlns:a16="http://schemas.microsoft.com/office/drawing/2014/main" id="{85E51CD7-2840-E146-8EEE-47079E1553B1}"/>
              </a:ext>
            </a:extLst>
          </p:cNvPr>
          <p:cNvSpPr/>
          <p:nvPr/>
        </p:nvSpPr>
        <p:spPr bwMode="auto">
          <a:xfrm>
            <a:off x="4013230" y="1612583"/>
            <a:ext cx="3339740"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Segoe UI" pitchFamily="34" charset="0"/>
                <a:cs typeface="Segoe UI" pitchFamily="34" charset="0"/>
              </a:rPr>
              <a:t>Group object in Azure AD</a:t>
            </a:r>
          </a:p>
        </p:txBody>
      </p:sp>
      <p:pic>
        <p:nvPicPr>
          <p:cNvPr id="31" name="Graphic 30">
            <a:extLst>
              <a:ext uri="{FF2B5EF4-FFF2-40B4-BE49-F238E27FC236}">
                <a16:creationId xmlns:a16="http://schemas.microsoft.com/office/drawing/2014/main" id="{6E523066-3836-F849-9AD4-1A1D913FE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8179" y="1673813"/>
            <a:ext cx="300768" cy="377642"/>
          </a:xfrm>
          <a:prstGeom prst="rect">
            <a:avLst/>
          </a:prstGeom>
        </p:spPr>
      </p:pic>
      <p:sp>
        <p:nvSpPr>
          <p:cNvPr id="46" name="Rectangle 45">
            <a:extLst>
              <a:ext uri="{FF2B5EF4-FFF2-40B4-BE49-F238E27FC236}">
                <a16:creationId xmlns:a16="http://schemas.microsoft.com/office/drawing/2014/main" id="{1720661A-E383-564F-AE1C-DB4384FF687C}"/>
              </a:ext>
            </a:extLst>
          </p:cNvPr>
          <p:cNvSpPr/>
          <p:nvPr/>
        </p:nvSpPr>
        <p:spPr bwMode="auto">
          <a:xfrm>
            <a:off x="5724472" y="5301732"/>
            <a:ext cx="2157850"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SharePoint Site</a:t>
            </a:r>
          </a:p>
        </p:txBody>
      </p:sp>
      <p:sp>
        <p:nvSpPr>
          <p:cNvPr id="59" name="Rectangle 58">
            <a:extLst>
              <a:ext uri="{FF2B5EF4-FFF2-40B4-BE49-F238E27FC236}">
                <a16:creationId xmlns:a16="http://schemas.microsoft.com/office/drawing/2014/main" id="{D79E9E05-82B1-9C49-BED7-CD4DAB2D79A4}"/>
              </a:ext>
            </a:extLst>
          </p:cNvPr>
          <p:cNvSpPr/>
          <p:nvPr/>
        </p:nvSpPr>
        <p:spPr bwMode="auto">
          <a:xfrm>
            <a:off x="2235910" y="3682430"/>
            <a:ext cx="1850139"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Exchange mailbox</a:t>
            </a:r>
          </a:p>
        </p:txBody>
      </p:sp>
      <p:cxnSp>
        <p:nvCxnSpPr>
          <p:cNvPr id="70" name="Straight Arrow Connector 69">
            <a:extLst>
              <a:ext uri="{FF2B5EF4-FFF2-40B4-BE49-F238E27FC236}">
                <a16:creationId xmlns:a16="http://schemas.microsoft.com/office/drawing/2014/main" id="{F93C3AFE-1666-F148-A12C-49B84A558749}"/>
              </a:ext>
            </a:extLst>
          </p:cNvPr>
          <p:cNvCxnSpPr>
            <a:stCxn id="28" idx="2"/>
            <a:endCxn id="59" idx="3"/>
          </p:cNvCxnSpPr>
          <p:nvPr/>
        </p:nvCxnSpPr>
        <p:spPr>
          <a:xfrm flipH="1">
            <a:off x="4086049" y="2092538"/>
            <a:ext cx="1597051" cy="1923303"/>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22B2544-05E1-E442-A2A1-588A3CA010C5}"/>
              </a:ext>
            </a:extLst>
          </p:cNvPr>
          <p:cNvCxnSpPr>
            <a:stCxn id="28" idx="2"/>
            <a:endCxn id="46" idx="0"/>
          </p:cNvCxnSpPr>
          <p:nvPr/>
        </p:nvCxnSpPr>
        <p:spPr>
          <a:xfrm>
            <a:off x="5683100" y="2092538"/>
            <a:ext cx="1120297" cy="3209194"/>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3137F18-38AD-5448-B332-793D1C8D1FA2}"/>
              </a:ext>
            </a:extLst>
          </p:cNvPr>
          <p:cNvCxnSpPr>
            <a:stCxn id="28" idx="2"/>
            <a:endCxn id="80" idx="0"/>
          </p:cNvCxnSpPr>
          <p:nvPr/>
        </p:nvCxnSpPr>
        <p:spPr>
          <a:xfrm flipH="1">
            <a:off x="4318173" y="2092538"/>
            <a:ext cx="1364927" cy="3158288"/>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73" name="Picture 72" descr="A close up of a logo&#10;&#10;Description automatically generated">
            <a:extLst>
              <a:ext uri="{FF2B5EF4-FFF2-40B4-BE49-F238E27FC236}">
                <a16:creationId xmlns:a16="http://schemas.microsoft.com/office/drawing/2014/main" id="{7189B880-6466-4C48-A425-6F1EEDD87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0002" y="3743308"/>
            <a:ext cx="604212" cy="605943"/>
          </a:xfrm>
          <a:prstGeom prst="rect">
            <a:avLst/>
          </a:prstGeom>
        </p:spPr>
      </p:pic>
      <p:sp>
        <p:nvSpPr>
          <p:cNvPr id="80" name="Rectangle 79">
            <a:extLst>
              <a:ext uri="{FF2B5EF4-FFF2-40B4-BE49-F238E27FC236}">
                <a16:creationId xmlns:a16="http://schemas.microsoft.com/office/drawing/2014/main" id="{253325CB-07ED-354F-9E5B-6ED030838439}"/>
              </a:ext>
            </a:extLst>
          </p:cNvPr>
          <p:cNvSpPr/>
          <p:nvPr/>
        </p:nvSpPr>
        <p:spPr bwMode="auto">
          <a:xfrm>
            <a:off x="3160979" y="5250826"/>
            <a:ext cx="2314387"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Teams channel</a:t>
            </a:r>
            <a:r>
              <a:rPr kumimoji="0" lang="en-US" sz="1800" b="0" i="0" u="none" strike="noStrike" kern="1200" cap="none" spc="0" normalizeH="0" noProof="0">
                <a:ln>
                  <a:noFill/>
                </a:ln>
                <a:effectLst/>
                <a:uLnTx/>
                <a:uFillTx/>
                <a:latin typeface="Segoe UI"/>
                <a:ea typeface="+mn-ea"/>
                <a:cs typeface="Segoe UI" pitchFamily="34" charset="0"/>
              </a:rPr>
              <a:t> thread</a:t>
            </a:r>
            <a:endParaRPr kumimoji="0" lang="en-US" sz="1800" b="0" i="0" u="none" strike="noStrike" kern="1200" cap="none" spc="0" normalizeH="0" baseline="0" noProof="0">
              <a:ln>
                <a:noFill/>
              </a:ln>
              <a:effectLst/>
              <a:uLnTx/>
              <a:uFillTx/>
              <a:latin typeface="Segoe UI"/>
              <a:ea typeface="+mn-ea"/>
              <a:cs typeface="Segoe UI" pitchFamily="34" charset="0"/>
            </a:endParaRPr>
          </a:p>
        </p:txBody>
      </p:sp>
      <p:pic>
        <p:nvPicPr>
          <p:cNvPr id="82" name="Picture 81" descr="A close up of a logo&#10;&#10;Description automatically generated">
            <a:extLst>
              <a:ext uri="{FF2B5EF4-FFF2-40B4-BE49-F238E27FC236}">
                <a16:creationId xmlns:a16="http://schemas.microsoft.com/office/drawing/2014/main" id="{161310FF-F79A-4549-813C-3789A65F51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42904" y="5366089"/>
            <a:ext cx="456547" cy="436294"/>
          </a:xfrm>
          <a:prstGeom prst="rect">
            <a:avLst/>
          </a:prstGeom>
        </p:spPr>
      </p:pic>
      <p:pic>
        <p:nvPicPr>
          <p:cNvPr id="84" name="Picture 83" descr="A picture containing sign&#10;&#10;Description automatically generated">
            <a:extLst>
              <a:ext uri="{FF2B5EF4-FFF2-40B4-BE49-F238E27FC236}">
                <a16:creationId xmlns:a16="http://schemas.microsoft.com/office/drawing/2014/main" id="{2B599223-81BA-464C-9884-55D9BDD0A1D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24472" y="5401581"/>
            <a:ext cx="518328" cy="467121"/>
          </a:xfrm>
          <a:prstGeom prst="rect">
            <a:avLst/>
          </a:prstGeom>
        </p:spPr>
      </p:pic>
      <p:sp>
        <p:nvSpPr>
          <p:cNvPr id="3" name="Freeform 2">
            <a:extLst>
              <a:ext uri="{FF2B5EF4-FFF2-40B4-BE49-F238E27FC236}">
                <a16:creationId xmlns:a16="http://schemas.microsoft.com/office/drawing/2014/main" id="{F216F9CA-69AE-9D41-BD67-F21C9449F498}"/>
              </a:ext>
            </a:extLst>
          </p:cNvPr>
          <p:cNvSpPr/>
          <p:nvPr/>
        </p:nvSpPr>
        <p:spPr bwMode="auto">
          <a:xfrm>
            <a:off x="8675914" y="3026207"/>
            <a:ext cx="1262743" cy="881764"/>
          </a:xfrm>
          <a:custGeom>
            <a:avLst/>
            <a:gdLst>
              <a:gd name="connsiteX0" fmla="*/ 1262743 w 1262743"/>
              <a:gd name="connsiteY0" fmla="*/ 859993 h 881764"/>
              <a:gd name="connsiteX1" fmla="*/ 620486 w 1262743"/>
              <a:gd name="connsiteY1" fmla="*/ 22 h 881764"/>
              <a:gd name="connsiteX2" fmla="*/ 0 w 1262743"/>
              <a:gd name="connsiteY2" fmla="*/ 881764 h 881764"/>
            </a:gdLst>
            <a:ahLst/>
            <a:cxnLst>
              <a:cxn ang="0">
                <a:pos x="connsiteX0" y="connsiteY0"/>
              </a:cxn>
              <a:cxn ang="0">
                <a:pos x="connsiteX1" y="connsiteY1"/>
              </a:cxn>
              <a:cxn ang="0">
                <a:pos x="connsiteX2" y="connsiteY2"/>
              </a:cxn>
            </a:cxnLst>
            <a:rect l="l" t="t" r="r" b="b"/>
            <a:pathLst>
              <a:path w="1262743" h="881764">
                <a:moveTo>
                  <a:pt x="1262743" y="859993"/>
                </a:moveTo>
                <a:cubicBezTo>
                  <a:pt x="1046843" y="428193"/>
                  <a:pt x="830943" y="-3606"/>
                  <a:pt x="620486" y="22"/>
                </a:cubicBezTo>
                <a:cubicBezTo>
                  <a:pt x="410029" y="3650"/>
                  <a:pt x="205014" y="442707"/>
                  <a:pt x="0" y="881764"/>
                </a:cubicBezTo>
              </a:path>
            </a:pathLst>
          </a:cu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153C3484-02E0-A847-B7C1-98369D4E0C72}"/>
              </a:ext>
            </a:extLst>
          </p:cNvPr>
          <p:cNvSpPr txBox="1"/>
          <p:nvPr/>
        </p:nvSpPr>
        <p:spPr>
          <a:xfrm>
            <a:off x="9593603" y="3907862"/>
            <a:ext cx="1419363" cy="615553"/>
          </a:xfrm>
          <a:prstGeom prst="rect">
            <a:avLst/>
          </a:prstGeom>
          <a:noFill/>
          <a:ln>
            <a:solidFill>
              <a:schemeClr val="accent3"/>
            </a:solidFill>
          </a:ln>
        </p:spPr>
        <p:txBody>
          <a:bodyPr wrap="none" lIns="0" tIns="0" rIns="0" bIns="0" rtlCol="0">
            <a:spAutoFit/>
          </a:bodyPr>
          <a:lstStyle/>
          <a:p>
            <a:pPr algn="l"/>
            <a:r>
              <a:rPr lang="en-US" sz="2000">
                <a:solidFill>
                  <a:schemeClr val="accent3"/>
                </a:solidFill>
              </a:rPr>
              <a:t> User deletes </a:t>
            </a:r>
          </a:p>
          <a:p>
            <a:pPr algn="l"/>
            <a:r>
              <a:rPr lang="en-US" sz="2000">
                <a:solidFill>
                  <a:schemeClr val="accent3"/>
                </a:solidFill>
              </a:rPr>
              <a:t>     Group</a:t>
            </a:r>
          </a:p>
        </p:txBody>
      </p:sp>
      <p:cxnSp>
        <p:nvCxnSpPr>
          <p:cNvPr id="23" name="Straight Arrow Connector 22">
            <a:extLst>
              <a:ext uri="{FF2B5EF4-FFF2-40B4-BE49-F238E27FC236}">
                <a16:creationId xmlns:a16="http://schemas.microsoft.com/office/drawing/2014/main" id="{8CBBE4E2-58A6-DE47-8E7C-3D1771C4C7A6}"/>
              </a:ext>
            </a:extLst>
          </p:cNvPr>
          <p:cNvCxnSpPr>
            <a:cxnSpLocks/>
            <a:endCxn id="25" idx="0"/>
          </p:cNvCxnSpPr>
          <p:nvPr/>
        </p:nvCxnSpPr>
        <p:spPr>
          <a:xfrm>
            <a:off x="5683100" y="2092538"/>
            <a:ext cx="2412579" cy="1815324"/>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C238F5BA-3E6A-2642-A1A7-3964EDA7F938}"/>
              </a:ext>
            </a:extLst>
          </p:cNvPr>
          <p:cNvGrpSpPr/>
          <p:nvPr/>
        </p:nvGrpSpPr>
        <p:grpSpPr>
          <a:xfrm>
            <a:off x="7089399" y="3907862"/>
            <a:ext cx="2012560" cy="574574"/>
            <a:chOff x="7089399" y="3907862"/>
            <a:chExt cx="2012560" cy="574574"/>
          </a:xfrm>
        </p:grpSpPr>
        <p:sp>
          <p:nvSpPr>
            <p:cNvPr id="25" name="Rectangle 24">
              <a:extLst>
                <a:ext uri="{FF2B5EF4-FFF2-40B4-BE49-F238E27FC236}">
                  <a16:creationId xmlns:a16="http://schemas.microsoft.com/office/drawing/2014/main" id="{D0C8B4A1-7D16-E145-97F8-794BA31A492E}"/>
                </a:ext>
              </a:extLst>
            </p:cNvPr>
            <p:cNvSpPr/>
            <p:nvPr/>
          </p:nvSpPr>
          <p:spPr bwMode="auto">
            <a:xfrm>
              <a:off x="7089399" y="3907862"/>
              <a:ext cx="2012560" cy="574574"/>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Planner Plan</a:t>
              </a:r>
            </a:p>
          </p:txBody>
        </p:sp>
        <p:pic>
          <p:nvPicPr>
            <p:cNvPr id="26" name="Picture 25" descr="A close up of a sign&#10;&#10;Description automatically generated">
              <a:extLst>
                <a:ext uri="{FF2B5EF4-FFF2-40B4-BE49-F238E27FC236}">
                  <a16:creationId xmlns:a16="http://schemas.microsoft.com/office/drawing/2014/main" id="{520E79AB-BB4F-8C4F-A9BD-93DC4E2F765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10449" y="3942111"/>
              <a:ext cx="411126" cy="445706"/>
            </a:xfrm>
            <a:prstGeom prst="rect">
              <a:avLst/>
            </a:prstGeom>
          </p:spPr>
        </p:pic>
      </p:grpSp>
    </p:spTree>
    <p:extLst>
      <p:ext uri="{BB962C8B-B14F-4D97-AF65-F5344CB8AC3E}">
        <p14:creationId xmlns:p14="http://schemas.microsoft.com/office/powerpoint/2010/main" val="313872420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a:t>Group Deletion flow</a:t>
            </a:r>
          </a:p>
        </p:txBody>
      </p:sp>
      <p:sp>
        <p:nvSpPr>
          <p:cNvPr id="28" name="Rectangle 27">
            <a:extLst>
              <a:ext uri="{FF2B5EF4-FFF2-40B4-BE49-F238E27FC236}">
                <a16:creationId xmlns:a16="http://schemas.microsoft.com/office/drawing/2014/main" id="{85E51CD7-2840-E146-8EEE-47079E1553B1}"/>
              </a:ext>
            </a:extLst>
          </p:cNvPr>
          <p:cNvSpPr/>
          <p:nvPr/>
        </p:nvSpPr>
        <p:spPr bwMode="auto">
          <a:xfrm>
            <a:off x="4013230" y="1612583"/>
            <a:ext cx="3339740"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Segoe UI" pitchFamily="34" charset="0"/>
                <a:cs typeface="Segoe UI" pitchFamily="34" charset="0"/>
              </a:rPr>
              <a:t>Group object in Azure AD</a:t>
            </a:r>
          </a:p>
        </p:txBody>
      </p:sp>
      <p:pic>
        <p:nvPicPr>
          <p:cNvPr id="31" name="Graphic 30">
            <a:extLst>
              <a:ext uri="{FF2B5EF4-FFF2-40B4-BE49-F238E27FC236}">
                <a16:creationId xmlns:a16="http://schemas.microsoft.com/office/drawing/2014/main" id="{6E523066-3836-F849-9AD4-1A1D913FE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8179" y="1673813"/>
            <a:ext cx="300768" cy="377642"/>
          </a:xfrm>
          <a:prstGeom prst="rect">
            <a:avLst/>
          </a:prstGeom>
        </p:spPr>
      </p:pic>
      <p:sp>
        <p:nvSpPr>
          <p:cNvPr id="46" name="Rectangle 45">
            <a:extLst>
              <a:ext uri="{FF2B5EF4-FFF2-40B4-BE49-F238E27FC236}">
                <a16:creationId xmlns:a16="http://schemas.microsoft.com/office/drawing/2014/main" id="{1720661A-E383-564F-AE1C-DB4384FF687C}"/>
              </a:ext>
            </a:extLst>
          </p:cNvPr>
          <p:cNvSpPr/>
          <p:nvPr/>
        </p:nvSpPr>
        <p:spPr bwMode="auto">
          <a:xfrm>
            <a:off x="5724472" y="5301732"/>
            <a:ext cx="2157850"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SharePoint Site</a:t>
            </a:r>
          </a:p>
        </p:txBody>
      </p:sp>
      <p:sp>
        <p:nvSpPr>
          <p:cNvPr id="59" name="Rectangle 58">
            <a:extLst>
              <a:ext uri="{FF2B5EF4-FFF2-40B4-BE49-F238E27FC236}">
                <a16:creationId xmlns:a16="http://schemas.microsoft.com/office/drawing/2014/main" id="{D79E9E05-82B1-9C49-BED7-CD4DAB2D79A4}"/>
              </a:ext>
            </a:extLst>
          </p:cNvPr>
          <p:cNvSpPr/>
          <p:nvPr/>
        </p:nvSpPr>
        <p:spPr bwMode="auto">
          <a:xfrm>
            <a:off x="2235910" y="3682430"/>
            <a:ext cx="1850139"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Exchange mailbox</a:t>
            </a:r>
          </a:p>
        </p:txBody>
      </p:sp>
      <p:cxnSp>
        <p:nvCxnSpPr>
          <p:cNvPr id="70" name="Straight Arrow Connector 69">
            <a:extLst>
              <a:ext uri="{FF2B5EF4-FFF2-40B4-BE49-F238E27FC236}">
                <a16:creationId xmlns:a16="http://schemas.microsoft.com/office/drawing/2014/main" id="{F93C3AFE-1666-F148-A12C-49B84A558749}"/>
              </a:ext>
            </a:extLst>
          </p:cNvPr>
          <p:cNvCxnSpPr>
            <a:stCxn id="28" idx="2"/>
            <a:endCxn id="59" idx="3"/>
          </p:cNvCxnSpPr>
          <p:nvPr/>
        </p:nvCxnSpPr>
        <p:spPr>
          <a:xfrm flipH="1">
            <a:off x="4086049" y="2092538"/>
            <a:ext cx="1597051" cy="1923303"/>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22B2544-05E1-E442-A2A1-588A3CA010C5}"/>
              </a:ext>
            </a:extLst>
          </p:cNvPr>
          <p:cNvCxnSpPr>
            <a:stCxn id="28" idx="2"/>
            <a:endCxn id="46" idx="0"/>
          </p:cNvCxnSpPr>
          <p:nvPr/>
        </p:nvCxnSpPr>
        <p:spPr>
          <a:xfrm>
            <a:off x="5683100" y="2092538"/>
            <a:ext cx="1120297" cy="3209194"/>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3137F18-38AD-5448-B332-793D1C8D1FA2}"/>
              </a:ext>
            </a:extLst>
          </p:cNvPr>
          <p:cNvCxnSpPr>
            <a:stCxn id="28" idx="2"/>
            <a:endCxn id="80" idx="0"/>
          </p:cNvCxnSpPr>
          <p:nvPr/>
        </p:nvCxnSpPr>
        <p:spPr>
          <a:xfrm flipH="1">
            <a:off x="4318173" y="2092538"/>
            <a:ext cx="1364927" cy="3158288"/>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73" name="Picture 72" descr="A close up of a logo&#10;&#10;Description automatically generated">
            <a:extLst>
              <a:ext uri="{FF2B5EF4-FFF2-40B4-BE49-F238E27FC236}">
                <a16:creationId xmlns:a16="http://schemas.microsoft.com/office/drawing/2014/main" id="{7189B880-6466-4C48-A425-6F1EEDD87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0002" y="3743308"/>
            <a:ext cx="604212" cy="605943"/>
          </a:xfrm>
          <a:prstGeom prst="rect">
            <a:avLst/>
          </a:prstGeom>
        </p:spPr>
      </p:pic>
      <p:sp>
        <p:nvSpPr>
          <p:cNvPr id="80" name="Rectangle 79">
            <a:extLst>
              <a:ext uri="{FF2B5EF4-FFF2-40B4-BE49-F238E27FC236}">
                <a16:creationId xmlns:a16="http://schemas.microsoft.com/office/drawing/2014/main" id="{253325CB-07ED-354F-9E5B-6ED030838439}"/>
              </a:ext>
            </a:extLst>
          </p:cNvPr>
          <p:cNvSpPr/>
          <p:nvPr/>
        </p:nvSpPr>
        <p:spPr bwMode="auto">
          <a:xfrm>
            <a:off x="3160979" y="5250826"/>
            <a:ext cx="2314387"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Teams channel</a:t>
            </a:r>
            <a:r>
              <a:rPr kumimoji="0" lang="en-US" sz="1800" b="0" i="0" u="none" strike="noStrike" kern="1200" cap="none" spc="0" normalizeH="0" noProof="0">
                <a:ln>
                  <a:noFill/>
                </a:ln>
                <a:effectLst/>
                <a:uLnTx/>
                <a:uFillTx/>
                <a:latin typeface="Segoe UI"/>
                <a:ea typeface="+mn-ea"/>
                <a:cs typeface="Segoe UI" pitchFamily="34" charset="0"/>
              </a:rPr>
              <a:t> thread</a:t>
            </a:r>
            <a:endParaRPr kumimoji="0" lang="en-US" sz="1800" b="0" i="0" u="none" strike="noStrike" kern="1200" cap="none" spc="0" normalizeH="0" baseline="0" noProof="0">
              <a:ln>
                <a:noFill/>
              </a:ln>
              <a:effectLst/>
              <a:uLnTx/>
              <a:uFillTx/>
              <a:latin typeface="Segoe UI"/>
              <a:ea typeface="+mn-ea"/>
              <a:cs typeface="Segoe UI" pitchFamily="34" charset="0"/>
            </a:endParaRPr>
          </a:p>
        </p:txBody>
      </p:sp>
      <p:pic>
        <p:nvPicPr>
          <p:cNvPr id="82" name="Picture 81" descr="A close up of a logo&#10;&#10;Description automatically generated">
            <a:extLst>
              <a:ext uri="{FF2B5EF4-FFF2-40B4-BE49-F238E27FC236}">
                <a16:creationId xmlns:a16="http://schemas.microsoft.com/office/drawing/2014/main" id="{161310FF-F79A-4549-813C-3789A65F51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42904" y="5366089"/>
            <a:ext cx="456547" cy="436294"/>
          </a:xfrm>
          <a:prstGeom prst="rect">
            <a:avLst/>
          </a:prstGeom>
        </p:spPr>
      </p:pic>
      <p:pic>
        <p:nvPicPr>
          <p:cNvPr id="84" name="Picture 83" descr="A picture containing sign&#10;&#10;Description automatically generated">
            <a:extLst>
              <a:ext uri="{FF2B5EF4-FFF2-40B4-BE49-F238E27FC236}">
                <a16:creationId xmlns:a16="http://schemas.microsoft.com/office/drawing/2014/main" id="{2B599223-81BA-464C-9884-55D9BDD0A1D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24472" y="5401581"/>
            <a:ext cx="518328" cy="467121"/>
          </a:xfrm>
          <a:prstGeom prst="rect">
            <a:avLst/>
          </a:prstGeom>
        </p:spPr>
      </p:pic>
      <p:sp>
        <p:nvSpPr>
          <p:cNvPr id="3" name="Freeform 2">
            <a:extLst>
              <a:ext uri="{FF2B5EF4-FFF2-40B4-BE49-F238E27FC236}">
                <a16:creationId xmlns:a16="http://schemas.microsoft.com/office/drawing/2014/main" id="{F216F9CA-69AE-9D41-BD67-F21C9449F498}"/>
              </a:ext>
            </a:extLst>
          </p:cNvPr>
          <p:cNvSpPr/>
          <p:nvPr/>
        </p:nvSpPr>
        <p:spPr bwMode="auto">
          <a:xfrm>
            <a:off x="8675914" y="3026207"/>
            <a:ext cx="1262743" cy="881764"/>
          </a:xfrm>
          <a:custGeom>
            <a:avLst/>
            <a:gdLst>
              <a:gd name="connsiteX0" fmla="*/ 1262743 w 1262743"/>
              <a:gd name="connsiteY0" fmla="*/ 859993 h 881764"/>
              <a:gd name="connsiteX1" fmla="*/ 620486 w 1262743"/>
              <a:gd name="connsiteY1" fmla="*/ 22 h 881764"/>
              <a:gd name="connsiteX2" fmla="*/ 0 w 1262743"/>
              <a:gd name="connsiteY2" fmla="*/ 881764 h 881764"/>
            </a:gdLst>
            <a:ahLst/>
            <a:cxnLst>
              <a:cxn ang="0">
                <a:pos x="connsiteX0" y="connsiteY0"/>
              </a:cxn>
              <a:cxn ang="0">
                <a:pos x="connsiteX1" y="connsiteY1"/>
              </a:cxn>
              <a:cxn ang="0">
                <a:pos x="connsiteX2" y="connsiteY2"/>
              </a:cxn>
            </a:cxnLst>
            <a:rect l="l" t="t" r="r" b="b"/>
            <a:pathLst>
              <a:path w="1262743" h="881764">
                <a:moveTo>
                  <a:pt x="1262743" y="859993"/>
                </a:moveTo>
                <a:cubicBezTo>
                  <a:pt x="1046843" y="428193"/>
                  <a:pt x="830943" y="-3606"/>
                  <a:pt x="620486" y="22"/>
                </a:cubicBezTo>
                <a:cubicBezTo>
                  <a:pt x="410029" y="3650"/>
                  <a:pt x="205014" y="442707"/>
                  <a:pt x="0" y="881764"/>
                </a:cubicBezTo>
              </a:path>
            </a:pathLst>
          </a:cu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153C3484-02E0-A847-B7C1-98369D4E0C72}"/>
              </a:ext>
            </a:extLst>
          </p:cNvPr>
          <p:cNvSpPr txBox="1"/>
          <p:nvPr/>
        </p:nvSpPr>
        <p:spPr>
          <a:xfrm>
            <a:off x="9593603" y="3907862"/>
            <a:ext cx="1419363" cy="615553"/>
          </a:xfrm>
          <a:prstGeom prst="rect">
            <a:avLst/>
          </a:prstGeom>
          <a:noFill/>
          <a:ln>
            <a:solidFill>
              <a:schemeClr val="accent3"/>
            </a:solidFill>
          </a:ln>
        </p:spPr>
        <p:txBody>
          <a:bodyPr wrap="none" lIns="0" tIns="0" rIns="0" bIns="0" rtlCol="0">
            <a:spAutoFit/>
          </a:bodyPr>
          <a:lstStyle/>
          <a:p>
            <a:pPr algn="l"/>
            <a:r>
              <a:rPr lang="en-US" sz="2000">
                <a:solidFill>
                  <a:schemeClr val="accent3"/>
                </a:solidFill>
              </a:rPr>
              <a:t> User deletes </a:t>
            </a:r>
          </a:p>
          <a:p>
            <a:pPr algn="l"/>
            <a:r>
              <a:rPr lang="en-US" sz="2000">
                <a:solidFill>
                  <a:schemeClr val="accent3"/>
                </a:solidFill>
              </a:rPr>
              <a:t>     Group</a:t>
            </a:r>
          </a:p>
        </p:txBody>
      </p:sp>
      <p:cxnSp>
        <p:nvCxnSpPr>
          <p:cNvPr id="23" name="Straight Arrow Connector 22">
            <a:extLst>
              <a:ext uri="{FF2B5EF4-FFF2-40B4-BE49-F238E27FC236}">
                <a16:creationId xmlns:a16="http://schemas.microsoft.com/office/drawing/2014/main" id="{7EC6B661-8047-7F4A-8C38-5454E223D0DF}"/>
              </a:ext>
            </a:extLst>
          </p:cNvPr>
          <p:cNvCxnSpPr>
            <a:cxnSpLocks/>
            <a:endCxn id="25" idx="0"/>
          </p:cNvCxnSpPr>
          <p:nvPr/>
        </p:nvCxnSpPr>
        <p:spPr>
          <a:xfrm>
            <a:off x="5683100" y="2092538"/>
            <a:ext cx="2412579" cy="1815324"/>
          </a:xfrm>
          <a:prstGeom prst="straightConnector1">
            <a:avLst/>
          </a:prstGeom>
          <a:ln w="38100">
            <a:solidFill>
              <a:schemeClr val="accent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0752AB6B-0A48-8C4F-BC33-0A6E2BA1325D}"/>
              </a:ext>
            </a:extLst>
          </p:cNvPr>
          <p:cNvGrpSpPr/>
          <p:nvPr/>
        </p:nvGrpSpPr>
        <p:grpSpPr>
          <a:xfrm>
            <a:off x="7089399" y="3907862"/>
            <a:ext cx="2012560" cy="574574"/>
            <a:chOff x="7089399" y="3907862"/>
            <a:chExt cx="2012560" cy="574574"/>
          </a:xfrm>
        </p:grpSpPr>
        <p:sp>
          <p:nvSpPr>
            <p:cNvPr id="25" name="Rectangle 24">
              <a:extLst>
                <a:ext uri="{FF2B5EF4-FFF2-40B4-BE49-F238E27FC236}">
                  <a16:creationId xmlns:a16="http://schemas.microsoft.com/office/drawing/2014/main" id="{689AE5A9-B236-0843-9EB2-5B804BCBE084}"/>
                </a:ext>
              </a:extLst>
            </p:cNvPr>
            <p:cNvSpPr/>
            <p:nvPr/>
          </p:nvSpPr>
          <p:spPr bwMode="auto">
            <a:xfrm>
              <a:off x="7089399" y="3907862"/>
              <a:ext cx="2012560" cy="574574"/>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Planner Plan</a:t>
              </a:r>
            </a:p>
          </p:txBody>
        </p:sp>
        <p:pic>
          <p:nvPicPr>
            <p:cNvPr id="26" name="Picture 25" descr="A close up of a sign&#10;&#10;Description automatically generated">
              <a:extLst>
                <a:ext uri="{FF2B5EF4-FFF2-40B4-BE49-F238E27FC236}">
                  <a16:creationId xmlns:a16="http://schemas.microsoft.com/office/drawing/2014/main" id="{DEC0612A-C2F9-0547-9533-5D39B879577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10449" y="3942111"/>
              <a:ext cx="411126" cy="445706"/>
            </a:xfrm>
            <a:prstGeom prst="rect">
              <a:avLst/>
            </a:prstGeom>
          </p:spPr>
        </p:pic>
      </p:grpSp>
    </p:spTree>
    <p:extLst>
      <p:ext uri="{BB962C8B-B14F-4D97-AF65-F5344CB8AC3E}">
        <p14:creationId xmlns:p14="http://schemas.microsoft.com/office/powerpoint/2010/main" val="86539816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a:t>Group Deletion flow</a:t>
            </a:r>
          </a:p>
        </p:txBody>
      </p:sp>
      <p:sp>
        <p:nvSpPr>
          <p:cNvPr id="28" name="Rectangle 27">
            <a:extLst>
              <a:ext uri="{FF2B5EF4-FFF2-40B4-BE49-F238E27FC236}">
                <a16:creationId xmlns:a16="http://schemas.microsoft.com/office/drawing/2014/main" id="{85E51CD7-2840-E146-8EEE-47079E1553B1}"/>
              </a:ext>
            </a:extLst>
          </p:cNvPr>
          <p:cNvSpPr/>
          <p:nvPr/>
        </p:nvSpPr>
        <p:spPr bwMode="auto">
          <a:xfrm>
            <a:off x="4013230" y="1612583"/>
            <a:ext cx="3339740"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Segoe UI" pitchFamily="34" charset="0"/>
                <a:cs typeface="Segoe UI" pitchFamily="34" charset="0"/>
              </a:rPr>
              <a:t>Group object in Azure AD</a:t>
            </a:r>
          </a:p>
        </p:txBody>
      </p:sp>
      <p:pic>
        <p:nvPicPr>
          <p:cNvPr id="31" name="Graphic 30">
            <a:extLst>
              <a:ext uri="{FF2B5EF4-FFF2-40B4-BE49-F238E27FC236}">
                <a16:creationId xmlns:a16="http://schemas.microsoft.com/office/drawing/2014/main" id="{6E523066-3836-F849-9AD4-1A1D913FE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8179" y="1673813"/>
            <a:ext cx="300768" cy="377642"/>
          </a:xfrm>
          <a:prstGeom prst="rect">
            <a:avLst/>
          </a:prstGeom>
        </p:spPr>
      </p:pic>
      <p:sp>
        <p:nvSpPr>
          <p:cNvPr id="46" name="Rectangle 45">
            <a:extLst>
              <a:ext uri="{FF2B5EF4-FFF2-40B4-BE49-F238E27FC236}">
                <a16:creationId xmlns:a16="http://schemas.microsoft.com/office/drawing/2014/main" id="{1720661A-E383-564F-AE1C-DB4384FF687C}"/>
              </a:ext>
            </a:extLst>
          </p:cNvPr>
          <p:cNvSpPr/>
          <p:nvPr/>
        </p:nvSpPr>
        <p:spPr bwMode="auto">
          <a:xfrm>
            <a:off x="5724472" y="5301732"/>
            <a:ext cx="2157850"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SharePoint Site</a:t>
            </a:r>
          </a:p>
        </p:txBody>
      </p:sp>
      <p:sp>
        <p:nvSpPr>
          <p:cNvPr id="59" name="Rectangle 58">
            <a:extLst>
              <a:ext uri="{FF2B5EF4-FFF2-40B4-BE49-F238E27FC236}">
                <a16:creationId xmlns:a16="http://schemas.microsoft.com/office/drawing/2014/main" id="{D79E9E05-82B1-9C49-BED7-CD4DAB2D79A4}"/>
              </a:ext>
            </a:extLst>
          </p:cNvPr>
          <p:cNvSpPr/>
          <p:nvPr/>
        </p:nvSpPr>
        <p:spPr bwMode="auto">
          <a:xfrm>
            <a:off x="2235910" y="3682430"/>
            <a:ext cx="1850139"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Exchange mailbox</a:t>
            </a:r>
          </a:p>
        </p:txBody>
      </p:sp>
      <p:cxnSp>
        <p:nvCxnSpPr>
          <p:cNvPr id="70" name="Straight Arrow Connector 69">
            <a:extLst>
              <a:ext uri="{FF2B5EF4-FFF2-40B4-BE49-F238E27FC236}">
                <a16:creationId xmlns:a16="http://schemas.microsoft.com/office/drawing/2014/main" id="{F93C3AFE-1666-F148-A12C-49B84A558749}"/>
              </a:ext>
            </a:extLst>
          </p:cNvPr>
          <p:cNvCxnSpPr>
            <a:cxnSpLocks/>
            <a:stCxn id="28" idx="2"/>
            <a:endCxn id="59" idx="3"/>
          </p:cNvCxnSpPr>
          <p:nvPr/>
        </p:nvCxnSpPr>
        <p:spPr>
          <a:xfrm flipH="1">
            <a:off x="4086049" y="2092538"/>
            <a:ext cx="1597051" cy="1923303"/>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22B2544-05E1-E442-A2A1-588A3CA010C5}"/>
              </a:ext>
            </a:extLst>
          </p:cNvPr>
          <p:cNvCxnSpPr>
            <a:cxnSpLocks/>
            <a:stCxn id="28" idx="2"/>
            <a:endCxn id="46" idx="0"/>
          </p:cNvCxnSpPr>
          <p:nvPr/>
        </p:nvCxnSpPr>
        <p:spPr>
          <a:xfrm>
            <a:off x="5683100" y="2092538"/>
            <a:ext cx="1120297" cy="3209194"/>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3137F18-38AD-5448-B332-793D1C8D1FA2}"/>
              </a:ext>
            </a:extLst>
          </p:cNvPr>
          <p:cNvCxnSpPr>
            <a:cxnSpLocks/>
            <a:stCxn id="28" idx="2"/>
            <a:endCxn id="80" idx="0"/>
          </p:cNvCxnSpPr>
          <p:nvPr/>
        </p:nvCxnSpPr>
        <p:spPr>
          <a:xfrm flipH="1">
            <a:off x="4318173" y="2092538"/>
            <a:ext cx="1364927" cy="3158288"/>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73" name="Picture 72" descr="A close up of a logo&#10;&#10;Description automatically generated">
            <a:extLst>
              <a:ext uri="{FF2B5EF4-FFF2-40B4-BE49-F238E27FC236}">
                <a16:creationId xmlns:a16="http://schemas.microsoft.com/office/drawing/2014/main" id="{7189B880-6466-4C48-A425-6F1EEDD87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0002" y="3743308"/>
            <a:ext cx="604212" cy="605943"/>
          </a:xfrm>
          <a:prstGeom prst="rect">
            <a:avLst/>
          </a:prstGeom>
        </p:spPr>
      </p:pic>
      <p:sp>
        <p:nvSpPr>
          <p:cNvPr id="80" name="Rectangle 79">
            <a:extLst>
              <a:ext uri="{FF2B5EF4-FFF2-40B4-BE49-F238E27FC236}">
                <a16:creationId xmlns:a16="http://schemas.microsoft.com/office/drawing/2014/main" id="{253325CB-07ED-354F-9E5B-6ED030838439}"/>
              </a:ext>
            </a:extLst>
          </p:cNvPr>
          <p:cNvSpPr/>
          <p:nvPr/>
        </p:nvSpPr>
        <p:spPr bwMode="auto">
          <a:xfrm>
            <a:off x="3160979" y="5250826"/>
            <a:ext cx="2314387"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Teams channel</a:t>
            </a:r>
            <a:r>
              <a:rPr kumimoji="0" lang="en-US" sz="1800" b="0" i="0" u="none" strike="noStrike" kern="1200" cap="none" spc="0" normalizeH="0" noProof="0">
                <a:ln>
                  <a:noFill/>
                </a:ln>
                <a:effectLst/>
                <a:uLnTx/>
                <a:uFillTx/>
                <a:latin typeface="Segoe UI"/>
                <a:ea typeface="+mn-ea"/>
                <a:cs typeface="Segoe UI" pitchFamily="34" charset="0"/>
              </a:rPr>
              <a:t> thread</a:t>
            </a:r>
            <a:endParaRPr kumimoji="0" lang="en-US" sz="1800" b="0" i="0" u="none" strike="noStrike" kern="1200" cap="none" spc="0" normalizeH="0" baseline="0" noProof="0">
              <a:ln>
                <a:noFill/>
              </a:ln>
              <a:effectLst/>
              <a:uLnTx/>
              <a:uFillTx/>
              <a:latin typeface="Segoe UI"/>
              <a:ea typeface="+mn-ea"/>
              <a:cs typeface="Segoe UI" pitchFamily="34" charset="0"/>
            </a:endParaRPr>
          </a:p>
        </p:txBody>
      </p:sp>
      <p:pic>
        <p:nvPicPr>
          <p:cNvPr id="82" name="Picture 81" descr="A close up of a logo&#10;&#10;Description automatically generated">
            <a:extLst>
              <a:ext uri="{FF2B5EF4-FFF2-40B4-BE49-F238E27FC236}">
                <a16:creationId xmlns:a16="http://schemas.microsoft.com/office/drawing/2014/main" id="{161310FF-F79A-4549-813C-3789A65F51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42904" y="5366089"/>
            <a:ext cx="456547" cy="436294"/>
          </a:xfrm>
          <a:prstGeom prst="rect">
            <a:avLst/>
          </a:prstGeom>
        </p:spPr>
      </p:pic>
      <p:pic>
        <p:nvPicPr>
          <p:cNvPr id="84" name="Picture 83" descr="A picture containing sign&#10;&#10;Description automatically generated">
            <a:extLst>
              <a:ext uri="{FF2B5EF4-FFF2-40B4-BE49-F238E27FC236}">
                <a16:creationId xmlns:a16="http://schemas.microsoft.com/office/drawing/2014/main" id="{2B599223-81BA-464C-9884-55D9BDD0A1D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24472" y="5401581"/>
            <a:ext cx="518328" cy="467121"/>
          </a:xfrm>
          <a:prstGeom prst="rect">
            <a:avLst/>
          </a:prstGeom>
        </p:spPr>
      </p:pic>
      <p:sp>
        <p:nvSpPr>
          <p:cNvPr id="23" name="TextBox 22">
            <a:extLst>
              <a:ext uri="{FF2B5EF4-FFF2-40B4-BE49-F238E27FC236}">
                <a16:creationId xmlns:a16="http://schemas.microsoft.com/office/drawing/2014/main" id="{0DD05FCB-3640-6047-8B43-FA2017810939}"/>
              </a:ext>
            </a:extLst>
          </p:cNvPr>
          <p:cNvSpPr txBox="1"/>
          <p:nvPr/>
        </p:nvSpPr>
        <p:spPr>
          <a:xfrm>
            <a:off x="6570209" y="2179104"/>
            <a:ext cx="4001352" cy="307777"/>
          </a:xfrm>
          <a:prstGeom prst="rect">
            <a:avLst/>
          </a:prstGeom>
          <a:noFill/>
          <a:ln>
            <a:solidFill>
              <a:schemeClr val="accent3"/>
            </a:solidFill>
          </a:ln>
        </p:spPr>
        <p:txBody>
          <a:bodyPr wrap="none" lIns="0" tIns="0" rIns="0" bIns="0" rtlCol="0">
            <a:spAutoFit/>
          </a:bodyPr>
          <a:lstStyle/>
          <a:p>
            <a:pPr algn="l"/>
            <a:r>
              <a:rPr lang="en-US" sz="2000">
                <a:solidFill>
                  <a:schemeClr val="accent3"/>
                </a:solidFill>
              </a:rPr>
              <a:t>  Group object soft-deleted for 30 days</a:t>
            </a:r>
          </a:p>
        </p:txBody>
      </p:sp>
      <p:sp>
        <p:nvSpPr>
          <p:cNvPr id="24" name="TextBox 23">
            <a:extLst>
              <a:ext uri="{FF2B5EF4-FFF2-40B4-BE49-F238E27FC236}">
                <a16:creationId xmlns:a16="http://schemas.microsoft.com/office/drawing/2014/main" id="{D50A7767-3E28-304A-A87B-87EE3AF517F9}"/>
              </a:ext>
            </a:extLst>
          </p:cNvPr>
          <p:cNvSpPr txBox="1"/>
          <p:nvPr/>
        </p:nvSpPr>
        <p:spPr>
          <a:xfrm>
            <a:off x="8528275" y="4584307"/>
            <a:ext cx="2967762" cy="615553"/>
          </a:xfrm>
          <a:prstGeom prst="rect">
            <a:avLst/>
          </a:prstGeom>
          <a:noFill/>
          <a:ln>
            <a:solidFill>
              <a:schemeClr val="accent3"/>
            </a:solidFill>
          </a:ln>
        </p:spPr>
        <p:txBody>
          <a:bodyPr wrap="square" lIns="0" tIns="0" rIns="0" bIns="0" rtlCol="0">
            <a:spAutoFit/>
          </a:bodyPr>
          <a:lstStyle/>
          <a:p>
            <a:pPr algn="l"/>
            <a:r>
              <a:rPr lang="en-US" sz="2000">
                <a:solidFill>
                  <a:schemeClr val="accent3"/>
                </a:solidFill>
              </a:rPr>
              <a:t>Planner content is soft-deleted for 30 days</a:t>
            </a:r>
          </a:p>
        </p:txBody>
      </p:sp>
      <p:cxnSp>
        <p:nvCxnSpPr>
          <p:cNvPr id="19" name="Straight Arrow Connector 18">
            <a:extLst>
              <a:ext uri="{FF2B5EF4-FFF2-40B4-BE49-F238E27FC236}">
                <a16:creationId xmlns:a16="http://schemas.microsoft.com/office/drawing/2014/main" id="{4B805DFB-30EE-0042-AF83-23D2429C07C2}"/>
              </a:ext>
            </a:extLst>
          </p:cNvPr>
          <p:cNvCxnSpPr>
            <a:cxnSpLocks/>
            <a:endCxn id="21" idx="0"/>
          </p:cNvCxnSpPr>
          <p:nvPr/>
        </p:nvCxnSpPr>
        <p:spPr>
          <a:xfrm>
            <a:off x="5683100" y="2092538"/>
            <a:ext cx="2412579" cy="1815324"/>
          </a:xfrm>
          <a:prstGeom prst="straightConnector1">
            <a:avLst/>
          </a:prstGeom>
          <a:ln w="38100">
            <a:solidFill>
              <a:schemeClr val="accent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A77984FC-914F-0242-BC58-AE0C3AE916FD}"/>
              </a:ext>
            </a:extLst>
          </p:cNvPr>
          <p:cNvGrpSpPr/>
          <p:nvPr/>
        </p:nvGrpSpPr>
        <p:grpSpPr>
          <a:xfrm>
            <a:off x="7089399" y="3907862"/>
            <a:ext cx="2012560" cy="574574"/>
            <a:chOff x="7089399" y="3907862"/>
            <a:chExt cx="2012560" cy="574574"/>
          </a:xfrm>
        </p:grpSpPr>
        <p:sp>
          <p:nvSpPr>
            <p:cNvPr id="21" name="Rectangle 20">
              <a:extLst>
                <a:ext uri="{FF2B5EF4-FFF2-40B4-BE49-F238E27FC236}">
                  <a16:creationId xmlns:a16="http://schemas.microsoft.com/office/drawing/2014/main" id="{C581A818-2492-5341-A178-5DF280F2BC51}"/>
                </a:ext>
              </a:extLst>
            </p:cNvPr>
            <p:cNvSpPr/>
            <p:nvPr/>
          </p:nvSpPr>
          <p:spPr bwMode="auto">
            <a:xfrm>
              <a:off x="7089399" y="3907862"/>
              <a:ext cx="2012560" cy="574574"/>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Planner Plan</a:t>
              </a:r>
            </a:p>
          </p:txBody>
        </p:sp>
        <p:pic>
          <p:nvPicPr>
            <p:cNvPr id="22" name="Picture 21" descr="A close up of a sign&#10;&#10;Description automatically generated">
              <a:extLst>
                <a:ext uri="{FF2B5EF4-FFF2-40B4-BE49-F238E27FC236}">
                  <a16:creationId xmlns:a16="http://schemas.microsoft.com/office/drawing/2014/main" id="{448A5B39-2419-BC4D-89C0-03EFDEB4519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10449" y="3942111"/>
              <a:ext cx="411126" cy="445706"/>
            </a:xfrm>
            <a:prstGeom prst="rect">
              <a:avLst/>
            </a:prstGeom>
          </p:spPr>
        </p:pic>
      </p:grpSp>
    </p:spTree>
    <p:extLst>
      <p:ext uri="{BB962C8B-B14F-4D97-AF65-F5344CB8AC3E}">
        <p14:creationId xmlns:p14="http://schemas.microsoft.com/office/powerpoint/2010/main" val="19635020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a:t>Group Deletion flow</a:t>
            </a:r>
          </a:p>
        </p:txBody>
      </p:sp>
      <p:sp>
        <p:nvSpPr>
          <p:cNvPr id="28" name="Rectangle 27">
            <a:extLst>
              <a:ext uri="{FF2B5EF4-FFF2-40B4-BE49-F238E27FC236}">
                <a16:creationId xmlns:a16="http://schemas.microsoft.com/office/drawing/2014/main" id="{85E51CD7-2840-E146-8EEE-47079E1553B1}"/>
              </a:ext>
            </a:extLst>
          </p:cNvPr>
          <p:cNvSpPr/>
          <p:nvPr/>
        </p:nvSpPr>
        <p:spPr bwMode="auto">
          <a:xfrm>
            <a:off x="4013230" y="1612583"/>
            <a:ext cx="3339740"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Segoe UI" pitchFamily="34" charset="0"/>
                <a:cs typeface="Segoe UI" pitchFamily="34" charset="0"/>
              </a:rPr>
              <a:t>Group object in Azure AD</a:t>
            </a:r>
          </a:p>
        </p:txBody>
      </p:sp>
      <p:pic>
        <p:nvPicPr>
          <p:cNvPr id="31" name="Graphic 30">
            <a:extLst>
              <a:ext uri="{FF2B5EF4-FFF2-40B4-BE49-F238E27FC236}">
                <a16:creationId xmlns:a16="http://schemas.microsoft.com/office/drawing/2014/main" id="{6E523066-3836-F849-9AD4-1A1D913FE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8179" y="1673813"/>
            <a:ext cx="300768" cy="377642"/>
          </a:xfrm>
          <a:prstGeom prst="rect">
            <a:avLst/>
          </a:prstGeom>
        </p:spPr>
      </p:pic>
      <p:sp>
        <p:nvSpPr>
          <p:cNvPr id="46" name="Rectangle 45">
            <a:extLst>
              <a:ext uri="{FF2B5EF4-FFF2-40B4-BE49-F238E27FC236}">
                <a16:creationId xmlns:a16="http://schemas.microsoft.com/office/drawing/2014/main" id="{1720661A-E383-564F-AE1C-DB4384FF687C}"/>
              </a:ext>
            </a:extLst>
          </p:cNvPr>
          <p:cNvSpPr/>
          <p:nvPr/>
        </p:nvSpPr>
        <p:spPr bwMode="auto">
          <a:xfrm>
            <a:off x="5724472" y="5301732"/>
            <a:ext cx="2157850"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SharePoint Site</a:t>
            </a:r>
          </a:p>
        </p:txBody>
      </p:sp>
      <p:sp>
        <p:nvSpPr>
          <p:cNvPr id="59" name="Rectangle 58">
            <a:extLst>
              <a:ext uri="{FF2B5EF4-FFF2-40B4-BE49-F238E27FC236}">
                <a16:creationId xmlns:a16="http://schemas.microsoft.com/office/drawing/2014/main" id="{D79E9E05-82B1-9C49-BED7-CD4DAB2D79A4}"/>
              </a:ext>
            </a:extLst>
          </p:cNvPr>
          <p:cNvSpPr/>
          <p:nvPr/>
        </p:nvSpPr>
        <p:spPr bwMode="auto">
          <a:xfrm>
            <a:off x="2235910" y="3682430"/>
            <a:ext cx="1850139"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Exchange mailbox</a:t>
            </a:r>
          </a:p>
        </p:txBody>
      </p:sp>
      <p:cxnSp>
        <p:nvCxnSpPr>
          <p:cNvPr id="70" name="Straight Arrow Connector 69">
            <a:extLst>
              <a:ext uri="{FF2B5EF4-FFF2-40B4-BE49-F238E27FC236}">
                <a16:creationId xmlns:a16="http://schemas.microsoft.com/office/drawing/2014/main" id="{F93C3AFE-1666-F148-A12C-49B84A558749}"/>
              </a:ext>
            </a:extLst>
          </p:cNvPr>
          <p:cNvCxnSpPr>
            <a:cxnSpLocks/>
            <a:stCxn id="28" idx="2"/>
            <a:endCxn id="59" idx="3"/>
          </p:cNvCxnSpPr>
          <p:nvPr/>
        </p:nvCxnSpPr>
        <p:spPr>
          <a:xfrm flipH="1">
            <a:off x="4086049" y="2092538"/>
            <a:ext cx="1597051" cy="1923303"/>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22B2544-05E1-E442-A2A1-588A3CA010C5}"/>
              </a:ext>
            </a:extLst>
          </p:cNvPr>
          <p:cNvCxnSpPr>
            <a:cxnSpLocks/>
            <a:stCxn id="28" idx="2"/>
            <a:endCxn id="46" idx="0"/>
          </p:cNvCxnSpPr>
          <p:nvPr/>
        </p:nvCxnSpPr>
        <p:spPr>
          <a:xfrm>
            <a:off x="5683100" y="2092538"/>
            <a:ext cx="1120297" cy="3209194"/>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3137F18-38AD-5448-B332-793D1C8D1FA2}"/>
              </a:ext>
            </a:extLst>
          </p:cNvPr>
          <p:cNvCxnSpPr>
            <a:cxnSpLocks/>
            <a:stCxn id="28" idx="2"/>
            <a:endCxn id="80" idx="0"/>
          </p:cNvCxnSpPr>
          <p:nvPr/>
        </p:nvCxnSpPr>
        <p:spPr>
          <a:xfrm flipH="1">
            <a:off x="4318173" y="2092538"/>
            <a:ext cx="1364927" cy="3158288"/>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73" name="Picture 72" descr="A close up of a logo&#10;&#10;Description automatically generated">
            <a:extLst>
              <a:ext uri="{FF2B5EF4-FFF2-40B4-BE49-F238E27FC236}">
                <a16:creationId xmlns:a16="http://schemas.microsoft.com/office/drawing/2014/main" id="{7189B880-6466-4C48-A425-6F1EEDD87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0002" y="3743308"/>
            <a:ext cx="604212" cy="605943"/>
          </a:xfrm>
          <a:prstGeom prst="rect">
            <a:avLst/>
          </a:prstGeom>
        </p:spPr>
      </p:pic>
      <p:sp>
        <p:nvSpPr>
          <p:cNvPr id="80" name="Rectangle 79">
            <a:extLst>
              <a:ext uri="{FF2B5EF4-FFF2-40B4-BE49-F238E27FC236}">
                <a16:creationId xmlns:a16="http://schemas.microsoft.com/office/drawing/2014/main" id="{253325CB-07ED-354F-9E5B-6ED030838439}"/>
              </a:ext>
            </a:extLst>
          </p:cNvPr>
          <p:cNvSpPr/>
          <p:nvPr/>
        </p:nvSpPr>
        <p:spPr bwMode="auto">
          <a:xfrm>
            <a:off x="3160979" y="5250826"/>
            <a:ext cx="2314387"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Teams channel</a:t>
            </a:r>
            <a:r>
              <a:rPr kumimoji="0" lang="en-US" sz="1800" b="0" i="0" u="none" strike="noStrike" kern="1200" cap="none" spc="0" normalizeH="0" noProof="0">
                <a:ln>
                  <a:noFill/>
                </a:ln>
                <a:effectLst/>
                <a:uLnTx/>
                <a:uFillTx/>
                <a:latin typeface="Segoe UI"/>
                <a:ea typeface="+mn-ea"/>
                <a:cs typeface="Segoe UI" pitchFamily="34" charset="0"/>
              </a:rPr>
              <a:t> thread</a:t>
            </a:r>
            <a:endParaRPr kumimoji="0" lang="en-US" sz="1800" b="0" i="0" u="none" strike="noStrike" kern="1200" cap="none" spc="0" normalizeH="0" baseline="0" noProof="0">
              <a:ln>
                <a:noFill/>
              </a:ln>
              <a:effectLst/>
              <a:uLnTx/>
              <a:uFillTx/>
              <a:latin typeface="Segoe UI"/>
              <a:ea typeface="+mn-ea"/>
              <a:cs typeface="Segoe UI" pitchFamily="34" charset="0"/>
            </a:endParaRPr>
          </a:p>
        </p:txBody>
      </p:sp>
      <p:pic>
        <p:nvPicPr>
          <p:cNvPr id="82" name="Picture 81" descr="A close up of a logo&#10;&#10;Description automatically generated">
            <a:extLst>
              <a:ext uri="{FF2B5EF4-FFF2-40B4-BE49-F238E27FC236}">
                <a16:creationId xmlns:a16="http://schemas.microsoft.com/office/drawing/2014/main" id="{161310FF-F79A-4549-813C-3789A65F51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42904" y="5366089"/>
            <a:ext cx="456547" cy="436294"/>
          </a:xfrm>
          <a:prstGeom prst="rect">
            <a:avLst/>
          </a:prstGeom>
        </p:spPr>
      </p:pic>
      <p:pic>
        <p:nvPicPr>
          <p:cNvPr id="84" name="Picture 83" descr="A picture containing sign&#10;&#10;Description automatically generated">
            <a:extLst>
              <a:ext uri="{FF2B5EF4-FFF2-40B4-BE49-F238E27FC236}">
                <a16:creationId xmlns:a16="http://schemas.microsoft.com/office/drawing/2014/main" id="{2B599223-81BA-464C-9884-55D9BDD0A1D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24472" y="5401581"/>
            <a:ext cx="518328" cy="467121"/>
          </a:xfrm>
          <a:prstGeom prst="rect">
            <a:avLst/>
          </a:prstGeom>
        </p:spPr>
      </p:pic>
      <p:sp>
        <p:nvSpPr>
          <p:cNvPr id="23" name="TextBox 22">
            <a:extLst>
              <a:ext uri="{FF2B5EF4-FFF2-40B4-BE49-F238E27FC236}">
                <a16:creationId xmlns:a16="http://schemas.microsoft.com/office/drawing/2014/main" id="{0DD05FCB-3640-6047-8B43-FA2017810939}"/>
              </a:ext>
            </a:extLst>
          </p:cNvPr>
          <p:cNvSpPr txBox="1"/>
          <p:nvPr/>
        </p:nvSpPr>
        <p:spPr>
          <a:xfrm>
            <a:off x="6570209" y="2179104"/>
            <a:ext cx="4001352" cy="307777"/>
          </a:xfrm>
          <a:prstGeom prst="rect">
            <a:avLst/>
          </a:prstGeom>
          <a:noFill/>
          <a:ln>
            <a:solidFill>
              <a:schemeClr val="accent3"/>
            </a:solidFill>
          </a:ln>
        </p:spPr>
        <p:txBody>
          <a:bodyPr wrap="none" lIns="0" tIns="0" rIns="0" bIns="0" rtlCol="0">
            <a:spAutoFit/>
          </a:bodyPr>
          <a:lstStyle/>
          <a:p>
            <a:pPr algn="l"/>
            <a:r>
              <a:rPr lang="en-US" sz="2000">
                <a:solidFill>
                  <a:schemeClr val="accent3"/>
                </a:solidFill>
              </a:rPr>
              <a:t>  Group object soft-deleted for 30 days</a:t>
            </a:r>
          </a:p>
        </p:txBody>
      </p:sp>
      <p:sp>
        <p:nvSpPr>
          <p:cNvPr id="22" name="TextBox 21">
            <a:extLst>
              <a:ext uri="{FF2B5EF4-FFF2-40B4-BE49-F238E27FC236}">
                <a16:creationId xmlns:a16="http://schemas.microsoft.com/office/drawing/2014/main" id="{59B91FCC-DE4F-8644-9E8F-10F00D59A453}"/>
              </a:ext>
            </a:extLst>
          </p:cNvPr>
          <p:cNvSpPr txBox="1"/>
          <p:nvPr/>
        </p:nvSpPr>
        <p:spPr>
          <a:xfrm>
            <a:off x="8528275" y="4584307"/>
            <a:ext cx="2967762" cy="615553"/>
          </a:xfrm>
          <a:prstGeom prst="rect">
            <a:avLst/>
          </a:prstGeom>
          <a:noFill/>
          <a:ln>
            <a:solidFill>
              <a:schemeClr val="accent3"/>
            </a:solidFill>
          </a:ln>
        </p:spPr>
        <p:txBody>
          <a:bodyPr wrap="square" lIns="0" tIns="0" rIns="0" bIns="0" rtlCol="0">
            <a:spAutoFit/>
          </a:bodyPr>
          <a:lstStyle/>
          <a:p>
            <a:pPr algn="l"/>
            <a:r>
              <a:rPr lang="en-US" sz="2000">
                <a:solidFill>
                  <a:schemeClr val="accent3"/>
                </a:solidFill>
              </a:rPr>
              <a:t>Planner content is soft-deleted for 30 days</a:t>
            </a:r>
          </a:p>
        </p:txBody>
      </p:sp>
      <p:cxnSp>
        <p:nvCxnSpPr>
          <p:cNvPr id="24" name="Straight Arrow Connector 23">
            <a:extLst>
              <a:ext uri="{FF2B5EF4-FFF2-40B4-BE49-F238E27FC236}">
                <a16:creationId xmlns:a16="http://schemas.microsoft.com/office/drawing/2014/main" id="{A79A5D3A-3B71-F246-9BD6-6AB34FE0DE41}"/>
              </a:ext>
            </a:extLst>
          </p:cNvPr>
          <p:cNvCxnSpPr>
            <a:cxnSpLocks/>
            <a:endCxn id="26" idx="0"/>
          </p:cNvCxnSpPr>
          <p:nvPr/>
        </p:nvCxnSpPr>
        <p:spPr>
          <a:xfrm>
            <a:off x="5683100" y="2092538"/>
            <a:ext cx="2412579" cy="1815324"/>
          </a:xfrm>
          <a:prstGeom prst="straightConnector1">
            <a:avLst/>
          </a:prstGeom>
          <a:ln w="381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CD4C821B-98DD-D646-93B5-180094A5C587}"/>
              </a:ext>
            </a:extLst>
          </p:cNvPr>
          <p:cNvGrpSpPr/>
          <p:nvPr/>
        </p:nvGrpSpPr>
        <p:grpSpPr>
          <a:xfrm>
            <a:off x="7089399" y="3907862"/>
            <a:ext cx="2012560" cy="574574"/>
            <a:chOff x="7089399" y="3907862"/>
            <a:chExt cx="2012560" cy="574574"/>
          </a:xfrm>
        </p:grpSpPr>
        <p:sp>
          <p:nvSpPr>
            <p:cNvPr id="26" name="Rectangle 25">
              <a:extLst>
                <a:ext uri="{FF2B5EF4-FFF2-40B4-BE49-F238E27FC236}">
                  <a16:creationId xmlns:a16="http://schemas.microsoft.com/office/drawing/2014/main" id="{3F6BC34B-21AF-4A48-9C6B-CBE26C9B389A}"/>
                </a:ext>
              </a:extLst>
            </p:cNvPr>
            <p:cNvSpPr/>
            <p:nvPr/>
          </p:nvSpPr>
          <p:spPr bwMode="auto">
            <a:xfrm>
              <a:off x="7089399" y="3907862"/>
              <a:ext cx="2012560" cy="574574"/>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Planner Plan</a:t>
              </a:r>
            </a:p>
          </p:txBody>
        </p:sp>
        <p:pic>
          <p:nvPicPr>
            <p:cNvPr id="27" name="Picture 26" descr="A close up of a sign&#10;&#10;Description automatically generated">
              <a:extLst>
                <a:ext uri="{FF2B5EF4-FFF2-40B4-BE49-F238E27FC236}">
                  <a16:creationId xmlns:a16="http://schemas.microsoft.com/office/drawing/2014/main" id="{DFED9A8A-12DA-E245-B8FE-53F42776E7D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10449" y="3942111"/>
              <a:ext cx="411126" cy="445706"/>
            </a:xfrm>
            <a:prstGeom prst="rect">
              <a:avLst/>
            </a:prstGeom>
          </p:spPr>
        </p:pic>
      </p:grpSp>
      <p:sp>
        <p:nvSpPr>
          <p:cNvPr id="20" name="TextBox 19">
            <a:extLst>
              <a:ext uri="{FF2B5EF4-FFF2-40B4-BE49-F238E27FC236}">
                <a16:creationId xmlns:a16="http://schemas.microsoft.com/office/drawing/2014/main" id="{2296B729-6E7A-F445-9850-737A90E809E0}"/>
              </a:ext>
            </a:extLst>
          </p:cNvPr>
          <p:cNvSpPr txBox="1"/>
          <p:nvPr/>
        </p:nvSpPr>
        <p:spPr>
          <a:xfrm>
            <a:off x="4378947" y="2825018"/>
            <a:ext cx="2624245" cy="307777"/>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delete notification</a:t>
            </a:r>
          </a:p>
        </p:txBody>
      </p:sp>
    </p:spTree>
    <p:extLst>
      <p:ext uri="{BB962C8B-B14F-4D97-AF65-F5344CB8AC3E}">
        <p14:creationId xmlns:p14="http://schemas.microsoft.com/office/powerpoint/2010/main" val="37469975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a:extLst>
              <a:ext uri="{FF2B5EF4-FFF2-40B4-BE49-F238E27FC236}">
                <a16:creationId xmlns:a16="http://schemas.microsoft.com/office/drawing/2014/main" id="{D494B8E7-807B-914F-9F95-93F9D67A6491}"/>
              </a:ext>
            </a:extLst>
          </p:cNvPr>
          <p:cNvCxnSpPr>
            <a:cxnSpLocks/>
            <a:endCxn id="30" idx="0"/>
          </p:cNvCxnSpPr>
          <p:nvPr/>
        </p:nvCxnSpPr>
        <p:spPr>
          <a:xfrm>
            <a:off x="5683100" y="2092538"/>
            <a:ext cx="2412579" cy="1815324"/>
          </a:xfrm>
          <a:prstGeom prst="straightConnector1">
            <a:avLst/>
          </a:prstGeom>
          <a:ln w="381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a:t>Group Deletion flow</a:t>
            </a:r>
          </a:p>
        </p:txBody>
      </p:sp>
      <p:sp>
        <p:nvSpPr>
          <p:cNvPr id="28" name="Rectangle 27">
            <a:extLst>
              <a:ext uri="{FF2B5EF4-FFF2-40B4-BE49-F238E27FC236}">
                <a16:creationId xmlns:a16="http://schemas.microsoft.com/office/drawing/2014/main" id="{85E51CD7-2840-E146-8EEE-47079E1553B1}"/>
              </a:ext>
            </a:extLst>
          </p:cNvPr>
          <p:cNvSpPr/>
          <p:nvPr/>
        </p:nvSpPr>
        <p:spPr bwMode="auto">
          <a:xfrm>
            <a:off x="4013230" y="1612583"/>
            <a:ext cx="3339740"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Segoe UI" pitchFamily="34" charset="0"/>
                <a:cs typeface="Segoe UI" pitchFamily="34" charset="0"/>
              </a:rPr>
              <a:t>Group object in Azure AD</a:t>
            </a:r>
          </a:p>
        </p:txBody>
      </p:sp>
      <p:pic>
        <p:nvPicPr>
          <p:cNvPr id="31" name="Graphic 30">
            <a:extLst>
              <a:ext uri="{FF2B5EF4-FFF2-40B4-BE49-F238E27FC236}">
                <a16:creationId xmlns:a16="http://schemas.microsoft.com/office/drawing/2014/main" id="{6E523066-3836-F849-9AD4-1A1D913FE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8179" y="1673813"/>
            <a:ext cx="300768" cy="377642"/>
          </a:xfrm>
          <a:prstGeom prst="rect">
            <a:avLst/>
          </a:prstGeom>
        </p:spPr>
      </p:pic>
      <p:sp>
        <p:nvSpPr>
          <p:cNvPr id="46" name="Rectangle 45">
            <a:extLst>
              <a:ext uri="{FF2B5EF4-FFF2-40B4-BE49-F238E27FC236}">
                <a16:creationId xmlns:a16="http://schemas.microsoft.com/office/drawing/2014/main" id="{1720661A-E383-564F-AE1C-DB4384FF687C}"/>
              </a:ext>
            </a:extLst>
          </p:cNvPr>
          <p:cNvSpPr/>
          <p:nvPr/>
        </p:nvSpPr>
        <p:spPr bwMode="auto">
          <a:xfrm>
            <a:off x="5724472" y="5301732"/>
            <a:ext cx="2157850"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SharePoint Site</a:t>
            </a:r>
          </a:p>
        </p:txBody>
      </p:sp>
      <p:sp>
        <p:nvSpPr>
          <p:cNvPr id="59" name="Rectangle 58">
            <a:extLst>
              <a:ext uri="{FF2B5EF4-FFF2-40B4-BE49-F238E27FC236}">
                <a16:creationId xmlns:a16="http://schemas.microsoft.com/office/drawing/2014/main" id="{D79E9E05-82B1-9C49-BED7-CD4DAB2D79A4}"/>
              </a:ext>
            </a:extLst>
          </p:cNvPr>
          <p:cNvSpPr/>
          <p:nvPr/>
        </p:nvSpPr>
        <p:spPr bwMode="auto">
          <a:xfrm>
            <a:off x="2235910" y="3682430"/>
            <a:ext cx="1850139"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Exchange mailbox</a:t>
            </a:r>
          </a:p>
        </p:txBody>
      </p:sp>
      <p:cxnSp>
        <p:nvCxnSpPr>
          <p:cNvPr id="70" name="Straight Arrow Connector 69">
            <a:extLst>
              <a:ext uri="{FF2B5EF4-FFF2-40B4-BE49-F238E27FC236}">
                <a16:creationId xmlns:a16="http://schemas.microsoft.com/office/drawing/2014/main" id="{F93C3AFE-1666-F148-A12C-49B84A558749}"/>
              </a:ext>
            </a:extLst>
          </p:cNvPr>
          <p:cNvCxnSpPr>
            <a:cxnSpLocks/>
            <a:stCxn id="28" idx="2"/>
            <a:endCxn id="59" idx="3"/>
          </p:cNvCxnSpPr>
          <p:nvPr/>
        </p:nvCxnSpPr>
        <p:spPr>
          <a:xfrm flipH="1">
            <a:off x="4086049" y="2092538"/>
            <a:ext cx="1597051" cy="1923303"/>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22B2544-05E1-E442-A2A1-588A3CA010C5}"/>
              </a:ext>
            </a:extLst>
          </p:cNvPr>
          <p:cNvCxnSpPr>
            <a:cxnSpLocks/>
            <a:stCxn id="28" idx="2"/>
            <a:endCxn id="46" idx="0"/>
          </p:cNvCxnSpPr>
          <p:nvPr/>
        </p:nvCxnSpPr>
        <p:spPr>
          <a:xfrm>
            <a:off x="5683100" y="2092538"/>
            <a:ext cx="1120297" cy="3209194"/>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3137F18-38AD-5448-B332-793D1C8D1FA2}"/>
              </a:ext>
            </a:extLst>
          </p:cNvPr>
          <p:cNvCxnSpPr>
            <a:cxnSpLocks/>
            <a:stCxn id="28" idx="2"/>
            <a:endCxn id="80" idx="0"/>
          </p:cNvCxnSpPr>
          <p:nvPr/>
        </p:nvCxnSpPr>
        <p:spPr>
          <a:xfrm flipH="1">
            <a:off x="4318173" y="2092538"/>
            <a:ext cx="1364927" cy="3158288"/>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73" name="Picture 72" descr="A close up of a logo&#10;&#10;Description automatically generated">
            <a:extLst>
              <a:ext uri="{FF2B5EF4-FFF2-40B4-BE49-F238E27FC236}">
                <a16:creationId xmlns:a16="http://schemas.microsoft.com/office/drawing/2014/main" id="{7189B880-6466-4C48-A425-6F1EEDD87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0002" y="3743308"/>
            <a:ext cx="604212" cy="605943"/>
          </a:xfrm>
          <a:prstGeom prst="rect">
            <a:avLst/>
          </a:prstGeom>
        </p:spPr>
      </p:pic>
      <p:sp>
        <p:nvSpPr>
          <p:cNvPr id="80" name="Rectangle 79">
            <a:extLst>
              <a:ext uri="{FF2B5EF4-FFF2-40B4-BE49-F238E27FC236}">
                <a16:creationId xmlns:a16="http://schemas.microsoft.com/office/drawing/2014/main" id="{253325CB-07ED-354F-9E5B-6ED030838439}"/>
              </a:ext>
            </a:extLst>
          </p:cNvPr>
          <p:cNvSpPr/>
          <p:nvPr/>
        </p:nvSpPr>
        <p:spPr bwMode="auto">
          <a:xfrm>
            <a:off x="3160979" y="5250826"/>
            <a:ext cx="2314387"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Teams channel</a:t>
            </a:r>
            <a:r>
              <a:rPr kumimoji="0" lang="en-US" sz="1800" b="0" i="0" u="none" strike="noStrike" kern="1200" cap="none" spc="0" normalizeH="0" noProof="0">
                <a:ln>
                  <a:noFill/>
                </a:ln>
                <a:effectLst/>
                <a:uLnTx/>
                <a:uFillTx/>
                <a:latin typeface="Segoe UI"/>
                <a:ea typeface="+mn-ea"/>
                <a:cs typeface="Segoe UI" pitchFamily="34" charset="0"/>
              </a:rPr>
              <a:t> thread</a:t>
            </a:r>
            <a:endParaRPr kumimoji="0" lang="en-US" sz="1800" b="0" i="0" u="none" strike="noStrike" kern="1200" cap="none" spc="0" normalizeH="0" baseline="0" noProof="0">
              <a:ln>
                <a:noFill/>
              </a:ln>
              <a:effectLst/>
              <a:uLnTx/>
              <a:uFillTx/>
              <a:latin typeface="Segoe UI"/>
              <a:ea typeface="+mn-ea"/>
              <a:cs typeface="Segoe UI" pitchFamily="34" charset="0"/>
            </a:endParaRPr>
          </a:p>
        </p:txBody>
      </p:sp>
      <p:pic>
        <p:nvPicPr>
          <p:cNvPr id="82" name="Picture 81" descr="A close up of a logo&#10;&#10;Description automatically generated">
            <a:extLst>
              <a:ext uri="{FF2B5EF4-FFF2-40B4-BE49-F238E27FC236}">
                <a16:creationId xmlns:a16="http://schemas.microsoft.com/office/drawing/2014/main" id="{161310FF-F79A-4549-813C-3789A65F51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42904" y="5366089"/>
            <a:ext cx="456547" cy="436294"/>
          </a:xfrm>
          <a:prstGeom prst="rect">
            <a:avLst/>
          </a:prstGeom>
        </p:spPr>
      </p:pic>
      <p:pic>
        <p:nvPicPr>
          <p:cNvPr id="84" name="Picture 83" descr="A picture containing sign&#10;&#10;Description automatically generated">
            <a:extLst>
              <a:ext uri="{FF2B5EF4-FFF2-40B4-BE49-F238E27FC236}">
                <a16:creationId xmlns:a16="http://schemas.microsoft.com/office/drawing/2014/main" id="{2B599223-81BA-464C-9884-55D9BDD0A1D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24472" y="5401581"/>
            <a:ext cx="518328" cy="467121"/>
          </a:xfrm>
          <a:prstGeom prst="rect">
            <a:avLst/>
          </a:prstGeom>
        </p:spPr>
      </p:pic>
      <p:sp>
        <p:nvSpPr>
          <p:cNvPr id="23" name="TextBox 22">
            <a:extLst>
              <a:ext uri="{FF2B5EF4-FFF2-40B4-BE49-F238E27FC236}">
                <a16:creationId xmlns:a16="http://schemas.microsoft.com/office/drawing/2014/main" id="{0DD05FCB-3640-6047-8B43-FA2017810939}"/>
              </a:ext>
            </a:extLst>
          </p:cNvPr>
          <p:cNvSpPr txBox="1"/>
          <p:nvPr/>
        </p:nvSpPr>
        <p:spPr>
          <a:xfrm>
            <a:off x="6570209" y="2179104"/>
            <a:ext cx="4001352" cy="307777"/>
          </a:xfrm>
          <a:prstGeom prst="rect">
            <a:avLst/>
          </a:prstGeom>
          <a:noFill/>
          <a:ln>
            <a:solidFill>
              <a:schemeClr val="accent3"/>
            </a:solidFill>
          </a:ln>
        </p:spPr>
        <p:txBody>
          <a:bodyPr wrap="none" lIns="0" tIns="0" rIns="0" bIns="0" rtlCol="0">
            <a:spAutoFit/>
          </a:bodyPr>
          <a:lstStyle/>
          <a:p>
            <a:pPr algn="l"/>
            <a:r>
              <a:rPr lang="en-US" sz="2000">
                <a:solidFill>
                  <a:schemeClr val="accent3"/>
                </a:solidFill>
              </a:rPr>
              <a:t>  Group object soft-deleted for 30 days</a:t>
            </a:r>
          </a:p>
        </p:txBody>
      </p:sp>
      <p:sp>
        <p:nvSpPr>
          <p:cNvPr id="20" name="TextBox 19">
            <a:extLst>
              <a:ext uri="{FF2B5EF4-FFF2-40B4-BE49-F238E27FC236}">
                <a16:creationId xmlns:a16="http://schemas.microsoft.com/office/drawing/2014/main" id="{2296B729-6E7A-F445-9850-737A90E809E0}"/>
              </a:ext>
            </a:extLst>
          </p:cNvPr>
          <p:cNvSpPr txBox="1"/>
          <p:nvPr/>
        </p:nvSpPr>
        <p:spPr>
          <a:xfrm>
            <a:off x="4378947" y="2825018"/>
            <a:ext cx="2624245" cy="307777"/>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delete notification</a:t>
            </a:r>
          </a:p>
        </p:txBody>
      </p:sp>
      <p:sp>
        <p:nvSpPr>
          <p:cNvPr id="21" name="TextBox 20">
            <a:extLst>
              <a:ext uri="{FF2B5EF4-FFF2-40B4-BE49-F238E27FC236}">
                <a16:creationId xmlns:a16="http://schemas.microsoft.com/office/drawing/2014/main" id="{C663F520-ACAC-7E44-ADEB-DFCCA088AE74}"/>
              </a:ext>
            </a:extLst>
          </p:cNvPr>
          <p:cNvSpPr txBox="1"/>
          <p:nvPr/>
        </p:nvSpPr>
        <p:spPr>
          <a:xfrm>
            <a:off x="238805" y="4455034"/>
            <a:ext cx="3392211" cy="615553"/>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is soft-deleted for 30 days</a:t>
            </a:r>
          </a:p>
          <a:p>
            <a:pPr algn="l"/>
            <a:r>
              <a:rPr lang="en-US" sz="2000">
                <a:solidFill>
                  <a:schemeClr val="accent3"/>
                </a:solidFill>
              </a:rPr>
              <a:t>&amp; email address is released</a:t>
            </a:r>
          </a:p>
        </p:txBody>
      </p:sp>
      <p:sp>
        <p:nvSpPr>
          <p:cNvPr id="22" name="TextBox 21">
            <a:extLst>
              <a:ext uri="{FF2B5EF4-FFF2-40B4-BE49-F238E27FC236}">
                <a16:creationId xmlns:a16="http://schemas.microsoft.com/office/drawing/2014/main" id="{3A1AB31A-4091-4F4F-B3DF-82C296BE4794}"/>
              </a:ext>
            </a:extLst>
          </p:cNvPr>
          <p:cNvSpPr txBox="1"/>
          <p:nvPr/>
        </p:nvSpPr>
        <p:spPr>
          <a:xfrm>
            <a:off x="1775071" y="6032910"/>
            <a:ext cx="3392211" cy="307777"/>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is soft-deleted for 30 days</a:t>
            </a:r>
          </a:p>
        </p:txBody>
      </p:sp>
      <p:sp>
        <p:nvSpPr>
          <p:cNvPr id="24" name="TextBox 23">
            <a:extLst>
              <a:ext uri="{FF2B5EF4-FFF2-40B4-BE49-F238E27FC236}">
                <a16:creationId xmlns:a16="http://schemas.microsoft.com/office/drawing/2014/main" id="{A3EBA484-83D5-8149-94A3-2295BE724782}"/>
              </a:ext>
            </a:extLst>
          </p:cNvPr>
          <p:cNvSpPr txBox="1"/>
          <p:nvPr/>
        </p:nvSpPr>
        <p:spPr>
          <a:xfrm>
            <a:off x="6803397" y="6113855"/>
            <a:ext cx="3392211" cy="615553"/>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is soft-deleted for 93 days</a:t>
            </a:r>
          </a:p>
          <a:p>
            <a:pPr algn="l"/>
            <a:r>
              <a:rPr lang="en-US" sz="2000">
                <a:solidFill>
                  <a:schemeClr val="accent3"/>
                </a:solidFill>
              </a:rPr>
              <a:t>&amp; site-</a:t>
            </a:r>
            <a:r>
              <a:rPr lang="en-US" sz="2000" err="1">
                <a:solidFill>
                  <a:schemeClr val="accent3"/>
                </a:solidFill>
              </a:rPr>
              <a:t>url</a:t>
            </a:r>
            <a:r>
              <a:rPr lang="en-US" sz="2000">
                <a:solidFill>
                  <a:schemeClr val="accent3"/>
                </a:solidFill>
              </a:rPr>
              <a:t> is not released</a:t>
            </a:r>
          </a:p>
        </p:txBody>
      </p:sp>
      <p:sp>
        <p:nvSpPr>
          <p:cNvPr id="26" name="TextBox 25">
            <a:extLst>
              <a:ext uri="{FF2B5EF4-FFF2-40B4-BE49-F238E27FC236}">
                <a16:creationId xmlns:a16="http://schemas.microsoft.com/office/drawing/2014/main" id="{33A70003-1A4A-9F4F-AA51-FA655184B911}"/>
              </a:ext>
            </a:extLst>
          </p:cNvPr>
          <p:cNvSpPr txBox="1"/>
          <p:nvPr/>
        </p:nvSpPr>
        <p:spPr>
          <a:xfrm>
            <a:off x="8528275" y="4584307"/>
            <a:ext cx="2967762" cy="615553"/>
          </a:xfrm>
          <a:prstGeom prst="rect">
            <a:avLst/>
          </a:prstGeom>
          <a:noFill/>
          <a:ln>
            <a:solidFill>
              <a:schemeClr val="accent3"/>
            </a:solidFill>
          </a:ln>
        </p:spPr>
        <p:txBody>
          <a:bodyPr wrap="square" lIns="0" tIns="0" rIns="0" bIns="0" rtlCol="0">
            <a:spAutoFit/>
          </a:bodyPr>
          <a:lstStyle/>
          <a:p>
            <a:pPr algn="l"/>
            <a:r>
              <a:rPr lang="en-US" sz="2000">
                <a:solidFill>
                  <a:schemeClr val="accent3"/>
                </a:solidFill>
              </a:rPr>
              <a:t>Planner content is soft-deleted for 30 days</a:t>
            </a:r>
          </a:p>
        </p:txBody>
      </p:sp>
      <p:grpSp>
        <p:nvGrpSpPr>
          <p:cNvPr id="29" name="Group 28">
            <a:extLst>
              <a:ext uri="{FF2B5EF4-FFF2-40B4-BE49-F238E27FC236}">
                <a16:creationId xmlns:a16="http://schemas.microsoft.com/office/drawing/2014/main" id="{9475A8D8-225A-3240-A52D-BADB842E9A4F}"/>
              </a:ext>
            </a:extLst>
          </p:cNvPr>
          <p:cNvGrpSpPr/>
          <p:nvPr/>
        </p:nvGrpSpPr>
        <p:grpSpPr>
          <a:xfrm>
            <a:off x="7089399" y="3907862"/>
            <a:ext cx="2012560" cy="574574"/>
            <a:chOff x="7089399" y="3907862"/>
            <a:chExt cx="2012560" cy="574574"/>
          </a:xfrm>
        </p:grpSpPr>
        <p:sp>
          <p:nvSpPr>
            <p:cNvPr id="30" name="Rectangle 29">
              <a:extLst>
                <a:ext uri="{FF2B5EF4-FFF2-40B4-BE49-F238E27FC236}">
                  <a16:creationId xmlns:a16="http://schemas.microsoft.com/office/drawing/2014/main" id="{6029380C-9F59-9940-90D7-BE5B824F0F59}"/>
                </a:ext>
              </a:extLst>
            </p:cNvPr>
            <p:cNvSpPr/>
            <p:nvPr/>
          </p:nvSpPr>
          <p:spPr bwMode="auto">
            <a:xfrm>
              <a:off x="7089399" y="3907862"/>
              <a:ext cx="2012560" cy="574574"/>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Planner Plan</a:t>
              </a:r>
            </a:p>
          </p:txBody>
        </p:sp>
        <p:pic>
          <p:nvPicPr>
            <p:cNvPr id="32" name="Picture 31" descr="A close up of a sign&#10;&#10;Description automatically generated">
              <a:extLst>
                <a:ext uri="{FF2B5EF4-FFF2-40B4-BE49-F238E27FC236}">
                  <a16:creationId xmlns:a16="http://schemas.microsoft.com/office/drawing/2014/main" id="{5E01B188-5E53-7143-B5B7-FC16ADA38DF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10449" y="3942111"/>
              <a:ext cx="411126" cy="445706"/>
            </a:xfrm>
            <a:prstGeom prst="rect">
              <a:avLst/>
            </a:prstGeom>
          </p:spPr>
        </p:pic>
      </p:grpSp>
    </p:spTree>
    <p:extLst>
      <p:ext uri="{BB962C8B-B14F-4D97-AF65-F5344CB8AC3E}">
        <p14:creationId xmlns:p14="http://schemas.microsoft.com/office/powerpoint/2010/main" val="406616790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a:extLst>
              <a:ext uri="{FF2B5EF4-FFF2-40B4-BE49-F238E27FC236}">
                <a16:creationId xmlns:a16="http://schemas.microsoft.com/office/drawing/2014/main" id="{99BE15A1-EC89-9048-A859-77F3638C00C9}"/>
              </a:ext>
            </a:extLst>
          </p:cNvPr>
          <p:cNvCxnSpPr>
            <a:cxnSpLocks/>
            <a:endCxn id="33" idx="0"/>
          </p:cNvCxnSpPr>
          <p:nvPr/>
        </p:nvCxnSpPr>
        <p:spPr>
          <a:xfrm>
            <a:off x="5683100" y="2092538"/>
            <a:ext cx="2412579" cy="1815324"/>
          </a:xfrm>
          <a:prstGeom prst="straightConnector1">
            <a:avLst/>
          </a:prstGeom>
          <a:ln w="381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a:t>Group Deletion flow - Restore</a:t>
            </a:r>
          </a:p>
        </p:txBody>
      </p:sp>
      <p:sp>
        <p:nvSpPr>
          <p:cNvPr id="28" name="Rectangle 27">
            <a:extLst>
              <a:ext uri="{FF2B5EF4-FFF2-40B4-BE49-F238E27FC236}">
                <a16:creationId xmlns:a16="http://schemas.microsoft.com/office/drawing/2014/main" id="{85E51CD7-2840-E146-8EEE-47079E1553B1}"/>
              </a:ext>
            </a:extLst>
          </p:cNvPr>
          <p:cNvSpPr/>
          <p:nvPr/>
        </p:nvSpPr>
        <p:spPr bwMode="auto">
          <a:xfrm>
            <a:off x="4013230" y="1612583"/>
            <a:ext cx="3339740"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Segoe UI" pitchFamily="34" charset="0"/>
                <a:cs typeface="Segoe UI" pitchFamily="34" charset="0"/>
              </a:rPr>
              <a:t>Group object in Azure AD</a:t>
            </a:r>
          </a:p>
        </p:txBody>
      </p:sp>
      <p:pic>
        <p:nvPicPr>
          <p:cNvPr id="31" name="Graphic 30">
            <a:extLst>
              <a:ext uri="{FF2B5EF4-FFF2-40B4-BE49-F238E27FC236}">
                <a16:creationId xmlns:a16="http://schemas.microsoft.com/office/drawing/2014/main" id="{6E523066-3836-F849-9AD4-1A1D913FE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8179" y="1673813"/>
            <a:ext cx="300768" cy="377642"/>
          </a:xfrm>
          <a:prstGeom prst="rect">
            <a:avLst/>
          </a:prstGeom>
        </p:spPr>
      </p:pic>
      <p:sp>
        <p:nvSpPr>
          <p:cNvPr id="46" name="Rectangle 45">
            <a:extLst>
              <a:ext uri="{FF2B5EF4-FFF2-40B4-BE49-F238E27FC236}">
                <a16:creationId xmlns:a16="http://schemas.microsoft.com/office/drawing/2014/main" id="{1720661A-E383-564F-AE1C-DB4384FF687C}"/>
              </a:ext>
            </a:extLst>
          </p:cNvPr>
          <p:cNvSpPr/>
          <p:nvPr/>
        </p:nvSpPr>
        <p:spPr bwMode="auto">
          <a:xfrm>
            <a:off x="5724472" y="5301732"/>
            <a:ext cx="2157850"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SharePoint Site</a:t>
            </a:r>
          </a:p>
        </p:txBody>
      </p:sp>
      <p:sp>
        <p:nvSpPr>
          <p:cNvPr id="59" name="Rectangle 58">
            <a:extLst>
              <a:ext uri="{FF2B5EF4-FFF2-40B4-BE49-F238E27FC236}">
                <a16:creationId xmlns:a16="http://schemas.microsoft.com/office/drawing/2014/main" id="{D79E9E05-82B1-9C49-BED7-CD4DAB2D79A4}"/>
              </a:ext>
            </a:extLst>
          </p:cNvPr>
          <p:cNvSpPr/>
          <p:nvPr/>
        </p:nvSpPr>
        <p:spPr bwMode="auto">
          <a:xfrm>
            <a:off x="2235910" y="3682430"/>
            <a:ext cx="1850139"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Exchange mailbox</a:t>
            </a:r>
          </a:p>
        </p:txBody>
      </p:sp>
      <p:cxnSp>
        <p:nvCxnSpPr>
          <p:cNvPr id="70" name="Straight Arrow Connector 69">
            <a:extLst>
              <a:ext uri="{FF2B5EF4-FFF2-40B4-BE49-F238E27FC236}">
                <a16:creationId xmlns:a16="http://schemas.microsoft.com/office/drawing/2014/main" id="{F93C3AFE-1666-F148-A12C-49B84A558749}"/>
              </a:ext>
            </a:extLst>
          </p:cNvPr>
          <p:cNvCxnSpPr>
            <a:cxnSpLocks/>
            <a:stCxn id="28" idx="2"/>
            <a:endCxn id="59" idx="3"/>
          </p:cNvCxnSpPr>
          <p:nvPr/>
        </p:nvCxnSpPr>
        <p:spPr>
          <a:xfrm flipH="1">
            <a:off x="4086049" y="2092538"/>
            <a:ext cx="1597051" cy="1923303"/>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22B2544-05E1-E442-A2A1-588A3CA010C5}"/>
              </a:ext>
            </a:extLst>
          </p:cNvPr>
          <p:cNvCxnSpPr>
            <a:cxnSpLocks/>
            <a:stCxn id="28" idx="2"/>
            <a:endCxn id="46" idx="0"/>
          </p:cNvCxnSpPr>
          <p:nvPr/>
        </p:nvCxnSpPr>
        <p:spPr>
          <a:xfrm>
            <a:off x="5683100" y="2092538"/>
            <a:ext cx="1120297" cy="3209194"/>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3137F18-38AD-5448-B332-793D1C8D1FA2}"/>
              </a:ext>
            </a:extLst>
          </p:cNvPr>
          <p:cNvCxnSpPr>
            <a:cxnSpLocks/>
            <a:stCxn id="28" idx="2"/>
            <a:endCxn id="80" idx="0"/>
          </p:cNvCxnSpPr>
          <p:nvPr/>
        </p:nvCxnSpPr>
        <p:spPr>
          <a:xfrm flipH="1">
            <a:off x="4318173" y="2092538"/>
            <a:ext cx="1364927" cy="3158288"/>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73" name="Picture 72" descr="A close up of a logo&#10;&#10;Description automatically generated">
            <a:extLst>
              <a:ext uri="{FF2B5EF4-FFF2-40B4-BE49-F238E27FC236}">
                <a16:creationId xmlns:a16="http://schemas.microsoft.com/office/drawing/2014/main" id="{7189B880-6466-4C48-A425-6F1EEDD87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0002" y="3743308"/>
            <a:ext cx="604212" cy="605943"/>
          </a:xfrm>
          <a:prstGeom prst="rect">
            <a:avLst/>
          </a:prstGeom>
        </p:spPr>
      </p:pic>
      <p:sp>
        <p:nvSpPr>
          <p:cNvPr id="80" name="Rectangle 79">
            <a:extLst>
              <a:ext uri="{FF2B5EF4-FFF2-40B4-BE49-F238E27FC236}">
                <a16:creationId xmlns:a16="http://schemas.microsoft.com/office/drawing/2014/main" id="{253325CB-07ED-354F-9E5B-6ED030838439}"/>
              </a:ext>
            </a:extLst>
          </p:cNvPr>
          <p:cNvSpPr/>
          <p:nvPr/>
        </p:nvSpPr>
        <p:spPr bwMode="auto">
          <a:xfrm>
            <a:off x="3160979" y="5250826"/>
            <a:ext cx="2314387"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Teams channel</a:t>
            </a:r>
            <a:r>
              <a:rPr kumimoji="0" lang="en-US" sz="1800" b="0" i="0" u="none" strike="noStrike" kern="1200" cap="none" spc="0" normalizeH="0" noProof="0">
                <a:ln>
                  <a:noFill/>
                </a:ln>
                <a:effectLst/>
                <a:uLnTx/>
                <a:uFillTx/>
                <a:latin typeface="Segoe UI"/>
                <a:ea typeface="+mn-ea"/>
                <a:cs typeface="Segoe UI" pitchFamily="34" charset="0"/>
              </a:rPr>
              <a:t> thread</a:t>
            </a:r>
            <a:endParaRPr kumimoji="0" lang="en-US" sz="1800" b="0" i="0" u="none" strike="noStrike" kern="1200" cap="none" spc="0" normalizeH="0" baseline="0" noProof="0">
              <a:ln>
                <a:noFill/>
              </a:ln>
              <a:effectLst/>
              <a:uLnTx/>
              <a:uFillTx/>
              <a:latin typeface="Segoe UI"/>
              <a:ea typeface="+mn-ea"/>
              <a:cs typeface="Segoe UI" pitchFamily="34" charset="0"/>
            </a:endParaRPr>
          </a:p>
        </p:txBody>
      </p:sp>
      <p:pic>
        <p:nvPicPr>
          <p:cNvPr id="82" name="Picture 81" descr="A close up of a logo&#10;&#10;Description automatically generated">
            <a:extLst>
              <a:ext uri="{FF2B5EF4-FFF2-40B4-BE49-F238E27FC236}">
                <a16:creationId xmlns:a16="http://schemas.microsoft.com/office/drawing/2014/main" id="{161310FF-F79A-4549-813C-3789A65F51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42904" y="5366089"/>
            <a:ext cx="456547" cy="436294"/>
          </a:xfrm>
          <a:prstGeom prst="rect">
            <a:avLst/>
          </a:prstGeom>
        </p:spPr>
      </p:pic>
      <p:pic>
        <p:nvPicPr>
          <p:cNvPr id="84" name="Picture 83" descr="A picture containing sign&#10;&#10;Description automatically generated">
            <a:extLst>
              <a:ext uri="{FF2B5EF4-FFF2-40B4-BE49-F238E27FC236}">
                <a16:creationId xmlns:a16="http://schemas.microsoft.com/office/drawing/2014/main" id="{2B599223-81BA-464C-9884-55D9BDD0A1D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24472" y="5401581"/>
            <a:ext cx="518328" cy="467121"/>
          </a:xfrm>
          <a:prstGeom prst="rect">
            <a:avLst/>
          </a:prstGeom>
        </p:spPr>
      </p:pic>
      <p:sp>
        <p:nvSpPr>
          <p:cNvPr id="23" name="TextBox 22">
            <a:extLst>
              <a:ext uri="{FF2B5EF4-FFF2-40B4-BE49-F238E27FC236}">
                <a16:creationId xmlns:a16="http://schemas.microsoft.com/office/drawing/2014/main" id="{0DD05FCB-3640-6047-8B43-FA2017810939}"/>
              </a:ext>
            </a:extLst>
          </p:cNvPr>
          <p:cNvSpPr txBox="1"/>
          <p:nvPr/>
        </p:nvSpPr>
        <p:spPr>
          <a:xfrm>
            <a:off x="6570209" y="2179104"/>
            <a:ext cx="4001352" cy="307777"/>
          </a:xfrm>
          <a:prstGeom prst="rect">
            <a:avLst/>
          </a:prstGeom>
          <a:noFill/>
          <a:ln>
            <a:solidFill>
              <a:schemeClr val="accent3"/>
            </a:solidFill>
          </a:ln>
        </p:spPr>
        <p:txBody>
          <a:bodyPr wrap="none" lIns="0" tIns="0" rIns="0" bIns="0" rtlCol="0">
            <a:spAutoFit/>
          </a:bodyPr>
          <a:lstStyle/>
          <a:p>
            <a:pPr algn="l"/>
            <a:r>
              <a:rPr lang="en-US" sz="2000">
                <a:solidFill>
                  <a:schemeClr val="accent3"/>
                </a:solidFill>
              </a:rPr>
              <a:t>  Group object soft-deleted for 30 days</a:t>
            </a:r>
          </a:p>
        </p:txBody>
      </p:sp>
      <p:sp>
        <p:nvSpPr>
          <p:cNvPr id="20" name="TextBox 19">
            <a:extLst>
              <a:ext uri="{FF2B5EF4-FFF2-40B4-BE49-F238E27FC236}">
                <a16:creationId xmlns:a16="http://schemas.microsoft.com/office/drawing/2014/main" id="{2296B729-6E7A-F445-9850-737A90E809E0}"/>
              </a:ext>
            </a:extLst>
          </p:cNvPr>
          <p:cNvSpPr txBox="1"/>
          <p:nvPr/>
        </p:nvSpPr>
        <p:spPr>
          <a:xfrm>
            <a:off x="4378947" y="2825018"/>
            <a:ext cx="2624245" cy="307777"/>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delete notification</a:t>
            </a:r>
          </a:p>
        </p:txBody>
      </p:sp>
      <p:sp>
        <p:nvSpPr>
          <p:cNvPr id="21" name="TextBox 20">
            <a:extLst>
              <a:ext uri="{FF2B5EF4-FFF2-40B4-BE49-F238E27FC236}">
                <a16:creationId xmlns:a16="http://schemas.microsoft.com/office/drawing/2014/main" id="{C663F520-ACAC-7E44-ADEB-DFCCA088AE74}"/>
              </a:ext>
            </a:extLst>
          </p:cNvPr>
          <p:cNvSpPr txBox="1"/>
          <p:nvPr/>
        </p:nvSpPr>
        <p:spPr>
          <a:xfrm>
            <a:off x="238805" y="4455034"/>
            <a:ext cx="3392211" cy="615553"/>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is soft-deleted for 30 days</a:t>
            </a:r>
          </a:p>
          <a:p>
            <a:pPr algn="l"/>
            <a:r>
              <a:rPr lang="en-US" sz="2000">
                <a:solidFill>
                  <a:schemeClr val="accent3"/>
                </a:solidFill>
              </a:rPr>
              <a:t>&amp; email address is released</a:t>
            </a:r>
          </a:p>
        </p:txBody>
      </p:sp>
      <p:sp>
        <p:nvSpPr>
          <p:cNvPr id="22" name="TextBox 21">
            <a:extLst>
              <a:ext uri="{FF2B5EF4-FFF2-40B4-BE49-F238E27FC236}">
                <a16:creationId xmlns:a16="http://schemas.microsoft.com/office/drawing/2014/main" id="{3A1AB31A-4091-4F4F-B3DF-82C296BE4794}"/>
              </a:ext>
            </a:extLst>
          </p:cNvPr>
          <p:cNvSpPr txBox="1"/>
          <p:nvPr/>
        </p:nvSpPr>
        <p:spPr>
          <a:xfrm>
            <a:off x="1775071" y="6032910"/>
            <a:ext cx="3392211" cy="307777"/>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is soft-deleted for 30 days</a:t>
            </a:r>
          </a:p>
        </p:txBody>
      </p:sp>
      <p:sp>
        <p:nvSpPr>
          <p:cNvPr id="24" name="TextBox 23">
            <a:extLst>
              <a:ext uri="{FF2B5EF4-FFF2-40B4-BE49-F238E27FC236}">
                <a16:creationId xmlns:a16="http://schemas.microsoft.com/office/drawing/2014/main" id="{A3EBA484-83D5-8149-94A3-2295BE724782}"/>
              </a:ext>
            </a:extLst>
          </p:cNvPr>
          <p:cNvSpPr txBox="1"/>
          <p:nvPr/>
        </p:nvSpPr>
        <p:spPr>
          <a:xfrm>
            <a:off x="6803397" y="6113855"/>
            <a:ext cx="3392211" cy="615553"/>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is soft-deleted for 93 days</a:t>
            </a:r>
          </a:p>
          <a:p>
            <a:pPr algn="l"/>
            <a:r>
              <a:rPr lang="en-US" sz="2000">
                <a:solidFill>
                  <a:schemeClr val="accent3"/>
                </a:solidFill>
              </a:rPr>
              <a:t>&amp; site-</a:t>
            </a:r>
            <a:r>
              <a:rPr lang="en-US" sz="2000" err="1">
                <a:solidFill>
                  <a:schemeClr val="accent3"/>
                </a:solidFill>
              </a:rPr>
              <a:t>url</a:t>
            </a:r>
            <a:r>
              <a:rPr lang="en-US" sz="2000">
                <a:solidFill>
                  <a:schemeClr val="accent3"/>
                </a:solidFill>
              </a:rPr>
              <a:t> is not released</a:t>
            </a:r>
          </a:p>
        </p:txBody>
      </p:sp>
      <p:sp>
        <p:nvSpPr>
          <p:cNvPr id="26" name="Freeform 25">
            <a:extLst>
              <a:ext uri="{FF2B5EF4-FFF2-40B4-BE49-F238E27FC236}">
                <a16:creationId xmlns:a16="http://schemas.microsoft.com/office/drawing/2014/main" id="{440E3951-F041-154F-BBE0-C67C7AE5B4B3}"/>
              </a:ext>
            </a:extLst>
          </p:cNvPr>
          <p:cNvSpPr/>
          <p:nvPr/>
        </p:nvSpPr>
        <p:spPr bwMode="auto">
          <a:xfrm>
            <a:off x="7003192" y="639693"/>
            <a:ext cx="1378808" cy="972889"/>
          </a:xfrm>
          <a:custGeom>
            <a:avLst/>
            <a:gdLst>
              <a:gd name="connsiteX0" fmla="*/ 1262743 w 1262743"/>
              <a:gd name="connsiteY0" fmla="*/ 859993 h 881764"/>
              <a:gd name="connsiteX1" fmla="*/ 620486 w 1262743"/>
              <a:gd name="connsiteY1" fmla="*/ 22 h 881764"/>
              <a:gd name="connsiteX2" fmla="*/ 0 w 1262743"/>
              <a:gd name="connsiteY2" fmla="*/ 881764 h 881764"/>
            </a:gdLst>
            <a:ahLst/>
            <a:cxnLst>
              <a:cxn ang="0">
                <a:pos x="connsiteX0" y="connsiteY0"/>
              </a:cxn>
              <a:cxn ang="0">
                <a:pos x="connsiteX1" y="connsiteY1"/>
              </a:cxn>
              <a:cxn ang="0">
                <a:pos x="connsiteX2" y="connsiteY2"/>
              </a:cxn>
            </a:cxnLst>
            <a:rect l="l" t="t" r="r" b="b"/>
            <a:pathLst>
              <a:path w="1262743" h="881764">
                <a:moveTo>
                  <a:pt x="1262743" y="859993"/>
                </a:moveTo>
                <a:cubicBezTo>
                  <a:pt x="1046843" y="428193"/>
                  <a:pt x="830943" y="-3606"/>
                  <a:pt x="620486" y="22"/>
                </a:cubicBezTo>
                <a:cubicBezTo>
                  <a:pt x="410029" y="3650"/>
                  <a:pt x="205014" y="442707"/>
                  <a:pt x="0" y="881764"/>
                </a:cubicBezTo>
              </a:path>
            </a:pathLst>
          </a:cu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1"/>
              </a:solidFill>
            </a:endParaRPr>
          </a:p>
        </p:txBody>
      </p:sp>
      <p:sp>
        <p:nvSpPr>
          <p:cNvPr id="27" name="TextBox 26">
            <a:extLst>
              <a:ext uri="{FF2B5EF4-FFF2-40B4-BE49-F238E27FC236}">
                <a16:creationId xmlns:a16="http://schemas.microsoft.com/office/drawing/2014/main" id="{8622E21B-2561-D849-8115-F41972CCBFD8}"/>
              </a:ext>
            </a:extLst>
          </p:cNvPr>
          <p:cNvSpPr txBox="1"/>
          <p:nvPr/>
        </p:nvSpPr>
        <p:spPr>
          <a:xfrm>
            <a:off x="8376392" y="1237007"/>
            <a:ext cx="2022413" cy="615553"/>
          </a:xfrm>
          <a:prstGeom prst="rect">
            <a:avLst/>
          </a:prstGeom>
          <a:noFill/>
          <a:ln>
            <a:solidFill>
              <a:schemeClr val="accent1"/>
            </a:solidFill>
          </a:ln>
        </p:spPr>
        <p:txBody>
          <a:bodyPr wrap="none" lIns="0" tIns="0" rIns="0" bIns="0" rtlCol="0">
            <a:spAutoFit/>
          </a:bodyPr>
          <a:lstStyle/>
          <a:p>
            <a:pPr algn="l"/>
            <a:r>
              <a:rPr lang="en-US" sz="2000">
                <a:solidFill>
                  <a:schemeClr val="accent1"/>
                </a:solidFill>
              </a:rPr>
              <a:t> User restores from</a:t>
            </a:r>
          </a:p>
          <a:p>
            <a:pPr algn="l"/>
            <a:r>
              <a:rPr lang="en-US" sz="2000" err="1">
                <a:solidFill>
                  <a:schemeClr val="accent1"/>
                </a:solidFill>
              </a:rPr>
              <a:t>GroupsHub</a:t>
            </a:r>
            <a:r>
              <a:rPr lang="en-US" sz="2000">
                <a:solidFill>
                  <a:schemeClr val="accent1"/>
                </a:solidFill>
              </a:rPr>
              <a:t> in OWA</a:t>
            </a:r>
          </a:p>
        </p:txBody>
      </p:sp>
      <p:sp>
        <p:nvSpPr>
          <p:cNvPr id="30" name="TextBox 29">
            <a:extLst>
              <a:ext uri="{FF2B5EF4-FFF2-40B4-BE49-F238E27FC236}">
                <a16:creationId xmlns:a16="http://schemas.microsoft.com/office/drawing/2014/main" id="{23FFB391-1289-584B-8A26-AACA0FF8ECDC}"/>
              </a:ext>
            </a:extLst>
          </p:cNvPr>
          <p:cNvSpPr txBox="1"/>
          <p:nvPr/>
        </p:nvSpPr>
        <p:spPr>
          <a:xfrm>
            <a:off x="8528275" y="4584307"/>
            <a:ext cx="2967762" cy="615553"/>
          </a:xfrm>
          <a:prstGeom prst="rect">
            <a:avLst/>
          </a:prstGeom>
          <a:noFill/>
          <a:ln>
            <a:solidFill>
              <a:schemeClr val="accent3"/>
            </a:solidFill>
          </a:ln>
        </p:spPr>
        <p:txBody>
          <a:bodyPr wrap="square" lIns="0" tIns="0" rIns="0" bIns="0" rtlCol="0">
            <a:spAutoFit/>
          </a:bodyPr>
          <a:lstStyle/>
          <a:p>
            <a:pPr algn="l"/>
            <a:r>
              <a:rPr lang="en-US" sz="2000">
                <a:solidFill>
                  <a:schemeClr val="accent3"/>
                </a:solidFill>
              </a:rPr>
              <a:t>Planner content is soft-deleted for 30 days</a:t>
            </a:r>
          </a:p>
        </p:txBody>
      </p:sp>
      <p:grpSp>
        <p:nvGrpSpPr>
          <p:cNvPr id="32" name="Group 31">
            <a:extLst>
              <a:ext uri="{FF2B5EF4-FFF2-40B4-BE49-F238E27FC236}">
                <a16:creationId xmlns:a16="http://schemas.microsoft.com/office/drawing/2014/main" id="{8C367B1A-4A40-C843-A89E-6F324E39FF46}"/>
              </a:ext>
            </a:extLst>
          </p:cNvPr>
          <p:cNvGrpSpPr/>
          <p:nvPr/>
        </p:nvGrpSpPr>
        <p:grpSpPr>
          <a:xfrm>
            <a:off x="7089399" y="3907862"/>
            <a:ext cx="2012560" cy="574574"/>
            <a:chOff x="7089399" y="3907862"/>
            <a:chExt cx="2012560" cy="574574"/>
          </a:xfrm>
        </p:grpSpPr>
        <p:sp>
          <p:nvSpPr>
            <p:cNvPr id="33" name="Rectangle 32">
              <a:extLst>
                <a:ext uri="{FF2B5EF4-FFF2-40B4-BE49-F238E27FC236}">
                  <a16:creationId xmlns:a16="http://schemas.microsoft.com/office/drawing/2014/main" id="{1234BE3E-3D1F-F841-B677-874B6D7DE1AC}"/>
                </a:ext>
              </a:extLst>
            </p:cNvPr>
            <p:cNvSpPr/>
            <p:nvPr/>
          </p:nvSpPr>
          <p:spPr bwMode="auto">
            <a:xfrm>
              <a:off x="7089399" y="3907862"/>
              <a:ext cx="2012560" cy="574574"/>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Planner Plan</a:t>
              </a:r>
            </a:p>
          </p:txBody>
        </p:sp>
        <p:pic>
          <p:nvPicPr>
            <p:cNvPr id="34" name="Picture 33" descr="A close up of a sign&#10;&#10;Description automatically generated">
              <a:extLst>
                <a:ext uri="{FF2B5EF4-FFF2-40B4-BE49-F238E27FC236}">
                  <a16:creationId xmlns:a16="http://schemas.microsoft.com/office/drawing/2014/main" id="{8FC6A0BF-173E-D642-9CF6-61F960FC5B1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10449" y="3942111"/>
              <a:ext cx="411126" cy="445706"/>
            </a:xfrm>
            <a:prstGeom prst="rect">
              <a:avLst/>
            </a:prstGeom>
          </p:spPr>
        </p:pic>
      </p:grpSp>
    </p:spTree>
    <p:extLst>
      <p:ext uri="{BB962C8B-B14F-4D97-AF65-F5344CB8AC3E}">
        <p14:creationId xmlns:p14="http://schemas.microsoft.com/office/powerpoint/2010/main" val="59690769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a:t>Group Deletion flow - Restore</a:t>
            </a:r>
          </a:p>
        </p:txBody>
      </p:sp>
      <p:sp>
        <p:nvSpPr>
          <p:cNvPr id="28" name="Rectangle 27">
            <a:extLst>
              <a:ext uri="{FF2B5EF4-FFF2-40B4-BE49-F238E27FC236}">
                <a16:creationId xmlns:a16="http://schemas.microsoft.com/office/drawing/2014/main" id="{85E51CD7-2840-E146-8EEE-47079E1553B1}"/>
              </a:ext>
            </a:extLst>
          </p:cNvPr>
          <p:cNvSpPr/>
          <p:nvPr/>
        </p:nvSpPr>
        <p:spPr bwMode="auto">
          <a:xfrm>
            <a:off x="4013230" y="1612583"/>
            <a:ext cx="3339740"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Segoe UI" pitchFamily="34" charset="0"/>
                <a:cs typeface="Segoe UI" pitchFamily="34" charset="0"/>
              </a:rPr>
              <a:t>Group object in Azure AD</a:t>
            </a:r>
          </a:p>
        </p:txBody>
      </p:sp>
      <p:pic>
        <p:nvPicPr>
          <p:cNvPr id="31" name="Graphic 30">
            <a:extLst>
              <a:ext uri="{FF2B5EF4-FFF2-40B4-BE49-F238E27FC236}">
                <a16:creationId xmlns:a16="http://schemas.microsoft.com/office/drawing/2014/main" id="{6E523066-3836-F849-9AD4-1A1D913FE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8179" y="1673813"/>
            <a:ext cx="300768" cy="377642"/>
          </a:xfrm>
          <a:prstGeom prst="rect">
            <a:avLst/>
          </a:prstGeom>
        </p:spPr>
      </p:pic>
      <p:sp>
        <p:nvSpPr>
          <p:cNvPr id="46" name="Rectangle 45">
            <a:extLst>
              <a:ext uri="{FF2B5EF4-FFF2-40B4-BE49-F238E27FC236}">
                <a16:creationId xmlns:a16="http://schemas.microsoft.com/office/drawing/2014/main" id="{1720661A-E383-564F-AE1C-DB4384FF687C}"/>
              </a:ext>
            </a:extLst>
          </p:cNvPr>
          <p:cNvSpPr/>
          <p:nvPr/>
        </p:nvSpPr>
        <p:spPr bwMode="auto">
          <a:xfrm>
            <a:off x="5724472" y="5301732"/>
            <a:ext cx="2157850"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SharePoint Site</a:t>
            </a:r>
          </a:p>
        </p:txBody>
      </p:sp>
      <p:sp>
        <p:nvSpPr>
          <p:cNvPr id="59" name="Rectangle 58">
            <a:extLst>
              <a:ext uri="{FF2B5EF4-FFF2-40B4-BE49-F238E27FC236}">
                <a16:creationId xmlns:a16="http://schemas.microsoft.com/office/drawing/2014/main" id="{D79E9E05-82B1-9C49-BED7-CD4DAB2D79A4}"/>
              </a:ext>
            </a:extLst>
          </p:cNvPr>
          <p:cNvSpPr/>
          <p:nvPr/>
        </p:nvSpPr>
        <p:spPr bwMode="auto">
          <a:xfrm>
            <a:off x="2235910" y="3682430"/>
            <a:ext cx="1850139"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Exchange mailbox</a:t>
            </a:r>
          </a:p>
        </p:txBody>
      </p:sp>
      <p:cxnSp>
        <p:nvCxnSpPr>
          <p:cNvPr id="70" name="Straight Arrow Connector 69">
            <a:extLst>
              <a:ext uri="{FF2B5EF4-FFF2-40B4-BE49-F238E27FC236}">
                <a16:creationId xmlns:a16="http://schemas.microsoft.com/office/drawing/2014/main" id="{F93C3AFE-1666-F148-A12C-49B84A558749}"/>
              </a:ext>
            </a:extLst>
          </p:cNvPr>
          <p:cNvCxnSpPr>
            <a:cxnSpLocks/>
            <a:stCxn id="28" idx="2"/>
            <a:endCxn id="59" idx="3"/>
          </p:cNvCxnSpPr>
          <p:nvPr/>
        </p:nvCxnSpPr>
        <p:spPr>
          <a:xfrm flipH="1">
            <a:off x="4086049" y="2092538"/>
            <a:ext cx="1597051" cy="1923303"/>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22B2544-05E1-E442-A2A1-588A3CA010C5}"/>
              </a:ext>
            </a:extLst>
          </p:cNvPr>
          <p:cNvCxnSpPr>
            <a:cxnSpLocks/>
            <a:stCxn id="28" idx="2"/>
            <a:endCxn id="46" idx="0"/>
          </p:cNvCxnSpPr>
          <p:nvPr/>
        </p:nvCxnSpPr>
        <p:spPr>
          <a:xfrm>
            <a:off x="5683100" y="2092538"/>
            <a:ext cx="1120297" cy="3209194"/>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3137F18-38AD-5448-B332-793D1C8D1FA2}"/>
              </a:ext>
            </a:extLst>
          </p:cNvPr>
          <p:cNvCxnSpPr>
            <a:cxnSpLocks/>
            <a:stCxn id="28" idx="2"/>
            <a:endCxn id="80" idx="0"/>
          </p:cNvCxnSpPr>
          <p:nvPr/>
        </p:nvCxnSpPr>
        <p:spPr>
          <a:xfrm flipH="1">
            <a:off x="4318173" y="2092538"/>
            <a:ext cx="1364927" cy="3158288"/>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73" name="Picture 72" descr="A close up of a logo&#10;&#10;Description automatically generated">
            <a:extLst>
              <a:ext uri="{FF2B5EF4-FFF2-40B4-BE49-F238E27FC236}">
                <a16:creationId xmlns:a16="http://schemas.microsoft.com/office/drawing/2014/main" id="{7189B880-6466-4C48-A425-6F1EEDD87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0002" y="3743308"/>
            <a:ext cx="604212" cy="605943"/>
          </a:xfrm>
          <a:prstGeom prst="rect">
            <a:avLst/>
          </a:prstGeom>
        </p:spPr>
      </p:pic>
      <p:sp>
        <p:nvSpPr>
          <p:cNvPr id="80" name="Rectangle 79">
            <a:extLst>
              <a:ext uri="{FF2B5EF4-FFF2-40B4-BE49-F238E27FC236}">
                <a16:creationId xmlns:a16="http://schemas.microsoft.com/office/drawing/2014/main" id="{253325CB-07ED-354F-9E5B-6ED030838439}"/>
              </a:ext>
            </a:extLst>
          </p:cNvPr>
          <p:cNvSpPr/>
          <p:nvPr/>
        </p:nvSpPr>
        <p:spPr bwMode="auto">
          <a:xfrm>
            <a:off x="3160979" y="5250826"/>
            <a:ext cx="2314387"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Teams channel</a:t>
            </a:r>
            <a:r>
              <a:rPr kumimoji="0" lang="en-US" sz="1800" b="0" i="0" u="none" strike="noStrike" kern="1200" cap="none" spc="0" normalizeH="0" noProof="0">
                <a:ln>
                  <a:noFill/>
                </a:ln>
                <a:effectLst/>
                <a:uLnTx/>
                <a:uFillTx/>
                <a:latin typeface="Segoe UI"/>
                <a:ea typeface="+mn-ea"/>
                <a:cs typeface="Segoe UI" pitchFamily="34" charset="0"/>
              </a:rPr>
              <a:t> thread</a:t>
            </a:r>
            <a:endParaRPr kumimoji="0" lang="en-US" sz="1800" b="0" i="0" u="none" strike="noStrike" kern="1200" cap="none" spc="0" normalizeH="0" baseline="0" noProof="0">
              <a:ln>
                <a:noFill/>
              </a:ln>
              <a:effectLst/>
              <a:uLnTx/>
              <a:uFillTx/>
              <a:latin typeface="Segoe UI"/>
              <a:ea typeface="+mn-ea"/>
              <a:cs typeface="Segoe UI" pitchFamily="34" charset="0"/>
            </a:endParaRPr>
          </a:p>
        </p:txBody>
      </p:sp>
      <p:pic>
        <p:nvPicPr>
          <p:cNvPr id="82" name="Picture 81" descr="A close up of a logo&#10;&#10;Description automatically generated">
            <a:extLst>
              <a:ext uri="{FF2B5EF4-FFF2-40B4-BE49-F238E27FC236}">
                <a16:creationId xmlns:a16="http://schemas.microsoft.com/office/drawing/2014/main" id="{161310FF-F79A-4549-813C-3789A65F51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42904" y="5366089"/>
            <a:ext cx="456547" cy="436294"/>
          </a:xfrm>
          <a:prstGeom prst="rect">
            <a:avLst/>
          </a:prstGeom>
        </p:spPr>
      </p:pic>
      <p:pic>
        <p:nvPicPr>
          <p:cNvPr id="84" name="Picture 83" descr="A picture containing sign&#10;&#10;Description automatically generated">
            <a:extLst>
              <a:ext uri="{FF2B5EF4-FFF2-40B4-BE49-F238E27FC236}">
                <a16:creationId xmlns:a16="http://schemas.microsoft.com/office/drawing/2014/main" id="{2B599223-81BA-464C-9884-55D9BDD0A1D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24472" y="5401581"/>
            <a:ext cx="518328" cy="467121"/>
          </a:xfrm>
          <a:prstGeom prst="rect">
            <a:avLst/>
          </a:prstGeom>
        </p:spPr>
      </p:pic>
      <p:sp>
        <p:nvSpPr>
          <p:cNvPr id="23" name="TextBox 22">
            <a:extLst>
              <a:ext uri="{FF2B5EF4-FFF2-40B4-BE49-F238E27FC236}">
                <a16:creationId xmlns:a16="http://schemas.microsoft.com/office/drawing/2014/main" id="{0DD05FCB-3640-6047-8B43-FA2017810939}"/>
              </a:ext>
            </a:extLst>
          </p:cNvPr>
          <p:cNvSpPr txBox="1"/>
          <p:nvPr/>
        </p:nvSpPr>
        <p:spPr>
          <a:xfrm>
            <a:off x="6570209" y="2179104"/>
            <a:ext cx="2635080" cy="307777"/>
          </a:xfrm>
          <a:prstGeom prst="rect">
            <a:avLst/>
          </a:prstGeom>
          <a:noFill/>
          <a:ln>
            <a:solidFill>
              <a:schemeClr val="accent1"/>
            </a:solidFill>
          </a:ln>
        </p:spPr>
        <p:txBody>
          <a:bodyPr wrap="none" lIns="0" tIns="0" rIns="0" bIns="0" rtlCol="0">
            <a:spAutoFit/>
          </a:bodyPr>
          <a:lstStyle/>
          <a:p>
            <a:pPr algn="l"/>
            <a:r>
              <a:rPr lang="en-US" sz="2000">
                <a:solidFill>
                  <a:schemeClr val="accent1"/>
                </a:solidFill>
              </a:rPr>
              <a:t>  Group object is restored</a:t>
            </a:r>
          </a:p>
        </p:txBody>
      </p:sp>
      <p:sp>
        <p:nvSpPr>
          <p:cNvPr id="21" name="TextBox 20">
            <a:extLst>
              <a:ext uri="{FF2B5EF4-FFF2-40B4-BE49-F238E27FC236}">
                <a16:creationId xmlns:a16="http://schemas.microsoft.com/office/drawing/2014/main" id="{C663F520-ACAC-7E44-ADEB-DFCCA088AE74}"/>
              </a:ext>
            </a:extLst>
          </p:cNvPr>
          <p:cNvSpPr txBox="1"/>
          <p:nvPr/>
        </p:nvSpPr>
        <p:spPr>
          <a:xfrm>
            <a:off x="238805" y="4455034"/>
            <a:ext cx="3392211" cy="615553"/>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is soft-deleted for 30 days</a:t>
            </a:r>
          </a:p>
          <a:p>
            <a:pPr algn="l"/>
            <a:r>
              <a:rPr lang="en-US" sz="2000">
                <a:solidFill>
                  <a:schemeClr val="accent3"/>
                </a:solidFill>
              </a:rPr>
              <a:t>&amp; email address is released</a:t>
            </a:r>
          </a:p>
        </p:txBody>
      </p:sp>
      <p:sp>
        <p:nvSpPr>
          <p:cNvPr id="22" name="TextBox 21">
            <a:extLst>
              <a:ext uri="{FF2B5EF4-FFF2-40B4-BE49-F238E27FC236}">
                <a16:creationId xmlns:a16="http://schemas.microsoft.com/office/drawing/2014/main" id="{3A1AB31A-4091-4F4F-B3DF-82C296BE4794}"/>
              </a:ext>
            </a:extLst>
          </p:cNvPr>
          <p:cNvSpPr txBox="1"/>
          <p:nvPr/>
        </p:nvSpPr>
        <p:spPr>
          <a:xfrm>
            <a:off x="1775071" y="6032910"/>
            <a:ext cx="3392211" cy="307777"/>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is soft-deleted for 30 days</a:t>
            </a:r>
          </a:p>
        </p:txBody>
      </p:sp>
      <p:sp>
        <p:nvSpPr>
          <p:cNvPr id="24" name="TextBox 23">
            <a:extLst>
              <a:ext uri="{FF2B5EF4-FFF2-40B4-BE49-F238E27FC236}">
                <a16:creationId xmlns:a16="http://schemas.microsoft.com/office/drawing/2014/main" id="{A3EBA484-83D5-8149-94A3-2295BE724782}"/>
              </a:ext>
            </a:extLst>
          </p:cNvPr>
          <p:cNvSpPr txBox="1"/>
          <p:nvPr/>
        </p:nvSpPr>
        <p:spPr>
          <a:xfrm>
            <a:off x="6803397" y="6113855"/>
            <a:ext cx="3392211" cy="615553"/>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is soft-deleted for 93 days</a:t>
            </a:r>
          </a:p>
          <a:p>
            <a:pPr algn="l"/>
            <a:r>
              <a:rPr lang="en-US" sz="2000">
                <a:solidFill>
                  <a:schemeClr val="accent3"/>
                </a:solidFill>
              </a:rPr>
              <a:t>&amp; site-</a:t>
            </a:r>
            <a:r>
              <a:rPr lang="en-US" sz="2000" err="1">
                <a:solidFill>
                  <a:schemeClr val="accent3"/>
                </a:solidFill>
              </a:rPr>
              <a:t>url</a:t>
            </a:r>
            <a:r>
              <a:rPr lang="en-US" sz="2000">
                <a:solidFill>
                  <a:schemeClr val="accent3"/>
                </a:solidFill>
              </a:rPr>
              <a:t> is not released</a:t>
            </a:r>
          </a:p>
        </p:txBody>
      </p:sp>
      <p:cxnSp>
        <p:nvCxnSpPr>
          <p:cNvPr id="29" name="Straight Arrow Connector 28">
            <a:extLst>
              <a:ext uri="{FF2B5EF4-FFF2-40B4-BE49-F238E27FC236}">
                <a16:creationId xmlns:a16="http://schemas.microsoft.com/office/drawing/2014/main" id="{F1F82441-BEBA-1B4F-9CEF-665762CF6D42}"/>
              </a:ext>
            </a:extLst>
          </p:cNvPr>
          <p:cNvCxnSpPr>
            <a:cxnSpLocks/>
            <a:endCxn id="33" idx="0"/>
          </p:cNvCxnSpPr>
          <p:nvPr/>
        </p:nvCxnSpPr>
        <p:spPr>
          <a:xfrm>
            <a:off x="5683100" y="2092538"/>
            <a:ext cx="2412579" cy="1815324"/>
          </a:xfrm>
          <a:prstGeom prst="straightConnector1">
            <a:avLst/>
          </a:prstGeom>
          <a:ln w="381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509F88B-ADF0-4A43-96D6-495269D90DCB}"/>
              </a:ext>
            </a:extLst>
          </p:cNvPr>
          <p:cNvSpPr txBox="1"/>
          <p:nvPr/>
        </p:nvSpPr>
        <p:spPr>
          <a:xfrm>
            <a:off x="8528275" y="4584307"/>
            <a:ext cx="2967762" cy="615553"/>
          </a:xfrm>
          <a:prstGeom prst="rect">
            <a:avLst/>
          </a:prstGeom>
          <a:noFill/>
          <a:ln>
            <a:solidFill>
              <a:schemeClr val="accent3"/>
            </a:solidFill>
          </a:ln>
        </p:spPr>
        <p:txBody>
          <a:bodyPr wrap="square" lIns="0" tIns="0" rIns="0" bIns="0" rtlCol="0">
            <a:spAutoFit/>
          </a:bodyPr>
          <a:lstStyle/>
          <a:p>
            <a:pPr algn="l"/>
            <a:r>
              <a:rPr lang="en-US" sz="2000">
                <a:solidFill>
                  <a:schemeClr val="accent3"/>
                </a:solidFill>
              </a:rPr>
              <a:t>Planner content is soft-deleted for 30 days</a:t>
            </a:r>
          </a:p>
        </p:txBody>
      </p:sp>
      <p:grpSp>
        <p:nvGrpSpPr>
          <p:cNvPr id="32" name="Group 31">
            <a:extLst>
              <a:ext uri="{FF2B5EF4-FFF2-40B4-BE49-F238E27FC236}">
                <a16:creationId xmlns:a16="http://schemas.microsoft.com/office/drawing/2014/main" id="{CFEF7F7D-314C-2F42-A852-070B95DBABC7}"/>
              </a:ext>
            </a:extLst>
          </p:cNvPr>
          <p:cNvGrpSpPr/>
          <p:nvPr/>
        </p:nvGrpSpPr>
        <p:grpSpPr>
          <a:xfrm>
            <a:off x="7089399" y="3907862"/>
            <a:ext cx="2012560" cy="574574"/>
            <a:chOff x="7089399" y="3907862"/>
            <a:chExt cx="2012560" cy="574574"/>
          </a:xfrm>
        </p:grpSpPr>
        <p:sp>
          <p:nvSpPr>
            <p:cNvPr id="33" name="Rectangle 32">
              <a:extLst>
                <a:ext uri="{FF2B5EF4-FFF2-40B4-BE49-F238E27FC236}">
                  <a16:creationId xmlns:a16="http://schemas.microsoft.com/office/drawing/2014/main" id="{34B27EDA-8AF1-B245-A3DE-3C95BD733F40}"/>
                </a:ext>
              </a:extLst>
            </p:cNvPr>
            <p:cNvSpPr/>
            <p:nvPr/>
          </p:nvSpPr>
          <p:spPr bwMode="auto">
            <a:xfrm>
              <a:off x="7089399" y="3907862"/>
              <a:ext cx="2012560" cy="574574"/>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Planner Plan</a:t>
              </a:r>
            </a:p>
          </p:txBody>
        </p:sp>
        <p:pic>
          <p:nvPicPr>
            <p:cNvPr id="34" name="Picture 33" descr="A close up of a sign&#10;&#10;Description automatically generated">
              <a:extLst>
                <a:ext uri="{FF2B5EF4-FFF2-40B4-BE49-F238E27FC236}">
                  <a16:creationId xmlns:a16="http://schemas.microsoft.com/office/drawing/2014/main" id="{0FA949AB-85B3-1B45-B81D-8435BFBBBAE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10449" y="3942111"/>
              <a:ext cx="411126" cy="445706"/>
            </a:xfrm>
            <a:prstGeom prst="rect">
              <a:avLst/>
            </a:prstGeom>
          </p:spPr>
        </p:pic>
      </p:grpSp>
      <p:sp>
        <p:nvSpPr>
          <p:cNvPr id="20" name="TextBox 19">
            <a:extLst>
              <a:ext uri="{FF2B5EF4-FFF2-40B4-BE49-F238E27FC236}">
                <a16:creationId xmlns:a16="http://schemas.microsoft.com/office/drawing/2014/main" id="{2296B729-6E7A-F445-9850-737A90E809E0}"/>
              </a:ext>
            </a:extLst>
          </p:cNvPr>
          <p:cNvSpPr txBox="1"/>
          <p:nvPr/>
        </p:nvSpPr>
        <p:spPr>
          <a:xfrm>
            <a:off x="4378947" y="2825018"/>
            <a:ext cx="2624245" cy="307777"/>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delete notification</a:t>
            </a:r>
          </a:p>
        </p:txBody>
      </p:sp>
      <p:sp>
        <p:nvSpPr>
          <p:cNvPr id="35" name="Freeform 34">
            <a:extLst>
              <a:ext uri="{FF2B5EF4-FFF2-40B4-BE49-F238E27FC236}">
                <a16:creationId xmlns:a16="http://schemas.microsoft.com/office/drawing/2014/main" id="{2C190322-1CCE-864D-B4C8-F90619A53591}"/>
              </a:ext>
            </a:extLst>
          </p:cNvPr>
          <p:cNvSpPr/>
          <p:nvPr/>
        </p:nvSpPr>
        <p:spPr bwMode="auto">
          <a:xfrm>
            <a:off x="7003192" y="639693"/>
            <a:ext cx="1378808" cy="972889"/>
          </a:xfrm>
          <a:custGeom>
            <a:avLst/>
            <a:gdLst>
              <a:gd name="connsiteX0" fmla="*/ 1262743 w 1262743"/>
              <a:gd name="connsiteY0" fmla="*/ 859993 h 881764"/>
              <a:gd name="connsiteX1" fmla="*/ 620486 w 1262743"/>
              <a:gd name="connsiteY1" fmla="*/ 22 h 881764"/>
              <a:gd name="connsiteX2" fmla="*/ 0 w 1262743"/>
              <a:gd name="connsiteY2" fmla="*/ 881764 h 881764"/>
            </a:gdLst>
            <a:ahLst/>
            <a:cxnLst>
              <a:cxn ang="0">
                <a:pos x="connsiteX0" y="connsiteY0"/>
              </a:cxn>
              <a:cxn ang="0">
                <a:pos x="connsiteX1" y="connsiteY1"/>
              </a:cxn>
              <a:cxn ang="0">
                <a:pos x="connsiteX2" y="connsiteY2"/>
              </a:cxn>
            </a:cxnLst>
            <a:rect l="l" t="t" r="r" b="b"/>
            <a:pathLst>
              <a:path w="1262743" h="881764">
                <a:moveTo>
                  <a:pt x="1262743" y="859993"/>
                </a:moveTo>
                <a:cubicBezTo>
                  <a:pt x="1046843" y="428193"/>
                  <a:pt x="830943" y="-3606"/>
                  <a:pt x="620486" y="22"/>
                </a:cubicBezTo>
                <a:cubicBezTo>
                  <a:pt x="410029" y="3650"/>
                  <a:pt x="205014" y="442707"/>
                  <a:pt x="0" y="881764"/>
                </a:cubicBezTo>
              </a:path>
            </a:pathLst>
          </a:cu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1"/>
              </a:solidFill>
            </a:endParaRPr>
          </a:p>
        </p:txBody>
      </p:sp>
      <p:sp>
        <p:nvSpPr>
          <p:cNvPr id="36" name="TextBox 35">
            <a:extLst>
              <a:ext uri="{FF2B5EF4-FFF2-40B4-BE49-F238E27FC236}">
                <a16:creationId xmlns:a16="http://schemas.microsoft.com/office/drawing/2014/main" id="{A0E1CAB5-8909-534D-8D1B-D850F1DF64C3}"/>
              </a:ext>
            </a:extLst>
          </p:cNvPr>
          <p:cNvSpPr txBox="1"/>
          <p:nvPr/>
        </p:nvSpPr>
        <p:spPr>
          <a:xfrm>
            <a:off x="8376392" y="1237007"/>
            <a:ext cx="2022413" cy="615553"/>
          </a:xfrm>
          <a:prstGeom prst="rect">
            <a:avLst/>
          </a:prstGeom>
          <a:noFill/>
          <a:ln>
            <a:solidFill>
              <a:schemeClr val="accent1"/>
            </a:solidFill>
          </a:ln>
        </p:spPr>
        <p:txBody>
          <a:bodyPr wrap="none" lIns="0" tIns="0" rIns="0" bIns="0" rtlCol="0">
            <a:spAutoFit/>
          </a:bodyPr>
          <a:lstStyle/>
          <a:p>
            <a:pPr algn="l"/>
            <a:r>
              <a:rPr lang="en-US" sz="2000">
                <a:solidFill>
                  <a:schemeClr val="accent1"/>
                </a:solidFill>
              </a:rPr>
              <a:t> User restores from</a:t>
            </a:r>
          </a:p>
          <a:p>
            <a:pPr algn="l"/>
            <a:r>
              <a:rPr lang="en-US" sz="2000" err="1">
                <a:solidFill>
                  <a:schemeClr val="accent1"/>
                </a:solidFill>
              </a:rPr>
              <a:t>GroupsHub</a:t>
            </a:r>
            <a:r>
              <a:rPr lang="en-US" sz="2000">
                <a:solidFill>
                  <a:schemeClr val="accent1"/>
                </a:solidFill>
              </a:rPr>
              <a:t> in OWA</a:t>
            </a:r>
          </a:p>
        </p:txBody>
      </p:sp>
    </p:spTree>
    <p:extLst>
      <p:ext uri="{BB962C8B-B14F-4D97-AF65-F5344CB8AC3E}">
        <p14:creationId xmlns:p14="http://schemas.microsoft.com/office/powerpoint/2010/main" val="333645948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365 Groups Overview</a:t>
            </a:r>
          </a:p>
        </p:txBody>
      </p:sp>
    </p:spTree>
    <p:extLst>
      <p:ext uri="{BB962C8B-B14F-4D97-AF65-F5344CB8AC3E}">
        <p14:creationId xmlns:p14="http://schemas.microsoft.com/office/powerpoint/2010/main" val="57851584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a:t>Group Deletion flow - Restore</a:t>
            </a:r>
          </a:p>
        </p:txBody>
      </p:sp>
      <p:sp>
        <p:nvSpPr>
          <p:cNvPr id="28" name="Rectangle 27">
            <a:extLst>
              <a:ext uri="{FF2B5EF4-FFF2-40B4-BE49-F238E27FC236}">
                <a16:creationId xmlns:a16="http://schemas.microsoft.com/office/drawing/2014/main" id="{85E51CD7-2840-E146-8EEE-47079E1553B1}"/>
              </a:ext>
            </a:extLst>
          </p:cNvPr>
          <p:cNvSpPr/>
          <p:nvPr/>
        </p:nvSpPr>
        <p:spPr bwMode="auto">
          <a:xfrm>
            <a:off x="4013230" y="1612583"/>
            <a:ext cx="3339740"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Segoe UI" pitchFamily="34" charset="0"/>
                <a:cs typeface="Segoe UI" pitchFamily="34" charset="0"/>
              </a:rPr>
              <a:t>Group object in Azure AD</a:t>
            </a:r>
          </a:p>
        </p:txBody>
      </p:sp>
      <p:pic>
        <p:nvPicPr>
          <p:cNvPr id="31" name="Graphic 30">
            <a:extLst>
              <a:ext uri="{FF2B5EF4-FFF2-40B4-BE49-F238E27FC236}">
                <a16:creationId xmlns:a16="http://schemas.microsoft.com/office/drawing/2014/main" id="{6E523066-3836-F849-9AD4-1A1D913FE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8179" y="1673813"/>
            <a:ext cx="300768" cy="377642"/>
          </a:xfrm>
          <a:prstGeom prst="rect">
            <a:avLst/>
          </a:prstGeom>
        </p:spPr>
      </p:pic>
      <p:sp>
        <p:nvSpPr>
          <p:cNvPr id="46" name="Rectangle 45">
            <a:extLst>
              <a:ext uri="{FF2B5EF4-FFF2-40B4-BE49-F238E27FC236}">
                <a16:creationId xmlns:a16="http://schemas.microsoft.com/office/drawing/2014/main" id="{1720661A-E383-564F-AE1C-DB4384FF687C}"/>
              </a:ext>
            </a:extLst>
          </p:cNvPr>
          <p:cNvSpPr/>
          <p:nvPr/>
        </p:nvSpPr>
        <p:spPr bwMode="auto">
          <a:xfrm>
            <a:off x="5724472" y="5301732"/>
            <a:ext cx="2157850"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SharePoint Site</a:t>
            </a:r>
          </a:p>
        </p:txBody>
      </p:sp>
      <p:sp>
        <p:nvSpPr>
          <p:cNvPr id="59" name="Rectangle 58">
            <a:extLst>
              <a:ext uri="{FF2B5EF4-FFF2-40B4-BE49-F238E27FC236}">
                <a16:creationId xmlns:a16="http://schemas.microsoft.com/office/drawing/2014/main" id="{D79E9E05-82B1-9C49-BED7-CD4DAB2D79A4}"/>
              </a:ext>
            </a:extLst>
          </p:cNvPr>
          <p:cNvSpPr/>
          <p:nvPr/>
        </p:nvSpPr>
        <p:spPr bwMode="auto">
          <a:xfrm>
            <a:off x="2235910" y="3682430"/>
            <a:ext cx="1850139"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Exchange mailbox</a:t>
            </a:r>
          </a:p>
        </p:txBody>
      </p:sp>
      <p:cxnSp>
        <p:nvCxnSpPr>
          <p:cNvPr id="70" name="Straight Arrow Connector 69">
            <a:extLst>
              <a:ext uri="{FF2B5EF4-FFF2-40B4-BE49-F238E27FC236}">
                <a16:creationId xmlns:a16="http://schemas.microsoft.com/office/drawing/2014/main" id="{F93C3AFE-1666-F148-A12C-49B84A558749}"/>
              </a:ext>
            </a:extLst>
          </p:cNvPr>
          <p:cNvCxnSpPr>
            <a:cxnSpLocks/>
            <a:stCxn id="28" idx="2"/>
            <a:endCxn id="59" idx="3"/>
          </p:cNvCxnSpPr>
          <p:nvPr/>
        </p:nvCxnSpPr>
        <p:spPr>
          <a:xfrm flipH="1">
            <a:off x="4086049" y="2092538"/>
            <a:ext cx="1597051" cy="1923303"/>
          </a:xfrm>
          <a:prstGeom prst="straightConnector1">
            <a:avLst/>
          </a:prstGeom>
          <a:ln w="38100">
            <a:solidFill>
              <a:schemeClr val="accent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22B2544-05E1-E442-A2A1-588A3CA010C5}"/>
              </a:ext>
            </a:extLst>
          </p:cNvPr>
          <p:cNvCxnSpPr>
            <a:cxnSpLocks/>
            <a:stCxn id="28" idx="2"/>
            <a:endCxn id="46" idx="0"/>
          </p:cNvCxnSpPr>
          <p:nvPr/>
        </p:nvCxnSpPr>
        <p:spPr>
          <a:xfrm>
            <a:off x="5683100" y="2092538"/>
            <a:ext cx="1120297" cy="3209194"/>
          </a:xfrm>
          <a:prstGeom prst="straightConnector1">
            <a:avLst/>
          </a:prstGeom>
          <a:ln w="38100">
            <a:solidFill>
              <a:schemeClr val="accent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3137F18-38AD-5448-B332-793D1C8D1FA2}"/>
              </a:ext>
            </a:extLst>
          </p:cNvPr>
          <p:cNvCxnSpPr>
            <a:cxnSpLocks/>
            <a:stCxn id="28" idx="2"/>
            <a:endCxn id="80" idx="0"/>
          </p:cNvCxnSpPr>
          <p:nvPr/>
        </p:nvCxnSpPr>
        <p:spPr>
          <a:xfrm flipH="1">
            <a:off x="4318173" y="2092538"/>
            <a:ext cx="1364927" cy="3158288"/>
          </a:xfrm>
          <a:prstGeom prst="straightConnector1">
            <a:avLst/>
          </a:prstGeom>
          <a:ln w="38100">
            <a:solidFill>
              <a:schemeClr val="accent1"/>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73" name="Picture 72" descr="A close up of a logo&#10;&#10;Description automatically generated">
            <a:extLst>
              <a:ext uri="{FF2B5EF4-FFF2-40B4-BE49-F238E27FC236}">
                <a16:creationId xmlns:a16="http://schemas.microsoft.com/office/drawing/2014/main" id="{7189B880-6466-4C48-A425-6F1EEDD87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0002" y="3743308"/>
            <a:ext cx="604212" cy="605943"/>
          </a:xfrm>
          <a:prstGeom prst="rect">
            <a:avLst/>
          </a:prstGeom>
        </p:spPr>
      </p:pic>
      <p:sp>
        <p:nvSpPr>
          <p:cNvPr id="80" name="Rectangle 79">
            <a:extLst>
              <a:ext uri="{FF2B5EF4-FFF2-40B4-BE49-F238E27FC236}">
                <a16:creationId xmlns:a16="http://schemas.microsoft.com/office/drawing/2014/main" id="{253325CB-07ED-354F-9E5B-6ED030838439}"/>
              </a:ext>
            </a:extLst>
          </p:cNvPr>
          <p:cNvSpPr/>
          <p:nvPr/>
        </p:nvSpPr>
        <p:spPr bwMode="auto">
          <a:xfrm>
            <a:off x="3160979" y="5250826"/>
            <a:ext cx="2314387"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Teams channel</a:t>
            </a:r>
            <a:r>
              <a:rPr kumimoji="0" lang="en-US" sz="1800" b="0" i="0" u="none" strike="noStrike" kern="1200" cap="none" spc="0" normalizeH="0" noProof="0">
                <a:ln>
                  <a:noFill/>
                </a:ln>
                <a:effectLst/>
                <a:uLnTx/>
                <a:uFillTx/>
                <a:latin typeface="Segoe UI"/>
                <a:ea typeface="+mn-ea"/>
                <a:cs typeface="Segoe UI" pitchFamily="34" charset="0"/>
              </a:rPr>
              <a:t> thread</a:t>
            </a:r>
            <a:endParaRPr kumimoji="0" lang="en-US" sz="1800" b="0" i="0" u="none" strike="noStrike" kern="1200" cap="none" spc="0" normalizeH="0" baseline="0" noProof="0">
              <a:ln>
                <a:noFill/>
              </a:ln>
              <a:effectLst/>
              <a:uLnTx/>
              <a:uFillTx/>
              <a:latin typeface="Segoe UI"/>
              <a:ea typeface="+mn-ea"/>
              <a:cs typeface="Segoe UI" pitchFamily="34" charset="0"/>
            </a:endParaRPr>
          </a:p>
        </p:txBody>
      </p:sp>
      <p:pic>
        <p:nvPicPr>
          <p:cNvPr id="82" name="Picture 81" descr="A close up of a logo&#10;&#10;Description automatically generated">
            <a:extLst>
              <a:ext uri="{FF2B5EF4-FFF2-40B4-BE49-F238E27FC236}">
                <a16:creationId xmlns:a16="http://schemas.microsoft.com/office/drawing/2014/main" id="{161310FF-F79A-4549-813C-3789A65F51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42904" y="5366089"/>
            <a:ext cx="456547" cy="436294"/>
          </a:xfrm>
          <a:prstGeom prst="rect">
            <a:avLst/>
          </a:prstGeom>
        </p:spPr>
      </p:pic>
      <p:pic>
        <p:nvPicPr>
          <p:cNvPr id="84" name="Picture 83" descr="A picture containing sign&#10;&#10;Description automatically generated">
            <a:extLst>
              <a:ext uri="{FF2B5EF4-FFF2-40B4-BE49-F238E27FC236}">
                <a16:creationId xmlns:a16="http://schemas.microsoft.com/office/drawing/2014/main" id="{2B599223-81BA-464C-9884-55D9BDD0A1D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24472" y="5401581"/>
            <a:ext cx="518328" cy="467121"/>
          </a:xfrm>
          <a:prstGeom prst="rect">
            <a:avLst/>
          </a:prstGeom>
        </p:spPr>
      </p:pic>
      <p:sp>
        <p:nvSpPr>
          <p:cNvPr id="23" name="TextBox 22">
            <a:extLst>
              <a:ext uri="{FF2B5EF4-FFF2-40B4-BE49-F238E27FC236}">
                <a16:creationId xmlns:a16="http://schemas.microsoft.com/office/drawing/2014/main" id="{0DD05FCB-3640-6047-8B43-FA2017810939}"/>
              </a:ext>
            </a:extLst>
          </p:cNvPr>
          <p:cNvSpPr txBox="1"/>
          <p:nvPr/>
        </p:nvSpPr>
        <p:spPr>
          <a:xfrm>
            <a:off x="6570209" y="2179104"/>
            <a:ext cx="2635080" cy="307777"/>
          </a:xfrm>
          <a:prstGeom prst="rect">
            <a:avLst/>
          </a:prstGeom>
          <a:noFill/>
          <a:ln>
            <a:solidFill>
              <a:schemeClr val="accent1"/>
            </a:solidFill>
          </a:ln>
        </p:spPr>
        <p:txBody>
          <a:bodyPr wrap="none" lIns="0" tIns="0" rIns="0" bIns="0" rtlCol="0">
            <a:spAutoFit/>
          </a:bodyPr>
          <a:lstStyle/>
          <a:p>
            <a:pPr algn="l"/>
            <a:r>
              <a:rPr lang="en-US" sz="2000">
                <a:solidFill>
                  <a:schemeClr val="accent1"/>
                </a:solidFill>
              </a:rPr>
              <a:t>  Group object is restored</a:t>
            </a:r>
          </a:p>
        </p:txBody>
      </p:sp>
      <p:sp>
        <p:nvSpPr>
          <p:cNvPr id="21" name="TextBox 20">
            <a:extLst>
              <a:ext uri="{FF2B5EF4-FFF2-40B4-BE49-F238E27FC236}">
                <a16:creationId xmlns:a16="http://schemas.microsoft.com/office/drawing/2014/main" id="{C663F520-ACAC-7E44-ADEB-DFCCA088AE74}"/>
              </a:ext>
            </a:extLst>
          </p:cNvPr>
          <p:cNvSpPr txBox="1"/>
          <p:nvPr/>
        </p:nvSpPr>
        <p:spPr>
          <a:xfrm>
            <a:off x="238805" y="4455034"/>
            <a:ext cx="3392211" cy="615553"/>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is soft-deleted for 30 days</a:t>
            </a:r>
          </a:p>
          <a:p>
            <a:pPr algn="l"/>
            <a:r>
              <a:rPr lang="en-US" sz="2000">
                <a:solidFill>
                  <a:schemeClr val="accent3"/>
                </a:solidFill>
              </a:rPr>
              <a:t>&amp; email address is released</a:t>
            </a:r>
          </a:p>
        </p:txBody>
      </p:sp>
      <p:sp>
        <p:nvSpPr>
          <p:cNvPr id="22" name="TextBox 21">
            <a:extLst>
              <a:ext uri="{FF2B5EF4-FFF2-40B4-BE49-F238E27FC236}">
                <a16:creationId xmlns:a16="http://schemas.microsoft.com/office/drawing/2014/main" id="{3A1AB31A-4091-4F4F-B3DF-82C296BE4794}"/>
              </a:ext>
            </a:extLst>
          </p:cNvPr>
          <p:cNvSpPr txBox="1"/>
          <p:nvPr/>
        </p:nvSpPr>
        <p:spPr>
          <a:xfrm>
            <a:off x="1775071" y="6032910"/>
            <a:ext cx="3392211" cy="307777"/>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is soft-deleted for 30 days</a:t>
            </a:r>
          </a:p>
        </p:txBody>
      </p:sp>
      <p:sp>
        <p:nvSpPr>
          <p:cNvPr id="24" name="TextBox 23">
            <a:extLst>
              <a:ext uri="{FF2B5EF4-FFF2-40B4-BE49-F238E27FC236}">
                <a16:creationId xmlns:a16="http://schemas.microsoft.com/office/drawing/2014/main" id="{A3EBA484-83D5-8149-94A3-2295BE724782}"/>
              </a:ext>
            </a:extLst>
          </p:cNvPr>
          <p:cNvSpPr txBox="1"/>
          <p:nvPr/>
        </p:nvSpPr>
        <p:spPr>
          <a:xfrm>
            <a:off x="6803397" y="6113855"/>
            <a:ext cx="3392211" cy="615553"/>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is soft-deleted for 93 days</a:t>
            </a:r>
          </a:p>
          <a:p>
            <a:pPr algn="l"/>
            <a:r>
              <a:rPr lang="en-US" sz="2000">
                <a:solidFill>
                  <a:schemeClr val="accent3"/>
                </a:solidFill>
              </a:rPr>
              <a:t>&amp; site-</a:t>
            </a:r>
            <a:r>
              <a:rPr lang="en-US" sz="2000" err="1">
                <a:solidFill>
                  <a:schemeClr val="accent3"/>
                </a:solidFill>
              </a:rPr>
              <a:t>url</a:t>
            </a:r>
            <a:r>
              <a:rPr lang="en-US" sz="2000">
                <a:solidFill>
                  <a:schemeClr val="accent3"/>
                </a:solidFill>
              </a:rPr>
              <a:t> is not released</a:t>
            </a:r>
          </a:p>
        </p:txBody>
      </p:sp>
      <p:cxnSp>
        <p:nvCxnSpPr>
          <p:cNvPr id="29" name="Straight Arrow Connector 28">
            <a:extLst>
              <a:ext uri="{FF2B5EF4-FFF2-40B4-BE49-F238E27FC236}">
                <a16:creationId xmlns:a16="http://schemas.microsoft.com/office/drawing/2014/main" id="{499F1A0F-D888-FC42-A878-D875232BA332}"/>
              </a:ext>
            </a:extLst>
          </p:cNvPr>
          <p:cNvCxnSpPr>
            <a:cxnSpLocks/>
            <a:endCxn id="33" idx="0"/>
          </p:cNvCxnSpPr>
          <p:nvPr/>
        </p:nvCxnSpPr>
        <p:spPr>
          <a:xfrm>
            <a:off x="5683100" y="2092538"/>
            <a:ext cx="2412579" cy="1815324"/>
          </a:xfrm>
          <a:prstGeom prst="straightConnector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5A3B510-D43F-F64A-9411-F1FD28317A7B}"/>
              </a:ext>
            </a:extLst>
          </p:cNvPr>
          <p:cNvSpPr txBox="1"/>
          <p:nvPr/>
        </p:nvSpPr>
        <p:spPr>
          <a:xfrm>
            <a:off x="8528275" y="4584307"/>
            <a:ext cx="2967762" cy="615553"/>
          </a:xfrm>
          <a:prstGeom prst="rect">
            <a:avLst/>
          </a:prstGeom>
          <a:noFill/>
          <a:ln>
            <a:solidFill>
              <a:schemeClr val="accent3"/>
            </a:solidFill>
          </a:ln>
        </p:spPr>
        <p:txBody>
          <a:bodyPr wrap="square" lIns="0" tIns="0" rIns="0" bIns="0" rtlCol="0">
            <a:spAutoFit/>
          </a:bodyPr>
          <a:lstStyle/>
          <a:p>
            <a:pPr algn="l"/>
            <a:r>
              <a:rPr lang="en-US" sz="2000">
                <a:solidFill>
                  <a:schemeClr val="accent3"/>
                </a:solidFill>
              </a:rPr>
              <a:t>Planner content is soft-deleted for 30 days</a:t>
            </a:r>
          </a:p>
        </p:txBody>
      </p:sp>
      <p:grpSp>
        <p:nvGrpSpPr>
          <p:cNvPr id="32" name="Group 31">
            <a:extLst>
              <a:ext uri="{FF2B5EF4-FFF2-40B4-BE49-F238E27FC236}">
                <a16:creationId xmlns:a16="http://schemas.microsoft.com/office/drawing/2014/main" id="{FEE94BA6-421E-684F-A324-1FAAF857E265}"/>
              </a:ext>
            </a:extLst>
          </p:cNvPr>
          <p:cNvGrpSpPr/>
          <p:nvPr/>
        </p:nvGrpSpPr>
        <p:grpSpPr>
          <a:xfrm>
            <a:off x="7089399" y="3907862"/>
            <a:ext cx="2012560" cy="574574"/>
            <a:chOff x="7089399" y="3907862"/>
            <a:chExt cx="2012560" cy="574574"/>
          </a:xfrm>
        </p:grpSpPr>
        <p:sp>
          <p:nvSpPr>
            <p:cNvPr id="33" name="Rectangle 32">
              <a:extLst>
                <a:ext uri="{FF2B5EF4-FFF2-40B4-BE49-F238E27FC236}">
                  <a16:creationId xmlns:a16="http://schemas.microsoft.com/office/drawing/2014/main" id="{B73374B7-0EB5-3D42-B334-142C716BF011}"/>
                </a:ext>
              </a:extLst>
            </p:cNvPr>
            <p:cNvSpPr/>
            <p:nvPr/>
          </p:nvSpPr>
          <p:spPr bwMode="auto">
            <a:xfrm>
              <a:off x="7089399" y="3907862"/>
              <a:ext cx="2012560" cy="574574"/>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Planner Plan</a:t>
              </a:r>
            </a:p>
          </p:txBody>
        </p:sp>
        <p:pic>
          <p:nvPicPr>
            <p:cNvPr id="34" name="Picture 33" descr="A close up of a sign&#10;&#10;Description automatically generated">
              <a:extLst>
                <a:ext uri="{FF2B5EF4-FFF2-40B4-BE49-F238E27FC236}">
                  <a16:creationId xmlns:a16="http://schemas.microsoft.com/office/drawing/2014/main" id="{4465FD67-03C1-CA4C-B1B8-9D88481A272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10449" y="3942111"/>
              <a:ext cx="411126" cy="445706"/>
            </a:xfrm>
            <a:prstGeom prst="rect">
              <a:avLst/>
            </a:prstGeom>
          </p:spPr>
        </p:pic>
      </p:grpSp>
      <p:sp>
        <p:nvSpPr>
          <p:cNvPr id="35" name="Freeform 34">
            <a:extLst>
              <a:ext uri="{FF2B5EF4-FFF2-40B4-BE49-F238E27FC236}">
                <a16:creationId xmlns:a16="http://schemas.microsoft.com/office/drawing/2014/main" id="{48E2F4A1-F1BB-D146-AA41-00FEC7B59461}"/>
              </a:ext>
            </a:extLst>
          </p:cNvPr>
          <p:cNvSpPr/>
          <p:nvPr/>
        </p:nvSpPr>
        <p:spPr bwMode="auto">
          <a:xfrm>
            <a:off x="7003192" y="639693"/>
            <a:ext cx="1378808" cy="972889"/>
          </a:xfrm>
          <a:custGeom>
            <a:avLst/>
            <a:gdLst>
              <a:gd name="connsiteX0" fmla="*/ 1262743 w 1262743"/>
              <a:gd name="connsiteY0" fmla="*/ 859993 h 881764"/>
              <a:gd name="connsiteX1" fmla="*/ 620486 w 1262743"/>
              <a:gd name="connsiteY1" fmla="*/ 22 h 881764"/>
              <a:gd name="connsiteX2" fmla="*/ 0 w 1262743"/>
              <a:gd name="connsiteY2" fmla="*/ 881764 h 881764"/>
            </a:gdLst>
            <a:ahLst/>
            <a:cxnLst>
              <a:cxn ang="0">
                <a:pos x="connsiteX0" y="connsiteY0"/>
              </a:cxn>
              <a:cxn ang="0">
                <a:pos x="connsiteX1" y="connsiteY1"/>
              </a:cxn>
              <a:cxn ang="0">
                <a:pos x="connsiteX2" y="connsiteY2"/>
              </a:cxn>
            </a:cxnLst>
            <a:rect l="l" t="t" r="r" b="b"/>
            <a:pathLst>
              <a:path w="1262743" h="881764">
                <a:moveTo>
                  <a:pt x="1262743" y="859993"/>
                </a:moveTo>
                <a:cubicBezTo>
                  <a:pt x="1046843" y="428193"/>
                  <a:pt x="830943" y="-3606"/>
                  <a:pt x="620486" y="22"/>
                </a:cubicBezTo>
                <a:cubicBezTo>
                  <a:pt x="410029" y="3650"/>
                  <a:pt x="205014" y="442707"/>
                  <a:pt x="0" y="881764"/>
                </a:cubicBezTo>
              </a:path>
            </a:pathLst>
          </a:cu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1"/>
              </a:solidFill>
            </a:endParaRPr>
          </a:p>
        </p:txBody>
      </p:sp>
      <p:sp>
        <p:nvSpPr>
          <p:cNvPr id="36" name="TextBox 35">
            <a:extLst>
              <a:ext uri="{FF2B5EF4-FFF2-40B4-BE49-F238E27FC236}">
                <a16:creationId xmlns:a16="http://schemas.microsoft.com/office/drawing/2014/main" id="{DB6E27C3-D4DB-AE4E-88AD-60BD6EE1602D}"/>
              </a:ext>
            </a:extLst>
          </p:cNvPr>
          <p:cNvSpPr txBox="1"/>
          <p:nvPr/>
        </p:nvSpPr>
        <p:spPr>
          <a:xfrm>
            <a:off x="8376392" y="1237007"/>
            <a:ext cx="2022413" cy="615553"/>
          </a:xfrm>
          <a:prstGeom prst="rect">
            <a:avLst/>
          </a:prstGeom>
          <a:noFill/>
          <a:ln>
            <a:solidFill>
              <a:schemeClr val="accent1"/>
            </a:solidFill>
          </a:ln>
        </p:spPr>
        <p:txBody>
          <a:bodyPr wrap="none" lIns="0" tIns="0" rIns="0" bIns="0" rtlCol="0">
            <a:spAutoFit/>
          </a:bodyPr>
          <a:lstStyle/>
          <a:p>
            <a:pPr algn="l"/>
            <a:r>
              <a:rPr lang="en-US" sz="2000">
                <a:solidFill>
                  <a:schemeClr val="accent1"/>
                </a:solidFill>
              </a:rPr>
              <a:t> User restores from</a:t>
            </a:r>
          </a:p>
          <a:p>
            <a:pPr algn="l"/>
            <a:r>
              <a:rPr lang="en-US" sz="2000" err="1">
                <a:solidFill>
                  <a:schemeClr val="accent1"/>
                </a:solidFill>
              </a:rPr>
              <a:t>GroupsHub</a:t>
            </a:r>
            <a:r>
              <a:rPr lang="en-US" sz="2000">
                <a:solidFill>
                  <a:schemeClr val="accent1"/>
                </a:solidFill>
              </a:rPr>
              <a:t> in OWA</a:t>
            </a:r>
          </a:p>
        </p:txBody>
      </p:sp>
      <p:sp>
        <p:nvSpPr>
          <p:cNvPr id="20" name="TextBox 19">
            <a:extLst>
              <a:ext uri="{FF2B5EF4-FFF2-40B4-BE49-F238E27FC236}">
                <a16:creationId xmlns:a16="http://schemas.microsoft.com/office/drawing/2014/main" id="{2296B729-6E7A-F445-9850-737A90E809E0}"/>
              </a:ext>
            </a:extLst>
          </p:cNvPr>
          <p:cNvSpPr txBox="1"/>
          <p:nvPr/>
        </p:nvSpPr>
        <p:spPr>
          <a:xfrm>
            <a:off x="4378947" y="2825018"/>
            <a:ext cx="2709140" cy="307777"/>
          </a:xfrm>
          <a:prstGeom prst="rect">
            <a:avLst/>
          </a:prstGeom>
          <a:solidFill>
            <a:schemeClr val="bg1"/>
          </a:solidFill>
          <a:ln>
            <a:solidFill>
              <a:schemeClr val="accent1"/>
            </a:solidFill>
          </a:ln>
        </p:spPr>
        <p:txBody>
          <a:bodyPr wrap="none" lIns="0" tIns="0" rIns="0" bIns="0" rtlCol="0">
            <a:spAutoFit/>
          </a:bodyPr>
          <a:lstStyle/>
          <a:p>
            <a:pPr algn="l"/>
            <a:r>
              <a:rPr lang="en-US" sz="2000">
                <a:solidFill>
                  <a:schemeClr val="accent1"/>
                </a:solidFill>
              </a:rPr>
              <a:t>Group restore notification</a:t>
            </a:r>
          </a:p>
        </p:txBody>
      </p:sp>
    </p:spTree>
    <p:extLst>
      <p:ext uri="{BB962C8B-B14F-4D97-AF65-F5344CB8AC3E}">
        <p14:creationId xmlns:p14="http://schemas.microsoft.com/office/powerpoint/2010/main" val="100647759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a:t>Group Deletion flow - Restore</a:t>
            </a:r>
          </a:p>
        </p:txBody>
      </p:sp>
      <p:sp>
        <p:nvSpPr>
          <p:cNvPr id="28" name="Rectangle 27">
            <a:extLst>
              <a:ext uri="{FF2B5EF4-FFF2-40B4-BE49-F238E27FC236}">
                <a16:creationId xmlns:a16="http://schemas.microsoft.com/office/drawing/2014/main" id="{85E51CD7-2840-E146-8EEE-47079E1553B1}"/>
              </a:ext>
            </a:extLst>
          </p:cNvPr>
          <p:cNvSpPr/>
          <p:nvPr/>
        </p:nvSpPr>
        <p:spPr bwMode="auto">
          <a:xfrm>
            <a:off x="4013230" y="1612583"/>
            <a:ext cx="3339740"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Segoe UI" pitchFamily="34" charset="0"/>
                <a:cs typeface="Segoe UI" pitchFamily="34" charset="0"/>
              </a:rPr>
              <a:t>Group object in Azure AD</a:t>
            </a:r>
          </a:p>
        </p:txBody>
      </p:sp>
      <p:pic>
        <p:nvPicPr>
          <p:cNvPr id="31" name="Graphic 30">
            <a:extLst>
              <a:ext uri="{FF2B5EF4-FFF2-40B4-BE49-F238E27FC236}">
                <a16:creationId xmlns:a16="http://schemas.microsoft.com/office/drawing/2014/main" id="{6E523066-3836-F849-9AD4-1A1D913FE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8179" y="1673813"/>
            <a:ext cx="300768" cy="377642"/>
          </a:xfrm>
          <a:prstGeom prst="rect">
            <a:avLst/>
          </a:prstGeom>
        </p:spPr>
      </p:pic>
      <p:sp>
        <p:nvSpPr>
          <p:cNvPr id="46" name="Rectangle 45">
            <a:extLst>
              <a:ext uri="{FF2B5EF4-FFF2-40B4-BE49-F238E27FC236}">
                <a16:creationId xmlns:a16="http://schemas.microsoft.com/office/drawing/2014/main" id="{1720661A-E383-564F-AE1C-DB4384FF687C}"/>
              </a:ext>
            </a:extLst>
          </p:cNvPr>
          <p:cNvSpPr/>
          <p:nvPr/>
        </p:nvSpPr>
        <p:spPr bwMode="auto">
          <a:xfrm>
            <a:off x="5724472" y="5301732"/>
            <a:ext cx="2157850"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SharePoint Site</a:t>
            </a:r>
          </a:p>
        </p:txBody>
      </p:sp>
      <p:sp>
        <p:nvSpPr>
          <p:cNvPr id="59" name="Rectangle 58">
            <a:extLst>
              <a:ext uri="{FF2B5EF4-FFF2-40B4-BE49-F238E27FC236}">
                <a16:creationId xmlns:a16="http://schemas.microsoft.com/office/drawing/2014/main" id="{D79E9E05-82B1-9C49-BED7-CD4DAB2D79A4}"/>
              </a:ext>
            </a:extLst>
          </p:cNvPr>
          <p:cNvSpPr/>
          <p:nvPr/>
        </p:nvSpPr>
        <p:spPr bwMode="auto">
          <a:xfrm>
            <a:off x="2235910" y="3682430"/>
            <a:ext cx="1850139"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Exchange mailbox</a:t>
            </a:r>
          </a:p>
        </p:txBody>
      </p:sp>
      <p:cxnSp>
        <p:nvCxnSpPr>
          <p:cNvPr id="70" name="Straight Arrow Connector 69">
            <a:extLst>
              <a:ext uri="{FF2B5EF4-FFF2-40B4-BE49-F238E27FC236}">
                <a16:creationId xmlns:a16="http://schemas.microsoft.com/office/drawing/2014/main" id="{F93C3AFE-1666-F148-A12C-49B84A558749}"/>
              </a:ext>
            </a:extLst>
          </p:cNvPr>
          <p:cNvCxnSpPr>
            <a:cxnSpLocks/>
            <a:stCxn id="28" idx="2"/>
            <a:endCxn id="59" idx="3"/>
          </p:cNvCxnSpPr>
          <p:nvPr/>
        </p:nvCxnSpPr>
        <p:spPr>
          <a:xfrm flipH="1">
            <a:off x="4086049" y="2092538"/>
            <a:ext cx="1597051" cy="1923303"/>
          </a:xfrm>
          <a:prstGeom prst="straightConnector1">
            <a:avLst/>
          </a:prstGeom>
          <a:ln w="38100">
            <a:solidFill>
              <a:schemeClr val="accent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22B2544-05E1-E442-A2A1-588A3CA010C5}"/>
              </a:ext>
            </a:extLst>
          </p:cNvPr>
          <p:cNvCxnSpPr>
            <a:cxnSpLocks/>
            <a:stCxn id="28" idx="2"/>
            <a:endCxn id="46" idx="0"/>
          </p:cNvCxnSpPr>
          <p:nvPr/>
        </p:nvCxnSpPr>
        <p:spPr>
          <a:xfrm>
            <a:off x="5683100" y="2092538"/>
            <a:ext cx="1120297" cy="3209194"/>
          </a:xfrm>
          <a:prstGeom prst="straightConnector1">
            <a:avLst/>
          </a:prstGeom>
          <a:ln w="38100">
            <a:solidFill>
              <a:schemeClr val="accent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3137F18-38AD-5448-B332-793D1C8D1FA2}"/>
              </a:ext>
            </a:extLst>
          </p:cNvPr>
          <p:cNvCxnSpPr>
            <a:cxnSpLocks/>
            <a:stCxn id="28" idx="2"/>
            <a:endCxn id="80" idx="0"/>
          </p:cNvCxnSpPr>
          <p:nvPr/>
        </p:nvCxnSpPr>
        <p:spPr>
          <a:xfrm flipH="1">
            <a:off x="4318173" y="2092538"/>
            <a:ext cx="1364927" cy="3158288"/>
          </a:xfrm>
          <a:prstGeom prst="straightConnector1">
            <a:avLst/>
          </a:prstGeom>
          <a:ln w="38100">
            <a:solidFill>
              <a:schemeClr val="accent1"/>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73" name="Picture 72" descr="A close up of a logo&#10;&#10;Description automatically generated">
            <a:extLst>
              <a:ext uri="{FF2B5EF4-FFF2-40B4-BE49-F238E27FC236}">
                <a16:creationId xmlns:a16="http://schemas.microsoft.com/office/drawing/2014/main" id="{7189B880-6466-4C48-A425-6F1EEDD87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0002" y="3743308"/>
            <a:ext cx="604212" cy="605943"/>
          </a:xfrm>
          <a:prstGeom prst="rect">
            <a:avLst/>
          </a:prstGeom>
        </p:spPr>
      </p:pic>
      <p:sp>
        <p:nvSpPr>
          <p:cNvPr id="80" name="Rectangle 79">
            <a:extLst>
              <a:ext uri="{FF2B5EF4-FFF2-40B4-BE49-F238E27FC236}">
                <a16:creationId xmlns:a16="http://schemas.microsoft.com/office/drawing/2014/main" id="{253325CB-07ED-354F-9E5B-6ED030838439}"/>
              </a:ext>
            </a:extLst>
          </p:cNvPr>
          <p:cNvSpPr/>
          <p:nvPr/>
        </p:nvSpPr>
        <p:spPr bwMode="auto">
          <a:xfrm>
            <a:off x="3160979" y="5250826"/>
            <a:ext cx="2314387"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Teams channel</a:t>
            </a:r>
            <a:r>
              <a:rPr kumimoji="0" lang="en-US" sz="1800" b="0" i="0" u="none" strike="noStrike" kern="1200" cap="none" spc="0" normalizeH="0" noProof="0">
                <a:ln>
                  <a:noFill/>
                </a:ln>
                <a:effectLst/>
                <a:uLnTx/>
                <a:uFillTx/>
                <a:latin typeface="Segoe UI"/>
                <a:ea typeface="+mn-ea"/>
                <a:cs typeface="Segoe UI" pitchFamily="34" charset="0"/>
              </a:rPr>
              <a:t> thread</a:t>
            </a:r>
            <a:endParaRPr kumimoji="0" lang="en-US" sz="1800" b="0" i="0" u="none" strike="noStrike" kern="1200" cap="none" spc="0" normalizeH="0" baseline="0" noProof="0">
              <a:ln>
                <a:noFill/>
              </a:ln>
              <a:effectLst/>
              <a:uLnTx/>
              <a:uFillTx/>
              <a:latin typeface="Segoe UI"/>
              <a:ea typeface="+mn-ea"/>
              <a:cs typeface="Segoe UI" pitchFamily="34" charset="0"/>
            </a:endParaRPr>
          </a:p>
        </p:txBody>
      </p:sp>
      <p:pic>
        <p:nvPicPr>
          <p:cNvPr id="82" name="Picture 81" descr="A close up of a logo&#10;&#10;Description automatically generated">
            <a:extLst>
              <a:ext uri="{FF2B5EF4-FFF2-40B4-BE49-F238E27FC236}">
                <a16:creationId xmlns:a16="http://schemas.microsoft.com/office/drawing/2014/main" id="{161310FF-F79A-4549-813C-3789A65F51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42904" y="5366089"/>
            <a:ext cx="456547" cy="436294"/>
          </a:xfrm>
          <a:prstGeom prst="rect">
            <a:avLst/>
          </a:prstGeom>
        </p:spPr>
      </p:pic>
      <p:pic>
        <p:nvPicPr>
          <p:cNvPr id="84" name="Picture 83" descr="A picture containing sign&#10;&#10;Description automatically generated">
            <a:extLst>
              <a:ext uri="{FF2B5EF4-FFF2-40B4-BE49-F238E27FC236}">
                <a16:creationId xmlns:a16="http://schemas.microsoft.com/office/drawing/2014/main" id="{2B599223-81BA-464C-9884-55D9BDD0A1D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24472" y="5401581"/>
            <a:ext cx="518328" cy="467121"/>
          </a:xfrm>
          <a:prstGeom prst="rect">
            <a:avLst/>
          </a:prstGeom>
        </p:spPr>
      </p:pic>
      <p:sp>
        <p:nvSpPr>
          <p:cNvPr id="23" name="TextBox 22">
            <a:extLst>
              <a:ext uri="{FF2B5EF4-FFF2-40B4-BE49-F238E27FC236}">
                <a16:creationId xmlns:a16="http://schemas.microsoft.com/office/drawing/2014/main" id="{0DD05FCB-3640-6047-8B43-FA2017810939}"/>
              </a:ext>
            </a:extLst>
          </p:cNvPr>
          <p:cNvSpPr txBox="1"/>
          <p:nvPr/>
        </p:nvSpPr>
        <p:spPr>
          <a:xfrm>
            <a:off x="6570209" y="2179104"/>
            <a:ext cx="2635080" cy="307777"/>
          </a:xfrm>
          <a:prstGeom prst="rect">
            <a:avLst/>
          </a:prstGeom>
          <a:noFill/>
          <a:ln>
            <a:solidFill>
              <a:schemeClr val="accent1"/>
            </a:solidFill>
          </a:ln>
        </p:spPr>
        <p:txBody>
          <a:bodyPr wrap="none" lIns="0" tIns="0" rIns="0" bIns="0" rtlCol="0">
            <a:spAutoFit/>
          </a:bodyPr>
          <a:lstStyle/>
          <a:p>
            <a:pPr algn="l"/>
            <a:r>
              <a:rPr lang="en-US" sz="2000">
                <a:solidFill>
                  <a:schemeClr val="accent1"/>
                </a:solidFill>
              </a:rPr>
              <a:t>  Group object is restored</a:t>
            </a:r>
          </a:p>
        </p:txBody>
      </p:sp>
      <p:sp>
        <p:nvSpPr>
          <p:cNvPr id="21" name="TextBox 20">
            <a:extLst>
              <a:ext uri="{FF2B5EF4-FFF2-40B4-BE49-F238E27FC236}">
                <a16:creationId xmlns:a16="http://schemas.microsoft.com/office/drawing/2014/main" id="{C663F520-ACAC-7E44-ADEB-DFCCA088AE74}"/>
              </a:ext>
            </a:extLst>
          </p:cNvPr>
          <p:cNvSpPr txBox="1"/>
          <p:nvPr/>
        </p:nvSpPr>
        <p:spPr>
          <a:xfrm>
            <a:off x="238805" y="4455034"/>
            <a:ext cx="2476384" cy="615553"/>
          </a:xfrm>
          <a:prstGeom prst="rect">
            <a:avLst/>
          </a:prstGeom>
          <a:solidFill>
            <a:schemeClr val="bg1"/>
          </a:solidFill>
          <a:ln>
            <a:solidFill>
              <a:schemeClr val="accent1"/>
            </a:solidFill>
          </a:ln>
        </p:spPr>
        <p:txBody>
          <a:bodyPr wrap="none" lIns="0" tIns="0" rIns="0" bIns="0" rtlCol="0">
            <a:spAutoFit/>
          </a:bodyPr>
          <a:lstStyle/>
          <a:p>
            <a:pPr algn="l"/>
            <a:r>
              <a:rPr lang="en-US" sz="2000">
                <a:solidFill>
                  <a:schemeClr val="accent1"/>
                </a:solidFill>
              </a:rPr>
              <a:t>Group restored if email </a:t>
            </a:r>
            <a:br>
              <a:rPr lang="en-US" sz="2000">
                <a:solidFill>
                  <a:schemeClr val="accent1"/>
                </a:solidFill>
              </a:rPr>
            </a:br>
            <a:r>
              <a:rPr lang="en-US" sz="2000">
                <a:solidFill>
                  <a:schemeClr val="accent1"/>
                </a:solidFill>
              </a:rPr>
              <a:t>address is available</a:t>
            </a:r>
          </a:p>
        </p:txBody>
      </p:sp>
      <p:sp>
        <p:nvSpPr>
          <p:cNvPr id="22" name="TextBox 21">
            <a:extLst>
              <a:ext uri="{FF2B5EF4-FFF2-40B4-BE49-F238E27FC236}">
                <a16:creationId xmlns:a16="http://schemas.microsoft.com/office/drawing/2014/main" id="{3A1AB31A-4091-4F4F-B3DF-82C296BE4794}"/>
              </a:ext>
            </a:extLst>
          </p:cNvPr>
          <p:cNvSpPr txBox="1"/>
          <p:nvPr/>
        </p:nvSpPr>
        <p:spPr>
          <a:xfrm>
            <a:off x="1775071" y="6032910"/>
            <a:ext cx="1807931" cy="307777"/>
          </a:xfrm>
          <a:prstGeom prst="rect">
            <a:avLst/>
          </a:prstGeom>
          <a:solidFill>
            <a:schemeClr val="bg1"/>
          </a:solidFill>
          <a:ln>
            <a:solidFill>
              <a:schemeClr val="accent1"/>
            </a:solidFill>
          </a:ln>
        </p:spPr>
        <p:txBody>
          <a:bodyPr wrap="none" lIns="0" tIns="0" rIns="0" bIns="0" rtlCol="0">
            <a:spAutoFit/>
          </a:bodyPr>
          <a:lstStyle/>
          <a:p>
            <a:pPr algn="l"/>
            <a:r>
              <a:rPr lang="en-US" sz="2000">
                <a:solidFill>
                  <a:schemeClr val="accent1"/>
                </a:solidFill>
              </a:rPr>
              <a:t>Group is restored</a:t>
            </a:r>
          </a:p>
        </p:txBody>
      </p:sp>
      <p:sp>
        <p:nvSpPr>
          <p:cNvPr id="24" name="TextBox 23">
            <a:extLst>
              <a:ext uri="{FF2B5EF4-FFF2-40B4-BE49-F238E27FC236}">
                <a16:creationId xmlns:a16="http://schemas.microsoft.com/office/drawing/2014/main" id="{A3EBA484-83D5-8149-94A3-2295BE724782}"/>
              </a:ext>
            </a:extLst>
          </p:cNvPr>
          <p:cNvSpPr txBox="1"/>
          <p:nvPr/>
        </p:nvSpPr>
        <p:spPr>
          <a:xfrm>
            <a:off x="6803397" y="6113855"/>
            <a:ext cx="1907638" cy="307777"/>
          </a:xfrm>
          <a:prstGeom prst="rect">
            <a:avLst/>
          </a:prstGeom>
          <a:solidFill>
            <a:schemeClr val="bg1"/>
          </a:solidFill>
          <a:ln>
            <a:solidFill>
              <a:schemeClr val="accent1"/>
            </a:solidFill>
          </a:ln>
        </p:spPr>
        <p:txBody>
          <a:bodyPr wrap="none" lIns="0" tIns="0" rIns="0" bIns="0" rtlCol="0">
            <a:spAutoFit/>
          </a:bodyPr>
          <a:lstStyle/>
          <a:p>
            <a:pPr algn="l"/>
            <a:r>
              <a:rPr lang="en-US" sz="2000">
                <a:solidFill>
                  <a:schemeClr val="accent1"/>
                </a:solidFill>
              </a:rPr>
              <a:t>Groups is restored</a:t>
            </a:r>
          </a:p>
        </p:txBody>
      </p:sp>
      <p:sp>
        <p:nvSpPr>
          <p:cNvPr id="25" name="TextBox 24">
            <a:extLst>
              <a:ext uri="{FF2B5EF4-FFF2-40B4-BE49-F238E27FC236}">
                <a16:creationId xmlns:a16="http://schemas.microsoft.com/office/drawing/2014/main" id="{D023D359-905C-C140-A8E1-D7F3E3109C99}"/>
              </a:ext>
            </a:extLst>
          </p:cNvPr>
          <p:cNvSpPr txBox="1"/>
          <p:nvPr/>
        </p:nvSpPr>
        <p:spPr>
          <a:xfrm>
            <a:off x="8528275" y="4584307"/>
            <a:ext cx="2967762" cy="307777"/>
          </a:xfrm>
          <a:prstGeom prst="rect">
            <a:avLst/>
          </a:prstGeom>
          <a:noFill/>
          <a:ln>
            <a:solidFill>
              <a:schemeClr val="accent1"/>
            </a:solidFill>
          </a:ln>
        </p:spPr>
        <p:txBody>
          <a:bodyPr wrap="square" lIns="0" tIns="0" rIns="0" bIns="0" rtlCol="0">
            <a:spAutoFit/>
          </a:bodyPr>
          <a:lstStyle/>
          <a:p>
            <a:pPr algn="l"/>
            <a:r>
              <a:rPr lang="en-US" sz="2000">
                <a:solidFill>
                  <a:schemeClr val="accent1"/>
                </a:solidFill>
              </a:rPr>
              <a:t>Group is restored</a:t>
            </a:r>
          </a:p>
        </p:txBody>
      </p:sp>
      <p:cxnSp>
        <p:nvCxnSpPr>
          <p:cNvPr id="29" name="Straight Arrow Connector 28">
            <a:extLst>
              <a:ext uri="{FF2B5EF4-FFF2-40B4-BE49-F238E27FC236}">
                <a16:creationId xmlns:a16="http://schemas.microsoft.com/office/drawing/2014/main" id="{91849140-E1F5-2B4C-89D6-BED6CB60ADD5}"/>
              </a:ext>
            </a:extLst>
          </p:cNvPr>
          <p:cNvCxnSpPr>
            <a:cxnSpLocks/>
            <a:endCxn id="33" idx="0"/>
          </p:cNvCxnSpPr>
          <p:nvPr/>
        </p:nvCxnSpPr>
        <p:spPr>
          <a:xfrm>
            <a:off x="5683100" y="2092538"/>
            <a:ext cx="2412579" cy="1815324"/>
          </a:xfrm>
          <a:prstGeom prst="straightConnector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28B5CF93-491A-F945-9257-71FC21AD2812}"/>
              </a:ext>
            </a:extLst>
          </p:cNvPr>
          <p:cNvGrpSpPr/>
          <p:nvPr/>
        </p:nvGrpSpPr>
        <p:grpSpPr>
          <a:xfrm>
            <a:off x="7089399" y="3907862"/>
            <a:ext cx="2012560" cy="574574"/>
            <a:chOff x="7089399" y="3907862"/>
            <a:chExt cx="2012560" cy="574574"/>
          </a:xfrm>
        </p:grpSpPr>
        <p:sp>
          <p:nvSpPr>
            <p:cNvPr id="33" name="Rectangle 32">
              <a:extLst>
                <a:ext uri="{FF2B5EF4-FFF2-40B4-BE49-F238E27FC236}">
                  <a16:creationId xmlns:a16="http://schemas.microsoft.com/office/drawing/2014/main" id="{8276B68F-E84D-7943-873B-A7EE0CC15F27}"/>
                </a:ext>
              </a:extLst>
            </p:cNvPr>
            <p:cNvSpPr/>
            <p:nvPr/>
          </p:nvSpPr>
          <p:spPr bwMode="auto">
            <a:xfrm>
              <a:off x="7089399" y="3907862"/>
              <a:ext cx="2012560" cy="574574"/>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Planner Plan</a:t>
              </a:r>
            </a:p>
          </p:txBody>
        </p:sp>
        <p:pic>
          <p:nvPicPr>
            <p:cNvPr id="34" name="Picture 33" descr="A close up of a sign&#10;&#10;Description automatically generated">
              <a:extLst>
                <a:ext uri="{FF2B5EF4-FFF2-40B4-BE49-F238E27FC236}">
                  <a16:creationId xmlns:a16="http://schemas.microsoft.com/office/drawing/2014/main" id="{AE593101-FD49-AD4B-9306-5FD0DF8EAF5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10449" y="3942111"/>
              <a:ext cx="411126" cy="445706"/>
            </a:xfrm>
            <a:prstGeom prst="rect">
              <a:avLst/>
            </a:prstGeom>
          </p:spPr>
        </p:pic>
      </p:grpSp>
      <p:sp>
        <p:nvSpPr>
          <p:cNvPr id="30" name="Freeform 29">
            <a:extLst>
              <a:ext uri="{FF2B5EF4-FFF2-40B4-BE49-F238E27FC236}">
                <a16:creationId xmlns:a16="http://schemas.microsoft.com/office/drawing/2014/main" id="{31090130-838B-A249-AC0F-7E1A11DE7B64}"/>
              </a:ext>
            </a:extLst>
          </p:cNvPr>
          <p:cNvSpPr/>
          <p:nvPr/>
        </p:nvSpPr>
        <p:spPr bwMode="auto">
          <a:xfrm>
            <a:off x="7003192" y="639693"/>
            <a:ext cx="1378808" cy="972889"/>
          </a:xfrm>
          <a:custGeom>
            <a:avLst/>
            <a:gdLst>
              <a:gd name="connsiteX0" fmla="*/ 1262743 w 1262743"/>
              <a:gd name="connsiteY0" fmla="*/ 859993 h 881764"/>
              <a:gd name="connsiteX1" fmla="*/ 620486 w 1262743"/>
              <a:gd name="connsiteY1" fmla="*/ 22 h 881764"/>
              <a:gd name="connsiteX2" fmla="*/ 0 w 1262743"/>
              <a:gd name="connsiteY2" fmla="*/ 881764 h 881764"/>
            </a:gdLst>
            <a:ahLst/>
            <a:cxnLst>
              <a:cxn ang="0">
                <a:pos x="connsiteX0" y="connsiteY0"/>
              </a:cxn>
              <a:cxn ang="0">
                <a:pos x="connsiteX1" y="connsiteY1"/>
              </a:cxn>
              <a:cxn ang="0">
                <a:pos x="connsiteX2" y="connsiteY2"/>
              </a:cxn>
            </a:cxnLst>
            <a:rect l="l" t="t" r="r" b="b"/>
            <a:pathLst>
              <a:path w="1262743" h="881764">
                <a:moveTo>
                  <a:pt x="1262743" y="859993"/>
                </a:moveTo>
                <a:cubicBezTo>
                  <a:pt x="1046843" y="428193"/>
                  <a:pt x="830943" y="-3606"/>
                  <a:pt x="620486" y="22"/>
                </a:cubicBezTo>
                <a:cubicBezTo>
                  <a:pt x="410029" y="3650"/>
                  <a:pt x="205014" y="442707"/>
                  <a:pt x="0" y="881764"/>
                </a:cubicBezTo>
              </a:path>
            </a:pathLst>
          </a:cu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solidFill>
                <a:schemeClr val="accent1"/>
              </a:solidFill>
            </a:endParaRPr>
          </a:p>
        </p:txBody>
      </p:sp>
      <p:sp>
        <p:nvSpPr>
          <p:cNvPr id="35" name="TextBox 34">
            <a:extLst>
              <a:ext uri="{FF2B5EF4-FFF2-40B4-BE49-F238E27FC236}">
                <a16:creationId xmlns:a16="http://schemas.microsoft.com/office/drawing/2014/main" id="{2D875E63-2EEC-9D41-B290-44DC5ECFE088}"/>
              </a:ext>
            </a:extLst>
          </p:cNvPr>
          <p:cNvSpPr txBox="1"/>
          <p:nvPr/>
        </p:nvSpPr>
        <p:spPr>
          <a:xfrm>
            <a:off x="8376392" y="1237007"/>
            <a:ext cx="2022413" cy="615553"/>
          </a:xfrm>
          <a:prstGeom prst="rect">
            <a:avLst/>
          </a:prstGeom>
          <a:noFill/>
          <a:ln>
            <a:solidFill>
              <a:schemeClr val="accent1"/>
            </a:solidFill>
          </a:ln>
        </p:spPr>
        <p:txBody>
          <a:bodyPr wrap="none" lIns="0" tIns="0" rIns="0" bIns="0" rtlCol="0">
            <a:spAutoFit/>
          </a:bodyPr>
          <a:lstStyle/>
          <a:p>
            <a:pPr algn="l"/>
            <a:r>
              <a:rPr lang="en-US" sz="2000">
                <a:solidFill>
                  <a:schemeClr val="accent1"/>
                </a:solidFill>
              </a:rPr>
              <a:t> User restores from</a:t>
            </a:r>
          </a:p>
          <a:p>
            <a:pPr algn="l"/>
            <a:r>
              <a:rPr lang="en-US" sz="2000" err="1">
                <a:solidFill>
                  <a:schemeClr val="accent1"/>
                </a:solidFill>
              </a:rPr>
              <a:t>GroupsHub</a:t>
            </a:r>
            <a:r>
              <a:rPr lang="en-US" sz="2000">
                <a:solidFill>
                  <a:schemeClr val="accent1"/>
                </a:solidFill>
              </a:rPr>
              <a:t> in OWA</a:t>
            </a:r>
          </a:p>
        </p:txBody>
      </p:sp>
      <p:sp>
        <p:nvSpPr>
          <p:cNvPr id="20" name="TextBox 19">
            <a:extLst>
              <a:ext uri="{FF2B5EF4-FFF2-40B4-BE49-F238E27FC236}">
                <a16:creationId xmlns:a16="http://schemas.microsoft.com/office/drawing/2014/main" id="{2296B729-6E7A-F445-9850-737A90E809E0}"/>
              </a:ext>
            </a:extLst>
          </p:cNvPr>
          <p:cNvSpPr txBox="1"/>
          <p:nvPr/>
        </p:nvSpPr>
        <p:spPr>
          <a:xfrm>
            <a:off x="4378947" y="2825018"/>
            <a:ext cx="2709140" cy="307777"/>
          </a:xfrm>
          <a:prstGeom prst="rect">
            <a:avLst/>
          </a:prstGeom>
          <a:solidFill>
            <a:schemeClr val="bg1"/>
          </a:solidFill>
          <a:ln>
            <a:solidFill>
              <a:schemeClr val="accent1"/>
            </a:solidFill>
          </a:ln>
        </p:spPr>
        <p:txBody>
          <a:bodyPr wrap="none" lIns="0" tIns="0" rIns="0" bIns="0" rtlCol="0">
            <a:spAutoFit/>
          </a:bodyPr>
          <a:lstStyle/>
          <a:p>
            <a:pPr algn="l"/>
            <a:r>
              <a:rPr lang="en-US" sz="2000">
                <a:solidFill>
                  <a:schemeClr val="accent1"/>
                </a:solidFill>
              </a:rPr>
              <a:t>Group restore notification</a:t>
            </a:r>
          </a:p>
        </p:txBody>
      </p:sp>
    </p:spTree>
    <p:extLst>
      <p:ext uri="{BB962C8B-B14F-4D97-AF65-F5344CB8AC3E}">
        <p14:creationId xmlns:p14="http://schemas.microsoft.com/office/powerpoint/2010/main" val="321131534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a:t>Group Deletion flow</a:t>
            </a:r>
          </a:p>
        </p:txBody>
      </p:sp>
      <p:sp>
        <p:nvSpPr>
          <p:cNvPr id="28" name="Rectangle 27">
            <a:extLst>
              <a:ext uri="{FF2B5EF4-FFF2-40B4-BE49-F238E27FC236}">
                <a16:creationId xmlns:a16="http://schemas.microsoft.com/office/drawing/2014/main" id="{85E51CD7-2840-E146-8EEE-47079E1553B1}"/>
              </a:ext>
            </a:extLst>
          </p:cNvPr>
          <p:cNvSpPr/>
          <p:nvPr/>
        </p:nvSpPr>
        <p:spPr bwMode="auto">
          <a:xfrm>
            <a:off x="4013230" y="1612583"/>
            <a:ext cx="3339740"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Segoe UI" pitchFamily="34" charset="0"/>
                <a:cs typeface="Segoe UI" pitchFamily="34" charset="0"/>
              </a:rPr>
              <a:t>Group object in Azure AD</a:t>
            </a:r>
          </a:p>
        </p:txBody>
      </p:sp>
      <p:pic>
        <p:nvPicPr>
          <p:cNvPr id="31" name="Graphic 30">
            <a:extLst>
              <a:ext uri="{FF2B5EF4-FFF2-40B4-BE49-F238E27FC236}">
                <a16:creationId xmlns:a16="http://schemas.microsoft.com/office/drawing/2014/main" id="{6E523066-3836-F849-9AD4-1A1D913FE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8179" y="1673813"/>
            <a:ext cx="300768" cy="377642"/>
          </a:xfrm>
          <a:prstGeom prst="rect">
            <a:avLst/>
          </a:prstGeom>
        </p:spPr>
      </p:pic>
      <p:sp>
        <p:nvSpPr>
          <p:cNvPr id="46" name="Rectangle 45">
            <a:extLst>
              <a:ext uri="{FF2B5EF4-FFF2-40B4-BE49-F238E27FC236}">
                <a16:creationId xmlns:a16="http://schemas.microsoft.com/office/drawing/2014/main" id="{1720661A-E383-564F-AE1C-DB4384FF687C}"/>
              </a:ext>
            </a:extLst>
          </p:cNvPr>
          <p:cNvSpPr/>
          <p:nvPr/>
        </p:nvSpPr>
        <p:spPr bwMode="auto">
          <a:xfrm>
            <a:off x="5724472" y="5301732"/>
            <a:ext cx="2157850"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SharePoint Site</a:t>
            </a:r>
          </a:p>
        </p:txBody>
      </p:sp>
      <p:sp>
        <p:nvSpPr>
          <p:cNvPr id="59" name="Rectangle 58">
            <a:extLst>
              <a:ext uri="{FF2B5EF4-FFF2-40B4-BE49-F238E27FC236}">
                <a16:creationId xmlns:a16="http://schemas.microsoft.com/office/drawing/2014/main" id="{D79E9E05-82B1-9C49-BED7-CD4DAB2D79A4}"/>
              </a:ext>
            </a:extLst>
          </p:cNvPr>
          <p:cNvSpPr/>
          <p:nvPr/>
        </p:nvSpPr>
        <p:spPr bwMode="auto">
          <a:xfrm>
            <a:off x="2235910" y="3682430"/>
            <a:ext cx="1850139"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Exchange mailbox</a:t>
            </a:r>
          </a:p>
        </p:txBody>
      </p:sp>
      <p:cxnSp>
        <p:nvCxnSpPr>
          <p:cNvPr id="70" name="Straight Arrow Connector 69">
            <a:extLst>
              <a:ext uri="{FF2B5EF4-FFF2-40B4-BE49-F238E27FC236}">
                <a16:creationId xmlns:a16="http://schemas.microsoft.com/office/drawing/2014/main" id="{F93C3AFE-1666-F148-A12C-49B84A558749}"/>
              </a:ext>
            </a:extLst>
          </p:cNvPr>
          <p:cNvCxnSpPr>
            <a:cxnSpLocks/>
            <a:stCxn id="28" idx="2"/>
            <a:endCxn id="59" idx="3"/>
          </p:cNvCxnSpPr>
          <p:nvPr/>
        </p:nvCxnSpPr>
        <p:spPr>
          <a:xfrm flipH="1">
            <a:off x="4086049" y="2092538"/>
            <a:ext cx="1597051" cy="1923303"/>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22B2544-05E1-E442-A2A1-588A3CA010C5}"/>
              </a:ext>
            </a:extLst>
          </p:cNvPr>
          <p:cNvCxnSpPr>
            <a:cxnSpLocks/>
            <a:stCxn id="28" idx="2"/>
            <a:endCxn id="46" idx="0"/>
          </p:cNvCxnSpPr>
          <p:nvPr/>
        </p:nvCxnSpPr>
        <p:spPr>
          <a:xfrm>
            <a:off x="5683100" y="2092538"/>
            <a:ext cx="1120297" cy="3209194"/>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3137F18-38AD-5448-B332-793D1C8D1FA2}"/>
              </a:ext>
            </a:extLst>
          </p:cNvPr>
          <p:cNvCxnSpPr>
            <a:cxnSpLocks/>
            <a:stCxn id="28" idx="2"/>
            <a:endCxn id="80" idx="0"/>
          </p:cNvCxnSpPr>
          <p:nvPr/>
        </p:nvCxnSpPr>
        <p:spPr>
          <a:xfrm flipH="1">
            <a:off x="4318173" y="2092538"/>
            <a:ext cx="1364927" cy="3158288"/>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73" name="Picture 72" descr="A close up of a logo&#10;&#10;Description automatically generated">
            <a:extLst>
              <a:ext uri="{FF2B5EF4-FFF2-40B4-BE49-F238E27FC236}">
                <a16:creationId xmlns:a16="http://schemas.microsoft.com/office/drawing/2014/main" id="{7189B880-6466-4C48-A425-6F1EEDD87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0002" y="3743308"/>
            <a:ext cx="604212" cy="605943"/>
          </a:xfrm>
          <a:prstGeom prst="rect">
            <a:avLst/>
          </a:prstGeom>
        </p:spPr>
      </p:pic>
      <p:sp>
        <p:nvSpPr>
          <p:cNvPr id="80" name="Rectangle 79">
            <a:extLst>
              <a:ext uri="{FF2B5EF4-FFF2-40B4-BE49-F238E27FC236}">
                <a16:creationId xmlns:a16="http://schemas.microsoft.com/office/drawing/2014/main" id="{253325CB-07ED-354F-9E5B-6ED030838439}"/>
              </a:ext>
            </a:extLst>
          </p:cNvPr>
          <p:cNvSpPr/>
          <p:nvPr/>
        </p:nvSpPr>
        <p:spPr bwMode="auto">
          <a:xfrm>
            <a:off x="3160979" y="5250826"/>
            <a:ext cx="2314387"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Teams channel</a:t>
            </a:r>
            <a:r>
              <a:rPr kumimoji="0" lang="en-US" sz="1800" b="0" i="0" u="none" strike="noStrike" kern="1200" cap="none" spc="0" normalizeH="0" noProof="0">
                <a:ln>
                  <a:noFill/>
                </a:ln>
                <a:effectLst/>
                <a:uLnTx/>
                <a:uFillTx/>
                <a:latin typeface="Segoe UI"/>
                <a:ea typeface="+mn-ea"/>
                <a:cs typeface="Segoe UI" pitchFamily="34" charset="0"/>
              </a:rPr>
              <a:t> thread</a:t>
            </a:r>
            <a:endParaRPr kumimoji="0" lang="en-US" sz="1800" b="0" i="0" u="none" strike="noStrike" kern="1200" cap="none" spc="0" normalizeH="0" baseline="0" noProof="0">
              <a:ln>
                <a:noFill/>
              </a:ln>
              <a:effectLst/>
              <a:uLnTx/>
              <a:uFillTx/>
              <a:latin typeface="Segoe UI"/>
              <a:ea typeface="+mn-ea"/>
              <a:cs typeface="Segoe UI" pitchFamily="34" charset="0"/>
            </a:endParaRPr>
          </a:p>
        </p:txBody>
      </p:sp>
      <p:pic>
        <p:nvPicPr>
          <p:cNvPr id="82" name="Picture 81" descr="A close up of a logo&#10;&#10;Description automatically generated">
            <a:extLst>
              <a:ext uri="{FF2B5EF4-FFF2-40B4-BE49-F238E27FC236}">
                <a16:creationId xmlns:a16="http://schemas.microsoft.com/office/drawing/2014/main" id="{161310FF-F79A-4549-813C-3789A65F51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42904" y="5366089"/>
            <a:ext cx="456547" cy="436294"/>
          </a:xfrm>
          <a:prstGeom prst="rect">
            <a:avLst/>
          </a:prstGeom>
        </p:spPr>
      </p:pic>
      <p:pic>
        <p:nvPicPr>
          <p:cNvPr id="84" name="Picture 83" descr="A picture containing sign&#10;&#10;Description automatically generated">
            <a:extLst>
              <a:ext uri="{FF2B5EF4-FFF2-40B4-BE49-F238E27FC236}">
                <a16:creationId xmlns:a16="http://schemas.microsoft.com/office/drawing/2014/main" id="{2B599223-81BA-464C-9884-55D9BDD0A1D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24472" y="5401581"/>
            <a:ext cx="518328" cy="467121"/>
          </a:xfrm>
          <a:prstGeom prst="rect">
            <a:avLst/>
          </a:prstGeom>
        </p:spPr>
      </p:pic>
      <p:sp>
        <p:nvSpPr>
          <p:cNvPr id="23" name="TextBox 22">
            <a:extLst>
              <a:ext uri="{FF2B5EF4-FFF2-40B4-BE49-F238E27FC236}">
                <a16:creationId xmlns:a16="http://schemas.microsoft.com/office/drawing/2014/main" id="{0DD05FCB-3640-6047-8B43-FA2017810939}"/>
              </a:ext>
            </a:extLst>
          </p:cNvPr>
          <p:cNvSpPr txBox="1"/>
          <p:nvPr/>
        </p:nvSpPr>
        <p:spPr>
          <a:xfrm>
            <a:off x="6570209" y="2179104"/>
            <a:ext cx="4001352" cy="307777"/>
          </a:xfrm>
          <a:prstGeom prst="rect">
            <a:avLst/>
          </a:prstGeom>
          <a:noFill/>
          <a:ln>
            <a:solidFill>
              <a:schemeClr val="accent3"/>
            </a:solidFill>
          </a:ln>
        </p:spPr>
        <p:txBody>
          <a:bodyPr wrap="none" lIns="0" tIns="0" rIns="0" bIns="0" rtlCol="0">
            <a:spAutoFit/>
          </a:bodyPr>
          <a:lstStyle/>
          <a:p>
            <a:pPr algn="l"/>
            <a:r>
              <a:rPr lang="en-US" sz="2000">
                <a:solidFill>
                  <a:schemeClr val="accent3"/>
                </a:solidFill>
              </a:rPr>
              <a:t>  Group object soft-deleted for 30 days</a:t>
            </a:r>
          </a:p>
        </p:txBody>
      </p:sp>
      <p:sp>
        <p:nvSpPr>
          <p:cNvPr id="21" name="TextBox 20">
            <a:extLst>
              <a:ext uri="{FF2B5EF4-FFF2-40B4-BE49-F238E27FC236}">
                <a16:creationId xmlns:a16="http://schemas.microsoft.com/office/drawing/2014/main" id="{C663F520-ACAC-7E44-ADEB-DFCCA088AE74}"/>
              </a:ext>
            </a:extLst>
          </p:cNvPr>
          <p:cNvSpPr txBox="1"/>
          <p:nvPr/>
        </p:nvSpPr>
        <p:spPr>
          <a:xfrm>
            <a:off x="238805" y="4455034"/>
            <a:ext cx="3392211" cy="615553"/>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is soft-deleted for 30 days</a:t>
            </a:r>
          </a:p>
          <a:p>
            <a:pPr algn="l"/>
            <a:r>
              <a:rPr lang="en-US" sz="2000">
                <a:solidFill>
                  <a:schemeClr val="accent3"/>
                </a:solidFill>
              </a:rPr>
              <a:t>&amp; email address is released</a:t>
            </a:r>
          </a:p>
        </p:txBody>
      </p:sp>
      <p:sp>
        <p:nvSpPr>
          <p:cNvPr id="22" name="TextBox 21">
            <a:extLst>
              <a:ext uri="{FF2B5EF4-FFF2-40B4-BE49-F238E27FC236}">
                <a16:creationId xmlns:a16="http://schemas.microsoft.com/office/drawing/2014/main" id="{3A1AB31A-4091-4F4F-B3DF-82C296BE4794}"/>
              </a:ext>
            </a:extLst>
          </p:cNvPr>
          <p:cNvSpPr txBox="1"/>
          <p:nvPr/>
        </p:nvSpPr>
        <p:spPr>
          <a:xfrm>
            <a:off x="1775071" y="6032910"/>
            <a:ext cx="3392211" cy="307777"/>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is soft-deleted for 30 days</a:t>
            </a:r>
          </a:p>
        </p:txBody>
      </p:sp>
      <p:sp>
        <p:nvSpPr>
          <p:cNvPr id="24" name="TextBox 23">
            <a:extLst>
              <a:ext uri="{FF2B5EF4-FFF2-40B4-BE49-F238E27FC236}">
                <a16:creationId xmlns:a16="http://schemas.microsoft.com/office/drawing/2014/main" id="{A3EBA484-83D5-8149-94A3-2295BE724782}"/>
              </a:ext>
            </a:extLst>
          </p:cNvPr>
          <p:cNvSpPr txBox="1"/>
          <p:nvPr/>
        </p:nvSpPr>
        <p:spPr>
          <a:xfrm>
            <a:off x="6803397" y="6113855"/>
            <a:ext cx="3392211" cy="615553"/>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is soft-deleted for 93 days</a:t>
            </a:r>
          </a:p>
          <a:p>
            <a:pPr algn="l"/>
            <a:r>
              <a:rPr lang="en-US" sz="2000">
                <a:solidFill>
                  <a:schemeClr val="accent3"/>
                </a:solidFill>
              </a:rPr>
              <a:t>&amp; site-</a:t>
            </a:r>
            <a:r>
              <a:rPr lang="en-US" sz="2000" err="1">
                <a:solidFill>
                  <a:schemeClr val="accent3"/>
                </a:solidFill>
              </a:rPr>
              <a:t>url</a:t>
            </a:r>
            <a:r>
              <a:rPr lang="en-US" sz="2000">
                <a:solidFill>
                  <a:schemeClr val="accent3"/>
                </a:solidFill>
              </a:rPr>
              <a:t> is not released</a:t>
            </a:r>
          </a:p>
        </p:txBody>
      </p:sp>
      <p:sp>
        <p:nvSpPr>
          <p:cNvPr id="26" name="TextBox 25">
            <a:extLst>
              <a:ext uri="{FF2B5EF4-FFF2-40B4-BE49-F238E27FC236}">
                <a16:creationId xmlns:a16="http://schemas.microsoft.com/office/drawing/2014/main" id="{68A1E960-466C-6F4D-B5EA-9AE3BE4C60CB}"/>
              </a:ext>
            </a:extLst>
          </p:cNvPr>
          <p:cNvSpPr txBox="1"/>
          <p:nvPr/>
        </p:nvSpPr>
        <p:spPr>
          <a:xfrm>
            <a:off x="8386760" y="649556"/>
            <a:ext cx="1541011" cy="615553"/>
          </a:xfrm>
          <a:prstGeom prst="rect">
            <a:avLst/>
          </a:prstGeom>
          <a:noFill/>
          <a:ln>
            <a:solidFill>
              <a:schemeClr val="accent2"/>
            </a:solidFill>
          </a:ln>
        </p:spPr>
        <p:txBody>
          <a:bodyPr wrap="square" lIns="0" tIns="0" rIns="0" bIns="0" rtlCol="0">
            <a:spAutoFit/>
          </a:bodyPr>
          <a:lstStyle/>
          <a:p>
            <a:pPr algn="l"/>
            <a:r>
              <a:rPr lang="en-US" sz="2000" b="1">
                <a:solidFill>
                  <a:schemeClr val="tx2"/>
                </a:solidFill>
              </a:rPr>
              <a:t>Group still in deleted state</a:t>
            </a:r>
          </a:p>
        </p:txBody>
      </p:sp>
      <p:cxnSp>
        <p:nvCxnSpPr>
          <p:cNvPr id="27" name="Straight Arrow Connector 26">
            <a:extLst>
              <a:ext uri="{FF2B5EF4-FFF2-40B4-BE49-F238E27FC236}">
                <a16:creationId xmlns:a16="http://schemas.microsoft.com/office/drawing/2014/main" id="{379E5FB1-4780-164D-B44B-DACEB3001648}"/>
              </a:ext>
            </a:extLst>
          </p:cNvPr>
          <p:cNvCxnSpPr>
            <a:cxnSpLocks/>
            <a:endCxn id="32" idx="0"/>
          </p:cNvCxnSpPr>
          <p:nvPr/>
        </p:nvCxnSpPr>
        <p:spPr>
          <a:xfrm>
            <a:off x="5683100" y="2092538"/>
            <a:ext cx="2412579" cy="1815324"/>
          </a:xfrm>
          <a:prstGeom prst="straightConnector1">
            <a:avLst/>
          </a:prstGeom>
          <a:ln w="381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FDBB72A-12D4-1246-8A6E-6E544895DE46}"/>
              </a:ext>
            </a:extLst>
          </p:cNvPr>
          <p:cNvSpPr txBox="1"/>
          <p:nvPr/>
        </p:nvSpPr>
        <p:spPr>
          <a:xfrm>
            <a:off x="8528275" y="4584307"/>
            <a:ext cx="2967762" cy="615553"/>
          </a:xfrm>
          <a:prstGeom prst="rect">
            <a:avLst/>
          </a:prstGeom>
          <a:noFill/>
          <a:ln>
            <a:solidFill>
              <a:schemeClr val="accent3"/>
            </a:solidFill>
          </a:ln>
        </p:spPr>
        <p:txBody>
          <a:bodyPr wrap="square" lIns="0" tIns="0" rIns="0" bIns="0" rtlCol="0">
            <a:spAutoFit/>
          </a:bodyPr>
          <a:lstStyle/>
          <a:p>
            <a:pPr algn="l"/>
            <a:r>
              <a:rPr lang="en-US" sz="2000">
                <a:solidFill>
                  <a:schemeClr val="accent3"/>
                </a:solidFill>
              </a:rPr>
              <a:t>Planner content is soft-deleted for 30 days</a:t>
            </a:r>
          </a:p>
        </p:txBody>
      </p:sp>
      <p:grpSp>
        <p:nvGrpSpPr>
          <p:cNvPr id="30" name="Group 29">
            <a:extLst>
              <a:ext uri="{FF2B5EF4-FFF2-40B4-BE49-F238E27FC236}">
                <a16:creationId xmlns:a16="http://schemas.microsoft.com/office/drawing/2014/main" id="{3B7C9DCF-F44B-4F4B-96F1-831C4B04EF94}"/>
              </a:ext>
            </a:extLst>
          </p:cNvPr>
          <p:cNvGrpSpPr/>
          <p:nvPr/>
        </p:nvGrpSpPr>
        <p:grpSpPr>
          <a:xfrm>
            <a:off x="7089399" y="3907862"/>
            <a:ext cx="2012560" cy="574574"/>
            <a:chOff x="7089399" y="3907862"/>
            <a:chExt cx="2012560" cy="574574"/>
          </a:xfrm>
        </p:grpSpPr>
        <p:sp>
          <p:nvSpPr>
            <p:cNvPr id="32" name="Rectangle 31">
              <a:extLst>
                <a:ext uri="{FF2B5EF4-FFF2-40B4-BE49-F238E27FC236}">
                  <a16:creationId xmlns:a16="http://schemas.microsoft.com/office/drawing/2014/main" id="{E110A5A2-F792-F747-B4B9-21B0C6AD4706}"/>
                </a:ext>
              </a:extLst>
            </p:cNvPr>
            <p:cNvSpPr/>
            <p:nvPr/>
          </p:nvSpPr>
          <p:spPr bwMode="auto">
            <a:xfrm>
              <a:off x="7089399" y="3907862"/>
              <a:ext cx="2012560" cy="574574"/>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Planner Plan</a:t>
              </a:r>
            </a:p>
          </p:txBody>
        </p:sp>
        <p:pic>
          <p:nvPicPr>
            <p:cNvPr id="33" name="Picture 32" descr="A close up of a sign&#10;&#10;Description automatically generated">
              <a:extLst>
                <a:ext uri="{FF2B5EF4-FFF2-40B4-BE49-F238E27FC236}">
                  <a16:creationId xmlns:a16="http://schemas.microsoft.com/office/drawing/2014/main" id="{4DF63490-9098-D44C-B6A9-A461FC085E8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10449" y="3942111"/>
              <a:ext cx="411126" cy="445706"/>
            </a:xfrm>
            <a:prstGeom prst="rect">
              <a:avLst/>
            </a:prstGeom>
          </p:spPr>
        </p:pic>
      </p:grpSp>
      <p:sp>
        <p:nvSpPr>
          <p:cNvPr id="20" name="TextBox 19">
            <a:extLst>
              <a:ext uri="{FF2B5EF4-FFF2-40B4-BE49-F238E27FC236}">
                <a16:creationId xmlns:a16="http://schemas.microsoft.com/office/drawing/2014/main" id="{2296B729-6E7A-F445-9850-737A90E809E0}"/>
              </a:ext>
            </a:extLst>
          </p:cNvPr>
          <p:cNvSpPr txBox="1"/>
          <p:nvPr/>
        </p:nvSpPr>
        <p:spPr>
          <a:xfrm>
            <a:off x="4378947" y="2825018"/>
            <a:ext cx="2624245" cy="307777"/>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delete notification</a:t>
            </a:r>
          </a:p>
        </p:txBody>
      </p:sp>
    </p:spTree>
    <p:extLst>
      <p:ext uri="{BB962C8B-B14F-4D97-AF65-F5344CB8AC3E}">
        <p14:creationId xmlns:p14="http://schemas.microsoft.com/office/powerpoint/2010/main" val="388520559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a:t>Group Deletion flow – Hard-delete</a:t>
            </a:r>
          </a:p>
        </p:txBody>
      </p:sp>
      <p:sp>
        <p:nvSpPr>
          <p:cNvPr id="28" name="Rectangle 27">
            <a:extLst>
              <a:ext uri="{FF2B5EF4-FFF2-40B4-BE49-F238E27FC236}">
                <a16:creationId xmlns:a16="http://schemas.microsoft.com/office/drawing/2014/main" id="{85E51CD7-2840-E146-8EEE-47079E1553B1}"/>
              </a:ext>
            </a:extLst>
          </p:cNvPr>
          <p:cNvSpPr/>
          <p:nvPr/>
        </p:nvSpPr>
        <p:spPr bwMode="auto">
          <a:xfrm>
            <a:off x="4013230" y="1612583"/>
            <a:ext cx="3339740"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Segoe UI" pitchFamily="34" charset="0"/>
                <a:cs typeface="Segoe UI" pitchFamily="34" charset="0"/>
              </a:rPr>
              <a:t>Group object in Azure AD</a:t>
            </a:r>
          </a:p>
        </p:txBody>
      </p:sp>
      <p:pic>
        <p:nvPicPr>
          <p:cNvPr id="31" name="Graphic 30">
            <a:extLst>
              <a:ext uri="{FF2B5EF4-FFF2-40B4-BE49-F238E27FC236}">
                <a16:creationId xmlns:a16="http://schemas.microsoft.com/office/drawing/2014/main" id="{6E523066-3836-F849-9AD4-1A1D913FE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8179" y="1673813"/>
            <a:ext cx="300768" cy="377642"/>
          </a:xfrm>
          <a:prstGeom prst="rect">
            <a:avLst/>
          </a:prstGeom>
        </p:spPr>
      </p:pic>
      <p:sp>
        <p:nvSpPr>
          <p:cNvPr id="46" name="Rectangle 45">
            <a:extLst>
              <a:ext uri="{FF2B5EF4-FFF2-40B4-BE49-F238E27FC236}">
                <a16:creationId xmlns:a16="http://schemas.microsoft.com/office/drawing/2014/main" id="{1720661A-E383-564F-AE1C-DB4384FF687C}"/>
              </a:ext>
            </a:extLst>
          </p:cNvPr>
          <p:cNvSpPr/>
          <p:nvPr/>
        </p:nvSpPr>
        <p:spPr bwMode="auto">
          <a:xfrm>
            <a:off x="5724472" y="5301732"/>
            <a:ext cx="2157850"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SharePoint Site</a:t>
            </a:r>
          </a:p>
        </p:txBody>
      </p:sp>
      <p:sp>
        <p:nvSpPr>
          <p:cNvPr id="59" name="Rectangle 58">
            <a:extLst>
              <a:ext uri="{FF2B5EF4-FFF2-40B4-BE49-F238E27FC236}">
                <a16:creationId xmlns:a16="http://schemas.microsoft.com/office/drawing/2014/main" id="{D79E9E05-82B1-9C49-BED7-CD4DAB2D79A4}"/>
              </a:ext>
            </a:extLst>
          </p:cNvPr>
          <p:cNvSpPr/>
          <p:nvPr/>
        </p:nvSpPr>
        <p:spPr bwMode="auto">
          <a:xfrm>
            <a:off x="2235910" y="3682430"/>
            <a:ext cx="1850139"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Exchange mailbox</a:t>
            </a:r>
          </a:p>
        </p:txBody>
      </p:sp>
      <p:cxnSp>
        <p:nvCxnSpPr>
          <p:cNvPr id="70" name="Straight Arrow Connector 69">
            <a:extLst>
              <a:ext uri="{FF2B5EF4-FFF2-40B4-BE49-F238E27FC236}">
                <a16:creationId xmlns:a16="http://schemas.microsoft.com/office/drawing/2014/main" id="{F93C3AFE-1666-F148-A12C-49B84A558749}"/>
              </a:ext>
            </a:extLst>
          </p:cNvPr>
          <p:cNvCxnSpPr>
            <a:cxnSpLocks/>
            <a:stCxn id="28" idx="2"/>
            <a:endCxn id="59" idx="3"/>
          </p:cNvCxnSpPr>
          <p:nvPr/>
        </p:nvCxnSpPr>
        <p:spPr>
          <a:xfrm flipH="1">
            <a:off x="4086049" y="2092538"/>
            <a:ext cx="1597051" cy="1923303"/>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22B2544-05E1-E442-A2A1-588A3CA010C5}"/>
              </a:ext>
            </a:extLst>
          </p:cNvPr>
          <p:cNvCxnSpPr>
            <a:cxnSpLocks/>
            <a:stCxn id="28" idx="2"/>
            <a:endCxn id="46" idx="0"/>
          </p:cNvCxnSpPr>
          <p:nvPr/>
        </p:nvCxnSpPr>
        <p:spPr>
          <a:xfrm>
            <a:off x="5683100" y="2092538"/>
            <a:ext cx="1120297" cy="3209194"/>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3137F18-38AD-5448-B332-793D1C8D1FA2}"/>
              </a:ext>
            </a:extLst>
          </p:cNvPr>
          <p:cNvCxnSpPr>
            <a:cxnSpLocks/>
            <a:stCxn id="28" idx="2"/>
            <a:endCxn id="80" idx="0"/>
          </p:cNvCxnSpPr>
          <p:nvPr/>
        </p:nvCxnSpPr>
        <p:spPr>
          <a:xfrm flipH="1">
            <a:off x="4318173" y="2092538"/>
            <a:ext cx="1364927" cy="3158288"/>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73" name="Picture 72" descr="A close up of a logo&#10;&#10;Description automatically generated">
            <a:extLst>
              <a:ext uri="{FF2B5EF4-FFF2-40B4-BE49-F238E27FC236}">
                <a16:creationId xmlns:a16="http://schemas.microsoft.com/office/drawing/2014/main" id="{7189B880-6466-4C48-A425-6F1EEDD87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0002" y="3743308"/>
            <a:ext cx="604212" cy="605943"/>
          </a:xfrm>
          <a:prstGeom prst="rect">
            <a:avLst/>
          </a:prstGeom>
        </p:spPr>
      </p:pic>
      <p:sp>
        <p:nvSpPr>
          <p:cNvPr id="80" name="Rectangle 79">
            <a:extLst>
              <a:ext uri="{FF2B5EF4-FFF2-40B4-BE49-F238E27FC236}">
                <a16:creationId xmlns:a16="http://schemas.microsoft.com/office/drawing/2014/main" id="{253325CB-07ED-354F-9E5B-6ED030838439}"/>
              </a:ext>
            </a:extLst>
          </p:cNvPr>
          <p:cNvSpPr/>
          <p:nvPr/>
        </p:nvSpPr>
        <p:spPr bwMode="auto">
          <a:xfrm>
            <a:off x="3160979" y="5250826"/>
            <a:ext cx="2314387"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Teams channel</a:t>
            </a:r>
            <a:r>
              <a:rPr kumimoji="0" lang="en-US" sz="1800" b="0" i="0" u="none" strike="noStrike" kern="1200" cap="none" spc="0" normalizeH="0" noProof="0">
                <a:ln>
                  <a:noFill/>
                </a:ln>
                <a:effectLst/>
                <a:uLnTx/>
                <a:uFillTx/>
                <a:latin typeface="Segoe UI"/>
                <a:ea typeface="+mn-ea"/>
                <a:cs typeface="Segoe UI" pitchFamily="34" charset="0"/>
              </a:rPr>
              <a:t> thread</a:t>
            </a:r>
            <a:endParaRPr kumimoji="0" lang="en-US" sz="1800" b="0" i="0" u="none" strike="noStrike" kern="1200" cap="none" spc="0" normalizeH="0" baseline="0" noProof="0">
              <a:ln>
                <a:noFill/>
              </a:ln>
              <a:effectLst/>
              <a:uLnTx/>
              <a:uFillTx/>
              <a:latin typeface="Segoe UI"/>
              <a:ea typeface="+mn-ea"/>
              <a:cs typeface="Segoe UI" pitchFamily="34" charset="0"/>
            </a:endParaRPr>
          </a:p>
        </p:txBody>
      </p:sp>
      <p:pic>
        <p:nvPicPr>
          <p:cNvPr id="82" name="Picture 81" descr="A close up of a logo&#10;&#10;Description automatically generated">
            <a:extLst>
              <a:ext uri="{FF2B5EF4-FFF2-40B4-BE49-F238E27FC236}">
                <a16:creationId xmlns:a16="http://schemas.microsoft.com/office/drawing/2014/main" id="{161310FF-F79A-4549-813C-3789A65F51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42904" y="5366089"/>
            <a:ext cx="456547" cy="436294"/>
          </a:xfrm>
          <a:prstGeom prst="rect">
            <a:avLst/>
          </a:prstGeom>
        </p:spPr>
      </p:pic>
      <p:pic>
        <p:nvPicPr>
          <p:cNvPr id="84" name="Picture 83" descr="A picture containing sign&#10;&#10;Description automatically generated">
            <a:extLst>
              <a:ext uri="{FF2B5EF4-FFF2-40B4-BE49-F238E27FC236}">
                <a16:creationId xmlns:a16="http://schemas.microsoft.com/office/drawing/2014/main" id="{2B599223-81BA-464C-9884-55D9BDD0A1D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24472" y="5401581"/>
            <a:ext cx="518328" cy="467121"/>
          </a:xfrm>
          <a:prstGeom prst="rect">
            <a:avLst/>
          </a:prstGeom>
        </p:spPr>
      </p:pic>
      <p:sp>
        <p:nvSpPr>
          <p:cNvPr id="23" name="TextBox 22">
            <a:extLst>
              <a:ext uri="{FF2B5EF4-FFF2-40B4-BE49-F238E27FC236}">
                <a16:creationId xmlns:a16="http://schemas.microsoft.com/office/drawing/2014/main" id="{0DD05FCB-3640-6047-8B43-FA2017810939}"/>
              </a:ext>
            </a:extLst>
          </p:cNvPr>
          <p:cNvSpPr txBox="1"/>
          <p:nvPr/>
        </p:nvSpPr>
        <p:spPr>
          <a:xfrm>
            <a:off x="6570209" y="2179104"/>
            <a:ext cx="2889702" cy="307777"/>
          </a:xfrm>
          <a:prstGeom prst="rect">
            <a:avLst/>
          </a:prstGeom>
          <a:noFill/>
          <a:ln>
            <a:solidFill>
              <a:schemeClr val="accent3"/>
            </a:solidFill>
          </a:ln>
        </p:spPr>
        <p:txBody>
          <a:bodyPr wrap="none" lIns="0" tIns="0" rIns="0" bIns="0" rtlCol="0">
            <a:spAutoFit/>
          </a:bodyPr>
          <a:lstStyle/>
          <a:p>
            <a:pPr algn="l"/>
            <a:r>
              <a:rPr lang="en-US" sz="2000">
                <a:solidFill>
                  <a:schemeClr val="accent3"/>
                </a:solidFill>
              </a:rPr>
              <a:t>  Group object hard-deleted</a:t>
            </a:r>
          </a:p>
        </p:txBody>
      </p:sp>
      <p:sp>
        <p:nvSpPr>
          <p:cNvPr id="21" name="TextBox 20">
            <a:extLst>
              <a:ext uri="{FF2B5EF4-FFF2-40B4-BE49-F238E27FC236}">
                <a16:creationId xmlns:a16="http://schemas.microsoft.com/office/drawing/2014/main" id="{C663F520-ACAC-7E44-ADEB-DFCCA088AE74}"/>
              </a:ext>
            </a:extLst>
          </p:cNvPr>
          <p:cNvSpPr txBox="1"/>
          <p:nvPr/>
        </p:nvSpPr>
        <p:spPr>
          <a:xfrm>
            <a:off x="238805" y="4455034"/>
            <a:ext cx="2280561" cy="307777"/>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is hard-deleted</a:t>
            </a:r>
          </a:p>
        </p:txBody>
      </p:sp>
      <p:sp>
        <p:nvSpPr>
          <p:cNvPr id="22" name="TextBox 21">
            <a:extLst>
              <a:ext uri="{FF2B5EF4-FFF2-40B4-BE49-F238E27FC236}">
                <a16:creationId xmlns:a16="http://schemas.microsoft.com/office/drawing/2014/main" id="{3A1AB31A-4091-4F4F-B3DF-82C296BE4794}"/>
              </a:ext>
            </a:extLst>
          </p:cNvPr>
          <p:cNvSpPr txBox="1"/>
          <p:nvPr/>
        </p:nvSpPr>
        <p:spPr>
          <a:xfrm>
            <a:off x="1775071" y="6032910"/>
            <a:ext cx="2280561" cy="307777"/>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is hard-deleted</a:t>
            </a:r>
          </a:p>
        </p:txBody>
      </p:sp>
      <p:sp>
        <p:nvSpPr>
          <p:cNvPr id="24" name="TextBox 23">
            <a:extLst>
              <a:ext uri="{FF2B5EF4-FFF2-40B4-BE49-F238E27FC236}">
                <a16:creationId xmlns:a16="http://schemas.microsoft.com/office/drawing/2014/main" id="{A3EBA484-83D5-8149-94A3-2295BE724782}"/>
              </a:ext>
            </a:extLst>
          </p:cNvPr>
          <p:cNvSpPr txBox="1"/>
          <p:nvPr/>
        </p:nvSpPr>
        <p:spPr>
          <a:xfrm>
            <a:off x="6803397" y="6113855"/>
            <a:ext cx="3702104" cy="307777"/>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Site content is available for 93 days</a:t>
            </a:r>
          </a:p>
        </p:txBody>
      </p:sp>
      <p:sp>
        <p:nvSpPr>
          <p:cNvPr id="26" name="TextBox 25">
            <a:extLst>
              <a:ext uri="{FF2B5EF4-FFF2-40B4-BE49-F238E27FC236}">
                <a16:creationId xmlns:a16="http://schemas.microsoft.com/office/drawing/2014/main" id="{CC67379A-61E5-FB4E-BD78-DBB0D408DA34}"/>
              </a:ext>
            </a:extLst>
          </p:cNvPr>
          <p:cNvSpPr txBox="1"/>
          <p:nvPr/>
        </p:nvSpPr>
        <p:spPr>
          <a:xfrm>
            <a:off x="8386760" y="649556"/>
            <a:ext cx="1541011" cy="307777"/>
          </a:xfrm>
          <a:prstGeom prst="rect">
            <a:avLst/>
          </a:prstGeom>
          <a:noFill/>
          <a:ln>
            <a:solidFill>
              <a:schemeClr val="accent2"/>
            </a:solidFill>
          </a:ln>
        </p:spPr>
        <p:txBody>
          <a:bodyPr wrap="square" lIns="0" tIns="0" rIns="0" bIns="0" rtlCol="0">
            <a:spAutoFit/>
          </a:bodyPr>
          <a:lstStyle/>
          <a:p>
            <a:pPr algn="l"/>
            <a:r>
              <a:rPr lang="en-US" sz="2000" b="1" dirty="0">
                <a:solidFill>
                  <a:schemeClr val="tx2"/>
                </a:solidFill>
              </a:rPr>
              <a:t> On 31</a:t>
            </a:r>
            <a:r>
              <a:rPr lang="en-US" sz="2000" b="1" baseline="30000" dirty="0">
                <a:solidFill>
                  <a:schemeClr val="tx2"/>
                </a:solidFill>
              </a:rPr>
              <a:t>st</a:t>
            </a:r>
            <a:r>
              <a:rPr lang="en-US" sz="2000" b="1" dirty="0">
                <a:solidFill>
                  <a:schemeClr val="tx2"/>
                </a:solidFill>
              </a:rPr>
              <a:t>  day</a:t>
            </a:r>
          </a:p>
        </p:txBody>
      </p:sp>
      <p:cxnSp>
        <p:nvCxnSpPr>
          <p:cNvPr id="27" name="Straight Arrow Connector 26">
            <a:extLst>
              <a:ext uri="{FF2B5EF4-FFF2-40B4-BE49-F238E27FC236}">
                <a16:creationId xmlns:a16="http://schemas.microsoft.com/office/drawing/2014/main" id="{02438C6F-138A-EC4B-85E3-00D71D811F3A}"/>
              </a:ext>
            </a:extLst>
          </p:cNvPr>
          <p:cNvCxnSpPr>
            <a:cxnSpLocks/>
            <a:endCxn id="32" idx="0"/>
          </p:cNvCxnSpPr>
          <p:nvPr/>
        </p:nvCxnSpPr>
        <p:spPr>
          <a:xfrm>
            <a:off x="5683100" y="2092538"/>
            <a:ext cx="2412579" cy="1815324"/>
          </a:xfrm>
          <a:prstGeom prst="straightConnector1">
            <a:avLst/>
          </a:prstGeom>
          <a:ln w="381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4EE500A-32ED-C441-8325-7A7FA9D12F44}"/>
              </a:ext>
            </a:extLst>
          </p:cNvPr>
          <p:cNvSpPr txBox="1"/>
          <p:nvPr/>
        </p:nvSpPr>
        <p:spPr>
          <a:xfrm>
            <a:off x="8528275" y="4584307"/>
            <a:ext cx="2967762" cy="307777"/>
          </a:xfrm>
          <a:prstGeom prst="rect">
            <a:avLst/>
          </a:prstGeom>
          <a:noFill/>
          <a:ln>
            <a:solidFill>
              <a:schemeClr val="accent3"/>
            </a:solidFill>
          </a:ln>
        </p:spPr>
        <p:txBody>
          <a:bodyPr wrap="square" lIns="0" tIns="0" rIns="0" bIns="0" rtlCol="0">
            <a:spAutoFit/>
          </a:bodyPr>
          <a:lstStyle/>
          <a:p>
            <a:r>
              <a:rPr lang="en-US" sz="2000">
                <a:solidFill>
                  <a:schemeClr val="accent3"/>
                </a:solidFill>
              </a:rPr>
              <a:t>Group is hard-deleted</a:t>
            </a:r>
          </a:p>
        </p:txBody>
      </p:sp>
      <p:grpSp>
        <p:nvGrpSpPr>
          <p:cNvPr id="30" name="Group 29">
            <a:extLst>
              <a:ext uri="{FF2B5EF4-FFF2-40B4-BE49-F238E27FC236}">
                <a16:creationId xmlns:a16="http://schemas.microsoft.com/office/drawing/2014/main" id="{AE05831F-EB72-EB49-806C-06FAD29E8711}"/>
              </a:ext>
            </a:extLst>
          </p:cNvPr>
          <p:cNvGrpSpPr/>
          <p:nvPr/>
        </p:nvGrpSpPr>
        <p:grpSpPr>
          <a:xfrm>
            <a:off x="7089399" y="3907862"/>
            <a:ext cx="2012560" cy="574574"/>
            <a:chOff x="7089399" y="3907862"/>
            <a:chExt cx="2012560" cy="574574"/>
          </a:xfrm>
        </p:grpSpPr>
        <p:sp>
          <p:nvSpPr>
            <p:cNvPr id="32" name="Rectangle 31">
              <a:extLst>
                <a:ext uri="{FF2B5EF4-FFF2-40B4-BE49-F238E27FC236}">
                  <a16:creationId xmlns:a16="http://schemas.microsoft.com/office/drawing/2014/main" id="{C1F4E3CB-0222-6F4F-BC0C-6DAA906BE4D8}"/>
                </a:ext>
              </a:extLst>
            </p:cNvPr>
            <p:cNvSpPr/>
            <p:nvPr/>
          </p:nvSpPr>
          <p:spPr bwMode="auto">
            <a:xfrm>
              <a:off x="7089399" y="3907862"/>
              <a:ext cx="2012560" cy="574574"/>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Planner Plan</a:t>
              </a:r>
            </a:p>
          </p:txBody>
        </p:sp>
        <p:pic>
          <p:nvPicPr>
            <p:cNvPr id="33" name="Picture 32" descr="A close up of a sign&#10;&#10;Description automatically generated">
              <a:extLst>
                <a:ext uri="{FF2B5EF4-FFF2-40B4-BE49-F238E27FC236}">
                  <a16:creationId xmlns:a16="http://schemas.microsoft.com/office/drawing/2014/main" id="{904455B5-5350-0F4F-9361-51A018C3F88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10449" y="3942111"/>
              <a:ext cx="411126" cy="445706"/>
            </a:xfrm>
            <a:prstGeom prst="rect">
              <a:avLst/>
            </a:prstGeom>
          </p:spPr>
        </p:pic>
      </p:grpSp>
      <p:sp>
        <p:nvSpPr>
          <p:cNvPr id="20" name="TextBox 19">
            <a:extLst>
              <a:ext uri="{FF2B5EF4-FFF2-40B4-BE49-F238E27FC236}">
                <a16:creationId xmlns:a16="http://schemas.microsoft.com/office/drawing/2014/main" id="{2296B729-6E7A-F445-9850-737A90E809E0}"/>
              </a:ext>
            </a:extLst>
          </p:cNvPr>
          <p:cNvSpPr txBox="1"/>
          <p:nvPr/>
        </p:nvSpPr>
        <p:spPr>
          <a:xfrm>
            <a:off x="4378947" y="2825018"/>
            <a:ext cx="3181768" cy="307777"/>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hard-delete notification</a:t>
            </a:r>
          </a:p>
        </p:txBody>
      </p:sp>
    </p:spTree>
    <p:extLst>
      <p:ext uri="{BB962C8B-B14F-4D97-AF65-F5344CB8AC3E}">
        <p14:creationId xmlns:p14="http://schemas.microsoft.com/office/powerpoint/2010/main" val="230445110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a:t>Group Deletion flow – Hard-delete</a:t>
            </a:r>
          </a:p>
        </p:txBody>
      </p:sp>
      <p:sp>
        <p:nvSpPr>
          <p:cNvPr id="28" name="Rectangle 27">
            <a:extLst>
              <a:ext uri="{FF2B5EF4-FFF2-40B4-BE49-F238E27FC236}">
                <a16:creationId xmlns:a16="http://schemas.microsoft.com/office/drawing/2014/main" id="{85E51CD7-2840-E146-8EEE-47079E1553B1}"/>
              </a:ext>
            </a:extLst>
          </p:cNvPr>
          <p:cNvSpPr/>
          <p:nvPr/>
        </p:nvSpPr>
        <p:spPr bwMode="auto">
          <a:xfrm>
            <a:off x="4013230" y="1612583"/>
            <a:ext cx="3339740"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Segoe UI" pitchFamily="34" charset="0"/>
                <a:cs typeface="Segoe UI" pitchFamily="34" charset="0"/>
              </a:rPr>
              <a:t>Group object in Azure AD</a:t>
            </a:r>
          </a:p>
        </p:txBody>
      </p:sp>
      <p:pic>
        <p:nvPicPr>
          <p:cNvPr id="31" name="Graphic 30">
            <a:extLst>
              <a:ext uri="{FF2B5EF4-FFF2-40B4-BE49-F238E27FC236}">
                <a16:creationId xmlns:a16="http://schemas.microsoft.com/office/drawing/2014/main" id="{6E523066-3836-F849-9AD4-1A1D913FE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8179" y="1673813"/>
            <a:ext cx="300768" cy="377642"/>
          </a:xfrm>
          <a:prstGeom prst="rect">
            <a:avLst/>
          </a:prstGeom>
        </p:spPr>
      </p:pic>
      <p:sp>
        <p:nvSpPr>
          <p:cNvPr id="46" name="Rectangle 45">
            <a:extLst>
              <a:ext uri="{FF2B5EF4-FFF2-40B4-BE49-F238E27FC236}">
                <a16:creationId xmlns:a16="http://schemas.microsoft.com/office/drawing/2014/main" id="{1720661A-E383-564F-AE1C-DB4384FF687C}"/>
              </a:ext>
            </a:extLst>
          </p:cNvPr>
          <p:cNvSpPr/>
          <p:nvPr/>
        </p:nvSpPr>
        <p:spPr bwMode="auto">
          <a:xfrm>
            <a:off x="5724472" y="5301732"/>
            <a:ext cx="2157850"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SharePoint Site</a:t>
            </a:r>
          </a:p>
        </p:txBody>
      </p:sp>
      <p:sp>
        <p:nvSpPr>
          <p:cNvPr id="59" name="Rectangle 58">
            <a:extLst>
              <a:ext uri="{FF2B5EF4-FFF2-40B4-BE49-F238E27FC236}">
                <a16:creationId xmlns:a16="http://schemas.microsoft.com/office/drawing/2014/main" id="{D79E9E05-82B1-9C49-BED7-CD4DAB2D79A4}"/>
              </a:ext>
            </a:extLst>
          </p:cNvPr>
          <p:cNvSpPr/>
          <p:nvPr/>
        </p:nvSpPr>
        <p:spPr bwMode="auto">
          <a:xfrm>
            <a:off x="2235910" y="3682430"/>
            <a:ext cx="1850139"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Exchange mailbox</a:t>
            </a:r>
          </a:p>
        </p:txBody>
      </p:sp>
      <p:cxnSp>
        <p:nvCxnSpPr>
          <p:cNvPr id="70" name="Straight Arrow Connector 69">
            <a:extLst>
              <a:ext uri="{FF2B5EF4-FFF2-40B4-BE49-F238E27FC236}">
                <a16:creationId xmlns:a16="http://schemas.microsoft.com/office/drawing/2014/main" id="{F93C3AFE-1666-F148-A12C-49B84A558749}"/>
              </a:ext>
            </a:extLst>
          </p:cNvPr>
          <p:cNvCxnSpPr>
            <a:cxnSpLocks/>
            <a:stCxn id="28" idx="2"/>
            <a:endCxn id="59" idx="3"/>
          </p:cNvCxnSpPr>
          <p:nvPr/>
        </p:nvCxnSpPr>
        <p:spPr>
          <a:xfrm flipH="1">
            <a:off x="4086049" y="2092538"/>
            <a:ext cx="1597051" cy="1923303"/>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22B2544-05E1-E442-A2A1-588A3CA010C5}"/>
              </a:ext>
            </a:extLst>
          </p:cNvPr>
          <p:cNvCxnSpPr>
            <a:cxnSpLocks/>
            <a:stCxn id="28" idx="2"/>
            <a:endCxn id="46" idx="0"/>
          </p:cNvCxnSpPr>
          <p:nvPr/>
        </p:nvCxnSpPr>
        <p:spPr>
          <a:xfrm>
            <a:off x="5683100" y="2092538"/>
            <a:ext cx="1120297" cy="3209194"/>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3137F18-38AD-5448-B332-793D1C8D1FA2}"/>
              </a:ext>
            </a:extLst>
          </p:cNvPr>
          <p:cNvCxnSpPr>
            <a:cxnSpLocks/>
            <a:stCxn id="28" idx="2"/>
            <a:endCxn id="80" idx="0"/>
          </p:cNvCxnSpPr>
          <p:nvPr/>
        </p:nvCxnSpPr>
        <p:spPr>
          <a:xfrm flipH="1">
            <a:off x="4318173" y="2092538"/>
            <a:ext cx="1364927" cy="3158288"/>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73" name="Picture 72" descr="A close up of a logo&#10;&#10;Description automatically generated">
            <a:extLst>
              <a:ext uri="{FF2B5EF4-FFF2-40B4-BE49-F238E27FC236}">
                <a16:creationId xmlns:a16="http://schemas.microsoft.com/office/drawing/2014/main" id="{7189B880-6466-4C48-A425-6F1EEDD87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0002" y="3743308"/>
            <a:ext cx="604212" cy="605943"/>
          </a:xfrm>
          <a:prstGeom prst="rect">
            <a:avLst/>
          </a:prstGeom>
        </p:spPr>
      </p:pic>
      <p:sp>
        <p:nvSpPr>
          <p:cNvPr id="80" name="Rectangle 79">
            <a:extLst>
              <a:ext uri="{FF2B5EF4-FFF2-40B4-BE49-F238E27FC236}">
                <a16:creationId xmlns:a16="http://schemas.microsoft.com/office/drawing/2014/main" id="{253325CB-07ED-354F-9E5B-6ED030838439}"/>
              </a:ext>
            </a:extLst>
          </p:cNvPr>
          <p:cNvSpPr/>
          <p:nvPr/>
        </p:nvSpPr>
        <p:spPr bwMode="auto">
          <a:xfrm>
            <a:off x="3160979" y="5250826"/>
            <a:ext cx="2314387"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Teams channel</a:t>
            </a:r>
            <a:r>
              <a:rPr kumimoji="0" lang="en-US" sz="1800" b="0" i="0" u="none" strike="noStrike" kern="1200" cap="none" spc="0" normalizeH="0" noProof="0">
                <a:ln>
                  <a:noFill/>
                </a:ln>
                <a:effectLst/>
                <a:uLnTx/>
                <a:uFillTx/>
                <a:latin typeface="Segoe UI"/>
                <a:ea typeface="+mn-ea"/>
                <a:cs typeface="Segoe UI" pitchFamily="34" charset="0"/>
              </a:rPr>
              <a:t> thread</a:t>
            </a:r>
            <a:endParaRPr kumimoji="0" lang="en-US" sz="1800" b="0" i="0" u="none" strike="noStrike" kern="1200" cap="none" spc="0" normalizeH="0" baseline="0" noProof="0">
              <a:ln>
                <a:noFill/>
              </a:ln>
              <a:effectLst/>
              <a:uLnTx/>
              <a:uFillTx/>
              <a:latin typeface="Segoe UI"/>
              <a:ea typeface="+mn-ea"/>
              <a:cs typeface="Segoe UI" pitchFamily="34" charset="0"/>
            </a:endParaRPr>
          </a:p>
        </p:txBody>
      </p:sp>
      <p:pic>
        <p:nvPicPr>
          <p:cNvPr id="82" name="Picture 81" descr="A close up of a logo&#10;&#10;Description automatically generated">
            <a:extLst>
              <a:ext uri="{FF2B5EF4-FFF2-40B4-BE49-F238E27FC236}">
                <a16:creationId xmlns:a16="http://schemas.microsoft.com/office/drawing/2014/main" id="{161310FF-F79A-4549-813C-3789A65F51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42904" y="5366089"/>
            <a:ext cx="456547" cy="436294"/>
          </a:xfrm>
          <a:prstGeom prst="rect">
            <a:avLst/>
          </a:prstGeom>
        </p:spPr>
      </p:pic>
      <p:pic>
        <p:nvPicPr>
          <p:cNvPr id="84" name="Picture 83" descr="A picture containing sign&#10;&#10;Description automatically generated">
            <a:extLst>
              <a:ext uri="{FF2B5EF4-FFF2-40B4-BE49-F238E27FC236}">
                <a16:creationId xmlns:a16="http://schemas.microsoft.com/office/drawing/2014/main" id="{2B599223-81BA-464C-9884-55D9BDD0A1D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24472" y="5401581"/>
            <a:ext cx="518328" cy="467121"/>
          </a:xfrm>
          <a:prstGeom prst="rect">
            <a:avLst/>
          </a:prstGeom>
        </p:spPr>
      </p:pic>
      <p:sp>
        <p:nvSpPr>
          <p:cNvPr id="23" name="TextBox 22">
            <a:extLst>
              <a:ext uri="{FF2B5EF4-FFF2-40B4-BE49-F238E27FC236}">
                <a16:creationId xmlns:a16="http://schemas.microsoft.com/office/drawing/2014/main" id="{0DD05FCB-3640-6047-8B43-FA2017810939}"/>
              </a:ext>
            </a:extLst>
          </p:cNvPr>
          <p:cNvSpPr txBox="1"/>
          <p:nvPr/>
        </p:nvSpPr>
        <p:spPr>
          <a:xfrm>
            <a:off x="6570209" y="2179104"/>
            <a:ext cx="2889702" cy="307777"/>
          </a:xfrm>
          <a:prstGeom prst="rect">
            <a:avLst/>
          </a:prstGeom>
          <a:noFill/>
          <a:ln>
            <a:solidFill>
              <a:schemeClr val="accent3"/>
            </a:solidFill>
          </a:ln>
        </p:spPr>
        <p:txBody>
          <a:bodyPr wrap="none" lIns="0" tIns="0" rIns="0" bIns="0" rtlCol="0">
            <a:spAutoFit/>
          </a:bodyPr>
          <a:lstStyle/>
          <a:p>
            <a:pPr algn="l"/>
            <a:r>
              <a:rPr lang="en-US" sz="2000">
                <a:solidFill>
                  <a:schemeClr val="accent3"/>
                </a:solidFill>
              </a:rPr>
              <a:t>  Group object hard-deleted</a:t>
            </a:r>
          </a:p>
        </p:txBody>
      </p:sp>
      <p:sp>
        <p:nvSpPr>
          <p:cNvPr id="21" name="TextBox 20">
            <a:extLst>
              <a:ext uri="{FF2B5EF4-FFF2-40B4-BE49-F238E27FC236}">
                <a16:creationId xmlns:a16="http://schemas.microsoft.com/office/drawing/2014/main" id="{C663F520-ACAC-7E44-ADEB-DFCCA088AE74}"/>
              </a:ext>
            </a:extLst>
          </p:cNvPr>
          <p:cNvSpPr txBox="1"/>
          <p:nvPr/>
        </p:nvSpPr>
        <p:spPr>
          <a:xfrm>
            <a:off x="238805" y="4455034"/>
            <a:ext cx="2280561" cy="307777"/>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is hard-deleted</a:t>
            </a:r>
          </a:p>
        </p:txBody>
      </p:sp>
      <p:sp>
        <p:nvSpPr>
          <p:cNvPr id="22" name="TextBox 21">
            <a:extLst>
              <a:ext uri="{FF2B5EF4-FFF2-40B4-BE49-F238E27FC236}">
                <a16:creationId xmlns:a16="http://schemas.microsoft.com/office/drawing/2014/main" id="{3A1AB31A-4091-4F4F-B3DF-82C296BE4794}"/>
              </a:ext>
            </a:extLst>
          </p:cNvPr>
          <p:cNvSpPr txBox="1"/>
          <p:nvPr/>
        </p:nvSpPr>
        <p:spPr>
          <a:xfrm>
            <a:off x="1775071" y="6032910"/>
            <a:ext cx="2280561" cy="307777"/>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is hard-deleted</a:t>
            </a:r>
          </a:p>
        </p:txBody>
      </p:sp>
      <p:sp>
        <p:nvSpPr>
          <p:cNvPr id="24" name="TextBox 23">
            <a:extLst>
              <a:ext uri="{FF2B5EF4-FFF2-40B4-BE49-F238E27FC236}">
                <a16:creationId xmlns:a16="http://schemas.microsoft.com/office/drawing/2014/main" id="{A3EBA484-83D5-8149-94A3-2295BE724782}"/>
              </a:ext>
            </a:extLst>
          </p:cNvPr>
          <p:cNvSpPr txBox="1"/>
          <p:nvPr/>
        </p:nvSpPr>
        <p:spPr>
          <a:xfrm>
            <a:off x="6803397" y="6113855"/>
            <a:ext cx="3719352" cy="307777"/>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Site content is permanently deleted</a:t>
            </a:r>
          </a:p>
        </p:txBody>
      </p:sp>
      <p:sp>
        <p:nvSpPr>
          <p:cNvPr id="26" name="TextBox 25">
            <a:extLst>
              <a:ext uri="{FF2B5EF4-FFF2-40B4-BE49-F238E27FC236}">
                <a16:creationId xmlns:a16="http://schemas.microsoft.com/office/drawing/2014/main" id="{CC67379A-61E5-FB4E-BD78-DBB0D408DA34}"/>
              </a:ext>
            </a:extLst>
          </p:cNvPr>
          <p:cNvSpPr txBox="1"/>
          <p:nvPr/>
        </p:nvSpPr>
        <p:spPr>
          <a:xfrm>
            <a:off x="8386760" y="649556"/>
            <a:ext cx="1541011" cy="307777"/>
          </a:xfrm>
          <a:prstGeom prst="rect">
            <a:avLst/>
          </a:prstGeom>
          <a:noFill/>
          <a:ln>
            <a:solidFill>
              <a:schemeClr val="accent2"/>
            </a:solidFill>
          </a:ln>
        </p:spPr>
        <p:txBody>
          <a:bodyPr wrap="square" lIns="0" tIns="0" rIns="0" bIns="0" rtlCol="0">
            <a:spAutoFit/>
          </a:bodyPr>
          <a:lstStyle/>
          <a:p>
            <a:pPr algn="l"/>
            <a:r>
              <a:rPr lang="en-US" sz="2000" b="1" dirty="0">
                <a:solidFill>
                  <a:schemeClr val="tx2"/>
                </a:solidFill>
              </a:rPr>
              <a:t> On 94</a:t>
            </a:r>
            <a:r>
              <a:rPr lang="en-US" sz="2000" b="1" baseline="30000" dirty="0">
                <a:solidFill>
                  <a:schemeClr val="tx2"/>
                </a:solidFill>
              </a:rPr>
              <a:t>th</a:t>
            </a:r>
            <a:r>
              <a:rPr lang="en-US" sz="2000" b="1" dirty="0">
                <a:solidFill>
                  <a:schemeClr val="tx2"/>
                </a:solidFill>
              </a:rPr>
              <a:t> day</a:t>
            </a:r>
          </a:p>
        </p:txBody>
      </p:sp>
      <p:cxnSp>
        <p:nvCxnSpPr>
          <p:cNvPr id="27" name="Straight Arrow Connector 26">
            <a:extLst>
              <a:ext uri="{FF2B5EF4-FFF2-40B4-BE49-F238E27FC236}">
                <a16:creationId xmlns:a16="http://schemas.microsoft.com/office/drawing/2014/main" id="{A90BDB39-757D-E14D-BECB-5120CB62F711}"/>
              </a:ext>
            </a:extLst>
          </p:cNvPr>
          <p:cNvCxnSpPr>
            <a:cxnSpLocks/>
            <a:endCxn id="32" idx="0"/>
          </p:cNvCxnSpPr>
          <p:nvPr/>
        </p:nvCxnSpPr>
        <p:spPr>
          <a:xfrm>
            <a:off x="5683100" y="2092538"/>
            <a:ext cx="2412579" cy="1815324"/>
          </a:xfrm>
          <a:prstGeom prst="straightConnector1">
            <a:avLst/>
          </a:prstGeom>
          <a:ln w="381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7A1FE16-E51D-D446-99E6-A886E06CD09F}"/>
              </a:ext>
            </a:extLst>
          </p:cNvPr>
          <p:cNvSpPr txBox="1"/>
          <p:nvPr/>
        </p:nvSpPr>
        <p:spPr>
          <a:xfrm>
            <a:off x="8528275" y="4584307"/>
            <a:ext cx="2967762" cy="307777"/>
          </a:xfrm>
          <a:prstGeom prst="rect">
            <a:avLst/>
          </a:prstGeom>
          <a:noFill/>
          <a:ln>
            <a:solidFill>
              <a:schemeClr val="accent3"/>
            </a:solidFill>
          </a:ln>
        </p:spPr>
        <p:txBody>
          <a:bodyPr wrap="square" lIns="0" tIns="0" rIns="0" bIns="0" rtlCol="0">
            <a:spAutoFit/>
          </a:bodyPr>
          <a:lstStyle/>
          <a:p>
            <a:r>
              <a:rPr lang="en-US" sz="2000">
                <a:solidFill>
                  <a:schemeClr val="accent3"/>
                </a:solidFill>
              </a:rPr>
              <a:t>Group is hard-deleted</a:t>
            </a:r>
          </a:p>
        </p:txBody>
      </p:sp>
      <p:grpSp>
        <p:nvGrpSpPr>
          <p:cNvPr id="30" name="Group 29">
            <a:extLst>
              <a:ext uri="{FF2B5EF4-FFF2-40B4-BE49-F238E27FC236}">
                <a16:creationId xmlns:a16="http://schemas.microsoft.com/office/drawing/2014/main" id="{76185D18-ADD4-8448-B520-26674E58C97F}"/>
              </a:ext>
            </a:extLst>
          </p:cNvPr>
          <p:cNvGrpSpPr/>
          <p:nvPr/>
        </p:nvGrpSpPr>
        <p:grpSpPr>
          <a:xfrm>
            <a:off x="7089399" y="3907862"/>
            <a:ext cx="2012560" cy="574574"/>
            <a:chOff x="7089399" y="3907862"/>
            <a:chExt cx="2012560" cy="574574"/>
          </a:xfrm>
        </p:grpSpPr>
        <p:sp>
          <p:nvSpPr>
            <p:cNvPr id="32" name="Rectangle 31">
              <a:extLst>
                <a:ext uri="{FF2B5EF4-FFF2-40B4-BE49-F238E27FC236}">
                  <a16:creationId xmlns:a16="http://schemas.microsoft.com/office/drawing/2014/main" id="{3D87F487-347C-844F-9728-3FC14988D202}"/>
                </a:ext>
              </a:extLst>
            </p:cNvPr>
            <p:cNvSpPr/>
            <p:nvPr/>
          </p:nvSpPr>
          <p:spPr bwMode="auto">
            <a:xfrm>
              <a:off x="7089399" y="3907862"/>
              <a:ext cx="2012560" cy="574574"/>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Planner Plan</a:t>
              </a:r>
            </a:p>
          </p:txBody>
        </p:sp>
        <p:pic>
          <p:nvPicPr>
            <p:cNvPr id="33" name="Picture 32" descr="A close up of a sign&#10;&#10;Description automatically generated">
              <a:extLst>
                <a:ext uri="{FF2B5EF4-FFF2-40B4-BE49-F238E27FC236}">
                  <a16:creationId xmlns:a16="http://schemas.microsoft.com/office/drawing/2014/main" id="{8937911B-A899-1F42-8405-0E18C222831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10449" y="3942111"/>
              <a:ext cx="411126" cy="445706"/>
            </a:xfrm>
            <a:prstGeom prst="rect">
              <a:avLst/>
            </a:prstGeom>
          </p:spPr>
        </p:pic>
      </p:grpSp>
      <p:sp>
        <p:nvSpPr>
          <p:cNvPr id="20" name="TextBox 19">
            <a:extLst>
              <a:ext uri="{FF2B5EF4-FFF2-40B4-BE49-F238E27FC236}">
                <a16:creationId xmlns:a16="http://schemas.microsoft.com/office/drawing/2014/main" id="{2296B729-6E7A-F445-9850-737A90E809E0}"/>
              </a:ext>
            </a:extLst>
          </p:cNvPr>
          <p:cNvSpPr txBox="1"/>
          <p:nvPr/>
        </p:nvSpPr>
        <p:spPr>
          <a:xfrm>
            <a:off x="4378947" y="2825018"/>
            <a:ext cx="3181768" cy="307777"/>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hard-delete notification</a:t>
            </a:r>
          </a:p>
        </p:txBody>
      </p:sp>
    </p:spTree>
    <p:extLst>
      <p:ext uri="{BB962C8B-B14F-4D97-AF65-F5344CB8AC3E}">
        <p14:creationId xmlns:p14="http://schemas.microsoft.com/office/powerpoint/2010/main" val="123877455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a:t>Group Deletion flow - Retention</a:t>
            </a:r>
          </a:p>
        </p:txBody>
      </p:sp>
      <p:sp>
        <p:nvSpPr>
          <p:cNvPr id="28" name="Rectangle 27">
            <a:extLst>
              <a:ext uri="{FF2B5EF4-FFF2-40B4-BE49-F238E27FC236}">
                <a16:creationId xmlns:a16="http://schemas.microsoft.com/office/drawing/2014/main" id="{85E51CD7-2840-E146-8EEE-47079E1553B1}"/>
              </a:ext>
            </a:extLst>
          </p:cNvPr>
          <p:cNvSpPr/>
          <p:nvPr/>
        </p:nvSpPr>
        <p:spPr bwMode="auto">
          <a:xfrm>
            <a:off x="4013230" y="1612583"/>
            <a:ext cx="3339740"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Segoe UI" pitchFamily="34" charset="0"/>
                <a:cs typeface="Segoe UI" pitchFamily="34" charset="0"/>
              </a:rPr>
              <a:t>Group object in Azure AD</a:t>
            </a:r>
          </a:p>
        </p:txBody>
      </p:sp>
      <p:pic>
        <p:nvPicPr>
          <p:cNvPr id="31" name="Graphic 30">
            <a:extLst>
              <a:ext uri="{FF2B5EF4-FFF2-40B4-BE49-F238E27FC236}">
                <a16:creationId xmlns:a16="http://schemas.microsoft.com/office/drawing/2014/main" id="{6E523066-3836-F849-9AD4-1A1D913FE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8179" y="1673813"/>
            <a:ext cx="300768" cy="377642"/>
          </a:xfrm>
          <a:prstGeom prst="rect">
            <a:avLst/>
          </a:prstGeom>
        </p:spPr>
      </p:pic>
      <p:sp>
        <p:nvSpPr>
          <p:cNvPr id="46" name="Rectangle 45">
            <a:extLst>
              <a:ext uri="{FF2B5EF4-FFF2-40B4-BE49-F238E27FC236}">
                <a16:creationId xmlns:a16="http://schemas.microsoft.com/office/drawing/2014/main" id="{1720661A-E383-564F-AE1C-DB4384FF687C}"/>
              </a:ext>
            </a:extLst>
          </p:cNvPr>
          <p:cNvSpPr/>
          <p:nvPr/>
        </p:nvSpPr>
        <p:spPr bwMode="auto">
          <a:xfrm>
            <a:off x="5724472" y="5301732"/>
            <a:ext cx="2157850"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SharePoint Site</a:t>
            </a:r>
          </a:p>
        </p:txBody>
      </p:sp>
      <p:sp>
        <p:nvSpPr>
          <p:cNvPr id="59" name="Rectangle 58">
            <a:extLst>
              <a:ext uri="{FF2B5EF4-FFF2-40B4-BE49-F238E27FC236}">
                <a16:creationId xmlns:a16="http://schemas.microsoft.com/office/drawing/2014/main" id="{D79E9E05-82B1-9C49-BED7-CD4DAB2D79A4}"/>
              </a:ext>
            </a:extLst>
          </p:cNvPr>
          <p:cNvSpPr/>
          <p:nvPr/>
        </p:nvSpPr>
        <p:spPr bwMode="auto">
          <a:xfrm>
            <a:off x="2235910" y="3682430"/>
            <a:ext cx="1850139"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Exchange mailbox</a:t>
            </a:r>
          </a:p>
        </p:txBody>
      </p:sp>
      <p:cxnSp>
        <p:nvCxnSpPr>
          <p:cNvPr id="70" name="Straight Arrow Connector 69">
            <a:extLst>
              <a:ext uri="{FF2B5EF4-FFF2-40B4-BE49-F238E27FC236}">
                <a16:creationId xmlns:a16="http://schemas.microsoft.com/office/drawing/2014/main" id="{F93C3AFE-1666-F148-A12C-49B84A558749}"/>
              </a:ext>
            </a:extLst>
          </p:cNvPr>
          <p:cNvCxnSpPr>
            <a:cxnSpLocks/>
            <a:stCxn id="28" idx="2"/>
            <a:endCxn id="59" idx="3"/>
          </p:cNvCxnSpPr>
          <p:nvPr/>
        </p:nvCxnSpPr>
        <p:spPr>
          <a:xfrm flipH="1">
            <a:off x="4086049" y="2092538"/>
            <a:ext cx="1597051" cy="1923303"/>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22B2544-05E1-E442-A2A1-588A3CA010C5}"/>
              </a:ext>
            </a:extLst>
          </p:cNvPr>
          <p:cNvCxnSpPr>
            <a:cxnSpLocks/>
            <a:stCxn id="28" idx="2"/>
            <a:endCxn id="46" idx="0"/>
          </p:cNvCxnSpPr>
          <p:nvPr/>
        </p:nvCxnSpPr>
        <p:spPr>
          <a:xfrm>
            <a:off x="5683100" y="2092538"/>
            <a:ext cx="1120297" cy="3209194"/>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3137F18-38AD-5448-B332-793D1C8D1FA2}"/>
              </a:ext>
            </a:extLst>
          </p:cNvPr>
          <p:cNvCxnSpPr>
            <a:cxnSpLocks/>
            <a:stCxn id="28" idx="2"/>
            <a:endCxn id="80" idx="0"/>
          </p:cNvCxnSpPr>
          <p:nvPr/>
        </p:nvCxnSpPr>
        <p:spPr>
          <a:xfrm flipH="1">
            <a:off x="4318173" y="2092538"/>
            <a:ext cx="1364927" cy="3158288"/>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73" name="Picture 72" descr="A close up of a logo&#10;&#10;Description automatically generated">
            <a:extLst>
              <a:ext uri="{FF2B5EF4-FFF2-40B4-BE49-F238E27FC236}">
                <a16:creationId xmlns:a16="http://schemas.microsoft.com/office/drawing/2014/main" id="{7189B880-6466-4C48-A425-6F1EEDD87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0002" y="3743308"/>
            <a:ext cx="604212" cy="605943"/>
          </a:xfrm>
          <a:prstGeom prst="rect">
            <a:avLst/>
          </a:prstGeom>
        </p:spPr>
      </p:pic>
      <p:sp>
        <p:nvSpPr>
          <p:cNvPr id="80" name="Rectangle 79">
            <a:extLst>
              <a:ext uri="{FF2B5EF4-FFF2-40B4-BE49-F238E27FC236}">
                <a16:creationId xmlns:a16="http://schemas.microsoft.com/office/drawing/2014/main" id="{253325CB-07ED-354F-9E5B-6ED030838439}"/>
              </a:ext>
            </a:extLst>
          </p:cNvPr>
          <p:cNvSpPr/>
          <p:nvPr/>
        </p:nvSpPr>
        <p:spPr bwMode="auto">
          <a:xfrm>
            <a:off x="3160979" y="5250826"/>
            <a:ext cx="2314387"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Teams channel</a:t>
            </a:r>
            <a:r>
              <a:rPr kumimoji="0" lang="en-US" sz="1800" b="0" i="0" u="none" strike="noStrike" kern="1200" cap="none" spc="0" normalizeH="0" noProof="0">
                <a:ln>
                  <a:noFill/>
                </a:ln>
                <a:effectLst/>
                <a:uLnTx/>
                <a:uFillTx/>
                <a:latin typeface="Segoe UI"/>
                <a:ea typeface="+mn-ea"/>
                <a:cs typeface="Segoe UI" pitchFamily="34" charset="0"/>
              </a:rPr>
              <a:t> thread</a:t>
            </a:r>
            <a:endParaRPr kumimoji="0" lang="en-US" sz="1800" b="0" i="0" u="none" strike="noStrike" kern="1200" cap="none" spc="0" normalizeH="0" baseline="0" noProof="0">
              <a:ln>
                <a:noFill/>
              </a:ln>
              <a:effectLst/>
              <a:uLnTx/>
              <a:uFillTx/>
              <a:latin typeface="Segoe UI"/>
              <a:ea typeface="+mn-ea"/>
              <a:cs typeface="Segoe UI" pitchFamily="34" charset="0"/>
            </a:endParaRPr>
          </a:p>
        </p:txBody>
      </p:sp>
      <p:pic>
        <p:nvPicPr>
          <p:cNvPr id="82" name="Picture 81" descr="A close up of a logo&#10;&#10;Description automatically generated">
            <a:extLst>
              <a:ext uri="{FF2B5EF4-FFF2-40B4-BE49-F238E27FC236}">
                <a16:creationId xmlns:a16="http://schemas.microsoft.com/office/drawing/2014/main" id="{161310FF-F79A-4549-813C-3789A65F51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42904" y="5366089"/>
            <a:ext cx="456547" cy="436294"/>
          </a:xfrm>
          <a:prstGeom prst="rect">
            <a:avLst/>
          </a:prstGeom>
        </p:spPr>
      </p:pic>
      <p:pic>
        <p:nvPicPr>
          <p:cNvPr id="84" name="Picture 83" descr="A picture containing sign&#10;&#10;Description automatically generated">
            <a:extLst>
              <a:ext uri="{FF2B5EF4-FFF2-40B4-BE49-F238E27FC236}">
                <a16:creationId xmlns:a16="http://schemas.microsoft.com/office/drawing/2014/main" id="{2B599223-81BA-464C-9884-55D9BDD0A1D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24472" y="5401581"/>
            <a:ext cx="518328" cy="467121"/>
          </a:xfrm>
          <a:prstGeom prst="rect">
            <a:avLst/>
          </a:prstGeom>
        </p:spPr>
      </p:pic>
      <p:sp>
        <p:nvSpPr>
          <p:cNvPr id="23" name="TextBox 22">
            <a:extLst>
              <a:ext uri="{FF2B5EF4-FFF2-40B4-BE49-F238E27FC236}">
                <a16:creationId xmlns:a16="http://schemas.microsoft.com/office/drawing/2014/main" id="{0DD05FCB-3640-6047-8B43-FA2017810939}"/>
              </a:ext>
            </a:extLst>
          </p:cNvPr>
          <p:cNvSpPr txBox="1"/>
          <p:nvPr/>
        </p:nvSpPr>
        <p:spPr>
          <a:xfrm>
            <a:off x="6570209" y="2179104"/>
            <a:ext cx="4001352" cy="307777"/>
          </a:xfrm>
          <a:prstGeom prst="rect">
            <a:avLst/>
          </a:prstGeom>
          <a:noFill/>
          <a:ln>
            <a:solidFill>
              <a:schemeClr val="accent3"/>
            </a:solidFill>
          </a:ln>
        </p:spPr>
        <p:txBody>
          <a:bodyPr wrap="none" lIns="0" tIns="0" rIns="0" bIns="0" rtlCol="0">
            <a:spAutoFit/>
          </a:bodyPr>
          <a:lstStyle/>
          <a:p>
            <a:pPr algn="l"/>
            <a:r>
              <a:rPr lang="en-US" sz="2000">
                <a:solidFill>
                  <a:schemeClr val="accent3"/>
                </a:solidFill>
              </a:rPr>
              <a:t>  Group object soft-deleted for 30 days</a:t>
            </a:r>
          </a:p>
        </p:txBody>
      </p:sp>
      <p:sp>
        <p:nvSpPr>
          <p:cNvPr id="21" name="TextBox 20">
            <a:extLst>
              <a:ext uri="{FF2B5EF4-FFF2-40B4-BE49-F238E27FC236}">
                <a16:creationId xmlns:a16="http://schemas.microsoft.com/office/drawing/2014/main" id="{C663F520-ACAC-7E44-ADEB-DFCCA088AE74}"/>
              </a:ext>
            </a:extLst>
          </p:cNvPr>
          <p:cNvSpPr txBox="1"/>
          <p:nvPr/>
        </p:nvSpPr>
        <p:spPr>
          <a:xfrm>
            <a:off x="238805" y="4455034"/>
            <a:ext cx="3392211" cy="615553"/>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is soft-deleted for 30 days</a:t>
            </a:r>
          </a:p>
          <a:p>
            <a:pPr algn="l"/>
            <a:r>
              <a:rPr lang="en-US" sz="2000">
                <a:solidFill>
                  <a:schemeClr val="accent3"/>
                </a:solidFill>
              </a:rPr>
              <a:t>&amp; email address is released</a:t>
            </a:r>
          </a:p>
        </p:txBody>
      </p:sp>
      <p:sp>
        <p:nvSpPr>
          <p:cNvPr id="22" name="TextBox 21">
            <a:extLst>
              <a:ext uri="{FF2B5EF4-FFF2-40B4-BE49-F238E27FC236}">
                <a16:creationId xmlns:a16="http://schemas.microsoft.com/office/drawing/2014/main" id="{3A1AB31A-4091-4F4F-B3DF-82C296BE4794}"/>
              </a:ext>
            </a:extLst>
          </p:cNvPr>
          <p:cNvSpPr txBox="1"/>
          <p:nvPr/>
        </p:nvSpPr>
        <p:spPr>
          <a:xfrm>
            <a:off x="1775071" y="6032910"/>
            <a:ext cx="3392211" cy="307777"/>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is soft-deleted for 30 days</a:t>
            </a:r>
          </a:p>
        </p:txBody>
      </p:sp>
      <p:sp>
        <p:nvSpPr>
          <p:cNvPr id="24" name="TextBox 23">
            <a:extLst>
              <a:ext uri="{FF2B5EF4-FFF2-40B4-BE49-F238E27FC236}">
                <a16:creationId xmlns:a16="http://schemas.microsoft.com/office/drawing/2014/main" id="{A3EBA484-83D5-8149-94A3-2295BE724782}"/>
              </a:ext>
            </a:extLst>
          </p:cNvPr>
          <p:cNvSpPr txBox="1"/>
          <p:nvPr/>
        </p:nvSpPr>
        <p:spPr>
          <a:xfrm>
            <a:off x="6803397" y="6113855"/>
            <a:ext cx="3392211" cy="615553"/>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is soft-deleted for 93 days</a:t>
            </a:r>
          </a:p>
          <a:p>
            <a:pPr algn="l"/>
            <a:r>
              <a:rPr lang="en-US" sz="2000">
                <a:solidFill>
                  <a:schemeClr val="accent3"/>
                </a:solidFill>
              </a:rPr>
              <a:t>&amp; site-</a:t>
            </a:r>
            <a:r>
              <a:rPr lang="en-US" sz="2000" err="1">
                <a:solidFill>
                  <a:schemeClr val="accent3"/>
                </a:solidFill>
              </a:rPr>
              <a:t>url</a:t>
            </a:r>
            <a:r>
              <a:rPr lang="en-US" sz="2000">
                <a:solidFill>
                  <a:schemeClr val="accent3"/>
                </a:solidFill>
              </a:rPr>
              <a:t> is not released</a:t>
            </a:r>
          </a:p>
        </p:txBody>
      </p:sp>
      <p:cxnSp>
        <p:nvCxnSpPr>
          <p:cNvPr id="26" name="Straight Arrow Connector 25">
            <a:extLst>
              <a:ext uri="{FF2B5EF4-FFF2-40B4-BE49-F238E27FC236}">
                <a16:creationId xmlns:a16="http://schemas.microsoft.com/office/drawing/2014/main" id="{071FE9D3-F01B-A24D-8DE3-E16B8C69CA8B}"/>
              </a:ext>
            </a:extLst>
          </p:cNvPr>
          <p:cNvCxnSpPr>
            <a:cxnSpLocks/>
            <a:endCxn id="32" idx="0"/>
          </p:cNvCxnSpPr>
          <p:nvPr/>
        </p:nvCxnSpPr>
        <p:spPr>
          <a:xfrm>
            <a:off x="5683100" y="2092538"/>
            <a:ext cx="2412579" cy="1815324"/>
          </a:xfrm>
          <a:prstGeom prst="straightConnector1">
            <a:avLst/>
          </a:prstGeom>
          <a:ln w="381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F5FAB54-8639-1F4A-BE57-17A39A5F84FB}"/>
              </a:ext>
            </a:extLst>
          </p:cNvPr>
          <p:cNvSpPr txBox="1"/>
          <p:nvPr/>
        </p:nvSpPr>
        <p:spPr>
          <a:xfrm>
            <a:off x="8528275" y="4584307"/>
            <a:ext cx="2967762" cy="615553"/>
          </a:xfrm>
          <a:prstGeom prst="rect">
            <a:avLst/>
          </a:prstGeom>
          <a:noFill/>
          <a:ln>
            <a:solidFill>
              <a:schemeClr val="accent3"/>
            </a:solidFill>
          </a:ln>
        </p:spPr>
        <p:txBody>
          <a:bodyPr wrap="square" lIns="0" tIns="0" rIns="0" bIns="0" rtlCol="0">
            <a:spAutoFit/>
          </a:bodyPr>
          <a:lstStyle/>
          <a:p>
            <a:r>
              <a:rPr lang="en-US" sz="2000">
                <a:solidFill>
                  <a:schemeClr val="accent3"/>
                </a:solidFill>
              </a:rPr>
              <a:t>Group is soft-deleted for 30 days</a:t>
            </a:r>
          </a:p>
        </p:txBody>
      </p:sp>
      <p:grpSp>
        <p:nvGrpSpPr>
          <p:cNvPr id="29" name="Group 28">
            <a:extLst>
              <a:ext uri="{FF2B5EF4-FFF2-40B4-BE49-F238E27FC236}">
                <a16:creationId xmlns:a16="http://schemas.microsoft.com/office/drawing/2014/main" id="{9C545884-46B8-3F40-93D8-4B3E21E6716D}"/>
              </a:ext>
            </a:extLst>
          </p:cNvPr>
          <p:cNvGrpSpPr/>
          <p:nvPr/>
        </p:nvGrpSpPr>
        <p:grpSpPr>
          <a:xfrm>
            <a:off x="7089399" y="3907862"/>
            <a:ext cx="2012560" cy="574574"/>
            <a:chOff x="7089399" y="3907862"/>
            <a:chExt cx="2012560" cy="574574"/>
          </a:xfrm>
        </p:grpSpPr>
        <p:sp>
          <p:nvSpPr>
            <p:cNvPr id="32" name="Rectangle 31">
              <a:extLst>
                <a:ext uri="{FF2B5EF4-FFF2-40B4-BE49-F238E27FC236}">
                  <a16:creationId xmlns:a16="http://schemas.microsoft.com/office/drawing/2014/main" id="{016FBE86-3C49-F747-83D8-302DA27A4F5A}"/>
                </a:ext>
              </a:extLst>
            </p:cNvPr>
            <p:cNvSpPr/>
            <p:nvPr/>
          </p:nvSpPr>
          <p:spPr bwMode="auto">
            <a:xfrm>
              <a:off x="7089399" y="3907862"/>
              <a:ext cx="2012560" cy="574574"/>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Planner Plan</a:t>
              </a:r>
            </a:p>
          </p:txBody>
        </p:sp>
        <p:pic>
          <p:nvPicPr>
            <p:cNvPr id="33" name="Picture 32" descr="A close up of a sign&#10;&#10;Description automatically generated">
              <a:extLst>
                <a:ext uri="{FF2B5EF4-FFF2-40B4-BE49-F238E27FC236}">
                  <a16:creationId xmlns:a16="http://schemas.microsoft.com/office/drawing/2014/main" id="{2B07ED9F-4CDB-234A-B5A8-E67B2DF6A5A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10449" y="3942111"/>
              <a:ext cx="411126" cy="445706"/>
            </a:xfrm>
            <a:prstGeom prst="rect">
              <a:avLst/>
            </a:prstGeom>
          </p:spPr>
        </p:pic>
      </p:grpSp>
      <p:sp>
        <p:nvSpPr>
          <p:cNvPr id="20" name="TextBox 19">
            <a:extLst>
              <a:ext uri="{FF2B5EF4-FFF2-40B4-BE49-F238E27FC236}">
                <a16:creationId xmlns:a16="http://schemas.microsoft.com/office/drawing/2014/main" id="{2296B729-6E7A-F445-9850-737A90E809E0}"/>
              </a:ext>
            </a:extLst>
          </p:cNvPr>
          <p:cNvSpPr txBox="1"/>
          <p:nvPr/>
        </p:nvSpPr>
        <p:spPr>
          <a:xfrm>
            <a:off x="4378947" y="2825018"/>
            <a:ext cx="2624245" cy="307777"/>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delete notification</a:t>
            </a:r>
          </a:p>
        </p:txBody>
      </p:sp>
      <p:sp>
        <p:nvSpPr>
          <p:cNvPr id="25" name="TextBox 24">
            <a:extLst>
              <a:ext uri="{FF2B5EF4-FFF2-40B4-BE49-F238E27FC236}">
                <a16:creationId xmlns:a16="http://schemas.microsoft.com/office/drawing/2014/main" id="{CBDEDBA6-4CC9-C242-B568-F113BC0DBB0F}"/>
              </a:ext>
            </a:extLst>
          </p:cNvPr>
          <p:cNvSpPr txBox="1"/>
          <p:nvPr/>
        </p:nvSpPr>
        <p:spPr>
          <a:xfrm>
            <a:off x="7432089" y="1615901"/>
            <a:ext cx="3339740" cy="276999"/>
          </a:xfrm>
          <a:prstGeom prst="rect">
            <a:avLst/>
          </a:prstGeom>
          <a:noFill/>
          <a:ln>
            <a:solidFill>
              <a:schemeClr val="accent2"/>
            </a:solidFill>
          </a:ln>
        </p:spPr>
        <p:txBody>
          <a:bodyPr wrap="square" lIns="0" tIns="0" rIns="0" bIns="0" rtlCol="0">
            <a:spAutoFit/>
          </a:bodyPr>
          <a:lstStyle/>
          <a:p>
            <a:r>
              <a:rPr lang="en-US" sz="1800" dirty="0">
                <a:solidFill>
                  <a:schemeClr val="tx2"/>
                </a:solidFill>
              </a:rPr>
              <a:t>Group still in deleted state</a:t>
            </a:r>
          </a:p>
        </p:txBody>
      </p:sp>
      <p:sp>
        <p:nvSpPr>
          <p:cNvPr id="34" name="TextBox 33">
            <a:extLst>
              <a:ext uri="{FF2B5EF4-FFF2-40B4-BE49-F238E27FC236}">
                <a16:creationId xmlns:a16="http://schemas.microsoft.com/office/drawing/2014/main" id="{4BD7BF0D-0339-C144-A7C0-B09F59BE1766}"/>
              </a:ext>
            </a:extLst>
          </p:cNvPr>
          <p:cNvSpPr txBox="1"/>
          <p:nvPr/>
        </p:nvSpPr>
        <p:spPr>
          <a:xfrm>
            <a:off x="196736" y="1585635"/>
            <a:ext cx="3339740" cy="553998"/>
          </a:xfrm>
          <a:prstGeom prst="rect">
            <a:avLst/>
          </a:prstGeom>
          <a:noFill/>
          <a:ln>
            <a:solidFill>
              <a:schemeClr val="accent2"/>
            </a:solidFill>
          </a:ln>
        </p:spPr>
        <p:txBody>
          <a:bodyPr wrap="square" lIns="0" tIns="0" rIns="0" bIns="0" rtlCol="0">
            <a:spAutoFit/>
          </a:bodyPr>
          <a:lstStyle/>
          <a:p>
            <a:r>
              <a:rPr lang="en-US" sz="1800" b="1" dirty="0">
                <a:solidFill>
                  <a:schemeClr val="tx2"/>
                </a:solidFill>
              </a:rPr>
              <a:t>        Compliance center</a:t>
            </a:r>
          </a:p>
          <a:p>
            <a:r>
              <a:rPr lang="en-US" sz="1800" dirty="0">
                <a:solidFill>
                  <a:schemeClr val="tx2"/>
                </a:solidFill>
              </a:rPr>
              <a:t>         Retention policy for 7 years</a:t>
            </a:r>
          </a:p>
        </p:txBody>
      </p:sp>
      <p:pic>
        <p:nvPicPr>
          <p:cNvPr id="35" name="Picture 34" descr="A screenshot of a cell phone&#10;&#10;Description automatically generated">
            <a:extLst>
              <a:ext uri="{FF2B5EF4-FFF2-40B4-BE49-F238E27FC236}">
                <a16:creationId xmlns:a16="http://schemas.microsoft.com/office/drawing/2014/main" id="{C8C60ABA-326F-584A-846F-027E42D2807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52108" y="1660803"/>
            <a:ext cx="329638" cy="363941"/>
          </a:xfrm>
          <a:prstGeom prst="rect">
            <a:avLst/>
          </a:prstGeom>
          <a:ln>
            <a:noFill/>
          </a:ln>
        </p:spPr>
      </p:pic>
    </p:spTree>
    <p:extLst>
      <p:ext uri="{BB962C8B-B14F-4D97-AF65-F5344CB8AC3E}">
        <p14:creationId xmlns:p14="http://schemas.microsoft.com/office/powerpoint/2010/main" val="338807547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a:extLst>
              <a:ext uri="{FF2B5EF4-FFF2-40B4-BE49-F238E27FC236}">
                <a16:creationId xmlns:a16="http://schemas.microsoft.com/office/drawing/2014/main" id="{A2DB774A-9CB0-224B-8531-61EA9B5D8B42}"/>
              </a:ext>
            </a:extLst>
          </p:cNvPr>
          <p:cNvCxnSpPr>
            <a:cxnSpLocks/>
            <a:endCxn id="32" idx="0"/>
          </p:cNvCxnSpPr>
          <p:nvPr/>
        </p:nvCxnSpPr>
        <p:spPr>
          <a:xfrm>
            <a:off x="5683100" y="2092538"/>
            <a:ext cx="2412579" cy="1815324"/>
          </a:xfrm>
          <a:prstGeom prst="straightConnector1">
            <a:avLst/>
          </a:prstGeom>
          <a:ln w="381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dirty="0"/>
              <a:t>Group Deletion flow –Retention</a:t>
            </a:r>
          </a:p>
        </p:txBody>
      </p:sp>
      <p:sp>
        <p:nvSpPr>
          <p:cNvPr id="28" name="Rectangle 27">
            <a:extLst>
              <a:ext uri="{FF2B5EF4-FFF2-40B4-BE49-F238E27FC236}">
                <a16:creationId xmlns:a16="http://schemas.microsoft.com/office/drawing/2014/main" id="{85E51CD7-2840-E146-8EEE-47079E1553B1}"/>
              </a:ext>
            </a:extLst>
          </p:cNvPr>
          <p:cNvSpPr/>
          <p:nvPr/>
        </p:nvSpPr>
        <p:spPr bwMode="auto">
          <a:xfrm>
            <a:off x="4013230" y="1612583"/>
            <a:ext cx="3339740"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Segoe UI" pitchFamily="34" charset="0"/>
                <a:cs typeface="Segoe UI" pitchFamily="34" charset="0"/>
              </a:rPr>
              <a:t>Group object in Azure AD</a:t>
            </a:r>
          </a:p>
        </p:txBody>
      </p:sp>
      <p:pic>
        <p:nvPicPr>
          <p:cNvPr id="31" name="Graphic 30">
            <a:extLst>
              <a:ext uri="{FF2B5EF4-FFF2-40B4-BE49-F238E27FC236}">
                <a16:creationId xmlns:a16="http://schemas.microsoft.com/office/drawing/2014/main" id="{6E523066-3836-F849-9AD4-1A1D913FE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8179" y="1673813"/>
            <a:ext cx="300768" cy="377642"/>
          </a:xfrm>
          <a:prstGeom prst="rect">
            <a:avLst/>
          </a:prstGeom>
        </p:spPr>
      </p:pic>
      <p:sp>
        <p:nvSpPr>
          <p:cNvPr id="46" name="Rectangle 45">
            <a:extLst>
              <a:ext uri="{FF2B5EF4-FFF2-40B4-BE49-F238E27FC236}">
                <a16:creationId xmlns:a16="http://schemas.microsoft.com/office/drawing/2014/main" id="{1720661A-E383-564F-AE1C-DB4384FF687C}"/>
              </a:ext>
            </a:extLst>
          </p:cNvPr>
          <p:cNvSpPr/>
          <p:nvPr/>
        </p:nvSpPr>
        <p:spPr bwMode="auto">
          <a:xfrm>
            <a:off x="5724472" y="5301732"/>
            <a:ext cx="2157850"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SharePoint Site</a:t>
            </a:r>
          </a:p>
        </p:txBody>
      </p:sp>
      <p:sp>
        <p:nvSpPr>
          <p:cNvPr id="59" name="Rectangle 58">
            <a:extLst>
              <a:ext uri="{FF2B5EF4-FFF2-40B4-BE49-F238E27FC236}">
                <a16:creationId xmlns:a16="http://schemas.microsoft.com/office/drawing/2014/main" id="{D79E9E05-82B1-9C49-BED7-CD4DAB2D79A4}"/>
              </a:ext>
            </a:extLst>
          </p:cNvPr>
          <p:cNvSpPr/>
          <p:nvPr/>
        </p:nvSpPr>
        <p:spPr bwMode="auto">
          <a:xfrm>
            <a:off x="2235910" y="3682430"/>
            <a:ext cx="1850139"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Exchange mailbox</a:t>
            </a:r>
          </a:p>
        </p:txBody>
      </p:sp>
      <p:cxnSp>
        <p:nvCxnSpPr>
          <p:cNvPr id="70" name="Straight Arrow Connector 69">
            <a:extLst>
              <a:ext uri="{FF2B5EF4-FFF2-40B4-BE49-F238E27FC236}">
                <a16:creationId xmlns:a16="http://schemas.microsoft.com/office/drawing/2014/main" id="{F93C3AFE-1666-F148-A12C-49B84A558749}"/>
              </a:ext>
            </a:extLst>
          </p:cNvPr>
          <p:cNvCxnSpPr>
            <a:cxnSpLocks/>
            <a:stCxn id="28" idx="2"/>
            <a:endCxn id="59" idx="3"/>
          </p:cNvCxnSpPr>
          <p:nvPr/>
        </p:nvCxnSpPr>
        <p:spPr>
          <a:xfrm flipH="1">
            <a:off x="4086049" y="2092538"/>
            <a:ext cx="1597051" cy="1923303"/>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22B2544-05E1-E442-A2A1-588A3CA010C5}"/>
              </a:ext>
            </a:extLst>
          </p:cNvPr>
          <p:cNvCxnSpPr>
            <a:cxnSpLocks/>
            <a:stCxn id="28" idx="2"/>
            <a:endCxn id="46" idx="0"/>
          </p:cNvCxnSpPr>
          <p:nvPr/>
        </p:nvCxnSpPr>
        <p:spPr>
          <a:xfrm>
            <a:off x="5683100" y="2092538"/>
            <a:ext cx="1120297" cy="3209194"/>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3137F18-38AD-5448-B332-793D1C8D1FA2}"/>
              </a:ext>
            </a:extLst>
          </p:cNvPr>
          <p:cNvCxnSpPr>
            <a:cxnSpLocks/>
            <a:stCxn id="28" idx="2"/>
            <a:endCxn id="80" idx="0"/>
          </p:cNvCxnSpPr>
          <p:nvPr/>
        </p:nvCxnSpPr>
        <p:spPr>
          <a:xfrm flipH="1">
            <a:off x="4318173" y="2092538"/>
            <a:ext cx="1364927" cy="3158288"/>
          </a:xfrm>
          <a:prstGeom prst="straightConnector1">
            <a:avLst/>
          </a:prstGeom>
          <a:ln w="38100">
            <a:solidFill>
              <a:schemeClr val="accent3"/>
            </a:solidFill>
            <a:headEnd type="none" w="lg" len="med"/>
            <a:tailEnd type="triangle"/>
          </a:ln>
        </p:spPr>
        <p:style>
          <a:lnRef idx="1">
            <a:schemeClr val="accent1"/>
          </a:lnRef>
          <a:fillRef idx="0">
            <a:schemeClr val="accent1"/>
          </a:fillRef>
          <a:effectRef idx="0">
            <a:schemeClr val="accent1"/>
          </a:effectRef>
          <a:fontRef idx="minor">
            <a:schemeClr val="tx1"/>
          </a:fontRef>
        </p:style>
      </p:cxnSp>
      <p:pic>
        <p:nvPicPr>
          <p:cNvPr id="73" name="Picture 72" descr="A close up of a logo&#10;&#10;Description automatically generated">
            <a:extLst>
              <a:ext uri="{FF2B5EF4-FFF2-40B4-BE49-F238E27FC236}">
                <a16:creationId xmlns:a16="http://schemas.microsoft.com/office/drawing/2014/main" id="{7189B880-6466-4C48-A425-6F1EEDD87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0002" y="3743308"/>
            <a:ext cx="604212" cy="605943"/>
          </a:xfrm>
          <a:prstGeom prst="rect">
            <a:avLst/>
          </a:prstGeom>
        </p:spPr>
      </p:pic>
      <p:sp>
        <p:nvSpPr>
          <p:cNvPr id="80" name="Rectangle 79">
            <a:extLst>
              <a:ext uri="{FF2B5EF4-FFF2-40B4-BE49-F238E27FC236}">
                <a16:creationId xmlns:a16="http://schemas.microsoft.com/office/drawing/2014/main" id="{253325CB-07ED-354F-9E5B-6ED030838439}"/>
              </a:ext>
            </a:extLst>
          </p:cNvPr>
          <p:cNvSpPr/>
          <p:nvPr/>
        </p:nvSpPr>
        <p:spPr bwMode="auto">
          <a:xfrm>
            <a:off x="3160979" y="5250826"/>
            <a:ext cx="2314387" cy="666821"/>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Teams channel</a:t>
            </a:r>
            <a:r>
              <a:rPr kumimoji="0" lang="en-US" sz="1800" b="0" i="0" u="none" strike="noStrike" kern="1200" cap="none" spc="0" normalizeH="0" noProof="0">
                <a:ln>
                  <a:noFill/>
                </a:ln>
                <a:effectLst/>
                <a:uLnTx/>
                <a:uFillTx/>
                <a:latin typeface="Segoe UI"/>
                <a:ea typeface="+mn-ea"/>
                <a:cs typeface="Segoe UI" pitchFamily="34" charset="0"/>
              </a:rPr>
              <a:t> thread</a:t>
            </a:r>
            <a:endParaRPr kumimoji="0" lang="en-US" sz="1800" b="0" i="0" u="none" strike="noStrike" kern="1200" cap="none" spc="0" normalizeH="0" baseline="0" noProof="0">
              <a:ln>
                <a:noFill/>
              </a:ln>
              <a:effectLst/>
              <a:uLnTx/>
              <a:uFillTx/>
              <a:latin typeface="Segoe UI"/>
              <a:ea typeface="+mn-ea"/>
              <a:cs typeface="Segoe UI" pitchFamily="34" charset="0"/>
            </a:endParaRPr>
          </a:p>
        </p:txBody>
      </p:sp>
      <p:pic>
        <p:nvPicPr>
          <p:cNvPr id="82" name="Picture 81" descr="A close up of a logo&#10;&#10;Description automatically generated">
            <a:extLst>
              <a:ext uri="{FF2B5EF4-FFF2-40B4-BE49-F238E27FC236}">
                <a16:creationId xmlns:a16="http://schemas.microsoft.com/office/drawing/2014/main" id="{161310FF-F79A-4549-813C-3789A65F51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42904" y="5366089"/>
            <a:ext cx="456547" cy="436294"/>
          </a:xfrm>
          <a:prstGeom prst="rect">
            <a:avLst/>
          </a:prstGeom>
        </p:spPr>
      </p:pic>
      <p:pic>
        <p:nvPicPr>
          <p:cNvPr id="84" name="Picture 83" descr="A picture containing sign&#10;&#10;Description automatically generated">
            <a:extLst>
              <a:ext uri="{FF2B5EF4-FFF2-40B4-BE49-F238E27FC236}">
                <a16:creationId xmlns:a16="http://schemas.microsoft.com/office/drawing/2014/main" id="{2B599223-81BA-464C-9884-55D9BDD0A1D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24472" y="5401581"/>
            <a:ext cx="518328" cy="467121"/>
          </a:xfrm>
          <a:prstGeom prst="rect">
            <a:avLst/>
          </a:prstGeom>
        </p:spPr>
      </p:pic>
      <p:sp>
        <p:nvSpPr>
          <p:cNvPr id="23" name="TextBox 22">
            <a:extLst>
              <a:ext uri="{FF2B5EF4-FFF2-40B4-BE49-F238E27FC236}">
                <a16:creationId xmlns:a16="http://schemas.microsoft.com/office/drawing/2014/main" id="{0DD05FCB-3640-6047-8B43-FA2017810939}"/>
              </a:ext>
            </a:extLst>
          </p:cNvPr>
          <p:cNvSpPr txBox="1"/>
          <p:nvPr/>
        </p:nvSpPr>
        <p:spPr>
          <a:xfrm>
            <a:off x="6570209" y="2179104"/>
            <a:ext cx="2889702" cy="307777"/>
          </a:xfrm>
          <a:prstGeom prst="rect">
            <a:avLst/>
          </a:prstGeom>
          <a:noFill/>
          <a:ln>
            <a:solidFill>
              <a:schemeClr val="accent3"/>
            </a:solidFill>
          </a:ln>
        </p:spPr>
        <p:txBody>
          <a:bodyPr wrap="none" lIns="0" tIns="0" rIns="0" bIns="0" rtlCol="0">
            <a:spAutoFit/>
          </a:bodyPr>
          <a:lstStyle/>
          <a:p>
            <a:pPr algn="l"/>
            <a:r>
              <a:rPr lang="en-US" sz="2000">
                <a:solidFill>
                  <a:schemeClr val="accent3"/>
                </a:solidFill>
              </a:rPr>
              <a:t>  Group object hard-deleted</a:t>
            </a:r>
          </a:p>
        </p:txBody>
      </p:sp>
      <p:sp>
        <p:nvSpPr>
          <p:cNvPr id="20" name="TextBox 19">
            <a:extLst>
              <a:ext uri="{FF2B5EF4-FFF2-40B4-BE49-F238E27FC236}">
                <a16:creationId xmlns:a16="http://schemas.microsoft.com/office/drawing/2014/main" id="{2296B729-6E7A-F445-9850-737A90E809E0}"/>
              </a:ext>
            </a:extLst>
          </p:cNvPr>
          <p:cNvSpPr txBox="1"/>
          <p:nvPr/>
        </p:nvSpPr>
        <p:spPr>
          <a:xfrm>
            <a:off x="4378947" y="2825018"/>
            <a:ext cx="3181768" cy="307777"/>
          </a:xfrm>
          <a:prstGeom prst="rect">
            <a:avLst/>
          </a:prstGeom>
          <a:solidFill>
            <a:schemeClr val="bg1"/>
          </a:solidFill>
          <a:ln>
            <a:solidFill>
              <a:schemeClr val="accent3"/>
            </a:solidFill>
          </a:ln>
        </p:spPr>
        <p:txBody>
          <a:bodyPr wrap="none" lIns="0" tIns="0" rIns="0" bIns="0" rtlCol="0">
            <a:spAutoFit/>
          </a:bodyPr>
          <a:lstStyle/>
          <a:p>
            <a:pPr algn="l"/>
            <a:r>
              <a:rPr lang="en-US" sz="2000">
                <a:solidFill>
                  <a:schemeClr val="accent3"/>
                </a:solidFill>
              </a:rPr>
              <a:t>Group hard-delete notification</a:t>
            </a:r>
          </a:p>
        </p:txBody>
      </p:sp>
      <p:sp>
        <p:nvSpPr>
          <p:cNvPr id="21" name="TextBox 20">
            <a:extLst>
              <a:ext uri="{FF2B5EF4-FFF2-40B4-BE49-F238E27FC236}">
                <a16:creationId xmlns:a16="http://schemas.microsoft.com/office/drawing/2014/main" id="{C663F520-ACAC-7E44-ADEB-DFCCA088AE74}"/>
              </a:ext>
            </a:extLst>
          </p:cNvPr>
          <p:cNvSpPr txBox="1"/>
          <p:nvPr/>
        </p:nvSpPr>
        <p:spPr>
          <a:xfrm>
            <a:off x="238805" y="4455034"/>
            <a:ext cx="3184077" cy="307777"/>
          </a:xfrm>
          <a:prstGeom prst="rect">
            <a:avLst/>
          </a:prstGeom>
          <a:solidFill>
            <a:schemeClr val="bg1"/>
          </a:solidFill>
          <a:ln>
            <a:solidFill>
              <a:schemeClr val="tx2"/>
            </a:solidFill>
          </a:ln>
        </p:spPr>
        <p:txBody>
          <a:bodyPr wrap="none" lIns="0" tIns="0" rIns="0" bIns="0" rtlCol="0">
            <a:spAutoFit/>
          </a:bodyPr>
          <a:lstStyle/>
          <a:p>
            <a:pPr algn="l"/>
            <a:r>
              <a:rPr lang="en-US" sz="2000">
                <a:solidFill>
                  <a:schemeClr val="tx2"/>
                </a:solidFill>
              </a:rPr>
              <a:t>Mailbox content is not deleted</a:t>
            </a:r>
          </a:p>
        </p:txBody>
      </p:sp>
      <p:sp>
        <p:nvSpPr>
          <p:cNvPr id="22" name="TextBox 21">
            <a:extLst>
              <a:ext uri="{FF2B5EF4-FFF2-40B4-BE49-F238E27FC236}">
                <a16:creationId xmlns:a16="http://schemas.microsoft.com/office/drawing/2014/main" id="{3A1AB31A-4091-4F4F-B3DF-82C296BE4794}"/>
              </a:ext>
            </a:extLst>
          </p:cNvPr>
          <p:cNvSpPr txBox="1"/>
          <p:nvPr/>
        </p:nvSpPr>
        <p:spPr>
          <a:xfrm>
            <a:off x="1775071" y="6032910"/>
            <a:ext cx="3007618" cy="307777"/>
          </a:xfrm>
          <a:prstGeom prst="rect">
            <a:avLst/>
          </a:prstGeom>
          <a:solidFill>
            <a:schemeClr val="bg1"/>
          </a:solidFill>
          <a:ln>
            <a:solidFill>
              <a:schemeClr val="tx2"/>
            </a:solidFill>
          </a:ln>
        </p:spPr>
        <p:txBody>
          <a:bodyPr wrap="none" lIns="0" tIns="0" rIns="0" bIns="0" rtlCol="0">
            <a:spAutoFit/>
          </a:bodyPr>
          <a:lstStyle/>
          <a:p>
            <a:pPr algn="l"/>
            <a:r>
              <a:rPr lang="en-US" sz="2000">
                <a:solidFill>
                  <a:schemeClr val="tx2"/>
                </a:solidFill>
              </a:rPr>
              <a:t>Teams content is not deleted</a:t>
            </a:r>
          </a:p>
        </p:txBody>
      </p:sp>
      <p:sp>
        <p:nvSpPr>
          <p:cNvPr id="24" name="TextBox 23">
            <a:extLst>
              <a:ext uri="{FF2B5EF4-FFF2-40B4-BE49-F238E27FC236}">
                <a16:creationId xmlns:a16="http://schemas.microsoft.com/office/drawing/2014/main" id="{A3EBA484-83D5-8149-94A3-2295BE724782}"/>
              </a:ext>
            </a:extLst>
          </p:cNvPr>
          <p:cNvSpPr txBox="1"/>
          <p:nvPr/>
        </p:nvSpPr>
        <p:spPr>
          <a:xfrm>
            <a:off x="6803397" y="6113855"/>
            <a:ext cx="2737481" cy="307777"/>
          </a:xfrm>
          <a:prstGeom prst="rect">
            <a:avLst/>
          </a:prstGeom>
          <a:solidFill>
            <a:schemeClr val="bg1"/>
          </a:solidFill>
          <a:ln>
            <a:solidFill>
              <a:schemeClr val="tx2"/>
            </a:solidFill>
          </a:ln>
        </p:spPr>
        <p:txBody>
          <a:bodyPr wrap="none" lIns="0" tIns="0" rIns="0" bIns="0" rtlCol="0">
            <a:spAutoFit/>
          </a:bodyPr>
          <a:lstStyle/>
          <a:p>
            <a:pPr algn="l"/>
            <a:r>
              <a:rPr lang="en-US" sz="2000">
                <a:solidFill>
                  <a:schemeClr val="tx2"/>
                </a:solidFill>
              </a:rPr>
              <a:t>Site content is not deleted</a:t>
            </a:r>
          </a:p>
        </p:txBody>
      </p:sp>
      <p:sp>
        <p:nvSpPr>
          <p:cNvPr id="29" name="TextBox 28">
            <a:extLst>
              <a:ext uri="{FF2B5EF4-FFF2-40B4-BE49-F238E27FC236}">
                <a16:creationId xmlns:a16="http://schemas.microsoft.com/office/drawing/2014/main" id="{6683F2C1-AC98-4840-8E43-7370757F4EB5}"/>
              </a:ext>
            </a:extLst>
          </p:cNvPr>
          <p:cNvSpPr txBox="1"/>
          <p:nvPr/>
        </p:nvSpPr>
        <p:spPr>
          <a:xfrm>
            <a:off x="8528275" y="4584307"/>
            <a:ext cx="2967762" cy="307777"/>
          </a:xfrm>
          <a:prstGeom prst="rect">
            <a:avLst/>
          </a:prstGeom>
          <a:noFill/>
          <a:ln>
            <a:solidFill>
              <a:schemeClr val="accent3"/>
            </a:solidFill>
          </a:ln>
        </p:spPr>
        <p:txBody>
          <a:bodyPr wrap="square" lIns="0" tIns="0" rIns="0" bIns="0" rtlCol="0">
            <a:spAutoFit/>
          </a:bodyPr>
          <a:lstStyle/>
          <a:p>
            <a:r>
              <a:rPr lang="en-US" sz="2000">
                <a:solidFill>
                  <a:schemeClr val="accent3"/>
                </a:solidFill>
              </a:rPr>
              <a:t>Group is hard-deleted</a:t>
            </a:r>
          </a:p>
        </p:txBody>
      </p:sp>
      <p:grpSp>
        <p:nvGrpSpPr>
          <p:cNvPr id="30" name="Group 29">
            <a:extLst>
              <a:ext uri="{FF2B5EF4-FFF2-40B4-BE49-F238E27FC236}">
                <a16:creationId xmlns:a16="http://schemas.microsoft.com/office/drawing/2014/main" id="{962E73A8-3A25-2D4F-BACF-D3E00D33B812}"/>
              </a:ext>
            </a:extLst>
          </p:cNvPr>
          <p:cNvGrpSpPr/>
          <p:nvPr/>
        </p:nvGrpSpPr>
        <p:grpSpPr>
          <a:xfrm>
            <a:off x="7089399" y="3907862"/>
            <a:ext cx="2012560" cy="574574"/>
            <a:chOff x="7089399" y="3907862"/>
            <a:chExt cx="2012560" cy="574574"/>
          </a:xfrm>
        </p:grpSpPr>
        <p:sp>
          <p:nvSpPr>
            <p:cNvPr id="32" name="Rectangle 31">
              <a:extLst>
                <a:ext uri="{FF2B5EF4-FFF2-40B4-BE49-F238E27FC236}">
                  <a16:creationId xmlns:a16="http://schemas.microsoft.com/office/drawing/2014/main" id="{BA2D6A18-4B8B-0D48-ACBB-DC0EB30000DC}"/>
                </a:ext>
              </a:extLst>
            </p:cNvPr>
            <p:cNvSpPr/>
            <p:nvPr/>
          </p:nvSpPr>
          <p:spPr bwMode="auto">
            <a:xfrm>
              <a:off x="7089399" y="3907862"/>
              <a:ext cx="2012560" cy="574574"/>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mn-ea"/>
                  <a:cs typeface="Segoe UI" pitchFamily="34" charset="0"/>
                </a:rPr>
                <a:t>      Planner Plan</a:t>
              </a:r>
            </a:p>
          </p:txBody>
        </p:sp>
        <p:pic>
          <p:nvPicPr>
            <p:cNvPr id="33" name="Picture 32" descr="A close up of a sign&#10;&#10;Description automatically generated">
              <a:extLst>
                <a:ext uri="{FF2B5EF4-FFF2-40B4-BE49-F238E27FC236}">
                  <a16:creationId xmlns:a16="http://schemas.microsoft.com/office/drawing/2014/main" id="{78FBC44D-D058-1648-A806-DD9B17DB8CA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10449" y="3942111"/>
              <a:ext cx="411126" cy="445706"/>
            </a:xfrm>
            <a:prstGeom prst="rect">
              <a:avLst/>
            </a:prstGeom>
          </p:spPr>
        </p:pic>
      </p:grpSp>
      <p:sp>
        <p:nvSpPr>
          <p:cNvPr id="35" name="TextBox 34">
            <a:extLst>
              <a:ext uri="{FF2B5EF4-FFF2-40B4-BE49-F238E27FC236}">
                <a16:creationId xmlns:a16="http://schemas.microsoft.com/office/drawing/2014/main" id="{0CAB4043-A078-984B-AD4F-959F830E51D6}"/>
              </a:ext>
            </a:extLst>
          </p:cNvPr>
          <p:cNvSpPr txBox="1"/>
          <p:nvPr/>
        </p:nvSpPr>
        <p:spPr>
          <a:xfrm>
            <a:off x="7432089" y="1615901"/>
            <a:ext cx="3339740" cy="276999"/>
          </a:xfrm>
          <a:prstGeom prst="rect">
            <a:avLst/>
          </a:prstGeom>
          <a:noFill/>
          <a:ln>
            <a:solidFill>
              <a:schemeClr val="accent2"/>
            </a:solidFill>
          </a:ln>
        </p:spPr>
        <p:txBody>
          <a:bodyPr wrap="square" lIns="0" tIns="0" rIns="0" bIns="0" rtlCol="0">
            <a:spAutoFit/>
          </a:bodyPr>
          <a:lstStyle/>
          <a:p>
            <a:r>
              <a:rPr lang="en-US" sz="1800" dirty="0">
                <a:solidFill>
                  <a:schemeClr val="tx2"/>
                </a:solidFill>
              </a:rPr>
              <a:t>Group still in deleted state</a:t>
            </a:r>
          </a:p>
        </p:txBody>
      </p:sp>
      <p:sp>
        <p:nvSpPr>
          <p:cNvPr id="36" name="TextBox 35">
            <a:extLst>
              <a:ext uri="{FF2B5EF4-FFF2-40B4-BE49-F238E27FC236}">
                <a16:creationId xmlns:a16="http://schemas.microsoft.com/office/drawing/2014/main" id="{A5754E00-9B17-9A47-9738-8E105A70D195}"/>
              </a:ext>
            </a:extLst>
          </p:cNvPr>
          <p:cNvSpPr txBox="1"/>
          <p:nvPr/>
        </p:nvSpPr>
        <p:spPr>
          <a:xfrm>
            <a:off x="7432089" y="1171537"/>
            <a:ext cx="1541011" cy="276999"/>
          </a:xfrm>
          <a:prstGeom prst="rect">
            <a:avLst/>
          </a:prstGeom>
          <a:noFill/>
          <a:ln>
            <a:solidFill>
              <a:schemeClr val="accent2"/>
            </a:solidFill>
          </a:ln>
        </p:spPr>
        <p:txBody>
          <a:bodyPr wrap="square" lIns="0" tIns="0" rIns="0" bIns="0" rtlCol="0">
            <a:spAutoFit/>
          </a:bodyPr>
          <a:lstStyle/>
          <a:p>
            <a:pPr algn="l"/>
            <a:r>
              <a:rPr lang="en-US" sz="1800" b="1" dirty="0">
                <a:solidFill>
                  <a:schemeClr val="tx2"/>
                </a:solidFill>
              </a:rPr>
              <a:t> On 31</a:t>
            </a:r>
            <a:r>
              <a:rPr lang="en-US" sz="1800" b="1" baseline="30000" dirty="0">
                <a:solidFill>
                  <a:schemeClr val="tx2"/>
                </a:solidFill>
              </a:rPr>
              <a:t>st</a:t>
            </a:r>
            <a:r>
              <a:rPr lang="en-US" sz="1800" b="1" dirty="0">
                <a:solidFill>
                  <a:schemeClr val="tx2"/>
                </a:solidFill>
              </a:rPr>
              <a:t>  day</a:t>
            </a:r>
          </a:p>
        </p:txBody>
      </p:sp>
      <p:sp>
        <p:nvSpPr>
          <p:cNvPr id="39" name="TextBox 38">
            <a:extLst>
              <a:ext uri="{FF2B5EF4-FFF2-40B4-BE49-F238E27FC236}">
                <a16:creationId xmlns:a16="http://schemas.microsoft.com/office/drawing/2014/main" id="{015E0D3A-DE52-1343-B7E0-79F16EDD7A54}"/>
              </a:ext>
            </a:extLst>
          </p:cNvPr>
          <p:cNvSpPr txBox="1"/>
          <p:nvPr/>
        </p:nvSpPr>
        <p:spPr>
          <a:xfrm>
            <a:off x="196736" y="1585635"/>
            <a:ext cx="3339740" cy="553998"/>
          </a:xfrm>
          <a:prstGeom prst="rect">
            <a:avLst/>
          </a:prstGeom>
          <a:noFill/>
          <a:ln>
            <a:solidFill>
              <a:schemeClr val="accent2"/>
            </a:solidFill>
          </a:ln>
        </p:spPr>
        <p:txBody>
          <a:bodyPr wrap="square" lIns="0" tIns="0" rIns="0" bIns="0" rtlCol="0">
            <a:spAutoFit/>
          </a:bodyPr>
          <a:lstStyle/>
          <a:p>
            <a:r>
              <a:rPr lang="en-US" sz="1800" b="1" dirty="0">
                <a:solidFill>
                  <a:schemeClr val="tx2"/>
                </a:solidFill>
              </a:rPr>
              <a:t>        Compliance center</a:t>
            </a:r>
          </a:p>
          <a:p>
            <a:r>
              <a:rPr lang="en-US" sz="1800" dirty="0">
                <a:solidFill>
                  <a:schemeClr val="tx2"/>
                </a:solidFill>
              </a:rPr>
              <a:t>         Retention policy for 7 years</a:t>
            </a:r>
          </a:p>
        </p:txBody>
      </p:sp>
      <p:pic>
        <p:nvPicPr>
          <p:cNvPr id="40" name="Picture 39" descr="A screenshot of a cell phone&#10;&#10;Description automatically generated">
            <a:extLst>
              <a:ext uri="{FF2B5EF4-FFF2-40B4-BE49-F238E27FC236}">
                <a16:creationId xmlns:a16="http://schemas.microsoft.com/office/drawing/2014/main" id="{AA585276-F6F1-3442-84F9-5E6C85BF85F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52108" y="1660803"/>
            <a:ext cx="329638" cy="363941"/>
          </a:xfrm>
          <a:prstGeom prst="rect">
            <a:avLst/>
          </a:prstGeom>
          <a:ln>
            <a:noFill/>
          </a:ln>
        </p:spPr>
      </p:pic>
    </p:spTree>
    <p:extLst>
      <p:ext uri="{BB962C8B-B14F-4D97-AF65-F5344CB8AC3E}">
        <p14:creationId xmlns:p14="http://schemas.microsoft.com/office/powerpoint/2010/main" val="381421799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2537210"/>
            <a:ext cx="9144000" cy="997196"/>
          </a:xfrm>
        </p:spPr>
        <p:txBody>
          <a:bodyPr/>
          <a:lstStyle/>
          <a:p>
            <a:r>
              <a:rPr lang="en-US" dirty="0"/>
              <a:t>Microsoft 365 Groups Architecture</a:t>
            </a:r>
            <a:br>
              <a:rPr lang="en-US" dirty="0"/>
            </a:br>
            <a:r>
              <a:rPr lang="en-GB" dirty="0"/>
              <a:t>Member/Roster management</a:t>
            </a:r>
            <a:endParaRPr lang="en-US" dirty="0"/>
          </a:p>
        </p:txBody>
      </p:sp>
    </p:spTree>
    <p:extLst>
      <p:ext uri="{BB962C8B-B14F-4D97-AF65-F5344CB8AC3E}">
        <p14:creationId xmlns:p14="http://schemas.microsoft.com/office/powerpoint/2010/main" val="200444067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a:t>Group - Join</a:t>
            </a:r>
          </a:p>
        </p:txBody>
      </p:sp>
      <p:sp>
        <p:nvSpPr>
          <p:cNvPr id="4" name="Content Placeholder 3">
            <a:extLst>
              <a:ext uri="{FF2B5EF4-FFF2-40B4-BE49-F238E27FC236}">
                <a16:creationId xmlns:a16="http://schemas.microsoft.com/office/drawing/2014/main" id="{EB819067-2EC3-E946-9822-5A31F1A83FA9}"/>
              </a:ext>
            </a:extLst>
          </p:cNvPr>
          <p:cNvSpPr>
            <a:spLocks noGrp="1"/>
          </p:cNvSpPr>
          <p:nvPr>
            <p:ph sz="quarter" idx="13"/>
          </p:nvPr>
        </p:nvSpPr>
        <p:spPr>
          <a:xfrm>
            <a:off x="6389688" y="1435100"/>
            <a:ext cx="5635800" cy="3514808"/>
          </a:xfrm>
        </p:spPr>
        <p:txBody>
          <a:bodyPr/>
          <a:lstStyle/>
          <a:p>
            <a:pPr marL="0" indent="0">
              <a:buNone/>
            </a:pPr>
            <a:r>
              <a:rPr lang="en-US" b="1"/>
              <a:t>Components</a:t>
            </a:r>
          </a:p>
          <a:p>
            <a:pPr marL="0" indent="0">
              <a:buNone/>
            </a:pPr>
            <a:r>
              <a:rPr lang="en-US"/>
              <a:t>Check creation policy</a:t>
            </a:r>
          </a:p>
          <a:p>
            <a:pPr lvl="1"/>
            <a:r>
              <a:rPr lang="en-US" sz="1800"/>
              <a:t>Can this user create a Group</a:t>
            </a:r>
          </a:p>
          <a:p>
            <a:pPr marL="0" indent="0">
              <a:buNone/>
            </a:pPr>
            <a:endParaRPr lang="en-US" sz="2000"/>
          </a:p>
          <a:p>
            <a:pPr marL="0" indent="0">
              <a:buNone/>
            </a:pPr>
            <a:r>
              <a:rPr lang="en-US"/>
              <a:t> Search/Discovery service </a:t>
            </a:r>
          </a:p>
          <a:p>
            <a:pPr lvl="1"/>
            <a:r>
              <a:rPr lang="en-US" sz="1800"/>
              <a:t>Recommended list of all groups that the user is not a member of.</a:t>
            </a:r>
          </a:p>
          <a:p>
            <a:pPr lvl="1">
              <a:buFontTx/>
              <a:buChar char="-"/>
            </a:pPr>
            <a:endParaRPr lang="en-US" sz="1200"/>
          </a:p>
          <a:p>
            <a:pPr marL="0" indent="0">
              <a:buNone/>
            </a:pPr>
            <a:endParaRPr lang="en-US"/>
          </a:p>
        </p:txBody>
      </p:sp>
      <p:pic>
        <p:nvPicPr>
          <p:cNvPr id="9" name="Content Placeholder 8" descr="A screenshot of a cell phone&#10;&#10;Description automatically generated">
            <a:extLst>
              <a:ext uri="{FF2B5EF4-FFF2-40B4-BE49-F238E27FC236}">
                <a16:creationId xmlns:a16="http://schemas.microsoft.com/office/drawing/2014/main" id="{2BA6A257-A946-584B-88AE-AD108BB2CDF3}"/>
              </a:ext>
            </a:extLst>
          </p:cNvPr>
          <p:cNvPicPr>
            <a:picLocks noGrp="1" noChangeAspect="1"/>
          </p:cNvPicPr>
          <p:nvPr>
            <p:ph sz="quarter" idx="12"/>
          </p:nvPr>
        </p:nvPicPr>
        <p:blipFill>
          <a:blip r:embed="rId2" cstate="email">
            <a:extLst>
              <a:ext uri="{28A0092B-C50C-407E-A947-70E740481C1C}">
                <a14:useLocalDpi xmlns:a14="http://schemas.microsoft.com/office/drawing/2010/main"/>
              </a:ext>
            </a:extLst>
          </a:blip>
          <a:stretch>
            <a:fillRect/>
          </a:stretch>
        </p:blipFill>
        <p:spPr>
          <a:xfrm>
            <a:off x="166512" y="1246887"/>
            <a:ext cx="5211763" cy="3656265"/>
          </a:xfrm>
        </p:spPr>
      </p:pic>
      <p:pic>
        <p:nvPicPr>
          <p:cNvPr id="11" name="Picture 10" descr="A screenshot of a cell phone&#10;&#10;Description automatically generated">
            <a:extLst>
              <a:ext uri="{FF2B5EF4-FFF2-40B4-BE49-F238E27FC236}">
                <a16:creationId xmlns:a16="http://schemas.microsoft.com/office/drawing/2014/main" id="{8D19C10B-4EC4-2F4F-ABAA-C9897C508D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6840" y="3429000"/>
            <a:ext cx="4409160" cy="3090333"/>
          </a:xfrm>
          <a:prstGeom prst="rect">
            <a:avLst/>
          </a:prstGeom>
        </p:spPr>
      </p:pic>
      <p:sp>
        <p:nvSpPr>
          <p:cNvPr id="12" name="Rounded Rectangle 11">
            <a:extLst>
              <a:ext uri="{FF2B5EF4-FFF2-40B4-BE49-F238E27FC236}">
                <a16:creationId xmlns:a16="http://schemas.microsoft.com/office/drawing/2014/main" id="{BBE9BDDA-AE7D-8242-9971-69A4491E53D8}"/>
              </a:ext>
            </a:extLst>
          </p:cNvPr>
          <p:cNvSpPr/>
          <p:nvPr/>
        </p:nvSpPr>
        <p:spPr bwMode="auto">
          <a:xfrm>
            <a:off x="451556" y="4639733"/>
            <a:ext cx="1151466" cy="263419"/>
          </a:xfrm>
          <a:prstGeom prst="roundRect">
            <a:avLst/>
          </a:prstGeom>
          <a:noFill/>
          <a:ln w="28575">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a:extLst>
              <a:ext uri="{FF2B5EF4-FFF2-40B4-BE49-F238E27FC236}">
                <a16:creationId xmlns:a16="http://schemas.microsoft.com/office/drawing/2014/main" id="{4358A84B-03A9-AE42-89CF-C428E9A0643E}"/>
              </a:ext>
            </a:extLst>
          </p:cNvPr>
          <p:cNvSpPr/>
          <p:nvPr/>
        </p:nvSpPr>
        <p:spPr bwMode="auto">
          <a:xfrm>
            <a:off x="5122416" y="3584649"/>
            <a:ext cx="834501" cy="263419"/>
          </a:xfrm>
          <a:prstGeom prst="roundRect">
            <a:avLst/>
          </a:prstGeom>
          <a:noFill/>
          <a:ln w="28575">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1346955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a:t>Member Addition</a:t>
            </a:r>
          </a:p>
        </p:txBody>
      </p:sp>
      <p:sp>
        <p:nvSpPr>
          <p:cNvPr id="4" name="Content Placeholder 3">
            <a:extLst>
              <a:ext uri="{FF2B5EF4-FFF2-40B4-BE49-F238E27FC236}">
                <a16:creationId xmlns:a16="http://schemas.microsoft.com/office/drawing/2014/main" id="{EB819067-2EC3-E946-9822-5A31F1A83FA9}"/>
              </a:ext>
            </a:extLst>
          </p:cNvPr>
          <p:cNvSpPr>
            <a:spLocks noGrp="1"/>
          </p:cNvSpPr>
          <p:nvPr>
            <p:ph sz="quarter" idx="13"/>
          </p:nvPr>
        </p:nvSpPr>
        <p:spPr>
          <a:xfrm>
            <a:off x="7922064" y="1435100"/>
            <a:ext cx="3982569" cy="4512004"/>
          </a:xfrm>
        </p:spPr>
        <p:txBody>
          <a:bodyPr/>
          <a:lstStyle/>
          <a:p>
            <a:pPr marL="0" indent="0">
              <a:buNone/>
            </a:pPr>
            <a:r>
              <a:rPr lang="en-US" b="1" dirty="0"/>
              <a:t>Components</a:t>
            </a:r>
          </a:p>
          <a:p>
            <a:pPr marL="0" indent="0">
              <a:buNone/>
            </a:pPr>
            <a:r>
              <a:rPr lang="en-US" dirty="0"/>
              <a:t>Welcome mail </a:t>
            </a:r>
          </a:p>
          <a:p>
            <a:pPr lvl="1"/>
            <a:r>
              <a:rPr lang="en-US" sz="1800" dirty="0"/>
              <a:t>Specific to app</a:t>
            </a:r>
          </a:p>
          <a:p>
            <a:pPr lvl="1"/>
            <a:r>
              <a:rPr lang="en-US" sz="1800" dirty="0"/>
              <a:t>Can be disabled by admins</a:t>
            </a:r>
          </a:p>
          <a:p>
            <a:pPr lvl="1"/>
            <a:endParaRPr lang="en-US" sz="1800" dirty="0"/>
          </a:p>
          <a:p>
            <a:pPr marL="0" indent="0">
              <a:buNone/>
            </a:pPr>
            <a:r>
              <a:rPr lang="en-US" dirty="0"/>
              <a:t>Pending member flow</a:t>
            </a:r>
          </a:p>
          <a:p>
            <a:pPr lvl="1"/>
            <a:r>
              <a:rPr lang="en-US" sz="1800" dirty="0"/>
              <a:t>Maintain pending member roster across Microsoft 365 apps until owner approval with actionable email support</a:t>
            </a:r>
          </a:p>
          <a:p>
            <a:pPr marL="228600" lvl="1" indent="0">
              <a:buNone/>
            </a:pPr>
            <a:endParaRPr lang="en-US" sz="2000" dirty="0"/>
          </a:p>
          <a:p>
            <a:pPr marL="0" indent="0">
              <a:buNone/>
            </a:pPr>
            <a:r>
              <a:rPr lang="en-US" dirty="0"/>
              <a:t> </a:t>
            </a:r>
          </a:p>
        </p:txBody>
      </p:sp>
      <p:sp>
        <p:nvSpPr>
          <p:cNvPr id="27" name="TextBox 26">
            <a:extLst>
              <a:ext uri="{FF2B5EF4-FFF2-40B4-BE49-F238E27FC236}">
                <a16:creationId xmlns:a16="http://schemas.microsoft.com/office/drawing/2014/main" id="{7BDAA875-13F5-0042-8FCD-282700C9C944}"/>
              </a:ext>
            </a:extLst>
          </p:cNvPr>
          <p:cNvSpPr txBox="1"/>
          <p:nvPr/>
        </p:nvSpPr>
        <p:spPr>
          <a:xfrm>
            <a:off x="2135340" y="1121878"/>
            <a:ext cx="3572844" cy="319751"/>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8" name="Group 17">
            <a:extLst>
              <a:ext uri="{FF2B5EF4-FFF2-40B4-BE49-F238E27FC236}">
                <a16:creationId xmlns:a16="http://schemas.microsoft.com/office/drawing/2014/main" id="{649078CC-D2CA-E54A-BD36-8F81BE92811C}"/>
              </a:ext>
            </a:extLst>
          </p:cNvPr>
          <p:cNvGrpSpPr/>
          <p:nvPr/>
        </p:nvGrpSpPr>
        <p:grpSpPr>
          <a:xfrm>
            <a:off x="1480314" y="1064835"/>
            <a:ext cx="4263640" cy="890271"/>
            <a:chOff x="2658620" y="1180141"/>
            <a:chExt cx="6839829" cy="1385692"/>
          </a:xfrm>
        </p:grpSpPr>
        <p:sp>
          <p:nvSpPr>
            <p:cNvPr id="20" name="Rectangle 19">
              <a:extLst>
                <a:ext uri="{FF2B5EF4-FFF2-40B4-BE49-F238E27FC236}">
                  <a16:creationId xmlns:a16="http://schemas.microsoft.com/office/drawing/2014/main" id="{CA6C3FBC-6E30-FF46-B4E2-28B4C7E77087}"/>
                </a:ext>
              </a:extLst>
            </p:cNvPr>
            <p:cNvSpPr/>
            <p:nvPr/>
          </p:nvSpPr>
          <p:spPr bwMode="auto">
            <a:xfrm>
              <a:off x="2739125" y="1468087"/>
              <a:ext cx="6759324" cy="109774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22" name="Picture 21" descr="A close up of a sign&#10;&#10;Description automatically generated">
              <a:extLst>
                <a:ext uri="{FF2B5EF4-FFF2-40B4-BE49-F238E27FC236}">
                  <a16:creationId xmlns:a16="http://schemas.microsoft.com/office/drawing/2014/main" id="{747A376E-2176-354E-AE5A-E68F5E3C70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8620" y="1576001"/>
              <a:ext cx="875092" cy="875090"/>
            </a:xfrm>
            <a:prstGeom prst="rect">
              <a:avLst/>
            </a:prstGeom>
          </p:spPr>
        </p:pic>
        <p:pic>
          <p:nvPicPr>
            <p:cNvPr id="23" name="Picture 22" descr="A close up of a logo&#10;&#10;Description automatically generated">
              <a:extLst>
                <a:ext uri="{FF2B5EF4-FFF2-40B4-BE49-F238E27FC236}">
                  <a16:creationId xmlns:a16="http://schemas.microsoft.com/office/drawing/2014/main" id="{6484A137-20A2-C047-9B2B-F88B45B9BD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10480" y="1586749"/>
              <a:ext cx="875092" cy="875090"/>
            </a:xfrm>
            <a:prstGeom prst="rect">
              <a:avLst/>
            </a:prstGeom>
          </p:spPr>
        </p:pic>
        <p:pic>
          <p:nvPicPr>
            <p:cNvPr id="26" name="Picture 25" descr="A close up of a sign&#10;&#10;Description automatically generated">
              <a:extLst>
                <a:ext uri="{FF2B5EF4-FFF2-40B4-BE49-F238E27FC236}">
                  <a16:creationId xmlns:a16="http://schemas.microsoft.com/office/drawing/2014/main" id="{67A3690E-6D0E-6049-AA24-A035EA6D3A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73705" y="1782502"/>
              <a:ext cx="458892" cy="458890"/>
            </a:xfrm>
            <a:prstGeom prst="roundRect">
              <a:avLst>
                <a:gd name="adj" fmla="val 8594"/>
              </a:avLst>
            </a:prstGeom>
            <a:solidFill>
              <a:srgbClr val="FFFFFF">
                <a:shade val="85000"/>
              </a:srgbClr>
            </a:solidFill>
            <a:ln>
              <a:noFill/>
            </a:ln>
            <a:effectLst/>
          </p:spPr>
        </p:pic>
        <p:pic>
          <p:nvPicPr>
            <p:cNvPr id="30" name="Picture 29" descr="A close up of a logo&#10;&#10;Description automatically generated">
              <a:extLst>
                <a:ext uri="{FF2B5EF4-FFF2-40B4-BE49-F238E27FC236}">
                  <a16:creationId xmlns:a16="http://schemas.microsoft.com/office/drawing/2014/main" id="{639F76B2-59F8-244A-AEFA-92F3A21B247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20756" y="1722880"/>
              <a:ext cx="661224" cy="602826"/>
            </a:xfrm>
            <a:prstGeom prst="rect">
              <a:avLst/>
            </a:prstGeom>
          </p:spPr>
        </p:pic>
        <p:pic>
          <p:nvPicPr>
            <p:cNvPr id="31" name="Picture 30" descr="A close up of a logo&#10;&#10;Description automatically generated">
              <a:extLst>
                <a:ext uri="{FF2B5EF4-FFF2-40B4-BE49-F238E27FC236}">
                  <a16:creationId xmlns:a16="http://schemas.microsoft.com/office/drawing/2014/main" id="{E2078F41-F7F7-A547-B5EB-D7ADCA703BB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36317" y="1728030"/>
              <a:ext cx="661226" cy="630086"/>
            </a:xfrm>
            <a:prstGeom prst="rect">
              <a:avLst/>
            </a:prstGeom>
          </p:spPr>
        </p:pic>
        <p:pic>
          <p:nvPicPr>
            <p:cNvPr id="32" name="Picture 31" descr="A picture containing sign&#10;&#10;Description automatically generated">
              <a:extLst>
                <a:ext uri="{FF2B5EF4-FFF2-40B4-BE49-F238E27FC236}">
                  <a16:creationId xmlns:a16="http://schemas.microsoft.com/office/drawing/2014/main" id="{3EBE7B26-F2D9-F447-9FD6-8A66F57EE4D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603636" y="1675099"/>
              <a:ext cx="750704" cy="674606"/>
            </a:xfrm>
            <a:prstGeom prst="rect">
              <a:avLst/>
            </a:prstGeom>
          </p:spPr>
        </p:pic>
        <p:pic>
          <p:nvPicPr>
            <p:cNvPr id="33" name="Picture 32" descr="A close up of a sign&#10;&#10;Description automatically generated">
              <a:extLst>
                <a:ext uri="{FF2B5EF4-FFF2-40B4-BE49-F238E27FC236}">
                  <a16:creationId xmlns:a16="http://schemas.microsoft.com/office/drawing/2014/main" id="{F24F3C53-7929-A646-B598-16838CA9174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841045" y="1732437"/>
              <a:ext cx="557734" cy="535528"/>
            </a:xfrm>
            <a:prstGeom prst="rect">
              <a:avLst/>
            </a:prstGeom>
          </p:spPr>
        </p:pic>
        <p:sp>
          <p:nvSpPr>
            <p:cNvPr id="34" name="TextBox 33">
              <a:extLst>
                <a:ext uri="{FF2B5EF4-FFF2-40B4-BE49-F238E27FC236}">
                  <a16:creationId xmlns:a16="http://schemas.microsoft.com/office/drawing/2014/main" id="{B789DC6D-2CA8-C341-AE26-D13C8E0983F3}"/>
                </a:ext>
              </a:extLst>
            </p:cNvPr>
            <p:cNvSpPr txBox="1"/>
            <p:nvPr/>
          </p:nvSpPr>
          <p:spPr>
            <a:xfrm>
              <a:off x="3833969" y="1180141"/>
              <a:ext cx="4513547" cy="328518"/>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35" name="Rectangle 34">
            <a:extLst>
              <a:ext uri="{FF2B5EF4-FFF2-40B4-BE49-F238E27FC236}">
                <a16:creationId xmlns:a16="http://schemas.microsoft.com/office/drawing/2014/main" id="{6098EF27-1CDB-C94D-AA98-867C43DAC924}"/>
              </a:ext>
            </a:extLst>
          </p:cNvPr>
          <p:cNvSpPr/>
          <p:nvPr/>
        </p:nvSpPr>
        <p:spPr bwMode="auto">
          <a:xfrm>
            <a:off x="2173020" y="2707088"/>
            <a:ext cx="2928409" cy="766788"/>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lang="en-US" sz="1800">
                <a:latin typeface="Segoe UI"/>
                <a:ea typeface="Segoe UI" pitchFamily="34" charset="0"/>
                <a:cs typeface="Segoe UI" pitchFamily="34" charset="0"/>
              </a:rPr>
              <a:t>Join/Add to a public group or add by group owner</a:t>
            </a:r>
            <a:r>
              <a:rPr kumimoji="0" lang="en-US" sz="1800" b="0" i="0" u="none" strike="noStrike" kern="1200" cap="none" spc="0" normalizeH="0" baseline="0" noProof="0">
                <a:ln>
                  <a:noFill/>
                </a:ln>
                <a:effectLst/>
                <a:uLnTx/>
                <a:uFillTx/>
                <a:latin typeface="Segoe UI"/>
                <a:ea typeface="Segoe UI" pitchFamily="34" charset="0"/>
                <a:cs typeface="Segoe UI" pitchFamily="34" charset="0"/>
              </a:rPr>
              <a:t> </a:t>
            </a:r>
          </a:p>
        </p:txBody>
      </p:sp>
      <p:cxnSp>
        <p:nvCxnSpPr>
          <p:cNvPr id="36" name="Straight Arrow Connector 35">
            <a:extLst>
              <a:ext uri="{FF2B5EF4-FFF2-40B4-BE49-F238E27FC236}">
                <a16:creationId xmlns:a16="http://schemas.microsoft.com/office/drawing/2014/main" id="{533E0DA7-039F-1C44-AC3A-78756B8B43FD}"/>
              </a:ext>
            </a:extLst>
          </p:cNvPr>
          <p:cNvCxnSpPr>
            <a:cxnSpLocks/>
            <a:stCxn id="20" idx="2"/>
            <a:endCxn id="35" idx="0"/>
          </p:cNvCxnSpPr>
          <p:nvPr/>
        </p:nvCxnSpPr>
        <p:spPr>
          <a:xfrm flipH="1">
            <a:off x="3637225" y="1955106"/>
            <a:ext cx="1" cy="751982"/>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655C8D87-3623-EE43-B4E9-3CFDC02AFE5A}"/>
              </a:ext>
            </a:extLst>
          </p:cNvPr>
          <p:cNvSpPr/>
          <p:nvPr/>
        </p:nvSpPr>
        <p:spPr bwMode="auto">
          <a:xfrm>
            <a:off x="2173019" y="4207877"/>
            <a:ext cx="2928409"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59" name="Group 58">
            <a:extLst>
              <a:ext uri="{FF2B5EF4-FFF2-40B4-BE49-F238E27FC236}">
                <a16:creationId xmlns:a16="http://schemas.microsoft.com/office/drawing/2014/main" id="{650083B9-01CB-2347-A239-C992C00B5063}"/>
              </a:ext>
            </a:extLst>
          </p:cNvPr>
          <p:cNvGrpSpPr/>
          <p:nvPr/>
        </p:nvGrpSpPr>
        <p:grpSpPr>
          <a:xfrm>
            <a:off x="2471384" y="4297761"/>
            <a:ext cx="2506566" cy="377642"/>
            <a:chOff x="2636189" y="5278508"/>
            <a:chExt cx="2506566" cy="377642"/>
          </a:xfrm>
        </p:grpSpPr>
        <p:sp>
          <p:nvSpPr>
            <p:cNvPr id="40" name="Rectangle 39">
              <a:extLst>
                <a:ext uri="{FF2B5EF4-FFF2-40B4-BE49-F238E27FC236}">
                  <a16:creationId xmlns:a16="http://schemas.microsoft.com/office/drawing/2014/main" id="{0CA3FC73-CA0C-1949-ADF6-6748B76EA459}"/>
                </a:ext>
              </a:extLst>
            </p:cNvPr>
            <p:cNvSpPr/>
            <p:nvPr/>
          </p:nvSpPr>
          <p:spPr bwMode="auto">
            <a:xfrm>
              <a:off x="2778421" y="5356530"/>
              <a:ext cx="2364334" cy="221599"/>
            </a:xfrm>
            <a:prstGeom prst="rect">
              <a:avLst/>
            </a:prstGeom>
            <a:ln w="38100">
              <a:noFill/>
            </a:ln>
          </p:spPr>
          <p:txBody>
            <a:bodyPr vert="horz" wrap="square" lIns="0" tIns="0" rIns="0" bIns="0" rtlCol="0" anchor="t">
              <a:spAutoFit/>
            </a:bodyPr>
            <a:lstStyle/>
            <a:p>
              <a:pPr marL="0" marR="0" lvl="0" indent="0" algn="ctr" defTabSz="896386" rtl="0" eaLnBrk="1" fontAlgn="auto" latinLnBrk="0" hangingPunct="1">
                <a:lnSpc>
                  <a:spcPct val="90000"/>
                </a:lnSpc>
                <a:spcBef>
                  <a:spcPct val="0"/>
                </a:spcBef>
                <a:spcAft>
                  <a:spcPts val="0"/>
                </a:spcAft>
                <a:buClrTx/>
                <a:buSzTx/>
                <a:buFontTx/>
                <a:buNone/>
                <a:tabLst/>
                <a:defRPr/>
              </a:pPr>
              <a:r>
                <a:rPr kumimoji="0" lang="en-US" sz="1600" b="0" i="0" u="none" strike="noStrike" kern="0" cap="none" spc="0" normalizeH="0" baseline="0" noProof="0" dirty="0">
                  <a:ln w="3175">
                    <a:noFill/>
                  </a:ln>
                  <a:solidFill>
                    <a:srgbClr val="000000"/>
                  </a:solidFill>
                  <a:effectLst/>
                  <a:uLnTx/>
                  <a:uFillTx/>
                  <a:latin typeface="Segoe UI Semibold"/>
                  <a:ea typeface="+mn-ea"/>
                  <a:cs typeface="Segoe UI Semilight" panose="020B0402040204020203" pitchFamily="34" charset="0"/>
                </a:rPr>
                <a:t>Azure Active Directory</a:t>
              </a:r>
            </a:p>
          </p:txBody>
        </p:sp>
        <p:pic>
          <p:nvPicPr>
            <p:cNvPr id="41" name="Graphic 40">
              <a:extLst>
                <a:ext uri="{FF2B5EF4-FFF2-40B4-BE49-F238E27FC236}">
                  <a16:creationId xmlns:a16="http://schemas.microsoft.com/office/drawing/2014/main" id="{CE7211C7-BDFA-6D47-8C0D-4BCF6D8B31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36189" y="5278508"/>
              <a:ext cx="300768" cy="377642"/>
            </a:xfrm>
            <a:prstGeom prst="rect">
              <a:avLst/>
            </a:prstGeom>
          </p:spPr>
        </p:pic>
      </p:grpSp>
      <p:sp>
        <p:nvSpPr>
          <p:cNvPr id="46" name="Rectangle 45">
            <a:extLst>
              <a:ext uri="{FF2B5EF4-FFF2-40B4-BE49-F238E27FC236}">
                <a16:creationId xmlns:a16="http://schemas.microsoft.com/office/drawing/2014/main" id="{A895B063-7D4F-CA4C-9EE6-2B2A52CC31CB}"/>
              </a:ext>
            </a:extLst>
          </p:cNvPr>
          <p:cNvSpPr/>
          <p:nvPr/>
        </p:nvSpPr>
        <p:spPr bwMode="auto">
          <a:xfrm>
            <a:off x="1936317" y="5438329"/>
            <a:ext cx="3401812"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Segoe UI" pitchFamily="34" charset="0"/>
                <a:cs typeface="Segoe UI" pitchFamily="34" charset="0"/>
              </a:rPr>
              <a:t>App specific welcome email</a:t>
            </a:r>
          </a:p>
        </p:txBody>
      </p:sp>
      <p:cxnSp>
        <p:nvCxnSpPr>
          <p:cNvPr id="54" name="Straight Arrow Connector 53">
            <a:extLst>
              <a:ext uri="{FF2B5EF4-FFF2-40B4-BE49-F238E27FC236}">
                <a16:creationId xmlns:a16="http://schemas.microsoft.com/office/drawing/2014/main" id="{AEE38978-2AB9-5E49-8F52-4296125C5A62}"/>
              </a:ext>
            </a:extLst>
          </p:cNvPr>
          <p:cNvCxnSpPr>
            <a:cxnSpLocks/>
            <a:stCxn id="35" idx="2"/>
            <a:endCxn id="39" idx="0"/>
          </p:cNvCxnSpPr>
          <p:nvPr/>
        </p:nvCxnSpPr>
        <p:spPr>
          <a:xfrm flipH="1">
            <a:off x="3637224" y="3473876"/>
            <a:ext cx="1" cy="734001"/>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5CA6BAE-E8B6-5847-BB1D-0B3E1AA874C4}"/>
              </a:ext>
            </a:extLst>
          </p:cNvPr>
          <p:cNvCxnSpPr>
            <a:cxnSpLocks/>
            <a:stCxn id="39" idx="2"/>
            <a:endCxn id="46" idx="0"/>
          </p:cNvCxnSpPr>
          <p:nvPr/>
        </p:nvCxnSpPr>
        <p:spPr>
          <a:xfrm flipH="1">
            <a:off x="3637223" y="4687832"/>
            <a:ext cx="1" cy="750497"/>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59686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075DD47-FD7F-439E-84F6-717843D18D31}"/>
              </a:ext>
            </a:extLst>
          </p:cNvPr>
          <p:cNvSpPr/>
          <p:nvPr/>
        </p:nvSpPr>
        <p:spPr bwMode="auto">
          <a:xfrm>
            <a:off x="4366255" y="5417648"/>
            <a:ext cx="3800279" cy="68610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2" name="Title 16">
            <a:extLst>
              <a:ext uri="{FF2B5EF4-FFF2-40B4-BE49-F238E27FC236}">
                <a16:creationId xmlns:a16="http://schemas.microsoft.com/office/drawing/2014/main" id="{03919AFC-5038-40FD-AB0A-1B6A45571D1D}"/>
              </a:ext>
            </a:extLst>
          </p:cNvPr>
          <p:cNvSpPr>
            <a:spLocks noGrp="1"/>
          </p:cNvSpPr>
          <p:nvPr>
            <p:ph type="title"/>
          </p:nvPr>
        </p:nvSpPr>
        <p:spPr>
          <a:xfrm>
            <a:off x="588263" y="457200"/>
            <a:ext cx="11018520" cy="553998"/>
          </a:xfrm>
        </p:spPr>
        <p:txBody>
          <a:bodyPr/>
          <a:lstStyle/>
          <a:p>
            <a:r>
              <a:rPr lang="en-US" dirty="0"/>
              <a:t>Powering collaboration across Microsoft 365 </a:t>
            </a:r>
          </a:p>
        </p:txBody>
      </p:sp>
      <p:sp>
        <p:nvSpPr>
          <p:cNvPr id="15" name="TextBox 14">
            <a:extLst>
              <a:ext uri="{FF2B5EF4-FFF2-40B4-BE49-F238E27FC236}">
                <a16:creationId xmlns:a16="http://schemas.microsoft.com/office/drawing/2014/main" id="{A0EDEDEC-EB45-447E-9C06-0429F22FD4B0}"/>
              </a:ext>
            </a:extLst>
          </p:cNvPr>
          <p:cNvSpPr txBox="1"/>
          <p:nvPr/>
        </p:nvSpPr>
        <p:spPr>
          <a:xfrm>
            <a:off x="4375327" y="6176872"/>
            <a:ext cx="3942048" cy="215444"/>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Centrally managed, secured, and governed</a:t>
            </a:r>
          </a:p>
        </p:txBody>
      </p:sp>
      <p:sp>
        <p:nvSpPr>
          <p:cNvPr id="48" name="Rectangle 47">
            <a:extLst>
              <a:ext uri="{FF2B5EF4-FFF2-40B4-BE49-F238E27FC236}">
                <a16:creationId xmlns:a16="http://schemas.microsoft.com/office/drawing/2014/main" id="{76AC2253-9D23-4351-9DCF-859B1F605C77}"/>
              </a:ext>
            </a:extLst>
          </p:cNvPr>
          <p:cNvSpPr/>
          <p:nvPr/>
        </p:nvSpPr>
        <p:spPr bwMode="auto">
          <a:xfrm>
            <a:off x="5108919" y="5622201"/>
            <a:ext cx="2863755" cy="276999"/>
          </a:xfrm>
          <a:prstGeom prst="rect">
            <a:avLst/>
          </a:prstGeom>
          <a:ln w="38100">
            <a:noFill/>
          </a:ln>
        </p:spPr>
        <p:txBody>
          <a:bodyPr vert="horz" wrap="square" lIns="0" tIns="0" rIns="0" bIns="0" rtlCol="0" anchor="t">
            <a:spAutoFit/>
          </a:bodyPr>
          <a:lstStyle/>
          <a:p>
            <a:pPr marL="0" marR="0" lvl="0" indent="0" algn="ctr" defTabSz="896386" rtl="0" eaLnBrk="1" fontAlgn="auto" latinLnBrk="0" hangingPunct="1">
              <a:lnSpc>
                <a:spcPct val="90000"/>
              </a:lnSpc>
              <a:spcBef>
                <a:spcPct val="0"/>
              </a:spcBef>
              <a:spcAft>
                <a:spcPts val="0"/>
              </a:spcAft>
              <a:buClrTx/>
              <a:buSzTx/>
              <a:buFontTx/>
              <a:buNone/>
              <a:tabLst/>
              <a:defRPr/>
            </a:pPr>
            <a:r>
              <a:rPr kumimoji="0" lang="en-US" sz="2000" b="0" i="0" u="none" strike="noStrike" kern="0" cap="none" spc="0" normalizeH="0" baseline="0" noProof="0">
                <a:ln w="3175">
                  <a:noFill/>
                </a:ln>
                <a:solidFill>
                  <a:srgbClr val="000000"/>
                </a:solidFill>
                <a:effectLst>
                  <a:outerShdw blurRad="38100" dist="38100" dir="2700000" algn="tl">
                    <a:srgbClr val="000000">
                      <a:alpha val="43137"/>
                    </a:srgbClr>
                  </a:outerShdw>
                </a:effectLst>
                <a:uLnTx/>
                <a:uFillTx/>
                <a:latin typeface="Segoe UI Semibold"/>
                <a:ea typeface="+mn-ea"/>
                <a:cs typeface="Segoe UI Semilight" panose="020B0402040204020203" pitchFamily="34" charset="0"/>
              </a:rPr>
              <a:t>Azure Active Directory</a:t>
            </a:r>
          </a:p>
        </p:txBody>
      </p:sp>
      <p:pic>
        <p:nvPicPr>
          <p:cNvPr id="10" name="Graphic 9">
            <a:extLst>
              <a:ext uri="{FF2B5EF4-FFF2-40B4-BE49-F238E27FC236}">
                <a16:creationId xmlns:a16="http://schemas.microsoft.com/office/drawing/2014/main" id="{91A091DD-4A80-4C68-B3C3-AFE7DB1232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0041" y="5467094"/>
            <a:ext cx="595092" cy="595092"/>
          </a:xfrm>
          <a:prstGeom prst="rect">
            <a:avLst/>
          </a:prstGeom>
        </p:spPr>
      </p:pic>
      <p:pic>
        <p:nvPicPr>
          <p:cNvPr id="3" name="Picture 2" descr="A picture containing building, window, table, cage&#10;&#10;Description automatically generated">
            <a:extLst>
              <a:ext uri="{FF2B5EF4-FFF2-40B4-BE49-F238E27FC236}">
                <a16:creationId xmlns:a16="http://schemas.microsoft.com/office/drawing/2014/main" id="{6D073601-C0DA-4E45-836E-D23516E648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36382" y="3359735"/>
            <a:ext cx="540202" cy="472677"/>
          </a:xfrm>
          <a:prstGeom prst="rect">
            <a:avLst/>
          </a:prstGeom>
        </p:spPr>
      </p:pic>
      <p:pic>
        <p:nvPicPr>
          <p:cNvPr id="5" name="Picture 4" descr="A picture containing drawing, shirt&#10;&#10;Description automatically generated">
            <a:extLst>
              <a:ext uri="{FF2B5EF4-FFF2-40B4-BE49-F238E27FC236}">
                <a16:creationId xmlns:a16="http://schemas.microsoft.com/office/drawing/2014/main" id="{F6A32678-125A-4666-AD70-3385FD6D4F5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17375" y="4103677"/>
            <a:ext cx="380720" cy="380720"/>
          </a:xfrm>
          <a:prstGeom prst="rect">
            <a:avLst/>
          </a:prstGeom>
        </p:spPr>
      </p:pic>
      <p:cxnSp>
        <p:nvCxnSpPr>
          <p:cNvPr id="19" name="Straight Connector 18">
            <a:extLst>
              <a:ext uri="{FF2B5EF4-FFF2-40B4-BE49-F238E27FC236}">
                <a16:creationId xmlns:a16="http://schemas.microsoft.com/office/drawing/2014/main" id="{1D1EB6ED-7CF9-4CA4-B44F-E78AB75425A3}"/>
              </a:ext>
            </a:extLst>
          </p:cNvPr>
          <p:cNvCxnSpPr>
            <a:cxnSpLocks/>
          </p:cNvCxnSpPr>
          <p:nvPr/>
        </p:nvCxnSpPr>
        <p:spPr>
          <a:xfrm>
            <a:off x="6078629" y="2693155"/>
            <a:ext cx="0" cy="689309"/>
          </a:xfrm>
          <a:prstGeom prst="line">
            <a:avLst/>
          </a:prstGeom>
          <a:ln w="19050">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1D2A916-0CBC-4EA2-A1A6-96791A2215AF}"/>
              </a:ext>
            </a:extLst>
          </p:cNvPr>
          <p:cNvCxnSpPr>
            <a:cxnSpLocks/>
          </p:cNvCxnSpPr>
          <p:nvPr/>
        </p:nvCxnSpPr>
        <p:spPr>
          <a:xfrm flipH="1">
            <a:off x="3560388" y="3936380"/>
            <a:ext cx="1994284" cy="0"/>
          </a:xfrm>
          <a:prstGeom prst="line">
            <a:avLst/>
          </a:prstGeom>
          <a:ln w="19050">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64CDEB0-0605-46B8-A100-67D6F1A06513}"/>
              </a:ext>
            </a:extLst>
          </p:cNvPr>
          <p:cNvCxnSpPr>
            <a:cxnSpLocks/>
          </p:cNvCxnSpPr>
          <p:nvPr/>
        </p:nvCxnSpPr>
        <p:spPr>
          <a:xfrm flipH="1">
            <a:off x="6703811" y="3936380"/>
            <a:ext cx="2502066" cy="0"/>
          </a:xfrm>
          <a:prstGeom prst="line">
            <a:avLst/>
          </a:prstGeom>
          <a:ln w="19050">
            <a:solidFill>
              <a:schemeClr val="bg2">
                <a:lumMod val="9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BF08EE7A-0672-4054-811A-3ED4FBD58A15}"/>
              </a:ext>
            </a:extLst>
          </p:cNvPr>
          <p:cNvSpPr/>
          <p:nvPr/>
        </p:nvSpPr>
        <p:spPr bwMode="auto">
          <a:xfrm>
            <a:off x="588263" y="3244571"/>
            <a:ext cx="3165540" cy="1513659"/>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2050" name="Picture 2">
            <a:extLst>
              <a:ext uri="{FF2B5EF4-FFF2-40B4-BE49-F238E27FC236}">
                <a16:creationId xmlns:a16="http://schemas.microsoft.com/office/drawing/2014/main" id="{7AA62DEF-F34A-4196-86EF-73D9B9E376BD}"/>
              </a:ext>
            </a:extLst>
          </p:cNvPr>
          <p:cNvPicPr>
            <a:picLocks noChangeAspect="1" noChangeArrowheads="1"/>
          </p:cNvPicPr>
          <p:nvPr/>
        </p:nvPicPr>
        <p:blipFill>
          <a:blip r:embed="rId7"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3744" y="4134812"/>
            <a:ext cx="531404" cy="53057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A close up of a sign&#10;&#10;Description automatically generated">
            <a:extLst>
              <a:ext uri="{FF2B5EF4-FFF2-40B4-BE49-F238E27FC236}">
                <a16:creationId xmlns:a16="http://schemas.microsoft.com/office/drawing/2014/main" id="{6D2DE82E-33BC-4741-BBBB-312D20E156C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52754" y="4134812"/>
            <a:ext cx="531404" cy="530576"/>
          </a:xfrm>
          <a:prstGeom prst="rect">
            <a:avLst/>
          </a:prstGeom>
        </p:spPr>
      </p:pic>
      <p:pic>
        <p:nvPicPr>
          <p:cNvPr id="40" name="Picture 39" descr="A close up of a sign&#10;&#10;Description automatically generated">
            <a:extLst>
              <a:ext uri="{FF2B5EF4-FFF2-40B4-BE49-F238E27FC236}">
                <a16:creationId xmlns:a16="http://schemas.microsoft.com/office/drawing/2014/main" id="{D3187B4E-E4AA-4D4D-96E8-7F89D49DC7E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53905" y="4183310"/>
            <a:ext cx="434256" cy="433580"/>
          </a:xfrm>
          <a:prstGeom prst="roundRect">
            <a:avLst>
              <a:gd name="adj" fmla="val 8594"/>
            </a:avLst>
          </a:prstGeom>
          <a:solidFill>
            <a:srgbClr val="FFFFFF">
              <a:shade val="85000"/>
            </a:srgbClr>
          </a:solidFill>
          <a:ln>
            <a:noFill/>
          </a:ln>
          <a:effectLst/>
        </p:spPr>
      </p:pic>
      <p:pic>
        <p:nvPicPr>
          <p:cNvPr id="49" name="Picture 48" descr="A close up of a sign&#10;&#10;Description automatically generated">
            <a:extLst>
              <a:ext uri="{FF2B5EF4-FFF2-40B4-BE49-F238E27FC236}">
                <a16:creationId xmlns:a16="http://schemas.microsoft.com/office/drawing/2014/main" id="{A86B2EFA-AEFC-46B3-BC24-A969C1F10E7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53050" y="3095606"/>
            <a:ext cx="987307" cy="985769"/>
          </a:xfrm>
          <a:prstGeom prst="rect">
            <a:avLst/>
          </a:prstGeom>
        </p:spPr>
      </p:pic>
      <p:pic>
        <p:nvPicPr>
          <p:cNvPr id="50" name="Picture 49" descr="A close up of a sign&#10;&#10;Description automatically generated">
            <a:extLst>
              <a:ext uri="{FF2B5EF4-FFF2-40B4-BE49-F238E27FC236}">
                <a16:creationId xmlns:a16="http://schemas.microsoft.com/office/drawing/2014/main" id="{67AA5A80-70DF-42E9-87CD-B650B09039E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84755" y="3081109"/>
            <a:ext cx="1016346" cy="1014762"/>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7FFFAF1C-65BD-4876-BEE4-A54307A1C88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555568" y="4183310"/>
            <a:ext cx="434256" cy="433580"/>
          </a:xfrm>
          <a:prstGeom prst="rect">
            <a:avLst/>
          </a:prstGeom>
        </p:spPr>
      </p:pic>
      <p:pic>
        <p:nvPicPr>
          <p:cNvPr id="58" name="Picture 57" descr="A close up of a logo&#10;&#10;Description automatically generated">
            <a:extLst>
              <a:ext uri="{FF2B5EF4-FFF2-40B4-BE49-F238E27FC236}">
                <a16:creationId xmlns:a16="http://schemas.microsoft.com/office/drawing/2014/main" id="{211FE007-3BBE-4D97-B875-1E0FC9A1F5BA}"/>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3108712" y="4103252"/>
            <a:ext cx="608018" cy="593697"/>
          </a:xfrm>
          <a:prstGeom prst="rect">
            <a:avLst/>
          </a:prstGeom>
        </p:spPr>
      </p:pic>
      <p:pic>
        <p:nvPicPr>
          <p:cNvPr id="59" name="Picture 58" descr="A close up of a logo&#10;&#10;Description automatically generated">
            <a:extLst>
              <a:ext uri="{FF2B5EF4-FFF2-40B4-BE49-F238E27FC236}">
                <a16:creationId xmlns:a16="http://schemas.microsoft.com/office/drawing/2014/main" id="{6888C5F8-BB5F-49F0-82B1-DF40717F849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655418" y="3081109"/>
            <a:ext cx="1016346" cy="1014762"/>
          </a:xfrm>
          <a:prstGeom prst="rect">
            <a:avLst/>
          </a:prstGeom>
        </p:spPr>
      </p:pic>
      <p:pic>
        <p:nvPicPr>
          <p:cNvPr id="60" name="Picture 59" descr="A close up of a sign&#10;&#10;Description automatically generated">
            <a:extLst>
              <a:ext uri="{FF2B5EF4-FFF2-40B4-BE49-F238E27FC236}">
                <a16:creationId xmlns:a16="http://schemas.microsoft.com/office/drawing/2014/main" id="{53758120-7EB5-4554-B7F8-0DAC38B274B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189733" y="3081109"/>
            <a:ext cx="1016346" cy="1014762"/>
          </a:xfrm>
          <a:prstGeom prst="rect">
            <a:avLst/>
          </a:prstGeom>
        </p:spPr>
      </p:pic>
      <p:pic>
        <p:nvPicPr>
          <p:cNvPr id="61" name="Picture 60" descr="A close up of a logo&#10;&#10;Description automatically generated">
            <a:extLst>
              <a:ext uri="{FF2B5EF4-FFF2-40B4-BE49-F238E27FC236}">
                <a16:creationId xmlns:a16="http://schemas.microsoft.com/office/drawing/2014/main" id="{C58411C3-EB08-405C-A75F-FD8380A69EC1}"/>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3000042" y="3312263"/>
            <a:ext cx="730248" cy="552454"/>
          </a:xfrm>
          <a:prstGeom prst="rect">
            <a:avLst/>
          </a:prstGeom>
        </p:spPr>
      </p:pic>
      <p:sp>
        <p:nvSpPr>
          <p:cNvPr id="9" name="TextBox 8">
            <a:extLst>
              <a:ext uri="{FF2B5EF4-FFF2-40B4-BE49-F238E27FC236}">
                <a16:creationId xmlns:a16="http://schemas.microsoft.com/office/drawing/2014/main" id="{836178DA-3BF1-41E6-B392-193D1B988511}"/>
              </a:ext>
            </a:extLst>
          </p:cNvPr>
          <p:cNvSpPr txBox="1"/>
          <p:nvPr/>
        </p:nvSpPr>
        <p:spPr>
          <a:xfrm>
            <a:off x="1071815" y="2958397"/>
            <a:ext cx="2050994" cy="215444"/>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egoe UI"/>
                <a:ea typeface="+mn-ea"/>
                <a:cs typeface="+mn-cs"/>
              </a:rPr>
              <a:t>Advanced sharing</a:t>
            </a:r>
          </a:p>
        </p:txBody>
      </p:sp>
      <p:sp>
        <p:nvSpPr>
          <p:cNvPr id="62" name="Rectangle 61">
            <a:extLst>
              <a:ext uri="{FF2B5EF4-FFF2-40B4-BE49-F238E27FC236}">
                <a16:creationId xmlns:a16="http://schemas.microsoft.com/office/drawing/2014/main" id="{23AC4E5C-D3CB-4E27-87B9-4A226971BAC0}"/>
              </a:ext>
            </a:extLst>
          </p:cNvPr>
          <p:cNvSpPr/>
          <p:nvPr/>
        </p:nvSpPr>
        <p:spPr bwMode="auto">
          <a:xfrm>
            <a:off x="8957882" y="3244571"/>
            <a:ext cx="2743200" cy="1848290"/>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4" name="TextBox 13">
            <a:extLst>
              <a:ext uri="{FF2B5EF4-FFF2-40B4-BE49-F238E27FC236}">
                <a16:creationId xmlns:a16="http://schemas.microsoft.com/office/drawing/2014/main" id="{1E949E4A-901A-4850-B635-97D84ACBA36B}"/>
              </a:ext>
            </a:extLst>
          </p:cNvPr>
          <p:cNvSpPr txBox="1"/>
          <p:nvPr/>
        </p:nvSpPr>
        <p:spPr>
          <a:xfrm>
            <a:off x="9422805" y="2938574"/>
            <a:ext cx="1841703" cy="215444"/>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egoe UI"/>
                <a:ea typeface="+mn-ea"/>
                <a:cs typeface="+mn-cs"/>
              </a:rPr>
              <a:t>Partner ecosystem</a:t>
            </a:r>
          </a:p>
        </p:txBody>
      </p:sp>
      <p:pic>
        <p:nvPicPr>
          <p:cNvPr id="20" name="Picture 19" descr="A picture containing drawing, table&#10;&#10;Description automatically generated">
            <a:extLst>
              <a:ext uri="{FF2B5EF4-FFF2-40B4-BE49-F238E27FC236}">
                <a16:creationId xmlns:a16="http://schemas.microsoft.com/office/drawing/2014/main" id="{F576CAE4-2816-491D-99A4-D4F657006A85}"/>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9586095" y="3622159"/>
            <a:ext cx="1486772" cy="354418"/>
          </a:xfrm>
          <a:prstGeom prst="rect">
            <a:avLst/>
          </a:prstGeom>
        </p:spPr>
      </p:pic>
      <p:pic>
        <p:nvPicPr>
          <p:cNvPr id="6" name="Picture 5" descr="A picture containing food, drawing&#10;&#10;Description automatically generated">
            <a:extLst>
              <a:ext uri="{FF2B5EF4-FFF2-40B4-BE49-F238E27FC236}">
                <a16:creationId xmlns:a16="http://schemas.microsoft.com/office/drawing/2014/main" id="{1B457179-0D33-4FE6-BAD2-7951FA0AAF5F}"/>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601877" y="4682859"/>
            <a:ext cx="1486774" cy="455518"/>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DC69E168-3253-40B7-9B80-D31426EFA753}"/>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9616053" y="4015793"/>
            <a:ext cx="1455208" cy="2404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9" name="Picture 68" descr="A close up of a logo&#10;&#10;Description automatically generated">
            <a:extLst>
              <a:ext uri="{FF2B5EF4-FFF2-40B4-BE49-F238E27FC236}">
                <a16:creationId xmlns:a16="http://schemas.microsoft.com/office/drawing/2014/main" id="{A98DF7B4-D9A0-4335-A1BA-7D8D3D888CDE}"/>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895931" y="3382464"/>
            <a:ext cx="867101" cy="171403"/>
          </a:xfrm>
          <a:prstGeom prst="rect">
            <a:avLst/>
          </a:prstGeom>
          <a:effectLst/>
        </p:spPr>
      </p:pic>
      <p:grpSp>
        <p:nvGrpSpPr>
          <p:cNvPr id="26" name="Group 25">
            <a:extLst>
              <a:ext uri="{FF2B5EF4-FFF2-40B4-BE49-F238E27FC236}">
                <a16:creationId xmlns:a16="http://schemas.microsoft.com/office/drawing/2014/main" id="{0E637554-2994-4BC8-8D04-CB336A17E1DC}"/>
              </a:ext>
            </a:extLst>
          </p:cNvPr>
          <p:cNvGrpSpPr/>
          <p:nvPr/>
        </p:nvGrpSpPr>
        <p:grpSpPr>
          <a:xfrm>
            <a:off x="2717637" y="1307463"/>
            <a:ext cx="6759324" cy="1385692"/>
            <a:chOff x="2695960" y="1180141"/>
            <a:chExt cx="6759324" cy="1385692"/>
          </a:xfrm>
        </p:grpSpPr>
        <p:sp>
          <p:nvSpPr>
            <p:cNvPr id="64" name="Rectangle 63">
              <a:extLst>
                <a:ext uri="{FF2B5EF4-FFF2-40B4-BE49-F238E27FC236}">
                  <a16:creationId xmlns:a16="http://schemas.microsoft.com/office/drawing/2014/main" id="{E456A8D5-5122-49A1-8FDD-A2E18103A3DB}"/>
                </a:ext>
              </a:extLst>
            </p:cNvPr>
            <p:cNvSpPr/>
            <p:nvPr/>
          </p:nvSpPr>
          <p:spPr bwMode="auto">
            <a:xfrm>
              <a:off x="2695960" y="1468087"/>
              <a:ext cx="6759324" cy="109774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51" name="Picture 50" descr="A close up of a sign&#10;&#10;Description automatically generated">
              <a:extLst>
                <a:ext uri="{FF2B5EF4-FFF2-40B4-BE49-F238E27FC236}">
                  <a16:creationId xmlns:a16="http://schemas.microsoft.com/office/drawing/2014/main" id="{202EF444-D866-461A-A614-4B5129E672CC}"/>
                </a:ext>
              </a:extLst>
            </p:cNvPr>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2846802" y="1752449"/>
              <a:ext cx="510502" cy="458889"/>
            </a:xfrm>
            <a:prstGeom prst="rect">
              <a:avLst/>
            </a:prstGeom>
          </p:spPr>
        </p:pic>
        <p:pic>
          <p:nvPicPr>
            <p:cNvPr id="52" name="Picture 51" descr="A close up of a logo&#10;&#10;Description automatically generated">
              <a:extLst>
                <a:ext uri="{FF2B5EF4-FFF2-40B4-BE49-F238E27FC236}">
                  <a16:creationId xmlns:a16="http://schemas.microsoft.com/office/drawing/2014/main" id="{78524C4F-EE2B-4B12-9FA7-5E2A47B0F94B}"/>
                </a:ext>
              </a:extLst>
            </p:cNvPr>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3740328" y="1733289"/>
              <a:ext cx="510502" cy="497209"/>
            </a:xfrm>
            <a:prstGeom prst="rect">
              <a:avLst/>
            </a:prstGeom>
          </p:spPr>
        </p:pic>
        <p:pic>
          <p:nvPicPr>
            <p:cNvPr id="53" name="Picture 52" descr="A close up of a sign&#10;&#10;Description automatically generated">
              <a:extLst>
                <a:ext uri="{FF2B5EF4-FFF2-40B4-BE49-F238E27FC236}">
                  <a16:creationId xmlns:a16="http://schemas.microsoft.com/office/drawing/2014/main" id="{742E74E8-5812-439B-A936-2B39A22CAB7D}"/>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8796837" y="1752448"/>
              <a:ext cx="458892" cy="458890"/>
            </a:xfrm>
            <a:prstGeom prst="roundRect">
              <a:avLst>
                <a:gd name="adj" fmla="val 8594"/>
              </a:avLst>
            </a:prstGeom>
            <a:solidFill>
              <a:srgbClr val="FFFFFF">
                <a:shade val="85000"/>
              </a:srgbClr>
            </a:solidFill>
            <a:ln>
              <a:noFill/>
            </a:ln>
            <a:effectLst/>
          </p:spPr>
        </p:pic>
        <p:pic>
          <p:nvPicPr>
            <p:cNvPr id="55" name="Picture 54" descr="A close up of a logo&#10;&#10;Description automatically generated">
              <a:extLst>
                <a:ext uri="{FF2B5EF4-FFF2-40B4-BE49-F238E27FC236}">
                  <a16:creationId xmlns:a16="http://schemas.microsoft.com/office/drawing/2014/main" id="{BBEF5352-40D3-456A-9713-D8004F10FFA4}"/>
                </a:ext>
              </a:extLst>
            </p:cNvPr>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6811832" y="1680480"/>
              <a:ext cx="661224" cy="602826"/>
            </a:xfrm>
            <a:prstGeom prst="rect">
              <a:avLst/>
            </a:prstGeom>
          </p:spPr>
        </p:pic>
        <p:pic>
          <p:nvPicPr>
            <p:cNvPr id="56" name="Picture 55" descr="A close up of a logo&#10;&#10;Description automatically generated">
              <a:extLst>
                <a:ext uri="{FF2B5EF4-FFF2-40B4-BE49-F238E27FC236}">
                  <a16:creationId xmlns:a16="http://schemas.microsoft.com/office/drawing/2014/main" id="{C619F4EE-8EFE-4752-8799-AD938ACEED74}"/>
                </a:ext>
              </a:extLst>
            </p:cNvPr>
            <p:cNvPicPr>
              <a:picLocks noChangeAspect="1"/>
            </p:cNvPicPr>
            <p:nvPr/>
          </p:nvPicPr>
          <p:blipFill rotWithShape="1">
            <a:blip r:embed="rId25" cstate="email">
              <a:extLst>
                <a:ext uri="{28A0092B-C50C-407E-A947-70E740481C1C}">
                  <a14:useLocalDpi xmlns:a14="http://schemas.microsoft.com/office/drawing/2010/main"/>
                </a:ext>
              </a:extLst>
            </a:blip>
            <a:srcRect/>
            <a:stretch/>
          </p:blipFill>
          <p:spPr>
            <a:xfrm>
              <a:off x="5767582" y="1666850"/>
              <a:ext cx="661226" cy="630086"/>
            </a:xfrm>
            <a:prstGeom prst="rect">
              <a:avLst/>
            </a:prstGeom>
          </p:spPr>
        </p:pic>
        <p:pic>
          <p:nvPicPr>
            <p:cNvPr id="57" name="Picture 56" descr="A picture containing sign&#10;&#10;Description automatically generated">
              <a:extLst>
                <a:ext uri="{FF2B5EF4-FFF2-40B4-BE49-F238E27FC236}">
                  <a16:creationId xmlns:a16="http://schemas.microsoft.com/office/drawing/2014/main" id="{F27B4706-DF83-4A35-9010-ACBCEF1DD99A}"/>
                </a:ext>
              </a:extLst>
            </p:cNvPr>
            <p:cNvPicPr>
              <a:picLocks noChangeAspect="1"/>
            </p:cNvPicPr>
            <p:nvPr/>
          </p:nvPicPr>
          <p:blipFill rotWithShape="1">
            <a:blip r:embed="rId26" cstate="email">
              <a:extLst>
                <a:ext uri="{28A0092B-C50C-407E-A947-70E740481C1C}">
                  <a14:useLocalDpi xmlns:a14="http://schemas.microsoft.com/office/drawing/2010/main"/>
                </a:ext>
              </a:extLst>
            </a:blip>
            <a:srcRect/>
            <a:stretch/>
          </p:blipFill>
          <p:spPr>
            <a:xfrm>
              <a:off x="4633854" y="1644590"/>
              <a:ext cx="750704" cy="674606"/>
            </a:xfrm>
            <a:prstGeom prst="rect">
              <a:avLst/>
            </a:prstGeom>
          </p:spPr>
        </p:pic>
        <p:pic>
          <p:nvPicPr>
            <p:cNvPr id="63" name="Picture 62" descr="A close up of a sign&#10;&#10;Description automatically generated">
              <a:extLst>
                <a:ext uri="{FF2B5EF4-FFF2-40B4-BE49-F238E27FC236}">
                  <a16:creationId xmlns:a16="http://schemas.microsoft.com/office/drawing/2014/main" id="{4D40235A-4269-4077-9259-2489810334C4}"/>
                </a:ext>
              </a:extLst>
            </p:cNvPr>
            <p:cNvPicPr>
              <a:picLocks noChangeAspect="1"/>
            </p:cNvPicPr>
            <p:nvPr/>
          </p:nvPicPr>
          <p:blipFill rotWithShape="1">
            <a:blip r:embed="rId27" cstate="email">
              <a:extLst>
                <a:ext uri="{28A0092B-C50C-407E-A947-70E740481C1C}">
                  <a14:useLocalDpi xmlns:a14="http://schemas.microsoft.com/office/drawing/2010/main"/>
                </a:ext>
              </a:extLst>
            </a:blip>
            <a:srcRect/>
            <a:stretch/>
          </p:blipFill>
          <p:spPr>
            <a:xfrm>
              <a:off x="7856080" y="1714129"/>
              <a:ext cx="557734" cy="535528"/>
            </a:xfrm>
            <a:prstGeom prst="rect">
              <a:avLst/>
            </a:prstGeom>
          </p:spPr>
        </p:pic>
        <p:sp>
          <p:nvSpPr>
            <p:cNvPr id="13" name="TextBox 12">
              <a:extLst>
                <a:ext uri="{FF2B5EF4-FFF2-40B4-BE49-F238E27FC236}">
                  <a16:creationId xmlns:a16="http://schemas.microsoft.com/office/drawing/2014/main" id="{C4DFC590-D324-42D5-BA2E-1337A6C3DFCC}"/>
                </a:ext>
              </a:extLst>
            </p:cNvPr>
            <p:cNvSpPr txBox="1"/>
            <p:nvPr/>
          </p:nvSpPr>
          <p:spPr>
            <a:xfrm>
              <a:off x="3642282" y="1180141"/>
              <a:ext cx="4630320" cy="215444"/>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egoe UI"/>
                  <a:ea typeface="+mn-ea"/>
                  <a:cs typeface="+mn-cs"/>
                </a:rPr>
                <a:t>Membership service for 22+ Microsoft 365 teamwork apps</a:t>
              </a:r>
            </a:p>
          </p:txBody>
        </p:sp>
      </p:grpSp>
      <p:pic>
        <p:nvPicPr>
          <p:cNvPr id="8" name="Picture 7" descr="A picture containing drawing&#10;&#10;Description automatically generated">
            <a:extLst>
              <a:ext uri="{FF2B5EF4-FFF2-40B4-BE49-F238E27FC236}">
                <a16:creationId xmlns:a16="http://schemas.microsoft.com/office/drawing/2014/main" id="{F380DE82-5FDC-4091-9E3A-0F7D5A5B4E15}"/>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9737148" y="4466321"/>
            <a:ext cx="1157679" cy="162414"/>
          </a:xfrm>
          <a:prstGeom prst="rect">
            <a:avLst/>
          </a:prstGeom>
        </p:spPr>
      </p:pic>
      <p:grpSp>
        <p:nvGrpSpPr>
          <p:cNvPr id="2" name="Group 1">
            <a:extLst>
              <a:ext uri="{FF2B5EF4-FFF2-40B4-BE49-F238E27FC236}">
                <a16:creationId xmlns:a16="http://schemas.microsoft.com/office/drawing/2014/main" id="{CA0D7BCF-E3AF-4D8A-A20C-8F474FABFF91}"/>
              </a:ext>
            </a:extLst>
          </p:cNvPr>
          <p:cNvGrpSpPr/>
          <p:nvPr/>
        </p:nvGrpSpPr>
        <p:grpSpPr>
          <a:xfrm>
            <a:off x="5181600" y="2989721"/>
            <a:ext cx="1828800" cy="1828800"/>
            <a:chOff x="5181600" y="2989721"/>
            <a:chExt cx="1828800" cy="1828800"/>
          </a:xfrm>
        </p:grpSpPr>
        <p:sp>
          <p:nvSpPr>
            <p:cNvPr id="21" name="Oval 20">
              <a:extLst>
                <a:ext uri="{FF2B5EF4-FFF2-40B4-BE49-F238E27FC236}">
                  <a16:creationId xmlns:a16="http://schemas.microsoft.com/office/drawing/2014/main" id="{16F56781-46ED-4A59-B3D7-1324D2E57D49}"/>
                </a:ext>
              </a:extLst>
            </p:cNvPr>
            <p:cNvSpPr>
              <a:spLocks/>
            </p:cNvSpPr>
            <p:nvPr/>
          </p:nvSpPr>
          <p:spPr bwMode="auto">
            <a:xfrm>
              <a:off x="5181600" y="2989721"/>
              <a:ext cx="1828800" cy="1828800"/>
            </a:xfrm>
            <a:prstGeom prst="ellipse">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TextBox 21">
              <a:extLst>
                <a:ext uri="{FF2B5EF4-FFF2-40B4-BE49-F238E27FC236}">
                  <a16:creationId xmlns:a16="http://schemas.microsoft.com/office/drawing/2014/main" id="{9A177506-E684-4E72-8F8E-6511E939434F}"/>
                </a:ext>
              </a:extLst>
            </p:cNvPr>
            <p:cNvSpPr txBox="1"/>
            <p:nvPr/>
          </p:nvSpPr>
          <p:spPr>
            <a:xfrm>
              <a:off x="5196159" y="4033648"/>
              <a:ext cx="1799683" cy="553998"/>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egoe UI Semibold" panose="020B0502040204020203" pitchFamily="34" charset="0"/>
                  <a:ea typeface="+mn-ea"/>
                  <a:cs typeface="Segoe UI Semibold" panose="020B0502040204020203" pitchFamily="34" charset="0"/>
                </a:rPr>
                <a:t>Microsoft 365 Groups</a:t>
              </a:r>
            </a:p>
          </p:txBody>
        </p:sp>
        <p:sp>
          <p:nvSpPr>
            <p:cNvPr id="23" name="Freeform 5">
              <a:extLst>
                <a:ext uri="{FF2B5EF4-FFF2-40B4-BE49-F238E27FC236}">
                  <a16:creationId xmlns:a16="http://schemas.microsoft.com/office/drawing/2014/main" id="{C70595B7-7135-4EDC-AC39-B9F94F5111F3}"/>
                </a:ext>
              </a:extLst>
            </p:cNvPr>
            <p:cNvSpPr>
              <a:spLocks noEditPoints="1"/>
            </p:cNvSpPr>
            <p:nvPr/>
          </p:nvSpPr>
          <p:spPr bwMode="auto">
            <a:xfrm>
              <a:off x="5647075" y="3191098"/>
              <a:ext cx="897851" cy="759007"/>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38100" cap="flat">
              <a:solidFill>
                <a:srgbClr val="0069BA"/>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Semilight"/>
                <a:ea typeface="+mn-ea"/>
                <a:cs typeface="+mn-cs"/>
              </a:endParaRPr>
            </a:p>
          </p:txBody>
        </p:sp>
      </p:grpSp>
    </p:spTree>
    <p:extLst>
      <p:ext uri="{BB962C8B-B14F-4D97-AF65-F5344CB8AC3E}">
        <p14:creationId xmlns:p14="http://schemas.microsoft.com/office/powerpoint/2010/main" val="1811292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a:t>Member Addition</a:t>
            </a:r>
          </a:p>
        </p:txBody>
      </p:sp>
      <p:sp>
        <p:nvSpPr>
          <p:cNvPr id="4" name="Content Placeholder 3">
            <a:extLst>
              <a:ext uri="{FF2B5EF4-FFF2-40B4-BE49-F238E27FC236}">
                <a16:creationId xmlns:a16="http://schemas.microsoft.com/office/drawing/2014/main" id="{EB819067-2EC3-E946-9822-5A31F1A83FA9}"/>
              </a:ext>
            </a:extLst>
          </p:cNvPr>
          <p:cNvSpPr>
            <a:spLocks noGrp="1"/>
          </p:cNvSpPr>
          <p:nvPr>
            <p:ph sz="quarter" idx="13"/>
          </p:nvPr>
        </p:nvSpPr>
        <p:spPr>
          <a:xfrm>
            <a:off x="7922064" y="1435100"/>
            <a:ext cx="3982569" cy="4512004"/>
          </a:xfrm>
        </p:spPr>
        <p:txBody>
          <a:bodyPr/>
          <a:lstStyle/>
          <a:p>
            <a:pPr marL="0" indent="0">
              <a:buNone/>
            </a:pPr>
            <a:r>
              <a:rPr lang="en-US" b="1" dirty="0"/>
              <a:t>Components</a:t>
            </a:r>
          </a:p>
          <a:p>
            <a:pPr marL="0" indent="0">
              <a:buNone/>
            </a:pPr>
            <a:r>
              <a:rPr lang="en-US" dirty="0"/>
              <a:t>Welcome mail </a:t>
            </a:r>
          </a:p>
          <a:p>
            <a:pPr lvl="1"/>
            <a:r>
              <a:rPr lang="en-US" sz="1800" dirty="0"/>
              <a:t>Specific to app</a:t>
            </a:r>
          </a:p>
          <a:p>
            <a:pPr lvl="1"/>
            <a:r>
              <a:rPr lang="en-US" sz="1800" dirty="0"/>
              <a:t>Can be disabled by admins</a:t>
            </a:r>
          </a:p>
          <a:p>
            <a:pPr lvl="1"/>
            <a:endParaRPr lang="en-US" sz="1800" dirty="0"/>
          </a:p>
          <a:p>
            <a:pPr marL="0" indent="0">
              <a:buNone/>
            </a:pPr>
            <a:r>
              <a:rPr lang="en-US" dirty="0"/>
              <a:t>Pending member flow</a:t>
            </a:r>
          </a:p>
          <a:p>
            <a:pPr lvl="1"/>
            <a:r>
              <a:rPr lang="en-US" sz="1800" dirty="0"/>
              <a:t>Maintain pending member roster across Microsoft 365 apps until owner approval with actionable email support</a:t>
            </a:r>
          </a:p>
          <a:p>
            <a:pPr marL="228600" lvl="1" indent="0">
              <a:buNone/>
            </a:pPr>
            <a:endParaRPr lang="en-US" sz="2000" dirty="0"/>
          </a:p>
          <a:p>
            <a:pPr marL="0" indent="0">
              <a:buNone/>
            </a:pPr>
            <a:r>
              <a:rPr lang="en-US" dirty="0"/>
              <a:t> </a:t>
            </a:r>
          </a:p>
        </p:txBody>
      </p:sp>
      <p:sp>
        <p:nvSpPr>
          <p:cNvPr id="27" name="TextBox 26">
            <a:extLst>
              <a:ext uri="{FF2B5EF4-FFF2-40B4-BE49-F238E27FC236}">
                <a16:creationId xmlns:a16="http://schemas.microsoft.com/office/drawing/2014/main" id="{7BDAA875-13F5-0042-8FCD-282700C9C944}"/>
              </a:ext>
            </a:extLst>
          </p:cNvPr>
          <p:cNvSpPr txBox="1"/>
          <p:nvPr/>
        </p:nvSpPr>
        <p:spPr>
          <a:xfrm>
            <a:off x="2135340" y="1121878"/>
            <a:ext cx="3572844" cy="319751"/>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8" name="Group 17">
            <a:extLst>
              <a:ext uri="{FF2B5EF4-FFF2-40B4-BE49-F238E27FC236}">
                <a16:creationId xmlns:a16="http://schemas.microsoft.com/office/drawing/2014/main" id="{649078CC-D2CA-E54A-BD36-8F81BE92811C}"/>
              </a:ext>
            </a:extLst>
          </p:cNvPr>
          <p:cNvGrpSpPr/>
          <p:nvPr/>
        </p:nvGrpSpPr>
        <p:grpSpPr>
          <a:xfrm>
            <a:off x="1480314" y="1064835"/>
            <a:ext cx="4263640" cy="890271"/>
            <a:chOff x="2658620" y="1180141"/>
            <a:chExt cx="6839829" cy="1385692"/>
          </a:xfrm>
        </p:grpSpPr>
        <p:sp>
          <p:nvSpPr>
            <p:cNvPr id="20" name="Rectangle 19">
              <a:extLst>
                <a:ext uri="{FF2B5EF4-FFF2-40B4-BE49-F238E27FC236}">
                  <a16:creationId xmlns:a16="http://schemas.microsoft.com/office/drawing/2014/main" id="{CA6C3FBC-6E30-FF46-B4E2-28B4C7E77087}"/>
                </a:ext>
              </a:extLst>
            </p:cNvPr>
            <p:cNvSpPr/>
            <p:nvPr/>
          </p:nvSpPr>
          <p:spPr bwMode="auto">
            <a:xfrm>
              <a:off x="2739125" y="1468087"/>
              <a:ext cx="6759324" cy="109774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22" name="Picture 21" descr="A close up of a sign&#10;&#10;Description automatically generated">
              <a:extLst>
                <a:ext uri="{FF2B5EF4-FFF2-40B4-BE49-F238E27FC236}">
                  <a16:creationId xmlns:a16="http://schemas.microsoft.com/office/drawing/2014/main" id="{747A376E-2176-354E-AE5A-E68F5E3C70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8620" y="1576001"/>
              <a:ext cx="875092" cy="875090"/>
            </a:xfrm>
            <a:prstGeom prst="rect">
              <a:avLst/>
            </a:prstGeom>
          </p:spPr>
        </p:pic>
        <p:pic>
          <p:nvPicPr>
            <p:cNvPr id="23" name="Picture 22" descr="A close up of a logo&#10;&#10;Description automatically generated">
              <a:extLst>
                <a:ext uri="{FF2B5EF4-FFF2-40B4-BE49-F238E27FC236}">
                  <a16:creationId xmlns:a16="http://schemas.microsoft.com/office/drawing/2014/main" id="{6484A137-20A2-C047-9B2B-F88B45B9BD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10480" y="1586749"/>
              <a:ext cx="875092" cy="875090"/>
            </a:xfrm>
            <a:prstGeom prst="rect">
              <a:avLst/>
            </a:prstGeom>
          </p:spPr>
        </p:pic>
        <p:pic>
          <p:nvPicPr>
            <p:cNvPr id="26" name="Picture 25" descr="A close up of a sign&#10;&#10;Description automatically generated">
              <a:extLst>
                <a:ext uri="{FF2B5EF4-FFF2-40B4-BE49-F238E27FC236}">
                  <a16:creationId xmlns:a16="http://schemas.microsoft.com/office/drawing/2014/main" id="{67A3690E-6D0E-6049-AA24-A035EA6D3A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73705" y="1782502"/>
              <a:ext cx="458892" cy="458890"/>
            </a:xfrm>
            <a:prstGeom prst="roundRect">
              <a:avLst>
                <a:gd name="adj" fmla="val 8594"/>
              </a:avLst>
            </a:prstGeom>
            <a:solidFill>
              <a:srgbClr val="FFFFFF">
                <a:shade val="85000"/>
              </a:srgbClr>
            </a:solidFill>
            <a:ln>
              <a:noFill/>
            </a:ln>
            <a:effectLst/>
          </p:spPr>
        </p:pic>
        <p:pic>
          <p:nvPicPr>
            <p:cNvPr id="30" name="Picture 29" descr="A close up of a logo&#10;&#10;Description automatically generated">
              <a:extLst>
                <a:ext uri="{FF2B5EF4-FFF2-40B4-BE49-F238E27FC236}">
                  <a16:creationId xmlns:a16="http://schemas.microsoft.com/office/drawing/2014/main" id="{639F76B2-59F8-244A-AEFA-92F3A21B247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20756" y="1722880"/>
              <a:ext cx="661224" cy="602826"/>
            </a:xfrm>
            <a:prstGeom prst="rect">
              <a:avLst/>
            </a:prstGeom>
          </p:spPr>
        </p:pic>
        <p:pic>
          <p:nvPicPr>
            <p:cNvPr id="31" name="Picture 30" descr="A close up of a logo&#10;&#10;Description automatically generated">
              <a:extLst>
                <a:ext uri="{FF2B5EF4-FFF2-40B4-BE49-F238E27FC236}">
                  <a16:creationId xmlns:a16="http://schemas.microsoft.com/office/drawing/2014/main" id="{E2078F41-F7F7-A547-B5EB-D7ADCA703BB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36317" y="1728030"/>
              <a:ext cx="661226" cy="630086"/>
            </a:xfrm>
            <a:prstGeom prst="rect">
              <a:avLst/>
            </a:prstGeom>
          </p:spPr>
        </p:pic>
        <p:pic>
          <p:nvPicPr>
            <p:cNvPr id="32" name="Picture 31" descr="A picture containing sign&#10;&#10;Description automatically generated">
              <a:extLst>
                <a:ext uri="{FF2B5EF4-FFF2-40B4-BE49-F238E27FC236}">
                  <a16:creationId xmlns:a16="http://schemas.microsoft.com/office/drawing/2014/main" id="{3EBE7B26-F2D9-F447-9FD6-8A66F57EE4D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603636" y="1675099"/>
              <a:ext cx="750704" cy="674606"/>
            </a:xfrm>
            <a:prstGeom prst="rect">
              <a:avLst/>
            </a:prstGeom>
          </p:spPr>
        </p:pic>
        <p:pic>
          <p:nvPicPr>
            <p:cNvPr id="33" name="Picture 32" descr="A close up of a sign&#10;&#10;Description automatically generated">
              <a:extLst>
                <a:ext uri="{FF2B5EF4-FFF2-40B4-BE49-F238E27FC236}">
                  <a16:creationId xmlns:a16="http://schemas.microsoft.com/office/drawing/2014/main" id="{F24F3C53-7929-A646-B598-16838CA9174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841045" y="1732437"/>
              <a:ext cx="557734" cy="535528"/>
            </a:xfrm>
            <a:prstGeom prst="rect">
              <a:avLst/>
            </a:prstGeom>
          </p:spPr>
        </p:pic>
        <p:sp>
          <p:nvSpPr>
            <p:cNvPr id="34" name="TextBox 33">
              <a:extLst>
                <a:ext uri="{FF2B5EF4-FFF2-40B4-BE49-F238E27FC236}">
                  <a16:creationId xmlns:a16="http://schemas.microsoft.com/office/drawing/2014/main" id="{B789DC6D-2CA8-C341-AE26-D13C8E0983F3}"/>
                </a:ext>
              </a:extLst>
            </p:cNvPr>
            <p:cNvSpPr txBox="1"/>
            <p:nvPr/>
          </p:nvSpPr>
          <p:spPr>
            <a:xfrm>
              <a:off x="3833969" y="1180141"/>
              <a:ext cx="4513547" cy="328518"/>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39" name="Rectangle 38">
            <a:extLst>
              <a:ext uri="{FF2B5EF4-FFF2-40B4-BE49-F238E27FC236}">
                <a16:creationId xmlns:a16="http://schemas.microsoft.com/office/drawing/2014/main" id="{655C8D87-3623-EE43-B4E9-3CFDC02AFE5A}"/>
              </a:ext>
            </a:extLst>
          </p:cNvPr>
          <p:cNvSpPr/>
          <p:nvPr/>
        </p:nvSpPr>
        <p:spPr bwMode="auto">
          <a:xfrm>
            <a:off x="2177129" y="5196402"/>
            <a:ext cx="2928409"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0" name="Rectangle 39">
            <a:extLst>
              <a:ext uri="{FF2B5EF4-FFF2-40B4-BE49-F238E27FC236}">
                <a16:creationId xmlns:a16="http://schemas.microsoft.com/office/drawing/2014/main" id="{0CA3FC73-CA0C-1949-ADF6-6748B76EA459}"/>
              </a:ext>
            </a:extLst>
          </p:cNvPr>
          <p:cNvSpPr/>
          <p:nvPr/>
        </p:nvSpPr>
        <p:spPr bwMode="auto">
          <a:xfrm>
            <a:off x="2778421" y="5356530"/>
            <a:ext cx="2364334" cy="221599"/>
          </a:xfrm>
          <a:prstGeom prst="rect">
            <a:avLst/>
          </a:prstGeom>
          <a:ln w="38100">
            <a:noFill/>
          </a:ln>
        </p:spPr>
        <p:txBody>
          <a:bodyPr vert="horz" wrap="square" lIns="0" tIns="0" rIns="0" bIns="0" rtlCol="0" anchor="t">
            <a:spAutoFit/>
          </a:bodyPr>
          <a:lstStyle/>
          <a:p>
            <a:pPr marL="0" marR="0" lvl="0" indent="0" algn="ctr" defTabSz="896386" rtl="0" eaLnBrk="1" fontAlgn="auto" latinLnBrk="0" hangingPunct="1">
              <a:lnSpc>
                <a:spcPct val="90000"/>
              </a:lnSpc>
              <a:spcBef>
                <a:spcPct val="0"/>
              </a:spcBef>
              <a:spcAft>
                <a:spcPts val="0"/>
              </a:spcAft>
              <a:buClrTx/>
              <a:buSzTx/>
              <a:buFontTx/>
              <a:buNone/>
              <a:tabLst/>
              <a:defRPr/>
            </a:pPr>
            <a:r>
              <a:rPr kumimoji="0" lang="en-US" sz="1600" b="0" i="0" u="none" strike="noStrike" kern="0" cap="none" spc="0" normalizeH="0" baseline="0" noProof="0" dirty="0">
                <a:ln w="3175">
                  <a:noFill/>
                </a:ln>
                <a:solidFill>
                  <a:srgbClr val="000000"/>
                </a:solidFill>
                <a:effectLst/>
                <a:uLnTx/>
                <a:uFillTx/>
                <a:latin typeface="Segoe UI Semibold"/>
                <a:ea typeface="+mn-ea"/>
                <a:cs typeface="Segoe UI Semilight" panose="020B0402040204020203" pitchFamily="34" charset="0"/>
              </a:rPr>
              <a:t>Azure Active Directory</a:t>
            </a:r>
          </a:p>
        </p:txBody>
      </p:sp>
      <p:pic>
        <p:nvPicPr>
          <p:cNvPr id="41" name="Graphic 40">
            <a:extLst>
              <a:ext uri="{FF2B5EF4-FFF2-40B4-BE49-F238E27FC236}">
                <a16:creationId xmlns:a16="http://schemas.microsoft.com/office/drawing/2014/main" id="{CE7211C7-BDFA-6D47-8C0D-4BCF6D8B31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36189" y="5278508"/>
            <a:ext cx="300768" cy="377642"/>
          </a:xfrm>
          <a:prstGeom prst="rect">
            <a:avLst/>
          </a:prstGeom>
        </p:spPr>
      </p:pic>
      <p:sp>
        <p:nvSpPr>
          <p:cNvPr id="42" name="Rectangle 41">
            <a:extLst>
              <a:ext uri="{FF2B5EF4-FFF2-40B4-BE49-F238E27FC236}">
                <a16:creationId xmlns:a16="http://schemas.microsoft.com/office/drawing/2014/main" id="{7AEAA4D3-DD48-BC4D-8593-8C7E3452A85D}"/>
              </a:ext>
            </a:extLst>
          </p:cNvPr>
          <p:cNvSpPr/>
          <p:nvPr/>
        </p:nvSpPr>
        <p:spPr bwMode="auto">
          <a:xfrm>
            <a:off x="2173020" y="2550116"/>
            <a:ext cx="2928409" cy="766788"/>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Segoe UI" pitchFamily="34" charset="0"/>
                <a:cs typeface="Segoe UI" pitchFamily="34" charset="0"/>
              </a:rPr>
              <a:t>Join/Add to a private group by non-owner</a:t>
            </a:r>
          </a:p>
        </p:txBody>
      </p:sp>
      <p:cxnSp>
        <p:nvCxnSpPr>
          <p:cNvPr id="43" name="Straight Arrow Connector 42">
            <a:extLst>
              <a:ext uri="{FF2B5EF4-FFF2-40B4-BE49-F238E27FC236}">
                <a16:creationId xmlns:a16="http://schemas.microsoft.com/office/drawing/2014/main" id="{DE3FE48C-B450-1F43-AE6F-F5B4BA66FFFE}"/>
              </a:ext>
            </a:extLst>
          </p:cNvPr>
          <p:cNvCxnSpPr>
            <a:cxnSpLocks/>
            <a:stCxn id="20" idx="2"/>
            <a:endCxn id="42" idx="0"/>
          </p:cNvCxnSpPr>
          <p:nvPr/>
        </p:nvCxnSpPr>
        <p:spPr>
          <a:xfrm flipH="1">
            <a:off x="3637225" y="1955106"/>
            <a:ext cx="1" cy="595010"/>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BE70D66A-6A05-2C47-9C39-E11CF4ACCEC8}"/>
              </a:ext>
            </a:extLst>
          </p:cNvPr>
          <p:cNvSpPr/>
          <p:nvPr/>
        </p:nvSpPr>
        <p:spPr bwMode="auto">
          <a:xfrm>
            <a:off x="2171040" y="3873259"/>
            <a:ext cx="2928409" cy="766788"/>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effectLst/>
                <a:uLnTx/>
                <a:uFillTx/>
                <a:latin typeface="Segoe UI"/>
                <a:ea typeface="Segoe UI" pitchFamily="34" charset="0"/>
                <a:cs typeface="Segoe UI" pitchFamily="34" charset="0"/>
              </a:rPr>
              <a:t>Pending member flow, wait on owner approval</a:t>
            </a:r>
          </a:p>
        </p:txBody>
      </p:sp>
      <p:sp>
        <p:nvSpPr>
          <p:cNvPr id="46" name="Rectangle 45">
            <a:extLst>
              <a:ext uri="{FF2B5EF4-FFF2-40B4-BE49-F238E27FC236}">
                <a16:creationId xmlns:a16="http://schemas.microsoft.com/office/drawing/2014/main" id="{A895B063-7D4F-CA4C-9EE6-2B2A52CC31CB}"/>
              </a:ext>
            </a:extLst>
          </p:cNvPr>
          <p:cNvSpPr/>
          <p:nvPr/>
        </p:nvSpPr>
        <p:spPr bwMode="auto">
          <a:xfrm>
            <a:off x="2130284" y="6152862"/>
            <a:ext cx="2999813"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effectLst/>
                <a:uLnTx/>
                <a:uFillTx/>
                <a:latin typeface="Segoe UI"/>
                <a:ea typeface="Segoe UI" pitchFamily="34" charset="0"/>
                <a:cs typeface="Segoe UI" pitchFamily="34" charset="0"/>
              </a:rPr>
              <a:t>App specific welcome email</a:t>
            </a:r>
          </a:p>
        </p:txBody>
      </p:sp>
      <p:cxnSp>
        <p:nvCxnSpPr>
          <p:cNvPr id="17" name="Straight Arrow Connector 16">
            <a:extLst>
              <a:ext uri="{FF2B5EF4-FFF2-40B4-BE49-F238E27FC236}">
                <a16:creationId xmlns:a16="http://schemas.microsoft.com/office/drawing/2014/main" id="{20FE0020-DF72-9440-812D-FA0DBB3F9FAA}"/>
              </a:ext>
            </a:extLst>
          </p:cNvPr>
          <p:cNvCxnSpPr>
            <a:stCxn id="42" idx="2"/>
            <a:endCxn id="45" idx="0"/>
          </p:cNvCxnSpPr>
          <p:nvPr/>
        </p:nvCxnSpPr>
        <p:spPr>
          <a:xfrm flipH="1">
            <a:off x="3635245" y="3316904"/>
            <a:ext cx="1980" cy="556355"/>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E009032-2F32-B046-BA9B-2600700B17C8}"/>
              </a:ext>
            </a:extLst>
          </p:cNvPr>
          <p:cNvCxnSpPr>
            <a:cxnSpLocks/>
            <a:stCxn id="45" idx="2"/>
            <a:endCxn id="39" idx="0"/>
          </p:cNvCxnSpPr>
          <p:nvPr/>
        </p:nvCxnSpPr>
        <p:spPr>
          <a:xfrm>
            <a:off x="3635245" y="4640047"/>
            <a:ext cx="6089" cy="556355"/>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5CA6BAE-E8B6-5847-BB1D-0B3E1AA874C4}"/>
              </a:ext>
            </a:extLst>
          </p:cNvPr>
          <p:cNvCxnSpPr>
            <a:cxnSpLocks/>
            <a:stCxn id="39" idx="2"/>
            <a:endCxn id="46" idx="0"/>
          </p:cNvCxnSpPr>
          <p:nvPr/>
        </p:nvCxnSpPr>
        <p:spPr>
          <a:xfrm flipH="1">
            <a:off x="3630191" y="5676357"/>
            <a:ext cx="11143" cy="476505"/>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10613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dirty="0"/>
              <a:t>Guest/External Member Addition</a:t>
            </a:r>
          </a:p>
        </p:txBody>
      </p:sp>
      <p:sp>
        <p:nvSpPr>
          <p:cNvPr id="27" name="TextBox 26">
            <a:extLst>
              <a:ext uri="{FF2B5EF4-FFF2-40B4-BE49-F238E27FC236}">
                <a16:creationId xmlns:a16="http://schemas.microsoft.com/office/drawing/2014/main" id="{7BDAA875-13F5-0042-8FCD-282700C9C944}"/>
              </a:ext>
            </a:extLst>
          </p:cNvPr>
          <p:cNvSpPr txBox="1"/>
          <p:nvPr/>
        </p:nvSpPr>
        <p:spPr>
          <a:xfrm>
            <a:off x="2135340" y="1121878"/>
            <a:ext cx="3572844" cy="319751"/>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8" name="Group 17">
            <a:extLst>
              <a:ext uri="{FF2B5EF4-FFF2-40B4-BE49-F238E27FC236}">
                <a16:creationId xmlns:a16="http://schemas.microsoft.com/office/drawing/2014/main" id="{649078CC-D2CA-E54A-BD36-8F81BE92811C}"/>
              </a:ext>
            </a:extLst>
          </p:cNvPr>
          <p:cNvGrpSpPr/>
          <p:nvPr/>
        </p:nvGrpSpPr>
        <p:grpSpPr>
          <a:xfrm>
            <a:off x="1480314" y="1064835"/>
            <a:ext cx="4263640" cy="890271"/>
            <a:chOff x="2658620" y="1180141"/>
            <a:chExt cx="6839829" cy="1385692"/>
          </a:xfrm>
        </p:grpSpPr>
        <p:sp>
          <p:nvSpPr>
            <p:cNvPr id="20" name="Rectangle 19">
              <a:extLst>
                <a:ext uri="{FF2B5EF4-FFF2-40B4-BE49-F238E27FC236}">
                  <a16:creationId xmlns:a16="http://schemas.microsoft.com/office/drawing/2014/main" id="{CA6C3FBC-6E30-FF46-B4E2-28B4C7E77087}"/>
                </a:ext>
              </a:extLst>
            </p:cNvPr>
            <p:cNvSpPr/>
            <p:nvPr/>
          </p:nvSpPr>
          <p:spPr bwMode="auto">
            <a:xfrm>
              <a:off x="2739125" y="1468087"/>
              <a:ext cx="6759324" cy="109774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22" name="Picture 21" descr="A close up of a sign&#10;&#10;Description automatically generated">
              <a:extLst>
                <a:ext uri="{FF2B5EF4-FFF2-40B4-BE49-F238E27FC236}">
                  <a16:creationId xmlns:a16="http://schemas.microsoft.com/office/drawing/2014/main" id="{747A376E-2176-354E-AE5A-E68F5E3C70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8620" y="1576001"/>
              <a:ext cx="875092" cy="875090"/>
            </a:xfrm>
            <a:prstGeom prst="rect">
              <a:avLst/>
            </a:prstGeom>
          </p:spPr>
        </p:pic>
        <p:pic>
          <p:nvPicPr>
            <p:cNvPr id="23" name="Picture 22" descr="A close up of a logo&#10;&#10;Description automatically generated">
              <a:extLst>
                <a:ext uri="{FF2B5EF4-FFF2-40B4-BE49-F238E27FC236}">
                  <a16:creationId xmlns:a16="http://schemas.microsoft.com/office/drawing/2014/main" id="{6484A137-20A2-C047-9B2B-F88B45B9BD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10480" y="1586749"/>
              <a:ext cx="875092" cy="875090"/>
            </a:xfrm>
            <a:prstGeom prst="rect">
              <a:avLst/>
            </a:prstGeom>
          </p:spPr>
        </p:pic>
        <p:pic>
          <p:nvPicPr>
            <p:cNvPr id="26" name="Picture 25" descr="A close up of a sign&#10;&#10;Description automatically generated">
              <a:extLst>
                <a:ext uri="{FF2B5EF4-FFF2-40B4-BE49-F238E27FC236}">
                  <a16:creationId xmlns:a16="http://schemas.microsoft.com/office/drawing/2014/main" id="{67A3690E-6D0E-6049-AA24-A035EA6D3A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73705" y="1782502"/>
              <a:ext cx="458892" cy="458890"/>
            </a:xfrm>
            <a:prstGeom prst="roundRect">
              <a:avLst>
                <a:gd name="adj" fmla="val 8594"/>
              </a:avLst>
            </a:prstGeom>
            <a:solidFill>
              <a:srgbClr val="FFFFFF">
                <a:shade val="85000"/>
              </a:srgbClr>
            </a:solidFill>
            <a:ln>
              <a:noFill/>
            </a:ln>
            <a:effectLst/>
          </p:spPr>
        </p:pic>
        <p:pic>
          <p:nvPicPr>
            <p:cNvPr id="30" name="Picture 29" descr="A close up of a logo&#10;&#10;Description automatically generated">
              <a:extLst>
                <a:ext uri="{FF2B5EF4-FFF2-40B4-BE49-F238E27FC236}">
                  <a16:creationId xmlns:a16="http://schemas.microsoft.com/office/drawing/2014/main" id="{639F76B2-59F8-244A-AEFA-92F3A21B247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20756" y="1722880"/>
              <a:ext cx="661224" cy="602826"/>
            </a:xfrm>
            <a:prstGeom prst="rect">
              <a:avLst/>
            </a:prstGeom>
          </p:spPr>
        </p:pic>
        <p:pic>
          <p:nvPicPr>
            <p:cNvPr id="31" name="Picture 30" descr="A close up of a logo&#10;&#10;Description automatically generated">
              <a:extLst>
                <a:ext uri="{FF2B5EF4-FFF2-40B4-BE49-F238E27FC236}">
                  <a16:creationId xmlns:a16="http://schemas.microsoft.com/office/drawing/2014/main" id="{E2078F41-F7F7-A547-B5EB-D7ADCA703BB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36317" y="1728030"/>
              <a:ext cx="661226" cy="630086"/>
            </a:xfrm>
            <a:prstGeom prst="rect">
              <a:avLst/>
            </a:prstGeom>
          </p:spPr>
        </p:pic>
        <p:pic>
          <p:nvPicPr>
            <p:cNvPr id="32" name="Picture 31" descr="A picture containing sign&#10;&#10;Description automatically generated">
              <a:extLst>
                <a:ext uri="{FF2B5EF4-FFF2-40B4-BE49-F238E27FC236}">
                  <a16:creationId xmlns:a16="http://schemas.microsoft.com/office/drawing/2014/main" id="{3EBE7B26-F2D9-F447-9FD6-8A66F57EE4D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603636" y="1675099"/>
              <a:ext cx="750704" cy="674606"/>
            </a:xfrm>
            <a:prstGeom prst="rect">
              <a:avLst/>
            </a:prstGeom>
          </p:spPr>
        </p:pic>
        <p:pic>
          <p:nvPicPr>
            <p:cNvPr id="33" name="Picture 32" descr="A close up of a sign&#10;&#10;Description automatically generated">
              <a:extLst>
                <a:ext uri="{FF2B5EF4-FFF2-40B4-BE49-F238E27FC236}">
                  <a16:creationId xmlns:a16="http://schemas.microsoft.com/office/drawing/2014/main" id="{F24F3C53-7929-A646-B598-16838CA9174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841045" y="1732437"/>
              <a:ext cx="557734" cy="535528"/>
            </a:xfrm>
            <a:prstGeom prst="rect">
              <a:avLst/>
            </a:prstGeom>
          </p:spPr>
        </p:pic>
        <p:sp>
          <p:nvSpPr>
            <p:cNvPr id="34" name="TextBox 33">
              <a:extLst>
                <a:ext uri="{FF2B5EF4-FFF2-40B4-BE49-F238E27FC236}">
                  <a16:creationId xmlns:a16="http://schemas.microsoft.com/office/drawing/2014/main" id="{B789DC6D-2CA8-C341-AE26-D13C8E0983F3}"/>
                </a:ext>
              </a:extLst>
            </p:cNvPr>
            <p:cNvSpPr txBox="1"/>
            <p:nvPr/>
          </p:nvSpPr>
          <p:spPr>
            <a:xfrm>
              <a:off x="3833969" y="1180141"/>
              <a:ext cx="4513547" cy="328518"/>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9" name="Group 8">
            <a:extLst>
              <a:ext uri="{FF2B5EF4-FFF2-40B4-BE49-F238E27FC236}">
                <a16:creationId xmlns:a16="http://schemas.microsoft.com/office/drawing/2014/main" id="{8575FD3F-5F53-CF44-B8B0-7135B10F137F}"/>
              </a:ext>
            </a:extLst>
          </p:cNvPr>
          <p:cNvGrpSpPr/>
          <p:nvPr/>
        </p:nvGrpSpPr>
        <p:grpSpPr>
          <a:xfrm>
            <a:off x="2180849" y="3740056"/>
            <a:ext cx="2920580" cy="479955"/>
            <a:chOff x="2177129" y="5196402"/>
            <a:chExt cx="2965626" cy="479955"/>
          </a:xfrm>
        </p:grpSpPr>
        <p:sp>
          <p:nvSpPr>
            <p:cNvPr id="39" name="Rectangle 38">
              <a:extLst>
                <a:ext uri="{FF2B5EF4-FFF2-40B4-BE49-F238E27FC236}">
                  <a16:creationId xmlns:a16="http://schemas.microsoft.com/office/drawing/2014/main" id="{655C8D87-3623-EE43-B4E9-3CFDC02AFE5A}"/>
                </a:ext>
              </a:extLst>
            </p:cNvPr>
            <p:cNvSpPr/>
            <p:nvPr/>
          </p:nvSpPr>
          <p:spPr bwMode="auto">
            <a:xfrm>
              <a:off x="2177129" y="5196402"/>
              <a:ext cx="2928409"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0" name="Rectangle 39">
              <a:extLst>
                <a:ext uri="{FF2B5EF4-FFF2-40B4-BE49-F238E27FC236}">
                  <a16:creationId xmlns:a16="http://schemas.microsoft.com/office/drawing/2014/main" id="{0CA3FC73-CA0C-1949-ADF6-6748B76EA459}"/>
                </a:ext>
              </a:extLst>
            </p:cNvPr>
            <p:cNvSpPr/>
            <p:nvPr/>
          </p:nvSpPr>
          <p:spPr bwMode="auto">
            <a:xfrm>
              <a:off x="2778421" y="5356530"/>
              <a:ext cx="2364334" cy="221599"/>
            </a:xfrm>
            <a:prstGeom prst="rect">
              <a:avLst/>
            </a:prstGeom>
            <a:ln w="38100">
              <a:noFill/>
            </a:ln>
          </p:spPr>
          <p:txBody>
            <a:bodyPr vert="horz" wrap="square" lIns="0" tIns="0" rIns="0" bIns="0" rtlCol="0" anchor="t">
              <a:spAutoFit/>
            </a:bodyPr>
            <a:lstStyle/>
            <a:p>
              <a:pPr marL="0" marR="0" lvl="0" indent="0" algn="ctr" defTabSz="896386" rtl="0" eaLnBrk="1" fontAlgn="auto" latinLnBrk="0" hangingPunct="1">
                <a:lnSpc>
                  <a:spcPct val="90000"/>
                </a:lnSpc>
                <a:spcBef>
                  <a:spcPct val="0"/>
                </a:spcBef>
                <a:spcAft>
                  <a:spcPts val="0"/>
                </a:spcAft>
                <a:buClrTx/>
                <a:buSzTx/>
                <a:buFontTx/>
                <a:buNone/>
                <a:tabLst/>
                <a:defRPr/>
              </a:pPr>
              <a:r>
                <a:rPr kumimoji="0" lang="en-US" sz="1600" b="0" i="0" u="none" strike="noStrike" kern="0" cap="none" spc="0" normalizeH="0" baseline="0" noProof="0" dirty="0">
                  <a:ln w="3175">
                    <a:noFill/>
                  </a:ln>
                  <a:solidFill>
                    <a:srgbClr val="000000"/>
                  </a:solidFill>
                  <a:effectLst/>
                  <a:uLnTx/>
                  <a:uFillTx/>
                  <a:latin typeface="Segoe UI Semibold"/>
                  <a:ea typeface="+mn-ea"/>
                  <a:cs typeface="Segoe UI Semilight" panose="020B0402040204020203" pitchFamily="34" charset="0"/>
                </a:rPr>
                <a:t>Azure Active Directory</a:t>
              </a:r>
            </a:p>
          </p:txBody>
        </p:sp>
        <p:pic>
          <p:nvPicPr>
            <p:cNvPr id="41" name="Graphic 40">
              <a:extLst>
                <a:ext uri="{FF2B5EF4-FFF2-40B4-BE49-F238E27FC236}">
                  <a16:creationId xmlns:a16="http://schemas.microsoft.com/office/drawing/2014/main" id="{CE7211C7-BDFA-6D47-8C0D-4BCF6D8B31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36189" y="5278508"/>
              <a:ext cx="300768" cy="377642"/>
            </a:xfrm>
            <a:prstGeom prst="rect">
              <a:avLst/>
            </a:prstGeom>
          </p:spPr>
        </p:pic>
      </p:grpSp>
      <p:sp>
        <p:nvSpPr>
          <p:cNvPr id="42" name="Rectangle 41">
            <a:extLst>
              <a:ext uri="{FF2B5EF4-FFF2-40B4-BE49-F238E27FC236}">
                <a16:creationId xmlns:a16="http://schemas.microsoft.com/office/drawing/2014/main" id="{7AEAA4D3-DD48-BC4D-8593-8C7E3452A85D}"/>
              </a:ext>
            </a:extLst>
          </p:cNvPr>
          <p:cNvSpPr/>
          <p:nvPr/>
        </p:nvSpPr>
        <p:spPr bwMode="auto">
          <a:xfrm>
            <a:off x="2173020" y="2441962"/>
            <a:ext cx="2928409" cy="766788"/>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lvl="0" algn="ctr" defTabSz="914102" fontAlgn="base">
              <a:lnSpc>
                <a:spcPct val="90000"/>
              </a:lnSpc>
              <a:spcBef>
                <a:spcPct val="0"/>
              </a:spcBef>
              <a:spcAft>
                <a:spcPct val="0"/>
              </a:spcAft>
              <a:defRPr/>
            </a:pPr>
            <a:r>
              <a:rPr lang="en-US" sz="1400" dirty="0">
                <a:ea typeface="Segoe UI" pitchFamily="34" charset="0"/>
                <a:cs typeface="Segoe UI" pitchFamily="34" charset="0"/>
              </a:rPr>
              <a:t>Guest is from eligible domain, </a:t>
            </a:r>
          </a:p>
          <a:p>
            <a:pPr lvl="0" algn="ctr" defTabSz="914102" fontAlgn="base">
              <a:lnSpc>
                <a:spcPct val="90000"/>
              </a:lnSpc>
              <a:spcBef>
                <a:spcPct val="0"/>
              </a:spcBef>
              <a:spcAft>
                <a:spcPct val="0"/>
              </a:spcAft>
              <a:defRPr/>
            </a:pPr>
            <a:r>
              <a:rPr lang="en-US" sz="1400" dirty="0">
                <a:ea typeface="Segoe UI" pitchFamily="34" charset="0"/>
                <a:cs typeface="Segoe UI" pitchFamily="34" charset="0"/>
              </a:rPr>
              <a:t>Group is external enabled </a:t>
            </a:r>
          </a:p>
          <a:p>
            <a:pPr lvl="0" algn="ctr" defTabSz="914102" fontAlgn="base">
              <a:lnSpc>
                <a:spcPct val="90000"/>
              </a:lnSpc>
              <a:spcBef>
                <a:spcPct val="0"/>
              </a:spcBef>
              <a:spcAft>
                <a:spcPct val="0"/>
              </a:spcAft>
              <a:defRPr/>
            </a:pPr>
            <a:r>
              <a:rPr lang="en-US" sz="1400" dirty="0">
                <a:ea typeface="Segoe UI" pitchFamily="34" charset="0"/>
                <a:cs typeface="Segoe UI" pitchFamily="34" charset="0"/>
              </a:rPr>
              <a:t>User has inviter role for tenant</a:t>
            </a:r>
            <a:r>
              <a:rPr lang="en-US" sz="1200" dirty="0">
                <a:ea typeface="Segoe UI" pitchFamily="34" charset="0"/>
                <a:cs typeface="Segoe UI" pitchFamily="34" charset="0"/>
              </a:rPr>
              <a:t> </a:t>
            </a:r>
          </a:p>
        </p:txBody>
      </p:sp>
      <p:cxnSp>
        <p:nvCxnSpPr>
          <p:cNvPr id="43" name="Straight Arrow Connector 42">
            <a:extLst>
              <a:ext uri="{FF2B5EF4-FFF2-40B4-BE49-F238E27FC236}">
                <a16:creationId xmlns:a16="http://schemas.microsoft.com/office/drawing/2014/main" id="{DE3FE48C-B450-1F43-AE6F-F5B4BA66FFFE}"/>
              </a:ext>
            </a:extLst>
          </p:cNvPr>
          <p:cNvCxnSpPr>
            <a:cxnSpLocks/>
            <a:stCxn id="20" idx="2"/>
            <a:endCxn id="42" idx="0"/>
          </p:cNvCxnSpPr>
          <p:nvPr/>
        </p:nvCxnSpPr>
        <p:spPr>
          <a:xfrm flipH="1">
            <a:off x="3637225" y="1955106"/>
            <a:ext cx="1" cy="486856"/>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A895B063-7D4F-CA4C-9EE6-2B2A52CC31CB}"/>
              </a:ext>
            </a:extLst>
          </p:cNvPr>
          <p:cNvSpPr/>
          <p:nvPr/>
        </p:nvSpPr>
        <p:spPr bwMode="auto">
          <a:xfrm>
            <a:off x="2180850" y="5281797"/>
            <a:ext cx="2877619"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Segoe UI"/>
                <a:ea typeface="Segoe UI" pitchFamily="34" charset="0"/>
                <a:cs typeface="Segoe UI" pitchFamily="34" charset="0"/>
              </a:rPr>
              <a:t>App specific welcome email</a:t>
            </a:r>
          </a:p>
        </p:txBody>
      </p:sp>
      <p:cxnSp>
        <p:nvCxnSpPr>
          <p:cNvPr id="17" name="Straight Arrow Connector 16">
            <a:extLst>
              <a:ext uri="{FF2B5EF4-FFF2-40B4-BE49-F238E27FC236}">
                <a16:creationId xmlns:a16="http://schemas.microsoft.com/office/drawing/2014/main" id="{20FE0020-DF72-9440-812D-FA0DBB3F9FAA}"/>
              </a:ext>
            </a:extLst>
          </p:cNvPr>
          <p:cNvCxnSpPr>
            <a:cxnSpLocks/>
            <a:stCxn id="42" idx="2"/>
            <a:endCxn id="39" idx="0"/>
          </p:cNvCxnSpPr>
          <p:nvPr/>
        </p:nvCxnSpPr>
        <p:spPr>
          <a:xfrm flipH="1">
            <a:off x="3622813" y="3208750"/>
            <a:ext cx="14412" cy="531306"/>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5CA6BAE-E8B6-5847-BB1D-0B3E1AA874C4}"/>
              </a:ext>
            </a:extLst>
          </p:cNvPr>
          <p:cNvCxnSpPr>
            <a:cxnSpLocks/>
            <a:stCxn id="39" idx="2"/>
            <a:endCxn id="46" idx="0"/>
          </p:cNvCxnSpPr>
          <p:nvPr/>
        </p:nvCxnSpPr>
        <p:spPr>
          <a:xfrm flipH="1">
            <a:off x="3619660" y="4220011"/>
            <a:ext cx="3153" cy="1061786"/>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3FAD261F-FA8E-1440-A8A1-24BE8EC2EAE5}"/>
              </a:ext>
            </a:extLst>
          </p:cNvPr>
          <p:cNvSpPr txBox="1">
            <a:spLocks/>
          </p:cNvSpPr>
          <p:nvPr/>
        </p:nvSpPr>
        <p:spPr>
          <a:xfrm>
            <a:off x="7922064" y="1435100"/>
            <a:ext cx="3982569" cy="1538883"/>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b="1" dirty="0"/>
              <a:t>Additional Components</a:t>
            </a:r>
            <a:endParaRPr lang="en-US" sz="2000" b="1" dirty="0"/>
          </a:p>
          <a:p>
            <a:r>
              <a:rPr lang="en-US" sz="2000" dirty="0"/>
              <a:t>Tenant level Policies</a:t>
            </a:r>
          </a:p>
          <a:p>
            <a:endParaRPr lang="en-US" sz="2000" dirty="0"/>
          </a:p>
          <a:p>
            <a:endParaRPr lang="en-US" sz="2000" dirty="0"/>
          </a:p>
        </p:txBody>
      </p:sp>
      <p:sp>
        <p:nvSpPr>
          <p:cNvPr id="35" name="Rectangle 34">
            <a:extLst>
              <a:ext uri="{FF2B5EF4-FFF2-40B4-BE49-F238E27FC236}">
                <a16:creationId xmlns:a16="http://schemas.microsoft.com/office/drawing/2014/main" id="{08365E63-09F2-5C4B-986B-78A6B8195209}"/>
              </a:ext>
            </a:extLst>
          </p:cNvPr>
          <p:cNvSpPr/>
          <p:nvPr/>
        </p:nvSpPr>
        <p:spPr bwMode="auto">
          <a:xfrm>
            <a:off x="3430065" y="4352069"/>
            <a:ext cx="1596449" cy="699441"/>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lang="en-US" sz="1400" dirty="0">
                <a:latin typeface="Segoe UI"/>
                <a:ea typeface="Segoe UI" pitchFamily="34" charset="0"/>
                <a:cs typeface="Segoe UI" pitchFamily="34" charset="0"/>
              </a:rPr>
              <a:t>Guest already added to the Tenant</a:t>
            </a:r>
            <a:endParaRPr kumimoji="0" lang="en-US" sz="1400" b="0" i="0" u="none" strike="noStrike" kern="1200" cap="none" spc="0" normalizeH="0" baseline="0" noProof="0" dirty="0">
              <a:ln>
                <a:noFill/>
              </a:ln>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91434157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dirty="0"/>
              <a:t>Guest/External Member Addition</a:t>
            </a:r>
          </a:p>
        </p:txBody>
      </p:sp>
      <p:sp>
        <p:nvSpPr>
          <p:cNvPr id="27" name="TextBox 26">
            <a:extLst>
              <a:ext uri="{FF2B5EF4-FFF2-40B4-BE49-F238E27FC236}">
                <a16:creationId xmlns:a16="http://schemas.microsoft.com/office/drawing/2014/main" id="{7BDAA875-13F5-0042-8FCD-282700C9C944}"/>
              </a:ext>
            </a:extLst>
          </p:cNvPr>
          <p:cNvSpPr txBox="1"/>
          <p:nvPr/>
        </p:nvSpPr>
        <p:spPr>
          <a:xfrm>
            <a:off x="2135340" y="1121878"/>
            <a:ext cx="3572844" cy="319751"/>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8" name="Group 17">
            <a:extLst>
              <a:ext uri="{FF2B5EF4-FFF2-40B4-BE49-F238E27FC236}">
                <a16:creationId xmlns:a16="http://schemas.microsoft.com/office/drawing/2014/main" id="{649078CC-D2CA-E54A-BD36-8F81BE92811C}"/>
              </a:ext>
            </a:extLst>
          </p:cNvPr>
          <p:cNvGrpSpPr/>
          <p:nvPr/>
        </p:nvGrpSpPr>
        <p:grpSpPr>
          <a:xfrm>
            <a:off x="1480314" y="1064835"/>
            <a:ext cx="4263640" cy="890271"/>
            <a:chOff x="2658620" y="1180141"/>
            <a:chExt cx="6839829" cy="1385692"/>
          </a:xfrm>
        </p:grpSpPr>
        <p:sp>
          <p:nvSpPr>
            <p:cNvPr id="20" name="Rectangle 19">
              <a:extLst>
                <a:ext uri="{FF2B5EF4-FFF2-40B4-BE49-F238E27FC236}">
                  <a16:creationId xmlns:a16="http://schemas.microsoft.com/office/drawing/2014/main" id="{CA6C3FBC-6E30-FF46-B4E2-28B4C7E77087}"/>
                </a:ext>
              </a:extLst>
            </p:cNvPr>
            <p:cNvSpPr/>
            <p:nvPr/>
          </p:nvSpPr>
          <p:spPr bwMode="auto">
            <a:xfrm>
              <a:off x="2739125" y="1468087"/>
              <a:ext cx="6759324" cy="109774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22" name="Picture 21" descr="A close up of a sign&#10;&#10;Description automatically generated">
              <a:extLst>
                <a:ext uri="{FF2B5EF4-FFF2-40B4-BE49-F238E27FC236}">
                  <a16:creationId xmlns:a16="http://schemas.microsoft.com/office/drawing/2014/main" id="{747A376E-2176-354E-AE5A-E68F5E3C70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8620" y="1576001"/>
              <a:ext cx="875092" cy="875090"/>
            </a:xfrm>
            <a:prstGeom prst="rect">
              <a:avLst/>
            </a:prstGeom>
          </p:spPr>
        </p:pic>
        <p:pic>
          <p:nvPicPr>
            <p:cNvPr id="23" name="Picture 22" descr="A close up of a logo&#10;&#10;Description automatically generated">
              <a:extLst>
                <a:ext uri="{FF2B5EF4-FFF2-40B4-BE49-F238E27FC236}">
                  <a16:creationId xmlns:a16="http://schemas.microsoft.com/office/drawing/2014/main" id="{6484A137-20A2-C047-9B2B-F88B45B9BD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10480" y="1586749"/>
              <a:ext cx="875092" cy="875090"/>
            </a:xfrm>
            <a:prstGeom prst="rect">
              <a:avLst/>
            </a:prstGeom>
          </p:spPr>
        </p:pic>
        <p:pic>
          <p:nvPicPr>
            <p:cNvPr id="26" name="Picture 25" descr="A close up of a sign&#10;&#10;Description automatically generated">
              <a:extLst>
                <a:ext uri="{FF2B5EF4-FFF2-40B4-BE49-F238E27FC236}">
                  <a16:creationId xmlns:a16="http://schemas.microsoft.com/office/drawing/2014/main" id="{67A3690E-6D0E-6049-AA24-A035EA6D3A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73705" y="1782502"/>
              <a:ext cx="458892" cy="458890"/>
            </a:xfrm>
            <a:prstGeom prst="roundRect">
              <a:avLst>
                <a:gd name="adj" fmla="val 8594"/>
              </a:avLst>
            </a:prstGeom>
            <a:solidFill>
              <a:srgbClr val="FFFFFF">
                <a:shade val="85000"/>
              </a:srgbClr>
            </a:solidFill>
            <a:ln>
              <a:noFill/>
            </a:ln>
            <a:effectLst/>
          </p:spPr>
        </p:pic>
        <p:pic>
          <p:nvPicPr>
            <p:cNvPr id="30" name="Picture 29" descr="A close up of a logo&#10;&#10;Description automatically generated">
              <a:extLst>
                <a:ext uri="{FF2B5EF4-FFF2-40B4-BE49-F238E27FC236}">
                  <a16:creationId xmlns:a16="http://schemas.microsoft.com/office/drawing/2014/main" id="{639F76B2-59F8-244A-AEFA-92F3A21B247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20756" y="1722880"/>
              <a:ext cx="661224" cy="602826"/>
            </a:xfrm>
            <a:prstGeom prst="rect">
              <a:avLst/>
            </a:prstGeom>
          </p:spPr>
        </p:pic>
        <p:pic>
          <p:nvPicPr>
            <p:cNvPr id="31" name="Picture 30" descr="A close up of a logo&#10;&#10;Description automatically generated">
              <a:extLst>
                <a:ext uri="{FF2B5EF4-FFF2-40B4-BE49-F238E27FC236}">
                  <a16:creationId xmlns:a16="http://schemas.microsoft.com/office/drawing/2014/main" id="{E2078F41-F7F7-A547-B5EB-D7ADCA703BB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36317" y="1728030"/>
              <a:ext cx="661226" cy="630086"/>
            </a:xfrm>
            <a:prstGeom prst="rect">
              <a:avLst/>
            </a:prstGeom>
          </p:spPr>
        </p:pic>
        <p:pic>
          <p:nvPicPr>
            <p:cNvPr id="32" name="Picture 31" descr="A picture containing sign&#10;&#10;Description automatically generated">
              <a:extLst>
                <a:ext uri="{FF2B5EF4-FFF2-40B4-BE49-F238E27FC236}">
                  <a16:creationId xmlns:a16="http://schemas.microsoft.com/office/drawing/2014/main" id="{3EBE7B26-F2D9-F447-9FD6-8A66F57EE4D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603636" y="1675099"/>
              <a:ext cx="750704" cy="674606"/>
            </a:xfrm>
            <a:prstGeom prst="rect">
              <a:avLst/>
            </a:prstGeom>
          </p:spPr>
        </p:pic>
        <p:pic>
          <p:nvPicPr>
            <p:cNvPr id="33" name="Picture 32" descr="A close up of a sign&#10;&#10;Description automatically generated">
              <a:extLst>
                <a:ext uri="{FF2B5EF4-FFF2-40B4-BE49-F238E27FC236}">
                  <a16:creationId xmlns:a16="http://schemas.microsoft.com/office/drawing/2014/main" id="{F24F3C53-7929-A646-B598-16838CA9174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841045" y="1732437"/>
              <a:ext cx="557734" cy="535528"/>
            </a:xfrm>
            <a:prstGeom prst="rect">
              <a:avLst/>
            </a:prstGeom>
          </p:spPr>
        </p:pic>
        <p:sp>
          <p:nvSpPr>
            <p:cNvPr id="34" name="TextBox 33">
              <a:extLst>
                <a:ext uri="{FF2B5EF4-FFF2-40B4-BE49-F238E27FC236}">
                  <a16:creationId xmlns:a16="http://schemas.microsoft.com/office/drawing/2014/main" id="{B789DC6D-2CA8-C341-AE26-D13C8E0983F3}"/>
                </a:ext>
              </a:extLst>
            </p:cNvPr>
            <p:cNvSpPr txBox="1"/>
            <p:nvPr/>
          </p:nvSpPr>
          <p:spPr>
            <a:xfrm>
              <a:off x="3833969" y="1180141"/>
              <a:ext cx="4513547" cy="328518"/>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9" name="Group 8">
            <a:extLst>
              <a:ext uri="{FF2B5EF4-FFF2-40B4-BE49-F238E27FC236}">
                <a16:creationId xmlns:a16="http://schemas.microsoft.com/office/drawing/2014/main" id="{8575FD3F-5F53-CF44-B8B0-7135B10F137F}"/>
              </a:ext>
            </a:extLst>
          </p:cNvPr>
          <p:cNvGrpSpPr/>
          <p:nvPr/>
        </p:nvGrpSpPr>
        <p:grpSpPr>
          <a:xfrm>
            <a:off x="2180849" y="3740056"/>
            <a:ext cx="2965626" cy="479955"/>
            <a:chOff x="2177129" y="5196402"/>
            <a:chExt cx="2965626" cy="479955"/>
          </a:xfrm>
        </p:grpSpPr>
        <p:sp>
          <p:nvSpPr>
            <p:cNvPr id="39" name="Rectangle 38">
              <a:extLst>
                <a:ext uri="{FF2B5EF4-FFF2-40B4-BE49-F238E27FC236}">
                  <a16:creationId xmlns:a16="http://schemas.microsoft.com/office/drawing/2014/main" id="{655C8D87-3623-EE43-B4E9-3CFDC02AFE5A}"/>
                </a:ext>
              </a:extLst>
            </p:cNvPr>
            <p:cNvSpPr/>
            <p:nvPr/>
          </p:nvSpPr>
          <p:spPr bwMode="auto">
            <a:xfrm>
              <a:off x="2177129" y="5196402"/>
              <a:ext cx="2928409"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0" name="Rectangle 39">
              <a:extLst>
                <a:ext uri="{FF2B5EF4-FFF2-40B4-BE49-F238E27FC236}">
                  <a16:creationId xmlns:a16="http://schemas.microsoft.com/office/drawing/2014/main" id="{0CA3FC73-CA0C-1949-ADF6-6748B76EA459}"/>
                </a:ext>
              </a:extLst>
            </p:cNvPr>
            <p:cNvSpPr/>
            <p:nvPr/>
          </p:nvSpPr>
          <p:spPr bwMode="auto">
            <a:xfrm>
              <a:off x="2778421" y="5356530"/>
              <a:ext cx="2364334" cy="221599"/>
            </a:xfrm>
            <a:prstGeom prst="rect">
              <a:avLst/>
            </a:prstGeom>
            <a:ln w="38100">
              <a:noFill/>
            </a:ln>
          </p:spPr>
          <p:txBody>
            <a:bodyPr vert="horz" wrap="square" lIns="0" tIns="0" rIns="0" bIns="0" rtlCol="0" anchor="t">
              <a:spAutoFit/>
            </a:bodyPr>
            <a:lstStyle/>
            <a:p>
              <a:pPr marL="0" marR="0" lvl="0" indent="0" algn="ctr" defTabSz="896386" rtl="0" eaLnBrk="1" fontAlgn="auto" latinLnBrk="0" hangingPunct="1">
                <a:lnSpc>
                  <a:spcPct val="90000"/>
                </a:lnSpc>
                <a:spcBef>
                  <a:spcPct val="0"/>
                </a:spcBef>
                <a:spcAft>
                  <a:spcPts val="0"/>
                </a:spcAft>
                <a:buClrTx/>
                <a:buSzTx/>
                <a:buFontTx/>
                <a:buNone/>
                <a:tabLst/>
                <a:defRPr/>
              </a:pPr>
              <a:r>
                <a:rPr kumimoji="0" lang="en-US" sz="1600" b="0" i="0" u="none" strike="noStrike" kern="0" cap="none" spc="0" normalizeH="0" baseline="0" noProof="0" dirty="0">
                  <a:ln w="3175">
                    <a:noFill/>
                  </a:ln>
                  <a:solidFill>
                    <a:srgbClr val="000000"/>
                  </a:solidFill>
                  <a:effectLst/>
                  <a:uLnTx/>
                  <a:uFillTx/>
                  <a:latin typeface="Segoe UI Semibold"/>
                  <a:ea typeface="+mn-ea"/>
                  <a:cs typeface="Segoe UI Semilight" panose="020B0402040204020203" pitchFamily="34" charset="0"/>
                </a:rPr>
                <a:t>Azure Active Directory</a:t>
              </a:r>
            </a:p>
          </p:txBody>
        </p:sp>
        <p:pic>
          <p:nvPicPr>
            <p:cNvPr id="41" name="Graphic 40">
              <a:extLst>
                <a:ext uri="{FF2B5EF4-FFF2-40B4-BE49-F238E27FC236}">
                  <a16:creationId xmlns:a16="http://schemas.microsoft.com/office/drawing/2014/main" id="{CE7211C7-BDFA-6D47-8C0D-4BCF6D8B31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36189" y="5278508"/>
              <a:ext cx="300768" cy="377642"/>
            </a:xfrm>
            <a:prstGeom prst="rect">
              <a:avLst/>
            </a:prstGeom>
          </p:spPr>
        </p:pic>
      </p:grpSp>
      <p:sp>
        <p:nvSpPr>
          <p:cNvPr id="42" name="Rectangle 41">
            <a:extLst>
              <a:ext uri="{FF2B5EF4-FFF2-40B4-BE49-F238E27FC236}">
                <a16:creationId xmlns:a16="http://schemas.microsoft.com/office/drawing/2014/main" id="{7AEAA4D3-DD48-BC4D-8593-8C7E3452A85D}"/>
              </a:ext>
            </a:extLst>
          </p:cNvPr>
          <p:cNvSpPr/>
          <p:nvPr/>
        </p:nvSpPr>
        <p:spPr bwMode="auto">
          <a:xfrm>
            <a:off x="2173020" y="2441962"/>
            <a:ext cx="2928409" cy="766788"/>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lvl="0" algn="ctr" defTabSz="914102" fontAlgn="base">
              <a:lnSpc>
                <a:spcPct val="90000"/>
              </a:lnSpc>
              <a:spcBef>
                <a:spcPct val="0"/>
              </a:spcBef>
              <a:spcAft>
                <a:spcPct val="0"/>
              </a:spcAft>
              <a:defRPr/>
            </a:pPr>
            <a:r>
              <a:rPr lang="en-US" sz="1400" dirty="0">
                <a:ea typeface="Segoe UI" pitchFamily="34" charset="0"/>
                <a:cs typeface="Segoe UI" pitchFamily="34" charset="0"/>
              </a:rPr>
              <a:t>Guest is from eligible domain, </a:t>
            </a:r>
          </a:p>
          <a:p>
            <a:pPr lvl="0" algn="ctr" defTabSz="914102" fontAlgn="base">
              <a:lnSpc>
                <a:spcPct val="90000"/>
              </a:lnSpc>
              <a:spcBef>
                <a:spcPct val="0"/>
              </a:spcBef>
              <a:spcAft>
                <a:spcPct val="0"/>
              </a:spcAft>
              <a:defRPr/>
            </a:pPr>
            <a:r>
              <a:rPr lang="en-US" sz="1400" dirty="0">
                <a:ea typeface="Segoe UI" pitchFamily="34" charset="0"/>
                <a:cs typeface="Segoe UI" pitchFamily="34" charset="0"/>
              </a:rPr>
              <a:t>Group is external enabled </a:t>
            </a:r>
          </a:p>
          <a:p>
            <a:pPr lvl="0" algn="ctr" defTabSz="914102" fontAlgn="base">
              <a:lnSpc>
                <a:spcPct val="90000"/>
              </a:lnSpc>
              <a:spcBef>
                <a:spcPct val="0"/>
              </a:spcBef>
              <a:spcAft>
                <a:spcPct val="0"/>
              </a:spcAft>
              <a:defRPr/>
            </a:pPr>
            <a:r>
              <a:rPr lang="en-US" sz="1400" dirty="0">
                <a:ea typeface="Segoe UI" pitchFamily="34" charset="0"/>
                <a:cs typeface="Segoe UI" pitchFamily="34" charset="0"/>
              </a:rPr>
              <a:t>User has inviter role for tenant </a:t>
            </a:r>
          </a:p>
        </p:txBody>
      </p:sp>
      <p:cxnSp>
        <p:nvCxnSpPr>
          <p:cNvPr id="43" name="Straight Arrow Connector 42">
            <a:extLst>
              <a:ext uri="{FF2B5EF4-FFF2-40B4-BE49-F238E27FC236}">
                <a16:creationId xmlns:a16="http://schemas.microsoft.com/office/drawing/2014/main" id="{DE3FE48C-B450-1F43-AE6F-F5B4BA66FFFE}"/>
              </a:ext>
            </a:extLst>
          </p:cNvPr>
          <p:cNvCxnSpPr>
            <a:cxnSpLocks/>
            <a:stCxn id="20" idx="2"/>
            <a:endCxn id="42" idx="0"/>
          </p:cNvCxnSpPr>
          <p:nvPr/>
        </p:nvCxnSpPr>
        <p:spPr>
          <a:xfrm flipH="1">
            <a:off x="3637225" y="1955106"/>
            <a:ext cx="1" cy="486856"/>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A895B063-7D4F-CA4C-9EE6-2B2A52CC31CB}"/>
              </a:ext>
            </a:extLst>
          </p:cNvPr>
          <p:cNvSpPr/>
          <p:nvPr/>
        </p:nvSpPr>
        <p:spPr bwMode="auto">
          <a:xfrm>
            <a:off x="2129114" y="4958349"/>
            <a:ext cx="2999813" cy="766788"/>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Segoe UI"/>
                <a:ea typeface="Segoe UI" pitchFamily="34" charset="0"/>
                <a:cs typeface="Segoe UI" pitchFamily="34" charset="0"/>
              </a:rPr>
              <a:t>Guest invitation and redemption flow</a:t>
            </a:r>
          </a:p>
        </p:txBody>
      </p:sp>
      <p:cxnSp>
        <p:nvCxnSpPr>
          <p:cNvPr id="17" name="Straight Arrow Connector 16">
            <a:extLst>
              <a:ext uri="{FF2B5EF4-FFF2-40B4-BE49-F238E27FC236}">
                <a16:creationId xmlns:a16="http://schemas.microsoft.com/office/drawing/2014/main" id="{20FE0020-DF72-9440-812D-FA0DBB3F9FAA}"/>
              </a:ext>
            </a:extLst>
          </p:cNvPr>
          <p:cNvCxnSpPr>
            <a:cxnSpLocks/>
            <a:stCxn id="42" idx="2"/>
            <a:endCxn id="39" idx="0"/>
          </p:cNvCxnSpPr>
          <p:nvPr/>
        </p:nvCxnSpPr>
        <p:spPr>
          <a:xfrm>
            <a:off x="3637225" y="3208750"/>
            <a:ext cx="7829" cy="531306"/>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5CA6BAE-E8B6-5847-BB1D-0B3E1AA874C4}"/>
              </a:ext>
            </a:extLst>
          </p:cNvPr>
          <p:cNvCxnSpPr>
            <a:cxnSpLocks/>
            <a:stCxn id="39" idx="2"/>
            <a:endCxn id="46" idx="0"/>
          </p:cNvCxnSpPr>
          <p:nvPr/>
        </p:nvCxnSpPr>
        <p:spPr>
          <a:xfrm flipH="1">
            <a:off x="3629021" y="4220011"/>
            <a:ext cx="16033" cy="738338"/>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3FAD261F-FA8E-1440-A8A1-24BE8EC2EAE5}"/>
              </a:ext>
            </a:extLst>
          </p:cNvPr>
          <p:cNvSpPr txBox="1">
            <a:spLocks/>
          </p:cNvSpPr>
          <p:nvPr/>
        </p:nvSpPr>
        <p:spPr>
          <a:xfrm>
            <a:off x="7922064" y="1435100"/>
            <a:ext cx="3982569" cy="1908215"/>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Additional Components</a:t>
            </a:r>
            <a:endParaRPr lang="en-US" sz="3200" b="1" dirty="0"/>
          </a:p>
          <a:p>
            <a:r>
              <a:rPr lang="en-US" sz="2000" dirty="0"/>
              <a:t>Tenant level Policies</a:t>
            </a:r>
          </a:p>
          <a:p>
            <a:endParaRPr lang="en-US" sz="2000" dirty="0"/>
          </a:p>
          <a:p>
            <a:r>
              <a:rPr lang="en-US" sz="2000" dirty="0"/>
              <a:t>Invitation and redemption flow</a:t>
            </a:r>
          </a:p>
          <a:p>
            <a:endParaRPr lang="en-US" sz="2000" dirty="0"/>
          </a:p>
        </p:txBody>
      </p:sp>
      <p:sp>
        <p:nvSpPr>
          <p:cNvPr id="35" name="Rectangle 34">
            <a:extLst>
              <a:ext uri="{FF2B5EF4-FFF2-40B4-BE49-F238E27FC236}">
                <a16:creationId xmlns:a16="http://schemas.microsoft.com/office/drawing/2014/main" id="{08365E63-09F2-5C4B-986B-78A6B8195209}"/>
              </a:ext>
            </a:extLst>
          </p:cNvPr>
          <p:cNvSpPr/>
          <p:nvPr/>
        </p:nvSpPr>
        <p:spPr bwMode="auto">
          <a:xfrm>
            <a:off x="3532478" y="4258908"/>
            <a:ext cx="2045756" cy="699441"/>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lang="en-US" sz="1400" dirty="0">
                <a:latin typeface="Segoe UI"/>
                <a:ea typeface="Segoe UI" pitchFamily="34" charset="0"/>
                <a:cs typeface="Segoe UI" pitchFamily="34" charset="0"/>
              </a:rPr>
              <a:t>Guest is new to the Tenant</a:t>
            </a:r>
            <a:endParaRPr kumimoji="0" lang="en-US" sz="1400" b="0" i="0" u="none" strike="noStrike" kern="1200" cap="none" spc="0" normalizeH="0" baseline="0" noProof="0" dirty="0">
              <a:ln>
                <a:noFill/>
              </a:ln>
              <a:effectLst/>
              <a:uLnTx/>
              <a:uFillTx/>
              <a:latin typeface="Segoe UI"/>
              <a:ea typeface="Segoe UI" pitchFamily="34" charset="0"/>
              <a:cs typeface="Segoe UI" pitchFamily="34" charset="0"/>
            </a:endParaRPr>
          </a:p>
        </p:txBody>
      </p:sp>
      <p:sp>
        <p:nvSpPr>
          <p:cNvPr id="29" name="Rectangle 28">
            <a:extLst>
              <a:ext uri="{FF2B5EF4-FFF2-40B4-BE49-F238E27FC236}">
                <a16:creationId xmlns:a16="http://schemas.microsoft.com/office/drawing/2014/main" id="{617B84ED-7232-284B-8AAD-D4993EC4DC45}"/>
              </a:ext>
            </a:extLst>
          </p:cNvPr>
          <p:cNvSpPr/>
          <p:nvPr/>
        </p:nvSpPr>
        <p:spPr bwMode="auto">
          <a:xfrm>
            <a:off x="2130284" y="6152862"/>
            <a:ext cx="2999813"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Segoe UI"/>
                <a:ea typeface="Segoe UI" pitchFamily="34" charset="0"/>
                <a:cs typeface="Segoe UI" pitchFamily="34" charset="0"/>
              </a:rPr>
              <a:t>App specific welcome email</a:t>
            </a:r>
          </a:p>
        </p:txBody>
      </p:sp>
      <p:cxnSp>
        <p:nvCxnSpPr>
          <p:cNvPr id="36" name="Straight Arrow Connector 35">
            <a:extLst>
              <a:ext uri="{FF2B5EF4-FFF2-40B4-BE49-F238E27FC236}">
                <a16:creationId xmlns:a16="http://schemas.microsoft.com/office/drawing/2014/main" id="{88D908B5-3A6E-C64F-8CB2-883381D7D568}"/>
              </a:ext>
            </a:extLst>
          </p:cNvPr>
          <p:cNvCxnSpPr>
            <a:cxnSpLocks/>
            <a:stCxn id="46" idx="2"/>
            <a:endCxn id="29" idx="0"/>
          </p:cNvCxnSpPr>
          <p:nvPr/>
        </p:nvCxnSpPr>
        <p:spPr>
          <a:xfrm>
            <a:off x="3629021" y="5725137"/>
            <a:ext cx="1170" cy="427725"/>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ED18C37-3801-4846-B654-95EE54C93DAD}"/>
              </a:ext>
            </a:extLst>
          </p:cNvPr>
          <p:cNvSpPr txBox="1"/>
          <p:nvPr/>
        </p:nvSpPr>
        <p:spPr>
          <a:xfrm>
            <a:off x="4640826" y="4375355"/>
            <a:ext cx="65" cy="307777"/>
          </a:xfrm>
          <a:prstGeom prst="rect">
            <a:avLst/>
          </a:prstGeom>
          <a:noFill/>
        </p:spPr>
        <p:txBody>
          <a:bodyPr wrap="none" lIns="0" tIns="0" rIns="0" bIns="0" rtlCol="0">
            <a:spAutoFit/>
          </a:bodyPr>
          <a:lstStyle/>
          <a:p>
            <a:pPr algn="l"/>
            <a:endParaRPr lang="en-US" sz="20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18621878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p:txBody>
          <a:bodyPr/>
          <a:lstStyle/>
          <a:p>
            <a:r>
              <a:rPr lang="en-US" dirty="0"/>
              <a:t>Guest/External Member Reviews</a:t>
            </a:r>
          </a:p>
        </p:txBody>
      </p:sp>
      <p:sp>
        <p:nvSpPr>
          <p:cNvPr id="27" name="TextBox 26">
            <a:extLst>
              <a:ext uri="{FF2B5EF4-FFF2-40B4-BE49-F238E27FC236}">
                <a16:creationId xmlns:a16="http://schemas.microsoft.com/office/drawing/2014/main" id="{7BDAA875-13F5-0042-8FCD-282700C9C944}"/>
              </a:ext>
            </a:extLst>
          </p:cNvPr>
          <p:cNvSpPr txBox="1"/>
          <p:nvPr/>
        </p:nvSpPr>
        <p:spPr>
          <a:xfrm>
            <a:off x="2135340" y="1121878"/>
            <a:ext cx="3572844" cy="319751"/>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8" name="Group 17">
            <a:extLst>
              <a:ext uri="{FF2B5EF4-FFF2-40B4-BE49-F238E27FC236}">
                <a16:creationId xmlns:a16="http://schemas.microsoft.com/office/drawing/2014/main" id="{649078CC-D2CA-E54A-BD36-8F81BE92811C}"/>
              </a:ext>
            </a:extLst>
          </p:cNvPr>
          <p:cNvGrpSpPr/>
          <p:nvPr/>
        </p:nvGrpSpPr>
        <p:grpSpPr>
          <a:xfrm>
            <a:off x="1480314" y="1064835"/>
            <a:ext cx="4263640" cy="890271"/>
            <a:chOff x="2658620" y="1180141"/>
            <a:chExt cx="6839829" cy="1385692"/>
          </a:xfrm>
        </p:grpSpPr>
        <p:sp>
          <p:nvSpPr>
            <p:cNvPr id="20" name="Rectangle 19">
              <a:extLst>
                <a:ext uri="{FF2B5EF4-FFF2-40B4-BE49-F238E27FC236}">
                  <a16:creationId xmlns:a16="http://schemas.microsoft.com/office/drawing/2014/main" id="{CA6C3FBC-6E30-FF46-B4E2-28B4C7E77087}"/>
                </a:ext>
              </a:extLst>
            </p:cNvPr>
            <p:cNvSpPr/>
            <p:nvPr/>
          </p:nvSpPr>
          <p:spPr bwMode="auto">
            <a:xfrm>
              <a:off x="2739125" y="1468087"/>
              <a:ext cx="6759324" cy="109774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22" name="Picture 21" descr="A close up of a sign&#10;&#10;Description automatically generated">
              <a:extLst>
                <a:ext uri="{FF2B5EF4-FFF2-40B4-BE49-F238E27FC236}">
                  <a16:creationId xmlns:a16="http://schemas.microsoft.com/office/drawing/2014/main" id="{747A376E-2176-354E-AE5A-E68F5E3C70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8620" y="1576001"/>
              <a:ext cx="875092" cy="875090"/>
            </a:xfrm>
            <a:prstGeom prst="rect">
              <a:avLst/>
            </a:prstGeom>
          </p:spPr>
        </p:pic>
        <p:pic>
          <p:nvPicPr>
            <p:cNvPr id="23" name="Picture 22" descr="A close up of a logo&#10;&#10;Description automatically generated">
              <a:extLst>
                <a:ext uri="{FF2B5EF4-FFF2-40B4-BE49-F238E27FC236}">
                  <a16:creationId xmlns:a16="http://schemas.microsoft.com/office/drawing/2014/main" id="{6484A137-20A2-C047-9B2B-F88B45B9BD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10480" y="1586749"/>
              <a:ext cx="875092" cy="875090"/>
            </a:xfrm>
            <a:prstGeom prst="rect">
              <a:avLst/>
            </a:prstGeom>
          </p:spPr>
        </p:pic>
        <p:pic>
          <p:nvPicPr>
            <p:cNvPr id="26" name="Picture 25" descr="A close up of a sign&#10;&#10;Description automatically generated">
              <a:extLst>
                <a:ext uri="{FF2B5EF4-FFF2-40B4-BE49-F238E27FC236}">
                  <a16:creationId xmlns:a16="http://schemas.microsoft.com/office/drawing/2014/main" id="{67A3690E-6D0E-6049-AA24-A035EA6D3A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73705" y="1782502"/>
              <a:ext cx="458892" cy="458890"/>
            </a:xfrm>
            <a:prstGeom prst="roundRect">
              <a:avLst>
                <a:gd name="adj" fmla="val 8594"/>
              </a:avLst>
            </a:prstGeom>
            <a:solidFill>
              <a:srgbClr val="FFFFFF">
                <a:shade val="85000"/>
              </a:srgbClr>
            </a:solidFill>
            <a:ln>
              <a:noFill/>
            </a:ln>
            <a:effectLst/>
          </p:spPr>
        </p:pic>
        <p:pic>
          <p:nvPicPr>
            <p:cNvPr id="30" name="Picture 29" descr="A close up of a logo&#10;&#10;Description automatically generated">
              <a:extLst>
                <a:ext uri="{FF2B5EF4-FFF2-40B4-BE49-F238E27FC236}">
                  <a16:creationId xmlns:a16="http://schemas.microsoft.com/office/drawing/2014/main" id="{639F76B2-59F8-244A-AEFA-92F3A21B247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20756" y="1722880"/>
              <a:ext cx="661224" cy="602826"/>
            </a:xfrm>
            <a:prstGeom prst="rect">
              <a:avLst/>
            </a:prstGeom>
          </p:spPr>
        </p:pic>
        <p:pic>
          <p:nvPicPr>
            <p:cNvPr id="31" name="Picture 30" descr="A close up of a logo&#10;&#10;Description automatically generated">
              <a:extLst>
                <a:ext uri="{FF2B5EF4-FFF2-40B4-BE49-F238E27FC236}">
                  <a16:creationId xmlns:a16="http://schemas.microsoft.com/office/drawing/2014/main" id="{E2078F41-F7F7-A547-B5EB-D7ADCA703BB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36317" y="1728030"/>
              <a:ext cx="661226" cy="630086"/>
            </a:xfrm>
            <a:prstGeom prst="rect">
              <a:avLst/>
            </a:prstGeom>
          </p:spPr>
        </p:pic>
        <p:pic>
          <p:nvPicPr>
            <p:cNvPr id="32" name="Picture 31" descr="A picture containing sign&#10;&#10;Description automatically generated">
              <a:extLst>
                <a:ext uri="{FF2B5EF4-FFF2-40B4-BE49-F238E27FC236}">
                  <a16:creationId xmlns:a16="http://schemas.microsoft.com/office/drawing/2014/main" id="{3EBE7B26-F2D9-F447-9FD6-8A66F57EE4D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603636" y="1675099"/>
              <a:ext cx="750704" cy="674606"/>
            </a:xfrm>
            <a:prstGeom prst="rect">
              <a:avLst/>
            </a:prstGeom>
          </p:spPr>
        </p:pic>
        <p:pic>
          <p:nvPicPr>
            <p:cNvPr id="33" name="Picture 32" descr="A close up of a sign&#10;&#10;Description automatically generated">
              <a:extLst>
                <a:ext uri="{FF2B5EF4-FFF2-40B4-BE49-F238E27FC236}">
                  <a16:creationId xmlns:a16="http://schemas.microsoft.com/office/drawing/2014/main" id="{F24F3C53-7929-A646-B598-16838CA9174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841045" y="1732437"/>
              <a:ext cx="557734" cy="535528"/>
            </a:xfrm>
            <a:prstGeom prst="rect">
              <a:avLst/>
            </a:prstGeom>
          </p:spPr>
        </p:pic>
        <p:sp>
          <p:nvSpPr>
            <p:cNvPr id="34" name="TextBox 33">
              <a:extLst>
                <a:ext uri="{FF2B5EF4-FFF2-40B4-BE49-F238E27FC236}">
                  <a16:creationId xmlns:a16="http://schemas.microsoft.com/office/drawing/2014/main" id="{B789DC6D-2CA8-C341-AE26-D13C8E0983F3}"/>
                </a:ext>
              </a:extLst>
            </p:cNvPr>
            <p:cNvSpPr txBox="1"/>
            <p:nvPr/>
          </p:nvSpPr>
          <p:spPr>
            <a:xfrm>
              <a:off x="3833969" y="1180141"/>
              <a:ext cx="4513547" cy="328518"/>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9" name="Group 8">
            <a:extLst>
              <a:ext uri="{FF2B5EF4-FFF2-40B4-BE49-F238E27FC236}">
                <a16:creationId xmlns:a16="http://schemas.microsoft.com/office/drawing/2014/main" id="{8575FD3F-5F53-CF44-B8B0-7135B10F137F}"/>
              </a:ext>
            </a:extLst>
          </p:cNvPr>
          <p:cNvGrpSpPr/>
          <p:nvPr/>
        </p:nvGrpSpPr>
        <p:grpSpPr>
          <a:xfrm>
            <a:off x="2180849" y="3740056"/>
            <a:ext cx="2965626" cy="479955"/>
            <a:chOff x="2177129" y="5196402"/>
            <a:chExt cx="2965626" cy="479955"/>
          </a:xfrm>
        </p:grpSpPr>
        <p:sp>
          <p:nvSpPr>
            <p:cNvPr id="39" name="Rectangle 38">
              <a:extLst>
                <a:ext uri="{FF2B5EF4-FFF2-40B4-BE49-F238E27FC236}">
                  <a16:creationId xmlns:a16="http://schemas.microsoft.com/office/drawing/2014/main" id="{655C8D87-3623-EE43-B4E9-3CFDC02AFE5A}"/>
                </a:ext>
              </a:extLst>
            </p:cNvPr>
            <p:cNvSpPr/>
            <p:nvPr/>
          </p:nvSpPr>
          <p:spPr bwMode="auto">
            <a:xfrm>
              <a:off x="2177129" y="5196402"/>
              <a:ext cx="2928409"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0" name="Rectangle 39">
              <a:extLst>
                <a:ext uri="{FF2B5EF4-FFF2-40B4-BE49-F238E27FC236}">
                  <a16:creationId xmlns:a16="http://schemas.microsoft.com/office/drawing/2014/main" id="{0CA3FC73-CA0C-1949-ADF6-6748B76EA459}"/>
                </a:ext>
              </a:extLst>
            </p:cNvPr>
            <p:cNvSpPr/>
            <p:nvPr/>
          </p:nvSpPr>
          <p:spPr bwMode="auto">
            <a:xfrm>
              <a:off x="2778421" y="5356530"/>
              <a:ext cx="2364334" cy="221599"/>
            </a:xfrm>
            <a:prstGeom prst="rect">
              <a:avLst/>
            </a:prstGeom>
            <a:ln w="38100">
              <a:noFill/>
            </a:ln>
          </p:spPr>
          <p:txBody>
            <a:bodyPr vert="horz" wrap="square" lIns="0" tIns="0" rIns="0" bIns="0" rtlCol="0" anchor="t">
              <a:spAutoFit/>
            </a:bodyPr>
            <a:lstStyle/>
            <a:p>
              <a:pPr marL="0" marR="0" lvl="0" indent="0" algn="ctr" defTabSz="896386" rtl="0" eaLnBrk="1" fontAlgn="auto" latinLnBrk="0" hangingPunct="1">
                <a:lnSpc>
                  <a:spcPct val="90000"/>
                </a:lnSpc>
                <a:spcBef>
                  <a:spcPct val="0"/>
                </a:spcBef>
                <a:spcAft>
                  <a:spcPts val="0"/>
                </a:spcAft>
                <a:buClrTx/>
                <a:buSzTx/>
                <a:buFontTx/>
                <a:buNone/>
                <a:tabLst/>
                <a:defRPr/>
              </a:pPr>
              <a:r>
                <a:rPr kumimoji="0" lang="en-US" sz="1600" b="0" i="0" u="none" strike="noStrike" kern="0" cap="none" spc="0" normalizeH="0" baseline="0" noProof="0" dirty="0">
                  <a:ln w="3175">
                    <a:noFill/>
                  </a:ln>
                  <a:solidFill>
                    <a:srgbClr val="000000"/>
                  </a:solidFill>
                  <a:effectLst/>
                  <a:uLnTx/>
                  <a:uFillTx/>
                  <a:latin typeface="Segoe UI Semibold"/>
                  <a:ea typeface="+mn-ea"/>
                  <a:cs typeface="Segoe UI Semilight" panose="020B0402040204020203" pitchFamily="34" charset="0"/>
                </a:rPr>
                <a:t>Azure Active Directory</a:t>
              </a:r>
            </a:p>
          </p:txBody>
        </p:sp>
        <p:pic>
          <p:nvPicPr>
            <p:cNvPr id="41" name="Graphic 40">
              <a:extLst>
                <a:ext uri="{FF2B5EF4-FFF2-40B4-BE49-F238E27FC236}">
                  <a16:creationId xmlns:a16="http://schemas.microsoft.com/office/drawing/2014/main" id="{CE7211C7-BDFA-6D47-8C0D-4BCF6D8B31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36189" y="5278508"/>
              <a:ext cx="300768" cy="377642"/>
            </a:xfrm>
            <a:prstGeom prst="rect">
              <a:avLst/>
            </a:prstGeom>
          </p:spPr>
        </p:pic>
      </p:grpSp>
      <p:sp>
        <p:nvSpPr>
          <p:cNvPr id="42" name="Rectangle 41">
            <a:extLst>
              <a:ext uri="{FF2B5EF4-FFF2-40B4-BE49-F238E27FC236}">
                <a16:creationId xmlns:a16="http://schemas.microsoft.com/office/drawing/2014/main" id="{7AEAA4D3-DD48-BC4D-8593-8C7E3452A85D}"/>
              </a:ext>
            </a:extLst>
          </p:cNvPr>
          <p:cNvSpPr/>
          <p:nvPr/>
        </p:nvSpPr>
        <p:spPr bwMode="auto">
          <a:xfrm>
            <a:off x="2173020" y="2441962"/>
            <a:ext cx="2928409" cy="766788"/>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lvl="0" algn="ctr" defTabSz="914102" fontAlgn="base">
              <a:lnSpc>
                <a:spcPct val="90000"/>
              </a:lnSpc>
              <a:spcBef>
                <a:spcPct val="0"/>
              </a:spcBef>
              <a:spcAft>
                <a:spcPct val="0"/>
              </a:spcAft>
              <a:defRPr/>
            </a:pPr>
            <a:r>
              <a:rPr lang="en-US" sz="1200" dirty="0">
                <a:ea typeface="Segoe UI" pitchFamily="34" charset="0"/>
                <a:cs typeface="Segoe UI" pitchFamily="34" charset="0"/>
              </a:rPr>
              <a:t>Guest is from eligible domain, </a:t>
            </a:r>
          </a:p>
          <a:p>
            <a:pPr lvl="0" algn="ctr" defTabSz="914102" fontAlgn="base">
              <a:lnSpc>
                <a:spcPct val="90000"/>
              </a:lnSpc>
              <a:spcBef>
                <a:spcPct val="0"/>
              </a:spcBef>
              <a:spcAft>
                <a:spcPct val="0"/>
              </a:spcAft>
              <a:defRPr/>
            </a:pPr>
            <a:r>
              <a:rPr lang="en-US" sz="1200" dirty="0">
                <a:ea typeface="Segoe UI" pitchFamily="34" charset="0"/>
                <a:cs typeface="Segoe UI" pitchFamily="34" charset="0"/>
              </a:rPr>
              <a:t>Group is external enabled </a:t>
            </a:r>
          </a:p>
          <a:p>
            <a:pPr lvl="0" algn="ctr" defTabSz="914102" fontAlgn="base">
              <a:lnSpc>
                <a:spcPct val="90000"/>
              </a:lnSpc>
              <a:spcBef>
                <a:spcPct val="0"/>
              </a:spcBef>
              <a:spcAft>
                <a:spcPct val="0"/>
              </a:spcAft>
              <a:defRPr/>
            </a:pPr>
            <a:r>
              <a:rPr lang="en-US" sz="1200" dirty="0">
                <a:ea typeface="Segoe UI" pitchFamily="34" charset="0"/>
                <a:cs typeface="Segoe UI" pitchFamily="34" charset="0"/>
              </a:rPr>
              <a:t>User has inviter role for tenant </a:t>
            </a:r>
          </a:p>
        </p:txBody>
      </p:sp>
      <p:cxnSp>
        <p:nvCxnSpPr>
          <p:cNvPr id="43" name="Straight Arrow Connector 42">
            <a:extLst>
              <a:ext uri="{FF2B5EF4-FFF2-40B4-BE49-F238E27FC236}">
                <a16:creationId xmlns:a16="http://schemas.microsoft.com/office/drawing/2014/main" id="{DE3FE48C-B450-1F43-AE6F-F5B4BA66FFFE}"/>
              </a:ext>
            </a:extLst>
          </p:cNvPr>
          <p:cNvCxnSpPr>
            <a:cxnSpLocks/>
            <a:stCxn id="20" idx="2"/>
            <a:endCxn id="42" idx="0"/>
          </p:cNvCxnSpPr>
          <p:nvPr/>
        </p:nvCxnSpPr>
        <p:spPr>
          <a:xfrm flipH="1">
            <a:off x="3637225" y="1955106"/>
            <a:ext cx="1" cy="486856"/>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A895B063-7D4F-CA4C-9EE6-2B2A52CC31CB}"/>
              </a:ext>
            </a:extLst>
          </p:cNvPr>
          <p:cNvSpPr/>
          <p:nvPr/>
        </p:nvSpPr>
        <p:spPr bwMode="auto">
          <a:xfrm>
            <a:off x="2146662" y="5008796"/>
            <a:ext cx="2999813" cy="47995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Segoe UI"/>
                <a:ea typeface="Segoe UI" pitchFamily="34" charset="0"/>
                <a:cs typeface="Segoe UI" pitchFamily="34" charset="0"/>
              </a:rPr>
              <a:t>App specific welcome email</a:t>
            </a:r>
          </a:p>
        </p:txBody>
      </p:sp>
      <p:cxnSp>
        <p:nvCxnSpPr>
          <p:cNvPr id="17" name="Straight Arrow Connector 16">
            <a:extLst>
              <a:ext uri="{FF2B5EF4-FFF2-40B4-BE49-F238E27FC236}">
                <a16:creationId xmlns:a16="http://schemas.microsoft.com/office/drawing/2014/main" id="{20FE0020-DF72-9440-812D-FA0DBB3F9FAA}"/>
              </a:ext>
            </a:extLst>
          </p:cNvPr>
          <p:cNvCxnSpPr>
            <a:cxnSpLocks/>
            <a:stCxn id="42" idx="2"/>
            <a:endCxn id="39" idx="0"/>
          </p:cNvCxnSpPr>
          <p:nvPr/>
        </p:nvCxnSpPr>
        <p:spPr>
          <a:xfrm>
            <a:off x="3637225" y="3208750"/>
            <a:ext cx="7829" cy="531306"/>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5CA6BAE-E8B6-5847-BB1D-0B3E1AA874C4}"/>
              </a:ext>
            </a:extLst>
          </p:cNvPr>
          <p:cNvCxnSpPr>
            <a:cxnSpLocks/>
            <a:stCxn id="39" idx="2"/>
            <a:endCxn id="46" idx="0"/>
          </p:cNvCxnSpPr>
          <p:nvPr/>
        </p:nvCxnSpPr>
        <p:spPr>
          <a:xfrm>
            <a:off x="3645054" y="4220011"/>
            <a:ext cx="1515" cy="788785"/>
          </a:xfrm>
          <a:prstGeom prst="straightConnector1">
            <a:avLst/>
          </a:prstGeom>
          <a:ln w="38100">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3FAD261F-FA8E-1440-A8A1-24BE8EC2EAE5}"/>
              </a:ext>
            </a:extLst>
          </p:cNvPr>
          <p:cNvSpPr txBox="1">
            <a:spLocks/>
          </p:cNvSpPr>
          <p:nvPr/>
        </p:nvSpPr>
        <p:spPr>
          <a:xfrm>
            <a:off x="7922064" y="1435100"/>
            <a:ext cx="3982569" cy="1538883"/>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Additional Components</a:t>
            </a:r>
            <a:endParaRPr lang="en-US" sz="3200" b="1" dirty="0"/>
          </a:p>
          <a:p>
            <a:r>
              <a:rPr lang="en-US" sz="2000" dirty="0"/>
              <a:t>Tenant level Policies</a:t>
            </a:r>
          </a:p>
          <a:p>
            <a:pPr marL="0" indent="0">
              <a:buNone/>
            </a:pPr>
            <a:endParaRPr lang="en-US" sz="2000" dirty="0"/>
          </a:p>
          <a:p>
            <a:r>
              <a:rPr lang="en-US" sz="2000" dirty="0"/>
              <a:t>Membership review service</a:t>
            </a:r>
          </a:p>
        </p:txBody>
      </p:sp>
      <p:sp>
        <p:nvSpPr>
          <p:cNvPr id="35" name="Rectangle 34">
            <a:extLst>
              <a:ext uri="{FF2B5EF4-FFF2-40B4-BE49-F238E27FC236}">
                <a16:creationId xmlns:a16="http://schemas.microsoft.com/office/drawing/2014/main" id="{08365E63-09F2-5C4B-986B-78A6B8195209}"/>
              </a:ext>
            </a:extLst>
          </p:cNvPr>
          <p:cNvSpPr/>
          <p:nvPr/>
        </p:nvSpPr>
        <p:spPr bwMode="auto">
          <a:xfrm>
            <a:off x="3504980" y="4252759"/>
            <a:ext cx="2364334" cy="699441"/>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lang="en-US" sz="1400" dirty="0">
                <a:latin typeface="Segoe UI"/>
                <a:ea typeface="Segoe UI" pitchFamily="34" charset="0"/>
                <a:cs typeface="Segoe UI" pitchFamily="34" charset="0"/>
              </a:rPr>
              <a:t>Guest already added to the Tenant</a:t>
            </a:r>
            <a:endParaRPr kumimoji="0" lang="en-US" sz="1400" b="0" i="0" u="none" strike="noStrike" kern="1200" cap="none" spc="0" normalizeH="0" baseline="0" noProof="0" dirty="0">
              <a:ln>
                <a:noFill/>
              </a:ln>
              <a:effectLst/>
              <a:uLnTx/>
              <a:uFillTx/>
              <a:latin typeface="Segoe UI"/>
              <a:ea typeface="Segoe UI" pitchFamily="34" charset="0"/>
              <a:cs typeface="Segoe UI" pitchFamily="34" charset="0"/>
            </a:endParaRPr>
          </a:p>
        </p:txBody>
      </p:sp>
      <p:sp>
        <p:nvSpPr>
          <p:cNvPr id="29" name="Curved Up Arrow 28">
            <a:extLst>
              <a:ext uri="{FF2B5EF4-FFF2-40B4-BE49-F238E27FC236}">
                <a16:creationId xmlns:a16="http://schemas.microsoft.com/office/drawing/2014/main" id="{50B8F6F2-164D-7044-89AF-BB809190BE7D}"/>
              </a:ext>
            </a:extLst>
          </p:cNvPr>
          <p:cNvSpPr/>
          <p:nvPr/>
        </p:nvSpPr>
        <p:spPr bwMode="auto">
          <a:xfrm>
            <a:off x="3244388" y="5510229"/>
            <a:ext cx="855075" cy="433064"/>
          </a:xfrm>
          <a:prstGeom prst="curved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a:extLst>
              <a:ext uri="{FF2B5EF4-FFF2-40B4-BE49-F238E27FC236}">
                <a16:creationId xmlns:a16="http://schemas.microsoft.com/office/drawing/2014/main" id="{D0B524E5-A907-164F-999F-939920759E1C}"/>
              </a:ext>
            </a:extLst>
          </p:cNvPr>
          <p:cNvSpPr/>
          <p:nvPr/>
        </p:nvSpPr>
        <p:spPr bwMode="auto">
          <a:xfrm>
            <a:off x="4016113" y="5726761"/>
            <a:ext cx="2552136" cy="390136"/>
          </a:xfrm>
          <a:prstGeom prst="rect">
            <a:avLst/>
          </a:prstGeom>
          <a:no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effectLst/>
                <a:uLnTx/>
                <a:uFillTx/>
                <a:latin typeface="Segoe UI"/>
                <a:ea typeface="Segoe UI" pitchFamily="34" charset="0"/>
                <a:cs typeface="Segoe UI" pitchFamily="34" charset="0"/>
              </a:rPr>
              <a:t>Use periodic Guest access reviews to keep your tenant secure</a:t>
            </a:r>
          </a:p>
        </p:txBody>
      </p:sp>
    </p:spTree>
    <p:extLst>
      <p:ext uri="{BB962C8B-B14F-4D97-AF65-F5344CB8AC3E}">
        <p14:creationId xmlns:p14="http://schemas.microsoft.com/office/powerpoint/2010/main" val="2336551442"/>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2537210"/>
            <a:ext cx="9144000" cy="997196"/>
          </a:xfrm>
        </p:spPr>
        <p:txBody>
          <a:bodyPr/>
          <a:lstStyle/>
          <a:p>
            <a:r>
              <a:rPr lang="en-US" dirty="0"/>
              <a:t>Microsoft 365 Groups Architecture</a:t>
            </a:r>
            <a:br>
              <a:rPr lang="en-US" dirty="0"/>
            </a:br>
            <a:r>
              <a:rPr lang="en-GB" dirty="0"/>
              <a:t>Administration/Policies</a:t>
            </a:r>
            <a:endParaRPr lang="en-US" dirty="0"/>
          </a:p>
        </p:txBody>
      </p:sp>
    </p:spTree>
    <p:extLst>
      <p:ext uri="{BB962C8B-B14F-4D97-AF65-F5344CB8AC3E}">
        <p14:creationId xmlns:p14="http://schemas.microsoft.com/office/powerpoint/2010/main" val="1175327546"/>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a:xfrm>
            <a:off x="454764" y="545565"/>
            <a:ext cx="11018520" cy="553998"/>
          </a:xfrm>
        </p:spPr>
        <p:txBody>
          <a:bodyPr/>
          <a:lstStyle/>
          <a:p>
            <a:r>
              <a:rPr lang="en-US"/>
              <a:t>Groups Governance – Admin Roles &amp; Endpoints</a:t>
            </a:r>
          </a:p>
        </p:txBody>
      </p:sp>
      <p:sp>
        <p:nvSpPr>
          <p:cNvPr id="27" name="TextBox 26">
            <a:extLst>
              <a:ext uri="{FF2B5EF4-FFF2-40B4-BE49-F238E27FC236}">
                <a16:creationId xmlns:a16="http://schemas.microsoft.com/office/drawing/2014/main" id="{7BDAA875-13F5-0042-8FCD-282700C9C944}"/>
              </a:ext>
            </a:extLst>
          </p:cNvPr>
          <p:cNvSpPr txBox="1"/>
          <p:nvPr/>
        </p:nvSpPr>
        <p:spPr>
          <a:xfrm>
            <a:off x="542925" y="1546085"/>
            <a:ext cx="4056618" cy="492443"/>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srgbClr val="000000"/>
                </a:solidFill>
                <a:effectLst/>
                <a:uLnTx/>
                <a:uFillTx/>
                <a:latin typeface="Segoe UI"/>
                <a:ea typeface="+mn-ea"/>
                <a:cs typeface="+mn-cs"/>
              </a:rPr>
              <a:t>App-specific examples</a:t>
            </a:r>
          </a:p>
        </p:txBody>
      </p:sp>
      <p:sp>
        <p:nvSpPr>
          <p:cNvPr id="42" name="Rounded Rectangle 41">
            <a:extLst>
              <a:ext uri="{FF2B5EF4-FFF2-40B4-BE49-F238E27FC236}">
                <a16:creationId xmlns:a16="http://schemas.microsoft.com/office/drawing/2014/main" id="{C4E5541F-4EF6-E543-9E9B-D6E6C4576002}"/>
              </a:ext>
            </a:extLst>
          </p:cNvPr>
          <p:cNvSpPr/>
          <p:nvPr/>
        </p:nvSpPr>
        <p:spPr bwMode="auto">
          <a:xfrm>
            <a:off x="4048000" y="2363884"/>
            <a:ext cx="1813323" cy="3613292"/>
          </a:xfrm>
          <a:prstGeom prst="roundRect">
            <a:avLst/>
          </a:prstGeom>
          <a:solidFill>
            <a:srgbClr val="00B050"/>
          </a:solidFill>
          <a:ln>
            <a:solidFill>
              <a:srgbClr val="00B050"/>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SharePoint site settings and policies</a:t>
            </a: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SharePoint Admin Center, SPO </a:t>
            </a:r>
            <a:r>
              <a:rPr lang="en-US" sz="1600" err="1">
                <a:gradFill>
                  <a:gsLst>
                    <a:gs pos="0">
                      <a:srgbClr val="FFFFFF"/>
                    </a:gs>
                    <a:gs pos="100000">
                      <a:srgbClr val="FFFFFF"/>
                    </a:gs>
                  </a:gsLst>
                  <a:lin ang="5400000" scaled="0"/>
                </a:gradFill>
                <a:ea typeface="Segoe UI" pitchFamily="34" charset="0"/>
                <a:cs typeface="Segoe UI" pitchFamily="34" charset="0"/>
              </a:rPr>
              <a:t>Cmdlts</a:t>
            </a: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b="1">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b="1">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sz="1600" b="1">
                <a:gradFill>
                  <a:gsLst>
                    <a:gs pos="0">
                      <a:srgbClr val="FFFFFF"/>
                    </a:gs>
                    <a:gs pos="100000">
                      <a:srgbClr val="FFFFFF"/>
                    </a:gs>
                  </a:gsLst>
                  <a:lin ang="5400000" scaled="0"/>
                </a:gradFill>
                <a:ea typeface="Segoe UI" pitchFamily="34" charset="0"/>
                <a:cs typeface="Segoe UI" pitchFamily="34" charset="0"/>
              </a:rPr>
              <a:t>SharePoint Admin</a:t>
            </a:r>
          </a:p>
          <a:p>
            <a:pPr algn="l"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p:txBody>
      </p:sp>
      <p:sp>
        <p:nvSpPr>
          <p:cNvPr id="44" name="Rounded Rectangle 43">
            <a:extLst>
              <a:ext uri="{FF2B5EF4-FFF2-40B4-BE49-F238E27FC236}">
                <a16:creationId xmlns:a16="http://schemas.microsoft.com/office/drawing/2014/main" id="{8C821ADA-15FF-4840-9225-81A8C0BA7883}"/>
              </a:ext>
            </a:extLst>
          </p:cNvPr>
          <p:cNvSpPr/>
          <p:nvPr/>
        </p:nvSpPr>
        <p:spPr bwMode="auto">
          <a:xfrm>
            <a:off x="6330677" y="2390913"/>
            <a:ext cx="1813323" cy="370023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Group management and restoration</a:t>
            </a: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Microsoft 365 Admin Center</a:t>
            </a: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b="1">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b="1">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sz="1600" b="1">
                <a:gradFill>
                  <a:gsLst>
                    <a:gs pos="0">
                      <a:srgbClr val="FFFFFF"/>
                    </a:gs>
                    <a:gs pos="100000">
                      <a:srgbClr val="FFFFFF"/>
                    </a:gs>
                  </a:gsLst>
                  <a:lin ang="5400000" scaled="0"/>
                </a:gradFill>
                <a:ea typeface="Segoe UI" pitchFamily="34" charset="0"/>
                <a:cs typeface="Segoe UI" pitchFamily="34" charset="0"/>
              </a:rPr>
              <a:t>Groups Admin</a:t>
            </a:r>
          </a:p>
          <a:p>
            <a:pPr defTabSz="932472" fontAlgn="base">
              <a:spcBef>
                <a:spcPct val="0"/>
              </a:spcBef>
              <a:spcAft>
                <a:spcPct val="0"/>
              </a:spcAft>
            </a:pPr>
            <a:r>
              <a:rPr lang="en-US" sz="1600" b="1">
                <a:gradFill>
                  <a:gsLst>
                    <a:gs pos="0">
                      <a:srgbClr val="FFFFFF"/>
                    </a:gs>
                    <a:gs pos="100000">
                      <a:srgbClr val="FFFFFF"/>
                    </a:gs>
                  </a:gsLst>
                  <a:lin ang="5400000" scaled="0"/>
                </a:gradFill>
                <a:ea typeface="Segoe UI" pitchFamily="34" charset="0"/>
                <a:cs typeface="Segoe UI" pitchFamily="34" charset="0"/>
              </a:rPr>
              <a:t>Global Admin</a:t>
            </a: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algn="l"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p:txBody>
      </p:sp>
      <p:sp>
        <p:nvSpPr>
          <p:cNvPr id="45" name="Rounded Rectangle 44">
            <a:extLst>
              <a:ext uri="{FF2B5EF4-FFF2-40B4-BE49-F238E27FC236}">
                <a16:creationId xmlns:a16="http://schemas.microsoft.com/office/drawing/2014/main" id="{550F5F17-302E-684B-B9CB-CD7BFD03D175}"/>
              </a:ext>
            </a:extLst>
          </p:cNvPr>
          <p:cNvSpPr/>
          <p:nvPr/>
        </p:nvSpPr>
        <p:spPr bwMode="auto">
          <a:xfrm>
            <a:off x="151211" y="2390913"/>
            <a:ext cx="1807669" cy="360453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Exchange and Email related policies</a:t>
            </a:r>
          </a:p>
          <a:p>
            <a:pPr algn="l"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Exchange Admin Center, EXO </a:t>
            </a:r>
            <a:r>
              <a:rPr lang="en-US" sz="1600" err="1">
                <a:gradFill>
                  <a:gsLst>
                    <a:gs pos="0">
                      <a:srgbClr val="FFFFFF"/>
                    </a:gs>
                    <a:gs pos="100000">
                      <a:srgbClr val="FFFFFF"/>
                    </a:gs>
                  </a:gsLst>
                  <a:lin ang="5400000" scaled="0"/>
                </a:gradFill>
                <a:ea typeface="Segoe UI" pitchFamily="34" charset="0"/>
                <a:cs typeface="Segoe UI" pitchFamily="34" charset="0"/>
              </a:rPr>
              <a:t>Cmdlts</a:t>
            </a: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b="1">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b="1">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sz="1600" b="1">
                <a:gradFill>
                  <a:gsLst>
                    <a:gs pos="0">
                      <a:srgbClr val="FFFFFF"/>
                    </a:gs>
                    <a:gs pos="100000">
                      <a:srgbClr val="FFFFFF"/>
                    </a:gs>
                  </a:gsLst>
                  <a:lin ang="5400000" scaled="0"/>
                </a:gradFill>
                <a:ea typeface="Segoe UI" pitchFamily="34" charset="0"/>
                <a:cs typeface="Segoe UI" pitchFamily="34" charset="0"/>
              </a:rPr>
              <a:t>Exchange Admin</a:t>
            </a:r>
          </a:p>
          <a:p>
            <a:pPr algn="l"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p:txBody>
      </p:sp>
      <p:sp>
        <p:nvSpPr>
          <p:cNvPr id="47" name="Rounded Rectangle 46">
            <a:extLst>
              <a:ext uri="{FF2B5EF4-FFF2-40B4-BE49-F238E27FC236}">
                <a16:creationId xmlns:a16="http://schemas.microsoft.com/office/drawing/2014/main" id="{38A84AFC-C890-824F-AAC5-6CAFF797D655}"/>
              </a:ext>
            </a:extLst>
          </p:cNvPr>
          <p:cNvSpPr/>
          <p:nvPr/>
        </p:nvSpPr>
        <p:spPr bwMode="auto">
          <a:xfrm>
            <a:off x="2099500" y="2369104"/>
            <a:ext cx="1813323" cy="3613291"/>
          </a:xfrm>
          <a:prstGeom prst="round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Teams policies</a:t>
            </a: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Teams Admin Center &amp; Cmdlets</a:t>
            </a:r>
          </a:p>
          <a:p>
            <a:pPr defTabSz="932472" fontAlgn="base">
              <a:spcBef>
                <a:spcPct val="0"/>
              </a:spcBef>
              <a:spcAft>
                <a:spcPct val="0"/>
              </a:spcAft>
            </a:pPr>
            <a:endParaRPr lang="en-US" sz="1600" b="1">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b="1">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b="1">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sz="1600" b="1">
                <a:gradFill>
                  <a:gsLst>
                    <a:gs pos="0">
                      <a:srgbClr val="FFFFFF"/>
                    </a:gs>
                    <a:gs pos="100000">
                      <a:srgbClr val="FFFFFF"/>
                    </a:gs>
                  </a:gsLst>
                  <a:lin ang="5400000" scaled="0"/>
                </a:gradFill>
                <a:ea typeface="Segoe UI" pitchFamily="34" charset="0"/>
                <a:cs typeface="Segoe UI" pitchFamily="34" charset="0"/>
              </a:rPr>
              <a:t>Teams</a:t>
            </a:r>
          </a:p>
          <a:p>
            <a:pPr defTabSz="932472" fontAlgn="base">
              <a:spcBef>
                <a:spcPct val="0"/>
              </a:spcBef>
              <a:spcAft>
                <a:spcPct val="0"/>
              </a:spcAft>
            </a:pPr>
            <a:r>
              <a:rPr lang="en-US" sz="1600" b="1">
                <a:gradFill>
                  <a:gsLst>
                    <a:gs pos="0">
                      <a:srgbClr val="FFFFFF"/>
                    </a:gs>
                    <a:gs pos="100000">
                      <a:srgbClr val="FFFFFF"/>
                    </a:gs>
                  </a:gsLst>
                  <a:lin ang="5400000" scaled="0"/>
                </a:gradFill>
                <a:ea typeface="Segoe UI" pitchFamily="34" charset="0"/>
                <a:cs typeface="Segoe UI" pitchFamily="34" charset="0"/>
              </a:rPr>
              <a:t>Admin</a:t>
            </a: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algn="l"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p:txBody>
      </p:sp>
      <p:sp>
        <p:nvSpPr>
          <p:cNvPr id="52" name="Rounded Rectangle 51">
            <a:extLst>
              <a:ext uri="{FF2B5EF4-FFF2-40B4-BE49-F238E27FC236}">
                <a16:creationId xmlns:a16="http://schemas.microsoft.com/office/drawing/2014/main" id="{5B263A5B-0CBD-9D4C-9482-E1750EA7AA20}"/>
              </a:ext>
            </a:extLst>
          </p:cNvPr>
          <p:cNvSpPr/>
          <p:nvPr/>
        </p:nvSpPr>
        <p:spPr bwMode="auto">
          <a:xfrm>
            <a:off x="10301247" y="2363884"/>
            <a:ext cx="1813323" cy="3700229"/>
          </a:xfrm>
          <a:prstGeom prst="round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Security and compliance policies</a:t>
            </a:r>
          </a:p>
          <a:p>
            <a:pPr algn="l"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Security and compliance center &amp; Cmdlets</a:t>
            </a:r>
            <a:endParaRPr lang="en-US" sz="1600" b="1">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b="1">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sz="1600" b="1">
                <a:gradFill>
                  <a:gsLst>
                    <a:gs pos="0">
                      <a:srgbClr val="FFFFFF"/>
                    </a:gs>
                    <a:gs pos="100000">
                      <a:srgbClr val="FFFFFF"/>
                    </a:gs>
                  </a:gsLst>
                  <a:lin ang="5400000" scaled="0"/>
                </a:gradFill>
                <a:ea typeface="Segoe UI" pitchFamily="34" charset="0"/>
                <a:cs typeface="Segoe UI" pitchFamily="34" charset="0"/>
              </a:rPr>
              <a:t>Security</a:t>
            </a:r>
          </a:p>
          <a:p>
            <a:pPr defTabSz="932472" fontAlgn="base">
              <a:spcBef>
                <a:spcPct val="0"/>
              </a:spcBef>
              <a:spcAft>
                <a:spcPct val="0"/>
              </a:spcAft>
            </a:pPr>
            <a:r>
              <a:rPr lang="en-US" sz="1600" b="1">
                <a:gradFill>
                  <a:gsLst>
                    <a:gs pos="0">
                      <a:srgbClr val="FFFFFF"/>
                    </a:gs>
                    <a:gs pos="100000">
                      <a:srgbClr val="FFFFFF"/>
                    </a:gs>
                  </a:gsLst>
                  <a:lin ang="5400000" scaled="0"/>
                </a:gradFill>
                <a:ea typeface="Segoe UI" pitchFamily="34" charset="0"/>
                <a:cs typeface="Segoe UI" pitchFamily="34" charset="0"/>
              </a:rPr>
              <a:t>Admin</a:t>
            </a: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algn="l"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a:extLst>
              <a:ext uri="{FF2B5EF4-FFF2-40B4-BE49-F238E27FC236}">
                <a16:creationId xmlns:a16="http://schemas.microsoft.com/office/drawing/2014/main" id="{B657187F-0578-504F-825E-91DF51611F32}"/>
              </a:ext>
            </a:extLst>
          </p:cNvPr>
          <p:cNvSpPr/>
          <p:nvPr/>
        </p:nvSpPr>
        <p:spPr bwMode="auto">
          <a:xfrm>
            <a:off x="6058293" y="1356255"/>
            <a:ext cx="75414" cy="559722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54" name="TextBox 53">
            <a:extLst>
              <a:ext uri="{FF2B5EF4-FFF2-40B4-BE49-F238E27FC236}">
                <a16:creationId xmlns:a16="http://schemas.microsoft.com/office/drawing/2014/main" id="{045D9B12-2F06-2A43-83BA-6552D371D8B2}"/>
              </a:ext>
            </a:extLst>
          </p:cNvPr>
          <p:cNvSpPr txBox="1"/>
          <p:nvPr/>
        </p:nvSpPr>
        <p:spPr>
          <a:xfrm>
            <a:off x="7353655" y="1546084"/>
            <a:ext cx="3572844" cy="492443"/>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srgbClr val="000000"/>
                </a:solidFill>
                <a:effectLst/>
                <a:uLnTx/>
                <a:uFillTx/>
                <a:latin typeface="Segoe UI"/>
                <a:ea typeface="+mn-ea"/>
                <a:cs typeface="+mn-cs"/>
              </a:rPr>
              <a:t>Suite-wide examples</a:t>
            </a:r>
          </a:p>
        </p:txBody>
      </p:sp>
      <p:sp>
        <p:nvSpPr>
          <p:cNvPr id="11" name="Rounded Rectangle 10">
            <a:extLst>
              <a:ext uri="{FF2B5EF4-FFF2-40B4-BE49-F238E27FC236}">
                <a16:creationId xmlns:a16="http://schemas.microsoft.com/office/drawing/2014/main" id="{824EA599-78FF-724F-8C76-3E0CD5C49ECD}"/>
              </a:ext>
            </a:extLst>
          </p:cNvPr>
          <p:cNvSpPr/>
          <p:nvPr/>
        </p:nvSpPr>
        <p:spPr bwMode="auto">
          <a:xfrm>
            <a:off x="8279177" y="2373451"/>
            <a:ext cx="1886893" cy="370023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Naming, Creation, Expiry, Guest and audit logs</a:t>
            </a: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Azure AD Portal and Cmdlets</a:t>
            </a: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b="1">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b="1">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sz="1600" b="1">
                <a:gradFill>
                  <a:gsLst>
                    <a:gs pos="0">
                      <a:srgbClr val="FFFFFF"/>
                    </a:gs>
                    <a:gs pos="100000">
                      <a:srgbClr val="FFFFFF"/>
                    </a:gs>
                  </a:gsLst>
                  <a:lin ang="5400000" scaled="0"/>
                </a:gradFill>
                <a:ea typeface="Segoe UI" pitchFamily="34" charset="0"/>
                <a:cs typeface="Segoe UI" pitchFamily="34" charset="0"/>
              </a:rPr>
              <a:t>Groups Admin</a:t>
            </a:r>
          </a:p>
          <a:p>
            <a:pPr defTabSz="932472" fontAlgn="base">
              <a:spcBef>
                <a:spcPct val="0"/>
              </a:spcBef>
              <a:spcAft>
                <a:spcPct val="0"/>
              </a:spcAft>
            </a:pPr>
            <a:r>
              <a:rPr lang="en-US" sz="1600" b="1">
                <a:gradFill>
                  <a:gsLst>
                    <a:gs pos="0">
                      <a:srgbClr val="FFFFFF"/>
                    </a:gs>
                    <a:gs pos="100000">
                      <a:srgbClr val="FFFFFF"/>
                    </a:gs>
                  </a:gsLst>
                  <a:lin ang="5400000" scaled="0"/>
                </a:gradFill>
                <a:ea typeface="Segoe UI" pitchFamily="34" charset="0"/>
                <a:cs typeface="Segoe UI" pitchFamily="34" charset="0"/>
              </a:rPr>
              <a:t>Global Admin</a:t>
            </a: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a:p>
            <a:pPr algn="l" defTabSz="932472" fontAlgn="base">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567434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a:xfrm>
            <a:off x="588263" y="457200"/>
            <a:ext cx="11018520" cy="492443"/>
          </a:xfrm>
        </p:spPr>
        <p:txBody>
          <a:bodyPr/>
          <a:lstStyle/>
          <a:p>
            <a:r>
              <a:rPr lang="en-US" sz="3200" dirty="0"/>
              <a:t>Microsoft 365 Groups - Architecture</a:t>
            </a:r>
          </a:p>
        </p:txBody>
      </p:sp>
      <p:sp>
        <p:nvSpPr>
          <p:cNvPr id="6" name="Rectangle 5">
            <a:extLst>
              <a:ext uri="{FF2B5EF4-FFF2-40B4-BE49-F238E27FC236}">
                <a16:creationId xmlns:a16="http://schemas.microsoft.com/office/drawing/2014/main" id="{1A413A67-821D-7943-8880-05B91D4CCB2F}"/>
              </a:ext>
            </a:extLst>
          </p:cNvPr>
          <p:cNvSpPr/>
          <p:nvPr/>
        </p:nvSpPr>
        <p:spPr bwMode="auto">
          <a:xfrm>
            <a:off x="4224327" y="5675651"/>
            <a:ext cx="3090872" cy="9765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Groups Object &amp; Membership</a:t>
            </a:r>
            <a:br>
              <a:rPr lang="en-US" sz="1600">
                <a:gradFill>
                  <a:gsLst>
                    <a:gs pos="0">
                      <a:srgbClr val="FFFFFF"/>
                    </a:gs>
                    <a:gs pos="100000">
                      <a:srgbClr val="FFFFFF"/>
                    </a:gs>
                  </a:gsLst>
                  <a:lin ang="5400000" scaled="0"/>
                </a:gradFill>
                <a:ea typeface="Segoe UI" pitchFamily="34" charset="0"/>
                <a:cs typeface="Segoe UI" pitchFamily="34" charset="0"/>
              </a:rPr>
            </a:br>
            <a:r>
              <a:rPr lang="en-US" sz="1600">
                <a:gradFill>
                  <a:gsLst>
                    <a:gs pos="0">
                      <a:srgbClr val="FFFFFF"/>
                    </a:gs>
                    <a:gs pos="100000">
                      <a:srgbClr val="FFFFFF"/>
                    </a:gs>
                  </a:gsLst>
                  <a:lin ang="5400000" scaled="0"/>
                </a:gradFill>
                <a:ea typeface="Segoe UI" pitchFamily="34" charset="0"/>
                <a:cs typeface="Segoe UI" pitchFamily="34" charset="0"/>
              </a:rPr>
              <a:t>Azure AD</a:t>
            </a:r>
          </a:p>
        </p:txBody>
      </p:sp>
      <p:sp>
        <p:nvSpPr>
          <p:cNvPr id="8" name="Rectangle 7">
            <a:extLst>
              <a:ext uri="{FF2B5EF4-FFF2-40B4-BE49-F238E27FC236}">
                <a16:creationId xmlns:a16="http://schemas.microsoft.com/office/drawing/2014/main" id="{BEB37E5E-FF52-9F41-A627-5D6CFEEFC5A2}"/>
              </a:ext>
            </a:extLst>
          </p:cNvPr>
          <p:cNvSpPr/>
          <p:nvPr/>
        </p:nvSpPr>
        <p:spPr bwMode="auto">
          <a:xfrm>
            <a:off x="2230744" y="4702815"/>
            <a:ext cx="3830253" cy="4897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Microsoft Graph API</a:t>
            </a:r>
          </a:p>
        </p:txBody>
      </p:sp>
      <p:sp>
        <p:nvSpPr>
          <p:cNvPr id="12" name="Rectangle 11">
            <a:extLst>
              <a:ext uri="{FF2B5EF4-FFF2-40B4-BE49-F238E27FC236}">
                <a16:creationId xmlns:a16="http://schemas.microsoft.com/office/drawing/2014/main" id="{94C836FA-8842-8749-BAE7-3A5D0AE415F3}"/>
              </a:ext>
            </a:extLst>
          </p:cNvPr>
          <p:cNvSpPr/>
          <p:nvPr/>
        </p:nvSpPr>
        <p:spPr bwMode="auto">
          <a:xfrm>
            <a:off x="7937245" y="5887246"/>
            <a:ext cx="1864311" cy="4897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Guest Policy Service</a:t>
            </a:r>
          </a:p>
        </p:txBody>
      </p:sp>
      <p:sp>
        <p:nvSpPr>
          <p:cNvPr id="13" name="Rectangle 12">
            <a:extLst>
              <a:ext uri="{FF2B5EF4-FFF2-40B4-BE49-F238E27FC236}">
                <a16:creationId xmlns:a16="http://schemas.microsoft.com/office/drawing/2014/main" id="{B809712B-5015-6847-8FE4-649083FB06C9}"/>
              </a:ext>
            </a:extLst>
          </p:cNvPr>
          <p:cNvSpPr/>
          <p:nvPr/>
        </p:nvSpPr>
        <p:spPr bwMode="auto">
          <a:xfrm>
            <a:off x="7916222" y="5192566"/>
            <a:ext cx="1864311" cy="4897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Expiry Service</a:t>
            </a:r>
          </a:p>
        </p:txBody>
      </p:sp>
      <p:grpSp>
        <p:nvGrpSpPr>
          <p:cNvPr id="15" name="Group 14">
            <a:extLst>
              <a:ext uri="{FF2B5EF4-FFF2-40B4-BE49-F238E27FC236}">
                <a16:creationId xmlns:a16="http://schemas.microsoft.com/office/drawing/2014/main" id="{F583C059-868E-AC4A-B380-8AC8E4B334C6}"/>
              </a:ext>
            </a:extLst>
          </p:cNvPr>
          <p:cNvGrpSpPr/>
          <p:nvPr/>
        </p:nvGrpSpPr>
        <p:grpSpPr>
          <a:xfrm>
            <a:off x="2312747" y="1395615"/>
            <a:ext cx="4850237" cy="1244959"/>
            <a:chOff x="2658620" y="1052252"/>
            <a:chExt cx="6839829" cy="1513581"/>
          </a:xfrm>
        </p:grpSpPr>
        <p:sp>
          <p:nvSpPr>
            <p:cNvPr id="16" name="Rectangle 15">
              <a:extLst>
                <a:ext uri="{FF2B5EF4-FFF2-40B4-BE49-F238E27FC236}">
                  <a16:creationId xmlns:a16="http://schemas.microsoft.com/office/drawing/2014/main" id="{E3FFC116-58C6-D444-BCDD-857DA986A18C}"/>
                </a:ext>
              </a:extLst>
            </p:cNvPr>
            <p:cNvSpPr/>
            <p:nvPr/>
          </p:nvSpPr>
          <p:spPr bwMode="auto">
            <a:xfrm>
              <a:off x="2739125" y="1468087"/>
              <a:ext cx="6759324" cy="109774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7" name="Picture 16" descr="A close up of a sign&#10;&#10;Description automatically generated">
              <a:extLst>
                <a:ext uri="{FF2B5EF4-FFF2-40B4-BE49-F238E27FC236}">
                  <a16:creationId xmlns:a16="http://schemas.microsoft.com/office/drawing/2014/main" id="{01E45163-AB0E-A342-93DB-93C03D85B8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8620" y="1576001"/>
              <a:ext cx="875092" cy="875090"/>
            </a:xfrm>
            <a:prstGeom prst="rect">
              <a:avLst/>
            </a:prstGeom>
          </p:spPr>
        </p:pic>
        <p:pic>
          <p:nvPicPr>
            <p:cNvPr id="18" name="Picture 17" descr="A close up of a logo&#10;&#10;Description automatically generated">
              <a:extLst>
                <a:ext uri="{FF2B5EF4-FFF2-40B4-BE49-F238E27FC236}">
                  <a16:creationId xmlns:a16="http://schemas.microsoft.com/office/drawing/2014/main" id="{94D811BD-CD0D-D84C-B3F2-2042F21AC2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10480" y="1586749"/>
              <a:ext cx="875092" cy="875090"/>
            </a:xfrm>
            <a:prstGeom prst="rect">
              <a:avLst/>
            </a:prstGeom>
          </p:spPr>
        </p:pic>
        <p:pic>
          <p:nvPicPr>
            <p:cNvPr id="19" name="Picture 18" descr="A close up of a sign&#10;&#10;Description automatically generated">
              <a:extLst>
                <a:ext uri="{FF2B5EF4-FFF2-40B4-BE49-F238E27FC236}">
                  <a16:creationId xmlns:a16="http://schemas.microsoft.com/office/drawing/2014/main" id="{2EC6C0DE-671F-7B4B-AB1B-4CACA26A38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73705" y="1782502"/>
              <a:ext cx="458892" cy="458890"/>
            </a:xfrm>
            <a:prstGeom prst="roundRect">
              <a:avLst>
                <a:gd name="adj" fmla="val 8594"/>
              </a:avLst>
            </a:prstGeom>
            <a:solidFill>
              <a:srgbClr val="FFFFFF">
                <a:shade val="85000"/>
              </a:srgbClr>
            </a:solidFill>
            <a:ln>
              <a:noFill/>
            </a:ln>
            <a:effectLst/>
          </p:spPr>
        </p:pic>
        <p:pic>
          <p:nvPicPr>
            <p:cNvPr id="20" name="Picture 19" descr="A close up of a logo&#10;&#10;Description automatically generated">
              <a:extLst>
                <a:ext uri="{FF2B5EF4-FFF2-40B4-BE49-F238E27FC236}">
                  <a16:creationId xmlns:a16="http://schemas.microsoft.com/office/drawing/2014/main" id="{8B5C6ADB-A351-5A43-8D5C-90353281082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20756" y="1722880"/>
              <a:ext cx="661224" cy="602826"/>
            </a:xfrm>
            <a:prstGeom prst="rect">
              <a:avLst/>
            </a:prstGeom>
          </p:spPr>
        </p:pic>
        <p:pic>
          <p:nvPicPr>
            <p:cNvPr id="21" name="Picture 20" descr="A close up of a logo&#10;&#10;Description automatically generated">
              <a:extLst>
                <a:ext uri="{FF2B5EF4-FFF2-40B4-BE49-F238E27FC236}">
                  <a16:creationId xmlns:a16="http://schemas.microsoft.com/office/drawing/2014/main" id="{64BB6087-D349-2345-8C4E-34CB5B94A81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36317" y="1728030"/>
              <a:ext cx="661226" cy="630086"/>
            </a:xfrm>
            <a:prstGeom prst="rect">
              <a:avLst/>
            </a:prstGeom>
          </p:spPr>
        </p:pic>
        <p:pic>
          <p:nvPicPr>
            <p:cNvPr id="22" name="Picture 21" descr="A picture containing sign&#10;&#10;Description automatically generated">
              <a:extLst>
                <a:ext uri="{FF2B5EF4-FFF2-40B4-BE49-F238E27FC236}">
                  <a16:creationId xmlns:a16="http://schemas.microsoft.com/office/drawing/2014/main" id="{D390C046-B809-9F4C-91A2-C0C89BB5AD6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603636" y="1675099"/>
              <a:ext cx="750704" cy="674606"/>
            </a:xfrm>
            <a:prstGeom prst="rect">
              <a:avLst/>
            </a:prstGeom>
          </p:spPr>
        </p:pic>
        <p:pic>
          <p:nvPicPr>
            <p:cNvPr id="23" name="Picture 22" descr="A close up of a sign&#10;&#10;Description automatically generated">
              <a:extLst>
                <a:ext uri="{FF2B5EF4-FFF2-40B4-BE49-F238E27FC236}">
                  <a16:creationId xmlns:a16="http://schemas.microsoft.com/office/drawing/2014/main" id="{7EEA7ED9-70FA-5A46-9C92-C3CCEE876D1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841045" y="1732437"/>
              <a:ext cx="557734" cy="535528"/>
            </a:xfrm>
            <a:prstGeom prst="rect">
              <a:avLst/>
            </a:prstGeom>
          </p:spPr>
        </p:pic>
        <p:sp>
          <p:nvSpPr>
            <p:cNvPr id="24" name="TextBox 23">
              <a:extLst>
                <a:ext uri="{FF2B5EF4-FFF2-40B4-BE49-F238E27FC236}">
                  <a16:creationId xmlns:a16="http://schemas.microsoft.com/office/drawing/2014/main" id="{B0C36F20-F1BF-FE48-A99D-BEC70E170553}"/>
                </a:ext>
              </a:extLst>
            </p:cNvPr>
            <p:cNvSpPr txBox="1"/>
            <p:nvPr/>
          </p:nvSpPr>
          <p:spPr>
            <a:xfrm>
              <a:off x="3765500" y="1052252"/>
              <a:ext cx="4513548" cy="261930"/>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Segoe UI"/>
                </a:rPr>
                <a:t>Groups powered Office apps</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27" name="Group 26">
            <a:extLst>
              <a:ext uri="{FF2B5EF4-FFF2-40B4-BE49-F238E27FC236}">
                <a16:creationId xmlns:a16="http://schemas.microsoft.com/office/drawing/2014/main" id="{1D79FFE9-6D5B-5B41-BE09-094AF2114AF0}"/>
              </a:ext>
            </a:extLst>
          </p:cNvPr>
          <p:cNvGrpSpPr/>
          <p:nvPr/>
        </p:nvGrpSpPr>
        <p:grpSpPr>
          <a:xfrm>
            <a:off x="7397061" y="1562503"/>
            <a:ext cx="1754496" cy="1353023"/>
            <a:chOff x="308451" y="3082525"/>
            <a:chExt cx="2679609" cy="2032626"/>
          </a:xfrm>
        </p:grpSpPr>
        <p:pic>
          <p:nvPicPr>
            <p:cNvPr id="28" name="Picture 2">
              <a:extLst>
                <a:ext uri="{FF2B5EF4-FFF2-40B4-BE49-F238E27FC236}">
                  <a16:creationId xmlns:a16="http://schemas.microsoft.com/office/drawing/2014/main" id="{F8AE63A0-3742-874B-AD49-06607D52BC24}"/>
                </a:ext>
              </a:extLst>
            </p:cNvPr>
            <p:cNvPicPr>
              <a:picLocks noChangeAspect="1" noChangeArrowheads="1"/>
            </p:cNvPicPr>
            <p:nvPr/>
          </p:nvPicPr>
          <p:blipFill>
            <a:blip r:embed="rId10"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7837" y="4521118"/>
              <a:ext cx="594033" cy="59403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close up of a sign&#10;&#10;Description automatically generated">
              <a:extLst>
                <a:ext uri="{FF2B5EF4-FFF2-40B4-BE49-F238E27FC236}">
                  <a16:creationId xmlns:a16="http://schemas.microsoft.com/office/drawing/2014/main" id="{152C016B-CBC2-E44F-A716-06EF25F5EAD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337" y="4352830"/>
              <a:ext cx="594033" cy="594033"/>
            </a:xfrm>
            <a:prstGeom prst="rect">
              <a:avLst/>
            </a:prstGeom>
          </p:spPr>
        </p:pic>
        <p:pic>
          <p:nvPicPr>
            <p:cNvPr id="30" name="Picture 29" descr="A close up of a sign&#10;&#10;Description automatically generated">
              <a:extLst>
                <a:ext uri="{FF2B5EF4-FFF2-40B4-BE49-F238E27FC236}">
                  <a16:creationId xmlns:a16="http://schemas.microsoft.com/office/drawing/2014/main" id="{AF4AFC1D-417D-F84F-BE72-77095AAFFF8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688921" y="4246775"/>
              <a:ext cx="485436" cy="485436"/>
            </a:xfrm>
            <a:prstGeom prst="roundRect">
              <a:avLst>
                <a:gd name="adj" fmla="val 8594"/>
              </a:avLst>
            </a:prstGeom>
            <a:solidFill>
              <a:srgbClr val="FFFFFF">
                <a:shade val="85000"/>
              </a:srgbClr>
            </a:solidFill>
            <a:ln>
              <a:noFill/>
            </a:ln>
            <a:effectLst/>
          </p:spPr>
        </p:pic>
        <p:pic>
          <p:nvPicPr>
            <p:cNvPr id="31" name="Picture 30" descr="A close up of a sign&#10;&#10;Description automatically generated">
              <a:extLst>
                <a:ext uri="{FF2B5EF4-FFF2-40B4-BE49-F238E27FC236}">
                  <a16:creationId xmlns:a16="http://schemas.microsoft.com/office/drawing/2014/main" id="{5B9DEA21-B7DE-F24D-90A7-E0EE5CBAF08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08451" y="3525676"/>
              <a:ext cx="1103667" cy="1103667"/>
            </a:xfrm>
            <a:prstGeom prst="rect">
              <a:avLst/>
            </a:prstGeom>
          </p:spPr>
        </p:pic>
        <p:pic>
          <p:nvPicPr>
            <p:cNvPr id="32" name="Picture 31" descr="A close up of a sign&#10;&#10;Description automatically generated">
              <a:extLst>
                <a:ext uri="{FF2B5EF4-FFF2-40B4-BE49-F238E27FC236}">
                  <a16:creationId xmlns:a16="http://schemas.microsoft.com/office/drawing/2014/main" id="{F30CE627-4F6E-0748-B6B4-4C60DDAF8E5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08055" y="3376287"/>
              <a:ext cx="1136128" cy="1136128"/>
            </a:xfrm>
            <a:prstGeom prst="rect">
              <a:avLst/>
            </a:prstGeom>
          </p:spPr>
        </p:pic>
        <p:pic>
          <p:nvPicPr>
            <p:cNvPr id="33" name="Picture 32" descr="A picture containing drawing&#10;&#10;Description automatically generated">
              <a:extLst>
                <a:ext uri="{FF2B5EF4-FFF2-40B4-BE49-F238E27FC236}">
                  <a16:creationId xmlns:a16="http://schemas.microsoft.com/office/drawing/2014/main" id="{87131F85-72CB-984C-8D61-F2D3CF491465}"/>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032220" y="4077509"/>
              <a:ext cx="485436" cy="485436"/>
            </a:xfrm>
            <a:prstGeom prst="rect">
              <a:avLst/>
            </a:prstGeom>
          </p:spPr>
        </p:pic>
        <p:pic>
          <p:nvPicPr>
            <p:cNvPr id="34" name="Picture 33" descr="A close up of a logo&#10;&#10;Description automatically generated">
              <a:extLst>
                <a:ext uri="{FF2B5EF4-FFF2-40B4-BE49-F238E27FC236}">
                  <a16:creationId xmlns:a16="http://schemas.microsoft.com/office/drawing/2014/main" id="{7C325D80-FBBF-7848-8AE4-E792E5532A53}"/>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2308383" y="3795292"/>
              <a:ext cx="679677" cy="664703"/>
            </a:xfrm>
            <a:prstGeom prst="rect">
              <a:avLst/>
            </a:prstGeom>
          </p:spPr>
        </p:pic>
        <p:pic>
          <p:nvPicPr>
            <p:cNvPr id="35" name="Picture 34" descr="A close up of a logo&#10;&#10;Description automatically generated">
              <a:extLst>
                <a:ext uri="{FF2B5EF4-FFF2-40B4-BE49-F238E27FC236}">
                  <a16:creationId xmlns:a16="http://schemas.microsoft.com/office/drawing/2014/main" id="{80FF4C76-3C37-994D-81DE-41228B81FC0E}"/>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138810" y="3238855"/>
              <a:ext cx="1136128" cy="1136128"/>
            </a:xfrm>
            <a:prstGeom prst="rect">
              <a:avLst/>
            </a:prstGeom>
          </p:spPr>
        </p:pic>
        <p:pic>
          <p:nvPicPr>
            <p:cNvPr id="36" name="Picture 35" descr="A close up of a sign&#10;&#10;Description automatically generated">
              <a:extLst>
                <a:ext uri="{FF2B5EF4-FFF2-40B4-BE49-F238E27FC236}">
                  <a16:creationId xmlns:a16="http://schemas.microsoft.com/office/drawing/2014/main" id="{A65D82E2-618E-3E4A-B8F9-05EBF2F7C28F}"/>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517497" y="3082525"/>
              <a:ext cx="1136128" cy="1136128"/>
            </a:xfrm>
            <a:prstGeom prst="rect">
              <a:avLst/>
            </a:prstGeom>
          </p:spPr>
        </p:pic>
        <p:pic>
          <p:nvPicPr>
            <p:cNvPr id="37" name="Picture 36" descr="A close up of a logo&#10;&#10;Description automatically generated">
              <a:extLst>
                <a:ext uri="{FF2B5EF4-FFF2-40B4-BE49-F238E27FC236}">
                  <a16:creationId xmlns:a16="http://schemas.microsoft.com/office/drawing/2014/main" id="{F8FDAF6D-3F35-D941-BEC5-B4EF70505A04}"/>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2082704" y="3101423"/>
              <a:ext cx="816312" cy="618527"/>
            </a:xfrm>
            <a:prstGeom prst="rect">
              <a:avLst/>
            </a:prstGeom>
          </p:spPr>
        </p:pic>
      </p:grpSp>
      <p:grpSp>
        <p:nvGrpSpPr>
          <p:cNvPr id="38" name="Group 37">
            <a:extLst>
              <a:ext uri="{FF2B5EF4-FFF2-40B4-BE49-F238E27FC236}">
                <a16:creationId xmlns:a16="http://schemas.microsoft.com/office/drawing/2014/main" id="{93C538F3-4FD9-BF4C-942E-A74BCE298E95}"/>
              </a:ext>
            </a:extLst>
          </p:cNvPr>
          <p:cNvGrpSpPr/>
          <p:nvPr/>
        </p:nvGrpSpPr>
        <p:grpSpPr>
          <a:xfrm>
            <a:off x="9879253" y="1728708"/>
            <a:ext cx="1094902" cy="1182176"/>
            <a:chOff x="9542660" y="3446575"/>
            <a:chExt cx="1765808" cy="1701250"/>
          </a:xfrm>
        </p:grpSpPr>
        <p:pic>
          <p:nvPicPr>
            <p:cNvPr id="39" name="Picture 38" descr="A picture containing drawing, table&#10;&#10;Description automatically generated">
              <a:extLst>
                <a:ext uri="{FF2B5EF4-FFF2-40B4-BE49-F238E27FC236}">
                  <a16:creationId xmlns:a16="http://schemas.microsoft.com/office/drawing/2014/main" id="{EE90A78E-4495-5945-8E9F-30895CCF01C3}"/>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542660" y="3636282"/>
              <a:ext cx="1765806" cy="672616"/>
            </a:xfrm>
            <a:prstGeom prst="rect">
              <a:avLst/>
            </a:prstGeom>
          </p:spPr>
        </p:pic>
        <p:pic>
          <p:nvPicPr>
            <p:cNvPr id="40" name="Picture 39" descr="A picture containing food, drawing&#10;&#10;Description automatically generated">
              <a:extLst>
                <a:ext uri="{FF2B5EF4-FFF2-40B4-BE49-F238E27FC236}">
                  <a16:creationId xmlns:a16="http://schemas.microsoft.com/office/drawing/2014/main" id="{E6FA4B3D-C4C2-354B-866B-5075A9CE8E3B}"/>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9542660" y="4606817"/>
              <a:ext cx="1765808" cy="541008"/>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54A97643-010E-6B4C-BC1E-61F944098CAC}"/>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9561403" y="4290274"/>
              <a:ext cx="1728318" cy="285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2" name="Picture 41" descr="A close up of a logo&#10;&#10;Description automatically generated">
              <a:extLst>
                <a:ext uri="{FF2B5EF4-FFF2-40B4-BE49-F238E27FC236}">
                  <a16:creationId xmlns:a16="http://schemas.microsoft.com/office/drawing/2014/main" id="{850FF775-3277-5947-8195-0420881C1AEB}"/>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9910645" y="3446575"/>
              <a:ext cx="1029836" cy="203571"/>
            </a:xfrm>
            <a:prstGeom prst="rect">
              <a:avLst/>
            </a:prstGeom>
            <a:effectLst/>
          </p:spPr>
        </p:pic>
      </p:grpSp>
      <p:sp>
        <p:nvSpPr>
          <p:cNvPr id="43" name="Rectangle 42">
            <a:extLst>
              <a:ext uri="{FF2B5EF4-FFF2-40B4-BE49-F238E27FC236}">
                <a16:creationId xmlns:a16="http://schemas.microsoft.com/office/drawing/2014/main" id="{2DD6B179-1B20-724A-9D58-A9B6A435609C}"/>
              </a:ext>
            </a:extLst>
          </p:cNvPr>
          <p:cNvSpPr/>
          <p:nvPr/>
        </p:nvSpPr>
        <p:spPr bwMode="auto">
          <a:xfrm>
            <a:off x="7427166" y="1611425"/>
            <a:ext cx="1846556" cy="1380346"/>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a:extLst>
              <a:ext uri="{FF2B5EF4-FFF2-40B4-BE49-F238E27FC236}">
                <a16:creationId xmlns:a16="http://schemas.microsoft.com/office/drawing/2014/main" id="{F082A70F-6272-A24D-873A-2486BC4055C7}"/>
              </a:ext>
            </a:extLst>
          </p:cNvPr>
          <p:cNvSpPr/>
          <p:nvPr/>
        </p:nvSpPr>
        <p:spPr bwMode="auto">
          <a:xfrm>
            <a:off x="9745066" y="1562503"/>
            <a:ext cx="1332672" cy="1429268"/>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a:extLst>
              <a:ext uri="{FF2B5EF4-FFF2-40B4-BE49-F238E27FC236}">
                <a16:creationId xmlns:a16="http://schemas.microsoft.com/office/drawing/2014/main" id="{3D08C834-EDBA-3B43-B357-D9145FC0A4FC}"/>
              </a:ext>
            </a:extLst>
          </p:cNvPr>
          <p:cNvSpPr/>
          <p:nvPr/>
        </p:nvSpPr>
        <p:spPr bwMode="auto">
          <a:xfrm>
            <a:off x="7930051" y="4553465"/>
            <a:ext cx="1864311" cy="4897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IP Policy Service</a:t>
            </a:r>
          </a:p>
        </p:txBody>
      </p:sp>
      <p:sp>
        <p:nvSpPr>
          <p:cNvPr id="46" name="Rectangle 45">
            <a:extLst>
              <a:ext uri="{FF2B5EF4-FFF2-40B4-BE49-F238E27FC236}">
                <a16:creationId xmlns:a16="http://schemas.microsoft.com/office/drawing/2014/main" id="{BFD92EFF-7E84-194F-8A33-1F4E70921993}"/>
              </a:ext>
            </a:extLst>
          </p:cNvPr>
          <p:cNvSpPr/>
          <p:nvPr/>
        </p:nvSpPr>
        <p:spPr bwMode="auto">
          <a:xfrm>
            <a:off x="7745726" y="4288114"/>
            <a:ext cx="2197758" cy="2379215"/>
          </a:xfrm>
          <a:prstGeom prst="rect">
            <a:avLst/>
          </a:prstGeom>
          <a:solidFill>
            <a:srgbClr val="A0B7E4">
              <a:alpha val="21961"/>
            </a:srgb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cxnSp>
        <p:nvCxnSpPr>
          <p:cNvPr id="49" name="Straight Connector 48">
            <a:extLst>
              <a:ext uri="{FF2B5EF4-FFF2-40B4-BE49-F238E27FC236}">
                <a16:creationId xmlns:a16="http://schemas.microsoft.com/office/drawing/2014/main" id="{9A66965C-1783-B840-9569-525291D2B839}"/>
              </a:ext>
            </a:extLst>
          </p:cNvPr>
          <p:cNvCxnSpPr>
            <a:cxnSpLocks/>
            <a:stCxn id="8" idx="2"/>
            <a:endCxn id="6" idx="0"/>
          </p:cNvCxnSpPr>
          <p:nvPr/>
        </p:nvCxnSpPr>
        <p:spPr>
          <a:xfrm>
            <a:off x="4145871" y="5192566"/>
            <a:ext cx="1623892" cy="483085"/>
          </a:xfrm>
          <a:prstGeom prst="line">
            <a:avLst/>
          </a:prstGeom>
          <a:ln w="12700" cap="flat" cmpd="sng" algn="ctr">
            <a:solidFill>
              <a:schemeClr val="accent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cxnSp>
        <p:nvCxnSpPr>
          <p:cNvPr id="58" name="Straight Connector 57">
            <a:extLst>
              <a:ext uri="{FF2B5EF4-FFF2-40B4-BE49-F238E27FC236}">
                <a16:creationId xmlns:a16="http://schemas.microsoft.com/office/drawing/2014/main" id="{AD90CC68-31BB-E84C-AA66-8C4F57451526}"/>
              </a:ext>
            </a:extLst>
          </p:cNvPr>
          <p:cNvCxnSpPr>
            <a:cxnSpLocks/>
            <a:stCxn id="8" idx="0"/>
            <a:endCxn id="16" idx="2"/>
          </p:cNvCxnSpPr>
          <p:nvPr/>
        </p:nvCxnSpPr>
        <p:spPr>
          <a:xfrm flipV="1">
            <a:off x="4145871" y="2640574"/>
            <a:ext cx="620538" cy="2062241"/>
          </a:xfrm>
          <a:prstGeom prst="line">
            <a:avLst/>
          </a:prstGeom>
          <a:ln w="12700" cap="flat" cmpd="sng" algn="ctr">
            <a:solidFill>
              <a:schemeClr val="accent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cxnSp>
        <p:nvCxnSpPr>
          <p:cNvPr id="65" name="Straight Connector 64">
            <a:extLst>
              <a:ext uri="{FF2B5EF4-FFF2-40B4-BE49-F238E27FC236}">
                <a16:creationId xmlns:a16="http://schemas.microsoft.com/office/drawing/2014/main" id="{A0885CC2-39C4-CC43-8EB2-19E227F1E8F0}"/>
              </a:ext>
            </a:extLst>
          </p:cNvPr>
          <p:cNvCxnSpPr>
            <a:cxnSpLocks/>
            <a:stCxn id="8" idx="0"/>
            <a:endCxn id="44" idx="2"/>
          </p:cNvCxnSpPr>
          <p:nvPr/>
        </p:nvCxnSpPr>
        <p:spPr>
          <a:xfrm flipV="1">
            <a:off x="4145871" y="2991771"/>
            <a:ext cx="6265531" cy="1711044"/>
          </a:xfrm>
          <a:prstGeom prst="line">
            <a:avLst/>
          </a:prstGeom>
          <a:ln w="12700" cap="flat" cmpd="sng" algn="ctr">
            <a:solidFill>
              <a:schemeClr val="accent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cxnSp>
        <p:nvCxnSpPr>
          <p:cNvPr id="68" name="Straight Connector 67">
            <a:extLst>
              <a:ext uri="{FF2B5EF4-FFF2-40B4-BE49-F238E27FC236}">
                <a16:creationId xmlns:a16="http://schemas.microsoft.com/office/drawing/2014/main" id="{48CED9EF-CBA2-2E4A-BCE8-3594FCAF2527}"/>
              </a:ext>
            </a:extLst>
          </p:cNvPr>
          <p:cNvCxnSpPr>
            <a:cxnSpLocks/>
            <a:stCxn id="8" idx="0"/>
            <a:endCxn id="43" idx="2"/>
          </p:cNvCxnSpPr>
          <p:nvPr/>
        </p:nvCxnSpPr>
        <p:spPr>
          <a:xfrm flipV="1">
            <a:off x="4145871" y="2991771"/>
            <a:ext cx="4204573" cy="1711044"/>
          </a:xfrm>
          <a:prstGeom prst="line">
            <a:avLst/>
          </a:prstGeom>
          <a:ln w="12700" cap="flat" cmpd="sng" algn="ctr">
            <a:solidFill>
              <a:schemeClr val="accent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cxnSp>
        <p:nvCxnSpPr>
          <p:cNvPr id="90" name="Straight Connector 89">
            <a:extLst>
              <a:ext uri="{FF2B5EF4-FFF2-40B4-BE49-F238E27FC236}">
                <a16:creationId xmlns:a16="http://schemas.microsoft.com/office/drawing/2014/main" id="{CA92F81E-7740-9F49-9203-7A5D4BD3484B}"/>
              </a:ext>
            </a:extLst>
          </p:cNvPr>
          <p:cNvCxnSpPr>
            <a:cxnSpLocks/>
            <a:stCxn id="8" idx="0"/>
            <a:endCxn id="5" idx="2"/>
          </p:cNvCxnSpPr>
          <p:nvPr/>
        </p:nvCxnSpPr>
        <p:spPr>
          <a:xfrm flipH="1" flipV="1">
            <a:off x="1216516" y="2863761"/>
            <a:ext cx="2929355" cy="1839054"/>
          </a:xfrm>
          <a:prstGeom prst="line">
            <a:avLst/>
          </a:prstGeom>
          <a:ln w="12700" cap="flat" cmpd="sng" algn="ctr">
            <a:solidFill>
              <a:schemeClr val="accent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sp>
        <p:nvSpPr>
          <p:cNvPr id="59" name="TextBox 58">
            <a:extLst>
              <a:ext uri="{FF2B5EF4-FFF2-40B4-BE49-F238E27FC236}">
                <a16:creationId xmlns:a16="http://schemas.microsoft.com/office/drawing/2014/main" id="{492CD108-3D53-564A-A32C-6F8236D14C09}"/>
              </a:ext>
            </a:extLst>
          </p:cNvPr>
          <p:cNvSpPr txBox="1"/>
          <p:nvPr/>
        </p:nvSpPr>
        <p:spPr>
          <a:xfrm>
            <a:off x="6792579" y="1359030"/>
            <a:ext cx="3200632" cy="215444"/>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Segoe UI"/>
              </a:rPr>
              <a:t>Office apps leveraging Groups</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2" name="TextBox 61">
            <a:extLst>
              <a:ext uri="{FF2B5EF4-FFF2-40B4-BE49-F238E27FC236}">
                <a16:creationId xmlns:a16="http://schemas.microsoft.com/office/drawing/2014/main" id="{F40D6E89-5191-584D-993F-8675EAE3E5DC}"/>
              </a:ext>
            </a:extLst>
          </p:cNvPr>
          <p:cNvSpPr txBox="1"/>
          <p:nvPr/>
        </p:nvSpPr>
        <p:spPr>
          <a:xfrm>
            <a:off x="8811086" y="1321769"/>
            <a:ext cx="3200632" cy="215444"/>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Segoe UI"/>
              </a:rPr>
              <a:t>3</a:t>
            </a:r>
            <a:r>
              <a:rPr lang="en-US" sz="1400" baseline="30000">
                <a:solidFill>
                  <a:srgbClr val="000000"/>
                </a:solidFill>
                <a:latin typeface="Segoe UI"/>
              </a:rPr>
              <a:t>rd</a:t>
            </a:r>
            <a:r>
              <a:rPr lang="en-US" sz="1400">
                <a:solidFill>
                  <a:srgbClr val="000000"/>
                </a:solidFill>
                <a:latin typeface="Segoe UI"/>
              </a:rPr>
              <a:t> party apps</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50" name="Curved Left Arrow 49">
            <a:extLst>
              <a:ext uri="{FF2B5EF4-FFF2-40B4-BE49-F238E27FC236}">
                <a16:creationId xmlns:a16="http://schemas.microsoft.com/office/drawing/2014/main" id="{C8230189-27A5-3C42-A9DE-EC3453BEAC1D}"/>
              </a:ext>
            </a:extLst>
          </p:cNvPr>
          <p:cNvSpPr/>
          <p:nvPr/>
        </p:nvSpPr>
        <p:spPr bwMode="auto">
          <a:xfrm>
            <a:off x="7315199" y="5969876"/>
            <a:ext cx="430527" cy="493986"/>
          </a:xfrm>
          <a:prstGeom prst="curvedLef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81" name="TextBox 80">
            <a:extLst>
              <a:ext uri="{FF2B5EF4-FFF2-40B4-BE49-F238E27FC236}">
                <a16:creationId xmlns:a16="http://schemas.microsoft.com/office/drawing/2014/main" id="{3632CDD9-34DE-A44B-B1B8-8AB5EA15404F}"/>
              </a:ext>
            </a:extLst>
          </p:cNvPr>
          <p:cNvSpPr txBox="1"/>
          <p:nvPr/>
        </p:nvSpPr>
        <p:spPr>
          <a:xfrm>
            <a:off x="1671146" y="3329954"/>
            <a:ext cx="1180138" cy="369332"/>
          </a:xfrm>
          <a:prstGeom prst="rect">
            <a:avLst/>
          </a:prstGeom>
          <a:solidFill>
            <a:schemeClr val="bg1"/>
          </a:solidFill>
          <a:ln>
            <a:solidFill>
              <a:schemeClr val="accent1"/>
            </a:solidFill>
          </a:ln>
        </p:spPr>
        <p:txBody>
          <a:bodyPr wrap="square" lIns="0" tIns="0" rIns="0" bIns="0" rtlCol="0">
            <a:spAutoFit/>
          </a:bodyPr>
          <a:lstStyle/>
          <a:p>
            <a:pPr algn="l"/>
            <a:r>
              <a:rPr lang="en-US" sz="1200">
                <a:solidFill>
                  <a:schemeClr val="accent1"/>
                </a:solidFill>
              </a:rPr>
              <a:t> Manage policies</a:t>
            </a:r>
          </a:p>
          <a:p>
            <a:pPr algn="l"/>
            <a:r>
              <a:rPr lang="en-US" sz="1200">
                <a:solidFill>
                  <a:schemeClr val="accent1"/>
                </a:solidFill>
              </a:rPr>
              <a:t> Manage Groups</a:t>
            </a:r>
          </a:p>
        </p:txBody>
      </p:sp>
      <p:sp>
        <p:nvSpPr>
          <p:cNvPr id="85" name="TextBox 84">
            <a:extLst>
              <a:ext uri="{FF2B5EF4-FFF2-40B4-BE49-F238E27FC236}">
                <a16:creationId xmlns:a16="http://schemas.microsoft.com/office/drawing/2014/main" id="{5602B0D7-FD72-7043-9DC0-4670BE03A356}"/>
              </a:ext>
            </a:extLst>
          </p:cNvPr>
          <p:cNvSpPr txBox="1"/>
          <p:nvPr/>
        </p:nvSpPr>
        <p:spPr>
          <a:xfrm>
            <a:off x="3922546" y="3260395"/>
            <a:ext cx="1067187" cy="184666"/>
          </a:xfrm>
          <a:prstGeom prst="rect">
            <a:avLst/>
          </a:prstGeom>
          <a:solidFill>
            <a:schemeClr val="bg1"/>
          </a:solidFill>
          <a:ln>
            <a:solidFill>
              <a:schemeClr val="accent1"/>
            </a:solidFill>
          </a:ln>
        </p:spPr>
        <p:txBody>
          <a:bodyPr wrap="square" lIns="0" tIns="0" rIns="0" bIns="0" rtlCol="0">
            <a:spAutoFit/>
          </a:bodyPr>
          <a:lstStyle/>
          <a:p>
            <a:pPr algn="l"/>
            <a:r>
              <a:rPr lang="en-US" sz="1200">
                <a:solidFill>
                  <a:schemeClr val="accent1"/>
                </a:solidFill>
              </a:rPr>
              <a:t> Manage Groups</a:t>
            </a:r>
          </a:p>
        </p:txBody>
      </p:sp>
      <p:sp>
        <p:nvSpPr>
          <p:cNvPr id="86" name="TextBox 85">
            <a:extLst>
              <a:ext uri="{FF2B5EF4-FFF2-40B4-BE49-F238E27FC236}">
                <a16:creationId xmlns:a16="http://schemas.microsoft.com/office/drawing/2014/main" id="{A02F50D8-B6AC-2D4D-84E2-98FD86B0FCAC}"/>
              </a:ext>
            </a:extLst>
          </p:cNvPr>
          <p:cNvSpPr txBox="1"/>
          <p:nvPr/>
        </p:nvSpPr>
        <p:spPr>
          <a:xfrm>
            <a:off x="6319420" y="3421678"/>
            <a:ext cx="1002444" cy="369332"/>
          </a:xfrm>
          <a:prstGeom prst="rect">
            <a:avLst/>
          </a:prstGeom>
          <a:solidFill>
            <a:schemeClr val="bg1"/>
          </a:solidFill>
          <a:ln>
            <a:solidFill>
              <a:schemeClr val="accent1"/>
            </a:solidFill>
          </a:ln>
        </p:spPr>
        <p:txBody>
          <a:bodyPr wrap="square" lIns="0" tIns="0" rIns="0" bIns="0" rtlCol="0">
            <a:spAutoFit/>
          </a:bodyPr>
          <a:lstStyle/>
          <a:p>
            <a:pPr algn="l"/>
            <a:r>
              <a:rPr lang="en-US" sz="1200">
                <a:solidFill>
                  <a:schemeClr val="accent1"/>
                </a:solidFill>
              </a:rPr>
              <a:t>Collab with  Group</a:t>
            </a:r>
          </a:p>
        </p:txBody>
      </p:sp>
      <p:sp>
        <p:nvSpPr>
          <p:cNvPr id="87" name="TextBox 86">
            <a:extLst>
              <a:ext uri="{FF2B5EF4-FFF2-40B4-BE49-F238E27FC236}">
                <a16:creationId xmlns:a16="http://schemas.microsoft.com/office/drawing/2014/main" id="{AA38AA5A-CFE2-7C45-856E-A63320E4F83E}"/>
              </a:ext>
            </a:extLst>
          </p:cNvPr>
          <p:cNvSpPr txBox="1"/>
          <p:nvPr/>
        </p:nvSpPr>
        <p:spPr>
          <a:xfrm>
            <a:off x="8309962" y="3336667"/>
            <a:ext cx="1067187" cy="184666"/>
          </a:xfrm>
          <a:prstGeom prst="rect">
            <a:avLst/>
          </a:prstGeom>
          <a:solidFill>
            <a:schemeClr val="bg1"/>
          </a:solidFill>
          <a:ln>
            <a:solidFill>
              <a:schemeClr val="accent1"/>
            </a:solidFill>
          </a:ln>
        </p:spPr>
        <p:txBody>
          <a:bodyPr wrap="square" lIns="0" tIns="0" rIns="0" bIns="0" rtlCol="0">
            <a:spAutoFit/>
          </a:bodyPr>
          <a:lstStyle/>
          <a:p>
            <a:pPr algn="l"/>
            <a:r>
              <a:rPr lang="en-US" sz="1200">
                <a:solidFill>
                  <a:schemeClr val="accent1"/>
                </a:solidFill>
              </a:rPr>
              <a:t> Manage Groups</a:t>
            </a:r>
          </a:p>
        </p:txBody>
      </p:sp>
      <p:sp>
        <p:nvSpPr>
          <p:cNvPr id="88" name="TextBox 87">
            <a:extLst>
              <a:ext uri="{FF2B5EF4-FFF2-40B4-BE49-F238E27FC236}">
                <a16:creationId xmlns:a16="http://schemas.microsoft.com/office/drawing/2014/main" id="{76E739B7-7C02-614C-9F6A-8A603B2998B8}"/>
              </a:ext>
            </a:extLst>
          </p:cNvPr>
          <p:cNvSpPr txBox="1"/>
          <p:nvPr/>
        </p:nvSpPr>
        <p:spPr>
          <a:xfrm>
            <a:off x="-352542" y="1389787"/>
            <a:ext cx="3200632" cy="215444"/>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Segoe UI"/>
              </a:rPr>
              <a:t>Management</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52" name="Rectangle 51">
            <a:extLst>
              <a:ext uri="{FF2B5EF4-FFF2-40B4-BE49-F238E27FC236}">
                <a16:creationId xmlns:a16="http://schemas.microsoft.com/office/drawing/2014/main" id="{0A9A931F-4288-D04B-BA2D-79DB2B39310E}"/>
              </a:ext>
            </a:extLst>
          </p:cNvPr>
          <p:cNvSpPr/>
          <p:nvPr/>
        </p:nvSpPr>
        <p:spPr bwMode="auto">
          <a:xfrm>
            <a:off x="1117208" y="5669868"/>
            <a:ext cx="3090872" cy="9765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Groups Policies</a:t>
            </a:r>
            <a:br>
              <a:rPr lang="en-US" sz="1600">
                <a:gradFill>
                  <a:gsLst>
                    <a:gs pos="0">
                      <a:srgbClr val="FFFFFF"/>
                    </a:gs>
                    <a:gs pos="100000">
                      <a:srgbClr val="FFFFFF"/>
                    </a:gs>
                  </a:gsLst>
                  <a:lin ang="5400000" scaled="0"/>
                </a:gradFill>
                <a:ea typeface="Segoe UI" pitchFamily="34" charset="0"/>
                <a:cs typeface="Segoe UI" pitchFamily="34" charset="0"/>
              </a:rPr>
            </a:br>
            <a:r>
              <a:rPr lang="en-US" sz="1600">
                <a:gradFill>
                  <a:gsLst>
                    <a:gs pos="0">
                      <a:srgbClr val="FFFFFF"/>
                    </a:gs>
                    <a:gs pos="100000">
                      <a:srgbClr val="FFFFFF"/>
                    </a:gs>
                  </a:gsLst>
                  <a:lin ang="5400000" scaled="0"/>
                </a:gradFill>
                <a:ea typeface="Segoe UI" pitchFamily="34" charset="0"/>
                <a:cs typeface="Segoe UI" pitchFamily="34" charset="0"/>
              </a:rPr>
              <a:t>Azure AD and Security &amp;Compliance Center</a:t>
            </a:r>
          </a:p>
        </p:txBody>
      </p:sp>
      <p:cxnSp>
        <p:nvCxnSpPr>
          <p:cNvPr id="53" name="Straight Connector 52">
            <a:extLst>
              <a:ext uri="{FF2B5EF4-FFF2-40B4-BE49-F238E27FC236}">
                <a16:creationId xmlns:a16="http://schemas.microsoft.com/office/drawing/2014/main" id="{A497589F-9DE6-D947-B8D1-98C4819AD5EC}"/>
              </a:ext>
            </a:extLst>
          </p:cNvPr>
          <p:cNvCxnSpPr>
            <a:cxnSpLocks/>
            <a:stCxn id="8" idx="2"/>
            <a:endCxn id="52" idx="0"/>
          </p:cNvCxnSpPr>
          <p:nvPr/>
        </p:nvCxnSpPr>
        <p:spPr>
          <a:xfrm flipH="1">
            <a:off x="2662644" y="5192566"/>
            <a:ext cx="1483227" cy="477302"/>
          </a:xfrm>
          <a:prstGeom prst="line">
            <a:avLst/>
          </a:prstGeom>
          <a:ln w="12700" cap="flat" cmpd="sng" algn="ctr">
            <a:solidFill>
              <a:schemeClr val="accent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pic>
        <p:nvPicPr>
          <p:cNvPr id="5" name="Picture 4" descr="A screenshot of a cell phone&#10;&#10;Description automatically generated">
            <a:extLst>
              <a:ext uri="{FF2B5EF4-FFF2-40B4-BE49-F238E27FC236}">
                <a16:creationId xmlns:a16="http://schemas.microsoft.com/office/drawing/2014/main" id="{F1A6CF39-6355-3945-89B4-7BF0C5E12A65}"/>
              </a:ext>
            </a:extLst>
          </p:cNvPr>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681433" y="1682233"/>
            <a:ext cx="1070165" cy="1181528"/>
          </a:xfrm>
          <a:prstGeom prst="rect">
            <a:avLst/>
          </a:prstGeom>
          <a:ln>
            <a:solidFill>
              <a:schemeClr val="tx1"/>
            </a:solidFill>
          </a:ln>
        </p:spPr>
      </p:pic>
    </p:spTree>
    <p:extLst>
      <p:ext uri="{BB962C8B-B14F-4D97-AF65-F5344CB8AC3E}">
        <p14:creationId xmlns:p14="http://schemas.microsoft.com/office/powerpoint/2010/main" val="215191239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4DD8D056-8EE0-754C-B186-0DA5EC583402}"/>
              </a:ext>
            </a:extLst>
          </p:cNvPr>
          <p:cNvSpPr/>
          <p:nvPr/>
        </p:nvSpPr>
        <p:spPr bwMode="auto">
          <a:xfrm>
            <a:off x="6780301" y="5412900"/>
            <a:ext cx="3278029" cy="88584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5" name="Group 14">
            <a:extLst>
              <a:ext uri="{FF2B5EF4-FFF2-40B4-BE49-F238E27FC236}">
                <a16:creationId xmlns:a16="http://schemas.microsoft.com/office/drawing/2014/main" id="{F583C059-868E-AC4A-B380-8AC8E4B334C6}"/>
              </a:ext>
            </a:extLst>
          </p:cNvPr>
          <p:cNvGrpSpPr/>
          <p:nvPr/>
        </p:nvGrpSpPr>
        <p:grpSpPr>
          <a:xfrm>
            <a:off x="568061" y="1318394"/>
            <a:ext cx="4793149" cy="1159553"/>
            <a:chOff x="2739125" y="1156086"/>
            <a:chExt cx="6759324" cy="1409747"/>
          </a:xfrm>
        </p:grpSpPr>
        <p:sp>
          <p:nvSpPr>
            <p:cNvPr id="16" name="Rectangle 15">
              <a:extLst>
                <a:ext uri="{FF2B5EF4-FFF2-40B4-BE49-F238E27FC236}">
                  <a16:creationId xmlns:a16="http://schemas.microsoft.com/office/drawing/2014/main" id="{E3FFC116-58C6-D444-BCDD-857DA986A18C}"/>
                </a:ext>
              </a:extLst>
            </p:cNvPr>
            <p:cNvSpPr/>
            <p:nvPr/>
          </p:nvSpPr>
          <p:spPr bwMode="auto">
            <a:xfrm>
              <a:off x="2739125" y="1468087"/>
              <a:ext cx="6759324" cy="109774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outerShdw blurRad="38100" dist="38100" dir="2700000" algn="tl">
                    <a:srgbClr val="000000">
                      <a:alpha val="43137"/>
                    </a:srgbClr>
                  </a:outerShdw>
                </a:effectLst>
                <a:uLnTx/>
                <a:uFillTx/>
                <a:latin typeface="Segoe UI"/>
                <a:ea typeface="+mn-ea"/>
                <a:cs typeface="Segoe UI" pitchFamily="34" charset="0"/>
              </a:endParaRPr>
            </a:p>
          </p:txBody>
        </p:sp>
        <p:pic>
          <p:nvPicPr>
            <p:cNvPr id="17" name="Picture 16" descr="A close up of a sign&#10;&#10;Description automatically generated">
              <a:extLst>
                <a:ext uri="{FF2B5EF4-FFF2-40B4-BE49-F238E27FC236}">
                  <a16:creationId xmlns:a16="http://schemas.microsoft.com/office/drawing/2014/main" id="{01E45163-AB0E-A342-93DB-93C03D85B8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4605" y="1576001"/>
              <a:ext cx="875092" cy="875090"/>
            </a:xfrm>
            <a:prstGeom prst="rect">
              <a:avLst/>
            </a:prstGeom>
          </p:spPr>
        </p:pic>
        <p:pic>
          <p:nvPicPr>
            <p:cNvPr id="18" name="Picture 17" descr="A close up of a logo&#10;&#10;Description automatically generated">
              <a:extLst>
                <a:ext uri="{FF2B5EF4-FFF2-40B4-BE49-F238E27FC236}">
                  <a16:creationId xmlns:a16="http://schemas.microsoft.com/office/drawing/2014/main" id="{94D811BD-CD0D-D84C-B3F2-2042F21AC2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10480" y="1586749"/>
              <a:ext cx="875092" cy="875090"/>
            </a:xfrm>
            <a:prstGeom prst="rect">
              <a:avLst/>
            </a:prstGeom>
          </p:spPr>
        </p:pic>
        <p:pic>
          <p:nvPicPr>
            <p:cNvPr id="19" name="Picture 18" descr="A close up of a sign&#10;&#10;Description automatically generated">
              <a:extLst>
                <a:ext uri="{FF2B5EF4-FFF2-40B4-BE49-F238E27FC236}">
                  <a16:creationId xmlns:a16="http://schemas.microsoft.com/office/drawing/2014/main" id="{2EC6C0DE-671F-7B4B-AB1B-4CACA26A38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73705" y="1782502"/>
              <a:ext cx="458892" cy="458890"/>
            </a:xfrm>
            <a:prstGeom prst="roundRect">
              <a:avLst>
                <a:gd name="adj" fmla="val 8594"/>
              </a:avLst>
            </a:prstGeom>
            <a:solidFill>
              <a:srgbClr val="FFFFFF">
                <a:shade val="85000"/>
              </a:srgbClr>
            </a:solidFill>
            <a:ln>
              <a:noFill/>
            </a:ln>
            <a:effectLst/>
          </p:spPr>
        </p:pic>
        <p:pic>
          <p:nvPicPr>
            <p:cNvPr id="20" name="Picture 19" descr="A close up of a logo&#10;&#10;Description automatically generated">
              <a:extLst>
                <a:ext uri="{FF2B5EF4-FFF2-40B4-BE49-F238E27FC236}">
                  <a16:creationId xmlns:a16="http://schemas.microsoft.com/office/drawing/2014/main" id="{8B5C6ADB-A351-5A43-8D5C-90353281082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20756" y="1722880"/>
              <a:ext cx="661224" cy="602826"/>
            </a:xfrm>
            <a:prstGeom prst="rect">
              <a:avLst/>
            </a:prstGeom>
          </p:spPr>
        </p:pic>
        <p:pic>
          <p:nvPicPr>
            <p:cNvPr id="21" name="Picture 20" descr="A close up of a logo&#10;&#10;Description automatically generated">
              <a:extLst>
                <a:ext uri="{FF2B5EF4-FFF2-40B4-BE49-F238E27FC236}">
                  <a16:creationId xmlns:a16="http://schemas.microsoft.com/office/drawing/2014/main" id="{64BB6087-D349-2345-8C4E-34CB5B94A81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36317" y="1728030"/>
              <a:ext cx="661226" cy="630086"/>
            </a:xfrm>
            <a:prstGeom prst="rect">
              <a:avLst/>
            </a:prstGeom>
          </p:spPr>
        </p:pic>
        <p:pic>
          <p:nvPicPr>
            <p:cNvPr id="22" name="Picture 21" descr="A picture containing sign&#10;&#10;Description automatically generated">
              <a:extLst>
                <a:ext uri="{FF2B5EF4-FFF2-40B4-BE49-F238E27FC236}">
                  <a16:creationId xmlns:a16="http://schemas.microsoft.com/office/drawing/2014/main" id="{D390C046-B809-9F4C-91A2-C0C89BB5AD6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603636" y="1675099"/>
              <a:ext cx="750704" cy="674606"/>
            </a:xfrm>
            <a:prstGeom prst="rect">
              <a:avLst/>
            </a:prstGeom>
          </p:spPr>
        </p:pic>
        <p:pic>
          <p:nvPicPr>
            <p:cNvPr id="23" name="Picture 22" descr="A close up of a sign&#10;&#10;Description automatically generated">
              <a:extLst>
                <a:ext uri="{FF2B5EF4-FFF2-40B4-BE49-F238E27FC236}">
                  <a16:creationId xmlns:a16="http://schemas.microsoft.com/office/drawing/2014/main" id="{7EEA7ED9-70FA-5A46-9C92-C3CCEE876D1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841045" y="1732437"/>
              <a:ext cx="557734" cy="535528"/>
            </a:xfrm>
            <a:prstGeom prst="rect">
              <a:avLst/>
            </a:prstGeom>
          </p:spPr>
        </p:pic>
        <p:sp>
          <p:nvSpPr>
            <p:cNvPr id="24" name="TextBox 23">
              <a:extLst>
                <a:ext uri="{FF2B5EF4-FFF2-40B4-BE49-F238E27FC236}">
                  <a16:creationId xmlns:a16="http://schemas.microsoft.com/office/drawing/2014/main" id="{B0C36F20-F1BF-FE48-A99D-BEC70E170553}"/>
                </a:ext>
              </a:extLst>
            </p:cNvPr>
            <p:cNvSpPr txBox="1"/>
            <p:nvPr/>
          </p:nvSpPr>
          <p:spPr>
            <a:xfrm>
              <a:off x="3348824" y="1156086"/>
              <a:ext cx="5539922" cy="261930"/>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egoe UI"/>
                  <a:ea typeface="+mn-ea"/>
                  <a:cs typeface="+mn-cs"/>
                </a:rPr>
                <a:t>Collaboration Spaces for Work</a:t>
              </a:r>
            </a:p>
          </p:txBody>
        </p:sp>
      </p:grpSp>
      <p:sp>
        <p:nvSpPr>
          <p:cNvPr id="95" name="Rectangle 94">
            <a:extLst>
              <a:ext uri="{FF2B5EF4-FFF2-40B4-BE49-F238E27FC236}">
                <a16:creationId xmlns:a16="http://schemas.microsoft.com/office/drawing/2014/main" id="{55CFB446-10BA-4C98-8E94-05D45EF74DAD}"/>
              </a:ext>
            </a:extLst>
          </p:cNvPr>
          <p:cNvSpPr/>
          <p:nvPr/>
        </p:nvSpPr>
        <p:spPr bwMode="auto">
          <a:xfrm>
            <a:off x="7555751" y="1569074"/>
            <a:ext cx="2427833" cy="89352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 name="TextBox 96">
            <a:extLst>
              <a:ext uri="{FF2B5EF4-FFF2-40B4-BE49-F238E27FC236}">
                <a16:creationId xmlns:a16="http://schemas.microsoft.com/office/drawing/2014/main" id="{810A6D26-6B79-4CA4-8AF9-FFE4E047FC3C}"/>
              </a:ext>
            </a:extLst>
          </p:cNvPr>
          <p:cNvSpPr txBox="1"/>
          <p:nvPr/>
        </p:nvSpPr>
        <p:spPr>
          <a:xfrm>
            <a:off x="7071054" y="1298290"/>
            <a:ext cx="3343481" cy="215444"/>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egoe UI"/>
                <a:ea typeface="+mn-ea"/>
                <a:cs typeface="+mn-cs"/>
              </a:rPr>
              <a:t>Collaboration Spaces for Life</a:t>
            </a:r>
          </a:p>
        </p:txBody>
      </p:sp>
      <p:sp>
        <p:nvSpPr>
          <p:cNvPr id="100" name="Rectangle 99">
            <a:extLst>
              <a:ext uri="{FF2B5EF4-FFF2-40B4-BE49-F238E27FC236}">
                <a16:creationId xmlns:a16="http://schemas.microsoft.com/office/drawing/2014/main" id="{19D869CF-EFC3-4C9D-9CD7-530C8F8271B8}"/>
              </a:ext>
            </a:extLst>
          </p:cNvPr>
          <p:cNvSpPr/>
          <p:nvPr/>
        </p:nvSpPr>
        <p:spPr bwMode="auto">
          <a:xfrm>
            <a:off x="1923898" y="5412900"/>
            <a:ext cx="3942048" cy="885845"/>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2" name="Rectangle 101">
            <a:extLst>
              <a:ext uri="{FF2B5EF4-FFF2-40B4-BE49-F238E27FC236}">
                <a16:creationId xmlns:a16="http://schemas.microsoft.com/office/drawing/2014/main" id="{2AC8B35E-9114-4669-A169-2EC0F4F9958D}"/>
              </a:ext>
            </a:extLst>
          </p:cNvPr>
          <p:cNvSpPr/>
          <p:nvPr/>
        </p:nvSpPr>
        <p:spPr bwMode="auto">
          <a:xfrm>
            <a:off x="2957687" y="5717323"/>
            <a:ext cx="2701466" cy="276999"/>
          </a:xfrm>
          <a:prstGeom prst="rect">
            <a:avLst/>
          </a:prstGeom>
          <a:ln w="38100">
            <a:noFill/>
          </a:ln>
        </p:spPr>
        <p:txBody>
          <a:bodyPr vert="horz" wrap="square" lIns="0" tIns="0" rIns="0" bIns="0" rtlCol="0" anchor="t">
            <a:spAutoFit/>
          </a:bodyPr>
          <a:lstStyle/>
          <a:p>
            <a:pPr marL="0" marR="0" lvl="0" indent="0" algn="ctr" defTabSz="896386" rtl="0" eaLnBrk="1" fontAlgn="auto" latinLnBrk="0" hangingPunct="1">
              <a:lnSpc>
                <a:spcPct val="90000"/>
              </a:lnSpc>
              <a:spcBef>
                <a:spcPct val="0"/>
              </a:spcBef>
              <a:spcAft>
                <a:spcPts val="0"/>
              </a:spcAft>
              <a:buClrTx/>
              <a:buSzTx/>
              <a:buFontTx/>
              <a:buNone/>
              <a:tabLst/>
              <a:defRPr/>
            </a:pPr>
            <a:r>
              <a:rPr kumimoji="0" lang="en-US" sz="2000" b="0" i="0" u="none" strike="noStrike" kern="0" cap="none" spc="0" normalizeH="0" baseline="0" noProof="0">
                <a:ln w="3175">
                  <a:noFill/>
                </a:ln>
                <a:solidFill>
                  <a:srgbClr val="000000"/>
                </a:solidFill>
                <a:effectLst>
                  <a:outerShdw blurRad="38100" dist="38100" dir="2700000" algn="tl">
                    <a:srgbClr val="000000">
                      <a:alpha val="43137"/>
                    </a:srgbClr>
                  </a:outerShdw>
                </a:effectLst>
                <a:uLnTx/>
                <a:uFillTx/>
                <a:latin typeface="Segoe UI Semibold"/>
                <a:ea typeface="+mn-ea"/>
                <a:cs typeface="Segoe UI Semilight" panose="020B0402040204020203" pitchFamily="34" charset="0"/>
              </a:rPr>
              <a:t>Azure Active Directory</a:t>
            </a:r>
          </a:p>
        </p:txBody>
      </p:sp>
      <p:pic>
        <p:nvPicPr>
          <p:cNvPr id="104" name="Graphic 103">
            <a:extLst>
              <a:ext uri="{FF2B5EF4-FFF2-40B4-BE49-F238E27FC236}">
                <a16:creationId xmlns:a16="http://schemas.microsoft.com/office/drawing/2014/main" id="{6D16D240-47C2-433B-9F8C-EE6193730FA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10466" y="5549296"/>
            <a:ext cx="595092" cy="595092"/>
          </a:xfrm>
          <a:prstGeom prst="rect">
            <a:avLst/>
          </a:prstGeom>
        </p:spPr>
      </p:pic>
      <p:pic>
        <p:nvPicPr>
          <p:cNvPr id="106" name="Picture 105">
            <a:extLst>
              <a:ext uri="{FF2B5EF4-FFF2-40B4-BE49-F238E27FC236}">
                <a16:creationId xmlns:a16="http://schemas.microsoft.com/office/drawing/2014/main" id="{3CC0A8C4-D6A2-4BE4-B1EB-FAB3C45E3257}"/>
              </a:ext>
            </a:extLst>
          </p:cNvPr>
          <p:cNvPicPr>
            <a:picLocks noChangeAspect="1"/>
          </p:cNvPicPr>
          <p:nvPr/>
        </p:nvPicPr>
        <p:blipFill>
          <a:blip r:embed="rId12"/>
          <a:stretch>
            <a:fillRect/>
          </a:stretch>
        </p:blipFill>
        <p:spPr>
          <a:xfrm>
            <a:off x="7050857" y="5619232"/>
            <a:ext cx="504895" cy="504895"/>
          </a:xfrm>
          <a:prstGeom prst="rect">
            <a:avLst/>
          </a:prstGeom>
        </p:spPr>
      </p:pic>
      <p:sp>
        <p:nvSpPr>
          <p:cNvPr id="108" name="Rectangle 107">
            <a:extLst>
              <a:ext uri="{FF2B5EF4-FFF2-40B4-BE49-F238E27FC236}">
                <a16:creationId xmlns:a16="http://schemas.microsoft.com/office/drawing/2014/main" id="{8CF067CE-9215-4683-A5EF-13AE168CA561}"/>
              </a:ext>
            </a:extLst>
          </p:cNvPr>
          <p:cNvSpPr/>
          <p:nvPr/>
        </p:nvSpPr>
        <p:spPr bwMode="auto">
          <a:xfrm>
            <a:off x="7678485" y="5733180"/>
            <a:ext cx="2923612" cy="276999"/>
          </a:xfrm>
          <a:prstGeom prst="rect">
            <a:avLst/>
          </a:prstGeom>
          <a:ln w="38100">
            <a:noFill/>
          </a:ln>
        </p:spPr>
        <p:txBody>
          <a:bodyPr vert="horz" wrap="square" lIns="0" tIns="0" rIns="0" bIns="0" rtlCol="0" anchor="t">
            <a:spAutoFit/>
          </a:bodyPr>
          <a:lstStyle/>
          <a:p>
            <a:pPr marL="0" marR="0" lvl="0" indent="0" algn="l" defTabSz="896386" rtl="0" eaLnBrk="1" fontAlgn="auto" latinLnBrk="0" hangingPunct="1">
              <a:lnSpc>
                <a:spcPct val="90000"/>
              </a:lnSpc>
              <a:spcBef>
                <a:spcPct val="0"/>
              </a:spcBef>
              <a:spcAft>
                <a:spcPts val="0"/>
              </a:spcAft>
              <a:buClrTx/>
              <a:buSzTx/>
              <a:buFontTx/>
              <a:buNone/>
              <a:tabLst/>
              <a:defRPr/>
            </a:pPr>
            <a:r>
              <a:rPr kumimoji="0" lang="en-US" sz="2000" b="0" i="0" u="none" strike="noStrike" kern="0" cap="none" spc="0" normalizeH="0" baseline="0" noProof="0">
                <a:ln w="3175">
                  <a:noFill/>
                </a:ln>
                <a:solidFill>
                  <a:srgbClr val="000000"/>
                </a:solidFill>
                <a:effectLst>
                  <a:outerShdw blurRad="38100" dist="38100" dir="2700000" algn="tl">
                    <a:srgbClr val="000000">
                      <a:alpha val="43137"/>
                    </a:srgbClr>
                  </a:outerShdw>
                </a:effectLst>
                <a:uLnTx/>
                <a:uFillTx/>
                <a:latin typeface="Segoe UI Semibold"/>
                <a:ea typeface="+mn-ea"/>
                <a:cs typeface="Segoe UI Semilight" panose="020B0402040204020203" pitchFamily="34" charset="0"/>
              </a:rPr>
              <a:t>Microsoft Account</a:t>
            </a:r>
          </a:p>
        </p:txBody>
      </p:sp>
      <p:pic>
        <p:nvPicPr>
          <p:cNvPr id="112" name="Picture 111">
            <a:extLst>
              <a:ext uri="{FF2B5EF4-FFF2-40B4-BE49-F238E27FC236}">
                <a16:creationId xmlns:a16="http://schemas.microsoft.com/office/drawing/2014/main" id="{E926C26F-82C3-4A22-AF92-75DAD4E97970}"/>
              </a:ext>
            </a:extLst>
          </p:cNvPr>
          <p:cNvPicPr>
            <a:picLocks noChangeAspect="1"/>
          </p:cNvPicPr>
          <p:nvPr/>
        </p:nvPicPr>
        <p:blipFill>
          <a:blip r:embed="rId13"/>
          <a:stretch>
            <a:fillRect/>
          </a:stretch>
        </p:blipFill>
        <p:spPr>
          <a:xfrm>
            <a:off x="7903886" y="1760796"/>
            <a:ext cx="515429" cy="431846"/>
          </a:xfrm>
          <a:prstGeom prst="rect">
            <a:avLst/>
          </a:prstGeom>
        </p:spPr>
      </p:pic>
      <p:pic>
        <p:nvPicPr>
          <p:cNvPr id="116" name="Picture 115">
            <a:extLst>
              <a:ext uri="{FF2B5EF4-FFF2-40B4-BE49-F238E27FC236}">
                <a16:creationId xmlns:a16="http://schemas.microsoft.com/office/drawing/2014/main" id="{FA7A3A17-5666-469C-88F4-BB93C7BDFD35}"/>
              </a:ext>
            </a:extLst>
          </p:cNvPr>
          <p:cNvPicPr>
            <a:picLocks noChangeAspect="1"/>
          </p:cNvPicPr>
          <p:nvPr/>
        </p:nvPicPr>
        <p:blipFill>
          <a:blip r:embed="rId14"/>
          <a:stretch>
            <a:fillRect/>
          </a:stretch>
        </p:blipFill>
        <p:spPr>
          <a:xfrm>
            <a:off x="8573717" y="1792457"/>
            <a:ext cx="400106" cy="390580"/>
          </a:xfrm>
          <a:prstGeom prst="rect">
            <a:avLst/>
          </a:prstGeom>
        </p:spPr>
      </p:pic>
      <p:sp>
        <p:nvSpPr>
          <p:cNvPr id="154" name="TextBox 153">
            <a:extLst>
              <a:ext uri="{FF2B5EF4-FFF2-40B4-BE49-F238E27FC236}">
                <a16:creationId xmlns:a16="http://schemas.microsoft.com/office/drawing/2014/main" id="{07B56B14-DCDE-48CA-B1CE-E74A5E89BEDE}"/>
              </a:ext>
            </a:extLst>
          </p:cNvPr>
          <p:cNvSpPr txBox="1"/>
          <p:nvPr/>
        </p:nvSpPr>
        <p:spPr>
          <a:xfrm>
            <a:off x="8737187" y="3351401"/>
            <a:ext cx="3218765" cy="215444"/>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egoe UI"/>
                <a:ea typeface="+mn-ea"/>
                <a:cs typeface="Segoe UI Semibold" panose="020B0502040204020203" pitchFamily="34" charset="0"/>
              </a:rPr>
              <a:t>Collaboration with Friends and Family</a:t>
            </a:r>
          </a:p>
        </p:txBody>
      </p:sp>
      <p:cxnSp>
        <p:nvCxnSpPr>
          <p:cNvPr id="180" name="Straight Connector 179">
            <a:extLst>
              <a:ext uri="{FF2B5EF4-FFF2-40B4-BE49-F238E27FC236}">
                <a16:creationId xmlns:a16="http://schemas.microsoft.com/office/drawing/2014/main" id="{A056A1D8-4C9D-45F4-9B0A-2A53649B94C1}"/>
              </a:ext>
            </a:extLst>
          </p:cNvPr>
          <p:cNvCxnSpPr>
            <a:cxnSpLocks/>
          </p:cNvCxnSpPr>
          <p:nvPr/>
        </p:nvCxnSpPr>
        <p:spPr>
          <a:xfrm flipH="1">
            <a:off x="3327401" y="4134258"/>
            <a:ext cx="1868758" cy="0"/>
          </a:xfrm>
          <a:prstGeom prst="line">
            <a:avLst/>
          </a:prstGeom>
          <a:ln w="28575">
            <a:solidFill>
              <a:schemeClr val="tx1"/>
            </a:solidFill>
            <a:headEnd type="none" w="lg" len="med"/>
            <a:tailEnd type="none" w="lg" len="med"/>
          </a:ln>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EFCA93A4-7DF0-4784-9B51-76698898469B}"/>
              </a:ext>
            </a:extLst>
          </p:cNvPr>
          <p:cNvCxnSpPr>
            <a:cxnSpLocks/>
          </p:cNvCxnSpPr>
          <p:nvPr/>
        </p:nvCxnSpPr>
        <p:spPr>
          <a:xfrm flipH="1">
            <a:off x="6780301" y="4134258"/>
            <a:ext cx="2057396" cy="0"/>
          </a:xfrm>
          <a:prstGeom prst="line">
            <a:avLst/>
          </a:prstGeom>
          <a:ln w="28575">
            <a:solidFill>
              <a:schemeClr val="tx1"/>
            </a:solidFill>
            <a:headEnd type="none" w="lg" len="med"/>
            <a:tailEnd type="none" w="lg" len="med"/>
          </a:ln>
        </p:spPr>
        <p:style>
          <a:lnRef idx="1">
            <a:schemeClr val="dk1"/>
          </a:lnRef>
          <a:fillRef idx="0">
            <a:schemeClr val="dk1"/>
          </a:fillRef>
          <a:effectRef idx="0">
            <a:schemeClr val="dk1"/>
          </a:effectRef>
          <a:fontRef idx="minor">
            <a:schemeClr val="tx1"/>
          </a:fontRef>
        </p:style>
      </p:cxnSp>
      <p:sp>
        <p:nvSpPr>
          <p:cNvPr id="66" name="Oval 65">
            <a:extLst>
              <a:ext uri="{FF2B5EF4-FFF2-40B4-BE49-F238E27FC236}">
                <a16:creationId xmlns:a16="http://schemas.microsoft.com/office/drawing/2014/main" id="{9FB188F1-A838-0443-93C7-FC97916963EE}"/>
              </a:ext>
            </a:extLst>
          </p:cNvPr>
          <p:cNvSpPr>
            <a:spLocks/>
          </p:cNvSpPr>
          <p:nvPr/>
        </p:nvSpPr>
        <p:spPr bwMode="auto">
          <a:xfrm>
            <a:off x="5181600" y="2989721"/>
            <a:ext cx="1828800" cy="1828800"/>
          </a:xfrm>
          <a:prstGeom prst="ellipse">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7" name="TextBox 66">
            <a:extLst>
              <a:ext uri="{FF2B5EF4-FFF2-40B4-BE49-F238E27FC236}">
                <a16:creationId xmlns:a16="http://schemas.microsoft.com/office/drawing/2014/main" id="{5A1B07B4-415A-914F-86EE-B0DEEE31E0A2}"/>
              </a:ext>
            </a:extLst>
          </p:cNvPr>
          <p:cNvSpPr txBox="1"/>
          <p:nvPr/>
        </p:nvSpPr>
        <p:spPr>
          <a:xfrm>
            <a:off x="5196159" y="4033648"/>
            <a:ext cx="1799683" cy="553998"/>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egoe UI Semibold" panose="020B0502040204020203" pitchFamily="34" charset="0"/>
                <a:ea typeface="+mn-ea"/>
                <a:cs typeface="Segoe UI Semibold" panose="020B0502040204020203" pitchFamily="34" charset="0"/>
              </a:rPr>
              <a:t>Microsoft 365 Groups</a:t>
            </a:r>
          </a:p>
        </p:txBody>
      </p:sp>
      <p:sp>
        <p:nvSpPr>
          <p:cNvPr id="55" name="Freeform 5">
            <a:extLst>
              <a:ext uri="{FF2B5EF4-FFF2-40B4-BE49-F238E27FC236}">
                <a16:creationId xmlns:a16="http://schemas.microsoft.com/office/drawing/2014/main" id="{A0D5AC96-8A38-4ABE-B1A9-783535050E11}"/>
              </a:ext>
            </a:extLst>
          </p:cNvPr>
          <p:cNvSpPr>
            <a:spLocks noEditPoints="1"/>
          </p:cNvSpPr>
          <p:nvPr/>
        </p:nvSpPr>
        <p:spPr bwMode="auto">
          <a:xfrm>
            <a:off x="5647075" y="3191098"/>
            <a:ext cx="897851" cy="759007"/>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38100" cap="flat">
            <a:solidFill>
              <a:srgbClr val="0069BA"/>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vert="horz" wrap="square" lIns="89617" tIns="44808" rIns="89617" bIns="44808" numCol="1" anchor="t" anchorCtr="0" compatLnSpc="1">
            <a:prstTxWarp prst="textNoShape">
              <a:avLst/>
            </a:prstTxWarp>
          </a:bodyPr>
          <a:lstStyle/>
          <a:p>
            <a:pPr marL="0" marR="0" lvl="0" indent="0" algn="l" defTabSz="914016"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26" name="TextBox 25">
            <a:extLst>
              <a:ext uri="{FF2B5EF4-FFF2-40B4-BE49-F238E27FC236}">
                <a16:creationId xmlns:a16="http://schemas.microsoft.com/office/drawing/2014/main" id="{DB6B69F9-C063-0A4A-B932-538D72E5DFF4}"/>
              </a:ext>
            </a:extLst>
          </p:cNvPr>
          <p:cNvSpPr txBox="1"/>
          <p:nvPr/>
        </p:nvSpPr>
        <p:spPr>
          <a:xfrm>
            <a:off x="5709424" y="3590693"/>
            <a:ext cx="65" cy="307777"/>
          </a:xfrm>
          <a:prstGeom prst="rect">
            <a:avLst/>
          </a:prstGeom>
          <a:noFill/>
        </p:spPr>
        <p:txBody>
          <a:bodyPr wrap="non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gradFill>
                <a:gsLst>
                  <a:gs pos="2917">
                    <a:srgbClr val="000000"/>
                  </a:gs>
                  <a:gs pos="30000">
                    <a:srgbClr val="000000"/>
                  </a:gs>
                </a:gsLst>
                <a:lin ang="5400000" scaled="0"/>
              </a:gradFill>
              <a:effectLst/>
              <a:uLnTx/>
              <a:uFillTx/>
              <a:latin typeface="Segoe UI"/>
              <a:ea typeface="+mn-ea"/>
              <a:cs typeface="+mn-cs"/>
            </a:endParaRPr>
          </a:p>
        </p:txBody>
      </p:sp>
      <p:pic>
        <p:nvPicPr>
          <p:cNvPr id="7" name="Picture 6" descr="A picture containing light&#10;&#10;Description automatically generated">
            <a:extLst>
              <a:ext uri="{FF2B5EF4-FFF2-40B4-BE49-F238E27FC236}">
                <a16:creationId xmlns:a16="http://schemas.microsoft.com/office/drawing/2014/main" id="{3F573BAE-EC38-5C4C-AE9C-8B77AE698331}"/>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195035" y="1818796"/>
            <a:ext cx="429638" cy="390580"/>
          </a:xfrm>
          <a:prstGeom prst="rect">
            <a:avLst/>
          </a:prstGeom>
        </p:spPr>
      </p:pic>
      <p:sp>
        <p:nvSpPr>
          <p:cNvPr id="53" name="Title 16">
            <a:extLst>
              <a:ext uri="{FF2B5EF4-FFF2-40B4-BE49-F238E27FC236}">
                <a16:creationId xmlns:a16="http://schemas.microsoft.com/office/drawing/2014/main" id="{E5AA11FF-6B96-400F-A1D0-B0FBEC34601E}"/>
              </a:ext>
            </a:extLst>
          </p:cNvPr>
          <p:cNvSpPr>
            <a:spLocks noGrp="1"/>
          </p:cNvSpPr>
          <p:nvPr>
            <p:ph type="title"/>
          </p:nvPr>
        </p:nvSpPr>
        <p:spPr>
          <a:xfrm>
            <a:off x="588263" y="457200"/>
            <a:ext cx="11018520" cy="553998"/>
          </a:xfrm>
        </p:spPr>
        <p:txBody>
          <a:bodyPr/>
          <a:lstStyle/>
          <a:p>
            <a:r>
              <a:rPr lang="en-US"/>
              <a:t>Powering collaboration across work and </a:t>
            </a:r>
            <a:r>
              <a:rPr lang="en-US">
                <a:solidFill>
                  <a:srgbClr val="107E10"/>
                </a:solidFill>
              </a:rPr>
              <a:t>life</a:t>
            </a:r>
          </a:p>
        </p:txBody>
      </p:sp>
      <p:sp>
        <p:nvSpPr>
          <p:cNvPr id="2" name="Rectangle 1">
            <a:extLst>
              <a:ext uri="{FF2B5EF4-FFF2-40B4-BE49-F238E27FC236}">
                <a16:creationId xmlns:a16="http://schemas.microsoft.com/office/drawing/2014/main" id="{207CE6E5-BBA6-4D50-9BBF-786EACD52700}"/>
              </a:ext>
            </a:extLst>
          </p:cNvPr>
          <p:cNvSpPr/>
          <p:nvPr/>
        </p:nvSpPr>
        <p:spPr bwMode="auto">
          <a:xfrm>
            <a:off x="588263" y="3244571"/>
            <a:ext cx="3165540" cy="1513659"/>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3" name="Picture 2">
            <a:extLst>
              <a:ext uri="{FF2B5EF4-FFF2-40B4-BE49-F238E27FC236}">
                <a16:creationId xmlns:a16="http://schemas.microsoft.com/office/drawing/2014/main" id="{842751A3-8AE1-4933-B40A-413796AFA95A}"/>
              </a:ext>
            </a:extLst>
          </p:cNvPr>
          <p:cNvPicPr>
            <a:picLocks noChangeAspect="1" noChangeArrowheads="1"/>
          </p:cNvPicPr>
          <p:nvPr/>
        </p:nvPicPr>
        <p:blipFill>
          <a:blip r:embed="rId16"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3744" y="4134812"/>
            <a:ext cx="531404" cy="5305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sign&#10;&#10;Description automatically generated">
            <a:extLst>
              <a:ext uri="{FF2B5EF4-FFF2-40B4-BE49-F238E27FC236}">
                <a16:creationId xmlns:a16="http://schemas.microsoft.com/office/drawing/2014/main" id="{82CF67AF-3E4D-44F2-BE41-75B5EB9B198F}"/>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252754" y="4134812"/>
            <a:ext cx="531404" cy="530576"/>
          </a:xfrm>
          <a:prstGeom prst="rect">
            <a:avLst/>
          </a:prstGeom>
        </p:spPr>
      </p:pic>
      <p:pic>
        <p:nvPicPr>
          <p:cNvPr id="5" name="Picture 4" descr="A close up of a sign&#10;&#10;Description automatically generated">
            <a:extLst>
              <a:ext uri="{FF2B5EF4-FFF2-40B4-BE49-F238E27FC236}">
                <a16:creationId xmlns:a16="http://schemas.microsoft.com/office/drawing/2014/main" id="{0CDF310F-CB25-4026-8B4E-482A4C92DB59}"/>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953905" y="4183310"/>
            <a:ext cx="434256" cy="433580"/>
          </a:xfrm>
          <a:prstGeom prst="roundRect">
            <a:avLst>
              <a:gd name="adj" fmla="val 8594"/>
            </a:avLst>
          </a:prstGeom>
          <a:solidFill>
            <a:srgbClr val="FFFFFF">
              <a:shade val="85000"/>
            </a:srgbClr>
          </a:solidFill>
          <a:ln>
            <a:noFill/>
          </a:ln>
          <a:effectLst/>
        </p:spPr>
      </p:pic>
      <p:pic>
        <p:nvPicPr>
          <p:cNvPr id="6" name="Picture 5" descr="A close up of a sign&#10;&#10;Description automatically generated">
            <a:extLst>
              <a:ext uri="{FF2B5EF4-FFF2-40B4-BE49-F238E27FC236}">
                <a16:creationId xmlns:a16="http://schemas.microsoft.com/office/drawing/2014/main" id="{D7041783-6F37-4B17-979C-68A19E942470}"/>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53050" y="3095606"/>
            <a:ext cx="987307" cy="985769"/>
          </a:xfrm>
          <a:prstGeom prst="rect">
            <a:avLst/>
          </a:prstGeom>
        </p:spPr>
      </p:pic>
      <p:pic>
        <p:nvPicPr>
          <p:cNvPr id="8" name="Picture 7" descr="A close up of a sign&#10;&#10;Description automatically generated">
            <a:extLst>
              <a:ext uri="{FF2B5EF4-FFF2-40B4-BE49-F238E27FC236}">
                <a16:creationId xmlns:a16="http://schemas.microsoft.com/office/drawing/2014/main" id="{41343CD7-E1F7-43C5-ADDE-3824861295DA}"/>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084755" y="3081109"/>
            <a:ext cx="1016346" cy="1014762"/>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3594805-2DE3-41B3-8C4C-E14934B6FF5C}"/>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555568" y="4183310"/>
            <a:ext cx="434256" cy="433580"/>
          </a:xfrm>
          <a:prstGeom prst="rect">
            <a:avLst/>
          </a:prstGeom>
        </p:spPr>
      </p:pic>
      <p:pic>
        <p:nvPicPr>
          <p:cNvPr id="10" name="Picture 9" descr="A close up of a logo&#10;&#10;Description automatically generated">
            <a:extLst>
              <a:ext uri="{FF2B5EF4-FFF2-40B4-BE49-F238E27FC236}">
                <a16:creationId xmlns:a16="http://schemas.microsoft.com/office/drawing/2014/main" id="{FCAEDFB8-62E5-44C4-98D0-FE95525E7EEF}"/>
              </a:ext>
            </a:extLst>
          </p:cNvPr>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3108712" y="4103252"/>
            <a:ext cx="608018" cy="593697"/>
          </a:xfrm>
          <a:prstGeom prst="rect">
            <a:avLst/>
          </a:prstGeom>
        </p:spPr>
      </p:pic>
      <p:pic>
        <p:nvPicPr>
          <p:cNvPr id="11" name="Picture 10" descr="A close up of a logo&#10;&#10;Description automatically generated">
            <a:extLst>
              <a:ext uri="{FF2B5EF4-FFF2-40B4-BE49-F238E27FC236}">
                <a16:creationId xmlns:a16="http://schemas.microsoft.com/office/drawing/2014/main" id="{E6C2D4D0-0E73-475B-8B43-EF7CFE733FE6}"/>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1655418" y="3081109"/>
            <a:ext cx="1016346" cy="1014762"/>
          </a:xfrm>
          <a:prstGeom prst="rect">
            <a:avLst/>
          </a:prstGeom>
        </p:spPr>
      </p:pic>
      <p:pic>
        <p:nvPicPr>
          <p:cNvPr id="12" name="Picture 11" descr="A close up of a sign&#10;&#10;Description automatically generated">
            <a:extLst>
              <a:ext uri="{FF2B5EF4-FFF2-40B4-BE49-F238E27FC236}">
                <a16:creationId xmlns:a16="http://schemas.microsoft.com/office/drawing/2014/main" id="{ADCCDCCC-BCC9-4912-B1BF-042BCB90D9A3}"/>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189733" y="3081109"/>
            <a:ext cx="1016346" cy="1014762"/>
          </a:xfrm>
          <a:prstGeom prst="rect">
            <a:avLst/>
          </a:prstGeom>
        </p:spPr>
      </p:pic>
      <p:pic>
        <p:nvPicPr>
          <p:cNvPr id="13" name="Picture 12" descr="A close up of a logo&#10;&#10;Description automatically generated">
            <a:extLst>
              <a:ext uri="{FF2B5EF4-FFF2-40B4-BE49-F238E27FC236}">
                <a16:creationId xmlns:a16="http://schemas.microsoft.com/office/drawing/2014/main" id="{35D5CB28-D92C-4A4A-A0A9-7059129976DF}"/>
              </a:ext>
            </a:extLst>
          </p:cNvPr>
          <p:cNvPicPr>
            <a:picLocks noChangeAspect="1"/>
          </p:cNvPicPr>
          <p:nvPr/>
        </p:nvPicPr>
        <p:blipFill rotWithShape="1">
          <a:blip r:embed="rId25" cstate="email">
            <a:extLst>
              <a:ext uri="{28A0092B-C50C-407E-A947-70E740481C1C}">
                <a14:useLocalDpi xmlns:a14="http://schemas.microsoft.com/office/drawing/2010/main"/>
              </a:ext>
            </a:extLst>
          </a:blip>
          <a:srcRect/>
          <a:stretch/>
        </p:blipFill>
        <p:spPr>
          <a:xfrm>
            <a:off x="3000042" y="3312263"/>
            <a:ext cx="730248" cy="552454"/>
          </a:xfrm>
          <a:prstGeom prst="rect">
            <a:avLst/>
          </a:prstGeom>
        </p:spPr>
      </p:pic>
      <p:sp>
        <p:nvSpPr>
          <p:cNvPr id="14" name="Rectangle 13">
            <a:extLst>
              <a:ext uri="{FF2B5EF4-FFF2-40B4-BE49-F238E27FC236}">
                <a16:creationId xmlns:a16="http://schemas.microsoft.com/office/drawing/2014/main" id="{AC6EC627-ED1B-4673-977F-232D48B6EA17}"/>
              </a:ext>
            </a:extLst>
          </p:cNvPr>
          <p:cNvSpPr/>
          <p:nvPr/>
        </p:nvSpPr>
        <p:spPr bwMode="auto">
          <a:xfrm>
            <a:off x="8737187" y="3689730"/>
            <a:ext cx="3165540" cy="699200"/>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29" name="Picture 28" descr="A close up of a sign&#10;&#10;Description automatically generated">
            <a:extLst>
              <a:ext uri="{FF2B5EF4-FFF2-40B4-BE49-F238E27FC236}">
                <a16:creationId xmlns:a16="http://schemas.microsoft.com/office/drawing/2014/main" id="{C661F7BE-1DEE-4B43-B49D-15F15BF1B26A}"/>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601974" y="3540764"/>
            <a:ext cx="987307" cy="985769"/>
          </a:xfrm>
          <a:prstGeom prst="rect">
            <a:avLst/>
          </a:prstGeom>
        </p:spPr>
      </p:pic>
      <p:pic>
        <p:nvPicPr>
          <p:cNvPr id="30" name="Picture 29" descr="A close up of a sign&#10;&#10;Description automatically generated">
            <a:extLst>
              <a:ext uri="{FF2B5EF4-FFF2-40B4-BE49-F238E27FC236}">
                <a16:creationId xmlns:a16="http://schemas.microsoft.com/office/drawing/2014/main" id="{40BC8889-9914-4CF9-8337-A35F02543E46}"/>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233679" y="3526267"/>
            <a:ext cx="1016346" cy="1014762"/>
          </a:xfrm>
          <a:prstGeom prst="rect">
            <a:avLst/>
          </a:prstGeom>
        </p:spPr>
      </p:pic>
      <p:pic>
        <p:nvPicPr>
          <p:cNvPr id="33" name="Picture 32" descr="A close up of a logo&#10;&#10;Description automatically generated">
            <a:extLst>
              <a:ext uri="{FF2B5EF4-FFF2-40B4-BE49-F238E27FC236}">
                <a16:creationId xmlns:a16="http://schemas.microsoft.com/office/drawing/2014/main" id="{1D5632F4-003B-4182-B6CC-BC1151207362}"/>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9804342" y="3526267"/>
            <a:ext cx="1016346" cy="1014762"/>
          </a:xfrm>
          <a:prstGeom prst="rect">
            <a:avLst/>
          </a:prstGeom>
        </p:spPr>
      </p:pic>
      <p:pic>
        <p:nvPicPr>
          <p:cNvPr id="34" name="Picture 33" descr="A close up of a sign&#10;&#10;Description automatically generated">
            <a:extLst>
              <a:ext uri="{FF2B5EF4-FFF2-40B4-BE49-F238E27FC236}">
                <a16:creationId xmlns:a16="http://schemas.microsoft.com/office/drawing/2014/main" id="{F5ED1F11-DD8C-478B-AF5A-CDAC0C85812C}"/>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10338657" y="3526267"/>
            <a:ext cx="1016346" cy="1014762"/>
          </a:xfrm>
          <a:prstGeom prst="rect">
            <a:avLst/>
          </a:prstGeom>
        </p:spPr>
      </p:pic>
      <p:pic>
        <p:nvPicPr>
          <p:cNvPr id="35" name="Picture 34" descr="A close up of a logo&#10;&#10;Description automatically generated">
            <a:extLst>
              <a:ext uri="{FF2B5EF4-FFF2-40B4-BE49-F238E27FC236}">
                <a16:creationId xmlns:a16="http://schemas.microsoft.com/office/drawing/2014/main" id="{2632E7F4-1AF7-4E9A-ACE0-DA81B3CAAD93}"/>
              </a:ext>
            </a:extLst>
          </p:cNvPr>
          <p:cNvPicPr>
            <a:picLocks noChangeAspect="1"/>
          </p:cNvPicPr>
          <p:nvPr/>
        </p:nvPicPr>
        <p:blipFill rotWithShape="1">
          <a:blip r:embed="rId25" cstate="email">
            <a:extLst>
              <a:ext uri="{28A0092B-C50C-407E-A947-70E740481C1C}">
                <a14:useLocalDpi xmlns:a14="http://schemas.microsoft.com/office/drawing/2010/main"/>
              </a:ext>
            </a:extLst>
          </a:blip>
          <a:srcRect/>
          <a:stretch/>
        </p:blipFill>
        <p:spPr>
          <a:xfrm>
            <a:off x="11148966" y="3757421"/>
            <a:ext cx="730248" cy="552454"/>
          </a:xfrm>
          <a:prstGeom prst="rect">
            <a:avLst/>
          </a:prstGeom>
        </p:spPr>
      </p:pic>
      <p:sp>
        <p:nvSpPr>
          <p:cNvPr id="36" name="TextBox 35">
            <a:extLst>
              <a:ext uri="{FF2B5EF4-FFF2-40B4-BE49-F238E27FC236}">
                <a16:creationId xmlns:a16="http://schemas.microsoft.com/office/drawing/2014/main" id="{0EADAC04-BFB3-4B70-B9F9-AD09D3F1203A}"/>
              </a:ext>
            </a:extLst>
          </p:cNvPr>
          <p:cNvSpPr txBox="1"/>
          <p:nvPr/>
        </p:nvSpPr>
        <p:spPr>
          <a:xfrm>
            <a:off x="1071815" y="2958397"/>
            <a:ext cx="2050994" cy="215444"/>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egoe UI"/>
                <a:ea typeface="+mn-ea"/>
                <a:cs typeface="+mn-cs"/>
              </a:rPr>
              <a:t>Collaboration at Work</a:t>
            </a:r>
          </a:p>
        </p:txBody>
      </p:sp>
      <p:cxnSp>
        <p:nvCxnSpPr>
          <p:cNvPr id="37" name="Straight Connector 36">
            <a:extLst>
              <a:ext uri="{FF2B5EF4-FFF2-40B4-BE49-F238E27FC236}">
                <a16:creationId xmlns:a16="http://schemas.microsoft.com/office/drawing/2014/main" id="{8B9585C9-497C-4424-9E96-D218CCE16319}"/>
              </a:ext>
            </a:extLst>
          </p:cNvPr>
          <p:cNvCxnSpPr>
            <a:cxnSpLocks/>
          </p:cNvCxnSpPr>
          <p:nvPr/>
        </p:nvCxnSpPr>
        <p:spPr>
          <a:xfrm flipH="1" flipV="1">
            <a:off x="4403642" y="2562561"/>
            <a:ext cx="767144" cy="935257"/>
          </a:xfrm>
          <a:prstGeom prst="line">
            <a:avLst/>
          </a:prstGeom>
          <a:ln w="28575">
            <a:solidFill>
              <a:schemeClr val="tx1"/>
            </a:solidFill>
            <a:headEnd type="none" w="lg" len="med"/>
            <a:tailEnd type="none" w="lg" len="med"/>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FEE0BF8-9BF0-4781-85A3-06253C15B0DD}"/>
              </a:ext>
            </a:extLst>
          </p:cNvPr>
          <p:cNvCxnSpPr>
            <a:cxnSpLocks/>
          </p:cNvCxnSpPr>
          <p:nvPr/>
        </p:nvCxnSpPr>
        <p:spPr>
          <a:xfrm flipH="1">
            <a:off x="7000439" y="2557000"/>
            <a:ext cx="767144" cy="935257"/>
          </a:xfrm>
          <a:prstGeom prst="line">
            <a:avLst/>
          </a:prstGeom>
          <a:ln w="28575">
            <a:solidFill>
              <a:schemeClr val="tx1"/>
            </a:solidFill>
            <a:headEnd type="none" w="lg" len="med"/>
            <a:tailEnd type="none" w="lg" len="med"/>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78ABAF70-A4AA-4541-BC92-FE86B06986A8}"/>
              </a:ext>
            </a:extLst>
          </p:cNvPr>
          <p:cNvCxnSpPr>
            <a:cxnSpLocks/>
          </p:cNvCxnSpPr>
          <p:nvPr/>
        </p:nvCxnSpPr>
        <p:spPr>
          <a:xfrm flipH="1" flipV="1">
            <a:off x="6882454" y="4572609"/>
            <a:ext cx="615822" cy="696808"/>
          </a:xfrm>
          <a:prstGeom prst="line">
            <a:avLst/>
          </a:prstGeom>
          <a:ln w="28575">
            <a:solidFill>
              <a:schemeClr val="tx1"/>
            </a:solidFill>
            <a:headEnd type="none" w="lg" len="med"/>
            <a:tailEnd type="none" w="lg" len="med"/>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06B5897D-CF17-4C4E-A6D9-B2AE4C4F37AD}"/>
              </a:ext>
            </a:extLst>
          </p:cNvPr>
          <p:cNvCxnSpPr>
            <a:cxnSpLocks/>
          </p:cNvCxnSpPr>
          <p:nvPr/>
        </p:nvCxnSpPr>
        <p:spPr>
          <a:xfrm flipV="1">
            <a:off x="4659175" y="4572609"/>
            <a:ext cx="655945" cy="706187"/>
          </a:xfrm>
          <a:prstGeom prst="line">
            <a:avLst/>
          </a:prstGeom>
          <a:ln w="28575">
            <a:solidFill>
              <a:schemeClr val="tx1"/>
            </a:solidFill>
            <a:headEnd type="none" w="lg" len="med"/>
            <a:tailEnd type="none" w="lg"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814372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5" grpId="0" animBg="1"/>
      <p:bldP spid="97" grpId="0"/>
      <p:bldP spid="108" grpId="0"/>
      <p:bldP spid="15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3035808"/>
            <a:ext cx="9144000" cy="498598"/>
          </a:xfrm>
        </p:spPr>
        <p:txBody>
          <a:bodyPr/>
          <a:lstStyle/>
          <a:p>
            <a:r>
              <a:rPr lang="en-US" dirty="0"/>
              <a:t>Other useful Groups videos</a:t>
            </a:r>
          </a:p>
        </p:txBody>
      </p:sp>
    </p:spTree>
    <p:extLst>
      <p:ext uri="{BB962C8B-B14F-4D97-AF65-F5344CB8AC3E}">
        <p14:creationId xmlns:p14="http://schemas.microsoft.com/office/powerpoint/2010/main" val="2083048280"/>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a:t>Related Content for Microsoft 365 Admins</a:t>
            </a:r>
          </a:p>
        </p:txBody>
      </p:sp>
      <p:sp>
        <p:nvSpPr>
          <p:cNvPr id="2" name="TextBox 1">
            <a:extLst>
              <a:ext uri="{FF2B5EF4-FFF2-40B4-BE49-F238E27FC236}">
                <a16:creationId xmlns:a16="http://schemas.microsoft.com/office/drawing/2014/main" id="{B7E1CB3F-CEBE-443A-A0F2-289B076765A2}"/>
              </a:ext>
            </a:extLst>
          </p:cNvPr>
          <p:cNvSpPr txBox="1"/>
          <p:nvPr/>
        </p:nvSpPr>
        <p:spPr>
          <a:xfrm>
            <a:off x="9159355" y="203930"/>
            <a:ext cx="2940553" cy="246221"/>
          </a:xfrm>
          <a:prstGeom prst="rect">
            <a:avLst/>
          </a:prstGeom>
          <a:noFill/>
        </p:spPr>
        <p:txBody>
          <a:bodyPr wrap="square" lIns="0" tIns="0" rIns="0" bIns="0" rtlCol="0">
            <a:spAutoFit/>
          </a:bodyPr>
          <a:lstStyle/>
          <a:p>
            <a:pPr algn="r"/>
            <a:r>
              <a:rPr lang="en-US" sz="1600"/>
              <a:t>#SIDETRACKED @ IGNITE</a:t>
            </a:r>
          </a:p>
        </p:txBody>
      </p:sp>
      <p:graphicFrame>
        <p:nvGraphicFramePr>
          <p:cNvPr id="3" name="Table 3">
            <a:extLst>
              <a:ext uri="{FF2B5EF4-FFF2-40B4-BE49-F238E27FC236}">
                <a16:creationId xmlns:a16="http://schemas.microsoft.com/office/drawing/2014/main" id="{91826AF9-3C11-426F-B779-39D271C53796}"/>
              </a:ext>
            </a:extLst>
          </p:cNvPr>
          <p:cNvGraphicFramePr>
            <a:graphicFrameLocks noGrp="1"/>
          </p:cNvGraphicFramePr>
          <p:nvPr/>
        </p:nvGraphicFramePr>
        <p:xfrm>
          <a:off x="643953" y="1084335"/>
          <a:ext cx="11018520" cy="1859280"/>
        </p:xfrm>
        <a:graphic>
          <a:graphicData uri="http://schemas.openxmlformats.org/drawingml/2006/table">
            <a:tbl>
              <a:tblPr firstRow="1" bandRow="1">
                <a:tableStyleId>{5C22544A-7EE6-4342-B048-85BDC9FD1C3A}</a:tableStyleId>
              </a:tblPr>
              <a:tblGrid>
                <a:gridCol w="6362061">
                  <a:extLst>
                    <a:ext uri="{9D8B030D-6E8A-4147-A177-3AD203B41FA5}">
                      <a16:colId xmlns:a16="http://schemas.microsoft.com/office/drawing/2014/main" val="1701847014"/>
                    </a:ext>
                  </a:extLst>
                </a:gridCol>
                <a:gridCol w="4656459">
                  <a:extLst>
                    <a:ext uri="{9D8B030D-6E8A-4147-A177-3AD203B41FA5}">
                      <a16:colId xmlns:a16="http://schemas.microsoft.com/office/drawing/2014/main" val="2023627217"/>
                    </a:ext>
                  </a:extLst>
                </a:gridCol>
              </a:tblGrid>
              <a:tr h="177601">
                <a:tc gridSpan="2">
                  <a:txBody>
                    <a:bodyPr/>
                    <a:lstStyle/>
                    <a:p>
                      <a:pPr algn="ctr"/>
                      <a:r>
                        <a:rPr lang="en-US" sz="1400"/>
                        <a:t>Improved IT Efficiency and Agility</a:t>
                      </a:r>
                    </a:p>
                  </a:txBody>
                  <a:tcPr/>
                </a:tc>
                <a:tc hMerge="1">
                  <a:txBody>
                    <a:bodyPr/>
                    <a:lstStyle/>
                    <a:p>
                      <a:endParaRPr lang="en-US"/>
                    </a:p>
                  </a:txBody>
                  <a:tcPr/>
                </a:tc>
                <a:extLst>
                  <a:ext uri="{0D108BD9-81ED-4DB2-BD59-A6C34878D82A}">
                    <a16:rowId xmlns:a16="http://schemas.microsoft.com/office/drawing/2014/main" val="2927537716"/>
                  </a:ext>
                </a:extLst>
              </a:tr>
              <a:tr h="137237">
                <a:tc>
                  <a:txBody>
                    <a:bodyPr/>
                    <a:lstStyle/>
                    <a:p>
                      <a:pPr marL="0" algn="l" defTabSz="914400" rtl="0" eaLnBrk="1" latinLnBrk="0" hangingPunct="1"/>
                      <a:r>
                        <a:rPr lang="en-US" sz="1100" kern="1200">
                          <a:solidFill>
                            <a:schemeClr val="dk1"/>
                          </a:solidFill>
                          <a:latin typeface="+mn-lt"/>
                          <a:ea typeface="+mn-ea"/>
                          <a:cs typeface="+mn-cs"/>
                        </a:rPr>
                        <a:t>Role-based Access Control in Microsoft 365</a:t>
                      </a:r>
                    </a:p>
                  </a:txBody>
                  <a:tcPr marL="45367" marR="45367" marT="45367" marB="45367"/>
                </a:tc>
                <a:tc>
                  <a:txBody>
                    <a:bodyPr/>
                    <a:lstStyle/>
                    <a:p>
                      <a:r>
                        <a:rPr lang="en-US" sz="1100"/>
                        <a:t>https://aka.ms/Admin1008</a:t>
                      </a:r>
                    </a:p>
                  </a:txBody>
                  <a:tcPr/>
                </a:tc>
                <a:extLst>
                  <a:ext uri="{0D108BD9-81ED-4DB2-BD59-A6C34878D82A}">
                    <a16:rowId xmlns:a16="http://schemas.microsoft.com/office/drawing/2014/main" val="23153743"/>
                  </a:ext>
                </a:extLst>
              </a:tr>
              <a:tr h="137237">
                <a:tc>
                  <a:txBody>
                    <a:bodyPr/>
                    <a:lstStyle/>
                    <a:p>
                      <a:pPr marL="0" algn="l" defTabSz="914400" rtl="0" eaLnBrk="1" latinLnBrk="0" hangingPunct="1"/>
                      <a:r>
                        <a:rPr lang="en-US" sz="1100" kern="1200">
                          <a:solidFill>
                            <a:schemeClr val="dk1"/>
                          </a:solidFill>
                          <a:latin typeface="+mn-lt"/>
                          <a:ea typeface="+mn-ea"/>
                          <a:cs typeface="+mn-cs"/>
                        </a:rPr>
                        <a:t>Microsoft 365 admin mobile app: administration on-the-go with productivity with flexibility</a:t>
                      </a:r>
                    </a:p>
                  </a:txBody>
                  <a:tcPr marL="45367" marR="45367" marT="45367" marB="45367"/>
                </a:tc>
                <a:tc>
                  <a:txBody>
                    <a:bodyPr/>
                    <a:lstStyle/>
                    <a:p>
                      <a:r>
                        <a:rPr lang="en-US" sz="1100"/>
                        <a:t>https://aka.ms/Admin1009</a:t>
                      </a:r>
                    </a:p>
                  </a:txBody>
                  <a:tcPr/>
                </a:tc>
                <a:extLst>
                  <a:ext uri="{0D108BD9-81ED-4DB2-BD59-A6C34878D82A}">
                    <a16:rowId xmlns:a16="http://schemas.microsoft.com/office/drawing/2014/main" val="1530717249"/>
                  </a:ext>
                </a:extLst>
              </a:tr>
              <a:tr h="137237">
                <a:tc>
                  <a:txBody>
                    <a:bodyPr/>
                    <a:lstStyle/>
                    <a:p>
                      <a:pPr marL="0" indent="0" algn="l" defTabSz="914400" rtl="0" eaLnBrk="1" latinLnBrk="0" hangingPunct="1">
                        <a:buFont typeface="+mj-lt"/>
                        <a:buNone/>
                      </a:pPr>
                      <a:r>
                        <a:rPr lang="en-US" sz="1100" b="0" kern="1200">
                          <a:solidFill>
                            <a:schemeClr val="dk1"/>
                          </a:solidFill>
                          <a:latin typeface="+mn-lt"/>
                          <a:ea typeface="+mn-ea"/>
                          <a:cs typeface="+mn-cs"/>
                        </a:rPr>
                        <a:t>Improve IT efficiency and agility and stay informed as you enable self-service tasks</a:t>
                      </a:r>
                    </a:p>
                  </a:txBody>
                  <a:tcPr marL="45367" marR="45367" marT="45367" marB="45367"/>
                </a:tc>
                <a:tc>
                  <a:txBody>
                    <a:bodyPr/>
                    <a:lstStyle/>
                    <a:p>
                      <a:r>
                        <a:rPr lang="en-US" sz="1100" b="0"/>
                        <a:t>https://aka.ms/Admin1010</a:t>
                      </a:r>
                    </a:p>
                  </a:txBody>
                  <a:tcPr/>
                </a:tc>
                <a:extLst>
                  <a:ext uri="{0D108BD9-81ED-4DB2-BD59-A6C34878D82A}">
                    <a16:rowId xmlns:a16="http://schemas.microsoft.com/office/drawing/2014/main" val="3466731936"/>
                  </a:ext>
                </a:extLst>
              </a:tr>
              <a:tr h="137237">
                <a:tc>
                  <a:txBody>
                    <a:bodyPr/>
                    <a:lstStyle/>
                    <a:p>
                      <a:pPr marL="0" indent="0" algn="l" defTabSz="914400" rtl="0" eaLnBrk="1" latinLnBrk="0" hangingPunct="1">
                        <a:buFont typeface="+mj-lt"/>
                        <a:buNone/>
                      </a:pPr>
                      <a:r>
                        <a:rPr lang="en-US" sz="1100" b="1" kern="1200">
                          <a:solidFill>
                            <a:schemeClr val="dk1"/>
                          </a:solidFill>
                          <a:latin typeface="+mn-lt"/>
                          <a:ea typeface="+mn-ea"/>
                          <a:cs typeface="+mn-cs"/>
                        </a:rPr>
                        <a:t>Making IT more efficient with improvements to Microsoft 365 Groups</a:t>
                      </a:r>
                    </a:p>
                  </a:txBody>
                  <a:tcPr marL="45367" marR="45367" marT="45367" marB="45367"/>
                </a:tc>
                <a:tc>
                  <a:txBody>
                    <a:bodyPr/>
                    <a:lstStyle/>
                    <a:p>
                      <a:r>
                        <a:rPr lang="en-US" sz="1100" b="1"/>
                        <a:t>https://aka.ms/Admin1011</a:t>
                      </a:r>
                    </a:p>
                  </a:txBody>
                  <a:tcPr/>
                </a:tc>
                <a:extLst>
                  <a:ext uri="{0D108BD9-81ED-4DB2-BD59-A6C34878D82A}">
                    <a16:rowId xmlns:a16="http://schemas.microsoft.com/office/drawing/2014/main" val="220042614"/>
                  </a:ext>
                </a:extLst>
              </a:tr>
              <a:tr h="137237">
                <a:tc>
                  <a:txBody>
                    <a:bodyPr/>
                    <a:lstStyle/>
                    <a:p>
                      <a:pPr marL="0" indent="0" algn="l" defTabSz="914400" rtl="0" eaLnBrk="1" latinLnBrk="0" hangingPunct="1">
                        <a:buFont typeface="+mj-lt"/>
                        <a:buNone/>
                      </a:pPr>
                      <a:r>
                        <a:rPr lang="en-US" sz="1100" kern="1200">
                          <a:solidFill>
                            <a:schemeClr val="dk1"/>
                          </a:solidFill>
                          <a:latin typeface="+mn-lt"/>
                          <a:ea typeface="+mn-ea"/>
                          <a:cs typeface="+mn-cs"/>
                        </a:rPr>
                        <a:t>Leveraging user feedback about Microsoft 365 in your organization</a:t>
                      </a:r>
                    </a:p>
                  </a:txBody>
                  <a:tcPr marL="45367" marR="45367" marT="45367" marB="45367"/>
                </a:tc>
                <a:tc>
                  <a:txBody>
                    <a:bodyPr/>
                    <a:lstStyle/>
                    <a:p>
                      <a:r>
                        <a:rPr lang="en-US" sz="1100"/>
                        <a:t>https://aka.ms/Admin1015</a:t>
                      </a:r>
                    </a:p>
                  </a:txBody>
                  <a:tcPr/>
                </a:tc>
                <a:extLst>
                  <a:ext uri="{0D108BD9-81ED-4DB2-BD59-A6C34878D82A}">
                    <a16:rowId xmlns:a16="http://schemas.microsoft.com/office/drawing/2014/main" val="2918967208"/>
                  </a:ext>
                </a:extLst>
              </a:tr>
              <a:tr h="137237">
                <a:tc>
                  <a:txBody>
                    <a:bodyPr/>
                    <a:lstStyle/>
                    <a:p>
                      <a:pPr marL="0" indent="0" algn="l" defTabSz="914400" rtl="0" eaLnBrk="1" latinLnBrk="0" hangingPunct="1">
                        <a:buFont typeface="+mj-lt"/>
                        <a:buNone/>
                      </a:pPr>
                      <a:r>
                        <a:rPr lang="en-US" sz="1100" b="1" kern="1200">
                          <a:solidFill>
                            <a:schemeClr val="dk1"/>
                          </a:solidFill>
                          <a:latin typeface="+mn-lt"/>
                          <a:ea typeface="+mn-ea"/>
                          <a:cs typeface="+mn-cs"/>
                        </a:rPr>
                        <a:t>Drive external collaboration for your organization using Microsoft 365 Groups</a:t>
                      </a:r>
                    </a:p>
                  </a:txBody>
                  <a:tcPr marL="45367" marR="45367" marT="45367" marB="45367"/>
                </a:tc>
                <a:tc>
                  <a:txBody>
                    <a:bodyPr/>
                    <a:lstStyle/>
                    <a:p>
                      <a:r>
                        <a:rPr lang="en-US" sz="1100" b="1" dirty="0"/>
                        <a:t>https://aka.ms/Admin1007</a:t>
                      </a:r>
                    </a:p>
                  </a:txBody>
                  <a:tcPr/>
                </a:tc>
                <a:extLst>
                  <a:ext uri="{0D108BD9-81ED-4DB2-BD59-A6C34878D82A}">
                    <a16:rowId xmlns:a16="http://schemas.microsoft.com/office/drawing/2014/main" val="3077970090"/>
                  </a:ext>
                </a:extLst>
              </a:tr>
            </a:tbl>
          </a:graphicData>
        </a:graphic>
      </p:graphicFrame>
      <p:graphicFrame>
        <p:nvGraphicFramePr>
          <p:cNvPr id="7" name="Table 3">
            <a:extLst>
              <a:ext uri="{FF2B5EF4-FFF2-40B4-BE49-F238E27FC236}">
                <a16:creationId xmlns:a16="http://schemas.microsoft.com/office/drawing/2014/main" id="{CB0398B2-03C9-4456-848A-FC0159732B54}"/>
              </a:ext>
            </a:extLst>
          </p:cNvPr>
          <p:cNvGraphicFramePr>
            <a:graphicFrameLocks noGrp="1"/>
          </p:cNvGraphicFramePr>
          <p:nvPr/>
        </p:nvGraphicFramePr>
        <p:xfrm>
          <a:off x="643953" y="2941205"/>
          <a:ext cx="11018520" cy="2377440"/>
        </p:xfrm>
        <a:graphic>
          <a:graphicData uri="http://schemas.openxmlformats.org/drawingml/2006/table">
            <a:tbl>
              <a:tblPr firstRow="1" bandRow="1">
                <a:tableStyleId>{5C22544A-7EE6-4342-B048-85BDC9FD1C3A}</a:tableStyleId>
              </a:tblPr>
              <a:tblGrid>
                <a:gridCol w="6362061">
                  <a:extLst>
                    <a:ext uri="{9D8B030D-6E8A-4147-A177-3AD203B41FA5}">
                      <a16:colId xmlns:a16="http://schemas.microsoft.com/office/drawing/2014/main" val="1701847014"/>
                    </a:ext>
                  </a:extLst>
                </a:gridCol>
                <a:gridCol w="4656459">
                  <a:extLst>
                    <a:ext uri="{9D8B030D-6E8A-4147-A177-3AD203B41FA5}">
                      <a16:colId xmlns:a16="http://schemas.microsoft.com/office/drawing/2014/main" val="2023627217"/>
                    </a:ext>
                  </a:extLst>
                </a:gridCol>
              </a:tblGrid>
              <a:tr h="122328">
                <a:tc gridSpan="2">
                  <a:txBody>
                    <a:bodyPr/>
                    <a:lstStyle/>
                    <a:p>
                      <a:pPr algn="ctr"/>
                      <a:r>
                        <a:rPr lang="en-US" sz="1400"/>
                        <a:t>Modern Cloud Management</a:t>
                      </a:r>
                    </a:p>
                  </a:txBody>
                  <a:tcPr/>
                </a:tc>
                <a:tc hMerge="1">
                  <a:txBody>
                    <a:bodyPr/>
                    <a:lstStyle/>
                    <a:p>
                      <a:endParaRPr lang="en-US"/>
                    </a:p>
                  </a:txBody>
                  <a:tcPr/>
                </a:tc>
                <a:extLst>
                  <a:ext uri="{0D108BD9-81ED-4DB2-BD59-A6C34878D82A}">
                    <a16:rowId xmlns:a16="http://schemas.microsoft.com/office/drawing/2014/main" val="2927537716"/>
                  </a:ext>
                </a:extLst>
              </a:tr>
              <a:tr h="0">
                <a:tc>
                  <a:txBody>
                    <a:bodyPr/>
                    <a:lstStyle/>
                    <a:p>
                      <a:pPr marL="0" indent="0" algn="l" defTabSz="914400" rtl="0" eaLnBrk="1" latinLnBrk="0" hangingPunct="1">
                        <a:buFont typeface="+mj-lt"/>
                        <a:buNone/>
                      </a:pPr>
                      <a:r>
                        <a:rPr lang="en-US" sz="1100" kern="1200">
                          <a:solidFill>
                            <a:schemeClr val="dk1"/>
                          </a:solidFill>
                        </a:rPr>
                        <a:t>How to manage Microsoft 365 in a remote work world</a:t>
                      </a:r>
                      <a:endParaRPr lang="en-US" sz="1100" kern="1200">
                        <a:solidFill>
                          <a:schemeClr val="dk1"/>
                        </a:solidFill>
                        <a:latin typeface="+mn-lt"/>
                        <a:ea typeface="+mn-ea"/>
                        <a:cs typeface="+mn-cs"/>
                      </a:endParaRPr>
                    </a:p>
                  </a:txBody>
                  <a:tcPr marL="45367" marR="45367" marT="45367" marB="45367"/>
                </a:tc>
                <a:tc>
                  <a:txBody>
                    <a:bodyPr/>
                    <a:lstStyle/>
                    <a:p>
                      <a:r>
                        <a:rPr lang="en-US" sz="1100"/>
                        <a:t>https://aka.ms/Admin3010</a:t>
                      </a:r>
                    </a:p>
                  </a:txBody>
                  <a:tcPr/>
                </a:tc>
                <a:extLst>
                  <a:ext uri="{0D108BD9-81ED-4DB2-BD59-A6C34878D82A}">
                    <a16:rowId xmlns:a16="http://schemas.microsoft.com/office/drawing/2014/main" val="23153743"/>
                  </a:ext>
                </a:extLst>
              </a:tr>
              <a:tr h="122328">
                <a:tc>
                  <a:txBody>
                    <a:bodyPr/>
                    <a:lstStyle/>
                    <a:p>
                      <a:pPr marL="0" indent="0" algn="l" defTabSz="914400" rtl="0" eaLnBrk="1" latinLnBrk="0" hangingPunct="1">
                        <a:buFont typeface="+mj-lt"/>
                        <a:buNone/>
                      </a:pPr>
                      <a:r>
                        <a:rPr lang="en-US" sz="1100" kern="1200">
                          <a:solidFill>
                            <a:schemeClr val="dk1"/>
                          </a:solidFill>
                        </a:rPr>
                        <a:t>Transform change management by syncing Message Center posts to Planner</a:t>
                      </a:r>
                      <a:endParaRPr lang="en-US" sz="1100" kern="1200">
                        <a:solidFill>
                          <a:schemeClr val="dk1"/>
                        </a:solidFill>
                        <a:latin typeface="+mn-lt"/>
                        <a:ea typeface="+mn-ea"/>
                        <a:cs typeface="+mn-cs"/>
                      </a:endParaRPr>
                    </a:p>
                  </a:txBody>
                  <a:tcPr marL="45367" marR="45367" marT="45367" marB="45367"/>
                </a:tc>
                <a:tc>
                  <a:txBody>
                    <a:bodyPr/>
                    <a:lstStyle/>
                    <a:p>
                      <a:r>
                        <a:rPr lang="en-US" sz="1100"/>
                        <a:t>https://aka.ms/Admin1019</a:t>
                      </a:r>
                    </a:p>
                  </a:txBody>
                  <a:tcPr/>
                </a:tc>
                <a:extLst>
                  <a:ext uri="{0D108BD9-81ED-4DB2-BD59-A6C34878D82A}">
                    <a16:rowId xmlns:a16="http://schemas.microsoft.com/office/drawing/2014/main" val="1530717249"/>
                  </a:ext>
                </a:extLst>
              </a:tr>
              <a:tr h="122328">
                <a:tc>
                  <a:txBody>
                    <a:bodyPr/>
                    <a:lstStyle/>
                    <a:p>
                      <a:pPr marL="0" indent="0" algn="l" defTabSz="914400" rtl="0" eaLnBrk="1" latinLnBrk="0" hangingPunct="1">
                        <a:buFont typeface="+mj-lt"/>
                        <a:buNone/>
                      </a:pPr>
                      <a:r>
                        <a:rPr lang="en-US" sz="1100" kern="1200">
                          <a:solidFill>
                            <a:schemeClr val="dk1"/>
                          </a:solidFill>
                        </a:rPr>
                        <a:t>Managing updates of Microsoft 365 Apps using servicing automation</a:t>
                      </a:r>
                      <a:endParaRPr lang="en-US" sz="1100" kern="1200">
                        <a:solidFill>
                          <a:schemeClr val="dk1"/>
                        </a:solidFill>
                        <a:latin typeface="+mn-lt"/>
                        <a:ea typeface="+mn-ea"/>
                        <a:cs typeface="+mn-cs"/>
                      </a:endParaRPr>
                    </a:p>
                  </a:txBody>
                  <a:tcPr marL="45367" marR="45367" marT="45367" marB="45367"/>
                </a:tc>
                <a:tc>
                  <a:txBody>
                    <a:bodyPr/>
                    <a:lstStyle/>
                    <a:p>
                      <a:r>
                        <a:rPr lang="en-US" sz="1100"/>
                        <a:t>https://aka.ms/Admin1016</a:t>
                      </a:r>
                    </a:p>
                  </a:txBody>
                  <a:tcPr/>
                </a:tc>
                <a:extLst>
                  <a:ext uri="{0D108BD9-81ED-4DB2-BD59-A6C34878D82A}">
                    <a16:rowId xmlns:a16="http://schemas.microsoft.com/office/drawing/2014/main" val="3466731936"/>
                  </a:ext>
                </a:extLst>
              </a:tr>
              <a:tr h="122328">
                <a:tc>
                  <a:txBody>
                    <a:bodyPr/>
                    <a:lstStyle/>
                    <a:p>
                      <a:pPr marL="0" indent="0" algn="l" defTabSz="914400" rtl="0" eaLnBrk="1" latinLnBrk="0" hangingPunct="1">
                        <a:buFont typeface="+mj-lt"/>
                        <a:buNone/>
                      </a:pPr>
                      <a:r>
                        <a:rPr lang="en-US" sz="1100" b="1" kern="1200">
                          <a:solidFill>
                            <a:schemeClr val="dk1"/>
                          </a:solidFill>
                        </a:rPr>
                        <a:t>Microsoft 365 Groups roadmap updates</a:t>
                      </a:r>
                      <a:endParaRPr lang="en-US" sz="1100" b="1" kern="1200">
                        <a:solidFill>
                          <a:schemeClr val="dk1"/>
                        </a:solidFill>
                        <a:latin typeface="+mn-lt"/>
                        <a:ea typeface="+mn-ea"/>
                        <a:cs typeface="+mn-cs"/>
                      </a:endParaRPr>
                    </a:p>
                  </a:txBody>
                  <a:tcPr marL="45367" marR="45367" marT="45367" marB="45367"/>
                </a:tc>
                <a:tc>
                  <a:txBody>
                    <a:bodyPr/>
                    <a:lstStyle/>
                    <a:p>
                      <a:r>
                        <a:rPr lang="en-US" sz="1100" b="1"/>
                        <a:t>https://aka.ms/Admin1013</a:t>
                      </a:r>
                    </a:p>
                  </a:txBody>
                  <a:tcPr/>
                </a:tc>
                <a:extLst>
                  <a:ext uri="{0D108BD9-81ED-4DB2-BD59-A6C34878D82A}">
                    <a16:rowId xmlns:a16="http://schemas.microsoft.com/office/drawing/2014/main" val="220042614"/>
                  </a:ext>
                </a:extLst>
              </a:tr>
              <a:tr h="122328">
                <a:tc>
                  <a:txBody>
                    <a:bodyPr/>
                    <a:lstStyle/>
                    <a:p>
                      <a:pPr marL="0" indent="0" algn="l" defTabSz="914400" rtl="0" eaLnBrk="1" latinLnBrk="0" hangingPunct="1">
                        <a:buFont typeface="+mj-lt"/>
                        <a:buNone/>
                      </a:pPr>
                      <a:r>
                        <a:rPr lang="en-US" sz="1100" b="1" kern="1200">
                          <a:solidFill>
                            <a:schemeClr val="dk1"/>
                          </a:solidFill>
                        </a:rPr>
                        <a:t>Microsoft 365 Groups architecture overview and deep dive</a:t>
                      </a:r>
                      <a:endParaRPr lang="en-US" sz="1100" b="1" kern="1200">
                        <a:solidFill>
                          <a:schemeClr val="dk1"/>
                        </a:solidFill>
                        <a:latin typeface="+mn-lt"/>
                        <a:ea typeface="+mn-ea"/>
                        <a:cs typeface="+mn-cs"/>
                      </a:endParaRPr>
                    </a:p>
                  </a:txBody>
                  <a:tcPr marL="45367" marR="45367" marT="45367" marB="45367"/>
                </a:tc>
                <a:tc>
                  <a:txBody>
                    <a:bodyPr/>
                    <a:lstStyle/>
                    <a:p>
                      <a:r>
                        <a:rPr lang="en-US" sz="1100" b="1"/>
                        <a:t>https://aka.ms/Admin1017</a:t>
                      </a:r>
                    </a:p>
                  </a:txBody>
                  <a:tcPr/>
                </a:tc>
                <a:extLst>
                  <a:ext uri="{0D108BD9-81ED-4DB2-BD59-A6C34878D82A}">
                    <a16:rowId xmlns:a16="http://schemas.microsoft.com/office/drawing/2014/main" val="2918967208"/>
                  </a:ext>
                </a:extLst>
              </a:tr>
              <a:tr h="122328">
                <a:tc>
                  <a:txBody>
                    <a:bodyPr/>
                    <a:lstStyle/>
                    <a:p>
                      <a:pPr marL="0" indent="0" algn="l" defTabSz="914400" rtl="0" eaLnBrk="1" latinLnBrk="0" hangingPunct="1">
                        <a:buFont typeface="+mj-lt"/>
                        <a:buNone/>
                      </a:pPr>
                      <a:r>
                        <a:rPr lang="en-US" sz="1100" b="1" kern="1200">
                          <a:solidFill>
                            <a:schemeClr val="dk1"/>
                          </a:solidFill>
                        </a:rPr>
                        <a:t>Governance and management best practices for Microsoft 365 Groups</a:t>
                      </a:r>
                      <a:endParaRPr lang="en-US" sz="1100" b="1" kern="1200">
                        <a:solidFill>
                          <a:schemeClr val="dk1"/>
                        </a:solidFill>
                        <a:latin typeface="+mn-lt"/>
                        <a:ea typeface="+mn-ea"/>
                        <a:cs typeface="+mn-cs"/>
                      </a:endParaRPr>
                    </a:p>
                  </a:txBody>
                  <a:tcPr marL="45367" marR="45367" marT="45367" marB="45367"/>
                </a:tc>
                <a:tc>
                  <a:txBody>
                    <a:bodyPr/>
                    <a:lstStyle/>
                    <a:p>
                      <a:r>
                        <a:rPr lang="en-US" sz="1100" b="1"/>
                        <a:t>https://aka.ms/Admin1018</a:t>
                      </a:r>
                    </a:p>
                  </a:txBody>
                  <a:tcPr/>
                </a:tc>
                <a:extLst>
                  <a:ext uri="{0D108BD9-81ED-4DB2-BD59-A6C34878D82A}">
                    <a16:rowId xmlns:a16="http://schemas.microsoft.com/office/drawing/2014/main" val="3077970090"/>
                  </a:ext>
                </a:extLst>
              </a:tr>
              <a:tr h="122328">
                <a:tc>
                  <a:txBody>
                    <a:bodyPr/>
                    <a:lstStyle/>
                    <a:p>
                      <a:pPr marL="0" indent="0" algn="l" defTabSz="914400" rtl="0" eaLnBrk="1" latinLnBrk="0" hangingPunct="1">
                        <a:buFont typeface="+mj-lt"/>
                        <a:buNone/>
                      </a:pPr>
                      <a:r>
                        <a:rPr lang="en-US" sz="1100" kern="1200">
                          <a:solidFill>
                            <a:schemeClr val="dk1"/>
                          </a:solidFill>
                        </a:rPr>
                        <a:t>Effective controls for Microsoft 365 Apps in the Microsoft 365 admin center</a:t>
                      </a:r>
                      <a:endParaRPr lang="en-US" sz="1100" kern="1200">
                        <a:solidFill>
                          <a:schemeClr val="dk1"/>
                        </a:solidFill>
                        <a:latin typeface="+mn-lt"/>
                        <a:ea typeface="+mn-ea"/>
                        <a:cs typeface="+mn-cs"/>
                      </a:endParaRPr>
                    </a:p>
                  </a:txBody>
                  <a:tcPr marL="45367" marR="45367" marT="45367" marB="45367"/>
                </a:tc>
                <a:tc>
                  <a:txBody>
                    <a:bodyPr/>
                    <a:lstStyle/>
                    <a:p>
                      <a:r>
                        <a:rPr lang="en-US" sz="1100"/>
                        <a:t>https://aka.ms/Admin1120</a:t>
                      </a:r>
                    </a:p>
                  </a:txBody>
                  <a:tcPr/>
                </a:tc>
                <a:extLst>
                  <a:ext uri="{0D108BD9-81ED-4DB2-BD59-A6C34878D82A}">
                    <a16:rowId xmlns:a16="http://schemas.microsoft.com/office/drawing/2014/main" val="2982329585"/>
                  </a:ext>
                </a:extLst>
              </a:tr>
              <a:tr h="122328">
                <a:tc>
                  <a:txBody>
                    <a:bodyPr/>
                    <a:lstStyle/>
                    <a:p>
                      <a:pPr marL="0" indent="0" algn="l" defTabSz="914400" rtl="0" eaLnBrk="1" latinLnBrk="0" hangingPunct="1">
                        <a:buFont typeface="+mj-lt"/>
                        <a:buNone/>
                      </a:pPr>
                      <a:r>
                        <a:rPr lang="en-US" sz="1100" b="1" kern="1200">
                          <a:solidFill>
                            <a:schemeClr val="dk1"/>
                          </a:solidFill>
                        </a:rPr>
                        <a:t>Managing work and life with Microsoft 365 Groups</a:t>
                      </a:r>
                      <a:endParaRPr lang="en-US" sz="1100" b="1" kern="1200">
                        <a:solidFill>
                          <a:schemeClr val="dk1"/>
                        </a:solidFill>
                        <a:latin typeface="+mn-lt"/>
                        <a:ea typeface="+mn-ea"/>
                        <a:cs typeface="+mn-cs"/>
                      </a:endParaRPr>
                    </a:p>
                  </a:txBody>
                  <a:tcPr marL="45367" marR="45367" marT="45367" marB="45367"/>
                </a:tc>
                <a:tc>
                  <a:txBody>
                    <a:bodyPr/>
                    <a:lstStyle/>
                    <a:p>
                      <a:r>
                        <a:rPr lang="en-US" sz="1100" b="1" dirty="0"/>
                        <a:t>https://aka.ms/Admin1022</a:t>
                      </a:r>
                    </a:p>
                  </a:txBody>
                  <a:tcPr/>
                </a:tc>
                <a:extLst>
                  <a:ext uri="{0D108BD9-81ED-4DB2-BD59-A6C34878D82A}">
                    <a16:rowId xmlns:a16="http://schemas.microsoft.com/office/drawing/2014/main" val="12167515"/>
                  </a:ext>
                </a:extLst>
              </a:tr>
            </a:tbl>
          </a:graphicData>
        </a:graphic>
      </p:graphicFrame>
      <p:graphicFrame>
        <p:nvGraphicFramePr>
          <p:cNvPr id="9" name="Table 3">
            <a:extLst>
              <a:ext uri="{FF2B5EF4-FFF2-40B4-BE49-F238E27FC236}">
                <a16:creationId xmlns:a16="http://schemas.microsoft.com/office/drawing/2014/main" id="{1F1D6912-8638-4217-97C3-DEB1E2809E1F}"/>
              </a:ext>
            </a:extLst>
          </p:cNvPr>
          <p:cNvGraphicFramePr>
            <a:graphicFrameLocks noGrp="1"/>
          </p:cNvGraphicFramePr>
          <p:nvPr/>
        </p:nvGraphicFramePr>
        <p:xfrm>
          <a:off x="643953" y="5309657"/>
          <a:ext cx="11018520" cy="1341120"/>
        </p:xfrm>
        <a:graphic>
          <a:graphicData uri="http://schemas.openxmlformats.org/drawingml/2006/table">
            <a:tbl>
              <a:tblPr firstRow="1" bandRow="1">
                <a:tableStyleId>{5C22544A-7EE6-4342-B048-85BDC9FD1C3A}</a:tableStyleId>
              </a:tblPr>
              <a:tblGrid>
                <a:gridCol w="6362061">
                  <a:extLst>
                    <a:ext uri="{9D8B030D-6E8A-4147-A177-3AD203B41FA5}">
                      <a16:colId xmlns:a16="http://schemas.microsoft.com/office/drawing/2014/main" val="1701847014"/>
                    </a:ext>
                  </a:extLst>
                </a:gridCol>
                <a:gridCol w="4656459">
                  <a:extLst>
                    <a:ext uri="{9D8B030D-6E8A-4147-A177-3AD203B41FA5}">
                      <a16:colId xmlns:a16="http://schemas.microsoft.com/office/drawing/2014/main" val="2023627217"/>
                    </a:ext>
                  </a:extLst>
                </a:gridCol>
              </a:tblGrid>
              <a:tr h="122328">
                <a:tc gridSpan="2">
                  <a:txBody>
                    <a:bodyPr/>
                    <a:lstStyle/>
                    <a:p>
                      <a:pPr algn="ctr"/>
                      <a:r>
                        <a:rPr lang="en-US" sz="1400"/>
                        <a:t>Complex Org Investments</a:t>
                      </a:r>
                    </a:p>
                  </a:txBody>
                  <a:tcPr/>
                </a:tc>
                <a:tc hMerge="1">
                  <a:txBody>
                    <a:bodyPr/>
                    <a:lstStyle/>
                    <a:p>
                      <a:endParaRPr lang="en-US"/>
                    </a:p>
                  </a:txBody>
                  <a:tcPr/>
                </a:tc>
                <a:extLst>
                  <a:ext uri="{0D108BD9-81ED-4DB2-BD59-A6C34878D82A}">
                    <a16:rowId xmlns:a16="http://schemas.microsoft.com/office/drawing/2014/main" val="2927537716"/>
                  </a:ext>
                </a:extLst>
              </a:tr>
              <a:tr h="0">
                <a:tc>
                  <a:txBody>
                    <a:bodyPr/>
                    <a:lstStyle/>
                    <a:p>
                      <a:pPr marL="0" indent="0" algn="l" defTabSz="914400" rtl="0" eaLnBrk="1" latinLnBrk="0" hangingPunct="1">
                        <a:buFont typeface="+mj-lt"/>
                        <a:buNone/>
                      </a:pPr>
                      <a:r>
                        <a:rPr lang="en-US" sz="1100" kern="1200">
                          <a:solidFill>
                            <a:schemeClr val="dk1"/>
                          </a:solidFill>
                          <a:latin typeface="+mn-lt"/>
                          <a:ea typeface="+mn-ea"/>
                          <a:cs typeface="+mn-cs"/>
                        </a:rPr>
                        <a:t>Multi-tenant management in the Microsoft 365 admin center</a:t>
                      </a:r>
                    </a:p>
                  </a:txBody>
                  <a:tcPr marL="45367" marR="45367" marT="45367" marB="45367"/>
                </a:tc>
                <a:tc>
                  <a:txBody>
                    <a:bodyPr/>
                    <a:lstStyle/>
                    <a:p>
                      <a:r>
                        <a:rPr lang="en-US" sz="1100"/>
                        <a:t>https://aka.ms/Admin1004</a:t>
                      </a:r>
                    </a:p>
                  </a:txBody>
                  <a:tcPr/>
                </a:tc>
                <a:extLst>
                  <a:ext uri="{0D108BD9-81ED-4DB2-BD59-A6C34878D82A}">
                    <a16:rowId xmlns:a16="http://schemas.microsoft.com/office/drawing/2014/main" val="23153743"/>
                  </a:ext>
                </a:extLst>
              </a:tr>
              <a:tr h="122328">
                <a:tc>
                  <a:txBody>
                    <a:bodyPr/>
                    <a:lstStyle/>
                    <a:p>
                      <a:pPr marL="0" algn="l" defTabSz="914400" rtl="0" eaLnBrk="1" latinLnBrk="0" hangingPunct="1"/>
                      <a:r>
                        <a:rPr lang="en-US" sz="1100" kern="1200">
                          <a:solidFill>
                            <a:schemeClr val="dk1"/>
                          </a:solidFill>
                          <a:latin typeface="+mn-lt"/>
                          <a:ea typeface="+mn-ea"/>
                          <a:cs typeface="+mn-cs"/>
                        </a:rPr>
                        <a:t>Supporting Mergers, Acquisitions, and Divestitures in Microsoft 365</a:t>
                      </a:r>
                    </a:p>
                  </a:txBody>
                  <a:tcPr marL="45367" marR="45367" marT="45367" marB="45367"/>
                </a:tc>
                <a:tc>
                  <a:txBody>
                    <a:bodyPr/>
                    <a:lstStyle/>
                    <a:p>
                      <a:r>
                        <a:rPr lang="en-US" sz="1100"/>
                        <a:t>https://aka.ms/Admin1002</a:t>
                      </a:r>
                    </a:p>
                  </a:txBody>
                  <a:tcPr/>
                </a:tc>
                <a:extLst>
                  <a:ext uri="{0D108BD9-81ED-4DB2-BD59-A6C34878D82A}">
                    <a16:rowId xmlns:a16="http://schemas.microsoft.com/office/drawing/2014/main" val="1530717249"/>
                  </a:ext>
                </a:extLst>
              </a:tr>
              <a:tr h="122328">
                <a:tc>
                  <a:txBody>
                    <a:bodyPr/>
                    <a:lstStyle/>
                    <a:p>
                      <a:pPr marL="0" indent="0" algn="l" defTabSz="914400" rtl="0" eaLnBrk="1" latinLnBrk="0" hangingPunct="1">
                        <a:buFont typeface="+mj-lt"/>
                        <a:buNone/>
                      </a:pPr>
                      <a:r>
                        <a:rPr lang="en-US" sz="1100" kern="1200">
                          <a:solidFill>
                            <a:schemeClr val="dk1"/>
                          </a:solidFill>
                          <a:latin typeface="+mn-lt"/>
                          <a:ea typeface="+mn-ea"/>
                          <a:cs typeface="+mn-cs"/>
                        </a:rPr>
                        <a:t>Aggregated views of Service Health and Message Center for admins that manage multiple tenants</a:t>
                      </a:r>
                    </a:p>
                  </a:txBody>
                  <a:tcPr marL="45367" marR="45367" marT="45367" marB="45367"/>
                </a:tc>
                <a:tc>
                  <a:txBody>
                    <a:bodyPr/>
                    <a:lstStyle/>
                    <a:p>
                      <a:r>
                        <a:rPr lang="en-US" sz="1100"/>
                        <a:t>https://aka.ms/Admin1006</a:t>
                      </a:r>
                    </a:p>
                  </a:txBody>
                  <a:tcPr/>
                </a:tc>
                <a:extLst>
                  <a:ext uri="{0D108BD9-81ED-4DB2-BD59-A6C34878D82A}">
                    <a16:rowId xmlns:a16="http://schemas.microsoft.com/office/drawing/2014/main" val="3466731936"/>
                  </a:ext>
                </a:extLst>
              </a:tr>
              <a:tr h="122328">
                <a:tc>
                  <a:txBody>
                    <a:bodyPr/>
                    <a:lstStyle/>
                    <a:p>
                      <a:pPr marL="0" indent="0" algn="l" defTabSz="914400" rtl="0" eaLnBrk="1" latinLnBrk="0" hangingPunct="1">
                        <a:buFont typeface="+mj-lt"/>
                        <a:buNone/>
                      </a:pPr>
                      <a:r>
                        <a:rPr lang="en-US" sz="1100" b="1" kern="1200">
                          <a:solidFill>
                            <a:schemeClr val="dk1"/>
                          </a:solidFill>
                          <a:latin typeface="+mn-lt"/>
                          <a:ea typeface="+mn-ea"/>
                          <a:cs typeface="+mn-cs"/>
                        </a:rPr>
                        <a:t>How Microsoft manages Microsoft 365 Groups for its employees</a:t>
                      </a:r>
                    </a:p>
                  </a:txBody>
                  <a:tcPr marL="45367" marR="45367" marT="45367" marB="45367"/>
                </a:tc>
                <a:tc>
                  <a:txBody>
                    <a:bodyPr/>
                    <a:lstStyle/>
                    <a:p>
                      <a:r>
                        <a:rPr lang="en-US" sz="1100" b="1" dirty="0"/>
                        <a:t>https://aka.ms/Admin1003</a:t>
                      </a:r>
                    </a:p>
                  </a:txBody>
                  <a:tcPr/>
                </a:tc>
                <a:extLst>
                  <a:ext uri="{0D108BD9-81ED-4DB2-BD59-A6C34878D82A}">
                    <a16:rowId xmlns:a16="http://schemas.microsoft.com/office/drawing/2014/main" val="12167515"/>
                  </a:ext>
                </a:extLst>
              </a:tr>
            </a:tbl>
          </a:graphicData>
        </a:graphic>
      </p:graphicFrame>
      <p:pic>
        <p:nvPicPr>
          <p:cNvPr id="1026" name="Picture 2" descr="See the source image">
            <a:extLst>
              <a:ext uri="{FF2B5EF4-FFF2-40B4-BE49-F238E27FC236}">
                <a16:creationId xmlns:a16="http://schemas.microsoft.com/office/drawing/2014/main" id="{09A46D08-DF10-4F64-B61B-6785DD3F120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020132" cy="457200"/>
          </a:xfrm>
          <a:prstGeom prst="rect">
            <a:avLst/>
          </a:prstGeom>
          <a:noFill/>
          <a:extLst>
            <a:ext uri="{909E8E84-426E-40DD-AFC4-6F175D3DCCD1}">
              <a14:hiddenFill xmlns:a14="http://schemas.microsoft.com/office/drawing/2010/main">
                <a:solidFill>
                  <a:srgbClr val="FFFFFF"/>
                </a:solidFill>
              </a14:hiddenFill>
            </a:ext>
          </a:extLst>
        </p:spPr>
      </p:pic>
      <p:sp>
        <p:nvSpPr>
          <p:cNvPr id="4" name="Star: 5 Points 3">
            <a:extLst>
              <a:ext uri="{FF2B5EF4-FFF2-40B4-BE49-F238E27FC236}">
                <a16:creationId xmlns:a16="http://schemas.microsoft.com/office/drawing/2014/main" id="{8DFF44D0-AEC5-4873-AD87-94AEC961E39D}"/>
              </a:ext>
            </a:extLst>
          </p:cNvPr>
          <p:cNvSpPr/>
          <p:nvPr/>
        </p:nvSpPr>
        <p:spPr bwMode="auto">
          <a:xfrm>
            <a:off x="492242" y="2202873"/>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Star: 5 Points 4">
            <a:extLst>
              <a:ext uri="{FF2B5EF4-FFF2-40B4-BE49-F238E27FC236}">
                <a16:creationId xmlns:a16="http://schemas.microsoft.com/office/drawing/2014/main" id="{57A04CB1-E52A-4E60-B1AA-D23B19043E7C}"/>
              </a:ext>
            </a:extLst>
          </p:cNvPr>
          <p:cNvSpPr/>
          <p:nvPr/>
        </p:nvSpPr>
        <p:spPr bwMode="auto">
          <a:xfrm>
            <a:off x="492242" y="2739954"/>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 name="Star: 5 Points 5">
            <a:extLst>
              <a:ext uri="{FF2B5EF4-FFF2-40B4-BE49-F238E27FC236}">
                <a16:creationId xmlns:a16="http://schemas.microsoft.com/office/drawing/2014/main" id="{61947FAE-C98C-407A-88A5-8151A7913A75}"/>
              </a:ext>
            </a:extLst>
          </p:cNvPr>
          <p:cNvSpPr/>
          <p:nvPr/>
        </p:nvSpPr>
        <p:spPr bwMode="auto">
          <a:xfrm>
            <a:off x="492242" y="4053725"/>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Star: 5 Points 7">
            <a:extLst>
              <a:ext uri="{FF2B5EF4-FFF2-40B4-BE49-F238E27FC236}">
                <a16:creationId xmlns:a16="http://schemas.microsoft.com/office/drawing/2014/main" id="{5689F689-464C-401C-A5E6-899673130508}"/>
              </a:ext>
            </a:extLst>
          </p:cNvPr>
          <p:cNvSpPr/>
          <p:nvPr/>
        </p:nvSpPr>
        <p:spPr bwMode="auto">
          <a:xfrm>
            <a:off x="492240" y="4329226"/>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Star: 5 Points 11">
            <a:extLst>
              <a:ext uri="{FF2B5EF4-FFF2-40B4-BE49-F238E27FC236}">
                <a16:creationId xmlns:a16="http://schemas.microsoft.com/office/drawing/2014/main" id="{0BCEA6FC-48BF-4C86-9611-EFCD6AE33850}"/>
              </a:ext>
            </a:extLst>
          </p:cNvPr>
          <p:cNvSpPr/>
          <p:nvPr/>
        </p:nvSpPr>
        <p:spPr bwMode="auto">
          <a:xfrm>
            <a:off x="492240" y="4570731"/>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4" name="Star: 5 Points 13">
            <a:extLst>
              <a:ext uri="{FF2B5EF4-FFF2-40B4-BE49-F238E27FC236}">
                <a16:creationId xmlns:a16="http://schemas.microsoft.com/office/drawing/2014/main" id="{DD433F35-153F-45D1-A932-947D15854661}"/>
              </a:ext>
            </a:extLst>
          </p:cNvPr>
          <p:cNvSpPr/>
          <p:nvPr/>
        </p:nvSpPr>
        <p:spPr bwMode="auto">
          <a:xfrm>
            <a:off x="492240" y="5092126"/>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6" name="Star: 5 Points 15">
            <a:extLst>
              <a:ext uri="{FF2B5EF4-FFF2-40B4-BE49-F238E27FC236}">
                <a16:creationId xmlns:a16="http://schemas.microsoft.com/office/drawing/2014/main" id="{1012E9A8-6D68-448F-95C3-F026B61D8B06}"/>
              </a:ext>
            </a:extLst>
          </p:cNvPr>
          <p:cNvSpPr/>
          <p:nvPr/>
        </p:nvSpPr>
        <p:spPr bwMode="auto">
          <a:xfrm>
            <a:off x="492240" y="6421583"/>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0" name="Star: 5 Points 9">
            <a:extLst>
              <a:ext uri="{FF2B5EF4-FFF2-40B4-BE49-F238E27FC236}">
                <a16:creationId xmlns:a16="http://schemas.microsoft.com/office/drawing/2014/main" id="{197347FB-6BB9-4B51-AA6F-31111085E2F6}"/>
              </a:ext>
            </a:extLst>
          </p:cNvPr>
          <p:cNvSpPr/>
          <p:nvPr/>
        </p:nvSpPr>
        <p:spPr bwMode="auto">
          <a:xfrm>
            <a:off x="9421545" y="879700"/>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1" name="TextBox 10">
            <a:extLst>
              <a:ext uri="{FF2B5EF4-FFF2-40B4-BE49-F238E27FC236}">
                <a16:creationId xmlns:a16="http://schemas.microsoft.com/office/drawing/2014/main" id="{ACCFDE0A-FD57-454A-982B-F02B95357B08}"/>
              </a:ext>
            </a:extLst>
          </p:cNvPr>
          <p:cNvSpPr txBox="1"/>
          <p:nvPr/>
        </p:nvSpPr>
        <p:spPr>
          <a:xfrm>
            <a:off x="9624767" y="879685"/>
            <a:ext cx="2037706" cy="184666"/>
          </a:xfrm>
          <a:prstGeom prst="rect">
            <a:avLst/>
          </a:prstGeom>
          <a:noFill/>
        </p:spPr>
        <p:txBody>
          <a:bodyPr wrap="square" lIns="0" tIns="0" rIns="0" bIns="0" rtlCol="0">
            <a:spAutoFit/>
          </a:bodyPr>
          <a:lstStyle/>
          <a:p>
            <a:pPr algn="l"/>
            <a:r>
              <a:rPr lang="en-US" sz="1200"/>
              <a:t>Microsoft 365 Groups videos</a:t>
            </a:r>
          </a:p>
        </p:txBody>
      </p:sp>
    </p:spTree>
    <p:extLst>
      <p:ext uri="{BB962C8B-B14F-4D97-AF65-F5344CB8AC3E}">
        <p14:creationId xmlns:p14="http://schemas.microsoft.com/office/powerpoint/2010/main" val="320520885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9D35-ED17-4849-B1D9-2593097F929A}"/>
              </a:ext>
            </a:extLst>
          </p:cNvPr>
          <p:cNvSpPr>
            <a:spLocks noGrp="1"/>
          </p:cNvSpPr>
          <p:nvPr>
            <p:ph type="title"/>
          </p:nvPr>
        </p:nvSpPr>
        <p:spPr>
          <a:xfrm>
            <a:off x="588263" y="457200"/>
            <a:ext cx="11018520" cy="553998"/>
          </a:xfrm>
        </p:spPr>
        <p:txBody>
          <a:bodyPr/>
          <a:lstStyle/>
          <a:p>
            <a:r>
              <a:rPr lang="en-US" dirty="0"/>
              <a:t>Microsoft 365 Groups - Architecture</a:t>
            </a:r>
          </a:p>
        </p:txBody>
      </p:sp>
      <p:sp>
        <p:nvSpPr>
          <p:cNvPr id="6" name="Rectangle 5">
            <a:extLst>
              <a:ext uri="{FF2B5EF4-FFF2-40B4-BE49-F238E27FC236}">
                <a16:creationId xmlns:a16="http://schemas.microsoft.com/office/drawing/2014/main" id="{1A413A67-821D-7943-8880-05B91D4CCB2F}"/>
              </a:ext>
            </a:extLst>
          </p:cNvPr>
          <p:cNvSpPr/>
          <p:nvPr/>
        </p:nvSpPr>
        <p:spPr bwMode="auto">
          <a:xfrm>
            <a:off x="4224327" y="5675651"/>
            <a:ext cx="3090872" cy="9765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Groups Object &amp; Membership</a:t>
            </a:r>
            <a:br>
              <a:rPr lang="en-US" sz="1600" dirty="0">
                <a:gradFill>
                  <a:gsLst>
                    <a:gs pos="0">
                      <a:srgbClr val="FFFFFF"/>
                    </a:gs>
                    <a:gs pos="100000">
                      <a:srgbClr val="FFFFFF"/>
                    </a:gs>
                  </a:gsLst>
                  <a:lin ang="5400000" scaled="0"/>
                </a:gradFill>
                <a:ea typeface="Segoe UI" pitchFamily="34" charset="0"/>
                <a:cs typeface="Segoe UI" pitchFamily="34" charset="0"/>
              </a:rPr>
            </a:br>
            <a:r>
              <a:rPr lang="en-US" sz="1600" dirty="0">
                <a:gradFill>
                  <a:gsLst>
                    <a:gs pos="0">
                      <a:srgbClr val="FFFFFF"/>
                    </a:gs>
                    <a:gs pos="100000">
                      <a:srgbClr val="FFFFFF"/>
                    </a:gs>
                  </a:gsLst>
                  <a:lin ang="5400000" scaled="0"/>
                </a:gradFill>
                <a:ea typeface="Segoe UI" pitchFamily="34" charset="0"/>
                <a:cs typeface="Segoe UI" pitchFamily="34" charset="0"/>
              </a:rPr>
              <a:t>Azure Active Directory</a:t>
            </a:r>
          </a:p>
        </p:txBody>
      </p:sp>
      <p:sp>
        <p:nvSpPr>
          <p:cNvPr id="8" name="Rectangle 7">
            <a:extLst>
              <a:ext uri="{FF2B5EF4-FFF2-40B4-BE49-F238E27FC236}">
                <a16:creationId xmlns:a16="http://schemas.microsoft.com/office/drawing/2014/main" id="{BEB37E5E-FF52-9F41-A627-5D6CFEEFC5A2}"/>
              </a:ext>
            </a:extLst>
          </p:cNvPr>
          <p:cNvSpPr/>
          <p:nvPr/>
        </p:nvSpPr>
        <p:spPr bwMode="auto">
          <a:xfrm>
            <a:off x="2230744" y="4702815"/>
            <a:ext cx="3830253" cy="4897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Microsoft Graph API</a:t>
            </a:r>
          </a:p>
        </p:txBody>
      </p:sp>
      <p:sp>
        <p:nvSpPr>
          <p:cNvPr id="12" name="Rectangle 11">
            <a:extLst>
              <a:ext uri="{FF2B5EF4-FFF2-40B4-BE49-F238E27FC236}">
                <a16:creationId xmlns:a16="http://schemas.microsoft.com/office/drawing/2014/main" id="{94C836FA-8842-8749-BAE7-3A5D0AE415F3}"/>
              </a:ext>
            </a:extLst>
          </p:cNvPr>
          <p:cNvSpPr/>
          <p:nvPr/>
        </p:nvSpPr>
        <p:spPr bwMode="auto">
          <a:xfrm>
            <a:off x="7937245" y="5887246"/>
            <a:ext cx="1864311" cy="4897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Guest Policy Service</a:t>
            </a:r>
          </a:p>
        </p:txBody>
      </p:sp>
      <p:sp>
        <p:nvSpPr>
          <p:cNvPr id="13" name="Rectangle 12">
            <a:extLst>
              <a:ext uri="{FF2B5EF4-FFF2-40B4-BE49-F238E27FC236}">
                <a16:creationId xmlns:a16="http://schemas.microsoft.com/office/drawing/2014/main" id="{B809712B-5015-6847-8FE4-649083FB06C9}"/>
              </a:ext>
            </a:extLst>
          </p:cNvPr>
          <p:cNvSpPr/>
          <p:nvPr/>
        </p:nvSpPr>
        <p:spPr bwMode="auto">
          <a:xfrm>
            <a:off x="7916222" y="5192566"/>
            <a:ext cx="1864311" cy="4897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Expiry Service</a:t>
            </a:r>
          </a:p>
        </p:txBody>
      </p:sp>
      <p:grpSp>
        <p:nvGrpSpPr>
          <p:cNvPr id="15" name="Group 14">
            <a:extLst>
              <a:ext uri="{FF2B5EF4-FFF2-40B4-BE49-F238E27FC236}">
                <a16:creationId xmlns:a16="http://schemas.microsoft.com/office/drawing/2014/main" id="{F583C059-868E-AC4A-B380-8AC8E4B334C6}"/>
              </a:ext>
            </a:extLst>
          </p:cNvPr>
          <p:cNvGrpSpPr/>
          <p:nvPr/>
        </p:nvGrpSpPr>
        <p:grpSpPr>
          <a:xfrm>
            <a:off x="2033639" y="1395615"/>
            <a:ext cx="5129346" cy="1244959"/>
            <a:chOff x="2658620" y="1052252"/>
            <a:chExt cx="6839829" cy="1513581"/>
          </a:xfrm>
        </p:grpSpPr>
        <p:sp>
          <p:nvSpPr>
            <p:cNvPr id="16" name="Rectangle 15">
              <a:extLst>
                <a:ext uri="{FF2B5EF4-FFF2-40B4-BE49-F238E27FC236}">
                  <a16:creationId xmlns:a16="http://schemas.microsoft.com/office/drawing/2014/main" id="{E3FFC116-58C6-D444-BCDD-857DA986A18C}"/>
                </a:ext>
              </a:extLst>
            </p:cNvPr>
            <p:cNvSpPr/>
            <p:nvPr/>
          </p:nvSpPr>
          <p:spPr bwMode="auto">
            <a:xfrm>
              <a:off x="2739125" y="1468087"/>
              <a:ext cx="6759324" cy="1097746"/>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7" name="Picture 16" descr="A close up of a sign&#10;&#10;Description automatically generated">
              <a:extLst>
                <a:ext uri="{FF2B5EF4-FFF2-40B4-BE49-F238E27FC236}">
                  <a16:creationId xmlns:a16="http://schemas.microsoft.com/office/drawing/2014/main" id="{01E45163-AB0E-A342-93DB-93C03D85B8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8620" y="1576001"/>
              <a:ext cx="875092" cy="875090"/>
            </a:xfrm>
            <a:prstGeom prst="rect">
              <a:avLst/>
            </a:prstGeom>
          </p:spPr>
        </p:pic>
        <p:pic>
          <p:nvPicPr>
            <p:cNvPr id="18" name="Picture 17" descr="A close up of a logo&#10;&#10;Description automatically generated">
              <a:extLst>
                <a:ext uri="{FF2B5EF4-FFF2-40B4-BE49-F238E27FC236}">
                  <a16:creationId xmlns:a16="http://schemas.microsoft.com/office/drawing/2014/main" id="{94D811BD-CD0D-D84C-B3F2-2042F21AC2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10480" y="1586749"/>
              <a:ext cx="875092" cy="875090"/>
            </a:xfrm>
            <a:prstGeom prst="rect">
              <a:avLst/>
            </a:prstGeom>
          </p:spPr>
        </p:pic>
        <p:pic>
          <p:nvPicPr>
            <p:cNvPr id="19" name="Picture 18" descr="A close up of a sign&#10;&#10;Description automatically generated">
              <a:extLst>
                <a:ext uri="{FF2B5EF4-FFF2-40B4-BE49-F238E27FC236}">
                  <a16:creationId xmlns:a16="http://schemas.microsoft.com/office/drawing/2014/main" id="{2EC6C0DE-671F-7B4B-AB1B-4CACA26A38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73705" y="1782502"/>
              <a:ext cx="458892" cy="458890"/>
            </a:xfrm>
            <a:prstGeom prst="roundRect">
              <a:avLst>
                <a:gd name="adj" fmla="val 8594"/>
              </a:avLst>
            </a:prstGeom>
            <a:solidFill>
              <a:srgbClr val="FFFFFF">
                <a:shade val="85000"/>
              </a:srgbClr>
            </a:solidFill>
            <a:ln>
              <a:noFill/>
            </a:ln>
            <a:effectLst/>
          </p:spPr>
        </p:pic>
        <p:pic>
          <p:nvPicPr>
            <p:cNvPr id="20" name="Picture 19" descr="A close up of a logo&#10;&#10;Description automatically generated">
              <a:extLst>
                <a:ext uri="{FF2B5EF4-FFF2-40B4-BE49-F238E27FC236}">
                  <a16:creationId xmlns:a16="http://schemas.microsoft.com/office/drawing/2014/main" id="{8B5C6ADB-A351-5A43-8D5C-90353281082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20756" y="1722880"/>
              <a:ext cx="661224" cy="602826"/>
            </a:xfrm>
            <a:prstGeom prst="rect">
              <a:avLst/>
            </a:prstGeom>
          </p:spPr>
        </p:pic>
        <p:pic>
          <p:nvPicPr>
            <p:cNvPr id="21" name="Picture 20" descr="A close up of a logo&#10;&#10;Description automatically generated">
              <a:extLst>
                <a:ext uri="{FF2B5EF4-FFF2-40B4-BE49-F238E27FC236}">
                  <a16:creationId xmlns:a16="http://schemas.microsoft.com/office/drawing/2014/main" id="{64BB6087-D349-2345-8C4E-34CB5B94A81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36317" y="1728030"/>
              <a:ext cx="661226" cy="630086"/>
            </a:xfrm>
            <a:prstGeom prst="rect">
              <a:avLst/>
            </a:prstGeom>
          </p:spPr>
        </p:pic>
        <p:pic>
          <p:nvPicPr>
            <p:cNvPr id="22" name="Picture 21" descr="A picture containing sign&#10;&#10;Description automatically generated">
              <a:extLst>
                <a:ext uri="{FF2B5EF4-FFF2-40B4-BE49-F238E27FC236}">
                  <a16:creationId xmlns:a16="http://schemas.microsoft.com/office/drawing/2014/main" id="{D390C046-B809-9F4C-91A2-C0C89BB5AD6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603636" y="1675099"/>
              <a:ext cx="750704" cy="674606"/>
            </a:xfrm>
            <a:prstGeom prst="rect">
              <a:avLst/>
            </a:prstGeom>
          </p:spPr>
        </p:pic>
        <p:pic>
          <p:nvPicPr>
            <p:cNvPr id="23" name="Picture 22" descr="A close up of a sign&#10;&#10;Description automatically generated">
              <a:extLst>
                <a:ext uri="{FF2B5EF4-FFF2-40B4-BE49-F238E27FC236}">
                  <a16:creationId xmlns:a16="http://schemas.microsoft.com/office/drawing/2014/main" id="{7EEA7ED9-70FA-5A46-9C92-C3CCEE876D1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841045" y="1732437"/>
              <a:ext cx="557734" cy="535528"/>
            </a:xfrm>
            <a:prstGeom prst="rect">
              <a:avLst/>
            </a:prstGeom>
          </p:spPr>
        </p:pic>
        <p:sp>
          <p:nvSpPr>
            <p:cNvPr id="24" name="TextBox 23">
              <a:extLst>
                <a:ext uri="{FF2B5EF4-FFF2-40B4-BE49-F238E27FC236}">
                  <a16:creationId xmlns:a16="http://schemas.microsoft.com/office/drawing/2014/main" id="{B0C36F20-F1BF-FE48-A99D-BEC70E170553}"/>
                </a:ext>
              </a:extLst>
            </p:cNvPr>
            <p:cNvSpPr txBox="1"/>
            <p:nvPr/>
          </p:nvSpPr>
          <p:spPr>
            <a:xfrm>
              <a:off x="3765500" y="1052252"/>
              <a:ext cx="4513548" cy="261930"/>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Segoe UI"/>
                </a:rPr>
                <a:t>Groups powered Office apps</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27" name="Group 26">
            <a:extLst>
              <a:ext uri="{FF2B5EF4-FFF2-40B4-BE49-F238E27FC236}">
                <a16:creationId xmlns:a16="http://schemas.microsoft.com/office/drawing/2014/main" id="{1D79FFE9-6D5B-5B41-BE09-094AF2114AF0}"/>
              </a:ext>
            </a:extLst>
          </p:cNvPr>
          <p:cNvGrpSpPr/>
          <p:nvPr/>
        </p:nvGrpSpPr>
        <p:grpSpPr>
          <a:xfrm>
            <a:off x="7397061" y="1562503"/>
            <a:ext cx="1754496" cy="1353023"/>
            <a:chOff x="308451" y="3082525"/>
            <a:chExt cx="2679609" cy="2032626"/>
          </a:xfrm>
        </p:grpSpPr>
        <p:pic>
          <p:nvPicPr>
            <p:cNvPr id="28" name="Picture 2">
              <a:extLst>
                <a:ext uri="{FF2B5EF4-FFF2-40B4-BE49-F238E27FC236}">
                  <a16:creationId xmlns:a16="http://schemas.microsoft.com/office/drawing/2014/main" id="{F8AE63A0-3742-874B-AD49-06607D52BC24}"/>
                </a:ext>
              </a:extLst>
            </p:cNvPr>
            <p:cNvPicPr>
              <a:picLocks noChangeAspect="1" noChangeArrowheads="1"/>
            </p:cNvPicPr>
            <p:nvPr/>
          </p:nvPicPr>
          <p:blipFill>
            <a:blip r:embed="rId10"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7837" y="4521118"/>
              <a:ext cx="594033" cy="59403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close up of a sign&#10;&#10;Description automatically generated">
              <a:extLst>
                <a:ext uri="{FF2B5EF4-FFF2-40B4-BE49-F238E27FC236}">
                  <a16:creationId xmlns:a16="http://schemas.microsoft.com/office/drawing/2014/main" id="{152C016B-CBC2-E44F-A716-06EF25F5EAD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337" y="4352830"/>
              <a:ext cx="594033" cy="594033"/>
            </a:xfrm>
            <a:prstGeom prst="rect">
              <a:avLst/>
            </a:prstGeom>
          </p:spPr>
        </p:pic>
        <p:pic>
          <p:nvPicPr>
            <p:cNvPr id="30" name="Picture 29" descr="A close up of a sign&#10;&#10;Description automatically generated">
              <a:extLst>
                <a:ext uri="{FF2B5EF4-FFF2-40B4-BE49-F238E27FC236}">
                  <a16:creationId xmlns:a16="http://schemas.microsoft.com/office/drawing/2014/main" id="{AF4AFC1D-417D-F84F-BE72-77095AAFFF8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688921" y="4246775"/>
              <a:ext cx="485436" cy="485436"/>
            </a:xfrm>
            <a:prstGeom prst="roundRect">
              <a:avLst>
                <a:gd name="adj" fmla="val 8594"/>
              </a:avLst>
            </a:prstGeom>
            <a:solidFill>
              <a:srgbClr val="FFFFFF">
                <a:shade val="85000"/>
              </a:srgbClr>
            </a:solidFill>
            <a:ln>
              <a:noFill/>
            </a:ln>
            <a:effectLst/>
          </p:spPr>
        </p:pic>
        <p:pic>
          <p:nvPicPr>
            <p:cNvPr id="31" name="Picture 30" descr="A close up of a sign&#10;&#10;Description automatically generated">
              <a:extLst>
                <a:ext uri="{FF2B5EF4-FFF2-40B4-BE49-F238E27FC236}">
                  <a16:creationId xmlns:a16="http://schemas.microsoft.com/office/drawing/2014/main" id="{5B9DEA21-B7DE-F24D-90A7-E0EE5CBAF08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08451" y="3525676"/>
              <a:ext cx="1103667" cy="1103667"/>
            </a:xfrm>
            <a:prstGeom prst="rect">
              <a:avLst/>
            </a:prstGeom>
          </p:spPr>
        </p:pic>
        <p:pic>
          <p:nvPicPr>
            <p:cNvPr id="32" name="Picture 31" descr="A close up of a sign&#10;&#10;Description automatically generated">
              <a:extLst>
                <a:ext uri="{FF2B5EF4-FFF2-40B4-BE49-F238E27FC236}">
                  <a16:creationId xmlns:a16="http://schemas.microsoft.com/office/drawing/2014/main" id="{F30CE627-4F6E-0748-B6B4-4C60DDAF8E5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08055" y="3376287"/>
              <a:ext cx="1136128" cy="1136128"/>
            </a:xfrm>
            <a:prstGeom prst="rect">
              <a:avLst/>
            </a:prstGeom>
          </p:spPr>
        </p:pic>
        <p:pic>
          <p:nvPicPr>
            <p:cNvPr id="33" name="Picture 32" descr="A picture containing drawing&#10;&#10;Description automatically generated">
              <a:extLst>
                <a:ext uri="{FF2B5EF4-FFF2-40B4-BE49-F238E27FC236}">
                  <a16:creationId xmlns:a16="http://schemas.microsoft.com/office/drawing/2014/main" id="{87131F85-72CB-984C-8D61-F2D3CF491465}"/>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032220" y="4077509"/>
              <a:ext cx="485436" cy="485436"/>
            </a:xfrm>
            <a:prstGeom prst="rect">
              <a:avLst/>
            </a:prstGeom>
          </p:spPr>
        </p:pic>
        <p:pic>
          <p:nvPicPr>
            <p:cNvPr id="34" name="Picture 33" descr="A close up of a logo&#10;&#10;Description automatically generated">
              <a:extLst>
                <a:ext uri="{FF2B5EF4-FFF2-40B4-BE49-F238E27FC236}">
                  <a16:creationId xmlns:a16="http://schemas.microsoft.com/office/drawing/2014/main" id="{7C325D80-FBBF-7848-8AE4-E792E5532A53}"/>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2308383" y="3795292"/>
              <a:ext cx="679677" cy="664703"/>
            </a:xfrm>
            <a:prstGeom prst="rect">
              <a:avLst/>
            </a:prstGeom>
          </p:spPr>
        </p:pic>
        <p:pic>
          <p:nvPicPr>
            <p:cNvPr id="35" name="Picture 34" descr="A close up of a logo&#10;&#10;Description automatically generated">
              <a:extLst>
                <a:ext uri="{FF2B5EF4-FFF2-40B4-BE49-F238E27FC236}">
                  <a16:creationId xmlns:a16="http://schemas.microsoft.com/office/drawing/2014/main" id="{80FF4C76-3C37-994D-81DE-41228B81FC0E}"/>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138810" y="3238855"/>
              <a:ext cx="1136128" cy="1136128"/>
            </a:xfrm>
            <a:prstGeom prst="rect">
              <a:avLst/>
            </a:prstGeom>
          </p:spPr>
        </p:pic>
        <p:pic>
          <p:nvPicPr>
            <p:cNvPr id="36" name="Picture 35" descr="A close up of a sign&#10;&#10;Description automatically generated">
              <a:extLst>
                <a:ext uri="{FF2B5EF4-FFF2-40B4-BE49-F238E27FC236}">
                  <a16:creationId xmlns:a16="http://schemas.microsoft.com/office/drawing/2014/main" id="{A65D82E2-618E-3E4A-B8F9-05EBF2F7C28F}"/>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517497" y="3082525"/>
              <a:ext cx="1136128" cy="1136128"/>
            </a:xfrm>
            <a:prstGeom prst="rect">
              <a:avLst/>
            </a:prstGeom>
          </p:spPr>
        </p:pic>
        <p:pic>
          <p:nvPicPr>
            <p:cNvPr id="37" name="Picture 36" descr="A close up of a logo&#10;&#10;Description automatically generated">
              <a:extLst>
                <a:ext uri="{FF2B5EF4-FFF2-40B4-BE49-F238E27FC236}">
                  <a16:creationId xmlns:a16="http://schemas.microsoft.com/office/drawing/2014/main" id="{F8FDAF6D-3F35-D941-BEC5-B4EF70505A04}"/>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2082704" y="3101423"/>
              <a:ext cx="816312" cy="618527"/>
            </a:xfrm>
            <a:prstGeom prst="rect">
              <a:avLst/>
            </a:prstGeom>
          </p:spPr>
        </p:pic>
      </p:grpSp>
      <p:grpSp>
        <p:nvGrpSpPr>
          <p:cNvPr id="38" name="Group 37">
            <a:extLst>
              <a:ext uri="{FF2B5EF4-FFF2-40B4-BE49-F238E27FC236}">
                <a16:creationId xmlns:a16="http://schemas.microsoft.com/office/drawing/2014/main" id="{93C538F3-4FD9-BF4C-942E-A74BCE298E95}"/>
              </a:ext>
            </a:extLst>
          </p:cNvPr>
          <p:cNvGrpSpPr/>
          <p:nvPr/>
        </p:nvGrpSpPr>
        <p:grpSpPr>
          <a:xfrm>
            <a:off x="9822490" y="1728710"/>
            <a:ext cx="1177742" cy="1014296"/>
            <a:chOff x="9451118" y="3446575"/>
            <a:chExt cx="1899409" cy="1459656"/>
          </a:xfrm>
        </p:grpSpPr>
        <p:pic>
          <p:nvPicPr>
            <p:cNvPr id="39" name="Picture 38" descr="A picture containing drawing, table&#10;&#10;Description automatically generated">
              <a:extLst>
                <a:ext uri="{FF2B5EF4-FFF2-40B4-BE49-F238E27FC236}">
                  <a16:creationId xmlns:a16="http://schemas.microsoft.com/office/drawing/2014/main" id="{EE90A78E-4495-5945-8E9F-30895CCF01C3}"/>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523915" y="3567937"/>
              <a:ext cx="1765806" cy="672616"/>
            </a:xfrm>
            <a:prstGeom prst="rect">
              <a:avLst/>
            </a:prstGeom>
          </p:spPr>
        </p:pic>
        <p:pic>
          <p:nvPicPr>
            <p:cNvPr id="40" name="Picture 39" descr="A picture containing food, drawing&#10;&#10;Description automatically generated">
              <a:extLst>
                <a:ext uri="{FF2B5EF4-FFF2-40B4-BE49-F238E27FC236}">
                  <a16:creationId xmlns:a16="http://schemas.microsoft.com/office/drawing/2014/main" id="{E6FA4B3D-C4C2-354B-866B-5075A9CE8E3B}"/>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9451118" y="4365222"/>
              <a:ext cx="1765808" cy="541009"/>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54A97643-010E-6B4C-BC1E-61F944098CAC}"/>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9622209" y="4106369"/>
              <a:ext cx="1728318" cy="285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2" name="Picture 41" descr="A close up of a logo&#10;&#10;Description automatically generated">
              <a:extLst>
                <a:ext uri="{FF2B5EF4-FFF2-40B4-BE49-F238E27FC236}">
                  <a16:creationId xmlns:a16="http://schemas.microsoft.com/office/drawing/2014/main" id="{850FF775-3277-5947-8195-0420881C1AEB}"/>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9910645" y="3446575"/>
              <a:ext cx="1029836" cy="203571"/>
            </a:xfrm>
            <a:prstGeom prst="rect">
              <a:avLst/>
            </a:prstGeom>
            <a:effectLst/>
          </p:spPr>
        </p:pic>
      </p:grpSp>
      <p:sp>
        <p:nvSpPr>
          <p:cNvPr id="43" name="Rectangle 42">
            <a:extLst>
              <a:ext uri="{FF2B5EF4-FFF2-40B4-BE49-F238E27FC236}">
                <a16:creationId xmlns:a16="http://schemas.microsoft.com/office/drawing/2014/main" id="{2DD6B179-1B20-724A-9D58-A9B6A435609C}"/>
              </a:ext>
            </a:extLst>
          </p:cNvPr>
          <p:cNvSpPr/>
          <p:nvPr/>
        </p:nvSpPr>
        <p:spPr bwMode="auto">
          <a:xfrm>
            <a:off x="7427166" y="1611425"/>
            <a:ext cx="1846556" cy="1380346"/>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a:extLst>
              <a:ext uri="{FF2B5EF4-FFF2-40B4-BE49-F238E27FC236}">
                <a16:creationId xmlns:a16="http://schemas.microsoft.com/office/drawing/2014/main" id="{F082A70F-6272-A24D-873A-2486BC4055C7}"/>
              </a:ext>
            </a:extLst>
          </p:cNvPr>
          <p:cNvSpPr/>
          <p:nvPr/>
        </p:nvSpPr>
        <p:spPr bwMode="auto">
          <a:xfrm>
            <a:off x="9745066" y="1562503"/>
            <a:ext cx="1332672" cy="1429268"/>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a:extLst>
              <a:ext uri="{FF2B5EF4-FFF2-40B4-BE49-F238E27FC236}">
                <a16:creationId xmlns:a16="http://schemas.microsoft.com/office/drawing/2014/main" id="{3D08C834-EDBA-3B43-B357-D9145FC0A4FC}"/>
              </a:ext>
            </a:extLst>
          </p:cNvPr>
          <p:cNvSpPr/>
          <p:nvPr/>
        </p:nvSpPr>
        <p:spPr bwMode="auto">
          <a:xfrm>
            <a:off x="7930051" y="4553465"/>
            <a:ext cx="1864311" cy="4897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IP Policy Service</a:t>
            </a:r>
          </a:p>
        </p:txBody>
      </p:sp>
      <p:sp>
        <p:nvSpPr>
          <p:cNvPr id="46" name="Rectangle 45">
            <a:extLst>
              <a:ext uri="{FF2B5EF4-FFF2-40B4-BE49-F238E27FC236}">
                <a16:creationId xmlns:a16="http://schemas.microsoft.com/office/drawing/2014/main" id="{BFD92EFF-7E84-194F-8A33-1F4E70921993}"/>
              </a:ext>
            </a:extLst>
          </p:cNvPr>
          <p:cNvSpPr/>
          <p:nvPr/>
        </p:nvSpPr>
        <p:spPr bwMode="auto">
          <a:xfrm>
            <a:off x="7745726" y="4288114"/>
            <a:ext cx="2197758" cy="2379215"/>
          </a:xfrm>
          <a:prstGeom prst="rect">
            <a:avLst/>
          </a:prstGeom>
          <a:solidFill>
            <a:srgbClr val="A0B7E4">
              <a:alpha val="21961"/>
            </a:srgb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cxnSp>
        <p:nvCxnSpPr>
          <p:cNvPr id="49" name="Straight Connector 48">
            <a:extLst>
              <a:ext uri="{FF2B5EF4-FFF2-40B4-BE49-F238E27FC236}">
                <a16:creationId xmlns:a16="http://schemas.microsoft.com/office/drawing/2014/main" id="{9A66965C-1783-B840-9569-525291D2B839}"/>
              </a:ext>
            </a:extLst>
          </p:cNvPr>
          <p:cNvCxnSpPr>
            <a:cxnSpLocks/>
            <a:stCxn id="8" idx="2"/>
            <a:endCxn id="6" idx="0"/>
          </p:cNvCxnSpPr>
          <p:nvPr/>
        </p:nvCxnSpPr>
        <p:spPr>
          <a:xfrm>
            <a:off x="4145871" y="5192566"/>
            <a:ext cx="1623892" cy="483085"/>
          </a:xfrm>
          <a:prstGeom prst="line">
            <a:avLst/>
          </a:prstGeom>
          <a:ln w="12700" cap="flat" cmpd="sng" algn="ctr">
            <a:solidFill>
              <a:schemeClr val="accent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cxnSp>
        <p:nvCxnSpPr>
          <p:cNvPr id="58" name="Straight Connector 57">
            <a:extLst>
              <a:ext uri="{FF2B5EF4-FFF2-40B4-BE49-F238E27FC236}">
                <a16:creationId xmlns:a16="http://schemas.microsoft.com/office/drawing/2014/main" id="{AD90CC68-31BB-E84C-AA66-8C4F57451526}"/>
              </a:ext>
            </a:extLst>
          </p:cNvPr>
          <p:cNvCxnSpPr>
            <a:cxnSpLocks/>
            <a:stCxn id="8" idx="0"/>
            <a:endCxn id="16" idx="2"/>
          </p:cNvCxnSpPr>
          <p:nvPr/>
        </p:nvCxnSpPr>
        <p:spPr>
          <a:xfrm flipV="1">
            <a:off x="4145871" y="2640574"/>
            <a:ext cx="482628" cy="2062241"/>
          </a:xfrm>
          <a:prstGeom prst="line">
            <a:avLst/>
          </a:prstGeom>
          <a:ln w="12700" cap="flat" cmpd="sng" algn="ctr">
            <a:solidFill>
              <a:schemeClr val="accent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cxnSp>
        <p:nvCxnSpPr>
          <p:cNvPr id="65" name="Straight Connector 64">
            <a:extLst>
              <a:ext uri="{FF2B5EF4-FFF2-40B4-BE49-F238E27FC236}">
                <a16:creationId xmlns:a16="http://schemas.microsoft.com/office/drawing/2014/main" id="{A0885CC2-39C4-CC43-8EB2-19E227F1E8F0}"/>
              </a:ext>
            </a:extLst>
          </p:cNvPr>
          <p:cNvCxnSpPr>
            <a:cxnSpLocks/>
            <a:stCxn id="8" idx="0"/>
            <a:endCxn id="44" idx="2"/>
          </p:cNvCxnSpPr>
          <p:nvPr/>
        </p:nvCxnSpPr>
        <p:spPr>
          <a:xfrm flipV="1">
            <a:off x="4145871" y="2991771"/>
            <a:ext cx="6265531" cy="1711044"/>
          </a:xfrm>
          <a:prstGeom prst="line">
            <a:avLst/>
          </a:prstGeom>
          <a:ln w="12700" cap="flat" cmpd="sng" algn="ctr">
            <a:solidFill>
              <a:schemeClr val="accent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cxnSp>
        <p:nvCxnSpPr>
          <p:cNvPr id="68" name="Straight Connector 67">
            <a:extLst>
              <a:ext uri="{FF2B5EF4-FFF2-40B4-BE49-F238E27FC236}">
                <a16:creationId xmlns:a16="http://schemas.microsoft.com/office/drawing/2014/main" id="{48CED9EF-CBA2-2E4A-BCE8-3594FCAF2527}"/>
              </a:ext>
            </a:extLst>
          </p:cNvPr>
          <p:cNvCxnSpPr>
            <a:cxnSpLocks/>
            <a:stCxn id="8" idx="0"/>
            <a:endCxn id="43" idx="2"/>
          </p:cNvCxnSpPr>
          <p:nvPr/>
        </p:nvCxnSpPr>
        <p:spPr>
          <a:xfrm flipV="1">
            <a:off x="4145871" y="2991771"/>
            <a:ext cx="4204573" cy="1711044"/>
          </a:xfrm>
          <a:prstGeom prst="line">
            <a:avLst/>
          </a:prstGeom>
          <a:ln w="12700" cap="flat" cmpd="sng" algn="ctr">
            <a:solidFill>
              <a:schemeClr val="accent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cxnSp>
        <p:nvCxnSpPr>
          <p:cNvPr id="90" name="Straight Connector 89">
            <a:extLst>
              <a:ext uri="{FF2B5EF4-FFF2-40B4-BE49-F238E27FC236}">
                <a16:creationId xmlns:a16="http://schemas.microsoft.com/office/drawing/2014/main" id="{CA92F81E-7740-9F49-9203-7A5D4BD3484B}"/>
              </a:ext>
            </a:extLst>
          </p:cNvPr>
          <p:cNvCxnSpPr>
            <a:cxnSpLocks/>
            <a:stCxn id="8" idx="0"/>
            <a:endCxn id="5" idx="2"/>
          </p:cNvCxnSpPr>
          <p:nvPr/>
        </p:nvCxnSpPr>
        <p:spPr>
          <a:xfrm flipH="1" flipV="1">
            <a:off x="1216516" y="2863761"/>
            <a:ext cx="2929355" cy="1839054"/>
          </a:xfrm>
          <a:prstGeom prst="line">
            <a:avLst/>
          </a:prstGeom>
          <a:ln w="12700" cap="flat" cmpd="sng" algn="ctr">
            <a:solidFill>
              <a:schemeClr val="accent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sp>
        <p:nvSpPr>
          <p:cNvPr id="59" name="TextBox 58">
            <a:extLst>
              <a:ext uri="{FF2B5EF4-FFF2-40B4-BE49-F238E27FC236}">
                <a16:creationId xmlns:a16="http://schemas.microsoft.com/office/drawing/2014/main" id="{492CD108-3D53-564A-A32C-6F8236D14C09}"/>
              </a:ext>
            </a:extLst>
          </p:cNvPr>
          <p:cNvSpPr txBox="1"/>
          <p:nvPr/>
        </p:nvSpPr>
        <p:spPr>
          <a:xfrm>
            <a:off x="6792579" y="1359030"/>
            <a:ext cx="3200632" cy="215444"/>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Segoe UI"/>
              </a:rPr>
              <a:t>Office apps leveraging Groups</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2" name="TextBox 61">
            <a:extLst>
              <a:ext uri="{FF2B5EF4-FFF2-40B4-BE49-F238E27FC236}">
                <a16:creationId xmlns:a16="http://schemas.microsoft.com/office/drawing/2014/main" id="{F40D6E89-5191-584D-993F-8675EAE3E5DC}"/>
              </a:ext>
            </a:extLst>
          </p:cNvPr>
          <p:cNvSpPr txBox="1"/>
          <p:nvPr/>
        </p:nvSpPr>
        <p:spPr>
          <a:xfrm>
            <a:off x="8811086" y="1321769"/>
            <a:ext cx="3200632" cy="215444"/>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Segoe UI"/>
              </a:rPr>
              <a:t>3</a:t>
            </a:r>
            <a:r>
              <a:rPr lang="en-US" sz="1400" baseline="30000">
                <a:solidFill>
                  <a:srgbClr val="000000"/>
                </a:solidFill>
                <a:latin typeface="Segoe UI"/>
              </a:rPr>
              <a:t>rd</a:t>
            </a:r>
            <a:r>
              <a:rPr lang="en-US" sz="1400">
                <a:solidFill>
                  <a:srgbClr val="000000"/>
                </a:solidFill>
                <a:latin typeface="Segoe UI"/>
              </a:rPr>
              <a:t> party apps</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50" name="Curved Left Arrow 49">
            <a:extLst>
              <a:ext uri="{FF2B5EF4-FFF2-40B4-BE49-F238E27FC236}">
                <a16:creationId xmlns:a16="http://schemas.microsoft.com/office/drawing/2014/main" id="{C8230189-27A5-3C42-A9DE-EC3453BEAC1D}"/>
              </a:ext>
            </a:extLst>
          </p:cNvPr>
          <p:cNvSpPr/>
          <p:nvPr/>
        </p:nvSpPr>
        <p:spPr bwMode="auto">
          <a:xfrm>
            <a:off x="7315199" y="5969876"/>
            <a:ext cx="430527" cy="493986"/>
          </a:xfrm>
          <a:prstGeom prst="curvedLef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81" name="TextBox 80">
            <a:extLst>
              <a:ext uri="{FF2B5EF4-FFF2-40B4-BE49-F238E27FC236}">
                <a16:creationId xmlns:a16="http://schemas.microsoft.com/office/drawing/2014/main" id="{3632CDD9-34DE-A44B-B1B8-8AB5EA15404F}"/>
              </a:ext>
            </a:extLst>
          </p:cNvPr>
          <p:cNvSpPr txBox="1"/>
          <p:nvPr/>
        </p:nvSpPr>
        <p:spPr>
          <a:xfrm>
            <a:off x="1671146" y="3329954"/>
            <a:ext cx="1180138" cy="369332"/>
          </a:xfrm>
          <a:prstGeom prst="rect">
            <a:avLst/>
          </a:prstGeom>
          <a:solidFill>
            <a:schemeClr val="bg1"/>
          </a:solidFill>
          <a:ln>
            <a:solidFill>
              <a:schemeClr val="accent1"/>
            </a:solidFill>
          </a:ln>
        </p:spPr>
        <p:txBody>
          <a:bodyPr wrap="square" lIns="0" tIns="0" rIns="0" bIns="0" rtlCol="0">
            <a:spAutoFit/>
          </a:bodyPr>
          <a:lstStyle/>
          <a:p>
            <a:pPr algn="ctr"/>
            <a:r>
              <a:rPr lang="en-US" sz="1200" dirty="0">
                <a:solidFill>
                  <a:schemeClr val="accent1"/>
                </a:solidFill>
              </a:rPr>
              <a:t> Manage Policies</a:t>
            </a:r>
          </a:p>
          <a:p>
            <a:pPr algn="ctr"/>
            <a:r>
              <a:rPr lang="en-US" sz="1200" dirty="0">
                <a:solidFill>
                  <a:schemeClr val="accent1"/>
                </a:solidFill>
              </a:rPr>
              <a:t> Manage Groups</a:t>
            </a:r>
          </a:p>
        </p:txBody>
      </p:sp>
      <p:sp>
        <p:nvSpPr>
          <p:cNvPr id="85" name="TextBox 84">
            <a:extLst>
              <a:ext uri="{FF2B5EF4-FFF2-40B4-BE49-F238E27FC236}">
                <a16:creationId xmlns:a16="http://schemas.microsoft.com/office/drawing/2014/main" id="{5602B0D7-FD72-7043-9DC0-4670BE03A356}"/>
              </a:ext>
            </a:extLst>
          </p:cNvPr>
          <p:cNvSpPr txBox="1"/>
          <p:nvPr/>
        </p:nvSpPr>
        <p:spPr>
          <a:xfrm>
            <a:off x="3789966" y="3250974"/>
            <a:ext cx="1410454" cy="184666"/>
          </a:xfrm>
          <a:prstGeom prst="rect">
            <a:avLst/>
          </a:prstGeom>
          <a:solidFill>
            <a:schemeClr val="bg1"/>
          </a:solidFill>
          <a:ln>
            <a:solidFill>
              <a:schemeClr val="accent1"/>
            </a:solidFill>
          </a:ln>
        </p:spPr>
        <p:txBody>
          <a:bodyPr wrap="square" lIns="0" tIns="0" rIns="0" bIns="0" rtlCol="0">
            <a:spAutoFit/>
          </a:bodyPr>
          <a:lstStyle/>
          <a:p>
            <a:pPr algn="ctr"/>
            <a:r>
              <a:rPr lang="en-US" sz="1200" dirty="0">
                <a:solidFill>
                  <a:schemeClr val="accent1"/>
                </a:solidFill>
              </a:rPr>
              <a:t> Manage Groups</a:t>
            </a:r>
          </a:p>
        </p:txBody>
      </p:sp>
      <p:sp>
        <p:nvSpPr>
          <p:cNvPr id="86" name="TextBox 85">
            <a:extLst>
              <a:ext uri="{FF2B5EF4-FFF2-40B4-BE49-F238E27FC236}">
                <a16:creationId xmlns:a16="http://schemas.microsoft.com/office/drawing/2014/main" id="{A02F50D8-B6AC-2D4D-84E2-98FD86B0FCAC}"/>
              </a:ext>
            </a:extLst>
          </p:cNvPr>
          <p:cNvSpPr txBox="1"/>
          <p:nvPr/>
        </p:nvSpPr>
        <p:spPr>
          <a:xfrm>
            <a:off x="6096001" y="3474855"/>
            <a:ext cx="1491442" cy="187775"/>
          </a:xfrm>
          <a:prstGeom prst="rect">
            <a:avLst/>
          </a:prstGeom>
          <a:solidFill>
            <a:schemeClr val="bg1"/>
          </a:solidFill>
          <a:ln>
            <a:solidFill>
              <a:schemeClr val="accent1"/>
            </a:solidFill>
          </a:ln>
        </p:spPr>
        <p:txBody>
          <a:bodyPr wrap="square" lIns="0" tIns="0" rIns="0" bIns="0" rtlCol="0">
            <a:spAutoFit/>
          </a:bodyPr>
          <a:lstStyle/>
          <a:p>
            <a:pPr algn="ctr"/>
            <a:r>
              <a:rPr lang="en-US" sz="1200" dirty="0">
                <a:solidFill>
                  <a:schemeClr val="accent1"/>
                </a:solidFill>
              </a:rPr>
              <a:t>Collab with Group</a:t>
            </a:r>
          </a:p>
        </p:txBody>
      </p:sp>
      <p:sp>
        <p:nvSpPr>
          <p:cNvPr id="87" name="TextBox 86">
            <a:extLst>
              <a:ext uri="{FF2B5EF4-FFF2-40B4-BE49-F238E27FC236}">
                <a16:creationId xmlns:a16="http://schemas.microsoft.com/office/drawing/2014/main" id="{AA38AA5A-CFE2-7C45-856E-A63320E4F83E}"/>
              </a:ext>
            </a:extLst>
          </p:cNvPr>
          <p:cNvSpPr txBox="1"/>
          <p:nvPr/>
        </p:nvSpPr>
        <p:spPr>
          <a:xfrm>
            <a:off x="8309962" y="3290189"/>
            <a:ext cx="1491594" cy="184666"/>
          </a:xfrm>
          <a:prstGeom prst="rect">
            <a:avLst/>
          </a:prstGeom>
          <a:solidFill>
            <a:schemeClr val="bg1"/>
          </a:solidFill>
          <a:ln>
            <a:solidFill>
              <a:schemeClr val="accent1"/>
            </a:solidFill>
          </a:ln>
        </p:spPr>
        <p:txBody>
          <a:bodyPr wrap="square" lIns="0" tIns="0" rIns="0" bIns="0" rtlCol="0">
            <a:spAutoFit/>
          </a:bodyPr>
          <a:lstStyle/>
          <a:p>
            <a:pPr algn="ctr"/>
            <a:r>
              <a:rPr lang="en-US" sz="1200" dirty="0">
                <a:solidFill>
                  <a:schemeClr val="accent1"/>
                </a:solidFill>
              </a:rPr>
              <a:t> Manage Groups</a:t>
            </a:r>
          </a:p>
        </p:txBody>
      </p:sp>
      <p:sp>
        <p:nvSpPr>
          <p:cNvPr id="88" name="TextBox 87">
            <a:extLst>
              <a:ext uri="{FF2B5EF4-FFF2-40B4-BE49-F238E27FC236}">
                <a16:creationId xmlns:a16="http://schemas.microsoft.com/office/drawing/2014/main" id="{76E739B7-7C02-614C-9F6A-8A603B2998B8}"/>
              </a:ext>
            </a:extLst>
          </p:cNvPr>
          <p:cNvSpPr txBox="1"/>
          <p:nvPr/>
        </p:nvSpPr>
        <p:spPr>
          <a:xfrm>
            <a:off x="-352542" y="1389787"/>
            <a:ext cx="3200632" cy="215444"/>
          </a:xfrm>
          <a:prstGeom prst="rect">
            <a:avLst/>
          </a:prstGeom>
          <a:noFill/>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Segoe UI"/>
              </a:rPr>
              <a:t>Management</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52" name="Rectangle 51">
            <a:extLst>
              <a:ext uri="{FF2B5EF4-FFF2-40B4-BE49-F238E27FC236}">
                <a16:creationId xmlns:a16="http://schemas.microsoft.com/office/drawing/2014/main" id="{0A9A931F-4288-D04B-BA2D-79DB2B39310E}"/>
              </a:ext>
            </a:extLst>
          </p:cNvPr>
          <p:cNvSpPr/>
          <p:nvPr/>
        </p:nvSpPr>
        <p:spPr bwMode="auto">
          <a:xfrm>
            <a:off x="1117208" y="5669868"/>
            <a:ext cx="3090872" cy="9765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Groups Policies</a:t>
            </a:r>
            <a:br>
              <a:rPr lang="en-US" sz="1600" dirty="0">
                <a:gradFill>
                  <a:gsLst>
                    <a:gs pos="0">
                      <a:srgbClr val="FFFFFF"/>
                    </a:gs>
                    <a:gs pos="100000">
                      <a:srgbClr val="FFFFFF"/>
                    </a:gs>
                  </a:gsLst>
                  <a:lin ang="5400000" scaled="0"/>
                </a:gradFill>
                <a:ea typeface="Segoe UI" pitchFamily="34" charset="0"/>
                <a:cs typeface="Segoe UI" pitchFamily="34" charset="0"/>
              </a:rPr>
            </a:br>
            <a:r>
              <a:rPr lang="en-US" sz="1600" dirty="0">
                <a:gradFill>
                  <a:gsLst>
                    <a:gs pos="0">
                      <a:srgbClr val="FFFFFF"/>
                    </a:gs>
                    <a:gs pos="100000">
                      <a:srgbClr val="FFFFFF"/>
                    </a:gs>
                  </a:gsLst>
                  <a:lin ang="5400000" scaled="0"/>
                </a:gradFill>
                <a:ea typeface="Segoe UI" pitchFamily="34" charset="0"/>
                <a:cs typeface="Segoe UI" pitchFamily="34" charset="0"/>
              </a:rPr>
              <a:t>Azure Active Directory</a:t>
            </a:r>
            <a:br>
              <a:rPr lang="en-US" sz="1600" dirty="0">
                <a:gradFill>
                  <a:gsLst>
                    <a:gs pos="0">
                      <a:srgbClr val="FFFFFF"/>
                    </a:gs>
                    <a:gs pos="100000">
                      <a:srgbClr val="FFFFFF"/>
                    </a:gs>
                  </a:gsLst>
                  <a:lin ang="5400000" scaled="0"/>
                </a:gradFill>
                <a:ea typeface="Segoe UI" pitchFamily="34" charset="0"/>
                <a:cs typeface="Segoe UI" pitchFamily="34" charset="0"/>
              </a:rPr>
            </a:br>
            <a:r>
              <a:rPr lang="en-US" sz="1600" dirty="0">
                <a:gradFill>
                  <a:gsLst>
                    <a:gs pos="0">
                      <a:srgbClr val="FFFFFF"/>
                    </a:gs>
                    <a:gs pos="100000">
                      <a:srgbClr val="FFFFFF"/>
                    </a:gs>
                  </a:gsLst>
                  <a:lin ang="5400000" scaled="0"/>
                </a:gradFill>
                <a:ea typeface="Segoe UI" pitchFamily="34" charset="0"/>
                <a:cs typeface="Segoe UI" pitchFamily="34" charset="0"/>
              </a:rPr>
              <a:t>Security | Compliance Centers</a:t>
            </a:r>
          </a:p>
        </p:txBody>
      </p:sp>
      <p:cxnSp>
        <p:nvCxnSpPr>
          <p:cNvPr id="53" name="Straight Connector 52">
            <a:extLst>
              <a:ext uri="{FF2B5EF4-FFF2-40B4-BE49-F238E27FC236}">
                <a16:creationId xmlns:a16="http://schemas.microsoft.com/office/drawing/2014/main" id="{A497589F-9DE6-D947-B8D1-98C4819AD5EC}"/>
              </a:ext>
            </a:extLst>
          </p:cNvPr>
          <p:cNvCxnSpPr>
            <a:cxnSpLocks/>
            <a:stCxn id="8" idx="2"/>
            <a:endCxn id="52" idx="0"/>
          </p:cNvCxnSpPr>
          <p:nvPr/>
        </p:nvCxnSpPr>
        <p:spPr>
          <a:xfrm flipH="1">
            <a:off x="2662644" y="5192566"/>
            <a:ext cx="1483227" cy="477302"/>
          </a:xfrm>
          <a:prstGeom prst="line">
            <a:avLst/>
          </a:prstGeom>
          <a:ln w="12700" cap="flat" cmpd="sng" algn="ctr">
            <a:solidFill>
              <a:schemeClr val="accent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pic>
        <p:nvPicPr>
          <p:cNvPr id="5" name="Picture 4" descr="A screenshot of a cell phone&#10;&#10;Description automatically generated">
            <a:extLst>
              <a:ext uri="{FF2B5EF4-FFF2-40B4-BE49-F238E27FC236}">
                <a16:creationId xmlns:a16="http://schemas.microsoft.com/office/drawing/2014/main" id="{F1A6CF39-6355-3945-89B4-7BF0C5E12A65}"/>
              </a:ext>
            </a:extLst>
          </p:cNvPr>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681433" y="1682233"/>
            <a:ext cx="1070165" cy="1181528"/>
          </a:xfrm>
          <a:prstGeom prst="rect">
            <a:avLst/>
          </a:prstGeom>
          <a:ln>
            <a:solidFill>
              <a:schemeClr val="tx1"/>
            </a:solidFill>
          </a:ln>
        </p:spPr>
      </p:pic>
      <p:pic>
        <p:nvPicPr>
          <p:cNvPr id="54" name="Picture 53" descr="A picture containing drawing&#10;&#10;Description automatically generated">
            <a:extLst>
              <a:ext uri="{FF2B5EF4-FFF2-40B4-BE49-F238E27FC236}">
                <a16:creationId xmlns:a16="http://schemas.microsoft.com/office/drawing/2014/main" id="{CC81F3FB-1099-134B-88B5-E2B0D918CA92}"/>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9818312" y="2701439"/>
            <a:ext cx="1171778" cy="164392"/>
          </a:xfrm>
          <a:prstGeom prst="rect">
            <a:avLst/>
          </a:prstGeom>
        </p:spPr>
      </p:pic>
    </p:spTree>
    <p:extLst>
      <p:ext uri="{BB962C8B-B14F-4D97-AF65-F5344CB8AC3E}">
        <p14:creationId xmlns:p14="http://schemas.microsoft.com/office/powerpoint/2010/main" val="2498782876"/>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DB45A027-C3AD-4898-9ECB-B9DABAD1DFD4}"/>
              </a:ext>
            </a:extLst>
          </p:cNvPr>
          <p:cNvGraphicFramePr>
            <a:graphicFrameLocks noGrp="1"/>
          </p:cNvGraphicFramePr>
          <p:nvPr/>
        </p:nvGraphicFramePr>
        <p:xfrm>
          <a:off x="588264" y="1248746"/>
          <a:ext cx="5641615" cy="2072640"/>
        </p:xfrm>
        <a:graphic>
          <a:graphicData uri="http://schemas.openxmlformats.org/drawingml/2006/table">
            <a:tbl>
              <a:tblPr>
                <a:tableStyleId>{2D5ABB26-0587-4C30-8999-92F81FD0307C}</a:tableStyleId>
              </a:tblPr>
              <a:tblGrid>
                <a:gridCol w="2187525">
                  <a:extLst>
                    <a:ext uri="{9D8B030D-6E8A-4147-A177-3AD203B41FA5}">
                      <a16:colId xmlns:a16="http://schemas.microsoft.com/office/drawing/2014/main" val="2695336379"/>
                    </a:ext>
                  </a:extLst>
                </a:gridCol>
                <a:gridCol w="3454090">
                  <a:extLst>
                    <a:ext uri="{9D8B030D-6E8A-4147-A177-3AD203B41FA5}">
                      <a16:colId xmlns:a16="http://schemas.microsoft.com/office/drawing/2014/main" val="1744310670"/>
                    </a:ext>
                  </a:extLst>
                </a:gridCol>
              </a:tblGrid>
              <a:tr h="236836">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a:ln>
                            <a:noFill/>
                          </a:ln>
                          <a:solidFill>
                            <a:srgbClr val="0078D4"/>
                          </a:solidFill>
                          <a:effectLst/>
                          <a:uLnTx/>
                          <a:uFillTx/>
                          <a:latin typeface="+mj-lt"/>
                        </a:rPr>
                        <a:t>Key Resources</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78D4"/>
                        </a:solidFill>
                        <a:effectLst/>
                        <a:uLnTx/>
                        <a:uFillTx/>
                        <a:latin typeface="+mj-lt"/>
                        <a:ea typeface="+mn-ea"/>
                        <a:cs typeface="+mn-cs"/>
                      </a:endParaRPr>
                    </a:p>
                  </a:txBody>
                  <a:tcPr marL="0" marR="0" marT="0" marB="0">
                    <a:noFill/>
                  </a:tcPr>
                </a:tc>
                <a:tc>
                  <a:txBody>
                    <a:bodyPr/>
                    <a:lstStyle/>
                    <a:p>
                      <a:endParaRPr lang="en-US" sz="2000"/>
                    </a:p>
                  </a:txBody>
                  <a:tcPr marL="0" marR="0" marT="0" marB="0">
                    <a:noFill/>
                  </a:tcPr>
                </a:tc>
                <a:extLst>
                  <a:ext uri="{0D108BD9-81ED-4DB2-BD59-A6C34878D82A}">
                    <a16:rowId xmlns:a16="http://schemas.microsoft.com/office/drawing/2014/main" val="2288682825"/>
                  </a:ext>
                </a:extLst>
              </a:tr>
              <a:tr h="236836">
                <a:tc>
                  <a:txBody>
                    <a:bodyPr/>
                    <a:lstStyle/>
                    <a:p>
                      <a:r>
                        <a:rPr lang="en-US" sz="2000"/>
                        <a:t>Tech Community</a:t>
                      </a:r>
                    </a:p>
                  </a:txBody>
                  <a:tcPr marL="0" marR="0" marT="0" marB="0">
                    <a:noFill/>
                  </a:tcPr>
                </a:tc>
                <a:tc>
                  <a:txBody>
                    <a:bodyPr/>
                    <a:lstStyle/>
                    <a:p>
                      <a:r>
                        <a:rPr lang="en-US" sz="2000">
                          <a:hlinkClick r:id="rId3"/>
                        </a:rPr>
                        <a:t>aka.ms/M365GroupsTC </a:t>
                      </a:r>
                      <a:endParaRPr lang="en-US" sz="2000"/>
                    </a:p>
                  </a:txBody>
                  <a:tcPr marL="0" marR="0" marT="0" marB="0">
                    <a:noFill/>
                  </a:tcPr>
                </a:tc>
                <a:extLst>
                  <a:ext uri="{0D108BD9-81ED-4DB2-BD59-A6C34878D82A}">
                    <a16:rowId xmlns:a16="http://schemas.microsoft.com/office/drawing/2014/main" val="263429036"/>
                  </a:ext>
                </a:extLst>
              </a:tr>
              <a:tr h="236836">
                <a:tc>
                  <a:txBody>
                    <a:bodyPr/>
                    <a:lstStyle/>
                    <a:p>
                      <a:r>
                        <a:rPr lang="en-US" sz="2000"/>
                        <a:t>User voice</a:t>
                      </a:r>
                    </a:p>
                  </a:txBody>
                  <a:tcPr marL="0" marR="0" marT="0" marB="0">
                    <a:noFill/>
                  </a:tcPr>
                </a:tc>
                <a:tc>
                  <a:txBody>
                    <a:bodyPr/>
                    <a:lstStyle/>
                    <a:p>
                      <a:r>
                        <a:rPr lang="en-US" sz="2000">
                          <a:hlinkClick r:id="rId4"/>
                        </a:rPr>
                        <a:t>aka.ms/M365GroupsUV</a:t>
                      </a:r>
                      <a:endParaRPr lang="en-US" sz="2000"/>
                    </a:p>
                  </a:txBody>
                  <a:tcPr marL="0" marR="0" marT="0" marB="0">
                    <a:noFill/>
                  </a:tcPr>
                </a:tc>
                <a:extLst>
                  <a:ext uri="{0D108BD9-81ED-4DB2-BD59-A6C34878D82A}">
                    <a16:rowId xmlns:a16="http://schemas.microsoft.com/office/drawing/2014/main" val="1425163154"/>
                  </a:ext>
                </a:extLst>
              </a:tr>
              <a:tr h="236836">
                <a:tc>
                  <a:txBody>
                    <a:bodyPr/>
                    <a:lstStyle/>
                    <a:p>
                      <a:r>
                        <a:rPr lang="en-US" sz="2000"/>
                        <a:t>Microsoft Graph</a:t>
                      </a:r>
                    </a:p>
                  </a:txBody>
                  <a:tcPr marL="0" marR="0" marT="0" marB="0">
                    <a:noFill/>
                  </a:tcPr>
                </a:tc>
                <a:tc>
                  <a:txBody>
                    <a:bodyPr/>
                    <a:lstStyle/>
                    <a:p>
                      <a:r>
                        <a:rPr lang="en-US" sz="2000">
                          <a:hlinkClick r:id="rId5"/>
                        </a:rPr>
                        <a:t>aka.ms/M365GroupsGraph</a:t>
                      </a:r>
                      <a:endParaRPr lang="en-US" sz="2000"/>
                    </a:p>
                  </a:txBody>
                  <a:tcPr marL="0" marR="0" marT="0" marB="0">
                    <a:noFill/>
                  </a:tcPr>
                </a:tc>
                <a:extLst>
                  <a:ext uri="{0D108BD9-81ED-4DB2-BD59-A6C34878D82A}">
                    <a16:rowId xmlns:a16="http://schemas.microsoft.com/office/drawing/2014/main" val="416518875"/>
                  </a:ext>
                </a:extLst>
              </a:tr>
              <a:tr h="236836">
                <a:tc>
                  <a:txBody>
                    <a:bodyPr/>
                    <a:lstStyle/>
                    <a:p>
                      <a:r>
                        <a:rPr kumimoji="0" lang="en-US" sz="2000" u="none" strike="noStrike" kern="1200" cap="none" spc="0" normalizeH="0" baseline="0" noProof="0">
                          <a:ln>
                            <a:noFill/>
                          </a:ln>
                          <a:effectLst/>
                          <a:uLnTx/>
                          <a:uFillTx/>
                        </a:rPr>
                        <a:t>Roadmap</a:t>
                      </a:r>
                      <a:endParaRPr lang="en-US" sz="2000"/>
                    </a:p>
                  </a:txBody>
                  <a:tcPr marL="0" marR="0" marT="0" marB="0">
                    <a:noFill/>
                  </a:tcPr>
                </a:tc>
                <a:tc>
                  <a:txBody>
                    <a:bodyPr/>
                    <a:lstStyle/>
                    <a:p>
                      <a:r>
                        <a:rPr kumimoji="0" lang="en-US" sz="2000" u="none" strike="noStrike" kern="1200" cap="none" spc="0" normalizeH="0" baseline="0" noProof="0">
                          <a:ln>
                            <a:noFill/>
                          </a:ln>
                          <a:effectLst/>
                          <a:uLnTx/>
                          <a:uFillTx/>
                          <a:hlinkClick r:id="rId6"/>
                        </a:rPr>
                        <a:t>office.com/roadmap</a:t>
                      </a:r>
                      <a:endParaRPr lang="en-US" sz="2000"/>
                    </a:p>
                  </a:txBody>
                  <a:tcPr marL="0" marR="0" marT="0" marB="0">
                    <a:noFill/>
                  </a:tcPr>
                </a:tc>
                <a:extLst>
                  <a:ext uri="{0D108BD9-81ED-4DB2-BD59-A6C34878D82A}">
                    <a16:rowId xmlns:a16="http://schemas.microsoft.com/office/drawing/2014/main" val="3401308534"/>
                  </a:ext>
                </a:extLst>
              </a:tr>
              <a:tr h="236836">
                <a:tc>
                  <a:txBody>
                    <a:bodyPr/>
                    <a:lstStyle/>
                    <a:p>
                      <a:r>
                        <a:rPr kumimoji="0" lang="en-US" sz="2000" u="none" strike="noStrike" kern="1200" cap="none" spc="0" normalizeH="0" baseline="0" noProof="0">
                          <a:ln>
                            <a:noFill/>
                          </a:ln>
                          <a:effectLst/>
                          <a:uLnTx/>
                          <a:uFillTx/>
                        </a:rPr>
                        <a:t>FastTrack</a:t>
                      </a:r>
                      <a:endParaRPr lang="en-US" sz="2000"/>
                    </a:p>
                  </a:txBody>
                  <a:tcPr marL="0" marR="0" marT="0" marB="0">
                    <a:noFill/>
                  </a:tcPr>
                </a:tc>
                <a:tc>
                  <a:txBody>
                    <a:bodyPr/>
                    <a:lstStyle/>
                    <a:p>
                      <a:r>
                        <a:rPr lang="en-US" sz="2000" dirty="0">
                          <a:hlinkClick r:id="rId7"/>
                        </a:rPr>
                        <a:t>microsoft.com/</a:t>
                      </a:r>
                      <a:r>
                        <a:rPr lang="en-US" sz="2000" dirty="0" err="1">
                          <a:hlinkClick r:id="rId7"/>
                        </a:rPr>
                        <a:t>fasttrack</a:t>
                      </a:r>
                      <a:endParaRPr lang="en-US" sz="2000" dirty="0"/>
                    </a:p>
                  </a:txBody>
                  <a:tcPr marL="0" marR="0" marT="0" marB="0">
                    <a:noFill/>
                  </a:tcPr>
                </a:tc>
                <a:extLst>
                  <a:ext uri="{0D108BD9-81ED-4DB2-BD59-A6C34878D82A}">
                    <a16:rowId xmlns:a16="http://schemas.microsoft.com/office/drawing/2014/main" val="1190796382"/>
                  </a:ext>
                </a:extLst>
              </a:tr>
            </a:tbl>
          </a:graphicData>
        </a:graphic>
      </p:graphicFrame>
      <p:cxnSp>
        <p:nvCxnSpPr>
          <p:cNvPr id="15" name="Straight Connector 14">
            <a:extLst>
              <a:ext uri="{FF2B5EF4-FFF2-40B4-BE49-F238E27FC236}">
                <a16:creationId xmlns:a16="http://schemas.microsoft.com/office/drawing/2014/main" id="{3AF89604-566E-43B4-BD56-93347C11555D}"/>
              </a:ext>
            </a:extLst>
          </p:cNvPr>
          <p:cNvCxnSpPr/>
          <p:nvPr/>
        </p:nvCxnSpPr>
        <p:spPr>
          <a:xfrm>
            <a:off x="588263" y="1203933"/>
            <a:ext cx="5641616" cy="0"/>
          </a:xfrm>
          <a:prstGeom prst="line">
            <a:avLst/>
          </a:prstGeom>
          <a:ln w="19050">
            <a:solidFill>
              <a:schemeClr val="bg2">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1C571A2-471F-45F3-8B29-0B8ABAEB6676}"/>
              </a:ext>
            </a:extLst>
          </p:cNvPr>
          <p:cNvSpPr/>
          <p:nvPr/>
        </p:nvSpPr>
        <p:spPr bwMode="auto">
          <a:xfrm>
            <a:off x="6921544" y="486"/>
            <a:ext cx="5269592" cy="6857023"/>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02" fontAlgn="base">
              <a:spcBef>
                <a:spcPct val="0"/>
              </a:spcBef>
              <a:spcAft>
                <a:spcPct val="0"/>
              </a:spcAft>
            </a:pPr>
            <a:endParaRPr lang="en-US" sz="1961" err="1">
              <a:gradFill>
                <a:gsLst>
                  <a:gs pos="0">
                    <a:srgbClr val="FFFFFF"/>
                  </a:gs>
                  <a:gs pos="100000">
                    <a:srgbClr val="FFFFFF"/>
                  </a:gs>
                </a:gsLst>
                <a:lin ang="5400000" scaled="0"/>
              </a:gradFill>
              <a:ea typeface="Segoe UI" pitchFamily="34" charset="0"/>
              <a:cs typeface="Segoe UI" pitchFamily="34" charset="0"/>
            </a:endParaRPr>
          </a:p>
        </p:txBody>
      </p:sp>
      <p:sp>
        <p:nvSpPr>
          <p:cNvPr id="27" name="Title 26">
            <a:extLst>
              <a:ext uri="{FF2B5EF4-FFF2-40B4-BE49-F238E27FC236}">
                <a16:creationId xmlns:a16="http://schemas.microsoft.com/office/drawing/2014/main" id="{128C90ED-3535-484C-A924-EA46BC69BF82}"/>
              </a:ext>
            </a:extLst>
          </p:cNvPr>
          <p:cNvSpPr>
            <a:spLocks noGrp="1"/>
          </p:cNvSpPr>
          <p:nvPr>
            <p:ph type="title"/>
          </p:nvPr>
        </p:nvSpPr>
        <p:spPr>
          <a:xfrm>
            <a:off x="588263" y="457200"/>
            <a:ext cx="2380020" cy="553998"/>
          </a:xfrm>
        </p:spPr>
        <p:txBody>
          <a:bodyPr/>
          <a:lstStyle/>
          <a:p>
            <a:r>
              <a:rPr lang="en-US"/>
              <a:t>Thank you!</a:t>
            </a:r>
          </a:p>
        </p:txBody>
      </p:sp>
      <p:cxnSp>
        <p:nvCxnSpPr>
          <p:cNvPr id="22" name="Straight Connector 21">
            <a:extLst>
              <a:ext uri="{FF2B5EF4-FFF2-40B4-BE49-F238E27FC236}">
                <a16:creationId xmlns:a16="http://schemas.microsoft.com/office/drawing/2014/main" id="{7C944F2D-480A-42F9-B36B-31FF75BCE7E0}"/>
              </a:ext>
            </a:extLst>
          </p:cNvPr>
          <p:cNvCxnSpPr>
            <a:cxnSpLocks/>
          </p:cNvCxnSpPr>
          <p:nvPr/>
        </p:nvCxnSpPr>
        <p:spPr>
          <a:xfrm>
            <a:off x="588263" y="3418258"/>
            <a:ext cx="5641616" cy="0"/>
          </a:xfrm>
          <a:prstGeom prst="line">
            <a:avLst/>
          </a:prstGeom>
          <a:ln w="19050">
            <a:solidFill>
              <a:schemeClr val="bg2">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56AD1EA2-BE2F-D641-8E70-7A3EE59EB2DE}"/>
              </a:ext>
            </a:extLst>
          </p:cNvPr>
          <p:cNvSpPr txBox="1">
            <a:spLocks/>
          </p:cNvSpPr>
          <p:nvPr/>
        </p:nvSpPr>
        <p:spPr>
          <a:xfrm>
            <a:off x="1705430" y="3962399"/>
            <a:ext cx="9144000" cy="1160105"/>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Arun </a:t>
            </a:r>
            <a:r>
              <a:rPr lang="en-US" dirty="0" err="1"/>
              <a:t>Varadharajan</a:t>
            </a:r>
            <a:endParaRPr lang="en-US" dirty="0"/>
          </a:p>
          <a:p>
            <a:pPr marL="0" indent="0">
              <a:buNone/>
            </a:pPr>
            <a:r>
              <a:rPr lang="en-US" sz="1600" dirty="0"/>
              <a:t>Principal Program Manager</a:t>
            </a:r>
            <a:endParaRPr lang="en-US" sz="900" dirty="0">
              <a:solidFill>
                <a:srgbClr val="0078D4"/>
              </a:solidFill>
              <a:cs typeface="Segoe UI"/>
              <a:hlinkClick r:id="rId8">
                <a:extLst>
                  <a:ext uri="{A12FA001-AC4F-418D-AE19-62706E023703}">
                    <ahyp:hlinkClr xmlns:ahyp="http://schemas.microsoft.com/office/drawing/2018/hyperlinkcolor" val="tx"/>
                  </a:ext>
                </a:extLst>
              </a:hlinkClick>
            </a:endParaRPr>
          </a:p>
          <a:p>
            <a:pPr marL="0" indent="0">
              <a:buNone/>
            </a:pPr>
            <a:r>
              <a:rPr lang="en-US" sz="1400" dirty="0">
                <a:cs typeface="Segoe UI"/>
                <a:hlinkClick r:id="rId8">
                  <a:extLst>
                    <a:ext uri="{A12FA001-AC4F-418D-AE19-62706E023703}">
                      <ahyp:hlinkClr xmlns:ahyp="http://schemas.microsoft.com/office/drawing/2018/hyperlinkcolor" val="tx"/>
                    </a:ext>
                  </a:extLst>
                </a:hlinkClick>
              </a:rPr>
              <a:t>arvaradh@microsoft.com</a:t>
            </a:r>
            <a:endParaRPr lang="en-US" sz="1400" dirty="0">
              <a:cs typeface="Segoe UI"/>
            </a:endParaRPr>
          </a:p>
        </p:txBody>
      </p:sp>
      <p:pic>
        <p:nvPicPr>
          <p:cNvPr id="14" name="Picture 13">
            <a:extLst>
              <a:ext uri="{FF2B5EF4-FFF2-40B4-BE49-F238E27FC236}">
                <a16:creationId xmlns:a16="http://schemas.microsoft.com/office/drawing/2014/main" id="{C6425C8A-6427-5C47-B20D-35A86DA0E8FA}"/>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20000"/>
                    </a14:imgEffect>
                  </a14:imgLayer>
                </a14:imgProps>
              </a:ext>
            </a:extLst>
          </a:blip>
          <a:stretch>
            <a:fillRect/>
          </a:stretch>
        </p:blipFill>
        <p:spPr>
          <a:xfrm>
            <a:off x="584200" y="3918911"/>
            <a:ext cx="1010308" cy="1010308"/>
          </a:xfrm>
          <a:prstGeom prst="ellipse">
            <a:avLst/>
          </a:prstGeom>
          <a:ln w="63500" cap="rnd">
            <a:noFill/>
          </a:ln>
          <a:effectLst/>
        </p:spPr>
      </p:pic>
    </p:spTree>
    <p:extLst>
      <p:ext uri="{BB962C8B-B14F-4D97-AF65-F5344CB8AC3E}">
        <p14:creationId xmlns:p14="http://schemas.microsoft.com/office/powerpoint/2010/main" val="419309018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3035808"/>
            <a:ext cx="9144000" cy="498598"/>
          </a:xfrm>
        </p:spPr>
        <p:txBody>
          <a:bodyPr/>
          <a:lstStyle/>
          <a:p>
            <a:r>
              <a:rPr lang="en-US" dirty="0"/>
              <a:t>Thank You</a:t>
            </a:r>
          </a:p>
        </p:txBody>
      </p:sp>
    </p:spTree>
    <p:extLst>
      <p:ext uri="{BB962C8B-B14F-4D97-AF65-F5344CB8AC3E}">
        <p14:creationId xmlns:p14="http://schemas.microsoft.com/office/powerpoint/2010/main" val="20990175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2537210"/>
            <a:ext cx="9144000" cy="997196"/>
          </a:xfrm>
        </p:spPr>
        <p:txBody>
          <a:bodyPr/>
          <a:lstStyle/>
          <a:p>
            <a:r>
              <a:rPr lang="en-US" dirty="0"/>
              <a:t>Microsoft 365 Groups Architecture</a:t>
            </a:r>
            <a:br>
              <a:rPr lang="en-US" dirty="0"/>
            </a:br>
            <a:r>
              <a:rPr lang="en-GB" dirty="0"/>
              <a:t>Group Creation/Provisioning</a:t>
            </a:r>
            <a:endParaRPr lang="en-US" dirty="0"/>
          </a:p>
        </p:txBody>
      </p:sp>
    </p:spTree>
    <p:extLst>
      <p:ext uri="{BB962C8B-B14F-4D97-AF65-F5344CB8AC3E}">
        <p14:creationId xmlns:p14="http://schemas.microsoft.com/office/powerpoint/2010/main" val="388378868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75C94-955F-4373-8C6A-828B7ABFB4E5}"/>
              </a:ext>
            </a:extLst>
          </p:cNvPr>
          <p:cNvSpPr>
            <a:spLocks noGrp="1"/>
          </p:cNvSpPr>
          <p:nvPr>
            <p:ph type="title"/>
          </p:nvPr>
        </p:nvSpPr>
        <p:spPr/>
        <p:txBody>
          <a:bodyPr/>
          <a:lstStyle/>
          <a:p>
            <a:r>
              <a:rPr lang="en-US" dirty="0"/>
              <a:t>Groups Visibility</a:t>
            </a:r>
          </a:p>
        </p:txBody>
      </p:sp>
      <p:sp>
        <p:nvSpPr>
          <p:cNvPr id="9" name="Rectangle 8">
            <a:extLst>
              <a:ext uri="{FF2B5EF4-FFF2-40B4-BE49-F238E27FC236}">
                <a16:creationId xmlns:a16="http://schemas.microsoft.com/office/drawing/2014/main" id="{D3EC0FE0-5D84-0F4D-8D07-3312054CA779}"/>
              </a:ext>
            </a:extLst>
          </p:cNvPr>
          <p:cNvSpPr/>
          <p:nvPr/>
        </p:nvSpPr>
        <p:spPr>
          <a:xfrm>
            <a:off x="5774292" y="6563249"/>
            <a:ext cx="8921989" cy="258532"/>
          </a:xfrm>
          <a:prstGeom prst="rect">
            <a:avLst/>
          </a:prstGeom>
        </p:spPr>
        <p:txBody>
          <a:bodyPr wrap="square">
            <a:spAutoFit/>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*SharePoint site collections – can be group-</a:t>
            </a:r>
            <a:r>
              <a:rPr kumimoji="0" lang="en-US" sz="1200" b="0" i="0" u="none" strike="noStrike" kern="1200" cap="none" spc="0" normalizeH="0" baseline="0" noProof="0" err="1">
                <a:ln>
                  <a:noFill/>
                </a:ln>
                <a:solidFill>
                  <a:srgbClr val="000000"/>
                </a:solidFill>
                <a:effectLst/>
                <a:uLnTx/>
                <a:uFillTx/>
                <a:latin typeface="Arial" panose="020B0604020202020204" pitchFamily="34" charset="0"/>
                <a:ea typeface="+mn-ea"/>
                <a:cs typeface="+mn-cs"/>
              </a:rPr>
              <a:t>ified</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and are visible in Outlook by default</a:t>
            </a:r>
          </a:p>
        </p:txBody>
      </p:sp>
      <p:sp>
        <p:nvSpPr>
          <p:cNvPr id="8" name="Rectangle 7">
            <a:extLst>
              <a:ext uri="{FF2B5EF4-FFF2-40B4-BE49-F238E27FC236}">
                <a16:creationId xmlns:a16="http://schemas.microsoft.com/office/drawing/2014/main" id="{9402345E-CCEF-4C60-9A71-A60868011DE0}"/>
              </a:ext>
            </a:extLst>
          </p:cNvPr>
          <p:cNvSpPr/>
          <p:nvPr/>
        </p:nvSpPr>
        <p:spPr bwMode="auto">
          <a:xfrm>
            <a:off x="578370" y="1482510"/>
            <a:ext cx="11204658" cy="3338614"/>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 name="Rectangle 6">
            <a:extLst>
              <a:ext uri="{FF2B5EF4-FFF2-40B4-BE49-F238E27FC236}">
                <a16:creationId xmlns:a16="http://schemas.microsoft.com/office/drawing/2014/main" id="{E64DFE70-2D4F-4828-BCE3-E7222C3B0A93}"/>
              </a:ext>
            </a:extLst>
          </p:cNvPr>
          <p:cNvSpPr/>
          <p:nvPr/>
        </p:nvSpPr>
        <p:spPr bwMode="auto">
          <a:xfrm>
            <a:off x="578370" y="5045263"/>
            <a:ext cx="11204658" cy="988107"/>
          </a:xfrm>
          <a:prstGeom prst="rect">
            <a:avLst/>
          </a:prstGeom>
          <a:solidFill>
            <a:schemeClr val="bg1"/>
          </a:solidFill>
          <a:ln w="10795" cap="flat" cmpd="sng" algn="ctr">
            <a:noFill/>
            <a:prstDash val="solid"/>
          </a:ln>
          <a:effectLst>
            <a:outerShdw blurRad="152400" sx="101000" sy="101000" algn="tl" rotWithShape="0">
              <a:prstClr val="black">
                <a:alpha val="29000"/>
              </a:prstClr>
            </a:outerShdw>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0" name="TextBox 10">
            <a:extLst>
              <a:ext uri="{FF2B5EF4-FFF2-40B4-BE49-F238E27FC236}">
                <a16:creationId xmlns:a16="http://schemas.microsoft.com/office/drawing/2014/main" id="{69C0FE11-B324-431D-84EC-E0837FE8192D}"/>
              </a:ext>
            </a:extLst>
          </p:cNvPr>
          <p:cNvSpPr txBox="1"/>
          <p:nvPr/>
        </p:nvSpPr>
        <p:spPr>
          <a:xfrm>
            <a:off x="1735082" y="2708072"/>
            <a:ext cx="3233758" cy="50056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a:ln>
                  <a:noFill/>
                </a:ln>
                <a:gradFill>
                  <a:gsLst>
                    <a:gs pos="0">
                      <a:srgbClr val="353535"/>
                    </a:gs>
                    <a:gs pos="100000">
                      <a:srgbClr val="353535"/>
                    </a:gs>
                  </a:gsLst>
                  <a:lin ang="5400000" scaled="0"/>
                </a:gradFill>
                <a:effectLst/>
                <a:uLnTx/>
                <a:uFillTx/>
                <a:latin typeface="Segoe UI Semibold"/>
                <a:ea typeface="+mn-ea"/>
                <a:cs typeface="Segoe UI" pitchFamily="34" charset="0"/>
              </a:rPr>
              <a:t>Outlook</a:t>
            </a:r>
          </a:p>
        </p:txBody>
      </p:sp>
      <p:sp>
        <p:nvSpPr>
          <p:cNvPr id="14" name="TextBox 10">
            <a:extLst>
              <a:ext uri="{FF2B5EF4-FFF2-40B4-BE49-F238E27FC236}">
                <a16:creationId xmlns:a16="http://schemas.microsoft.com/office/drawing/2014/main" id="{4309D490-7EAC-4665-89E3-A40CA03A45F4}"/>
              </a:ext>
            </a:extLst>
          </p:cNvPr>
          <p:cNvSpPr txBox="1"/>
          <p:nvPr/>
        </p:nvSpPr>
        <p:spPr>
          <a:xfrm>
            <a:off x="4981924" y="2708072"/>
            <a:ext cx="3233758" cy="50056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a:ln>
                  <a:noFill/>
                </a:ln>
                <a:gradFill>
                  <a:gsLst>
                    <a:gs pos="0">
                      <a:srgbClr val="353535"/>
                    </a:gs>
                    <a:gs pos="100000">
                      <a:srgbClr val="353535"/>
                    </a:gs>
                  </a:gsLst>
                  <a:lin ang="5400000" scaled="0"/>
                </a:gradFill>
                <a:effectLst/>
                <a:uLnTx/>
                <a:uFillTx/>
                <a:latin typeface="Segoe UI Semibold"/>
                <a:ea typeface="+mn-ea"/>
                <a:cs typeface="Segoe UI" pitchFamily="34" charset="0"/>
              </a:rPr>
              <a:t>Teams</a:t>
            </a:r>
          </a:p>
        </p:txBody>
      </p:sp>
      <p:sp>
        <p:nvSpPr>
          <p:cNvPr id="16" name="TextBox 10">
            <a:extLst>
              <a:ext uri="{FF2B5EF4-FFF2-40B4-BE49-F238E27FC236}">
                <a16:creationId xmlns:a16="http://schemas.microsoft.com/office/drawing/2014/main" id="{481AAEF3-1238-4452-9791-B984D68D0E7D}"/>
              </a:ext>
            </a:extLst>
          </p:cNvPr>
          <p:cNvSpPr txBox="1"/>
          <p:nvPr/>
        </p:nvSpPr>
        <p:spPr>
          <a:xfrm>
            <a:off x="8668512" y="2708072"/>
            <a:ext cx="3233758" cy="50056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a:ln>
                  <a:noFill/>
                </a:ln>
                <a:gradFill>
                  <a:gsLst>
                    <a:gs pos="0">
                      <a:srgbClr val="353535"/>
                    </a:gs>
                    <a:gs pos="100000">
                      <a:srgbClr val="353535"/>
                    </a:gs>
                  </a:gsLst>
                  <a:lin ang="5400000" scaled="0"/>
                </a:gradFill>
                <a:effectLst/>
                <a:uLnTx/>
                <a:uFillTx/>
                <a:latin typeface="Segoe UI Semibold"/>
                <a:ea typeface="+mn-ea"/>
                <a:cs typeface="Segoe UI" pitchFamily="34" charset="0"/>
              </a:rPr>
              <a:t>Yammer</a:t>
            </a:r>
          </a:p>
        </p:txBody>
      </p:sp>
      <p:sp>
        <p:nvSpPr>
          <p:cNvPr id="18" name="TextBox 17">
            <a:extLst>
              <a:ext uri="{FF2B5EF4-FFF2-40B4-BE49-F238E27FC236}">
                <a16:creationId xmlns:a16="http://schemas.microsoft.com/office/drawing/2014/main" id="{264B0C5C-E0AE-49EA-B624-7476A23882AE}"/>
              </a:ext>
            </a:extLst>
          </p:cNvPr>
          <p:cNvSpPr txBox="1"/>
          <p:nvPr/>
        </p:nvSpPr>
        <p:spPr>
          <a:xfrm>
            <a:off x="1735082" y="3201897"/>
            <a:ext cx="2617585" cy="1231106"/>
          </a:xfrm>
          <a:prstGeom prst="rect">
            <a:avLst/>
          </a:prstGeom>
          <a:noFill/>
        </p:spPr>
        <p:txBody>
          <a:bodyPr wrap="square" lIns="91440" tIns="0" rIns="0" bIns="0" rtlCol="0">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IN" sz="14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Groups created in Outlook are </a:t>
            </a:r>
            <a:r>
              <a:rPr kumimoji="0" lang="en-IN" sz="140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not </a:t>
            </a:r>
            <a:r>
              <a:rPr kumimoji="0" lang="en-IN" sz="14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visible in Teams</a:t>
            </a:r>
            <a:endParaRPr kumimoji="0" lang="en-IN" sz="1400" b="1"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endParaRPr>
          </a:p>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IN" sz="140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Default </a:t>
            </a:r>
            <a:r>
              <a:rPr kumimoji="0" lang="en-IN" sz="14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visibility for Group via SharePoint, Planner, and Stream</a:t>
            </a:r>
          </a:p>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Can be </a:t>
            </a:r>
            <a:r>
              <a:rPr kumimoji="0" lang="en-IN" sz="14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Team-</a:t>
            </a:r>
            <a:r>
              <a:rPr kumimoji="0" lang="en-IN" sz="1400" b="0" i="0" u="none" strike="noStrike" kern="1200" cap="none" spc="0" normalizeH="0" baseline="0" noProof="0" dirty="0" err="1">
                <a:ln>
                  <a:noFill/>
                </a:ln>
                <a:solidFill>
                  <a:srgbClr val="000000"/>
                </a:solidFill>
                <a:effectLst/>
                <a:uLnTx/>
                <a:uFillTx/>
                <a:latin typeface="Segoe UI"/>
                <a:ea typeface="+mn-ea"/>
                <a:cs typeface="Segoe UI Semilight" panose="020B0402040204020203" pitchFamily="34" charset="0"/>
              </a:rPr>
              <a:t>ified</a:t>
            </a:r>
            <a:endParaRPr kumimoji="0" lang="en-US" sz="14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endParaRPr>
          </a:p>
        </p:txBody>
      </p:sp>
      <p:pic>
        <p:nvPicPr>
          <p:cNvPr id="2050" name="Picture 2" descr="Image result for ms outlook new icon">
            <a:extLst>
              <a:ext uri="{FF2B5EF4-FFF2-40B4-BE49-F238E27FC236}">
                <a16:creationId xmlns:a16="http://schemas.microsoft.com/office/drawing/2014/main" id="{B632E748-5433-4B24-B97F-F97E0614A18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35082" y="1749308"/>
            <a:ext cx="773048" cy="7189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s yammer new icon">
            <a:extLst>
              <a:ext uri="{FF2B5EF4-FFF2-40B4-BE49-F238E27FC236}">
                <a16:creationId xmlns:a16="http://schemas.microsoft.com/office/drawing/2014/main" id="{DF853B62-494F-4654-804B-449874AEA687}"/>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68512" y="1574107"/>
            <a:ext cx="967726" cy="9677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ms teams  new icon">
            <a:extLst>
              <a:ext uri="{FF2B5EF4-FFF2-40B4-BE49-F238E27FC236}">
                <a16:creationId xmlns:a16="http://schemas.microsoft.com/office/drawing/2014/main" id="{03D30848-A646-4507-9E76-FF51A7802B13}"/>
              </a:ext>
            </a:extLst>
          </p:cNvPr>
          <p:cNvPicPr>
            <a:picLocks noChangeAspect="1" noChangeArrowheads="1"/>
          </p:cNvPicPr>
          <p:nvPr/>
        </p:nvPicPr>
        <p:blipFill>
          <a:blip r:embed="rId5" cstate="email">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a:fillRect/>
          </a:stretch>
        </p:blipFill>
        <p:spPr bwMode="auto">
          <a:xfrm>
            <a:off x="4981924" y="1641928"/>
            <a:ext cx="872596" cy="87259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BBD84580-2483-4A1F-A515-9914BDDC7AF7}"/>
              </a:ext>
            </a:extLst>
          </p:cNvPr>
          <p:cNvSpPr txBox="1"/>
          <p:nvPr/>
        </p:nvSpPr>
        <p:spPr>
          <a:xfrm>
            <a:off x="4981924" y="3201897"/>
            <a:ext cx="2698645" cy="938719"/>
          </a:xfrm>
          <a:prstGeom prst="rect">
            <a:avLst/>
          </a:prstGeom>
          <a:noFill/>
        </p:spPr>
        <p:txBody>
          <a:bodyPr wrap="square" lIns="91440" tIns="0" rIns="0" bIns="0" rtlCol="0">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IN" sz="14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Groups created in Teams are not visible in Outlook</a:t>
            </a:r>
          </a:p>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IN" sz="14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Can be exposed in Outlook using PowerShell</a:t>
            </a:r>
            <a:endParaRPr kumimoji="0" lang="en-US" sz="14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endParaRPr>
          </a:p>
        </p:txBody>
      </p:sp>
      <p:sp>
        <p:nvSpPr>
          <p:cNvPr id="20" name="TextBox 19">
            <a:extLst>
              <a:ext uri="{FF2B5EF4-FFF2-40B4-BE49-F238E27FC236}">
                <a16:creationId xmlns:a16="http://schemas.microsoft.com/office/drawing/2014/main" id="{8C036FD8-0919-4018-BAC6-5E4B468AC9FB}"/>
              </a:ext>
            </a:extLst>
          </p:cNvPr>
          <p:cNvSpPr txBox="1"/>
          <p:nvPr/>
        </p:nvSpPr>
        <p:spPr>
          <a:xfrm>
            <a:off x="8668512" y="3201897"/>
            <a:ext cx="2710460" cy="938719"/>
          </a:xfrm>
          <a:prstGeom prst="rect">
            <a:avLst/>
          </a:prstGeom>
          <a:noFill/>
        </p:spPr>
        <p:txBody>
          <a:bodyPr wrap="square" lIns="91440" tIns="0" rIns="0" bIns="0" rtlCol="0">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IN" sz="14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Groups created in Yammer are not visible in Outlook</a:t>
            </a:r>
          </a:p>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IN" sz="14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Cannot be Team-</a:t>
            </a:r>
            <a:r>
              <a:rPr kumimoji="0" lang="en-IN" sz="1400" b="0" i="0" u="none" strike="noStrike" kern="1200" cap="none" spc="0" normalizeH="0" baseline="0" noProof="0" dirty="0" err="1">
                <a:ln>
                  <a:noFill/>
                </a:ln>
                <a:solidFill>
                  <a:srgbClr val="000000"/>
                </a:solidFill>
                <a:effectLst/>
                <a:uLnTx/>
                <a:uFillTx/>
                <a:latin typeface="Segoe UI"/>
                <a:ea typeface="+mn-ea"/>
                <a:cs typeface="Segoe UI Semilight" panose="020B0402040204020203" pitchFamily="34" charset="0"/>
              </a:rPr>
              <a:t>ified</a:t>
            </a:r>
            <a:r>
              <a:rPr kumimoji="0" lang="en-IN" sz="14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 as they are Yammer-</a:t>
            </a:r>
            <a:r>
              <a:rPr kumimoji="0" lang="en-IN" sz="1400" b="0" i="0" u="none" strike="noStrike" kern="1200" cap="none" spc="0" normalizeH="0" baseline="0" noProof="0" dirty="0" err="1">
                <a:ln>
                  <a:noFill/>
                </a:ln>
                <a:solidFill>
                  <a:srgbClr val="000000"/>
                </a:solidFill>
                <a:effectLst/>
                <a:uLnTx/>
                <a:uFillTx/>
                <a:latin typeface="Segoe UI"/>
                <a:ea typeface="+mn-ea"/>
                <a:cs typeface="Segoe UI Semilight" panose="020B0402040204020203" pitchFamily="34" charset="0"/>
              </a:rPr>
              <a:t>ified</a:t>
            </a:r>
            <a:r>
              <a:rPr kumimoji="0" lang="en-IN" sz="14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 ;-)</a:t>
            </a:r>
            <a:endParaRPr kumimoji="0" lang="en-US" sz="14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endParaRPr>
          </a:p>
        </p:txBody>
      </p:sp>
      <p:cxnSp>
        <p:nvCxnSpPr>
          <p:cNvPr id="23" name="Straight Connector 22">
            <a:extLst>
              <a:ext uri="{FF2B5EF4-FFF2-40B4-BE49-F238E27FC236}">
                <a16:creationId xmlns:a16="http://schemas.microsoft.com/office/drawing/2014/main" id="{EE9F703E-98C2-48A1-8A2E-A39C8EF3F0B2}"/>
              </a:ext>
            </a:extLst>
          </p:cNvPr>
          <p:cNvCxnSpPr>
            <a:cxnSpLocks/>
          </p:cNvCxnSpPr>
          <p:nvPr/>
        </p:nvCxnSpPr>
        <p:spPr>
          <a:xfrm>
            <a:off x="4638582" y="1493495"/>
            <a:ext cx="0" cy="4539874"/>
          </a:xfrm>
          <a:prstGeom prst="line">
            <a:avLst/>
          </a:prstGeom>
          <a:ln w="19050">
            <a:solidFill>
              <a:schemeClr val="bg1">
                <a:lumMod val="75000"/>
              </a:schemeClr>
            </a:solidFill>
            <a:prstDash val="dash"/>
            <a:headEnd type="none" w="lg" len="med"/>
            <a:tailEnd type="none" w="lg" len="med"/>
          </a:ln>
        </p:spPr>
        <p:style>
          <a:lnRef idx="1">
            <a:schemeClr val="accent6"/>
          </a:lnRef>
          <a:fillRef idx="0">
            <a:schemeClr val="accent6"/>
          </a:fillRef>
          <a:effectRef idx="0">
            <a:schemeClr val="accent6"/>
          </a:effectRef>
          <a:fontRef idx="minor">
            <a:schemeClr val="tx1"/>
          </a:fontRef>
        </p:style>
      </p:cxnSp>
      <p:cxnSp>
        <p:nvCxnSpPr>
          <p:cNvPr id="28" name="Straight Connector 27">
            <a:extLst>
              <a:ext uri="{FF2B5EF4-FFF2-40B4-BE49-F238E27FC236}">
                <a16:creationId xmlns:a16="http://schemas.microsoft.com/office/drawing/2014/main" id="{F658EAC0-A587-44AF-B1E8-880561DD4337}"/>
              </a:ext>
            </a:extLst>
          </p:cNvPr>
          <p:cNvCxnSpPr>
            <a:cxnSpLocks/>
          </p:cNvCxnSpPr>
          <p:nvPr/>
        </p:nvCxnSpPr>
        <p:spPr>
          <a:xfrm>
            <a:off x="8321272" y="1493495"/>
            <a:ext cx="0" cy="4539874"/>
          </a:xfrm>
          <a:prstGeom prst="line">
            <a:avLst/>
          </a:prstGeom>
          <a:ln w="19050">
            <a:solidFill>
              <a:schemeClr val="bg1">
                <a:lumMod val="75000"/>
              </a:schemeClr>
            </a:solidFill>
            <a:prstDash val="dash"/>
            <a:headEnd type="none" w="lg" len="med"/>
            <a:tailEnd type="none" w="lg" len="med"/>
          </a:ln>
        </p:spPr>
        <p:style>
          <a:lnRef idx="1">
            <a:schemeClr val="accent6"/>
          </a:lnRef>
          <a:fillRef idx="0">
            <a:schemeClr val="accent6"/>
          </a:fillRef>
          <a:effectRef idx="0">
            <a:schemeClr val="accent6"/>
          </a:effectRef>
          <a:fontRef idx="minor">
            <a:schemeClr val="tx1"/>
          </a:fontRef>
        </p:style>
      </p:cxnSp>
      <p:pic>
        <p:nvPicPr>
          <p:cNvPr id="2056" name="Picture 8" descr="Image result for ms planner new icon">
            <a:extLst>
              <a:ext uri="{FF2B5EF4-FFF2-40B4-BE49-F238E27FC236}">
                <a16:creationId xmlns:a16="http://schemas.microsoft.com/office/drawing/2014/main" id="{073011FF-97CA-4DBF-9D36-065D3289E2B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46538" y="5249881"/>
            <a:ext cx="784546" cy="45395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microsoft sharepoint new icon">
            <a:extLst>
              <a:ext uri="{FF2B5EF4-FFF2-40B4-BE49-F238E27FC236}">
                <a16:creationId xmlns:a16="http://schemas.microsoft.com/office/drawing/2014/main" id="{A2C72BE9-1A23-4B95-80D1-00775A50EF3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91829" y="5249881"/>
            <a:ext cx="464780" cy="4539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microsoft stream new icon">
            <a:extLst>
              <a:ext uri="{FF2B5EF4-FFF2-40B4-BE49-F238E27FC236}">
                <a16:creationId xmlns:a16="http://schemas.microsoft.com/office/drawing/2014/main" id="{0D288B89-2AB8-49D6-BB6B-278C1E9141A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44966" y="5249881"/>
            <a:ext cx="453956" cy="4539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Image result for ms planner new icon">
            <a:extLst>
              <a:ext uri="{FF2B5EF4-FFF2-40B4-BE49-F238E27FC236}">
                <a16:creationId xmlns:a16="http://schemas.microsoft.com/office/drawing/2014/main" id="{164B7E47-4845-424A-88A3-0B114765799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60570" y="5250683"/>
            <a:ext cx="784546" cy="4539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Image result for microsoft sharepoint new icon">
            <a:extLst>
              <a:ext uri="{FF2B5EF4-FFF2-40B4-BE49-F238E27FC236}">
                <a16:creationId xmlns:a16="http://schemas.microsoft.com/office/drawing/2014/main" id="{C9D72171-64CE-46A6-8AF5-E3C7B93FB6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5861" y="5250683"/>
            <a:ext cx="464780" cy="45395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Image result for microsoft stream new icon">
            <a:extLst>
              <a:ext uri="{FF2B5EF4-FFF2-40B4-BE49-F238E27FC236}">
                <a16:creationId xmlns:a16="http://schemas.microsoft.com/office/drawing/2014/main" id="{D0EBBD38-FDFD-4940-B65E-BDB88EB49BA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58998" y="5250683"/>
            <a:ext cx="453956" cy="45395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Image result for ms planner new icon">
            <a:extLst>
              <a:ext uri="{FF2B5EF4-FFF2-40B4-BE49-F238E27FC236}">
                <a16:creationId xmlns:a16="http://schemas.microsoft.com/office/drawing/2014/main" id="{0EC9089F-C5C5-4CBF-99A0-51830D4B0D7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665076" y="5249881"/>
            <a:ext cx="784546" cy="45395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Image result for microsoft sharepoint new icon">
            <a:extLst>
              <a:ext uri="{FF2B5EF4-FFF2-40B4-BE49-F238E27FC236}">
                <a16:creationId xmlns:a16="http://schemas.microsoft.com/office/drawing/2014/main" id="{DAE56892-AF06-4DA4-AEF4-A8E07EBC6D0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010367" y="5249881"/>
            <a:ext cx="464780" cy="45395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Image result for microsoft stream new icon">
            <a:extLst>
              <a:ext uri="{FF2B5EF4-FFF2-40B4-BE49-F238E27FC236}">
                <a16:creationId xmlns:a16="http://schemas.microsoft.com/office/drawing/2014/main" id="{22A155B1-CBEA-4F61-8C75-DC2EBDCE5DF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963504" y="5249881"/>
            <a:ext cx="453956" cy="4539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1AC6B20-3283-49EA-90DC-FA3661FB01F8}"/>
              </a:ext>
            </a:extLst>
          </p:cNvPr>
          <p:cNvSpPr/>
          <p:nvPr/>
        </p:nvSpPr>
        <p:spPr bwMode="auto">
          <a:xfrm>
            <a:off x="567891" y="1478511"/>
            <a:ext cx="821618" cy="334661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 name="Rectangle 3">
            <a:extLst>
              <a:ext uri="{FF2B5EF4-FFF2-40B4-BE49-F238E27FC236}">
                <a16:creationId xmlns:a16="http://schemas.microsoft.com/office/drawing/2014/main" id="{C342DE08-DDD0-4288-8F0B-165952786FED}"/>
              </a:ext>
            </a:extLst>
          </p:cNvPr>
          <p:cNvSpPr/>
          <p:nvPr/>
        </p:nvSpPr>
        <p:spPr bwMode="auto">
          <a:xfrm>
            <a:off x="481119" y="2535804"/>
            <a:ext cx="995162" cy="50056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14102" rtl="0" eaLnBrk="1" fontAlgn="base" latinLnBrk="0" hangingPunct="1">
              <a:lnSpc>
                <a:spcPct val="100000"/>
              </a:lnSpc>
              <a:spcBef>
                <a:spcPct val="0"/>
              </a:spcBef>
              <a:spcAft>
                <a:spcPts val="1176"/>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Create</a:t>
            </a:r>
          </a:p>
        </p:txBody>
      </p:sp>
      <p:sp>
        <p:nvSpPr>
          <p:cNvPr id="5" name="Rectangle 4">
            <a:extLst>
              <a:ext uri="{FF2B5EF4-FFF2-40B4-BE49-F238E27FC236}">
                <a16:creationId xmlns:a16="http://schemas.microsoft.com/office/drawing/2014/main" id="{E9F1600E-707B-4086-B961-8026319A9B0D}"/>
              </a:ext>
            </a:extLst>
          </p:cNvPr>
          <p:cNvSpPr/>
          <p:nvPr/>
        </p:nvSpPr>
        <p:spPr bwMode="auto">
          <a:xfrm>
            <a:off x="567891" y="5045263"/>
            <a:ext cx="821618" cy="988106"/>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 name="Rectangle 5">
            <a:extLst>
              <a:ext uri="{FF2B5EF4-FFF2-40B4-BE49-F238E27FC236}">
                <a16:creationId xmlns:a16="http://schemas.microsoft.com/office/drawing/2014/main" id="{601337E6-0286-4143-A6D1-EA433F1A6085}"/>
              </a:ext>
            </a:extLst>
          </p:cNvPr>
          <p:cNvSpPr/>
          <p:nvPr/>
        </p:nvSpPr>
        <p:spPr bwMode="auto">
          <a:xfrm>
            <a:off x="590573" y="5113305"/>
            <a:ext cx="776254" cy="50056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14102" rtl="0" eaLnBrk="1" fontAlgn="base" latinLnBrk="0" hangingPunct="1">
              <a:lnSpc>
                <a:spcPct val="100000"/>
              </a:lnSpc>
              <a:spcBef>
                <a:spcPct val="0"/>
              </a:spcBef>
              <a:spcAft>
                <a:spcPts val="1176"/>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Semibold"/>
                <a:ea typeface="+mn-ea"/>
                <a:cs typeface="+mn-cs"/>
              </a:rPr>
              <a:t>View</a:t>
            </a:r>
          </a:p>
        </p:txBody>
      </p:sp>
      <p:sp>
        <p:nvSpPr>
          <p:cNvPr id="36" name="Rectangle 35">
            <a:extLst>
              <a:ext uri="{FF2B5EF4-FFF2-40B4-BE49-F238E27FC236}">
                <a16:creationId xmlns:a16="http://schemas.microsoft.com/office/drawing/2014/main" id="{1452DE53-F71A-4A2F-A104-9DD518E4E22A}"/>
              </a:ext>
            </a:extLst>
          </p:cNvPr>
          <p:cNvSpPr/>
          <p:nvPr/>
        </p:nvSpPr>
        <p:spPr>
          <a:xfrm>
            <a:off x="1805731" y="5763788"/>
            <a:ext cx="821615" cy="216982"/>
          </a:xfrm>
          <a:prstGeom prst="rect">
            <a:avLst/>
          </a:prstGeom>
        </p:spPr>
        <p:txBody>
          <a:bodyPr wrap="square">
            <a:spAutoFit/>
          </a:bodyPr>
          <a:lstStyle/>
          <a:p>
            <a:pPr marL="0" marR="0" lvl="0" indent="0" algn="ctr" defTabSz="914367" rtl="0" eaLnBrk="1" fontAlgn="auto" latinLnBrk="0" hangingPunct="1">
              <a:lnSpc>
                <a:spcPct val="90000"/>
              </a:lnSpc>
              <a:spcBef>
                <a:spcPts val="0"/>
              </a:spcBef>
              <a:spcAft>
                <a:spcPts val="333"/>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SharePoint</a:t>
            </a:r>
            <a:endParaRPr kumimoji="0" lang="en-US" sz="500" b="0" i="0" u="none" strike="noStrike" kern="1200" cap="none" spc="0" normalizeH="0" baseline="0" noProof="0">
              <a:ln>
                <a:noFill/>
              </a:ln>
              <a:solidFill>
                <a:srgbClr val="000000"/>
              </a:solidFill>
              <a:effectLst/>
              <a:uLnTx/>
              <a:uFillTx/>
              <a:latin typeface="Segoe UI"/>
              <a:ea typeface="+mn-ea"/>
              <a:cs typeface="+mn-cs"/>
            </a:endParaRPr>
          </a:p>
        </p:txBody>
      </p:sp>
      <p:sp>
        <p:nvSpPr>
          <p:cNvPr id="37" name="Rectangle 36">
            <a:extLst>
              <a:ext uri="{FF2B5EF4-FFF2-40B4-BE49-F238E27FC236}">
                <a16:creationId xmlns:a16="http://schemas.microsoft.com/office/drawing/2014/main" id="{54433D36-2B62-444F-AC76-3C8EC2CCBDD5}"/>
              </a:ext>
            </a:extLst>
          </p:cNvPr>
          <p:cNvSpPr/>
          <p:nvPr/>
        </p:nvSpPr>
        <p:spPr>
          <a:xfrm>
            <a:off x="2716988" y="5763788"/>
            <a:ext cx="821615" cy="216982"/>
          </a:xfrm>
          <a:prstGeom prst="rect">
            <a:avLst/>
          </a:prstGeom>
        </p:spPr>
        <p:txBody>
          <a:bodyPr wrap="square">
            <a:spAutoFit/>
          </a:bodyPr>
          <a:lstStyle/>
          <a:p>
            <a:pPr marL="0" marR="0" lvl="0" indent="0" algn="ctr" defTabSz="914367" rtl="0" eaLnBrk="1" fontAlgn="auto" latinLnBrk="0" hangingPunct="1">
              <a:lnSpc>
                <a:spcPct val="90000"/>
              </a:lnSpc>
              <a:spcBef>
                <a:spcPts val="0"/>
              </a:spcBef>
              <a:spcAft>
                <a:spcPts val="333"/>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Stream</a:t>
            </a:r>
            <a:endParaRPr kumimoji="0" lang="en-US" sz="500" b="0" i="0" u="none" strike="noStrike" kern="1200" cap="none" spc="0" normalizeH="0" baseline="0" noProof="0">
              <a:ln>
                <a:noFill/>
              </a:ln>
              <a:solidFill>
                <a:srgbClr val="000000"/>
              </a:solidFill>
              <a:effectLst/>
              <a:uLnTx/>
              <a:uFillTx/>
              <a:latin typeface="Segoe UI"/>
              <a:ea typeface="+mn-ea"/>
              <a:cs typeface="+mn-cs"/>
            </a:endParaRPr>
          </a:p>
        </p:txBody>
      </p:sp>
      <p:sp>
        <p:nvSpPr>
          <p:cNvPr id="38" name="Rectangle 37">
            <a:extLst>
              <a:ext uri="{FF2B5EF4-FFF2-40B4-BE49-F238E27FC236}">
                <a16:creationId xmlns:a16="http://schemas.microsoft.com/office/drawing/2014/main" id="{CED2C54B-407F-4616-BAA9-998F0E015765}"/>
              </a:ext>
            </a:extLst>
          </p:cNvPr>
          <p:cNvSpPr/>
          <p:nvPr/>
        </p:nvSpPr>
        <p:spPr>
          <a:xfrm>
            <a:off x="3628244" y="5763788"/>
            <a:ext cx="821615" cy="216982"/>
          </a:xfrm>
          <a:prstGeom prst="rect">
            <a:avLst/>
          </a:prstGeom>
        </p:spPr>
        <p:txBody>
          <a:bodyPr wrap="square">
            <a:spAutoFit/>
          </a:bodyPr>
          <a:lstStyle/>
          <a:p>
            <a:pPr marL="0" marR="0" lvl="0" indent="0" algn="ctr" defTabSz="914367" rtl="0" eaLnBrk="1" fontAlgn="auto" latinLnBrk="0" hangingPunct="1">
              <a:lnSpc>
                <a:spcPct val="90000"/>
              </a:lnSpc>
              <a:spcBef>
                <a:spcPts val="0"/>
              </a:spcBef>
              <a:spcAft>
                <a:spcPts val="333"/>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Planner</a:t>
            </a:r>
            <a:endParaRPr kumimoji="0" lang="en-US" sz="500" b="0" i="0" u="none" strike="noStrike" kern="1200" cap="none" spc="0" normalizeH="0" baseline="0" noProof="0">
              <a:ln>
                <a:noFill/>
              </a:ln>
              <a:solidFill>
                <a:srgbClr val="000000"/>
              </a:solidFill>
              <a:effectLst/>
              <a:uLnTx/>
              <a:uFillTx/>
              <a:latin typeface="Segoe UI"/>
              <a:ea typeface="+mn-ea"/>
              <a:cs typeface="+mn-cs"/>
            </a:endParaRPr>
          </a:p>
        </p:txBody>
      </p:sp>
      <p:sp>
        <p:nvSpPr>
          <p:cNvPr id="40" name="Rectangle 39">
            <a:extLst>
              <a:ext uri="{FF2B5EF4-FFF2-40B4-BE49-F238E27FC236}">
                <a16:creationId xmlns:a16="http://schemas.microsoft.com/office/drawing/2014/main" id="{345548CC-955D-425D-B96D-5FE731998DB6}"/>
              </a:ext>
            </a:extLst>
          </p:cNvPr>
          <p:cNvSpPr/>
          <p:nvPr/>
        </p:nvSpPr>
        <p:spPr>
          <a:xfrm>
            <a:off x="5223373" y="5756966"/>
            <a:ext cx="821615" cy="216982"/>
          </a:xfrm>
          <a:prstGeom prst="rect">
            <a:avLst/>
          </a:prstGeom>
        </p:spPr>
        <p:txBody>
          <a:bodyPr wrap="square">
            <a:spAutoFit/>
          </a:bodyPr>
          <a:lstStyle/>
          <a:p>
            <a:pPr marL="0" marR="0" lvl="0" indent="0" algn="ctr" defTabSz="914367" rtl="0" eaLnBrk="1" fontAlgn="auto" latinLnBrk="0" hangingPunct="1">
              <a:lnSpc>
                <a:spcPct val="90000"/>
              </a:lnSpc>
              <a:spcBef>
                <a:spcPts val="0"/>
              </a:spcBef>
              <a:spcAft>
                <a:spcPts val="333"/>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SharePoint</a:t>
            </a:r>
            <a:endParaRPr kumimoji="0" lang="en-US" sz="500" b="0" i="0" u="none" strike="noStrike" kern="1200" cap="none" spc="0" normalizeH="0" baseline="0" noProof="0">
              <a:ln>
                <a:noFill/>
              </a:ln>
              <a:solidFill>
                <a:srgbClr val="000000"/>
              </a:solidFill>
              <a:effectLst/>
              <a:uLnTx/>
              <a:uFillTx/>
              <a:latin typeface="Segoe UI"/>
              <a:ea typeface="+mn-ea"/>
              <a:cs typeface="+mn-cs"/>
            </a:endParaRPr>
          </a:p>
        </p:txBody>
      </p:sp>
      <p:sp>
        <p:nvSpPr>
          <p:cNvPr id="42" name="Rectangle 41">
            <a:extLst>
              <a:ext uri="{FF2B5EF4-FFF2-40B4-BE49-F238E27FC236}">
                <a16:creationId xmlns:a16="http://schemas.microsoft.com/office/drawing/2014/main" id="{DFA2FD9F-9FF3-4136-9820-1CBB7A0554E0}"/>
              </a:ext>
            </a:extLst>
          </p:cNvPr>
          <p:cNvSpPr/>
          <p:nvPr/>
        </p:nvSpPr>
        <p:spPr>
          <a:xfrm>
            <a:off x="6134630" y="5756966"/>
            <a:ext cx="821615" cy="216982"/>
          </a:xfrm>
          <a:prstGeom prst="rect">
            <a:avLst/>
          </a:prstGeom>
        </p:spPr>
        <p:txBody>
          <a:bodyPr wrap="square">
            <a:spAutoFit/>
          </a:bodyPr>
          <a:lstStyle/>
          <a:p>
            <a:pPr marL="0" marR="0" lvl="0" indent="0" algn="ctr" defTabSz="914367" rtl="0" eaLnBrk="1" fontAlgn="auto" latinLnBrk="0" hangingPunct="1">
              <a:lnSpc>
                <a:spcPct val="90000"/>
              </a:lnSpc>
              <a:spcBef>
                <a:spcPts val="0"/>
              </a:spcBef>
              <a:spcAft>
                <a:spcPts val="333"/>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Stream</a:t>
            </a:r>
            <a:endParaRPr kumimoji="0" lang="en-US" sz="500" b="0" i="0" u="none" strike="noStrike" kern="1200" cap="none" spc="0" normalizeH="0" baseline="0" noProof="0">
              <a:ln>
                <a:noFill/>
              </a:ln>
              <a:solidFill>
                <a:srgbClr val="000000"/>
              </a:solidFill>
              <a:effectLst/>
              <a:uLnTx/>
              <a:uFillTx/>
              <a:latin typeface="Segoe UI"/>
              <a:ea typeface="+mn-ea"/>
              <a:cs typeface="+mn-cs"/>
            </a:endParaRPr>
          </a:p>
        </p:txBody>
      </p:sp>
      <p:sp>
        <p:nvSpPr>
          <p:cNvPr id="44" name="Rectangle 43">
            <a:extLst>
              <a:ext uri="{FF2B5EF4-FFF2-40B4-BE49-F238E27FC236}">
                <a16:creationId xmlns:a16="http://schemas.microsoft.com/office/drawing/2014/main" id="{D93B64D3-4331-4E36-A2FE-3D8FD689FD18}"/>
              </a:ext>
            </a:extLst>
          </p:cNvPr>
          <p:cNvSpPr/>
          <p:nvPr/>
        </p:nvSpPr>
        <p:spPr>
          <a:xfrm>
            <a:off x="7045886" y="5756966"/>
            <a:ext cx="821615" cy="216982"/>
          </a:xfrm>
          <a:prstGeom prst="rect">
            <a:avLst/>
          </a:prstGeom>
        </p:spPr>
        <p:txBody>
          <a:bodyPr wrap="square">
            <a:spAutoFit/>
          </a:bodyPr>
          <a:lstStyle/>
          <a:p>
            <a:pPr marL="0" marR="0" lvl="0" indent="0" algn="ctr" defTabSz="914367" rtl="0" eaLnBrk="1" fontAlgn="auto" latinLnBrk="0" hangingPunct="1">
              <a:lnSpc>
                <a:spcPct val="90000"/>
              </a:lnSpc>
              <a:spcBef>
                <a:spcPts val="0"/>
              </a:spcBef>
              <a:spcAft>
                <a:spcPts val="333"/>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Planner</a:t>
            </a:r>
            <a:endParaRPr kumimoji="0" lang="en-US" sz="500" b="0" i="0" u="none" strike="noStrike" kern="1200" cap="none" spc="0" normalizeH="0" baseline="0" noProof="0">
              <a:ln>
                <a:noFill/>
              </a:ln>
              <a:solidFill>
                <a:srgbClr val="000000"/>
              </a:solidFill>
              <a:effectLst/>
              <a:uLnTx/>
              <a:uFillTx/>
              <a:latin typeface="Segoe UI"/>
              <a:ea typeface="+mn-ea"/>
              <a:cs typeface="+mn-cs"/>
            </a:endParaRPr>
          </a:p>
        </p:txBody>
      </p:sp>
      <p:sp>
        <p:nvSpPr>
          <p:cNvPr id="46" name="Rectangle 45">
            <a:extLst>
              <a:ext uri="{FF2B5EF4-FFF2-40B4-BE49-F238E27FC236}">
                <a16:creationId xmlns:a16="http://schemas.microsoft.com/office/drawing/2014/main" id="{043458C1-B420-4248-957D-5F7BBC88DFCB}"/>
              </a:ext>
            </a:extLst>
          </p:cNvPr>
          <p:cNvSpPr/>
          <p:nvPr/>
        </p:nvSpPr>
        <p:spPr>
          <a:xfrm>
            <a:off x="8809686" y="5765633"/>
            <a:ext cx="821615" cy="216982"/>
          </a:xfrm>
          <a:prstGeom prst="rect">
            <a:avLst/>
          </a:prstGeom>
        </p:spPr>
        <p:txBody>
          <a:bodyPr wrap="square">
            <a:spAutoFit/>
          </a:bodyPr>
          <a:lstStyle/>
          <a:p>
            <a:pPr marL="0" marR="0" lvl="0" indent="0" algn="ctr" defTabSz="914367" rtl="0" eaLnBrk="1" fontAlgn="auto" latinLnBrk="0" hangingPunct="1">
              <a:lnSpc>
                <a:spcPct val="90000"/>
              </a:lnSpc>
              <a:spcBef>
                <a:spcPts val="0"/>
              </a:spcBef>
              <a:spcAft>
                <a:spcPts val="333"/>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SharePoint</a:t>
            </a:r>
            <a:endParaRPr kumimoji="0" lang="en-US" sz="500" b="0" i="0" u="none" strike="noStrike" kern="1200" cap="none" spc="0" normalizeH="0" baseline="0" noProof="0">
              <a:ln>
                <a:noFill/>
              </a:ln>
              <a:solidFill>
                <a:srgbClr val="000000"/>
              </a:solidFill>
              <a:effectLst/>
              <a:uLnTx/>
              <a:uFillTx/>
              <a:latin typeface="Segoe UI"/>
              <a:ea typeface="+mn-ea"/>
              <a:cs typeface="+mn-cs"/>
            </a:endParaRPr>
          </a:p>
        </p:txBody>
      </p:sp>
      <p:sp>
        <p:nvSpPr>
          <p:cNvPr id="48" name="Rectangle 47">
            <a:extLst>
              <a:ext uri="{FF2B5EF4-FFF2-40B4-BE49-F238E27FC236}">
                <a16:creationId xmlns:a16="http://schemas.microsoft.com/office/drawing/2014/main" id="{70E9349B-9291-485F-8697-6088F30FFAD1}"/>
              </a:ext>
            </a:extLst>
          </p:cNvPr>
          <p:cNvSpPr/>
          <p:nvPr/>
        </p:nvSpPr>
        <p:spPr>
          <a:xfrm>
            <a:off x="9720943" y="5765633"/>
            <a:ext cx="821615" cy="216982"/>
          </a:xfrm>
          <a:prstGeom prst="rect">
            <a:avLst/>
          </a:prstGeom>
        </p:spPr>
        <p:txBody>
          <a:bodyPr wrap="square">
            <a:spAutoFit/>
          </a:bodyPr>
          <a:lstStyle/>
          <a:p>
            <a:pPr marL="0" marR="0" lvl="0" indent="0" algn="ctr" defTabSz="914367" rtl="0" eaLnBrk="1" fontAlgn="auto" latinLnBrk="0" hangingPunct="1">
              <a:lnSpc>
                <a:spcPct val="90000"/>
              </a:lnSpc>
              <a:spcBef>
                <a:spcPts val="0"/>
              </a:spcBef>
              <a:spcAft>
                <a:spcPts val="333"/>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Stream</a:t>
            </a:r>
            <a:endParaRPr kumimoji="0" lang="en-US" sz="500" b="0" i="0" u="none" strike="noStrike" kern="1200" cap="none" spc="0" normalizeH="0" baseline="0" noProof="0">
              <a:ln>
                <a:noFill/>
              </a:ln>
              <a:solidFill>
                <a:srgbClr val="000000"/>
              </a:solidFill>
              <a:effectLst/>
              <a:uLnTx/>
              <a:uFillTx/>
              <a:latin typeface="Segoe UI"/>
              <a:ea typeface="+mn-ea"/>
              <a:cs typeface="+mn-cs"/>
            </a:endParaRPr>
          </a:p>
        </p:txBody>
      </p:sp>
      <p:sp>
        <p:nvSpPr>
          <p:cNvPr id="50" name="Rectangle 49">
            <a:extLst>
              <a:ext uri="{FF2B5EF4-FFF2-40B4-BE49-F238E27FC236}">
                <a16:creationId xmlns:a16="http://schemas.microsoft.com/office/drawing/2014/main" id="{2290C601-17BB-410C-9004-C742FD2EDB3E}"/>
              </a:ext>
            </a:extLst>
          </p:cNvPr>
          <p:cNvSpPr/>
          <p:nvPr/>
        </p:nvSpPr>
        <p:spPr>
          <a:xfrm>
            <a:off x="10632199" y="5765633"/>
            <a:ext cx="821615" cy="216982"/>
          </a:xfrm>
          <a:prstGeom prst="rect">
            <a:avLst/>
          </a:prstGeom>
        </p:spPr>
        <p:txBody>
          <a:bodyPr wrap="square">
            <a:spAutoFit/>
          </a:bodyPr>
          <a:lstStyle/>
          <a:p>
            <a:pPr marL="0" marR="0" lvl="0" indent="0" algn="ctr" defTabSz="914367" rtl="0" eaLnBrk="1" fontAlgn="auto" latinLnBrk="0" hangingPunct="1">
              <a:lnSpc>
                <a:spcPct val="90000"/>
              </a:lnSpc>
              <a:spcBef>
                <a:spcPts val="0"/>
              </a:spcBef>
              <a:spcAft>
                <a:spcPts val="333"/>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Planner</a:t>
            </a:r>
            <a:endParaRPr kumimoji="0" lang="en-US" sz="500" b="0" i="0" u="none" strike="noStrike" kern="1200" cap="none" spc="0" normalizeH="0" baseline="0" noProof="0">
              <a:ln>
                <a:noFill/>
              </a:ln>
              <a:solidFill>
                <a:srgbClr val="000000"/>
              </a:solidFill>
              <a:effectLst/>
              <a:uLnTx/>
              <a:uFillTx/>
              <a:latin typeface="Segoe UI"/>
              <a:ea typeface="+mn-ea"/>
              <a:cs typeface="+mn-cs"/>
            </a:endParaRPr>
          </a:p>
        </p:txBody>
      </p:sp>
      <p:grpSp>
        <p:nvGrpSpPr>
          <p:cNvPr id="24" name="Group 4">
            <a:extLst>
              <a:ext uri="{FF2B5EF4-FFF2-40B4-BE49-F238E27FC236}">
                <a16:creationId xmlns:a16="http://schemas.microsoft.com/office/drawing/2014/main" id="{6790FC63-7A15-414F-B558-85C36187CC85}"/>
              </a:ext>
            </a:extLst>
          </p:cNvPr>
          <p:cNvGrpSpPr>
            <a:grpSpLocks noChangeAspect="1"/>
          </p:cNvGrpSpPr>
          <p:nvPr/>
        </p:nvGrpSpPr>
        <p:grpSpPr bwMode="auto">
          <a:xfrm>
            <a:off x="750887" y="3171822"/>
            <a:ext cx="485775" cy="488950"/>
            <a:chOff x="473" y="1998"/>
            <a:chExt cx="306" cy="308"/>
          </a:xfrm>
          <a:solidFill>
            <a:schemeClr val="accent3"/>
          </a:solidFill>
        </p:grpSpPr>
        <p:sp>
          <p:nvSpPr>
            <p:cNvPr id="2049" name="Freeform 5">
              <a:extLst>
                <a:ext uri="{FF2B5EF4-FFF2-40B4-BE49-F238E27FC236}">
                  <a16:creationId xmlns:a16="http://schemas.microsoft.com/office/drawing/2014/main" id="{F30B7D29-166C-41C7-AF72-AFE252776B87}"/>
                </a:ext>
              </a:extLst>
            </p:cNvPr>
            <p:cNvSpPr>
              <a:spLocks/>
            </p:cNvSpPr>
            <p:nvPr/>
          </p:nvSpPr>
          <p:spPr bwMode="auto">
            <a:xfrm>
              <a:off x="623" y="2096"/>
              <a:ext cx="67" cy="66"/>
            </a:xfrm>
            <a:custGeom>
              <a:avLst/>
              <a:gdLst>
                <a:gd name="T0" fmla="*/ 22 w 85"/>
                <a:gd name="T1" fmla="*/ 81 h 84"/>
                <a:gd name="T2" fmla="*/ 22 w 85"/>
                <a:gd name="T3" fmla="*/ 81 h 84"/>
                <a:gd name="T4" fmla="*/ 3 w 85"/>
                <a:gd name="T5" fmla="*/ 63 h 84"/>
                <a:gd name="T6" fmla="*/ 8 w 85"/>
                <a:gd name="T7" fmla="*/ 44 h 84"/>
                <a:gd name="T8" fmla="*/ 20 w 85"/>
                <a:gd name="T9" fmla="*/ 0 h 84"/>
                <a:gd name="T10" fmla="*/ 52 w 85"/>
                <a:gd name="T11" fmla="*/ 32 h 84"/>
                <a:gd name="T12" fmla="*/ 85 w 85"/>
                <a:gd name="T13" fmla="*/ 64 h 84"/>
                <a:gd name="T14" fmla="*/ 41 w 85"/>
                <a:gd name="T15" fmla="*/ 76 h 84"/>
                <a:gd name="T16" fmla="*/ 22 w 85"/>
                <a:gd name="T17" fmla="*/ 8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4">
                  <a:moveTo>
                    <a:pt x="22" y="81"/>
                  </a:moveTo>
                  <a:lnTo>
                    <a:pt x="22" y="81"/>
                  </a:lnTo>
                  <a:cubicBezTo>
                    <a:pt x="11" y="84"/>
                    <a:pt x="0" y="74"/>
                    <a:pt x="3" y="63"/>
                  </a:cubicBezTo>
                  <a:lnTo>
                    <a:pt x="8" y="44"/>
                  </a:lnTo>
                  <a:lnTo>
                    <a:pt x="20" y="0"/>
                  </a:lnTo>
                  <a:lnTo>
                    <a:pt x="52" y="32"/>
                  </a:lnTo>
                  <a:lnTo>
                    <a:pt x="85" y="64"/>
                  </a:lnTo>
                  <a:lnTo>
                    <a:pt x="41" y="76"/>
                  </a:lnTo>
                  <a:lnTo>
                    <a:pt x="22"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2051" name="Freeform 6">
              <a:extLst>
                <a:ext uri="{FF2B5EF4-FFF2-40B4-BE49-F238E27FC236}">
                  <a16:creationId xmlns:a16="http://schemas.microsoft.com/office/drawing/2014/main" id="{8B2FD90D-1557-4EA4-AA79-D044593F779B}"/>
                </a:ext>
              </a:extLst>
            </p:cNvPr>
            <p:cNvSpPr>
              <a:spLocks/>
            </p:cNvSpPr>
            <p:nvPr/>
          </p:nvSpPr>
          <p:spPr bwMode="auto">
            <a:xfrm>
              <a:off x="647" y="2042"/>
              <a:ext cx="95" cy="97"/>
            </a:xfrm>
            <a:custGeom>
              <a:avLst/>
              <a:gdLst>
                <a:gd name="T0" fmla="*/ 121 w 121"/>
                <a:gd name="T1" fmla="*/ 67 h 123"/>
                <a:gd name="T2" fmla="*/ 121 w 121"/>
                <a:gd name="T3" fmla="*/ 67 h 123"/>
                <a:gd name="T4" fmla="*/ 65 w 121"/>
                <a:gd name="T5" fmla="*/ 123 h 123"/>
                <a:gd name="T6" fmla="*/ 0 w 121"/>
                <a:gd name="T7" fmla="*/ 58 h 123"/>
                <a:gd name="T8" fmla="*/ 58 w 121"/>
                <a:gd name="T9" fmla="*/ 0 h 123"/>
                <a:gd name="T10" fmla="*/ 121 w 121"/>
                <a:gd name="T11" fmla="*/ 67 h 123"/>
              </a:gdLst>
              <a:ahLst/>
              <a:cxnLst>
                <a:cxn ang="0">
                  <a:pos x="T0" y="T1"/>
                </a:cxn>
                <a:cxn ang="0">
                  <a:pos x="T2" y="T3"/>
                </a:cxn>
                <a:cxn ang="0">
                  <a:pos x="T4" y="T5"/>
                </a:cxn>
                <a:cxn ang="0">
                  <a:pos x="T6" y="T7"/>
                </a:cxn>
                <a:cxn ang="0">
                  <a:pos x="T8" y="T9"/>
                </a:cxn>
                <a:cxn ang="0">
                  <a:pos x="T10" y="T11"/>
                </a:cxn>
              </a:cxnLst>
              <a:rect l="0" t="0" r="r" b="b"/>
              <a:pathLst>
                <a:path w="121" h="123">
                  <a:moveTo>
                    <a:pt x="121" y="67"/>
                  </a:moveTo>
                  <a:lnTo>
                    <a:pt x="121" y="67"/>
                  </a:lnTo>
                  <a:lnTo>
                    <a:pt x="65" y="123"/>
                  </a:lnTo>
                  <a:lnTo>
                    <a:pt x="0" y="58"/>
                  </a:lnTo>
                  <a:lnTo>
                    <a:pt x="58" y="0"/>
                  </a:lnTo>
                  <a:cubicBezTo>
                    <a:pt x="85" y="16"/>
                    <a:pt x="107" y="39"/>
                    <a:pt x="121" y="6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2053" name="Freeform 7">
              <a:extLst>
                <a:ext uri="{FF2B5EF4-FFF2-40B4-BE49-F238E27FC236}">
                  <a16:creationId xmlns:a16="http://schemas.microsoft.com/office/drawing/2014/main" id="{CE682DB0-11DC-45FF-80E2-B4FAF4177486}"/>
                </a:ext>
              </a:extLst>
            </p:cNvPr>
            <p:cNvSpPr>
              <a:spLocks/>
            </p:cNvSpPr>
            <p:nvPr/>
          </p:nvSpPr>
          <p:spPr bwMode="auto">
            <a:xfrm>
              <a:off x="600" y="2154"/>
              <a:ext cx="29" cy="31"/>
            </a:xfrm>
            <a:custGeom>
              <a:avLst/>
              <a:gdLst>
                <a:gd name="T0" fmla="*/ 6 w 37"/>
                <a:gd name="T1" fmla="*/ 11 h 39"/>
                <a:gd name="T2" fmla="*/ 6 w 37"/>
                <a:gd name="T3" fmla="*/ 11 h 39"/>
                <a:gd name="T4" fmla="*/ 6 w 37"/>
                <a:gd name="T5" fmla="*/ 33 h 39"/>
                <a:gd name="T6" fmla="*/ 27 w 37"/>
                <a:gd name="T7" fmla="*/ 33 h 39"/>
                <a:gd name="T8" fmla="*/ 37 w 37"/>
                <a:gd name="T9" fmla="*/ 23 h 39"/>
                <a:gd name="T10" fmla="*/ 15 w 37"/>
                <a:gd name="T11" fmla="*/ 0 h 39"/>
                <a:gd name="T12" fmla="*/ 6 w 37"/>
                <a:gd name="T13" fmla="*/ 11 h 39"/>
              </a:gdLst>
              <a:ahLst/>
              <a:cxnLst>
                <a:cxn ang="0">
                  <a:pos x="T0" y="T1"/>
                </a:cxn>
                <a:cxn ang="0">
                  <a:pos x="T2" y="T3"/>
                </a:cxn>
                <a:cxn ang="0">
                  <a:pos x="T4" y="T5"/>
                </a:cxn>
                <a:cxn ang="0">
                  <a:pos x="T6" y="T7"/>
                </a:cxn>
                <a:cxn ang="0">
                  <a:pos x="T8" y="T9"/>
                </a:cxn>
                <a:cxn ang="0">
                  <a:pos x="T10" y="T11"/>
                </a:cxn>
                <a:cxn ang="0">
                  <a:pos x="T12" y="T13"/>
                </a:cxn>
              </a:cxnLst>
              <a:rect l="0" t="0" r="r" b="b"/>
              <a:pathLst>
                <a:path w="37" h="39">
                  <a:moveTo>
                    <a:pt x="6" y="11"/>
                  </a:moveTo>
                  <a:lnTo>
                    <a:pt x="6" y="11"/>
                  </a:lnTo>
                  <a:cubicBezTo>
                    <a:pt x="0" y="17"/>
                    <a:pt x="0" y="27"/>
                    <a:pt x="6" y="33"/>
                  </a:cubicBezTo>
                  <a:cubicBezTo>
                    <a:pt x="12" y="39"/>
                    <a:pt x="21" y="39"/>
                    <a:pt x="27" y="33"/>
                  </a:cubicBezTo>
                  <a:lnTo>
                    <a:pt x="37" y="23"/>
                  </a:lnTo>
                  <a:lnTo>
                    <a:pt x="15" y="0"/>
                  </a:lnTo>
                  <a:lnTo>
                    <a:pt x="6" y="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2055" name="Freeform 8">
              <a:extLst>
                <a:ext uri="{FF2B5EF4-FFF2-40B4-BE49-F238E27FC236}">
                  <a16:creationId xmlns:a16="http://schemas.microsoft.com/office/drawing/2014/main" id="{E7036E57-C453-4209-BC5A-FB5CF5337924}"/>
                </a:ext>
              </a:extLst>
            </p:cNvPr>
            <p:cNvSpPr>
              <a:spLocks/>
            </p:cNvSpPr>
            <p:nvPr/>
          </p:nvSpPr>
          <p:spPr bwMode="auto">
            <a:xfrm>
              <a:off x="473" y="1998"/>
              <a:ext cx="306" cy="308"/>
            </a:xfrm>
            <a:custGeom>
              <a:avLst/>
              <a:gdLst>
                <a:gd name="T0" fmla="*/ 389 w 389"/>
                <a:gd name="T1" fmla="*/ 195 h 390"/>
                <a:gd name="T2" fmla="*/ 389 w 389"/>
                <a:gd name="T3" fmla="*/ 195 h 390"/>
                <a:gd name="T4" fmla="*/ 195 w 389"/>
                <a:gd name="T5" fmla="*/ 390 h 390"/>
                <a:gd name="T6" fmla="*/ 40 w 389"/>
                <a:gd name="T7" fmla="*/ 313 h 390"/>
                <a:gd name="T8" fmla="*/ 32 w 389"/>
                <a:gd name="T9" fmla="*/ 345 h 390"/>
                <a:gd name="T10" fmla="*/ 17 w 389"/>
                <a:gd name="T11" fmla="*/ 357 h 390"/>
                <a:gd name="T12" fmla="*/ 14 w 389"/>
                <a:gd name="T13" fmla="*/ 357 h 390"/>
                <a:gd name="T14" fmla="*/ 2 w 389"/>
                <a:gd name="T15" fmla="*/ 338 h 390"/>
                <a:gd name="T16" fmla="*/ 22 w 389"/>
                <a:gd name="T17" fmla="*/ 254 h 390"/>
                <a:gd name="T18" fmla="*/ 107 w 389"/>
                <a:gd name="T19" fmla="*/ 273 h 390"/>
                <a:gd name="T20" fmla="*/ 119 w 389"/>
                <a:gd name="T21" fmla="*/ 292 h 390"/>
                <a:gd name="T22" fmla="*/ 100 w 389"/>
                <a:gd name="T23" fmla="*/ 303 h 390"/>
                <a:gd name="T24" fmla="*/ 64 w 389"/>
                <a:gd name="T25" fmla="*/ 295 h 390"/>
                <a:gd name="T26" fmla="*/ 195 w 389"/>
                <a:gd name="T27" fmla="*/ 359 h 390"/>
                <a:gd name="T28" fmla="*/ 359 w 389"/>
                <a:gd name="T29" fmla="*/ 195 h 390"/>
                <a:gd name="T30" fmla="*/ 342 w 389"/>
                <a:gd name="T31" fmla="*/ 122 h 390"/>
                <a:gd name="T32" fmla="*/ 279 w 389"/>
                <a:gd name="T33" fmla="*/ 55 h 390"/>
                <a:gd name="T34" fmla="*/ 195 w 389"/>
                <a:gd name="T35" fmla="*/ 31 h 390"/>
                <a:gd name="T36" fmla="*/ 30 w 389"/>
                <a:gd name="T37" fmla="*/ 195 h 390"/>
                <a:gd name="T38" fmla="*/ 15 w 389"/>
                <a:gd name="T39" fmla="*/ 211 h 390"/>
                <a:gd name="T40" fmla="*/ 0 w 389"/>
                <a:gd name="T41" fmla="*/ 195 h 390"/>
                <a:gd name="T42" fmla="*/ 195 w 389"/>
                <a:gd name="T43" fmla="*/ 0 h 390"/>
                <a:gd name="T44" fmla="*/ 389 w 389"/>
                <a:gd name="T45" fmla="*/ 1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9" h="390">
                  <a:moveTo>
                    <a:pt x="389" y="195"/>
                  </a:moveTo>
                  <a:lnTo>
                    <a:pt x="389" y="195"/>
                  </a:lnTo>
                  <a:cubicBezTo>
                    <a:pt x="389" y="303"/>
                    <a:pt x="302" y="390"/>
                    <a:pt x="195" y="390"/>
                  </a:cubicBezTo>
                  <a:cubicBezTo>
                    <a:pt x="133" y="390"/>
                    <a:pt x="76" y="362"/>
                    <a:pt x="40" y="313"/>
                  </a:cubicBezTo>
                  <a:lnTo>
                    <a:pt x="32" y="345"/>
                  </a:lnTo>
                  <a:cubicBezTo>
                    <a:pt x="31" y="352"/>
                    <a:pt x="24" y="357"/>
                    <a:pt x="17" y="357"/>
                  </a:cubicBezTo>
                  <a:cubicBezTo>
                    <a:pt x="16" y="357"/>
                    <a:pt x="15" y="357"/>
                    <a:pt x="14" y="357"/>
                  </a:cubicBezTo>
                  <a:cubicBezTo>
                    <a:pt x="6" y="355"/>
                    <a:pt x="1" y="347"/>
                    <a:pt x="2" y="338"/>
                  </a:cubicBezTo>
                  <a:lnTo>
                    <a:pt x="22" y="254"/>
                  </a:lnTo>
                  <a:lnTo>
                    <a:pt x="107" y="273"/>
                  </a:lnTo>
                  <a:cubicBezTo>
                    <a:pt x="115" y="275"/>
                    <a:pt x="120" y="283"/>
                    <a:pt x="119" y="292"/>
                  </a:cubicBezTo>
                  <a:cubicBezTo>
                    <a:pt x="117" y="300"/>
                    <a:pt x="108" y="305"/>
                    <a:pt x="100" y="303"/>
                  </a:cubicBezTo>
                  <a:lnTo>
                    <a:pt x="64" y="295"/>
                  </a:lnTo>
                  <a:cubicBezTo>
                    <a:pt x="95" y="336"/>
                    <a:pt x="143" y="359"/>
                    <a:pt x="195" y="359"/>
                  </a:cubicBezTo>
                  <a:cubicBezTo>
                    <a:pt x="285" y="359"/>
                    <a:pt x="359" y="286"/>
                    <a:pt x="359" y="195"/>
                  </a:cubicBezTo>
                  <a:cubicBezTo>
                    <a:pt x="359" y="169"/>
                    <a:pt x="353" y="144"/>
                    <a:pt x="342" y="122"/>
                  </a:cubicBezTo>
                  <a:cubicBezTo>
                    <a:pt x="328" y="94"/>
                    <a:pt x="306" y="71"/>
                    <a:pt x="279" y="55"/>
                  </a:cubicBezTo>
                  <a:cubicBezTo>
                    <a:pt x="254" y="40"/>
                    <a:pt x="225" y="31"/>
                    <a:pt x="195" y="31"/>
                  </a:cubicBezTo>
                  <a:cubicBezTo>
                    <a:pt x="104" y="31"/>
                    <a:pt x="30" y="105"/>
                    <a:pt x="30" y="195"/>
                  </a:cubicBezTo>
                  <a:cubicBezTo>
                    <a:pt x="30" y="204"/>
                    <a:pt x="23" y="211"/>
                    <a:pt x="15" y="211"/>
                  </a:cubicBezTo>
                  <a:cubicBezTo>
                    <a:pt x="7" y="211"/>
                    <a:pt x="0" y="204"/>
                    <a:pt x="0" y="195"/>
                  </a:cubicBezTo>
                  <a:cubicBezTo>
                    <a:pt x="0" y="88"/>
                    <a:pt x="87" y="0"/>
                    <a:pt x="195" y="0"/>
                  </a:cubicBezTo>
                  <a:cubicBezTo>
                    <a:pt x="302" y="0"/>
                    <a:pt x="389" y="88"/>
                    <a:pt x="389" y="1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2057" name="Group 11">
            <a:extLst>
              <a:ext uri="{FF2B5EF4-FFF2-40B4-BE49-F238E27FC236}">
                <a16:creationId xmlns:a16="http://schemas.microsoft.com/office/drawing/2014/main" id="{811F6D66-E84E-43C7-9DCB-F5FBA834867B}"/>
              </a:ext>
            </a:extLst>
          </p:cNvPr>
          <p:cNvGrpSpPr>
            <a:grpSpLocks noChangeAspect="1"/>
          </p:cNvGrpSpPr>
          <p:nvPr/>
        </p:nvGrpSpPr>
        <p:grpSpPr bwMode="auto">
          <a:xfrm>
            <a:off x="733425" y="5567368"/>
            <a:ext cx="507999" cy="242888"/>
            <a:chOff x="462" y="3507"/>
            <a:chExt cx="320" cy="153"/>
          </a:xfrm>
          <a:solidFill>
            <a:schemeClr val="accent3"/>
          </a:solidFill>
        </p:grpSpPr>
        <p:sp>
          <p:nvSpPr>
            <p:cNvPr id="2061" name="Freeform 12">
              <a:extLst>
                <a:ext uri="{FF2B5EF4-FFF2-40B4-BE49-F238E27FC236}">
                  <a16:creationId xmlns:a16="http://schemas.microsoft.com/office/drawing/2014/main" id="{4BED3B6A-26E7-46AB-83BF-5B262952EF88}"/>
                </a:ext>
              </a:extLst>
            </p:cNvPr>
            <p:cNvSpPr>
              <a:spLocks/>
            </p:cNvSpPr>
            <p:nvPr/>
          </p:nvSpPr>
          <p:spPr bwMode="auto">
            <a:xfrm>
              <a:off x="500" y="3561"/>
              <a:ext cx="61" cy="85"/>
            </a:xfrm>
            <a:custGeom>
              <a:avLst/>
              <a:gdLst>
                <a:gd name="T0" fmla="*/ 83 w 83"/>
                <a:gd name="T1" fmla="*/ 0 h 114"/>
                <a:gd name="T2" fmla="*/ 83 w 83"/>
                <a:gd name="T3" fmla="*/ 0 h 114"/>
                <a:gd name="T4" fmla="*/ 39 w 83"/>
                <a:gd name="T5" fmla="*/ 24 h 114"/>
                <a:gd name="T6" fmla="*/ 0 w 83"/>
                <a:gd name="T7" fmla="*/ 57 h 114"/>
                <a:gd name="T8" fmla="*/ 39 w 83"/>
                <a:gd name="T9" fmla="*/ 89 h 114"/>
                <a:gd name="T10" fmla="*/ 83 w 83"/>
                <a:gd name="T11" fmla="*/ 114 h 114"/>
                <a:gd name="T12" fmla="*/ 70 w 83"/>
                <a:gd name="T13" fmla="*/ 87 h 114"/>
                <a:gd name="T14" fmla="*/ 65 w 83"/>
                <a:gd name="T15" fmla="*/ 57 h 114"/>
                <a:gd name="T16" fmla="*/ 70 w 83"/>
                <a:gd name="T17" fmla="*/ 27 h 114"/>
                <a:gd name="T18" fmla="*/ 83 w 83"/>
                <a:gd name="T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14">
                  <a:moveTo>
                    <a:pt x="83" y="0"/>
                  </a:moveTo>
                  <a:lnTo>
                    <a:pt x="83" y="0"/>
                  </a:lnTo>
                  <a:cubicBezTo>
                    <a:pt x="67" y="6"/>
                    <a:pt x="53" y="14"/>
                    <a:pt x="39" y="24"/>
                  </a:cubicBezTo>
                  <a:cubicBezTo>
                    <a:pt x="25" y="34"/>
                    <a:pt x="12" y="45"/>
                    <a:pt x="0" y="57"/>
                  </a:cubicBezTo>
                  <a:cubicBezTo>
                    <a:pt x="12" y="69"/>
                    <a:pt x="25" y="79"/>
                    <a:pt x="39" y="89"/>
                  </a:cubicBezTo>
                  <a:cubicBezTo>
                    <a:pt x="53" y="99"/>
                    <a:pt x="67" y="107"/>
                    <a:pt x="83" y="114"/>
                  </a:cubicBezTo>
                  <a:cubicBezTo>
                    <a:pt x="77" y="106"/>
                    <a:pt x="73" y="96"/>
                    <a:pt x="70" y="87"/>
                  </a:cubicBezTo>
                  <a:cubicBezTo>
                    <a:pt x="67" y="77"/>
                    <a:pt x="65" y="67"/>
                    <a:pt x="65" y="57"/>
                  </a:cubicBezTo>
                  <a:cubicBezTo>
                    <a:pt x="65" y="47"/>
                    <a:pt x="67" y="37"/>
                    <a:pt x="70" y="27"/>
                  </a:cubicBezTo>
                  <a:cubicBezTo>
                    <a:pt x="73" y="17"/>
                    <a:pt x="77" y="8"/>
                    <a:pt x="8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2062" name="Freeform 13">
              <a:extLst>
                <a:ext uri="{FF2B5EF4-FFF2-40B4-BE49-F238E27FC236}">
                  <a16:creationId xmlns:a16="http://schemas.microsoft.com/office/drawing/2014/main" id="{8D087178-B1E1-4183-A44C-8FAA6DE3DDF9}"/>
                </a:ext>
              </a:extLst>
            </p:cNvPr>
            <p:cNvSpPr>
              <a:spLocks/>
            </p:cNvSpPr>
            <p:nvPr/>
          </p:nvSpPr>
          <p:spPr bwMode="auto">
            <a:xfrm>
              <a:off x="683" y="3561"/>
              <a:ext cx="62" cy="85"/>
            </a:xfrm>
            <a:custGeom>
              <a:avLst/>
              <a:gdLst>
                <a:gd name="T0" fmla="*/ 0 w 83"/>
                <a:gd name="T1" fmla="*/ 0 h 114"/>
                <a:gd name="T2" fmla="*/ 0 w 83"/>
                <a:gd name="T3" fmla="*/ 0 h 114"/>
                <a:gd name="T4" fmla="*/ 13 w 83"/>
                <a:gd name="T5" fmla="*/ 27 h 114"/>
                <a:gd name="T6" fmla="*/ 18 w 83"/>
                <a:gd name="T7" fmla="*/ 57 h 114"/>
                <a:gd name="T8" fmla="*/ 13 w 83"/>
                <a:gd name="T9" fmla="*/ 87 h 114"/>
                <a:gd name="T10" fmla="*/ 0 w 83"/>
                <a:gd name="T11" fmla="*/ 114 h 114"/>
                <a:gd name="T12" fmla="*/ 44 w 83"/>
                <a:gd name="T13" fmla="*/ 89 h 114"/>
                <a:gd name="T14" fmla="*/ 83 w 83"/>
                <a:gd name="T15" fmla="*/ 57 h 114"/>
                <a:gd name="T16" fmla="*/ 44 w 83"/>
                <a:gd name="T17" fmla="*/ 24 h 114"/>
                <a:gd name="T18" fmla="*/ 0 w 83"/>
                <a:gd name="T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14">
                  <a:moveTo>
                    <a:pt x="0" y="0"/>
                  </a:moveTo>
                  <a:lnTo>
                    <a:pt x="0" y="0"/>
                  </a:lnTo>
                  <a:cubicBezTo>
                    <a:pt x="6" y="8"/>
                    <a:pt x="10" y="17"/>
                    <a:pt x="13" y="27"/>
                  </a:cubicBezTo>
                  <a:cubicBezTo>
                    <a:pt x="16" y="37"/>
                    <a:pt x="18" y="47"/>
                    <a:pt x="18" y="57"/>
                  </a:cubicBezTo>
                  <a:cubicBezTo>
                    <a:pt x="18" y="67"/>
                    <a:pt x="16" y="77"/>
                    <a:pt x="13" y="87"/>
                  </a:cubicBezTo>
                  <a:cubicBezTo>
                    <a:pt x="10" y="96"/>
                    <a:pt x="6" y="106"/>
                    <a:pt x="0" y="114"/>
                  </a:cubicBezTo>
                  <a:cubicBezTo>
                    <a:pt x="16" y="107"/>
                    <a:pt x="31" y="99"/>
                    <a:pt x="44" y="89"/>
                  </a:cubicBezTo>
                  <a:cubicBezTo>
                    <a:pt x="58" y="79"/>
                    <a:pt x="71" y="69"/>
                    <a:pt x="83" y="57"/>
                  </a:cubicBezTo>
                  <a:cubicBezTo>
                    <a:pt x="71" y="45"/>
                    <a:pt x="58" y="34"/>
                    <a:pt x="44" y="24"/>
                  </a:cubicBezTo>
                  <a:cubicBezTo>
                    <a:pt x="31" y="14"/>
                    <a:pt x="16" y="6"/>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2063" name="Freeform 14">
              <a:extLst>
                <a:ext uri="{FF2B5EF4-FFF2-40B4-BE49-F238E27FC236}">
                  <a16:creationId xmlns:a16="http://schemas.microsoft.com/office/drawing/2014/main" id="{1CB55A08-744C-4C75-9C47-FBB6333A7246}"/>
                </a:ext>
              </a:extLst>
            </p:cNvPr>
            <p:cNvSpPr>
              <a:spLocks noEditPoints="1"/>
            </p:cNvSpPr>
            <p:nvPr/>
          </p:nvSpPr>
          <p:spPr bwMode="auto">
            <a:xfrm>
              <a:off x="566" y="3548"/>
              <a:ext cx="112" cy="112"/>
            </a:xfrm>
            <a:custGeom>
              <a:avLst/>
              <a:gdLst>
                <a:gd name="T0" fmla="*/ 52 w 150"/>
                <a:gd name="T1" fmla="*/ 65 h 150"/>
                <a:gd name="T2" fmla="*/ 52 w 150"/>
                <a:gd name="T3" fmla="*/ 65 h 150"/>
                <a:gd name="T4" fmla="*/ 57 w 150"/>
                <a:gd name="T5" fmla="*/ 57 h 150"/>
                <a:gd name="T6" fmla="*/ 65 w 150"/>
                <a:gd name="T7" fmla="*/ 52 h 150"/>
                <a:gd name="T8" fmla="*/ 75 w 150"/>
                <a:gd name="T9" fmla="*/ 50 h 150"/>
                <a:gd name="T10" fmla="*/ 85 w 150"/>
                <a:gd name="T11" fmla="*/ 52 h 150"/>
                <a:gd name="T12" fmla="*/ 93 w 150"/>
                <a:gd name="T13" fmla="*/ 57 h 150"/>
                <a:gd name="T14" fmla="*/ 98 w 150"/>
                <a:gd name="T15" fmla="*/ 65 h 150"/>
                <a:gd name="T16" fmla="*/ 100 w 150"/>
                <a:gd name="T17" fmla="*/ 75 h 150"/>
                <a:gd name="T18" fmla="*/ 98 w 150"/>
                <a:gd name="T19" fmla="*/ 84 h 150"/>
                <a:gd name="T20" fmla="*/ 93 w 150"/>
                <a:gd name="T21" fmla="*/ 92 h 150"/>
                <a:gd name="T22" fmla="*/ 85 w 150"/>
                <a:gd name="T23" fmla="*/ 98 h 150"/>
                <a:gd name="T24" fmla="*/ 75 w 150"/>
                <a:gd name="T25" fmla="*/ 100 h 150"/>
                <a:gd name="T26" fmla="*/ 65 w 150"/>
                <a:gd name="T27" fmla="*/ 98 h 150"/>
                <a:gd name="T28" fmla="*/ 57 w 150"/>
                <a:gd name="T29" fmla="*/ 92 h 150"/>
                <a:gd name="T30" fmla="*/ 52 w 150"/>
                <a:gd name="T31" fmla="*/ 84 h 150"/>
                <a:gd name="T32" fmla="*/ 50 w 150"/>
                <a:gd name="T33" fmla="*/ 75 h 150"/>
                <a:gd name="T34" fmla="*/ 52 w 150"/>
                <a:gd name="T35" fmla="*/ 65 h 150"/>
                <a:gd name="T36" fmla="*/ 46 w 150"/>
                <a:gd name="T37" fmla="*/ 144 h 150"/>
                <a:gd name="T38" fmla="*/ 46 w 150"/>
                <a:gd name="T39" fmla="*/ 144 h 150"/>
                <a:gd name="T40" fmla="*/ 75 w 150"/>
                <a:gd name="T41" fmla="*/ 150 h 150"/>
                <a:gd name="T42" fmla="*/ 104 w 150"/>
                <a:gd name="T43" fmla="*/ 144 h 150"/>
                <a:gd name="T44" fmla="*/ 128 w 150"/>
                <a:gd name="T45" fmla="*/ 128 h 150"/>
                <a:gd name="T46" fmla="*/ 144 w 150"/>
                <a:gd name="T47" fmla="*/ 104 h 150"/>
                <a:gd name="T48" fmla="*/ 150 w 150"/>
                <a:gd name="T49" fmla="*/ 75 h 150"/>
                <a:gd name="T50" fmla="*/ 144 w 150"/>
                <a:gd name="T51" fmla="*/ 46 h 150"/>
                <a:gd name="T52" fmla="*/ 128 w 150"/>
                <a:gd name="T53" fmla="*/ 22 h 150"/>
                <a:gd name="T54" fmla="*/ 104 w 150"/>
                <a:gd name="T55" fmla="*/ 6 h 150"/>
                <a:gd name="T56" fmla="*/ 75 w 150"/>
                <a:gd name="T57" fmla="*/ 0 h 150"/>
                <a:gd name="T58" fmla="*/ 46 w 150"/>
                <a:gd name="T59" fmla="*/ 6 h 150"/>
                <a:gd name="T60" fmla="*/ 22 w 150"/>
                <a:gd name="T61" fmla="*/ 22 h 150"/>
                <a:gd name="T62" fmla="*/ 6 w 150"/>
                <a:gd name="T63" fmla="*/ 46 h 150"/>
                <a:gd name="T64" fmla="*/ 0 w 150"/>
                <a:gd name="T65" fmla="*/ 75 h 150"/>
                <a:gd name="T66" fmla="*/ 6 w 150"/>
                <a:gd name="T67" fmla="*/ 104 h 150"/>
                <a:gd name="T68" fmla="*/ 22 w 150"/>
                <a:gd name="T69" fmla="*/ 128 h 150"/>
                <a:gd name="T70" fmla="*/ 46 w 150"/>
                <a:gd name="T71" fmla="*/ 14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 h="150">
                  <a:moveTo>
                    <a:pt x="52" y="65"/>
                  </a:moveTo>
                  <a:lnTo>
                    <a:pt x="52" y="65"/>
                  </a:lnTo>
                  <a:cubicBezTo>
                    <a:pt x="53" y="62"/>
                    <a:pt x="55" y="59"/>
                    <a:pt x="57" y="57"/>
                  </a:cubicBezTo>
                  <a:cubicBezTo>
                    <a:pt x="60" y="55"/>
                    <a:pt x="62" y="53"/>
                    <a:pt x="65" y="52"/>
                  </a:cubicBezTo>
                  <a:cubicBezTo>
                    <a:pt x="68" y="50"/>
                    <a:pt x="71" y="50"/>
                    <a:pt x="75" y="50"/>
                  </a:cubicBezTo>
                  <a:cubicBezTo>
                    <a:pt x="79" y="50"/>
                    <a:pt x="82" y="50"/>
                    <a:pt x="85" y="52"/>
                  </a:cubicBezTo>
                  <a:cubicBezTo>
                    <a:pt x="88" y="53"/>
                    <a:pt x="90" y="55"/>
                    <a:pt x="93" y="57"/>
                  </a:cubicBezTo>
                  <a:cubicBezTo>
                    <a:pt x="95" y="59"/>
                    <a:pt x="97" y="62"/>
                    <a:pt x="98" y="65"/>
                  </a:cubicBezTo>
                  <a:cubicBezTo>
                    <a:pt x="99" y="68"/>
                    <a:pt x="100" y="71"/>
                    <a:pt x="100" y="75"/>
                  </a:cubicBezTo>
                  <a:cubicBezTo>
                    <a:pt x="100" y="78"/>
                    <a:pt x="99" y="81"/>
                    <a:pt x="98" y="84"/>
                  </a:cubicBezTo>
                  <a:cubicBezTo>
                    <a:pt x="97" y="87"/>
                    <a:pt x="95" y="90"/>
                    <a:pt x="93" y="92"/>
                  </a:cubicBezTo>
                  <a:cubicBezTo>
                    <a:pt x="90" y="95"/>
                    <a:pt x="88" y="96"/>
                    <a:pt x="85" y="98"/>
                  </a:cubicBezTo>
                  <a:cubicBezTo>
                    <a:pt x="82" y="99"/>
                    <a:pt x="79" y="100"/>
                    <a:pt x="75" y="100"/>
                  </a:cubicBezTo>
                  <a:cubicBezTo>
                    <a:pt x="71" y="100"/>
                    <a:pt x="68" y="99"/>
                    <a:pt x="65" y="98"/>
                  </a:cubicBezTo>
                  <a:cubicBezTo>
                    <a:pt x="62" y="96"/>
                    <a:pt x="60" y="95"/>
                    <a:pt x="57" y="92"/>
                  </a:cubicBezTo>
                  <a:cubicBezTo>
                    <a:pt x="55" y="90"/>
                    <a:pt x="53" y="87"/>
                    <a:pt x="52" y="84"/>
                  </a:cubicBezTo>
                  <a:cubicBezTo>
                    <a:pt x="51" y="81"/>
                    <a:pt x="50" y="78"/>
                    <a:pt x="50" y="75"/>
                  </a:cubicBezTo>
                  <a:cubicBezTo>
                    <a:pt x="50" y="71"/>
                    <a:pt x="51" y="68"/>
                    <a:pt x="52" y="65"/>
                  </a:cubicBezTo>
                  <a:close/>
                  <a:moveTo>
                    <a:pt x="46" y="144"/>
                  </a:moveTo>
                  <a:lnTo>
                    <a:pt x="46" y="144"/>
                  </a:lnTo>
                  <a:cubicBezTo>
                    <a:pt x="55" y="148"/>
                    <a:pt x="65" y="150"/>
                    <a:pt x="75" y="150"/>
                  </a:cubicBezTo>
                  <a:cubicBezTo>
                    <a:pt x="85" y="150"/>
                    <a:pt x="95" y="148"/>
                    <a:pt x="104" y="144"/>
                  </a:cubicBezTo>
                  <a:cubicBezTo>
                    <a:pt x="113" y="140"/>
                    <a:pt x="121" y="134"/>
                    <a:pt x="128" y="128"/>
                  </a:cubicBezTo>
                  <a:cubicBezTo>
                    <a:pt x="135" y="121"/>
                    <a:pt x="140" y="113"/>
                    <a:pt x="144" y="104"/>
                  </a:cubicBezTo>
                  <a:cubicBezTo>
                    <a:pt x="148" y="95"/>
                    <a:pt x="150" y="85"/>
                    <a:pt x="150" y="75"/>
                  </a:cubicBezTo>
                  <a:cubicBezTo>
                    <a:pt x="150" y="64"/>
                    <a:pt x="148" y="55"/>
                    <a:pt x="144" y="46"/>
                  </a:cubicBezTo>
                  <a:cubicBezTo>
                    <a:pt x="140" y="36"/>
                    <a:pt x="135" y="29"/>
                    <a:pt x="128" y="22"/>
                  </a:cubicBezTo>
                  <a:cubicBezTo>
                    <a:pt x="121" y="15"/>
                    <a:pt x="113" y="10"/>
                    <a:pt x="104" y="6"/>
                  </a:cubicBezTo>
                  <a:cubicBezTo>
                    <a:pt x="95" y="2"/>
                    <a:pt x="85" y="0"/>
                    <a:pt x="75" y="0"/>
                  </a:cubicBezTo>
                  <a:cubicBezTo>
                    <a:pt x="65" y="0"/>
                    <a:pt x="55" y="2"/>
                    <a:pt x="46" y="6"/>
                  </a:cubicBezTo>
                  <a:cubicBezTo>
                    <a:pt x="37" y="10"/>
                    <a:pt x="29" y="15"/>
                    <a:pt x="22" y="22"/>
                  </a:cubicBezTo>
                  <a:cubicBezTo>
                    <a:pt x="15" y="29"/>
                    <a:pt x="10" y="36"/>
                    <a:pt x="6" y="46"/>
                  </a:cubicBezTo>
                  <a:cubicBezTo>
                    <a:pt x="2" y="55"/>
                    <a:pt x="0" y="64"/>
                    <a:pt x="0" y="75"/>
                  </a:cubicBezTo>
                  <a:cubicBezTo>
                    <a:pt x="0" y="85"/>
                    <a:pt x="2" y="95"/>
                    <a:pt x="6" y="104"/>
                  </a:cubicBezTo>
                  <a:cubicBezTo>
                    <a:pt x="10" y="113"/>
                    <a:pt x="15" y="121"/>
                    <a:pt x="22" y="128"/>
                  </a:cubicBezTo>
                  <a:cubicBezTo>
                    <a:pt x="29" y="134"/>
                    <a:pt x="37" y="140"/>
                    <a:pt x="46" y="1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sp>
          <p:nvSpPr>
            <p:cNvPr id="2065" name="Freeform 16">
              <a:extLst>
                <a:ext uri="{FF2B5EF4-FFF2-40B4-BE49-F238E27FC236}">
                  <a16:creationId xmlns:a16="http://schemas.microsoft.com/office/drawing/2014/main" id="{A15D2C84-8FB2-4D46-BE0A-D48839EAAFA7}"/>
                </a:ext>
              </a:extLst>
            </p:cNvPr>
            <p:cNvSpPr>
              <a:spLocks/>
            </p:cNvSpPr>
            <p:nvPr/>
          </p:nvSpPr>
          <p:spPr bwMode="auto">
            <a:xfrm>
              <a:off x="462" y="3507"/>
              <a:ext cx="320" cy="87"/>
            </a:xfrm>
            <a:custGeom>
              <a:avLst/>
              <a:gdLst>
                <a:gd name="T0" fmla="*/ 216 w 429"/>
                <a:gd name="T1" fmla="*/ 0 h 117"/>
                <a:gd name="T2" fmla="*/ 216 w 429"/>
                <a:gd name="T3" fmla="*/ 0 h 117"/>
                <a:gd name="T4" fmla="*/ 212 w 429"/>
                <a:gd name="T5" fmla="*/ 0 h 117"/>
                <a:gd name="T6" fmla="*/ 4 w 429"/>
                <a:gd name="T7" fmla="*/ 95 h 117"/>
                <a:gd name="T8" fmla="*/ 5 w 429"/>
                <a:gd name="T9" fmla="*/ 113 h 117"/>
                <a:gd name="T10" fmla="*/ 22 w 429"/>
                <a:gd name="T11" fmla="*/ 112 h 117"/>
                <a:gd name="T12" fmla="*/ 212 w 429"/>
                <a:gd name="T13" fmla="*/ 25 h 117"/>
                <a:gd name="T14" fmla="*/ 216 w 429"/>
                <a:gd name="T15" fmla="*/ 25 h 117"/>
                <a:gd name="T16" fmla="*/ 405 w 429"/>
                <a:gd name="T17" fmla="*/ 112 h 117"/>
                <a:gd name="T18" fmla="*/ 415 w 429"/>
                <a:gd name="T19" fmla="*/ 116 h 117"/>
                <a:gd name="T20" fmla="*/ 423 w 429"/>
                <a:gd name="T21" fmla="*/ 113 h 117"/>
                <a:gd name="T22" fmla="*/ 424 w 429"/>
                <a:gd name="T23" fmla="*/ 95 h 117"/>
                <a:gd name="T24" fmla="*/ 216 w 42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117">
                  <a:moveTo>
                    <a:pt x="216" y="0"/>
                  </a:moveTo>
                  <a:lnTo>
                    <a:pt x="216" y="0"/>
                  </a:lnTo>
                  <a:lnTo>
                    <a:pt x="212" y="0"/>
                  </a:lnTo>
                  <a:cubicBezTo>
                    <a:pt x="132" y="0"/>
                    <a:pt x="56" y="35"/>
                    <a:pt x="4" y="95"/>
                  </a:cubicBezTo>
                  <a:cubicBezTo>
                    <a:pt x="0" y="100"/>
                    <a:pt x="1" y="108"/>
                    <a:pt x="5" y="113"/>
                  </a:cubicBezTo>
                  <a:cubicBezTo>
                    <a:pt x="10" y="117"/>
                    <a:pt x="18" y="117"/>
                    <a:pt x="22" y="112"/>
                  </a:cubicBezTo>
                  <a:cubicBezTo>
                    <a:pt x="70" y="56"/>
                    <a:pt x="139" y="25"/>
                    <a:pt x="212" y="25"/>
                  </a:cubicBezTo>
                  <a:lnTo>
                    <a:pt x="216" y="25"/>
                  </a:lnTo>
                  <a:cubicBezTo>
                    <a:pt x="288" y="25"/>
                    <a:pt x="358" y="56"/>
                    <a:pt x="405" y="112"/>
                  </a:cubicBezTo>
                  <a:cubicBezTo>
                    <a:pt x="408" y="114"/>
                    <a:pt x="411" y="116"/>
                    <a:pt x="415" y="116"/>
                  </a:cubicBezTo>
                  <a:cubicBezTo>
                    <a:pt x="418" y="116"/>
                    <a:pt x="420" y="115"/>
                    <a:pt x="423" y="113"/>
                  </a:cubicBezTo>
                  <a:cubicBezTo>
                    <a:pt x="428" y="108"/>
                    <a:pt x="429" y="100"/>
                    <a:pt x="424" y="95"/>
                  </a:cubicBezTo>
                  <a:cubicBezTo>
                    <a:pt x="372" y="35"/>
                    <a:pt x="296" y="0"/>
                    <a:pt x="2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000000"/>
                </a:solidFill>
                <a:effectLst/>
                <a:uLnTx/>
                <a:uFillTx/>
                <a:latin typeface="Segoe UI"/>
                <a:ea typeface="+mn-ea"/>
                <a:cs typeface="+mn-cs"/>
              </a:endParaRPr>
            </a:p>
          </p:txBody>
        </p:sp>
      </p:grpSp>
    </p:spTree>
    <p:extLst>
      <p:ext uri="{BB962C8B-B14F-4D97-AF65-F5344CB8AC3E}">
        <p14:creationId xmlns:p14="http://schemas.microsoft.com/office/powerpoint/2010/main" val="114670776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75C94-955F-4373-8C6A-828B7ABFB4E5}"/>
              </a:ext>
            </a:extLst>
          </p:cNvPr>
          <p:cNvSpPr>
            <a:spLocks noGrp="1"/>
          </p:cNvSpPr>
          <p:nvPr>
            <p:ph type="title"/>
          </p:nvPr>
        </p:nvSpPr>
        <p:spPr/>
        <p:txBody>
          <a:bodyPr/>
          <a:lstStyle/>
          <a:p>
            <a:r>
              <a:rPr lang="en-US" dirty="0"/>
              <a:t>Enable Outlook Groups in Teams</a:t>
            </a:r>
          </a:p>
        </p:txBody>
      </p:sp>
      <p:grpSp>
        <p:nvGrpSpPr>
          <p:cNvPr id="3" name="Group 2">
            <a:extLst>
              <a:ext uri="{FF2B5EF4-FFF2-40B4-BE49-F238E27FC236}">
                <a16:creationId xmlns:a16="http://schemas.microsoft.com/office/drawing/2014/main" id="{7C0EE1F4-6854-A944-A7E6-0A097DF6F72A}"/>
              </a:ext>
            </a:extLst>
          </p:cNvPr>
          <p:cNvGrpSpPr/>
          <p:nvPr/>
        </p:nvGrpSpPr>
        <p:grpSpPr>
          <a:xfrm>
            <a:off x="97093" y="1938278"/>
            <a:ext cx="12017593" cy="2339810"/>
            <a:chOff x="97093" y="3757748"/>
            <a:chExt cx="12017593" cy="2339810"/>
          </a:xfrm>
        </p:grpSpPr>
        <p:pic>
          <p:nvPicPr>
            <p:cNvPr id="15" name="Picture 14" descr="A screenshot of a cell phone&#10;&#10;Description automatically generated">
              <a:extLst>
                <a:ext uri="{FF2B5EF4-FFF2-40B4-BE49-F238E27FC236}">
                  <a16:creationId xmlns:a16="http://schemas.microsoft.com/office/drawing/2014/main" id="{DEBB544D-6A59-FF4C-A970-A87B069EED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1997" y="3757748"/>
              <a:ext cx="3612689" cy="2339810"/>
            </a:xfrm>
            <a:prstGeom prst="rect">
              <a:avLst/>
            </a:prstGeom>
          </p:spPr>
        </p:pic>
        <p:pic>
          <p:nvPicPr>
            <p:cNvPr id="21" name="Picture 20" descr="A screenshot of a cell phone&#10;&#10;Description automatically generated">
              <a:extLst>
                <a:ext uri="{FF2B5EF4-FFF2-40B4-BE49-F238E27FC236}">
                  <a16:creationId xmlns:a16="http://schemas.microsoft.com/office/drawing/2014/main" id="{E11C764D-0F64-B342-A947-4F1626C80C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67726" y="3757748"/>
              <a:ext cx="2332311" cy="2339810"/>
            </a:xfrm>
            <a:prstGeom prst="rect">
              <a:avLst/>
            </a:prstGeom>
          </p:spPr>
        </p:pic>
        <p:pic>
          <p:nvPicPr>
            <p:cNvPr id="32" name="Picture 31" descr="A screenshot of a cell phone&#10;&#10;Description automatically generated">
              <a:extLst>
                <a:ext uri="{FF2B5EF4-FFF2-40B4-BE49-F238E27FC236}">
                  <a16:creationId xmlns:a16="http://schemas.microsoft.com/office/drawing/2014/main" id="{58AC7A2D-91BF-AC46-9CF0-AFD7D20456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44526" y="3757748"/>
              <a:ext cx="2314138" cy="2339810"/>
            </a:xfrm>
            <a:prstGeom prst="rect">
              <a:avLst/>
            </a:prstGeom>
          </p:spPr>
        </p:pic>
        <p:pic>
          <p:nvPicPr>
            <p:cNvPr id="34" name="Picture 33" descr="A screenshot of a cell phone&#10;&#10;Description automatically generated">
              <a:extLst>
                <a:ext uri="{FF2B5EF4-FFF2-40B4-BE49-F238E27FC236}">
                  <a16:creationId xmlns:a16="http://schemas.microsoft.com/office/drawing/2014/main" id="{E6A02D06-5521-F44A-85A5-186BEB7D0C7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093" y="3757748"/>
              <a:ext cx="2263549" cy="2339810"/>
            </a:xfrm>
            <a:prstGeom prst="rect">
              <a:avLst/>
            </a:prstGeom>
          </p:spPr>
        </p:pic>
        <p:sp>
          <p:nvSpPr>
            <p:cNvPr id="64" name="Right Arrow 63">
              <a:extLst>
                <a:ext uri="{FF2B5EF4-FFF2-40B4-BE49-F238E27FC236}">
                  <a16:creationId xmlns:a16="http://schemas.microsoft.com/office/drawing/2014/main" id="{2F9A7D5B-6AFE-1F4A-A748-A75F16F1B04D}"/>
                </a:ext>
              </a:extLst>
            </p:cNvPr>
            <p:cNvSpPr/>
            <p:nvPr/>
          </p:nvSpPr>
          <p:spPr bwMode="auto">
            <a:xfrm>
              <a:off x="2420877" y="4608625"/>
              <a:ext cx="347729" cy="308608"/>
            </a:xfrm>
            <a:prstGeom prst="rightArrow">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65" name="Right Arrow 64">
              <a:extLst>
                <a:ext uri="{FF2B5EF4-FFF2-40B4-BE49-F238E27FC236}">
                  <a16:creationId xmlns:a16="http://schemas.microsoft.com/office/drawing/2014/main" id="{17A1EFEE-E5B3-F74C-A1A7-AA56E5D1AE0A}"/>
                </a:ext>
              </a:extLst>
            </p:cNvPr>
            <p:cNvSpPr/>
            <p:nvPr/>
          </p:nvSpPr>
          <p:spPr bwMode="auto">
            <a:xfrm>
              <a:off x="5228436" y="4608625"/>
              <a:ext cx="347729" cy="308608"/>
            </a:xfrm>
            <a:prstGeom prst="rightArrow">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66" name="Right Arrow 65">
              <a:extLst>
                <a:ext uri="{FF2B5EF4-FFF2-40B4-BE49-F238E27FC236}">
                  <a16:creationId xmlns:a16="http://schemas.microsoft.com/office/drawing/2014/main" id="{534E1F0E-06EE-E549-B019-C6DCE21DE1A9}"/>
                </a:ext>
              </a:extLst>
            </p:cNvPr>
            <p:cNvSpPr/>
            <p:nvPr/>
          </p:nvSpPr>
          <p:spPr bwMode="auto">
            <a:xfrm>
              <a:off x="8077798" y="4608625"/>
              <a:ext cx="347729" cy="308608"/>
            </a:xfrm>
            <a:prstGeom prst="rightArrow">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29914030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75C94-955F-4373-8C6A-828B7ABFB4E5}"/>
              </a:ext>
            </a:extLst>
          </p:cNvPr>
          <p:cNvSpPr>
            <a:spLocks noGrp="1"/>
          </p:cNvSpPr>
          <p:nvPr>
            <p:ph type="title"/>
          </p:nvPr>
        </p:nvSpPr>
        <p:spPr/>
        <p:txBody>
          <a:bodyPr/>
          <a:lstStyle/>
          <a:p>
            <a:r>
              <a:rPr lang="en-US" dirty="0"/>
              <a:t>Enable Teams in Outlook clients</a:t>
            </a:r>
          </a:p>
        </p:txBody>
      </p:sp>
      <p:sp>
        <p:nvSpPr>
          <p:cNvPr id="3" name="TextBox 2">
            <a:extLst>
              <a:ext uri="{FF2B5EF4-FFF2-40B4-BE49-F238E27FC236}">
                <a16:creationId xmlns:a16="http://schemas.microsoft.com/office/drawing/2014/main" id="{07BF8057-94B0-7F4F-B0C4-70B8FA27E72F}"/>
              </a:ext>
            </a:extLst>
          </p:cNvPr>
          <p:cNvSpPr txBox="1"/>
          <p:nvPr/>
        </p:nvSpPr>
        <p:spPr>
          <a:xfrm>
            <a:off x="1614196" y="1959429"/>
            <a:ext cx="8444204" cy="3056221"/>
          </a:xfrm>
          <a:prstGeom prst="rect">
            <a:avLst/>
          </a:prstGeom>
          <a:noFill/>
        </p:spPr>
        <p:txBody>
          <a:bodyPr wrap="square" lIns="0" tIns="0" rIns="0" bIns="0" rtlCol="0">
            <a:spAutoFit/>
          </a:bodyPr>
          <a:lstStyle/>
          <a:p>
            <a:r>
              <a:rPr lang="en-IN" b="1" dirty="0"/>
              <a:t>Set-</a:t>
            </a:r>
            <a:r>
              <a:rPr lang="en-IN" b="1" dirty="0" err="1"/>
              <a:t>UnifiedGroup</a:t>
            </a:r>
            <a:r>
              <a:rPr lang="en-IN" b="1" dirty="0"/>
              <a:t> -Identity “New Team” -</a:t>
            </a:r>
            <a:r>
              <a:rPr lang="en-IN" b="1" dirty="0" err="1"/>
              <a:t>HiddenFromAddressListsEnabled</a:t>
            </a:r>
            <a:r>
              <a:rPr lang="en-IN" b="1" dirty="0"/>
              <a:t> $false</a:t>
            </a:r>
          </a:p>
          <a:p>
            <a:r>
              <a:rPr lang="en-IN" sz="1400" dirty="0"/>
              <a:t>The </a:t>
            </a:r>
            <a:r>
              <a:rPr lang="en-IN" sz="1400" dirty="0" err="1"/>
              <a:t>HiddenFromAddressListsEnabled</a:t>
            </a:r>
            <a:r>
              <a:rPr lang="en-IN" sz="1400" dirty="0"/>
              <a:t> parameter specifies whether the Microsoft 365 Group appears in the global address list (GAL) and other address lists in your organization.</a:t>
            </a:r>
          </a:p>
          <a:p>
            <a:endParaRPr lang="en-IN" sz="1400" dirty="0"/>
          </a:p>
          <a:p>
            <a:endParaRPr lang="en-IN" sz="1400" dirty="0"/>
          </a:p>
          <a:p>
            <a:br>
              <a:rPr lang="en-IN" sz="2000" b="1" dirty="0"/>
            </a:br>
            <a:r>
              <a:rPr lang="en-IN" b="1" dirty="0"/>
              <a:t>Set-</a:t>
            </a:r>
            <a:r>
              <a:rPr lang="en-IN" b="1" dirty="0" err="1"/>
              <a:t>UnifiedGroup</a:t>
            </a:r>
            <a:r>
              <a:rPr lang="en-IN" b="1" dirty="0"/>
              <a:t> -Identity “New Team” -</a:t>
            </a:r>
            <a:r>
              <a:rPr lang="en-IN" b="1" dirty="0" err="1"/>
              <a:t>HiddenFromExchangeClientsEnabled</a:t>
            </a:r>
            <a:r>
              <a:rPr lang="en-IN" b="1" dirty="0"/>
              <a:t>:$false</a:t>
            </a:r>
          </a:p>
          <a:p>
            <a:r>
              <a:rPr lang="en-IN" sz="1600" dirty="0"/>
              <a:t>The </a:t>
            </a:r>
            <a:r>
              <a:rPr lang="en-IN" sz="1600" dirty="0" err="1"/>
              <a:t>HiddenFromExchangeClientsEnabled</a:t>
            </a:r>
            <a:r>
              <a:rPr lang="en-IN" sz="1600" dirty="0"/>
              <a:t> switch specifies whether the Microsoft 365 Group is hidden from Outlook clients connected to Microsoft 365.</a:t>
            </a:r>
          </a:p>
          <a:p>
            <a:br>
              <a:rPr lang="en-IN" dirty="0"/>
            </a:br>
            <a:endParaRPr lang="en-IN" dirty="0"/>
          </a:p>
          <a:p>
            <a:endParaRPr lang="en-IN" sz="2000" b="1" dirty="0"/>
          </a:p>
        </p:txBody>
      </p:sp>
    </p:spTree>
    <p:extLst>
      <p:ext uri="{BB962C8B-B14F-4D97-AF65-F5344CB8AC3E}">
        <p14:creationId xmlns:p14="http://schemas.microsoft.com/office/powerpoint/2010/main" val="2577459570"/>
      </p:ext>
    </p:extLst>
  </p:cSld>
  <p:clrMapOvr>
    <a:masterClrMapping/>
  </p:clrMapOvr>
  <p:transition>
    <p:fade/>
  </p:transition>
</p:sld>
</file>

<file path=ppt/theme/theme1.xml><?xml version="1.0" encoding="utf-8"?>
<a:theme xmlns:a="http://schemas.openxmlformats.org/drawingml/2006/main" name="White Template">
  <a:themeElements>
    <a:clrScheme name="Ignite Breakout - Blue on white and light gray">
      <a:dk1>
        <a:srgbClr val="000000"/>
      </a:dk1>
      <a:lt1>
        <a:srgbClr val="FFFFFF"/>
      </a:lt1>
      <a:dk2>
        <a:srgbClr val="2F2F2F"/>
      </a:dk2>
      <a:lt2>
        <a:srgbClr val="E6E6E6"/>
      </a:lt2>
      <a:accent1>
        <a:srgbClr val="0078D4"/>
      </a:accent1>
      <a:accent2>
        <a:srgbClr val="243A5E"/>
      </a:accent2>
      <a:accent3>
        <a:srgbClr val="D83B01"/>
      </a:accent3>
      <a:accent4>
        <a:srgbClr val="FFB900"/>
      </a:accent4>
      <a:accent5>
        <a:srgbClr val="2F2F2F"/>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The_Tour_2019_16x9_Breakout_Template.potx" id="{7A800238-3B18-4E5C-A4B5-81384B4F72C7}" vid="{41785C71-9316-47A7-95AF-D6C69A7E7205}"/>
    </a:ext>
  </a:extLst>
</a:theme>
</file>

<file path=ppt/theme/theme2.xml><?xml version="1.0" encoding="utf-8"?>
<a:theme xmlns:a="http://schemas.openxmlformats.org/drawingml/2006/main" name="Light Gray Template">
  <a:themeElements>
    <a:clrScheme name="Ignite Breakout - Blue on white and light gray">
      <a:dk1>
        <a:srgbClr val="000000"/>
      </a:dk1>
      <a:lt1>
        <a:srgbClr val="FFFFFF"/>
      </a:lt1>
      <a:dk2>
        <a:srgbClr val="2F2F2F"/>
      </a:dk2>
      <a:lt2>
        <a:srgbClr val="E6E6E6"/>
      </a:lt2>
      <a:accent1>
        <a:srgbClr val="0078D4"/>
      </a:accent1>
      <a:accent2>
        <a:srgbClr val="243A5E"/>
      </a:accent2>
      <a:accent3>
        <a:srgbClr val="D83B01"/>
      </a:accent3>
      <a:accent4>
        <a:srgbClr val="FFB900"/>
      </a:accent4>
      <a:accent5>
        <a:srgbClr val="2F2F2F"/>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The_Tour_2019_16x9_Breakout_Template.potx" id="{7A800238-3B18-4E5C-A4B5-81384B4F72C7}" vid="{7DC80C9C-86B1-4F35-B460-A3753A68F4C0}"/>
    </a:ext>
  </a:extLst>
</a:theme>
</file>

<file path=ppt/theme/theme3.xml><?xml version="1.0" encoding="utf-8"?>
<a:theme xmlns:a="http://schemas.openxmlformats.org/drawingml/2006/main" name="Black Template">
  <a:themeElements>
    <a:clrScheme name="Ignite Breakout on Black">
      <a:dk1>
        <a:srgbClr val="000000"/>
      </a:dk1>
      <a:lt1>
        <a:srgbClr val="FFFFFF"/>
      </a:lt1>
      <a:dk2>
        <a:srgbClr val="2F2F2F"/>
      </a:dk2>
      <a:lt2>
        <a:srgbClr val="E6E6E6"/>
      </a:lt2>
      <a:accent1>
        <a:srgbClr val="0078D4"/>
      </a:accent1>
      <a:accent2>
        <a:srgbClr val="50E6FF"/>
      </a:accent2>
      <a:accent3>
        <a:srgbClr val="D83B01"/>
      </a:accent3>
      <a:accent4>
        <a:srgbClr val="FFB900"/>
      </a:accent4>
      <a:accent5>
        <a:srgbClr val="737373"/>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The_Tour_2019_16x9_Breakout_Template.potx" id="{7A800238-3B18-4E5C-A4B5-81384B4F72C7}" vid="{E6C05D82-8231-4D94-9271-2A2C15F57630}"/>
    </a:ext>
  </a:extLst>
</a:theme>
</file>

<file path=ppt/theme/theme4.xml><?xml version="1.0" encoding="utf-8"?>
<a:theme xmlns:a="http://schemas.openxmlformats.org/drawingml/2006/main" name="1_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3664</Words>
  <Application>Microsoft Office PowerPoint</Application>
  <PresentationFormat>Widescreen</PresentationFormat>
  <Paragraphs>694</Paragraphs>
  <Slides>51</Slides>
  <Notes>43</Notes>
  <HiddenSlides>2</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51</vt:i4>
      </vt:variant>
    </vt:vector>
  </HeadingPairs>
  <TitlesOfParts>
    <vt:vector size="62" baseType="lpstr">
      <vt:lpstr>Arial</vt:lpstr>
      <vt:lpstr>Calibri</vt:lpstr>
      <vt:lpstr>Consolas</vt:lpstr>
      <vt:lpstr>Segoe UI</vt:lpstr>
      <vt:lpstr>Segoe UI Semibold</vt:lpstr>
      <vt:lpstr>Segoe UI Semilight</vt:lpstr>
      <vt:lpstr>Wingdings</vt:lpstr>
      <vt:lpstr>White Template</vt:lpstr>
      <vt:lpstr>Light Gray Template</vt:lpstr>
      <vt:lpstr>Black Template</vt:lpstr>
      <vt:lpstr>1_White Template</vt:lpstr>
      <vt:lpstr>  Microsoft 365 Groups:  Overview and Architecture</vt:lpstr>
      <vt:lpstr>Agenda</vt:lpstr>
      <vt:lpstr>Microsoft 365 Groups Overview</vt:lpstr>
      <vt:lpstr>Powering collaboration across Microsoft 365 </vt:lpstr>
      <vt:lpstr>Microsoft 365 Groups - Architecture</vt:lpstr>
      <vt:lpstr>Microsoft 365 Groups Architecture Group Creation/Provisioning</vt:lpstr>
      <vt:lpstr>Groups Visibility</vt:lpstr>
      <vt:lpstr>Enable Outlook Groups in Teams</vt:lpstr>
      <vt:lpstr>Enable Teams in Outlook clients</vt:lpstr>
      <vt:lpstr>Groups Visibility</vt:lpstr>
      <vt:lpstr>Groups Visibility</vt:lpstr>
      <vt:lpstr>Group flow</vt:lpstr>
      <vt:lpstr>Group flow</vt:lpstr>
      <vt:lpstr>Group flow</vt:lpstr>
      <vt:lpstr>Group flow</vt:lpstr>
      <vt:lpstr>Group – Create Policies</vt:lpstr>
      <vt:lpstr>Group – Create – Data Residency</vt:lpstr>
      <vt:lpstr>Group – Create – Data Residency</vt:lpstr>
      <vt:lpstr>Microsoft 365 Groups Architecture Group Lifecycle/Deletion</vt:lpstr>
      <vt:lpstr>Group Lifecycle and Deletion flow</vt:lpstr>
      <vt:lpstr>Group Activity tracking and Auto-Renewal</vt:lpstr>
      <vt:lpstr>Group Deletion flow</vt:lpstr>
      <vt:lpstr>Group Deletion flow</vt:lpstr>
      <vt:lpstr>Group Deletion flow</vt:lpstr>
      <vt:lpstr>Group Deletion flow</vt:lpstr>
      <vt:lpstr>Group Deletion flow</vt:lpstr>
      <vt:lpstr>Group Deletion flow</vt:lpstr>
      <vt:lpstr>Group Deletion flow - Restore</vt:lpstr>
      <vt:lpstr>Group Deletion flow - Restore</vt:lpstr>
      <vt:lpstr>Group Deletion flow - Restore</vt:lpstr>
      <vt:lpstr>Group Deletion flow - Restore</vt:lpstr>
      <vt:lpstr>Group Deletion flow</vt:lpstr>
      <vt:lpstr>Group Deletion flow – Hard-delete</vt:lpstr>
      <vt:lpstr>Group Deletion flow – Hard-delete</vt:lpstr>
      <vt:lpstr>Group Deletion flow - Retention</vt:lpstr>
      <vt:lpstr>Group Deletion flow –Retention</vt:lpstr>
      <vt:lpstr>Microsoft 365 Groups Architecture Member/Roster management</vt:lpstr>
      <vt:lpstr>Group - Join</vt:lpstr>
      <vt:lpstr>Member Addition</vt:lpstr>
      <vt:lpstr>Member Addition</vt:lpstr>
      <vt:lpstr>Guest/External Member Addition</vt:lpstr>
      <vt:lpstr>Guest/External Member Addition</vt:lpstr>
      <vt:lpstr>Guest/External Member Reviews</vt:lpstr>
      <vt:lpstr>Microsoft 365 Groups Architecture Administration/Policies</vt:lpstr>
      <vt:lpstr>Groups Governance – Admin Roles &amp; Endpoints</vt:lpstr>
      <vt:lpstr>Microsoft 365 Groups - Architecture</vt:lpstr>
      <vt:lpstr>Powering collaboration across work and life</vt:lpstr>
      <vt:lpstr>Other useful Groups videos</vt:lpstr>
      <vt:lpstr>Related Content for Microsoft 365 Admins</vt:lpstr>
      <vt:lpstr>Thank you!</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2020-10-06T17:34:40Z</dcterms:created>
  <dcterms:modified xsi:type="dcterms:W3CDTF">2020-10-06T17:34:49Z</dcterms:modified>
</cp:coreProperties>
</file>