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1"/>
  </p:sldMasterIdLst>
  <p:notesMasterIdLst>
    <p:notesMasterId r:id="rId21"/>
  </p:notesMasterIdLst>
  <p:handoutMasterIdLst>
    <p:handoutMasterId r:id="rId22"/>
  </p:handoutMasterIdLst>
  <p:sldIdLst>
    <p:sldId id="1661" r:id="rId2"/>
    <p:sldId id="2123258353" r:id="rId3"/>
    <p:sldId id="2076136210" r:id="rId4"/>
    <p:sldId id="2090" r:id="rId5"/>
    <p:sldId id="2076136194" r:id="rId6"/>
    <p:sldId id="2076136203" r:id="rId7"/>
    <p:sldId id="2076136211" r:id="rId8"/>
    <p:sldId id="2076136202" r:id="rId9"/>
    <p:sldId id="260" r:id="rId10"/>
    <p:sldId id="2117" r:id="rId11"/>
    <p:sldId id="2076136213" r:id="rId12"/>
    <p:sldId id="2076136225" r:id="rId13"/>
    <p:sldId id="2123258354" r:id="rId14"/>
    <p:sldId id="2123258287" r:id="rId15"/>
    <p:sldId id="2123258343" r:id="rId16"/>
    <p:sldId id="2076136215" r:id="rId17"/>
    <p:sldId id="2076136205" r:id="rId18"/>
    <p:sldId id="2123258355" r:id="rId19"/>
    <p:sldId id="6040" r:id="rId20"/>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White" id="{38B656EC-D568-4EF7-8842-9FA1AE1192C9}">
          <p14:sldIdLst>
            <p14:sldId id="1661"/>
            <p14:sldId id="2123258353"/>
          </p14:sldIdLst>
        </p14:section>
        <p14:section name="Overview" id="{003CD625-D5CD-419D-AA56-F75055CAB094}">
          <p14:sldIdLst>
            <p14:sldId id="2076136210"/>
            <p14:sldId id="2090"/>
            <p14:sldId id="2076136194"/>
            <p14:sldId id="2076136203"/>
            <p14:sldId id="2076136211"/>
            <p14:sldId id="2076136202"/>
            <p14:sldId id="260"/>
            <p14:sldId id="2117"/>
          </p14:sldIdLst>
        </p14:section>
        <p14:section name="Innovations" id="{75A89CD8-6FC6-49B7-B0EC-4DDF7EB1B0EC}">
          <p14:sldIdLst>
            <p14:sldId id="2076136213"/>
            <p14:sldId id="2076136225"/>
            <p14:sldId id="2123258354"/>
            <p14:sldId id="2123258287"/>
            <p14:sldId id="2123258343"/>
          </p14:sldIdLst>
        </p14:section>
        <p14:section name="Roadmap &amp; Wrap Up" id="{9AF81FD0-3273-49EF-89E5-FDAB989A464A}">
          <p14:sldIdLst>
            <p14:sldId id="2076136215"/>
            <p14:sldId id="2076136205"/>
            <p14:sldId id="2123258355"/>
            <p14:sldId id="6040"/>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7E10"/>
    <a:srgbClr val="0078D4"/>
    <a:srgbClr val="D83B01"/>
    <a:srgbClr val="A6573A"/>
    <a:srgbClr val="000000"/>
    <a:srgbClr val="FFFFFF"/>
    <a:srgbClr val="50E6FF"/>
    <a:srgbClr val="0069BA"/>
    <a:srgbClr val="9BF00B"/>
    <a:srgbClr val="0F78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1893CB-D099-4EA5-9091-FCB35074AE1F}" v="12" dt="2020-10-06T17:30:02.2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53" autoAdjust="0"/>
  </p:normalViewPr>
  <p:slideViewPr>
    <p:cSldViewPr snapToGrid="0">
      <p:cViewPr varScale="1">
        <p:scale>
          <a:sx n="96" d="100"/>
          <a:sy n="96" d="100"/>
        </p:scale>
        <p:origin x="1116" y="78"/>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A13B84-4255-48CA-9F77-73D46B0ABF58}"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D39B23D3-283E-4BF5-A0FA-ED166EA81160}">
      <dgm:prSet phldrT="[Text]" phldr="0" custT="1"/>
      <dgm:spPr/>
      <dgm:t>
        <a:bodyPr/>
        <a:lstStyle/>
        <a:p>
          <a:r>
            <a:rPr lang="en-US" sz="2800"/>
            <a:t>2019</a:t>
          </a:r>
        </a:p>
        <a:p>
          <a:r>
            <a:rPr lang="en-US" sz="1800"/>
            <a:t>Power 22+ apps</a:t>
          </a:r>
        </a:p>
      </dgm:t>
    </dgm:pt>
    <dgm:pt modelId="{2B2C5881-2C21-436A-810C-4925EC71E8A4}" type="parTrans" cxnId="{0565E9EE-FB85-49CD-959B-194097BA9658}">
      <dgm:prSet/>
      <dgm:spPr/>
      <dgm:t>
        <a:bodyPr/>
        <a:lstStyle/>
        <a:p>
          <a:endParaRPr lang="en-US"/>
        </a:p>
      </dgm:t>
    </dgm:pt>
    <dgm:pt modelId="{F2E0C013-1BF2-41E7-A2D7-FEDF8A5C527B}" type="sibTrans" cxnId="{0565E9EE-FB85-49CD-959B-194097BA9658}">
      <dgm:prSet/>
      <dgm:spPr/>
      <dgm:t>
        <a:bodyPr/>
        <a:lstStyle/>
        <a:p>
          <a:endParaRPr lang="en-US"/>
        </a:p>
      </dgm:t>
    </dgm:pt>
    <dgm:pt modelId="{8CBE6ADA-5DF2-4C62-82F8-5C3AB4DBAA6D}">
      <dgm:prSet phldrT="[Text]" phldr="0" custT="1"/>
      <dgm:spPr/>
      <dgm:t>
        <a:bodyPr/>
        <a:lstStyle/>
        <a:p>
          <a:r>
            <a:rPr lang="en-US" sz="2800"/>
            <a:t>2020</a:t>
          </a:r>
        </a:p>
        <a:p>
          <a:r>
            <a:rPr lang="en-US" sz="1800"/>
            <a:t>Governance at scale</a:t>
          </a:r>
        </a:p>
        <a:p>
          <a:r>
            <a:rPr lang="en-US" sz="1800"/>
            <a:t>Families &amp; communities</a:t>
          </a:r>
        </a:p>
      </dgm:t>
    </dgm:pt>
    <dgm:pt modelId="{A8704342-362E-47FD-AB17-25BB32AD59B2}" type="parTrans" cxnId="{521FBFDB-2A66-4147-A31E-2B56DC9ACBDC}">
      <dgm:prSet/>
      <dgm:spPr/>
      <dgm:t>
        <a:bodyPr/>
        <a:lstStyle/>
        <a:p>
          <a:endParaRPr lang="en-US"/>
        </a:p>
      </dgm:t>
    </dgm:pt>
    <dgm:pt modelId="{63BC58CD-F707-4538-8D1D-8EC1CE20BDCD}" type="sibTrans" cxnId="{521FBFDB-2A66-4147-A31E-2B56DC9ACBDC}">
      <dgm:prSet/>
      <dgm:spPr/>
      <dgm:t>
        <a:bodyPr/>
        <a:lstStyle/>
        <a:p>
          <a:endParaRPr lang="en-US"/>
        </a:p>
      </dgm:t>
    </dgm:pt>
    <dgm:pt modelId="{9935A61C-1207-4890-8F0F-D389350418CD}">
      <dgm:prSet phldrT="[Text]" phldr="0" custT="1"/>
      <dgm:spPr/>
      <dgm:t>
        <a:bodyPr/>
        <a:lstStyle/>
        <a:p>
          <a:r>
            <a:rPr lang="en-US" sz="2800"/>
            <a:t>2021</a:t>
          </a:r>
        </a:p>
        <a:p>
          <a:r>
            <a:rPr lang="en-US" sz="1800"/>
            <a:t>Model real-world org structures &amp; functions</a:t>
          </a:r>
        </a:p>
      </dgm:t>
    </dgm:pt>
    <dgm:pt modelId="{CEB7FD71-F83E-4EF4-96B1-C0D49FB0C4A5}" type="parTrans" cxnId="{4A7E7839-C16F-4AAD-9FA9-E6208E4B5DDA}">
      <dgm:prSet/>
      <dgm:spPr/>
      <dgm:t>
        <a:bodyPr/>
        <a:lstStyle/>
        <a:p>
          <a:endParaRPr lang="en-US"/>
        </a:p>
      </dgm:t>
    </dgm:pt>
    <dgm:pt modelId="{1D10C796-4D5F-4194-8157-4B526454A36D}" type="sibTrans" cxnId="{4A7E7839-C16F-4AAD-9FA9-E6208E4B5DDA}">
      <dgm:prSet/>
      <dgm:spPr/>
      <dgm:t>
        <a:bodyPr/>
        <a:lstStyle/>
        <a:p>
          <a:endParaRPr lang="en-US"/>
        </a:p>
      </dgm:t>
    </dgm:pt>
    <dgm:pt modelId="{3421A757-56BC-46B5-BB51-9A0415A1DDBE}" type="pres">
      <dgm:prSet presAssocID="{EBA13B84-4255-48CA-9F77-73D46B0ABF58}" presName="arrowDiagram" presStyleCnt="0">
        <dgm:presLayoutVars>
          <dgm:chMax val="5"/>
          <dgm:dir/>
          <dgm:resizeHandles val="exact"/>
        </dgm:presLayoutVars>
      </dgm:prSet>
      <dgm:spPr/>
    </dgm:pt>
    <dgm:pt modelId="{4CEF51BA-7346-42DB-8860-E8D0D7DB247E}" type="pres">
      <dgm:prSet presAssocID="{EBA13B84-4255-48CA-9F77-73D46B0ABF58}" presName="arrow" presStyleLbl="bgShp" presStyleIdx="0" presStyleCnt="1" custLinFactNeighborX="31" custLinFactNeighborY="-475"/>
      <dgm:spPr/>
    </dgm:pt>
    <dgm:pt modelId="{E6086F0B-5D93-4632-BDC3-2203F9438856}" type="pres">
      <dgm:prSet presAssocID="{EBA13B84-4255-48CA-9F77-73D46B0ABF58}" presName="arrowDiagram3" presStyleCnt="0"/>
      <dgm:spPr/>
    </dgm:pt>
    <dgm:pt modelId="{05D14871-B68F-4871-9621-07ED660D7FA9}" type="pres">
      <dgm:prSet presAssocID="{D39B23D3-283E-4BF5-A0FA-ED166EA81160}" presName="bullet3a" presStyleLbl="node1" presStyleIdx="0" presStyleCnt="3"/>
      <dgm:spPr/>
    </dgm:pt>
    <dgm:pt modelId="{A0A9CD5F-25F7-443E-80D1-9C33F7306849}" type="pres">
      <dgm:prSet presAssocID="{D39B23D3-283E-4BF5-A0FA-ED166EA81160}" presName="textBox3a" presStyleLbl="revTx" presStyleIdx="0" presStyleCnt="3" custScaleX="133552" custScaleY="65415" custLinFactNeighborX="17564" custLinFactNeighborY="-1511">
        <dgm:presLayoutVars>
          <dgm:bulletEnabled val="1"/>
        </dgm:presLayoutVars>
      </dgm:prSet>
      <dgm:spPr/>
    </dgm:pt>
    <dgm:pt modelId="{31652918-4B8D-4EDE-83B4-5219A621E289}" type="pres">
      <dgm:prSet presAssocID="{8CBE6ADA-5DF2-4C62-82F8-5C3AB4DBAA6D}" presName="bullet3b" presStyleLbl="node1" presStyleIdx="1" presStyleCnt="3" custLinFactX="87692" custLinFactNeighborX="100000" custLinFactNeighborY="-75464"/>
      <dgm:spPr/>
    </dgm:pt>
    <dgm:pt modelId="{C0F6843C-A1DE-496B-9D92-80EFBB52152A}" type="pres">
      <dgm:prSet presAssocID="{8CBE6ADA-5DF2-4C62-82F8-5C3AB4DBAA6D}" presName="textBox3b" presStyleLbl="revTx" presStyleIdx="1" presStyleCnt="3" custScaleX="176077" custScaleY="54212" custLinFactNeighborX="70482" custLinFactNeighborY="-18456">
        <dgm:presLayoutVars>
          <dgm:bulletEnabled val="1"/>
        </dgm:presLayoutVars>
      </dgm:prSet>
      <dgm:spPr/>
    </dgm:pt>
    <dgm:pt modelId="{79C3544A-CAB7-4A32-926D-010D94B39B70}" type="pres">
      <dgm:prSet presAssocID="{9935A61C-1207-4890-8F0F-D389350418CD}" presName="bullet3c" presStyleLbl="node1" presStyleIdx="2" presStyleCnt="3" custLinFactX="100000" custLinFactNeighborX="150444" custLinFactNeighborY="-58763"/>
      <dgm:spPr/>
    </dgm:pt>
    <dgm:pt modelId="{4772BF1E-B4BE-42B5-9221-E8F6B009784F}" type="pres">
      <dgm:prSet presAssocID="{9935A61C-1207-4890-8F0F-D389350418CD}" presName="textBox3c" presStyleLbl="revTx" presStyleIdx="2" presStyleCnt="3" custScaleX="175788" custScaleY="52530" custLinFactNeighborX="98523" custLinFactNeighborY="-24287">
        <dgm:presLayoutVars>
          <dgm:bulletEnabled val="1"/>
        </dgm:presLayoutVars>
      </dgm:prSet>
      <dgm:spPr/>
    </dgm:pt>
  </dgm:ptLst>
  <dgm:cxnLst>
    <dgm:cxn modelId="{B279D623-946D-4345-A56C-5B1725125FAA}" type="presOf" srcId="{D39B23D3-283E-4BF5-A0FA-ED166EA81160}" destId="{A0A9CD5F-25F7-443E-80D1-9C33F7306849}" srcOrd="0" destOrd="0" presId="urn:microsoft.com/office/officeart/2005/8/layout/arrow2"/>
    <dgm:cxn modelId="{4A7E7839-C16F-4AAD-9FA9-E6208E4B5DDA}" srcId="{EBA13B84-4255-48CA-9F77-73D46B0ABF58}" destId="{9935A61C-1207-4890-8F0F-D389350418CD}" srcOrd="2" destOrd="0" parTransId="{CEB7FD71-F83E-4EF4-96B1-C0D49FB0C4A5}" sibTransId="{1D10C796-4D5F-4194-8157-4B526454A36D}"/>
    <dgm:cxn modelId="{3E7ED34C-40FE-49D3-8650-A55B4BFCFE53}" type="presOf" srcId="{8CBE6ADA-5DF2-4C62-82F8-5C3AB4DBAA6D}" destId="{C0F6843C-A1DE-496B-9D92-80EFBB52152A}" srcOrd="0" destOrd="0" presId="urn:microsoft.com/office/officeart/2005/8/layout/arrow2"/>
    <dgm:cxn modelId="{B1FFD86F-DBD9-499C-B20B-2809F0A24FC1}" type="presOf" srcId="{9935A61C-1207-4890-8F0F-D389350418CD}" destId="{4772BF1E-B4BE-42B5-9221-E8F6B009784F}" srcOrd="0" destOrd="0" presId="urn:microsoft.com/office/officeart/2005/8/layout/arrow2"/>
    <dgm:cxn modelId="{9F7C4C9B-EAB9-45CF-B5E0-17BEB057A22E}" type="presOf" srcId="{EBA13B84-4255-48CA-9F77-73D46B0ABF58}" destId="{3421A757-56BC-46B5-BB51-9A0415A1DDBE}" srcOrd="0" destOrd="0" presId="urn:microsoft.com/office/officeart/2005/8/layout/arrow2"/>
    <dgm:cxn modelId="{521FBFDB-2A66-4147-A31E-2B56DC9ACBDC}" srcId="{EBA13B84-4255-48CA-9F77-73D46B0ABF58}" destId="{8CBE6ADA-5DF2-4C62-82F8-5C3AB4DBAA6D}" srcOrd="1" destOrd="0" parTransId="{A8704342-362E-47FD-AB17-25BB32AD59B2}" sibTransId="{63BC58CD-F707-4538-8D1D-8EC1CE20BDCD}"/>
    <dgm:cxn modelId="{0565E9EE-FB85-49CD-959B-194097BA9658}" srcId="{EBA13B84-4255-48CA-9F77-73D46B0ABF58}" destId="{D39B23D3-283E-4BF5-A0FA-ED166EA81160}" srcOrd="0" destOrd="0" parTransId="{2B2C5881-2C21-436A-810C-4925EC71E8A4}" sibTransId="{F2E0C013-1BF2-41E7-A2D7-FEDF8A5C527B}"/>
    <dgm:cxn modelId="{7338DD85-29C5-4D6A-BEE7-0A7833221069}" type="presParOf" srcId="{3421A757-56BC-46B5-BB51-9A0415A1DDBE}" destId="{4CEF51BA-7346-42DB-8860-E8D0D7DB247E}" srcOrd="0" destOrd="0" presId="urn:microsoft.com/office/officeart/2005/8/layout/arrow2"/>
    <dgm:cxn modelId="{1270E622-23B0-48D9-AE31-0A49CCF069E9}" type="presParOf" srcId="{3421A757-56BC-46B5-BB51-9A0415A1DDBE}" destId="{E6086F0B-5D93-4632-BDC3-2203F9438856}" srcOrd="1" destOrd="0" presId="urn:microsoft.com/office/officeart/2005/8/layout/arrow2"/>
    <dgm:cxn modelId="{AB01F8AF-50F7-4928-9D76-249040478BBD}" type="presParOf" srcId="{E6086F0B-5D93-4632-BDC3-2203F9438856}" destId="{05D14871-B68F-4871-9621-07ED660D7FA9}" srcOrd="0" destOrd="0" presId="urn:microsoft.com/office/officeart/2005/8/layout/arrow2"/>
    <dgm:cxn modelId="{532E9A66-A5CF-4467-A44D-E31E4B0BB1AE}" type="presParOf" srcId="{E6086F0B-5D93-4632-BDC3-2203F9438856}" destId="{A0A9CD5F-25F7-443E-80D1-9C33F7306849}" srcOrd="1" destOrd="0" presId="urn:microsoft.com/office/officeart/2005/8/layout/arrow2"/>
    <dgm:cxn modelId="{7304E9EA-DC6C-43CC-AE87-923FA52B786F}" type="presParOf" srcId="{E6086F0B-5D93-4632-BDC3-2203F9438856}" destId="{31652918-4B8D-4EDE-83B4-5219A621E289}" srcOrd="2" destOrd="0" presId="urn:microsoft.com/office/officeart/2005/8/layout/arrow2"/>
    <dgm:cxn modelId="{94C3648E-F55C-44B6-8C95-E883ECCAD469}" type="presParOf" srcId="{E6086F0B-5D93-4632-BDC3-2203F9438856}" destId="{C0F6843C-A1DE-496B-9D92-80EFBB52152A}" srcOrd="3" destOrd="0" presId="urn:microsoft.com/office/officeart/2005/8/layout/arrow2"/>
    <dgm:cxn modelId="{719DEF08-AC94-4A5B-AF4E-348710234E72}" type="presParOf" srcId="{E6086F0B-5D93-4632-BDC3-2203F9438856}" destId="{79C3544A-CAB7-4A32-926D-010D94B39B70}" srcOrd="4" destOrd="0" presId="urn:microsoft.com/office/officeart/2005/8/layout/arrow2"/>
    <dgm:cxn modelId="{194B03F9-225C-47DA-A078-B2F763D55BFA}" type="presParOf" srcId="{E6086F0B-5D93-4632-BDC3-2203F9438856}" destId="{4772BF1E-B4BE-42B5-9221-E8F6B009784F}"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EF51BA-7346-42DB-8860-E8D0D7DB247E}">
      <dsp:nvSpPr>
        <dsp:cNvPr id="0" name=""/>
        <dsp:cNvSpPr/>
      </dsp:nvSpPr>
      <dsp:spPr>
        <a:xfrm>
          <a:off x="2231247" y="0"/>
          <a:ext cx="7734300" cy="4833938"/>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D14871-B68F-4871-9621-07ED660D7FA9}">
      <dsp:nvSpPr>
        <dsp:cNvPr id="0" name=""/>
        <dsp:cNvSpPr/>
      </dsp:nvSpPr>
      <dsp:spPr>
        <a:xfrm>
          <a:off x="3211105" y="3336384"/>
          <a:ext cx="201091" cy="201091"/>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A9CD5F-25F7-443E-80D1-9C33F7306849}">
      <dsp:nvSpPr>
        <dsp:cNvPr id="0" name=""/>
        <dsp:cNvSpPr/>
      </dsp:nvSpPr>
      <dsp:spPr>
        <a:xfrm>
          <a:off x="3325852" y="3657398"/>
          <a:ext cx="2406730" cy="913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554" tIns="0" rIns="0" bIns="0" numCol="1" spcCol="1270" anchor="t" anchorCtr="0">
          <a:noAutofit/>
        </a:bodyPr>
        <a:lstStyle/>
        <a:p>
          <a:pPr marL="0" lvl="0" indent="0" algn="l" defTabSz="1244600">
            <a:lnSpc>
              <a:spcPct val="90000"/>
            </a:lnSpc>
            <a:spcBef>
              <a:spcPct val="0"/>
            </a:spcBef>
            <a:spcAft>
              <a:spcPct val="35000"/>
            </a:spcAft>
            <a:buNone/>
          </a:pPr>
          <a:r>
            <a:rPr lang="en-US" sz="2800" kern="1200"/>
            <a:t>2019</a:t>
          </a:r>
        </a:p>
        <a:p>
          <a:pPr marL="0" lvl="0" indent="0" algn="l" defTabSz="1244600">
            <a:lnSpc>
              <a:spcPct val="90000"/>
            </a:lnSpc>
            <a:spcBef>
              <a:spcPct val="0"/>
            </a:spcBef>
            <a:spcAft>
              <a:spcPct val="35000"/>
            </a:spcAft>
            <a:buNone/>
          </a:pPr>
          <a:r>
            <a:rPr lang="en-US" sz="1800" kern="1200"/>
            <a:t>Power 22+ apps</a:t>
          </a:r>
        </a:p>
      </dsp:txBody>
      <dsp:txXfrm>
        <a:off x="3325852" y="3657398"/>
        <a:ext cx="2406730" cy="913852"/>
      </dsp:txXfrm>
    </dsp:sp>
    <dsp:sp modelId="{31652918-4B8D-4EDE-83B4-5219A621E289}">
      <dsp:nvSpPr>
        <dsp:cNvPr id="0" name=""/>
        <dsp:cNvSpPr/>
      </dsp:nvSpPr>
      <dsp:spPr>
        <a:xfrm>
          <a:off x="5668411" y="1748198"/>
          <a:ext cx="363512" cy="363512"/>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F6843C-A1DE-496B-9D92-80EFBB52152A}">
      <dsp:nvSpPr>
        <dsp:cNvPr id="0" name=""/>
        <dsp:cNvSpPr/>
      </dsp:nvSpPr>
      <dsp:spPr>
        <a:xfrm>
          <a:off x="5770110" y="2320980"/>
          <a:ext cx="3268397" cy="1425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618" tIns="0" rIns="0" bIns="0" numCol="1" spcCol="1270" anchor="t" anchorCtr="0">
          <a:noAutofit/>
        </a:bodyPr>
        <a:lstStyle/>
        <a:p>
          <a:pPr marL="0" lvl="0" indent="0" algn="l" defTabSz="1244600">
            <a:lnSpc>
              <a:spcPct val="90000"/>
            </a:lnSpc>
            <a:spcBef>
              <a:spcPct val="0"/>
            </a:spcBef>
            <a:spcAft>
              <a:spcPct val="35000"/>
            </a:spcAft>
            <a:buNone/>
          </a:pPr>
          <a:r>
            <a:rPr lang="en-US" sz="2800" kern="1200"/>
            <a:t>2020</a:t>
          </a:r>
        </a:p>
        <a:p>
          <a:pPr marL="0" lvl="0" indent="0" algn="l" defTabSz="1244600">
            <a:lnSpc>
              <a:spcPct val="90000"/>
            </a:lnSpc>
            <a:spcBef>
              <a:spcPct val="0"/>
            </a:spcBef>
            <a:spcAft>
              <a:spcPct val="35000"/>
            </a:spcAft>
            <a:buNone/>
          </a:pPr>
          <a:r>
            <a:rPr lang="en-US" sz="1800" kern="1200"/>
            <a:t>Governance at scale</a:t>
          </a:r>
        </a:p>
        <a:p>
          <a:pPr marL="0" lvl="0" indent="0" algn="l" defTabSz="1244600">
            <a:lnSpc>
              <a:spcPct val="90000"/>
            </a:lnSpc>
            <a:spcBef>
              <a:spcPct val="0"/>
            </a:spcBef>
            <a:spcAft>
              <a:spcPct val="35000"/>
            </a:spcAft>
            <a:buNone/>
          </a:pPr>
          <a:r>
            <a:rPr lang="en-US" sz="1800" kern="1200"/>
            <a:t>Families &amp; communities</a:t>
          </a:r>
        </a:p>
      </dsp:txBody>
      <dsp:txXfrm>
        <a:off x="5770110" y="2320980"/>
        <a:ext cx="3268397" cy="1425592"/>
      </dsp:txXfrm>
    </dsp:sp>
    <dsp:sp modelId="{79C3544A-CAB7-4A32-926D-010D94B39B70}">
      <dsp:nvSpPr>
        <dsp:cNvPr id="0" name=""/>
        <dsp:cNvSpPr/>
      </dsp:nvSpPr>
      <dsp:spPr>
        <a:xfrm>
          <a:off x="8379850" y="927567"/>
          <a:ext cx="502729" cy="502729"/>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72BF1E-B4BE-42B5-9221-E8F6B009784F}">
      <dsp:nvSpPr>
        <dsp:cNvPr id="0" name=""/>
        <dsp:cNvSpPr/>
      </dsp:nvSpPr>
      <dsp:spPr>
        <a:xfrm>
          <a:off x="8497574" y="1455806"/>
          <a:ext cx="3263033" cy="1764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386" tIns="0" rIns="0" bIns="0" numCol="1" spcCol="1270" anchor="t" anchorCtr="0">
          <a:noAutofit/>
        </a:bodyPr>
        <a:lstStyle/>
        <a:p>
          <a:pPr marL="0" lvl="0" indent="0" algn="l" defTabSz="1244600">
            <a:lnSpc>
              <a:spcPct val="90000"/>
            </a:lnSpc>
            <a:spcBef>
              <a:spcPct val="0"/>
            </a:spcBef>
            <a:spcAft>
              <a:spcPct val="35000"/>
            </a:spcAft>
            <a:buNone/>
          </a:pPr>
          <a:r>
            <a:rPr lang="en-US" sz="2800" kern="1200"/>
            <a:t>2021</a:t>
          </a:r>
        </a:p>
        <a:p>
          <a:pPr marL="0" lvl="0" indent="0" algn="l" defTabSz="1244600">
            <a:lnSpc>
              <a:spcPct val="90000"/>
            </a:lnSpc>
            <a:spcBef>
              <a:spcPct val="0"/>
            </a:spcBef>
            <a:spcAft>
              <a:spcPct val="35000"/>
            </a:spcAft>
            <a:buNone/>
          </a:pPr>
          <a:r>
            <a:rPr lang="en-US" sz="1800" kern="1200"/>
            <a:t>Model real-world org structures &amp; functions</a:t>
          </a:r>
        </a:p>
      </dsp:txBody>
      <dsp:txXfrm>
        <a:off x="8497574" y="1455806"/>
        <a:ext cx="3263033" cy="1764791"/>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10/6/2020 6:28 PM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10/6/2020 6:28 PM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2C61DAB-D93E-49CA-B245-379601CFE8D0}" type="datetime8">
              <a:rPr lang="en-US" smtClean="0"/>
              <a:t>10/6/2020 6:28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a:p>
        </p:txBody>
      </p:sp>
    </p:spTree>
    <p:extLst>
      <p:ext uri="{BB962C8B-B14F-4D97-AF65-F5344CB8AC3E}">
        <p14:creationId xmlns:p14="http://schemas.microsoft.com/office/powerpoint/2010/main" val="1442526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10/6/2020 6:28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14</a:t>
            </a:fld>
            <a:endParaRPr lang="en-US"/>
          </a:p>
        </p:txBody>
      </p:sp>
    </p:spTree>
    <p:extLst>
      <p:ext uri="{BB962C8B-B14F-4D97-AF65-F5344CB8AC3E}">
        <p14:creationId xmlns:p14="http://schemas.microsoft.com/office/powerpoint/2010/main" val="1168817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2C61DAB-D93E-49CA-B245-379601CFE8D0}" type="datetime8">
              <a:rPr lang="en-US" smtClean="0"/>
              <a:t>10/6/2020 6:28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a:p>
        </p:txBody>
      </p:sp>
    </p:spTree>
    <p:extLst>
      <p:ext uri="{BB962C8B-B14F-4D97-AF65-F5344CB8AC3E}">
        <p14:creationId xmlns:p14="http://schemas.microsoft.com/office/powerpoint/2010/main" val="2685093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10/6/2020 6:28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17</a:t>
            </a:fld>
            <a:endParaRPr lang="en-US"/>
          </a:p>
        </p:txBody>
      </p:sp>
    </p:spTree>
    <p:extLst>
      <p:ext uri="{BB962C8B-B14F-4D97-AF65-F5344CB8AC3E}">
        <p14:creationId xmlns:p14="http://schemas.microsoft.com/office/powerpoint/2010/main" val="2846868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10/6/2020 6:28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a:p>
        </p:txBody>
      </p:sp>
    </p:spTree>
    <p:extLst>
      <p:ext uri="{BB962C8B-B14F-4D97-AF65-F5344CB8AC3E}">
        <p14:creationId xmlns:p14="http://schemas.microsoft.com/office/powerpoint/2010/main" val="1911018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E2F19A73-88F5-4B80-A929-CF8E66EE5449}"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10/6/2020 6:28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180335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10/6/2020 6:28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4</a:t>
            </a:fld>
            <a:endParaRPr lang="en-US"/>
          </a:p>
        </p:txBody>
      </p:sp>
    </p:spTree>
    <p:extLst>
      <p:ext uri="{BB962C8B-B14F-4D97-AF65-F5344CB8AC3E}">
        <p14:creationId xmlns:p14="http://schemas.microsoft.com/office/powerpoint/2010/main" val="626188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10/6/2020 6:28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5</a:t>
            </a:fld>
            <a:endParaRPr lang="en-US"/>
          </a:p>
        </p:txBody>
      </p:sp>
    </p:spTree>
    <p:extLst>
      <p:ext uri="{BB962C8B-B14F-4D97-AF65-F5344CB8AC3E}">
        <p14:creationId xmlns:p14="http://schemas.microsoft.com/office/powerpoint/2010/main" val="3908852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10/6/2020 6:28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6</a:t>
            </a:fld>
            <a:endParaRPr lang="en-US"/>
          </a:p>
        </p:txBody>
      </p:sp>
    </p:spTree>
    <p:extLst>
      <p:ext uri="{BB962C8B-B14F-4D97-AF65-F5344CB8AC3E}">
        <p14:creationId xmlns:p14="http://schemas.microsoft.com/office/powerpoint/2010/main" val="1836491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algn="l"/>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06C18626-F474-479E-937A-543AA55347B1}" type="datetime8">
              <a:rPr lang="en-US" smtClean="0"/>
              <a:t>10/6/2020 6:28 PM</a:t>
            </a:fld>
            <a:endParaRPr lang="en-US"/>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8</a:t>
            </a:fld>
            <a:endParaRPr lang="en-US"/>
          </a:p>
        </p:txBody>
      </p:sp>
      <p:sp>
        <p:nvSpPr>
          <p:cNvPr id="6" name="Footer Placeholder 5"/>
          <p:cNvSpPr>
            <a:spLocks noGrp="1"/>
          </p:cNvSpPr>
          <p:nvPr>
            <p:ph type="ftr" sz="quarter" idx="13"/>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endParaRPr lang="en-US"/>
          </a:p>
        </p:txBody>
      </p:sp>
    </p:spTree>
    <p:extLst>
      <p:ext uri="{BB962C8B-B14F-4D97-AF65-F5344CB8AC3E}">
        <p14:creationId xmlns:p14="http://schemas.microsoft.com/office/powerpoint/2010/main" val="701846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10/6/2020 6:28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9</a:t>
            </a:fld>
            <a:endParaRPr lang="en-US"/>
          </a:p>
        </p:txBody>
      </p:sp>
    </p:spTree>
    <p:extLst>
      <p:ext uri="{BB962C8B-B14F-4D97-AF65-F5344CB8AC3E}">
        <p14:creationId xmlns:p14="http://schemas.microsoft.com/office/powerpoint/2010/main" val="2946530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10/6/2020 6:28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10</a:t>
            </a:fld>
            <a:endParaRPr lang="en-US"/>
          </a:p>
        </p:txBody>
      </p:sp>
    </p:spTree>
    <p:extLst>
      <p:ext uri="{BB962C8B-B14F-4D97-AF65-F5344CB8AC3E}">
        <p14:creationId xmlns:p14="http://schemas.microsoft.com/office/powerpoint/2010/main" val="2846868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a:normAutofit/>
          </a:bodyPr>
          <a:lstStyle/>
          <a:p>
            <a:endParaRPr lang="en-US" dirty="0"/>
          </a:p>
        </p:txBody>
      </p:sp>
      <p:sp>
        <p:nvSpPr>
          <p:cNvPr id="4" name="Date Placeholder 3"/>
          <p:cNvSpPr>
            <a:spLocks noGrp="1"/>
          </p:cNvSpPr>
          <p:nvPr>
            <p:ph type="dt" idx="10"/>
          </p:nvPr>
        </p:nvSpPr>
        <p:spPr>
          <a:xfrm>
            <a:off x="3970938" y="0"/>
            <a:ext cx="3037840" cy="464820"/>
          </a:xfrm>
          <a:prstGeom prst="rect">
            <a:avLst/>
          </a:prstGeom>
        </p:spPr>
        <p:txBody>
          <a:bodyPr/>
          <a:lstStyle/>
          <a:p>
            <a:fld id="{06C18626-F474-479E-937A-543AA55347B1}" type="datetime8">
              <a:rPr lang="en-US" smtClean="0"/>
              <a:t>10/6/2020 6:28 PM</a:t>
            </a:fld>
            <a:endParaRPr lang="en-US"/>
          </a:p>
        </p:txBody>
      </p:sp>
      <p:sp>
        <p:nvSpPr>
          <p:cNvPr id="7" name="Slide Number Placeholder 6"/>
          <p:cNvSpPr>
            <a:spLocks noGrp="1"/>
          </p:cNvSpPr>
          <p:nvPr>
            <p:ph type="sldNum" sz="quarter" idx="12"/>
          </p:nvPr>
        </p:nvSpPr>
        <p:spPr>
          <a:xfrm>
            <a:off x="6309359" y="8829967"/>
            <a:ext cx="699418" cy="464820"/>
          </a:xfrm>
          <a:prstGeom prst="rect">
            <a:avLst/>
          </a:prstGeom>
        </p:spPr>
        <p:txBody>
          <a:bodyPr/>
          <a:lstStyle/>
          <a:p>
            <a:fld id="{8B263312-38AA-4E1E-B2B5-0F8F122B24FE}" type="slidenum">
              <a:rPr lang="en-US" smtClean="0"/>
              <a:pPr/>
              <a:t>12</a:t>
            </a:fld>
            <a:endParaRPr lang="en-US"/>
          </a:p>
        </p:txBody>
      </p:sp>
      <p:sp>
        <p:nvSpPr>
          <p:cNvPr id="6" name="Footer Placeholder 5"/>
          <p:cNvSpPr>
            <a:spLocks noGrp="1"/>
          </p:cNvSpPr>
          <p:nvPr>
            <p:ph type="ftr" sz="quarter" idx="13"/>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endParaRPr lang="en-US"/>
          </a:p>
        </p:txBody>
      </p:sp>
    </p:spTree>
    <p:extLst>
      <p:ext uri="{BB962C8B-B14F-4D97-AF65-F5344CB8AC3E}">
        <p14:creationId xmlns:p14="http://schemas.microsoft.com/office/powerpoint/2010/main" val="2038425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10/6/2020 6:28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13</a:t>
            </a:fld>
            <a:endParaRPr lang="en-US"/>
          </a:p>
        </p:txBody>
      </p:sp>
    </p:spTree>
    <p:extLst>
      <p:ext uri="{BB962C8B-B14F-4D97-AF65-F5344CB8AC3E}">
        <p14:creationId xmlns:p14="http://schemas.microsoft.com/office/powerpoint/2010/main" val="216554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rgbClr val="50E6FF"/>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pic>
        <p:nvPicPr>
          <p:cNvPr id="3" name="Picture 2" descr="A meeting in a conference room.">
            <a:extLst>
              <a:ext uri="{FF2B5EF4-FFF2-40B4-BE49-F238E27FC236}">
                <a16:creationId xmlns:a16="http://schemas.microsoft.com/office/drawing/2014/main" id="{1C493F8D-AB10-4958-85D1-CC12E3C2F13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ltGray">
          <a:xfrm>
            <a:off x="5334000" y="0"/>
            <a:ext cx="6858000" cy="6858000"/>
          </a:xfrm>
          <a:prstGeom prst="rect">
            <a:avLst/>
          </a:prstGeom>
        </p:spPr>
      </p:pic>
    </p:spTree>
    <p:extLst>
      <p:ext uri="{BB962C8B-B14F-4D97-AF65-F5344CB8AC3E}">
        <p14:creationId xmlns:p14="http://schemas.microsoft.com/office/powerpoint/2010/main" val="30174309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2496" userDrawn="1">
          <p15:clr>
            <a:srgbClr val="5ACBF0"/>
          </p15:clr>
        </p15:guide>
        <p15:guide id="3" pos="3355" userDrawn="1">
          <p15:clr>
            <a:srgbClr val="5ACBF0"/>
          </p15:clr>
        </p15:guide>
        <p15:guide id="5" orient="horz" pos="2160" userDrawn="1">
          <p15:clr>
            <a:srgbClr val="FBAE40"/>
          </p15:clr>
        </p15:guide>
        <p15:guide id="6" orient="horz" pos="2229" userDrawn="1">
          <p15:clr>
            <a:srgbClr val="5ACBF0"/>
          </p15:clr>
        </p15:guide>
        <p15:guide id="7" pos="2996" userDrawn="1">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userDrawn="1">
          <p15:clr>
            <a:srgbClr val="5ACBF0"/>
          </p15:clr>
        </p15:guide>
        <p15:guide id="29" orient="horz" pos="1271" userDrawn="1">
          <p15:clr>
            <a:srgbClr val="5ACBF0"/>
          </p15:clr>
        </p15:guide>
        <p15:guide id="30" orient="horz" pos="288" userDrawn="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userDrawn="1">
          <p15:clr>
            <a:srgbClr val="C35EA4"/>
          </p15:clr>
        </p15:guide>
        <p15:guide id="11" pos="2993">
          <p15:clr>
            <a:srgbClr val="5ACBF0"/>
          </p15:clr>
        </p15:guide>
        <p15:guide id="12" pos="3543">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5" orient="horz" pos="2160" userDrawn="1">
          <p15:clr>
            <a:srgbClr val="5ACBF0"/>
          </p15:clr>
        </p15:guide>
        <p15:guide id="6" pos="2991">
          <p15:clr>
            <a:srgbClr val="5ACBF0"/>
          </p15:clr>
        </p15:guide>
        <p15:guide id="7" pos="3728" userDrawn="1">
          <p15:clr>
            <a:srgbClr val="C35EA4"/>
          </p15:clr>
        </p15:guide>
        <p15:guide id="8" pos="3544">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userDrawn="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userDrawn="1">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userDrawn="1">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pic>
        <p:nvPicPr>
          <p:cNvPr id="3" name="Picture 2" descr="A meeting in a conference room.">
            <a:extLst>
              <a:ext uri="{FF2B5EF4-FFF2-40B4-BE49-F238E27FC236}">
                <a16:creationId xmlns:a16="http://schemas.microsoft.com/office/drawing/2014/main" id="{73BBB57F-0AE7-43B4-A8A4-8A3F02549FB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ltGray">
          <a:xfrm>
            <a:off x="5334000" y="0"/>
            <a:ext cx="6858000" cy="6858000"/>
          </a:xfrm>
          <a:prstGeom prst="rect">
            <a:avLst/>
          </a:prstGeom>
        </p:spPr>
      </p:pic>
    </p:spTree>
    <p:extLst>
      <p:ext uri="{BB962C8B-B14F-4D97-AF65-F5344CB8AC3E}">
        <p14:creationId xmlns:p14="http://schemas.microsoft.com/office/powerpoint/2010/main" val="16054354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354523" y="2309812"/>
            <a:ext cx="7254865" cy="3959226"/>
          </a:xfrm>
        </p:spPr>
        <p:txBody>
          <a:bodyPr anchor="t"/>
          <a:lstStyle>
            <a:lvl1pPr marL="0" indent="0">
              <a:spcAft>
                <a:spcPts val="800"/>
              </a:spcAft>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3785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EB5FBAF-D5DB-4D1E-9D76-AE83D1B7417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6502554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userDrawn="1">
          <p15:clr>
            <a:srgbClr val="5ACBF0"/>
          </p15:clr>
        </p15:guide>
        <p15:guide id="30" pos="2376">
          <p15:clr>
            <a:srgbClr val="5ACBF0"/>
          </p15:clr>
        </p15:guide>
        <p15:guide id="31" pos="3113">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774405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650358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7878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9385043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6132" userDrawn="1">
          <p15:clr>
            <a:srgbClr val="5ACBF0"/>
          </p15:clr>
        </p15:guide>
        <p15:guide id="4"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solidFill>
                  <a:schemeClr val="tx1"/>
                </a:solidFill>
                <a:latin typeface="Consolas" panose="020B0609020204030204" pitchFamily="49" charset="0"/>
                <a:cs typeface="Consolas" panose="020B0609020204030204" pitchFamily="49" charset="0"/>
              </a:defRPr>
            </a:lvl1pPr>
            <a:lvl2pPr marL="346553" indent="0">
              <a:buNone/>
              <a:defRPr sz="2400">
                <a:solidFill>
                  <a:schemeClr val="tx1"/>
                </a:solidFill>
                <a:latin typeface="Consolas" panose="020B0609020204030204" pitchFamily="49" charset="0"/>
                <a:cs typeface="Consolas" panose="020B0609020204030204" pitchFamily="49" charset="0"/>
              </a:defRPr>
            </a:lvl2pPr>
            <a:lvl3pPr marL="584607" indent="0">
              <a:buNone/>
              <a:defRPr sz="2000">
                <a:solidFill>
                  <a:schemeClr val="tx1"/>
                </a:solidFill>
                <a:latin typeface="Consolas" panose="020B0609020204030204" pitchFamily="49" charset="0"/>
                <a:cs typeface="Consolas" panose="020B0609020204030204" pitchFamily="49" charset="0"/>
              </a:defRPr>
            </a:lvl3pPr>
            <a:lvl4pPr marL="814563" indent="0">
              <a:buNone/>
              <a:defRPr sz="1800">
                <a:solidFill>
                  <a:schemeClr val="tx1"/>
                </a:solidFill>
                <a:latin typeface="Consolas" panose="020B0609020204030204" pitchFamily="49" charset="0"/>
                <a:cs typeface="Consolas" panose="020B0609020204030204" pitchFamily="49" charset="0"/>
              </a:defRPr>
            </a:lvl4pPr>
            <a:lvl5pPr marL="1050997" indent="0">
              <a:buNone/>
              <a:defRPr sz="18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3058790"/>
      </p:ext>
    </p:extLst>
  </p:cSld>
  <p:clrMapOvr>
    <a:masterClrMapping/>
  </p:clrMapOvr>
  <p:transition>
    <p:fade/>
  </p:transition>
  <p:extLst>
    <p:ext uri="{DCECCB84-F9BA-43D5-87BE-67443E8EF086}">
      <p15:sldGuideLst xmlns:p15="http://schemas.microsoft.com/office/powerpoint/2012/main">
        <p15:guide id="1" orient="horz" pos="1272" userDrawn="1">
          <p15:clr>
            <a:srgbClr val="5ACBF0"/>
          </p15:clr>
        </p15:guide>
        <p15:guide id="2" orient="horz" pos="905" userDrawn="1">
          <p15:clr>
            <a:srgbClr val="5ACBF0"/>
          </p15:clr>
        </p15:guide>
        <p15:guide id="3" orient="horz" pos="288" userDrawn="1">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userDrawn="1">
          <p15:clr>
            <a:srgbClr val="5ACBF0"/>
          </p15:clr>
        </p15:guide>
        <p15:guide id="2" orient="horz" pos="288" userDrawn="1">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Content Bullet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700F965-2E11-B443-A950-D7BA414B5199}"/>
              </a:ext>
            </a:extLst>
          </p:cNvPr>
          <p:cNvSpPr>
            <a:spLocks noGrp="1"/>
          </p:cNvSpPr>
          <p:nvPr>
            <p:ph type="title"/>
          </p:nvPr>
        </p:nvSpPr>
        <p:spPr>
          <a:xfrm>
            <a:off x="588264" y="457200"/>
            <a:ext cx="7508990" cy="553998"/>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1">
            <a:extLst>
              <a:ext uri="{FF2B5EF4-FFF2-40B4-BE49-F238E27FC236}">
                <a16:creationId xmlns:a16="http://schemas.microsoft.com/office/drawing/2014/main" id="{42F5D3B7-C6D8-43D0-AD35-74E66B81A6BD}"/>
              </a:ext>
            </a:extLst>
          </p:cNvPr>
          <p:cNvSpPr>
            <a:spLocks noGrp="1"/>
          </p:cNvSpPr>
          <p:nvPr>
            <p:ph sz="quarter" idx="11"/>
          </p:nvPr>
        </p:nvSpPr>
        <p:spPr>
          <a:xfrm>
            <a:off x="586390" y="1760013"/>
            <a:ext cx="11060178" cy="1612749"/>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1582367"/>
      </p:ext>
    </p:extLst>
  </p:cSld>
  <p:clrMapOvr>
    <a:masterClrMapping/>
  </p:clrMapOvr>
  <p:transition>
    <p:fade/>
  </p:transition>
  <p:extLst>
    <p:ext uri="{DCECCB84-F9BA-43D5-87BE-67443E8EF086}">
      <p15:sldGuideLst xmlns:p15="http://schemas.microsoft.com/office/powerpoint/2012/main">
        <p15:guide id="1" pos="184">
          <p15:clr>
            <a:srgbClr val="CCCCCC"/>
          </p15:clr>
        </p15:guide>
        <p15:guide id="2" pos="7496">
          <p15:clr>
            <a:srgbClr val="CCCCC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849598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905" userDrawn="1">
          <p15:clr>
            <a:srgbClr val="5ACBF0"/>
          </p15:clr>
        </p15:guide>
        <p15:guide id="4" orient="horz" pos="1272"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5" cstate="screen">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580" r:id="rId1"/>
    <p:sldLayoutId id="2147484609" r:id="rId2"/>
    <p:sldLayoutId id="2147484577" r:id="rId3"/>
    <p:sldLayoutId id="2147484610" r:id="rId4"/>
    <p:sldLayoutId id="2147484710" r:id="rId5"/>
    <p:sldLayoutId id="2147484240" r:id="rId6"/>
    <p:sldLayoutId id="2147484910" r:id="rId7"/>
    <p:sldLayoutId id="2147484911" r:id="rId8"/>
    <p:sldLayoutId id="2147484639" r:id="rId9"/>
    <p:sldLayoutId id="2147484603" r:id="rId10"/>
    <p:sldLayoutId id="2147484833" r:id="rId11"/>
    <p:sldLayoutId id="2147484834" r:id="rId12"/>
    <p:sldLayoutId id="2147484835" r:id="rId13"/>
    <p:sldLayoutId id="2147484922" r:id="rId14"/>
    <p:sldLayoutId id="2147484923" r:id="rId15"/>
    <p:sldLayoutId id="2147484924" r:id="rId16"/>
    <p:sldLayoutId id="2147484839" r:id="rId17"/>
    <p:sldLayoutId id="2147484840" r:id="rId18"/>
    <p:sldLayoutId id="2147484841" r:id="rId19"/>
    <p:sldLayoutId id="2147484842" r:id="rId20"/>
    <p:sldLayoutId id="2147484843" r:id="rId21"/>
    <p:sldLayoutId id="2147484931" r:id="rId22"/>
    <p:sldLayoutId id="2147484787" r:id="rId23"/>
    <p:sldLayoutId id="2147484249" r:id="rId24"/>
    <p:sldLayoutId id="2147484640" r:id="rId25"/>
    <p:sldLayoutId id="2147484584" r:id="rId26"/>
    <p:sldLayoutId id="2147484583" r:id="rId27"/>
    <p:sldLayoutId id="2147484671" r:id="rId28"/>
    <p:sldLayoutId id="2147484673" r:id="rId29"/>
    <p:sldLayoutId id="2147484585" r:id="rId30"/>
    <p:sldLayoutId id="2147484299" r:id="rId31"/>
    <p:sldLayoutId id="2147484263" r:id="rId32"/>
    <p:sldLayoutId id="2147484932" r:id="rId33"/>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3.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4.png"/><Relationship Id="rId7" Type="http://schemas.openxmlformats.org/officeDocument/2006/relationships/hyperlink" Target="https://aka.ms/hideFromOutlookClients" TargetMode="External"/><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66.png"/><Relationship Id="rId11" Type="http://schemas.openxmlformats.org/officeDocument/2006/relationships/hyperlink" Target="https://aka.ms/AppAuthGroups" TargetMode="External"/><Relationship Id="rId5" Type="http://schemas.openxmlformats.org/officeDocument/2006/relationships/image" Target="../media/image65.png"/><Relationship Id="rId10" Type="http://schemas.openxmlformats.org/officeDocument/2006/relationships/image" Target="../media/image68.png"/><Relationship Id="rId4" Type="http://schemas.openxmlformats.org/officeDocument/2006/relationships/hyperlink" Target="https://aka.ms/exchangeproperties" TargetMode="External"/><Relationship Id="rId9" Type="http://schemas.openxmlformats.org/officeDocument/2006/relationships/hyperlink" Target="https://aka.ms/CreatedByAppID"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63.svg"/></Relationships>
</file>

<file path=ppt/slides/_rels/slide1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aka.ms/M365GroupsTC" TargetMode="External"/><Relationship Id="rId7" Type="http://schemas.openxmlformats.org/officeDocument/2006/relationships/hyperlink" Target="https://www.microsoft.com/fasttrack"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hyperlink" Target="https://office.com/roadmap" TargetMode="External"/><Relationship Id="rId5" Type="http://schemas.openxmlformats.org/officeDocument/2006/relationships/hyperlink" Target="https://aka.ms/M365GroupsGraph" TargetMode="External"/><Relationship Id="rId10" Type="http://schemas.openxmlformats.org/officeDocument/2006/relationships/image" Target="../media/image12.jpeg"/><Relationship Id="rId4" Type="http://schemas.openxmlformats.org/officeDocument/2006/relationships/hyperlink" Target="https://aka.ms/M365GroupsUV" TargetMode="External"/><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2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aka.ms/Admin1017"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20.sv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1.xml"/><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 Type="http://schemas.openxmlformats.org/officeDocument/2006/relationships/image" Target="../media/image25.png"/><Relationship Id="rId21"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jpeg"/><Relationship Id="rId25" Type="http://schemas.openxmlformats.org/officeDocument/2006/relationships/image" Target="../media/image47.png"/><Relationship Id="rId2" Type="http://schemas.openxmlformats.org/officeDocument/2006/relationships/notesSlide" Target="../notesSlides/notesSlide5.xml"/><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9.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s>
</file>

<file path=ppt/slides/_rels/slide9.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59.png"/><Relationship Id="rId18" Type="http://schemas.openxmlformats.org/officeDocument/2006/relationships/image" Target="../media/image31.png"/><Relationship Id="rId3" Type="http://schemas.openxmlformats.org/officeDocument/2006/relationships/image" Target="../media/image51.png"/><Relationship Id="rId21" Type="http://schemas.openxmlformats.org/officeDocument/2006/relationships/image" Target="../media/image34.png"/><Relationship Id="rId7" Type="http://schemas.openxmlformats.org/officeDocument/2006/relationships/image" Target="../media/image55.png"/><Relationship Id="rId12" Type="http://schemas.openxmlformats.org/officeDocument/2006/relationships/image" Target="../media/image58.png"/><Relationship Id="rId17" Type="http://schemas.openxmlformats.org/officeDocument/2006/relationships/image" Target="../media/image30.png"/><Relationship Id="rId25" Type="http://schemas.openxmlformats.org/officeDocument/2006/relationships/image" Target="../media/image38.png"/><Relationship Id="rId2" Type="http://schemas.openxmlformats.org/officeDocument/2006/relationships/notesSlide" Target="../notesSlides/notesSlide6.xml"/><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26.svg"/><Relationship Id="rId24" Type="http://schemas.openxmlformats.org/officeDocument/2006/relationships/image" Target="../media/image37.png"/><Relationship Id="rId5" Type="http://schemas.openxmlformats.org/officeDocument/2006/relationships/image" Target="../media/image53.png"/><Relationship Id="rId15" Type="http://schemas.openxmlformats.org/officeDocument/2006/relationships/image" Target="../media/image61.png"/><Relationship Id="rId23" Type="http://schemas.openxmlformats.org/officeDocument/2006/relationships/image" Target="../media/image36.png"/><Relationship Id="rId10" Type="http://schemas.openxmlformats.org/officeDocument/2006/relationships/image" Target="../media/image25.png"/><Relationship Id="rId19" Type="http://schemas.openxmlformats.org/officeDocument/2006/relationships/image" Target="../media/image32.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0.png"/><Relationship Id="rId22"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4200" y="2979778"/>
            <a:ext cx="9144000" cy="553998"/>
          </a:xfrm>
        </p:spPr>
        <p:txBody>
          <a:bodyPr/>
          <a:lstStyle/>
          <a:p>
            <a:r>
              <a:rPr lang="en-US" dirty="0">
                <a:cs typeface="Segoe UI"/>
              </a:rPr>
              <a:t>Microsoft 365 Groups Roadmap Updates</a:t>
            </a:r>
          </a:p>
        </p:txBody>
      </p:sp>
      <p:sp>
        <p:nvSpPr>
          <p:cNvPr id="17" name="Text Placeholder 4">
            <a:extLst>
              <a:ext uri="{FF2B5EF4-FFF2-40B4-BE49-F238E27FC236}">
                <a16:creationId xmlns:a16="http://schemas.microsoft.com/office/drawing/2014/main" id="{9DA25F6C-0A99-4C6E-B07F-28D977177115}"/>
              </a:ext>
            </a:extLst>
          </p:cNvPr>
          <p:cNvSpPr txBox="1">
            <a:spLocks/>
          </p:cNvSpPr>
          <p:nvPr/>
        </p:nvSpPr>
        <p:spPr>
          <a:xfrm>
            <a:off x="1789647" y="4141742"/>
            <a:ext cx="7478025" cy="1015663"/>
          </a:xfrm>
          <a:prstGeom prst="rect">
            <a:avLst/>
          </a:prstGeom>
          <a:noFill/>
        </p:spPr>
        <p:txBody>
          <a:bodyPr vert="horz" wrap="square" lIns="0" tIns="0" rIns="0" bIns="0" rtlCol="0" anchor="t">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gradFill>
                  <a:gsLst>
                    <a:gs pos="91000">
                      <a:schemeClr val="tx1"/>
                    </a:gs>
                    <a:gs pos="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a:cs typeface="Segoe UI"/>
              </a:rPr>
              <a:t>Venkat Ayyadevara</a:t>
            </a:r>
          </a:p>
          <a:p>
            <a:r>
              <a:rPr lang="en-US" sz="1600">
                <a:cs typeface="Segoe UI"/>
              </a:rPr>
              <a:t>Partner Group Program Manager</a:t>
            </a:r>
          </a:p>
          <a:p>
            <a:r>
              <a:rPr lang="en-US" sz="1600">
                <a:cs typeface="Segoe UI"/>
              </a:rPr>
              <a:t>venkat.ayyadevara@microsoft.com |      @vrayyadevara</a:t>
            </a:r>
          </a:p>
          <a:p>
            <a:r>
              <a:rPr lang="en-US" sz="1600">
                <a:cs typeface="Segoe UI"/>
              </a:rPr>
              <a:t>Microsoft 365 Groups</a:t>
            </a:r>
          </a:p>
        </p:txBody>
      </p:sp>
      <p:sp>
        <p:nvSpPr>
          <p:cNvPr id="21" name="Text Placeholder 4">
            <a:extLst>
              <a:ext uri="{FF2B5EF4-FFF2-40B4-BE49-F238E27FC236}">
                <a16:creationId xmlns:a16="http://schemas.microsoft.com/office/drawing/2014/main" id="{3FCA0A44-BF43-43BB-BD6B-42FAE92CC73B}"/>
              </a:ext>
            </a:extLst>
          </p:cNvPr>
          <p:cNvSpPr txBox="1">
            <a:spLocks/>
          </p:cNvSpPr>
          <p:nvPr/>
        </p:nvSpPr>
        <p:spPr>
          <a:xfrm>
            <a:off x="1789647" y="5358840"/>
            <a:ext cx="7478025" cy="984885"/>
          </a:xfrm>
          <a:prstGeom prst="rect">
            <a:avLst/>
          </a:prstGeom>
          <a:noFill/>
        </p:spPr>
        <p:txBody>
          <a:bodyPr vert="horz" wrap="square" lIns="0" tIns="0" rIns="0" bIns="0" rtlCol="0" anchor="t">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gradFill>
                  <a:gsLst>
                    <a:gs pos="91000">
                      <a:schemeClr val="tx1"/>
                    </a:gs>
                    <a:gs pos="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a:cs typeface="Segoe UI"/>
              </a:rPr>
              <a:t>Mike McLean</a:t>
            </a:r>
            <a:endParaRPr lang="en-US" sz="1600" b="1"/>
          </a:p>
          <a:p>
            <a:r>
              <a:rPr lang="en-US" sz="1600">
                <a:cs typeface="Segoe UI"/>
              </a:rPr>
              <a:t>Principal Program Manager</a:t>
            </a:r>
          </a:p>
          <a:p>
            <a:r>
              <a:rPr lang="en-US" sz="1600">
                <a:cs typeface="Segoe UI"/>
              </a:rPr>
              <a:t>mmclean@microsoft.com |      @mikemcleanlive</a:t>
            </a:r>
          </a:p>
          <a:p>
            <a:r>
              <a:rPr lang="en-US" sz="1600">
                <a:cs typeface="Segoe UI"/>
              </a:rPr>
              <a:t>Microsoft 365 Groups</a:t>
            </a:r>
          </a:p>
        </p:txBody>
      </p:sp>
      <p:pic>
        <p:nvPicPr>
          <p:cNvPr id="25" name="Picture 24" descr="A picture containing ax&#10;&#10;Description automatically generated">
            <a:extLst>
              <a:ext uri="{FF2B5EF4-FFF2-40B4-BE49-F238E27FC236}">
                <a16:creationId xmlns:a16="http://schemas.microsoft.com/office/drawing/2014/main" id="{FB8423D3-2B67-431D-8E2E-28A5E1B888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43237" y="4676217"/>
            <a:ext cx="241978" cy="200013"/>
          </a:xfrm>
          <a:prstGeom prst="rect">
            <a:avLst/>
          </a:prstGeom>
        </p:spPr>
      </p:pic>
      <p:pic>
        <p:nvPicPr>
          <p:cNvPr id="27" name="Picture 26" descr="A picture containing ax&#10;&#10;Description automatically generated">
            <a:extLst>
              <a:ext uri="{FF2B5EF4-FFF2-40B4-BE49-F238E27FC236}">
                <a16:creationId xmlns:a16="http://schemas.microsoft.com/office/drawing/2014/main" id="{5D56C538-0BA5-4E43-8EB4-6C87C1EC61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31619" y="5898961"/>
            <a:ext cx="241978" cy="200013"/>
          </a:xfrm>
          <a:prstGeom prst="rect">
            <a:avLst/>
          </a:prstGeom>
        </p:spPr>
      </p:pic>
      <p:pic>
        <p:nvPicPr>
          <p:cNvPr id="31" name="Picture 30">
            <a:extLst>
              <a:ext uri="{FF2B5EF4-FFF2-40B4-BE49-F238E27FC236}">
                <a16:creationId xmlns:a16="http://schemas.microsoft.com/office/drawing/2014/main" id="{7F6C7D8D-5C11-436F-9EFE-B5C55F8BF6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1368" y="5362373"/>
            <a:ext cx="736601" cy="736601"/>
          </a:xfrm>
          <a:prstGeom prst="ellipse">
            <a:avLst/>
          </a:prstGeom>
          <a:ln w="63500" cap="rnd">
            <a:noFill/>
          </a:ln>
          <a:effectLst>
            <a:outerShdw blurRad="50800" dist="38100" dir="5400000" algn="t"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33" name="Picture 2" descr="Venkat Ayyadevara">
            <a:extLst>
              <a:ext uri="{FF2B5EF4-FFF2-40B4-BE49-F238E27FC236}">
                <a16:creationId xmlns:a16="http://schemas.microsoft.com/office/drawing/2014/main" id="{C7F00B40-C20B-4EF0-A74B-FC4E8230ECA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6723" y="4141742"/>
            <a:ext cx="768113" cy="768113"/>
          </a:xfrm>
          <a:prstGeom prst="ellipse">
            <a:avLst/>
          </a:prstGeom>
          <a:ln w="63500" cap="rnd">
            <a:noFill/>
          </a:ln>
          <a:effectLst>
            <a:outerShdw blurRad="50800" dist="38100" dir="5400000" algn="t"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07853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EE72914-0CC6-4BF6-A105-026D06E64C4B}"/>
              </a:ext>
            </a:extLst>
          </p:cNvPr>
          <p:cNvSpPr/>
          <p:nvPr/>
        </p:nvSpPr>
        <p:spPr bwMode="auto">
          <a:xfrm>
            <a:off x="0" y="1874152"/>
            <a:ext cx="12192000" cy="3899368"/>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cxnSp>
        <p:nvCxnSpPr>
          <p:cNvPr id="6" name="Straight Connector 5">
            <a:extLst>
              <a:ext uri="{FF2B5EF4-FFF2-40B4-BE49-F238E27FC236}">
                <a16:creationId xmlns:a16="http://schemas.microsoft.com/office/drawing/2014/main" id="{A9756E62-7C5A-4F83-8E64-A0A032AFF566}"/>
              </a:ext>
            </a:extLst>
          </p:cNvPr>
          <p:cNvCxnSpPr>
            <a:cxnSpLocks/>
          </p:cNvCxnSpPr>
          <p:nvPr/>
        </p:nvCxnSpPr>
        <p:spPr>
          <a:xfrm>
            <a:off x="0" y="5773520"/>
            <a:ext cx="11232573" cy="0"/>
          </a:xfrm>
          <a:prstGeom prst="line">
            <a:avLst/>
          </a:prstGeom>
          <a:ln w="19050">
            <a:solidFill>
              <a:schemeClr val="accent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AA68586-155B-4117-990F-6411A3292EAA}"/>
              </a:ext>
            </a:extLst>
          </p:cNvPr>
          <p:cNvSpPr>
            <a:spLocks noGrp="1"/>
          </p:cNvSpPr>
          <p:nvPr>
            <p:ph type="title"/>
          </p:nvPr>
        </p:nvSpPr>
        <p:spPr>
          <a:xfrm>
            <a:off x="588263" y="457200"/>
            <a:ext cx="11018520" cy="553998"/>
          </a:xfrm>
        </p:spPr>
        <p:txBody>
          <a:bodyPr/>
          <a:lstStyle/>
          <a:p>
            <a:r>
              <a:rPr lang="en-US"/>
              <a:t>Office 365 Groups roadmap presented in Ignite 2019</a:t>
            </a:r>
          </a:p>
        </p:txBody>
      </p:sp>
      <p:sp>
        <p:nvSpPr>
          <p:cNvPr id="10" name="TextBox 9">
            <a:extLst>
              <a:ext uri="{FF2B5EF4-FFF2-40B4-BE49-F238E27FC236}">
                <a16:creationId xmlns:a16="http://schemas.microsoft.com/office/drawing/2014/main" id="{3A9F3DFE-B3AF-40DD-8B8F-1772FA497200}"/>
              </a:ext>
            </a:extLst>
          </p:cNvPr>
          <p:cNvSpPr txBox="1"/>
          <p:nvPr/>
        </p:nvSpPr>
        <p:spPr>
          <a:xfrm>
            <a:off x="509628" y="4175981"/>
            <a:ext cx="9493629" cy="276999"/>
          </a:xfrm>
          <a:prstGeom prst="rect">
            <a:avLst/>
          </a:prstGeom>
          <a:noFill/>
        </p:spPr>
        <p:txBody>
          <a:bodyPr wrap="square" lIns="0" tIns="0" rIns="0" bIns="0" rtlCol="0">
            <a:spAutoFit/>
          </a:bodyPr>
          <a:lstStyle/>
          <a:p>
            <a:r>
              <a:rPr lang="en-US" sz="1800">
                <a:latin typeface="+mj-lt"/>
              </a:rPr>
              <a:t>Information Barrier support for Microsoft 365 Groups</a:t>
            </a:r>
          </a:p>
        </p:txBody>
      </p:sp>
      <p:sp>
        <p:nvSpPr>
          <p:cNvPr id="11" name="TextBox 10">
            <a:extLst>
              <a:ext uri="{FF2B5EF4-FFF2-40B4-BE49-F238E27FC236}">
                <a16:creationId xmlns:a16="http://schemas.microsoft.com/office/drawing/2014/main" id="{88ABF588-5D49-4C1C-98B7-8D057B430AF0}"/>
              </a:ext>
            </a:extLst>
          </p:cNvPr>
          <p:cNvSpPr txBox="1"/>
          <p:nvPr/>
        </p:nvSpPr>
        <p:spPr>
          <a:xfrm>
            <a:off x="509628" y="2628683"/>
            <a:ext cx="9433886" cy="276999"/>
          </a:xfrm>
          <a:prstGeom prst="rect">
            <a:avLst/>
          </a:prstGeom>
          <a:noFill/>
        </p:spPr>
        <p:txBody>
          <a:bodyPr wrap="square" lIns="0" tIns="0" rIns="0" bIns="0" rtlCol="0">
            <a:spAutoFit/>
          </a:bodyPr>
          <a:lstStyle/>
          <a:p>
            <a:r>
              <a:rPr lang="en-US" sz="1800">
                <a:latin typeface="+mj-lt"/>
              </a:rPr>
              <a:t>Expanded capabilities for Groups Administrator role</a:t>
            </a:r>
          </a:p>
        </p:txBody>
      </p:sp>
      <p:sp>
        <p:nvSpPr>
          <p:cNvPr id="12" name="TextBox 11">
            <a:extLst>
              <a:ext uri="{FF2B5EF4-FFF2-40B4-BE49-F238E27FC236}">
                <a16:creationId xmlns:a16="http://schemas.microsoft.com/office/drawing/2014/main" id="{B5CDE6E3-DDD6-4493-8969-2AA56AD8DAFA}"/>
              </a:ext>
            </a:extLst>
          </p:cNvPr>
          <p:cNvSpPr txBox="1"/>
          <p:nvPr/>
        </p:nvSpPr>
        <p:spPr>
          <a:xfrm>
            <a:off x="509628" y="3144449"/>
            <a:ext cx="8430909" cy="276999"/>
          </a:xfrm>
          <a:prstGeom prst="rect">
            <a:avLst/>
          </a:prstGeom>
          <a:noFill/>
        </p:spPr>
        <p:txBody>
          <a:bodyPr wrap="square" lIns="0" tIns="0" rIns="0" bIns="0" rtlCol="0">
            <a:spAutoFit/>
          </a:bodyPr>
          <a:lstStyle/>
          <a:p>
            <a:r>
              <a:rPr lang="en-US" sz="1800">
                <a:latin typeface="+mj-lt"/>
              </a:rPr>
              <a:t>Additional Microsoft 365 admin center enhancements</a:t>
            </a:r>
          </a:p>
        </p:txBody>
      </p:sp>
      <p:sp>
        <p:nvSpPr>
          <p:cNvPr id="13" name="TextBox 12">
            <a:extLst>
              <a:ext uri="{FF2B5EF4-FFF2-40B4-BE49-F238E27FC236}">
                <a16:creationId xmlns:a16="http://schemas.microsoft.com/office/drawing/2014/main" id="{25E46EC7-FFF8-423D-A469-9DFB00F7C060}"/>
              </a:ext>
            </a:extLst>
          </p:cNvPr>
          <p:cNvSpPr txBox="1"/>
          <p:nvPr/>
        </p:nvSpPr>
        <p:spPr>
          <a:xfrm>
            <a:off x="509628" y="5207511"/>
            <a:ext cx="8307349" cy="276999"/>
          </a:xfrm>
          <a:prstGeom prst="rect">
            <a:avLst/>
          </a:prstGeom>
          <a:noFill/>
        </p:spPr>
        <p:txBody>
          <a:bodyPr wrap="square" lIns="0" tIns="0" rIns="0" bIns="0" rtlCol="0">
            <a:spAutoFit/>
          </a:bodyPr>
          <a:lstStyle/>
          <a:p>
            <a:r>
              <a:rPr lang="en-US" sz="1800">
                <a:latin typeface="+mj-lt"/>
              </a:rPr>
              <a:t>Group driven membership</a:t>
            </a:r>
          </a:p>
        </p:txBody>
      </p:sp>
      <p:cxnSp>
        <p:nvCxnSpPr>
          <p:cNvPr id="20" name="Straight Connector 19">
            <a:extLst>
              <a:ext uri="{FF2B5EF4-FFF2-40B4-BE49-F238E27FC236}">
                <a16:creationId xmlns:a16="http://schemas.microsoft.com/office/drawing/2014/main" id="{E53678E5-7B54-4F33-B625-E5D1FE1ECC70}"/>
              </a:ext>
            </a:extLst>
          </p:cNvPr>
          <p:cNvCxnSpPr>
            <a:cxnSpLocks/>
          </p:cNvCxnSpPr>
          <p:nvPr/>
        </p:nvCxnSpPr>
        <p:spPr>
          <a:xfrm>
            <a:off x="0" y="1874150"/>
            <a:ext cx="6754091" cy="0"/>
          </a:xfrm>
          <a:prstGeom prst="line">
            <a:avLst/>
          </a:prstGeom>
          <a:ln w="19050">
            <a:solidFill>
              <a:schemeClr val="accent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C577B48-986F-47E3-9951-499DDB35F016}"/>
              </a:ext>
            </a:extLst>
          </p:cNvPr>
          <p:cNvSpPr txBox="1"/>
          <p:nvPr/>
        </p:nvSpPr>
        <p:spPr>
          <a:xfrm>
            <a:off x="509627" y="2112917"/>
            <a:ext cx="10941637" cy="276999"/>
          </a:xfrm>
          <a:prstGeom prst="rect">
            <a:avLst/>
          </a:prstGeom>
          <a:noFill/>
        </p:spPr>
        <p:txBody>
          <a:bodyPr wrap="square" lIns="0" tIns="0" rIns="0" bIns="0" rtlCol="0">
            <a:spAutoFit/>
          </a:bodyPr>
          <a:lstStyle/>
          <a:p>
            <a:r>
              <a:rPr lang="en-US" sz="1800">
                <a:latin typeface="+mj-lt"/>
              </a:rPr>
              <a:t>Microsoft 365 Groups classification using M</a:t>
            </a:r>
            <a:r>
              <a:rPr lang="en-US" sz="1800">
                <a:solidFill>
                  <a:srgbClr val="1A1A1A"/>
                </a:solidFill>
                <a:latin typeface="Segoe UI Semibold"/>
              </a:rPr>
              <a:t>icrosoft Information Protection Labels (General Availability)</a:t>
            </a:r>
            <a:endParaRPr lang="en-US" sz="1800">
              <a:latin typeface="+mj-lt"/>
            </a:endParaRPr>
          </a:p>
        </p:txBody>
      </p:sp>
      <p:pic>
        <p:nvPicPr>
          <p:cNvPr id="33" name="Graphic 32">
            <a:extLst>
              <a:ext uri="{FF2B5EF4-FFF2-40B4-BE49-F238E27FC236}">
                <a16:creationId xmlns:a16="http://schemas.microsoft.com/office/drawing/2014/main" id="{0A776700-47DD-4BE4-B3E6-BA1D8BF3C0B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59579" y="5006191"/>
            <a:ext cx="708368" cy="708368"/>
          </a:xfrm>
          <a:prstGeom prst="rect">
            <a:avLst/>
          </a:prstGeom>
        </p:spPr>
      </p:pic>
      <p:sp>
        <p:nvSpPr>
          <p:cNvPr id="2" name="TextBox 1">
            <a:extLst>
              <a:ext uri="{FF2B5EF4-FFF2-40B4-BE49-F238E27FC236}">
                <a16:creationId xmlns:a16="http://schemas.microsoft.com/office/drawing/2014/main" id="{BEC52594-14B9-4F32-9576-EC839FF9A2E5}"/>
              </a:ext>
            </a:extLst>
          </p:cNvPr>
          <p:cNvSpPr txBox="1"/>
          <p:nvPr/>
        </p:nvSpPr>
        <p:spPr>
          <a:xfrm>
            <a:off x="509628" y="3660215"/>
            <a:ext cx="9433886" cy="276999"/>
          </a:xfrm>
          <a:prstGeom prst="rect">
            <a:avLst/>
          </a:prstGeom>
          <a:noFill/>
        </p:spPr>
        <p:txBody>
          <a:bodyPr wrap="square" lIns="0" tIns="0" rIns="0" bIns="0" rtlCol="0">
            <a:spAutoFit/>
          </a:bodyPr>
          <a:lstStyle/>
          <a:p>
            <a:r>
              <a:rPr lang="en-US" sz="1800">
                <a:latin typeface="+mj-lt"/>
              </a:rPr>
              <a:t>Improvements to Dynamic Groups at scale</a:t>
            </a:r>
          </a:p>
        </p:txBody>
      </p:sp>
      <p:sp>
        <p:nvSpPr>
          <p:cNvPr id="4" name="TextBox 3">
            <a:extLst>
              <a:ext uri="{FF2B5EF4-FFF2-40B4-BE49-F238E27FC236}">
                <a16:creationId xmlns:a16="http://schemas.microsoft.com/office/drawing/2014/main" id="{813FBB22-5453-402B-9F44-564AF0F90A53}"/>
              </a:ext>
            </a:extLst>
          </p:cNvPr>
          <p:cNvSpPr txBox="1"/>
          <p:nvPr/>
        </p:nvSpPr>
        <p:spPr>
          <a:xfrm>
            <a:off x="509628" y="4691747"/>
            <a:ext cx="9493629" cy="276999"/>
          </a:xfrm>
          <a:prstGeom prst="rect">
            <a:avLst/>
          </a:prstGeom>
          <a:noFill/>
        </p:spPr>
        <p:txBody>
          <a:bodyPr wrap="square" lIns="0" tIns="0" rIns="0" bIns="0" rtlCol="0">
            <a:spAutoFit/>
          </a:bodyPr>
          <a:lstStyle/>
          <a:p>
            <a:r>
              <a:rPr lang="en-US" sz="1800">
                <a:latin typeface="+mj-lt"/>
              </a:rPr>
              <a:t>Native Mode for Yammer</a:t>
            </a:r>
          </a:p>
        </p:txBody>
      </p:sp>
      <p:cxnSp>
        <p:nvCxnSpPr>
          <p:cNvPr id="7" name="Straight Connector 6">
            <a:extLst>
              <a:ext uri="{FF2B5EF4-FFF2-40B4-BE49-F238E27FC236}">
                <a16:creationId xmlns:a16="http://schemas.microsoft.com/office/drawing/2014/main" id="{5E8582B0-E650-4F66-ADFC-425D8FD7321E}"/>
              </a:ext>
            </a:extLst>
          </p:cNvPr>
          <p:cNvCxnSpPr/>
          <p:nvPr/>
        </p:nvCxnSpPr>
        <p:spPr>
          <a:xfrm flipV="1">
            <a:off x="436880" y="513080"/>
            <a:ext cx="1493520" cy="436880"/>
          </a:xfrm>
          <a:prstGeom prst="line">
            <a:avLst/>
          </a:prstGeom>
          <a:ln w="38100">
            <a:solidFill>
              <a:srgbClr val="00B05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DAF3A5E-1DE4-418E-90D3-3A76EB8F933A}"/>
              </a:ext>
            </a:extLst>
          </p:cNvPr>
          <p:cNvSpPr txBox="1"/>
          <p:nvPr/>
        </p:nvSpPr>
        <p:spPr>
          <a:xfrm>
            <a:off x="541065" y="1102892"/>
            <a:ext cx="2340384" cy="553998"/>
          </a:xfrm>
          <a:prstGeom prst="rect">
            <a:avLst/>
          </a:prstGeom>
          <a:noFill/>
        </p:spPr>
        <p:txBody>
          <a:bodyPr wrap="none" lIns="0" tIns="0" rIns="0" bIns="0" rtlCol="0">
            <a:spAutoFit/>
          </a:bodyPr>
          <a:lstStyle/>
          <a:p>
            <a:pPr algn="l"/>
            <a:r>
              <a:rPr lang="en-US" sz="3600">
                <a:solidFill>
                  <a:srgbClr val="00B050"/>
                </a:solidFill>
                <a:latin typeface="Lucida Handwriting" panose="03010101010101010101" pitchFamily="66" charset="0"/>
              </a:rPr>
              <a:t>Microsoft</a:t>
            </a:r>
          </a:p>
        </p:txBody>
      </p:sp>
      <p:sp>
        <p:nvSpPr>
          <p:cNvPr id="17" name="TextBox 16">
            <a:extLst>
              <a:ext uri="{FF2B5EF4-FFF2-40B4-BE49-F238E27FC236}">
                <a16:creationId xmlns:a16="http://schemas.microsoft.com/office/drawing/2014/main" id="{5FE63D8D-79E9-477F-8B37-CD8911D14B06}"/>
              </a:ext>
            </a:extLst>
          </p:cNvPr>
          <p:cNvSpPr txBox="1"/>
          <p:nvPr/>
        </p:nvSpPr>
        <p:spPr>
          <a:xfrm>
            <a:off x="246888" y="2062642"/>
            <a:ext cx="431208" cy="369332"/>
          </a:xfrm>
          <a:prstGeom prst="rect">
            <a:avLst/>
          </a:prstGeom>
          <a:noFill/>
        </p:spPr>
        <p:txBody>
          <a:bodyPr wrap="none" lIns="0" tIns="0" rIns="0" bIns="0" rtlCol="0">
            <a:spAutoFit/>
          </a:bodyPr>
          <a:lstStyle/>
          <a:p>
            <a:pPr marL="342900" marR="0" lvl="0" indent="-342900" algn="l" defTabSz="91436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1" i="0" u="none" strike="noStrike" kern="1200" cap="none" spc="0" normalizeH="0" baseline="0" noProof="0">
                <a:ln>
                  <a:noFill/>
                </a:ln>
                <a:solidFill>
                  <a:srgbClr val="00B050"/>
                </a:solidFill>
                <a:effectLst/>
                <a:uLnTx/>
                <a:uFillTx/>
                <a:latin typeface="Segoe UI"/>
                <a:ea typeface="+mn-ea"/>
                <a:cs typeface="+mn-cs"/>
              </a:rPr>
              <a:t> </a:t>
            </a:r>
          </a:p>
        </p:txBody>
      </p:sp>
      <p:sp>
        <p:nvSpPr>
          <p:cNvPr id="18" name="TextBox 17">
            <a:extLst>
              <a:ext uri="{FF2B5EF4-FFF2-40B4-BE49-F238E27FC236}">
                <a16:creationId xmlns:a16="http://schemas.microsoft.com/office/drawing/2014/main" id="{28265AFB-DEB0-42CE-9DCE-F9BFDE564757}"/>
              </a:ext>
            </a:extLst>
          </p:cNvPr>
          <p:cNvSpPr txBox="1"/>
          <p:nvPr/>
        </p:nvSpPr>
        <p:spPr>
          <a:xfrm>
            <a:off x="246888" y="2585810"/>
            <a:ext cx="431208" cy="369332"/>
          </a:xfrm>
          <a:prstGeom prst="rect">
            <a:avLst/>
          </a:prstGeom>
          <a:noFill/>
        </p:spPr>
        <p:txBody>
          <a:bodyPr wrap="none" lIns="0" tIns="0" rIns="0" bIns="0" rtlCol="0">
            <a:spAutoFit/>
          </a:bodyPr>
          <a:lstStyle/>
          <a:p>
            <a:pPr marL="342900" marR="0" lvl="0" indent="-342900" algn="l" defTabSz="91436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1" i="0" u="none" strike="noStrike" kern="1200" cap="none" spc="0" normalizeH="0" baseline="0" noProof="0">
                <a:ln>
                  <a:noFill/>
                </a:ln>
                <a:solidFill>
                  <a:srgbClr val="00B050"/>
                </a:solidFill>
                <a:effectLst/>
                <a:uLnTx/>
                <a:uFillTx/>
                <a:latin typeface="Segoe UI"/>
                <a:ea typeface="+mn-ea"/>
                <a:cs typeface="+mn-cs"/>
              </a:rPr>
              <a:t> </a:t>
            </a:r>
          </a:p>
        </p:txBody>
      </p:sp>
      <p:sp>
        <p:nvSpPr>
          <p:cNvPr id="19" name="TextBox 18">
            <a:extLst>
              <a:ext uri="{FF2B5EF4-FFF2-40B4-BE49-F238E27FC236}">
                <a16:creationId xmlns:a16="http://schemas.microsoft.com/office/drawing/2014/main" id="{D1FC80E7-39B3-48DD-90CC-77DDE491E35A}"/>
              </a:ext>
            </a:extLst>
          </p:cNvPr>
          <p:cNvSpPr txBox="1"/>
          <p:nvPr/>
        </p:nvSpPr>
        <p:spPr>
          <a:xfrm>
            <a:off x="246888" y="3098282"/>
            <a:ext cx="431208" cy="369332"/>
          </a:xfrm>
          <a:prstGeom prst="rect">
            <a:avLst/>
          </a:prstGeom>
          <a:noFill/>
        </p:spPr>
        <p:txBody>
          <a:bodyPr wrap="none" lIns="0" tIns="0" rIns="0" bIns="0" rtlCol="0">
            <a:spAutoFit/>
          </a:bodyPr>
          <a:lstStyle/>
          <a:p>
            <a:pPr marL="342900" marR="0" lvl="0" indent="-342900" algn="l" defTabSz="91436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1" i="0" u="none" strike="noStrike" kern="1200" cap="none" spc="0" normalizeH="0" baseline="0" noProof="0">
                <a:ln>
                  <a:noFill/>
                </a:ln>
                <a:solidFill>
                  <a:srgbClr val="00B050"/>
                </a:solidFill>
                <a:effectLst/>
                <a:uLnTx/>
                <a:uFillTx/>
                <a:latin typeface="Segoe UI"/>
                <a:ea typeface="+mn-ea"/>
                <a:cs typeface="+mn-cs"/>
              </a:rPr>
              <a:t> </a:t>
            </a:r>
          </a:p>
        </p:txBody>
      </p:sp>
      <p:sp>
        <p:nvSpPr>
          <p:cNvPr id="21" name="TextBox 20">
            <a:extLst>
              <a:ext uri="{FF2B5EF4-FFF2-40B4-BE49-F238E27FC236}">
                <a16:creationId xmlns:a16="http://schemas.microsoft.com/office/drawing/2014/main" id="{237E8A07-0E9B-4C79-B095-3ECBCCA8A292}"/>
              </a:ext>
            </a:extLst>
          </p:cNvPr>
          <p:cNvSpPr txBox="1"/>
          <p:nvPr/>
        </p:nvSpPr>
        <p:spPr>
          <a:xfrm>
            <a:off x="246888" y="3633428"/>
            <a:ext cx="431208" cy="369332"/>
          </a:xfrm>
          <a:prstGeom prst="rect">
            <a:avLst/>
          </a:prstGeom>
          <a:noFill/>
        </p:spPr>
        <p:txBody>
          <a:bodyPr wrap="none" lIns="0" tIns="0" rIns="0" bIns="0" rtlCol="0">
            <a:spAutoFit/>
          </a:bodyPr>
          <a:lstStyle/>
          <a:p>
            <a:pPr marL="342900" marR="0" lvl="0" indent="-342900" algn="l" defTabSz="91436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1" i="0" u="none" strike="noStrike" kern="1200" cap="none" spc="0" normalizeH="0" baseline="0" noProof="0">
                <a:ln>
                  <a:noFill/>
                </a:ln>
                <a:solidFill>
                  <a:srgbClr val="00B050"/>
                </a:solidFill>
                <a:effectLst/>
                <a:uLnTx/>
                <a:uFillTx/>
                <a:latin typeface="Segoe UI"/>
                <a:ea typeface="+mn-ea"/>
                <a:cs typeface="+mn-cs"/>
              </a:rPr>
              <a:t> </a:t>
            </a:r>
          </a:p>
        </p:txBody>
      </p:sp>
      <p:sp>
        <p:nvSpPr>
          <p:cNvPr id="23" name="TextBox 22">
            <a:extLst>
              <a:ext uri="{FF2B5EF4-FFF2-40B4-BE49-F238E27FC236}">
                <a16:creationId xmlns:a16="http://schemas.microsoft.com/office/drawing/2014/main" id="{A3C5F79B-152C-4AD2-B87E-3AC2CB1A844F}"/>
              </a:ext>
            </a:extLst>
          </p:cNvPr>
          <p:cNvSpPr txBox="1"/>
          <p:nvPr/>
        </p:nvSpPr>
        <p:spPr>
          <a:xfrm>
            <a:off x="246888" y="4129309"/>
            <a:ext cx="431208" cy="369332"/>
          </a:xfrm>
          <a:prstGeom prst="rect">
            <a:avLst/>
          </a:prstGeom>
          <a:noFill/>
        </p:spPr>
        <p:txBody>
          <a:bodyPr wrap="none" lIns="0" tIns="0" rIns="0" bIns="0" rtlCol="0">
            <a:spAutoFit/>
          </a:bodyPr>
          <a:lstStyle/>
          <a:p>
            <a:pPr marL="342900" marR="0" lvl="0" indent="-342900" algn="l" defTabSz="91436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1" i="0" u="none" strike="noStrike" kern="1200" cap="none" spc="0" normalizeH="0" baseline="0" noProof="0">
                <a:ln>
                  <a:noFill/>
                </a:ln>
                <a:solidFill>
                  <a:srgbClr val="00B050"/>
                </a:solidFill>
                <a:effectLst/>
                <a:uLnTx/>
                <a:uFillTx/>
                <a:latin typeface="Segoe UI"/>
                <a:ea typeface="+mn-ea"/>
                <a:cs typeface="+mn-cs"/>
              </a:rPr>
              <a:t> </a:t>
            </a:r>
          </a:p>
        </p:txBody>
      </p:sp>
      <p:sp>
        <p:nvSpPr>
          <p:cNvPr id="24" name="TextBox 23">
            <a:extLst>
              <a:ext uri="{FF2B5EF4-FFF2-40B4-BE49-F238E27FC236}">
                <a16:creationId xmlns:a16="http://schemas.microsoft.com/office/drawing/2014/main" id="{FF614672-6399-4F69-8748-218063AD65E3}"/>
              </a:ext>
            </a:extLst>
          </p:cNvPr>
          <p:cNvSpPr txBox="1"/>
          <p:nvPr/>
        </p:nvSpPr>
        <p:spPr>
          <a:xfrm>
            <a:off x="6202862" y="4175475"/>
            <a:ext cx="1742017" cy="276999"/>
          </a:xfrm>
          <a:prstGeom prst="rect">
            <a:avLst/>
          </a:prstGeom>
        </p:spPr>
        <p:txBody>
          <a:bodyPr vert="horz" wrap="square" lIns="0" tIns="0" rIns="0" bIns="0" rtlCol="0" anchor="t">
            <a:spAutoFit/>
          </a:bodyPr>
          <a:lstStyle>
            <a:lvl1pPr defTabSz="932742">
              <a:lnSpc>
                <a:spcPct val="100000"/>
              </a:lnSpc>
              <a:spcBef>
                <a:spcPct val="0"/>
              </a:spcBef>
              <a:buNone/>
              <a:defRPr lang="en-US" sz="3600" b="0" cap="none" spc="-50" baseline="0" dirty="0" smtClean="0">
                <a:ln w="3175">
                  <a:noFill/>
                </a:ln>
                <a:effectLst/>
                <a:latin typeface="+mj-lt"/>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lang="en-US" sz="1800" i="1">
                <a:solidFill>
                  <a:srgbClr val="00B050"/>
                </a:solidFill>
                <a:latin typeface="Segoe UI Semibold"/>
              </a:rPr>
              <a:t>(</a:t>
            </a:r>
            <a:r>
              <a:rPr kumimoji="0" lang="en-US" sz="1800" b="0" i="1" u="none" strike="noStrike" kern="1200" cap="none" spc="-50" normalizeH="0" baseline="0" noProof="0">
                <a:ln w="3175">
                  <a:noFill/>
                </a:ln>
                <a:solidFill>
                  <a:srgbClr val="00B050"/>
                </a:solidFill>
                <a:effectLst/>
                <a:uLnTx/>
                <a:uFillTx/>
                <a:latin typeface="Segoe UI Semibold"/>
                <a:ea typeface="+mn-ea"/>
                <a:cs typeface="Segoe UI" pitchFamily="34" charset="0"/>
              </a:rPr>
              <a:t>Private Preview)</a:t>
            </a:r>
          </a:p>
        </p:txBody>
      </p:sp>
      <p:sp>
        <p:nvSpPr>
          <p:cNvPr id="25" name="TextBox 24">
            <a:extLst>
              <a:ext uri="{FF2B5EF4-FFF2-40B4-BE49-F238E27FC236}">
                <a16:creationId xmlns:a16="http://schemas.microsoft.com/office/drawing/2014/main" id="{C9CBCB69-C581-4030-9F32-4529976ED38A}"/>
              </a:ext>
            </a:extLst>
          </p:cNvPr>
          <p:cNvSpPr txBox="1"/>
          <p:nvPr/>
        </p:nvSpPr>
        <p:spPr>
          <a:xfrm>
            <a:off x="246888" y="4645580"/>
            <a:ext cx="431208" cy="369332"/>
          </a:xfrm>
          <a:prstGeom prst="rect">
            <a:avLst/>
          </a:prstGeom>
          <a:noFill/>
        </p:spPr>
        <p:txBody>
          <a:bodyPr wrap="none" lIns="0" tIns="0" rIns="0" bIns="0" rtlCol="0">
            <a:spAutoFit/>
          </a:bodyPr>
          <a:lstStyle/>
          <a:p>
            <a:pPr marL="342900" marR="0" lvl="0" indent="-342900" algn="l" defTabSz="91436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1" i="0" u="none" strike="noStrike" kern="1200" cap="none" spc="0" normalizeH="0" baseline="0" noProof="0">
                <a:ln>
                  <a:noFill/>
                </a:ln>
                <a:solidFill>
                  <a:srgbClr val="00B050"/>
                </a:solidFill>
                <a:effectLst/>
                <a:uLnTx/>
                <a:uFillTx/>
                <a:latin typeface="Segoe UI"/>
                <a:ea typeface="+mn-ea"/>
                <a:cs typeface="+mn-cs"/>
              </a:rPr>
              <a:t> </a:t>
            </a:r>
          </a:p>
        </p:txBody>
      </p:sp>
      <p:sp>
        <p:nvSpPr>
          <p:cNvPr id="27" name="TextBox 26">
            <a:extLst>
              <a:ext uri="{FF2B5EF4-FFF2-40B4-BE49-F238E27FC236}">
                <a16:creationId xmlns:a16="http://schemas.microsoft.com/office/drawing/2014/main" id="{ED42B00F-93EC-43A7-AB29-C0307B2043CD}"/>
              </a:ext>
            </a:extLst>
          </p:cNvPr>
          <p:cNvSpPr txBox="1"/>
          <p:nvPr/>
        </p:nvSpPr>
        <p:spPr>
          <a:xfrm>
            <a:off x="3340754" y="5207511"/>
            <a:ext cx="5249526" cy="276999"/>
          </a:xfrm>
          <a:prstGeom prst="rect">
            <a:avLst/>
          </a:prstGeom>
        </p:spPr>
        <p:txBody>
          <a:bodyPr vert="horz" wrap="square" lIns="0" tIns="0" rIns="0" bIns="0" rtlCol="0" anchor="t">
            <a:spAutoFit/>
          </a:bodyPr>
          <a:lstStyle>
            <a:lvl1pPr defTabSz="932742">
              <a:lnSpc>
                <a:spcPct val="100000"/>
              </a:lnSpc>
              <a:spcBef>
                <a:spcPct val="0"/>
              </a:spcBef>
              <a:buNone/>
              <a:defRPr lang="en-US" sz="3600" b="0" cap="none" spc="-50" baseline="0" dirty="0" smtClean="0">
                <a:ln w="3175">
                  <a:noFill/>
                </a:ln>
                <a:effectLst/>
                <a:latin typeface="+mj-lt"/>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1800" b="0" i="1" u="none" strike="noStrike" kern="1200" cap="none" spc="-50" normalizeH="0" baseline="0" noProof="0">
                <a:ln w="3175">
                  <a:noFill/>
                </a:ln>
                <a:solidFill>
                  <a:srgbClr val="00B050"/>
                </a:solidFill>
                <a:effectLst/>
                <a:uLnTx/>
                <a:uFillTx/>
                <a:latin typeface="Segoe UI Semibold"/>
                <a:ea typeface="+mn-ea"/>
                <a:cs typeface="Segoe UI" pitchFamily="34" charset="0"/>
              </a:rPr>
              <a:t>(</a:t>
            </a:r>
            <a:r>
              <a:rPr lang="en-US" sz="1800" i="1" noProof="0">
                <a:solidFill>
                  <a:srgbClr val="00B050"/>
                </a:solidFill>
                <a:latin typeface="Segoe UI Semibold"/>
              </a:rPr>
              <a:t>Open-sourced group membership management tool</a:t>
            </a:r>
            <a:r>
              <a:rPr kumimoji="0" lang="en-US" sz="1800" b="0" i="1" u="none" strike="noStrike" kern="1200" cap="none" spc="-50" normalizeH="0" baseline="0" noProof="0">
                <a:ln w="3175">
                  <a:noFill/>
                </a:ln>
                <a:solidFill>
                  <a:srgbClr val="00B050"/>
                </a:solidFill>
                <a:effectLst/>
                <a:uLnTx/>
                <a:uFillTx/>
                <a:latin typeface="Segoe UI Semibold"/>
                <a:ea typeface="+mn-ea"/>
                <a:cs typeface="Segoe UI" pitchFamily="34" charset="0"/>
              </a:rPr>
              <a:t>)</a:t>
            </a:r>
          </a:p>
        </p:txBody>
      </p:sp>
      <p:sp>
        <p:nvSpPr>
          <p:cNvPr id="30" name="TextBox 29">
            <a:extLst>
              <a:ext uri="{FF2B5EF4-FFF2-40B4-BE49-F238E27FC236}">
                <a16:creationId xmlns:a16="http://schemas.microsoft.com/office/drawing/2014/main" id="{CB724D62-93F9-4CFC-94A9-D557D604E8C7}"/>
              </a:ext>
            </a:extLst>
          </p:cNvPr>
          <p:cNvSpPr txBox="1"/>
          <p:nvPr/>
        </p:nvSpPr>
        <p:spPr>
          <a:xfrm>
            <a:off x="5012074" y="3666219"/>
            <a:ext cx="1742017" cy="276999"/>
          </a:xfrm>
          <a:prstGeom prst="rect">
            <a:avLst/>
          </a:prstGeom>
        </p:spPr>
        <p:txBody>
          <a:bodyPr vert="horz" wrap="square" lIns="0" tIns="0" rIns="0" bIns="0" rtlCol="0" anchor="t">
            <a:spAutoFit/>
          </a:bodyPr>
          <a:lstStyle>
            <a:lvl1pPr defTabSz="932742">
              <a:lnSpc>
                <a:spcPct val="100000"/>
              </a:lnSpc>
              <a:spcBef>
                <a:spcPct val="0"/>
              </a:spcBef>
              <a:buNone/>
              <a:defRPr lang="en-US" sz="3600" b="0" cap="none" spc="-50" baseline="0" dirty="0" smtClean="0">
                <a:ln w="3175">
                  <a:noFill/>
                </a:ln>
                <a:effectLst/>
                <a:latin typeface="+mj-lt"/>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lang="en-US" sz="1800" i="1">
                <a:solidFill>
                  <a:srgbClr val="00B050"/>
                </a:solidFill>
                <a:latin typeface="Segoe UI Semibold"/>
              </a:rPr>
              <a:t>(</a:t>
            </a:r>
            <a:r>
              <a:rPr kumimoji="0" lang="en-US" sz="1800" b="0" i="1" u="none" strike="noStrike" kern="1200" cap="none" spc="-50" normalizeH="0" baseline="0" noProof="0">
                <a:ln w="3175">
                  <a:noFill/>
                </a:ln>
                <a:solidFill>
                  <a:srgbClr val="00B050"/>
                </a:solidFill>
                <a:effectLst/>
                <a:uLnTx/>
                <a:uFillTx/>
                <a:latin typeface="Segoe UI Semibold"/>
                <a:ea typeface="+mn-ea"/>
                <a:cs typeface="Segoe UI" pitchFamily="34" charset="0"/>
              </a:rPr>
              <a:t>Private Preview)</a:t>
            </a:r>
          </a:p>
        </p:txBody>
      </p:sp>
    </p:spTree>
    <p:extLst>
      <p:ext uri="{BB962C8B-B14F-4D97-AF65-F5344CB8AC3E}">
        <p14:creationId xmlns:p14="http://schemas.microsoft.com/office/powerpoint/2010/main" val="23451877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18" grpId="0"/>
      <p:bldP spid="19" grpId="0"/>
      <p:bldP spid="21" grpId="0"/>
      <p:bldP spid="23" grpId="0"/>
      <p:bldP spid="24" grpId="0"/>
      <p:bldP spid="25" grpId="0"/>
      <p:bldP spid="27"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36567-7BE6-4ED7-9C5D-3972F3120F2E}"/>
              </a:ext>
            </a:extLst>
          </p:cNvPr>
          <p:cNvSpPr>
            <a:spLocks noGrp="1"/>
          </p:cNvSpPr>
          <p:nvPr>
            <p:ph type="title"/>
          </p:nvPr>
        </p:nvSpPr>
        <p:spPr>
          <a:xfrm>
            <a:off x="588263" y="2809249"/>
            <a:ext cx="4621690" cy="1107996"/>
          </a:xfrm>
        </p:spPr>
        <p:txBody>
          <a:bodyPr wrap="square" anchor="b">
            <a:noAutofit/>
          </a:bodyPr>
          <a:lstStyle/>
          <a:p>
            <a:r>
              <a:rPr lang="en-US"/>
              <a:t>Microsoft 365 Groups</a:t>
            </a:r>
            <a:br>
              <a:rPr lang="en-US"/>
            </a:br>
            <a:r>
              <a:rPr lang="en-US"/>
              <a:t>Innovations</a:t>
            </a:r>
          </a:p>
        </p:txBody>
      </p:sp>
    </p:spTree>
    <p:extLst>
      <p:ext uri="{BB962C8B-B14F-4D97-AF65-F5344CB8AC3E}">
        <p14:creationId xmlns:p14="http://schemas.microsoft.com/office/powerpoint/2010/main" val="415996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CB15587-54BA-4B4A-89A0-BA52310AA9B7}"/>
              </a:ext>
            </a:extLst>
          </p:cNvPr>
          <p:cNvSpPr/>
          <p:nvPr/>
        </p:nvSpPr>
        <p:spPr bwMode="auto">
          <a:xfrm>
            <a:off x="8374132" y="2326192"/>
            <a:ext cx="2981826" cy="4206643"/>
          </a:xfrm>
          <a:prstGeom prst="rect">
            <a:avLst/>
          </a:prstGeom>
          <a:solidFill>
            <a:schemeClr val="bg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a:extLst>
              <a:ext uri="{FF2B5EF4-FFF2-40B4-BE49-F238E27FC236}">
                <a16:creationId xmlns:a16="http://schemas.microsoft.com/office/drawing/2014/main" id="{EB5AC352-6BF0-4477-8220-CCB6AD146DCB}"/>
              </a:ext>
            </a:extLst>
          </p:cNvPr>
          <p:cNvSpPr/>
          <p:nvPr/>
        </p:nvSpPr>
        <p:spPr bwMode="auto">
          <a:xfrm>
            <a:off x="4597994" y="2297874"/>
            <a:ext cx="2995587" cy="4206643"/>
          </a:xfrm>
          <a:prstGeom prst="rect">
            <a:avLst/>
          </a:prstGeom>
          <a:solidFill>
            <a:schemeClr val="bg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a:extLst>
              <a:ext uri="{FF2B5EF4-FFF2-40B4-BE49-F238E27FC236}">
                <a16:creationId xmlns:a16="http://schemas.microsoft.com/office/drawing/2014/main" id="{4199A3C2-7B52-491A-ACED-B041EC7B4F3C}"/>
              </a:ext>
            </a:extLst>
          </p:cNvPr>
          <p:cNvSpPr/>
          <p:nvPr/>
        </p:nvSpPr>
        <p:spPr bwMode="auto">
          <a:xfrm>
            <a:off x="817964" y="2314418"/>
            <a:ext cx="2999481" cy="4195083"/>
          </a:xfrm>
          <a:prstGeom prst="rect">
            <a:avLst/>
          </a:prstGeom>
          <a:solidFill>
            <a:schemeClr val="bg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589044" y="457622"/>
            <a:ext cx="11016957" cy="553998"/>
          </a:xfrm>
        </p:spPr>
        <p:txBody>
          <a:bodyPr/>
          <a:lstStyle/>
          <a:p>
            <a:r>
              <a:rPr lang="en-US"/>
              <a:t>Microsoft 365 Groups Innovation</a:t>
            </a:r>
            <a:endParaRPr lang="en-US" sz="2000"/>
          </a:p>
        </p:txBody>
      </p:sp>
      <p:sp>
        <p:nvSpPr>
          <p:cNvPr id="3" name="Text Placeholder 2"/>
          <p:cNvSpPr>
            <a:spLocks noGrp="1"/>
          </p:cNvSpPr>
          <p:nvPr>
            <p:ph type="body" sz="quarter" idx="10"/>
          </p:nvPr>
        </p:nvSpPr>
        <p:spPr>
          <a:xfrm>
            <a:off x="836043" y="2828633"/>
            <a:ext cx="2915040" cy="3360920"/>
          </a:xfrm>
        </p:spPr>
        <p:txBody>
          <a:bodyPr/>
          <a:lstStyle/>
          <a:p>
            <a:pPr marL="285750" indent="-285750">
              <a:buClr>
                <a:schemeClr val="accent1"/>
              </a:buClr>
              <a:buSzPct val="100000"/>
              <a:buFont typeface="Segoe UI" panose="020B0502040204020203" pitchFamily="34" charset="0"/>
              <a:buChar char="●"/>
            </a:pPr>
            <a:r>
              <a:rPr lang="en-US" sz="1400"/>
              <a:t>Microsoft Information Protection Labels </a:t>
            </a:r>
            <a:r>
              <a:rPr lang="en-US" sz="1400" b="1"/>
              <a:t>general availability</a:t>
            </a:r>
          </a:p>
          <a:p>
            <a:pPr marL="285750" indent="-285750">
              <a:buClr>
                <a:schemeClr val="accent1"/>
              </a:buClr>
              <a:buSzPct val="100000"/>
              <a:buFont typeface="Segoe UI" panose="020B0502040204020203" pitchFamily="34" charset="0"/>
              <a:buChar char="●"/>
            </a:pPr>
            <a:endParaRPr lang="en-US" sz="1400" b="1"/>
          </a:p>
          <a:p>
            <a:pPr marL="285750" indent="-285750">
              <a:buClr>
                <a:schemeClr val="accent1"/>
              </a:buClr>
              <a:buSzPct val="100000"/>
              <a:buFont typeface="Segoe UI" panose="020B0502040204020203" pitchFamily="34" charset="0"/>
              <a:buChar char="●"/>
            </a:pPr>
            <a:r>
              <a:rPr lang="en-US" sz="1400" b="1"/>
              <a:t>Information Barrier </a:t>
            </a:r>
            <a:r>
              <a:rPr lang="en-US" sz="1400"/>
              <a:t>support in Microsoft 365 Groups</a:t>
            </a:r>
          </a:p>
          <a:p>
            <a:pPr marL="285750" indent="-285750">
              <a:buClr>
                <a:schemeClr val="accent1"/>
              </a:buClr>
              <a:buSzPct val="100000"/>
              <a:buFont typeface="Segoe UI" panose="020B0502040204020203" pitchFamily="34" charset="0"/>
              <a:buChar char="●"/>
            </a:pPr>
            <a:endParaRPr lang="en-US" sz="1400"/>
          </a:p>
          <a:p>
            <a:pPr marL="285750" indent="-285750">
              <a:buClr>
                <a:schemeClr val="accent1"/>
              </a:buClr>
              <a:buSzPct val="100000"/>
              <a:buFont typeface="Segoe UI" panose="020B0502040204020203" pitchFamily="34" charset="0"/>
              <a:buChar char="●"/>
            </a:pPr>
            <a:r>
              <a:rPr lang="en-US" sz="1400" b="1"/>
              <a:t>Microsoft 365 admin center </a:t>
            </a:r>
            <a:r>
              <a:rPr lang="en-US" sz="1400"/>
              <a:t>support for exporting groups, editing email address, etc.</a:t>
            </a:r>
            <a:endParaRPr lang="en-US" sz="1400" b="1"/>
          </a:p>
          <a:p>
            <a:pPr marL="285750" indent="-285750">
              <a:buClr>
                <a:schemeClr val="accent1"/>
              </a:buClr>
              <a:buSzPct val="100000"/>
              <a:buFont typeface="Segoe UI" panose="020B0502040204020203" pitchFamily="34" charset="0"/>
              <a:buChar char="●"/>
            </a:pPr>
            <a:endParaRPr lang="en-US" sz="1400" b="1"/>
          </a:p>
          <a:p>
            <a:pPr marL="285750" indent="-285750">
              <a:buClr>
                <a:schemeClr val="accent1"/>
              </a:buClr>
              <a:buSzPct val="100000"/>
              <a:buFont typeface="Segoe UI" panose="020B0502040204020203" pitchFamily="34" charset="0"/>
              <a:buChar char="●"/>
            </a:pPr>
            <a:r>
              <a:rPr lang="en-US" sz="1400" b="1"/>
              <a:t>Convert</a:t>
            </a:r>
            <a:r>
              <a:rPr lang="en-US" sz="1400"/>
              <a:t> </a:t>
            </a:r>
            <a:r>
              <a:rPr lang="en-US" sz="1400" b="1"/>
              <a:t>internal users </a:t>
            </a:r>
            <a:r>
              <a:rPr lang="en-US" sz="1400"/>
              <a:t>to guest users</a:t>
            </a:r>
          </a:p>
          <a:p>
            <a:pPr marL="285750" indent="-285750">
              <a:buClr>
                <a:schemeClr val="accent1"/>
              </a:buClr>
              <a:buSzPct val="100000"/>
              <a:buFont typeface="Segoe UI" panose="020B0502040204020203" pitchFamily="34" charset="0"/>
              <a:buChar char="●"/>
            </a:pPr>
            <a:endParaRPr lang="en-US" sz="1400"/>
          </a:p>
          <a:p>
            <a:pPr marL="285750" indent="-285750">
              <a:buClr>
                <a:schemeClr val="accent1"/>
              </a:buClr>
              <a:buSzPct val="100000"/>
              <a:buFont typeface="Segoe UI" panose="020B0502040204020203" pitchFamily="34" charset="0"/>
              <a:buChar char="●"/>
            </a:pPr>
            <a:r>
              <a:rPr lang="en-US" sz="1400" b="1"/>
              <a:t>Ownership</a:t>
            </a:r>
            <a:r>
              <a:rPr lang="en-US" sz="1400"/>
              <a:t> governance</a:t>
            </a:r>
          </a:p>
        </p:txBody>
      </p:sp>
      <p:sp>
        <p:nvSpPr>
          <p:cNvPr id="6" name="Right Arrow 4">
            <a:extLst>
              <a:ext uri="{FF2B5EF4-FFF2-40B4-BE49-F238E27FC236}">
                <a16:creationId xmlns:a16="http://schemas.microsoft.com/office/drawing/2014/main" id="{CC33DCA9-1339-47C7-B0C2-B4B58208510D}"/>
              </a:ext>
            </a:extLst>
          </p:cNvPr>
          <p:cNvSpPr/>
          <p:nvPr/>
        </p:nvSpPr>
        <p:spPr bwMode="auto">
          <a:xfrm>
            <a:off x="866" y="1011542"/>
            <a:ext cx="11848153" cy="1076499"/>
          </a:xfrm>
          <a:prstGeom prst="rightArrow">
            <a:avLst/>
          </a:prstGeom>
          <a:solidFill>
            <a:schemeClr val="accent1"/>
          </a:solidFill>
          <a:ln>
            <a:noFill/>
          </a:ln>
          <a:effectLst/>
        </p:spPr>
        <p:txBody>
          <a:bodyPr rot="0" spcFirstLastPara="0" vertOverflow="overflow" horzOverflow="overflow" vert="horz" wrap="square" lIns="548562" tIns="45690" rIns="45690" bIns="45690" numCol="1" spcCol="0" rtlCol="0" fromWordArt="0" anchor="ctr" anchorCtr="0" forceAA="0" compatLnSpc="1">
            <a:prstTxWarp prst="textNoShape">
              <a:avLst/>
            </a:prstTxWarp>
            <a:noAutofit/>
          </a:bodyPr>
          <a:lstStyle/>
          <a:p>
            <a:pPr defTabSz="913298" fontAlgn="base">
              <a:spcBef>
                <a:spcPct val="0"/>
              </a:spcBef>
              <a:spcAft>
                <a:spcPct val="0"/>
              </a:spcAft>
              <a:defRPr/>
            </a:pPr>
            <a:r>
              <a:rPr lang="en-US" sz="1999" b="1" kern="0">
                <a:gradFill>
                  <a:gsLst>
                    <a:gs pos="0">
                      <a:srgbClr val="FFFFFF"/>
                    </a:gs>
                    <a:gs pos="100000">
                      <a:srgbClr val="FFFFFF"/>
                    </a:gs>
                  </a:gsLst>
                  <a:lin ang="5400000" scaled="1"/>
                </a:gradFill>
                <a:latin typeface="Segoe UI"/>
                <a:ea typeface="Segoe UI" panose="020B0502040204020203" pitchFamily="34" charset="0"/>
                <a:cs typeface="Segoe UI" panose="020B0502040204020203" pitchFamily="34" charset="0"/>
              </a:rPr>
              <a:t>Recent Highlights 					</a:t>
            </a:r>
            <a:endParaRPr lang="en-US" sz="2000">
              <a:gradFill>
                <a:gsLst>
                  <a:gs pos="0">
                    <a:srgbClr val="FFFFFF"/>
                  </a:gs>
                  <a:gs pos="100000">
                    <a:srgbClr val="FFFFFF"/>
                  </a:gs>
                </a:gsLst>
                <a:lin ang="5400000" scaled="1"/>
              </a:gradFill>
              <a:latin typeface="Segoe UI"/>
            </a:endParaRPr>
          </a:p>
        </p:txBody>
      </p:sp>
      <p:sp>
        <p:nvSpPr>
          <p:cNvPr id="5" name="Text Placeholder 2">
            <a:extLst>
              <a:ext uri="{FF2B5EF4-FFF2-40B4-BE49-F238E27FC236}">
                <a16:creationId xmlns:a16="http://schemas.microsoft.com/office/drawing/2014/main" id="{DD6FD7B6-74E3-485B-BE71-37BE0D739F54}"/>
              </a:ext>
            </a:extLst>
          </p:cNvPr>
          <p:cNvSpPr txBox="1">
            <a:spLocks/>
          </p:cNvSpPr>
          <p:nvPr/>
        </p:nvSpPr>
        <p:spPr>
          <a:xfrm>
            <a:off x="4597995" y="2827854"/>
            <a:ext cx="2916184" cy="3576364"/>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Clr>
                <a:schemeClr val="accent1"/>
              </a:buClr>
              <a:buSzPct val="100000"/>
              <a:buFont typeface="Segoe UI" panose="020B0502040204020203" pitchFamily="34" charset="0"/>
              <a:buChar char="●"/>
            </a:pPr>
            <a:r>
              <a:rPr lang="en-US" sz="1400"/>
              <a:t>Improvements to </a:t>
            </a:r>
            <a:r>
              <a:rPr lang="en-US" sz="1400" b="1"/>
              <a:t>Dynamic Groups at scale</a:t>
            </a:r>
          </a:p>
          <a:p>
            <a:pPr marL="285750" indent="-285750">
              <a:buClr>
                <a:schemeClr val="accent1"/>
              </a:buClr>
              <a:buSzPct val="100000"/>
              <a:buFont typeface="Segoe UI" panose="020B0502040204020203" pitchFamily="34" charset="0"/>
              <a:buChar char="●"/>
            </a:pPr>
            <a:endParaRPr lang="en-US" sz="1400"/>
          </a:p>
          <a:p>
            <a:pPr marL="285750" indent="-285750">
              <a:buClr>
                <a:schemeClr val="accent1"/>
              </a:buClr>
              <a:buSzPct val="100000"/>
              <a:buFont typeface="Segoe UI" panose="020B0502040204020203" pitchFamily="34" charset="0"/>
              <a:buChar char="●"/>
            </a:pPr>
            <a:r>
              <a:rPr lang="en-US" sz="1400"/>
              <a:t>Dynamic Membership </a:t>
            </a:r>
            <a:r>
              <a:rPr lang="en-US" sz="1400" b="1"/>
              <a:t>rules validation</a:t>
            </a:r>
          </a:p>
          <a:p>
            <a:pPr marL="285750" indent="-285750">
              <a:buClr>
                <a:schemeClr val="accent1"/>
              </a:buClr>
              <a:buSzPct val="100000"/>
              <a:buFont typeface="Segoe UI" panose="020B0502040204020203" pitchFamily="34" charset="0"/>
              <a:buChar char="●"/>
            </a:pPr>
            <a:endParaRPr lang="en-US" sz="1400"/>
          </a:p>
          <a:p>
            <a:pPr marL="285750" indent="-285750">
              <a:buClr>
                <a:schemeClr val="accent1"/>
              </a:buClr>
              <a:buSzPct val="100000"/>
              <a:buFont typeface="Segoe UI" panose="020B0502040204020203" pitchFamily="34" charset="0"/>
              <a:buChar char="●"/>
            </a:pPr>
            <a:r>
              <a:rPr lang="en-US" sz="1400"/>
              <a:t>Yammer </a:t>
            </a:r>
            <a:r>
              <a:rPr lang="en-US" sz="1400" b="1"/>
              <a:t>All Company </a:t>
            </a:r>
            <a:r>
              <a:rPr lang="en-US" sz="1400"/>
              <a:t>backed by Microsoft 365 Groups</a:t>
            </a:r>
          </a:p>
          <a:p>
            <a:pPr>
              <a:buClr>
                <a:schemeClr val="accent1"/>
              </a:buClr>
              <a:buSzPct val="100000"/>
            </a:pPr>
            <a:r>
              <a:rPr lang="en-US" sz="1400"/>
              <a:t> </a:t>
            </a:r>
          </a:p>
          <a:p>
            <a:pPr marL="285750" indent="-285750">
              <a:buClr>
                <a:schemeClr val="accent1"/>
              </a:buClr>
              <a:buSzPct val="100000"/>
              <a:buFont typeface="Segoe UI" panose="020B0502040204020203" pitchFamily="34" charset="0"/>
              <a:buChar char="●"/>
            </a:pPr>
            <a:r>
              <a:rPr lang="en-US" sz="1400"/>
              <a:t>Support for </a:t>
            </a:r>
            <a:r>
              <a:rPr lang="en-US" sz="1400" b="1"/>
              <a:t>Application Authentication </a:t>
            </a:r>
            <a:r>
              <a:rPr lang="en-US" sz="1400"/>
              <a:t>in Microsoft Graph</a:t>
            </a:r>
          </a:p>
          <a:p>
            <a:pPr marL="285750" indent="-285750">
              <a:buClr>
                <a:schemeClr val="accent1"/>
              </a:buClr>
              <a:buSzPct val="100000"/>
              <a:buFont typeface="Segoe UI" panose="020B0502040204020203" pitchFamily="34" charset="0"/>
              <a:buChar char="●"/>
            </a:pPr>
            <a:endParaRPr lang="en-US" sz="1400"/>
          </a:p>
          <a:p>
            <a:pPr marL="285750" indent="-285750">
              <a:buClr>
                <a:schemeClr val="accent1"/>
              </a:buClr>
              <a:buSzPct val="100000"/>
              <a:buFont typeface="Segoe UI" panose="020B0502040204020203" pitchFamily="34" charset="0"/>
              <a:buChar char="●"/>
            </a:pPr>
            <a:r>
              <a:rPr lang="en-US" sz="1400"/>
              <a:t>Assign </a:t>
            </a:r>
            <a:r>
              <a:rPr lang="en-US" sz="1400" b="1"/>
              <a:t>Azure AD Roles </a:t>
            </a:r>
            <a:r>
              <a:rPr lang="en-US" sz="1400"/>
              <a:t>to Microsoft 365 Groups</a:t>
            </a:r>
          </a:p>
        </p:txBody>
      </p:sp>
      <p:sp>
        <p:nvSpPr>
          <p:cNvPr id="10" name="Rectangle 9">
            <a:extLst>
              <a:ext uri="{FF2B5EF4-FFF2-40B4-BE49-F238E27FC236}">
                <a16:creationId xmlns:a16="http://schemas.microsoft.com/office/drawing/2014/main" id="{493CC60F-E42C-4F2D-9F00-5E205619F5E3}"/>
              </a:ext>
            </a:extLst>
          </p:cNvPr>
          <p:cNvSpPr/>
          <p:nvPr/>
        </p:nvSpPr>
        <p:spPr bwMode="auto">
          <a:xfrm>
            <a:off x="4596048" y="2290491"/>
            <a:ext cx="2999481" cy="475701"/>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spcBef>
                <a:spcPct val="0"/>
              </a:spcBef>
              <a:spcAft>
                <a:spcPct val="0"/>
              </a:spcAft>
            </a:pPr>
            <a:r>
              <a:rPr lang="en-US" sz="1400" b="1">
                <a:solidFill>
                  <a:schemeClr val="tx1"/>
                </a:solidFill>
                <a:ea typeface="Segoe UI" pitchFamily="34" charset="0"/>
                <a:cs typeface="Segoe UI" pitchFamily="34" charset="0"/>
              </a:rPr>
              <a:t>Management at Scale</a:t>
            </a:r>
          </a:p>
        </p:txBody>
      </p:sp>
      <p:sp>
        <p:nvSpPr>
          <p:cNvPr id="12" name="Rectangle 11">
            <a:extLst>
              <a:ext uri="{FF2B5EF4-FFF2-40B4-BE49-F238E27FC236}">
                <a16:creationId xmlns:a16="http://schemas.microsoft.com/office/drawing/2014/main" id="{3F7C9D2F-8F82-413A-A2F0-F54ACAB4AE28}"/>
              </a:ext>
            </a:extLst>
          </p:cNvPr>
          <p:cNvSpPr/>
          <p:nvPr/>
        </p:nvSpPr>
        <p:spPr bwMode="auto">
          <a:xfrm>
            <a:off x="817964" y="2298653"/>
            <a:ext cx="2999481" cy="475701"/>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spcBef>
                <a:spcPct val="0"/>
              </a:spcBef>
              <a:spcAft>
                <a:spcPct val="0"/>
              </a:spcAft>
            </a:pPr>
            <a:r>
              <a:rPr lang="en-US" sz="1400" b="1">
                <a:solidFill>
                  <a:schemeClr val="tx1"/>
                </a:solidFill>
                <a:ea typeface="Segoe UI" pitchFamily="34" charset="0"/>
                <a:cs typeface="Segoe UI" pitchFamily="34" charset="0"/>
              </a:rPr>
              <a:t>Governance</a:t>
            </a:r>
          </a:p>
        </p:txBody>
      </p:sp>
      <p:sp>
        <p:nvSpPr>
          <p:cNvPr id="14" name="Rectangle 13">
            <a:extLst>
              <a:ext uri="{FF2B5EF4-FFF2-40B4-BE49-F238E27FC236}">
                <a16:creationId xmlns:a16="http://schemas.microsoft.com/office/drawing/2014/main" id="{A0EEE6E0-5F0B-4C02-88BD-1BF19A7036A1}"/>
              </a:ext>
            </a:extLst>
          </p:cNvPr>
          <p:cNvSpPr/>
          <p:nvPr/>
        </p:nvSpPr>
        <p:spPr bwMode="auto">
          <a:xfrm>
            <a:off x="8367831" y="2309435"/>
            <a:ext cx="2995587" cy="475701"/>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spcBef>
                <a:spcPct val="0"/>
              </a:spcBef>
              <a:spcAft>
                <a:spcPct val="0"/>
              </a:spcAft>
            </a:pPr>
            <a:r>
              <a:rPr lang="en-US" sz="1400" b="1">
                <a:solidFill>
                  <a:schemeClr val="tx1"/>
                </a:solidFill>
                <a:ea typeface="Segoe UI" pitchFamily="34" charset="0"/>
                <a:cs typeface="Segoe UI" pitchFamily="34" charset="0"/>
              </a:rPr>
              <a:t>Work and Life</a:t>
            </a:r>
          </a:p>
        </p:txBody>
      </p:sp>
      <p:sp>
        <p:nvSpPr>
          <p:cNvPr id="16" name="Text Placeholder 2">
            <a:extLst>
              <a:ext uri="{FF2B5EF4-FFF2-40B4-BE49-F238E27FC236}">
                <a16:creationId xmlns:a16="http://schemas.microsoft.com/office/drawing/2014/main" id="{000E3745-FAC5-4F29-9A1B-06297C1915FD}"/>
              </a:ext>
            </a:extLst>
          </p:cNvPr>
          <p:cNvSpPr txBox="1">
            <a:spLocks/>
          </p:cNvSpPr>
          <p:nvPr/>
        </p:nvSpPr>
        <p:spPr>
          <a:xfrm>
            <a:off x="8374132" y="2840406"/>
            <a:ext cx="2869542" cy="2930033"/>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Clr>
                <a:schemeClr val="accent1"/>
              </a:buClr>
              <a:buSzPct val="100000"/>
              <a:buFont typeface="Segoe UI" panose="020B0502040204020203" pitchFamily="34" charset="0"/>
              <a:buChar char="●"/>
            </a:pPr>
            <a:r>
              <a:rPr lang="en-US" sz="1400"/>
              <a:t>Microsoft 365 Groups </a:t>
            </a:r>
            <a:r>
              <a:rPr lang="en-US" sz="1400" b="1"/>
              <a:t>rebranding</a:t>
            </a:r>
          </a:p>
          <a:p>
            <a:pPr marL="285750" indent="-285750">
              <a:buClr>
                <a:schemeClr val="accent1"/>
              </a:buClr>
              <a:buSzPct val="100000"/>
              <a:buFont typeface="Segoe UI" panose="020B0502040204020203" pitchFamily="34" charset="0"/>
              <a:buChar char="●"/>
            </a:pPr>
            <a:endParaRPr lang="en-US" sz="1400"/>
          </a:p>
          <a:p>
            <a:pPr marL="285750" indent="-285750">
              <a:buClr>
                <a:schemeClr val="accent1"/>
              </a:buClr>
              <a:buSzPct val="100000"/>
              <a:buFont typeface="Segoe UI" panose="020B0502040204020203" pitchFamily="34" charset="0"/>
              <a:buChar char="●"/>
            </a:pPr>
            <a:r>
              <a:rPr lang="en-US" sz="1400"/>
              <a:t>Alignment in </a:t>
            </a:r>
            <a:r>
              <a:rPr lang="en-US" sz="1400" b="1"/>
              <a:t>group creation</a:t>
            </a:r>
            <a:r>
              <a:rPr lang="en-US" sz="1400"/>
              <a:t> experiences</a:t>
            </a:r>
          </a:p>
          <a:p>
            <a:pPr marL="285750" indent="-285750">
              <a:buClr>
                <a:schemeClr val="accent1"/>
              </a:buClr>
              <a:buSzPct val="100000"/>
              <a:buFont typeface="Segoe UI" panose="020B0502040204020203" pitchFamily="34" charset="0"/>
              <a:buChar char="●"/>
            </a:pPr>
            <a:endParaRPr lang="en-US" sz="1400"/>
          </a:p>
          <a:p>
            <a:pPr marL="285750" indent="-285750">
              <a:buClr>
                <a:schemeClr val="accent1"/>
              </a:buClr>
              <a:buSzPct val="100000"/>
              <a:buFont typeface="Segoe UI" panose="020B0502040204020203" pitchFamily="34" charset="0"/>
              <a:buChar char="●"/>
            </a:pPr>
            <a:r>
              <a:rPr lang="en-US" sz="1400"/>
              <a:t>Outlook desktop </a:t>
            </a:r>
            <a:r>
              <a:rPr lang="en-US" sz="1400" b="1"/>
              <a:t>classic message view</a:t>
            </a:r>
          </a:p>
          <a:p>
            <a:pPr marL="285750" indent="-285750">
              <a:buClr>
                <a:schemeClr val="accent1"/>
              </a:buClr>
              <a:buSzPct val="100000"/>
              <a:buFont typeface="Segoe UI" panose="020B0502040204020203" pitchFamily="34" charset="0"/>
              <a:buChar char="●"/>
            </a:pPr>
            <a:endParaRPr lang="en-US" sz="1400"/>
          </a:p>
          <a:p>
            <a:pPr marL="285750" indent="-285750">
              <a:buClr>
                <a:schemeClr val="accent1"/>
              </a:buClr>
              <a:buSzPct val="100000"/>
              <a:buFont typeface="Segoe UI" panose="020B0502040204020203" pitchFamily="34" charset="0"/>
              <a:buChar char="●"/>
            </a:pPr>
            <a:r>
              <a:rPr lang="en-US" sz="1400"/>
              <a:t>Groups for </a:t>
            </a:r>
            <a:r>
              <a:rPr lang="en-US" sz="1400" b="1"/>
              <a:t>Outlook.com</a:t>
            </a:r>
          </a:p>
          <a:p>
            <a:pPr marL="285750" indent="-285750">
              <a:buClr>
                <a:schemeClr val="accent1"/>
              </a:buClr>
              <a:buSzPct val="100000"/>
              <a:buFont typeface="Segoe UI" panose="020B0502040204020203" pitchFamily="34" charset="0"/>
              <a:buChar char="●"/>
            </a:pPr>
            <a:endParaRPr lang="en-US" sz="1400"/>
          </a:p>
          <a:p>
            <a:pPr marL="285750" indent="-285750">
              <a:buClr>
                <a:schemeClr val="accent1"/>
              </a:buClr>
              <a:buSzPct val="100000"/>
              <a:buFont typeface="Segoe UI" panose="020B0502040204020203" pitchFamily="34" charset="0"/>
              <a:buChar char="●"/>
            </a:pPr>
            <a:r>
              <a:rPr lang="en-US" sz="1400"/>
              <a:t>Teams for </a:t>
            </a:r>
            <a:r>
              <a:rPr lang="en-US" sz="1400" b="1"/>
              <a:t>personal use</a:t>
            </a:r>
          </a:p>
        </p:txBody>
      </p:sp>
      <p:sp>
        <p:nvSpPr>
          <p:cNvPr id="15" name="Rectangle 14">
            <a:extLst>
              <a:ext uri="{FF2B5EF4-FFF2-40B4-BE49-F238E27FC236}">
                <a16:creationId xmlns:a16="http://schemas.microsoft.com/office/drawing/2014/main" id="{4092DB25-C428-4501-B81E-0E74FACDD098}"/>
              </a:ext>
            </a:extLst>
          </p:cNvPr>
          <p:cNvSpPr/>
          <p:nvPr/>
        </p:nvSpPr>
        <p:spPr bwMode="auto">
          <a:xfrm>
            <a:off x="589044" y="2125959"/>
            <a:ext cx="3435701" cy="4572000"/>
          </a:xfrm>
          <a:prstGeom prst="rect">
            <a:avLst/>
          </a:prstGeom>
          <a:noFill/>
          <a:ln w="57150">
            <a:solidFill>
              <a:srgbClr val="00B050"/>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2" name="Rectangle 31">
            <a:extLst>
              <a:ext uri="{FF2B5EF4-FFF2-40B4-BE49-F238E27FC236}">
                <a16:creationId xmlns:a16="http://schemas.microsoft.com/office/drawing/2014/main" id="{81340B8D-9AEE-4B60-9D27-7E4746D35C4A}"/>
              </a:ext>
            </a:extLst>
          </p:cNvPr>
          <p:cNvSpPr/>
          <p:nvPr/>
        </p:nvSpPr>
        <p:spPr bwMode="auto">
          <a:xfrm>
            <a:off x="4328649" y="2125959"/>
            <a:ext cx="3435701" cy="4572000"/>
          </a:xfrm>
          <a:prstGeom prst="rect">
            <a:avLst/>
          </a:prstGeom>
          <a:noFill/>
          <a:ln w="57150">
            <a:solidFill>
              <a:srgbClr val="00B050"/>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3" name="Rectangle 32">
            <a:extLst>
              <a:ext uri="{FF2B5EF4-FFF2-40B4-BE49-F238E27FC236}">
                <a16:creationId xmlns:a16="http://schemas.microsoft.com/office/drawing/2014/main" id="{3F6A27A1-7C5B-4C6F-9272-62D828B837E1}"/>
              </a:ext>
            </a:extLst>
          </p:cNvPr>
          <p:cNvSpPr/>
          <p:nvPr/>
        </p:nvSpPr>
        <p:spPr bwMode="auto">
          <a:xfrm>
            <a:off x="8147194" y="2125959"/>
            <a:ext cx="3435701" cy="4572000"/>
          </a:xfrm>
          <a:prstGeom prst="rect">
            <a:avLst/>
          </a:prstGeom>
          <a:noFill/>
          <a:ln w="57150">
            <a:solidFill>
              <a:srgbClr val="00B050"/>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334051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32" grpId="0" animBg="1"/>
      <p:bldP spid="32" grpId="1"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C69E98-8383-4D31-B891-47E750610052}"/>
              </a:ext>
            </a:extLst>
          </p:cNvPr>
          <p:cNvSpPr>
            <a:spLocks noGrp="1"/>
          </p:cNvSpPr>
          <p:nvPr>
            <p:ph type="title"/>
          </p:nvPr>
        </p:nvSpPr>
        <p:spPr>
          <a:xfrm>
            <a:off x="588263" y="457200"/>
            <a:ext cx="11018520" cy="553998"/>
          </a:xfrm>
        </p:spPr>
        <p:txBody>
          <a:bodyPr/>
          <a:lstStyle/>
          <a:p>
            <a:r>
              <a:rPr lang="en-US"/>
              <a:t>Groups Enhancements in Microsoft Graph</a:t>
            </a:r>
          </a:p>
        </p:txBody>
      </p:sp>
      <p:sp>
        <p:nvSpPr>
          <p:cNvPr id="11" name="Text Placeholder 10">
            <a:extLst>
              <a:ext uri="{FF2B5EF4-FFF2-40B4-BE49-F238E27FC236}">
                <a16:creationId xmlns:a16="http://schemas.microsoft.com/office/drawing/2014/main" id="{0CAACD11-8AED-4699-A23B-D3707863D6BF}"/>
              </a:ext>
            </a:extLst>
          </p:cNvPr>
          <p:cNvSpPr>
            <a:spLocks noGrp="1"/>
          </p:cNvSpPr>
          <p:nvPr>
            <p:ph type="body" sz="quarter" idx="16"/>
          </p:nvPr>
        </p:nvSpPr>
        <p:spPr>
          <a:xfrm>
            <a:off x="582613" y="4240466"/>
            <a:ext cx="2532888" cy="1384995"/>
          </a:xfrm>
        </p:spPr>
        <p:txBody>
          <a:bodyPr/>
          <a:lstStyle/>
          <a:p>
            <a:r>
              <a:rPr lang="en-US"/>
              <a:t>Properties mastered in Exchange Online can now be modified without an Exchange license</a:t>
            </a:r>
          </a:p>
        </p:txBody>
      </p:sp>
      <p:sp>
        <p:nvSpPr>
          <p:cNvPr id="12" name="Text Placeholder 11">
            <a:extLst>
              <a:ext uri="{FF2B5EF4-FFF2-40B4-BE49-F238E27FC236}">
                <a16:creationId xmlns:a16="http://schemas.microsoft.com/office/drawing/2014/main" id="{F4FF05E5-A00A-45D8-991E-33B78C0F6BA3}"/>
              </a:ext>
            </a:extLst>
          </p:cNvPr>
          <p:cNvSpPr>
            <a:spLocks noGrp="1"/>
          </p:cNvSpPr>
          <p:nvPr>
            <p:ph type="body" sz="quarter" idx="17"/>
          </p:nvPr>
        </p:nvSpPr>
        <p:spPr>
          <a:xfrm>
            <a:off x="3413908" y="4240466"/>
            <a:ext cx="2532888" cy="1046440"/>
          </a:xfrm>
        </p:spPr>
        <p:txBody>
          <a:bodyPr/>
          <a:lstStyle/>
          <a:p>
            <a:r>
              <a:rPr lang="en-US"/>
              <a:t>Hide and show groups with new properties:</a:t>
            </a:r>
          </a:p>
          <a:p>
            <a:r>
              <a:rPr lang="en-US" sz="1400" err="1"/>
              <a:t>hideFromOutlookClients</a:t>
            </a:r>
            <a:r>
              <a:rPr lang="en-US"/>
              <a:t> </a:t>
            </a:r>
            <a:r>
              <a:rPr lang="en-US" sz="1400" err="1"/>
              <a:t>hideFromAddressLists</a:t>
            </a:r>
            <a:endParaRPr lang="en-US"/>
          </a:p>
        </p:txBody>
      </p:sp>
      <p:sp>
        <p:nvSpPr>
          <p:cNvPr id="13" name="Text Placeholder 12">
            <a:extLst>
              <a:ext uri="{FF2B5EF4-FFF2-40B4-BE49-F238E27FC236}">
                <a16:creationId xmlns:a16="http://schemas.microsoft.com/office/drawing/2014/main" id="{7C77364B-D45D-4F45-B0DE-C45B74B7D6D2}"/>
              </a:ext>
            </a:extLst>
          </p:cNvPr>
          <p:cNvSpPr>
            <a:spLocks noGrp="1"/>
          </p:cNvSpPr>
          <p:nvPr>
            <p:ph type="body" sz="quarter" idx="18"/>
          </p:nvPr>
        </p:nvSpPr>
        <p:spPr>
          <a:xfrm>
            <a:off x="6245203" y="4240466"/>
            <a:ext cx="2532888" cy="1384995"/>
          </a:xfrm>
        </p:spPr>
        <p:txBody>
          <a:bodyPr/>
          <a:lstStyle/>
          <a:p>
            <a:r>
              <a:rPr lang="en-US"/>
              <a:t>Group creation source populated in </a:t>
            </a:r>
            <a:r>
              <a:rPr lang="en-US" err="1"/>
              <a:t>createdByAppID</a:t>
            </a:r>
            <a:r>
              <a:rPr lang="en-US"/>
              <a:t> for all 1</a:t>
            </a:r>
            <a:r>
              <a:rPr lang="en-US" baseline="30000"/>
              <a:t>st</a:t>
            </a:r>
            <a:r>
              <a:rPr lang="en-US"/>
              <a:t> and 3</a:t>
            </a:r>
            <a:r>
              <a:rPr lang="en-US" baseline="30000"/>
              <a:t>rd</a:t>
            </a:r>
            <a:r>
              <a:rPr lang="en-US"/>
              <a:t> party registered apps</a:t>
            </a:r>
          </a:p>
        </p:txBody>
      </p:sp>
      <p:sp>
        <p:nvSpPr>
          <p:cNvPr id="15" name="Text Placeholder 14">
            <a:extLst>
              <a:ext uri="{FF2B5EF4-FFF2-40B4-BE49-F238E27FC236}">
                <a16:creationId xmlns:a16="http://schemas.microsoft.com/office/drawing/2014/main" id="{90654D79-93CC-4B2C-A97C-6A896E73B4A5}"/>
              </a:ext>
            </a:extLst>
          </p:cNvPr>
          <p:cNvSpPr>
            <a:spLocks noGrp="1"/>
          </p:cNvSpPr>
          <p:nvPr>
            <p:ph type="body" sz="quarter" idx="20"/>
          </p:nvPr>
        </p:nvSpPr>
        <p:spPr>
          <a:xfrm>
            <a:off x="9076498" y="4240466"/>
            <a:ext cx="3007650" cy="1107996"/>
          </a:xfrm>
        </p:spPr>
        <p:txBody>
          <a:bodyPr/>
          <a:lstStyle/>
          <a:p>
            <a:r>
              <a:rPr lang="en-US"/>
              <a:t>Application Authentication supported on conversations APIs for </a:t>
            </a:r>
            <a:r>
              <a:rPr lang="en-US" err="1"/>
              <a:t>Group.ReadWrite.All</a:t>
            </a:r>
            <a:r>
              <a:rPr lang="en-US"/>
              <a:t> and </a:t>
            </a:r>
            <a:r>
              <a:rPr lang="en-US" err="1"/>
              <a:t>Group.Read.All</a:t>
            </a:r>
            <a:endParaRPr lang="en-US"/>
          </a:p>
        </p:txBody>
      </p:sp>
      <p:pic>
        <p:nvPicPr>
          <p:cNvPr id="19" name="Picture 18">
            <a:extLst>
              <a:ext uri="{FF2B5EF4-FFF2-40B4-BE49-F238E27FC236}">
                <a16:creationId xmlns:a16="http://schemas.microsoft.com/office/drawing/2014/main" id="{B6A32F3F-15B9-4F96-9C75-7316DE3FE6E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2613" y="1512178"/>
            <a:ext cx="2409125" cy="2532888"/>
          </a:xfrm>
          <a:prstGeom prst="rect">
            <a:avLst/>
          </a:prstGeom>
          <a:ln>
            <a:noFill/>
          </a:ln>
          <a:effectLst>
            <a:outerShdw blurRad="292100" dist="139700" dir="2700000" algn="tl" rotWithShape="0">
              <a:srgbClr val="333333">
                <a:alpha val="65000"/>
              </a:srgbClr>
            </a:outerShdw>
          </a:effectLst>
        </p:spPr>
      </p:pic>
      <p:sp>
        <p:nvSpPr>
          <p:cNvPr id="21" name="Rectangle 20">
            <a:extLst>
              <a:ext uri="{FF2B5EF4-FFF2-40B4-BE49-F238E27FC236}">
                <a16:creationId xmlns:a16="http://schemas.microsoft.com/office/drawing/2014/main" id="{A6E7D4A0-6020-4D71-8522-F060B12DBCA2}"/>
              </a:ext>
            </a:extLst>
          </p:cNvPr>
          <p:cNvSpPr/>
          <p:nvPr/>
        </p:nvSpPr>
        <p:spPr bwMode="auto">
          <a:xfrm>
            <a:off x="640230" y="2892126"/>
            <a:ext cx="1086970" cy="1152940"/>
          </a:xfrm>
          <a:prstGeom prst="rect">
            <a:avLst/>
          </a:prstGeom>
          <a:noFill/>
          <a:ln w="38100">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2" name="TextBox 21">
            <a:extLst>
              <a:ext uri="{FF2B5EF4-FFF2-40B4-BE49-F238E27FC236}">
                <a16:creationId xmlns:a16="http://schemas.microsoft.com/office/drawing/2014/main" id="{B6F500E6-72AB-4915-B674-5B2C8C180259}"/>
              </a:ext>
            </a:extLst>
          </p:cNvPr>
          <p:cNvSpPr txBox="1"/>
          <p:nvPr/>
        </p:nvSpPr>
        <p:spPr>
          <a:xfrm>
            <a:off x="582613" y="5889434"/>
            <a:ext cx="2404056" cy="184666"/>
          </a:xfrm>
          <a:prstGeom prst="rect">
            <a:avLst/>
          </a:prstGeom>
          <a:noFill/>
        </p:spPr>
        <p:txBody>
          <a:bodyPr wrap="none" lIns="0" tIns="0" rIns="0" bIns="0" rtlCol="0">
            <a:spAutoFit/>
          </a:bodyPr>
          <a:lstStyle/>
          <a:p>
            <a:pPr algn="ctr"/>
            <a:r>
              <a:rPr lang="en-US" sz="1200">
                <a:gradFill>
                  <a:gsLst>
                    <a:gs pos="2917">
                      <a:schemeClr val="tx1"/>
                    </a:gs>
                    <a:gs pos="30000">
                      <a:schemeClr val="tx1"/>
                    </a:gs>
                  </a:gsLst>
                  <a:lin ang="5400000" scaled="0"/>
                </a:gradFill>
                <a:hlinkClick r:id="rId4"/>
              </a:rPr>
              <a:t>https://aka.ms/exchangeproperties</a:t>
            </a:r>
            <a:r>
              <a:rPr lang="en-US" sz="1200">
                <a:gradFill>
                  <a:gsLst>
                    <a:gs pos="2917">
                      <a:schemeClr val="tx1"/>
                    </a:gs>
                    <a:gs pos="30000">
                      <a:schemeClr val="tx1"/>
                    </a:gs>
                  </a:gsLst>
                  <a:lin ang="5400000" scaled="0"/>
                </a:gradFill>
              </a:rPr>
              <a:t> </a:t>
            </a:r>
            <a:endParaRPr lang="en-US" sz="1200"/>
          </a:p>
        </p:txBody>
      </p:sp>
      <p:pic>
        <p:nvPicPr>
          <p:cNvPr id="24" name="Picture 23">
            <a:extLst>
              <a:ext uri="{FF2B5EF4-FFF2-40B4-BE49-F238E27FC236}">
                <a16:creationId xmlns:a16="http://schemas.microsoft.com/office/drawing/2014/main" id="{FFE65873-86E9-4974-BE0E-1239D8CAEEC6}"/>
              </a:ext>
            </a:extLst>
          </p:cNvPr>
          <p:cNvPicPr/>
          <p:nvPr/>
        </p:nvPicPr>
        <p:blipFill rotWithShape="1">
          <a:blip r:embed="rId5" cstate="screen">
            <a:extLst>
              <a:ext uri="{28A0092B-C50C-407E-A947-70E740481C1C}">
                <a14:useLocalDpi xmlns:a14="http://schemas.microsoft.com/office/drawing/2010/main"/>
              </a:ext>
            </a:extLst>
          </a:blip>
          <a:srcRect t="-845"/>
          <a:stretch/>
        </p:blipFill>
        <p:spPr>
          <a:xfrm>
            <a:off x="3413908" y="2915528"/>
            <a:ext cx="2460572" cy="822220"/>
          </a:xfrm>
          <a:prstGeom prst="rect">
            <a:avLst/>
          </a:prstGeom>
          <a:ln>
            <a:noFill/>
          </a:ln>
          <a:effectLst>
            <a:outerShdw blurRad="292100" dist="139700" dir="2700000" algn="tl" rotWithShape="0">
              <a:srgbClr val="333333">
                <a:alpha val="65000"/>
              </a:srgbClr>
            </a:outerShdw>
          </a:effectLst>
        </p:spPr>
      </p:pic>
      <p:pic>
        <p:nvPicPr>
          <p:cNvPr id="26" name="Picture 25" descr="A screenshot of a social media post&#10;&#10;Description automatically generated">
            <a:extLst>
              <a:ext uri="{FF2B5EF4-FFF2-40B4-BE49-F238E27FC236}">
                <a16:creationId xmlns:a16="http://schemas.microsoft.com/office/drawing/2014/main" id="{3A1E984E-9FF0-453E-AE67-490487BEA6F4}"/>
              </a:ext>
            </a:extLst>
          </p:cNvPr>
          <p:cNvPicPr/>
          <p:nvPr/>
        </p:nvPicPr>
        <p:blipFill rotWithShape="1">
          <a:blip r:embed="rId6" cstate="screen">
            <a:extLst>
              <a:ext uri="{28A0092B-C50C-407E-A947-70E740481C1C}">
                <a14:useLocalDpi xmlns:a14="http://schemas.microsoft.com/office/drawing/2010/main"/>
              </a:ext>
            </a:extLst>
          </a:blip>
          <a:srcRect/>
          <a:stretch/>
        </p:blipFill>
        <p:spPr>
          <a:xfrm>
            <a:off x="3413908" y="1508137"/>
            <a:ext cx="2460572" cy="1219200"/>
          </a:xfrm>
          <a:prstGeom prst="rect">
            <a:avLst/>
          </a:prstGeom>
          <a:ln>
            <a:noFill/>
          </a:ln>
          <a:effectLst>
            <a:outerShdw blurRad="292100" dist="139700" dir="2700000" algn="tl" rotWithShape="0">
              <a:srgbClr val="333333">
                <a:alpha val="65000"/>
              </a:srgbClr>
            </a:outerShdw>
          </a:effectLst>
        </p:spPr>
      </p:pic>
      <p:sp>
        <p:nvSpPr>
          <p:cNvPr id="28" name="TextBox 27">
            <a:extLst>
              <a:ext uri="{FF2B5EF4-FFF2-40B4-BE49-F238E27FC236}">
                <a16:creationId xmlns:a16="http://schemas.microsoft.com/office/drawing/2014/main" id="{E403EE8E-C700-4597-A02A-D33201D716FB}"/>
              </a:ext>
            </a:extLst>
          </p:cNvPr>
          <p:cNvSpPr txBox="1"/>
          <p:nvPr/>
        </p:nvSpPr>
        <p:spPr>
          <a:xfrm>
            <a:off x="3413908" y="5889434"/>
            <a:ext cx="2713435" cy="184666"/>
          </a:xfrm>
          <a:prstGeom prst="rect">
            <a:avLst/>
          </a:prstGeom>
          <a:noFill/>
        </p:spPr>
        <p:txBody>
          <a:bodyPr wrap="none" lIns="0" tIns="0" rIns="0" bIns="0" rtlCol="0">
            <a:spAutoFit/>
          </a:bodyPr>
          <a:lstStyle/>
          <a:p>
            <a:pPr algn="ctr"/>
            <a:r>
              <a:rPr lang="en-US" sz="1200">
                <a:gradFill>
                  <a:gsLst>
                    <a:gs pos="2917">
                      <a:schemeClr val="tx1"/>
                    </a:gs>
                    <a:gs pos="30000">
                      <a:schemeClr val="tx1"/>
                    </a:gs>
                  </a:gsLst>
                  <a:lin ang="5400000" scaled="0"/>
                </a:gradFill>
                <a:hlinkClick r:id="rId7"/>
              </a:rPr>
              <a:t>https://aka.ms/hideFromOutlookClients</a:t>
            </a:r>
            <a:r>
              <a:rPr lang="en-US" sz="1200">
                <a:gradFill>
                  <a:gsLst>
                    <a:gs pos="2917">
                      <a:schemeClr val="tx1"/>
                    </a:gs>
                    <a:gs pos="30000">
                      <a:schemeClr val="tx1"/>
                    </a:gs>
                  </a:gsLst>
                  <a:lin ang="5400000" scaled="0"/>
                </a:gradFill>
              </a:rPr>
              <a:t> </a:t>
            </a:r>
            <a:endParaRPr lang="en-US" sz="1200"/>
          </a:p>
        </p:txBody>
      </p:sp>
      <p:pic>
        <p:nvPicPr>
          <p:cNvPr id="30" name="Picture 29">
            <a:extLst>
              <a:ext uri="{FF2B5EF4-FFF2-40B4-BE49-F238E27FC236}">
                <a16:creationId xmlns:a16="http://schemas.microsoft.com/office/drawing/2014/main" id="{79CA7BEF-8451-4323-8F37-66C2EACE895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245203" y="1508137"/>
            <a:ext cx="2532887" cy="2532888"/>
          </a:xfrm>
          <a:prstGeom prst="rect">
            <a:avLst/>
          </a:prstGeom>
          <a:ln>
            <a:noFill/>
          </a:ln>
          <a:effectLst>
            <a:outerShdw blurRad="292100" dist="139700" dir="2700000" algn="tl" rotWithShape="0">
              <a:srgbClr val="333333">
                <a:alpha val="65000"/>
              </a:srgbClr>
            </a:outerShdw>
          </a:effectLst>
        </p:spPr>
      </p:pic>
      <p:sp>
        <p:nvSpPr>
          <p:cNvPr id="32" name="Rectangle 31">
            <a:extLst>
              <a:ext uri="{FF2B5EF4-FFF2-40B4-BE49-F238E27FC236}">
                <a16:creationId xmlns:a16="http://schemas.microsoft.com/office/drawing/2014/main" id="{53CBD5BC-BFE7-45EE-93EA-F89F612D4AF7}"/>
              </a:ext>
            </a:extLst>
          </p:cNvPr>
          <p:cNvSpPr/>
          <p:nvPr/>
        </p:nvSpPr>
        <p:spPr bwMode="auto">
          <a:xfrm>
            <a:off x="6565358" y="2748963"/>
            <a:ext cx="953042" cy="155020"/>
          </a:xfrm>
          <a:prstGeom prst="rect">
            <a:avLst/>
          </a:prstGeom>
          <a:noFill/>
          <a:ln w="38100">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4" name="TextBox 33">
            <a:extLst>
              <a:ext uri="{FF2B5EF4-FFF2-40B4-BE49-F238E27FC236}">
                <a16:creationId xmlns:a16="http://schemas.microsoft.com/office/drawing/2014/main" id="{7ED46CBE-4E5F-4AC0-A386-F5094DD9767E}"/>
              </a:ext>
            </a:extLst>
          </p:cNvPr>
          <p:cNvSpPr txBox="1"/>
          <p:nvPr/>
        </p:nvSpPr>
        <p:spPr>
          <a:xfrm>
            <a:off x="6245203" y="5889434"/>
            <a:ext cx="2184829" cy="184666"/>
          </a:xfrm>
          <a:prstGeom prst="rect">
            <a:avLst/>
          </a:prstGeom>
          <a:noFill/>
        </p:spPr>
        <p:txBody>
          <a:bodyPr wrap="none" lIns="0" tIns="0" rIns="0" bIns="0" rtlCol="0">
            <a:spAutoFit/>
          </a:bodyPr>
          <a:lstStyle/>
          <a:p>
            <a:pPr algn="ctr"/>
            <a:r>
              <a:rPr lang="en-US" sz="1200">
                <a:gradFill>
                  <a:gsLst>
                    <a:gs pos="2917">
                      <a:schemeClr val="tx1"/>
                    </a:gs>
                    <a:gs pos="30000">
                      <a:schemeClr val="tx1"/>
                    </a:gs>
                  </a:gsLst>
                  <a:lin ang="5400000" scaled="0"/>
                </a:gradFill>
                <a:hlinkClick r:id="rId9"/>
              </a:rPr>
              <a:t>https://aka.ms/CreatedByAppID</a:t>
            </a:r>
            <a:r>
              <a:rPr lang="en-US" sz="1200">
                <a:gradFill>
                  <a:gsLst>
                    <a:gs pos="2917">
                      <a:schemeClr val="tx1"/>
                    </a:gs>
                    <a:gs pos="30000">
                      <a:schemeClr val="tx1"/>
                    </a:gs>
                  </a:gsLst>
                  <a:lin ang="5400000" scaled="0"/>
                </a:gradFill>
              </a:rPr>
              <a:t> </a:t>
            </a:r>
            <a:endParaRPr lang="en-US" sz="1200"/>
          </a:p>
        </p:txBody>
      </p:sp>
      <p:pic>
        <p:nvPicPr>
          <p:cNvPr id="36" name="Picture 35">
            <a:extLst>
              <a:ext uri="{FF2B5EF4-FFF2-40B4-BE49-F238E27FC236}">
                <a16:creationId xmlns:a16="http://schemas.microsoft.com/office/drawing/2014/main" id="{EECBCD21-243D-4BF9-BC00-35FF623526C8}"/>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9076498" y="1508137"/>
            <a:ext cx="2530283" cy="2229611"/>
          </a:xfrm>
          <a:prstGeom prst="rect">
            <a:avLst/>
          </a:prstGeom>
        </p:spPr>
      </p:pic>
      <p:sp>
        <p:nvSpPr>
          <p:cNvPr id="38" name="TextBox 37">
            <a:extLst>
              <a:ext uri="{FF2B5EF4-FFF2-40B4-BE49-F238E27FC236}">
                <a16:creationId xmlns:a16="http://schemas.microsoft.com/office/drawing/2014/main" id="{57658D65-58FE-42E9-BCC4-D6802544C22A}"/>
              </a:ext>
            </a:extLst>
          </p:cNvPr>
          <p:cNvSpPr txBox="1"/>
          <p:nvPr/>
        </p:nvSpPr>
        <p:spPr>
          <a:xfrm>
            <a:off x="9076498" y="5889434"/>
            <a:ext cx="2160400" cy="184666"/>
          </a:xfrm>
          <a:prstGeom prst="rect">
            <a:avLst/>
          </a:prstGeom>
          <a:noFill/>
        </p:spPr>
        <p:txBody>
          <a:bodyPr wrap="none" lIns="0" tIns="0" rIns="0" bIns="0" rtlCol="0">
            <a:spAutoFit/>
          </a:bodyPr>
          <a:lstStyle/>
          <a:p>
            <a:pPr algn="ctr"/>
            <a:r>
              <a:rPr lang="en-US" sz="1200">
                <a:gradFill>
                  <a:gsLst>
                    <a:gs pos="2917">
                      <a:schemeClr val="tx1"/>
                    </a:gs>
                    <a:gs pos="30000">
                      <a:schemeClr val="tx1"/>
                    </a:gs>
                  </a:gsLst>
                  <a:lin ang="5400000" scaled="0"/>
                </a:gradFill>
                <a:hlinkClick r:id="rId11"/>
              </a:rPr>
              <a:t>https://aka.ms/AppAuthGroups</a:t>
            </a:r>
            <a:r>
              <a:rPr lang="en-US" sz="1200">
                <a:gradFill>
                  <a:gsLst>
                    <a:gs pos="2917">
                      <a:schemeClr val="tx1"/>
                    </a:gs>
                    <a:gs pos="30000">
                      <a:schemeClr val="tx1"/>
                    </a:gs>
                  </a:gsLst>
                  <a:lin ang="5400000" scaled="0"/>
                </a:gradFill>
              </a:rPr>
              <a:t> </a:t>
            </a:r>
            <a:endParaRPr lang="en-US" sz="1200"/>
          </a:p>
        </p:txBody>
      </p:sp>
    </p:spTree>
    <p:extLst>
      <p:ext uri="{BB962C8B-B14F-4D97-AF65-F5344CB8AC3E}">
        <p14:creationId xmlns:p14="http://schemas.microsoft.com/office/powerpoint/2010/main" val="978490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uiExpand="1" build="p"/>
      <p:bldP spid="13" grpId="0" build="p"/>
      <p:bldP spid="15" grpId="0" build="p"/>
      <p:bldP spid="21" grpId="0" animBg="1"/>
      <p:bldP spid="22" grpId="0"/>
      <p:bldP spid="28" grpId="0"/>
      <p:bldP spid="32" grpId="0" animBg="1"/>
      <p:bldP spid="34"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3FDFF-9EA8-4471-97BA-6EDFBECDF309}"/>
              </a:ext>
            </a:extLst>
          </p:cNvPr>
          <p:cNvSpPr>
            <a:spLocks noGrp="1"/>
          </p:cNvSpPr>
          <p:nvPr>
            <p:ph type="title"/>
          </p:nvPr>
        </p:nvSpPr>
        <p:spPr>
          <a:xfrm>
            <a:off x="588263" y="457200"/>
            <a:ext cx="9151159" cy="553998"/>
          </a:xfrm>
        </p:spPr>
        <p:txBody>
          <a:bodyPr/>
          <a:lstStyle/>
          <a:p>
            <a:r>
              <a:rPr lang="en-US"/>
              <a:t>Improvements to Dynamic Groups at scale</a:t>
            </a:r>
          </a:p>
        </p:txBody>
      </p:sp>
      <p:graphicFrame>
        <p:nvGraphicFramePr>
          <p:cNvPr id="13" name="Table 12">
            <a:extLst>
              <a:ext uri="{FF2B5EF4-FFF2-40B4-BE49-F238E27FC236}">
                <a16:creationId xmlns:a16="http://schemas.microsoft.com/office/drawing/2014/main" id="{186D77FC-C98E-4FB9-B50A-5D2084832B96}"/>
              </a:ext>
            </a:extLst>
          </p:cNvPr>
          <p:cNvGraphicFramePr>
            <a:graphicFrameLocks noGrp="1"/>
          </p:cNvGraphicFramePr>
          <p:nvPr>
            <p:extLst>
              <p:ext uri="{D42A27DB-BD31-4B8C-83A1-F6EECF244321}">
                <p14:modId xmlns:p14="http://schemas.microsoft.com/office/powerpoint/2010/main" val="3403468834"/>
              </p:ext>
            </p:extLst>
          </p:nvPr>
        </p:nvGraphicFramePr>
        <p:xfrm>
          <a:off x="643245" y="1565196"/>
          <a:ext cx="10905509" cy="4423966"/>
        </p:xfrm>
        <a:graphic>
          <a:graphicData uri="http://schemas.openxmlformats.org/drawingml/2006/table">
            <a:tbl>
              <a:tblPr firstRow="1" bandRow="1"/>
              <a:tblGrid>
                <a:gridCol w="627256">
                  <a:extLst>
                    <a:ext uri="{9D8B030D-6E8A-4147-A177-3AD203B41FA5}">
                      <a16:colId xmlns:a16="http://schemas.microsoft.com/office/drawing/2014/main" val="2809696485"/>
                    </a:ext>
                  </a:extLst>
                </a:gridCol>
                <a:gridCol w="3323931">
                  <a:extLst>
                    <a:ext uri="{9D8B030D-6E8A-4147-A177-3AD203B41FA5}">
                      <a16:colId xmlns:a16="http://schemas.microsoft.com/office/drawing/2014/main" val="1738107890"/>
                    </a:ext>
                  </a:extLst>
                </a:gridCol>
                <a:gridCol w="1335331">
                  <a:extLst>
                    <a:ext uri="{9D8B030D-6E8A-4147-A177-3AD203B41FA5}">
                      <a16:colId xmlns:a16="http://schemas.microsoft.com/office/drawing/2014/main" val="3150475361"/>
                    </a:ext>
                  </a:extLst>
                </a:gridCol>
                <a:gridCol w="5618991">
                  <a:extLst>
                    <a:ext uri="{9D8B030D-6E8A-4147-A177-3AD203B41FA5}">
                      <a16:colId xmlns:a16="http://schemas.microsoft.com/office/drawing/2014/main" val="983539718"/>
                    </a:ext>
                  </a:extLst>
                </a:gridCol>
              </a:tblGrid>
              <a:tr h="374537">
                <a:tc gridSpan="2">
                  <a:txBody>
                    <a:bodyPr/>
                    <a:lstStyle>
                      <a:lvl1pPr marL="0" algn="l" defTabSz="914367" rtl="0" eaLnBrk="1" latinLnBrk="0" hangingPunct="1">
                        <a:defRPr sz="1765" b="1" kern="1200">
                          <a:solidFill>
                            <a:schemeClr val="lt1"/>
                          </a:solidFill>
                          <a:latin typeface="Calibri" panose="020F0502020204030204"/>
                        </a:defRPr>
                      </a:lvl1pPr>
                      <a:lvl2pPr marL="457183" algn="l" defTabSz="914367" rtl="0" eaLnBrk="1" latinLnBrk="0" hangingPunct="1">
                        <a:defRPr sz="1765" b="1" kern="1200">
                          <a:solidFill>
                            <a:schemeClr val="lt1"/>
                          </a:solidFill>
                          <a:latin typeface="Calibri" panose="020F0502020204030204"/>
                        </a:defRPr>
                      </a:lvl2pPr>
                      <a:lvl3pPr marL="914367" algn="l" defTabSz="914367" rtl="0" eaLnBrk="1" latinLnBrk="0" hangingPunct="1">
                        <a:defRPr sz="1765" b="1" kern="1200">
                          <a:solidFill>
                            <a:schemeClr val="lt1"/>
                          </a:solidFill>
                          <a:latin typeface="Calibri" panose="020F0502020204030204"/>
                        </a:defRPr>
                      </a:lvl3pPr>
                      <a:lvl4pPr marL="1371550" algn="l" defTabSz="914367" rtl="0" eaLnBrk="1" latinLnBrk="0" hangingPunct="1">
                        <a:defRPr sz="1765" b="1" kern="1200">
                          <a:solidFill>
                            <a:schemeClr val="lt1"/>
                          </a:solidFill>
                          <a:latin typeface="Calibri" panose="020F0502020204030204"/>
                        </a:defRPr>
                      </a:lvl4pPr>
                      <a:lvl5pPr marL="1828734" algn="l" defTabSz="914367" rtl="0" eaLnBrk="1" latinLnBrk="0" hangingPunct="1">
                        <a:defRPr sz="1765" b="1" kern="1200">
                          <a:solidFill>
                            <a:schemeClr val="lt1"/>
                          </a:solidFill>
                          <a:latin typeface="Calibri" panose="020F0502020204030204"/>
                        </a:defRPr>
                      </a:lvl5pPr>
                      <a:lvl6pPr marL="2285918" algn="l" defTabSz="914367" rtl="0" eaLnBrk="1" latinLnBrk="0" hangingPunct="1">
                        <a:defRPr sz="1765" b="1" kern="1200">
                          <a:solidFill>
                            <a:schemeClr val="lt1"/>
                          </a:solidFill>
                          <a:latin typeface="Calibri" panose="020F0502020204030204"/>
                        </a:defRPr>
                      </a:lvl6pPr>
                      <a:lvl7pPr marL="2743101" algn="l" defTabSz="914367" rtl="0" eaLnBrk="1" latinLnBrk="0" hangingPunct="1">
                        <a:defRPr sz="1765" b="1" kern="1200">
                          <a:solidFill>
                            <a:schemeClr val="lt1"/>
                          </a:solidFill>
                          <a:latin typeface="Calibri" panose="020F0502020204030204"/>
                        </a:defRPr>
                      </a:lvl7pPr>
                      <a:lvl8pPr marL="3200284" algn="l" defTabSz="914367" rtl="0" eaLnBrk="1" latinLnBrk="0" hangingPunct="1">
                        <a:defRPr sz="1765" b="1" kern="1200">
                          <a:solidFill>
                            <a:schemeClr val="lt1"/>
                          </a:solidFill>
                          <a:latin typeface="Calibri" panose="020F0502020204030204"/>
                        </a:defRPr>
                      </a:lvl8pPr>
                      <a:lvl9pPr marL="3657469" algn="l" defTabSz="914367" rtl="0" eaLnBrk="1" latinLnBrk="0" hangingPunct="1">
                        <a:defRPr sz="1765" b="1" kern="1200">
                          <a:solidFill>
                            <a:schemeClr val="lt1"/>
                          </a:solidFill>
                          <a:latin typeface="Calibri" panose="020F0502020204030204"/>
                        </a:defRPr>
                      </a:lvl9pPr>
                    </a:lstStyle>
                    <a:p>
                      <a:pPr algn="ctr"/>
                      <a:r>
                        <a:rPr lang="en-US" sz="1600"/>
                        <a:t>Challenges</a:t>
                      </a:r>
                    </a:p>
                  </a:txBody>
                  <a:tcPr marL="91427" marR="91427" marT="45713" marB="4571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060"/>
                    </a:solidFill>
                  </a:tcPr>
                </a:tc>
                <a:tc hMerge="1">
                  <a:txBody>
                    <a:bodyPr/>
                    <a:lstStyle/>
                    <a:p>
                      <a:pPr algn="ctr"/>
                      <a:endParaRPr lang="en-US" sz="1400"/>
                    </a:p>
                  </a:txBody>
                  <a:tcPr marL="93260" marR="93260" marT="46630" marB="46630">
                    <a:solidFill>
                      <a:srgbClr val="002060"/>
                    </a:solidFill>
                  </a:tcPr>
                </a:tc>
                <a:tc>
                  <a:txBody>
                    <a:bodyPr/>
                    <a:lstStyle>
                      <a:lvl1pPr marL="0" algn="l" defTabSz="914367" rtl="0" eaLnBrk="1" latinLnBrk="0" hangingPunct="1">
                        <a:defRPr sz="1765" b="1" kern="1200">
                          <a:solidFill>
                            <a:schemeClr val="lt1"/>
                          </a:solidFill>
                          <a:latin typeface="Calibri" panose="020F0502020204030204"/>
                        </a:defRPr>
                      </a:lvl1pPr>
                      <a:lvl2pPr marL="457183" algn="l" defTabSz="914367" rtl="0" eaLnBrk="1" latinLnBrk="0" hangingPunct="1">
                        <a:defRPr sz="1765" b="1" kern="1200">
                          <a:solidFill>
                            <a:schemeClr val="lt1"/>
                          </a:solidFill>
                          <a:latin typeface="Calibri" panose="020F0502020204030204"/>
                        </a:defRPr>
                      </a:lvl2pPr>
                      <a:lvl3pPr marL="914367" algn="l" defTabSz="914367" rtl="0" eaLnBrk="1" latinLnBrk="0" hangingPunct="1">
                        <a:defRPr sz="1765" b="1" kern="1200">
                          <a:solidFill>
                            <a:schemeClr val="lt1"/>
                          </a:solidFill>
                          <a:latin typeface="Calibri" panose="020F0502020204030204"/>
                        </a:defRPr>
                      </a:lvl3pPr>
                      <a:lvl4pPr marL="1371550" algn="l" defTabSz="914367" rtl="0" eaLnBrk="1" latinLnBrk="0" hangingPunct="1">
                        <a:defRPr sz="1765" b="1" kern="1200">
                          <a:solidFill>
                            <a:schemeClr val="lt1"/>
                          </a:solidFill>
                          <a:latin typeface="Calibri" panose="020F0502020204030204"/>
                        </a:defRPr>
                      </a:lvl4pPr>
                      <a:lvl5pPr marL="1828734" algn="l" defTabSz="914367" rtl="0" eaLnBrk="1" latinLnBrk="0" hangingPunct="1">
                        <a:defRPr sz="1765" b="1" kern="1200">
                          <a:solidFill>
                            <a:schemeClr val="lt1"/>
                          </a:solidFill>
                          <a:latin typeface="Calibri" panose="020F0502020204030204"/>
                        </a:defRPr>
                      </a:lvl5pPr>
                      <a:lvl6pPr marL="2285918" algn="l" defTabSz="914367" rtl="0" eaLnBrk="1" latinLnBrk="0" hangingPunct="1">
                        <a:defRPr sz="1765" b="1" kern="1200">
                          <a:solidFill>
                            <a:schemeClr val="lt1"/>
                          </a:solidFill>
                          <a:latin typeface="Calibri" panose="020F0502020204030204"/>
                        </a:defRPr>
                      </a:lvl6pPr>
                      <a:lvl7pPr marL="2743101" algn="l" defTabSz="914367" rtl="0" eaLnBrk="1" latinLnBrk="0" hangingPunct="1">
                        <a:defRPr sz="1765" b="1" kern="1200">
                          <a:solidFill>
                            <a:schemeClr val="lt1"/>
                          </a:solidFill>
                          <a:latin typeface="Calibri" panose="020F0502020204030204"/>
                        </a:defRPr>
                      </a:lvl7pPr>
                      <a:lvl8pPr marL="3200284" algn="l" defTabSz="914367" rtl="0" eaLnBrk="1" latinLnBrk="0" hangingPunct="1">
                        <a:defRPr sz="1765" b="1" kern="1200">
                          <a:solidFill>
                            <a:schemeClr val="lt1"/>
                          </a:solidFill>
                          <a:latin typeface="Calibri" panose="020F0502020204030204"/>
                        </a:defRPr>
                      </a:lvl8pPr>
                      <a:lvl9pPr marL="3657469" algn="l" defTabSz="914367" rtl="0" eaLnBrk="1" latinLnBrk="0" hangingPunct="1">
                        <a:defRPr sz="1765" b="1" kern="1200">
                          <a:solidFill>
                            <a:schemeClr val="lt1"/>
                          </a:solidFill>
                          <a:latin typeface="Calibri" panose="020F0502020204030204"/>
                        </a:defRPr>
                      </a:lvl9pPr>
                    </a:lstStyle>
                    <a:p>
                      <a:pPr algn="ctr"/>
                      <a:endParaRPr lang="en-US" sz="1600"/>
                    </a:p>
                  </a:txBody>
                  <a:tcPr marL="91427" marR="91427" marT="45713" marB="4571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367" rtl="0" eaLnBrk="1" latinLnBrk="0" hangingPunct="1">
                        <a:defRPr sz="1765" b="1" kern="1200">
                          <a:solidFill>
                            <a:schemeClr val="lt1"/>
                          </a:solidFill>
                          <a:latin typeface="Calibri" panose="020F0502020204030204"/>
                        </a:defRPr>
                      </a:lvl1pPr>
                      <a:lvl2pPr marL="457183" algn="l" defTabSz="914367" rtl="0" eaLnBrk="1" latinLnBrk="0" hangingPunct="1">
                        <a:defRPr sz="1765" b="1" kern="1200">
                          <a:solidFill>
                            <a:schemeClr val="lt1"/>
                          </a:solidFill>
                          <a:latin typeface="Calibri" panose="020F0502020204030204"/>
                        </a:defRPr>
                      </a:lvl2pPr>
                      <a:lvl3pPr marL="914367" algn="l" defTabSz="914367" rtl="0" eaLnBrk="1" latinLnBrk="0" hangingPunct="1">
                        <a:defRPr sz="1765" b="1" kern="1200">
                          <a:solidFill>
                            <a:schemeClr val="lt1"/>
                          </a:solidFill>
                          <a:latin typeface="Calibri" panose="020F0502020204030204"/>
                        </a:defRPr>
                      </a:lvl3pPr>
                      <a:lvl4pPr marL="1371550" algn="l" defTabSz="914367" rtl="0" eaLnBrk="1" latinLnBrk="0" hangingPunct="1">
                        <a:defRPr sz="1765" b="1" kern="1200">
                          <a:solidFill>
                            <a:schemeClr val="lt1"/>
                          </a:solidFill>
                          <a:latin typeface="Calibri" panose="020F0502020204030204"/>
                        </a:defRPr>
                      </a:lvl4pPr>
                      <a:lvl5pPr marL="1828734" algn="l" defTabSz="914367" rtl="0" eaLnBrk="1" latinLnBrk="0" hangingPunct="1">
                        <a:defRPr sz="1765" b="1" kern="1200">
                          <a:solidFill>
                            <a:schemeClr val="lt1"/>
                          </a:solidFill>
                          <a:latin typeface="Calibri" panose="020F0502020204030204"/>
                        </a:defRPr>
                      </a:lvl5pPr>
                      <a:lvl6pPr marL="2285918" algn="l" defTabSz="914367" rtl="0" eaLnBrk="1" latinLnBrk="0" hangingPunct="1">
                        <a:defRPr sz="1765" b="1" kern="1200">
                          <a:solidFill>
                            <a:schemeClr val="lt1"/>
                          </a:solidFill>
                          <a:latin typeface="Calibri" panose="020F0502020204030204"/>
                        </a:defRPr>
                      </a:lvl6pPr>
                      <a:lvl7pPr marL="2743101" algn="l" defTabSz="914367" rtl="0" eaLnBrk="1" latinLnBrk="0" hangingPunct="1">
                        <a:defRPr sz="1765" b="1" kern="1200">
                          <a:solidFill>
                            <a:schemeClr val="lt1"/>
                          </a:solidFill>
                          <a:latin typeface="Calibri" panose="020F0502020204030204"/>
                        </a:defRPr>
                      </a:lvl7pPr>
                      <a:lvl8pPr marL="3200284" algn="l" defTabSz="914367" rtl="0" eaLnBrk="1" latinLnBrk="0" hangingPunct="1">
                        <a:defRPr sz="1765" b="1" kern="1200">
                          <a:solidFill>
                            <a:schemeClr val="lt1"/>
                          </a:solidFill>
                          <a:latin typeface="Calibri" panose="020F0502020204030204"/>
                        </a:defRPr>
                      </a:lvl8pPr>
                      <a:lvl9pPr marL="3657469" algn="l" defTabSz="914367" rtl="0" eaLnBrk="1" latinLnBrk="0" hangingPunct="1">
                        <a:defRPr sz="1765" b="1" kern="1200">
                          <a:solidFill>
                            <a:schemeClr val="lt1"/>
                          </a:solidFill>
                          <a:latin typeface="Calibri" panose="020F0502020204030204"/>
                        </a:defRPr>
                      </a:lvl9pPr>
                    </a:lstStyle>
                    <a:p>
                      <a:pPr algn="ctr"/>
                      <a:r>
                        <a:rPr lang="en-US" sz="1600"/>
                        <a:t>Improvements</a:t>
                      </a:r>
                    </a:p>
                  </a:txBody>
                  <a:tcPr marL="91427" marR="91427" marT="45713" marB="4571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3160315"/>
                  </a:ext>
                </a:extLst>
              </a:tr>
              <a:tr h="593157">
                <a:tc rowSpan="2">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pPr algn="ctr"/>
                      <a:r>
                        <a:rPr lang="en-US" sz="1400" b="0">
                          <a:solidFill>
                            <a:schemeClr val="bg1"/>
                          </a:solidFill>
                          <a:effectLst>
                            <a:outerShdw blurRad="38100" dist="38100" dir="2700000" algn="tl">
                              <a:srgbClr val="000000">
                                <a:alpha val="43137"/>
                              </a:srgbClr>
                            </a:outerShdw>
                          </a:effectLst>
                        </a:rPr>
                        <a:t>Performance</a:t>
                      </a:r>
                    </a:p>
                  </a:txBody>
                  <a:tcPr marL="91427" marR="91427" marT="45713" marB="45713" vert="vert27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0000"/>
                    </a:solidFill>
                  </a:tcPr>
                </a:tc>
                <a:tc rowSpan="2">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r>
                        <a:rPr lang="en-US" sz="1400" b="0"/>
                        <a:t>Time to process group is relative to size of tenant</a:t>
                      </a:r>
                    </a:p>
                    <a:p>
                      <a:endParaRPr lang="en-US" sz="1400" b="0"/>
                    </a:p>
                    <a:p>
                      <a:r>
                        <a:rPr lang="en-US" sz="1400" b="0"/>
                        <a:t>Tenant processing and group update is slow and can take up to 24 hours</a:t>
                      </a:r>
                    </a:p>
                  </a:txBody>
                  <a:tcPr marL="91427" marR="91427" marT="45713" marB="45713"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pPr marL="171450" indent="-171450">
                        <a:buFont typeface="Arial" panose="020B0604020202020204" pitchFamily="34" charset="0"/>
                        <a:buChar char="•"/>
                      </a:pPr>
                      <a:endParaRPr lang="en-US" sz="1200" b="0" i="1"/>
                    </a:p>
                  </a:txBody>
                  <a:tcPr marL="91427" marR="91427" marT="45713" marB="45713"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rowSpan="2">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pPr marL="0" marR="0" lvl="0" indent="0" algn="l" defTabSz="91436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a:solidFill>
                            <a:sysClr val="windowText" lastClr="000000"/>
                          </a:solidFill>
                        </a:rPr>
                        <a:t>Time for new group creation is </a:t>
                      </a:r>
                      <a:r>
                        <a:rPr lang="en-US" sz="1400" b="1" i="0">
                          <a:solidFill>
                            <a:sysClr val="windowText" lastClr="000000"/>
                          </a:solidFill>
                        </a:rPr>
                        <a:t>proportional to the size of group</a:t>
                      </a:r>
                      <a:endParaRPr lang="en-US" sz="1400" b="0" i="0">
                        <a:solidFill>
                          <a:sysClr val="windowText" lastClr="000000"/>
                        </a:solidFill>
                      </a:endParaRPr>
                    </a:p>
                    <a:p>
                      <a:pPr marL="0" indent="0">
                        <a:buFont typeface="Arial" panose="020B0604020202020204" pitchFamily="34" charset="0"/>
                        <a:buNone/>
                      </a:pPr>
                      <a:endParaRPr lang="en-US" sz="1400" b="1" i="0">
                        <a:solidFill>
                          <a:sysClr val="windowText" lastClr="000000"/>
                        </a:solidFill>
                      </a:endParaRPr>
                    </a:p>
                    <a:p>
                      <a:pPr marL="0" indent="0">
                        <a:buFont typeface="Arial" panose="020B0604020202020204" pitchFamily="34" charset="0"/>
                        <a:buNone/>
                      </a:pPr>
                      <a:r>
                        <a:rPr lang="en-US" sz="1400" b="0" i="0">
                          <a:solidFill>
                            <a:sysClr val="windowText" lastClr="000000"/>
                          </a:solidFill>
                        </a:rPr>
                        <a:t>Deliver </a:t>
                      </a:r>
                      <a:r>
                        <a:rPr lang="en-US" sz="1400" b="1" i="0">
                          <a:solidFill>
                            <a:sysClr val="windowText" lastClr="000000"/>
                          </a:solidFill>
                        </a:rPr>
                        <a:t>SLA in minutes </a:t>
                      </a:r>
                      <a:r>
                        <a:rPr lang="en-US" sz="1400" b="0" i="0">
                          <a:solidFill>
                            <a:sysClr val="windowText" lastClr="000000"/>
                          </a:solidFill>
                        </a:rPr>
                        <a:t>for dynamic group membership updates.</a:t>
                      </a:r>
                      <a:r>
                        <a:rPr lang="en-US" sz="1400" b="1" i="0">
                          <a:solidFill>
                            <a:sysClr val="windowText" lastClr="000000"/>
                          </a:solidFill>
                        </a:rPr>
                        <a:t> </a:t>
                      </a:r>
                      <a:r>
                        <a:rPr lang="en-US" sz="1400" b="0" i="0"/>
                        <a:t>Optimized performance for these operators: -eq, -in, -</a:t>
                      </a:r>
                      <a:r>
                        <a:rPr lang="en-US" sz="1400" b="0" i="0" err="1"/>
                        <a:t>startsWith</a:t>
                      </a:r>
                      <a:endParaRPr lang="en-US" sz="1400" b="0" i="0"/>
                    </a:p>
                  </a:txBody>
                  <a:tcPr marL="91427" marR="91427" marT="45713" marB="45713"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44197018"/>
                  </a:ext>
                </a:extLst>
              </a:tr>
              <a:tr h="503614">
                <a:tc vMerge="1">
                  <a:txBody>
                    <a:bodyPr/>
                    <a:lstStyle/>
                    <a:p>
                      <a:endParaRPr lang="en-US" sz="1100">
                        <a:solidFill>
                          <a:schemeClr val="tx1"/>
                        </a:solidFill>
                      </a:endParaRPr>
                    </a:p>
                  </a:txBody>
                  <a:tcPr marL="93260" marR="93260" marT="46630" marB="46630" anchor="ctr"/>
                </a:tc>
                <a:tc vMerge="1">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endParaRPr lang="en-US" sz="1100" b="1">
                        <a:solidFill>
                          <a:schemeClr val="tx1"/>
                        </a:solidFill>
                      </a:endParaRPr>
                    </a:p>
                  </a:txBody>
                  <a:tcPr marL="93260" marR="93260" marT="46630" marB="4663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pPr marL="171450" marR="0" lvl="0" indent="-171450" algn="l" defTabSz="93256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1" i="1" kern="1200">
                        <a:solidFill>
                          <a:schemeClr val="accent1"/>
                        </a:solidFill>
                        <a:latin typeface="+mn-lt"/>
                        <a:ea typeface="+mn-ea"/>
                        <a:cs typeface="+mn-cs"/>
                      </a:endParaRPr>
                    </a:p>
                  </a:txBody>
                  <a:tcPr marL="91427" marR="91427" marT="45713" marB="4571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vMerge="1">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pPr marL="171450" marR="0" lvl="0" indent="-171450" algn="l" defTabSz="93256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i="1" kern="1200">
                        <a:solidFill>
                          <a:schemeClr val="accent1"/>
                        </a:solidFill>
                        <a:latin typeface="+mn-lt"/>
                        <a:ea typeface="+mn-ea"/>
                        <a:cs typeface="+mn-cs"/>
                      </a:endParaRPr>
                    </a:p>
                  </a:txBody>
                  <a:tcPr marL="93260" marR="93260" marT="46630" marB="4663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val="1164467763"/>
                  </a:ext>
                </a:extLst>
              </a:tr>
              <a:tr h="270712">
                <a:tc>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a:solidFill>
                          <a:schemeClr val="tx1"/>
                        </a:solidFill>
                        <a:latin typeface="+mn-lt"/>
                      </a:endParaRPr>
                    </a:p>
                  </a:txBody>
                  <a:tcPr marL="91427" marR="91427" marT="45713" marB="45713" vert="vert27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pPr marL="0" marR="0" lvl="0" indent="0" algn="l" defTabSz="932563"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0"/>
                    </a:p>
                  </a:txBody>
                  <a:tcPr marL="91427" marR="91427" marT="45713" marB="4571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kern="1200">
                        <a:solidFill>
                          <a:schemeClr val="tx1"/>
                        </a:solidFill>
                      </a:endParaRPr>
                    </a:p>
                  </a:txBody>
                  <a:tcPr marL="91427" marR="91427" marT="45713" marB="4571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kern="1200">
                        <a:solidFill>
                          <a:schemeClr val="tx1"/>
                        </a:solidFill>
                      </a:endParaRPr>
                    </a:p>
                  </a:txBody>
                  <a:tcPr marL="91427" marR="91427" marT="45713" marB="4571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926071261"/>
                  </a:ext>
                </a:extLst>
              </a:tr>
              <a:tr h="509758">
                <a:tc rowSpan="2">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a:solidFill>
                            <a:schemeClr val="bg1"/>
                          </a:solidFill>
                          <a:effectLst>
                            <a:outerShdw blurRad="38100" dist="38100" dir="2700000" algn="tl">
                              <a:srgbClr val="000000">
                                <a:alpha val="43137"/>
                              </a:srgbClr>
                            </a:outerShdw>
                          </a:effectLst>
                          <a:latin typeface="+mn-lt"/>
                          <a:ea typeface="+mn-ea"/>
                          <a:cs typeface="+mn-cs"/>
                        </a:rPr>
                        <a:t>Reliability</a:t>
                      </a:r>
                    </a:p>
                  </a:txBody>
                  <a:tcPr marL="91427" marR="91427" marT="45713" marB="45713" vert="vert27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0000"/>
                    </a:solidFill>
                  </a:tcPr>
                </a:tc>
                <a:tc rowSpan="2">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pPr marL="0" indent="-335915" algn="l" defTabSz="896386">
                        <a:defRPr/>
                      </a:pPr>
                      <a:r>
                        <a:rPr lang="en-US" sz="1400" kern="1200">
                          <a:solidFill>
                            <a:schemeClr val="dk1"/>
                          </a:solidFill>
                          <a:latin typeface="Calibri" panose="020F0502020204030204"/>
                          <a:ea typeface="+mn-ea"/>
                          <a:cs typeface="+mn-cs"/>
                        </a:rPr>
                        <a:t>Single object failure blocks whole tenant processing</a:t>
                      </a:r>
                    </a:p>
                    <a:p>
                      <a:pPr marL="0" indent="-335915" algn="l" defTabSz="896386">
                        <a:defRPr/>
                      </a:pPr>
                      <a:endParaRPr lang="en-US" sz="1400" kern="1200">
                        <a:solidFill>
                          <a:schemeClr val="dk1"/>
                        </a:solidFill>
                        <a:latin typeface="Calibri" panose="020F0502020204030204"/>
                        <a:ea typeface="+mn-ea"/>
                        <a:cs typeface="+mn-cs"/>
                      </a:endParaRPr>
                    </a:p>
                    <a:p>
                      <a:pPr marL="0" marR="0" lvl="0" indent="0" algn="l" defTabSz="9325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a:t>In case of machine failure, tenant processing is blocked</a:t>
                      </a:r>
                    </a:p>
                  </a:txBody>
                  <a:tcPr marL="91427" marR="91427" marT="45713" marB="4571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kern="1200">
                        <a:solidFill>
                          <a:schemeClr val="tx1"/>
                        </a:solidFill>
                      </a:endParaRPr>
                    </a:p>
                  </a:txBody>
                  <a:tcPr marL="91427" marR="91427" marT="45713" marB="4571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rowSpan="2">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kern="1200">
                          <a:solidFill>
                            <a:sysClr val="windowText" lastClr="000000"/>
                          </a:solidFill>
                          <a:latin typeface="Calibri" panose="020F0502020204030204"/>
                          <a:ea typeface="+mn-ea"/>
                          <a:cs typeface="+mn-cs"/>
                        </a:rPr>
                        <a:t>Single object failure won’t block tenant processing</a:t>
                      </a:r>
                      <a:br>
                        <a:rPr lang="en-US" sz="1400" b="1" i="0" kern="1200">
                          <a:solidFill>
                            <a:sysClr val="windowText" lastClr="000000"/>
                          </a:solidFill>
                          <a:latin typeface="Calibri" panose="020F0502020204030204"/>
                          <a:ea typeface="+mn-ea"/>
                          <a:cs typeface="+mn-cs"/>
                        </a:rPr>
                      </a:br>
                      <a:r>
                        <a:rPr lang="en-US" sz="1400" i="0" kern="1200">
                          <a:solidFill>
                            <a:schemeClr val="tx1"/>
                          </a:solidFill>
                        </a:rPr>
                        <a:t>Other objects will continue to be processed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i="0" kern="120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kern="1200">
                          <a:solidFill>
                            <a:sysClr val="windowText" lastClr="000000"/>
                          </a:solidFill>
                          <a:latin typeface="Calibri" panose="020F0502020204030204"/>
                          <a:ea typeface="+mn-ea"/>
                          <a:cs typeface="+mn-cs"/>
                        </a:rPr>
                        <a:t>No machine dependency</a:t>
                      </a:r>
                      <a:br>
                        <a:rPr lang="en-US" sz="1400" b="1" i="0" kern="1200">
                          <a:solidFill>
                            <a:sysClr val="windowText" lastClr="000000"/>
                          </a:solidFill>
                          <a:latin typeface="Calibri" panose="020F0502020204030204"/>
                          <a:ea typeface="+mn-ea"/>
                          <a:cs typeface="+mn-cs"/>
                        </a:rPr>
                      </a:br>
                      <a:r>
                        <a:rPr lang="en-US" sz="1400" i="0" kern="1200">
                          <a:solidFill>
                            <a:schemeClr val="tx1"/>
                          </a:solidFill>
                          <a:latin typeface="Calibri" panose="020F0502020204030204"/>
                          <a:ea typeface="+mn-ea"/>
                          <a:cs typeface="+mn-cs"/>
                        </a:rPr>
                        <a:t>If one machine fails, other machines will pick up and continue tenant processing</a:t>
                      </a:r>
                      <a:endParaRPr lang="en-US" sz="1200" i="0" kern="1200">
                        <a:solidFill>
                          <a:schemeClr val="tx1"/>
                        </a:solidFill>
                        <a:latin typeface="Calibri" panose="020F0502020204030204"/>
                        <a:ea typeface="+mn-ea"/>
                        <a:cs typeface="+mn-cs"/>
                      </a:endParaRPr>
                    </a:p>
                  </a:txBody>
                  <a:tcPr marL="91427" marR="91427" marT="45713" marB="4571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val="2965796160"/>
                  </a:ext>
                </a:extLst>
              </a:tr>
              <a:tr h="740429">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kern="1200">
                        <a:solidFill>
                          <a:schemeClr val="dk1"/>
                        </a:solidFill>
                        <a:latin typeface="+mn-lt"/>
                        <a:ea typeface="+mn-ea"/>
                        <a:cs typeface="+mn-cs"/>
                      </a:endParaRPr>
                    </a:p>
                  </a:txBody>
                  <a:tcPr marL="93260" marR="93260" marT="46630" marB="46630" vert="vert270" anchor="ctr"/>
                </a:tc>
                <a:tc vMerge="1">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pPr marL="0" marR="0" lvl="0" indent="0" algn="l" defTabSz="9325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a:t>In case of machine failure, tenant processing is blocked</a:t>
                      </a:r>
                    </a:p>
                  </a:txBody>
                  <a:tcPr marL="91427" marR="91427" marT="45713" marB="4571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kern="1200">
                        <a:solidFill>
                          <a:schemeClr val="tx1"/>
                        </a:solidFill>
                      </a:endParaRPr>
                    </a:p>
                  </a:txBody>
                  <a:tcPr marL="91427" marR="91427" marT="45713" marB="4571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vMerge="1">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kern="1200">
                          <a:solidFill>
                            <a:sysClr val="windowText" lastClr="000000"/>
                          </a:solidFill>
                          <a:latin typeface="Calibri" panose="020F0502020204030204"/>
                          <a:ea typeface="+mn-ea"/>
                          <a:cs typeface="+mn-cs"/>
                        </a:rPr>
                        <a:t>No machine dependency. </a:t>
                      </a:r>
                      <a:r>
                        <a:rPr lang="en-US" sz="1400" i="0" kern="1200">
                          <a:solidFill>
                            <a:schemeClr val="tx1"/>
                          </a:solidFill>
                          <a:latin typeface="Calibri" panose="020F0502020204030204"/>
                          <a:ea typeface="+mn-ea"/>
                          <a:cs typeface="+mn-cs"/>
                        </a:rPr>
                        <a:t>If one machine fails, other machines will pick up and continue tenant processing.</a:t>
                      </a:r>
                      <a:endParaRPr lang="en-US" sz="1200" i="0" kern="1200">
                        <a:solidFill>
                          <a:schemeClr val="tx1"/>
                        </a:solidFill>
                        <a:latin typeface="Calibri" panose="020F0502020204030204"/>
                        <a:ea typeface="+mn-ea"/>
                        <a:cs typeface="+mn-cs"/>
                      </a:endParaRPr>
                    </a:p>
                  </a:txBody>
                  <a:tcPr marL="91427" marR="91427" marT="45713" marB="4571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38261432"/>
                  </a:ext>
                </a:extLst>
              </a:tr>
              <a:tr h="270712">
                <a:tc>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endParaRPr lang="en-US" sz="1400" b="0">
                        <a:solidFill>
                          <a:schemeClr val="tx1"/>
                        </a:solidFill>
                      </a:endParaRPr>
                    </a:p>
                  </a:txBody>
                  <a:tcPr marL="91427" marR="91427" marT="45713" marB="45713" vert="vert27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pPr marL="171450" marR="0" lvl="0" indent="-171450" algn="l" defTabSz="93256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kern="1200">
                        <a:solidFill>
                          <a:schemeClr val="dk1"/>
                        </a:solidFill>
                        <a:latin typeface="+mn-lt"/>
                        <a:ea typeface="+mn-ea"/>
                        <a:cs typeface="+mn-cs"/>
                      </a:endParaRPr>
                    </a:p>
                  </a:txBody>
                  <a:tcPr marL="91427" marR="91427" marT="45713" marB="45713"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pPr marL="171450" marR="0" lvl="0" indent="-171450" algn="l" defTabSz="93256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a:p>
                  </a:txBody>
                  <a:tcPr marL="91427" marR="91427" marT="45713" marB="45713"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pPr marL="171450" marR="0" lvl="0" indent="-171450" algn="l" defTabSz="93256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a:p>
                  </a:txBody>
                  <a:tcPr marL="91427" marR="91427" marT="45713" marB="45713"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21568853"/>
                  </a:ext>
                </a:extLst>
              </a:tr>
              <a:tr h="1001485">
                <a:tc>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pPr algn="ctr"/>
                      <a:r>
                        <a:rPr lang="en-US" sz="1400" b="0">
                          <a:solidFill>
                            <a:schemeClr val="bg1"/>
                          </a:solidFill>
                          <a:effectLst>
                            <a:outerShdw blurRad="38100" dist="38100" dir="2700000" algn="tl">
                              <a:srgbClr val="000000">
                                <a:alpha val="43137"/>
                              </a:srgbClr>
                            </a:outerShdw>
                          </a:effectLst>
                        </a:rPr>
                        <a:t>Scalability</a:t>
                      </a:r>
                    </a:p>
                  </a:txBody>
                  <a:tcPr marL="91427" marR="91427" marT="45713" marB="45713" vert="vert27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pPr marL="0" marR="0" lvl="0" indent="0" algn="l" rtl="0" eaLnBrk="1" fontAlgn="auto" latinLnBrk="0" hangingPunct="1">
                        <a:lnSpc>
                          <a:spcPct val="100000"/>
                        </a:lnSpc>
                        <a:spcBef>
                          <a:spcPts val="0"/>
                        </a:spcBef>
                        <a:spcAft>
                          <a:spcPts val="0"/>
                        </a:spcAft>
                        <a:buFontTx/>
                        <a:buNone/>
                      </a:pPr>
                      <a:r>
                        <a:rPr lang="en-US" sz="1400" b="0" kern="1200">
                          <a:solidFill>
                            <a:schemeClr val="dk1"/>
                          </a:solidFill>
                          <a:latin typeface="Calibri" panose="020F0502020204030204"/>
                          <a:ea typeface="+mn-ea"/>
                          <a:cs typeface="+mn-cs"/>
                        </a:rPr>
                        <a:t>Customer demand for dynamic groups in market segments such as education</a:t>
                      </a:r>
                    </a:p>
                  </a:txBody>
                  <a:tcPr marL="91427" marR="91427" marT="45713" marB="45713"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5A5A5">
                        <a:tint val="20000"/>
                      </a:srgbClr>
                    </a:solidFill>
                  </a:tcPr>
                </a:tc>
                <a:tc>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pPr marL="171450" marR="0" lvl="0" indent="-171450" algn="l" defTabSz="93256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a:p>
                  </a:txBody>
                  <a:tcPr marL="91427" marR="91427" marT="45713" marB="45713"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67" rtl="0" eaLnBrk="1" latinLnBrk="0" hangingPunct="1">
                        <a:defRPr sz="1765" kern="1200">
                          <a:solidFill>
                            <a:schemeClr val="dk1"/>
                          </a:solidFill>
                          <a:latin typeface="Calibri" panose="020F0502020204030204"/>
                        </a:defRPr>
                      </a:lvl1pPr>
                      <a:lvl2pPr marL="457183" algn="l" defTabSz="914367" rtl="0" eaLnBrk="1" latinLnBrk="0" hangingPunct="1">
                        <a:defRPr sz="1765" kern="1200">
                          <a:solidFill>
                            <a:schemeClr val="dk1"/>
                          </a:solidFill>
                          <a:latin typeface="Calibri" panose="020F0502020204030204"/>
                        </a:defRPr>
                      </a:lvl2pPr>
                      <a:lvl3pPr marL="914367" algn="l" defTabSz="914367" rtl="0" eaLnBrk="1" latinLnBrk="0" hangingPunct="1">
                        <a:defRPr sz="1765" kern="1200">
                          <a:solidFill>
                            <a:schemeClr val="dk1"/>
                          </a:solidFill>
                          <a:latin typeface="Calibri" panose="020F0502020204030204"/>
                        </a:defRPr>
                      </a:lvl3pPr>
                      <a:lvl4pPr marL="1371550" algn="l" defTabSz="914367" rtl="0" eaLnBrk="1" latinLnBrk="0" hangingPunct="1">
                        <a:defRPr sz="1765" kern="1200">
                          <a:solidFill>
                            <a:schemeClr val="dk1"/>
                          </a:solidFill>
                          <a:latin typeface="Calibri" panose="020F0502020204030204"/>
                        </a:defRPr>
                      </a:lvl4pPr>
                      <a:lvl5pPr marL="1828734" algn="l" defTabSz="914367" rtl="0" eaLnBrk="1" latinLnBrk="0" hangingPunct="1">
                        <a:defRPr sz="1765" kern="1200">
                          <a:solidFill>
                            <a:schemeClr val="dk1"/>
                          </a:solidFill>
                          <a:latin typeface="Calibri" panose="020F0502020204030204"/>
                        </a:defRPr>
                      </a:lvl5pPr>
                      <a:lvl6pPr marL="2285918" algn="l" defTabSz="914367" rtl="0" eaLnBrk="1" latinLnBrk="0" hangingPunct="1">
                        <a:defRPr sz="1765" kern="1200">
                          <a:solidFill>
                            <a:schemeClr val="dk1"/>
                          </a:solidFill>
                          <a:latin typeface="Calibri" panose="020F0502020204030204"/>
                        </a:defRPr>
                      </a:lvl6pPr>
                      <a:lvl7pPr marL="2743101" algn="l" defTabSz="914367" rtl="0" eaLnBrk="1" latinLnBrk="0" hangingPunct="1">
                        <a:defRPr sz="1765" kern="1200">
                          <a:solidFill>
                            <a:schemeClr val="dk1"/>
                          </a:solidFill>
                          <a:latin typeface="Calibri" panose="020F0502020204030204"/>
                        </a:defRPr>
                      </a:lvl7pPr>
                      <a:lvl8pPr marL="3200284" algn="l" defTabSz="914367" rtl="0" eaLnBrk="1" latinLnBrk="0" hangingPunct="1">
                        <a:defRPr sz="1765" kern="1200">
                          <a:solidFill>
                            <a:schemeClr val="dk1"/>
                          </a:solidFill>
                          <a:latin typeface="Calibri" panose="020F0502020204030204"/>
                        </a:defRPr>
                      </a:lvl8pPr>
                      <a:lvl9pPr marL="3657469" algn="l" defTabSz="914367" rtl="0" eaLnBrk="1" latinLnBrk="0" hangingPunct="1">
                        <a:defRPr sz="1765" kern="1200">
                          <a:solidFill>
                            <a:schemeClr val="dk1"/>
                          </a:solidFill>
                          <a:latin typeface="Calibri" panose="020F0502020204030204"/>
                        </a:defRPr>
                      </a:lvl9pPr>
                    </a:lstStyle>
                    <a:p>
                      <a:pPr marL="0" marR="0" lvl="0" indent="0" algn="l" defTabSz="9325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dirty="0"/>
                        <a:t>Support for 5,000 dynamic groups per tenant</a:t>
                      </a:r>
                      <a:br>
                        <a:rPr lang="en-US" sz="1400" b="1" i="0" dirty="0"/>
                      </a:br>
                      <a:r>
                        <a:rPr lang="en-US" sz="1400" b="0" i="0" dirty="0"/>
                        <a:t>Increased size of dynamic group extended to 10K+ members</a:t>
                      </a:r>
                    </a:p>
                  </a:txBody>
                  <a:tcPr marL="91427" marR="91427" marT="45713" marB="45713"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val="3639905624"/>
                  </a:ext>
                </a:extLst>
              </a:tr>
            </a:tbl>
          </a:graphicData>
        </a:graphic>
      </p:graphicFrame>
      <p:sp>
        <p:nvSpPr>
          <p:cNvPr id="15" name="Arrow: Right 14">
            <a:extLst>
              <a:ext uri="{FF2B5EF4-FFF2-40B4-BE49-F238E27FC236}">
                <a16:creationId xmlns:a16="http://schemas.microsoft.com/office/drawing/2014/main" id="{1DCBE3E5-6A4A-4B58-9301-737CD7F4F6F3}"/>
              </a:ext>
            </a:extLst>
          </p:cNvPr>
          <p:cNvSpPr/>
          <p:nvPr/>
        </p:nvSpPr>
        <p:spPr bwMode="auto">
          <a:xfrm>
            <a:off x="4809091" y="2107319"/>
            <a:ext cx="965381" cy="560266"/>
          </a:xfrm>
          <a:prstGeom prst="rightArrow">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7" name="Arrow: Right 16">
            <a:extLst>
              <a:ext uri="{FF2B5EF4-FFF2-40B4-BE49-F238E27FC236}">
                <a16:creationId xmlns:a16="http://schemas.microsoft.com/office/drawing/2014/main" id="{38E2D71C-1C73-4468-B5B0-070396417D93}"/>
              </a:ext>
            </a:extLst>
          </p:cNvPr>
          <p:cNvSpPr/>
          <p:nvPr/>
        </p:nvSpPr>
        <p:spPr bwMode="auto">
          <a:xfrm>
            <a:off x="4809091" y="3768505"/>
            <a:ext cx="965381" cy="560266"/>
          </a:xfrm>
          <a:prstGeom prst="rightArrow">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9" name="Arrow: Right 18">
            <a:extLst>
              <a:ext uri="{FF2B5EF4-FFF2-40B4-BE49-F238E27FC236}">
                <a16:creationId xmlns:a16="http://schemas.microsoft.com/office/drawing/2014/main" id="{7BEC951A-11CF-459B-BDB0-DF7E42B11830}"/>
              </a:ext>
            </a:extLst>
          </p:cNvPr>
          <p:cNvSpPr/>
          <p:nvPr/>
        </p:nvSpPr>
        <p:spPr bwMode="auto">
          <a:xfrm>
            <a:off x="4809092" y="5040326"/>
            <a:ext cx="965381" cy="560266"/>
          </a:xfrm>
          <a:prstGeom prst="rightArrow">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24615651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5317" y="5184261"/>
            <a:ext cx="9144000" cy="553998"/>
          </a:xfrm>
        </p:spPr>
        <p:txBody>
          <a:bodyPr/>
          <a:lstStyle/>
          <a:p>
            <a:r>
              <a:rPr lang="en-IN"/>
              <a:t>Microsoft 365 Groups Innovations - Demo</a:t>
            </a:r>
            <a:endParaRPr lang="en-US"/>
          </a:p>
        </p:txBody>
      </p:sp>
      <p:sp>
        <p:nvSpPr>
          <p:cNvPr id="5" name="Text Placeholder 4"/>
          <p:cNvSpPr>
            <a:spLocks noGrp="1"/>
          </p:cNvSpPr>
          <p:nvPr>
            <p:ph type="body" sz="quarter" idx="12"/>
          </p:nvPr>
        </p:nvSpPr>
        <p:spPr>
          <a:xfrm>
            <a:off x="525317" y="5900403"/>
            <a:ext cx="5210017" cy="430887"/>
          </a:xfrm>
        </p:spPr>
        <p:txBody>
          <a:bodyPr vert="horz" wrap="square" lIns="0" tIns="0" rIns="0" bIns="0" rtlCol="0" anchor="t">
            <a:spAutoFit/>
          </a:bodyPr>
          <a:lstStyle/>
          <a:p>
            <a:r>
              <a:rPr lang="en-US" sz="2800"/>
              <a:t>Mike McLean</a:t>
            </a:r>
          </a:p>
        </p:txBody>
      </p:sp>
    </p:spTree>
    <p:extLst>
      <p:ext uri="{BB962C8B-B14F-4D97-AF65-F5344CB8AC3E}">
        <p14:creationId xmlns:p14="http://schemas.microsoft.com/office/powerpoint/2010/main" val="164926436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36567-7BE6-4ED7-9C5D-3972F3120F2E}"/>
              </a:ext>
            </a:extLst>
          </p:cNvPr>
          <p:cNvSpPr>
            <a:spLocks noGrp="1"/>
          </p:cNvSpPr>
          <p:nvPr>
            <p:ph type="title"/>
          </p:nvPr>
        </p:nvSpPr>
        <p:spPr>
          <a:xfrm>
            <a:off x="588263" y="2809249"/>
            <a:ext cx="4494100" cy="1107996"/>
          </a:xfrm>
        </p:spPr>
        <p:txBody>
          <a:bodyPr wrap="square" anchor="b">
            <a:normAutofit/>
          </a:bodyPr>
          <a:lstStyle/>
          <a:p>
            <a:r>
              <a:rPr lang="en-US"/>
              <a:t>Microsoft 365 Groups Roadmap</a:t>
            </a:r>
          </a:p>
        </p:txBody>
      </p:sp>
    </p:spTree>
    <p:extLst>
      <p:ext uri="{BB962C8B-B14F-4D97-AF65-F5344CB8AC3E}">
        <p14:creationId xmlns:p14="http://schemas.microsoft.com/office/powerpoint/2010/main" val="287137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EE72914-0CC6-4BF6-A105-026D06E64C4B}"/>
              </a:ext>
            </a:extLst>
          </p:cNvPr>
          <p:cNvSpPr/>
          <p:nvPr/>
        </p:nvSpPr>
        <p:spPr bwMode="auto">
          <a:xfrm>
            <a:off x="0" y="1874149"/>
            <a:ext cx="12192000" cy="4294787"/>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cxnSp>
        <p:nvCxnSpPr>
          <p:cNvPr id="6" name="Straight Connector 5">
            <a:extLst>
              <a:ext uri="{FF2B5EF4-FFF2-40B4-BE49-F238E27FC236}">
                <a16:creationId xmlns:a16="http://schemas.microsoft.com/office/drawing/2014/main" id="{A9756E62-7C5A-4F83-8E64-A0A032AFF566}"/>
              </a:ext>
            </a:extLst>
          </p:cNvPr>
          <p:cNvCxnSpPr>
            <a:cxnSpLocks/>
          </p:cNvCxnSpPr>
          <p:nvPr/>
        </p:nvCxnSpPr>
        <p:spPr>
          <a:xfrm>
            <a:off x="0" y="6168938"/>
            <a:ext cx="11232573" cy="0"/>
          </a:xfrm>
          <a:prstGeom prst="line">
            <a:avLst/>
          </a:prstGeom>
          <a:ln w="19050">
            <a:solidFill>
              <a:schemeClr val="accent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AA68586-155B-4117-990F-6411A3292EAA}"/>
              </a:ext>
            </a:extLst>
          </p:cNvPr>
          <p:cNvSpPr>
            <a:spLocks noGrp="1"/>
          </p:cNvSpPr>
          <p:nvPr>
            <p:ph type="title"/>
          </p:nvPr>
        </p:nvSpPr>
        <p:spPr>
          <a:xfrm>
            <a:off x="588263" y="457200"/>
            <a:ext cx="11018520" cy="553998"/>
          </a:xfrm>
        </p:spPr>
        <p:txBody>
          <a:bodyPr/>
          <a:lstStyle/>
          <a:p>
            <a:r>
              <a:rPr lang="en-US"/>
              <a:t>Microsoft 365 Groups roadmap</a:t>
            </a:r>
          </a:p>
        </p:txBody>
      </p:sp>
      <p:sp>
        <p:nvSpPr>
          <p:cNvPr id="10" name="TextBox 9">
            <a:extLst>
              <a:ext uri="{FF2B5EF4-FFF2-40B4-BE49-F238E27FC236}">
                <a16:creationId xmlns:a16="http://schemas.microsoft.com/office/drawing/2014/main" id="{3A9F3DFE-B3AF-40DD-8B8F-1772FA497200}"/>
              </a:ext>
            </a:extLst>
          </p:cNvPr>
          <p:cNvSpPr txBox="1"/>
          <p:nvPr/>
        </p:nvSpPr>
        <p:spPr>
          <a:xfrm>
            <a:off x="440617" y="4100846"/>
            <a:ext cx="9493629" cy="276999"/>
          </a:xfrm>
          <a:prstGeom prst="rect">
            <a:avLst/>
          </a:prstGeom>
          <a:noFill/>
        </p:spPr>
        <p:txBody>
          <a:bodyPr wrap="square" lIns="0" tIns="0" rIns="0" bIns="0" rtlCol="0">
            <a:spAutoFit/>
          </a:bodyPr>
          <a:lstStyle/>
          <a:p>
            <a:r>
              <a:rPr lang="en-US" sz="1800">
                <a:latin typeface="+mj-lt"/>
              </a:rPr>
              <a:t>Group ownership governance</a:t>
            </a:r>
          </a:p>
        </p:txBody>
      </p:sp>
      <p:sp>
        <p:nvSpPr>
          <p:cNvPr id="11" name="TextBox 10">
            <a:extLst>
              <a:ext uri="{FF2B5EF4-FFF2-40B4-BE49-F238E27FC236}">
                <a16:creationId xmlns:a16="http://schemas.microsoft.com/office/drawing/2014/main" id="{88ABF588-5D49-4C1C-98B7-8D057B430AF0}"/>
              </a:ext>
            </a:extLst>
          </p:cNvPr>
          <p:cNvSpPr txBox="1"/>
          <p:nvPr/>
        </p:nvSpPr>
        <p:spPr>
          <a:xfrm>
            <a:off x="440617" y="3151124"/>
            <a:ext cx="9433886" cy="276999"/>
          </a:xfrm>
          <a:prstGeom prst="rect">
            <a:avLst/>
          </a:prstGeom>
          <a:noFill/>
        </p:spPr>
        <p:txBody>
          <a:bodyPr wrap="square" lIns="0" tIns="0" rIns="0" bIns="0" rtlCol="0">
            <a:spAutoFit/>
          </a:bodyPr>
          <a:lstStyle/>
          <a:p>
            <a:r>
              <a:rPr lang="en-US" sz="1800">
                <a:latin typeface="+mj-lt"/>
              </a:rPr>
              <a:t>Improvements to Dynamic Groups at scale (General Availability)</a:t>
            </a:r>
          </a:p>
        </p:txBody>
      </p:sp>
      <p:sp>
        <p:nvSpPr>
          <p:cNvPr id="12" name="TextBox 11">
            <a:extLst>
              <a:ext uri="{FF2B5EF4-FFF2-40B4-BE49-F238E27FC236}">
                <a16:creationId xmlns:a16="http://schemas.microsoft.com/office/drawing/2014/main" id="{B5CDE6E3-DDD6-4493-8969-2AA56AD8DAFA}"/>
              </a:ext>
            </a:extLst>
          </p:cNvPr>
          <p:cNvSpPr txBox="1"/>
          <p:nvPr/>
        </p:nvSpPr>
        <p:spPr>
          <a:xfrm>
            <a:off x="440617" y="3625985"/>
            <a:ext cx="8430909" cy="276999"/>
          </a:xfrm>
          <a:prstGeom prst="rect">
            <a:avLst/>
          </a:prstGeom>
          <a:noFill/>
        </p:spPr>
        <p:txBody>
          <a:bodyPr wrap="square" lIns="0" tIns="0" rIns="0" bIns="0" rtlCol="0">
            <a:spAutoFit/>
          </a:bodyPr>
          <a:lstStyle/>
          <a:p>
            <a:r>
              <a:rPr lang="en-US" sz="1800">
                <a:latin typeface="+mj-lt"/>
              </a:rPr>
              <a:t>Yammer Support for Azure B2B Guests (General Availability)</a:t>
            </a:r>
          </a:p>
        </p:txBody>
      </p:sp>
      <p:sp>
        <p:nvSpPr>
          <p:cNvPr id="13" name="TextBox 12">
            <a:extLst>
              <a:ext uri="{FF2B5EF4-FFF2-40B4-BE49-F238E27FC236}">
                <a16:creationId xmlns:a16="http://schemas.microsoft.com/office/drawing/2014/main" id="{25E46EC7-FFF8-423D-A469-9DFB00F7C060}"/>
              </a:ext>
            </a:extLst>
          </p:cNvPr>
          <p:cNvSpPr txBox="1"/>
          <p:nvPr/>
        </p:nvSpPr>
        <p:spPr>
          <a:xfrm>
            <a:off x="440616" y="5050568"/>
            <a:ext cx="8307349" cy="276999"/>
          </a:xfrm>
          <a:prstGeom prst="rect">
            <a:avLst/>
          </a:prstGeom>
          <a:noFill/>
        </p:spPr>
        <p:txBody>
          <a:bodyPr wrap="square" lIns="0" tIns="0" rIns="0" bIns="0" rtlCol="0">
            <a:spAutoFit/>
          </a:bodyPr>
          <a:lstStyle/>
          <a:p>
            <a:r>
              <a:rPr lang="en-US" sz="1800">
                <a:latin typeface="+mj-lt"/>
              </a:rPr>
              <a:t>Admin-configured Group driven membership</a:t>
            </a:r>
          </a:p>
        </p:txBody>
      </p:sp>
      <p:cxnSp>
        <p:nvCxnSpPr>
          <p:cNvPr id="20" name="Straight Connector 19">
            <a:extLst>
              <a:ext uri="{FF2B5EF4-FFF2-40B4-BE49-F238E27FC236}">
                <a16:creationId xmlns:a16="http://schemas.microsoft.com/office/drawing/2014/main" id="{E53678E5-7B54-4F33-B625-E5D1FE1ECC70}"/>
              </a:ext>
            </a:extLst>
          </p:cNvPr>
          <p:cNvCxnSpPr>
            <a:cxnSpLocks/>
          </p:cNvCxnSpPr>
          <p:nvPr/>
        </p:nvCxnSpPr>
        <p:spPr>
          <a:xfrm>
            <a:off x="0" y="1874150"/>
            <a:ext cx="6754091" cy="0"/>
          </a:xfrm>
          <a:prstGeom prst="line">
            <a:avLst/>
          </a:prstGeom>
          <a:ln w="19050">
            <a:solidFill>
              <a:schemeClr val="accent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C577B48-986F-47E3-9951-499DDB35F016}"/>
              </a:ext>
            </a:extLst>
          </p:cNvPr>
          <p:cNvSpPr txBox="1"/>
          <p:nvPr/>
        </p:nvSpPr>
        <p:spPr>
          <a:xfrm>
            <a:off x="440616" y="2676263"/>
            <a:ext cx="10941637" cy="276999"/>
          </a:xfrm>
          <a:prstGeom prst="rect">
            <a:avLst/>
          </a:prstGeom>
          <a:noFill/>
        </p:spPr>
        <p:txBody>
          <a:bodyPr wrap="square" lIns="0" tIns="0" rIns="0" bIns="0" rtlCol="0">
            <a:spAutoFit/>
          </a:bodyPr>
          <a:lstStyle/>
          <a:p>
            <a:r>
              <a:rPr lang="en-US" sz="1800">
                <a:latin typeface="+mj-lt"/>
              </a:rPr>
              <a:t>Information Barrier support (General Availability)</a:t>
            </a:r>
          </a:p>
        </p:txBody>
      </p:sp>
      <p:pic>
        <p:nvPicPr>
          <p:cNvPr id="33" name="Graphic 32">
            <a:extLst>
              <a:ext uri="{FF2B5EF4-FFF2-40B4-BE49-F238E27FC236}">
                <a16:creationId xmlns:a16="http://schemas.microsoft.com/office/drawing/2014/main" id="{0A776700-47DD-4BE4-B3E6-BA1D8BF3C0B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150303" y="5369091"/>
            <a:ext cx="708368" cy="708368"/>
          </a:xfrm>
          <a:prstGeom prst="rect">
            <a:avLst/>
          </a:prstGeom>
        </p:spPr>
      </p:pic>
      <p:sp>
        <p:nvSpPr>
          <p:cNvPr id="2" name="TextBox 1">
            <a:extLst>
              <a:ext uri="{FF2B5EF4-FFF2-40B4-BE49-F238E27FC236}">
                <a16:creationId xmlns:a16="http://schemas.microsoft.com/office/drawing/2014/main" id="{BEC52594-14B9-4F32-9576-EC839FF9A2E5}"/>
              </a:ext>
            </a:extLst>
          </p:cNvPr>
          <p:cNvSpPr txBox="1"/>
          <p:nvPr/>
        </p:nvSpPr>
        <p:spPr>
          <a:xfrm>
            <a:off x="440617" y="2201402"/>
            <a:ext cx="9433886" cy="276999"/>
          </a:xfrm>
          <a:prstGeom prst="rect">
            <a:avLst/>
          </a:prstGeom>
          <a:noFill/>
        </p:spPr>
        <p:txBody>
          <a:bodyPr wrap="square" lIns="0" tIns="0" rIns="0" bIns="0" rtlCol="0">
            <a:spAutoFit/>
          </a:bodyPr>
          <a:lstStyle/>
          <a:p>
            <a:r>
              <a:rPr lang="en-US" sz="1800">
                <a:latin typeface="+mj-lt"/>
              </a:rPr>
              <a:t>Microsoft 365 Groups rebranding</a:t>
            </a:r>
          </a:p>
        </p:txBody>
      </p:sp>
      <p:sp>
        <p:nvSpPr>
          <p:cNvPr id="4" name="TextBox 3">
            <a:extLst>
              <a:ext uri="{FF2B5EF4-FFF2-40B4-BE49-F238E27FC236}">
                <a16:creationId xmlns:a16="http://schemas.microsoft.com/office/drawing/2014/main" id="{813FBB22-5453-402B-9F44-564AF0F90A53}"/>
              </a:ext>
            </a:extLst>
          </p:cNvPr>
          <p:cNvSpPr txBox="1"/>
          <p:nvPr/>
        </p:nvSpPr>
        <p:spPr>
          <a:xfrm>
            <a:off x="440617" y="4575707"/>
            <a:ext cx="9493629" cy="276999"/>
          </a:xfrm>
          <a:prstGeom prst="rect">
            <a:avLst/>
          </a:prstGeom>
          <a:noFill/>
        </p:spPr>
        <p:txBody>
          <a:bodyPr wrap="square" lIns="0" tIns="0" rIns="0" bIns="0" rtlCol="0">
            <a:spAutoFit/>
          </a:bodyPr>
          <a:lstStyle/>
          <a:p>
            <a:r>
              <a:rPr lang="en-US" sz="1800">
                <a:latin typeface="+mj-lt"/>
              </a:rPr>
              <a:t>Microsoft 365 admin center enhancements</a:t>
            </a:r>
          </a:p>
        </p:txBody>
      </p:sp>
      <p:sp>
        <p:nvSpPr>
          <p:cNvPr id="7" name="TextBox 6">
            <a:extLst>
              <a:ext uri="{FF2B5EF4-FFF2-40B4-BE49-F238E27FC236}">
                <a16:creationId xmlns:a16="http://schemas.microsoft.com/office/drawing/2014/main" id="{C94C49ED-97BE-43AB-9D56-52DA187203D2}"/>
              </a:ext>
            </a:extLst>
          </p:cNvPr>
          <p:cNvSpPr txBox="1"/>
          <p:nvPr/>
        </p:nvSpPr>
        <p:spPr>
          <a:xfrm>
            <a:off x="440616" y="5525431"/>
            <a:ext cx="8307349" cy="276999"/>
          </a:xfrm>
          <a:prstGeom prst="rect">
            <a:avLst/>
          </a:prstGeom>
          <a:noFill/>
        </p:spPr>
        <p:txBody>
          <a:bodyPr wrap="square" lIns="0" tIns="0" rIns="0" bIns="0" rtlCol="0">
            <a:spAutoFit/>
          </a:bodyPr>
          <a:lstStyle/>
          <a:p>
            <a:r>
              <a:rPr lang="en-US" sz="1800">
                <a:latin typeface="+mj-lt"/>
              </a:rPr>
              <a:t>Microsoft 365 Groups enhancements for Work and Life scenarios</a:t>
            </a:r>
          </a:p>
        </p:txBody>
      </p:sp>
    </p:spTree>
    <p:extLst>
      <p:ext uri="{BB962C8B-B14F-4D97-AF65-F5344CB8AC3E}">
        <p14:creationId xmlns:p14="http://schemas.microsoft.com/office/powerpoint/2010/main" val="265588555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a:t>Related Content for Microsoft 365 Admins</a:t>
            </a:r>
          </a:p>
        </p:txBody>
      </p:sp>
      <p:sp>
        <p:nvSpPr>
          <p:cNvPr id="2" name="TextBox 1">
            <a:extLst>
              <a:ext uri="{FF2B5EF4-FFF2-40B4-BE49-F238E27FC236}">
                <a16:creationId xmlns:a16="http://schemas.microsoft.com/office/drawing/2014/main" id="{B7E1CB3F-CEBE-443A-A0F2-289B076765A2}"/>
              </a:ext>
            </a:extLst>
          </p:cNvPr>
          <p:cNvSpPr txBox="1"/>
          <p:nvPr/>
        </p:nvSpPr>
        <p:spPr>
          <a:xfrm>
            <a:off x="9159355" y="203930"/>
            <a:ext cx="2940553" cy="246221"/>
          </a:xfrm>
          <a:prstGeom prst="rect">
            <a:avLst/>
          </a:prstGeom>
          <a:noFill/>
        </p:spPr>
        <p:txBody>
          <a:bodyPr wrap="square" lIns="0" tIns="0" rIns="0" bIns="0" rtlCol="0">
            <a:spAutoFit/>
          </a:bodyPr>
          <a:lstStyle/>
          <a:p>
            <a:pPr algn="r"/>
            <a:r>
              <a:rPr lang="en-US" sz="1600"/>
              <a:t>#SIDETRACKED @ IGNITE</a:t>
            </a:r>
          </a:p>
        </p:txBody>
      </p:sp>
      <p:graphicFrame>
        <p:nvGraphicFramePr>
          <p:cNvPr id="3" name="Table 3">
            <a:extLst>
              <a:ext uri="{FF2B5EF4-FFF2-40B4-BE49-F238E27FC236}">
                <a16:creationId xmlns:a16="http://schemas.microsoft.com/office/drawing/2014/main" id="{91826AF9-3C11-426F-B779-39D271C53796}"/>
              </a:ext>
            </a:extLst>
          </p:cNvPr>
          <p:cNvGraphicFramePr>
            <a:graphicFrameLocks noGrp="1"/>
          </p:cNvGraphicFramePr>
          <p:nvPr>
            <p:extLst>
              <p:ext uri="{D42A27DB-BD31-4B8C-83A1-F6EECF244321}">
                <p14:modId xmlns:p14="http://schemas.microsoft.com/office/powerpoint/2010/main" val="2612640288"/>
              </p:ext>
            </p:extLst>
          </p:nvPr>
        </p:nvGraphicFramePr>
        <p:xfrm>
          <a:off x="643953" y="1084335"/>
          <a:ext cx="11018520" cy="1859280"/>
        </p:xfrm>
        <a:graphic>
          <a:graphicData uri="http://schemas.openxmlformats.org/drawingml/2006/table">
            <a:tbl>
              <a:tblPr firstRow="1" bandRow="1">
                <a:tableStyleId>{5C22544A-7EE6-4342-B048-85BDC9FD1C3A}</a:tableStyleId>
              </a:tblPr>
              <a:tblGrid>
                <a:gridCol w="6362061">
                  <a:extLst>
                    <a:ext uri="{9D8B030D-6E8A-4147-A177-3AD203B41FA5}">
                      <a16:colId xmlns:a16="http://schemas.microsoft.com/office/drawing/2014/main" val="1701847014"/>
                    </a:ext>
                  </a:extLst>
                </a:gridCol>
                <a:gridCol w="4656459">
                  <a:extLst>
                    <a:ext uri="{9D8B030D-6E8A-4147-A177-3AD203B41FA5}">
                      <a16:colId xmlns:a16="http://schemas.microsoft.com/office/drawing/2014/main" val="2023627217"/>
                    </a:ext>
                  </a:extLst>
                </a:gridCol>
              </a:tblGrid>
              <a:tr h="177601">
                <a:tc gridSpan="2">
                  <a:txBody>
                    <a:bodyPr/>
                    <a:lstStyle/>
                    <a:p>
                      <a:pPr algn="ctr"/>
                      <a:r>
                        <a:rPr lang="en-US" sz="1400"/>
                        <a:t>Improved IT Efficiency and Agility</a:t>
                      </a:r>
                    </a:p>
                  </a:txBody>
                  <a:tcPr/>
                </a:tc>
                <a:tc hMerge="1">
                  <a:txBody>
                    <a:bodyPr/>
                    <a:lstStyle/>
                    <a:p>
                      <a:endParaRPr lang="en-US"/>
                    </a:p>
                  </a:txBody>
                  <a:tcPr/>
                </a:tc>
                <a:extLst>
                  <a:ext uri="{0D108BD9-81ED-4DB2-BD59-A6C34878D82A}">
                    <a16:rowId xmlns:a16="http://schemas.microsoft.com/office/drawing/2014/main" val="2927537716"/>
                  </a:ext>
                </a:extLst>
              </a:tr>
              <a:tr h="137237">
                <a:tc>
                  <a:txBody>
                    <a:bodyPr/>
                    <a:lstStyle/>
                    <a:p>
                      <a:pPr marL="0" algn="l" defTabSz="914400" rtl="0" eaLnBrk="1" latinLnBrk="0" hangingPunct="1"/>
                      <a:r>
                        <a:rPr lang="en-US" sz="1100" kern="1200">
                          <a:solidFill>
                            <a:schemeClr val="dk1"/>
                          </a:solidFill>
                          <a:latin typeface="+mn-lt"/>
                          <a:ea typeface="+mn-ea"/>
                          <a:cs typeface="+mn-cs"/>
                        </a:rPr>
                        <a:t>Role-based Access Control in Microsoft 365</a:t>
                      </a:r>
                    </a:p>
                  </a:txBody>
                  <a:tcPr marL="45367" marR="45367" marT="45367" marB="45367"/>
                </a:tc>
                <a:tc>
                  <a:txBody>
                    <a:bodyPr/>
                    <a:lstStyle/>
                    <a:p>
                      <a:r>
                        <a:rPr lang="en-US" sz="1100"/>
                        <a:t>https://aka.ms/Admin1008</a:t>
                      </a:r>
                    </a:p>
                  </a:txBody>
                  <a:tcPr/>
                </a:tc>
                <a:extLst>
                  <a:ext uri="{0D108BD9-81ED-4DB2-BD59-A6C34878D82A}">
                    <a16:rowId xmlns:a16="http://schemas.microsoft.com/office/drawing/2014/main" val="23153743"/>
                  </a:ext>
                </a:extLst>
              </a:tr>
              <a:tr h="137237">
                <a:tc>
                  <a:txBody>
                    <a:bodyPr/>
                    <a:lstStyle/>
                    <a:p>
                      <a:pPr marL="0" algn="l" defTabSz="914400" rtl="0" eaLnBrk="1" latinLnBrk="0" hangingPunct="1"/>
                      <a:r>
                        <a:rPr lang="en-US" sz="1100" kern="1200">
                          <a:solidFill>
                            <a:schemeClr val="dk1"/>
                          </a:solidFill>
                          <a:latin typeface="+mn-lt"/>
                          <a:ea typeface="+mn-ea"/>
                          <a:cs typeface="+mn-cs"/>
                        </a:rPr>
                        <a:t>Microsoft 365 admin mobile app: administration on-the-go with productivity with flexibility</a:t>
                      </a:r>
                    </a:p>
                  </a:txBody>
                  <a:tcPr marL="45367" marR="45367" marT="45367" marB="45367"/>
                </a:tc>
                <a:tc>
                  <a:txBody>
                    <a:bodyPr/>
                    <a:lstStyle/>
                    <a:p>
                      <a:r>
                        <a:rPr lang="en-US" sz="1100"/>
                        <a:t>https://aka.ms/Admin1009</a:t>
                      </a:r>
                    </a:p>
                  </a:txBody>
                  <a:tcPr/>
                </a:tc>
                <a:extLst>
                  <a:ext uri="{0D108BD9-81ED-4DB2-BD59-A6C34878D82A}">
                    <a16:rowId xmlns:a16="http://schemas.microsoft.com/office/drawing/2014/main" val="1530717249"/>
                  </a:ext>
                </a:extLst>
              </a:tr>
              <a:tr h="137237">
                <a:tc>
                  <a:txBody>
                    <a:bodyPr/>
                    <a:lstStyle/>
                    <a:p>
                      <a:pPr marL="0" indent="0" algn="l" defTabSz="914400" rtl="0" eaLnBrk="1" latinLnBrk="0" hangingPunct="1">
                        <a:buFont typeface="+mj-lt"/>
                        <a:buNone/>
                      </a:pPr>
                      <a:r>
                        <a:rPr lang="en-US" sz="1100" b="0" kern="1200">
                          <a:solidFill>
                            <a:schemeClr val="dk1"/>
                          </a:solidFill>
                          <a:latin typeface="+mn-lt"/>
                          <a:ea typeface="+mn-ea"/>
                          <a:cs typeface="+mn-cs"/>
                        </a:rPr>
                        <a:t>Improve IT efficiency and agility and stay informed as you enable self-service tasks</a:t>
                      </a:r>
                    </a:p>
                  </a:txBody>
                  <a:tcPr marL="45367" marR="45367" marT="45367" marB="45367"/>
                </a:tc>
                <a:tc>
                  <a:txBody>
                    <a:bodyPr/>
                    <a:lstStyle/>
                    <a:p>
                      <a:r>
                        <a:rPr lang="en-US" sz="1100" b="0"/>
                        <a:t>https://aka.ms/Admin1010</a:t>
                      </a:r>
                    </a:p>
                  </a:txBody>
                  <a:tcPr/>
                </a:tc>
                <a:extLst>
                  <a:ext uri="{0D108BD9-81ED-4DB2-BD59-A6C34878D82A}">
                    <a16:rowId xmlns:a16="http://schemas.microsoft.com/office/drawing/2014/main" val="3466731936"/>
                  </a:ext>
                </a:extLst>
              </a:tr>
              <a:tr h="137237">
                <a:tc>
                  <a:txBody>
                    <a:bodyPr/>
                    <a:lstStyle/>
                    <a:p>
                      <a:pPr marL="0" indent="0" algn="l" defTabSz="914400" rtl="0" eaLnBrk="1" latinLnBrk="0" hangingPunct="1">
                        <a:buFont typeface="+mj-lt"/>
                        <a:buNone/>
                      </a:pPr>
                      <a:r>
                        <a:rPr lang="en-US" sz="1100" b="1" kern="1200">
                          <a:solidFill>
                            <a:schemeClr val="dk1"/>
                          </a:solidFill>
                          <a:latin typeface="+mn-lt"/>
                          <a:ea typeface="+mn-ea"/>
                          <a:cs typeface="+mn-cs"/>
                        </a:rPr>
                        <a:t>Making IT more efficient with improvements to Microsoft 365 Groups</a:t>
                      </a:r>
                    </a:p>
                  </a:txBody>
                  <a:tcPr marL="45367" marR="45367" marT="45367" marB="45367"/>
                </a:tc>
                <a:tc>
                  <a:txBody>
                    <a:bodyPr/>
                    <a:lstStyle/>
                    <a:p>
                      <a:r>
                        <a:rPr lang="en-US" sz="1100" b="1"/>
                        <a:t>https://aka.ms/Admin1011</a:t>
                      </a:r>
                    </a:p>
                  </a:txBody>
                  <a:tcPr/>
                </a:tc>
                <a:extLst>
                  <a:ext uri="{0D108BD9-81ED-4DB2-BD59-A6C34878D82A}">
                    <a16:rowId xmlns:a16="http://schemas.microsoft.com/office/drawing/2014/main" val="220042614"/>
                  </a:ext>
                </a:extLst>
              </a:tr>
              <a:tr h="137237">
                <a:tc>
                  <a:txBody>
                    <a:bodyPr/>
                    <a:lstStyle/>
                    <a:p>
                      <a:pPr marL="0" indent="0" algn="l" defTabSz="914400" rtl="0" eaLnBrk="1" latinLnBrk="0" hangingPunct="1">
                        <a:buFont typeface="+mj-lt"/>
                        <a:buNone/>
                      </a:pPr>
                      <a:r>
                        <a:rPr lang="en-US" sz="1100" kern="1200">
                          <a:solidFill>
                            <a:schemeClr val="dk1"/>
                          </a:solidFill>
                          <a:latin typeface="+mn-lt"/>
                          <a:ea typeface="+mn-ea"/>
                          <a:cs typeface="+mn-cs"/>
                        </a:rPr>
                        <a:t>Leveraging user feedback about Microsoft 365 in your organization</a:t>
                      </a:r>
                    </a:p>
                  </a:txBody>
                  <a:tcPr marL="45367" marR="45367" marT="45367" marB="45367"/>
                </a:tc>
                <a:tc>
                  <a:txBody>
                    <a:bodyPr/>
                    <a:lstStyle/>
                    <a:p>
                      <a:r>
                        <a:rPr lang="en-US" sz="1100"/>
                        <a:t>https://aka.ms/Admin1015</a:t>
                      </a:r>
                    </a:p>
                  </a:txBody>
                  <a:tcPr/>
                </a:tc>
                <a:extLst>
                  <a:ext uri="{0D108BD9-81ED-4DB2-BD59-A6C34878D82A}">
                    <a16:rowId xmlns:a16="http://schemas.microsoft.com/office/drawing/2014/main" val="2918967208"/>
                  </a:ext>
                </a:extLst>
              </a:tr>
              <a:tr h="137237">
                <a:tc>
                  <a:txBody>
                    <a:bodyPr/>
                    <a:lstStyle/>
                    <a:p>
                      <a:pPr marL="0" indent="0" algn="l" defTabSz="914400" rtl="0" eaLnBrk="1" latinLnBrk="0" hangingPunct="1">
                        <a:buFont typeface="+mj-lt"/>
                        <a:buNone/>
                      </a:pPr>
                      <a:r>
                        <a:rPr lang="en-US" sz="1100" b="1" kern="1200">
                          <a:solidFill>
                            <a:schemeClr val="dk1"/>
                          </a:solidFill>
                          <a:latin typeface="+mn-lt"/>
                          <a:ea typeface="+mn-ea"/>
                          <a:cs typeface="+mn-cs"/>
                        </a:rPr>
                        <a:t>Drive external collaboration for your organization using Microsoft 365 Groups</a:t>
                      </a:r>
                    </a:p>
                  </a:txBody>
                  <a:tcPr marL="45367" marR="45367" marT="45367" marB="45367"/>
                </a:tc>
                <a:tc>
                  <a:txBody>
                    <a:bodyPr/>
                    <a:lstStyle/>
                    <a:p>
                      <a:r>
                        <a:rPr lang="en-US" sz="1100" b="1" dirty="0"/>
                        <a:t>https://aka.ms/Admin1007</a:t>
                      </a:r>
                    </a:p>
                  </a:txBody>
                  <a:tcPr/>
                </a:tc>
                <a:extLst>
                  <a:ext uri="{0D108BD9-81ED-4DB2-BD59-A6C34878D82A}">
                    <a16:rowId xmlns:a16="http://schemas.microsoft.com/office/drawing/2014/main" val="3077970090"/>
                  </a:ext>
                </a:extLst>
              </a:tr>
            </a:tbl>
          </a:graphicData>
        </a:graphic>
      </p:graphicFrame>
      <p:graphicFrame>
        <p:nvGraphicFramePr>
          <p:cNvPr id="7" name="Table 3">
            <a:extLst>
              <a:ext uri="{FF2B5EF4-FFF2-40B4-BE49-F238E27FC236}">
                <a16:creationId xmlns:a16="http://schemas.microsoft.com/office/drawing/2014/main" id="{CB0398B2-03C9-4456-848A-FC0159732B54}"/>
              </a:ext>
            </a:extLst>
          </p:cNvPr>
          <p:cNvGraphicFramePr>
            <a:graphicFrameLocks noGrp="1"/>
          </p:cNvGraphicFramePr>
          <p:nvPr>
            <p:extLst>
              <p:ext uri="{D42A27DB-BD31-4B8C-83A1-F6EECF244321}">
                <p14:modId xmlns:p14="http://schemas.microsoft.com/office/powerpoint/2010/main" val="3785824411"/>
              </p:ext>
            </p:extLst>
          </p:nvPr>
        </p:nvGraphicFramePr>
        <p:xfrm>
          <a:off x="643953" y="2941205"/>
          <a:ext cx="11018520" cy="2377440"/>
        </p:xfrm>
        <a:graphic>
          <a:graphicData uri="http://schemas.openxmlformats.org/drawingml/2006/table">
            <a:tbl>
              <a:tblPr firstRow="1" bandRow="1">
                <a:tableStyleId>{5C22544A-7EE6-4342-B048-85BDC9FD1C3A}</a:tableStyleId>
              </a:tblPr>
              <a:tblGrid>
                <a:gridCol w="6362061">
                  <a:extLst>
                    <a:ext uri="{9D8B030D-6E8A-4147-A177-3AD203B41FA5}">
                      <a16:colId xmlns:a16="http://schemas.microsoft.com/office/drawing/2014/main" val="1701847014"/>
                    </a:ext>
                  </a:extLst>
                </a:gridCol>
                <a:gridCol w="4656459">
                  <a:extLst>
                    <a:ext uri="{9D8B030D-6E8A-4147-A177-3AD203B41FA5}">
                      <a16:colId xmlns:a16="http://schemas.microsoft.com/office/drawing/2014/main" val="2023627217"/>
                    </a:ext>
                  </a:extLst>
                </a:gridCol>
              </a:tblGrid>
              <a:tr h="122328">
                <a:tc gridSpan="2">
                  <a:txBody>
                    <a:bodyPr/>
                    <a:lstStyle/>
                    <a:p>
                      <a:pPr algn="ctr"/>
                      <a:r>
                        <a:rPr lang="en-US" sz="1400"/>
                        <a:t>Modern Cloud Management</a:t>
                      </a:r>
                    </a:p>
                  </a:txBody>
                  <a:tcPr/>
                </a:tc>
                <a:tc hMerge="1">
                  <a:txBody>
                    <a:bodyPr/>
                    <a:lstStyle/>
                    <a:p>
                      <a:endParaRPr lang="en-US"/>
                    </a:p>
                  </a:txBody>
                  <a:tcPr/>
                </a:tc>
                <a:extLst>
                  <a:ext uri="{0D108BD9-81ED-4DB2-BD59-A6C34878D82A}">
                    <a16:rowId xmlns:a16="http://schemas.microsoft.com/office/drawing/2014/main" val="2927537716"/>
                  </a:ext>
                </a:extLst>
              </a:tr>
              <a:tr h="0">
                <a:tc>
                  <a:txBody>
                    <a:bodyPr/>
                    <a:lstStyle/>
                    <a:p>
                      <a:pPr marL="0" indent="0" algn="l" defTabSz="914400" rtl="0" eaLnBrk="1" latinLnBrk="0" hangingPunct="1">
                        <a:buFont typeface="+mj-lt"/>
                        <a:buNone/>
                      </a:pPr>
                      <a:r>
                        <a:rPr lang="en-US" sz="1100" kern="1200">
                          <a:solidFill>
                            <a:schemeClr val="dk1"/>
                          </a:solidFill>
                        </a:rPr>
                        <a:t>How to manage Microsoft 365 in a remote work world</a:t>
                      </a:r>
                      <a:endParaRPr lang="en-US" sz="1100" kern="1200">
                        <a:solidFill>
                          <a:schemeClr val="dk1"/>
                        </a:solidFill>
                        <a:latin typeface="+mn-lt"/>
                        <a:ea typeface="+mn-ea"/>
                        <a:cs typeface="+mn-cs"/>
                      </a:endParaRPr>
                    </a:p>
                  </a:txBody>
                  <a:tcPr marL="45367" marR="45367" marT="45367" marB="45367"/>
                </a:tc>
                <a:tc>
                  <a:txBody>
                    <a:bodyPr/>
                    <a:lstStyle/>
                    <a:p>
                      <a:r>
                        <a:rPr lang="en-US" sz="1100"/>
                        <a:t>https://aka.ms/Admin3010</a:t>
                      </a:r>
                    </a:p>
                  </a:txBody>
                  <a:tcPr/>
                </a:tc>
                <a:extLst>
                  <a:ext uri="{0D108BD9-81ED-4DB2-BD59-A6C34878D82A}">
                    <a16:rowId xmlns:a16="http://schemas.microsoft.com/office/drawing/2014/main" val="23153743"/>
                  </a:ext>
                </a:extLst>
              </a:tr>
              <a:tr h="122328">
                <a:tc>
                  <a:txBody>
                    <a:bodyPr/>
                    <a:lstStyle/>
                    <a:p>
                      <a:pPr marL="0" indent="0" algn="l" defTabSz="914400" rtl="0" eaLnBrk="1" latinLnBrk="0" hangingPunct="1">
                        <a:buFont typeface="+mj-lt"/>
                        <a:buNone/>
                      </a:pPr>
                      <a:r>
                        <a:rPr lang="en-US" sz="1100" kern="1200">
                          <a:solidFill>
                            <a:schemeClr val="dk1"/>
                          </a:solidFill>
                        </a:rPr>
                        <a:t>Transform change management by syncing Message Center posts to Planner</a:t>
                      </a:r>
                      <a:endParaRPr lang="en-US" sz="1100" kern="1200">
                        <a:solidFill>
                          <a:schemeClr val="dk1"/>
                        </a:solidFill>
                        <a:latin typeface="+mn-lt"/>
                        <a:ea typeface="+mn-ea"/>
                        <a:cs typeface="+mn-cs"/>
                      </a:endParaRPr>
                    </a:p>
                  </a:txBody>
                  <a:tcPr marL="45367" marR="45367" marT="45367" marB="45367"/>
                </a:tc>
                <a:tc>
                  <a:txBody>
                    <a:bodyPr/>
                    <a:lstStyle/>
                    <a:p>
                      <a:r>
                        <a:rPr lang="en-US" sz="1100"/>
                        <a:t>https://aka.ms/Admin1019</a:t>
                      </a:r>
                    </a:p>
                  </a:txBody>
                  <a:tcPr/>
                </a:tc>
                <a:extLst>
                  <a:ext uri="{0D108BD9-81ED-4DB2-BD59-A6C34878D82A}">
                    <a16:rowId xmlns:a16="http://schemas.microsoft.com/office/drawing/2014/main" val="1530717249"/>
                  </a:ext>
                </a:extLst>
              </a:tr>
              <a:tr h="122328">
                <a:tc>
                  <a:txBody>
                    <a:bodyPr/>
                    <a:lstStyle/>
                    <a:p>
                      <a:pPr marL="0" indent="0" algn="l" defTabSz="914400" rtl="0" eaLnBrk="1" latinLnBrk="0" hangingPunct="1">
                        <a:buFont typeface="+mj-lt"/>
                        <a:buNone/>
                      </a:pPr>
                      <a:r>
                        <a:rPr lang="en-US" sz="1100" kern="1200">
                          <a:solidFill>
                            <a:schemeClr val="dk1"/>
                          </a:solidFill>
                        </a:rPr>
                        <a:t>Managing updates of Microsoft 365 Apps using servicing automation</a:t>
                      </a:r>
                      <a:endParaRPr lang="en-US" sz="1100" kern="1200">
                        <a:solidFill>
                          <a:schemeClr val="dk1"/>
                        </a:solidFill>
                        <a:latin typeface="+mn-lt"/>
                        <a:ea typeface="+mn-ea"/>
                        <a:cs typeface="+mn-cs"/>
                      </a:endParaRPr>
                    </a:p>
                  </a:txBody>
                  <a:tcPr marL="45367" marR="45367" marT="45367" marB="45367"/>
                </a:tc>
                <a:tc>
                  <a:txBody>
                    <a:bodyPr/>
                    <a:lstStyle/>
                    <a:p>
                      <a:r>
                        <a:rPr lang="en-US" sz="1100"/>
                        <a:t>https://aka.ms/Admin1016</a:t>
                      </a:r>
                    </a:p>
                  </a:txBody>
                  <a:tcPr/>
                </a:tc>
                <a:extLst>
                  <a:ext uri="{0D108BD9-81ED-4DB2-BD59-A6C34878D82A}">
                    <a16:rowId xmlns:a16="http://schemas.microsoft.com/office/drawing/2014/main" val="3466731936"/>
                  </a:ext>
                </a:extLst>
              </a:tr>
              <a:tr h="122328">
                <a:tc>
                  <a:txBody>
                    <a:bodyPr/>
                    <a:lstStyle/>
                    <a:p>
                      <a:pPr marL="0" indent="0" algn="l" defTabSz="914400" rtl="0" eaLnBrk="1" latinLnBrk="0" hangingPunct="1">
                        <a:buFont typeface="+mj-lt"/>
                        <a:buNone/>
                      </a:pPr>
                      <a:r>
                        <a:rPr lang="en-US" sz="1100" b="1" kern="1200">
                          <a:solidFill>
                            <a:schemeClr val="dk1"/>
                          </a:solidFill>
                        </a:rPr>
                        <a:t>Microsoft 365 Groups roadmap updates</a:t>
                      </a:r>
                      <a:endParaRPr lang="en-US" sz="1100" b="1" kern="1200">
                        <a:solidFill>
                          <a:schemeClr val="dk1"/>
                        </a:solidFill>
                        <a:latin typeface="+mn-lt"/>
                        <a:ea typeface="+mn-ea"/>
                        <a:cs typeface="+mn-cs"/>
                      </a:endParaRPr>
                    </a:p>
                  </a:txBody>
                  <a:tcPr marL="45367" marR="45367" marT="45367" marB="45367"/>
                </a:tc>
                <a:tc>
                  <a:txBody>
                    <a:bodyPr/>
                    <a:lstStyle/>
                    <a:p>
                      <a:r>
                        <a:rPr lang="en-US" sz="1100" b="1"/>
                        <a:t>https://aka.ms/Admin1013</a:t>
                      </a:r>
                    </a:p>
                  </a:txBody>
                  <a:tcPr/>
                </a:tc>
                <a:extLst>
                  <a:ext uri="{0D108BD9-81ED-4DB2-BD59-A6C34878D82A}">
                    <a16:rowId xmlns:a16="http://schemas.microsoft.com/office/drawing/2014/main" val="220042614"/>
                  </a:ext>
                </a:extLst>
              </a:tr>
              <a:tr h="122328">
                <a:tc>
                  <a:txBody>
                    <a:bodyPr/>
                    <a:lstStyle/>
                    <a:p>
                      <a:pPr marL="0" indent="0" algn="l" defTabSz="914400" rtl="0" eaLnBrk="1" latinLnBrk="0" hangingPunct="1">
                        <a:buFont typeface="+mj-lt"/>
                        <a:buNone/>
                      </a:pPr>
                      <a:r>
                        <a:rPr lang="en-US" sz="1100" b="1" kern="1200">
                          <a:solidFill>
                            <a:schemeClr val="dk1"/>
                          </a:solidFill>
                        </a:rPr>
                        <a:t>Microsoft 365 Groups architecture overview and deep dive</a:t>
                      </a:r>
                      <a:endParaRPr lang="en-US" sz="1100" b="1" kern="1200">
                        <a:solidFill>
                          <a:schemeClr val="dk1"/>
                        </a:solidFill>
                        <a:latin typeface="+mn-lt"/>
                        <a:ea typeface="+mn-ea"/>
                        <a:cs typeface="+mn-cs"/>
                      </a:endParaRPr>
                    </a:p>
                  </a:txBody>
                  <a:tcPr marL="45367" marR="45367" marT="45367" marB="45367"/>
                </a:tc>
                <a:tc>
                  <a:txBody>
                    <a:bodyPr/>
                    <a:lstStyle/>
                    <a:p>
                      <a:r>
                        <a:rPr lang="en-US" sz="1100" b="1"/>
                        <a:t>https://aka.ms/Admin1017</a:t>
                      </a:r>
                    </a:p>
                  </a:txBody>
                  <a:tcPr/>
                </a:tc>
                <a:extLst>
                  <a:ext uri="{0D108BD9-81ED-4DB2-BD59-A6C34878D82A}">
                    <a16:rowId xmlns:a16="http://schemas.microsoft.com/office/drawing/2014/main" val="2918967208"/>
                  </a:ext>
                </a:extLst>
              </a:tr>
              <a:tr h="122328">
                <a:tc>
                  <a:txBody>
                    <a:bodyPr/>
                    <a:lstStyle/>
                    <a:p>
                      <a:pPr marL="0" indent="0" algn="l" defTabSz="914400" rtl="0" eaLnBrk="1" latinLnBrk="0" hangingPunct="1">
                        <a:buFont typeface="+mj-lt"/>
                        <a:buNone/>
                      </a:pPr>
                      <a:r>
                        <a:rPr lang="en-US" sz="1100" b="1" kern="1200">
                          <a:solidFill>
                            <a:schemeClr val="dk1"/>
                          </a:solidFill>
                        </a:rPr>
                        <a:t>Governance and management best practices for Microsoft 365 Groups</a:t>
                      </a:r>
                      <a:endParaRPr lang="en-US" sz="1100" b="1" kern="1200">
                        <a:solidFill>
                          <a:schemeClr val="dk1"/>
                        </a:solidFill>
                        <a:latin typeface="+mn-lt"/>
                        <a:ea typeface="+mn-ea"/>
                        <a:cs typeface="+mn-cs"/>
                      </a:endParaRPr>
                    </a:p>
                  </a:txBody>
                  <a:tcPr marL="45367" marR="45367" marT="45367" marB="45367"/>
                </a:tc>
                <a:tc>
                  <a:txBody>
                    <a:bodyPr/>
                    <a:lstStyle/>
                    <a:p>
                      <a:r>
                        <a:rPr lang="en-US" sz="1100" b="1"/>
                        <a:t>https://aka.ms/Admin1018</a:t>
                      </a:r>
                    </a:p>
                  </a:txBody>
                  <a:tcPr/>
                </a:tc>
                <a:extLst>
                  <a:ext uri="{0D108BD9-81ED-4DB2-BD59-A6C34878D82A}">
                    <a16:rowId xmlns:a16="http://schemas.microsoft.com/office/drawing/2014/main" val="3077970090"/>
                  </a:ext>
                </a:extLst>
              </a:tr>
              <a:tr h="122328">
                <a:tc>
                  <a:txBody>
                    <a:bodyPr/>
                    <a:lstStyle/>
                    <a:p>
                      <a:pPr marL="0" indent="0" algn="l" defTabSz="914400" rtl="0" eaLnBrk="1" latinLnBrk="0" hangingPunct="1">
                        <a:buFont typeface="+mj-lt"/>
                        <a:buNone/>
                      </a:pPr>
                      <a:r>
                        <a:rPr lang="en-US" sz="1100" kern="1200">
                          <a:solidFill>
                            <a:schemeClr val="dk1"/>
                          </a:solidFill>
                        </a:rPr>
                        <a:t>Effective controls for Microsoft 365 Apps in the Microsoft 365 admin center</a:t>
                      </a:r>
                      <a:endParaRPr lang="en-US" sz="1100" kern="1200">
                        <a:solidFill>
                          <a:schemeClr val="dk1"/>
                        </a:solidFill>
                        <a:latin typeface="+mn-lt"/>
                        <a:ea typeface="+mn-ea"/>
                        <a:cs typeface="+mn-cs"/>
                      </a:endParaRPr>
                    </a:p>
                  </a:txBody>
                  <a:tcPr marL="45367" marR="45367" marT="45367" marB="45367"/>
                </a:tc>
                <a:tc>
                  <a:txBody>
                    <a:bodyPr/>
                    <a:lstStyle/>
                    <a:p>
                      <a:r>
                        <a:rPr lang="en-US" sz="1100"/>
                        <a:t>https://aka.ms/Admin1120</a:t>
                      </a:r>
                    </a:p>
                  </a:txBody>
                  <a:tcPr/>
                </a:tc>
                <a:extLst>
                  <a:ext uri="{0D108BD9-81ED-4DB2-BD59-A6C34878D82A}">
                    <a16:rowId xmlns:a16="http://schemas.microsoft.com/office/drawing/2014/main" val="2982329585"/>
                  </a:ext>
                </a:extLst>
              </a:tr>
              <a:tr h="122328">
                <a:tc>
                  <a:txBody>
                    <a:bodyPr/>
                    <a:lstStyle/>
                    <a:p>
                      <a:pPr marL="0" indent="0" algn="l" defTabSz="914400" rtl="0" eaLnBrk="1" latinLnBrk="0" hangingPunct="1">
                        <a:buFont typeface="+mj-lt"/>
                        <a:buNone/>
                      </a:pPr>
                      <a:r>
                        <a:rPr lang="en-US" sz="1100" b="1" kern="1200">
                          <a:solidFill>
                            <a:schemeClr val="dk1"/>
                          </a:solidFill>
                        </a:rPr>
                        <a:t>Managing work and life with Microsoft 365 Groups</a:t>
                      </a:r>
                      <a:endParaRPr lang="en-US" sz="1100" b="1" kern="1200">
                        <a:solidFill>
                          <a:schemeClr val="dk1"/>
                        </a:solidFill>
                        <a:latin typeface="+mn-lt"/>
                        <a:ea typeface="+mn-ea"/>
                        <a:cs typeface="+mn-cs"/>
                      </a:endParaRPr>
                    </a:p>
                  </a:txBody>
                  <a:tcPr marL="45367" marR="45367" marT="45367" marB="45367"/>
                </a:tc>
                <a:tc>
                  <a:txBody>
                    <a:bodyPr/>
                    <a:lstStyle/>
                    <a:p>
                      <a:r>
                        <a:rPr lang="en-US" sz="1100" b="1" dirty="0"/>
                        <a:t>https://aka.ms/Admin1022</a:t>
                      </a:r>
                    </a:p>
                  </a:txBody>
                  <a:tcPr/>
                </a:tc>
                <a:extLst>
                  <a:ext uri="{0D108BD9-81ED-4DB2-BD59-A6C34878D82A}">
                    <a16:rowId xmlns:a16="http://schemas.microsoft.com/office/drawing/2014/main" val="12167515"/>
                  </a:ext>
                </a:extLst>
              </a:tr>
            </a:tbl>
          </a:graphicData>
        </a:graphic>
      </p:graphicFrame>
      <p:graphicFrame>
        <p:nvGraphicFramePr>
          <p:cNvPr id="9" name="Table 3">
            <a:extLst>
              <a:ext uri="{FF2B5EF4-FFF2-40B4-BE49-F238E27FC236}">
                <a16:creationId xmlns:a16="http://schemas.microsoft.com/office/drawing/2014/main" id="{1F1D6912-8638-4217-97C3-DEB1E2809E1F}"/>
              </a:ext>
            </a:extLst>
          </p:cNvPr>
          <p:cNvGraphicFramePr>
            <a:graphicFrameLocks noGrp="1"/>
          </p:cNvGraphicFramePr>
          <p:nvPr>
            <p:extLst>
              <p:ext uri="{D42A27DB-BD31-4B8C-83A1-F6EECF244321}">
                <p14:modId xmlns:p14="http://schemas.microsoft.com/office/powerpoint/2010/main" val="658626219"/>
              </p:ext>
            </p:extLst>
          </p:nvPr>
        </p:nvGraphicFramePr>
        <p:xfrm>
          <a:off x="643953" y="5309657"/>
          <a:ext cx="11018520" cy="1341120"/>
        </p:xfrm>
        <a:graphic>
          <a:graphicData uri="http://schemas.openxmlformats.org/drawingml/2006/table">
            <a:tbl>
              <a:tblPr firstRow="1" bandRow="1">
                <a:tableStyleId>{5C22544A-7EE6-4342-B048-85BDC9FD1C3A}</a:tableStyleId>
              </a:tblPr>
              <a:tblGrid>
                <a:gridCol w="6362061">
                  <a:extLst>
                    <a:ext uri="{9D8B030D-6E8A-4147-A177-3AD203B41FA5}">
                      <a16:colId xmlns:a16="http://schemas.microsoft.com/office/drawing/2014/main" val="1701847014"/>
                    </a:ext>
                  </a:extLst>
                </a:gridCol>
                <a:gridCol w="4656459">
                  <a:extLst>
                    <a:ext uri="{9D8B030D-6E8A-4147-A177-3AD203B41FA5}">
                      <a16:colId xmlns:a16="http://schemas.microsoft.com/office/drawing/2014/main" val="2023627217"/>
                    </a:ext>
                  </a:extLst>
                </a:gridCol>
              </a:tblGrid>
              <a:tr h="122328">
                <a:tc gridSpan="2">
                  <a:txBody>
                    <a:bodyPr/>
                    <a:lstStyle/>
                    <a:p>
                      <a:pPr algn="ctr"/>
                      <a:r>
                        <a:rPr lang="en-US" sz="1400"/>
                        <a:t>Complex Org Investments</a:t>
                      </a:r>
                    </a:p>
                  </a:txBody>
                  <a:tcPr/>
                </a:tc>
                <a:tc hMerge="1">
                  <a:txBody>
                    <a:bodyPr/>
                    <a:lstStyle/>
                    <a:p>
                      <a:endParaRPr lang="en-US"/>
                    </a:p>
                  </a:txBody>
                  <a:tcPr/>
                </a:tc>
                <a:extLst>
                  <a:ext uri="{0D108BD9-81ED-4DB2-BD59-A6C34878D82A}">
                    <a16:rowId xmlns:a16="http://schemas.microsoft.com/office/drawing/2014/main" val="2927537716"/>
                  </a:ext>
                </a:extLst>
              </a:tr>
              <a:tr h="0">
                <a:tc>
                  <a:txBody>
                    <a:bodyPr/>
                    <a:lstStyle/>
                    <a:p>
                      <a:pPr marL="0" indent="0" algn="l" defTabSz="914400" rtl="0" eaLnBrk="1" latinLnBrk="0" hangingPunct="1">
                        <a:buFont typeface="+mj-lt"/>
                        <a:buNone/>
                      </a:pPr>
                      <a:r>
                        <a:rPr lang="en-US" sz="1100" kern="1200">
                          <a:solidFill>
                            <a:schemeClr val="dk1"/>
                          </a:solidFill>
                          <a:latin typeface="+mn-lt"/>
                          <a:ea typeface="+mn-ea"/>
                          <a:cs typeface="+mn-cs"/>
                        </a:rPr>
                        <a:t>Multi-tenant management in the Microsoft 365 admin center</a:t>
                      </a:r>
                    </a:p>
                  </a:txBody>
                  <a:tcPr marL="45367" marR="45367" marT="45367" marB="45367"/>
                </a:tc>
                <a:tc>
                  <a:txBody>
                    <a:bodyPr/>
                    <a:lstStyle/>
                    <a:p>
                      <a:r>
                        <a:rPr lang="en-US" sz="1100"/>
                        <a:t>https://aka.ms/Admin1004</a:t>
                      </a:r>
                    </a:p>
                  </a:txBody>
                  <a:tcPr/>
                </a:tc>
                <a:extLst>
                  <a:ext uri="{0D108BD9-81ED-4DB2-BD59-A6C34878D82A}">
                    <a16:rowId xmlns:a16="http://schemas.microsoft.com/office/drawing/2014/main" val="23153743"/>
                  </a:ext>
                </a:extLst>
              </a:tr>
              <a:tr h="122328">
                <a:tc>
                  <a:txBody>
                    <a:bodyPr/>
                    <a:lstStyle/>
                    <a:p>
                      <a:pPr marL="0" algn="l" defTabSz="914400" rtl="0" eaLnBrk="1" latinLnBrk="0" hangingPunct="1"/>
                      <a:r>
                        <a:rPr lang="en-US" sz="1100" kern="1200">
                          <a:solidFill>
                            <a:schemeClr val="dk1"/>
                          </a:solidFill>
                          <a:latin typeface="+mn-lt"/>
                          <a:ea typeface="+mn-ea"/>
                          <a:cs typeface="+mn-cs"/>
                        </a:rPr>
                        <a:t>Supporting Mergers, Acquisitions, and Divestitures in Microsoft 365</a:t>
                      </a:r>
                    </a:p>
                  </a:txBody>
                  <a:tcPr marL="45367" marR="45367" marT="45367" marB="45367"/>
                </a:tc>
                <a:tc>
                  <a:txBody>
                    <a:bodyPr/>
                    <a:lstStyle/>
                    <a:p>
                      <a:r>
                        <a:rPr lang="en-US" sz="1100"/>
                        <a:t>https://aka.ms/Admin1002</a:t>
                      </a:r>
                    </a:p>
                  </a:txBody>
                  <a:tcPr/>
                </a:tc>
                <a:extLst>
                  <a:ext uri="{0D108BD9-81ED-4DB2-BD59-A6C34878D82A}">
                    <a16:rowId xmlns:a16="http://schemas.microsoft.com/office/drawing/2014/main" val="1530717249"/>
                  </a:ext>
                </a:extLst>
              </a:tr>
              <a:tr h="122328">
                <a:tc>
                  <a:txBody>
                    <a:bodyPr/>
                    <a:lstStyle/>
                    <a:p>
                      <a:pPr marL="0" indent="0" algn="l" defTabSz="914400" rtl="0" eaLnBrk="1" latinLnBrk="0" hangingPunct="1">
                        <a:buFont typeface="+mj-lt"/>
                        <a:buNone/>
                      </a:pPr>
                      <a:r>
                        <a:rPr lang="en-US" sz="1100" kern="1200">
                          <a:solidFill>
                            <a:schemeClr val="dk1"/>
                          </a:solidFill>
                          <a:latin typeface="+mn-lt"/>
                          <a:ea typeface="+mn-ea"/>
                          <a:cs typeface="+mn-cs"/>
                        </a:rPr>
                        <a:t>Aggregated views of Service Health and Message Center for admins that manage multiple tenants</a:t>
                      </a:r>
                    </a:p>
                  </a:txBody>
                  <a:tcPr marL="45367" marR="45367" marT="45367" marB="45367"/>
                </a:tc>
                <a:tc>
                  <a:txBody>
                    <a:bodyPr/>
                    <a:lstStyle/>
                    <a:p>
                      <a:r>
                        <a:rPr lang="en-US" sz="1100"/>
                        <a:t>https://aka.ms/Admin1006</a:t>
                      </a:r>
                    </a:p>
                  </a:txBody>
                  <a:tcPr/>
                </a:tc>
                <a:extLst>
                  <a:ext uri="{0D108BD9-81ED-4DB2-BD59-A6C34878D82A}">
                    <a16:rowId xmlns:a16="http://schemas.microsoft.com/office/drawing/2014/main" val="3466731936"/>
                  </a:ext>
                </a:extLst>
              </a:tr>
              <a:tr h="122328">
                <a:tc>
                  <a:txBody>
                    <a:bodyPr/>
                    <a:lstStyle/>
                    <a:p>
                      <a:pPr marL="0" indent="0" algn="l" defTabSz="914400" rtl="0" eaLnBrk="1" latinLnBrk="0" hangingPunct="1">
                        <a:buFont typeface="+mj-lt"/>
                        <a:buNone/>
                      </a:pPr>
                      <a:r>
                        <a:rPr lang="en-US" sz="1100" b="1" kern="1200">
                          <a:solidFill>
                            <a:schemeClr val="dk1"/>
                          </a:solidFill>
                          <a:latin typeface="+mn-lt"/>
                          <a:ea typeface="+mn-ea"/>
                          <a:cs typeface="+mn-cs"/>
                        </a:rPr>
                        <a:t>How Microsoft manages Microsoft 365 Groups for its employees</a:t>
                      </a:r>
                    </a:p>
                  </a:txBody>
                  <a:tcPr marL="45367" marR="45367" marT="45367" marB="45367"/>
                </a:tc>
                <a:tc>
                  <a:txBody>
                    <a:bodyPr/>
                    <a:lstStyle/>
                    <a:p>
                      <a:r>
                        <a:rPr lang="en-US" sz="1100" b="1" dirty="0"/>
                        <a:t>https://aka.ms/Admin1003</a:t>
                      </a:r>
                    </a:p>
                  </a:txBody>
                  <a:tcPr/>
                </a:tc>
                <a:extLst>
                  <a:ext uri="{0D108BD9-81ED-4DB2-BD59-A6C34878D82A}">
                    <a16:rowId xmlns:a16="http://schemas.microsoft.com/office/drawing/2014/main" val="12167515"/>
                  </a:ext>
                </a:extLst>
              </a:tr>
            </a:tbl>
          </a:graphicData>
        </a:graphic>
      </p:graphicFrame>
      <p:pic>
        <p:nvPicPr>
          <p:cNvPr id="1026" name="Picture 2" descr="See the source image">
            <a:extLst>
              <a:ext uri="{FF2B5EF4-FFF2-40B4-BE49-F238E27FC236}">
                <a16:creationId xmlns:a16="http://schemas.microsoft.com/office/drawing/2014/main" id="{09A46D08-DF10-4F64-B61B-6785DD3F120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020132" cy="457200"/>
          </a:xfrm>
          <a:prstGeom prst="rect">
            <a:avLst/>
          </a:prstGeom>
          <a:noFill/>
          <a:extLst>
            <a:ext uri="{909E8E84-426E-40DD-AFC4-6F175D3DCCD1}">
              <a14:hiddenFill xmlns:a14="http://schemas.microsoft.com/office/drawing/2010/main">
                <a:solidFill>
                  <a:srgbClr val="FFFFFF"/>
                </a:solidFill>
              </a14:hiddenFill>
            </a:ext>
          </a:extLst>
        </p:spPr>
      </p:pic>
      <p:sp>
        <p:nvSpPr>
          <p:cNvPr id="4" name="Star: 5 Points 3">
            <a:extLst>
              <a:ext uri="{FF2B5EF4-FFF2-40B4-BE49-F238E27FC236}">
                <a16:creationId xmlns:a16="http://schemas.microsoft.com/office/drawing/2014/main" id="{8DFF44D0-AEC5-4873-AD87-94AEC961E39D}"/>
              </a:ext>
            </a:extLst>
          </p:cNvPr>
          <p:cNvSpPr/>
          <p:nvPr/>
        </p:nvSpPr>
        <p:spPr bwMode="auto">
          <a:xfrm>
            <a:off x="492242" y="2202873"/>
            <a:ext cx="159327" cy="152400"/>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 name="Star: 5 Points 4">
            <a:extLst>
              <a:ext uri="{FF2B5EF4-FFF2-40B4-BE49-F238E27FC236}">
                <a16:creationId xmlns:a16="http://schemas.microsoft.com/office/drawing/2014/main" id="{57A04CB1-E52A-4E60-B1AA-D23B19043E7C}"/>
              </a:ext>
            </a:extLst>
          </p:cNvPr>
          <p:cNvSpPr/>
          <p:nvPr/>
        </p:nvSpPr>
        <p:spPr bwMode="auto">
          <a:xfrm>
            <a:off x="492242" y="2739954"/>
            <a:ext cx="159327" cy="152400"/>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6" name="Star: 5 Points 5">
            <a:extLst>
              <a:ext uri="{FF2B5EF4-FFF2-40B4-BE49-F238E27FC236}">
                <a16:creationId xmlns:a16="http://schemas.microsoft.com/office/drawing/2014/main" id="{61947FAE-C98C-407A-88A5-8151A7913A75}"/>
              </a:ext>
            </a:extLst>
          </p:cNvPr>
          <p:cNvSpPr/>
          <p:nvPr/>
        </p:nvSpPr>
        <p:spPr bwMode="auto">
          <a:xfrm>
            <a:off x="492242" y="4053725"/>
            <a:ext cx="159327" cy="152400"/>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Star: 5 Points 7">
            <a:extLst>
              <a:ext uri="{FF2B5EF4-FFF2-40B4-BE49-F238E27FC236}">
                <a16:creationId xmlns:a16="http://schemas.microsoft.com/office/drawing/2014/main" id="{5689F689-464C-401C-A5E6-899673130508}"/>
              </a:ext>
            </a:extLst>
          </p:cNvPr>
          <p:cNvSpPr/>
          <p:nvPr/>
        </p:nvSpPr>
        <p:spPr bwMode="auto">
          <a:xfrm>
            <a:off x="492240" y="4329226"/>
            <a:ext cx="159327" cy="152400"/>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2" name="Star: 5 Points 11">
            <a:extLst>
              <a:ext uri="{FF2B5EF4-FFF2-40B4-BE49-F238E27FC236}">
                <a16:creationId xmlns:a16="http://schemas.microsoft.com/office/drawing/2014/main" id="{0BCEA6FC-48BF-4C86-9611-EFCD6AE33850}"/>
              </a:ext>
            </a:extLst>
          </p:cNvPr>
          <p:cNvSpPr/>
          <p:nvPr/>
        </p:nvSpPr>
        <p:spPr bwMode="auto">
          <a:xfrm>
            <a:off x="492240" y="4570731"/>
            <a:ext cx="159327" cy="152400"/>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4" name="Star: 5 Points 13">
            <a:extLst>
              <a:ext uri="{FF2B5EF4-FFF2-40B4-BE49-F238E27FC236}">
                <a16:creationId xmlns:a16="http://schemas.microsoft.com/office/drawing/2014/main" id="{DD433F35-153F-45D1-A932-947D15854661}"/>
              </a:ext>
            </a:extLst>
          </p:cNvPr>
          <p:cNvSpPr/>
          <p:nvPr/>
        </p:nvSpPr>
        <p:spPr bwMode="auto">
          <a:xfrm>
            <a:off x="492240" y="5092126"/>
            <a:ext cx="159327" cy="152400"/>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6" name="Star: 5 Points 15">
            <a:extLst>
              <a:ext uri="{FF2B5EF4-FFF2-40B4-BE49-F238E27FC236}">
                <a16:creationId xmlns:a16="http://schemas.microsoft.com/office/drawing/2014/main" id="{1012E9A8-6D68-448F-95C3-F026B61D8B06}"/>
              </a:ext>
            </a:extLst>
          </p:cNvPr>
          <p:cNvSpPr/>
          <p:nvPr/>
        </p:nvSpPr>
        <p:spPr bwMode="auto">
          <a:xfrm>
            <a:off x="492240" y="6421583"/>
            <a:ext cx="159327" cy="152400"/>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0" name="Star: 5 Points 9">
            <a:extLst>
              <a:ext uri="{FF2B5EF4-FFF2-40B4-BE49-F238E27FC236}">
                <a16:creationId xmlns:a16="http://schemas.microsoft.com/office/drawing/2014/main" id="{197347FB-6BB9-4B51-AA6F-31111085E2F6}"/>
              </a:ext>
            </a:extLst>
          </p:cNvPr>
          <p:cNvSpPr/>
          <p:nvPr/>
        </p:nvSpPr>
        <p:spPr bwMode="auto">
          <a:xfrm>
            <a:off x="9421545" y="879700"/>
            <a:ext cx="159327" cy="152400"/>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1" name="TextBox 10">
            <a:extLst>
              <a:ext uri="{FF2B5EF4-FFF2-40B4-BE49-F238E27FC236}">
                <a16:creationId xmlns:a16="http://schemas.microsoft.com/office/drawing/2014/main" id="{ACCFDE0A-FD57-454A-982B-F02B95357B08}"/>
              </a:ext>
            </a:extLst>
          </p:cNvPr>
          <p:cNvSpPr txBox="1"/>
          <p:nvPr/>
        </p:nvSpPr>
        <p:spPr>
          <a:xfrm>
            <a:off x="9624767" y="879685"/>
            <a:ext cx="2037706" cy="184666"/>
          </a:xfrm>
          <a:prstGeom prst="rect">
            <a:avLst/>
          </a:prstGeom>
          <a:noFill/>
        </p:spPr>
        <p:txBody>
          <a:bodyPr wrap="square" lIns="0" tIns="0" rIns="0" bIns="0" rtlCol="0">
            <a:spAutoFit/>
          </a:bodyPr>
          <a:lstStyle/>
          <a:p>
            <a:pPr algn="l"/>
            <a:r>
              <a:rPr lang="en-US" sz="1200"/>
              <a:t>Microsoft 365 Groups videos</a:t>
            </a:r>
          </a:p>
        </p:txBody>
      </p:sp>
    </p:spTree>
    <p:extLst>
      <p:ext uri="{BB962C8B-B14F-4D97-AF65-F5344CB8AC3E}">
        <p14:creationId xmlns:p14="http://schemas.microsoft.com/office/powerpoint/2010/main" val="239459931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a:extLst>
              <a:ext uri="{FF2B5EF4-FFF2-40B4-BE49-F238E27FC236}">
                <a16:creationId xmlns:a16="http://schemas.microsoft.com/office/drawing/2014/main" id="{DB45A027-C3AD-4898-9ECB-B9DABAD1DFD4}"/>
              </a:ext>
            </a:extLst>
          </p:cNvPr>
          <p:cNvGraphicFramePr>
            <a:graphicFrameLocks noGrp="1"/>
          </p:cNvGraphicFramePr>
          <p:nvPr>
            <p:extLst>
              <p:ext uri="{D42A27DB-BD31-4B8C-83A1-F6EECF244321}">
                <p14:modId xmlns:p14="http://schemas.microsoft.com/office/powerpoint/2010/main" val="976621063"/>
              </p:ext>
            </p:extLst>
          </p:nvPr>
        </p:nvGraphicFramePr>
        <p:xfrm>
          <a:off x="588264" y="1248746"/>
          <a:ext cx="5641615" cy="2072640"/>
        </p:xfrm>
        <a:graphic>
          <a:graphicData uri="http://schemas.openxmlformats.org/drawingml/2006/table">
            <a:tbl>
              <a:tblPr>
                <a:tableStyleId>{2D5ABB26-0587-4C30-8999-92F81FD0307C}</a:tableStyleId>
              </a:tblPr>
              <a:tblGrid>
                <a:gridCol w="2187525">
                  <a:extLst>
                    <a:ext uri="{9D8B030D-6E8A-4147-A177-3AD203B41FA5}">
                      <a16:colId xmlns:a16="http://schemas.microsoft.com/office/drawing/2014/main" val="2695336379"/>
                    </a:ext>
                  </a:extLst>
                </a:gridCol>
                <a:gridCol w="3454090">
                  <a:extLst>
                    <a:ext uri="{9D8B030D-6E8A-4147-A177-3AD203B41FA5}">
                      <a16:colId xmlns:a16="http://schemas.microsoft.com/office/drawing/2014/main" val="1744310670"/>
                    </a:ext>
                  </a:extLst>
                </a:gridCol>
              </a:tblGrid>
              <a:tr h="236836">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400" b="0" u="none" strike="noStrike" kern="1200" cap="none" spc="0" normalizeH="0" baseline="0" noProof="0">
                          <a:ln>
                            <a:noFill/>
                          </a:ln>
                          <a:solidFill>
                            <a:srgbClr val="0078D4"/>
                          </a:solidFill>
                          <a:effectLst/>
                          <a:uLnTx/>
                          <a:uFillTx/>
                          <a:latin typeface="+mj-lt"/>
                        </a:rPr>
                        <a:t>Key Resources</a:t>
                      </a: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78D4"/>
                        </a:solidFill>
                        <a:effectLst/>
                        <a:uLnTx/>
                        <a:uFillTx/>
                        <a:latin typeface="+mj-lt"/>
                        <a:ea typeface="+mn-ea"/>
                        <a:cs typeface="+mn-cs"/>
                      </a:endParaRPr>
                    </a:p>
                  </a:txBody>
                  <a:tcPr marL="0" marR="0" marT="0" marB="0">
                    <a:noFill/>
                  </a:tcPr>
                </a:tc>
                <a:tc>
                  <a:txBody>
                    <a:bodyPr/>
                    <a:lstStyle/>
                    <a:p>
                      <a:endParaRPr lang="en-US" sz="2000"/>
                    </a:p>
                  </a:txBody>
                  <a:tcPr marL="0" marR="0" marT="0" marB="0">
                    <a:noFill/>
                  </a:tcPr>
                </a:tc>
                <a:extLst>
                  <a:ext uri="{0D108BD9-81ED-4DB2-BD59-A6C34878D82A}">
                    <a16:rowId xmlns:a16="http://schemas.microsoft.com/office/drawing/2014/main" val="2288682825"/>
                  </a:ext>
                </a:extLst>
              </a:tr>
              <a:tr h="236836">
                <a:tc>
                  <a:txBody>
                    <a:bodyPr/>
                    <a:lstStyle/>
                    <a:p>
                      <a:r>
                        <a:rPr lang="en-US" sz="2000"/>
                        <a:t>Tech Community</a:t>
                      </a:r>
                    </a:p>
                  </a:txBody>
                  <a:tcPr marL="0" marR="0" marT="0" marB="0">
                    <a:noFill/>
                  </a:tcPr>
                </a:tc>
                <a:tc>
                  <a:txBody>
                    <a:bodyPr/>
                    <a:lstStyle/>
                    <a:p>
                      <a:r>
                        <a:rPr lang="en-US" sz="2000">
                          <a:hlinkClick r:id="rId3"/>
                        </a:rPr>
                        <a:t>aka.ms/M365GroupsTC </a:t>
                      </a:r>
                      <a:endParaRPr lang="en-US" sz="2000"/>
                    </a:p>
                  </a:txBody>
                  <a:tcPr marL="0" marR="0" marT="0" marB="0">
                    <a:noFill/>
                  </a:tcPr>
                </a:tc>
                <a:extLst>
                  <a:ext uri="{0D108BD9-81ED-4DB2-BD59-A6C34878D82A}">
                    <a16:rowId xmlns:a16="http://schemas.microsoft.com/office/drawing/2014/main" val="263429036"/>
                  </a:ext>
                </a:extLst>
              </a:tr>
              <a:tr h="236836">
                <a:tc>
                  <a:txBody>
                    <a:bodyPr/>
                    <a:lstStyle/>
                    <a:p>
                      <a:r>
                        <a:rPr lang="en-US" sz="2000"/>
                        <a:t>User voice</a:t>
                      </a:r>
                    </a:p>
                  </a:txBody>
                  <a:tcPr marL="0" marR="0" marT="0" marB="0">
                    <a:noFill/>
                  </a:tcPr>
                </a:tc>
                <a:tc>
                  <a:txBody>
                    <a:bodyPr/>
                    <a:lstStyle/>
                    <a:p>
                      <a:r>
                        <a:rPr lang="en-US" sz="2000">
                          <a:hlinkClick r:id="rId4"/>
                        </a:rPr>
                        <a:t>aka.ms/M365GroupsUV</a:t>
                      </a:r>
                      <a:endParaRPr lang="en-US" sz="2000"/>
                    </a:p>
                  </a:txBody>
                  <a:tcPr marL="0" marR="0" marT="0" marB="0">
                    <a:noFill/>
                  </a:tcPr>
                </a:tc>
                <a:extLst>
                  <a:ext uri="{0D108BD9-81ED-4DB2-BD59-A6C34878D82A}">
                    <a16:rowId xmlns:a16="http://schemas.microsoft.com/office/drawing/2014/main" val="1425163154"/>
                  </a:ext>
                </a:extLst>
              </a:tr>
              <a:tr h="236836">
                <a:tc>
                  <a:txBody>
                    <a:bodyPr/>
                    <a:lstStyle/>
                    <a:p>
                      <a:r>
                        <a:rPr lang="en-US" sz="2000"/>
                        <a:t>Microsoft Graph</a:t>
                      </a:r>
                    </a:p>
                  </a:txBody>
                  <a:tcPr marL="0" marR="0" marT="0" marB="0">
                    <a:noFill/>
                  </a:tcPr>
                </a:tc>
                <a:tc>
                  <a:txBody>
                    <a:bodyPr/>
                    <a:lstStyle/>
                    <a:p>
                      <a:r>
                        <a:rPr lang="en-US" sz="2000">
                          <a:hlinkClick r:id="rId5"/>
                        </a:rPr>
                        <a:t>aka.ms/M365GroupsGraph</a:t>
                      </a:r>
                      <a:endParaRPr lang="en-US" sz="2000"/>
                    </a:p>
                  </a:txBody>
                  <a:tcPr marL="0" marR="0" marT="0" marB="0">
                    <a:noFill/>
                  </a:tcPr>
                </a:tc>
                <a:extLst>
                  <a:ext uri="{0D108BD9-81ED-4DB2-BD59-A6C34878D82A}">
                    <a16:rowId xmlns:a16="http://schemas.microsoft.com/office/drawing/2014/main" val="416518875"/>
                  </a:ext>
                </a:extLst>
              </a:tr>
              <a:tr h="236836">
                <a:tc>
                  <a:txBody>
                    <a:bodyPr/>
                    <a:lstStyle/>
                    <a:p>
                      <a:r>
                        <a:rPr kumimoji="0" lang="en-US" sz="2000" u="none" strike="noStrike" kern="1200" cap="none" spc="0" normalizeH="0" baseline="0" noProof="0">
                          <a:ln>
                            <a:noFill/>
                          </a:ln>
                          <a:effectLst/>
                          <a:uLnTx/>
                          <a:uFillTx/>
                        </a:rPr>
                        <a:t>Roadmap</a:t>
                      </a:r>
                      <a:endParaRPr lang="en-US" sz="2000"/>
                    </a:p>
                  </a:txBody>
                  <a:tcPr marL="0" marR="0" marT="0" marB="0">
                    <a:noFill/>
                  </a:tcPr>
                </a:tc>
                <a:tc>
                  <a:txBody>
                    <a:bodyPr/>
                    <a:lstStyle/>
                    <a:p>
                      <a:r>
                        <a:rPr kumimoji="0" lang="en-US" sz="2000" u="none" strike="noStrike" kern="1200" cap="none" spc="0" normalizeH="0" baseline="0" noProof="0">
                          <a:ln>
                            <a:noFill/>
                          </a:ln>
                          <a:effectLst/>
                          <a:uLnTx/>
                          <a:uFillTx/>
                          <a:hlinkClick r:id="rId6"/>
                        </a:rPr>
                        <a:t>office.com/roadmap</a:t>
                      </a:r>
                      <a:endParaRPr lang="en-US" sz="2000"/>
                    </a:p>
                  </a:txBody>
                  <a:tcPr marL="0" marR="0" marT="0" marB="0">
                    <a:noFill/>
                  </a:tcPr>
                </a:tc>
                <a:extLst>
                  <a:ext uri="{0D108BD9-81ED-4DB2-BD59-A6C34878D82A}">
                    <a16:rowId xmlns:a16="http://schemas.microsoft.com/office/drawing/2014/main" val="3401308534"/>
                  </a:ext>
                </a:extLst>
              </a:tr>
              <a:tr h="236836">
                <a:tc>
                  <a:txBody>
                    <a:bodyPr/>
                    <a:lstStyle/>
                    <a:p>
                      <a:r>
                        <a:rPr kumimoji="0" lang="en-US" sz="2000" u="none" strike="noStrike" kern="1200" cap="none" spc="0" normalizeH="0" baseline="0" noProof="0">
                          <a:ln>
                            <a:noFill/>
                          </a:ln>
                          <a:effectLst/>
                          <a:uLnTx/>
                          <a:uFillTx/>
                        </a:rPr>
                        <a:t>FastTrack</a:t>
                      </a:r>
                      <a:endParaRPr lang="en-US" sz="2000"/>
                    </a:p>
                  </a:txBody>
                  <a:tcPr marL="0" marR="0" marT="0" marB="0">
                    <a:noFill/>
                  </a:tcPr>
                </a:tc>
                <a:tc>
                  <a:txBody>
                    <a:bodyPr/>
                    <a:lstStyle/>
                    <a:p>
                      <a:r>
                        <a:rPr lang="en-US" sz="2000" dirty="0">
                          <a:hlinkClick r:id="rId7"/>
                        </a:rPr>
                        <a:t>microsoft.com/</a:t>
                      </a:r>
                      <a:r>
                        <a:rPr lang="en-US" sz="2000" dirty="0" err="1">
                          <a:hlinkClick r:id="rId7"/>
                        </a:rPr>
                        <a:t>fasttrack</a:t>
                      </a:r>
                      <a:endParaRPr lang="en-US" sz="2000" dirty="0"/>
                    </a:p>
                  </a:txBody>
                  <a:tcPr marL="0" marR="0" marT="0" marB="0">
                    <a:noFill/>
                  </a:tcPr>
                </a:tc>
                <a:extLst>
                  <a:ext uri="{0D108BD9-81ED-4DB2-BD59-A6C34878D82A}">
                    <a16:rowId xmlns:a16="http://schemas.microsoft.com/office/drawing/2014/main" val="1190796382"/>
                  </a:ext>
                </a:extLst>
              </a:tr>
            </a:tbl>
          </a:graphicData>
        </a:graphic>
      </p:graphicFrame>
      <p:cxnSp>
        <p:nvCxnSpPr>
          <p:cNvPr id="15" name="Straight Connector 14">
            <a:extLst>
              <a:ext uri="{FF2B5EF4-FFF2-40B4-BE49-F238E27FC236}">
                <a16:creationId xmlns:a16="http://schemas.microsoft.com/office/drawing/2014/main" id="{3AF89604-566E-43B4-BD56-93347C11555D}"/>
              </a:ext>
            </a:extLst>
          </p:cNvPr>
          <p:cNvCxnSpPr/>
          <p:nvPr/>
        </p:nvCxnSpPr>
        <p:spPr>
          <a:xfrm>
            <a:off x="588263" y="1203933"/>
            <a:ext cx="5641616" cy="0"/>
          </a:xfrm>
          <a:prstGeom prst="line">
            <a:avLst/>
          </a:prstGeom>
          <a:ln w="19050">
            <a:solidFill>
              <a:schemeClr val="bg2">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1C571A2-471F-45F3-8B29-0B8ABAEB6676}"/>
              </a:ext>
            </a:extLst>
          </p:cNvPr>
          <p:cNvSpPr/>
          <p:nvPr/>
        </p:nvSpPr>
        <p:spPr bwMode="auto">
          <a:xfrm>
            <a:off x="6921544" y="486"/>
            <a:ext cx="5269592" cy="6857023"/>
          </a:xfrm>
          <a:prstGeom prst="rect">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defTabSz="914102" fontAlgn="base">
              <a:spcBef>
                <a:spcPct val="0"/>
              </a:spcBef>
              <a:spcAft>
                <a:spcPct val="0"/>
              </a:spcAft>
            </a:pPr>
            <a:endParaRPr lang="en-US" sz="1961" err="1">
              <a:gradFill>
                <a:gsLst>
                  <a:gs pos="0">
                    <a:srgbClr val="FFFFFF"/>
                  </a:gs>
                  <a:gs pos="100000">
                    <a:srgbClr val="FFFFFF"/>
                  </a:gs>
                </a:gsLst>
                <a:lin ang="5400000" scaled="0"/>
              </a:gradFill>
              <a:ea typeface="Segoe UI" pitchFamily="34" charset="0"/>
              <a:cs typeface="Segoe UI" pitchFamily="34" charset="0"/>
            </a:endParaRPr>
          </a:p>
        </p:txBody>
      </p:sp>
      <p:sp>
        <p:nvSpPr>
          <p:cNvPr id="27" name="Title 26">
            <a:extLst>
              <a:ext uri="{FF2B5EF4-FFF2-40B4-BE49-F238E27FC236}">
                <a16:creationId xmlns:a16="http://schemas.microsoft.com/office/drawing/2014/main" id="{128C90ED-3535-484C-A924-EA46BC69BF82}"/>
              </a:ext>
            </a:extLst>
          </p:cNvPr>
          <p:cNvSpPr>
            <a:spLocks noGrp="1"/>
          </p:cNvSpPr>
          <p:nvPr>
            <p:ph type="title"/>
          </p:nvPr>
        </p:nvSpPr>
        <p:spPr>
          <a:xfrm>
            <a:off x="588263" y="457200"/>
            <a:ext cx="2380020" cy="553998"/>
          </a:xfrm>
        </p:spPr>
        <p:txBody>
          <a:bodyPr/>
          <a:lstStyle/>
          <a:p>
            <a:r>
              <a:rPr lang="en-US"/>
              <a:t>Thank you!</a:t>
            </a:r>
          </a:p>
        </p:txBody>
      </p:sp>
      <p:sp>
        <p:nvSpPr>
          <p:cNvPr id="3" name="Text Placeholder 4">
            <a:extLst>
              <a:ext uri="{FF2B5EF4-FFF2-40B4-BE49-F238E27FC236}">
                <a16:creationId xmlns:a16="http://schemas.microsoft.com/office/drawing/2014/main" id="{F35BED9D-1C22-4CF2-91CB-506D24FA7C2E}"/>
              </a:ext>
            </a:extLst>
          </p:cNvPr>
          <p:cNvSpPr txBox="1">
            <a:spLocks/>
          </p:cNvSpPr>
          <p:nvPr/>
        </p:nvSpPr>
        <p:spPr>
          <a:xfrm>
            <a:off x="1706542" y="3852121"/>
            <a:ext cx="7478025" cy="1015663"/>
          </a:xfrm>
          <a:prstGeom prst="rect">
            <a:avLst/>
          </a:prstGeom>
          <a:noFill/>
        </p:spPr>
        <p:txBody>
          <a:bodyPr vert="horz" wrap="square" lIns="0" tIns="0" rIns="0" bIns="0" rtlCol="0" anchor="t">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gradFill>
                  <a:gsLst>
                    <a:gs pos="91000">
                      <a:schemeClr val="tx1"/>
                    </a:gs>
                    <a:gs pos="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a:cs typeface="Segoe UI"/>
              </a:rPr>
              <a:t>Venkat Ayyadevara</a:t>
            </a:r>
          </a:p>
          <a:p>
            <a:r>
              <a:rPr lang="en-US" sz="1600">
                <a:cs typeface="Segoe UI"/>
              </a:rPr>
              <a:t>Partner Group Program Manager</a:t>
            </a:r>
          </a:p>
          <a:p>
            <a:r>
              <a:rPr lang="en-US" sz="1600">
                <a:cs typeface="Segoe UI"/>
              </a:rPr>
              <a:t>venkat.ayyadevara@microsoft.com |      @vrayyadevara</a:t>
            </a:r>
          </a:p>
          <a:p>
            <a:r>
              <a:rPr lang="en-US" sz="1600">
                <a:cs typeface="Segoe UI"/>
              </a:rPr>
              <a:t>Microsoft 365 Groups</a:t>
            </a:r>
          </a:p>
        </p:txBody>
      </p:sp>
      <p:sp>
        <p:nvSpPr>
          <p:cNvPr id="6" name="Text Placeholder 4">
            <a:extLst>
              <a:ext uri="{FF2B5EF4-FFF2-40B4-BE49-F238E27FC236}">
                <a16:creationId xmlns:a16="http://schemas.microsoft.com/office/drawing/2014/main" id="{7CE16EE4-3D9E-4519-8972-95F5F4500EB5}"/>
              </a:ext>
            </a:extLst>
          </p:cNvPr>
          <p:cNvSpPr txBox="1">
            <a:spLocks/>
          </p:cNvSpPr>
          <p:nvPr/>
        </p:nvSpPr>
        <p:spPr>
          <a:xfrm>
            <a:off x="1706542" y="5069219"/>
            <a:ext cx="7478025" cy="984885"/>
          </a:xfrm>
          <a:prstGeom prst="rect">
            <a:avLst/>
          </a:prstGeom>
          <a:noFill/>
        </p:spPr>
        <p:txBody>
          <a:bodyPr vert="horz" wrap="square" lIns="0" tIns="0" rIns="0" bIns="0" rtlCol="0" anchor="t">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gradFill>
                  <a:gsLst>
                    <a:gs pos="91000">
                      <a:schemeClr val="tx1"/>
                    </a:gs>
                    <a:gs pos="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a:cs typeface="Segoe UI"/>
              </a:rPr>
              <a:t>Mike McLean</a:t>
            </a:r>
            <a:endParaRPr lang="en-US" sz="1600" b="1"/>
          </a:p>
          <a:p>
            <a:r>
              <a:rPr lang="en-US" sz="1600">
                <a:cs typeface="Segoe UI"/>
              </a:rPr>
              <a:t>Principal Program Manager</a:t>
            </a:r>
          </a:p>
          <a:p>
            <a:r>
              <a:rPr lang="en-US" sz="1600">
                <a:cs typeface="Segoe UI"/>
              </a:rPr>
              <a:t>mmclean@microsoft.com |      @mikemcleanlive</a:t>
            </a:r>
          </a:p>
          <a:p>
            <a:r>
              <a:rPr lang="en-US" sz="1600">
                <a:cs typeface="Segoe UI"/>
              </a:rPr>
              <a:t>Microsoft 365 Groups</a:t>
            </a:r>
          </a:p>
        </p:txBody>
      </p:sp>
      <p:pic>
        <p:nvPicPr>
          <p:cNvPr id="7" name="Picture 6" descr="A picture containing ax&#10;&#10;Description automatically generated">
            <a:extLst>
              <a:ext uri="{FF2B5EF4-FFF2-40B4-BE49-F238E27FC236}">
                <a16:creationId xmlns:a16="http://schemas.microsoft.com/office/drawing/2014/main" id="{D5283089-4D0D-45E1-9106-A1BDFFCF722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960132" y="4386596"/>
            <a:ext cx="241978" cy="200013"/>
          </a:xfrm>
          <a:prstGeom prst="rect">
            <a:avLst/>
          </a:prstGeom>
        </p:spPr>
      </p:pic>
      <p:pic>
        <p:nvPicPr>
          <p:cNvPr id="8" name="Picture 7" descr="A picture containing ax&#10;&#10;Description automatically generated">
            <a:extLst>
              <a:ext uri="{FF2B5EF4-FFF2-40B4-BE49-F238E27FC236}">
                <a16:creationId xmlns:a16="http://schemas.microsoft.com/office/drawing/2014/main" id="{7EBFF3EF-AF75-4106-814E-4E549F10ED8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48514" y="5609340"/>
            <a:ext cx="241978" cy="200013"/>
          </a:xfrm>
          <a:prstGeom prst="rect">
            <a:avLst/>
          </a:prstGeom>
        </p:spPr>
      </p:pic>
      <p:pic>
        <p:nvPicPr>
          <p:cNvPr id="9" name="Picture 8">
            <a:extLst>
              <a:ext uri="{FF2B5EF4-FFF2-40B4-BE49-F238E27FC236}">
                <a16:creationId xmlns:a16="http://schemas.microsoft.com/office/drawing/2014/main" id="{C5806BD9-399F-44A0-BC23-3853B2ECE10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5072752"/>
            <a:ext cx="736601" cy="736601"/>
          </a:xfrm>
          <a:prstGeom prst="ellipse">
            <a:avLst/>
          </a:prstGeom>
          <a:ln w="63500" cap="rnd">
            <a:noFill/>
          </a:ln>
          <a:effectLst>
            <a:outerShdw blurRad="50800" dist="38100" dir="5400000" algn="t"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20" name="Picture 2" descr="Venkat Ayyadevara">
            <a:extLst>
              <a:ext uri="{FF2B5EF4-FFF2-40B4-BE49-F238E27FC236}">
                <a16:creationId xmlns:a16="http://schemas.microsoft.com/office/drawing/2014/main" id="{DA142865-62C4-4975-A125-FE78C731654F}"/>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93618" y="3852121"/>
            <a:ext cx="768113" cy="768113"/>
          </a:xfrm>
          <a:prstGeom prst="ellipse">
            <a:avLst/>
          </a:prstGeom>
          <a:ln w="63500" cap="rnd">
            <a:noFill/>
          </a:ln>
          <a:effectLst>
            <a:outerShdw blurRad="50800" dist="38100" dir="5400000" algn="t"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22" name="Straight Connector 21">
            <a:extLst>
              <a:ext uri="{FF2B5EF4-FFF2-40B4-BE49-F238E27FC236}">
                <a16:creationId xmlns:a16="http://schemas.microsoft.com/office/drawing/2014/main" id="{7C944F2D-480A-42F9-B36B-31FF75BCE7E0}"/>
              </a:ext>
            </a:extLst>
          </p:cNvPr>
          <p:cNvCxnSpPr>
            <a:cxnSpLocks/>
          </p:cNvCxnSpPr>
          <p:nvPr/>
        </p:nvCxnSpPr>
        <p:spPr>
          <a:xfrm>
            <a:off x="588263" y="3418258"/>
            <a:ext cx="5641616" cy="0"/>
          </a:xfrm>
          <a:prstGeom prst="line">
            <a:avLst/>
          </a:prstGeom>
          <a:ln w="19050">
            <a:solidFill>
              <a:schemeClr val="bg2">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4041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BF15BD-001C-49B3-9A01-B39DEDA47564}"/>
              </a:ext>
            </a:extLst>
          </p:cNvPr>
          <p:cNvSpPr>
            <a:spLocks noGrp="1"/>
          </p:cNvSpPr>
          <p:nvPr>
            <p:ph type="title"/>
          </p:nvPr>
        </p:nvSpPr>
        <p:spPr>
          <a:xfrm>
            <a:off x="585216" y="2309812"/>
            <a:ext cx="3182027" cy="553998"/>
          </a:xfrm>
        </p:spPr>
        <p:txBody>
          <a:bodyPr/>
          <a:lstStyle/>
          <a:p>
            <a:r>
              <a:rPr lang="en-US"/>
              <a:t>Agenda</a:t>
            </a:r>
          </a:p>
        </p:txBody>
      </p:sp>
      <p:cxnSp>
        <p:nvCxnSpPr>
          <p:cNvPr id="47" name="Straight Connector 46">
            <a:extLst>
              <a:ext uri="{FF2B5EF4-FFF2-40B4-BE49-F238E27FC236}">
                <a16:creationId xmlns:a16="http://schemas.microsoft.com/office/drawing/2014/main" id="{FDD1C886-1A67-4C85-8722-E599864314BE}"/>
              </a:ext>
            </a:extLst>
          </p:cNvPr>
          <p:cNvCxnSpPr>
            <a:cxnSpLocks/>
            <a:stCxn id="49" idx="2"/>
            <a:endCxn id="67" idx="6"/>
          </p:cNvCxnSpPr>
          <p:nvPr/>
        </p:nvCxnSpPr>
        <p:spPr>
          <a:xfrm>
            <a:off x="4718057" y="2991708"/>
            <a:ext cx="6399629" cy="0"/>
          </a:xfrm>
          <a:prstGeom prst="line">
            <a:avLst/>
          </a:prstGeom>
          <a:ln w="57150">
            <a:solidFill>
              <a:srgbClr val="0078D4"/>
            </a:solidFill>
            <a:headEnd type="none" w="lg" len="med"/>
            <a:tailEnd type="none" w="lg" len="med"/>
          </a:ln>
        </p:spPr>
        <p:style>
          <a:lnRef idx="1">
            <a:schemeClr val="accent3"/>
          </a:lnRef>
          <a:fillRef idx="0">
            <a:schemeClr val="accent3"/>
          </a:fillRef>
          <a:effectRef idx="0">
            <a:schemeClr val="accent3"/>
          </a:effectRef>
          <a:fontRef idx="minor">
            <a:schemeClr val="tx1"/>
          </a:fontRef>
        </p:style>
      </p:cxnSp>
      <p:sp>
        <p:nvSpPr>
          <p:cNvPr id="51" name="Text Placeholder 2">
            <a:extLst>
              <a:ext uri="{FF2B5EF4-FFF2-40B4-BE49-F238E27FC236}">
                <a16:creationId xmlns:a16="http://schemas.microsoft.com/office/drawing/2014/main" id="{33E27A4C-BAE1-4938-945E-CCB3B78A5B76}"/>
              </a:ext>
            </a:extLst>
          </p:cNvPr>
          <p:cNvSpPr txBox="1">
            <a:spLocks/>
          </p:cNvSpPr>
          <p:nvPr/>
        </p:nvSpPr>
        <p:spPr>
          <a:xfrm>
            <a:off x="4124239" y="3904199"/>
            <a:ext cx="2347949" cy="369332"/>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914367">
              <a:defRPr/>
            </a:pPr>
            <a:r>
              <a:rPr lang="en-US" sz="2400">
                <a:solidFill>
                  <a:srgbClr val="2F2F2F"/>
                </a:solidFill>
                <a:effectLst>
                  <a:outerShdw blurRad="38100" dist="38100" dir="2700000" algn="tl">
                    <a:srgbClr val="000000">
                      <a:alpha val="43137"/>
                    </a:srgbClr>
                  </a:outerShdw>
                </a:effectLst>
                <a:latin typeface="Segoe UI Light"/>
              </a:rPr>
              <a:t>Overview</a:t>
            </a:r>
          </a:p>
        </p:txBody>
      </p:sp>
      <p:cxnSp>
        <p:nvCxnSpPr>
          <p:cNvPr id="53" name="Straight Connector 52">
            <a:extLst>
              <a:ext uri="{FF2B5EF4-FFF2-40B4-BE49-F238E27FC236}">
                <a16:creationId xmlns:a16="http://schemas.microsoft.com/office/drawing/2014/main" id="{A9BE51B7-BFB6-45F3-BF91-738B3BF53CEC}"/>
              </a:ext>
            </a:extLst>
          </p:cNvPr>
          <p:cNvCxnSpPr>
            <a:cxnSpLocks/>
          </p:cNvCxnSpPr>
          <p:nvPr/>
        </p:nvCxnSpPr>
        <p:spPr>
          <a:xfrm>
            <a:off x="6550180" y="3693048"/>
            <a:ext cx="0" cy="1360889"/>
          </a:xfrm>
          <a:prstGeom prst="line">
            <a:avLst/>
          </a:prstGeom>
          <a:ln>
            <a:solidFill>
              <a:srgbClr val="0078D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5" name="Text Placeholder 2">
            <a:extLst>
              <a:ext uri="{FF2B5EF4-FFF2-40B4-BE49-F238E27FC236}">
                <a16:creationId xmlns:a16="http://schemas.microsoft.com/office/drawing/2014/main" id="{0E9D3D31-960A-4252-9351-F0E9E21AD9E6}"/>
              </a:ext>
            </a:extLst>
          </p:cNvPr>
          <p:cNvSpPr txBox="1">
            <a:spLocks/>
          </p:cNvSpPr>
          <p:nvPr/>
        </p:nvSpPr>
        <p:spPr>
          <a:xfrm>
            <a:off x="6906619" y="3904199"/>
            <a:ext cx="2061893" cy="369332"/>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914367">
              <a:defRPr/>
            </a:pPr>
            <a:r>
              <a:rPr lang="en-US" sz="2400">
                <a:solidFill>
                  <a:srgbClr val="2F2F2F"/>
                </a:solidFill>
                <a:effectLst>
                  <a:outerShdw blurRad="38100" dist="38100" dir="2700000" algn="tl">
                    <a:srgbClr val="000000">
                      <a:alpha val="43137"/>
                    </a:srgbClr>
                  </a:outerShdw>
                </a:effectLst>
                <a:latin typeface="Segoe UI Light"/>
              </a:rPr>
              <a:t>Innovations</a:t>
            </a:r>
          </a:p>
        </p:txBody>
      </p:sp>
      <p:cxnSp>
        <p:nvCxnSpPr>
          <p:cNvPr id="71" name="Straight Connector 70">
            <a:extLst>
              <a:ext uri="{FF2B5EF4-FFF2-40B4-BE49-F238E27FC236}">
                <a16:creationId xmlns:a16="http://schemas.microsoft.com/office/drawing/2014/main" id="{4B24B92B-D1D4-4FD3-8119-34CFD896316C}"/>
              </a:ext>
            </a:extLst>
          </p:cNvPr>
          <p:cNvCxnSpPr>
            <a:cxnSpLocks/>
          </p:cNvCxnSpPr>
          <p:nvPr/>
        </p:nvCxnSpPr>
        <p:spPr>
          <a:xfrm>
            <a:off x="9291175" y="3736699"/>
            <a:ext cx="0" cy="1317238"/>
          </a:xfrm>
          <a:prstGeom prst="line">
            <a:avLst/>
          </a:prstGeom>
          <a:ln>
            <a:solidFill>
              <a:srgbClr val="0078D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3" name="Text Placeholder 2">
            <a:extLst>
              <a:ext uri="{FF2B5EF4-FFF2-40B4-BE49-F238E27FC236}">
                <a16:creationId xmlns:a16="http://schemas.microsoft.com/office/drawing/2014/main" id="{A6997292-A7DB-4BA0-80CE-ED9A5AAACE96}"/>
              </a:ext>
            </a:extLst>
          </p:cNvPr>
          <p:cNvSpPr txBox="1">
            <a:spLocks/>
          </p:cNvSpPr>
          <p:nvPr/>
        </p:nvSpPr>
        <p:spPr>
          <a:xfrm>
            <a:off x="9184093" y="3904199"/>
            <a:ext cx="2760414" cy="369332"/>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400">
                <a:solidFill>
                  <a:srgbClr val="2F2F2F"/>
                </a:solidFill>
                <a:effectLst>
                  <a:outerShdw blurRad="38100" dist="38100" dir="2700000" algn="tl">
                    <a:srgbClr val="000000">
                      <a:alpha val="43137"/>
                    </a:srgbClr>
                  </a:outerShdw>
                </a:effectLst>
                <a:latin typeface="Segoe UI Light"/>
              </a:rPr>
              <a:t>Roadmap</a:t>
            </a:r>
          </a:p>
        </p:txBody>
      </p:sp>
      <p:sp>
        <p:nvSpPr>
          <p:cNvPr id="67" name="Oval 66">
            <a:extLst>
              <a:ext uri="{FF2B5EF4-FFF2-40B4-BE49-F238E27FC236}">
                <a16:creationId xmlns:a16="http://schemas.microsoft.com/office/drawing/2014/main" id="{402909D0-FBF9-4F92-A675-D213AF7B2939}"/>
              </a:ext>
            </a:extLst>
          </p:cNvPr>
          <p:cNvSpPr/>
          <p:nvPr/>
        </p:nvSpPr>
        <p:spPr bwMode="auto">
          <a:xfrm>
            <a:off x="9969043" y="2431274"/>
            <a:ext cx="1148643" cy="1120867"/>
          </a:xfrm>
          <a:prstGeom prst="ellipse">
            <a:avLst/>
          </a:prstGeom>
          <a:solidFill>
            <a:schemeClr val="bg1"/>
          </a:solidFill>
          <a:ln>
            <a:solidFill>
              <a:srgbClr val="2F2F2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69" name="Oval 68">
            <a:extLst>
              <a:ext uri="{FF2B5EF4-FFF2-40B4-BE49-F238E27FC236}">
                <a16:creationId xmlns:a16="http://schemas.microsoft.com/office/drawing/2014/main" id="{EBDE66AB-0E8B-45F4-9CFE-120149DC626F}"/>
              </a:ext>
            </a:extLst>
          </p:cNvPr>
          <p:cNvSpPr/>
          <p:nvPr/>
        </p:nvSpPr>
        <p:spPr bwMode="auto">
          <a:xfrm>
            <a:off x="10045757" y="2504700"/>
            <a:ext cx="995216" cy="971150"/>
          </a:xfrm>
          <a:prstGeom prst="ellipse">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49" name="Oval 48">
            <a:extLst>
              <a:ext uri="{FF2B5EF4-FFF2-40B4-BE49-F238E27FC236}">
                <a16:creationId xmlns:a16="http://schemas.microsoft.com/office/drawing/2014/main" id="{C1CCD933-200D-45C4-89D3-5BEE346A617D}"/>
              </a:ext>
            </a:extLst>
          </p:cNvPr>
          <p:cNvSpPr/>
          <p:nvPr/>
        </p:nvSpPr>
        <p:spPr bwMode="auto">
          <a:xfrm>
            <a:off x="4718057" y="2431274"/>
            <a:ext cx="1148643" cy="1120867"/>
          </a:xfrm>
          <a:prstGeom prst="ellipse">
            <a:avLst/>
          </a:prstGeom>
          <a:solidFill>
            <a:schemeClr val="bg1"/>
          </a:solidFill>
          <a:ln>
            <a:solidFill>
              <a:srgbClr val="2F2F2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61" name="Oval 60">
            <a:extLst>
              <a:ext uri="{FF2B5EF4-FFF2-40B4-BE49-F238E27FC236}">
                <a16:creationId xmlns:a16="http://schemas.microsoft.com/office/drawing/2014/main" id="{CAFEB64F-2886-4711-9875-D10647C8A3CF}"/>
              </a:ext>
            </a:extLst>
          </p:cNvPr>
          <p:cNvSpPr/>
          <p:nvPr/>
        </p:nvSpPr>
        <p:spPr bwMode="auto">
          <a:xfrm>
            <a:off x="4794771" y="2504700"/>
            <a:ext cx="995216" cy="971150"/>
          </a:xfrm>
          <a:prstGeom prst="ellipse">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75" name="Oval 74">
            <a:extLst>
              <a:ext uri="{FF2B5EF4-FFF2-40B4-BE49-F238E27FC236}">
                <a16:creationId xmlns:a16="http://schemas.microsoft.com/office/drawing/2014/main" id="{872ACF24-B598-469B-A959-D8BF0A8183F9}"/>
              </a:ext>
            </a:extLst>
          </p:cNvPr>
          <p:cNvSpPr/>
          <p:nvPr/>
        </p:nvSpPr>
        <p:spPr bwMode="auto">
          <a:xfrm>
            <a:off x="7362279" y="2431274"/>
            <a:ext cx="1148643" cy="1120867"/>
          </a:xfrm>
          <a:prstGeom prst="ellipse">
            <a:avLst/>
          </a:prstGeom>
          <a:solidFill>
            <a:schemeClr val="bg1"/>
          </a:solidFill>
          <a:ln>
            <a:solidFill>
              <a:srgbClr val="2F2F2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77" name="Oval 76">
            <a:extLst>
              <a:ext uri="{FF2B5EF4-FFF2-40B4-BE49-F238E27FC236}">
                <a16:creationId xmlns:a16="http://schemas.microsoft.com/office/drawing/2014/main" id="{EAD1E6F9-5B8E-4B0D-91B3-649326CCF8A6}"/>
              </a:ext>
            </a:extLst>
          </p:cNvPr>
          <p:cNvSpPr/>
          <p:nvPr/>
        </p:nvSpPr>
        <p:spPr bwMode="auto">
          <a:xfrm>
            <a:off x="7438992" y="2504700"/>
            <a:ext cx="995216" cy="971150"/>
          </a:xfrm>
          <a:prstGeom prst="ellipse">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a:gradFill>
                <a:gsLst>
                  <a:gs pos="40075">
                    <a:srgbClr val="FFFFFF"/>
                  </a:gs>
                  <a:gs pos="30000">
                    <a:srgbClr val="FFFFFF"/>
                  </a:gs>
                </a:gsLst>
                <a:lin ang="5400000" scaled="0"/>
              </a:gradFill>
            </a:endParaRPr>
          </a:p>
        </p:txBody>
      </p:sp>
      <p:pic>
        <p:nvPicPr>
          <p:cNvPr id="2" name="Graphic 1" descr="Users">
            <a:extLst>
              <a:ext uri="{FF2B5EF4-FFF2-40B4-BE49-F238E27FC236}">
                <a16:creationId xmlns:a16="http://schemas.microsoft.com/office/drawing/2014/main" id="{627A1689-590A-469C-ACF9-9F3213E17D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93793" y="2618510"/>
            <a:ext cx="625604" cy="696681"/>
          </a:xfrm>
          <a:prstGeom prst="rect">
            <a:avLst/>
          </a:prstGeom>
        </p:spPr>
      </p:pic>
      <p:pic>
        <p:nvPicPr>
          <p:cNvPr id="7" name="Graphic 6" descr="Map with pin">
            <a:extLst>
              <a:ext uri="{FF2B5EF4-FFF2-40B4-BE49-F238E27FC236}">
                <a16:creationId xmlns:a16="http://schemas.microsoft.com/office/drawing/2014/main" id="{55BB8C87-569B-456C-A56D-7C23096EC5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42315" y="2671431"/>
            <a:ext cx="602097" cy="602097"/>
          </a:xfrm>
          <a:prstGeom prst="rect">
            <a:avLst/>
          </a:prstGeom>
        </p:spPr>
      </p:pic>
      <p:pic>
        <p:nvPicPr>
          <p:cNvPr id="5" name="Graphic 4" descr="Head with gears">
            <a:extLst>
              <a:ext uri="{FF2B5EF4-FFF2-40B4-BE49-F238E27FC236}">
                <a16:creationId xmlns:a16="http://schemas.microsoft.com/office/drawing/2014/main" id="{62DFA7DB-86C8-4B7C-84AC-070B5AF649A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92539" y="2627068"/>
            <a:ext cx="688123" cy="688123"/>
          </a:xfrm>
          <a:prstGeom prst="rect">
            <a:avLst/>
          </a:prstGeom>
        </p:spPr>
      </p:pic>
      <p:sp>
        <p:nvSpPr>
          <p:cNvPr id="9" name="Title 1">
            <a:extLst>
              <a:ext uri="{FF2B5EF4-FFF2-40B4-BE49-F238E27FC236}">
                <a16:creationId xmlns:a16="http://schemas.microsoft.com/office/drawing/2014/main" id="{652F9CE7-B120-4F32-A835-DF17B0D2CF43}"/>
              </a:ext>
            </a:extLst>
          </p:cNvPr>
          <p:cNvSpPr txBox="1">
            <a:spLocks/>
          </p:cNvSpPr>
          <p:nvPr/>
        </p:nvSpPr>
        <p:spPr>
          <a:xfrm>
            <a:off x="588263" y="457200"/>
            <a:ext cx="9151159" cy="553998"/>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Microsoft 365 Groups</a:t>
            </a:r>
          </a:p>
        </p:txBody>
      </p:sp>
    </p:spTree>
    <p:extLst>
      <p:ext uri="{BB962C8B-B14F-4D97-AF65-F5344CB8AC3E}">
        <p14:creationId xmlns:p14="http://schemas.microsoft.com/office/powerpoint/2010/main" val="111421608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36567-7BE6-4ED7-9C5D-3972F3120F2E}"/>
              </a:ext>
            </a:extLst>
          </p:cNvPr>
          <p:cNvSpPr>
            <a:spLocks noGrp="1"/>
          </p:cNvSpPr>
          <p:nvPr>
            <p:ph type="title"/>
          </p:nvPr>
        </p:nvSpPr>
        <p:spPr>
          <a:xfrm>
            <a:off x="588263" y="2809249"/>
            <a:ext cx="4384666" cy="1107996"/>
          </a:xfrm>
        </p:spPr>
        <p:txBody>
          <a:bodyPr wrap="square" anchor="b">
            <a:normAutofit/>
          </a:bodyPr>
          <a:lstStyle/>
          <a:p>
            <a:r>
              <a:rPr lang="en-US"/>
              <a:t>Microsoft 365 Groups Overview</a:t>
            </a:r>
          </a:p>
        </p:txBody>
      </p:sp>
    </p:spTree>
    <p:extLst>
      <p:ext uri="{BB962C8B-B14F-4D97-AF65-F5344CB8AC3E}">
        <p14:creationId xmlns:p14="http://schemas.microsoft.com/office/powerpoint/2010/main" val="160732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6D48A65-E9F5-4870-AF55-D13CEF529242}"/>
              </a:ext>
            </a:extLst>
          </p:cNvPr>
          <p:cNvSpPr/>
          <p:nvPr/>
        </p:nvSpPr>
        <p:spPr>
          <a:xfrm>
            <a:off x="6189803" y="2381384"/>
            <a:ext cx="4803095" cy="646331"/>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Segoe UI"/>
                <a:ea typeface="+mn-ea"/>
                <a:cs typeface="+mn-cs"/>
              </a:rPr>
              <a:t>Enable communications in a secure and controlled manner</a:t>
            </a:r>
          </a:p>
        </p:txBody>
      </p:sp>
      <p:sp>
        <p:nvSpPr>
          <p:cNvPr id="13" name="Rectangle 12">
            <a:extLst>
              <a:ext uri="{FF2B5EF4-FFF2-40B4-BE49-F238E27FC236}">
                <a16:creationId xmlns:a16="http://schemas.microsoft.com/office/drawing/2014/main" id="{9314AEA4-58EB-444E-ABFF-0789639501FB}"/>
              </a:ext>
            </a:extLst>
          </p:cNvPr>
          <p:cNvSpPr/>
          <p:nvPr/>
        </p:nvSpPr>
        <p:spPr>
          <a:xfrm>
            <a:off x="6189804" y="1122490"/>
            <a:ext cx="5605956" cy="649224"/>
          </a:xfrm>
          <a:prstGeom prst="rect">
            <a:avLst/>
          </a:prstGeom>
        </p:spPr>
        <p:txBody>
          <a:bodyP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Segoe UI"/>
                <a:ea typeface="+mn-ea"/>
                <a:cs typeface="+mn-cs"/>
              </a:rPr>
              <a:t>Share knowledge and information using email, calendaring, documents and more</a:t>
            </a:r>
          </a:p>
        </p:txBody>
      </p:sp>
      <p:sp>
        <p:nvSpPr>
          <p:cNvPr id="14" name="Rectangle 13">
            <a:extLst>
              <a:ext uri="{FF2B5EF4-FFF2-40B4-BE49-F238E27FC236}">
                <a16:creationId xmlns:a16="http://schemas.microsoft.com/office/drawing/2014/main" id="{8D1826D7-5AE6-4C4B-8AC6-BD1042EB6539}"/>
              </a:ext>
            </a:extLst>
          </p:cNvPr>
          <p:cNvSpPr/>
          <p:nvPr/>
        </p:nvSpPr>
        <p:spPr>
          <a:xfrm>
            <a:off x="6189804" y="3573360"/>
            <a:ext cx="5743259" cy="646331"/>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Segoe UI"/>
                <a:ea typeface="+mn-ea"/>
                <a:cs typeface="+mn-cs"/>
              </a:rPr>
              <a:t>Streamline the creation and use of collaboration features</a:t>
            </a:r>
          </a:p>
        </p:txBody>
      </p:sp>
      <p:sp>
        <p:nvSpPr>
          <p:cNvPr id="16" name="Rectangle 15">
            <a:extLst>
              <a:ext uri="{FF2B5EF4-FFF2-40B4-BE49-F238E27FC236}">
                <a16:creationId xmlns:a16="http://schemas.microsoft.com/office/drawing/2014/main" id="{8C8F2DA7-F99E-4B84-BB74-334216F9507F}"/>
              </a:ext>
            </a:extLst>
          </p:cNvPr>
          <p:cNvSpPr/>
          <p:nvPr/>
        </p:nvSpPr>
        <p:spPr>
          <a:xfrm>
            <a:off x="6189803" y="4770261"/>
            <a:ext cx="4512781" cy="649224"/>
          </a:xfrm>
          <a:prstGeom prst="rect">
            <a:avLst/>
          </a:prstGeom>
        </p:spPr>
        <p:txBody>
          <a:bodyP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Segoe UI"/>
                <a:ea typeface="+mn-ea"/>
                <a:cs typeface="+mn-cs"/>
              </a:rPr>
              <a:t>Leverage self-service capabilities to reduce costs and save time</a:t>
            </a:r>
          </a:p>
        </p:txBody>
      </p:sp>
      <p:sp>
        <p:nvSpPr>
          <p:cNvPr id="2" name="Title 1">
            <a:extLst>
              <a:ext uri="{FF2B5EF4-FFF2-40B4-BE49-F238E27FC236}">
                <a16:creationId xmlns:a16="http://schemas.microsoft.com/office/drawing/2014/main" id="{878AA5BE-7E59-4BD1-A277-1D58289218C0}"/>
              </a:ext>
            </a:extLst>
          </p:cNvPr>
          <p:cNvSpPr>
            <a:spLocks noGrp="1"/>
          </p:cNvSpPr>
          <p:nvPr>
            <p:ph type="title"/>
          </p:nvPr>
        </p:nvSpPr>
        <p:spPr>
          <a:xfrm>
            <a:off x="588263" y="1572934"/>
            <a:ext cx="3182027" cy="2400657"/>
          </a:xfrm>
        </p:spPr>
        <p:txBody>
          <a:bodyPr/>
          <a:lstStyle/>
          <a:p>
            <a:pPr lvl="0"/>
            <a:r>
              <a:rPr lang="en-US" dirty="0"/>
              <a:t>Microsoft 365 Groups</a:t>
            </a:r>
            <a:br>
              <a:rPr lang="en-US" dirty="0"/>
            </a:br>
            <a:br>
              <a:rPr lang="en-US" dirty="0"/>
            </a:br>
            <a:r>
              <a:rPr lang="en-US" sz="2400" dirty="0">
                <a:solidFill>
                  <a:srgbClr val="0078D4"/>
                </a:solidFill>
                <a:latin typeface="+mn-lt"/>
              </a:rPr>
              <a:t>Powering Collaboration Across Microsoft 365</a:t>
            </a:r>
            <a:endParaRPr lang="en-US" dirty="0">
              <a:solidFill>
                <a:srgbClr val="0078D4"/>
              </a:solidFill>
              <a:latin typeface="+mn-lt"/>
            </a:endParaRPr>
          </a:p>
        </p:txBody>
      </p:sp>
      <p:grpSp>
        <p:nvGrpSpPr>
          <p:cNvPr id="22" name="Group 21">
            <a:extLst>
              <a:ext uri="{FF2B5EF4-FFF2-40B4-BE49-F238E27FC236}">
                <a16:creationId xmlns:a16="http://schemas.microsoft.com/office/drawing/2014/main" id="{580F46A2-B00F-4D27-A29C-C86F9FC25F3E}"/>
              </a:ext>
            </a:extLst>
          </p:cNvPr>
          <p:cNvGrpSpPr>
            <a:grpSpLocks noChangeAspect="1"/>
          </p:cNvGrpSpPr>
          <p:nvPr/>
        </p:nvGrpSpPr>
        <p:grpSpPr>
          <a:xfrm>
            <a:off x="5182915" y="2505914"/>
            <a:ext cx="703886" cy="397270"/>
            <a:chOff x="481806" y="2075125"/>
            <a:chExt cx="586572" cy="331058"/>
          </a:xfrm>
        </p:grpSpPr>
        <p:sp>
          <p:nvSpPr>
            <p:cNvPr id="23" name="Freeform 11">
              <a:extLst>
                <a:ext uri="{FF2B5EF4-FFF2-40B4-BE49-F238E27FC236}">
                  <a16:creationId xmlns:a16="http://schemas.microsoft.com/office/drawing/2014/main" id="{BDF9F125-4511-498F-A9BF-0BAA17FE4FCA}"/>
                </a:ext>
              </a:extLst>
            </p:cNvPr>
            <p:cNvSpPr>
              <a:spLocks/>
            </p:cNvSpPr>
            <p:nvPr/>
          </p:nvSpPr>
          <p:spPr bwMode="auto">
            <a:xfrm>
              <a:off x="555128" y="2295090"/>
              <a:ext cx="73322" cy="37772"/>
            </a:xfrm>
            <a:custGeom>
              <a:avLst/>
              <a:gdLst>
                <a:gd name="T0" fmla="*/ 53 w 53"/>
                <a:gd name="T1" fmla="*/ 0 h 27"/>
                <a:gd name="T2" fmla="*/ 53 w 53"/>
                <a:gd name="T3" fmla="*/ 0 h 27"/>
                <a:gd name="T4" fmla="*/ 0 w 53"/>
                <a:gd name="T5" fmla="*/ 0 h 27"/>
                <a:gd name="T6" fmla="*/ 0 w 53"/>
                <a:gd name="T7" fmla="*/ 27 h 27"/>
                <a:gd name="T8" fmla="*/ 53 w 53"/>
                <a:gd name="T9" fmla="*/ 27 h 27"/>
                <a:gd name="T10" fmla="*/ 53 w 53"/>
                <a:gd name="T11" fmla="*/ 0 h 27"/>
              </a:gdLst>
              <a:ahLst/>
              <a:cxnLst>
                <a:cxn ang="0">
                  <a:pos x="T0" y="T1"/>
                </a:cxn>
                <a:cxn ang="0">
                  <a:pos x="T2" y="T3"/>
                </a:cxn>
                <a:cxn ang="0">
                  <a:pos x="T4" y="T5"/>
                </a:cxn>
                <a:cxn ang="0">
                  <a:pos x="T6" y="T7"/>
                </a:cxn>
                <a:cxn ang="0">
                  <a:pos x="T8" y="T9"/>
                </a:cxn>
                <a:cxn ang="0">
                  <a:pos x="T10" y="T11"/>
                </a:cxn>
              </a:cxnLst>
              <a:rect l="0" t="0" r="r" b="b"/>
              <a:pathLst>
                <a:path w="53" h="27">
                  <a:moveTo>
                    <a:pt x="53" y="0"/>
                  </a:moveTo>
                  <a:lnTo>
                    <a:pt x="53" y="0"/>
                  </a:lnTo>
                  <a:lnTo>
                    <a:pt x="0" y="0"/>
                  </a:lnTo>
                  <a:lnTo>
                    <a:pt x="0" y="27"/>
                  </a:lnTo>
                  <a:lnTo>
                    <a:pt x="53" y="27"/>
                  </a:lnTo>
                  <a:lnTo>
                    <a:pt x="53" y="0"/>
                  </a:lnTo>
                  <a:close/>
                </a:path>
              </a:pathLst>
            </a:custGeom>
            <a:solidFill>
              <a:srgbClr val="0078D4"/>
            </a:solidFill>
            <a:ln w="0">
              <a:noFill/>
              <a:prstDash val="solid"/>
              <a:round/>
              <a:headEnd/>
              <a:tailEnd/>
            </a:ln>
          </p:spPr>
          <p:txBody>
            <a:bodyPr vert="horz" wrap="square" lIns="109728" tIns="54864" rIns="109728" bIns="54864" numCol="1" anchor="t" anchorCtr="0" compatLnSpc="1">
              <a:prstTxWarp prst="textNoShape">
                <a:avLst/>
              </a:prstTxWarp>
            </a:bodyPr>
            <a:lstStyle/>
            <a:p>
              <a:pPr defTabSz="1097240"/>
              <a:endParaRPr lang="en-US" sz="2118">
                <a:solidFill>
                  <a:srgbClr val="1A1A1A"/>
                </a:solidFill>
                <a:latin typeface="Segoe UI"/>
              </a:endParaRPr>
            </a:p>
          </p:txBody>
        </p:sp>
        <p:sp>
          <p:nvSpPr>
            <p:cNvPr id="24" name="Freeform 12">
              <a:extLst>
                <a:ext uri="{FF2B5EF4-FFF2-40B4-BE49-F238E27FC236}">
                  <a16:creationId xmlns:a16="http://schemas.microsoft.com/office/drawing/2014/main" id="{29E9492D-6D93-484B-A61C-AE22145DB494}"/>
                </a:ext>
              </a:extLst>
            </p:cNvPr>
            <p:cNvSpPr>
              <a:spLocks/>
            </p:cNvSpPr>
            <p:nvPr/>
          </p:nvSpPr>
          <p:spPr bwMode="auto">
            <a:xfrm>
              <a:off x="517356" y="2221768"/>
              <a:ext cx="111093" cy="37772"/>
            </a:xfrm>
            <a:custGeom>
              <a:avLst/>
              <a:gdLst>
                <a:gd name="T0" fmla="*/ 80 w 80"/>
                <a:gd name="T1" fmla="*/ 0 h 27"/>
                <a:gd name="T2" fmla="*/ 80 w 80"/>
                <a:gd name="T3" fmla="*/ 0 h 27"/>
                <a:gd name="T4" fmla="*/ 0 w 80"/>
                <a:gd name="T5" fmla="*/ 0 h 27"/>
                <a:gd name="T6" fmla="*/ 0 w 80"/>
                <a:gd name="T7" fmla="*/ 27 h 27"/>
                <a:gd name="T8" fmla="*/ 80 w 80"/>
                <a:gd name="T9" fmla="*/ 27 h 27"/>
                <a:gd name="T10" fmla="*/ 80 w 80"/>
                <a:gd name="T11" fmla="*/ 0 h 27"/>
              </a:gdLst>
              <a:ahLst/>
              <a:cxnLst>
                <a:cxn ang="0">
                  <a:pos x="T0" y="T1"/>
                </a:cxn>
                <a:cxn ang="0">
                  <a:pos x="T2" y="T3"/>
                </a:cxn>
                <a:cxn ang="0">
                  <a:pos x="T4" y="T5"/>
                </a:cxn>
                <a:cxn ang="0">
                  <a:pos x="T6" y="T7"/>
                </a:cxn>
                <a:cxn ang="0">
                  <a:pos x="T8" y="T9"/>
                </a:cxn>
                <a:cxn ang="0">
                  <a:pos x="T10" y="T11"/>
                </a:cxn>
              </a:cxnLst>
              <a:rect l="0" t="0" r="r" b="b"/>
              <a:pathLst>
                <a:path w="80" h="27">
                  <a:moveTo>
                    <a:pt x="80" y="0"/>
                  </a:moveTo>
                  <a:lnTo>
                    <a:pt x="80" y="0"/>
                  </a:lnTo>
                  <a:lnTo>
                    <a:pt x="0" y="0"/>
                  </a:lnTo>
                  <a:lnTo>
                    <a:pt x="0" y="27"/>
                  </a:lnTo>
                  <a:lnTo>
                    <a:pt x="80" y="27"/>
                  </a:lnTo>
                  <a:lnTo>
                    <a:pt x="80" y="0"/>
                  </a:lnTo>
                  <a:close/>
                </a:path>
              </a:pathLst>
            </a:custGeom>
            <a:solidFill>
              <a:srgbClr val="0078D4"/>
            </a:solidFill>
            <a:ln w="0">
              <a:noFill/>
              <a:prstDash val="solid"/>
              <a:round/>
              <a:headEnd/>
              <a:tailEnd/>
            </a:ln>
          </p:spPr>
          <p:txBody>
            <a:bodyPr vert="horz" wrap="square" lIns="109728" tIns="54864" rIns="109728" bIns="54864" numCol="1" anchor="t" anchorCtr="0" compatLnSpc="1">
              <a:prstTxWarp prst="textNoShape">
                <a:avLst/>
              </a:prstTxWarp>
            </a:bodyPr>
            <a:lstStyle/>
            <a:p>
              <a:pPr defTabSz="1097240"/>
              <a:endParaRPr lang="en-US" sz="2118">
                <a:solidFill>
                  <a:srgbClr val="1A1A1A"/>
                </a:solidFill>
                <a:latin typeface="Segoe UI"/>
              </a:endParaRPr>
            </a:p>
          </p:txBody>
        </p:sp>
        <p:sp>
          <p:nvSpPr>
            <p:cNvPr id="25" name="Freeform 13">
              <a:extLst>
                <a:ext uri="{FF2B5EF4-FFF2-40B4-BE49-F238E27FC236}">
                  <a16:creationId xmlns:a16="http://schemas.microsoft.com/office/drawing/2014/main" id="{8DCE3052-4BED-4D3F-8932-70745D6F24B1}"/>
                </a:ext>
              </a:extLst>
            </p:cNvPr>
            <p:cNvSpPr>
              <a:spLocks/>
            </p:cNvSpPr>
            <p:nvPr/>
          </p:nvSpPr>
          <p:spPr bwMode="auto">
            <a:xfrm>
              <a:off x="481806" y="2148447"/>
              <a:ext cx="146643" cy="35550"/>
            </a:xfrm>
            <a:custGeom>
              <a:avLst/>
              <a:gdLst>
                <a:gd name="T0" fmla="*/ 0 w 106"/>
                <a:gd name="T1" fmla="*/ 26 h 26"/>
                <a:gd name="T2" fmla="*/ 0 w 106"/>
                <a:gd name="T3" fmla="*/ 26 h 26"/>
                <a:gd name="T4" fmla="*/ 106 w 106"/>
                <a:gd name="T5" fmla="*/ 26 h 26"/>
                <a:gd name="T6" fmla="*/ 106 w 106"/>
                <a:gd name="T7" fmla="*/ 0 h 26"/>
                <a:gd name="T8" fmla="*/ 0 w 106"/>
                <a:gd name="T9" fmla="*/ 0 h 26"/>
                <a:gd name="T10" fmla="*/ 0 w 106"/>
                <a:gd name="T11" fmla="*/ 26 h 26"/>
              </a:gdLst>
              <a:ahLst/>
              <a:cxnLst>
                <a:cxn ang="0">
                  <a:pos x="T0" y="T1"/>
                </a:cxn>
                <a:cxn ang="0">
                  <a:pos x="T2" y="T3"/>
                </a:cxn>
                <a:cxn ang="0">
                  <a:pos x="T4" y="T5"/>
                </a:cxn>
                <a:cxn ang="0">
                  <a:pos x="T6" y="T7"/>
                </a:cxn>
                <a:cxn ang="0">
                  <a:pos x="T8" y="T9"/>
                </a:cxn>
                <a:cxn ang="0">
                  <a:pos x="T10" y="T11"/>
                </a:cxn>
              </a:cxnLst>
              <a:rect l="0" t="0" r="r" b="b"/>
              <a:pathLst>
                <a:path w="106" h="26">
                  <a:moveTo>
                    <a:pt x="0" y="26"/>
                  </a:moveTo>
                  <a:lnTo>
                    <a:pt x="0" y="26"/>
                  </a:lnTo>
                  <a:lnTo>
                    <a:pt x="106" y="26"/>
                  </a:lnTo>
                  <a:lnTo>
                    <a:pt x="106" y="0"/>
                  </a:lnTo>
                  <a:lnTo>
                    <a:pt x="0" y="0"/>
                  </a:lnTo>
                  <a:lnTo>
                    <a:pt x="0" y="26"/>
                  </a:lnTo>
                  <a:close/>
                </a:path>
              </a:pathLst>
            </a:custGeom>
            <a:solidFill>
              <a:srgbClr val="0078D4"/>
            </a:solidFill>
            <a:ln w="0">
              <a:noFill/>
              <a:prstDash val="solid"/>
              <a:round/>
              <a:headEnd/>
              <a:tailEnd/>
            </a:ln>
          </p:spPr>
          <p:txBody>
            <a:bodyPr vert="horz" wrap="square" lIns="109728" tIns="54864" rIns="109728" bIns="54864" numCol="1" anchor="t" anchorCtr="0" compatLnSpc="1">
              <a:prstTxWarp prst="textNoShape">
                <a:avLst/>
              </a:prstTxWarp>
            </a:bodyPr>
            <a:lstStyle/>
            <a:p>
              <a:pPr defTabSz="1097240"/>
              <a:endParaRPr lang="en-US" sz="2118">
                <a:solidFill>
                  <a:srgbClr val="1A1A1A"/>
                </a:solidFill>
                <a:latin typeface="Segoe UI"/>
              </a:endParaRPr>
            </a:p>
          </p:txBody>
        </p:sp>
        <p:sp>
          <p:nvSpPr>
            <p:cNvPr id="26" name="Freeform 14">
              <a:extLst>
                <a:ext uri="{FF2B5EF4-FFF2-40B4-BE49-F238E27FC236}">
                  <a16:creationId xmlns:a16="http://schemas.microsoft.com/office/drawing/2014/main" id="{FABAFBB3-2962-42E4-89BF-2E3C157EE876}"/>
                </a:ext>
              </a:extLst>
            </p:cNvPr>
            <p:cNvSpPr>
              <a:spLocks/>
            </p:cNvSpPr>
            <p:nvPr/>
          </p:nvSpPr>
          <p:spPr bwMode="auto">
            <a:xfrm>
              <a:off x="666221" y="2075125"/>
              <a:ext cx="402157" cy="331058"/>
            </a:xfrm>
            <a:custGeom>
              <a:avLst/>
              <a:gdLst>
                <a:gd name="T0" fmla="*/ 0 w 293"/>
                <a:gd name="T1" fmla="*/ 240 h 240"/>
                <a:gd name="T2" fmla="*/ 0 w 293"/>
                <a:gd name="T3" fmla="*/ 240 h 240"/>
                <a:gd name="T4" fmla="*/ 293 w 293"/>
                <a:gd name="T5" fmla="*/ 240 h 240"/>
                <a:gd name="T6" fmla="*/ 293 w 293"/>
                <a:gd name="T7" fmla="*/ 0 h 240"/>
                <a:gd name="T8" fmla="*/ 0 w 293"/>
                <a:gd name="T9" fmla="*/ 0 h 240"/>
                <a:gd name="T10" fmla="*/ 0 w 293"/>
                <a:gd name="T11" fmla="*/ 240 h 240"/>
              </a:gdLst>
              <a:ahLst/>
              <a:cxnLst>
                <a:cxn ang="0">
                  <a:pos x="T0" y="T1"/>
                </a:cxn>
                <a:cxn ang="0">
                  <a:pos x="T2" y="T3"/>
                </a:cxn>
                <a:cxn ang="0">
                  <a:pos x="T4" y="T5"/>
                </a:cxn>
                <a:cxn ang="0">
                  <a:pos x="T6" y="T7"/>
                </a:cxn>
                <a:cxn ang="0">
                  <a:pos x="T8" y="T9"/>
                </a:cxn>
                <a:cxn ang="0">
                  <a:pos x="T10" y="T11"/>
                </a:cxn>
              </a:cxnLst>
              <a:rect l="0" t="0" r="r" b="b"/>
              <a:pathLst>
                <a:path w="293" h="240">
                  <a:moveTo>
                    <a:pt x="0" y="240"/>
                  </a:moveTo>
                  <a:lnTo>
                    <a:pt x="0" y="240"/>
                  </a:lnTo>
                  <a:lnTo>
                    <a:pt x="293" y="240"/>
                  </a:lnTo>
                  <a:lnTo>
                    <a:pt x="293" y="0"/>
                  </a:lnTo>
                  <a:lnTo>
                    <a:pt x="0" y="0"/>
                  </a:lnTo>
                  <a:lnTo>
                    <a:pt x="0" y="240"/>
                  </a:lnTo>
                  <a:close/>
                </a:path>
              </a:pathLst>
            </a:custGeom>
            <a:solidFill>
              <a:srgbClr val="C1C1C1"/>
            </a:solidFill>
            <a:ln w="0">
              <a:noFill/>
              <a:prstDash val="solid"/>
              <a:round/>
              <a:headEnd/>
              <a:tailEnd/>
            </a:ln>
          </p:spPr>
          <p:txBody>
            <a:bodyPr vert="horz" wrap="square" lIns="109728" tIns="54864" rIns="109728" bIns="54864" numCol="1" anchor="t" anchorCtr="0" compatLnSpc="1">
              <a:prstTxWarp prst="textNoShape">
                <a:avLst/>
              </a:prstTxWarp>
            </a:bodyPr>
            <a:lstStyle/>
            <a:p>
              <a:pPr defTabSz="1097240"/>
              <a:endParaRPr lang="en-US" sz="2118">
                <a:solidFill>
                  <a:srgbClr val="1A1A1A"/>
                </a:solidFill>
                <a:latin typeface="Segoe UI"/>
              </a:endParaRPr>
            </a:p>
          </p:txBody>
        </p:sp>
        <p:sp>
          <p:nvSpPr>
            <p:cNvPr id="28" name="Freeform 15">
              <a:extLst>
                <a:ext uri="{FF2B5EF4-FFF2-40B4-BE49-F238E27FC236}">
                  <a16:creationId xmlns:a16="http://schemas.microsoft.com/office/drawing/2014/main" id="{539823D7-394E-4972-8010-9A866C47B123}"/>
                </a:ext>
              </a:extLst>
            </p:cNvPr>
            <p:cNvSpPr>
              <a:spLocks/>
            </p:cNvSpPr>
            <p:nvPr/>
          </p:nvSpPr>
          <p:spPr bwMode="auto">
            <a:xfrm>
              <a:off x="737320" y="2295090"/>
              <a:ext cx="111093" cy="37772"/>
            </a:xfrm>
            <a:custGeom>
              <a:avLst/>
              <a:gdLst>
                <a:gd name="T0" fmla="*/ 0 w 80"/>
                <a:gd name="T1" fmla="*/ 27 h 27"/>
                <a:gd name="T2" fmla="*/ 0 w 80"/>
                <a:gd name="T3" fmla="*/ 27 h 27"/>
                <a:gd name="T4" fmla="*/ 80 w 80"/>
                <a:gd name="T5" fmla="*/ 27 h 27"/>
                <a:gd name="T6" fmla="*/ 80 w 80"/>
                <a:gd name="T7" fmla="*/ 0 h 27"/>
                <a:gd name="T8" fmla="*/ 0 w 80"/>
                <a:gd name="T9" fmla="*/ 0 h 27"/>
                <a:gd name="T10" fmla="*/ 0 w 80"/>
                <a:gd name="T11" fmla="*/ 27 h 27"/>
              </a:gdLst>
              <a:ahLst/>
              <a:cxnLst>
                <a:cxn ang="0">
                  <a:pos x="T0" y="T1"/>
                </a:cxn>
                <a:cxn ang="0">
                  <a:pos x="T2" y="T3"/>
                </a:cxn>
                <a:cxn ang="0">
                  <a:pos x="T4" y="T5"/>
                </a:cxn>
                <a:cxn ang="0">
                  <a:pos x="T6" y="T7"/>
                </a:cxn>
                <a:cxn ang="0">
                  <a:pos x="T8" y="T9"/>
                </a:cxn>
                <a:cxn ang="0">
                  <a:pos x="T10" y="T11"/>
                </a:cxn>
              </a:cxnLst>
              <a:rect l="0" t="0" r="r" b="b"/>
              <a:pathLst>
                <a:path w="80" h="27">
                  <a:moveTo>
                    <a:pt x="0" y="27"/>
                  </a:moveTo>
                  <a:lnTo>
                    <a:pt x="0" y="27"/>
                  </a:lnTo>
                  <a:lnTo>
                    <a:pt x="80" y="27"/>
                  </a:lnTo>
                  <a:lnTo>
                    <a:pt x="80" y="0"/>
                  </a:lnTo>
                  <a:lnTo>
                    <a:pt x="0" y="0"/>
                  </a:lnTo>
                  <a:lnTo>
                    <a:pt x="0" y="27"/>
                  </a:lnTo>
                  <a:close/>
                </a:path>
              </a:pathLst>
            </a:custGeom>
            <a:solidFill>
              <a:srgbClr val="FFFFFF"/>
            </a:solidFill>
            <a:ln w="0">
              <a:noFill/>
              <a:prstDash val="solid"/>
              <a:round/>
              <a:headEnd/>
              <a:tailEnd/>
            </a:ln>
          </p:spPr>
          <p:txBody>
            <a:bodyPr vert="horz" wrap="square" lIns="109728" tIns="54864" rIns="109728" bIns="54864" numCol="1" anchor="t" anchorCtr="0" compatLnSpc="1">
              <a:prstTxWarp prst="textNoShape">
                <a:avLst/>
              </a:prstTxWarp>
            </a:bodyPr>
            <a:lstStyle/>
            <a:p>
              <a:pPr defTabSz="1097240"/>
              <a:endParaRPr lang="en-US" sz="2118">
                <a:solidFill>
                  <a:srgbClr val="1A1A1A"/>
                </a:solidFill>
                <a:latin typeface="Segoe UI"/>
              </a:endParaRPr>
            </a:p>
          </p:txBody>
        </p:sp>
        <p:sp>
          <p:nvSpPr>
            <p:cNvPr id="29" name="Freeform 16">
              <a:extLst>
                <a:ext uri="{FF2B5EF4-FFF2-40B4-BE49-F238E27FC236}">
                  <a16:creationId xmlns:a16="http://schemas.microsoft.com/office/drawing/2014/main" id="{7AC87310-3079-4BF5-AB0C-870AE0279921}"/>
                </a:ext>
              </a:extLst>
            </p:cNvPr>
            <p:cNvSpPr>
              <a:spLocks/>
            </p:cNvSpPr>
            <p:nvPr/>
          </p:nvSpPr>
          <p:spPr bwMode="auto">
            <a:xfrm>
              <a:off x="886185" y="2221768"/>
              <a:ext cx="111093" cy="111093"/>
            </a:xfrm>
            <a:custGeom>
              <a:avLst/>
              <a:gdLst>
                <a:gd name="T0" fmla="*/ 0 w 80"/>
                <a:gd name="T1" fmla="*/ 80 h 80"/>
                <a:gd name="T2" fmla="*/ 0 w 80"/>
                <a:gd name="T3" fmla="*/ 80 h 80"/>
                <a:gd name="T4" fmla="*/ 80 w 80"/>
                <a:gd name="T5" fmla="*/ 80 h 80"/>
                <a:gd name="T6" fmla="*/ 80 w 80"/>
                <a:gd name="T7" fmla="*/ 0 h 80"/>
                <a:gd name="T8" fmla="*/ 0 w 80"/>
                <a:gd name="T9" fmla="*/ 0 h 80"/>
                <a:gd name="T10" fmla="*/ 0 w 80"/>
                <a:gd name="T11" fmla="*/ 80 h 80"/>
              </a:gdLst>
              <a:ahLst/>
              <a:cxnLst>
                <a:cxn ang="0">
                  <a:pos x="T0" y="T1"/>
                </a:cxn>
                <a:cxn ang="0">
                  <a:pos x="T2" y="T3"/>
                </a:cxn>
                <a:cxn ang="0">
                  <a:pos x="T4" y="T5"/>
                </a:cxn>
                <a:cxn ang="0">
                  <a:pos x="T6" y="T7"/>
                </a:cxn>
                <a:cxn ang="0">
                  <a:pos x="T8" y="T9"/>
                </a:cxn>
                <a:cxn ang="0">
                  <a:pos x="T10" y="T11"/>
                </a:cxn>
              </a:cxnLst>
              <a:rect l="0" t="0" r="r" b="b"/>
              <a:pathLst>
                <a:path w="80" h="80">
                  <a:moveTo>
                    <a:pt x="0" y="80"/>
                  </a:moveTo>
                  <a:lnTo>
                    <a:pt x="0" y="80"/>
                  </a:lnTo>
                  <a:lnTo>
                    <a:pt x="80" y="80"/>
                  </a:lnTo>
                  <a:lnTo>
                    <a:pt x="80" y="0"/>
                  </a:lnTo>
                  <a:lnTo>
                    <a:pt x="0" y="0"/>
                  </a:lnTo>
                  <a:lnTo>
                    <a:pt x="0" y="80"/>
                  </a:lnTo>
                  <a:close/>
                </a:path>
              </a:pathLst>
            </a:custGeom>
            <a:solidFill>
              <a:srgbClr val="FFFFFF"/>
            </a:solidFill>
            <a:ln w="0">
              <a:noFill/>
              <a:prstDash val="solid"/>
              <a:round/>
              <a:headEnd/>
              <a:tailEnd/>
            </a:ln>
          </p:spPr>
          <p:txBody>
            <a:bodyPr vert="horz" wrap="square" lIns="109728" tIns="54864" rIns="109728" bIns="54864" numCol="1" anchor="t" anchorCtr="0" compatLnSpc="1">
              <a:prstTxWarp prst="textNoShape">
                <a:avLst/>
              </a:prstTxWarp>
            </a:bodyPr>
            <a:lstStyle/>
            <a:p>
              <a:pPr defTabSz="1097240"/>
              <a:endParaRPr lang="en-US" sz="2118">
                <a:solidFill>
                  <a:srgbClr val="1A1A1A"/>
                </a:solidFill>
                <a:latin typeface="Segoe UI"/>
              </a:endParaRPr>
            </a:p>
          </p:txBody>
        </p:sp>
        <p:sp>
          <p:nvSpPr>
            <p:cNvPr id="30" name="Freeform 17">
              <a:extLst>
                <a:ext uri="{FF2B5EF4-FFF2-40B4-BE49-F238E27FC236}">
                  <a16:creationId xmlns:a16="http://schemas.microsoft.com/office/drawing/2014/main" id="{A9E90CC5-5D30-4F2B-ABDA-290ED4B60EF0}"/>
                </a:ext>
              </a:extLst>
            </p:cNvPr>
            <p:cNvSpPr>
              <a:spLocks/>
            </p:cNvSpPr>
            <p:nvPr/>
          </p:nvSpPr>
          <p:spPr bwMode="auto">
            <a:xfrm>
              <a:off x="737320" y="2148447"/>
              <a:ext cx="259958" cy="35550"/>
            </a:xfrm>
            <a:custGeom>
              <a:avLst/>
              <a:gdLst>
                <a:gd name="T0" fmla="*/ 187 w 187"/>
                <a:gd name="T1" fmla="*/ 0 h 26"/>
                <a:gd name="T2" fmla="*/ 187 w 187"/>
                <a:gd name="T3" fmla="*/ 0 h 26"/>
                <a:gd name="T4" fmla="*/ 0 w 187"/>
                <a:gd name="T5" fmla="*/ 0 h 26"/>
                <a:gd name="T6" fmla="*/ 0 w 187"/>
                <a:gd name="T7" fmla="*/ 26 h 26"/>
                <a:gd name="T8" fmla="*/ 187 w 187"/>
                <a:gd name="T9" fmla="*/ 26 h 26"/>
                <a:gd name="T10" fmla="*/ 187 w 187"/>
                <a:gd name="T11" fmla="*/ 0 h 26"/>
              </a:gdLst>
              <a:ahLst/>
              <a:cxnLst>
                <a:cxn ang="0">
                  <a:pos x="T0" y="T1"/>
                </a:cxn>
                <a:cxn ang="0">
                  <a:pos x="T2" y="T3"/>
                </a:cxn>
                <a:cxn ang="0">
                  <a:pos x="T4" y="T5"/>
                </a:cxn>
                <a:cxn ang="0">
                  <a:pos x="T6" y="T7"/>
                </a:cxn>
                <a:cxn ang="0">
                  <a:pos x="T8" y="T9"/>
                </a:cxn>
                <a:cxn ang="0">
                  <a:pos x="T10" y="T11"/>
                </a:cxn>
              </a:cxnLst>
              <a:rect l="0" t="0" r="r" b="b"/>
              <a:pathLst>
                <a:path w="187" h="26">
                  <a:moveTo>
                    <a:pt x="187" y="0"/>
                  </a:moveTo>
                  <a:lnTo>
                    <a:pt x="187" y="0"/>
                  </a:lnTo>
                  <a:lnTo>
                    <a:pt x="0" y="0"/>
                  </a:lnTo>
                  <a:lnTo>
                    <a:pt x="0" y="26"/>
                  </a:lnTo>
                  <a:lnTo>
                    <a:pt x="187" y="26"/>
                  </a:lnTo>
                  <a:lnTo>
                    <a:pt x="187" y="0"/>
                  </a:lnTo>
                  <a:close/>
                </a:path>
              </a:pathLst>
            </a:custGeom>
            <a:solidFill>
              <a:srgbClr val="0078D4"/>
            </a:solidFill>
            <a:ln w="0">
              <a:noFill/>
              <a:prstDash val="solid"/>
              <a:round/>
              <a:headEnd/>
              <a:tailEnd/>
            </a:ln>
          </p:spPr>
          <p:txBody>
            <a:bodyPr vert="horz" wrap="square" lIns="109728" tIns="54864" rIns="109728" bIns="54864" numCol="1" anchor="t" anchorCtr="0" compatLnSpc="1">
              <a:prstTxWarp prst="textNoShape">
                <a:avLst/>
              </a:prstTxWarp>
            </a:bodyPr>
            <a:lstStyle/>
            <a:p>
              <a:pPr defTabSz="1097240"/>
              <a:endParaRPr lang="en-US" sz="2118">
                <a:solidFill>
                  <a:srgbClr val="1A1A1A"/>
                </a:solidFill>
                <a:latin typeface="Segoe UI"/>
              </a:endParaRPr>
            </a:p>
          </p:txBody>
        </p:sp>
        <p:sp>
          <p:nvSpPr>
            <p:cNvPr id="31" name="Freeform 18">
              <a:extLst>
                <a:ext uri="{FF2B5EF4-FFF2-40B4-BE49-F238E27FC236}">
                  <a16:creationId xmlns:a16="http://schemas.microsoft.com/office/drawing/2014/main" id="{827FE6F8-A959-482D-8BBF-7740B21381A9}"/>
                </a:ext>
              </a:extLst>
            </p:cNvPr>
            <p:cNvSpPr>
              <a:spLocks/>
            </p:cNvSpPr>
            <p:nvPr/>
          </p:nvSpPr>
          <p:spPr bwMode="auto">
            <a:xfrm>
              <a:off x="737320" y="2221768"/>
              <a:ext cx="111093" cy="37772"/>
            </a:xfrm>
            <a:custGeom>
              <a:avLst/>
              <a:gdLst>
                <a:gd name="T0" fmla="*/ 0 w 80"/>
                <a:gd name="T1" fmla="*/ 27 h 27"/>
                <a:gd name="T2" fmla="*/ 0 w 80"/>
                <a:gd name="T3" fmla="*/ 27 h 27"/>
                <a:gd name="T4" fmla="*/ 80 w 80"/>
                <a:gd name="T5" fmla="*/ 27 h 27"/>
                <a:gd name="T6" fmla="*/ 80 w 80"/>
                <a:gd name="T7" fmla="*/ 0 h 27"/>
                <a:gd name="T8" fmla="*/ 0 w 80"/>
                <a:gd name="T9" fmla="*/ 0 h 27"/>
                <a:gd name="T10" fmla="*/ 0 w 80"/>
                <a:gd name="T11" fmla="*/ 27 h 27"/>
              </a:gdLst>
              <a:ahLst/>
              <a:cxnLst>
                <a:cxn ang="0">
                  <a:pos x="T0" y="T1"/>
                </a:cxn>
                <a:cxn ang="0">
                  <a:pos x="T2" y="T3"/>
                </a:cxn>
                <a:cxn ang="0">
                  <a:pos x="T4" y="T5"/>
                </a:cxn>
                <a:cxn ang="0">
                  <a:pos x="T6" y="T7"/>
                </a:cxn>
                <a:cxn ang="0">
                  <a:pos x="T8" y="T9"/>
                </a:cxn>
                <a:cxn ang="0">
                  <a:pos x="T10" y="T11"/>
                </a:cxn>
              </a:cxnLst>
              <a:rect l="0" t="0" r="r" b="b"/>
              <a:pathLst>
                <a:path w="80" h="27">
                  <a:moveTo>
                    <a:pt x="0" y="27"/>
                  </a:moveTo>
                  <a:lnTo>
                    <a:pt x="0" y="27"/>
                  </a:lnTo>
                  <a:lnTo>
                    <a:pt x="80" y="27"/>
                  </a:lnTo>
                  <a:lnTo>
                    <a:pt x="80" y="0"/>
                  </a:lnTo>
                  <a:lnTo>
                    <a:pt x="0" y="0"/>
                  </a:lnTo>
                  <a:lnTo>
                    <a:pt x="0" y="27"/>
                  </a:lnTo>
                  <a:close/>
                </a:path>
              </a:pathLst>
            </a:custGeom>
            <a:solidFill>
              <a:srgbClr val="0078D4"/>
            </a:solidFill>
            <a:ln w="0">
              <a:noFill/>
              <a:prstDash val="solid"/>
              <a:round/>
              <a:headEnd/>
              <a:tailEnd/>
            </a:ln>
          </p:spPr>
          <p:txBody>
            <a:bodyPr vert="horz" wrap="square" lIns="109728" tIns="54864" rIns="109728" bIns="54864" numCol="1" anchor="t" anchorCtr="0" compatLnSpc="1">
              <a:prstTxWarp prst="textNoShape">
                <a:avLst/>
              </a:prstTxWarp>
            </a:bodyPr>
            <a:lstStyle/>
            <a:p>
              <a:pPr defTabSz="1097240"/>
              <a:endParaRPr lang="en-US" sz="2118">
                <a:solidFill>
                  <a:srgbClr val="1A1A1A"/>
                </a:solidFill>
                <a:latin typeface="Segoe UI"/>
              </a:endParaRPr>
            </a:p>
          </p:txBody>
        </p:sp>
      </p:grpSp>
      <p:grpSp>
        <p:nvGrpSpPr>
          <p:cNvPr id="33" name="Group 90">
            <a:extLst>
              <a:ext uri="{FF2B5EF4-FFF2-40B4-BE49-F238E27FC236}">
                <a16:creationId xmlns:a16="http://schemas.microsoft.com/office/drawing/2014/main" id="{F0388C51-A12A-457D-BCDC-7F24C6C574D7}"/>
              </a:ext>
            </a:extLst>
          </p:cNvPr>
          <p:cNvGrpSpPr>
            <a:grpSpLocks noChangeAspect="1"/>
          </p:cNvGrpSpPr>
          <p:nvPr/>
        </p:nvGrpSpPr>
        <p:grpSpPr bwMode="auto">
          <a:xfrm>
            <a:off x="5234820" y="3612680"/>
            <a:ext cx="600076" cy="567690"/>
            <a:chOff x="3639" y="2548"/>
            <a:chExt cx="315" cy="298"/>
          </a:xfrm>
        </p:grpSpPr>
        <p:sp>
          <p:nvSpPr>
            <p:cNvPr id="34" name="Freeform 91">
              <a:extLst>
                <a:ext uri="{FF2B5EF4-FFF2-40B4-BE49-F238E27FC236}">
                  <a16:creationId xmlns:a16="http://schemas.microsoft.com/office/drawing/2014/main" id="{AB133F5A-F9E1-4194-BA85-BC9841325A5C}"/>
                </a:ext>
              </a:extLst>
            </p:cNvPr>
            <p:cNvSpPr>
              <a:spLocks/>
            </p:cNvSpPr>
            <p:nvPr/>
          </p:nvSpPr>
          <p:spPr bwMode="auto">
            <a:xfrm>
              <a:off x="3742" y="2548"/>
              <a:ext cx="116" cy="105"/>
            </a:xfrm>
            <a:custGeom>
              <a:avLst/>
              <a:gdLst>
                <a:gd name="T0" fmla="*/ 57 w 138"/>
                <a:gd name="T1" fmla="*/ 107 h 125"/>
                <a:gd name="T2" fmla="*/ 57 w 138"/>
                <a:gd name="T3" fmla="*/ 107 h 125"/>
                <a:gd name="T4" fmla="*/ 76 w 138"/>
                <a:gd name="T5" fmla="*/ 125 h 125"/>
                <a:gd name="T6" fmla="*/ 138 w 138"/>
                <a:gd name="T7" fmla="*/ 63 h 125"/>
                <a:gd name="T8" fmla="*/ 76 w 138"/>
                <a:gd name="T9" fmla="*/ 0 h 125"/>
                <a:gd name="T10" fmla="*/ 57 w 138"/>
                <a:gd name="T11" fmla="*/ 19 h 125"/>
                <a:gd name="T12" fmla="*/ 87 w 138"/>
                <a:gd name="T13" fmla="*/ 49 h 125"/>
                <a:gd name="T14" fmla="*/ 0 w 138"/>
                <a:gd name="T15" fmla="*/ 49 h 125"/>
                <a:gd name="T16" fmla="*/ 0 w 138"/>
                <a:gd name="T17" fmla="*/ 76 h 125"/>
                <a:gd name="T18" fmla="*/ 87 w 138"/>
                <a:gd name="T19" fmla="*/ 76 h 125"/>
                <a:gd name="T20" fmla="*/ 57 w 138"/>
                <a:gd name="T21"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25">
                  <a:moveTo>
                    <a:pt x="57" y="107"/>
                  </a:moveTo>
                  <a:lnTo>
                    <a:pt x="57" y="107"/>
                  </a:lnTo>
                  <a:lnTo>
                    <a:pt x="76" y="125"/>
                  </a:lnTo>
                  <a:lnTo>
                    <a:pt x="138" y="63"/>
                  </a:lnTo>
                  <a:lnTo>
                    <a:pt x="76" y="0"/>
                  </a:lnTo>
                  <a:lnTo>
                    <a:pt x="57" y="19"/>
                  </a:lnTo>
                  <a:lnTo>
                    <a:pt x="87" y="49"/>
                  </a:lnTo>
                  <a:lnTo>
                    <a:pt x="0" y="49"/>
                  </a:lnTo>
                  <a:lnTo>
                    <a:pt x="0" y="76"/>
                  </a:lnTo>
                  <a:lnTo>
                    <a:pt x="87" y="76"/>
                  </a:lnTo>
                  <a:lnTo>
                    <a:pt x="57" y="107"/>
                  </a:lnTo>
                  <a:close/>
                </a:path>
              </a:pathLst>
            </a:custGeom>
            <a:solidFill>
              <a:srgbClr val="0078D4"/>
            </a:solidFill>
            <a:ln w="0">
              <a:noFill/>
              <a:prstDash val="solid"/>
              <a:round/>
              <a:headEnd/>
              <a:tailEnd/>
            </a:ln>
          </p:spPr>
          <p:txBody>
            <a:bodyPr vert="horz" wrap="square" lIns="109728" tIns="54864" rIns="109728" bIns="54864" numCol="1" anchor="t" anchorCtr="0" compatLnSpc="1">
              <a:prstTxWarp prst="textNoShape">
                <a:avLst/>
              </a:prstTxWarp>
            </a:bodyPr>
            <a:lstStyle/>
            <a:p>
              <a:pPr defTabSz="1097240"/>
              <a:endParaRPr lang="en-US" sz="2118">
                <a:solidFill>
                  <a:srgbClr val="1A1A1A"/>
                </a:solidFill>
                <a:latin typeface="Segoe UI"/>
              </a:endParaRPr>
            </a:p>
          </p:txBody>
        </p:sp>
        <p:sp>
          <p:nvSpPr>
            <p:cNvPr id="35" name="Freeform 92">
              <a:extLst>
                <a:ext uri="{FF2B5EF4-FFF2-40B4-BE49-F238E27FC236}">
                  <a16:creationId xmlns:a16="http://schemas.microsoft.com/office/drawing/2014/main" id="{1C2CD35E-20F0-4D86-B008-8BBA34BD20FE}"/>
                </a:ext>
              </a:extLst>
            </p:cNvPr>
            <p:cNvSpPr>
              <a:spLocks/>
            </p:cNvSpPr>
            <p:nvPr/>
          </p:nvSpPr>
          <p:spPr bwMode="auto">
            <a:xfrm>
              <a:off x="3752" y="2678"/>
              <a:ext cx="90" cy="89"/>
            </a:xfrm>
            <a:custGeom>
              <a:avLst/>
              <a:gdLst>
                <a:gd name="T0" fmla="*/ 54 w 107"/>
                <a:gd name="T1" fmla="*/ 0 h 106"/>
                <a:gd name="T2" fmla="*/ 54 w 107"/>
                <a:gd name="T3" fmla="*/ 0 h 106"/>
                <a:gd name="T4" fmla="*/ 32 w 107"/>
                <a:gd name="T5" fmla="*/ 5 h 106"/>
                <a:gd name="T6" fmla="*/ 0 w 107"/>
                <a:gd name="T7" fmla="*/ 53 h 106"/>
                <a:gd name="T8" fmla="*/ 54 w 107"/>
                <a:gd name="T9" fmla="*/ 106 h 106"/>
                <a:gd name="T10" fmla="*/ 107 w 107"/>
                <a:gd name="T11" fmla="*/ 53 h 106"/>
                <a:gd name="T12" fmla="*/ 76 w 107"/>
                <a:gd name="T13" fmla="*/ 5 h 106"/>
                <a:gd name="T14" fmla="*/ 54 w 107"/>
                <a:gd name="T15" fmla="*/ 0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06">
                  <a:moveTo>
                    <a:pt x="54" y="0"/>
                  </a:moveTo>
                  <a:lnTo>
                    <a:pt x="54" y="0"/>
                  </a:lnTo>
                  <a:cubicBezTo>
                    <a:pt x="46" y="0"/>
                    <a:pt x="38" y="2"/>
                    <a:pt x="32" y="5"/>
                  </a:cubicBezTo>
                  <a:cubicBezTo>
                    <a:pt x="13" y="13"/>
                    <a:pt x="0" y="32"/>
                    <a:pt x="0" y="53"/>
                  </a:cubicBezTo>
                  <a:cubicBezTo>
                    <a:pt x="0" y="83"/>
                    <a:pt x="24" y="106"/>
                    <a:pt x="54" y="106"/>
                  </a:cubicBezTo>
                  <a:cubicBezTo>
                    <a:pt x="83" y="106"/>
                    <a:pt x="107" y="83"/>
                    <a:pt x="107" y="53"/>
                  </a:cubicBezTo>
                  <a:cubicBezTo>
                    <a:pt x="107" y="32"/>
                    <a:pt x="94" y="13"/>
                    <a:pt x="76" y="5"/>
                  </a:cubicBezTo>
                  <a:cubicBezTo>
                    <a:pt x="69" y="2"/>
                    <a:pt x="62" y="0"/>
                    <a:pt x="54" y="0"/>
                  </a:cubicBezTo>
                  <a:close/>
                </a:path>
              </a:pathLst>
            </a:custGeom>
            <a:solidFill>
              <a:srgbClr val="C1C1C1"/>
            </a:solidFill>
            <a:ln w="0">
              <a:noFill/>
              <a:prstDash val="solid"/>
              <a:round/>
              <a:headEnd/>
              <a:tailEnd/>
            </a:ln>
          </p:spPr>
          <p:txBody>
            <a:bodyPr vert="horz" wrap="square" lIns="109728" tIns="54864" rIns="109728" bIns="54864" numCol="1" anchor="t" anchorCtr="0" compatLnSpc="1">
              <a:prstTxWarp prst="textNoShape">
                <a:avLst/>
              </a:prstTxWarp>
            </a:bodyPr>
            <a:lstStyle/>
            <a:p>
              <a:pPr defTabSz="1097240"/>
              <a:endParaRPr lang="en-US" sz="2118">
                <a:solidFill>
                  <a:srgbClr val="1A1A1A"/>
                </a:solidFill>
                <a:latin typeface="Segoe UI"/>
              </a:endParaRPr>
            </a:p>
          </p:txBody>
        </p:sp>
        <p:sp>
          <p:nvSpPr>
            <p:cNvPr id="36" name="Freeform 93">
              <a:extLst>
                <a:ext uri="{FF2B5EF4-FFF2-40B4-BE49-F238E27FC236}">
                  <a16:creationId xmlns:a16="http://schemas.microsoft.com/office/drawing/2014/main" id="{42CCE830-625F-4767-8458-E7502F92B394}"/>
                </a:ext>
              </a:extLst>
            </p:cNvPr>
            <p:cNvSpPr>
              <a:spLocks/>
            </p:cNvSpPr>
            <p:nvPr/>
          </p:nvSpPr>
          <p:spPr bwMode="auto">
            <a:xfrm>
              <a:off x="3882" y="2598"/>
              <a:ext cx="55" cy="57"/>
            </a:xfrm>
            <a:custGeom>
              <a:avLst/>
              <a:gdLst>
                <a:gd name="T0" fmla="*/ 33 w 66"/>
                <a:gd name="T1" fmla="*/ 67 h 67"/>
                <a:gd name="T2" fmla="*/ 33 w 66"/>
                <a:gd name="T3" fmla="*/ 67 h 67"/>
                <a:gd name="T4" fmla="*/ 66 w 66"/>
                <a:gd name="T5" fmla="*/ 34 h 67"/>
                <a:gd name="T6" fmla="*/ 33 w 66"/>
                <a:gd name="T7" fmla="*/ 0 h 67"/>
                <a:gd name="T8" fmla="*/ 0 w 66"/>
                <a:gd name="T9" fmla="*/ 34 h 67"/>
                <a:gd name="T10" fmla="*/ 33 w 66"/>
                <a:gd name="T11" fmla="*/ 67 h 67"/>
              </a:gdLst>
              <a:ahLst/>
              <a:cxnLst>
                <a:cxn ang="0">
                  <a:pos x="T0" y="T1"/>
                </a:cxn>
                <a:cxn ang="0">
                  <a:pos x="T2" y="T3"/>
                </a:cxn>
                <a:cxn ang="0">
                  <a:pos x="T4" y="T5"/>
                </a:cxn>
                <a:cxn ang="0">
                  <a:pos x="T6" y="T7"/>
                </a:cxn>
                <a:cxn ang="0">
                  <a:pos x="T8" y="T9"/>
                </a:cxn>
                <a:cxn ang="0">
                  <a:pos x="T10" y="T11"/>
                </a:cxn>
              </a:cxnLst>
              <a:rect l="0" t="0" r="r" b="b"/>
              <a:pathLst>
                <a:path w="66" h="67">
                  <a:moveTo>
                    <a:pt x="33" y="67"/>
                  </a:moveTo>
                  <a:lnTo>
                    <a:pt x="33" y="67"/>
                  </a:lnTo>
                  <a:cubicBezTo>
                    <a:pt x="51" y="67"/>
                    <a:pt x="66" y="52"/>
                    <a:pt x="66" y="34"/>
                  </a:cubicBezTo>
                  <a:cubicBezTo>
                    <a:pt x="66" y="15"/>
                    <a:pt x="51" y="0"/>
                    <a:pt x="33" y="0"/>
                  </a:cubicBezTo>
                  <a:cubicBezTo>
                    <a:pt x="15" y="0"/>
                    <a:pt x="0" y="15"/>
                    <a:pt x="0" y="34"/>
                  </a:cubicBezTo>
                  <a:cubicBezTo>
                    <a:pt x="0" y="52"/>
                    <a:pt x="15" y="67"/>
                    <a:pt x="33" y="67"/>
                  </a:cubicBezTo>
                  <a:close/>
                </a:path>
              </a:pathLst>
            </a:custGeom>
            <a:solidFill>
              <a:srgbClr val="C1C1C1"/>
            </a:solidFill>
            <a:ln w="0">
              <a:noFill/>
              <a:prstDash val="solid"/>
              <a:round/>
              <a:headEnd/>
              <a:tailEnd/>
            </a:ln>
          </p:spPr>
          <p:txBody>
            <a:bodyPr vert="horz" wrap="square" lIns="109728" tIns="54864" rIns="109728" bIns="54864" numCol="1" anchor="t" anchorCtr="0" compatLnSpc="1">
              <a:prstTxWarp prst="textNoShape">
                <a:avLst/>
              </a:prstTxWarp>
            </a:bodyPr>
            <a:lstStyle/>
            <a:p>
              <a:pPr defTabSz="1097240"/>
              <a:endParaRPr lang="en-US" sz="2118">
                <a:solidFill>
                  <a:srgbClr val="1A1A1A"/>
                </a:solidFill>
                <a:latin typeface="Segoe UI"/>
              </a:endParaRPr>
            </a:p>
          </p:txBody>
        </p:sp>
        <p:sp>
          <p:nvSpPr>
            <p:cNvPr id="37" name="Freeform 94">
              <a:extLst>
                <a:ext uri="{FF2B5EF4-FFF2-40B4-BE49-F238E27FC236}">
                  <a16:creationId xmlns:a16="http://schemas.microsoft.com/office/drawing/2014/main" id="{9B38A632-3453-43BD-A7A7-42378CC39C41}"/>
                </a:ext>
              </a:extLst>
            </p:cNvPr>
            <p:cNvSpPr>
              <a:spLocks/>
            </p:cNvSpPr>
            <p:nvPr/>
          </p:nvSpPr>
          <p:spPr bwMode="auto">
            <a:xfrm>
              <a:off x="3865" y="2666"/>
              <a:ext cx="89" cy="45"/>
            </a:xfrm>
            <a:custGeom>
              <a:avLst/>
              <a:gdLst>
                <a:gd name="T0" fmla="*/ 53 w 106"/>
                <a:gd name="T1" fmla="*/ 0 h 53"/>
                <a:gd name="T2" fmla="*/ 53 w 106"/>
                <a:gd name="T3" fmla="*/ 0 h 53"/>
                <a:gd name="T4" fmla="*/ 0 w 106"/>
                <a:gd name="T5" fmla="*/ 53 h 53"/>
                <a:gd name="T6" fmla="*/ 106 w 106"/>
                <a:gd name="T7" fmla="*/ 53 h 53"/>
                <a:gd name="T8" fmla="*/ 53 w 106"/>
                <a:gd name="T9" fmla="*/ 0 h 53"/>
              </a:gdLst>
              <a:ahLst/>
              <a:cxnLst>
                <a:cxn ang="0">
                  <a:pos x="T0" y="T1"/>
                </a:cxn>
                <a:cxn ang="0">
                  <a:pos x="T2" y="T3"/>
                </a:cxn>
                <a:cxn ang="0">
                  <a:pos x="T4" y="T5"/>
                </a:cxn>
                <a:cxn ang="0">
                  <a:pos x="T6" y="T7"/>
                </a:cxn>
                <a:cxn ang="0">
                  <a:pos x="T8" y="T9"/>
                </a:cxn>
              </a:cxnLst>
              <a:rect l="0" t="0" r="r" b="b"/>
              <a:pathLst>
                <a:path w="106" h="53">
                  <a:moveTo>
                    <a:pt x="53" y="0"/>
                  </a:moveTo>
                  <a:lnTo>
                    <a:pt x="53" y="0"/>
                  </a:lnTo>
                  <a:cubicBezTo>
                    <a:pt x="24" y="0"/>
                    <a:pt x="0" y="24"/>
                    <a:pt x="0" y="53"/>
                  </a:cubicBezTo>
                  <a:lnTo>
                    <a:pt x="106" y="53"/>
                  </a:lnTo>
                  <a:cubicBezTo>
                    <a:pt x="106" y="24"/>
                    <a:pt x="82" y="0"/>
                    <a:pt x="53" y="0"/>
                  </a:cubicBezTo>
                  <a:close/>
                </a:path>
              </a:pathLst>
            </a:custGeom>
            <a:solidFill>
              <a:srgbClr val="C1C1C1"/>
            </a:solidFill>
            <a:ln w="0">
              <a:noFill/>
              <a:prstDash val="solid"/>
              <a:round/>
              <a:headEnd/>
              <a:tailEnd/>
            </a:ln>
          </p:spPr>
          <p:txBody>
            <a:bodyPr vert="horz" wrap="square" lIns="109728" tIns="54864" rIns="109728" bIns="54864" numCol="1" anchor="t" anchorCtr="0" compatLnSpc="1">
              <a:prstTxWarp prst="textNoShape">
                <a:avLst/>
              </a:prstTxWarp>
            </a:bodyPr>
            <a:lstStyle/>
            <a:p>
              <a:pPr defTabSz="1097240"/>
              <a:endParaRPr lang="en-US" sz="2118">
                <a:solidFill>
                  <a:srgbClr val="1A1A1A"/>
                </a:solidFill>
                <a:latin typeface="Segoe UI"/>
              </a:endParaRPr>
            </a:p>
          </p:txBody>
        </p:sp>
        <p:sp>
          <p:nvSpPr>
            <p:cNvPr id="38" name="Freeform 95">
              <a:extLst>
                <a:ext uri="{FF2B5EF4-FFF2-40B4-BE49-F238E27FC236}">
                  <a16:creationId xmlns:a16="http://schemas.microsoft.com/office/drawing/2014/main" id="{CCAB033C-9710-472C-9381-80BD9B0B8791}"/>
                </a:ext>
              </a:extLst>
            </p:cNvPr>
            <p:cNvSpPr>
              <a:spLocks/>
            </p:cNvSpPr>
            <p:nvPr/>
          </p:nvSpPr>
          <p:spPr bwMode="auto">
            <a:xfrm>
              <a:off x="3656" y="2598"/>
              <a:ext cx="57" cy="57"/>
            </a:xfrm>
            <a:custGeom>
              <a:avLst/>
              <a:gdLst>
                <a:gd name="T0" fmla="*/ 33 w 67"/>
                <a:gd name="T1" fmla="*/ 67 h 67"/>
                <a:gd name="T2" fmla="*/ 33 w 67"/>
                <a:gd name="T3" fmla="*/ 67 h 67"/>
                <a:gd name="T4" fmla="*/ 67 w 67"/>
                <a:gd name="T5" fmla="*/ 34 h 67"/>
                <a:gd name="T6" fmla="*/ 33 w 67"/>
                <a:gd name="T7" fmla="*/ 0 h 67"/>
                <a:gd name="T8" fmla="*/ 0 w 67"/>
                <a:gd name="T9" fmla="*/ 34 h 67"/>
                <a:gd name="T10" fmla="*/ 33 w 67"/>
                <a:gd name="T11" fmla="*/ 67 h 67"/>
              </a:gdLst>
              <a:ahLst/>
              <a:cxnLst>
                <a:cxn ang="0">
                  <a:pos x="T0" y="T1"/>
                </a:cxn>
                <a:cxn ang="0">
                  <a:pos x="T2" y="T3"/>
                </a:cxn>
                <a:cxn ang="0">
                  <a:pos x="T4" y="T5"/>
                </a:cxn>
                <a:cxn ang="0">
                  <a:pos x="T6" y="T7"/>
                </a:cxn>
                <a:cxn ang="0">
                  <a:pos x="T8" y="T9"/>
                </a:cxn>
                <a:cxn ang="0">
                  <a:pos x="T10" y="T11"/>
                </a:cxn>
              </a:cxnLst>
              <a:rect l="0" t="0" r="r" b="b"/>
              <a:pathLst>
                <a:path w="67" h="67">
                  <a:moveTo>
                    <a:pt x="33" y="67"/>
                  </a:moveTo>
                  <a:lnTo>
                    <a:pt x="33" y="67"/>
                  </a:lnTo>
                  <a:cubicBezTo>
                    <a:pt x="52" y="67"/>
                    <a:pt x="67" y="52"/>
                    <a:pt x="67" y="34"/>
                  </a:cubicBezTo>
                  <a:cubicBezTo>
                    <a:pt x="67" y="15"/>
                    <a:pt x="52" y="0"/>
                    <a:pt x="33" y="0"/>
                  </a:cubicBezTo>
                  <a:cubicBezTo>
                    <a:pt x="15" y="0"/>
                    <a:pt x="0" y="15"/>
                    <a:pt x="0" y="34"/>
                  </a:cubicBezTo>
                  <a:cubicBezTo>
                    <a:pt x="0" y="52"/>
                    <a:pt x="15" y="67"/>
                    <a:pt x="33" y="67"/>
                  </a:cubicBezTo>
                  <a:close/>
                </a:path>
              </a:pathLst>
            </a:custGeom>
            <a:solidFill>
              <a:srgbClr val="C1C1C1"/>
            </a:solidFill>
            <a:ln w="0">
              <a:noFill/>
              <a:prstDash val="solid"/>
              <a:round/>
              <a:headEnd/>
              <a:tailEnd/>
            </a:ln>
          </p:spPr>
          <p:txBody>
            <a:bodyPr vert="horz" wrap="square" lIns="109728" tIns="54864" rIns="109728" bIns="54864" numCol="1" anchor="t" anchorCtr="0" compatLnSpc="1">
              <a:prstTxWarp prst="textNoShape">
                <a:avLst/>
              </a:prstTxWarp>
            </a:bodyPr>
            <a:lstStyle/>
            <a:p>
              <a:pPr defTabSz="1097240"/>
              <a:endParaRPr lang="en-US" sz="2118">
                <a:solidFill>
                  <a:srgbClr val="1A1A1A"/>
                </a:solidFill>
                <a:latin typeface="Segoe UI"/>
              </a:endParaRPr>
            </a:p>
          </p:txBody>
        </p:sp>
        <p:sp>
          <p:nvSpPr>
            <p:cNvPr id="39" name="Freeform 96">
              <a:extLst>
                <a:ext uri="{FF2B5EF4-FFF2-40B4-BE49-F238E27FC236}">
                  <a16:creationId xmlns:a16="http://schemas.microsoft.com/office/drawing/2014/main" id="{04DDC8EE-9690-4D07-9A94-584A73EF0FF1}"/>
                </a:ext>
              </a:extLst>
            </p:cNvPr>
            <p:cNvSpPr>
              <a:spLocks/>
            </p:cNvSpPr>
            <p:nvPr/>
          </p:nvSpPr>
          <p:spPr bwMode="auto">
            <a:xfrm>
              <a:off x="3639" y="2666"/>
              <a:ext cx="91" cy="45"/>
            </a:xfrm>
            <a:custGeom>
              <a:avLst/>
              <a:gdLst>
                <a:gd name="T0" fmla="*/ 53 w 107"/>
                <a:gd name="T1" fmla="*/ 0 h 53"/>
                <a:gd name="T2" fmla="*/ 53 w 107"/>
                <a:gd name="T3" fmla="*/ 0 h 53"/>
                <a:gd name="T4" fmla="*/ 0 w 107"/>
                <a:gd name="T5" fmla="*/ 53 h 53"/>
                <a:gd name="T6" fmla="*/ 107 w 107"/>
                <a:gd name="T7" fmla="*/ 53 h 53"/>
                <a:gd name="T8" fmla="*/ 53 w 107"/>
                <a:gd name="T9" fmla="*/ 0 h 53"/>
              </a:gdLst>
              <a:ahLst/>
              <a:cxnLst>
                <a:cxn ang="0">
                  <a:pos x="T0" y="T1"/>
                </a:cxn>
                <a:cxn ang="0">
                  <a:pos x="T2" y="T3"/>
                </a:cxn>
                <a:cxn ang="0">
                  <a:pos x="T4" y="T5"/>
                </a:cxn>
                <a:cxn ang="0">
                  <a:pos x="T6" y="T7"/>
                </a:cxn>
                <a:cxn ang="0">
                  <a:pos x="T8" y="T9"/>
                </a:cxn>
              </a:cxnLst>
              <a:rect l="0" t="0" r="r" b="b"/>
              <a:pathLst>
                <a:path w="107" h="53">
                  <a:moveTo>
                    <a:pt x="53" y="0"/>
                  </a:moveTo>
                  <a:lnTo>
                    <a:pt x="53" y="0"/>
                  </a:lnTo>
                  <a:cubicBezTo>
                    <a:pt x="24" y="0"/>
                    <a:pt x="0" y="24"/>
                    <a:pt x="0" y="53"/>
                  </a:cubicBezTo>
                  <a:lnTo>
                    <a:pt x="107" y="53"/>
                  </a:lnTo>
                  <a:cubicBezTo>
                    <a:pt x="107" y="24"/>
                    <a:pt x="83" y="0"/>
                    <a:pt x="53" y="0"/>
                  </a:cubicBezTo>
                  <a:close/>
                </a:path>
              </a:pathLst>
            </a:custGeom>
            <a:solidFill>
              <a:srgbClr val="C1C1C1"/>
            </a:solidFill>
            <a:ln w="0">
              <a:noFill/>
              <a:prstDash val="solid"/>
              <a:round/>
              <a:headEnd/>
              <a:tailEnd/>
            </a:ln>
          </p:spPr>
          <p:txBody>
            <a:bodyPr vert="horz" wrap="square" lIns="109728" tIns="54864" rIns="109728" bIns="54864" numCol="1" anchor="t" anchorCtr="0" compatLnSpc="1">
              <a:prstTxWarp prst="textNoShape">
                <a:avLst/>
              </a:prstTxWarp>
            </a:bodyPr>
            <a:lstStyle/>
            <a:p>
              <a:pPr defTabSz="1097240"/>
              <a:endParaRPr lang="en-US" sz="2118">
                <a:solidFill>
                  <a:srgbClr val="1A1A1A"/>
                </a:solidFill>
                <a:latin typeface="Segoe UI"/>
              </a:endParaRPr>
            </a:p>
          </p:txBody>
        </p:sp>
        <p:sp>
          <p:nvSpPr>
            <p:cNvPr id="40" name="Freeform 97">
              <a:extLst>
                <a:ext uri="{FF2B5EF4-FFF2-40B4-BE49-F238E27FC236}">
                  <a16:creationId xmlns:a16="http://schemas.microsoft.com/office/drawing/2014/main" id="{1DB2A59F-4259-4A62-877E-79D48791B494}"/>
                </a:ext>
              </a:extLst>
            </p:cNvPr>
            <p:cNvSpPr>
              <a:spLocks/>
            </p:cNvSpPr>
            <p:nvPr/>
          </p:nvSpPr>
          <p:spPr bwMode="auto">
            <a:xfrm>
              <a:off x="3730" y="2778"/>
              <a:ext cx="135" cy="68"/>
            </a:xfrm>
            <a:custGeom>
              <a:avLst/>
              <a:gdLst>
                <a:gd name="T0" fmla="*/ 80 w 160"/>
                <a:gd name="T1" fmla="*/ 0 h 80"/>
                <a:gd name="T2" fmla="*/ 80 w 160"/>
                <a:gd name="T3" fmla="*/ 0 h 80"/>
                <a:gd name="T4" fmla="*/ 0 w 160"/>
                <a:gd name="T5" fmla="*/ 80 h 80"/>
                <a:gd name="T6" fmla="*/ 160 w 160"/>
                <a:gd name="T7" fmla="*/ 80 h 80"/>
                <a:gd name="T8" fmla="*/ 80 w 160"/>
                <a:gd name="T9" fmla="*/ 0 h 80"/>
              </a:gdLst>
              <a:ahLst/>
              <a:cxnLst>
                <a:cxn ang="0">
                  <a:pos x="T0" y="T1"/>
                </a:cxn>
                <a:cxn ang="0">
                  <a:pos x="T2" y="T3"/>
                </a:cxn>
                <a:cxn ang="0">
                  <a:pos x="T4" y="T5"/>
                </a:cxn>
                <a:cxn ang="0">
                  <a:pos x="T6" y="T7"/>
                </a:cxn>
                <a:cxn ang="0">
                  <a:pos x="T8" y="T9"/>
                </a:cxn>
              </a:cxnLst>
              <a:rect l="0" t="0" r="r" b="b"/>
              <a:pathLst>
                <a:path w="160" h="80">
                  <a:moveTo>
                    <a:pt x="80" y="0"/>
                  </a:moveTo>
                  <a:lnTo>
                    <a:pt x="80" y="0"/>
                  </a:lnTo>
                  <a:cubicBezTo>
                    <a:pt x="35" y="0"/>
                    <a:pt x="0" y="36"/>
                    <a:pt x="0" y="80"/>
                  </a:cubicBezTo>
                  <a:lnTo>
                    <a:pt x="160" y="80"/>
                  </a:lnTo>
                  <a:cubicBezTo>
                    <a:pt x="160" y="36"/>
                    <a:pt x="124" y="0"/>
                    <a:pt x="80" y="0"/>
                  </a:cubicBezTo>
                  <a:close/>
                </a:path>
              </a:pathLst>
            </a:custGeom>
            <a:solidFill>
              <a:srgbClr val="C1C1C1"/>
            </a:solidFill>
            <a:ln w="0">
              <a:noFill/>
              <a:prstDash val="solid"/>
              <a:round/>
              <a:headEnd/>
              <a:tailEnd/>
            </a:ln>
          </p:spPr>
          <p:txBody>
            <a:bodyPr vert="horz" wrap="square" lIns="109728" tIns="54864" rIns="109728" bIns="54864" numCol="1" anchor="t" anchorCtr="0" compatLnSpc="1">
              <a:prstTxWarp prst="textNoShape">
                <a:avLst/>
              </a:prstTxWarp>
            </a:bodyPr>
            <a:lstStyle/>
            <a:p>
              <a:pPr defTabSz="1097240"/>
              <a:endParaRPr lang="en-US" sz="2118">
                <a:solidFill>
                  <a:srgbClr val="1A1A1A"/>
                </a:solidFill>
                <a:latin typeface="Segoe UI"/>
              </a:endParaRPr>
            </a:p>
          </p:txBody>
        </p:sp>
      </p:grpSp>
      <p:grpSp>
        <p:nvGrpSpPr>
          <p:cNvPr id="41" name="Group 58">
            <a:extLst>
              <a:ext uri="{FF2B5EF4-FFF2-40B4-BE49-F238E27FC236}">
                <a16:creationId xmlns:a16="http://schemas.microsoft.com/office/drawing/2014/main" id="{9DADDF30-6B35-4E5C-9F46-E4797A05E125}"/>
              </a:ext>
            </a:extLst>
          </p:cNvPr>
          <p:cNvGrpSpPr>
            <a:grpSpLocks noChangeAspect="1"/>
          </p:cNvGrpSpPr>
          <p:nvPr/>
        </p:nvGrpSpPr>
        <p:grpSpPr bwMode="auto">
          <a:xfrm>
            <a:off x="5214490" y="4774505"/>
            <a:ext cx="640736" cy="640736"/>
            <a:chOff x="5536" y="835"/>
            <a:chExt cx="374" cy="374"/>
          </a:xfrm>
          <a:solidFill>
            <a:srgbClr val="C1C1C1"/>
          </a:solidFill>
        </p:grpSpPr>
        <p:sp>
          <p:nvSpPr>
            <p:cNvPr id="42" name="Freeform 59">
              <a:extLst>
                <a:ext uri="{FF2B5EF4-FFF2-40B4-BE49-F238E27FC236}">
                  <a16:creationId xmlns:a16="http://schemas.microsoft.com/office/drawing/2014/main" id="{0240A064-00F3-4385-B189-846FA3F1CDDA}"/>
                </a:ext>
              </a:extLst>
            </p:cNvPr>
            <p:cNvSpPr>
              <a:spLocks noEditPoints="1"/>
            </p:cNvSpPr>
            <p:nvPr/>
          </p:nvSpPr>
          <p:spPr bwMode="auto">
            <a:xfrm>
              <a:off x="5676" y="933"/>
              <a:ext cx="94" cy="178"/>
            </a:xfrm>
            <a:custGeom>
              <a:avLst/>
              <a:gdLst>
                <a:gd name="T0" fmla="*/ 341 w 341"/>
                <a:gd name="T1" fmla="*/ 434 h 650"/>
                <a:gd name="T2" fmla="*/ 304 w 341"/>
                <a:gd name="T3" fmla="*/ 529 h 650"/>
                <a:gd name="T4" fmla="*/ 196 w 341"/>
                <a:gd name="T5" fmla="*/ 573 h 650"/>
                <a:gd name="T6" fmla="*/ 196 w 341"/>
                <a:gd name="T7" fmla="*/ 650 h 650"/>
                <a:gd name="T8" fmla="*/ 144 w 341"/>
                <a:gd name="T9" fmla="*/ 650 h 650"/>
                <a:gd name="T10" fmla="*/ 144 w 341"/>
                <a:gd name="T11" fmla="*/ 575 h 650"/>
                <a:gd name="T12" fmla="*/ 9 w 341"/>
                <a:gd name="T13" fmla="*/ 542 h 650"/>
                <a:gd name="T14" fmla="*/ 9 w 341"/>
                <a:gd name="T15" fmla="*/ 444 h 650"/>
                <a:gd name="T16" fmla="*/ 71 w 341"/>
                <a:gd name="T17" fmla="*/ 474 h 650"/>
                <a:gd name="T18" fmla="*/ 144 w 341"/>
                <a:gd name="T19" fmla="*/ 491 h 650"/>
                <a:gd name="T20" fmla="*/ 144 w 341"/>
                <a:gd name="T21" fmla="*/ 362 h 650"/>
                <a:gd name="T22" fmla="*/ 32 w 341"/>
                <a:gd name="T23" fmla="*/ 298 h 650"/>
                <a:gd name="T24" fmla="*/ 0 w 341"/>
                <a:gd name="T25" fmla="*/ 207 h 650"/>
                <a:gd name="T26" fmla="*/ 40 w 341"/>
                <a:gd name="T27" fmla="*/ 111 h 650"/>
                <a:gd name="T28" fmla="*/ 144 w 341"/>
                <a:gd name="T29" fmla="*/ 66 h 650"/>
                <a:gd name="T30" fmla="*/ 144 w 341"/>
                <a:gd name="T31" fmla="*/ 0 h 650"/>
                <a:gd name="T32" fmla="*/ 196 w 341"/>
                <a:gd name="T33" fmla="*/ 0 h 650"/>
                <a:gd name="T34" fmla="*/ 196 w 341"/>
                <a:gd name="T35" fmla="*/ 65 h 650"/>
                <a:gd name="T36" fmla="*/ 308 w 341"/>
                <a:gd name="T37" fmla="*/ 89 h 650"/>
                <a:gd name="T38" fmla="*/ 308 w 341"/>
                <a:gd name="T39" fmla="*/ 185 h 650"/>
                <a:gd name="T40" fmla="*/ 196 w 341"/>
                <a:gd name="T41" fmla="*/ 148 h 650"/>
                <a:gd name="T42" fmla="*/ 196 w 341"/>
                <a:gd name="T43" fmla="*/ 283 h 650"/>
                <a:gd name="T44" fmla="*/ 308 w 341"/>
                <a:gd name="T45" fmla="*/ 347 h 650"/>
                <a:gd name="T46" fmla="*/ 341 w 341"/>
                <a:gd name="T47" fmla="*/ 434 h 650"/>
                <a:gd name="T48" fmla="*/ 144 w 341"/>
                <a:gd name="T49" fmla="*/ 262 h 650"/>
                <a:gd name="T50" fmla="*/ 144 w 341"/>
                <a:gd name="T51" fmla="*/ 149 h 650"/>
                <a:gd name="T52" fmla="*/ 94 w 341"/>
                <a:gd name="T53" fmla="*/ 201 h 650"/>
                <a:gd name="T54" fmla="*/ 144 w 341"/>
                <a:gd name="T55" fmla="*/ 262 h 650"/>
                <a:gd name="T56" fmla="*/ 246 w 341"/>
                <a:gd name="T57" fmla="*/ 439 h 650"/>
                <a:gd name="T58" fmla="*/ 196 w 341"/>
                <a:gd name="T59" fmla="*/ 382 h 650"/>
                <a:gd name="T60" fmla="*/ 196 w 341"/>
                <a:gd name="T61" fmla="*/ 490 h 650"/>
                <a:gd name="T62" fmla="*/ 246 w 341"/>
                <a:gd name="T63" fmla="*/ 43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1" h="650">
                  <a:moveTo>
                    <a:pt x="341" y="434"/>
                  </a:moveTo>
                  <a:cubicBezTo>
                    <a:pt x="341" y="473"/>
                    <a:pt x="329" y="505"/>
                    <a:pt x="304" y="529"/>
                  </a:cubicBezTo>
                  <a:cubicBezTo>
                    <a:pt x="279" y="553"/>
                    <a:pt x="243" y="568"/>
                    <a:pt x="196" y="573"/>
                  </a:cubicBezTo>
                  <a:cubicBezTo>
                    <a:pt x="196" y="650"/>
                    <a:pt x="196" y="650"/>
                    <a:pt x="196" y="650"/>
                  </a:cubicBezTo>
                  <a:cubicBezTo>
                    <a:pt x="144" y="650"/>
                    <a:pt x="144" y="650"/>
                    <a:pt x="144" y="650"/>
                  </a:cubicBezTo>
                  <a:cubicBezTo>
                    <a:pt x="144" y="575"/>
                    <a:pt x="144" y="575"/>
                    <a:pt x="144" y="575"/>
                  </a:cubicBezTo>
                  <a:cubicBezTo>
                    <a:pt x="95" y="575"/>
                    <a:pt x="50" y="564"/>
                    <a:pt x="9" y="542"/>
                  </a:cubicBezTo>
                  <a:cubicBezTo>
                    <a:pt x="9" y="444"/>
                    <a:pt x="9" y="444"/>
                    <a:pt x="9" y="444"/>
                  </a:cubicBezTo>
                  <a:cubicBezTo>
                    <a:pt x="22" y="454"/>
                    <a:pt x="43" y="465"/>
                    <a:pt x="71" y="474"/>
                  </a:cubicBezTo>
                  <a:cubicBezTo>
                    <a:pt x="99" y="484"/>
                    <a:pt x="123" y="490"/>
                    <a:pt x="144" y="491"/>
                  </a:cubicBezTo>
                  <a:cubicBezTo>
                    <a:pt x="144" y="362"/>
                    <a:pt x="144" y="362"/>
                    <a:pt x="144" y="362"/>
                  </a:cubicBezTo>
                  <a:cubicBezTo>
                    <a:pt x="91" y="342"/>
                    <a:pt x="54" y="321"/>
                    <a:pt x="32" y="298"/>
                  </a:cubicBezTo>
                  <a:cubicBezTo>
                    <a:pt x="11" y="275"/>
                    <a:pt x="0" y="244"/>
                    <a:pt x="0" y="207"/>
                  </a:cubicBezTo>
                  <a:cubicBezTo>
                    <a:pt x="0" y="169"/>
                    <a:pt x="13" y="137"/>
                    <a:pt x="40" y="111"/>
                  </a:cubicBezTo>
                  <a:cubicBezTo>
                    <a:pt x="67" y="85"/>
                    <a:pt x="101" y="70"/>
                    <a:pt x="144" y="66"/>
                  </a:cubicBezTo>
                  <a:cubicBezTo>
                    <a:pt x="144" y="0"/>
                    <a:pt x="144" y="0"/>
                    <a:pt x="144" y="0"/>
                  </a:cubicBezTo>
                  <a:cubicBezTo>
                    <a:pt x="196" y="0"/>
                    <a:pt x="196" y="0"/>
                    <a:pt x="196" y="0"/>
                  </a:cubicBezTo>
                  <a:cubicBezTo>
                    <a:pt x="196" y="65"/>
                    <a:pt x="196" y="65"/>
                    <a:pt x="196" y="65"/>
                  </a:cubicBezTo>
                  <a:cubicBezTo>
                    <a:pt x="246" y="67"/>
                    <a:pt x="283" y="75"/>
                    <a:pt x="308" y="89"/>
                  </a:cubicBezTo>
                  <a:cubicBezTo>
                    <a:pt x="308" y="185"/>
                    <a:pt x="308" y="185"/>
                    <a:pt x="308" y="185"/>
                  </a:cubicBezTo>
                  <a:cubicBezTo>
                    <a:pt x="275" y="165"/>
                    <a:pt x="237" y="153"/>
                    <a:pt x="196" y="148"/>
                  </a:cubicBezTo>
                  <a:cubicBezTo>
                    <a:pt x="196" y="283"/>
                    <a:pt x="196" y="283"/>
                    <a:pt x="196" y="283"/>
                  </a:cubicBezTo>
                  <a:cubicBezTo>
                    <a:pt x="248" y="301"/>
                    <a:pt x="285" y="323"/>
                    <a:pt x="308" y="347"/>
                  </a:cubicBezTo>
                  <a:cubicBezTo>
                    <a:pt x="330" y="370"/>
                    <a:pt x="341" y="399"/>
                    <a:pt x="341" y="434"/>
                  </a:cubicBezTo>
                  <a:close/>
                  <a:moveTo>
                    <a:pt x="144" y="262"/>
                  </a:moveTo>
                  <a:cubicBezTo>
                    <a:pt x="144" y="149"/>
                    <a:pt x="144" y="149"/>
                    <a:pt x="144" y="149"/>
                  </a:cubicBezTo>
                  <a:cubicBezTo>
                    <a:pt x="111" y="155"/>
                    <a:pt x="94" y="172"/>
                    <a:pt x="94" y="201"/>
                  </a:cubicBezTo>
                  <a:cubicBezTo>
                    <a:pt x="94" y="226"/>
                    <a:pt x="111" y="246"/>
                    <a:pt x="144" y="262"/>
                  </a:cubicBezTo>
                  <a:close/>
                  <a:moveTo>
                    <a:pt x="246" y="439"/>
                  </a:moveTo>
                  <a:cubicBezTo>
                    <a:pt x="246" y="416"/>
                    <a:pt x="230" y="397"/>
                    <a:pt x="196" y="382"/>
                  </a:cubicBezTo>
                  <a:cubicBezTo>
                    <a:pt x="196" y="490"/>
                    <a:pt x="196" y="490"/>
                    <a:pt x="196" y="490"/>
                  </a:cubicBezTo>
                  <a:cubicBezTo>
                    <a:pt x="230" y="484"/>
                    <a:pt x="246" y="467"/>
                    <a:pt x="246" y="439"/>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defTabSz="1097240"/>
              <a:endParaRPr lang="en-US" sz="2118">
                <a:solidFill>
                  <a:srgbClr val="1A1A1A"/>
                </a:solidFill>
                <a:latin typeface="Segoe UI"/>
              </a:endParaRPr>
            </a:p>
          </p:txBody>
        </p:sp>
        <p:sp>
          <p:nvSpPr>
            <p:cNvPr id="43" name="Freeform 60">
              <a:extLst>
                <a:ext uri="{FF2B5EF4-FFF2-40B4-BE49-F238E27FC236}">
                  <a16:creationId xmlns:a16="http://schemas.microsoft.com/office/drawing/2014/main" id="{BC915BD0-79DC-4EF4-8017-8ED83DCA4D7B}"/>
                </a:ext>
              </a:extLst>
            </p:cNvPr>
            <p:cNvSpPr>
              <a:spLocks/>
            </p:cNvSpPr>
            <p:nvPr/>
          </p:nvSpPr>
          <p:spPr bwMode="auto">
            <a:xfrm>
              <a:off x="5536" y="835"/>
              <a:ext cx="374" cy="374"/>
            </a:xfrm>
            <a:custGeom>
              <a:avLst/>
              <a:gdLst>
                <a:gd name="T0" fmla="*/ 682 w 1365"/>
                <a:gd name="T1" fmla="*/ 1364 h 1364"/>
                <a:gd name="T2" fmla="*/ 0 w 1365"/>
                <a:gd name="T3" fmla="*/ 682 h 1364"/>
                <a:gd name="T4" fmla="*/ 682 w 1365"/>
                <a:gd name="T5" fmla="*/ 0 h 1364"/>
                <a:gd name="T6" fmla="*/ 1280 w 1365"/>
                <a:gd name="T7" fmla="*/ 352 h 1364"/>
                <a:gd name="T8" fmla="*/ 1311 w 1365"/>
                <a:gd name="T9" fmla="*/ 408 h 1364"/>
                <a:gd name="T10" fmla="*/ 1199 w 1365"/>
                <a:gd name="T11" fmla="*/ 470 h 1364"/>
                <a:gd name="T12" fmla="*/ 1168 w 1365"/>
                <a:gd name="T13" fmla="*/ 414 h 1364"/>
                <a:gd name="T14" fmla="*/ 682 w 1365"/>
                <a:gd name="T15" fmla="*/ 128 h 1364"/>
                <a:gd name="T16" fmla="*/ 128 w 1365"/>
                <a:gd name="T17" fmla="*/ 682 h 1364"/>
                <a:gd name="T18" fmla="*/ 682 w 1365"/>
                <a:gd name="T19" fmla="*/ 1236 h 1364"/>
                <a:gd name="T20" fmla="*/ 1237 w 1365"/>
                <a:gd name="T21" fmla="*/ 682 h 1364"/>
                <a:gd name="T22" fmla="*/ 1237 w 1365"/>
                <a:gd name="T23" fmla="*/ 682 h 1364"/>
                <a:gd name="T24" fmla="*/ 1365 w 1365"/>
                <a:gd name="T25" fmla="*/ 682 h 1364"/>
                <a:gd name="T26" fmla="*/ 1365 w 1365"/>
                <a:gd name="T27" fmla="*/ 682 h 1364"/>
                <a:gd name="T28" fmla="*/ 682 w 1365"/>
                <a:gd name="T29" fmla="*/ 1364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5" h="1364">
                  <a:moveTo>
                    <a:pt x="682" y="1364"/>
                  </a:moveTo>
                  <a:cubicBezTo>
                    <a:pt x="306" y="1364"/>
                    <a:pt x="0" y="1058"/>
                    <a:pt x="0" y="682"/>
                  </a:cubicBezTo>
                  <a:cubicBezTo>
                    <a:pt x="0" y="306"/>
                    <a:pt x="306" y="0"/>
                    <a:pt x="682" y="0"/>
                  </a:cubicBezTo>
                  <a:cubicBezTo>
                    <a:pt x="931" y="0"/>
                    <a:pt x="1160" y="135"/>
                    <a:pt x="1280" y="352"/>
                  </a:cubicBezTo>
                  <a:cubicBezTo>
                    <a:pt x="1311" y="408"/>
                    <a:pt x="1311" y="408"/>
                    <a:pt x="1311" y="408"/>
                  </a:cubicBezTo>
                  <a:cubicBezTo>
                    <a:pt x="1199" y="470"/>
                    <a:pt x="1199" y="470"/>
                    <a:pt x="1199" y="470"/>
                  </a:cubicBezTo>
                  <a:cubicBezTo>
                    <a:pt x="1168" y="414"/>
                    <a:pt x="1168" y="414"/>
                    <a:pt x="1168" y="414"/>
                  </a:cubicBezTo>
                  <a:cubicBezTo>
                    <a:pt x="1070" y="237"/>
                    <a:pt x="884" y="128"/>
                    <a:pt x="682" y="128"/>
                  </a:cubicBezTo>
                  <a:cubicBezTo>
                    <a:pt x="377" y="128"/>
                    <a:pt x="128" y="376"/>
                    <a:pt x="128" y="682"/>
                  </a:cubicBezTo>
                  <a:cubicBezTo>
                    <a:pt x="128" y="988"/>
                    <a:pt x="377" y="1236"/>
                    <a:pt x="682" y="1236"/>
                  </a:cubicBezTo>
                  <a:cubicBezTo>
                    <a:pt x="988" y="1236"/>
                    <a:pt x="1237" y="988"/>
                    <a:pt x="1237" y="682"/>
                  </a:cubicBezTo>
                  <a:cubicBezTo>
                    <a:pt x="1237" y="682"/>
                    <a:pt x="1237" y="682"/>
                    <a:pt x="1237" y="682"/>
                  </a:cubicBezTo>
                  <a:cubicBezTo>
                    <a:pt x="1365" y="682"/>
                    <a:pt x="1365" y="682"/>
                    <a:pt x="1365" y="682"/>
                  </a:cubicBezTo>
                  <a:cubicBezTo>
                    <a:pt x="1365" y="682"/>
                    <a:pt x="1365" y="682"/>
                    <a:pt x="1365" y="682"/>
                  </a:cubicBezTo>
                  <a:cubicBezTo>
                    <a:pt x="1365" y="1058"/>
                    <a:pt x="1059" y="1364"/>
                    <a:pt x="682" y="13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defTabSz="1097240"/>
              <a:endParaRPr lang="en-US" sz="2118">
                <a:solidFill>
                  <a:srgbClr val="1A1A1A"/>
                </a:solidFill>
                <a:latin typeface="Segoe UI"/>
              </a:endParaRPr>
            </a:p>
          </p:txBody>
        </p:sp>
        <p:sp>
          <p:nvSpPr>
            <p:cNvPr id="44" name="Freeform 61">
              <a:extLst>
                <a:ext uri="{FF2B5EF4-FFF2-40B4-BE49-F238E27FC236}">
                  <a16:creationId xmlns:a16="http://schemas.microsoft.com/office/drawing/2014/main" id="{1FA3FBA8-C3E7-4336-90B3-66C1D6BCAF7D}"/>
                </a:ext>
              </a:extLst>
            </p:cNvPr>
            <p:cNvSpPr>
              <a:spLocks/>
            </p:cNvSpPr>
            <p:nvPr/>
          </p:nvSpPr>
          <p:spPr bwMode="auto">
            <a:xfrm>
              <a:off x="5805" y="870"/>
              <a:ext cx="105" cy="106"/>
            </a:xfrm>
            <a:custGeom>
              <a:avLst/>
              <a:gdLst>
                <a:gd name="T0" fmla="*/ 0 w 105"/>
                <a:gd name="T1" fmla="*/ 106 h 106"/>
                <a:gd name="T2" fmla="*/ 0 w 105"/>
                <a:gd name="T3" fmla="*/ 71 h 106"/>
                <a:gd name="T4" fmla="*/ 70 w 105"/>
                <a:gd name="T5" fmla="*/ 71 h 106"/>
                <a:gd name="T6" fmla="*/ 70 w 105"/>
                <a:gd name="T7" fmla="*/ 0 h 106"/>
                <a:gd name="T8" fmla="*/ 105 w 105"/>
                <a:gd name="T9" fmla="*/ 0 h 106"/>
                <a:gd name="T10" fmla="*/ 105 w 105"/>
                <a:gd name="T11" fmla="*/ 105 h 106"/>
                <a:gd name="T12" fmla="*/ 0 w 105"/>
                <a:gd name="T13" fmla="*/ 106 h 106"/>
              </a:gdLst>
              <a:ahLst/>
              <a:cxnLst>
                <a:cxn ang="0">
                  <a:pos x="T0" y="T1"/>
                </a:cxn>
                <a:cxn ang="0">
                  <a:pos x="T2" y="T3"/>
                </a:cxn>
                <a:cxn ang="0">
                  <a:pos x="T4" y="T5"/>
                </a:cxn>
                <a:cxn ang="0">
                  <a:pos x="T6" y="T7"/>
                </a:cxn>
                <a:cxn ang="0">
                  <a:pos x="T8" y="T9"/>
                </a:cxn>
                <a:cxn ang="0">
                  <a:pos x="T10" y="T11"/>
                </a:cxn>
                <a:cxn ang="0">
                  <a:pos x="T12" y="T13"/>
                </a:cxn>
              </a:cxnLst>
              <a:rect l="0" t="0" r="r" b="b"/>
              <a:pathLst>
                <a:path w="105" h="106">
                  <a:moveTo>
                    <a:pt x="0" y="106"/>
                  </a:moveTo>
                  <a:lnTo>
                    <a:pt x="0" y="71"/>
                  </a:lnTo>
                  <a:lnTo>
                    <a:pt x="70" y="71"/>
                  </a:lnTo>
                  <a:lnTo>
                    <a:pt x="70" y="0"/>
                  </a:lnTo>
                  <a:lnTo>
                    <a:pt x="105" y="0"/>
                  </a:lnTo>
                  <a:lnTo>
                    <a:pt x="105" y="105"/>
                  </a:lnTo>
                  <a:lnTo>
                    <a:pt x="0"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defTabSz="1097240"/>
              <a:endParaRPr lang="en-US" sz="2118">
                <a:solidFill>
                  <a:srgbClr val="1A1A1A"/>
                </a:solidFill>
                <a:latin typeface="Segoe UI"/>
              </a:endParaRPr>
            </a:p>
          </p:txBody>
        </p:sp>
      </p:grpSp>
      <p:grpSp>
        <p:nvGrpSpPr>
          <p:cNvPr id="54" name="Group 53">
            <a:extLst>
              <a:ext uri="{FF2B5EF4-FFF2-40B4-BE49-F238E27FC236}">
                <a16:creationId xmlns:a16="http://schemas.microsoft.com/office/drawing/2014/main" id="{8E664FBC-1BB2-45BA-B02E-25650FB2308C}"/>
              </a:ext>
            </a:extLst>
          </p:cNvPr>
          <p:cNvGrpSpPr>
            <a:grpSpLocks noChangeAspect="1"/>
          </p:cNvGrpSpPr>
          <p:nvPr/>
        </p:nvGrpSpPr>
        <p:grpSpPr>
          <a:xfrm>
            <a:off x="5283240" y="1210565"/>
            <a:ext cx="503237" cy="473075"/>
            <a:chOff x="5287963" y="1827213"/>
            <a:chExt cx="503237" cy="473075"/>
          </a:xfrm>
        </p:grpSpPr>
        <p:sp>
          <p:nvSpPr>
            <p:cNvPr id="46" name="Freeform 5">
              <a:extLst>
                <a:ext uri="{FF2B5EF4-FFF2-40B4-BE49-F238E27FC236}">
                  <a16:creationId xmlns:a16="http://schemas.microsoft.com/office/drawing/2014/main" id="{8BF32C7A-A6FC-4201-8691-3142C7CBBF7A}"/>
                </a:ext>
              </a:extLst>
            </p:cNvPr>
            <p:cNvSpPr>
              <a:spLocks noEditPoints="1"/>
            </p:cNvSpPr>
            <p:nvPr/>
          </p:nvSpPr>
          <p:spPr bwMode="auto">
            <a:xfrm>
              <a:off x="5287963" y="1827213"/>
              <a:ext cx="503237" cy="473075"/>
            </a:xfrm>
            <a:custGeom>
              <a:avLst/>
              <a:gdLst>
                <a:gd name="T0" fmla="*/ 320 w 426"/>
                <a:gd name="T1" fmla="*/ 0 h 400"/>
                <a:gd name="T2" fmla="*/ 106 w 426"/>
                <a:gd name="T3" fmla="*/ 27 h 400"/>
                <a:gd name="T4" fmla="*/ 80 w 426"/>
                <a:gd name="T5" fmla="*/ 0 h 400"/>
                <a:gd name="T6" fmla="*/ 0 w 426"/>
                <a:gd name="T7" fmla="*/ 27 h 400"/>
                <a:gd name="T8" fmla="*/ 426 w 426"/>
                <a:gd name="T9" fmla="*/ 400 h 400"/>
                <a:gd name="T10" fmla="*/ 346 w 426"/>
                <a:gd name="T11" fmla="*/ 27 h 400"/>
                <a:gd name="T12" fmla="*/ 320 w 426"/>
                <a:gd name="T13" fmla="*/ 0 h 400"/>
                <a:gd name="T14" fmla="*/ 346 w 426"/>
                <a:gd name="T15" fmla="*/ 80 h 400"/>
                <a:gd name="T16" fmla="*/ 399 w 426"/>
                <a:gd name="T17" fmla="*/ 54 h 400"/>
                <a:gd name="T18" fmla="*/ 26 w 426"/>
                <a:gd name="T19" fmla="*/ 107 h 400"/>
                <a:gd name="T20" fmla="*/ 80 w 426"/>
                <a:gd name="T21" fmla="*/ 54 h 400"/>
                <a:gd name="T22" fmla="*/ 106 w 426"/>
                <a:gd name="T23" fmla="*/ 80 h 400"/>
                <a:gd name="T24" fmla="*/ 320 w 426"/>
                <a:gd name="T25" fmla="*/ 54 h 400"/>
                <a:gd name="T26" fmla="*/ 346 w 426"/>
                <a:gd name="T27" fmla="*/ 80 h 400"/>
                <a:gd name="T28" fmla="*/ 320 w 426"/>
                <a:gd name="T29" fmla="*/ 160 h 400"/>
                <a:gd name="T30" fmla="*/ 346 w 426"/>
                <a:gd name="T31" fmla="*/ 187 h 400"/>
                <a:gd name="T32" fmla="*/ 320 w 426"/>
                <a:gd name="T33" fmla="*/ 160 h 400"/>
                <a:gd name="T34" fmla="*/ 240 w 426"/>
                <a:gd name="T35" fmla="*/ 160 h 400"/>
                <a:gd name="T36" fmla="*/ 266 w 426"/>
                <a:gd name="T37" fmla="*/ 187 h 400"/>
                <a:gd name="T38" fmla="*/ 240 w 426"/>
                <a:gd name="T39" fmla="*/ 160 h 400"/>
                <a:gd name="T40" fmla="*/ 159 w 426"/>
                <a:gd name="T41" fmla="*/ 160 h 400"/>
                <a:gd name="T42" fmla="*/ 186 w 426"/>
                <a:gd name="T43" fmla="*/ 187 h 400"/>
                <a:gd name="T44" fmla="*/ 159 w 426"/>
                <a:gd name="T45" fmla="*/ 160 h 400"/>
                <a:gd name="T46" fmla="*/ 320 w 426"/>
                <a:gd name="T47" fmla="*/ 213 h 400"/>
                <a:gd name="T48" fmla="*/ 346 w 426"/>
                <a:gd name="T49" fmla="*/ 240 h 400"/>
                <a:gd name="T50" fmla="*/ 320 w 426"/>
                <a:gd name="T51" fmla="*/ 213 h 400"/>
                <a:gd name="T52" fmla="*/ 240 w 426"/>
                <a:gd name="T53" fmla="*/ 213 h 400"/>
                <a:gd name="T54" fmla="*/ 266 w 426"/>
                <a:gd name="T55" fmla="*/ 240 h 400"/>
                <a:gd name="T56" fmla="*/ 240 w 426"/>
                <a:gd name="T57" fmla="*/ 213 h 400"/>
                <a:gd name="T58" fmla="*/ 159 w 426"/>
                <a:gd name="T59" fmla="*/ 213 h 400"/>
                <a:gd name="T60" fmla="*/ 186 w 426"/>
                <a:gd name="T61" fmla="*/ 240 h 400"/>
                <a:gd name="T62" fmla="*/ 159 w 426"/>
                <a:gd name="T63" fmla="*/ 213 h 400"/>
                <a:gd name="T64" fmla="*/ 80 w 426"/>
                <a:gd name="T65" fmla="*/ 213 h 400"/>
                <a:gd name="T66" fmla="*/ 106 w 426"/>
                <a:gd name="T67" fmla="*/ 240 h 400"/>
                <a:gd name="T68" fmla="*/ 80 w 426"/>
                <a:gd name="T69" fmla="*/ 213 h 400"/>
                <a:gd name="T70" fmla="*/ 320 w 426"/>
                <a:gd name="T71" fmla="*/ 267 h 400"/>
                <a:gd name="T72" fmla="*/ 346 w 426"/>
                <a:gd name="T73" fmla="*/ 294 h 400"/>
                <a:gd name="T74" fmla="*/ 320 w 426"/>
                <a:gd name="T75" fmla="*/ 267 h 400"/>
                <a:gd name="T76" fmla="*/ 240 w 426"/>
                <a:gd name="T77" fmla="*/ 267 h 400"/>
                <a:gd name="T78" fmla="*/ 266 w 426"/>
                <a:gd name="T79" fmla="*/ 294 h 400"/>
                <a:gd name="T80" fmla="*/ 240 w 426"/>
                <a:gd name="T81" fmla="*/ 267 h 400"/>
                <a:gd name="T82" fmla="*/ 159 w 426"/>
                <a:gd name="T83" fmla="*/ 267 h 400"/>
                <a:gd name="T84" fmla="*/ 186 w 426"/>
                <a:gd name="T85" fmla="*/ 294 h 400"/>
                <a:gd name="T86" fmla="*/ 159 w 426"/>
                <a:gd name="T87" fmla="*/ 267 h 400"/>
                <a:gd name="T88" fmla="*/ 80 w 426"/>
                <a:gd name="T89" fmla="*/ 267 h 400"/>
                <a:gd name="T90" fmla="*/ 106 w 426"/>
                <a:gd name="T91" fmla="*/ 294 h 400"/>
                <a:gd name="T92" fmla="*/ 80 w 426"/>
                <a:gd name="T93" fmla="*/ 267 h 400"/>
                <a:gd name="T94" fmla="*/ 240 w 426"/>
                <a:gd name="T95" fmla="*/ 320 h 400"/>
                <a:gd name="T96" fmla="*/ 266 w 426"/>
                <a:gd name="T97" fmla="*/ 347 h 400"/>
                <a:gd name="T98" fmla="*/ 240 w 426"/>
                <a:gd name="T99" fmla="*/ 320 h 400"/>
                <a:gd name="T100" fmla="*/ 159 w 426"/>
                <a:gd name="T101" fmla="*/ 320 h 400"/>
                <a:gd name="T102" fmla="*/ 186 w 426"/>
                <a:gd name="T103" fmla="*/ 347 h 400"/>
                <a:gd name="T104" fmla="*/ 159 w 426"/>
                <a:gd name="T105" fmla="*/ 320 h 400"/>
                <a:gd name="T106" fmla="*/ 80 w 426"/>
                <a:gd name="T107" fmla="*/ 320 h 400"/>
                <a:gd name="T108" fmla="*/ 106 w 426"/>
                <a:gd name="T109" fmla="*/ 347 h 400"/>
                <a:gd name="T110" fmla="*/ 80 w 426"/>
                <a:gd name="T111" fmla="*/ 32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6" h="400">
                  <a:moveTo>
                    <a:pt x="320" y="0"/>
                  </a:moveTo>
                  <a:lnTo>
                    <a:pt x="320" y="0"/>
                  </a:lnTo>
                  <a:lnTo>
                    <a:pt x="320" y="27"/>
                  </a:lnTo>
                  <a:lnTo>
                    <a:pt x="106" y="27"/>
                  </a:lnTo>
                  <a:lnTo>
                    <a:pt x="106" y="0"/>
                  </a:lnTo>
                  <a:lnTo>
                    <a:pt x="80" y="0"/>
                  </a:lnTo>
                  <a:lnTo>
                    <a:pt x="80" y="27"/>
                  </a:lnTo>
                  <a:lnTo>
                    <a:pt x="0" y="27"/>
                  </a:lnTo>
                  <a:lnTo>
                    <a:pt x="0" y="400"/>
                  </a:lnTo>
                  <a:lnTo>
                    <a:pt x="426" y="400"/>
                  </a:lnTo>
                  <a:lnTo>
                    <a:pt x="426" y="27"/>
                  </a:lnTo>
                  <a:lnTo>
                    <a:pt x="346" y="27"/>
                  </a:lnTo>
                  <a:lnTo>
                    <a:pt x="346" y="0"/>
                  </a:lnTo>
                  <a:lnTo>
                    <a:pt x="320" y="0"/>
                  </a:lnTo>
                  <a:close/>
                  <a:moveTo>
                    <a:pt x="346" y="80"/>
                  </a:moveTo>
                  <a:lnTo>
                    <a:pt x="346" y="80"/>
                  </a:lnTo>
                  <a:lnTo>
                    <a:pt x="346" y="54"/>
                  </a:lnTo>
                  <a:lnTo>
                    <a:pt x="399" y="54"/>
                  </a:lnTo>
                  <a:lnTo>
                    <a:pt x="399" y="107"/>
                  </a:lnTo>
                  <a:lnTo>
                    <a:pt x="26" y="107"/>
                  </a:lnTo>
                  <a:lnTo>
                    <a:pt x="26" y="54"/>
                  </a:lnTo>
                  <a:lnTo>
                    <a:pt x="80" y="54"/>
                  </a:lnTo>
                  <a:lnTo>
                    <a:pt x="80" y="80"/>
                  </a:lnTo>
                  <a:lnTo>
                    <a:pt x="106" y="80"/>
                  </a:lnTo>
                  <a:lnTo>
                    <a:pt x="106" y="54"/>
                  </a:lnTo>
                  <a:lnTo>
                    <a:pt x="320" y="54"/>
                  </a:lnTo>
                  <a:lnTo>
                    <a:pt x="320" y="80"/>
                  </a:lnTo>
                  <a:lnTo>
                    <a:pt x="346" y="80"/>
                  </a:lnTo>
                  <a:close/>
                  <a:moveTo>
                    <a:pt x="320" y="160"/>
                  </a:moveTo>
                  <a:lnTo>
                    <a:pt x="320" y="160"/>
                  </a:lnTo>
                  <a:lnTo>
                    <a:pt x="346" y="160"/>
                  </a:lnTo>
                  <a:lnTo>
                    <a:pt x="346" y="187"/>
                  </a:lnTo>
                  <a:lnTo>
                    <a:pt x="320" y="187"/>
                  </a:lnTo>
                  <a:lnTo>
                    <a:pt x="320" y="160"/>
                  </a:lnTo>
                  <a:close/>
                  <a:moveTo>
                    <a:pt x="240" y="160"/>
                  </a:moveTo>
                  <a:lnTo>
                    <a:pt x="240" y="160"/>
                  </a:lnTo>
                  <a:lnTo>
                    <a:pt x="266" y="160"/>
                  </a:lnTo>
                  <a:lnTo>
                    <a:pt x="266" y="187"/>
                  </a:lnTo>
                  <a:lnTo>
                    <a:pt x="240" y="187"/>
                  </a:lnTo>
                  <a:lnTo>
                    <a:pt x="240" y="160"/>
                  </a:lnTo>
                  <a:close/>
                  <a:moveTo>
                    <a:pt x="159" y="160"/>
                  </a:moveTo>
                  <a:lnTo>
                    <a:pt x="159" y="160"/>
                  </a:lnTo>
                  <a:lnTo>
                    <a:pt x="186" y="160"/>
                  </a:lnTo>
                  <a:lnTo>
                    <a:pt x="186" y="187"/>
                  </a:lnTo>
                  <a:lnTo>
                    <a:pt x="159" y="187"/>
                  </a:lnTo>
                  <a:lnTo>
                    <a:pt x="159" y="160"/>
                  </a:lnTo>
                  <a:close/>
                  <a:moveTo>
                    <a:pt x="320" y="213"/>
                  </a:moveTo>
                  <a:lnTo>
                    <a:pt x="320" y="213"/>
                  </a:lnTo>
                  <a:lnTo>
                    <a:pt x="346" y="213"/>
                  </a:lnTo>
                  <a:lnTo>
                    <a:pt x="346" y="240"/>
                  </a:lnTo>
                  <a:lnTo>
                    <a:pt x="320" y="240"/>
                  </a:lnTo>
                  <a:lnTo>
                    <a:pt x="320" y="213"/>
                  </a:lnTo>
                  <a:close/>
                  <a:moveTo>
                    <a:pt x="240" y="213"/>
                  </a:moveTo>
                  <a:lnTo>
                    <a:pt x="240" y="213"/>
                  </a:lnTo>
                  <a:lnTo>
                    <a:pt x="266" y="213"/>
                  </a:lnTo>
                  <a:lnTo>
                    <a:pt x="266" y="240"/>
                  </a:lnTo>
                  <a:lnTo>
                    <a:pt x="240" y="240"/>
                  </a:lnTo>
                  <a:lnTo>
                    <a:pt x="240" y="213"/>
                  </a:lnTo>
                  <a:close/>
                  <a:moveTo>
                    <a:pt x="159" y="213"/>
                  </a:moveTo>
                  <a:lnTo>
                    <a:pt x="159" y="213"/>
                  </a:lnTo>
                  <a:lnTo>
                    <a:pt x="186" y="213"/>
                  </a:lnTo>
                  <a:lnTo>
                    <a:pt x="186" y="240"/>
                  </a:lnTo>
                  <a:lnTo>
                    <a:pt x="159" y="240"/>
                  </a:lnTo>
                  <a:lnTo>
                    <a:pt x="159" y="213"/>
                  </a:lnTo>
                  <a:close/>
                  <a:moveTo>
                    <a:pt x="80" y="213"/>
                  </a:moveTo>
                  <a:lnTo>
                    <a:pt x="80" y="213"/>
                  </a:lnTo>
                  <a:lnTo>
                    <a:pt x="106" y="213"/>
                  </a:lnTo>
                  <a:lnTo>
                    <a:pt x="106" y="240"/>
                  </a:lnTo>
                  <a:lnTo>
                    <a:pt x="80" y="240"/>
                  </a:lnTo>
                  <a:lnTo>
                    <a:pt x="80" y="213"/>
                  </a:lnTo>
                  <a:close/>
                  <a:moveTo>
                    <a:pt x="320" y="267"/>
                  </a:moveTo>
                  <a:lnTo>
                    <a:pt x="320" y="267"/>
                  </a:lnTo>
                  <a:lnTo>
                    <a:pt x="346" y="267"/>
                  </a:lnTo>
                  <a:lnTo>
                    <a:pt x="346" y="294"/>
                  </a:lnTo>
                  <a:lnTo>
                    <a:pt x="320" y="294"/>
                  </a:lnTo>
                  <a:lnTo>
                    <a:pt x="320" y="267"/>
                  </a:lnTo>
                  <a:close/>
                  <a:moveTo>
                    <a:pt x="240" y="267"/>
                  </a:moveTo>
                  <a:lnTo>
                    <a:pt x="240" y="267"/>
                  </a:lnTo>
                  <a:lnTo>
                    <a:pt x="266" y="267"/>
                  </a:lnTo>
                  <a:lnTo>
                    <a:pt x="266" y="294"/>
                  </a:lnTo>
                  <a:lnTo>
                    <a:pt x="240" y="294"/>
                  </a:lnTo>
                  <a:lnTo>
                    <a:pt x="240" y="267"/>
                  </a:lnTo>
                  <a:close/>
                  <a:moveTo>
                    <a:pt x="159" y="267"/>
                  </a:moveTo>
                  <a:lnTo>
                    <a:pt x="159" y="267"/>
                  </a:lnTo>
                  <a:lnTo>
                    <a:pt x="186" y="267"/>
                  </a:lnTo>
                  <a:lnTo>
                    <a:pt x="186" y="294"/>
                  </a:lnTo>
                  <a:lnTo>
                    <a:pt x="159" y="294"/>
                  </a:lnTo>
                  <a:lnTo>
                    <a:pt x="159" y="267"/>
                  </a:lnTo>
                  <a:close/>
                  <a:moveTo>
                    <a:pt x="80" y="267"/>
                  </a:moveTo>
                  <a:lnTo>
                    <a:pt x="80" y="267"/>
                  </a:lnTo>
                  <a:lnTo>
                    <a:pt x="106" y="267"/>
                  </a:lnTo>
                  <a:lnTo>
                    <a:pt x="106" y="294"/>
                  </a:lnTo>
                  <a:lnTo>
                    <a:pt x="80" y="294"/>
                  </a:lnTo>
                  <a:lnTo>
                    <a:pt x="80" y="267"/>
                  </a:lnTo>
                  <a:close/>
                  <a:moveTo>
                    <a:pt x="240" y="320"/>
                  </a:moveTo>
                  <a:lnTo>
                    <a:pt x="240" y="320"/>
                  </a:lnTo>
                  <a:lnTo>
                    <a:pt x="266" y="320"/>
                  </a:lnTo>
                  <a:lnTo>
                    <a:pt x="266" y="347"/>
                  </a:lnTo>
                  <a:lnTo>
                    <a:pt x="240" y="347"/>
                  </a:lnTo>
                  <a:lnTo>
                    <a:pt x="240" y="320"/>
                  </a:lnTo>
                  <a:close/>
                  <a:moveTo>
                    <a:pt x="159" y="320"/>
                  </a:moveTo>
                  <a:lnTo>
                    <a:pt x="159" y="320"/>
                  </a:lnTo>
                  <a:lnTo>
                    <a:pt x="186" y="320"/>
                  </a:lnTo>
                  <a:lnTo>
                    <a:pt x="186" y="347"/>
                  </a:lnTo>
                  <a:lnTo>
                    <a:pt x="159" y="347"/>
                  </a:lnTo>
                  <a:lnTo>
                    <a:pt x="159" y="320"/>
                  </a:lnTo>
                  <a:close/>
                  <a:moveTo>
                    <a:pt x="80" y="320"/>
                  </a:moveTo>
                  <a:lnTo>
                    <a:pt x="80" y="320"/>
                  </a:lnTo>
                  <a:lnTo>
                    <a:pt x="106" y="320"/>
                  </a:lnTo>
                  <a:lnTo>
                    <a:pt x="106" y="347"/>
                  </a:lnTo>
                  <a:lnTo>
                    <a:pt x="80" y="347"/>
                  </a:lnTo>
                  <a:lnTo>
                    <a:pt x="80" y="320"/>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6">
              <a:extLst>
                <a:ext uri="{FF2B5EF4-FFF2-40B4-BE49-F238E27FC236}">
                  <a16:creationId xmlns:a16="http://schemas.microsoft.com/office/drawing/2014/main" id="{46C5761D-EC3D-4F0A-9099-2D70964691A7}"/>
                </a:ext>
              </a:extLst>
            </p:cNvPr>
            <p:cNvSpPr>
              <a:spLocks/>
            </p:cNvSpPr>
            <p:nvPr/>
          </p:nvSpPr>
          <p:spPr bwMode="auto">
            <a:xfrm>
              <a:off x="5381625" y="2205038"/>
              <a:ext cx="31750" cy="31750"/>
            </a:xfrm>
            <a:custGeom>
              <a:avLst/>
              <a:gdLst>
                <a:gd name="T0" fmla="*/ 0 w 27"/>
                <a:gd name="T1" fmla="*/ 27 h 27"/>
                <a:gd name="T2" fmla="*/ 0 w 27"/>
                <a:gd name="T3" fmla="*/ 27 h 27"/>
                <a:gd name="T4" fmla="*/ 27 w 27"/>
                <a:gd name="T5" fmla="*/ 27 h 27"/>
                <a:gd name="T6" fmla="*/ 27 w 27"/>
                <a:gd name="T7" fmla="*/ 0 h 27"/>
                <a:gd name="T8" fmla="*/ 0 w 27"/>
                <a:gd name="T9" fmla="*/ 0 h 27"/>
                <a:gd name="T10" fmla="*/ 0 w 27"/>
                <a:gd name="T11" fmla="*/ 27 h 27"/>
              </a:gdLst>
              <a:ahLst/>
              <a:cxnLst>
                <a:cxn ang="0">
                  <a:pos x="T0" y="T1"/>
                </a:cxn>
                <a:cxn ang="0">
                  <a:pos x="T2" y="T3"/>
                </a:cxn>
                <a:cxn ang="0">
                  <a:pos x="T4" y="T5"/>
                </a:cxn>
                <a:cxn ang="0">
                  <a:pos x="T6" y="T7"/>
                </a:cxn>
                <a:cxn ang="0">
                  <a:pos x="T8" y="T9"/>
                </a:cxn>
                <a:cxn ang="0">
                  <a:pos x="T10" y="T11"/>
                </a:cxn>
              </a:cxnLst>
              <a:rect l="0" t="0" r="r" b="b"/>
              <a:pathLst>
                <a:path w="27" h="27">
                  <a:moveTo>
                    <a:pt x="0" y="27"/>
                  </a:moveTo>
                  <a:lnTo>
                    <a:pt x="0" y="27"/>
                  </a:lnTo>
                  <a:lnTo>
                    <a:pt x="27" y="27"/>
                  </a:lnTo>
                  <a:lnTo>
                    <a:pt x="27" y="0"/>
                  </a:lnTo>
                  <a:lnTo>
                    <a:pt x="0" y="0"/>
                  </a:lnTo>
                  <a:lnTo>
                    <a:pt x="0" y="27"/>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7">
              <a:extLst>
                <a:ext uri="{FF2B5EF4-FFF2-40B4-BE49-F238E27FC236}">
                  <a16:creationId xmlns:a16="http://schemas.microsoft.com/office/drawing/2014/main" id="{8FA01F11-974D-4D3B-BF77-9FC75A59332B}"/>
                </a:ext>
              </a:extLst>
            </p:cNvPr>
            <p:cNvSpPr>
              <a:spLocks/>
            </p:cNvSpPr>
            <p:nvPr/>
          </p:nvSpPr>
          <p:spPr bwMode="auto">
            <a:xfrm>
              <a:off x="5475288" y="2205038"/>
              <a:ext cx="31750" cy="31750"/>
            </a:xfrm>
            <a:custGeom>
              <a:avLst/>
              <a:gdLst>
                <a:gd name="T0" fmla="*/ 0 w 27"/>
                <a:gd name="T1" fmla="*/ 27 h 27"/>
                <a:gd name="T2" fmla="*/ 0 w 27"/>
                <a:gd name="T3" fmla="*/ 27 h 27"/>
                <a:gd name="T4" fmla="*/ 27 w 27"/>
                <a:gd name="T5" fmla="*/ 27 h 27"/>
                <a:gd name="T6" fmla="*/ 27 w 27"/>
                <a:gd name="T7" fmla="*/ 0 h 27"/>
                <a:gd name="T8" fmla="*/ 0 w 27"/>
                <a:gd name="T9" fmla="*/ 0 h 27"/>
                <a:gd name="T10" fmla="*/ 0 w 27"/>
                <a:gd name="T11" fmla="*/ 27 h 27"/>
              </a:gdLst>
              <a:ahLst/>
              <a:cxnLst>
                <a:cxn ang="0">
                  <a:pos x="T0" y="T1"/>
                </a:cxn>
                <a:cxn ang="0">
                  <a:pos x="T2" y="T3"/>
                </a:cxn>
                <a:cxn ang="0">
                  <a:pos x="T4" y="T5"/>
                </a:cxn>
                <a:cxn ang="0">
                  <a:pos x="T6" y="T7"/>
                </a:cxn>
                <a:cxn ang="0">
                  <a:pos x="T8" y="T9"/>
                </a:cxn>
                <a:cxn ang="0">
                  <a:pos x="T10" y="T11"/>
                </a:cxn>
              </a:cxnLst>
              <a:rect l="0" t="0" r="r" b="b"/>
              <a:pathLst>
                <a:path w="27" h="27">
                  <a:moveTo>
                    <a:pt x="0" y="27"/>
                  </a:moveTo>
                  <a:lnTo>
                    <a:pt x="0" y="27"/>
                  </a:lnTo>
                  <a:lnTo>
                    <a:pt x="27" y="27"/>
                  </a:lnTo>
                  <a:lnTo>
                    <a:pt x="27" y="0"/>
                  </a:lnTo>
                  <a:lnTo>
                    <a:pt x="0" y="0"/>
                  </a:lnTo>
                  <a:lnTo>
                    <a:pt x="0" y="27"/>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8">
              <a:extLst>
                <a:ext uri="{FF2B5EF4-FFF2-40B4-BE49-F238E27FC236}">
                  <a16:creationId xmlns:a16="http://schemas.microsoft.com/office/drawing/2014/main" id="{74D9E811-D702-4954-AB93-146A4941A892}"/>
                </a:ext>
              </a:extLst>
            </p:cNvPr>
            <p:cNvSpPr>
              <a:spLocks/>
            </p:cNvSpPr>
            <p:nvPr/>
          </p:nvSpPr>
          <p:spPr bwMode="auto">
            <a:xfrm>
              <a:off x="5570538" y="2205038"/>
              <a:ext cx="31750" cy="31750"/>
            </a:xfrm>
            <a:custGeom>
              <a:avLst/>
              <a:gdLst>
                <a:gd name="T0" fmla="*/ 0 w 27"/>
                <a:gd name="T1" fmla="*/ 27 h 27"/>
                <a:gd name="T2" fmla="*/ 0 w 27"/>
                <a:gd name="T3" fmla="*/ 27 h 27"/>
                <a:gd name="T4" fmla="*/ 27 w 27"/>
                <a:gd name="T5" fmla="*/ 27 h 27"/>
                <a:gd name="T6" fmla="*/ 27 w 27"/>
                <a:gd name="T7" fmla="*/ 0 h 27"/>
                <a:gd name="T8" fmla="*/ 0 w 27"/>
                <a:gd name="T9" fmla="*/ 0 h 27"/>
                <a:gd name="T10" fmla="*/ 0 w 27"/>
                <a:gd name="T11" fmla="*/ 27 h 27"/>
              </a:gdLst>
              <a:ahLst/>
              <a:cxnLst>
                <a:cxn ang="0">
                  <a:pos x="T0" y="T1"/>
                </a:cxn>
                <a:cxn ang="0">
                  <a:pos x="T2" y="T3"/>
                </a:cxn>
                <a:cxn ang="0">
                  <a:pos x="T4" y="T5"/>
                </a:cxn>
                <a:cxn ang="0">
                  <a:pos x="T6" y="T7"/>
                </a:cxn>
                <a:cxn ang="0">
                  <a:pos x="T8" y="T9"/>
                </a:cxn>
                <a:cxn ang="0">
                  <a:pos x="T10" y="T11"/>
                </a:cxn>
              </a:cxnLst>
              <a:rect l="0" t="0" r="r" b="b"/>
              <a:pathLst>
                <a:path w="27" h="27">
                  <a:moveTo>
                    <a:pt x="0" y="27"/>
                  </a:moveTo>
                  <a:lnTo>
                    <a:pt x="0" y="27"/>
                  </a:lnTo>
                  <a:lnTo>
                    <a:pt x="27" y="27"/>
                  </a:lnTo>
                  <a:lnTo>
                    <a:pt x="27" y="0"/>
                  </a:lnTo>
                  <a:lnTo>
                    <a:pt x="0" y="0"/>
                  </a:lnTo>
                  <a:lnTo>
                    <a:pt x="0" y="27"/>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a16="http://schemas.microsoft.com/office/drawing/2014/main" id="{93A9F6DE-C54A-4F00-A4F6-92EA15C53F7B}"/>
                </a:ext>
              </a:extLst>
            </p:cNvPr>
            <p:cNvSpPr>
              <a:spLocks/>
            </p:cNvSpPr>
            <p:nvPr/>
          </p:nvSpPr>
          <p:spPr bwMode="auto">
            <a:xfrm>
              <a:off x="5475288" y="2143125"/>
              <a:ext cx="31750" cy="31750"/>
            </a:xfrm>
            <a:custGeom>
              <a:avLst/>
              <a:gdLst>
                <a:gd name="T0" fmla="*/ 0 w 27"/>
                <a:gd name="T1" fmla="*/ 27 h 27"/>
                <a:gd name="T2" fmla="*/ 0 w 27"/>
                <a:gd name="T3" fmla="*/ 27 h 27"/>
                <a:gd name="T4" fmla="*/ 27 w 27"/>
                <a:gd name="T5" fmla="*/ 27 h 27"/>
                <a:gd name="T6" fmla="*/ 27 w 27"/>
                <a:gd name="T7" fmla="*/ 0 h 27"/>
                <a:gd name="T8" fmla="*/ 0 w 27"/>
                <a:gd name="T9" fmla="*/ 0 h 27"/>
                <a:gd name="T10" fmla="*/ 0 w 27"/>
                <a:gd name="T11" fmla="*/ 27 h 27"/>
              </a:gdLst>
              <a:ahLst/>
              <a:cxnLst>
                <a:cxn ang="0">
                  <a:pos x="T0" y="T1"/>
                </a:cxn>
                <a:cxn ang="0">
                  <a:pos x="T2" y="T3"/>
                </a:cxn>
                <a:cxn ang="0">
                  <a:pos x="T4" y="T5"/>
                </a:cxn>
                <a:cxn ang="0">
                  <a:pos x="T6" y="T7"/>
                </a:cxn>
                <a:cxn ang="0">
                  <a:pos x="T8" y="T9"/>
                </a:cxn>
                <a:cxn ang="0">
                  <a:pos x="T10" y="T11"/>
                </a:cxn>
              </a:cxnLst>
              <a:rect l="0" t="0" r="r" b="b"/>
              <a:pathLst>
                <a:path w="27" h="27">
                  <a:moveTo>
                    <a:pt x="0" y="27"/>
                  </a:moveTo>
                  <a:lnTo>
                    <a:pt x="0" y="27"/>
                  </a:lnTo>
                  <a:lnTo>
                    <a:pt x="27" y="27"/>
                  </a:lnTo>
                  <a:lnTo>
                    <a:pt x="27" y="0"/>
                  </a:lnTo>
                  <a:lnTo>
                    <a:pt x="0" y="0"/>
                  </a:lnTo>
                  <a:lnTo>
                    <a:pt x="0" y="27"/>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0">
              <a:extLst>
                <a:ext uri="{FF2B5EF4-FFF2-40B4-BE49-F238E27FC236}">
                  <a16:creationId xmlns:a16="http://schemas.microsoft.com/office/drawing/2014/main" id="{64CE662A-426D-4179-ADAF-2886470C7A27}"/>
                </a:ext>
              </a:extLst>
            </p:cNvPr>
            <p:cNvSpPr>
              <a:spLocks/>
            </p:cNvSpPr>
            <p:nvPr/>
          </p:nvSpPr>
          <p:spPr bwMode="auto">
            <a:xfrm>
              <a:off x="5475288" y="2079625"/>
              <a:ext cx="31750" cy="31750"/>
            </a:xfrm>
            <a:custGeom>
              <a:avLst/>
              <a:gdLst>
                <a:gd name="T0" fmla="*/ 0 w 27"/>
                <a:gd name="T1" fmla="*/ 26 h 26"/>
                <a:gd name="T2" fmla="*/ 0 w 27"/>
                <a:gd name="T3" fmla="*/ 26 h 26"/>
                <a:gd name="T4" fmla="*/ 27 w 27"/>
                <a:gd name="T5" fmla="*/ 26 h 26"/>
                <a:gd name="T6" fmla="*/ 27 w 27"/>
                <a:gd name="T7" fmla="*/ 0 h 26"/>
                <a:gd name="T8" fmla="*/ 0 w 27"/>
                <a:gd name="T9" fmla="*/ 0 h 26"/>
                <a:gd name="T10" fmla="*/ 0 w 27"/>
                <a:gd name="T11" fmla="*/ 26 h 26"/>
              </a:gdLst>
              <a:ahLst/>
              <a:cxnLst>
                <a:cxn ang="0">
                  <a:pos x="T0" y="T1"/>
                </a:cxn>
                <a:cxn ang="0">
                  <a:pos x="T2" y="T3"/>
                </a:cxn>
                <a:cxn ang="0">
                  <a:pos x="T4" y="T5"/>
                </a:cxn>
                <a:cxn ang="0">
                  <a:pos x="T6" y="T7"/>
                </a:cxn>
                <a:cxn ang="0">
                  <a:pos x="T8" y="T9"/>
                </a:cxn>
                <a:cxn ang="0">
                  <a:pos x="T10" y="T11"/>
                </a:cxn>
              </a:cxnLst>
              <a:rect l="0" t="0" r="r" b="b"/>
              <a:pathLst>
                <a:path w="27" h="26">
                  <a:moveTo>
                    <a:pt x="0" y="26"/>
                  </a:moveTo>
                  <a:lnTo>
                    <a:pt x="0" y="26"/>
                  </a:lnTo>
                  <a:lnTo>
                    <a:pt x="27" y="26"/>
                  </a:lnTo>
                  <a:lnTo>
                    <a:pt x="27" y="0"/>
                  </a:lnTo>
                  <a:lnTo>
                    <a:pt x="0" y="0"/>
                  </a:lnTo>
                  <a:lnTo>
                    <a:pt x="0" y="26"/>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1">
              <a:extLst>
                <a:ext uri="{FF2B5EF4-FFF2-40B4-BE49-F238E27FC236}">
                  <a16:creationId xmlns:a16="http://schemas.microsoft.com/office/drawing/2014/main" id="{B262E79B-2D7F-425A-9BD6-5C224F881DBE}"/>
                </a:ext>
              </a:extLst>
            </p:cNvPr>
            <p:cNvSpPr>
              <a:spLocks/>
            </p:cNvSpPr>
            <p:nvPr/>
          </p:nvSpPr>
          <p:spPr bwMode="auto">
            <a:xfrm>
              <a:off x="5475288" y="2016125"/>
              <a:ext cx="31750" cy="31750"/>
            </a:xfrm>
            <a:custGeom>
              <a:avLst/>
              <a:gdLst>
                <a:gd name="T0" fmla="*/ 0 w 27"/>
                <a:gd name="T1" fmla="*/ 27 h 27"/>
                <a:gd name="T2" fmla="*/ 0 w 27"/>
                <a:gd name="T3" fmla="*/ 27 h 27"/>
                <a:gd name="T4" fmla="*/ 27 w 27"/>
                <a:gd name="T5" fmla="*/ 27 h 27"/>
                <a:gd name="T6" fmla="*/ 27 w 27"/>
                <a:gd name="T7" fmla="*/ 0 h 27"/>
                <a:gd name="T8" fmla="*/ 0 w 27"/>
                <a:gd name="T9" fmla="*/ 0 h 27"/>
                <a:gd name="T10" fmla="*/ 0 w 27"/>
                <a:gd name="T11" fmla="*/ 27 h 27"/>
              </a:gdLst>
              <a:ahLst/>
              <a:cxnLst>
                <a:cxn ang="0">
                  <a:pos x="T0" y="T1"/>
                </a:cxn>
                <a:cxn ang="0">
                  <a:pos x="T2" y="T3"/>
                </a:cxn>
                <a:cxn ang="0">
                  <a:pos x="T4" y="T5"/>
                </a:cxn>
                <a:cxn ang="0">
                  <a:pos x="T6" y="T7"/>
                </a:cxn>
                <a:cxn ang="0">
                  <a:pos x="T8" y="T9"/>
                </a:cxn>
                <a:cxn ang="0">
                  <a:pos x="T10" y="T11"/>
                </a:cxn>
              </a:cxnLst>
              <a:rect l="0" t="0" r="r" b="b"/>
              <a:pathLst>
                <a:path w="27" h="27">
                  <a:moveTo>
                    <a:pt x="0" y="27"/>
                  </a:moveTo>
                  <a:lnTo>
                    <a:pt x="0" y="27"/>
                  </a:lnTo>
                  <a:lnTo>
                    <a:pt x="27" y="27"/>
                  </a:lnTo>
                  <a:lnTo>
                    <a:pt x="27" y="0"/>
                  </a:lnTo>
                  <a:lnTo>
                    <a:pt x="0" y="0"/>
                  </a:lnTo>
                  <a:lnTo>
                    <a:pt x="0" y="27"/>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2">
              <a:extLst>
                <a:ext uri="{FF2B5EF4-FFF2-40B4-BE49-F238E27FC236}">
                  <a16:creationId xmlns:a16="http://schemas.microsoft.com/office/drawing/2014/main" id="{9FE837A1-24FD-4E67-929C-923245EDA503}"/>
                </a:ext>
              </a:extLst>
            </p:cNvPr>
            <p:cNvSpPr>
              <a:spLocks/>
            </p:cNvSpPr>
            <p:nvPr/>
          </p:nvSpPr>
          <p:spPr bwMode="auto">
            <a:xfrm>
              <a:off x="5664200" y="2016125"/>
              <a:ext cx="33337" cy="31750"/>
            </a:xfrm>
            <a:custGeom>
              <a:avLst/>
              <a:gdLst>
                <a:gd name="T0" fmla="*/ 0 w 27"/>
                <a:gd name="T1" fmla="*/ 27 h 27"/>
                <a:gd name="T2" fmla="*/ 0 w 27"/>
                <a:gd name="T3" fmla="*/ 27 h 27"/>
                <a:gd name="T4" fmla="*/ 27 w 27"/>
                <a:gd name="T5" fmla="*/ 27 h 27"/>
                <a:gd name="T6" fmla="*/ 27 w 27"/>
                <a:gd name="T7" fmla="*/ 0 h 27"/>
                <a:gd name="T8" fmla="*/ 0 w 27"/>
                <a:gd name="T9" fmla="*/ 0 h 27"/>
                <a:gd name="T10" fmla="*/ 0 w 27"/>
                <a:gd name="T11" fmla="*/ 27 h 27"/>
              </a:gdLst>
              <a:ahLst/>
              <a:cxnLst>
                <a:cxn ang="0">
                  <a:pos x="T0" y="T1"/>
                </a:cxn>
                <a:cxn ang="0">
                  <a:pos x="T2" y="T3"/>
                </a:cxn>
                <a:cxn ang="0">
                  <a:pos x="T4" y="T5"/>
                </a:cxn>
                <a:cxn ang="0">
                  <a:pos x="T6" y="T7"/>
                </a:cxn>
                <a:cxn ang="0">
                  <a:pos x="T8" y="T9"/>
                </a:cxn>
                <a:cxn ang="0">
                  <a:pos x="T10" y="T11"/>
                </a:cxn>
              </a:cxnLst>
              <a:rect l="0" t="0" r="r" b="b"/>
              <a:pathLst>
                <a:path w="27" h="27">
                  <a:moveTo>
                    <a:pt x="0" y="27"/>
                  </a:moveTo>
                  <a:lnTo>
                    <a:pt x="0" y="27"/>
                  </a:lnTo>
                  <a:lnTo>
                    <a:pt x="27" y="27"/>
                  </a:lnTo>
                  <a:lnTo>
                    <a:pt x="27" y="0"/>
                  </a:lnTo>
                  <a:lnTo>
                    <a:pt x="0" y="0"/>
                  </a:lnTo>
                  <a:lnTo>
                    <a:pt x="0" y="27"/>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5" name="TextBox 44">
            <a:extLst>
              <a:ext uri="{FF2B5EF4-FFF2-40B4-BE49-F238E27FC236}">
                <a16:creationId xmlns:a16="http://schemas.microsoft.com/office/drawing/2014/main" id="{B807A804-C2B6-4568-ACF8-590048E68DBC}"/>
              </a:ext>
            </a:extLst>
          </p:cNvPr>
          <p:cNvSpPr txBox="1"/>
          <p:nvPr/>
        </p:nvSpPr>
        <p:spPr>
          <a:xfrm>
            <a:off x="1350381" y="6165110"/>
            <a:ext cx="9491239" cy="369332"/>
          </a:xfrm>
          <a:prstGeom prst="rect">
            <a:avLst/>
          </a:prstGeom>
          <a:noFill/>
        </p:spPr>
        <p:txBody>
          <a:bodyPr wrap="square">
            <a:spAutoFit/>
          </a:bodyPr>
          <a:lstStyle/>
          <a:p>
            <a:pPr algn="ctr"/>
            <a:r>
              <a:rPr lang="en-US" sz="1800" kern="1200">
                <a:solidFill>
                  <a:schemeClr val="dk1"/>
                </a:solidFill>
              </a:rPr>
              <a:t>Microsoft 365 Groups: Overview and Architecture deep dive</a:t>
            </a:r>
            <a:r>
              <a:rPr lang="en-US" sz="1800">
                <a:solidFill>
                  <a:schemeClr val="dk1"/>
                </a:solidFill>
              </a:rPr>
              <a:t> - </a:t>
            </a:r>
            <a:r>
              <a:rPr lang="en-US" sz="1800">
                <a:solidFill>
                  <a:schemeClr val="dk1"/>
                </a:solidFill>
                <a:hlinkClick r:id="rId3"/>
              </a:rPr>
              <a:t>https://aka.ms/Admin1017</a:t>
            </a:r>
            <a:endParaRPr lang="en-US"/>
          </a:p>
        </p:txBody>
      </p:sp>
      <p:pic>
        <p:nvPicPr>
          <p:cNvPr id="8" name="Graphic 7" descr="Teacher">
            <a:extLst>
              <a:ext uri="{FF2B5EF4-FFF2-40B4-BE49-F238E27FC236}">
                <a16:creationId xmlns:a16="http://schemas.microsoft.com/office/drawing/2014/main" id="{0D816061-B08D-43B3-A2BC-0464CEB849E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040" y="5892576"/>
            <a:ext cx="914400" cy="914400"/>
          </a:xfrm>
          <a:prstGeom prst="rect">
            <a:avLst/>
          </a:prstGeom>
        </p:spPr>
      </p:pic>
    </p:spTree>
    <p:extLst>
      <p:ext uri="{BB962C8B-B14F-4D97-AF65-F5344CB8AC3E}">
        <p14:creationId xmlns:p14="http://schemas.microsoft.com/office/powerpoint/2010/main" val="261306137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09CAFD8-E926-44CC-8CE2-F55104FF60E6}"/>
              </a:ext>
            </a:extLst>
          </p:cNvPr>
          <p:cNvSpPr/>
          <p:nvPr/>
        </p:nvSpPr>
        <p:spPr bwMode="auto">
          <a:xfrm>
            <a:off x="8530" y="3710754"/>
            <a:ext cx="12183469" cy="3147245"/>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41DFC542-9262-47C5-8EBB-F3E8743A176F}"/>
              </a:ext>
            </a:extLst>
          </p:cNvPr>
          <p:cNvSpPr>
            <a:spLocks noGrp="1"/>
          </p:cNvSpPr>
          <p:nvPr>
            <p:ph type="title"/>
          </p:nvPr>
        </p:nvSpPr>
        <p:spPr/>
        <p:txBody>
          <a:bodyPr/>
          <a:lstStyle/>
          <a:p>
            <a:r>
              <a:rPr lang="en-US" dirty="0"/>
              <a:t>Microsoft 365 Groups by the numbers…</a:t>
            </a:r>
          </a:p>
        </p:txBody>
      </p:sp>
      <p:sp>
        <p:nvSpPr>
          <p:cNvPr id="4" name="Rectangle 3">
            <a:extLst>
              <a:ext uri="{FF2B5EF4-FFF2-40B4-BE49-F238E27FC236}">
                <a16:creationId xmlns:a16="http://schemas.microsoft.com/office/drawing/2014/main" id="{C0202E5D-A2A0-40BF-B8C2-2351AEF3B08F}"/>
              </a:ext>
            </a:extLst>
          </p:cNvPr>
          <p:cNvSpPr/>
          <p:nvPr/>
        </p:nvSpPr>
        <p:spPr bwMode="auto">
          <a:xfrm>
            <a:off x="4274189" y="1454476"/>
            <a:ext cx="3120374" cy="169277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spAutoFit/>
          </a:bodyPr>
          <a:lstStyle/>
          <a:p>
            <a:pPr algn="ctr" defTabSz="932472" fontAlgn="base">
              <a:spcBef>
                <a:spcPct val="0"/>
              </a:spcBef>
              <a:spcAft>
                <a:spcPct val="0"/>
              </a:spcAft>
            </a:pPr>
            <a:r>
              <a:rPr lang="en-US" sz="6600" spc="-50" dirty="0">
                <a:ln w="3175">
                  <a:noFill/>
                </a:ln>
                <a:solidFill>
                  <a:schemeClr val="accent1"/>
                </a:solidFill>
                <a:latin typeface="+mj-lt"/>
                <a:cs typeface="Segoe UI" pitchFamily="34" charset="0"/>
              </a:rPr>
              <a:t>180%</a:t>
            </a:r>
            <a:r>
              <a:rPr lang="en-US" sz="6600" spc="-50" dirty="0">
                <a:ln w="3175">
                  <a:noFill/>
                </a:ln>
                <a:solidFill>
                  <a:srgbClr val="D83B01"/>
                </a:solidFill>
                <a:latin typeface="+mj-lt"/>
                <a:cs typeface="Segoe UI" pitchFamily="34" charset="0"/>
              </a:rPr>
              <a:t> </a:t>
            </a:r>
          </a:p>
          <a:p>
            <a:pPr algn="ctr" defTabSz="932472" fontAlgn="base">
              <a:spcBef>
                <a:spcPct val="0"/>
              </a:spcBef>
              <a:spcAft>
                <a:spcPct val="0"/>
              </a:spcAft>
            </a:pPr>
            <a:r>
              <a:rPr lang="en-US" sz="1600" dirty="0">
                <a:solidFill>
                  <a:schemeClr val="tx1"/>
                </a:solidFill>
                <a:cs typeface="Segoe UI" pitchFamily="34" charset="0"/>
              </a:rPr>
              <a:t>1-month COVID-19 usage spike to connect with </a:t>
            </a:r>
            <a:r>
              <a:rPr lang="en-US" sz="1600" dirty="0">
                <a:solidFill>
                  <a:srgbClr val="FF0000"/>
                </a:solidFill>
                <a:cs typeface="Segoe UI" pitchFamily="34" charset="0"/>
              </a:rPr>
              <a:t>family &amp; friends</a:t>
            </a:r>
          </a:p>
        </p:txBody>
      </p:sp>
      <p:sp>
        <p:nvSpPr>
          <p:cNvPr id="14" name="Rectangle 13">
            <a:extLst>
              <a:ext uri="{FF2B5EF4-FFF2-40B4-BE49-F238E27FC236}">
                <a16:creationId xmlns:a16="http://schemas.microsoft.com/office/drawing/2014/main" id="{031E8BCE-C14C-48FA-803C-B7A3F7545D1D}"/>
              </a:ext>
            </a:extLst>
          </p:cNvPr>
          <p:cNvSpPr/>
          <p:nvPr/>
        </p:nvSpPr>
        <p:spPr bwMode="auto">
          <a:xfrm>
            <a:off x="3967006" y="4230620"/>
            <a:ext cx="3734740" cy="144655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spAutoFit/>
          </a:bodyPr>
          <a:lstStyle/>
          <a:p>
            <a:pPr algn="ctr" defTabSz="932472" fontAlgn="base">
              <a:spcBef>
                <a:spcPct val="0"/>
              </a:spcBef>
              <a:spcAft>
                <a:spcPct val="0"/>
              </a:spcAft>
            </a:pPr>
            <a:r>
              <a:rPr lang="en-US" sz="6600" spc="-50">
                <a:ln w="3175">
                  <a:noFill/>
                </a:ln>
                <a:solidFill>
                  <a:schemeClr val="accent1"/>
                </a:solidFill>
                <a:latin typeface="+mj-lt"/>
                <a:cs typeface="Segoe UI" pitchFamily="34" charset="0"/>
              </a:rPr>
              <a:t>160K</a:t>
            </a:r>
          </a:p>
          <a:p>
            <a:pPr algn="ctr" defTabSz="932472" fontAlgn="base">
              <a:spcBef>
                <a:spcPct val="0"/>
              </a:spcBef>
              <a:spcAft>
                <a:spcPct val="0"/>
              </a:spcAft>
            </a:pPr>
            <a:r>
              <a:rPr lang="en-US" sz="1600">
                <a:solidFill>
                  <a:prstClr val="black"/>
                </a:solidFill>
                <a:latin typeface="Segoe UI" panose="020B0502040204020203" pitchFamily="34" charset="0"/>
                <a:cs typeface="Segoe UI" panose="020B0502040204020203" pitchFamily="34" charset="0"/>
              </a:rPr>
              <a:t>Groups with sensitivity labels</a:t>
            </a:r>
            <a:endParaRPr lang="en-US" sz="1600">
              <a:solidFill>
                <a:schemeClr val="tx1"/>
              </a:solidFill>
              <a:cs typeface="Segoe UI" pitchFamily="34" charset="0"/>
            </a:endParaRPr>
          </a:p>
        </p:txBody>
      </p:sp>
      <p:sp>
        <p:nvSpPr>
          <p:cNvPr id="12" name="Rectangle 11">
            <a:extLst>
              <a:ext uri="{FF2B5EF4-FFF2-40B4-BE49-F238E27FC236}">
                <a16:creationId xmlns:a16="http://schemas.microsoft.com/office/drawing/2014/main" id="{6A0FC083-6536-4EDF-9208-B465962E64E2}"/>
              </a:ext>
            </a:extLst>
          </p:cNvPr>
          <p:cNvSpPr/>
          <p:nvPr/>
        </p:nvSpPr>
        <p:spPr bwMode="auto">
          <a:xfrm>
            <a:off x="8040335" y="4230620"/>
            <a:ext cx="3734740" cy="169277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spAutoFit/>
          </a:bodyPr>
          <a:lstStyle/>
          <a:p>
            <a:pPr algn="ctr" defTabSz="932472" fontAlgn="base">
              <a:spcBef>
                <a:spcPct val="0"/>
              </a:spcBef>
              <a:spcAft>
                <a:spcPct val="0"/>
              </a:spcAft>
            </a:pPr>
            <a:r>
              <a:rPr lang="en-US" sz="6600" spc="-50">
                <a:ln w="3175">
                  <a:noFill/>
                </a:ln>
                <a:solidFill>
                  <a:schemeClr val="accent1"/>
                </a:solidFill>
                <a:latin typeface="+mj-lt"/>
                <a:cs typeface="Segoe UI" pitchFamily="34" charset="0"/>
              </a:rPr>
              <a:t>79%</a:t>
            </a:r>
          </a:p>
          <a:p>
            <a:pPr algn="ctr" defTabSz="932472" fontAlgn="base">
              <a:spcBef>
                <a:spcPct val="0"/>
              </a:spcBef>
              <a:spcAft>
                <a:spcPct val="0"/>
              </a:spcAft>
            </a:pPr>
            <a:r>
              <a:rPr lang="en-US" sz="1600">
                <a:solidFill>
                  <a:schemeClr val="tx1"/>
                </a:solidFill>
                <a:cs typeface="Segoe UI" pitchFamily="34" charset="0"/>
              </a:rPr>
              <a:t>Groups auto-renewed due to high-value activity</a:t>
            </a:r>
          </a:p>
        </p:txBody>
      </p:sp>
      <p:sp>
        <p:nvSpPr>
          <p:cNvPr id="20" name="Rectangle 19">
            <a:extLst>
              <a:ext uri="{FF2B5EF4-FFF2-40B4-BE49-F238E27FC236}">
                <a16:creationId xmlns:a16="http://schemas.microsoft.com/office/drawing/2014/main" id="{339B5596-FA7C-4EE6-9447-5325A58B65EF}"/>
              </a:ext>
            </a:extLst>
          </p:cNvPr>
          <p:cNvSpPr/>
          <p:nvPr/>
        </p:nvSpPr>
        <p:spPr bwMode="auto">
          <a:xfrm>
            <a:off x="8553243" y="1454476"/>
            <a:ext cx="2708924" cy="169277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spAutoFit/>
          </a:bodyPr>
          <a:lstStyle/>
          <a:p>
            <a:pPr algn="ctr" defTabSz="932472" fontAlgn="base">
              <a:spcBef>
                <a:spcPct val="0"/>
              </a:spcBef>
              <a:spcAft>
                <a:spcPct val="0"/>
              </a:spcAft>
            </a:pPr>
            <a:r>
              <a:rPr lang="en-US" sz="6600" spc="-50">
                <a:ln w="3175">
                  <a:noFill/>
                </a:ln>
                <a:solidFill>
                  <a:schemeClr val="accent1"/>
                </a:solidFill>
                <a:latin typeface="+mj-lt"/>
                <a:cs typeface="Segoe UI" pitchFamily="34" charset="0"/>
              </a:rPr>
              <a:t>7.5M</a:t>
            </a:r>
          </a:p>
          <a:p>
            <a:pPr algn="ctr" defTabSz="932472" fontAlgn="base">
              <a:spcBef>
                <a:spcPct val="0"/>
              </a:spcBef>
              <a:spcAft>
                <a:spcPct val="0"/>
              </a:spcAft>
            </a:pPr>
            <a:r>
              <a:rPr lang="en-US" sz="1600">
                <a:solidFill>
                  <a:schemeClr val="tx1"/>
                </a:solidFill>
                <a:cs typeface="Segoe UI" pitchFamily="34" charset="0"/>
              </a:rPr>
              <a:t>Guests active through Microsoft 365 Groups</a:t>
            </a:r>
          </a:p>
        </p:txBody>
      </p:sp>
      <p:sp>
        <p:nvSpPr>
          <p:cNvPr id="8" name="Rectangle 7">
            <a:extLst>
              <a:ext uri="{FF2B5EF4-FFF2-40B4-BE49-F238E27FC236}">
                <a16:creationId xmlns:a16="http://schemas.microsoft.com/office/drawing/2014/main" id="{6A179ED4-E63E-49E7-863E-CA5C59124C08}"/>
              </a:ext>
            </a:extLst>
          </p:cNvPr>
          <p:cNvSpPr/>
          <p:nvPr/>
        </p:nvSpPr>
        <p:spPr bwMode="auto">
          <a:xfrm>
            <a:off x="745375" y="1454476"/>
            <a:ext cx="2883042" cy="169277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spAutoFit/>
          </a:bodyPr>
          <a:lstStyle/>
          <a:p>
            <a:pPr algn="ctr" defTabSz="932472" fontAlgn="base">
              <a:spcBef>
                <a:spcPct val="0"/>
              </a:spcBef>
              <a:spcAft>
                <a:spcPct val="0"/>
              </a:spcAft>
            </a:pPr>
            <a:r>
              <a:rPr lang="en-US" sz="6600" spc="-50">
                <a:ln w="3175">
                  <a:noFill/>
                </a:ln>
                <a:solidFill>
                  <a:schemeClr val="accent1"/>
                </a:solidFill>
                <a:latin typeface="+mj-lt"/>
                <a:cs typeface="Segoe UI" pitchFamily="34" charset="0"/>
              </a:rPr>
              <a:t>191%</a:t>
            </a:r>
            <a:r>
              <a:rPr lang="en-US" sz="2800">
                <a:solidFill>
                  <a:schemeClr val="tx1"/>
                </a:solidFill>
                <a:latin typeface="+mj-lt"/>
                <a:ea typeface="Segoe UI" pitchFamily="34" charset="0"/>
                <a:cs typeface="Segoe UI" pitchFamily="34" charset="0"/>
              </a:rPr>
              <a:t> </a:t>
            </a:r>
          </a:p>
          <a:p>
            <a:pPr algn="ctr" defTabSz="932472" fontAlgn="base">
              <a:spcBef>
                <a:spcPct val="0"/>
              </a:spcBef>
              <a:spcAft>
                <a:spcPct val="0"/>
              </a:spcAft>
            </a:pPr>
            <a:r>
              <a:rPr lang="en-US" sz="1600">
                <a:solidFill>
                  <a:schemeClr val="tx1"/>
                </a:solidFill>
                <a:cs typeface="Segoe UI" pitchFamily="34" charset="0"/>
              </a:rPr>
              <a:t>Annual increase in usage across Groups platform</a:t>
            </a:r>
          </a:p>
        </p:txBody>
      </p:sp>
      <p:sp>
        <p:nvSpPr>
          <p:cNvPr id="10" name="Rectangle 9">
            <a:extLst>
              <a:ext uri="{FF2B5EF4-FFF2-40B4-BE49-F238E27FC236}">
                <a16:creationId xmlns:a16="http://schemas.microsoft.com/office/drawing/2014/main" id="{7701F31C-FA2C-47A7-A64D-375F568D4C8A}"/>
              </a:ext>
            </a:extLst>
          </p:cNvPr>
          <p:cNvSpPr/>
          <p:nvPr/>
        </p:nvSpPr>
        <p:spPr bwMode="auto">
          <a:xfrm>
            <a:off x="829168" y="4230620"/>
            <a:ext cx="2715456" cy="169277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spAutoFit/>
          </a:bodyPr>
          <a:lstStyle/>
          <a:p>
            <a:pPr algn="ctr" defTabSz="932472" fontAlgn="base">
              <a:spcBef>
                <a:spcPct val="0"/>
              </a:spcBef>
              <a:spcAft>
                <a:spcPct val="0"/>
              </a:spcAft>
            </a:pPr>
            <a:r>
              <a:rPr lang="en-US" sz="6600" spc="-50">
                <a:ln w="3175">
                  <a:noFill/>
                </a:ln>
                <a:solidFill>
                  <a:schemeClr val="accent1"/>
                </a:solidFill>
                <a:latin typeface="+mj-lt"/>
                <a:cs typeface="Segoe UI" pitchFamily="34" charset="0"/>
              </a:rPr>
              <a:t>1,268</a:t>
            </a:r>
          </a:p>
          <a:p>
            <a:pPr algn="ctr" defTabSz="932472" fontAlgn="base">
              <a:spcBef>
                <a:spcPct val="0"/>
              </a:spcBef>
              <a:spcAft>
                <a:spcPct val="0"/>
              </a:spcAft>
            </a:pPr>
            <a:r>
              <a:rPr lang="en-US" sz="1600">
                <a:solidFill>
                  <a:schemeClr val="tx1"/>
                </a:solidFill>
                <a:cs typeface="Segoe UI" pitchFamily="34" charset="0"/>
              </a:rPr>
              <a:t>Organizations use sensitivity labels with Groups</a:t>
            </a:r>
          </a:p>
        </p:txBody>
      </p:sp>
    </p:spTree>
    <p:extLst>
      <p:ext uri="{BB962C8B-B14F-4D97-AF65-F5344CB8AC3E}">
        <p14:creationId xmlns:p14="http://schemas.microsoft.com/office/powerpoint/2010/main" val="1254696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1+#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1+#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750" fill="hold"/>
                                        <p:tgtEl>
                                          <p:spTgt spid="10"/>
                                        </p:tgtEl>
                                        <p:attrNameLst>
                                          <p:attrName>ppt_x</p:attrName>
                                        </p:attrNameLst>
                                      </p:cBhvr>
                                      <p:tavLst>
                                        <p:tav tm="0">
                                          <p:val>
                                            <p:strVal val="1+#ppt_w/2"/>
                                          </p:val>
                                        </p:tav>
                                        <p:tav tm="100000">
                                          <p:val>
                                            <p:strVal val="#ppt_x"/>
                                          </p:val>
                                        </p:tav>
                                      </p:tavLst>
                                    </p:anim>
                                    <p:anim calcmode="lin" valueType="num">
                                      <p:cBhvr additive="base">
                                        <p:cTn id="20" dur="75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750" fill="hold"/>
                                        <p:tgtEl>
                                          <p:spTgt spid="14"/>
                                        </p:tgtEl>
                                        <p:attrNameLst>
                                          <p:attrName>ppt_x</p:attrName>
                                        </p:attrNameLst>
                                      </p:cBhvr>
                                      <p:tavLst>
                                        <p:tav tm="0">
                                          <p:val>
                                            <p:strVal val="1+#ppt_w/2"/>
                                          </p:val>
                                        </p:tav>
                                        <p:tav tm="100000">
                                          <p:val>
                                            <p:strVal val="#ppt_x"/>
                                          </p:val>
                                        </p:tav>
                                      </p:tavLst>
                                    </p:anim>
                                    <p:anim calcmode="lin" valueType="num">
                                      <p:cBhvr additive="base">
                                        <p:cTn id="24" dur="75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750" fill="hold"/>
                                        <p:tgtEl>
                                          <p:spTgt spid="12"/>
                                        </p:tgtEl>
                                        <p:attrNameLst>
                                          <p:attrName>ppt_x</p:attrName>
                                        </p:attrNameLst>
                                      </p:cBhvr>
                                      <p:tavLst>
                                        <p:tav tm="0">
                                          <p:val>
                                            <p:strVal val="1+#ppt_w/2"/>
                                          </p:val>
                                        </p:tav>
                                        <p:tav tm="100000">
                                          <p:val>
                                            <p:strVal val="#ppt_x"/>
                                          </p:val>
                                        </p:tav>
                                      </p:tavLst>
                                    </p:anim>
                                    <p:anim calcmode="lin" valueType="num">
                                      <p:cBhvr additive="base">
                                        <p:cTn id="28" dur="7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2" grpId="0"/>
      <p:bldP spid="20"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16BF9-9BDC-4420-A806-0FCE26519788}"/>
              </a:ext>
            </a:extLst>
          </p:cNvPr>
          <p:cNvSpPr>
            <a:spLocks noGrp="1"/>
          </p:cNvSpPr>
          <p:nvPr>
            <p:ph type="title"/>
          </p:nvPr>
        </p:nvSpPr>
        <p:spPr/>
        <p:txBody>
          <a:bodyPr/>
          <a:lstStyle/>
          <a:p>
            <a:r>
              <a:rPr lang="en-US"/>
              <a:t>Evolving the Microsoft 365 Groups Platform</a:t>
            </a:r>
          </a:p>
        </p:txBody>
      </p:sp>
      <p:graphicFrame>
        <p:nvGraphicFramePr>
          <p:cNvPr id="7" name="Content Placeholder 3">
            <a:extLst>
              <a:ext uri="{FF2B5EF4-FFF2-40B4-BE49-F238E27FC236}">
                <a16:creationId xmlns:a16="http://schemas.microsoft.com/office/drawing/2014/main" id="{C7784B24-DE3A-4CC2-B69F-4803EB3653CC}"/>
              </a:ext>
            </a:extLst>
          </p:cNvPr>
          <p:cNvGraphicFramePr>
            <a:graphicFrameLocks noGrp="1"/>
          </p:cNvGraphicFramePr>
          <p:nvPr>
            <p:ph sz="quarter" idx="10"/>
            <p:extLst>
              <p:ext uri="{D42A27DB-BD31-4B8C-83A1-F6EECF244321}">
                <p14:modId xmlns:p14="http://schemas.microsoft.com/office/powerpoint/2010/main" val="1996689578"/>
              </p:ext>
            </p:extLst>
          </p:nvPr>
        </p:nvGraphicFramePr>
        <p:xfrm>
          <a:off x="0" y="1428066"/>
          <a:ext cx="12192000" cy="4833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031417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E6FC63-1669-41F3-A9A6-39B6FB141690}"/>
              </a:ext>
            </a:extLst>
          </p:cNvPr>
          <p:cNvSpPr>
            <a:spLocks noGrp="1"/>
          </p:cNvSpPr>
          <p:nvPr>
            <p:ph type="title"/>
          </p:nvPr>
        </p:nvSpPr>
        <p:spPr>
          <a:xfrm>
            <a:off x="588263" y="457200"/>
            <a:ext cx="11018520" cy="818686"/>
          </a:xfrm>
        </p:spPr>
        <p:txBody>
          <a:bodyPr/>
          <a:lstStyle/>
          <a:p>
            <a:pPr lvl="0" defTabSz="913927" fontAlgn="base">
              <a:lnSpc>
                <a:spcPct val="95000"/>
              </a:lnSpc>
              <a:spcBef>
                <a:spcPct val="0"/>
              </a:spcBef>
              <a:spcAft>
                <a:spcPct val="0"/>
              </a:spcAft>
              <a:defRPr/>
            </a:pPr>
            <a:r>
              <a:rPr lang="en-US" sz="3600">
                <a:gradFill>
                  <a:gsLst>
                    <a:gs pos="42718">
                      <a:srgbClr val="000000"/>
                    </a:gs>
                    <a:gs pos="59000">
                      <a:srgbClr val="000000"/>
                    </a:gs>
                  </a:gsLst>
                  <a:lin ang="5400000" scaled="1"/>
                </a:gradFill>
                <a:cs typeface="Segoe UI" panose="020B0502040204020203" pitchFamily="34" charset="0"/>
              </a:rPr>
              <a:t>Microsoft 365 Groups</a:t>
            </a:r>
            <a:br>
              <a:rPr lang="en-US" sz="3600">
                <a:gradFill>
                  <a:gsLst>
                    <a:gs pos="42718">
                      <a:srgbClr val="000000"/>
                    </a:gs>
                    <a:gs pos="59000">
                      <a:srgbClr val="000000"/>
                    </a:gs>
                  </a:gsLst>
                  <a:lin ang="5400000" scaled="1"/>
                </a:gradFill>
                <a:cs typeface="Segoe UI" panose="020B0502040204020203" pitchFamily="34" charset="0"/>
              </a:rPr>
            </a:br>
            <a:r>
              <a:rPr lang="en-US" sz="2000" i="1">
                <a:gradFill>
                  <a:gsLst>
                    <a:gs pos="42718">
                      <a:srgbClr val="000000"/>
                    </a:gs>
                    <a:gs pos="59000">
                      <a:srgbClr val="000000"/>
                    </a:gs>
                  </a:gsLst>
                  <a:lin ang="5400000" scaled="1"/>
                </a:gradFill>
                <a:cs typeface="Segoe UI" panose="020B0502040204020203" pitchFamily="34" charset="0"/>
              </a:rPr>
              <a:t>One Platform for Your Whole Day</a:t>
            </a:r>
            <a:endParaRPr lang="en-US" sz="3600" i="1">
              <a:gradFill>
                <a:gsLst>
                  <a:gs pos="42718">
                    <a:srgbClr val="000000"/>
                  </a:gs>
                  <a:gs pos="59000">
                    <a:srgbClr val="000000"/>
                  </a:gs>
                </a:gsLst>
                <a:lin ang="5400000" scaled="1"/>
              </a:gradFill>
              <a:cs typeface="Segoe UI" panose="020B0502040204020203" pitchFamily="34" charset="0"/>
            </a:endParaRPr>
          </a:p>
        </p:txBody>
      </p:sp>
      <p:sp>
        <p:nvSpPr>
          <p:cNvPr id="11" name="Text Placeholder 10">
            <a:extLst>
              <a:ext uri="{FF2B5EF4-FFF2-40B4-BE49-F238E27FC236}">
                <a16:creationId xmlns:a16="http://schemas.microsoft.com/office/drawing/2014/main" id="{A209D23C-50F2-48D6-BAA7-3B9D6572CD44}"/>
              </a:ext>
            </a:extLst>
          </p:cNvPr>
          <p:cNvSpPr>
            <a:spLocks noGrp="1"/>
          </p:cNvSpPr>
          <p:nvPr>
            <p:ph type="body" sz="quarter" idx="16"/>
          </p:nvPr>
        </p:nvSpPr>
        <p:spPr>
          <a:xfrm>
            <a:off x="582613" y="4753938"/>
            <a:ext cx="2532888" cy="276999"/>
          </a:xfrm>
        </p:spPr>
        <p:txBody>
          <a:bodyPr/>
          <a:lstStyle/>
          <a:p>
            <a:r>
              <a:rPr lang="en-US"/>
              <a:t>Work</a:t>
            </a:r>
          </a:p>
        </p:txBody>
      </p:sp>
      <p:pic>
        <p:nvPicPr>
          <p:cNvPr id="3" name="Picture Placeholder 2" descr="Team working together in the office">
            <a:extLst>
              <a:ext uri="{FF2B5EF4-FFF2-40B4-BE49-F238E27FC236}">
                <a16:creationId xmlns:a16="http://schemas.microsoft.com/office/drawing/2014/main" id="{87EF214D-EE39-4A38-840A-0DF5A033FDF3}"/>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12" name="Text Placeholder 11">
            <a:extLst>
              <a:ext uri="{FF2B5EF4-FFF2-40B4-BE49-F238E27FC236}">
                <a16:creationId xmlns:a16="http://schemas.microsoft.com/office/drawing/2014/main" id="{92F542C4-C40B-41ED-B136-472CCC2DF00E}"/>
              </a:ext>
            </a:extLst>
          </p:cNvPr>
          <p:cNvSpPr>
            <a:spLocks noGrp="1"/>
          </p:cNvSpPr>
          <p:nvPr>
            <p:ph type="body" sz="quarter" idx="17"/>
          </p:nvPr>
        </p:nvSpPr>
        <p:spPr>
          <a:xfrm>
            <a:off x="3413908" y="4753938"/>
            <a:ext cx="2532888" cy="276999"/>
          </a:xfrm>
        </p:spPr>
        <p:txBody>
          <a:bodyPr/>
          <a:lstStyle/>
          <a:p>
            <a:r>
              <a:rPr lang="en-US"/>
              <a:t>School</a:t>
            </a:r>
          </a:p>
        </p:txBody>
      </p:sp>
      <p:pic>
        <p:nvPicPr>
          <p:cNvPr id="18" name="Picture Placeholder 17" descr="High school teacher calling on student in classroom">
            <a:extLst>
              <a:ext uri="{FF2B5EF4-FFF2-40B4-BE49-F238E27FC236}">
                <a16:creationId xmlns:a16="http://schemas.microsoft.com/office/drawing/2014/main" id="{17C2263A-4D8A-466E-A604-5A94CE8AAFE9}"/>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13" name="Text Placeholder 12">
            <a:extLst>
              <a:ext uri="{FF2B5EF4-FFF2-40B4-BE49-F238E27FC236}">
                <a16:creationId xmlns:a16="http://schemas.microsoft.com/office/drawing/2014/main" id="{B43BB8B0-C02C-44E6-A828-FE52984E9278}"/>
              </a:ext>
            </a:extLst>
          </p:cNvPr>
          <p:cNvSpPr>
            <a:spLocks noGrp="1"/>
          </p:cNvSpPr>
          <p:nvPr>
            <p:ph type="body" sz="quarter" idx="18"/>
          </p:nvPr>
        </p:nvSpPr>
        <p:spPr>
          <a:xfrm>
            <a:off x="6245204" y="4753938"/>
            <a:ext cx="2532888" cy="276999"/>
          </a:xfrm>
        </p:spPr>
        <p:txBody>
          <a:bodyPr/>
          <a:lstStyle/>
          <a:p>
            <a:r>
              <a:rPr lang="en-US"/>
              <a:t>Family</a:t>
            </a:r>
          </a:p>
        </p:txBody>
      </p:sp>
      <p:pic>
        <p:nvPicPr>
          <p:cNvPr id="20" name="Picture Placeholder 19" descr="Close-up of a person holding a cake with other people in background">
            <a:extLst>
              <a:ext uri="{FF2B5EF4-FFF2-40B4-BE49-F238E27FC236}">
                <a16:creationId xmlns:a16="http://schemas.microsoft.com/office/drawing/2014/main" id="{DDE9D9CF-C18C-45F5-A0A5-F6CED7791D51}"/>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sp>
        <p:nvSpPr>
          <p:cNvPr id="15" name="Text Placeholder 14">
            <a:extLst>
              <a:ext uri="{FF2B5EF4-FFF2-40B4-BE49-F238E27FC236}">
                <a16:creationId xmlns:a16="http://schemas.microsoft.com/office/drawing/2014/main" id="{4A98B624-6FA8-4859-B87B-A01D7E95DB26}"/>
              </a:ext>
            </a:extLst>
          </p:cNvPr>
          <p:cNvSpPr>
            <a:spLocks noGrp="1"/>
          </p:cNvSpPr>
          <p:nvPr>
            <p:ph type="body" sz="quarter" idx="20"/>
          </p:nvPr>
        </p:nvSpPr>
        <p:spPr>
          <a:xfrm>
            <a:off x="9076500" y="4753938"/>
            <a:ext cx="2532888" cy="276999"/>
          </a:xfrm>
        </p:spPr>
        <p:txBody>
          <a:bodyPr/>
          <a:lstStyle/>
          <a:p>
            <a:r>
              <a:rPr lang="en-US"/>
              <a:t>Community</a:t>
            </a:r>
          </a:p>
        </p:txBody>
      </p:sp>
      <p:pic>
        <p:nvPicPr>
          <p:cNvPr id="22" name="Picture Placeholder 21" descr="Young soccer players in action">
            <a:extLst>
              <a:ext uri="{FF2B5EF4-FFF2-40B4-BE49-F238E27FC236}">
                <a16:creationId xmlns:a16="http://schemas.microsoft.com/office/drawing/2014/main" id="{4B65B158-8D37-454F-AD8E-331B379889A6}"/>
              </a:ext>
            </a:extLst>
          </p:cNvPr>
          <p:cNvPicPr>
            <a:picLocks noGrp="1" noChangeAspect="1"/>
          </p:cNvPicPr>
          <p:nvPr>
            <p:ph type="pic" sz="quarter" idx="19"/>
          </p:nvPr>
        </p:nvPicPr>
        <p:blipFill>
          <a:blip r:embed="rId5" cstate="screen">
            <a:extLst>
              <a:ext uri="{28A0092B-C50C-407E-A947-70E740481C1C}">
                <a14:useLocalDpi xmlns:a14="http://schemas.microsoft.com/office/drawing/2010/main"/>
              </a:ext>
            </a:extLst>
          </a:blip>
          <a:srcRect/>
          <a:stretch>
            <a:fillRect/>
          </a:stretch>
        </p:blipFill>
        <p:spPr/>
      </p:pic>
      <p:sp>
        <p:nvSpPr>
          <p:cNvPr id="23" name="TextBox 22">
            <a:extLst>
              <a:ext uri="{FF2B5EF4-FFF2-40B4-BE49-F238E27FC236}">
                <a16:creationId xmlns:a16="http://schemas.microsoft.com/office/drawing/2014/main" id="{9B43EC15-E3C4-4424-9A8F-C560FAE9AA0F}"/>
              </a:ext>
            </a:extLst>
          </p:cNvPr>
          <p:cNvSpPr txBox="1"/>
          <p:nvPr/>
        </p:nvSpPr>
        <p:spPr>
          <a:xfrm>
            <a:off x="496548" y="5564515"/>
            <a:ext cx="11198903" cy="307777"/>
          </a:xfrm>
          <a:prstGeom prst="rect">
            <a:avLst/>
          </a:prstGeom>
          <a:noFill/>
        </p:spPr>
        <p:txBody>
          <a:bodyPr wrap="square" lIns="0" tIns="0" rIns="0" bIns="0" rtlCol="0">
            <a:spAutoFit/>
          </a:bodyPr>
          <a:lstStyle/>
          <a:p>
            <a:pPr algn="ctr"/>
            <a:r>
              <a:rPr lang="en-US" sz="2000" i="1">
                <a:effectLst>
                  <a:outerShdw blurRad="38100" dist="38100" dir="2700000" algn="tl">
                    <a:srgbClr val="000000">
                      <a:alpha val="43137"/>
                    </a:srgbClr>
                  </a:outerShdw>
                </a:effectLst>
              </a:rPr>
              <a:t>Groups power apps that bring together people and the resources they need to achieve more</a:t>
            </a:r>
            <a:endParaRPr lang="en-US" sz="1600" i="1">
              <a:gradFill>
                <a:gsLst>
                  <a:gs pos="42718">
                    <a:prstClr val="black"/>
                  </a:gs>
                  <a:gs pos="59000">
                    <a:prstClr val="black"/>
                  </a:gs>
                </a:gsLst>
                <a:lin ang="5400000" scaled="1"/>
              </a:gradFill>
              <a:effectLst>
                <a:outerShdw blurRad="38100" dist="38100" dir="2700000" algn="tl">
                  <a:srgbClr val="000000">
                    <a:alpha val="43137"/>
                  </a:srgbClr>
                </a:outerShdw>
              </a:effectLst>
              <a:latin typeface="Segoe UI"/>
              <a:cs typeface="Segoe UI" panose="020B0502040204020203" pitchFamily="34" charset="0"/>
            </a:endParaRPr>
          </a:p>
        </p:txBody>
      </p:sp>
    </p:spTree>
    <p:extLst>
      <p:ext uri="{BB962C8B-B14F-4D97-AF65-F5344CB8AC3E}">
        <p14:creationId xmlns:p14="http://schemas.microsoft.com/office/powerpoint/2010/main" val="159624703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075DD47-FD7F-439E-84F6-717843D18D31}"/>
              </a:ext>
            </a:extLst>
          </p:cNvPr>
          <p:cNvSpPr/>
          <p:nvPr/>
        </p:nvSpPr>
        <p:spPr bwMode="auto">
          <a:xfrm>
            <a:off x="4366255" y="5417648"/>
            <a:ext cx="3800279" cy="686106"/>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42" name="Title 16">
            <a:extLst>
              <a:ext uri="{FF2B5EF4-FFF2-40B4-BE49-F238E27FC236}">
                <a16:creationId xmlns:a16="http://schemas.microsoft.com/office/drawing/2014/main" id="{03919AFC-5038-40FD-AB0A-1B6A45571D1D}"/>
              </a:ext>
            </a:extLst>
          </p:cNvPr>
          <p:cNvSpPr>
            <a:spLocks noGrp="1"/>
          </p:cNvSpPr>
          <p:nvPr>
            <p:ph type="title"/>
          </p:nvPr>
        </p:nvSpPr>
        <p:spPr>
          <a:xfrm>
            <a:off x="588263" y="457200"/>
            <a:ext cx="11018520" cy="553998"/>
          </a:xfrm>
        </p:spPr>
        <p:txBody>
          <a:bodyPr/>
          <a:lstStyle/>
          <a:p>
            <a:r>
              <a:rPr lang="en-US"/>
              <a:t>Powering collaboration across </a:t>
            </a:r>
            <a:r>
              <a:rPr lang="en-US">
                <a:solidFill>
                  <a:srgbClr val="107E10"/>
                </a:solidFill>
              </a:rPr>
              <a:t>work</a:t>
            </a:r>
            <a:r>
              <a:rPr lang="en-US"/>
              <a:t> and life</a:t>
            </a:r>
          </a:p>
        </p:txBody>
      </p:sp>
      <p:sp>
        <p:nvSpPr>
          <p:cNvPr id="15" name="TextBox 14">
            <a:extLst>
              <a:ext uri="{FF2B5EF4-FFF2-40B4-BE49-F238E27FC236}">
                <a16:creationId xmlns:a16="http://schemas.microsoft.com/office/drawing/2014/main" id="{A0EDEDEC-EB45-447E-9C06-0429F22FD4B0}"/>
              </a:ext>
            </a:extLst>
          </p:cNvPr>
          <p:cNvSpPr txBox="1"/>
          <p:nvPr/>
        </p:nvSpPr>
        <p:spPr>
          <a:xfrm>
            <a:off x="4375327" y="6176872"/>
            <a:ext cx="3942048" cy="215444"/>
          </a:xfrm>
          <a:prstGeom prst="rect">
            <a:avLst/>
          </a:prstGeom>
          <a:noFill/>
        </p:spPr>
        <p:txBody>
          <a:bodyPr wrap="square" lIns="0" tIns="0" rIns="0" bIns="0" rtlCol="0">
            <a:spAutoFit/>
          </a:bodyPr>
          <a:lstStyle/>
          <a:p>
            <a:pPr algn="ctr"/>
            <a:r>
              <a:rPr lang="en-US" sz="1400"/>
              <a:t>Centrally managed, secured, and governed</a:t>
            </a:r>
          </a:p>
        </p:txBody>
      </p:sp>
      <p:sp>
        <p:nvSpPr>
          <p:cNvPr id="48" name="Rectangle 47">
            <a:extLst>
              <a:ext uri="{FF2B5EF4-FFF2-40B4-BE49-F238E27FC236}">
                <a16:creationId xmlns:a16="http://schemas.microsoft.com/office/drawing/2014/main" id="{76AC2253-9D23-4351-9DCF-859B1F605C77}"/>
              </a:ext>
            </a:extLst>
          </p:cNvPr>
          <p:cNvSpPr/>
          <p:nvPr/>
        </p:nvSpPr>
        <p:spPr bwMode="auto">
          <a:xfrm>
            <a:off x="5108919" y="5622201"/>
            <a:ext cx="2863755" cy="276999"/>
          </a:xfrm>
          <a:prstGeom prst="rect">
            <a:avLst/>
          </a:prstGeom>
          <a:ln w="38100">
            <a:noFill/>
          </a:ln>
        </p:spPr>
        <p:txBody>
          <a:bodyPr vert="horz" wrap="square" lIns="0" tIns="0" rIns="0" bIns="0" rtlCol="0" anchor="t">
            <a:spAutoFit/>
          </a:bodyPr>
          <a:lstStyle/>
          <a:p>
            <a:pPr algn="ctr" defTabSz="896386">
              <a:lnSpc>
                <a:spcPct val="90000"/>
              </a:lnSpc>
              <a:spcBef>
                <a:spcPct val="0"/>
              </a:spcBef>
            </a:pPr>
            <a:r>
              <a:rPr lang="en-US" sz="2000" kern="0">
                <a:ln w="3175">
                  <a:noFill/>
                </a:ln>
                <a:solidFill>
                  <a:schemeClr val="tx1"/>
                </a:solidFill>
                <a:effectLst>
                  <a:outerShdw blurRad="38100" dist="38100" dir="2700000" algn="tl">
                    <a:srgbClr val="000000">
                      <a:alpha val="43137"/>
                    </a:srgbClr>
                  </a:outerShdw>
                </a:effectLst>
                <a:latin typeface="+mj-lt"/>
                <a:cs typeface="Segoe UI Semilight" panose="020B0402040204020203" pitchFamily="34" charset="0"/>
              </a:rPr>
              <a:t>Azure Active Directory</a:t>
            </a:r>
          </a:p>
        </p:txBody>
      </p:sp>
      <p:pic>
        <p:nvPicPr>
          <p:cNvPr id="10" name="Graphic 9">
            <a:extLst>
              <a:ext uri="{FF2B5EF4-FFF2-40B4-BE49-F238E27FC236}">
                <a16:creationId xmlns:a16="http://schemas.microsoft.com/office/drawing/2014/main" id="{91A091DD-4A80-4C68-B3C3-AFE7DB1232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40041" y="5467094"/>
            <a:ext cx="595092" cy="595092"/>
          </a:xfrm>
          <a:prstGeom prst="rect">
            <a:avLst/>
          </a:prstGeom>
        </p:spPr>
      </p:pic>
      <p:pic>
        <p:nvPicPr>
          <p:cNvPr id="3" name="Picture 2" descr="A picture containing building, window, table, cage&#10;&#10;Description automatically generated">
            <a:extLst>
              <a:ext uri="{FF2B5EF4-FFF2-40B4-BE49-F238E27FC236}">
                <a16:creationId xmlns:a16="http://schemas.microsoft.com/office/drawing/2014/main" id="{6D073601-C0DA-4E45-836E-D23516E6483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36382" y="3359735"/>
            <a:ext cx="540202" cy="472677"/>
          </a:xfrm>
          <a:prstGeom prst="rect">
            <a:avLst/>
          </a:prstGeom>
        </p:spPr>
      </p:pic>
      <p:pic>
        <p:nvPicPr>
          <p:cNvPr id="5" name="Picture 4" descr="A picture containing drawing, shirt&#10;&#10;Description automatically generated">
            <a:extLst>
              <a:ext uri="{FF2B5EF4-FFF2-40B4-BE49-F238E27FC236}">
                <a16:creationId xmlns:a16="http://schemas.microsoft.com/office/drawing/2014/main" id="{F6A32678-125A-4666-AD70-3385FD6D4F5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17375" y="4103677"/>
            <a:ext cx="380720" cy="380720"/>
          </a:xfrm>
          <a:prstGeom prst="rect">
            <a:avLst/>
          </a:prstGeom>
        </p:spPr>
      </p:pic>
      <p:cxnSp>
        <p:nvCxnSpPr>
          <p:cNvPr id="19" name="Straight Connector 18">
            <a:extLst>
              <a:ext uri="{FF2B5EF4-FFF2-40B4-BE49-F238E27FC236}">
                <a16:creationId xmlns:a16="http://schemas.microsoft.com/office/drawing/2014/main" id="{1D1EB6ED-7CF9-4CA4-B44F-E78AB75425A3}"/>
              </a:ext>
            </a:extLst>
          </p:cNvPr>
          <p:cNvCxnSpPr>
            <a:cxnSpLocks/>
          </p:cNvCxnSpPr>
          <p:nvPr/>
        </p:nvCxnSpPr>
        <p:spPr>
          <a:xfrm>
            <a:off x="6078629" y="2693155"/>
            <a:ext cx="0" cy="689309"/>
          </a:xfrm>
          <a:prstGeom prst="line">
            <a:avLst/>
          </a:prstGeom>
          <a:ln w="19050">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1D2A916-0CBC-4EA2-A1A6-96791A2215AF}"/>
              </a:ext>
            </a:extLst>
          </p:cNvPr>
          <p:cNvCxnSpPr>
            <a:cxnSpLocks/>
          </p:cNvCxnSpPr>
          <p:nvPr/>
        </p:nvCxnSpPr>
        <p:spPr>
          <a:xfrm flipH="1">
            <a:off x="3560388" y="3936380"/>
            <a:ext cx="1994284" cy="0"/>
          </a:xfrm>
          <a:prstGeom prst="line">
            <a:avLst/>
          </a:prstGeom>
          <a:ln w="19050">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64CDEB0-0605-46B8-A100-67D6F1A06513}"/>
              </a:ext>
            </a:extLst>
          </p:cNvPr>
          <p:cNvCxnSpPr>
            <a:cxnSpLocks/>
          </p:cNvCxnSpPr>
          <p:nvPr/>
        </p:nvCxnSpPr>
        <p:spPr>
          <a:xfrm flipH="1">
            <a:off x="6703811" y="3936380"/>
            <a:ext cx="2502066" cy="0"/>
          </a:xfrm>
          <a:prstGeom prst="line">
            <a:avLst/>
          </a:prstGeom>
          <a:ln w="19050">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BF08EE7A-0672-4054-811A-3ED4FBD58A15}"/>
              </a:ext>
            </a:extLst>
          </p:cNvPr>
          <p:cNvSpPr/>
          <p:nvPr/>
        </p:nvSpPr>
        <p:spPr bwMode="auto">
          <a:xfrm>
            <a:off x="588263" y="3244571"/>
            <a:ext cx="3165540" cy="1513659"/>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cs typeface="Segoe UI" pitchFamily="34" charset="0"/>
            </a:endParaRPr>
          </a:p>
        </p:txBody>
      </p:sp>
      <p:pic>
        <p:nvPicPr>
          <p:cNvPr id="2050" name="Picture 2">
            <a:extLst>
              <a:ext uri="{FF2B5EF4-FFF2-40B4-BE49-F238E27FC236}">
                <a16:creationId xmlns:a16="http://schemas.microsoft.com/office/drawing/2014/main" id="{7AA62DEF-F34A-4196-86EF-73D9B9E376BD}"/>
              </a:ext>
            </a:extLst>
          </p:cNvPr>
          <p:cNvPicPr>
            <a:picLocks noChangeAspect="1" noChangeArrowheads="1"/>
          </p:cNvPicPr>
          <p:nvPr/>
        </p:nvPicPr>
        <p:blipFill>
          <a:blip r:embed="rId7"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3744" y="4134812"/>
            <a:ext cx="531404" cy="53057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A close up of a sign&#10;&#10;Description automatically generated">
            <a:extLst>
              <a:ext uri="{FF2B5EF4-FFF2-40B4-BE49-F238E27FC236}">
                <a16:creationId xmlns:a16="http://schemas.microsoft.com/office/drawing/2014/main" id="{6D2DE82E-33BC-4741-BBBB-312D20E156C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252754" y="4134812"/>
            <a:ext cx="531404" cy="530576"/>
          </a:xfrm>
          <a:prstGeom prst="rect">
            <a:avLst/>
          </a:prstGeom>
        </p:spPr>
      </p:pic>
      <p:pic>
        <p:nvPicPr>
          <p:cNvPr id="40" name="Picture 39" descr="A close up of a sign&#10;&#10;Description automatically generated">
            <a:extLst>
              <a:ext uri="{FF2B5EF4-FFF2-40B4-BE49-F238E27FC236}">
                <a16:creationId xmlns:a16="http://schemas.microsoft.com/office/drawing/2014/main" id="{D3187B4E-E4AA-4D4D-96E8-7F89D49DC7E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953905" y="4183310"/>
            <a:ext cx="434256" cy="433580"/>
          </a:xfrm>
          <a:prstGeom prst="roundRect">
            <a:avLst>
              <a:gd name="adj" fmla="val 8594"/>
            </a:avLst>
          </a:prstGeom>
          <a:solidFill>
            <a:srgbClr val="FFFFFF">
              <a:shade val="85000"/>
            </a:srgbClr>
          </a:solidFill>
          <a:ln>
            <a:noFill/>
          </a:ln>
          <a:effectLst/>
        </p:spPr>
      </p:pic>
      <p:pic>
        <p:nvPicPr>
          <p:cNvPr id="49" name="Picture 48" descr="A close up of a sign&#10;&#10;Description automatically generated">
            <a:extLst>
              <a:ext uri="{FF2B5EF4-FFF2-40B4-BE49-F238E27FC236}">
                <a16:creationId xmlns:a16="http://schemas.microsoft.com/office/drawing/2014/main" id="{A86B2EFA-AEFC-46B3-BC24-A969C1F10E7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3050" y="3095606"/>
            <a:ext cx="987307" cy="985769"/>
          </a:xfrm>
          <a:prstGeom prst="rect">
            <a:avLst/>
          </a:prstGeom>
        </p:spPr>
      </p:pic>
      <p:pic>
        <p:nvPicPr>
          <p:cNvPr id="50" name="Picture 49" descr="A close up of a sign&#10;&#10;Description automatically generated">
            <a:extLst>
              <a:ext uri="{FF2B5EF4-FFF2-40B4-BE49-F238E27FC236}">
                <a16:creationId xmlns:a16="http://schemas.microsoft.com/office/drawing/2014/main" id="{67AA5A80-70DF-42E9-87CD-B650B09039E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84755" y="3081109"/>
            <a:ext cx="1016346" cy="1014762"/>
          </a:xfrm>
          <a:prstGeom prst="rect">
            <a:avLst/>
          </a:prstGeom>
        </p:spPr>
      </p:pic>
      <p:pic>
        <p:nvPicPr>
          <p:cNvPr id="54" name="Picture 53" descr="A picture containing drawing&#10;&#10;Description automatically generated">
            <a:extLst>
              <a:ext uri="{FF2B5EF4-FFF2-40B4-BE49-F238E27FC236}">
                <a16:creationId xmlns:a16="http://schemas.microsoft.com/office/drawing/2014/main" id="{7FFFAF1C-65BD-4876-BEE4-A54307A1C880}"/>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555568" y="4183310"/>
            <a:ext cx="434256" cy="433580"/>
          </a:xfrm>
          <a:prstGeom prst="rect">
            <a:avLst/>
          </a:prstGeom>
        </p:spPr>
      </p:pic>
      <p:pic>
        <p:nvPicPr>
          <p:cNvPr id="58" name="Picture 57" descr="A close up of a logo&#10;&#10;Description automatically generated">
            <a:extLst>
              <a:ext uri="{FF2B5EF4-FFF2-40B4-BE49-F238E27FC236}">
                <a16:creationId xmlns:a16="http://schemas.microsoft.com/office/drawing/2014/main" id="{211FE007-3BBE-4D97-B875-1E0FC9A1F5BA}"/>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3108712" y="4103252"/>
            <a:ext cx="608018" cy="593697"/>
          </a:xfrm>
          <a:prstGeom prst="rect">
            <a:avLst/>
          </a:prstGeom>
        </p:spPr>
      </p:pic>
      <p:pic>
        <p:nvPicPr>
          <p:cNvPr id="59" name="Picture 58" descr="A close up of a logo&#10;&#10;Description automatically generated">
            <a:extLst>
              <a:ext uri="{FF2B5EF4-FFF2-40B4-BE49-F238E27FC236}">
                <a16:creationId xmlns:a16="http://schemas.microsoft.com/office/drawing/2014/main" id="{6888C5F8-BB5F-49F0-82B1-DF40717F849F}"/>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655418" y="3081109"/>
            <a:ext cx="1016346" cy="1014762"/>
          </a:xfrm>
          <a:prstGeom prst="rect">
            <a:avLst/>
          </a:prstGeom>
        </p:spPr>
      </p:pic>
      <p:pic>
        <p:nvPicPr>
          <p:cNvPr id="60" name="Picture 59" descr="A close up of a sign&#10;&#10;Description automatically generated">
            <a:extLst>
              <a:ext uri="{FF2B5EF4-FFF2-40B4-BE49-F238E27FC236}">
                <a16:creationId xmlns:a16="http://schemas.microsoft.com/office/drawing/2014/main" id="{53758120-7EB5-4554-B7F8-0DAC38B274B2}"/>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189733" y="3081109"/>
            <a:ext cx="1016346" cy="1014762"/>
          </a:xfrm>
          <a:prstGeom prst="rect">
            <a:avLst/>
          </a:prstGeom>
        </p:spPr>
      </p:pic>
      <p:pic>
        <p:nvPicPr>
          <p:cNvPr id="61" name="Picture 60" descr="A close up of a logo&#10;&#10;Description automatically generated">
            <a:extLst>
              <a:ext uri="{FF2B5EF4-FFF2-40B4-BE49-F238E27FC236}">
                <a16:creationId xmlns:a16="http://schemas.microsoft.com/office/drawing/2014/main" id="{C58411C3-EB08-405C-A75F-FD8380A69EC1}"/>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3000042" y="3312263"/>
            <a:ext cx="730248" cy="552454"/>
          </a:xfrm>
          <a:prstGeom prst="rect">
            <a:avLst/>
          </a:prstGeom>
        </p:spPr>
      </p:pic>
      <p:sp>
        <p:nvSpPr>
          <p:cNvPr id="9" name="TextBox 8">
            <a:extLst>
              <a:ext uri="{FF2B5EF4-FFF2-40B4-BE49-F238E27FC236}">
                <a16:creationId xmlns:a16="http://schemas.microsoft.com/office/drawing/2014/main" id="{836178DA-3BF1-41E6-B392-193D1B988511}"/>
              </a:ext>
            </a:extLst>
          </p:cNvPr>
          <p:cNvSpPr txBox="1"/>
          <p:nvPr/>
        </p:nvSpPr>
        <p:spPr>
          <a:xfrm>
            <a:off x="1071815" y="2958397"/>
            <a:ext cx="2050994" cy="215444"/>
          </a:xfrm>
          <a:prstGeom prst="rect">
            <a:avLst/>
          </a:prstGeom>
          <a:noFill/>
        </p:spPr>
        <p:txBody>
          <a:bodyPr wrap="square" lIns="0" tIns="0" rIns="0" bIns="0" rtlCol="0">
            <a:spAutoFit/>
          </a:bodyPr>
          <a:lstStyle/>
          <a:p>
            <a:pPr algn="ctr"/>
            <a:r>
              <a:rPr lang="en-US" sz="1400">
                <a:effectLst>
                  <a:outerShdw blurRad="38100" dist="38100" dir="2700000" algn="tl">
                    <a:srgbClr val="000000">
                      <a:alpha val="43137"/>
                    </a:srgbClr>
                  </a:outerShdw>
                </a:effectLst>
              </a:rPr>
              <a:t>Advanced sharing</a:t>
            </a:r>
          </a:p>
        </p:txBody>
      </p:sp>
      <p:sp>
        <p:nvSpPr>
          <p:cNvPr id="62" name="Rectangle 61">
            <a:extLst>
              <a:ext uri="{FF2B5EF4-FFF2-40B4-BE49-F238E27FC236}">
                <a16:creationId xmlns:a16="http://schemas.microsoft.com/office/drawing/2014/main" id="{23AC4E5C-D3CB-4E27-87B9-4A226971BAC0}"/>
              </a:ext>
            </a:extLst>
          </p:cNvPr>
          <p:cNvSpPr/>
          <p:nvPr/>
        </p:nvSpPr>
        <p:spPr bwMode="auto">
          <a:xfrm>
            <a:off x="8957882" y="3244571"/>
            <a:ext cx="2743200" cy="1848290"/>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cs typeface="Segoe UI" pitchFamily="34" charset="0"/>
            </a:endParaRPr>
          </a:p>
        </p:txBody>
      </p:sp>
      <p:sp>
        <p:nvSpPr>
          <p:cNvPr id="14" name="TextBox 13">
            <a:extLst>
              <a:ext uri="{FF2B5EF4-FFF2-40B4-BE49-F238E27FC236}">
                <a16:creationId xmlns:a16="http://schemas.microsoft.com/office/drawing/2014/main" id="{1E949E4A-901A-4850-B635-97D84ACBA36B}"/>
              </a:ext>
            </a:extLst>
          </p:cNvPr>
          <p:cNvSpPr txBox="1"/>
          <p:nvPr/>
        </p:nvSpPr>
        <p:spPr>
          <a:xfrm>
            <a:off x="9422805" y="2938574"/>
            <a:ext cx="1841703" cy="215444"/>
          </a:xfrm>
          <a:prstGeom prst="rect">
            <a:avLst/>
          </a:prstGeom>
          <a:noFill/>
        </p:spPr>
        <p:txBody>
          <a:bodyPr wrap="square" lIns="0" tIns="0" rIns="0" bIns="0" rtlCol="0">
            <a:spAutoFit/>
          </a:bodyPr>
          <a:lstStyle/>
          <a:p>
            <a:pPr algn="ctr"/>
            <a:r>
              <a:rPr lang="en-US" sz="1400">
                <a:effectLst>
                  <a:outerShdw blurRad="38100" dist="38100" dir="2700000" algn="tl">
                    <a:srgbClr val="000000">
                      <a:alpha val="43137"/>
                    </a:srgbClr>
                  </a:outerShdw>
                </a:effectLst>
              </a:rPr>
              <a:t>Partner ecosystem</a:t>
            </a:r>
          </a:p>
        </p:txBody>
      </p:sp>
      <p:pic>
        <p:nvPicPr>
          <p:cNvPr id="20" name="Picture 19" descr="A picture containing drawing, table&#10;&#10;Description automatically generated">
            <a:extLst>
              <a:ext uri="{FF2B5EF4-FFF2-40B4-BE49-F238E27FC236}">
                <a16:creationId xmlns:a16="http://schemas.microsoft.com/office/drawing/2014/main" id="{F576CAE4-2816-491D-99A4-D4F657006A85}"/>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9586095" y="3622159"/>
            <a:ext cx="1486772" cy="354418"/>
          </a:xfrm>
          <a:prstGeom prst="rect">
            <a:avLst/>
          </a:prstGeom>
        </p:spPr>
      </p:pic>
      <p:pic>
        <p:nvPicPr>
          <p:cNvPr id="6" name="Picture 5" descr="A picture containing food, drawing&#10;&#10;Description automatically generated">
            <a:extLst>
              <a:ext uri="{FF2B5EF4-FFF2-40B4-BE49-F238E27FC236}">
                <a16:creationId xmlns:a16="http://schemas.microsoft.com/office/drawing/2014/main" id="{1B457179-0D33-4FE6-BAD2-7951FA0AAF5F}"/>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9601877" y="4682859"/>
            <a:ext cx="1486774" cy="455518"/>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DC69E168-3253-40B7-9B80-D31426EFA753}"/>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9616053" y="4015793"/>
            <a:ext cx="1455208" cy="2404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9" name="Picture 68" descr="A close up of a logo&#10;&#10;Description automatically generated">
            <a:extLst>
              <a:ext uri="{FF2B5EF4-FFF2-40B4-BE49-F238E27FC236}">
                <a16:creationId xmlns:a16="http://schemas.microsoft.com/office/drawing/2014/main" id="{A98DF7B4-D9A0-4335-A1BA-7D8D3D888CDE}"/>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9895931" y="3382464"/>
            <a:ext cx="867101" cy="171403"/>
          </a:xfrm>
          <a:prstGeom prst="rect">
            <a:avLst/>
          </a:prstGeom>
          <a:effectLst/>
        </p:spPr>
      </p:pic>
      <p:grpSp>
        <p:nvGrpSpPr>
          <p:cNvPr id="26" name="Group 25">
            <a:extLst>
              <a:ext uri="{FF2B5EF4-FFF2-40B4-BE49-F238E27FC236}">
                <a16:creationId xmlns:a16="http://schemas.microsoft.com/office/drawing/2014/main" id="{0E637554-2994-4BC8-8D04-CB336A17E1DC}"/>
              </a:ext>
            </a:extLst>
          </p:cNvPr>
          <p:cNvGrpSpPr/>
          <p:nvPr/>
        </p:nvGrpSpPr>
        <p:grpSpPr>
          <a:xfrm>
            <a:off x="2717637" y="1307463"/>
            <a:ext cx="6759324" cy="1385692"/>
            <a:chOff x="2695960" y="1180141"/>
            <a:chExt cx="6759324" cy="1385692"/>
          </a:xfrm>
        </p:grpSpPr>
        <p:sp>
          <p:nvSpPr>
            <p:cNvPr id="64" name="Rectangle 63">
              <a:extLst>
                <a:ext uri="{FF2B5EF4-FFF2-40B4-BE49-F238E27FC236}">
                  <a16:creationId xmlns:a16="http://schemas.microsoft.com/office/drawing/2014/main" id="{E456A8D5-5122-49A1-8FDD-A2E18103A3DB}"/>
                </a:ext>
              </a:extLst>
            </p:cNvPr>
            <p:cNvSpPr/>
            <p:nvPr/>
          </p:nvSpPr>
          <p:spPr bwMode="auto">
            <a:xfrm>
              <a:off x="2695960" y="1468087"/>
              <a:ext cx="6759324" cy="1097746"/>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cs typeface="Segoe UI" pitchFamily="34" charset="0"/>
              </a:endParaRPr>
            </a:p>
          </p:txBody>
        </p:sp>
        <p:pic>
          <p:nvPicPr>
            <p:cNvPr id="51" name="Picture 50" descr="A close up of a sign&#10;&#10;Description automatically generated">
              <a:extLst>
                <a:ext uri="{FF2B5EF4-FFF2-40B4-BE49-F238E27FC236}">
                  <a16:creationId xmlns:a16="http://schemas.microsoft.com/office/drawing/2014/main" id="{202EF444-D866-461A-A614-4B5129E672CC}"/>
                </a:ext>
              </a:extLst>
            </p:cNvPr>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2846802" y="1752449"/>
              <a:ext cx="510502" cy="458889"/>
            </a:xfrm>
            <a:prstGeom prst="rect">
              <a:avLst/>
            </a:prstGeom>
          </p:spPr>
        </p:pic>
        <p:pic>
          <p:nvPicPr>
            <p:cNvPr id="52" name="Picture 51" descr="A close up of a logo&#10;&#10;Description automatically generated">
              <a:extLst>
                <a:ext uri="{FF2B5EF4-FFF2-40B4-BE49-F238E27FC236}">
                  <a16:creationId xmlns:a16="http://schemas.microsoft.com/office/drawing/2014/main" id="{78524C4F-EE2B-4B12-9FA7-5E2A47B0F94B}"/>
                </a:ext>
              </a:extLst>
            </p:cNvPr>
            <p:cNvPicPr>
              <a:picLocks noChangeAspect="1"/>
            </p:cNvPicPr>
            <p:nvPr/>
          </p:nvPicPr>
          <p:blipFill rotWithShape="1">
            <a:blip r:embed="rId22" cstate="screen">
              <a:extLst>
                <a:ext uri="{28A0092B-C50C-407E-A947-70E740481C1C}">
                  <a14:useLocalDpi xmlns:a14="http://schemas.microsoft.com/office/drawing/2010/main"/>
                </a:ext>
              </a:extLst>
            </a:blip>
            <a:srcRect/>
            <a:stretch/>
          </p:blipFill>
          <p:spPr>
            <a:xfrm>
              <a:off x="3740328" y="1733289"/>
              <a:ext cx="510502" cy="497209"/>
            </a:xfrm>
            <a:prstGeom prst="rect">
              <a:avLst/>
            </a:prstGeom>
          </p:spPr>
        </p:pic>
        <p:pic>
          <p:nvPicPr>
            <p:cNvPr id="53" name="Picture 52" descr="A close up of a sign&#10;&#10;Description automatically generated">
              <a:extLst>
                <a:ext uri="{FF2B5EF4-FFF2-40B4-BE49-F238E27FC236}">
                  <a16:creationId xmlns:a16="http://schemas.microsoft.com/office/drawing/2014/main" id="{742E74E8-5812-439B-A936-2B39A22CAB7D}"/>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8796837" y="1752448"/>
              <a:ext cx="458892" cy="458890"/>
            </a:xfrm>
            <a:prstGeom prst="roundRect">
              <a:avLst>
                <a:gd name="adj" fmla="val 8594"/>
              </a:avLst>
            </a:prstGeom>
            <a:solidFill>
              <a:srgbClr val="FFFFFF">
                <a:shade val="85000"/>
              </a:srgbClr>
            </a:solidFill>
            <a:ln>
              <a:noFill/>
            </a:ln>
            <a:effectLst/>
          </p:spPr>
        </p:pic>
        <p:pic>
          <p:nvPicPr>
            <p:cNvPr id="55" name="Picture 54" descr="A close up of a logo&#10;&#10;Description automatically generated">
              <a:extLst>
                <a:ext uri="{FF2B5EF4-FFF2-40B4-BE49-F238E27FC236}">
                  <a16:creationId xmlns:a16="http://schemas.microsoft.com/office/drawing/2014/main" id="{BBEF5352-40D3-456A-9713-D8004F10FFA4}"/>
                </a:ext>
              </a:extLst>
            </p:cNvPr>
            <p:cNvPicPr>
              <a:picLocks noChangeAspect="1"/>
            </p:cNvPicPr>
            <p:nvPr/>
          </p:nvPicPr>
          <p:blipFill rotWithShape="1">
            <a:blip r:embed="rId24" cstate="screen">
              <a:extLst>
                <a:ext uri="{28A0092B-C50C-407E-A947-70E740481C1C}">
                  <a14:useLocalDpi xmlns:a14="http://schemas.microsoft.com/office/drawing/2010/main"/>
                </a:ext>
              </a:extLst>
            </a:blip>
            <a:srcRect/>
            <a:stretch/>
          </p:blipFill>
          <p:spPr>
            <a:xfrm>
              <a:off x="6811832" y="1680480"/>
              <a:ext cx="661224" cy="602826"/>
            </a:xfrm>
            <a:prstGeom prst="rect">
              <a:avLst/>
            </a:prstGeom>
          </p:spPr>
        </p:pic>
        <p:pic>
          <p:nvPicPr>
            <p:cNvPr id="56" name="Picture 55" descr="A close up of a logo&#10;&#10;Description automatically generated">
              <a:extLst>
                <a:ext uri="{FF2B5EF4-FFF2-40B4-BE49-F238E27FC236}">
                  <a16:creationId xmlns:a16="http://schemas.microsoft.com/office/drawing/2014/main" id="{C619F4EE-8EFE-4752-8799-AD938ACEED74}"/>
                </a:ext>
              </a:extLst>
            </p:cNvPr>
            <p:cNvPicPr>
              <a:picLocks noChangeAspect="1"/>
            </p:cNvPicPr>
            <p:nvPr/>
          </p:nvPicPr>
          <p:blipFill rotWithShape="1">
            <a:blip r:embed="rId25" cstate="screen">
              <a:extLst>
                <a:ext uri="{28A0092B-C50C-407E-A947-70E740481C1C}">
                  <a14:useLocalDpi xmlns:a14="http://schemas.microsoft.com/office/drawing/2010/main"/>
                </a:ext>
              </a:extLst>
            </a:blip>
            <a:srcRect/>
            <a:stretch/>
          </p:blipFill>
          <p:spPr>
            <a:xfrm>
              <a:off x="5767582" y="1666850"/>
              <a:ext cx="661226" cy="630086"/>
            </a:xfrm>
            <a:prstGeom prst="rect">
              <a:avLst/>
            </a:prstGeom>
          </p:spPr>
        </p:pic>
        <p:pic>
          <p:nvPicPr>
            <p:cNvPr id="57" name="Picture 56" descr="A picture containing sign&#10;&#10;Description automatically generated">
              <a:extLst>
                <a:ext uri="{FF2B5EF4-FFF2-40B4-BE49-F238E27FC236}">
                  <a16:creationId xmlns:a16="http://schemas.microsoft.com/office/drawing/2014/main" id="{F27B4706-DF83-4A35-9010-ACBCEF1DD99A}"/>
                </a:ext>
              </a:extLst>
            </p:cNvPr>
            <p:cNvPicPr>
              <a:picLocks noChangeAspect="1"/>
            </p:cNvPicPr>
            <p:nvPr/>
          </p:nvPicPr>
          <p:blipFill rotWithShape="1">
            <a:blip r:embed="rId26" cstate="screen">
              <a:extLst>
                <a:ext uri="{28A0092B-C50C-407E-A947-70E740481C1C}">
                  <a14:useLocalDpi xmlns:a14="http://schemas.microsoft.com/office/drawing/2010/main"/>
                </a:ext>
              </a:extLst>
            </a:blip>
            <a:srcRect/>
            <a:stretch/>
          </p:blipFill>
          <p:spPr>
            <a:xfrm>
              <a:off x="4633854" y="1644590"/>
              <a:ext cx="750704" cy="674606"/>
            </a:xfrm>
            <a:prstGeom prst="rect">
              <a:avLst/>
            </a:prstGeom>
          </p:spPr>
        </p:pic>
        <p:pic>
          <p:nvPicPr>
            <p:cNvPr id="63" name="Picture 62" descr="A close up of a sign&#10;&#10;Description automatically generated">
              <a:extLst>
                <a:ext uri="{FF2B5EF4-FFF2-40B4-BE49-F238E27FC236}">
                  <a16:creationId xmlns:a16="http://schemas.microsoft.com/office/drawing/2014/main" id="{4D40235A-4269-4077-9259-2489810334C4}"/>
                </a:ext>
              </a:extLst>
            </p:cNvPr>
            <p:cNvPicPr>
              <a:picLocks noChangeAspect="1"/>
            </p:cNvPicPr>
            <p:nvPr/>
          </p:nvPicPr>
          <p:blipFill rotWithShape="1">
            <a:blip r:embed="rId27" cstate="screen">
              <a:extLst>
                <a:ext uri="{28A0092B-C50C-407E-A947-70E740481C1C}">
                  <a14:useLocalDpi xmlns:a14="http://schemas.microsoft.com/office/drawing/2010/main"/>
                </a:ext>
              </a:extLst>
            </a:blip>
            <a:srcRect/>
            <a:stretch/>
          </p:blipFill>
          <p:spPr>
            <a:xfrm>
              <a:off x="7856080" y="1714129"/>
              <a:ext cx="557734" cy="535528"/>
            </a:xfrm>
            <a:prstGeom prst="rect">
              <a:avLst/>
            </a:prstGeom>
          </p:spPr>
        </p:pic>
        <p:sp>
          <p:nvSpPr>
            <p:cNvPr id="13" name="TextBox 12">
              <a:extLst>
                <a:ext uri="{FF2B5EF4-FFF2-40B4-BE49-F238E27FC236}">
                  <a16:creationId xmlns:a16="http://schemas.microsoft.com/office/drawing/2014/main" id="{C4DFC590-D324-42D5-BA2E-1337A6C3DFCC}"/>
                </a:ext>
              </a:extLst>
            </p:cNvPr>
            <p:cNvSpPr txBox="1"/>
            <p:nvPr/>
          </p:nvSpPr>
          <p:spPr>
            <a:xfrm>
              <a:off x="3642282" y="1180141"/>
              <a:ext cx="4630320" cy="215444"/>
            </a:xfrm>
            <a:prstGeom prst="rect">
              <a:avLst/>
            </a:prstGeom>
            <a:noFill/>
          </p:spPr>
          <p:txBody>
            <a:bodyPr wrap="square" lIns="0" tIns="0" rIns="0" bIns="0" rtlCol="0" anchor="t">
              <a:spAutoFit/>
            </a:bodyPr>
            <a:lstStyle/>
            <a:p>
              <a:pPr algn="ctr"/>
              <a:r>
                <a:rPr lang="en-US" sz="1400">
                  <a:effectLst>
                    <a:outerShdw blurRad="38100" dist="38100" dir="2700000" algn="tl">
                      <a:srgbClr val="000000">
                        <a:alpha val="43137"/>
                      </a:srgbClr>
                    </a:outerShdw>
                  </a:effectLst>
                </a:rPr>
                <a:t>Membership service for 22+ Microsoft 365 teamwork apps</a:t>
              </a:r>
            </a:p>
          </p:txBody>
        </p:sp>
      </p:grpSp>
      <p:pic>
        <p:nvPicPr>
          <p:cNvPr id="8" name="Picture 7" descr="A picture containing drawing&#10;&#10;Description automatically generated">
            <a:extLst>
              <a:ext uri="{FF2B5EF4-FFF2-40B4-BE49-F238E27FC236}">
                <a16:creationId xmlns:a16="http://schemas.microsoft.com/office/drawing/2014/main" id="{F380DE82-5FDC-4091-9E3A-0F7D5A5B4E15}"/>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9737148" y="4466321"/>
            <a:ext cx="1157679" cy="162414"/>
          </a:xfrm>
          <a:prstGeom prst="rect">
            <a:avLst/>
          </a:prstGeom>
        </p:spPr>
      </p:pic>
      <p:sp>
        <p:nvSpPr>
          <p:cNvPr id="21" name="Oval 20">
            <a:extLst>
              <a:ext uri="{FF2B5EF4-FFF2-40B4-BE49-F238E27FC236}">
                <a16:creationId xmlns:a16="http://schemas.microsoft.com/office/drawing/2014/main" id="{16F56781-46ED-4A59-B3D7-1324D2E57D49}"/>
              </a:ext>
            </a:extLst>
          </p:cNvPr>
          <p:cNvSpPr>
            <a:spLocks/>
          </p:cNvSpPr>
          <p:nvPr/>
        </p:nvSpPr>
        <p:spPr bwMode="auto">
          <a:xfrm>
            <a:off x="5181600" y="2989721"/>
            <a:ext cx="1828800" cy="1828800"/>
          </a:xfrm>
          <a:prstGeom prst="ellipse">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 name="TextBox 21">
            <a:extLst>
              <a:ext uri="{FF2B5EF4-FFF2-40B4-BE49-F238E27FC236}">
                <a16:creationId xmlns:a16="http://schemas.microsoft.com/office/drawing/2014/main" id="{9A177506-E684-4E72-8F8E-6511E939434F}"/>
              </a:ext>
            </a:extLst>
          </p:cNvPr>
          <p:cNvSpPr txBox="1"/>
          <p:nvPr/>
        </p:nvSpPr>
        <p:spPr>
          <a:xfrm>
            <a:off x="5196159" y="4033648"/>
            <a:ext cx="1799683" cy="553998"/>
          </a:xfrm>
          <a:prstGeom prst="rect">
            <a:avLst/>
          </a:prstGeom>
          <a:noFill/>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egoe UI Semibold" panose="020B0502040204020203" pitchFamily="34" charset="0"/>
                <a:cs typeface="Segoe UI Semibold" panose="020B0502040204020203" pitchFamily="34" charset="0"/>
              </a:rPr>
              <a:t>Microsoft 365 Groups</a:t>
            </a:r>
          </a:p>
        </p:txBody>
      </p:sp>
      <p:sp>
        <p:nvSpPr>
          <p:cNvPr id="23" name="Freeform 5">
            <a:extLst>
              <a:ext uri="{FF2B5EF4-FFF2-40B4-BE49-F238E27FC236}">
                <a16:creationId xmlns:a16="http://schemas.microsoft.com/office/drawing/2014/main" id="{C70595B7-7135-4EDC-AC39-B9F94F5111F3}"/>
              </a:ext>
            </a:extLst>
          </p:cNvPr>
          <p:cNvSpPr>
            <a:spLocks noEditPoints="1"/>
          </p:cNvSpPr>
          <p:nvPr/>
        </p:nvSpPr>
        <p:spPr bwMode="auto">
          <a:xfrm>
            <a:off x="5647075" y="3191098"/>
            <a:ext cx="897851" cy="759007"/>
          </a:xfrm>
          <a:custGeom>
            <a:avLst/>
            <a:gdLst>
              <a:gd name="T0" fmla="*/ 110 w 349"/>
              <a:gd name="T1" fmla="*/ 142 h 296"/>
              <a:gd name="T2" fmla="*/ 174 w 349"/>
              <a:gd name="T3" fmla="*/ 78 h 296"/>
              <a:gd name="T4" fmla="*/ 238 w 349"/>
              <a:gd name="T5" fmla="*/ 142 h 296"/>
              <a:gd name="T6" fmla="*/ 174 w 349"/>
              <a:gd name="T7" fmla="*/ 206 h 296"/>
              <a:gd name="T8" fmla="*/ 110 w 349"/>
              <a:gd name="T9" fmla="*/ 142 h 296"/>
              <a:gd name="T10" fmla="*/ 264 w 349"/>
              <a:gd name="T11" fmla="*/ 296 h 296"/>
              <a:gd name="T12" fmla="*/ 174 w 349"/>
              <a:gd name="T13" fmla="*/ 207 h 296"/>
              <a:gd name="T14" fmla="*/ 85 w 349"/>
              <a:gd name="T15" fmla="*/ 296 h 296"/>
              <a:gd name="T16" fmla="*/ 56 w 349"/>
              <a:gd name="T17" fmla="*/ 80 h 296"/>
              <a:gd name="T18" fmla="*/ 96 w 349"/>
              <a:gd name="T19" fmla="*/ 40 h 296"/>
              <a:gd name="T20" fmla="*/ 56 w 349"/>
              <a:gd name="T21" fmla="*/ 0 h 296"/>
              <a:gd name="T22" fmla="*/ 16 w 349"/>
              <a:gd name="T23" fmla="*/ 40 h 296"/>
              <a:gd name="T24" fmla="*/ 56 w 349"/>
              <a:gd name="T25" fmla="*/ 80 h 296"/>
              <a:gd name="T26" fmla="*/ 111 w 349"/>
              <a:gd name="T27" fmla="*/ 136 h 296"/>
              <a:gd name="T28" fmla="*/ 56 w 349"/>
              <a:gd name="T29" fmla="*/ 81 h 296"/>
              <a:gd name="T30" fmla="*/ 0 w 349"/>
              <a:gd name="T31" fmla="*/ 136 h 296"/>
              <a:gd name="T32" fmla="*/ 293 w 349"/>
              <a:gd name="T33" fmla="*/ 80 h 296"/>
              <a:gd name="T34" fmla="*/ 333 w 349"/>
              <a:gd name="T35" fmla="*/ 40 h 296"/>
              <a:gd name="T36" fmla="*/ 293 w 349"/>
              <a:gd name="T37" fmla="*/ 0 h 296"/>
              <a:gd name="T38" fmla="*/ 253 w 349"/>
              <a:gd name="T39" fmla="*/ 40 h 296"/>
              <a:gd name="T40" fmla="*/ 293 w 349"/>
              <a:gd name="T41" fmla="*/ 80 h 296"/>
              <a:gd name="T42" fmla="*/ 349 w 349"/>
              <a:gd name="T43" fmla="*/ 136 h 296"/>
              <a:gd name="T44" fmla="*/ 293 w 349"/>
              <a:gd name="T45" fmla="*/ 81 h 296"/>
              <a:gd name="T46" fmla="*/ 237 w 349"/>
              <a:gd name="T47" fmla="*/ 1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9" h="296">
                <a:moveTo>
                  <a:pt x="110" y="142"/>
                </a:moveTo>
                <a:cubicBezTo>
                  <a:pt x="110" y="107"/>
                  <a:pt x="139" y="78"/>
                  <a:pt x="174" y="78"/>
                </a:cubicBezTo>
                <a:cubicBezTo>
                  <a:pt x="210" y="78"/>
                  <a:pt x="238" y="107"/>
                  <a:pt x="238" y="142"/>
                </a:cubicBezTo>
                <a:cubicBezTo>
                  <a:pt x="238" y="177"/>
                  <a:pt x="210" y="206"/>
                  <a:pt x="174" y="206"/>
                </a:cubicBezTo>
                <a:cubicBezTo>
                  <a:pt x="139" y="206"/>
                  <a:pt x="110" y="177"/>
                  <a:pt x="110" y="142"/>
                </a:cubicBezTo>
                <a:close/>
                <a:moveTo>
                  <a:pt x="264" y="296"/>
                </a:moveTo>
                <a:cubicBezTo>
                  <a:pt x="264" y="247"/>
                  <a:pt x="224" y="207"/>
                  <a:pt x="174" y="207"/>
                </a:cubicBezTo>
                <a:cubicBezTo>
                  <a:pt x="125" y="207"/>
                  <a:pt x="85" y="247"/>
                  <a:pt x="85" y="296"/>
                </a:cubicBezTo>
                <a:moveTo>
                  <a:pt x="56" y="80"/>
                </a:moveTo>
                <a:cubicBezTo>
                  <a:pt x="78" y="80"/>
                  <a:pt x="96" y="62"/>
                  <a:pt x="96" y="40"/>
                </a:cubicBezTo>
                <a:cubicBezTo>
                  <a:pt x="96" y="18"/>
                  <a:pt x="78" y="0"/>
                  <a:pt x="56" y="0"/>
                </a:cubicBezTo>
                <a:cubicBezTo>
                  <a:pt x="34" y="0"/>
                  <a:pt x="16" y="18"/>
                  <a:pt x="16" y="40"/>
                </a:cubicBezTo>
                <a:cubicBezTo>
                  <a:pt x="16" y="62"/>
                  <a:pt x="34" y="80"/>
                  <a:pt x="56" y="80"/>
                </a:cubicBezTo>
                <a:close/>
                <a:moveTo>
                  <a:pt x="111" y="136"/>
                </a:moveTo>
                <a:cubicBezTo>
                  <a:pt x="111" y="106"/>
                  <a:pt x="86" y="81"/>
                  <a:pt x="56" y="81"/>
                </a:cubicBezTo>
                <a:cubicBezTo>
                  <a:pt x="25" y="81"/>
                  <a:pt x="0" y="106"/>
                  <a:pt x="0" y="136"/>
                </a:cubicBezTo>
                <a:moveTo>
                  <a:pt x="293" y="80"/>
                </a:moveTo>
                <a:cubicBezTo>
                  <a:pt x="315" y="80"/>
                  <a:pt x="333" y="62"/>
                  <a:pt x="333" y="40"/>
                </a:cubicBezTo>
                <a:cubicBezTo>
                  <a:pt x="333" y="18"/>
                  <a:pt x="315" y="0"/>
                  <a:pt x="293" y="0"/>
                </a:cubicBezTo>
                <a:cubicBezTo>
                  <a:pt x="271" y="0"/>
                  <a:pt x="253" y="18"/>
                  <a:pt x="253" y="40"/>
                </a:cubicBezTo>
                <a:cubicBezTo>
                  <a:pt x="253" y="62"/>
                  <a:pt x="271" y="80"/>
                  <a:pt x="293" y="80"/>
                </a:cubicBezTo>
                <a:close/>
                <a:moveTo>
                  <a:pt x="349" y="136"/>
                </a:moveTo>
                <a:cubicBezTo>
                  <a:pt x="349" y="106"/>
                  <a:pt x="324" y="81"/>
                  <a:pt x="293" y="81"/>
                </a:cubicBezTo>
                <a:cubicBezTo>
                  <a:pt x="262" y="81"/>
                  <a:pt x="237" y="106"/>
                  <a:pt x="237" y="136"/>
                </a:cubicBezTo>
              </a:path>
            </a:pathLst>
          </a:custGeom>
          <a:noFill/>
          <a:ln w="38100" cap="flat">
            <a:solidFill>
              <a:srgbClr val="0069BA"/>
            </a:solidFill>
            <a:prstDash val="solid"/>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vert="horz" wrap="square" lIns="89617" tIns="44808" rIns="89617" bIns="44808" numCol="1" anchor="t" anchorCtr="0" compatLnSpc="1">
            <a:prstTxWarp prst="textNoShape">
              <a:avLst/>
            </a:prstTxWarp>
          </a:bodyPr>
          <a:lstStyle/>
          <a:p>
            <a:pPr marL="0" marR="0" lvl="0" indent="0" algn="l" defTabSz="914016"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Semilight"/>
              <a:ea typeface="+mn-ea"/>
              <a:cs typeface="+mn-cs"/>
            </a:endParaRPr>
          </a:p>
        </p:txBody>
      </p:sp>
    </p:spTree>
    <p:extLst>
      <p:ext uri="{BB962C8B-B14F-4D97-AF65-F5344CB8AC3E}">
        <p14:creationId xmlns:p14="http://schemas.microsoft.com/office/powerpoint/2010/main" val="33151606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4DD8D056-8EE0-754C-B186-0DA5EC583402}"/>
              </a:ext>
            </a:extLst>
          </p:cNvPr>
          <p:cNvSpPr/>
          <p:nvPr/>
        </p:nvSpPr>
        <p:spPr bwMode="auto">
          <a:xfrm>
            <a:off x="6780301" y="5412900"/>
            <a:ext cx="3278029" cy="885845"/>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5" name="Group 14">
            <a:extLst>
              <a:ext uri="{FF2B5EF4-FFF2-40B4-BE49-F238E27FC236}">
                <a16:creationId xmlns:a16="http://schemas.microsoft.com/office/drawing/2014/main" id="{F583C059-868E-AC4A-B380-8AC8E4B334C6}"/>
              </a:ext>
            </a:extLst>
          </p:cNvPr>
          <p:cNvGrpSpPr/>
          <p:nvPr/>
        </p:nvGrpSpPr>
        <p:grpSpPr>
          <a:xfrm>
            <a:off x="568061" y="1318394"/>
            <a:ext cx="4793149" cy="1159553"/>
            <a:chOff x="2739125" y="1156086"/>
            <a:chExt cx="6759324" cy="1409747"/>
          </a:xfrm>
        </p:grpSpPr>
        <p:sp>
          <p:nvSpPr>
            <p:cNvPr id="16" name="Rectangle 15">
              <a:extLst>
                <a:ext uri="{FF2B5EF4-FFF2-40B4-BE49-F238E27FC236}">
                  <a16:creationId xmlns:a16="http://schemas.microsoft.com/office/drawing/2014/main" id="{E3FFC116-58C6-D444-BCDD-857DA986A18C}"/>
                </a:ext>
              </a:extLst>
            </p:cNvPr>
            <p:cNvSpPr/>
            <p:nvPr/>
          </p:nvSpPr>
          <p:spPr bwMode="auto">
            <a:xfrm>
              <a:off x="2739125" y="1468087"/>
              <a:ext cx="6759324" cy="1097746"/>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outerShdw blurRad="38100" dist="38100" dir="2700000" algn="tl">
                    <a:srgbClr val="000000">
                      <a:alpha val="43137"/>
                    </a:srgbClr>
                  </a:outerShdw>
                </a:effectLst>
                <a:uLnTx/>
                <a:uFillTx/>
                <a:latin typeface="Segoe UI"/>
                <a:ea typeface="+mn-ea"/>
                <a:cs typeface="Segoe UI" pitchFamily="34" charset="0"/>
              </a:endParaRPr>
            </a:p>
          </p:txBody>
        </p:sp>
        <p:pic>
          <p:nvPicPr>
            <p:cNvPr id="17" name="Picture 16" descr="A close up of a sign&#10;&#10;Description automatically generated">
              <a:extLst>
                <a:ext uri="{FF2B5EF4-FFF2-40B4-BE49-F238E27FC236}">
                  <a16:creationId xmlns:a16="http://schemas.microsoft.com/office/drawing/2014/main" id="{01E45163-AB0E-A342-93DB-93C03D85B8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4605" y="1576001"/>
              <a:ext cx="875092" cy="875090"/>
            </a:xfrm>
            <a:prstGeom prst="rect">
              <a:avLst/>
            </a:prstGeom>
          </p:spPr>
        </p:pic>
        <p:pic>
          <p:nvPicPr>
            <p:cNvPr id="18" name="Picture 17" descr="A close up of a logo&#10;&#10;Description automatically generated">
              <a:extLst>
                <a:ext uri="{FF2B5EF4-FFF2-40B4-BE49-F238E27FC236}">
                  <a16:creationId xmlns:a16="http://schemas.microsoft.com/office/drawing/2014/main" id="{94D811BD-CD0D-D84C-B3F2-2042F21AC2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10480" y="1586749"/>
              <a:ext cx="875092" cy="875090"/>
            </a:xfrm>
            <a:prstGeom prst="rect">
              <a:avLst/>
            </a:prstGeom>
          </p:spPr>
        </p:pic>
        <p:pic>
          <p:nvPicPr>
            <p:cNvPr id="19" name="Picture 18" descr="A close up of a sign&#10;&#10;Description automatically generated">
              <a:extLst>
                <a:ext uri="{FF2B5EF4-FFF2-40B4-BE49-F238E27FC236}">
                  <a16:creationId xmlns:a16="http://schemas.microsoft.com/office/drawing/2014/main" id="{2EC6C0DE-671F-7B4B-AB1B-4CACA26A382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73705" y="1782502"/>
              <a:ext cx="458892" cy="458890"/>
            </a:xfrm>
            <a:prstGeom prst="roundRect">
              <a:avLst>
                <a:gd name="adj" fmla="val 8594"/>
              </a:avLst>
            </a:prstGeom>
            <a:solidFill>
              <a:srgbClr val="FFFFFF">
                <a:shade val="85000"/>
              </a:srgbClr>
            </a:solidFill>
            <a:ln>
              <a:noFill/>
            </a:ln>
            <a:effectLst/>
          </p:spPr>
        </p:pic>
        <p:pic>
          <p:nvPicPr>
            <p:cNvPr id="20" name="Picture 19" descr="A close up of a logo&#10;&#10;Description automatically generated">
              <a:extLst>
                <a:ext uri="{FF2B5EF4-FFF2-40B4-BE49-F238E27FC236}">
                  <a16:creationId xmlns:a16="http://schemas.microsoft.com/office/drawing/2014/main" id="{8B5C6ADB-A351-5A43-8D5C-90353281082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820756" y="1722880"/>
              <a:ext cx="661224" cy="602826"/>
            </a:xfrm>
            <a:prstGeom prst="rect">
              <a:avLst/>
            </a:prstGeom>
          </p:spPr>
        </p:pic>
        <p:pic>
          <p:nvPicPr>
            <p:cNvPr id="21" name="Picture 20" descr="A close up of a logo&#10;&#10;Description automatically generated">
              <a:extLst>
                <a:ext uri="{FF2B5EF4-FFF2-40B4-BE49-F238E27FC236}">
                  <a16:creationId xmlns:a16="http://schemas.microsoft.com/office/drawing/2014/main" id="{64BB6087-D349-2345-8C4E-34CB5B94A81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736317" y="1728030"/>
              <a:ext cx="661226" cy="630086"/>
            </a:xfrm>
            <a:prstGeom prst="rect">
              <a:avLst/>
            </a:prstGeom>
          </p:spPr>
        </p:pic>
        <p:pic>
          <p:nvPicPr>
            <p:cNvPr id="22" name="Picture 21" descr="A picture containing sign&#10;&#10;Description automatically generated">
              <a:extLst>
                <a:ext uri="{FF2B5EF4-FFF2-40B4-BE49-F238E27FC236}">
                  <a16:creationId xmlns:a16="http://schemas.microsoft.com/office/drawing/2014/main" id="{D390C046-B809-9F4C-91A2-C0C89BB5AD6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603636" y="1675099"/>
              <a:ext cx="750704" cy="674606"/>
            </a:xfrm>
            <a:prstGeom prst="rect">
              <a:avLst/>
            </a:prstGeom>
          </p:spPr>
        </p:pic>
        <p:pic>
          <p:nvPicPr>
            <p:cNvPr id="23" name="Picture 22" descr="A close up of a sign&#10;&#10;Description automatically generated">
              <a:extLst>
                <a:ext uri="{FF2B5EF4-FFF2-40B4-BE49-F238E27FC236}">
                  <a16:creationId xmlns:a16="http://schemas.microsoft.com/office/drawing/2014/main" id="{7EEA7ED9-70FA-5A46-9C92-C3CCEE876D1F}"/>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841045" y="1732437"/>
              <a:ext cx="557734" cy="535528"/>
            </a:xfrm>
            <a:prstGeom prst="rect">
              <a:avLst/>
            </a:prstGeom>
          </p:spPr>
        </p:pic>
        <p:sp>
          <p:nvSpPr>
            <p:cNvPr id="24" name="TextBox 23">
              <a:extLst>
                <a:ext uri="{FF2B5EF4-FFF2-40B4-BE49-F238E27FC236}">
                  <a16:creationId xmlns:a16="http://schemas.microsoft.com/office/drawing/2014/main" id="{B0C36F20-F1BF-FE48-A99D-BEC70E170553}"/>
                </a:ext>
              </a:extLst>
            </p:cNvPr>
            <p:cNvSpPr txBox="1"/>
            <p:nvPr/>
          </p:nvSpPr>
          <p:spPr>
            <a:xfrm>
              <a:off x="3348824" y="1156086"/>
              <a:ext cx="5539922" cy="261930"/>
            </a:xfrm>
            <a:prstGeom prst="rect">
              <a:avLst/>
            </a:prstGeom>
            <a:noFill/>
          </p:spPr>
          <p:txBody>
            <a:bodyPr wrap="square" lIns="0" tIns="0" rIns="0" bIns="0" rtlCol="0" anchor="t">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ea typeface="+mn-ea"/>
                  <a:cs typeface="+mn-cs"/>
                </a:rPr>
                <a:t>Collaboration Spaces for Work</a:t>
              </a:r>
            </a:p>
          </p:txBody>
        </p:sp>
      </p:grpSp>
      <p:sp>
        <p:nvSpPr>
          <p:cNvPr id="95" name="Rectangle 94">
            <a:extLst>
              <a:ext uri="{FF2B5EF4-FFF2-40B4-BE49-F238E27FC236}">
                <a16:creationId xmlns:a16="http://schemas.microsoft.com/office/drawing/2014/main" id="{55CFB446-10BA-4C98-8E94-05D45EF74DAD}"/>
              </a:ext>
            </a:extLst>
          </p:cNvPr>
          <p:cNvSpPr/>
          <p:nvPr/>
        </p:nvSpPr>
        <p:spPr bwMode="auto">
          <a:xfrm>
            <a:off x="7555751" y="1569074"/>
            <a:ext cx="2427833" cy="893525"/>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 name="TextBox 96">
            <a:extLst>
              <a:ext uri="{FF2B5EF4-FFF2-40B4-BE49-F238E27FC236}">
                <a16:creationId xmlns:a16="http://schemas.microsoft.com/office/drawing/2014/main" id="{810A6D26-6B79-4CA4-8AF9-FFE4E047FC3C}"/>
              </a:ext>
            </a:extLst>
          </p:cNvPr>
          <p:cNvSpPr txBox="1"/>
          <p:nvPr/>
        </p:nvSpPr>
        <p:spPr>
          <a:xfrm>
            <a:off x="7071054" y="1298290"/>
            <a:ext cx="3343481" cy="215444"/>
          </a:xfrm>
          <a:prstGeom prst="rect">
            <a:avLst/>
          </a:prstGeom>
          <a:noFill/>
        </p:spPr>
        <p:txBody>
          <a:bodyPr wrap="square" lIns="0" tIns="0" rIns="0" bIns="0" rtlCol="0" anchor="t">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ea typeface="+mn-ea"/>
                <a:cs typeface="+mn-cs"/>
              </a:rPr>
              <a:t>Collaboration Spaces for Life</a:t>
            </a:r>
          </a:p>
        </p:txBody>
      </p:sp>
      <p:sp>
        <p:nvSpPr>
          <p:cNvPr id="100" name="Rectangle 99">
            <a:extLst>
              <a:ext uri="{FF2B5EF4-FFF2-40B4-BE49-F238E27FC236}">
                <a16:creationId xmlns:a16="http://schemas.microsoft.com/office/drawing/2014/main" id="{19D869CF-EFC3-4C9D-9CD7-530C8F8271B8}"/>
              </a:ext>
            </a:extLst>
          </p:cNvPr>
          <p:cNvSpPr/>
          <p:nvPr/>
        </p:nvSpPr>
        <p:spPr bwMode="auto">
          <a:xfrm>
            <a:off x="1923898" y="5412900"/>
            <a:ext cx="3942048" cy="885845"/>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2" name="Rectangle 101">
            <a:extLst>
              <a:ext uri="{FF2B5EF4-FFF2-40B4-BE49-F238E27FC236}">
                <a16:creationId xmlns:a16="http://schemas.microsoft.com/office/drawing/2014/main" id="{2AC8B35E-9114-4669-A169-2EC0F4F9958D}"/>
              </a:ext>
            </a:extLst>
          </p:cNvPr>
          <p:cNvSpPr/>
          <p:nvPr/>
        </p:nvSpPr>
        <p:spPr bwMode="auto">
          <a:xfrm>
            <a:off x="2957687" y="5717323"/>
            <a:ext cx="2701466" cy="276999"/>
          </a:xfrm>
          <a:prstGeom prst="rect">
            <a:avLst/>
          </a:prstGeom>
          <a:ln w="38100">
            <a:noFill/>
          </a:ln>
        </p:spPr>
        <p:txBody>
          <a:bodyPr vert="horz" wrap="square" lIns="0" tIns="0" rIns="0" bIns="0" rtlCol="0" anchor="t">
            <a:spAutoFit/>
          </a:bodyPr>
          <a:lstStyle/>
          <a:p>
            <a:pPr marL="0" marR="0" lvl="0" indent="0" algn="ctr" defTabSz="896386" rtl="0" eaLnBrk="1" fontAlgn="auto" latinLnBrk="0" hangingPunct="1">
              <a:lnSpc>
                <a:spcPct val="90000"/>
              </a:lnSpc>
              <a:spcBef>
                <a:spcPct val="0"/>
              </a:spcBef>
              <a:spcAft>
                <a:spcPts val="0"/>
              </a:spcAft>
              <a:buClrTx/>
              <a:buSzTx/>
              <a:buFontTx/>
              <a:buNone/>
              <a:tabLst/>
              <a:defRPr/>
            </a:pPr>
            <a:r>
              <a:rPr kumimoji="0" lang="en-US" sz="2000" b="0" i="0" u="none" strike="noStrike" kern="0" cap="none" spc="0" normalizeH="0" baseline="0" noProof="0">
                <a:ln w="3175">
                  <a:noFill/>
                </a:ln>
                <a:solidFill>
                  <a:srgbClr val="000000"/>
                </a:solidFill>
                <a:effectLst>
                  <a:outerShdw blurRad="38100" dist="38100" dir="2700000" algn="tl">
                    <a:srgbClr val="000000">
                      <a:alpha val="43137"/>
                    </a:srgbClr>
                  </a:outerShdw>
                </a:effectLst>
                <a:uLnTx/>
                <a:uFillTx/>
                <a:latin typeface="Segoe UI Semibold"/>
                <a:ea typeface="+mn-ea"/>
                <a:cs typeface="Segoe UI Semilight" panose="020B0402040204020203" pitchFamily="34" charset="0"/>
              </a:rPr>
              <a:t>Azure Active Directory</a:t>
            </a:r>
          </a:p>
        </p:txBody>
      </p:sp>
      <p:pic>
        <p:nvPicPr>
          <p:cNvPr id="104" name="Graphic 103">
            <a:extLst>
              <a:ext uri="{FF2B5EF4-FFF2-40B4-BE49-F238E27FC236}">
                <a16:creationId xmlns:a16="http://schemas.microsoft.com/office/drawing/2014/main" id="{6D16D240-47C2-433B-9F8C-EE6193730FA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210466" y="5549296"/>
            <a:ext cx="595092" cy="595092"/>
          </a:xfrm>
          <a:prstGeom prst="rect">
            <a:avLst/>
          </a:prstGeom>
        </p:spPr>
      </p:pic>
      <p:pic>
        <p:nvPicPr>
          <p:cNvPr id="106" name="Picture 105">
            <a:extLst>
              <a:ext uri="{FF2B5EF4-FFF2-40B4-BE49-F238E27FC236}">
                <a16:creationId xmlns:a16="http://schemas.microsoft.com/office/drawing/2014/main" id="{3CC0A8C4-D6A2-4BE4-B1EB-FAB3C45E3257}"/>
              </a:ext>
            </a:extLst>
          </p:cNvPr>
          <p:cNvPicPr>
            <a:picLocks noChangeAspect="1"/>
          </p:cNvPicPr>
          <p:nvPr/>
        </p:nvPicPr>
        <p:blipFill>
          <a:blip r:embed="rId12"/>
          <a:stretch>
            <a:fillRect/>
          </a:stretch>
        </p:blipFill>
        <p:spPr>
          <a:xfrm>
            <a:off x="7050857" y="5619232"/>
            <a:ext cx="504895" cy="504895"/>
          </a:xfrm>
          <a:prstGeom prst="rect">
            <a:avLst/>
          </a:prstGeom>
        </p:spPr>
      </p:pic>
      <p:sp>
        <p:nvSpPr>
          <p:cNvPr id="108" name="Rectangle 107">
            <a:extLst>
              <a:ext uri="{FF2B5EF4-FFF2-40B4-BE49-F238E27FC236}">
                <a16:creationId xmlns:a16="http://schemas.microsoft.com/office/drawing/2014/main" id="{8CF067CE-9215-4683-A5EF-13AE168CA561}"/>
              </a:ext>
            </a:extLst>
          </p:cNvPr>
          <p:cNvSpPr/>
          <p:nvPr/>
        </p:nvSpPr>
        <p:spPr bwMode="auto">
          <a:xfrm>
            <a:off x="7678485" y="5733180"/>
            <a:ext cx="2923612" cy="276999"/>
          </a:xfrm>
          <a:prstGeom prst="rect">
            <a:avLst/>
          </a:prstGeom>
          <a:ln w="38100">
            <a:noFill/>
          </a:ln>
        </p:spPr>
        <p:txBody>
          <a:bodyPr vert="horz" wrap="square" lIns="0" tIns="0" rIns="0" bIns="0" rtlCol="0" anchor="t">
            <a:spAutoFit/>
          </a:bodyPr>
          <a:lstStyle/>
          <a:p>
            <a:pPr marL="0" marR="0" lvl="0" indent="0" defTabSz="896386" rtl="0" eaLnBrk="1" fontAlgn="auto" latinLnBrk="0" hangingPunct="1">
              <a:lnSpc>
                <a:spcPct val="90000"/>
              </a:lnSpc>
              <a:spcBef>
                <a:spcPct val="0"/>
              </a:spcBef>
              <a:spcAft>
                <a:spcPts val="0"/>
              </a:spcAft>
              <a:buClrTx/>
              <a:buSzTx/>
              <a:buFontTx/>
              <a:buNone/>
              <a:tabLst/>
              <a:defRPr/>
            </a:pPr>
            <a:r>
              <a:rPr kumimoji="0" lang="en-US" sz="2000" b="0" i="0" u="none" strike="noStrike" kern="0" cap="none" spc="0" normalizeH="0" baseline="0" noProof="0">
                <a:ln w="3175">
                  <a:noFill/>
                </a:ln>
                <a:solidFill>
                  <a:srgbClr val="000000"/>
                </a:solidFill>
                <a:effectLst>
                  <a:outerShdw blurRad="38100" dist="38100" dir="2700000" algn="tl">
                    <a:srgbClr val="000000">
                      <a:alpha val="43137"/>
                    </a:srgbClr>
                  </a:outerShdw>
                </a:effectLst>
                <a:uLnTx/>
                <a:uFillTx/>
                <a:latin typeface="Segoe UI Semibold"/>
                <a:ea typeface="+mn-ea"/>
                <a:cs typeface="Segoe UI Semilight" panose="020B0402040204020203" pitchFamily="34" charset="0"/>
              </a:rPr>
              <a:t>Microsoft Account</a:t>
            </a:r>
          </a:p>
        </p:txBody>
      </p:sp>
      <p:pic>
        <p:nvPicPr>
          <p:cNvPr id="112" name="Picture 111">
            <a:extLst>
              <a:ext uri="{FF2B5EF4-FFF2-40B4-BE49-F238E27FC236}">
                <a16:creationId xmlns:a16="http://schemas.microsoft.com/office/drawing/2014/main" id="{E926C26F-82C3-4A22-AF92-75DAD4E97970}"/>
              </a:ext>
            </a:extLst>
          </p:cNvPr>
          <p:cNvPicPr>
            <a:picLocks noChangeAspect="1"/>
          </p:cNvPicPr>
          <p:nvPr/>
        </p:nvPicPr>
        <p:blipFill>
          <a:blip r:embed="rId13"/>
          <a:stretch>
            <a:fillRect/>
          </a:stretch>
        </p:blipFill>
        <p:spPr>
          <a:xfrm>
            <a:off x="7903886" y="1760796"/>
            <a:ext cx="515429" cy="431846"/>
          </a:xfrm>
          <a:prstGeom prst="rect">
            <a:avLst/>
          </a:prstGeom>
        </p:spPr>
      </p:pic>
      <p:pic>
        <p:nvPicPr>
          <p:cNvPr id="116" name="Picture 115">
            <a:extLst>
              <a:ext uri="{FF2B5EF4-FFF2-40B4-BE49-F238E27FC236}">
                <a16:creationId xmlns:a16="http://schemas.microsoft.com/office/drawing/2014/main" id="{FA7A3A17-5666-469C-88F4-BB93C7BDFD35}"/>
              </a:ext>
            </a:extLst>
          </p:cNvPr>
          <p:cNvPicPr>
            <a:picLocks noChangeAspect="1"/>
          </p:cNvPicPr>
          <p:nvPr/>
        </p:nvPicPr>
        <p:blipFill>
          <a:blip r:embed="rId14"/>
          <a:stretch>
            <a:fillRect/>
          </a:stretch>
        </p:blipFill>
        <p:spPr>
          <a:xfrm>
            <a:off x="8573717" y="1792457"/>
            <a:ext cx="400106" cy="390580"/>
          </a:xfrm>
          <a:prstGeom prst="rect">
            <a:avLst/>
          </a:prstGeom>
        </p:spPr>
      </p:pic>
      <p:sp>
        <p:nvSpPr>
          <p:cNvPr id="154" name="TextBox 153">
            <a:extLst>
              <a:ext uri="{FF2B5EF4-FFF2-40B4-BE49-F238E27FC236}">
                <a16:creationId xmlns:a16="http://schemas.microsoft.com/office/drawing/2014/main" id="{07B56B14-DCDE-48CA-B1CE-E74A5E89BEDE}"/>
              </a:ext>
            </a:extLst>
          </p:cNvPr>
          <p:cNvSpPr txBox="1"/>
          <p:nvPr/>
        </p:nvSpPr>
        <p:spPr>
          <a:xfrm>
            <a:off x="8737187" y="3351401"/>
            <a:ext cx="3218765" cy="215444"/>
          </a:xfrm>
          <a:prstGeom prst="rect">
            <a:avLst/>
          </a:prstGeom>
          <a:noFill/>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a:ln>
                  <a:noFill/>
                </a:ln>
                <a:solidFill>
                  <a:srgbClr val="000000"/>
                </a:solidFill>
                <a:effectLst>
                  <a:outerShdw blurRad="38100" dist="38100" dir="2700000" algn="tl">
                    <a:srgbClr val="000000">
                      <a:alpha val="43137"/>
                    </a:srgbClr>
                  </a:outerShdw>
                </a:effectLst>
                <a:uLnTx/>
                <a:uFillTx/>
                <a:cs typeface="Segoe UI Semibold" panose="020B0502040204020203" pitchFamily="34" charset="0"/>
              </a:rPr>
              <a:t>Collaboration with Friends and Family</a:t>
            </a:r>
          </a:p>
        </p:txBody>
      </p:sp>
      <p:cxnSp>
        <p:nvCxnSpPr>
          <p:cNvPr id="180" name="Straight Connector 179">
            <a:extLst>
              <a:ext uri="{FF2B5EF4-FFF2-40B4-BE49-F238E27FC236}">
                <a16:creationId xmlns:a16="http://schemas.microsoft.com/office/drawing/2014/main" id="{A056A1D8-4C9D-45F4-9B0A-2A53649B94C1}"/>
              </a:ext>
            </a:extLst>
          </p:cNvPr>
          <p:cNvCxnSpPr>
            <a:cxnSpLocks/>
          </p:cNvCxnSpPr>
          <p:nvPr/>
        </p:nvCxnSpPr>
        <p:spPr>
          <a:xfrm flipH="1">
            <a:off x="3327401" y="4134258"/>
            <a:ext cx="1868758" cy="0"/>
          </a:xfrm>
          <a:prstGeom prst="line">
            <a:avLst/>
          </a:prstGeom>
          <a:ln w="28575">
            <a:solidFill>
              <a:schemeClr val="tx1"/>
            </a:solidFill>
            <a:headEnd type="none" w="lg" len="med"/>
            <a:tailEnd type="none" w="lg" len="med"/>
          </a:ln>
        </p:spPr>
        <p:style>
          <a:lnRef idx="1">
            <a:schemeClr val="dk1"/>
          </a:lnRef>
          <a:fillRef idx="0">
            <a:schemeClr val="dk1"/>
          </a:fillRef>
          <a:effectRef idx="0">
            <a:schemeClr val="dk1"/>
          </a:effectRef>
          <a:fontRef idx="minor">
            <a:schemeClr val="tx1"/>
          </a:fontRef>
        </p:style>
      </p:cxnSp>
      <p:cxnSp>
        <p:nvCxnSpPr>
          <p:cNvPr id="183" name="Straight Connector 182">
            <a:extLst>
              <a:ext uri="{FF2B5EF4-FFF2-40B4-BE49-F238E27FC236}">
                <a16:creationId xmlns:a16="http://schemas.microsoft.com/office/drawing/2014/main" id="{EFCA93A4-7DF0-4784-9B51-76698898469B}"/>
              </a:ext>
            </a:extLst>
          </p:cNvPr>
          <p:cNvCxnSpPr>
            <a:cxnSpLocks/>
          </p:cNvCxnSpPr>
          <p:nvPr/>
        </p:nvCxnSpPr>
        <p:spPr>
          <a:xfrm flipH="1">
            <a:off x="6780301" y="4134258"/>
            <a:ext cx="2057396" cy="0"/>
          </a:xfrm>
          <a:prstGeom prst="line">
            <a:avLst/>
          </a:prstGeom>
          <a:ln w="28575">
            <a:solidFill>
              <a:schemeClr val="tx1"/>
            </a:solidFill>
            <a:headEnd type="none" w="lg" len="med"/>
            <a:tailEnd type="none" w="lg" len="med"/>
          </a:ln>
        </p:spPr>
        <p:style>
          <a:lnRef idx="1">
            <a:schemeClr val="dk1"/>
          </a:lnRef>
          <a:fillRef idx="0">
            <a:schemeClr val="dk1"/>
          </a:fillRef>
          <a:effectRef idx="0">
            <a:schemeClr val="dk1"/>
          </a:effectRef>
          <a:fontRef idx="minor">
            <a:schemeClr val="tx1"/>
          </a:fontRef>
        </p:style>
      </p:cxnSp>
      <p:sp>
        <p:nvSpPr>
          <p:cNvPr id="66" name="Oval 65">
            <a:extLst>
              <a:ext uri="{FF2B5EF4-FFF2-40B4-BE49-F238E27FC236}">
                <a16:creationId xmlns:a16="http://schemas.microsoft.com/office/drawing/2014/main" id="{9FB188F1-A838-0443-93C7-FC97916963EE}"/>
              </a:ext>
            </a:extLst>
          </p:cNvPr>
          <p:cNvSpPr>
            <a:spLocks/>
          </p:cNvSpPr>
          <p:nvPr/>
        </p:nvSpPr>
        <p:spPr bwMode="auto">
          <a:xfrm>
            <a:off x="5181600" y="2989721"/>
            <a:ext cx="1828800" cy="1828800"/>
          </a:xfrm>
          <a:prstGeom prst="ellipse">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7" name="TextBox 66">
            <a:extLst>
              <a:ext uri="{FF2B5EF4-FFF2-40B4-BE49-F238E27FC236}">
                <a16:creationId xmlns:a16="http://schemas.microsoft.com/office/drawing/2014/main" id="{5A1B07B4-415A-914F-86EE-B0DEEE31E0A2}"/>
              </a:ext>
            </a:extLst>
          </p:cNvPr>
          <p:cNvSpPr txBox="1"/>
          <p:nvPr/>
        </p:nvSpPr>
        <p:spPr>
          <a:xfrm>
            <a:off x="5196159" y="4033648"/>
            <a:ext cx="1799683" cy="553998"/>
          </a:xfrm>
          <a:prstGeom prst="rect">
            <a:avLst/>
          </a:prstGeom>
          <a:noFill/>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egoe UI Semibold" panose="020B0502040204020203" pitchFamily="34" charset="0"/>
                <a:cs typeface="Segoe UI Semibold" panose="020B0502040204020203" pitchFamily="34" charset="0"/>
              </a:rPr>
              <a:t>Microsoft 365 Groups</a:t>
            </a:r>
          </a:p>
        </p:txBody>
      </p:sp>
      <p:sp>
        <p:nvSpPr>
          <p:cNvPr id="55" name="Freeform 5">
            <a:extLst>
              <a:ext uri="{FF2B5EF4-FFF2-40B4-BE49-F238E27FC236}">
                <a16:creationId xmlns:a16="http://schemas.microsoft.com/office/drawing/2014/main" id="{A0D5AC96-8A38-4ABE-B1A9-783535050E11}"/>
              </a:ext>
            </a:extLst>
          </p:cNvPr>
          <p:cNvSpPr>
            <a:spLocks noEditPoints="1"/>
          </p:cNvSpPr>
          <p:nvPr/>
        </p:nvSpPr>
        <p:spPr bwMode="auto">
          <a:xfrm>
            <a:off x="5647075" y="3191098"/>
            <a:ext cx="897851" cy="759007"/>
          </a:xfrm>
          <a:custGeom>
            <a:avLst/>
            <a:gdLst>
              <a:gd name="T0" fmla="*/ 110 w 349"/>
              <a:gd name="T1" fmla="*/ 142 h 296"/>
              <a:gd name="T2" fmla="*/ 174 w 349"/>
              <a:gd name="T3" fmla="*/ 78 h 296"/>
              <a:gd name="T4" fmla="*/ 238 w 349"/>
              <a:gd name="T5" fmla="*/ 142 h 296"/>
              <a:gd name="T6" fmla="*/ 174 w 349"/>
              <a:gd name="T7" fmla="*/ 206 h 296"/>
              <a:gd name="T8" fmla="*/ 110 w 349"/>
              <a:gd name="T9" fmla="*/ 142 h 296"/>
              <a:gd name="T10" fmla="*/ 264 w 349"/>
              <a:gd name="T11" fmla="*/ 296 h 296"/>
              <a:gd name="T12" fmla="*/ 174 w 349"/>
              <a:gd name="T13" fmla="*/ 207 h 296"/>
              <a:gd name="T14" fmla="*/ 85 w 349"/>
              <a:gd name="T15" fmla="*/ 296 h 296"/>
              <a:gd name="T16" fmla="*/ 56 w 349"/>
              <a:gd name="T17" fmla="*/ 80 h 296"/>
              <a:gd name="T18" fmla="*/ 96 w 349"/>
              <a:gd name="T19" fmla="*/ 40 h 296"/>
              <a:gd name="T20" fmla="*/ 56 w 349"/>
              <a:gd name="T21" fmla="*/ 0 h 296"/>
              <a:gd name="T22" fmla="*/ 16 w 349"/>
              <a:gd name="T23" fmla="*/ 40 h 296"/>
              <a:gd name="T24" fmla="*/ 56 w 349"/>
              <a:gd name="T25" fmla="*/ 80 h 296"/>
              <a:gd name="T26" fmla="*/ 111 w 349"/>
              <a:gd name="T27" fmla="*/ 136 h 296"/>
              <a:gd name="T28" fmla="*/ 56 w 349"/>
              <a:gd name="T29" fmla="*/ 81 h 296"/>
              <a:gd name="T30" fmla="*/ 0 w 349"/>
              <a:gd name="T31" fmla="*/ 136 h 296"/>
              <a:gd name="T32" fmla="*/ 293 w 349"/>
              <a:gd name="T33" fmla="*/ 80 h 296"/>
              <a:gd name="T34" fmla="*/ 333 w 349"/>
              <a:gd name="T35" fmla="*/ 40 h 296"/>
              <a:gd name="T36" fmla="*/ 293 w 349"/>
              <a:gd name="T37" fmla="*/ 0 h 296"/>
              <a:gd name="T38" fmla="*/ 253 w 349"/>
              <a:gd name="T39" fmla="*/ 40 h 296"/>
              <a:gd name="T40" fmla="*/ 293 w 349"/>
              <a:gd name="T41" fmla="*/ 80 h 296"/>
              <a:gd name="T42" fmla="*/ 349 w 349"/>
              <a:gd name="T43" fmla="*/ 136 h 296"/>
              <a:gd name="T44" fmla="*/ 293 w 349"/>
              <a:gd name="T45" fmla="*/ 81 h 296"/>
              <a:gd name="T46" fmla="*/ 237 w 349"/>
              <a:gd name="T47" fmla="*/ 1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9" h="296">
                <a:moveTo>
                  <a:pt x="110" y="142"/>
                </a:moveTo>
                <a:cubicBezTo>
                  <a:pt x="110" y="107"/>
                  <a:pt x="139" y="78"/>
                  <a:pt x="174" y="78"/>
                </a:cubicBezTo>
                <a:cubicBezTo>
                  <a:pt x="210" y="78"/>
                  <a:pt x="238" y="107"/>
                  <a:pt x="238" y="142"/>
                </a:cubicBezTo>
                <a:cubicBezTo>
                  <a:pt x="238" y="177"/>
                  <a:pt x="210" y="206"/>
                  <a:pt x="174" y="206"/>
                </a:cubicBezTo>
                <a:cubicBezTo>
                  <a:pt x="139" y="206"/>
                  <a:pt x="110" y="177"/>
                  <a:pt x="110" y="142"/>
                </a:cubicBezTo>
                <a:close/>
                <a:moveTo>
                  <a:pt x="264" y="296"/>
                </a:moveTo>
                <a:cubicBezTo>
                  <a:pt x="264" y="247"/>
                  <a:pt x="224" y="207"/>
                  <a:pt x="174" y="207"/>
                </a:cubicBezTo>
                <a:cubicBezTo>
                  <a:pt x="125" y="207"/>
                  <a:pt x="85" y="247"/>
                  <a:pt x="85" y="296"/>
                </a:cubicBezTo>
                <a:moveTo>
                  <a:pt x="56" y="80"/>
                </a:moveTo>
                <a:cubicBezTo>
                  <a:pt x="78" y="80"/>
                  <a:pt x="96" y="62"/>
                  <a:pt x="96" y="40"/>
                </a:cubicBezTo>
                <a:cubicBezTo>
                  <a:pt x="96" y="18"/>
                  <a:pt x="78" y="0"/>
                  <a:pt x="56" y="0"/>
                </a:cubicBezTo>
                <a:cubicBezTo>
                  <a:pt x="34" y="0"/>
                  <a:pt x="16" y="18"/>
                  <a:pt x="16" y="40"/>
                </a:cubicBezTo>
                <a:cubicBezTo>
                  <a:pt x="16" y="62"/>
                  <a:pt x="34" y="80"/>
                  <a:pt x="56" y="80"/>
                </a:cubicBezTo>
                <a:close/>
                <a:moveTo>
                  <a:pt x="111" y="136"/>
                </a:moveTo>
                <a:cubicBezTo>
                  <a:pt x="111" y="106"/>
                  <a:pt x="86" y="81"/>
                  <a:pt x="56" y="81"/>
                </a:cubicBezTo>
                <a:cubicBezTo>
                  <a:pt x="25" y="81"/>
                  <a:pt x="0" y="106"/>
                  <a:pt x="0" y="136"/>
                </a:cubicBezTo>
                <a:moveTo>
                  <a:pt x="293" y="80"/>
                </a:moveTo>
                <a:cubicBezTo>
                  <a:pt x="315" y="80"/>
                  <a:pt x="333" y="62"/>
                  <a:pt x="333" y="40"/>
                </a:cubicBezTo>
                <a:cubicBezTo>
                  <a:pt x="333" y="18"/>
                  <a:pt x="315" y="0"/>
                  <a:pt x="293" y="0"/>
                </a:cubicBezTo>
                <a:cubicBezTo>
                  <a:pt x="271" y="0"/>
                  <a:pt x="253" y="18"/>
                  <a:pt x="253" y="40"/>
                </a:cubicBezTo>
                <a:cubicBezTo>
                  <a:pt x="253" y="62"/>
                  <a:pt x="271" y="80"/>
                  <a:pt x="293" y="80"/>
                </a:cubicBezTo>
                <a:close/>
                <a:moveTo>
                  <a:pt x="349" y="136"/>
                </a:moveTo>
                <a:cubicBezTo>
                  <a:pt x="349" y="106"/>
                  <a:pt x="324" y="81"/>
                  <a:pt x="293" y="81"/>
                </a:cubicBezTo>
                <a:cubicBezTo>
                  <a:pt x="262" y="81"/>
                  <a:pt x="237" y="106"/>
                  <a:pt x="237" y="136"/>
                </a:cubicBezTo>
              </a:path>
            </a:pathLst>
          </a:custGeom>
          <a:noFill/>
          <a:ln w="38100" cap="flat">
            <a:solidFill>
              <a:srgbClr val="0069BA"/>
            </a:solidFill>
            <a:prstDash val="solid"/>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vert="horz" wrap="square" lIns="89617" tIns="44808" rIns="89617" bIns="44808" numCol="1" anchor="t" anchorCtr="0" compatLnSpc="1">
            <a:prstTxWarp prst="textNoShape">
              <a:avLst/>
            </a:prstTxWarp>
          </a:bodyPr>
          <a:lstStyle/>
          <a:p>
            <a:pPr marL="0" marR="0" lvl="0" indent="0" algn="l" defTabSz="914016"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26" name="TextBox 25">
            <a:extLst>
              <a:ext uri="{FF2B5EF4-FFF2-40B4-BE49-F238E27FC236}">
                <a16:creationId xmlns:a16="http://schemas.microsoft.com/office/drawing/2014/main" id="{DB6B69F9-C063-0A4A-B932-538D72E5DFF4}"/>
              </a:ext>
            </a:extLst>
          </p:cNvPr>
          <p:cNvSpPr txBox="1"/>
          <p:nvPr/>
        </p:nvSpPr>
        <p:spPr>
          <a:xfrm>
            <a:off x="5709424" y="3590693"/>
            <a:ext cx="65" cy="307777"/>
          </a:xfrm>
          <a:prstGeom prst="rect">
            <a:avLst/>
          </a:prstGeom>
          <a:noFill/>
        </p:spPr>
        <p:txBody>
          <a:bodyPr wrap="none" lIns="0" tIns="0" rIns="0" bIns="0" rtlCol="0">
            <a:spAutoFit/>
          </a:bodyPr>
          <a:lstStyle/>
          <a:p>
            <a:pPr algn="l"/>
            <a:endParaRPr lang="en-US" sz="2000" err="1">
              <a:gradFill>
                <a:gsLst>
                  <a:gs pos="2917">
                    <a:schemeClr val="tx1"/>
                  </a:gs>
                  <a:gs pos="30000">
                    <a:schemeClr val="tx1"/>
                  </a:gs>
                </a:gsLst>
                <a:lin ang="5400000" scaled="0"/>
              </a:gradFill>
            </a:endParaRPr>
          </a:p>
        </p:txBody>
      </p:sp>
      <p:pic>
        <p:nvPicPr>
          <p:cNvPr id="7" name="Picture 6" descr="A picture containing light&#10;&#10;Description automatically generated">
            <a:extLst>
              <a:ext uri="{FF2B5EF4-FFF2-40B4-BE49-F238E27FC236}">
                <a16:creationId xmlns:a16="http://schemas.microsoft.com/office/drawing/2014/main" id="{3F573BAE-EC38-5C4C-AE9C-8B77AE69833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195035" y="1818796"/>
            <a:ext cx="429638" cy="390580"/>
          </a:xfrm>
          <a:prstGeom prst="rect">
            <a:avLst/>
          </a:prstGeom>
        </p:spPr>
      </p:pic>
      <p:sp>
        <p:nvSpPr>
          <p:cNvPr id="53" name="Title 16">
            <a:extLst>
              <a:ext uri="{FF2B5EF4-FFF2-40B4-BE49-F238E27FC236}">
                <a16:creationId xmlns:a16="http://schemas.microsoft.com/office/drawing/2014/main" id="{E5AA11FF-6B96-400F-A1D0-B0FBEC34601E}"/>
              </a:ext>
            </a:extLst>
          </p:cNvPr>
          <p:cNvSpPr>
            <a:spLocks noGrp="1"/>
          </p:cNvSpPr>
          <p:nvPr>
            <p:ph type="title"/>
          </p:nvPr>
        </p:nvSpPr>
        <p:spPr>
          <a:xfrm>
            <a:off x="588263" y="457200"/>
            <a:ext cx="11018520" cy="553998"/>
          </a:xfrm>
        </p:spPr>
        <p:txBody>
          <a:bodyPr/>
          <a:lstStyle/>
          <a:p>
            <a:r>
              <a:rPr lang="en-US"/>
              <a:t>Powering collaboration across work and </a:t>
            </a:r>
            <a:r>
              <a:rPr lang="en-US">
                <a:solidFill>
                  <a:srgbClr val="107E10"/>
                </a:solidFill>
              </a:rPr>
              <a:t>life</a:t>
            </a:r>
          </a:p>
        </p:txBody>
      </p:sp>
      <p:sp>
        <p:nvSpPr>
          <p:cNvPr id="2" name="Rectangle 1">
            <a:extLst>
              <a:ext uri="{FF2B5EF4-FFF2-40B4-BE49-F238E27FC236}">
                <a16:creationId xmlns:a16="http://schemas.microsoft.com/office/drawing/2014/main" id="{207CE6E5-BBA6-4D50-9BBF-786EACD52700}"/>
              </a:ext>
            </a:extLst>
          </p:cNvPr>
          <p:cNvSpPr/>
          <p:nvPr/>
        </p:nvSpPr>
        <p:spPr bwMode="auto">
          <a:xfrm>
            <a:off x="588263" y="3244571"/>
            <a:ext cx="3165540" cy="1513659"/>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cs typeface="Segoe UI" pitchFamily="34" charset="0"/>
            </a:endParaRPr>
          </a:p>
        </p:txBody>
      </p:sp>
      <p:pic>
        <p:nvPicPr>
          <p:cNvPr id="3" name="Picture 2">
            <a:extLst>
              <a:ext uri="{FF2B5EF4-FFF2-40B4-BE49-F238E27FC236}">
                <a16:creationId xmlns:a16="http://schemas.microsoft.com/office/drawing/2014/main" id="{842751A3-8AE1-4933-B40A-413796AFA95A}"/>
              </a:ext>
            </a:extLst>
          </p:cNvPr>
          <p:cNvPicPr>
            <a:picLocks noChangeAspect="1" noChangeArrowheads="1"/>
          </p:cNvPicPr>
          <p:nvPr/>
        </p:nvPicPr>
        <p:blipFill>
          <a:blip r:embed="rId16"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3744" y="4134812"/>
            <a:ext cx="531404" cy="5305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lose up of a sign&#10;&#10;Description automatically generated">
            <a:extLst>
              <a:ext uri="{FF2B5EF4-FFF2-40B4-BE49-F238E27FC236}">
                <a16:creationId xmlns:a16="http://schemas.microsoft.com/office/drawing/2014/main" id="{82CF67AF-3E4D-44F2-BE41-75B5EB9B198F}"/>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252754" y="4134812"/>
            <a:ext cx="531404" cy="530576"/>
          </a:xfrm>
          <a:prstGeom prst="rect">
            <a:avLst/>
          </a:prstGeom>
        </p:spPr>
      </p:pic>
      <p:pic>
        <p:nvPicPr>
          <p:cNvPr id="5" name="Picture 4" descr="A close up of a sign&#10;&#10;Description automatically generated">
            <a:extLst>
              <a:ext uri="{FF2B5EF4-FFF2-40B4-BE49-F238E27FC236}">
                <a16:creationId xmlns:a16="http://schemas.microsoft.com/office/drawing/2014/main" id="{0CDF310F-CB25-4026-8B4E-482A4C92DB59}"/>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953905" y="4183310"/>
            <a:ext cx="434256" cy="433580"/>
          </a:xfrm>
          <a:prstGeom prst="roundRect">
            <a:avLst>
              <a:gd name="adj" fmla="val 8594"/>
            </a:avLst>
          </a:prstGeom>
          <a:solidFill>
            <a:srgbClr val="FFFFFF">
              <a:shade val="85000"/>
            </a:srgbClr>
          </a:solidFill>
          <a:ln>
            <a:noFill/>
          </a:ln>
          <a:effectLst/>
        </p:spPr>
      </p:pic>
      <p:pic>
        <p:nvPicPr>
          <p:cNvPr id="6" name="Picture 5" descr="A close up of a sign&#10;&#10;Description automatically generated">
            <a:extLst>
              <a:ext uri="{FF2B5EF4-FFF2-40B4-BE49-F238E27FC236}">
                <a16:creationId xmlns:a16="http://schemas.microsoft.com/office/drawing/2014/main" id="{D7041783-6F37-4B17-979C-68A19E942470}"/>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453050" y="3095606"/>
            <a:ext cx="987307" cy="985769"/>
          </a:xfrm>
          <a:prstGeom prst="rect">
            <a:avLst/>
          </a:prstGeom>
        </p:spPr>
      </p:pic>
      <p:pic>
        <p:nvPicPr>
          <p:cNvPr id="8" name="Picture 7" descr="A close up of a sign&#10;&#10;Description automatically generated">
            <a:extLst>
              <a:ext uri="{FF2B5EF4-FFF2-40B4-BE49-F238E27FC236}">
                <a16:creationId xmlns:a16="http://schemas.microsoft.com/office/drawing/2014/main" id="{41343CD7-E1F7-43C5-ADDE-3824861295DA}"/>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1084755" y="3081109"/>
            <a:ext cx="1016346" cy="1014762"/>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43594805-2DE3-41B3-8C4C-E14934B6FF5C}"/>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2555568" y="4183310"/>
            <a:ext cx="434256" cy="433580"/>
          </a:xfrm>
          <a:prstGeom prst="rect">
            <a:avLst/>
          </a:prstGeom>
        </p:spPr>
      </p:pic>
      <p:pic>
        <p:nvPicPr>
          <p:cNvPr id="10" name="Picture 9" descr="A close up of a logo&#10;&#10;Description automatically generated">
            <a:extLst>
              <a:ext uri="{FF2B5EF4-FFF2-40B4-BE49-F238E27FC236}">
                <a16:creationId xmlns:a16="http://schemas.microsoft.com/office/drawing/2014/main" id="{FCAEDFB8-62E5-44C4-98D0-FE95525E7EEF}"/>
              </a:ext>
            </a:extLst>
          </p:cNvPr>
          <p:cNvPicPr>
            <a:picLocks noChangeAspect="1"/>
          </p:cNvPicPr>
          <p:nvPr/>
        </p:nvPicPr>
        <p:blipFill rotWithShape="1">
          <a:blip r:embed="rId22" cstate="screen">
            <a:extLst>
              <a:ext uri="{28A0092B-C50C-407E-A947-70E740481C1C}">
                <a14:useLocalDpi xmlns:a14="http://schemas.microsoft.com/office/drawing/2010/main"/>
              </a:ext>
            </a:extLst>
          </a:blip>
          <a:srcRect/>
          <a:stretch/>
        </p:blipFill>
        <p:spPr>
          <a:xfrm>
            <a:off x="3108712" y="4103252"/>
            <a:ext cx="608018" cy="593697"/>
          </a:xfrm>
          <a:prstGeom prst="rect">
            <a:avLst/>
          </a:prstGeom>
        </p:spPr>
      </p:pic>
      <p:pic>
        <p:nvPicPr>
          <p:cNvPr id="11" name="Picture 10" descr="A close up of a logo&#10;&#10;Description automatically generated">
            <a:extLst>
              <a:ext uri="{FF2B5EF4-FFF2-40B4-BE49-F238E27FC236}">
                <a16:creationId xmlns:a16="http://schemas.microsoft.com/office/drawing/2014/main" id="{E6C2D4D0-0E73-475B-8B43-EF7CFE733FE6}"/>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1655418" y="3081109"/>
            <a:ext cx="1016346" cy="1014762"/>
          </a:xfrm>
          <a:prstGeom prst="rect">
            <a:avLst/>
          </a:prstGeom>
        </p:spPr>
      </p:pic>
      <p:pic>
        <p:nvPicPr>
          <p:cNvPr id="12" name="Picture 11" descr="A close up of a sign&#10;&#10;Description automatically generated">
            <a:extLst>
              <a:ext uri="{FF2B5EF4-FFF2-40B4-BE49-F238E27FC236}">
                <a16:creationId xmlns:a16="http://schemas.microsoft.com/office/drawing/2014/main" id="{ADCCDCCC-BCC9-4912-B1BF-042BCB90D9A3}"/>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2189733" y="3081109"/>
            <a:ext cx="1016346" cy="1014762"/>
          </a:xfrm>
          <a:prstGeom prst="rect">
            <a:avLst/>
          </a:prstGeom>
        </p:spPr>
      </p:pic>
      <p:pic>
        <p:nvPicPr>
          <p:cNvPr id="13" name="Picture 12" descr="A close up of a logo&#10;&#10;Description automatically generated">
            <a:extLst>
              <a:ext uri="{FF2B5EF4-FFF2-40B4-BE49-F238E27FC236}">
                <a16:creationId xmlns:a16="http://schemas.microsoft.com/office/drawing/2014/main" id="{35D5CB28-D92C-4A4A-A0A9-7059129976DF}"/>
              </a:ext>
            </a:extLst>
          </p:cNvPr>
          <p:cNvPicPr>
            <a:picLocks noChangeAspect="1"/>
          </p:cNvPicPr>
          <p:nvPr/>
        </p:nvPicPr>
        <p:blipFill rotWithShape="1">
          <a:blip r:embed="rId25" cstate="screen">
            <a:extLst>
              <a:ext uri="{28A0092B-C50C-407E-A947-70E740481C1C}">
                <a14:useLocalDpi xmlns:a14="http://schemas.microsoft.com/office/drawing/2010/main"/>
              </a:ext>
            </a:extLst>
          </a:blip>
          <a:srcRect/>
          <a:stretch/>
        </p:blipFill>
        <p:spPr>
          <a:xfrm>
            <a:off x="3000042" y="3312263"/>
            <a:ext cx="730248" cy="552454"/>
          </a:xfrm>
          <a:prstGeom prst="rect">
            <a:avLst/>
          </a:prstGeom>
        </p:spPr>
      </p:pic>
      <p:sp>
        <p:nvSpPr>
          <p:cNvPr id="14" name="Rectangle 13">
            <a:extLst>
              <a:ext uri="{FF2B5EF4-FFF2-40B4-BE49-F238E27FC236}">
                <a16:creationId xmlns:a16="http://schemas.microsoft.com/office/drawing/2014/main" id="{AC6EC627-ED1B-4673-977F-232D48B6EA17}"/>
              </a:ext>
            </a:extLst>
          </p:cNvPr>
          <p:cNvSpPr/>
          <p:nvPr/>
        </p:nvSpPr>
        <p:spPr bwMode="auto">
          <a:xfrm>
            <a:off x="8737187" y="3689730"/>
            <a:ext cx="3165540" cy="699200"/>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cs typeface="Segoe UI" pitchFamily="34" charset="0"/>
            </a:endParaRPr>
          </a:p>
        </p:txBody>
      </p:sp>
      <p:pic>
        <p:nvPicPr>
          <p:cNvPr id="29" name="Picture 28" descr="A close up of a sign&#10;&#10;Description automatically generated">
            <a:extLst>
              <a:ext uri="{FF2B5EF4-FFF2-40B4-BE49-F238E27FC236}">
                <a16:creationId xmlns:a16="http://schemas.microsoft.com/office/drawing/2014/main" id="{C661F7BE-1DEE-4B43-B49D-15F15BF1B26A}"/>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8601974" y="3540764"/>
            <a:ext cx="987307" cy="985769"/>
          </a:xfrm>
          <a:prstGeom prst="rect">
            <a:avLst/>
          </a:prstGeom>
        </p:spPr>
      </p:pic>
      <p:pic>
        <p:nvPicPr>
          <p:cNvPr id="30" name="Picture 29" descr="A close up of a sign&#10;&#10;Description automatically generated">
            <a:extLst>
              <a:ext uri="{FF2B5EF4-FFF2-40B4-BE49-F238E27FC236}">
                <a16:creationId xmlns:a16="http://schemas.microsoft.com/office/drawing/2014/main" id="{40BC8889-9914-4CF9-8337-A35F02543E46}"/>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9233679" y="3526267"/>
            <a:ext cx="1016346" cy="1014762"/>
          </a:xfrm>
          <a:prstGeom prst="rect">
            <a:avLst/>
          </a:prstGeom>
        </p:spPr>
      </p:pic>
      <p:pic>
        <p:nvPicPr>
          <p:cNvPr id="33" name="Picture 32" descr="A close up of a logo&#10;&#10;Description automatically generated">
            <a:extLst>
              <a:ext uri="{FF2B5EF4-FFF2-40B4-BE49-F238E27FC236}">
                <a16:creationId xmlns:a16="http://schemas.microsoft.com/office/drawing/2014/main" id="{1D5632F4-003B-4182-B6CC-BC1151207362}"/>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9804342" y="3526267"/>
            <a:ext cx="1016346" cy="1014762"/>
          </a:xfrm>
          <a:prstGeom prst="rect">
            <a:avLst/>
          </a:prstGeom>
        </p:spPr>
      </p:pic>
      <p:pic>
        <p:nvPicPr>
          <p:cNvPr id="34" name="Picture 33" descr="A close up of a sign&#10;&#10;Description automatically generated">
            <a:extLst>
              <a:ext uri="{FF2B5EF4-FFF2-40B4-BE49-F238E27FC236}">
                <a16:creationId xmlns:a16="http://schemas.microsoft.com/office/drawing/2014/main" id="{F5ED1F11-DD8C-478B-AF5A-CDAC0C85812C}"/>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10338657" y="3526267"/>
            <a:ext cx="1016346" cy="1014762"/>
          </a:xfrm>
          <a:prstGeom prst="rect">
            <a:avLst/>
          </a:prstGeom>
        </p:spPr>
      </p:pic>
      <p:pic>
        <p:nvPicPr>
          <p:cNvPr id="35" name="Picture 34" descr="A close up of a logo&#10;&#10;Description automatically generated">
            <a:extLst>
              <a:ext uri="{FF2B5EF4-FFF2-40B4-BE49-F238E27FC236}">
                <a16:creationId xmlns:a16="http://schemas.microsoft.com/office/drawing/2014/main" id="{2632E7F4-1AF7-4E9A-ACE0-DA81B3CAAD93}"/>
              </a:ext>
            </a:extLst>
          </p:cNvPr>
          <p:cNvPicPr>
            <a:picLocks noChangeAspect="1"/>
          </p:cNvPicPr>
          <p:nvPr/>
        </p:nvPicPr>
        <p:blipFill rotWithShape="1">
          <a:blip r:embed="rId25" cstate="screen">
            <a:extLst>
              <a:ext uri="{28A0092B-C50C-407E-A947-70E740481C1C}">
                <a14:useLocalDpi xmlns:a14="http://schemas.microsoft.com/office/drawing/2010/main"/>
              </a:ext>
            </a:extLst>
          </a:blip>
          <a:srcRect/>
          <a:stretch/>
        </p:blipFill>
        <p:spPr>
          <a:xfrm>
            <a:off x="11148966" y="3757421"/>
            <a:ext cx="730248" cy="552454"/>
          </a:xfrm>
          <a:prstGeom prst="rect">
            <a:avLst/>
          </a:prstGeom>
        </p:spPr>
      </p:pic>
      <p:sp>
        <p:nvSpPr>
          <p:cNvPr id="36" name="TextBox 35">
            <a:extLst>
              <a:ext uri="{FF2B5EF4-FFF2-40B4-BE49-F238E27FC236}">
                <a16:creationId xmlns:a16="http://schemas.microsoft.com/office/drawing/2014/main" id="{0EADAC04-BFB3-4B70-B9F9-AD09D3F1203A}"/>
              </a:ext>
            </a:extLst>
          </p:cNvPr>
          <p:cNvSpPr txBox="1"/>
          <p:nvPr/>
        </p:nvSpPr>
        <p:spPr>
          <a:xfrm>
            <a:off x="1071815" y="2958397"/>
            <a:ext cx="2050994" cy="215444"/>
          </a:xfrm>
          <a:prstGeom prst="rect">
            <a:avLst/>
          </a:prstGeom>
          <a:noFill/>
        </p:spPr>
        <p:txBody>
          <a:bodyPr wrap="square" lIns="0" tIns="0" rIns="0" bIns="0" rtlCol="0">
            <a:spAutoFit/>
          </a:bodyPr>
          <a:lstStyle/>
          <a:p>
            <a:pPr algn="ctr"/>
            <a:r>
              <a:rPr lang="en-US" sz="1400">
                <a:effectLst>
                  <a:outerShdw blurRad="38100" dist="38100" dir="2700000" algn="tl">
                    <a:srgbClr val="000000">
                      <a:alpha val="43137"/>
                    </a:srgbClr>
                  </a:outerShdw>
                </a:effectLst>
              </a:rPr>
              <a:t>Collaboration at Work</a:t>
            </a:r>
          </a:p>
        </p:txBody>
      </p:sp>
      <p:cxnSp>
        <p:nvCxnSpPr>
          <p:cNvPr id="37" name="Straight Connector 36">
            <a:extLst>
              <a:ext uri="{FF2B5EF4-FFF2-40B4-BE49-F238E27FC236}">
                <a16:creationId xmlns:a16="http://schemas.microsoft.com/office/drawing/2014/main" id="{8B9585C9-497C-4424-9E96-D218CCE16319}"/>
              </a:ext>
            </a:extLst>
          </p:cNvPr>
          <p:cNvCxnSpPr>
            <a:cxnSpLocks/>
          </p:cNvCxnSpPr>
          <p:nvPr/>
        </p:nvCxnSpPr>
        <p:spPr>
          <a:xfrm flipH="1" flipV="1">
            <a:off x="4403642" y="2562561"/>
            <a:ext cx="767144" cy="935257"/>
          </a:xfrm>
          <a:prstGeom prst="line">
            <a:avLst/>
          </a:prstGeom>
          <a:ln w="28575">
            <a:solidFill>
              <a:schemeClr val="tx1"/>
            </a:solidFill>
            <a:headEnd type="none" w="lg" len="med"/>
            <a:tailEnd type="none" w="lg" len="med"/>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3FEE0BF8-9BF0-4781-85A3-06253C15B0DD}"/>
              </a:ext>
            </a:extLst>
          </p:cNvPr>
          <p:cNvCxnSpPr>
            <a:cxnSpLocks/>
          </p:cNvCxnSpPr>
          <p:nvPr/>
        </p:nvCxnSpPr>
        <p:spPr>
          <a:xfrm flipH="1">
            <a:off x="7000439" y="2557000"/>
            <a:ext cx="767144" cy="935257"/>
          </a:xfrm>
          <a:prstGeom prst="line">
            <a:avLst/>
          </a:prstGeom>
          <a:ln w="28575">
            <a:solidFill>
              <a:schemeClr val="tx1"/>
            </a:solidFill>
            <a:headEnd type="none" w="lg" len="med"/>
            <a:tailEnd type="none" w="lg" len="med"/>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78ABAF70-A4AA-4541-BC92-FE86B06986A8}"/>
              </a:ext>
            </a:extLst>
          </p:cNvPr>
          <p:cNvCxnSpPr>
            <a:cxnSpLocks/>
          </p:cNvCxnSpPr>
          <p:nvPr/>
        </p:nvCxnSpPr>
        <p:spPr>
          <a:xfrm flipH="1" flipV="1">
            <a:off x="6882454" y="4572609"/>
            <a:ext cx="615822" cy="696808"/>
          </a:xfrm>
          <a:prstGeom prst="line">
            <a:avLst/>
          </a:prstGeom>
          <a:ln w="28575">
            <a:solidFill>
              <a:schemeClr val="tx1"/>
            </a:solidFill>
            <a:headEnd type="none" w="lg" len="med"/>
            <a:tailEnd type="none" w="lg" len="med"/>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06B5897D-CF17-4C4E-A6D9-B2AE4C4F37AD}"/>
              </a:ext>
            </a:extLst>
          </p:cNvPr>
          <p:cNvCxnSpPr>
            <a:cxnSpLocks/>
          </p:cNvCxnSpPr>
          <p:nvPr/>
        </p:nvCxnSpPr>
        <p:spPr>
          <a:xfrm flipV="1">
            <a:off x="4659175" y="4572609"/>
            <a:ext cx="655945" cy="706187"/>
          </a:xfrm>
          <a:prstGeom prst="line">
            <a:avLst/>
          </a:prstGeom>
          <a:ln w="28575">
            <a:solidFill>
              <a:schemeClr val="tx1"/>
            </a:solidFill>
            <a:headEnd type="none" w="lg" len="med"/>
            <a:tailEnd type="none" w="lg"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269006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5" grpId="0" animBg="1"/>
      <p:bldP spid="97" grpId="0"/>
      <p:bldP spid="108" grpId="0"/>
      <p:bldP spid="154" grpId="0"/>
      <p:bldP spid="14" grpId="0" animBg="1"/>
    </p:bldLst>
  </p:timing>
</p:sld>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1585</Words>
  <Application>Microsoft Office PowerPoint</Application>
  <PresentationFormat>Widescreen</PresentationFormat>
  <Paragraphs>260</Paragraphs>
  <Slides>19</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Calibri</vt:lpstr>
      <vt:lpstr>Consolas</vt:lpstr>
      <vt:lpstr>Lucida Handwriting</vt:lpstr>
      <vt:lpstr>Segoe UI</vt:lpstr>
      <vt:lpstr>Segoe UI Light</vt:lpstr>
      <vt:lpstr>Segoe UI Semibold</vt:lpstr>
      <vt:lpstr>Segoe UI Semilight</vt:lpstr>
      <vt:lpstr>Wingdings</vt:lpstr>
      <vt:lpstr>White Template</vt:lpstr>
      <vt:lpstr>Microsoft 365 Groups Roadmap Updates</vt:lpstr>
      <vt:lpstr>Agenda</vt:lpstr>
      <vt:lpstr>Microsoft 365 Groups Overview</vt:lpstr>
      <vt:lpstr>Microsoft 365 Groups  Powering Collaboration Across Microsoft 365</vt:lpstr>
      <vt:lpstr>Microsoft 365 Groups by the numbers…</vt:lpstr>
      <vt:lpstr>Evolving the Microsoft 365 Groups Platform</vt:lpstr>
      <vt:lpstr>Microsoft 365 Groups One Platform for Your Whole Day</vt:lpstr>
      <vt:lpstr>Powering collaboration across work and life</vt:lpstr>
      <vt:lpstr>Powering collaboration across work and life</vt:lpstr>
      <vt:lpstr>Office 365 Groups roadmap presented in Ignite 2019</vt:lpstr>
      <vt:lpstr>Microsoft 365 Groups Innovations</vt:lpstr>
      <vt:lpstr>Microsoft 365 Groups Innovation</vt:lpstr>
      <vt:lpstr>Groups Enhancements in Microsoft Graph</vt:lpstr>
      <vt:lpstr>Improvements to Dynamic Groups at scale</vt:lpstr>
      <vt:lpstr>Microsoft 365 Groups Innovations - Demo</vt:lpstr>
      <vt:lpstr>Microsoft 365 Groups Roadmap</vt:lpstr>
      <vt:lpstr>Microsoft 365 Groups roadmap</vt:lpstr>
      <vt:lpstr>Related Content for Microsoft 365 Admins</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2020-10-06T17:29:58Z</dcterms:created>
  <dcterms:modified xsi:type="dcterms:W3CDTF">2020-10-06T17:30:25Z</dcterms:modified>
</cp:coreProperties>
</file>