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9" r:id="rId4"/>
    <p:sldMasterId id="2147484872" r:id="rId5"/>
    <p:sldMasterId id="2147483740" r:id="rId6"/>
    <p:sldMasterId id="2147483665" r:id="rId7"/>
  </p:sldMasterIdLst>
  <p:notesMasterIdLst>
    <p:notesMasterId r:id="rId22"/>
  </p:notesMasterIdLst>
  <p:sldIdLst>
    <p:sldId id="257" r:id="rId8"/>
    <p:sldId id="2076137168" r:id="rId9"/>
    <p:sldId id="2076137178" r:id="rId10"/>
    <p:sldId id="3331" r:id="rId11"/>
    <p:sldId id="2076137172" r:id="rId12"/>
    <p:sldId id="2076137606" r:id="rId13"/>
    <p:sldId id="2076137599" r:id="rId14"/>
    <p:sldId id="2076137601" r:id="rId15"/>
    <p:sldId id="2076137596" r:id="rId16"/>
    <p:sldId id="382" r:id="rId17"/>
    <p:sldId id="400" r:id="rId18"/>
    <p:sldId id="2076137602" r:id="rId19"/>
    <p:sldId id="2076137608" r:id="rId20"/>
    <p:sldId id="207613760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75" autoAdjust="0"/>
    <p:restoredTop sz="94660"/>
  </p:normalViewPr>
  <p:slideViewPr>
    <p:cSldViewPr snapToGrid="0">
      <p:cViewPr varScale="1">
        <p:scale>
          <a:sx n="92" d="100"/>
          <a:sy n="92" d="100"/>
        </p:scale>
        <p:origin x="192" y="8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6C664-FC44-40B4-837E-434B5CDACCF1}" type="datetimeFigureOut">
              <a:rPr lang="en-US" smtClean="0"/>
              <a:t>8/26/2020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08D1B7-1476-47AB-9763-AB1BA4066716}" type="slidenum">
              <a:rPr lang="en-US" smtClean="0"/>
              <a:t>‹#›</a:t>
            </a:fld>
            <a:endParaRPr lang="en-US"/>
          </a:p>
        </p:txBody>
      </p:sp>
    </p:spTree>
    <p:extLst>
      <p:ext uri="{BB962C8B-B14F-4D97-AF65-F5344CB8AC3E}">
        <p14:creationId xmlns:p14="http://schemas.microsoft.com/office/powerpoint/2010/main" val="2225939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072DC8-D49D-432C-9D46-A7718B5F5490}" type="datetime8">
              <a:rPr lang="en-US" smtClean="0"/>
              <a:t>8/26/2020 2:32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946009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8/26/2020 2:32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A3E8CD1E-550D-4381-B713-FCC82AC4D6D0}"/>
              </a:ext>
            </a:extLst>
          </p:cNvPr>
          <p:cNvSpPr>
            <a:spLocks noGrp="1"/>
          </p:cNvSpPr>
          <p:nvPr>
            <p:ph type="body" idx="1"/>
          </p:nvPr>
        </p:nvSpPr>
        <p:spPr/>
        <p:txBody>
          <a:bodyPr/>
          <a:lstStyle/>
          <a:p>
            <a:r>
              <a:rPr lang="en-US"/>
              <a:t>Are your customers starting to use infrastructure as code and why? How do cloud native help developers and security teams go faster with lower risk.</a:t>
            </a:r>
          </a:p>
          <a:p>
            <a:endParaRPr lang="en-US"/>
          </a:p>
          <a:p>
            <a:r>
              <a:rPr lang="en-US"/>
              <a:t>Where and how do partners play?</a:t>
            </a:r>
          </a:p>
          <a:p>
            <a:endParaRPr lang="en-US"/>
          </a:p>
        </p:txBody>
      </p:sp>
    </p:spTree>
    <p:extLst>
      <p:ext uri="{BB962C8B-B14F-4D97-AF65-F5344CB8AC3E}">
        <p14:creationId xmlns:p14="http://schemas.microsoft.com/office/powerpoint/2010/main" val="592818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08D1B7-1476-47AB-9763-AB1BA4066716}" type="slidenum">
              <a:rPr lang="en-US" smtClean="0"/>
              <a:t>3</a:t>
            </a:fld>
            <a:endParaRPr lang="en-US"/>
          </a:p>
        </p:txBody>
      </p:sp>
    </p:spTree>
    <p:extLst>
      <p:ext uri="{BB962C8B-B14F-4D97-AF65-F5344CB8AC3E}">
        <p14:creationId xmlns:p14="http://schemas.microsoft.com/office/powerpoint/2010/main" val="2229106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https://aka.ms/linkedin-on-afd</a:t>
            </a:r>
          </a:p>
        </p:txBody>
      </p:sp>
      <p:sp>
        <p:nvSpPr>
          <p:cNvPr id="4" name="Slide Number Placeholder 3"/>
          <p:cNvSpPr>
            <a:spLocks noGrp="1"/>
          </p:cNvSpPr>
          <p:nvPr>
            <p:ph type="sldNum" sz="quarter" idx="5"/>
          </p:nvPr>
        </p:nvSpPr>
        <p:spPr/>
        <p:txBody>
          <a:bodyPr/>
          <a:lstStyle/>
          <a:p>
            <a:fld id="{9408D1B7-1476-47AB-9763-AB1BA4066716}" type="slidenum">
              <a:rPr lang="en-US" smtClean="0"/>
              <a:t>4</a:t>
            </a:fld>
            <a:endParaRPr lang="en-US"/>
          </a:p>
        </p:txBody>
      </p:sp>
    </p:spTree>
    <p:extLst>
      <p:ext uri="{BB962C8B-B14F-4D97-AF65-F5344CB8AC3E}">
        <p14:creationId xmlns:p14="http://schemas.microsoft.com/office/powerpoint/2010/main" val="117685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S4, Solution Specialist Sales Summit</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8/26/2020 2:32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74376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D9BFF88-B9B5-4B68-BAE1-09ACB5D03C5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8/26/2020 2:32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2" name="Header Placeholder 11"/>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6"/>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437958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Competitive advantage against AWS; global accelerator doesn’t provide the same quality, value.</a:t>
            </a:r>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D9BFF88-B9B5-4B68-BAE1-09ACB5D03C5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8/26/2020 2:32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2" name="Header Placeholder 11"/>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6"/>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966084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emf"/><Relationship Id="rId1" Type="http://schemas.openxmlformats.org/officeDocument/2006/relationships/slideMaster" Target="../slideMasters/slideMaster4.xml"/><Relationship Id="rId4" Type="http://schemas.openxmlformats.org/officeDocument/2006/relationships/image" Target="../media/image28.sv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Microsoft Azure Solutions Business logo&#10;">
            <a:extLst>
              <a:ext uri="{FF2B5EF4-FFF2-40B4-BE49-F238E27FC236}">
                <a16:creationId xmlns:a16="http://schemas.microsoft.com/office/drawing/2014/main" id="{A3170EEC-3741-4BED-BA57-CCBE7A1E5E0C}"/>
              </a:ext>
            </a:extLst>
          </p:cNvPr>
          <p:cNvPicPr>
            <a:picLocks noChangeAspect="1"/>
          </p:cNvPicPr>
          <p:nvPr userDrawn="1"/>
        </p:nvPicPr>
        <p:blipFill>
          <a:blip r:embed="rId3"/>
          <a:stretch>
            <a:fillRect/>
          </a:stretch>
        </p:blipFill>
        <p:spPr>
          <a:xfrm>
            <a:off x="536575" y="559003"/>
            <a:ext cx="4166206" cy="338554"/>
          </a:xfrm>
          <a:prstGeom prst="rect">
            <a:avLst/>
          </a:prstGeom>
        </p:spPr>
      </p:pic>
      <p:pic>
        <p:nvPicPr>
          <p:cNvPr id="6" name="Graphic 5" descr="VIRTUAL&#10;GBB Airlift&#10;">
            <a:extLst>
              <a:ext uri="{FF2B5EF4-FFF2-40B4-BE49-F238E27FC236}">
                <a16:creationId xmlns:a16="http://schemas.microsoft.com/office/drawing/2014/main" id="{29FE4788-90AE-4DE4-A290-88EC801C7B3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3033" y="2305599"/>
            <a:ext cx="4879974" cy="1751503"/>
          </a:xfrm>
          <a:prstGeom prst="rect">
            <a:avLst/>
          </a:prstGeom>
        </p:spPr>
      </p:pic>
      <p:pic>
        <p:nvPicPr>
          <p:cNvPr id="8" name="Graphic 7" descr="Azure Solutions Business&#10;">
            <a:extLst>
              <a:ext uri="{FF2B5EF4-FFF2-40B4-BE49-F238E27FC236}">
                <a16:creationId xmlns:a16="http://schemas.microsoft.com/office/drawing/2014/main" id="{69CAF2DF-AEEC-4FAC-9DE5-490F3F06CC4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07987" y="3875845"/>
            <a:ext cx="3963988" cy="588204"/>
          </a:xfrm>
          <a:prstGeom prst="rect">
            <a:avLst/>
          </a:prstGeom>
        </p:spPr>
      </p:pic>
    </p:spTree>
    <p:extLst>
      <p:ext uri="{BB962C8B-B14F-4D97-AF65-F5344CB8AC3E}">
        <p14:creationId xmlns:p14="http://schemas.microsoft.com/office/powerpoint/2010/main" val="29876722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5A014DCF-9734-4047-83F5-7CE27EFB622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93009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7CE36-028D-4452-A23F-34CD3A3943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0A4D07-6828-4FCA-BA2D-9F643DA65DC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42C4B-B774-48BA-909E-AF2934396576}"/>
              </a:ext>
            </a:extLst>
          </p:cNvPr>
          <p:cNvSpPr>
            <a:spLocks noGrp="1"/>
          </p:cNvSpPr>
          <p:nvPr>
            <p:ph type="dt" sz="half" idx="10"/>
          </p:nvPr>
        </p:nvSpPr>
        <p:spPr/>
        <p:txBody>
          <a:bodyPr/>
          <a:lstStyle/>
          <a:p>
            <a:fld id="{B879A40C-BE12-4695-8F9D-87DE29F79717}" type="datetimeFigureOut">
              <a:rPr lang="en-US" smtClean="0"/>
              <a:t>8/26/2020</a:t>
            </a:fld>
            <a:endParaRPr lang="en-US"/>
          </a:p>
        </p:txBody>
      </p:sp>
      <p:sp>
        <p:nvSpPr>
          <p:cNvPr id="5" name="Footer Placeholder 4">
            <a:extLst>
              <a:ext uri="{FF2B5EF4-FFF2-40B4-BE49-F238E27FC236}">
                <a16:creationId xmlns:a16="http://schemas.microsoft.com/office/drawing/2014/main" id="{C0C0871E-B264-4FAA-9E8B-D9A584C9E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E92677-4B5A-4263-B5D4-518E17F76F65}"/>
              </a:ext>
            </a:extLst>
          </p:cNvPr>
          <p:cNvSpPr>
            <a:spLocks noGrp="1"/>
          </p:cNvSpPr>
          <p:nvPr>
            <p:ph type="sldNum" sz="quarter" idx="12"/>
          </p:nvPr>
        </p:nvSpPr>
        <p:spPr/>
        <p:txBody>
          <a:bodyPr/>
          <a:lstStyle/>
          <a:p>
            <a:fld id="{7616E433-5119-4E82-ADBB-6EFD89CE2F33}" type="slidenum">
              <a:rPr lang="en-US" smtClean="0"/>
              <a:t>‹#›</a:t>
            </a:fld>
            <a:endParaRPr lang="en-US"/>
          </a:p>
        </p:txBody>
      </p:sp>
    </p:spTree>
    <p:extLst>
      <p:ext uri="{BB962C8B-B14F-4D97-AF65-F5344CB8AC3E}">
        <p14:creationId xmlns:p14="http://schemas.microsoft.com/office/powerpoint/2010/main" val="12296941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801D4-5FA2-4445-AD1E-D87900807B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28DB8D-0D56-4510-97E2-8A8AAE14B1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B42108-B863-4972-B4C1-8F887A4D709F}"/>
              </a:ext>
            </a:extLst>
          </p:cNvPr>
          <p:cNvSpPr>
            <a:spLocks noGrp="1"/>
          </p:cNvSpPr>
          <p:nvPr>
            <p:ph type="dt" sz="half" idx="10"/>
          </p:nvPr>
        </p:nvSpPr>
        <p:spPr/>
        <p:txBody>
          <a:bodyPr/>
          <a:lstStyle/>
          <a:p>
            <a:fld id="{B879A40C-BE12-4695-8F9D-87DE29F79717}" type="datetimeFigureOut">
              <a:rPr lang="en-US" smtClean="0"/>
              <a:t>8/26/2020</a:t>
            </a:fld>
            <a:endParaRPr lang="en-US"/>
          </a:p>
        </p:txBody>
      </p:sp>
      <p:sp>
        <p:nvSpPr>
          <p:cNvPr id="5" name="Footer Placeholder 4">
            <a:extLst>
              <a:ext uri="{FF2B5EF4-FFF2-40B4-BE49-F238E27FC236}">
                <a16:creationId xmlns:a16="http://schemas.microsoft.com/office/drawing/2014/main" id="{0E1CEC2D-CC2B-470E-B3D3-F994F424B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A3E161-25B5-4899-B358-D5A8A1BBA833}"/>
              </a:ext>
            </a:extLst>
          </p:cNvPr>
          <p:cNvSpPr>
            <a:spLocks noGrp="1"/>
          </p:cNvSpPr>
          <p:nvPr>
            <p:ph type="sldNum" sz="quarter" idx="12"/>
          </p:nvPr>
        </p:nvSpPr>
        <p:spPr/>
        <p:txBody>
          <a:bodyPr/>
          <a:lstStyle/>
          <a:p>
            <a:fld id="{7616E433-5119-4E82-ADBB-6EFD89CE2F33}" type="slidenum">
              <a:rPr lang="en-US" smtClean="0"/>
              <a:t>‹#›</a:t>
            </a:fld>
            <a:endParaRPr lang="en-US"/>
          </a:p>
        </p:txBody>
      </p:sp>
    </p:spTree>
    <p:extLst>
      <p:ext uri="{BB962C8B-B14F-4D97-AF65-F5344CB8AC3E}">
        <p14:creationId xmlns:p14="http://schemas.microsoft.com/office/powerpoint/2010/main" val="184232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7B1A0A49-DE54-44DF-ABFD-6C5D6B190E6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8055028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Microsoft Azure Solutions Business logo&#10;">
            <a:extLst>
              <a:ext uri="{FF2B5EF4-FFF2-40B4-BE49-F238E27FC236}">
                <a16:creationId xmlns:a16="http://schemas.microsoft.com/office/drawing/2014/main" id="{277DCAEC-3310-4576-93A1-011D03066D50}"/>
              </a:ext>
            </a:extLst>
          </p:cNvPr>
          <p:cNvPicPr>
            <a:picLocks noChangeAspect="1"/>
          </p:cNvPicPr>
          <p:nvPr userDrawn="1"/>
        </p:nvPicPr>
        <p:blipFill rotWithShape="1">
          <a:blip r:embed="rId3"/>
          <a:srcRect r="49844"/>
          <a:stretch/>
        </p:blipFill>
        <p:spPr>
          <a:xfrm>
            <a:off x="536575" y="559003"/>
            <a:ext cx="2089604" cy="338554"/>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4"/>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4" name="Picture 3" descr="Microsoft Azure Solutions Business logo&#10;">
            <a:extLst>
              <a:ext uri="{FF2B5EF4-FFF2-40B4-BE49-F238E27FC236}">
                <a16:creationId xmlns:a16="http://schemas.microsoft.com/office/drawing/2014/main" id="{9C24D96C-3E20-4507-98F8-C5A284021C6A}"/>
              </a:ext>
            </a:extLst>
          </p:cNvPr>
          <p:cNvPicPr>
            <a:picLocks noChangeAspect="1"/>
          </p:cNvPicPr>
          <p:nvPr userDrawn="1"/>
        </p:nvPicPr>
        <p:blipFill>
          <a:blip r:embed="rId2"/>
          <a:stretch>
            <a:fillRect/>
          </a:stretch>
        </p:blipFill>
        <p:spPr>
          <a:xfrm>
            <a:off x="536575" y="559003"/>
            <a:ext cx="4166206" cy="338554"/>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770508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457201E-9DAE-41FA-A3D5-E845A60E44BE}"/>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65236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44E1717B-1127-422B-83A0-6DB1F04DE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7831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Picture 5" descr="Microsoft Ignite cube graphic">
            <a:extLst>
              <a:ext uri="{FF2B5EF4-FFF2-40B4-BE49-F238E27FC236}">
                <a16:creationId xmlns:a16="http://schemas.microsoft.com/office/drawing/2014/main" id="{C89205E0-1FE0-2147-A567-C941C5AA17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9755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4" name="MS logo white - EMF" descr="Microsoft logo white text version">
            <a:extLst>
              <a:ext uri="{FF2B5EF4-FFF2-40B4-BE49-F238E27FC236}">
                <a16:creationId xmlns:a16="http://schemas.microsoft.com/office/drawing/2014/main" id="{63E1BA19-1D9F-FC44-8A38-8C233C9CC4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5" name="Title 1">
            <a:extLst>
              <a:ext uri="{FF2B5EF4-FFF2-40B4-BE49-F238E27FC236}">
                <a16:creationId xmlns:a16="http://schemas.microsoft.com/office/drawing/2014/main" id="{9A95C66C-5C96-2344-B6A3-F56B3F7963BA}"/>
              </a:ext>
            </a:extLst>
          </p:cNvPr>
          <p:cNvSpPr>
            <a:spLocks noGrp="1"/>
          </p:cNvSpPr>
          <p:nvPr userDrawn="1">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16" name="Text Placeholder 4">
            <a:extLst>
              <a:ext uri="{FF2B5EF4-FFF2-40B4-BE49-F238E27FC236}">
                <a16:creationId xmlns:a16="http://schemas.microsoft.com/office/drawing/2014/main" id="{CEB75608-737B-0C4E-85B1-321723083970}"/>
              </a:ext>
            </a:extLst>
          </p:cNvPr>
          <p:cNvSpPr>
            <a:spLocks noGrp="1"/>
          </p:cNvSpPr>
          <p:nvPr userDrawn="1">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Picture 5" descr="Microsoft Ignite cube graphic">
            <a:extLst>
              <a:ext uri="{FF2B5EF4-FFF2-40B4-BE49-F238E27FC236}">
                <a16:creationId xmlns:a16="http://schemas.microsoft.com/office/drawing/2014/main" id="{80D4BB00-622A-BD4E-A722-AD10CF5FFE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spTree>
    <p:extLst>
      <p:ext uri="{BB962C8B-B14F-4D97-AF65-F5344CB8AC3E}">
        <p14:creationId xmlns:p14="http://schemas.microsoft.com/office/powerpoint/2010/main" val="23796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8" name="MS logo white - EMF" descr="Microsoft logo white text version">
            <a:extLst>
              <a:ext uri="{FF2B5EF4-FFF2-40B4-BE49-F238E27FC236}">
                <a16:creationId xmlns:a16="http://schemas.microsoft.com/office/drawing/2014/main" id="{CEC508C3-17C5-4527-A00C-7B974C95D1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932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581824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7375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3670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48857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28183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154797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866671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15114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252237956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332627317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7907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4160520" cy="338554"/>
          </a:xfrm>
          <a:noFill/>
        </p:spPr>
        <p:txBody>
          <a:bodyPr wrap="square" lIns="0" tIns="0" rIns="0" bIns="0">
            <a:no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descr="Microsoft Ignite cube graphic">
            <a:extLst>
              <a:ext uri="{FF2B5EF4-FFF2-40B4-BE49-F238E27FC236}">
                <a16:creationId xmlns:a16="http://schemas.microsoft.com/office/drawing/2014/main" id="{3AD0DC0A-7B9F-4357-8D47-F407E99ED6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310980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descr="Microsoft Ignite cube graphic">
            <a:extLst>
              <a:ext uri="{FF2B5EF4-FFF2-40B4-BE49-F238E27FC236}">
                <a16:creationId xmlns:a16="http://schemas.microsoft.com/office/drawing/2014/main" id="{DDF24A8E-E5A8-4838-91D5-F11134AF6A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spTree>
    <p:extLst>
      <p:ext uri="{BB962C8B-B14F-4D97-AF65-F5344CB8AC3E}">
        <p14:creationId xmlns:p14="http://schemas.microsoft.com/office/powerpoint/2010/main" val="16927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6465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478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84297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265F69A1-0401-4DF8-B507-FBC3C22705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04164992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8176862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Walkin">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F3BC57-C7E7-4BFF-8DFE-C39C056C1AF0}"/>
              </a:ext>
            </a:extLst>
          </p:cNvPr>
          <p:cNvSpPr>
            <a:spLocks noGrp="1"/>
          </p:cNvSpPr>
          <p:nvPr>
            <p:ph type="title" hasCustomPrompt="1"/>
          </p:nvPr>
        </p:nvSpPr>
        <p:spPr>
          <a:xfrm>
            <a:off x="588263" y="-453671"/>
            <a:ext cx="2250187" cy="307777"/>
          </a:xfrm>
        </p:spPr>
        <p:txBody>
          <a:bodyPr anchor="b"/>
          <a:lstStyle>
            <a:lvl1pPr>
              <a:defRPr sz="2000"/>
            </a:lvl1pPr>
          </a:lstStyle>
          <a:p>
            <a:r>
              <a:rPr lang="en-US"/>
              <a:t>Microsoft Ignite</a:t>
            </a:r>
          </a:p>
        </p:txBody>
      </p:sp>
      <p:pic>
        <p:nvPicPr>
          <p:cNvPr id="10" name="MS logo white - EMF" descr="Microsoft logo white text version">
            <a:extLst>
              <a:ext uri="{FF2B5EF4-FFF2-40B4-BE49-F238E27FC236}">
                <a16:creationId xmlns:a16="http://schemas.microsoft.com/office/drawing/2014/main" id="{F8E10DA6-9966-48A4-889A-44D31FCD4F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1" name="Freeform 5" descr="Microsoft Ignite logo">
            <a:extLst>
              <a:ext uri="{FF2B5EF4-FFF2-40B4-BE49-F238E27FC236}">
                <a16:creationId xmlns:a16="http://schemas.microsoft.com/office/drawing/2014/main" id="{17787E86-45FE-4510-95A0-D9907CD694C5}"/>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2" name="Picture 11" descr="A picture containing object, honeycomb&#10;&#10;Description automatically generated">
            <a:extLst>
              <a:ext uri="{FF2B5EF4-FFF2-40B4-BE49-F238E27FC236}">
                <a16:creationId xmlns:a16="http://schemas.microsoft.com/office/drawing/2014/main" id="{3D26FB41-BE56-495D-8D69-B32B054881B0}"/>
              </a:ext>
            </a:extLst>
          </p:cNvPr>
          <p:cNvPicPr>
            <a:picLocks noChangeAspect="1"/>
          </p:cNvPicPr>
          <p:nvPr userDrawn="1"/>
        </p:nvPicPr>
        <p:blipFill rotWithShape="1">
          <a:blip r:embed="rId3"/>
          <a:srcRect l="4091" b="4301"/>
          <a:stretch/>
        </p:blipFill>
        <p:spPr>
          <a:xfrm>
            <a:off x="4319701" y="399141"/>
            <a:ext cx="7872299" cy="6458859"/>
          </a:xfrm>
          <a:prstGeom prst="rect">
            <a:avLst/>
          </a:prstGeom>
        </p:spPr>
      </p:pic>
    </p:spTree>
    <p:extLst>
      <p:ext uri="{BB962C8B-B14F-4D97-AF65-F5344CB8AC3E}">
        <p14:creationId xmlns:p14="http://schemas.microsoft.com/office/powerpoint/2010/main" val="34788934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10" name="Picture 9" descr="A picture containing object, honeycomb&#10;&#10;Description automatically generated">
            <a:extLst>
              <a:ext uri="{FF2B5EF4-FFF2-40B4-BE49-F238E27FC236}">
                <a16:creationId xmlns:a16="http://schemas.microsoft.com/office/drawing/2014/main" id="{B7FF868F-4506-470A-8775-7A80A78D9225}"/>
              </a:ext>
            </a:extLst>
          </p:cNvPr>
          <p:cNvPicPr>
            <a:picLocks noChangeAspect="1"/>
          </p:cNvPicPr>
          <p:nvPr userDrawn="1"/>
        </p:nvPicPr>
        <p:blipFill rotWithShape="1">
          <a:blip r:embed="rId3"/>
          <a:srcRect l="4091" b="4301"/>
          <a:stretch/>
        </p:blipFill>
        <p:spPr>
          <a:xfrm>
            <a:off x="4319701" y="399141"/>
            <a:ext cx="7872299" cy="6458859"/>
          </a:xfrm>
          <a:prstGeom prst="rect">
            <a:avLst/>
          </a:prstGeom>
        </p:spPr>
      </p:pic>
    </p:spTree>
    <p:extLst>
      <p:ext uri="{BB962C8B-B14F-4D97-AF65-F5344CB8AC3E}">
        <p14:creationId xmlns:p14="http://schemas.microsoft.com/office/powerpoint/2010/main" val="14712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alk-in 1">
    <p:bg>
      <p:bgPr>
        <a:solidFill>
          <a:schemeClr val="accent2"/>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38F91980-4640-4420-B101-C9BEC37A107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8" name="TextBox 7">
            <a:extLst>
              <a:ext uri="{FF2B5EF4-FFF2-40B4-BE49-F238E27FC236}">
                <a16:creationId xmlns:a16="http://schemas.microsoft.com/office/drawing/2014/main" id="{29E379F3-BC61-44ED-8F9B-54F8B85025ED}"/>
              </a:ext>
            </a:extLst>
          </p:cNvPr>
          <p:cNvSpPr txBox="1"/>
          <p:nvPr userDrawn="1"/>
        </p:nvSpPr>
        <p:spPr>
          <a:xfrm>
            <a:off x="586581" y="4218495"/>
            <a:ext cx="2427588" cy="615553"/>
          </a:xfrm>
          <a:prstGeom prst="rect">
            <a:avLst/>
          </a:prstGeom>
          <a:noFill/>
        </p:spPr>
        <p:txBody>
          <a:bodyPr wrap="none" lIns="0" tIns="0" rIns="0" bIns="0" rtlCol="0">
            <a:spAutoFit/>
          </a:bodyPr>
          <a:lstStyle/>
          <a:p>
            <a:pPr algn="l"/>
            <a:r>
              <a:rPr lang="en-US" sz="2000">
                <a:gradFill>
                  <a:gsLst>
                    <a:gs pos="80176">
                      <a:schemeClr val="tx1"/>
                    </a:gs>
                    <a:gs pos="68282">
                      <a:schemeClr val="tx1"/>
                    </a:gs>
                  </a:gsLst>
                  <a:lin ang="5400000" scaled="0"/>
                </a:gradFill>
              </a:rPr>
              <a:t>February 11–15, 2019</a:t>
            </a:r>
          </a:p>
          <a:p>
            <a:pPr algn="l"/>
            <a:r>
              <a:rPr lang="en-US" sz="2000">
                <a:gradFill>
                  <a:gsLst>
                    <a:gs pos="80176">
                      <a:schemeClr val="tx1"/>
                    </a:gs>
                    <a:gs pos="68282">
                      <a:schemeClr val="tx1"/>
                    </a:gs>
                  </a:gsLst>
                  <a:lin ang="5400000" scaled="0"/>
                </a:gradFill>
              </a:rPr>
              <a:t>Seattle, WA</a:t>
            </a:r>
          </a:p>
        </p:txBody>
      </p:sp>
      <p:pic>
        <p:nvPicPr>
          <p:cNvPr id="11" name="Picture 10">
            <a:extLst>
              <a:ext uri="{FF2B5EF4-FFF2-40B4-BE49-F238E27FC236}">
                <a16:creationId xmlns:a16="http://schemas.microsoft.com/office/drawing/2014/main" id="{D7ADB113-B00E-4752-81DB-AE332342DDD1}"/>
              </a:ext>
            </a:extLst>
          </p:cNvPr>
          <p:cNvPicPr>
            <a:picLocks noChangeAspect="1"/>
          </p:cNvPicPr>
          <p:nvPr userDrawn="1"/>
        </p:nvPicPr>
        <p:blipFill rotWithShape="1">
          <a:blip r:embed="rId3"/>
          <a:srcRect l="487" t="16931" r="33333" b="24211"/>
          <a:stretch/>
        </p:blipFill>
        <p:spPr bwMode="black">
          <a:xfrm>
            <a:off x="5098119" y="585788"/>
            <a:ext cx="7093880" cy="6272211"/>
          </a:xfrm>
          <a:prstGeom prst="rect">
            <a:avLst/>
          </a:prstGeom>
        </p:spPr>
      </p:pic>
      <p:pic>
        <p:nvPicPr>
          <p:cNvPr id="13" name="Picture 12">
            <a:extLst>
              <a:ext uri="{FF2B5EF4-FFF2-40B4-BE49-F238E27FC236}">
                <a16:creationId xmlns:a16="http://schemas.microsoft.com/office/drawing/2014/main" id="{BEAA312A-DD58-46FD-BCDC-F49B62DD9C5A}"/>
              </a:ext>
            </a:extLst>
          </p:cNvPr>
          <p:cNvPicPr>
            <a:picLocks noChangeAspect="1"/>
          </p:cNvPicPr>
          <p:nvPr userDrawn="1"/>
        </p:nvPicPr>
        <p:blipFill>
          <a:blip r:embed="rId4"/>
          <a:stretch>
            <a:fillRect/>
          </a:stretch>
        </p:blipFill>
        <p:spPr bwMode="black">
          <a:xfrm>
            <a:off x="584200" y="2322537"/>
            <a:ext cx="3012187" cy="1524596"/>
          </a:xfrm>
          <a:prstGeom prst="rect">
            <a:avLst/>
          </a:prstGeom>
        </p:spPr>
      </p:pic>
    </p:spTree>
    <p:extLst>
      <p:ext uri="{BB962C8B-B14F-4D97-AF65-F5344CB8AC3E}">
        <p14:creationId xmlns:p14="http://schemas.microsoft.com/office/powerpoint/2010/main" val="10342833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alk-in 2">
    <p:bg>
      <p:bgRef idx="1001">
        <a:schemeClr val="bg1"/>
      </p:bgRef>
    </p:bg>
    <p:spTree>
      <p:nvGrpSpPr>
        <p:cNvPr id="1" name=""/>
        <p:cNvGrpSpPr/>
        <p:nvPr/>
      </p:nvGrpSpPr>
      <p:grpSpPr>
        <a:xfrm>
          <a:off x="0" y="0"/>
          <a:ext cx="0" cy="0"/>
          <a:chOff x="0" y="0"/>
          <a:chExt cx="0" cy="0"/>
        </a:xfrm>
      </p:grpSpPr>
      <p:pic>
        <p:nvPicPr>
          <p:cNvPr id="3" name="Picture 2" descr="A group of people sitting in front of a crowd&#10;&#10;Description generated with very high confidence">
            <a:extLst>
              <a:ext uri="{FF2B5EF4-FFF2-40B4-BE49-F238E27FC236}">
                <a16:creationId xmlns:a16="http://schemas.microsoft.com/office/drawing/2014/main" id="{ADC57F9E-658E-424C-9EF1-3587089C95FB}"/>
              </a:ext>
            </a:extLst>
          </p:cNvPr>
          <p:cNvPicPr>
            <a:picLocks noChangeAspect="1"/>
          </p:cNvPicPr>
          <p:nvPr userDrawn="1"/>
        </p:nvPicPr>
        <p:blipFill rotWithShape="1">
          <a:blip r:embed="rId2"/>
          <a:srcRect l="14583" t="10804" r="39161" b="19692"/>
          <a:stretch/>
        </p:blipFill>
        <p:spPr>
          <a:xfrm>
            <a:off x="5333998" y="0"/>
            <a:ext cx="6858001" cy="6858000"/>
          </a:xfrm>
          <a:prstGeom prst="rect">
            <a:avLst/>
          </a:prstGeom>
        </p:spPr>
      </p:pic>
      <p:pic>
        <p:nvPicPr>
          <p:cNvPr id="10" name="MS logo gray - EMF" descr="Microsoft logo, gray text version">
            <a:extLst>
              <a:ext uri="{FF2B5EF4-FFF2-40B4-BE49-F238E27FC236}">
                <a16:creationId xmlns:a16="http://schemas.microsoft.com/office/drawing/2014/main" id="{B802B7FF-9FAE-427A-B679-4364FE2DB5F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12" name="TextBox 11">
            <a:extLst>
              <a:ext uri="{FF2B5EF4-FFF2-40B4-BE49-F238E27FC236}">
                <a16:creationId xmlns:a16="http://schemas.microsoft.com/office/drawing/2014/main" id="{4731E8BB-BB76-41F9-856D-368DE9900663}"/>
              </a:ext>
            </a:extLst>
          </p:cNvPr>
          <p:cNvSpPr txBox="1"/>
          <p:nvPr userDrawn="1"/>
        </p:nvSpPr>
        <p:spPr>
          <a:xfrm>
            <a:off x="586581" y="4219064"/>
            <a:ext cx="2427588" cy="615553"/>
          </a:xfrm>
          <a:prstGeom prst="rect">
            <a:avLst/>
          </a:prstGeom>
          <a:noFill/>
        </p:spPr>
        <p:txBody>
          <a:bodyPr wrap="none" lIns="0" tIns="0" rIns="0" bIns="0" rtlCol="0">
            <a:spAutoFit/>
          </a:bodyPr>
          <a:lstStyle/>
          <a:p>
            <a:pPr algn="l"/>
            <a:r>
              <a:rPr lang="en-US" sz="2000">
                <a:gradFill>
                  <a:gsLst>
                    <a:gs pos="82234">
                      <a:schemeClr val="accent2"/>
                    </a:gs>
                    <a:gs pos="68282">
                      <a:schemeClr val="accent2"/>
                    </a:gs>
                  </a:gsLst>
                  <a:lin ang="5400000" scaled="0"/>
                </a:gradFill>
              </a:rPr>
              <a:t>February 11–15, 2019</a:t>
            </a:r>
          </a:p>
          <a:p>
            <a:pPr algn="l"/>
            <a:r>
              <a:rPr lang="en-US" sz="2000">
                <a:gradFill>
                  <a:gsLst>
                    <a:gs pos="82234">
                      <a:schemeClr val="accent2"/>
                    </a:gs>
                    <a:gs pos="68282">
                      <a:schemeClr val="accent2"/>
                    </a:gs>
                  </a:gsLst>
                  <a:lin ang="5400000" scaled="0"/>
                </a:gradFill>
              </a:rPr>
              <a:t>Seattle, WA</a:t>
            </a:r>
          </a:p>
        </p:txBody>
      </p:sp>
      <p:pic>
        <p:nvPicPr>
          <p:cNvPr id="13" name="Picture 12" descr="A close up of a sign&#10;&#10;Description generated with very high confidence">
            <a:extLst>
              <a:ext uri="{FF2B5EF4-FFF2-40B4-BE49-F238E27FC236}">
                <a16:creationId xmlns:a16="http://schemas.microsoft.com/office/drawing/2014/main" id="{29E6D70F-8056-4653-91E4-BE7FAAFEBA52}"/>
              </a:ext>
            </a:extLst>
          </p:cNvPr>
          <p:cNvPicPr>
            <a:picLocks noChangeAspect="1"/>
          </p:cNvPicPr>
          <p:nvPr userDrawn="1"/>
        </p:nvPicPr>
        <p:blipFill>
          <a:blip r:embed="rId4"/>
          <a:stretch>
            <a:fillRect/>
          </a:stretch>
        </p:blipFill>
        <p:spPr>
          <a:xfrm>
            <a:off x="584200" y="2322537"/>
            <a:ext cx="3012188" cy="1524596"/>
          </a:xfrm>
          <a:prstGeom prst="rect">
            <a:avLst/>
          </a:prstGeom>
        </p:spPr>
      </p:pic>
    </p:spTree>
    <p:extLst>
      <p:ext uri="{BB962C8B-B14F-4D97-AF65-F5344CB8AC3E}">
        <p14:creationId xmlns:p14="http://schemas.microsoft.com/office/powerpoint/2010/main" val="17760033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16">
            <a:extLst>
              <a:ext uri="{FF2B5EF4-FFF2-40B4-BE49-F238E27FC236}">
                <a16:creationId xmlns:a16="http://schemas.microsoft.com/office/drawing/2014/main" id="{76BBF407-647E-4A0E-932C-4B9EBA6AC96A}"/>
              </a:ext>
            </a:extLst>
          </p:cNvPr>
          <p:cNvSpPr>
            <a:spLocks noGrp="1"/>
          </p:cNvSpPr>
          <p:nvPr>
            <p:ph type="body" sz="quarter" idx="13" hasCustomPrompt="1"/>
          </p:nvPr>
        </p:nvSpPr>
        <p:spPr>
          <a:xfrm>
            <a:off x="8408988" y="589607"/>
            <a:ext cx="3200400" cy="457200"/>
          </a:xfrm>
        </p:spPr>
        <p:txBody>
          <a:bodyPr lIns="0" tIns="0" rIns="0" bIns="0"/>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a:t>Session code</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71364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3306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860262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8931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09092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542734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3962879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96408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936745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1203626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298541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643405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12648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12648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4" name="Picture 3">
            <a:extLst>
              <a:ext uri="{FF2B5EF4-FFF2-40B4-BE49-F238E27FC236}">
                <a16:creationId xmlns:a16="http://schemas.microsoft.com/office/drawing/2014/main" id="{6557066C-5133-4E22-AE58-F2101DA24DED}"/>
              </a:ext>
            </a:extLst>
          </p:cNvPr>
          <p:cNvPicPr>
            <a:picLocks noChangeAspect="1"/>
          </p:cNvPicPr>
          <p:nvPr userDrawn="1"/>
        </p:nvPicPr>
        <p:blipFill rotWithShape="1">
          <a:blip r:embed="rId2"/>
          <a:srcRect l="487" t="16931" r="33333" b="24211"/>
          <a:stretch/>
        </p:blipFill>
        <p:spPr bwMode="invGray">
          <a:xfrm>
            <a:off x="5098119" y="585788"/>
            <a:ext cx="7093880" cy="6272211"/>
          </a:xfrm>
          <a:prstGeom prst="rect">
            <a:avLst/>
          </a:prstGeom>
        </p:spPr>
      </p:pic>
    </p:spTree>
    <p:extLst>
      <p:ext uri="{BB962C8B-B14F-4D97-AF65-F5344CB8AC3E}">
        <p14:creationId xmlns:p14="http://schemas.microsoft.com/office/powerpoint/2010/main" val="13673398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126480" cy="498598"/>
          </a:xfrm>
          <a:noFill/>
        </p:spPr>
        <p:txBody>
          <a:bodyPr lIns="0" tIns="0" rIns="0" bIns="0" anchor="t"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pic>
        <p:nvPicPr>
          <p:cNvPr id="3" name="Picture 2">
            <a:extLst>
              <a:ext uri="{FF2B5EF4-FFF2-40B4-BE49-F238E27FC236}">
                <a16:creationId xmlns:a16="http://schemas.microsoft.com/office/drawing/2014/main" id="{6AC853EF-249B-4DEC-B679-038CCEA0B936}"/>
              </a:ext>
            </a:extLst>
          </p:cNvPr>
          <p:cNvPicPr>
            <a:picLocks noChangeAspect="1"/>
          </p:cNvPicPr>
          <p:nvPr userDrawn="1"/>
        </p:nvPicPr>
        <p:blipFill rotWithShape="1">
          <a:blip r:embed="rId2"/>
          <a:srcRect l="487" t="16931" r="33333" b="24211"/>
          <a:stretch/>
        </p:blipFill>
        <p:spPr bwMode="invGray">
          <a:xfrm>
            <a:off x="5098119" y="585788"/>
            <a:ext cx="7093880" cy="6272211"/>
          </a:xfrm>
          <a:prstGeom prst="rect">
            <a:avLst/>
          </a:prstGeom>
        </p:spPr>
      </p:pic>
    </p:spTree>
    <p:extLst>
      <p:ext uri="{BB962C8B-B14F-4D97-AF65-F5344CB8AC3E}">
        <p14:creationId xmlns:p14="http://schemas.microsoft.com/office/powerpoint/2010/main" val="35124588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1397" cy="498598"/>
          </a:xfrm>
          <a:noFill/>
        </p:spPr>
        <p:txBody>
          <a:bodyPr wrap="square" lIns="0" tIns="0" rIns="0" bIns="0" anchor="t"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137873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54097" cy="498598"/>
          </a:xfrm>
          <a:noFill/>
        </p:spPr>
        <p:txBody>
          <a:bodyPr wrap="square" lIns="0" tIns="0" rIns="0" bIns="0" anchor="t"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472976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43391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4521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fidentiality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hasCustomPrompt="1"/>
          </p:nvPr>
        </p:nvSpPr>
        <p:spPr/>
        <p:txBody>
          <a:bodyPr/>
          <a:lstStyle>
            <a:lvl1pPr>
              <a:defRPr/>
            </a:lvl1pPr>
          </a:lstStyle>
          <a:p>
            <a:r>
              <a:rPr lang="en-US"/>
              <a:t>Confidentiality slide</a:t>
            </a:r>
          </a:p>
        </p:txBody>
      </p:sp>
      <p:sp>
        <p:nvSpPr>
          <p:cNvPr id="3" name="TextBox 2">
            <a:extLst>
              <a:ext uri="{FF2B5EF4-FFF2-40B4-BE49-F238E27FC236}">
                <a16:creationId xmlns:a16="http://schemas.microsoft.com/office/drawing/2014/main" id="{DBD07666-5C5E-4C40-8C68-86D1F3CAB0C5}"/>
              </a:ext>
            </a:extLst>
          </p:cNvPr>
          <p:cNvSpPr txBox="1"/>
          <p:nvPr userDrawn="1"/>
        </p:nvSpPr>
        <p:spPr>
          <a:xfrm>
            <a:off x="584200" y="4173080"/>
            <a:ext cx="11022584" cy="2095958"/>
          </a:xfrm>
          <a:prstGeom prst="rect">
            <a:avLst/>
          </a:prstGeom>
          <a:noFill/>
        </p:spPr>
        <p:txBody>
          <a:bodyPr wrap="square" lIns="182880" tIns="146304" rIns="182880" bIns="146304" rtlCol="0" anchor="ctr">
            <a:spAutoFit/>
          </a:bodyPr>
          <a:lstStyle/>
          <a:p>
            <a:pPr algn="ctr">
              <a:lnSpc>
                <a:spcPct val="90000"/>
              </a:lnSpc>
              <a:spcBef>
                <a:spcPts val="1200"/>
              </a:spcBef>
              <a:spcAft>
                <a:spcPts val="600"/>
              </a:spcAft>
            </a:pPr>
            <a:r>
              <a:rPr lang="en-US" sz="2000">
                <a:gradFill>
                  <a:gsLst>
                    <a:gs pos="2917">
                      <a:schemeClr val="tx1"/>
                    </a:gs>
                    <a:gs pos="30000">
                      <a:schemeClr val="tx1"/>
                    </a:gs>
                  </a:gsLst>
                  <a:lin ang="5400000" scaled="0"/>
                </a:gradFill>
              </a:rPr>
              <a:t>Microsoft Ready content is </a:t>
            </a:r>
            <a:r>
              <a:rPr lang="en-US" sz="2000"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1200"/>
              </a:spcBef>
              <a:spcAft>
                <a:spcPts val="600"/>
              </a:spcAft>
            </a:pPr>
            <a:r>
              <a:rPr lang="en-US" sz="2000"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000">
                <a:gradFill>
                  <a:gsLst>
                    <a:gs pos="2917">
                      <a:schemeClr val="tx1"/>
                    </a:gs>
                    <a:gs pos="30000">
                      <a:schemeClr val="tx1"/>
                    </a:gs>
                  </a:gsLst>
                  <a:lin ang="5400000" scaled="0"/>
                </a:gradFill>
              </a:rPr>
              <a:t>post Microsoft Ready content to any blogs or external websites</a:t>
            </a:r>
          </a:p>
          <a:p>
            <a:pPr algn="ctr">
              <a:lnSpc>
                <a:spcPct val="90000"/>
              </a:lnSpc>
              <a:spcBef>
                <a:spcPts val="1200"/>
              </a:spcBef>
              <a:spcAft>
                <a:spcPts val="600"/>
              </a:spcAft>
            </a:pPr>
            <a:r>
              <a:rPr lang="en-US" sz="2000"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000">
                <a:gradFill>
                  <a:gsLst>
                    <a:gs pos="2917">
                      <a:schemeClr val="tx1"/>
                    </a:gs>
                    <a:gs pos="30000">
                      <a:schemeClr val="tx1"/>
                    </a:gs>
                  </a:gsLst>
                  <a:lin ang="5400000" scaled="0"/>
                </a:gradFill>
              </a:rPr>
              <a:t>take photos or video of sessions or slides throughout the Microsoft Ready event</a:t>
            </a:r>
          </a:p>
          <a:p>
            <a:pPr algn="ctr">
              <a:lnSpc>
                <a:spcPct val="90000"/>
              </a:lnSpc>
              <a:spcBef>
                <a:spcPts val="1200"/>
              </a:spcBef>
              <a:spcAft>
                <a:spcPts val="600"/>
              </a:spcAft>
            </a:pPr>
            <a:r>
              <a:rPr lang="en-US" sz="2000">
                <a:gradFill>
                  <a:gsLst>
                    <a:gs pos="2917">
                      <a:schemeClr val="tx1"/>
                    </a:gs>
                    <a:gs pos="30000">
                      <a:schemeClr val="tx1"/>
                    </a:gs>
                  </a:gsLst>
                  <a:lin ang="5400000" scaled="0"/>
                </a:gradFill>
              </a:rPr>
              <a:t>Content will be available to internal audiences on-demand post-event</a:t>
            </a:r>
          </a:p>
        </p:txBody>
      </p:sp>
      <p:sp>
        <p:nvSpPr>
          <p:cNvPr id="61" name="Oval 60">
            <a:extLst>
              <a:ext uri="{FF2B5EF4-FFF2-40B4-BE49-F238E27FC236}">
                <a16:creationId xmlns:a16="http://schemas.microsoft.com/office/drawing/2014/main" id="{A6B1A30E-72AA-4A8F-A97F-FD4B4989FC97}"/>
              </a:ext>
            </a:extLst>
          </p:cNvPr>
          <p:cNvSpPr/>
          <p:nvPr userDrawn="1"/>
        </p:nvSpPr>
        <p:spPr bwMode="gray">
          <a:xfrm>
            <a:off x="2697102" y="1790700"/>
            <a:ext cx="1602879" cy="1602878"/>
          </a:xfrm>
          <a:prstGeom prst="ellipse">
            <a:avLst/>
          </a:prstGeom>
          <a:solidFill>
            <a:srgbClr val="232323"/>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24" name="Oval 123">
            <a:extLst>
              <a:ext uri="{FF2B5EF4-FFF2-40B4-BE49-F238E27FC236}">
                <a16:creationId xmlns:a16="http://schemas.microsoft.com/office/drawing/2014/main" id="{86F400F5-9FA0-4CE6-B207-5F2FF50C7927}"/>
              </a:ext>
            </a:extLst>
          </p:cNvPr>
          <p:cNvSpPr/>
          <p:nvPr userDrawn="1"/>
        </p:nvSpPr>
        <p:spPr bwMode="gray">
          <a:xfrm>
            <a:off x="5318069" y="1790700"/>
            <a:ext cx="1602879" cy="1602878"/>
          </a:xfrm>
          <a:prstGeom prst="ellipse">
            <a:avLst/>
          </a:prstGeom>
          <a:solidFill>
            <a:srgbClr val="232323"/>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grpSp>
        <p:nvGrpSpPr>
          <p:cNvPr id="123" name="Group 122">
            <a:extLst>
              <a:ext uri="{FF2B5EF4-FFF2-40B4-BE49-F238E27FC236}">
                <a16:creationId xmlns:a16="http://schemas.microsoft.com/office/drawing/2014/main" id="{BA797159-0B2F-4995-81D8-EBFFD05AB617}"/>
              </a:ext>
            </a:extLst>
          </p:cNvPr>
          <p:cNvGrpSpPr/>
          <p:nvPr userDrawn="1"/>
        </p:nvGrpSpPr>
        <p:grpSpPr bwMode="gray">
          <a:xfrm flipH="1">
            <a:off x="5901486" y="2178437"/>
            <a:ext cx="436044" cy="827404"/>
            <a:chOff x="5200650" y="1722438"/>
            <a:chExt cx="1797050" cy="3409950"/>
          </a:xfrm>
        </p:grpSpPr>
        <p:sp>
          <p:nvSpPr>
            <p:cNvPr id="105" name="Freeform 26">
              <a:extLst>
                <a:ext uri="{FF2B5EF4-FFF2-40B4-BE49-F238E27FC236}">
                  <a16:creationId xmlns:a16="http://schemas.microsoft.com/office/drawing/2014/main" id="{D5EE552A-CFE9-4D35-BDE3-A939AA559C23}"/>
                </a:ext>
              </a:extLst>
            </p:cNvPr>
            <p:cNvSpPr>
              <a:spLocks/>
            </p:cNvSpPr>
            <p:nvPr userDrawn="1"/>
          </p:nvSpPr>
          <p:spPr bwMode="gray">
            <a:xfrm>
              <a:off x="5200650" y="1722438"/>
              <a:ext cx="1797050" cy="3409950"/>
            </a:xfrm>
            <a:custGeom>
              <a:avLst/>
              <a:gdLst>
                <a:gd name="T0" fmla="*/ 497 w 543"/>
                <a:gd name="T1" fmla="*/ 0 h 1030"/>
                <a:gd name="T2" fmla="*/ 46 w 543"/>
                <a:gd name="T3" fmla="*/ 0 h 1030"/>
                <a:gd name="T4" fmla="*/ 0 w 543"/>
                <a:gd name="T5" fmla="*/ 46 h 1030"/>
                <a:gd name="T6" fmla="*/ 0 w 543"/>
                <a:gd name="T7" fmla="*/ 983 h 1030"/>
                <a:gd name="T8" fmla="*/ 46 w 543"/>
                <a:gd name="T9" fmla="*/ 1030 h 1030"/>
                <a:gd name="T10" fmla="*/ 497 w 543"/>
                <a:gd name="T11" fmla="*/ 1030 h 1030"/>
                <a:gd name="T12" fmla="*/ 543 w 543"/>
                <a:gd name="T13" fmla="*/ 983 h 1030"/>
                <a:gd name="T14" fmla="*/ 543 w 543"/>
                <a:gd name="T15" fmla="*/ 46 h 1030"/>
                <a:gd name="T16" fmla="*/ 497 w 543"/>
                <a:gd name="T17" fmla="*/ 0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3" h="1030">
                  <a:moveTo>
                    <a:pt x="497" y="0"/>
                  </a:moveTo>
                  <a:cubicBezTo>
                    <a:pt x="46" y="0"/>
                    <a:pt x="46" y="0"/>
                    <a:pt x="46" y="0"/>
                  </a:cubicBezTo>
                  <a:cubicBezTo>
                    <a:pt x="21" y="0"/>
                    <a:pt x="0" y="21"/>
                    <a:pt x="0" y="46"/>
                  </a:cubicBezTo>
                  <a:cubicBezTo>
                    <a:pt x="0" y="983"/>
                    <a:pt x="0" y="983"/>
                    <a:pt x="0" y="983"/>
                  </a:cubicBezTo>
                  <a:cubicBezTo>
                    <a:pt x="0" y="1009"/>
                    <a:pt x="21" y="1030"/>
                    <a:pt x="46" y="1030"/>
                  </a:cubicBezTo>
                  <a:cubicBezTo>
                    <a:pt x="497" y="1030"/>
                    <a:pt x="497" y="1030"/>
                    <a:pt x="497" y="1030"/>
                  </a:cubicBezTo>
                  <a:cubicBezTo>
                    <a:pt x="522" y="1030"/>
                    <a:pt x="543" y="1009"/>
                    <a:pt x="543" y="983"/>
                  </a:cubicBezTo>
                  <a:cubicBezTo>
                    <a:pt x="543" y="46"/>
                    <a:pt x="543" y="46"/>
                    <a:pt x="543" y="46"/>
                  </a:cubicBezTo>
                  <a:cubicBezTo>
                    <a:pt x="543" y="21"/>
                    <a:pt x="522" y="0"/>
                    <a:pt x="497" y="0"/>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06" name="Freeform 27">
              <a:extLst>
                <a:ext uri="{FF2B5EF4-FFF2-40B4-BE49-F238E27FC236}">
                  <a16:creationId xmlns:a16="http://schemas.microsoft.com/office/drawing/2014/main" id="{62561F91-9D8C-4635-B806-AE2D11196147}"/>
                </a:ext>
              </a:extLst>
            </p:cNvPr>
            <p:cNvSpPr>
              <a:spLocks/>
            </p:cNvSpPr>
            <p:nvPr userDrawn="1"/>
          </p:nvSpPr>
          <p:spPr bwMode="gray">
            <a:xfrm>
              <a:off x="5310188" y="2262188"/>
              <a:ext cx="1577975" cy="2433638"/>
            </a:xfrm>
            <a:custGeom>
              <a:avLst/>
              <a:gdLst>
                <a:gd name="T0" fmla="*/ 0 w 994"/>
                <a:gd name="T1" fmla="*/ 1533 h 1533"/>
                <a:gd name="T2" fmla="*/ 994 w 994"/>
                <a:gd name="T3" fmla="*/ 1533 h 1533"/>
                <a:gd name="T4" fmla="*/ 994 w 994"/>
                <a:gd name="T5" fmla="*/ 62 h 1533"/>
                <a:gd name="T6" fmla="*/ 498 w 994"/>
                <a:gd name="T7" fmla="*/ 0 h 1533"/>
                <a:gd name="T8" fmla="*/ 0 w 994"/>
                <a:gd name="T9" fmla="*/ 62 h 1533"/>
                <a:gd name="T10" fmla="*/ 0 w 994"/>
                <a:gd name="T11" fmla="*/ 1533 h 1533"/>
              </a:gdLst>
              <a:ahLst/>
              <a:cxnLst>
                <a:cxn ang="0">
                  <a:pos x="T0" y="T1"/>
                </a:cxn>
                <a:cxn ang="0">
                  <a:pos x="T2" y="T3"/>
                </a:cxn>
                <a:cxn ang="0">
                  <a:pos x="T4" y="T5"/>
                </a:cxn>
                <a:cxn ang="0">
                  <a:pos x="T6" y="T7"/>
                </a:cxn>
                <a:cxn ang="0">
                  <a:pos x="T8" y="T9"/>
                </a:cxn>
                <a:cxn ang="0">
                  <a:pos x="T10" y="T11"/>
                </a:cxn>
              </a:cxnLst>
              <a:rect l="0" t="0" r="r" b="b"/>
              <a:pathLst>
                <a:path w="994" h="1533">
                  <a:moveTo>
                    <a:pt x="0" y="1533"/>
                  </a:moveTo>
                  <a:lnTo>
                    <a:pt x="994" y="1533"/>
                  </a:lnTo>
                  <a:lnTo>
                    <a:pt x="994" y="62"/>
                  </a:lnTo>
                  <a:lnTo>
                    <a:pt x="498" y="0"/>
                  </a:lnTo>
                  <a:lnTo>
                    <a:pt x="0" y="62"/>
                  </a:lnTo>
                  <a:lnTo>
                    <a:pt x="0" y="1533"/>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07" name="Rectangle 28">
              <a:extLst>
                <a:ext uri="{FF2B5EF4-FFF2-40B4-BE49-F238E27FC236}">
                  <a16:creationId xmlns:a16="http://schemas.microsoft.com/office/drawing/2014/main" id="{71C38A4E-A7CA-4FC4-B76A-394814BBAD30}"/>
                </a:ext>
              </a:extLst>
            </p:cNvPr>
            <p:cNvSpPr>
              <a:spLocks noChangeArrowheads="1"/>
            </p:cNvSpPr>
            <p:nvPr userDrawn="1"/>
          </p:nvSpPr>
          <p:spPr bwMode="gray">
            <a:xfrm>
              <a:off x="5310188" y="2006601"/>
              <a:ext cx="1577975" cy="3540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108" name="Rectangle 29">
              <a:extLst>
                <a:ext uri="{FF2B5EF4-FFF2-40B4-BE49-F238E27FC236}">
                  <a16:creationId xmlns:a16="http://schemas.microsoft.com/office/drawing/2014/main" id="{0EB3CFB9-1B4F-40C4-8527-07696A24C42D}"/>
                </a:ext>
              </a:extLst>
            </p:cNvPr>
            <p:cNvSpPr>
              <a:spLocks noChangeArrowheads="1"/>
            </p:cNvSpPr>
            <p:nvPr userDrawn="1"/>
          </p:nvSpPr>
          <p:spPr bwMode="gray">
            <a:xfrm>
              <a:off x="5942013" y="3522663"/>
              <a:ext cx="804863"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09" name="Rectangle 30">
              <a:extLst>
                <a:ext uri="{FF2B5EF4-FFF2-40B4-BE49-F238E27FC236}">
                  <a16:creationId xmlns:a16="http://schemas.microsoft.com/office/drawing/2014/main" id="{A6E51830-661E-42FF-A82A-D30745B76D13}"/>
                </a:ext>
              </a:extLst>
            </p:cNvPr>
            <p:cNvSpPr>
              <a:spLocks noChangeArrowheads="1"/>
            </p:cNvSpPr>
            <p:nvPr userDrawn="1"/>
          </p:nvSpPr>
          <p:spPr bwMode="gray">
            <a:xfrm>
              <a:off x="5419725" y="3689351"/>
              <a:ext cx="1327150"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10" name="Rectangle 31">
              <a:extLst>
                <a:ext uri="{FF2B5EF4-FFF2-40B4-BE49-F238E27FC236}">
                  <a16:creationId xmlns:a16="http://schemas.microsoft.com/office/drawing/2014/main" id="{95201EB4-D463-4472-9390-C70DD9F565CA}"/>
                </a:ext>
              </a:extLst>
            </p:cNvPr>
            <p:cNvSpPr>
              <a:spLocks noChangeArrowheads="1"/>
            </p:cNvSpPr>
            <p:nvPr userDrawn="1"/>
          </p:nvSpPr>
          <p:spPr bwMode="gray">
            <a:xfrm>
              <a:off x="5419725" y="3851276"/>
              <a:ext cx="1327150"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11" name="Rectangle 32">
              <a:extLst>
                <a:ext uri="{FF2B5EF4-FFF2-40B4-BE49-F238E27FC236}">
                  <a16:creationId xmlns:a16="http://schemas.microsoft.com/office/drawing/2014/main" id="{B130CDDD-D0C4-4E72-B76C-DB9845238263}"/>
                </a:ext>
              </a:extLst>
            </p:cNvPr>
            <p:cNvSpPr>
              <a:spLocks noChangeArrowheads="1"/>
            </p:cNvSpPr>
            <p:nvPr userDrawn="1"/>
          </p:nvSpPr>
          <p:spPr bwMode="gray">
            <a:xfrm>
              <a:off x="5419725" y="4013201"/>
              <a:ext cx="730250" cy="4286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12" name="Rectangle 33">
              <a:extLst>
                <a:ext uri="{FF2B5EF4-FFF2-40B4-BE49-F238E27FC236}">
                  <a16:creationId xmlns:a16="http://schemas.microsoft.com/office/drawing/2014/main" id="{65FB6058-8B32-4371-95BE-A2B310C6B8FB}"/>
                </a:ext>
              </a:extLst>
            </p:cNvPr>
            <p:cNvSpPr>
              <a:spLocks noChangeArrowheads="1"/>
            </p:cNvSpPr>
            <p:nvPr userDrawn="1"/>
          </p:nvSpPr>
          <p:spPr bwMode="gray">
            <a:xfrm>
              <a:off x="5419725" y="4178301"/>
              <a:ext cx="1327150" cy="365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13" name="Rectangle 34">
              <a:extLst>
                <a:ext uri="{FF2B5EF4-FFF2-40B4-BE49-F238E27FC236}">
                  <a16:creationId xmlns:a16="http://schemas.microsoft.com/office/drawing/2014/main" id="{FB2303C7-0661-4CF0-B491-D2E9D47EE15A}"/>
                </a:ext>
              </a:extLst>
            </p:cNvPr>
            <p:cNvSpPr>
              <a:spLocks noChangeArrowheads="1"/>
            </p:cNvSpPr>
            <p:nvPr userDrawn="1"/>
          </p:nvSpPr>
          <p:spPr bwMode="gray">
            <a:xfrm>
              <a:off x="6149975" y="4341813"/>
              <a:ext cx="596900" cy="365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14" name="Rectangle 35">
              <a:extLst>
                <a:ext uri="{FF2B5EF4-FFF2-40B4-BE49-F238E27FC236}">
                  <a16:creationId xmlns:a16="http://schemas.microsoft.com/office/drawing/2014/main" id="{C3FA6748-9371-4617-9A5E-AEF6112AB5DA}"/>
                </a:ext>
              </a:extLst>
            </p:cNvPr>
            <p:cNvSpPr>
              <a:spLocks noChangeArrowheads="1"/>
            </p:cNvSpPr>
            <p:nvPr userDrawn="1"/>
          </p:nvSpPr>
          <p:spPr bwMode="gray">
            <a:xfrm>
              <a:off x="5932488" y="2509838"/>
              <a:ext cx="836613"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115" name="Rectangle 36">
              <a:extLst>
                <a:ext uri="{FF2B5EF4-FFF2-40B4-BE49-F238E27FC236}">
                  <a16:creationId xmlns:a16="http://schemas.microsoft.com/office/drawing/2014/main" id="{22819134-DC28-4E40-9A2C-B052D6FE6E78}"/>
                </a:ext>
              </a:extLst>
            </p:cNvPr>
            <p:cNvSpPr>
              <a:spLocks noChangeArrowheads="1"/>
            </p:cNvSpPr>
            <p:nvPr userDrawn="1"/>
          </p:nvSpPr>
          <p:spPr bwMode="gray">
            <a:xfrm>
              <a:off x="5429250" y="2509838"/>
              <a:ext cx="171450"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116" name="Rectangle 37">
              <a:extLst>
                <a:ext uri="{FF2B5EF4-FFF2-40B4-BE49-F238E27FC236}">
                  <a16:creationId xmlns:a16="http://schemas.microsoft.com/office/drawing/2014/main" id="{A8AB1BAE-A549-4C2D-90AE-29E7A84F30C2}"/>
                </a:ext>
              </a:extLst>
            </p:cNvPr>
            <p:cNvSpPr>
              <a:spLocks noChangeArrowheads="1"/>
            </p:cNvSpPr>
            <p:nvPr userDrawn="1"/>
          </p:nvSpPr>
          <p:spPr bwMode="gray">
            <a:xfrm>
              <a:off x="5680075" y="2509838"/>
              <a:ext cx="173038"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117" name="Rectangle 38">
              <a:extLst>
                <a:ext uri="{FF2B5EF4-FFF2-40B4-BE49-F238E27FC236}">
                  <a16:creationId xmlns:a16="http://schemas.microsoft.com/office/drawing/2014/main" id="{6BB21AAD-BEBD-464D-9425-DFCE1A810212}"/>
                </a:ext>
              </a:extLst>
            </p:cNvPr>
            <p:cNvSpPr>
              <a:spLocks noChangeArrowheads="1"/>
            </p:cNvSpPr>
            <p:nvPr userDrawn="1"/>
          </p:nvSpPr>
          <p:spPr bwMode="gray">
            <a:xfrm>
              <a:off x="6650038" y="2125663"/>
              <a:ext cx="152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39">
              <a:extLst>
                <a:ext uri="{FF2B5EF4-FFF2-40B4-BE49-F238E27FC236}">
                  <a16:creationId xmlns:a16="http://schemas.microsoft.com/office/drawing/2014/main" id="{82C133A5-90DA-4452-B1C2-96A28D1B3B2D}"/>
                </a:ext>
              </a:extLst>
            </p:cNvPr>
            <p:cNvSpPr>
              <a:spLocks noChangeArrowheads="1"/>
            </p:cNvSpPr>
            <p:nvPr userDrawn="1"/>
          </p:nvSpPr>
          <p:spPr bwMode="gray">
            <a:xfrm>
              <a:off x="6650038" y="2168526"/>
              <a:ext cx="152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40">
              <a:extLst>
                <a:ext uri="{FF2B5EF4-FFF2-40B4-BE49-F238E27FC236}">
                  <a16:creationId xmlns:a16="http://schemas.microsoft.com/office/drawing/2014/main" id="{9EC959C0-2ED1-429D-9343-6B03D72EC2DB}"/>
                </a:ext>
              </a:extLst>
            </p:cNvPr>
            <p:cNvSpPr>
              <a:spLocks noChangeArrowheads="1"/>
            </p:cNvSpPr>
            <p:nvPr userDrawn="1"/>
          </p:nvSpPr>
          <p:spPr bwMode="gray">
            <a:xfrm>
              <a:off x="6650038" y="2216151"/>
              <a:ext cx="152400"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41">
              <a:extLst>
                <a:ext uri="{FF2B5EF4-FFF2-40B4-BE49-F238E27FC236}">
                  <a16:creationId xmlns:a16="http://schemas.microsoft.com/office/drawing/2014/main" id="{27EB350B-78EC-4CE4-9803-6981B8ABF253}"/>
                </a:ext>
              </a:extLst>
            </p:cNvPr>
            <p:cNvSpPr>
              <a:spLocks noChangeArrowheads="1"/>
            </p:cNvSpPr>
            <p:nvPr userDrawn="1"/>
          </p:nvSpPr>
          <p:spPr bwMode="gray">
            <a:xfrm>
              <a:off x="6027738" y="4837113"/>
              <a:ext cx="142875" cy="14605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21" name="Freeform 42">
              <a:extLst>
                <a:ext uri="{FF2B5EF4-FFF2-40B4-BE49-F238E27FC236}">
                  <a16:creationId xmlns:a16="http://schemas.microsoft.com/office/drawing/2014/main" id="{E19CD1BB-BAEF-4D84-8870-955840A2D735}"/>
                </a:ext>
              </a:extLst>
            </p:cNvPr>
            <p:cNvSpPr>
              <a:spLocks/>
            </p:cNvSpPr>
            <p:nvPr userDrawn="1"/>
          </p:nvSpPr>
          <p:spPr bwMode="gray">
            <a:xfrm>
              <a:off x="5783263" y="1841501"/>
              <a:ext cx="631825" cy="36513"/>
            </a:xfrm>
            <a:custGeom>
              <a:avLst/>
              <a:gdLst>
                <a:gd name="T0" fmla="*/ 185 w 191"/>
                <a:gd name="T1" fmla="*/ 11 h 11"/>
                <a:gd name="T2" fmla="*/ 6 w 191"/>
                <a:gd name="T3" fmla="*/ 11 h 11"/>
                <a:gd name="T4" fmla="*/ 0 w 191"/>
                <a:gd name="T5" fmla="*/ 6 h 11"/>
                <a:gd name="T6" fmla="*/ 6 w 191"/>
                <a:gd name="T7" fmla="*/ 0 h 11"/>
                <a:gd name="T8" fmla="*/ 185 w 191"/>
                <a:gd name="T9" fmla="*/ 0 h 11"/>
                <a:gd name="T10" fmla="*/ 191 w 191"/>
                <a:gd name="T11" fmla="*/ 6 h 11"/>
                <a:gd name="T12" fmla="*/ 185 w 19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91" h="11">
                  <a:moveTo>
                    <a:pt x="185" y="11"/>
                  </a:moveTo>
                  <a:cubicBezTo>
                    <a:pt x="6" y="11"/>
                    <a:pt x="6" y="11"/>
                    <a:pt x="6" y="11"/>
                  </a:cubicBezTo>
                  <a:cubicBezTo>
                    <a:pt x="2" y="11"/>
                    <a:pt x="0" y="9"/>
                    <a:pt x="0" y="6"/>
                  </a:cubicBezTo>
                  <a:cubicBezTo>
                    <a:pt x="0" y="2"/>
                    <a:pt x="2" y="0"/>
                    <a:pt x="6" y="0"/>
                  </a:cubicBezTo>
                  <a:cubicBezTo>
                    <a:pt x="185" y="0"/>
                    <a:pt x="185" y="0"/>
                    <a:pt x="185" y="0"/>
                  </a:cubicBezTo>
                  <a:cubicBezTo>
                    <a:pt x="189" y="0"/>
                    <a:pt x="191" y="2"/>
                    <a:pt x="191" y="6"/>
                  </a:cubicBezTo>
                  <a:cubicBezTo>
                    <a:pt x="191" y="9"/>
                    <a:pt x="189" y="11"/>
                    <a:pt x="185" y="11"/>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22" name="Rectangle 43">
              <a:extLst>
                <a:ext uri="{FF2B5EF4-FFF2-40B4-BE49-F238E27FC236}">
                  <a16:creationId xmlns:a16="http://schemas.microsoft.com/office/drawing/2014/main" id="{AB3A5491-F398-47CB-BBBC-35E96F4E414D}"/>
                </a:ext>
              </a:extLst>
            </p:cNvPr>
            <p:cNvSpPr>
              <a:spLocks noChangeArrowheads="1"/>
            </p:cNvSpPr>
            <p:nvPr userDrawn="1"/>
          </p:nvSpPr>
          <p:spPr bwMode="gray">
            <a:xfrm>
              <a:off x="5429250" y="2722563"/>
              <a:ext cx="1339850" cy="62865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grpSp>
      <p:sp>
        <p:nvSpPr>
          <p:cNvPr id="149" name="Oval 148">
            <a:extLst>
              <a:ext uri="{FF2B5EF4-FFF2-40B4-BE49-F238E27FC236}">
                <a16:creationId xmlns:a16="http://schemas.microsoft.com/office/drawing/2014/main" id="{88B05F2C-2F66-43AA-A9E2-803B1F843606}"/>
              </a:ext>
            </a:extLst>
          </p:cNvPr>
          <p:cNvSpPr/>
          <p:nvPr userDrawn="1"/>
        </p:nvSpPr>
        <p:spPr bwMode="gray">
          <a:xfrm>
            <a:off x="7892021" y="1790700"/>
            <a:ext cx="1602879" cy="1602878"/>
          </a:xfrm>
          <a:prstGeom prst="ellipse">
            <a:avLst/>
          </a:prstGeom>
          <a:solidFill>
            <a:srgbClr val="232323"/>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grpSp>
        <p:nvGrpSpPr>
          <p:cNvPr id="148" name="Group 147">
            <a:extLst>
              <a:ext uri="{FF2B5EF4-FFF2-40B4-BE49-F238E27FC236}">
                <a16:creationId xmlns:a16="http://schemas.microsoft.com/office/drawing/2014/main" id="{E88D9ECD-A4C6-4CFD-BE83-83D944C0F97B}"/>
              </a:ext>
            </a:extLst>
          </p:cNvPr>
          <p:cNvGrpSpPr/>
          <p:nvPr userDrawn="1"/>
        </p:nvGrpSpPr>
        <p:grpSpPr bwMode="gray">
          <a:xfrm>
            <a:off x="8118306" y="2286842"/>
            <a:ext cx="1150309" cy="610594"/>
            <a:chOff x="6151563" y="1584325"/>
            <a:chExt cx="4276725" cy="2270126"/>
          </a:xfrm>
        </p:grpSpPr>
        <p:sp>
          <p:nvSpPr>
            <p:cNvPr id="129" name="Rectangle 47">
              <a:extLst>
                <a:ext uri="{FF2B5EF4-FFF2-40B4-BE49-F238E27FC236}">
                  <a16:creationId xmlns:a16="http://schemas.microsoft.com/office/drawing/2014/main" id="{26C055B8-93FF-46DA-B415-D8D54497176C}"/>
                </a:ext>
              </a:extLst>
            </p:cNvPr>
            <p:cNvSpPr>
              <a:spLocks noChangeArrowheads="1"/>
            </p:cNvSpPr>
            <p:nvPr userDrawn="1"/>
          </p:nvSpPr>
          <p:spPr bwMode="gray">
            <a:xfrm>
              <a:off x="6630988" y="1584325"/>
              <a:ext cx="3317875" cy="208438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30" name="Rectangle 48">
              <a:extLst>
                <a:ext uri="{FF2B5EF4-FFF2-40B4-BE49-F238E27FC236}">
                  <a16:creationId xmlns:a16="http://schemas.microsoft.com/office/drawing/2014/main" id="{CFE4BDC0-DE0F-4728-875B-177D4395AAE0}"/>
                </a:ext>
              </a:extLst>
            </p:cNvPr>
            <p:cNvSpPr>
              <a:spLocks noChangeArrowheads="1"/>
            </p:cNvSpPr>
            <p:nvPr userDrawn="1"/>
          </p:nvSpPr>
          <p:spPr bwMode="gray">
            <a:xfrm>
              <a:off x="6848476" y="1785938"/>
              <a:ext cx="2879725" cy="1763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49">
              <a:extLst>
                <a:ext uri="{FF2B5EF4-FFF2-40B4-BE49-F238E27FC236}">
                  <a16:creationId xmlns:a16="http://schemas.microsoft.com/office/drawing/2014/main" id="{DF9925D4-DE10-40F0-8BA3-16B00AE6C44D}"/>
                </a:ext>
              </a:extLst>
            </p:cNvPr>
            <p:cNvSpPr>
              <a:spLocks/>
            </p:cNvSpPr>
            <p:nvPr userDrawn="1"/>
          </p:nvSpPr>
          <p:spPr bwMode="gray">
            <a:xfrm>
              <a:off x="6151563" y="3668713"/>
              <a:ext cx="4276725" cy="185738"/>
            </a:xfrm>
            <a:custGeom>
              <a:avLst/>
              <a:gdLst>
                <a:gd name="T0" fmla="*/ 1265 w 1295"/>
                <a:gd name="T1" fmla="*/ 56 h 56"/>
                <a:gd name="T2" fmla="*/ 29 w 1295"/>
                <a:gd name="T3" fmla="*/ 56 h 56"/>
                <a:gd name="T4" fmla="*/ 0 w 1295"/>
                <a:gd name="T5" fmla="*/ 26 h 56"/>
                <a:gd name="T6" fmla="*/ 0 w 1295"/>
                <a:gd name="T7" fmla="*/ 0 h 56"/>
                <a:gd name="T8" fmla="*/ 1295 w 1295"/>
                <a:gd name="T9" fmla="*/ 0 h 56"/>
                <a:gd name="T10" fmla="*/ 1295 w 1295"/>
                <a:gd name="T11" fmla="*/ 26 h 56"/>
                <a:gd name="T12" fmla="*/ 1265 w 129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1295" h="56">
                  <a:moveTo>
                    <a:pt x="1265" y="56"/>
                  </a:moveTo>
                  <a:cubicBezTo>
                    <a:pt x="29" y="56"/>
                    <a:pt x="29" y="56"/>
                    <a:pt x="29" y="56"/>
                  </a:cubicBezTo>
                  <a:cubicBezTo>
                    <a:pt x="13" y="56"/>
                    <a:pt x="0" y="43"/>
                    <a:pt x="0" y="26"/>
                  </a:cubicBezTo>
                  <a:cubicBezTo>
                    <a:pt x="0" y="0"/>
                    <a:pt x="0" y="0"/>
                    <a:pt x="0" y="0"/>
                  </a:cubicBezTo>
                  <a:cubicBezTo>
                    <a:pt x="1295" y="0"/>
                    <a:pt x="1295" y="0"/>
                    <a:pt x="1295" y="0"/>
                  </a:cubicBezTo>
                  <a:cubicBezTo>
                    <a:pt x="1295" y="26"/>
                    <a:pt x="1295" y="26"/>
                    <a:pt x="1295" y="26"/>
                  </a:cubicBezTo>
                  <a:cubicBezTo>
                    <a:pt x="1295" y="43"/>
                    <a:pt x="1282" y="56"/>
                    <a:pt x="1265" y="56"/>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round/>
                  <a:headEnd/>
                  <a:tailEnd/>
                </a14:hiddenLine>
              </a:ext>
            </a:extLst>
          </p:spPr>
          <p:txBody>
            <a:bodyPr/>
            <a:lstStyle/>
            <a:p>
              <a:pPr lvl="0"/>
              <a:endParaRPr lang="en-US"/>
            </a:p>
          </p:txBody>
        </p:sp>
        <p:sp>
          <p:nvSpPr>
            <p:cNvPr id="132" name="Rectangle 50">
              <a:extLst>
                <a:ext uri="{FF2B5EF4-FFF2-40B4-BE49-F238E27FC236}">
                  <a16:creationId xmlns:a16="http://schemas.microsoft.com/office/drawing/2014/main" id="{E95E9909-20A7-4A13-8FBC-BB76A4AAD529}"/>
                </a:ext>
              </a:extLst>
            </p:cNvPr>
            <p:cNvSpPr>
              <a:spLocks noChangeArrowheads="1"/>
            </p:cNvSpPr>
            <p:nvPr userDrawn="1"/>
          </p:nvSpPr>
          <p:spPr bwMode="gray">
            <a:xfrm>
              <a:off x="7353301" y="2098675"/>
              <a:ext cx="865188" cy="3302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133" name="Rectangle 51">
              <a:extLst>
                <a:ext uri="{FF2B5EF4-FFF2-40B4-BE49-F238E27FC236}">
                  <a16:creationId xmlns:a16="http://schemas.microsoft.com/office/drawing/2014/main" id="{2FD4C439-4658-45FA-AB12-5252FC20915B}"/>
                </a:ext>
              </a:extLst>
            </p:cNvPr>
            <p:cNvSpPr>
              <a:spLocks noChangeArrowheads="1"/>
            </p:cNvSpPr>
            <p:nvPr userDrawn="1"/>
          </p:nvSpPr>
          <p:spPr bwMode="gray">
            <a:xfrm>
              <a:off x="7086601" y="2098675"/>
              <a:ext cx="266700" cy="330200"/>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134" name="Rectangle 52">
              <a:extLst>
                <a:ext uri="{FF2B5EF4-FFF2-40B4-BE49-F238E27FC236}">
                  <a16:creationId xmlns:a16="http://schemas.microsoft.com/office/drawing/2014/main" id="{D9CFF0E1-0AE6-43B7-BC45-CB587EB544AE}"/>
                </a:ext>
              </a:extLst>
            </p:cNvPr>
            <p:cNvSpPr>
              <a:spLocks noChangeArrowheads="1"/>
            </p:cNvSpPr>
            <p:nvPr userDrawn="1"/>
          </p:nvSpPr>
          <p:spPr bwMode="gray">
            <a:xfrm>
              <a:off x="7086601" y="2559050"/>
              <a:ext cx="1131888" cy="1016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135" name="Rectangle 53">
              <a:extLst>
                <a:ext uri="{FF2B5EF4-FFF2-40B4-BE49-F238E27FC236}">
                  <a16:creationId xmlns:a16="http://schemas.microsoft.com/office/drawing/2014/main" id="{E57A2468-B3CA-4D73-B693-76A85B0F761F}"/>
                </a:ext>
              </a:extLst>
            </p:cNvPr>
            <p:cNvSpPr>
              <a:spLocks noChangeArrowheads="1"/>
            </p:cNvSpPr>
            <p:nvPr userDrawn="1"/>
          </p:nvSpPr>
          <p:spPr bwMode="gray">
            <a:xfrm>
              <a:off x="7086601" y="2744788"/>
              <a:ext cx="1131888" cy="1016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136" name="Rectangle 54">
              <a:extLst>
                <a:ext uri="{FF2B5EF4-FFF2-40B4-BE49-F238E27FC236}">
                  <a16:creationId xmlns:a16="http://schemas.microsoft.com/office/drawing/2014/main" id="{590B34AA-176F-4A9B-8492-C9062CEEB0A2}"/>
                </a:ext>
              </a:extLst>
            </p:cNvPr>
            <p:cNvSpPr>
              <a:spLocks noChangeArrowheads="1"/>
            </p:cNvSpPr>
            <p:nvPr userDrawn="1"/>
          </p:nvSpPr>
          <p:spPr bwMode="gray">
            <a:xfrm>
              <a:off x="7086601" y="2925763"/>
              <a:ext cx="1131888" cy="10636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137" name="Rectangle 55">
              <a:extLst>
                <a:ext uri="{FF2B5EF4-FFF2-40B4-BE49-F238E27FC236}">
                  <a16:creationId xmlns:a16="http://schemas.microsoft.com/office/drawing/2014/main" id="{B478D54E-B6DE-4ACF-B271-59436F9D78D0}"/>
                </a:ext>
              </a:extLst>
            </p:cNvPr>
            <p:cNvSpPr>
              <a:spLocks noChangeArrowheads="1"/>
            </p:cNvSpPr>
            <p:nvPr userDrawn="1"/>
          </p:nvSpPr>
          <p:spPr bwMode="gray">
            <a:xfrm>
              <a:off x="7086601" y="3111500"/>
              <a:ext cx="1131888" cy="1031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138" name="Rectangle 56">
              <a:extLst>
                <a:ext uri="{FF2B5EF4-FFF2-40B4-BE49-F238E27FC236}">
                  <a16:creationId xmlns:a16="http://schemas.microsoft.com/office/drawing/2014/main" id="{10E94144-47B6-4CC4-8ACA-8555C206329A}"/>
                </a:ext>
              </a:extLst>
            </p:cNvPr>
            <p:cNvSpPr>
              <a:spLocks noChangeArrowheads="1"/>
            </p:cNvSpPr>
            <p:nvPr userDrawn="1"/>
          </p:nvSpPr>
          <p:spPr bwMode="gray">
            <a:xfrm>
              <a:off x="7086601" y="3297238"/>
              <a:ext cx="1131888" cy="1031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139" name="Rectangle 57">
              <a:extLst>
                <a:ext uri="{FF2B5EF4-FFF2-40B4-BE49-F238E27FC236}">
                  <a16:creationId xmlns:a16="http://schemas.microsoft.com/office/drawing/2014/main" id="{884B7082-B3DA-41C6-888E-340C61D061D8}"/>
                </a:ext>
              </a:extLst>
            </p:cNvPr>
            <p:cNvSpPr>
              <a:spLocks noChangeArrowheads="1"/>
            </p:cNvSpPr>
            <p:nvPr userDrawn="1"/>
          </p:nvSpPr>
          <p:spPr bwMode="gray">
            <a:xfrm>
              <a:off x="8337551" y="2098675"/>
              <a:ext cx="314325"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40" name="Rectangle 58">
              <a:extLst>
                <a:ext uri="{FF2B5EF4-FFF2-40B4-BE49-F238E27FC236}">
                  <a16:creationId xmlns:a16="http://schemas.microsoft.com/office/drawing/2014/main" id="{EAB98FDB-F070-4FD8-8674-449941060C9E}"/>
                </a:ext>
              </a:extLst>
            </p:cNvPr>
            <p:cNvSpPr>
              <a:spLocks noChangeArrowheads="1"/>
            </p:cNvSpPr>
            <p:nvPr userDrawn="1"/>
          </p:nvSpPr>
          <p:spPr bwMode="gray">
            <a:xfrm>
              <a:off x="8764588" y="2098675"/>
              <a:ext cx="312738"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41" name="Rectangle 59">
              <a:extLst>
                <a:ext uri="{FF2B5EF4-FFF2-40B4-BE49-F238E27FC236}">
                  <a16:creationId xmlns:a16="http://schemas.microsoft.com/office/drawing/2014/main" id="{B045539F-5CE5-47A9-A17E-1643D4CD9B2A}"/>
                </a:ext>
              </a:extLst>
            </p:cNvPr>
            <p:cNvSpPr>
              <a:spLocks noChangeArrowheads="1"/>
            </p:cNvSpPr>
            <p:nvPr userDrawn="1"/>
          </p:nvSpPr>
          <p:spPr bwMode="gray">
            <a:xfrm>
              <a:off x="9193213" y="2098675"/>
              <a:ext cx="314325"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42" name="Rectangle 60">
              <a:extLst>
                <a:ext uri="{FF2B5EF4-FFF2-40B4-BE49-F238E27FC236}">
                  <a16:creationId xmlns:a16="http://schemas.microsoft.com/office/drawing/2014/main" id="{C0C7BB4D-3B48-4D4F-B494-4C1EE0FD7C1C}"/>
                </a:ext>
              </a:extLst>
            </p:cNvPr>
            <p:cNvSpPr>
              <a:spLocks noChangeArrowheads="1"/>
            </p:cNvSpPr>
            <p:nvPr userDrawn="1"/>
          </p:nvSpPr>
          <p:spPr bwMode="gray">
            <a:xfrm>
              <a:off x="8337551" y="2581275"/>
              <a:ext cx="314325"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43" name="Rectangle 61">
              <a:extLst>
                <a:ext uri="{FF2B5EF4-FFF2-40B4-BE49-F238E27FC236}">
                  <a16:creationId xmlns:a16="http://schemas.microsoft.com/office/drawing/2014/main" id="{0BFA0E04-B61F-491E-8CEE-282132478766}"/>
                </a:ext>
              </a:extLst>
            </p:cNvPr>
            <p:cNvSpPr>
              <a:spLocks noChangeArrowheads="1"/>
            </p:cNvSpPr>
            <p:nvPr userDrawn="1"/>
          </p:nvSpPr>
          <p:spPr bwMode="gray">
            <a:xfrm>
              <a:off x="8764588" y="2581275"/>
              <a:ext cx="312738"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44" name="Rectangle 62">
              <a:extLst>
                <a:ext uri="{FF2B5EF4-FFF2-40B4-BE49-F238E27FC236}">
                  <a16:creationId xmlns:a16="http://schemas.microsoft.com/office/drawing/2014/main" id="{AFB42A0A-BD91-43E7-988D-573EEC534564}"/>
                </a:ext>
              </a:extLst>
            </p:cNvPr>
            <p:cNvSpPr>
              <a:spLocks noChangeArrowheads="1"/>
            </p:cNvSpPr>
            <p:nvPr userDrawn="1"/>
          </p:nvSpPr>
          <p:spPr bwMode="gray">
            <a:xfrm>
              <a:off x="9193213" y="2581275"/>
              <a:ext cx="314325"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45" name="Rectangle 63">
              <a:extLst>
                <a:ext uri="{FF2B5EF4-FFF2-40B4-BE49-F238E27FC236}">
                  <a16:creationId xmlns:a16="http://schemas.microsoft.com/office/drawing/2014/main" id="{BA15039E-DBE6-4F6E-80B1-70B510D54B0F}"/>
                </a:ext>
              </a:extLst>
            </p:cNvPr>
            <p:cNvSpPr>
              <a:spLocks noChangeArrowheads="1"/>
            </p:cNvSpPr>
            <p:nvPr userDrawn="1"/>
          </p:nvSpPr>
          <p:spPr bwMode="gray">
            <a:xfrm>
              <a:off x="8337551" y="3062288"/>
              <a:ext cx="314325"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46" name="Rectangle 64">
              <a:extLst>
                <a:ext uri="{FF2B5EF4-FFF2-40B4-BE49-F238E27FC236}">
                  <a16:creationId xmlns:a16="http://schemas.microsoft.com/office/drawing/2014/main" id="{265A4B65-72CE-4B68-9D58-5199411F4C96}"/>
                </a:ext>
              </a:extLst>
            </p:cNvPr>
            <p:cNvSpPr>
              <a:spLocks noChangeArrowheads="1"/>
            </p:cNvSpPr>
            <p:nvPr userDrawn="1"/>
          </p:nvSpPr>
          <p:spPr bwMode="gray">
            <a:xfrm>
              <a:off x="8764588" y="3062288"/>
              <a:ext cx="312738"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47" name="Rectangle 65">
              <a:extLst>
                <a:ext uri="{FF2B5EF4-FFF2-40B4-BE49-F238E27FC236}">
                  <a16:creationId xmlns:a16="http://schemas.microsoft.com/office/drawing/2014/main" id="{9602881A-C071-4CA3-9947-55E1E8A8C5B1}"/>
                </a:ext>
              </a:extLst>
            </p:cNvPr>
            <p:cNvSpPr>
              <a:spLocks noChangeArrowheads="1"/>
            </p:cNvSpPr>
            <p:nvPr userDrawn="1"/>
          </p:nvSpPr>
          <p:spPr bwMode="gray">
            <a:xfrm>
              <a:off x="9193213" y="3062288"/>
              <a:ext cx="314325"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grpSp>
      <p:sp>
        <p:nvSpPr>
          <p:cNvPr id="205" name="Multiplication Sign 204">
            <a:extLst>
              <a:ext uri="{FF2B5EF4-FFF2-40B4-BE49-F238E27FC236}">
                <a16:creationId xmlns:a16="http://schemas.microsoft.com/office/drawing/2014/main" id="{464A0F58-5D65-499E-8280-34A9DFF27F4A}"/>
              </a:ext>
            </a:extLst>
          </p:cNvPr>
          <p:cNvSpPr/>
          <p:nvPr userDrawn="1"/>
        </p:nvSpPr>
        <p:spPr bwMode="ltGray">
          <a:xfrm>
            <a:off x="3643244" y="2831053"/>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1" name="Multiplication Sign 210">
            <a:extLst>
              <a:ext uri="{FF2B5EF4-FFF2-40B4-BE49-F238E27FC236}">
                <a16:creationId xmlns:a16="http://schemas.microsoft.com/office/drawing/2014/main" id="{69338860-60E4-44A3-B6C1-0BC1315BA942}"/>
              </a:ext>
            </a:extLst>
          </p:cNvPr>
          <p:cNvSpPr/>
          <p:nvPr userDrawn="1"/>
        </p:nvSpPr>
        <p:spPr bwMode="ltGray">
          <a:xfrm>
            <a:off x="6271892" y="2831053"/>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4" name="Multiplication Sign 213">
            <a:extLst>
              <a:ext uri="{FF2B5EF4-FFF2-40B4-BE49-F238E27FC236}">
                <a16:creationId xmlns:a16="http://schemas.microsoft.com/office/drawing/2014/main" id="{DFD379AB-2220-4E7F-85FE-EBBE910DB5C2}"/>
              </a:ext>
            </a:extLst>
          </p:cNvPr>
          <p:cNvSpPr/>
          <p:nvPr userDrawn="1"/>
        </p:nvSpPr>
        <p:spPr bwMode="ltGray">
          <a:xfrm>
            <a:off x="8826629" y="2831053"/>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4" name="Group 3">
            <a:extLst>
              <a:ext uri="{FF2B5EF4-FFF2-40B4-BE49-F238E27FC236}">
                <a16:creationId xmlns:a16="http://schemas.microsoft.com/office/drawing/2014/main" id="{8971C9C6-D4A9-4DFA-9E2D-9E501DB092DC}"/>
              </a:ext>
            </a:extLst>
          </p:cNvPr>
          <p:cNvGrpSpPr/>
          <p:nvPr userDrawn="1"/>
        </p:nvGrpSpPr>
        <p:grpSpPr bwMode="gray">
          <a:xfrm>
            <a:off x="3132278" y="2298246"/>
            <a:ext cx="718204" cy="544549"/>
            <a:chOff x="3132278" y="2298246"/>
            <a:chExt cx="718204" cy="544549"/>
          </a:xfrm>
        </p:grpSpPr>
        <p:sp>
          <p:nvSpPr>
            <p:cNvPr id="79" name="Freeform: Shape 78">
              <a:extLst>
                <a:ext uri="{FF2B5EF4-FFF2-40B4-BE49-F238E27FC236}">
                  <a16:creationId xmlns:a16="http://schemas.microsoft.com/office/drawing/2014/main" id="{19123BC5-D4FA-46FE-A2AC-4D6533EA9AB2}"/>
                </a:ext>
              </a:extLst>
            </p:cNvPr>
            <p:cNvSpPr/>
            <p:nvPr/>
          </p:nvSpPr>
          <p:spPr bwMode="gray">
            <a:xfrm>
              <a:off x="3194451" y="2298246"/>
              <a:ext cx="107195" cy="171511"/>
            </a:xfrm>
            <a:custGeom>
              <a:avLst/>
              <a:gdLst/>
              <a:ahLst/>
              <a:cxnLst/>
              <a:rect l="0" t="0" r="0" b="0"/>
              <a:pathLst>
                <a:path w="95250" h="152400">
                  <a:moveTo>
                    <a:pt x="81439" y="147161"/>
                  </a:moveTo>
                  <a:lnTo>
                    <a:pt x="20479" y="147161"/>
                  </a:lnTo>
                  <a:cubicBezTo>
                    <a:pt x="13811" y="147161"/>
                    <a:pt x="7144" y="141446"/>
                    <a:pt x="7144" y="133826"/>
                  </a:cubicBezTo>
                  <a:lnTo>
                    <a:pt x="7144" y="19526"/>
                  </a:lnTo>
                  <a:cubicBezTo>
                    <a:pt x="7144" y="12859"/>
                    <a:pt x="12859" y="7144"/>
                    <a:pt x="20479" y="7144"/>
                  </a:cubicBezTo>
                  <a:lnTo>
                    <a:pt x="81439" y="7144"/>
                  </a:lnTo>
                  <a:cubicBezTo>
                    <a:pt x="88106" y="7144"/>
                    <a:pt x="94774" y="12859"/>
                    <a:pt x="94774" y="20479"/>
                  </a:cubicBezTo>
                  <a:lnTo>
                    <a:pt x="94774" y="134779"/>
                  </a:lnTo>
                  <a:cubicBezTo>
                    <a:pt x="94774" y="141446"/>
                    <a:pt x="88106" y="147161"/>
                    <a:pt x="81439" y="147161"/>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80" name="Freeform: Shape 79">
              <a:extLst>
                <a:ext uri="{FF2B5EF4-FFF2-40B4-BE49-F238E27FC236}">
                  <a16:creationId xmlns:a16="http://schemas.microsoft.com/office/drawing/2014/main" id="{5711D87E-2859-4301-A153-9C62DB528E0B}"/>
                </a:ext>
              </a:extLst>
            </p:cNvPr>
            <p:cNvSpPr/>
            <p:nvPr/>
          </p:nvSpPr>
          <p:spPr bwMode="gray">
            <a:xfrm>
              <a:off x="3293070" y="2417233"/>
              <a:ext cx="557412" cy="407339"/>
            </a:xfrm>
            <a:custGeom>
              <a:avLst/>
              <a:gdLst/>
              <a:ahLst/>
              <a:cxnLst/>
              <a:rect l="0" t="0" r="0" b="0"/>
              <a:pathLst>
                <a:path w="495300" h="361950">
                  <a:moveTo>
                    <a:pt x="488156" y="31909"/>
                  </a:moveTo>
                  <a:lnTo>
                    <a:pt x="439579" y="7144"/>
                  </a:lnTo>
                  <a:lnTo>
                    <a:pt x="7144" y="7144"/>
                  </a:lnTo>
                  <a:lnTo>
                    <a:pt x="7144" y="356711"/>
                  </a:lnTo>
                  <a:lnTo>
                    <a:pt x="433864" y="356711"/>
                  </a:lnTo>
                  <a:lnTo>
                    <a:pt x="488156" y="328136"/>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81" name="Freeform: Shape 80">
              <a:extLst>
                <a:ext uri="{FF2B5EF4-FFF2-40B4-BE49-F238E27FC236}">
                  <a16:creationId xmlns:a16="http://schemas.microsoft.com/office/drawing/2014/main" id="{A4F64010-C37F-4B0B-8C4B-E5CD5398E636}"/>
                </a:ext>
              </a:extLst>
            </p:cNvPr>
            <p:cNvSpPr/>
            <p:nvPr/>
          </p:nvSpPr>
          <p:spPr bwMode="gray">
            <a:xfrm>
              <a:off x="3293070" y="2392577"/>
              <a:ext cx="557412" cy="64317"/>
            </a:xfrm>
            <a:custGeom>
              <a:avLst/>
              <a:gdLst/>
              <a:ahLst/>
              <a:cxnLst/>
              <a:rect l="0" t="0" r="0" b="0"/>
              <a:pathLst>
                <a:path w="495300" h="57150">
                  <a:moveTo>
                    <a:pt x="488156" y="53816"/>
                  </a:moveTo>
                  <a:lnTo>
                    <a:pt x="488156" y="49054"/>
                  </a:lnTo>
                  <a:cubicBezTo>
                    <a:pt x="488156" y="26194"/>
                    <a:pt x="469106" y="7144"/>
                    <a:pt x="446246" y="7144"/>
                  </a:cubicBezTo>
                  <a:lnTo>
                    <a:pt x="7144" y="7144"/>
                  </a:lnTo>
                  <a:lnTo>
                    <a:pt x="7144" y="53816"/>
                  </a:lnTo>
                  <a:lnTo>
                    <a:pt x="488156" y="53816"/>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82" name="Freeform: Shape 81">
              <a:extLst>
                <a:ext uri="{FF2B5EF4-FFF2-40B4-BE49-F238E27FC236}">
                  <a16:creationId xmlns:a16="http://schemas.microsoft.com/office/drawing/2014/main" id="{DF5111A6-FF13-4B86-9A02-4968F86EFDFC}"/>
                </a:ext>
              </a:extLst>
            </p:cNvPr>
            <p:cNvSpPr/>
            <p:nvPr/>
          </p:nvSpPr>
          <p:spPr bwMode="gray">
            <a:xfrm>
              <a:off x="3293070" y="2778478"/>
              <a:ext cx="557412" cy="64317"/>
            </a:xfrm>
            <a:custGeom>
              <a:avLst/>
              <a:gdLst/>
              <a:ahLst/>
              <a:cxnLst/>
              <a:rect l="0" t="0" r="0" b="0"/>
              <a:pathLst>
                <a:path w="495300" h="57150">
                  <a:moveTo>
                    <a:pt x="7144" y="7144"/>
                  </a:moveTo>
                  <a:lnTo>
                    <a:pt x="7144" y="57626"/>
                  </a:lnTo>
                  <a:lnTo>
                    <a:pt x="446246" y="57626"/>
                  </a:lnTo>
                  <a:cubicBezTo>
                    <a:pt x="469106" y="57626"/>
                    <a:pt x="488156" y="38576"/>
                    <a:pt x="488156" y="15716"/>
                  </a:cubicBezTo>
                  <a:lnTo>
                    <a:pt x="488156" y="7144"/>
                  </a:lnTo>
                  <a:lnTo>
                    <a:pt x="7144" y="7144"/>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83" name="Freeform: Shape 82">
              <a:extLst>
                <a:ext uri="{FF2B5EF4-FFF2-40B4-BE49-F238E27FC236}">
                  <a16:creationId xmlns:a16="http://schemas.microsoft.com/office/drawing/2014/main" id="{D46C1B4E-7932-4411-ADEE-738D4EB9AB4F}"/>
                </a:ext>
              </a:extLst>
            </p:cNvPr>
            <p:cNvSpPr/>
            <p:nvPr/>
          </p:nvSpPr>
          <p:spPr bwMode="gray">
            <a:xfrm>
              <a:off x="3132278" y="2346484"/>
              <a:ext cx="235828" cy="482376"/>
            </a:xfrm>
            <a:custGeom>
              <a:avLst/>
              <a:gdLst/>
              <a:ahLst/>
              <a:cxnLst/>
              <a:rect l="0" t="0" r="0" b="0"/>
              <a:pathLst>
                <a:path w="209550" h="428625">
                  <a:moveTo>
                    <a:pt x="205264" y="391001"/>
                  </a:moveTo>
                  <a:lnTo>
                    <a:pt x="109061" y="428149"/>
                  </a:lnTo>
                  <a:lnTo>
                    <a:pt x="7144" y="391001"/>
                  </a:lnTo>
                  <a:lnTo>
                    <a:pt x="7144" y="48101"/>
                  </a:lnTo>
                  <a:lnTo>
                    <a:pt x="106204" y="7144"/>
                  </a:lnTo>
                  <a:lnTo>
                    <a:pt x="205264" y="48101"/>
                  </a:ln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84" name="Freeform: Shape 83">
              <a:extLst>
                <a:ext uri="{FF2B5EF4-FFF2-40B4-BE49-F238E27FC236}">
                  <a16:creationId xmlns:a16="http://schemas.microsoft.com/office/drawing/2014/main" id="{403E67C2-61A7-4327-B9AE-EB39024D08C9}"/>
                </a:ext>
              </a:extLst>
            </p:cNvPr>
            <p:cNvSpPr/>
            <p:nvPr/>
          </p:nvSpPr>
          <p:spPr bwMode="gray">
            <a:xfrm>
              <a:off x="3132278" y="2327189"/>
              <a:ext cx="235828" cy="75036"/>
            </a:xfrm>
            <a:custGeom>
              <a:avLst/>
              <a:gdLst/>
              <a:ahLst/>
              <a:cxnLst/>
              <a:rect l="0" t="0" r="0" b="0"/>
              <a:pathLst>
                <a:path w="209550" h="66675">
                  <a:moveTo>
                    <a:pt x="205264" y="65246"/>
                  </a:moveTo>
                  <a:lnTo>
                    <a:pt x="205264" y="44291"/>
                  </a:lnTo>
                  <a:cubicBezTo>
                    <a:pt x="205264" y="23336"/>
                    <a:pt x="188119" y="7144"/>
                    <a:pt x="168116" y="7144"/>
                  </a:cubicBezTo>
                  <a:lnTo>
                    <a:pt x="44291" y="7144"/>
                  </a:lnTo>
                  <a:cubicBezTo>
                    <a:pt x="24289" y="7144"/>
                    <a:pt x="7144" y="24289"/>
                    <a:pt x="7144" y="44291"/>
                  </a:cubicBezTo>
                  <a:lnTo>
                    <a:pt x="7144" y="65246"/>
                  </a:lnTo>
                  <a:lnTo>
                    <a:pt x="205264" y="65246"/>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85" name="Freeform: Shape 84">
              <a:extLst>
                <a:ext uri="{FF2B5EF4-FFF2-40B4-BE49-F238E27FC236}">
                  <a16:creationId xmlns:a16="http://schemas.microsoft.com/office/drawing/2014/main" id="{6D3A9CA2-5D0F-4251-A1DB-C27B4C28C03D}"/>
                </a:ext>
              </a:extLst>
            </p:cNvPr>
            <p:cNvSpPr/>
            <p:nvPr/>
          </p:nvSpPr>
          <p:spPr bwMode="gray">
            <a:xfrm>
              <a:off x="3132278" y="2778478"/>
              <a:ext cx="235828" cy="64317"/>
            </a:xfrm>
            <a:custGeom>
              <a:avLst/>
              <a:gdLst/>
              <a:ahLst/>
              <a:cxnLst/>
              <a:rect l="0" t="0" r="0" b="0"/>
              <a:pathLst>
                <a:path w="209550" h="57150">
                  <a:moveTo>
                    <a:pt x="7144" y="7144"/>
                  </a:moveTo>
                  <a:lnTo>
                    <a:pt x="7144" y="19526"/>
                  </a:lnTo>
                  <a:cubicBezTo>
                    <a:pt x="7144" y="40481"/>
                    <a:pt x="24289" y="56674"/>
                    <a:pt x="44291" y="56674"/>
                  </a:cubicBezTo>
                  <a:lnTo>
                    <a:pt x="167164" y="56674"/>
                  </a:lnTo>
                  <a:cubicBezTo>
                    <a:pt x="188119" y="56674"/>
                    <a:pt x="204311" y="39529"/>
                    <a:pt x="204311" y="19526"/>
                  </a:cubicBezTo>
                  <a:lnTo>
                    <a:pt x="204311" y="7144"/>
                  </a:lnTo>
                  <a:lnTo>
                    <a:pt x="7144" y="7144"/>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86" name="Freeform: Shape 85">
              <a:extLst>
                <a:ext uri="{FF2B5EF4-FFF2-40B4-BE49-F238E27FC236}">
                  <a16:creationId xmlns:a16="http://schemas.microsoft.com/office/drawing/2014/main" id="{139DA858-1E17-41E2-A370-09FD78386FD7}"/>
                </a:ext>
              </a:extLst>
            </p:cNvPr>
            <p:cNvSpPr/>
            <p:nvPr/>
          </p:nvSpPr>
          <p:spPr bwMode="gray">
            <a:xfrm>
              <a:off x="3407769" y="2427952"/>
              <a:ext cx="375181" cy="375181"/>
            </a:xfrm>
            <a:custGeom>
              <a:avLst/>
              <a:gdLst/>
              <a:ahLst/>
              <a:cxnLst/>
              <a:rect l="0" t="0" r="0" b="0"/>
              <a:pathLst>
                <a:path w="333375" h="333375">
                  <a:moveTo>
                    <a:pt x="329089" y="168116"/>
                  </a:moveTo>
                  <a:cubicBezTo>
                    <a:pt x="329089" y="257019"/>
                    <a:pt x="257019" y="329089"/>
                    <a:pt x="168116" y="329089"/>
                  </a:cubicBezTo>
                  <a:cubicBezTo>
                    <a:pt x="79214" y="329089"/>
                    <a:pt x="7144" y="257019"/>
                    <a:pt x="7144" y="168116"/>
                  </a:cubicBezTo>
                  <a:cubicBezTo>
                    <a:pt x="7144" y="79214"/>
                    <a:pt x="79214" y="7144"/>
                    <a:pt x="168116" y="7144"/>
                  </a:cubicBezTo>
                  <a:cubicBezTo>
                    <a:pt x="257019" y="7144"/>
                    <a:pt x="329089" y="79214"/>
                    <a:pt x="329089" y="168116"/>
                  </a:cubicBez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87" name="Freeform: Shape 86">
              <a:extLst>
                <a:ext uri="{FF2B5EF4-FFF2-40B4-BE49-F238E27FC236}">
                  <a16:creationId xmlns:a16="http://schemas.microsoft.com/office/drawing/2014/main" id="{B982D7D2-16E2-4E71-A0C9-3E8F510C3D69}"/>
                </a:ext>
              </a:extLst>
            </p:cNvPr>
            <p:cNvSpPr/>
            <p:nvPr/>
          </p:nvSpPr>
          <p:spPr bwMode="gray">
            <a:xfrm>
              <a:off x="3436711" y="2456894"/>
              <a:ext cx="310864" cy="310864"/>
            </a:xfrm>
            <a:custGeom>
              <a:avLst/>
              <a:gdLst/>
              <a:ahLst/>
              <a:cxnLst/>
              <a:rect l="0" t="0" r="0" b="0"/>
              <a:pathLst>
                <a:path w="276225" h="276225">
                  <a:moveTo>
                    <a:pt x="277654" y="142399"/>
                  </a:moveTo>
                  <a:cubicBezTo>
                    <a:pt x="277654" y="217098"/>
                    <a:pt x="217098" y="277654"/>
                    <a:pt x="142399" y="277654"/>
                  </a:cubicBezTo>
                  <a:cubicBezTo>
                    <a:pt x="67699" y="277654"/>
                    <a:pt x="7144" y="217098"/>
                    <a:pt x="7144" y="142399"/>
                  </a:cubicBezTo>
                  <a:cubicBezTo>
                    <a:pt x="7144" y="67699"/>
                    <a:pt x="67699" y="7144"/>
                    <a:pt x="142399" y="7144"/>
                  </a:cubicBezTo>
                  <a:cubicBezTo>
                    <a:pt x="217098" y="7144"/>
                    <a:pt x="277654" y="67699"/>
                    <a:pt x="277654" y="142399"/>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88" name="Freeform: Shape 87">
              <a:extLst>
                <a:ext uri="{FF2B5EF4-FFF2-40B4-BE49-F238E27FC236}">
                  <a16:creationId xmlns:a16="http://schemas.microsoft.com/office/drawing/2014/main" id="{A6D67E79-9064-4B8F-BA3E-B5213A78A1AD}"/>
                </a:ext>
              </a:extLst>
            </p:cNvPr>
            <p:cNvSpPr/>
            <p:nvPr/>
          </p:nvSpPr>
          <p:spPr bwMode="gray">
            <a:xfrm>
              <a:off x="3588927" y="2609110"/>
              <a:ext cx="160792" cy="160792"/>
            </a:xfrm>
            <a:custGeom>
              <a:avLst/>
              <a:gdLst/>
              <a:ahLst/>
              <a:cxnLst/>
              <a:rect l="0" t="0" r="0" b="0"/>
              <a:pathLst>
                <a:path w="142875" h="142875">
                  <a:moveTo>
                    <a:pt x="7144" y="141446"/>
                  </a:moveTo>
                  <a:lnTo>
                    <a:pt x="7144" y="7144"/>
                  </a:lnTo>
                  <a:lnTo>
                    <a:pt x="142399" y="7144"/>
                  </a:lnTo>
                  <a:lnTo>
                    <a:pt x="142399" y="7144"/>
                  </a:lnTo>
                  <a:cubicBezTo>
                    <a:pt x="142399" y="81439"/>
                    <a:pt x="82391" y="141446"/>
                    <a:pt x="7144" y="141446"/>
                  </a:cubicBezTo>
                  <a:lnTo>
                    <a:pt x="7144" y="141446"/>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89" name="Freeform: Shape 88">
              <a:extLst>
                <a:ext uri="{FF2B5EF4-FFF2-40B4-BE49-F238E27FC236}">
                  <a16:creationId xmlns:a16="http://schemas.microsoft.com/office/drawing/2014/main" id="{9881B2B0-E706-40DB-902E-6B6B6D6A4E6C}"/>
                </a:ext>
              </a:extLst>
            </p:cNvPr>
            <p:cNvSpPr/>
            <p:nvPr/>
          </p:nvSpPr>
          <p:spPr bwMode="gray">
            <a:xfrm>
              <a:off x="3497812" y="2517996"/>
              <a:ext cx="192950" cy="192950"/>
            </a:xfrm>
            <a:custGeom>
              <a:avLst/>
              <a:gdLst/>
              <a:ahLst/>
              <a:cxnLst/>
              <a:rect l="0" t="0" r="0" b="0"/>
              <a:pathLst>
                <a:path w="171450" h="171450">
                  <a:moveTo>
                    <a:pt x="169069" y="88106"/>
                  </a:moveTo>
                  <a:cubicBezTo>
                    <a:pt x="169069" y="132821"/>
                    <a:pt x="132821" y="169069"/>
                    <a:pt x="88106" y="169069"/>
                  </a:cubicBezTo>
                  <a:cubicBezTo>
                    <a:pt x="43392" y="169069"/>
                    <a:pt x="7144" y="132821"/>
                    <a:pt x="7144" y="88106"/>
                  </a:cubicBezTo>
                  <a:cubicBezTo>
                    <a:pt x="7144" y="43392"/>
                    <a:pt x="43392" y="7144"/>
                    <a:pt x="88106" y="7144"/>
                  </a:cubicBezTo>
                  <a:cubicBezTo>
                    <a:pt x="132821" y="7144"/>
                    <a:pt x="169069" y="43392"/>
                    <a:pt x="169069" y="88106"/>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90" name="Freeform: Shape 89">
              <a:extLst>
                <a:ext uri="{FF2B5EF4-FFF2-40B4-BE49-F238E27FC236}">
                  <a16:creationId xmlns:a16="http://schemas.microsoft.com/office/drawing/2014/main" id="{A2AA46AB-18A0-4251-B4B2-A28EA46FABC6}"/>
                </a:ext>
              </a:extLst>
            </p:cNvPr>
            <p:cNvSpPr/>
            <p:nvPr/>
          </p:nvSpPr>
          <p:spPr bwMode="gray">
            <a:xfrm>
              <a:off x="3528898" y="2549081"/>
              <a:ext cx="75036" cy="75036"/>
            </a:xfrm>
            <a:custGeom>
              <a:avLst/>
              <a:gdLst/>
              <a:ahLst/>
              <a:cxnLst/>
              <a:rect l="0" t="0" r="0" b="0"/>
              <a:pathLst>
                <a:path w="66675" h="66675">
                  <a:moveTo>
                    <a:pt x="68104" y="37624"/>
                  </a:moveTo>
                  <a:cubicBezTo>
                    <a:pt x="68104" y="54457"/>
                    <a:pt x="54457" y="68104"/>
                    <a:pt x="37624" y="68104"/>
                  </a:cubicBezTo>
                  <a:cubicBezTo>
                    <a:pt x="20790" y="68104"/>
                    <a:pt x="7144" y="54457"/>
                    <a:pt x="7144" y="37624"/>
                  </a:cubicBezTo>
                  <a:cubicBezTo>
                    <a:pt x="7144" y="20790"/>
                    <a:pt x="20790" y="7144"/>
                    <a:pt x="37624" y="7144"/>
                  </a:cubicBezTo>
                  <a:cubicBezTo>
                    <a:pt x="54457" y="7144"/>
                    <a:pt x="68104" y="20790"/>
                    <a:pt x="68104" y="37624"/>
                  </a:cubicBezTo>
                  <a:close/>
                </a:path>
              </a:pathLst>
            </a:custGeom>
            <a:solidFill>
              <a:srgbClr val="FFFFFF"/>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91" name="Freeform: Shape 90">
              <a:extLst>
                <a:ext uri="{FF2B5EF4-FFF2-40B4-BE49-F238E27FC236}">
                  <a16:creationId xmlns:a16="http://schemas.microsoft.com/office/drawing/2014/main" id="{EF43424F-38F4-432B-AE52-7BC0881813F7}"/>
                </a:ext>
              </a:extLst>
            </p:cNvPr>
            <p:cNvSpPr/>
            <p:nvPr/>
          </p:nvSpPr>
          <p:spPr bwMode="gray">
            <a:xfrm>
              <a:off x="3388474" y="2416160"/>
              <a:ext cx="64317" cy="64317"/>
            </a:xfrm>
            <a:custGeom>
              <a:avLst/>
              <a:gdLst/>
              <a:ahLst/>
              <a:cxnLst/>
              <a:rect l="0" t="0" r="0" b="0"/>
              <a:pathLst>
                <a:path w="57150" h="57150">
                  <a:moveTo>
                    <a:pt x="58579" y="32861"/>
                  </a:moveTo>
                  <a:cubicBezTo>
                    <a:pt x="58579" y="47065"/>
                    <a:pt x="47065" y="58579"/>
                    <a:pt x="32861" y="58579"/>
                  </a:cubicBezTo>
                  <a:cubicBezTo>
                    <a:pt x="18658" y="58579"/>
                    <a:pt x="7144" y="47065"/>
                    <a:pt x="7144" y="32861"/>
                  </a:cubicBezTo>
                  <a:cubicBezTo>
                    <a:pt x="7144" y="18658"/>
                    <a:pt x="18658" y="7144"/>
                    <a:pt x="32861" y="7144"/>
                  </a:cubicBezTo>
                  <a:cubicBezTo>
                    <a:pt x="47065" y="7144"/>
                    <a:pt x="58579" y="18658"/>
                    <a:pt x="58579" y="32861"/>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92" name="Freeform: Shape 91">
              <a:extLst>
                <a:ext uri="{FF2B5EF4-FFF2-40B4-BE49-F238E27FC236}">
                  <a16:creationId xmlns:a16="http://schemas.microsoft.com/office/drawing/2014/main" id="{CA05F177-6194-465B-BE2A-800E5ED64142}"/>
                </a:ext>
              </a:extLst>
            </p:cNvPr>
            <p:cNvSpPr/>
            <p:nvPr/>
          </p:nvSpPr>
          <p:spPr bwMode="gray">
            <a:xfrm>
              <a:off x="3132278" y="2392577"/>
              <a:ext cx="96475" cy="396620"/>
            </a:xfrm>
            <a:custGeom>
              <a:avLst/>
              <a:gdLst/>
              <a:ahLst/>
              <a:cxnLst/>
              <a:rect l="0" t="0" r="0" b="0"/>
              <a:pathLst>
                <a:path w="85725" h="352425">
                  <a:moveTo>
                    <a:pt x="7144" y="7144"/>
                  </a:moveTo>
                  <a:lnTo>
                    <a:pt x="83344" y="7144"/>
                  </a:lnTo>
                  <a:lnTo>
                    <a:pt x="83344" y="350044"/>
                  </a:lnTo>
                  <a:lnTo>
                    <a:pt x="7144" y="350044"/>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93" name="Freeform: Shape 92">
              <a:extLst>
                <a:ext uri="{FF2B5EF4-FFF2-40B4-BE49-F238E27FC236}">
                  <a16:creationId xmlns:a16="http://schemas.microsoft.com/office/drawing/2014/main" id="{83D552AA-E188-4FE9-820E-7624D3B5EABD}"/>
                </a:ext>
              </a:extLst>
            </p:cNvPr>
            <p:cNvSpPr/>
            <p:nvPr/>
          </p:nvSpPr>
          <p:spPr bwMode="gray">
            <a:xfrm>
              <a:off x="3451718" y="2316470"/>
              <a:ext cx="289425" cy="85756"/>
            </a:xfrm>
            <a:custGeom>
              <a:avLst/>
              <a:gdLst/>
              <a:ahLst/>
              <a:cxnLst/>
              <a:rect l="0" t="0" r="0" b="0"/>
              <a:pathLst>
                <a:path w="257175" h="76200">
                  <a:moveTo>
                    <a:pt x="251936" y="75724"/>
                  </a:moveTo>
                  <a:lnTo>
                    <a:pt x="7144" y="75724"/>
                  </a:lnTo>
                  <a:lnTo>
                    <a:pt x="41434" y="17621"/>
                  </a:lnTo>
                  <a:cubicBezTo>
                    <a:pt x="45244" y="10954"/>
                    <a:pt x="52864" y="7144"/>
                    <a:pt x="60484" y="7144"/>
                  </a:cubicBezTo>
                  <a:lnTo>
                    <a:pt x="198596" y="7144"/>
                  </a:lnTo>
                  <a:cubicBezTo>
                    <a:pt x="206216" y="7144"/>
                    <a:pt x="213836" y="10954"/>
                    <a:pt x="217646" y="17621"/>
                  </a:cubicBezTo>
                  <a:lnTo>
                    <a:pt x="251936" y="75724"/>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grpSp>
    </p:spTree>
    <p:extLst>
      <p:ext uri="{BB962C8B-B14F-4D97-AF65-F5344CB8AC3E}">
        <p14:creationId xmlns:p14="http://schemas.microsoft.com/office/powerpoint/2010/main" val="15466504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949796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2030945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83279467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801D4-5FA2-4445-AD1E-D87900807B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28DB8D-0D56-4510-97E2-8A8AAE14B1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B42108-B863-4972-B4C1-8F887A4D709F}"/>
              </a:ext>
            </a:extLst>
          </p:cNvPr>
          <p:cNvSpPr>
            <a:spLocks noGrp="1"/>
          </p:cNvSpPr>
          <p:nvPr>
            <p:ph type="dt" sz="half" idx="10"/>
          </p:nvPr>
        </p:nvSpPr>
        <p:spPr/>
        <p:txBody>
          <a:bodyPr/>
          <a:lstStyle/>
          <a:p>
            <a:fld id="{B879A40C-BE12-4695-8F9D-87DE29F79717}" type="datetimeFigureOut">
              <a:rPr lang="en-US" smtClean="0"/>
              <a:t>8/26/2020</a:t>
            </a:fld>
            <a:endParaRPr lang="en-US"/>
          </a:p>
        </p:txBody>
      </p:sp>
      <p:sp>
        <p:nvSpPr>
          <p:cNvPr id="5" name="Footer Placeholder 4">
            <a:extLst>
              <a:ext uri="{FF2B5EF4-FFF2-40B4-BE49-F238E27FC236}">
                <a16:creationId xmlns:a16="http://schemas.microsoft.com/office/drawing/2014/main" id="{0E1CEC2D-CC2B-470E-B3D3-F994F424B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A3E161-25B5-4899-B358-D5A8A1BBA833}"/>
              </a:ext>
            </a:extLst>
          </p:cNvPr>
          <p:cNvSpPr>
            <a:spLocks noGrp="1"/>
          </p:cNvSpPr>
          <p:nvPr>
            <p:ph type="sldNum" sz="quarter" idx="12"/>
          </p:nvPr>
        </p:nvSpPr>
        <p:spPr/>
        <p:txBody>
          <a:bodyPr/>
          <a:lstStyle/>
          <a:p>
            <a:fld id="{7616E433-5119-4E82-ADBB-6EFD89CE2F33}" type="slidenum">
              <a:rPr lang="en-US" smtClean="0"/>
              <a:t>‹#›</a:t>
            </a:fld>
            <a:endParaRPr lang="en-US"/>
          </a:p>
        </p:txBody>
      </p:sp>
    </p:spTree>
    <p:extLst>
      <p:ext uri="{BB962C8B-B14F-4D97-AF65-F5344CB8AC3E}">
        <p14:creationId xmlns:p14="http://schemas.microsoft.com/office/powerpoint/2010/main" val="41889636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3316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F850-7A9B-448B-8271-7172402A72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9F2FCF-9496-48DB-995B-A7DC1DF095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BF2A38-0AA8-431D-9FC4-09436E2F80BE}"/>
              </a:ext>
            </a:extLst>
          </p:cNvPr>
          <p:cNvSpPr>
            <a:spLocks noGrp="1"/>
          </p:cNvSpPr>
          <p:nvPr>
            <p:ph type="dt" sz="half" idx="10"/>
          </p:nvPr>
        </p:nvSpPr>
        <p:spPr/>
        <p:txBody>
          <a:bodyPr/>
          <a:lstStyle/>
          <a:p>
            <a:fld id="{0EC73C9D-BF6B-4EF6-9E5A-66D96AAC0611}" type="datetimeFigureOut">
              <a:rPr lang="en-US" smtClean="0"/>
              <a:t>8/26/2020</a:t>
            </a:fld>
            <a:endParaRPr lang="en-US"/>
          </a:p>
        </p:txBody>
      </p:sp>
      <p:sp>
        <p:nvSpPr>
          <p:cNvPr id="5" name="Footer Placeholder 4">
            <a:extLst>
              <a:ext uri="{FF2B5EF4-FFF2-40B4-BE49-F238E27FC236}">
                <a16:creationId xmlns:a16="http://schemas.microsoft.com/office/drawing/2014/main" id="{DDFD77C4-9FD8-47FA-8B0E-F1F7565BC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30C17E-C0C3-47FC-8CD4-9EDF569DEBE7}"/>
              </a:ext>
            </a:extLst>
          </p:cNvPr>
          <p:cNvSpPr>
            <a:spLocks noGrp="1"/>
          </p:cNvSpPr>
          <p:nvPr>
            <p:ph type="sldNum" sz="quarter" idx="12"/>
          </p:nvPr>
        </p:nvSpPr>
        <p:spPr/>
        <p:txBody>
          <a:bodyPr/>
          <a:lstStyle/>
          <a:p>
            <a:fld id="{9BD47A08-A2CC-4E62-ABD4-7D4C0218D7C6}" type="slidenum">
              <a:rPr lang="en-US" smtClean="0"/>
              <a:t>‹#›</a:t>
            </a:fld>
            <a:endParaRPr lang="en-US"/>
          </a:p>
        </p:txBody>
      </p:sp>
    </p:spTree>
    <p:extLst>
      <p:ext uri="{BB962C8B-B14F-4D97-AF65-F5344CB8AC3E}">
        <p14:creationId xmlns:p14="http://schemas.microsoft.com/office/powerpoint/2010/main" val="2580141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28156265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23113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00498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44783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6402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63364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425184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38412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99543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503C7B68-0E56-416B-BA3B-4B1E9C0FB33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221913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2507081164"/>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7201890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04678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6041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1105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92508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41368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563243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912841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96112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theme" Target="../theme/theme2.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image" Target="../media/image21.emf"/><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theme" Target="../theme/theme3.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image" Target="../media/image21.emf"/><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0"/>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937" r:id="rId1"/>
    <p:sldLayoutId id="2147484610" r:id="rId2"/>
    <p:sldLayoutId id="2147484710" r:id="rId3"/>
    <p:sldLayoutId id="2147484240" r:id="rId4"/>
    <p:sldLayoutId id="2147484910" r:id="rId5"/>
    <p:sldLayoutId id="2147484911" r:id="rId6"/>
    <p:sldLayoutId id="2147484639" r:id="rId7"/>
    <p:sldLayoutId id="2147484603" r:id="rId8"/>
    <p:sldLayoutId id="2147484934" r:id="rId9"/>
    <p:sldLayoutId id="2147484935" r:id="rId10"/>
    <p:sldLayoutId id="2147484936" r:id="rId11"/>
    <p:sldLayoutId id="2147484922" r:id="rId12"/>
    <p:sldLayoutId id="2147484923" r:id="rId13"/>
    <p:sldLayoutId id="2147484924" r:id="rId14"/>
    <p:sldLayoutId id="2147484839" r:id="rId15"/>
    <p:sldLayoutId id="2147484840" r:id="rId16"/>
    <p:sldLayoutId id="2147484841" r:id="rId17"/>
    <p:sldLayoutId id="2147484842" r:id="rId18"/>
    <p:sldLayoutId id="2147484843" r:id="rId19"/>
    <p:sldLayoutId id="2147484931" r:id="rId20"/>
    <p:sldLayoutId id="2147484787" r:id="rId21"/>
    <p:sldLayoutId id="2147484640" r:id="rId22"/>
    <p:sldLayoutId id="2147484583" r:id="rId23"/>
    <p:sldLayoutId id="2147484671" r:id="rId24"/>
    <p:sldLayoutId id="2147484585" r:id="rId25"/>
    <p:sldLayoutId id="2147484299" r:id="rId26"/>
    <p:sldLayoutId id="2147484263" r:id="rId27"/>
    <p:sldLayoutId id="2147485138" r:id="rId2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7"/>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79163514"/>
      </p:ext>
    </p:extLst>
  </p:cSld>
  <p:clrMap bg1="dk1" tx1="lt1" bg2="dk2" tx2="lt2" accent1="accent1" accent2="accent2" accent3="accent3" accent4="accent4" accent5="accent5" accent6="accent6" hlink="hlink" folHlink="folHlink"/>
  <p:sldLayoutIdLst>
    <p:sldLayoutId id="2147484873" r:id="rId1"/>
    <p:sldLayoutId id="2147484874" r:id="rId2"/>
    <p:sldLayoutId id="2147484904" r:id="rId3"/>
    <p:sldLayoutId id="2147484905" r:id="rId4"/>
    <p:sldLayoutId id="2147484877" r:id="rId5"/>
    <p:sldLayoutId id="2147484878" r:id="rId6"/>
    <p:sldLayoutId id="2147484879" r:id="rId7"/>
    <p:sldLayoutId id="2147484880" r:id="rId8"/>
    <p:sldLayoutId id="2147484881" r:id="rId9"/>
    <p:sldLayoutId id="2147484882" r:id="rId10"/>
    <p:sldLayoutId id="2147484883" r:id="rId11"/>
    <p:sldLayoutId id="2147484884" r:id="rId12"/>
    <p:sldLayoutId id="2147484893" r:id="rId13"/>
    <p:sldLayoutId id="2147484906" r:id="rId14"/>
    <p:sldLayoutId id="2147484907" r:id="rId15"/>
    <p:sldLayoutId id="2147484896" r:id="rId16"/>
    <p:sldLayoutId id="2147484897" r:id="rId17"/>
    <p:sldLayoutId id="2147484898" r:id="rId18"/>
    <p:sldLayoutId id="2147484899" r:id="rId19"/>
    <p:sldLayoutId id="2147484900" r:id="rId20"/>
    <p:sldLayoutId id="2147484901" r:id="rId21"/>
    <p:sldLayoutId id="2147484902" r:id="rId22"/>
    <p:sldLayoutId id="2147484903" r:id="rId23"/>
    <p:sldLayoutId id="2147485133" r:id="rId24"/>
    <p:sldLayoutId id="2147485134" r:id="rId2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9"/>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5068483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6" r:id="rId25"/>
    <p:sldLayoutId id="2147483767" r:id="rId26"/>
    <p:sldLayoutId id="2147483768" r:id="rId2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3">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49008675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765" r:id="rId21"/>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109.png"/><Relationship Id="rId18" Type="http://schemas.openxmlformats.org/officeDocument/2006/relationships/image" Target="../media/image49.svg"/><Relationship Id="rId3" Type="http://schemas.openxmlformats.org/officeDocument/2006/relationships/image" Target="../media/image100.png"/><Relationship Id="rId7" Type="http://schemas.openxmlformats.org/officeDocument/2006/relationships/image" Target="../media/image103.png"/><Relationship Id="rId12" Type="http://schemas.openxmlformats.org/officeDocument/2006/relationships/image" Target="../media/image108.svg"/><Relationship Id="rId17" Type="http://schemas.openxmlformats.org/officeDocument/2006/relationships/image" Target="../media/image112.png"/><Relationship Id="rId2" Type="http://schemas.openxmlformats.org/officeDocument/2006/relationships/notesSlide" Target="../notesSlides/notesSlide8.xml"/><Relationship Id="rId16" Type="http://schemas.openxmlformats.org/officeDocument/2006/relationships/image" Target="../media/image61.svg"/><Relationship Id="rId20" Type="http://schemas.openxmlformats.org/officeDocument/2006/relationships/image" Target="../media/image114.svg"/><Relationship Id="rId1" Type="http://schemas.openxmlformats.org/officeDocument/2006/relationships/slideLayout" Target="../slideLayouts/slideLayout7.xml"/><Relationship Id="rId6" Type="http://schemas.openxmlformats.org/officeDocument/2006/relationships/image" Target="../media/image102.sv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svg"/><Relationship Id="rId19" Type="http://schemas.openxmlformats.org/officeDocument/2006/relationships/image" Target="../media/image113.png"/><Relationship Id="rId4" Type="http://schemas.openxmlformats.org/officeDocument/2006/relationships/image" Target="../media/image53.svg"/><Relationship Id="rId9" Type="http://schemas.openxmlformats.org/officeDocument/2006/relationships/image" Target="../media/image105.png"/><Relationship Id="rId14" Type="http://schemas.openxmlformats.org/officeDocument/2006/relationships/image" Target="../media/image110.svg"/></Relationships>
</file>

<file path=ppt/slides/_rels/slide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15.png"/><Relationship Id="rId1" Type="http://schemas.openxmlformats.org/officeDocument/2006/relationships/slideLayout" Target="../slideLayouts/slideLayout4.xml"/><Relationship Id="rId5" Type="http://schemas.openxmlformats.org/officeDocument/2006/relationships/image" Target="../media/image88.svg"/><Relationship Id="rId4" Type="http://schemas.openxmlformats.org/officeDocument/2006/relationships/image" Target="../media/image116.png"/></Relationships>
</file>

<file path=ppt/slides/_rels/slide1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docs.microsoft.com/en-us/azure/frontdoor/front-door-wildcard-domain"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sv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notesSlide" Target="../notesSlides/notesSlide2.xml"/><Relationship Id="rId16" Type="http://schemas.openxmlformats.org/officeDocument/2006/relationships/image" Target="../media/image45.svg"/><Relationship Id="rId20" Type="http://schemas.openxmlformats.org/officeDocument/2006/relationships/image" Target="../media/image49.svg"/><Relationship Id="rId29"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61.sv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s>
</file>

<file path=ppt/slides/_rels/slide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3.png"/><Relationship Id="rId21" Type="http://schemas.openxmlformats.org/officeDocument/2006/relationships/image" Target="../media/image77.png"/><Relationship Id="rId7" Type="http://schemas.microsoft.com/office/2007/relationships/hdphoto" Target="../media/hdphoto2.wdp"/><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4.xml"/><Relationship Id="rId16" Type="http://schemas.openxmlformats.org/officeDocument/2006/relationships/image" Target="../media/image73.png"/><Relationship Id="rId20" Type="http://schemas.microsoft.com/office/2007/relationships/hdphoto" Target="../media/hdphoto4.wdp"/><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68.png"/><Relationship Id="rId24" Type="http://schemas.openxmlformats.org/officeDocument/2006/relationships/image" Target="../media/image80.png"/><Relationship Id="rId5" Type="http://schemas.openxmlformats.org/officeDocument/2006/relationships/image" Target="../media/image64.png"/><Relationship Id="rId15" Type="http://schemas.openxmlformats.org/officeDocument/2006/relationships/image" Target="../media/image72.png"/><Relationship Id="rId23" Type="http://schemas.openxmlformats.org/officeDocument/2006/relationships/image" Target="../media/image79.png"/><Relationship Id="rId10" Type="http://schemas.microsoft.com/office/2007/relationships/hdphoto" Target="../media/hdphoto3.wdp"/><Relationship Id="rId19" Type="http://schemas.openxmlformats.org/officeDocument/2006/relationships/image" Target="../media/image76.png"/><Relationship Id="rId4" Type="http://schemas.microsoft.com/office/2007/relationships/hdphoto" Target="../media/hdphoto1.wdp"/><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hyperlink" Target="http://aka.ms/linkedin-on-af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3.xml"/><Relationship Id="rId5" Type="http://schemas.openxmlformats.org/officeDocument/2006/relationships/image" Target="../media/image85.svg"/><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88.svg"/><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png"/><Relationship Id="rId9" Type="http://schemas.openxmlformats.org/officeDocument/2006/relationships/image" Target="../media/image95.png"/></Relationships>
</file>

<file path=ppt/slides/_rels/slide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9.svg"/><Relationship Id="rId4"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2425780"/>
            <a:ext cx="9144000" cy="1107996"/>
          </a:xfrm>
        </p:spPr>
        <p:txBody>
          <a:bodyPr/>
          <a:lstStyle/>
          <a:p>
            <a:r>
              <a:rPr lang="en-US" dirty="0"/>
              <a:t>Secure Application and Content Delivery </a:t>
            </a:r>
            <a:br>
              <a:rPr lang="en-US" dirty="0"/>
            </a:br>
            <a:r>
              <a:rPr lang="en-US" dirty="0"/>
              <a:t>with Azure</a:t>
            </a:r>
          </a:p>
        </p:txBody>
      </p:sp>
      <p:sp>
        <p:nvSpPr>
          <p:cNvPr id="5" name="Text Placeholder 4"/>
          <p:cNvSpPr>
            <a:spLocks noGrp="1"/>
          </p:cNvSpPr>
          <p:nvPr>
            <p:ph type="body" sz="quarter" idx="12"/>
          </p:nvPr>
        </p:nvSpPr>
        <p:spPr>
          <a:xfrm>
            <a:off x="584200" y="3962400"/>
            <a:ext cx="7145145" cy="276999"/>
          </a:xfrm>
        </p:spPr>
        <p:txBody>
          <a:bodyPr/>
          <a:lstStyle/>
          <a:p>
            <a:pPr marL="0" marR="0">
              <a:spcBef>
                <a:spcPts val="0"/>
              </a:spcBef>
              <a:spcAft>
                <a:spcPts val="0"/>
              </a:spcAft>
              <a:tabLst>
                <a:tab pos="7031038" algn="l"/>
              </a:tabLst>
            </a:pPr>
            <a:r>
              <a:rPr lang="en-US" sz="1800" dirty="0">
                <a:effectLst/>
                <a:latin typeface="Calibri" panose="020F0502020204030204" pitchFamily="34" charset="0"/>
                <a:ea typeface="Calibri" panose="020F0502020204030204" pitchFamily="34" charset="0"/>
              </a:rPr>
              <a:t>Sept 2020</a:t>
            </a:r>
          </a:p>
        </p:txBody>
      </p:sp>
    </p:spTree>
    <p:extLst>
      <p:ext uri="{BB962C8B-B14F-4D97-AF65-F5344CB8AC3E}">
        <p14:creationId xmlns:p14="http://schemas.microsoft.com/office/powerpoint/2010/main" val="263937986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Rounded Corners 77">
            <a:extLst>
              <a:ext uri="{FF2B5EF4-FFF2-40B4-BE49-F238E27FC236}">
                <a16:creationId xmlns:a16="http://schemas.microsoft.com/office/drawing/2014/main" id="{A1561C8A-847B-44B9-9DDB-7339E61F8022}"/>
              </a:ext>
            </a:extLst>
          </p:cNvPr>
          <p:cNvSpPr/>
          <p:nvPr/>
        </p:nvSpPr>
        <p:spPr bwMode="auto">
          <a:xfrm>
            <a:off x="8398985" y="1549829"/>
            <a:ext cx="2612511" cy="933863"/>
          </a:xfrm>
          <a:prstGeom prst="roundRect">
            <a:avLst>
              <a:gd name="adj" fmla="val 0"/>
            </a:avLst>
          </a:prstGeom>
          <a:solidFill>
            <a:srgbClr val="FFFFFF"/>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90234" tIns="186521" rIns="190234" bIns="186521" numCol="1" spcCol="0" rtlCol="0" fromWordArt="0" anchor="t" anchorCtr="0" forceAA="0" compatLnSpc="1">
            <a:prstTxWarp prst="textNoShape">
              <a:avLst/>
            </a:prstTxWarp>
            <a:noAutofit/>
          </a:bodyPr>
          <a:lstStyle/>
          <a:p>
            <a:pPr marL="0" marR="0" lvl="0" indent="0" algn="l" defTabSz="932597" rtl="0"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31" name="Title 2">
            <a:extLst>
              <a:ext uri="{FF2B5EF4-FFF2-40B4-BE49-F238E27FC236}">
                <a16:creationId xmlns:a16="http://schemas.microsoft.com/office/drawing/2014/main" id="{BBFE7DDB-1CE1-EB49-AB63-355886E80D45}"/>
              </a:ext>
            </a:extLst>
          </p:cNvPr>
          <p:cNvSpPr>
            <a:spLocks noGrp="1"/>
          </p:cNvSpPr>
          <p:nvPr>
            <p:ph type="title"/>
          </p:nvPr>
        </p:nvSpPr>
        <p:spPr>
          <a:xfrm>
            <a:off x="992035" y="271405"/>
            <a:ext cx="5336235" cy="546643"/>
          </a:xfrm>
        </p:spPr>
        <p:txBody>
          <a:bodyPr>
            <a:normAutofit fontScale="90000"/>
          </a:bodyPr>
          <a:lstStyle/>
          <a:p>
            <a:r>
              <a:rPr lang="en-US" dirty="0"/>
              <a:t>Azure WAF with Front Door</a:t>
            </a:r>
          </a:p>
        </p:txBody>
      </p:sp>
      <p:sp>
        <p:nvSpPr>
          <p:cNvPr id="97" name="Text Placeholder 1">
            <a:extLst>
              <a:ext uri="{FF2B5EF4-FFF2-40B4-BE49-F238E27FC236}">
                <a16:creationId xmlns:a16="http://schemas.microsoft.com/office/drawing/2014/main" id="{573EBE9E-A24B-4A6D-A147-12E79D7FF01C}"/>
              </a:ext>
            </a:extLst>
          </p:cNvPr>
          <p:cNvSpPr txBox="1">
            <a:spLocks/>
          </p:cNvSpPr>
          <p:nvPr/>
        </p:nvSpPr>
        <p:spPr>
          <a:xfrm>
            <a:off x="411366" y="1227316"/>
            <a:ext cx="5454322" cy="138571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1800" dirty="0">
                <a:gradFill>
                  <a:gsLst>
                    <a:gs pos="2917">
                      <a:srgbClr val="000000"/>
                    </a:gs>
                    <a:gs pos="30000">
                      <a:srgbClr val="000000"/>
                    </a:gs>
                  </a:gsLst>
                  <a:lin ang="5400000" scaled="0"/>
                </a:gradFill>
                <a:latin typeface="Segoe UI Semibold"/>
              </a:rPr>
              <a:t>Protect web applications in Azure or elsewhere</a:t>
            </a:r>
            <a:endParaRPr lang="en-US" sz="1600" dirty="0">
              <a:gradFill>
                <a:gsLst>
                  <a:gs pos="2917">
                    <a:srgbClr val="000000"/>
                  </a:gs>
                  <a:gs pos="30000">
                    <a:srgbClr val="000000"/>
                  </a:gs>
                </a:gsLst>
                <a:lin ang="5400000" scaled="0"/>
              </a:gradFill>
            </a:endParaRPr>
          </a:p>
          <a:p>
            <a:pPr marL="0" indent="0">
              <a:buNone/>
              <a:defRPr/>
            </a:pPr>
            <a:r>
              <a:rPr lang="en-US" sz="1800" dirty="0">
                <a:gradFill>
                  <a:gsLst>
                    <a:gs pos="2917">
                      <a:srgbClr val="000000"/>
                    </a:gs>
                    <a:gs pos="30000">
                      <a:srgbClr val="000000"/>
                    </a:gs>
                  </a:gsLst>
                  <a:lin ang="5400000" scaled="0"/>
                </a:gradFill>
                <a:latin typeface="Segoe UI Semibold"/>
              </a:rPr>
              <a:t>Platform managed, ease of use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Segoe UI" panose="020B0502040204020203" pitchFamily="34" charset="0"/>
              </a:rPr>
              <a:t>Highly available, scalable, performant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Segoe UI" panose="020B0502040204020203" pitchFamily="34" charset="0"/>
              </a:rPr>
              <a:t>Meet enterprise compliance standards</a:t>
            </a:r>
          </a:p>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16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Semibold"/>
              <a:ea typeface="+mn-ea"/>
              <a:cs typeface="Segoe UI" panose="020B0502040204020203" pitchFamily="34" charset="0"/>
            </a:endParaRPr>
          </a:p>
        </p:txBody>
      </p:sp>
      <p:cxnSp>
        <p:nvCxnSpPr>
          <p:cNvPr id="28" name="Straight Arrow Connector 27">
            <a:extLst>
              <a:ext uri="{FF2B5EF4-FFF2-40B4-BE49-F238E27FC236}">
                <a16:creationId xmlns:a16="http://schemas.microsoft.com/office/drawing/2014/main" id="{E0CE0895-CDAA-4D3D-B978-5FE71E308CBB}"/>
              </a:ext>
            </a:extLst>
          </p:cNvPr>
          <p:cNvCxnSpPr>
            <a:cxnSpLocks/>
          </p:cNvCxnSpPr>
          <p:nvPr/>
        </p:nvCxnSpPr>
        <p:spPr>
          <a:xfrm flipH="1">
            <a:off x="8633424" y="2702376"/>
            <a:ext cx="2817" cy="897766"/>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D77FC9C4-FE1F-4835-ABC6-41115584E2EC}"/>
              </a:ext>
            </a:extLst>
          </p:cNvPr>
          <p:cNvSpPr txBox="1"/>
          <p:nvPr/>
        </p:nvSpPr>
        <p:spPr>
          <a:xfrm>
            <a:off x="9660450" y="2515510"/>
            <a:ext cx="1401556" cy="323165"/>
          </a:xfrm>
          <a:prstGeom prst="rect">
            <a:avLst/>
          </a:prstGeom>
          <a:solidFill>
            <a:schemeClr val="bg1"/>
          </a:solidFill>
          <a:ln>
            <a:noFill/>
          </a:ln>
        </p:spPr>
        <p:txBody>
          <a:bodyPr wrap="square" lIns="0" tIns="0" rIns="0" bIns="0" rtlCol="0" anchor="ctr">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Segoe UI Semibold"/>
                <a:ea typeface="+mn-ea"/>
                <a:cs typeface="+mn-cs"/>
              </a:rPr>
              <a:t>Azure Global WAF </a:t>
            </a:r>
          </a:p>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Segoe UI Semibold"/>
                <a:ea typeface="+mn-ea"/>
                <a:cs typeface="+mn-cs"/>
              </a:rPr>
              <a:t>(Front </a:t>
            </a:r>
            <a:r>
              <a:rPr kumimoji="0" lang="en-US" sz="1050" b="0" i="0" u="none" strike="noStrike" kern="1200" cap="none" spc="0" normalizeH="0" baseline="0" noProof="0" dirty="0">
                <a:ln>
                  <a:noFill/>
                </a:ln>
                <a:solidFill>
                  <a:srgbClr val="000000"/>
                </a:solidFill>
                <a:effectLst/>
                <a:uLnTx/>
                <a:uFillTx/>
                <a:latin typeface="Segoe UI Semibold"/>
                <a:ea typeface="+mn-ea"/>
                <a:cs typeface="+mn-cs"/>
              </a:rPr>
              <a:t>Door</a:t>
            </a:r>
            <a:r>
              <a:rPr kumimoji="0" lang="en-US" sz="1050" b="1" i="0" u="none" strike="noStrike" kern="1200" cap="none" spc="0" normalizeH="0" baseline="0" noProof="0" dirty="0">
                <a:ln>
                  <a:noFill/>
                </a:ln>
                <a:solidFill>
                  <a:srgbClr val="000000"/>
                </a:solidFill>
                <a:effectLst/>
                <a:uLnTx/>
                <a:uFillTx/>
                <a:latin typeface="Segoe UI Semibold"/>
                <a:ea typeface="+mn-ea"/>
                <a:cs typeface="+mn-cs"/>
              </a:rPr>
              <a:t>)</a:t>
            </a:r>
          </a:p>
        </p:txBody>
      </p:sp>
      <p:pic>
        <p:nvPicPr>
          <p:cNvPr id="170" name="Graphic 169">
            <a:extLst>
              <a:ext uri="{FF2B5EF4-FFF2-40B4-BE49-F238E27FC236}">
                <a16:creationId xmlns:a16="http://schemas.microsoft.com/office/drawing/2014/main" id="{3CE9BEFC-CF7D-45C8-B00C-6C4B4D4158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4434" y="1654783"/>
            <a:ext cx="710428" cy="710428"/>
          </a:xfrm>
          <a:prstGeom prst="rect">
            <a:avLst/>
          </a:prstGeom>
        </p:spPr>
      </p:pic>
      <p:sp>
        <p:nvSpPr>
          <p:cNvPr id="3" name="TextBox 2">
            <a:extLst>
              <a:ext uri="{FF2B5EF4-FFF2-40B4-BE49-F238E27FC236}">
                <a16:creationId xmlns:a16="http://schemas.microsoft.com/office/drawing/2014/main" id="{3705064A-5CCC-4CDA-BA44-8647281AF426}"/>
              </a:ext>
            </a:extLst>
          </p:cNvPr>
          <p:cNvSpPr txBox="1"/>
          <p:nvPr/>
        </p:nvSpPr>
        <p:spPr>
          <a:xfrm>
            <a:off x="860931" y="3914702"/>
            <a:ext cx="5369230" cy="1692771"/>
          </a:xfrm>
          <a:prstGeom prst="rect">
            <a:avLst/>
          </a:prstGeom>
          <a:noFill/>
        </p:spPr>
        <p:txBody>
          <a:bodyPr wrap="square" lIns="0" tIns="0" rIns="0" bIns="0" rtlCol="0">
            <a:spAutoFit/>
          </a:bodyPr>
          <a:lstStyle/>
          <a:p>
            <a:pPr marL="0" lvl="1" defTabSz="914367">
              <a:spcBef>
                <a:spcPts val="1800"/>
              </a:spcBef>
              <a:buSzPct val="110000"/>
              <a:defRPr/>
            </a:pPr>
            <a:endParaRPr kumimoji="0" lang="en-US" sz="16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Semibold"/>
              <a:ea typeface="+mn-ea"/>
              <a:cs typeface="Segoe UI" panose="020B0502040204020203" pitchFamily="34" charset="0"/>
            </a:endParaRPr>
          </a:p>
          <a:p>
            <a:pPr marL="0" lvl="1" defTabSz="914367">
              <a:spcBef>
                <a:spcPts val="1800"/>
              </a:spcBef>
              <a:buSzPct val="110000"/>
              <a:defRPr/>
            </a:pPr>
            <a:r>
              <a:rPr lang="en-US" sz="1600" dirty="0">
                <a:gradFill>
                  <a:gsLst>
                    <a:gs pos="1250">
                      <a:srgbClr val="000000"/>
                    </a:gs>
                    <a:gs pos="100000">
                      <a:srgbClr val="000000"/>
                    </a:gs>
                  </a:gsLst>
                  <a:lin ang="5400000" scaled="0"/>
                </a:gradFill>
                <a:latin typeface="Segoe UI"/>
                <a:cs typeface="Segoe UI" panose="020B0502040204020203" pitchFamily="34" charset="0"/>
              </a:rPr>
              <a:t>Preconfigured OWASP rules, bot protection integrated with Microsoft threat intelligence, powerful custom rules, rate limiting at edge</a:t>
            </a:r>
          </a:p>
          <a:p>
            <a:pPr marL="0" marR="0" lvl="1" indent="0" algn="l" defTabSz="914367" rtl="0" eaLnBrk="1" fontAlgn="auto" latinLnBrk="0" hangingPunct="1">
              <a:lnSpc>
                <a:spcPct val="100000"/>
              </a:lnSpc>
              <a:spcBef>
                <a:spcPts val="1800"/>
              </a:spcBef>
              <a:spcAft>
                <a:spcPts val="0"/>
              </a:spcAft>
              <a:buClrTx/>
              <a:buSzPct val="110000"/>
              <a:buFontTx/>
              <a:buNone/>
              <a:tabLst/>
              <a:defRPr/>
            </a:pP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15" name="Rectangle: Rounded Corners 114">
            <a:extLst>
              <a:ext uri="{FF2B5EF4-FFF2-40B4-BE49-F238E27FC236}">
                <a16:creationId xmlns:a16="http://schemas.microsoft.com/office/drawing/2014/main" id="{27D37E62-1BF6-4C8D-9304-BB803DBA1495}"/>
              </a:ext>
            </a:extLst>
          </p:cNvPr>
          <p:cNvSpPr/>
          <p:nvPr/>
        </p:nvSpPr>
        <p:spPr bwMode="auto">
          <a:xfrm>
            <a:off x="10987532" y="4289137"/>
            <a:ext cx="822960" cy="822960"/>
          </a:xfrm>
          <a:prstGeom prst="roundRect">
            <a:avLst>
              <a:gd name="adj" fmla="val 0"/>
            </a:avLst>
          </a:prstGeom>
          <a:solidFill>
            <a:srgbClr val="FFFFFF"/>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90234" tIns="186521" rIns="190234" bIns="186521" numCol="1" spcCol="0" rtlCol="0" fromWordArt="0" anchor="t" anchorCtr="0" forceAA="0" compatLnSpc="1">
            <a:prstTxWarp prst="textNoShape">
              <a:avLst/>
            </a:prstTxWarp>
            <a:noAutofit/>
          </a:bodyPr>
          <a:lstStyle/>
          <a:p>
            <a:pPr marL="0" marR="0" lvl="0" indent="0" algn="l" defTabSz="932597" rtl="0"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116" name="Rectangle: Rounded Corners 115">
            <a:extLst>
              <a:ext uri="{FF2B5EF4-FFF2-40B4-BE49-F238E27FC236}">
                <a16:creationId xmlns:a16="http://schemas.microsoft.com/office/drawing/2014/main" id="{393A9EF3-43B1-4F5D-9297-D2D51C6032B2}"/>
              </a:ext>
            </a:extLst>
          </p:cNvPr>
          <p:cNvSpPr/>
          <p:nvPr/>
        </p:nvSpPr>
        <p:spPr bwMode="auto">
          <a:xfrm>
            <a:off x="9869461" y="4289137"/>
            <a:ext cx="822960" cy="822960"/>
          </a:xfrm>
          <a:prstGeom prst="roundRect">
            <a:avLst>
              <a:gd name="adj" fmla="val 0"/>
            </a:avLst>
          </a:prstGeom>
          <a:solidFill>
            <a:srgbClr val="FFFFFF"/>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90234" tIns="186521" rIns="190234" bIns="186521" numCol="1" spcCol="0" rtlCol="0" fromWordArt="0" anchor="t" anchorCtr="0" forceAA="0" compatLnSpc="1">
            <a:prstTxWarp prst="textNoShape">
              <a:avLst/>
            </a:prstTxWarp>
            <a:noAutofit/>
          </a:bodyPr>
          <a:lstStyle/>
          <a:p>
            <a:pPr marL="0" marR="0" lvl="0" indent="0" algn="l" defTabSz="932597" rtl="0"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117" name="TextBox 116">
            <a:extLst>
              <a:ext uri="{FF2B5EF4-FFF2-40B4-BE49-F238E27FC236}">
                <a16:creationId xmlns:a16="http://schemas.microsoft.com/office/drawing/2014/main" id="{09708448-D62D-4A9E-9BDA-343E4CB35F00}"/>
              </a:ext>
            </a:extLst>
          </p:cNvPr>
          <p:cNvSpPr txBox="1"/>
          <p:nvPr/>
        </p:nvSpPr>
        <p:spPr>
          <a:xfrm>
            <a:off x="9869461" y="5247356"/>
            <a:ext cx="822960" cy="161583"/>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w="3175">
                  <a:noFill/>
                </a:ln>
                <a:solidFill>
                  <a:srgbClr val="000000"/>
                </a:solidFill>
                <a:effectLst/>
                <a:uLnTx/>
                <a:uFillTx/>
                <a:latin typeface="Segoe UI Semibold"/>
                <a:ea typeface="+mn-ea"/>
                <a:cs typeface="Segoe UI Semilight" panose="020B0402040204020203" pitchFamily="34" charset="0"/>
              </a:rPr>
              <a:t>Other Cloud</a:t>
            </a:r>
          </a:p>
        </p:txBody>
      </p:sp>
      <p:sp>
        <p:nvSpPr>
          <p:cNvPr id="118" name="TextBox 117">
            <a:extLst>
              <a:ext uri="{FF2B5EF4-FFF2-40B4-BE49-F238E27FC236}">
                <a16:creationId xmlns:a16="http://schemas.microsoft.com/office/drawing/2014/main" id="{FE3A3E48-FEE8-48A6-9B2B-84C7F58754FA}"/>
              </a:ext>
            </a:extLst>
          </p:cNvPr>
          <p:cNvSpPr txBox="1"/>
          <p:nvPr/>
        </p:nvSpPr>
        <p:spPr>
          <a:xfrm>
            <a:off x="10987532" y="5247356"/>
            <a:ext cx="822960" cy="161583"/>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rPr>
              <a:t>On-premises</a:t>
            </a:r>
          </a:p>
        </p:txBody>
      </p:sp>
      <p:grpSp>
        <p:nvGrpSpPr>
          <p:cNvPr id="119" name="Group 118">
            <a:extLst>
              <a:ext uri="{FF2B5EF4-FFF2-40B4-BE49-F238E27FC236}">
                <a16:creationId xmlns:a16="http://schemas.microsoft.com/office/drawing/2014/main" id="{AAC47CBA-C246-4C13-BDAF-626CE41FCF68}"/>
              </a:ext>
            </a:extLst>
          </p:cNvPr>
          <p:cNvGrpSpPr/>
          <p:nvPr/>
        </p:nvGrpSpPr>
        <p:grpSpPr>
          <a:xfrm>
            <a:off x="8038732" y="3592782"/>
            <a:ext cx="3347501" cy="746674"/>
            <a:chOff x="8045419" y="4223072"/>
            <a:chExt cx="3185330" cy="341327"/>
          </a:xfrm>
        </p:grpSpPr>
        <p:cxnSp>
          <p:nvCxnSpPr>
            <p:cNvPr id="120" name="Straight Connector 119">
              <a:extLst>
                <a:ext uri="{FF2B5EF4-FFF2-40B4-BE49-F238E27FC236}">
                  <a16:creationId xmlns:a16="http://schemas.microsoft.com/office/drawing/2014/main" id="{467A4A61-CA25-4A83-9A5E-C59E701C6CB9}"/>
                </a:ext>
              </a:extLst>
            </p:cNvPr>
            <p:cNvCxnSpPr>
              <a:cxnSpLocks/>
            </p:cNvCxnSpPr>
            <p:nvPr/>
          </p:nvCxnSpPr>
          <p:spPr>
            <a:xfrm>
              <a:off x="8045419" y="4229801"/>
              <a:ext cx="3185330" cy="0"/>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B3FFF797-EB6C-4FCE-ABA8-FADC0E3A0350}"/>
                </a:ext>
              </a:extLst>
            </p:cNvPr>
            <p:cNvCxnSpPr>
              <a:cxnSpLocks/>
            </p:cNvCxnSpPr>
            <p:nvPr/>
          </p:nvCxnSpPr>
          <p:spPr>
            <a:xfrm flipH="1">
              <a:off x="8050864" y="4228963"/>
              <a:ext cx="1" cy="334598"/>
            </a:xfrm>
            <a:prstGeom prst="straightConnector1">
              <a:avLst/>
            </a:prstGeom>
            <a:ln w="19050">
              <a:solidFill>
                <a:schemeClr val="accent1"/>
              </a:solidFill>
              <a:headEnd type="none" w="lg" len="med"/>
              <a:tailEnd type="arrow" w="sm" len="sm"/>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54D3488B-9362-439B-9149-D988B65556EF}"/>
                </a:ext>
              </a:extLst>
            </p:cNvPr>
            <p:cNvCxnSpPr>
              <a:cxnSpLocks/>
            </p:cNvCxnSpPr>
            <p:nvPr/>
          </p:nvCxnSpPr>
          <p:spPr>
            <a:xfrm flipH="1">
              <a:off x="10138893" y="4223072"/>
              <a:ext cx="1" cy="334598"/>
            </a:xfrm>
            <a:prstGeom prst="straightConnector1">
              <a:avLst/>
            </a:prstGeom>
            <a:ln w="19050">
              <a:solidFill>
                <a:schemeClr val="accent1"/>
              </a:solidFill>
              <a:headEnd type="none" w="lg" len="med"/>
              <a:tailEnd type="arrow" w="sm" len="sm"/>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A4F5327-B9D7-42DD-A5D6-CE3AD1D9C9AC}"/>
                </a:ext>
              </a:extLst>
            </p:cNvPr>
            <p:cNvCxnSpPr>
              <a:cxnSpLocks/>
            </p:cNvCxnSpPr>
            <p:nvPr/>
          </p:nvCxnSpPr>
          <p:spPr>
            <a:xfrm flipH="1">
              <a:off x="11230748" y="4229801"/>
              <a:ext cx="1" cy="334598"/>
            </a:xfrm>
            <a:prstGeom prst="straightConnector1">
              <a:avLst/>
            </a:prstGeom>
            <a:ln w="19050">
              <a:solidFill>
                <a:schemeClr val="accent1"/>
              </a:solidFill>
              <a:headEnd type="none" w="lg" len="med"/>
              <a:tailEnd type="arrow" w="sm" len="sm"/>
            </a:ln>
          </p:spPr>
          <p:style>
            <a:lnRef idx="1">
              <a:schemeClr val="accent1"/>
            </a:lnRef>
            <a:fillRef idx="0">
              <a:schemeClr val="accent1"/>
            </a:fillRef>
            <a:effectRef idx="0">
              <a:schemeClr val="accent1"/>
            </a:effectRef>
            <a:fontRef idx="minor">
              <a:schemeClr val="tx1"/>
            </a:fontRef>
          </p:style>
        </p:cxnSp>
      </p:grpSp>
      <p:sp>
        <p:nvSpPr>
          <p:cNvPr id="125" name="Freeform: Shape 124">
            <a:extLst>
              <a:ext uri="{FF2B5EF4-FFF2-40B4-BE49-F238E27FC236}">
                <a16:creationId xmlns:a16="http://schemas.microsoft.com/office/drawing/2014/main" id="{FD06C178-1A6F-4EF1-8E10-DD9209CF0342}"/>
              </a:ext>
            </a:extLst>
          </p:cNvPr>
          <p:cNvSpPr/>
          <p:nvPr/>
        </p:nvSpPr>
        <p:spPr>
          <a:xfrm>
            <a:off x="9775533" y="4999793"/>
            <a:ext cx="250391" cy="181886"/>
          </a:xfrm>
          <a:custGeom>
            <a:avLst/>
            <a:gdLst>
              <a:gd name="connsiteX0" fmla="*/ 631438 w 631438"/>
              <a:gd name="connsiteY0" fmla="*/ 315763 h 458682"/>
              <a:gd name="connsiteX1" fmla="*/ 508308 w 631438"/>
              <a:gd name="connsiteY1" fmla="*/ 175443 h 458682"/>
              <a:gd name="connsiteX2" fmla="*/ 324138 w 631438"/>
              <a:gd name="connsiteY2" fmla="*/ 44 h 458682"/>
              <a:gd name="connsiteX3" fmla="*/ 148739 w 631438"/>
              <a:gd name="connsiteY3" fmla="*/ 121771 h 458682"/>
              <a:gd name="connsiteX4" fmla="*/ 0 w 631438"/>
              <a:gd name="connsiteY4" fmla="*/ 290154 h 458682"/>
              <a:gd name="connsiteX5" fmla="*/ 177855 w 631438"/>
              <a:gd name="connsiteY5" fmla="*/ 458538 h 458682"/>
              <a:gd name="connsiteX6" fmla="*/ 193290 w 631438"/>
              <a:gd name="connsiteY6" fmla="*/ 458538 h 458682"/>
              <a:gd name="connsiteX7" fmla="*/ 481296 w 631438"/>
              <a:gd name="connsiteY7" fmla="*/ 458538 h 458682"/>
              <a:gd name="connsiteX8" fmla="*/ 489014 w 631438"/>
              <a:gd name="connsiteY8" fmla="*/ 458538 h 458682"/>
              <a:gd name="connsiteX9" fmla="*/ 631438 w 631438"/>
              <a:gd name="connsiteY9" fmla="*/ 315763 h 45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438" h="458682">
                <a:moveTo>
                  <a:pt x="631438" y="315763"/>
                </a:moveTo>
                <a:cubicBezTo>
                  <a:pt x="630301" y="245144"/>
                  <a:pt x="578180" y="185745"/>
                  <a:pt x="508308" y="175443"/>
                </a:cubicBezTo>
                <a:cubicBezTo>
                  <a:pt x="505628" y="76265"/>
                  <a:pt x="423330" y="-2116"/>
                  <a:pt x="324138" y="44"/>
                </a:cubicBezTo>
                <a:cubicBezTo>
                  <a:pt x="245750" y="-759"/>
                  <a:pt x="175412" y="48056"/>
                  <a:pt x="148739" y="121771"/>
                </a:cubicBezTo>
                <a:cubicBezTo>
                  <a:pt x="64035" y="132820"/>
                  <a:pt x="510" y="204734"/>
                  <a:pt x="0" y="290154"/>
                </a:cubicBezTo>
                <a:cubicBezTo>
                  <a:pt x="2676" y="385740"/>
                  <a:pt x="82268" y="461092"/>
                  <a:pt x="177855" y="458538"/>
                </a:cubicBezTo>
                <a:lnTo>
                  <a:pt x="193290" y="458538"/>
                </a:lnTo>
                <a:lnTo>
                  <a:pt x="481296" y="458538"/>
                </a:lnTo>
                <a:cubicBezTo>
                  <a:pt x="483864" y="458731"/>
                  <a:pt x="486446" y="458731"/>
                  <a:pt x="489014" y="458538"/>
                </a:cubicBezTo>
                <a:cubicBezTo>
                  <a:pt x="567256" y="457219"/>
                  <a:pt x="630312" y="394008"/>
                  <a:pt x="631438" y="315763"/>
                </a:cubicBezTo>
                <a:close/>
              </a:path>
            </a:pathLst>
          </a:custGeom>
          <a:gradFill>
            <a:gsLst>
              <a:gs pos="23000">
                <a:srgbClr val="4193E6"/>
              </a:gs>
              <a:gs pos="100000">
                <a:srgbClr val="1280DA"/>
              </a:gs>
            </a:gsLst>
            <a:lin ang="4200000" scaled="0"/>
          </a:gradFill>
          <a:ln w="349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pic>
        <p:nvPicPr>
          <p:cNvPr id="126" name="Graphic 125">
            <a:extLst>
              <a:ext uri="{FF2B5EF4-FFF2-40B4-BE49-F238E27FC236}">
                <a16:creationId xmlns:a16="http://schemas.microsoft.com/office/drawing/2014/main" id="{4ECA141D-ED5A-4BFE-BF33-939B3B44AA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30733" y="4432338"/>
            <a:ext cx="536558" cy="536558"/>
          </a:xfrm>
          <a:prstGeom prst="rect">
            <a:avLst/>
          </a:prstGeom>
        </p:spPr>
      </p:pic>
      <p:sp>
        <p:nvSpPr>
          <p:cNvPr id="128" name="Rectangle: Rounded Corners 127">
            <a:extLst>
              <a:ext uri="{FF2B5EF4-FFF2-40B4-BE49-F238E27FC236}">
                <a16:creationId xmlns:a16="http://schemas.microsoft.com/office/drawing/2014/main" id="{569C17B4-6916-46E9-AB9F-53A39671FD06}"/>
              </a:ext>
            </a:extLst>
          </p:cNvPr>
          <p:cNvSpPr/>
          <p:nvPr/>
        </p:nvSpPr>
        <p:spPr bwMode="auto">
          <a:xfrm>
            <a:off x="6896658" y="4314547"/>
            <a:ext cx="2721331" cy="822960"/>
          </a:xfrm>
          <a:prstGeom prst="roundRect">
            <a:avLst>
              <a:gd name="adj" fmla="val 0"/>
            </a:avLst>
          </a:prstGeom>
          <a:solidFill>
            <a:srgbClr val="FFFFFF"/>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90234" tIns="186521" rIns="190234" bIns="186521" numCol="1" spcCol="0" rtlCol="0" fromWordArt="0" anchor="t" anchorCtr="0" forceAA="0" compatLnSpc="1">
            <a:prstTxWarp prst="textNoShape">
              <a:avLst/>
            </a:prstTxWarp>
            <a:noAutofit/>
          </a:bodyPr>
          <a:lstStyle/>
          <a:p>
            <a:pPr marL="0" marR="0" lvl="0" indent="0" algn="l" defTabSz="932597" rtl="0"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w="3175">
                <a:noFill/>
              </a:ln>
              <a:solidFill>
                <a:srgbClr val="000000"/>
              </a:solidFill>
              <a:effectLst/>
              <a:uLnTx/>
              <a:uFillTx/>
              <a:latin typeface="Segoe UI Semibold"/>
              <a:ea typeface="+mn-ea"/>
              <a:cs typeface="Segoe UI Semilight" panose="020B0402040204020203" pitchFamily="34" charset="0"/>
            </a:endParaRPr>
          </a:p>
        </p:txBody>
      </p:sp>
      <p:sp>
        <p:nvSpPr>
          <p:cNvPr id="129" name="TextBox 128">
            <a:extLst>
              <a:ext uri="{FF2B5EF4-FFF2-40B4-BE49-F238E27FC236}">
                <a16:creationId xmlns:a16="http://schemas.microsoft.com/office/drawing/2014/main" id="{16F0FDCC-2ECF-46F2-A56C-75AE4C9E8E36}"/>
              </a:ext>
            </a:extLst>
          </p:cNvPr>
          <p:cNvSpPr txBox="1"/>
          <p:nvPr/>
        </p:nvSpPr>
        <p:spPr>
          <a:xfrm>
            <a:off x="6896657" y="5272766"/>
            <a:ext cx="1004091" cy="1615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w="3175">
                  <a:noFill/>
                </a:ln>
                <a:solidFill>
                  <a:srgbClr val="000000"/>
                </a:solidFill>
                <a:effectLst/>
                <a:uLnTx/>
                <a:uFillTx/>
                <a:latin typeface="Segoe UI Semibold"/>
                <a:ea typeface="+mn-ea"/>
                <a:cs typeface="Segoe UI Semilight" panose="020B0402040204020203" pitchFamily="34" charset="0"/>
              </a:rPr>
              <a:t>Azure regions</a:t>
            </a:r>
          </a:p>
        </p:txBody>
      </p:sp>
      <p:sp>
        <p:nvSpPr>
          <p:cNvPr id="130" name="Freeform: Shape 129">
            <a:extLst>
              <a:ext uri="{FF2B5EF4-FFF2-40B4-BE49-F238E27FC236}">
                <a16:creationId xmlns:a16="http://schemas.microsoft.com/office/drawing/2014/main" id="{3DA0D209-6DA1-4A0A-8367-A46A0B7F05F7}"/>
              </a:ext>
            </a:extLst>
          </p:cNvPr>
          <p:cNvSpPr/>
          <p:nvPr/>
        </p:nvSpPr>
        <p:spPr>
          <a:xfrm>
            <a:off x="6802991" y="5025203"/>
            <a:ext cx="250391" cy="181886"/>
          </a:xfrm>
          <a:custGeom>
            <a:avLst/>
            <a:gdLst>
              <a:gd name="connsiteX0" fmla="*/ 631438 w 631438"/>
              <a:gd name="connsiteY0" fmla="*/ 315763 h 458682"/>
              <a:gd name="connsiteX1" fmla="*/ 508308 w 631438"/>
              <a:gd name="connsiteY1" fmla="*/ 175443 h 458682"/>
              <a:gd name="connsiteX2" fmla="*/ 324138 w 631438"/>
              <a:gd name="connsiteY2" fmla="*/ 44 h 458682"/>
              <a:gd name="connsiteX3" fmla="*/ 148739 w 631438"/>
              <a:gd name="connsiteY3" fmla="*/ 121771 h 458682"/>
              <a:gd name="connsiteX4" fmla="*/ 0 w 631438"/>
              <a:gd name="connsiteY4" fmla="*/ 290154 h 458682"/>
              <a:gd name="connsiteX5" fmla="*/ 177855 w 631438"/>
              <a:gd name="connsiteY5" fmla="*/ 458538 h 458682"/>
              <a:gd name="connsiteX6" fmla="*/ 193290 w 631438"/>
              <a:gd name="connsiteY6" fmla="*/ 458538 h 458682"/>
              <a:gd name="connsiteX7" fmla="*/ 481296 w 631438"/>
              <a:gd name="connsiteY7" fmla="*/ 458538 h 458682"/>
              <a:gd name="connsiteX8" fmla="*/ 489014 w 631438"/>
              <a:gd name="connsiteY8" fmla="*/ 458538 h 458682"/>
              <a:gd name="connsiteX9" fmla="*/ 631438 w 631438"/>
              <a:gd name="connsiteY9" fmla="*/ 315763 h 45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438" h="458682">
                <a:moveTo>
                  <a:pt x="631438" y="315763"/>
                </a:moveTo>
                <a:cubicBezTo>
                  <a:pt x="630301" y="245144"/>
                  <a:pt x="578180" y="185745"/>
                  <a:pt x="508308" y="175443"/>
                </a:cubicBezTo>
                <a:cubicBezTo>
                  <a:pt x="505628" y="76265"/>
                  <a:pt x="423330" y="-2116"/>
                  <a:pt x="324138" y="44"/>
                </a:cubicBezTo>
                <a:cubicBezTo>
                  <a:pt x="245750" y="-759"/>
                  <a:pt x="175412" y="48056"/>
                  <a:pt x="148739" y="121771"/>
                </a:cubicBezTo>
                <a:cubicBezTo>
                  <a:pt x="64035" y="132820"/>
                  <a:pt x="510" y="204734"/>
                  <a:pt x="0" y="290154"/>
                </a:cubicBezTo>
                <a:cubicBezTo>
                  <a:pt x="2676" y="385740"/>
                  <a:pt x="82268" y="461092"/>
                  <a:pt x="177855" y="458538"/>
                </a:cubicBezTo>
                <a:lnTo>
                  <a:pt x="193290" y="458538"/>
                </a:lnTo>
                <a:lnTo>
                  <a:pt x="481296" y="458538"/>
                </a:lnTo>
                <a:cubicBezTo>
                  <a:pt x="483864" y="458731"/>
                  <a:pt x="486446" y="458731"/>
                  <a:pt x="489014" y="458538"/>
                </a:cubicBezTo>
                <a:cubicBezTo>
                  <a:pt x="567256" y="457219"/>
                  <a:pt x="630312" y="394008"/>
                  <a:pt x="631438" y="315763"/>
                </a:cubicBezTo>
                <a:close/>
              </a:path>
            </a:pathLst>
          </a:custGeom>
          <a:gradFill>
            <a:gsLst>
              <a:gs pos="23000">
                <a:srgbClr val="4193E6"/>
              </a:gs>
              <a:gs pos="100000">
                <a:srgbClr val="1280DA"/>
              </a:gs>
            </a:gsLst>
            <a:lin ang="4200000" scaled="0"/>
          </a:gradFill>
          <a:ln w="349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31" name="Group 130">
            <a:extLst>
              <a:ext uri="{FF2B5EF4-FFF2-40B4-BE49-F238E27FC236}">
                <a16:creationId xmlns:a16="http://schemas.microsoft.com/office/drawing/2014/main" id="{863692AF-939F-4417-8F28-4EE194456387}"/>
              </a:ext>
            </a:extLst>
          </p:cNvPr>
          <p:cNvGrpSpPr/>
          <p:nvPr/>
        </p:nvGrpSpPr>
        <p:grpSpPr>
          <a:xfrm>
            <a:off x="8022684" y="4478975"/>
            <a:ext cx="1215726" cy="494105"/>
            <a:chOff x="7849275" y="4728827"/>
            <a:chExt cx="1215726" cy="494105"/>
          </a:xfrm>
        </p:grpSpPr>
        <p:pic>
          <p:nvPicPr>
            <p:cNvPr id="132" name="Graphic 131">
              <a:extLst>
                <a:ext uri="{FF2B5EF4-FFF2-40B4-BE49-F238E27FC236}">
                  <a16:creationId xmlns:a16="http://schemas.microsoft.com/office/drawing/2014/main" id="{A6238533-A1D8-4DBE-AFDB-573AAC2C8B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66875" y="4776816"/>
              <a:ext cx="398126" cy="398126"/>
            </a:xfrm>
            <a:prstGeom prst="rect">
              <a:avLst/>
            </a:prstGeom>
          </p:spPr>
        </p:pic>
        <p:pic>
          <p:nvPicPr>
            <p:cNvPr id="133" name="Graphic 132">
              <a:extLst>
                <a:ext uri="{FF2B5EF4-FFF2-40B4-BE49-F238E27FC236}">
                  <a16:creationId xmlns:a16="http://schemas.microsoft.com/office/drawing/2014/main" id="{6B5A2948-ED37-4F10-ACA7-7549A3ABD1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49275" y="4728827"/>
              <a:ext cx="494105" cy="494105"/>
            </a:xfrm>
            <a:prstGeom prst="rect">
              <a:avLst/>
            </a:prstGeom>
          </p:spPr>
        </p:pic>
      </p:grpSp>
      <p:pic>
        <p:nvPicPr>
          <p:cNvPr id="137" name="Graphic 136">
            <a:extLst>
              <a:ext uri="{FF2B5EF4-FFF2-40B4-BE49-F238E27FC236}">
                <a16:creationId xmlns:a16="http://schemas.microsoft.com/office/drawing/2014/main" id="{10737817-EDE5-4463-ABC0-282376A88F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58736" y="4478412"/>
            <a:ext cx="444410" cy="444410"/>
          </a:xfrm>
          <a:prstGeom prst="rect">
            <a:avLst/>
          </a:prstGeom>
        </p:spPr>
      </p:pic>
      <p:sp>
        <p:nvSpPr>
          <p:cNvPr id="138" name="TextBox 137">
            <a:extLst>
              <a:ext uri="{FF2B5EF4-FFF2-40B4-BE49-F238E27FC236}">
                <a16:creationId xmlns:a16="http://schemas.microsoft.com/office/drawing/2014/main" id="{A2410ED6-4BD9-4FDA-A352-B157C1A0E7A8}"/>
              </a:ext>
            </a:extLst>
          </p:cNvPr>
          <p:cNvSpPr txBox="1"/>
          <p:nvPr/>
        </p:nvSpPr>
        <p:spPr>
          <a:xfrm>
            <a:off x="7038849" y="3816880"/>
            <a:ext cx="925198" cy="169277"/>
          </a:xfrm>
          <a:prstGeom prst="rect">
            <a:avLst/>
          </a:prstGeom>
          <a:noFill/>
        </p:spPr>
        <p:txBody>
          <a:bodyPr wrap="squar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Segoe UI Semibold"/>
                <a:ea typeface="+mn-ea"/>
                <a:cs typeface="Segoe UI" panose="020B0502040204020203" pitchFamily="34" charset="0"/>
              </a:rPr>
              <a:t>Valid requests</a:t>
            </a:r>
          </a:p>
        </p:txBody>
      </p:sp>
      <p:sp>
        <p:nvSpPr>
          <p:cNvPr id="6" name="Rectangle 5">
            <a:extLst>
              <a:ext uri="{FF2B5EF4-FFF2-40B4-BE49-F238E27FC236}">
                <a16:creationId xmlns:a16="http://schemas.microsoft.com/office/drawing/2014/main" id="{F2216676-7CFF-4900-8F9A-93D84045EFD9}"/>
              </a:ext>
            </a:extLst>
          </p:cNvPr>
          <p:cNvSpPr/>
          <p:nvPr/>
        </p:nvSpPr>
        <p:spPr>
          <a:xfrm>
            <a:off x="777892" y="2983810"/>
            <a:ext cx="4978829" cy="830997"/>
          </a:xfrm>
          <a:prstGeom prst="rect">
            <a:avLst/>
          </a:prstGeom>
        </p:spPr>
        <p:txBody>
          <a:bodyPr wrap="square">
            <a:spAutoFit/>
          </a:bodyPr>
          <a:lstStyle/>
          <a:p>
            <a:pPr marL="0" marR="0" lvl="1" indent="0" algn="l" defTabSz="914367" rtl="0" eaLnBrk="1" fontAlgn="auto" latinLnBrk="0" hangingPunct="1">
              <a:lnSpc>
                <a:spcPct val="100000"/>
              </a:lnSpc>
              <a:spcBef>
                <a:spcPts val="1800"/>
              </a:spcBef>
              <a:spcAft>
                <a:spcPts val="0"/>
              </a:spcAft>
              <a:buClrTx/>
              <a:buSzPct val="110000"/>
              <a:buFontTx/>
              <a:buNone/>
              <a:tabLst/>
              <a:defRPr/>
            </a:pPr>
            <a:r>
              <a:rPr kumimoji="0" lang="en-US" sz="1600" b="0" i="0" u="none" strike="noStrike" kern="1200" cap="none" spc="0" normalizeH="0" baseline="0" noProof="0" dirty="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Integrated with Azure Front Door at network edge, combine application acceleration, caching, and protection for public facing web applications</a:t>
            </a:r>
          </a:p>
        </p:txBody>
      </p:sp>
      <p:cxnSp>
        <p:nvCxnSpPr>
          <p:cNvPr id="47" name="Straight Arrow Connector 46">
            <a:extLst>
              <a:ext uri="{FF2B5EF4-FFF2-40B4-BE49-F238E27FC236}">
                <a16:creationId xmlns:a16="http://schemas.microsoft.com/office/drawing/2014/main" id="{258A2E63-1294-4E2B-AA26-9556D4AA8667}"/>
              </a:ext>
            </a:extLst>
          </p:cNvPr>
          <p:cNvCxnSpPr>
            <a:cxnSpLocks/>
          </p:cNvCxnSpPr>
          <p:nvPr/>
        </p:nvCxnSpPr>
        <p:spPr>
          <a:xfrm>
            <a:off x="10473968" y="2838675"/>
            <a:ext cx="0" cy="768841"/>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24814DA3-80BC-405F-8060-DB099F8512D6}"/>
              </a:ext>
            </a:extLst>
          </p:cNvPr>
          <p:cNvSpPr/>
          <p:nvPr/>
        </p:nvSpPr>
        <p:spPr>
          <a:xfrm>
            <a:off x="7147555" y="1177263"/>
            <a:ext cx="1487278" cy="41549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gradFill>
                  <a:gsLst>
                    <a:gs pos="2917">
                      <a:srgbClr val="2F2F2F"/>
                    </a:gs>
                    <a:gs pos="30000">
                      <a:srgbClr val="2F2F2F"/>
                    </a:gs>
                  </a:gsLst>
                  <a:lin ang="5400000" scaled="0"/>
                </a:gradFill>
                <a:effectLst/>
                <a:uLnTx/>
                <a:uFillTx/>
                <a:latin typeface="Segoe UI Semibold"/>
                <a:ea typeface="+mn-ea"/>
                <a:cs typeface="+mn-cs"/>
              </a:rPr>
              <a:t>Network Edge Locations</a:t>
            </a:r>
          </a:p>
        </p:txBody>
      </p:sp>
      <p:grpSp>
        <p:nvGrpSpPr>
          <p:cNvPr id="51" name="Group 50">
            <a:extLst>
              <a:ext uri="{FF2B5EF4-FFF2-40B4-BE49-F238E27FC236}">
                <a16:creationId xmlns:a16="http://schemas.microsoft.com/office/drawing/2014/main" id="{BA2D0413-C212-4C9B-9656-921C5E8720AB}"/>
              </a:ext>
            </a:extLst>
          </p:cNvPr>
          <p:cNvGrpSpPr/>
          <p:nvPr/>
        </p:nvGrpSpPr>
        <p:grpSpPr>
          <a:xfrm>
            <a:off x="7986758" y="1611808"/>
            <a:ext cx="391305" cy="415498"/>
            <a:chOff x="5635276" y="2598420"/>
            <a:chExt cx="898893" cy="954469"/>
          </a:xfrm>
        </p:grpSpPr>
        <p:grpSp>
          <p:nvGrpSpPr>
            <p:cNvPr id="52" name="globe" descr="globe, earth">
              <a:extLst>
                <a:ext uri="{FF2B5EF4-FFF2-40B4-BE49-F238E27FC236}">
                  <a16:creationId xmlns:a16="http://schemas.microsoft.com/office/drawing/2014/main" id="{0FFBC92F-4756-4FBD-B40A-8200A3DC2D68}"/>
                </a:ext>
              </a:extLst>
            </p:cNvPr>
            <p:cNvGrpSpPr/>
            <p:nvPr/>
          </p:nvGrpSpPr>
          <p:grpSpPr>
            <a:xfrm>
              <a:off x="5635276" y="2660708"/>
              <a:ext cx="892186" cy="892181"/>
              <a:chOff x="8617744" y="2840833"/>
              <a:chExt cx="896936" cy="896934"/>
            </a:xfrm>
          </p:grpSpPr>
          <p:sp>
            <p:nvSpPr>
              <p:cNvPr id="56" name="Oval 55">
                <a:extLst>
                  <a:ext uri="{FF2B5EF4-FFF2-40B4-BE49-F238E27FC236}">
                    <a16:creationId xmlns:a16="http://schemas.microsoft.com/office/drawing/2014/main" id="{D19351DD-25A6-4E8F-8959-8747F9B8CCFD}"/>
                  </a:ext>
                </a:extLst>
              </p:cNvPr>
              <p:cNvSpPr/>
              <p:nvPr/>
            </p:nvSpPr>
            <p:spPr bwMode="auto">
              <a:xfrm>
                <a:off x="8618568" y="2840833"/>
                <a:ext cx="896112" cy="896112"/>
              </a:xfrm>
              <a:prstGeom prst="ellipse">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7" name="Group 4">
                <a:extLst>
                  <a:ext uri="{FF2B5EF4-FFF2-40B4-BE49-F238E27FC236}">
                    <a16:creationId xmlns:a16="http://schemas.microsoft.com/office/drawing/2014/main" id="{176D3306-0DCF-4755-AEE1-3862328D4B71}"/>
                  </a:ext>
                </a:extLst>
              </p:cNvPr>
              <p:cNvGrpSpPr>
                <a:grpSpLocks noChangeAspect="1"/>
              </p:cNvGrpSpPr>
              <p:nvPr/>
            </p:nvGrpSpPr>
            <p:grpSpPr bwMode="auto">
              <a:xfrm>
                <a:off x="8617744" y="2840833"/>
                <a:ext cx="896936" cy="896934"/>
                <a:chOff x="2177" y="498"/>
                <a:chExt cx="3324" cy="3324"/>
              </a:xfrm>
              <a:solidFill>
                <a:srgbClr val="243A5E"/>
              </a:solidFill>
            </p:grpSpPr>
            <p:sp>
              <p:nvSpPr>
                <p:cNvPr id="58" name="Freeform 5">
                  <a:extLst>
                    <a:ext uri="{FF2B5EF4-FFF2-40B4-BE49-F238E27FC236}">
                      <a16:creationId xmlns:a16="http://schemas.microsoft.com/office/drawing/2014/main" id="{CBA29E41-FDFC-4E75-B9B5-7C4A8A9459EF}"/>
                    </a:ext>
                  </a:extLst>
                </p:cNvPr>
                <p:cNvSpPr>
                  <a:spLocks/>
                </p:cNvSpPr>
                <p:nvPr/>
              </p:nvSpPr>
              <p:spPr bwMode="auto">
                <a:xfrm>
                  <a:off x="2177" y="2063"/>
                  <a:ext cx="766" cy="1462"/>
                </a:xfrm>
                <a:custGeom>
                  <a:avLst/>
                  <a:gdLst>
                    <a:gd name="T0" fmla="*/ 429 w 435"/>
                    <a:gd name="T1" fmla="*/ 729 h 830"/>
                    <a:gd name="T2" fmla="*/ 404 w 435"/>
                    <a:gd name="T3" fmla="*/ 683 h 830"/>
                    <a:gd name="T4" fmla="*/ 411 w 435"/>
                    <a:gd name="T5" fmla="*/ 596 h 830"/>
                    <a:gd name="T6" fmla="*/ 315 w 435"/>
                    <a:gd name="T7" fmla="*/ 499 h 830"/>
                    <a:gd name="T8" fmla="*/ 255 w 435"/>
                    <a:gd name="T9" fmla="*/ 382 h 830"/>
                    <a:gd name="T10" fmla="*/ 271 w 435"/>
                    <a:gd name="T11" fmla="*/ 323 h 830"/>
                    <a:gd name="T12" fmla="*/ 266 w 435"/>
                    <a:gd name="T13" fmla="*/ 301 h 830"/>
                    <a:gd name="T14" fmla="*/ 285 w 435"/>
                    <a:gd name="T15" fmla="*/ 274 h 830"/>
                    <a:gd name="T16" fmla="*/ 313 w 435"/>
                    <a:gd name="T17" fmla="*/ 194 h 830"/>
                    <a:gd name="T18" fmla="*/ 290 w 435"/>
                    <a:gd name="T19" fmla="*/ 182 h 830"/>
                    <a:gd name="T20" fmla="*/ 263 w 435"/>
                    <a:gd name="T21" fmla="*/ 186 h 830"/>
                    <a:gd name="T22" fmla="*/ 213 w 435"/>
                    <a:gd name="T23" fmla="*/ 151 h 830"/>
                    <a:gd name="T24" fmla="*/ 177 w 435"/>
                    <a:gd name="T25" fmla="*/ 106 h 830"/>
                    <a:gd name="T26" fmla="*/ 107 w 435"/>
                    <a:gd name="T27" fmla="*/ 90 h 830"/>
                    <a:gd name="T28" fmla="*/ 35 w 435"/>
                    <a:gd name="T29" fmla="*/ 47 h 830"/>
                    <a:gd name="T30" fmla="*/ 1 w 435"/>
                    <a:gd name="T31" fmla="*/ 0 h 830"/>
                    <a:gd name="T32" fmla="*/ 0 w 435"/>
                    <a:gd name="T33" fmla="*/ 55 h 830"/>
                    <a:gd name="T34" fmla="*/ 404 w 435"/>
                    <a:gd name="T35" fmla="*/ 830 h 830"/>
                    <a:gd name="T36" fmla="*/ 429 w 435"/>
                    <a:gd name="T37" fmla="*/ 729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5" h="830">
                      <a:moveTo>
                        <a:pt x="429" y="729"/>
                      </a:moveTo>
                      <a:cubicBezTo>
                        <a:pt x="423" y="710"/>
                        <a:pt x="408" y="705"/>
                        <a:pt x="404" y="683"/>
                      </a:cubicBezTo>
                      <a:cubicBezTo>
                        <a:pt x="401" y="661"/>
                        <a:pt x="416" y="610"/>
                        <a:pt x="411" y="596"/>
                      </a:cubicBezTo>
                      <a:cubicBezTo>
                        <a:pt x="406" y="581"/>
                        <a:pt x="336" y="525"/>
                        <a:pt x="315" y="499"/>
                      </a:cubicBezTo>
                      <a:cubicBezTo>
                        <a:pt x="294" y="473"/>
                        <a:pt x="257" y="406"/>
                        <a:pt x="255" y="382"/>
                      </a:cubicBezTo>
                      <a:cubicBezTo>
                        <a:pt x="254" y="358"/>
                        <a:pt x="270" y="330"/>
                        <a:pt x="271" y="323"/>
                      </a:cubicBezTo>
                      <a:cubicBezTo>
                        <a:pt x="272" y="316"/>
                        <a:pt x="268" y="311"/>
                        <a:pt x="266" y="301"/>
                      </a:cubicBezTo>
                      <a:cubicBezTo>
                        <a:pt x="265" y="290"/>
                        <a:pt x="277" y="285"/>
                        <a:pt x="285" y="274"/>
                      </a:cubicBezTo>
                      <a:cubicBezTo>
                        <a:pt x="294" y="262"/>
                        <a:pt x="313" y="194"/>
                        <a:pt x="313" y="194"/>
                      </a:cubicBezTo>
                      <a:cubicBezTo>
                        <a:pt x="313" y="194"/>
                        <a:pt x="299" y="183"/>
                        <a:pt x="290" y="182"/>
                      </a:cubicBezTo>
                      <a:cubicBezTo>
                        <a:pt x="281" y="181"/>
                        <a:pt x="276" y="187"/>
                        <a:pt x="263" y="186"/>
                      </a:cubicBezTo>
                      <a:cubicBezTo>
                        <a:pt x="250" y="185"/>
                        <a:pt x="231" y="170"/>
                        <a:pt x="213" y="151"/>
                      </a:cubicBezTo>
                      <a:cubicBezTo>
                        <a:pt x="194" y="132"/>
                        <a:pt x="193" y="120"/>
                        <a:pt x="177" y="106"/>
                      </a:cubicBezTo>
                      <a:cubicBezTo>
                        <a:pt x="161" y="93"/>
                        <a:pt x="128" y="93"/>
                        <a:pt x="107" y="90"/>
                      </a:cubicBezTo>
                      <a:cubicBezTo>
                        <a:pt x="85" y="86"/>
                        <a:pt x="54" y="61"/>
                        <a:pt x="35" y="47"/>
                      </a:cubicBezTo>
                      <a:cubicBezTo>
                        <a:pt x="19" y="35"/>
                        <a:pt x="6" y="9"/>
                        <a:pt x="1" y="0"/>
                      </a:cubicBezTo>
                      <a:cubicBezTo>
                        <a:pt x="0" y="18"/>
                        <a:pt x="0" y="37"/>
                        <a:pt x="0" y="55"/>
                      </a:cubicBezTo>
                      <a:cubicBezTo>
                        <a:pt x="0" y="376"/>
                        <a:pt x="160" y="659"/>
                        <a:pt x="404" y="830"/>
                      </a:cubicBezTo>
                      <a:cubicBezTo>
                        <a:pt x="405" y="829"/>
                        <a:pt x="435" y="747"/>
                        <a:pt x="429" y="729"/>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59" name="Freeform 6">
                  <a:extLst>
                    <a:ext uri="{FF2B5EF4-FFF2-40B4-BE49-F238E27FC236}">
                      <a16:creationId xmlns:a16="http://schemas.microsoft.com/office/drawing/2014/main" id="{65BE10DF-1F27-4BEC-9C50-2056035BE5AE}"/>
                    </a:ext>
                  </a:extLst>
                </p:cNvPr>
                <p:cNvSpPr>
                  <a:spLocks/>
                </p:cNvSpPr>
                <p:nvPr/>
              </p:nvSpPr>
              <p:spPr bwMode="auto">
                <a:xfrm>
                  <a:off x="2774" y="808"/>
                  <a:ext cx="98" cy="81"/>
                </a:xfrm>
                <a:custGeom>
                  <a:avLst/>
                  <a:gdLst>
                    <a:gd name="T0" fmla="*/ 41 w 56"/>
                    <a:gd name="T1" fmla="*/ 43 h 46"/>
                    <a:gd name="T2" fmla="*/ 56 w 56"/>
                    <a:gd name="T3" fmla="*/ 0 h 46"/>
                    <a:gd name="T4" fmla="*/ 0 w 56"/>
                    <a:gd name="T5" fmla="*/ 43 h 46"/>
                    <a:gd name="T6" fmla="*/ 41 w 56"/>
                    <a:gd name="T7" fmla="*/ 43 h 46"/>
                  </a:gdLst>
                  <a:ahLst/>
                  <a:cxnLst>
                    <a:cxn ang="0">
                      <a:pos x="T0" y="T1"/>
                    </a:cxn>
                    <a:cxn ang="0">
                      <a:pos x="T2" y="T3"/>
                    </a:cxn>
                    <a:cxn ang="0">
                      <a:pos x="T4" y="T5"/>
                    </a:cxn>
                    <a:cxn ang="0">
                      <a:pos x="T6" y="T7"/>
                    </a:cxn>
                  </a:cxnLst>
                  <a:rect l="0" t="0" r="r" b="b"/>
                  <a:pathLst>
                    <a:path w="56" h="46">
                      <a:moveTo>
                        <a:pt x="41" y="43"/>
                      </a:moveTo>
                      <a:cubicBezTo>
                        <a:pt x="46" y="40"/>
                        <a:pt x="49" y="5"/>
                        <a:pt x="56" y="0"/>
                      </a:cubicBezTo>
                      <a:cubicBezTo>
                        <a:pt x="37" y="13"/>
                        <a:pt x="18" y="28"/>
                        <a:pt x="0" y="43"/>
                      </a:cubicBezTo>
                      <a:cubicBezTo>
                        <a:pt x="1" y="43"/>
                        <a:pt x="35" y="46"/>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60" name="Freeform 7">
                  <a:extLst>
                    <a:ext uri="{FF2B5EF4-FFF2-40B4-BE49-F238E27FC236}">
                      <a16:creationId xmlns:a16="http://schemas.microsoft.com/office/drawing/2014/main" id="{9C4B85D5-A724-4A01-A89A-980B1F98B221}"/>
                    </a:ext>
                  </a:extLst>
                </p:cNvPr>
                <p:cNvSpPr>
                  <a:spLocks noEditPoints="1"/>
                </p:cNvSpPr>
                <p:nvPr/>
              </p:nvSpPr>
              <p:spPr bwMode="auto">
                <a:xfrm>
                  <a:off x="2333" y="498"/>
                  <a:ext cx="3168" cy="3324"/>
                </a:xfrm>
                <a:custGeom>
                  <a:avLst/>
                  <a:gdLst>
                    <a:gd name="T0" fmla="*/ 1630 w 1799"/>
                    <a:gd name="T1" fmla="*/ 741 h 1888"/>
                    <a:gd name="T2" fmla="*/ 1732 w 1799"/>
                    <a:gd name="T3" fmla="*/ 850 h 1888"/>
                    <a:gd name="T4" fmla="*/ 1574 w 1799"/>
                    <a:gd name="T5" fmla="*/ 975 h 1888"/>
                    <a:gd name="T6" fmla="*/ 1459 w 1799"/>
                    <a:gd name="T7" fmla="*/ 770 h 1888"/>
                    <a:gd name="T8" fmla="*/ 1663 w 1799"/>
                    <a:gd name="T9" fmla="*/ 1004 h 1888"/>
                    <a:gd name="T10" fmla="*/ 1551 w 1799"/>
                    <a:gd name="T11" fmla="*/ 1367 h 1888"/>
                    <a:gd name="T12" fmla="*/ 1456 w 1799"/>
                    <a:gd name="T13" fmla="*/ 1563 h 1888"/>
                    <a:gd name="T14" fmla="*/ 1278 w 1799"/>
                    <a:gd name="T15" fmla="*/ 1690 h 1888"/>
                    <a:gd name="T16" fmla="*/ 1229 w 1799"/>
                    <a:gd name="T17" fmla="*/ 1383 h 1888"/>
                    <a:gd name="T18" fmla="*/ 1203 w 1799"/>
                    <a:gd name="T19" fmla="*/ 1132 h 1888"/>
                    <a:gd name="T20" fmla="*/ 1052 w 1799"/>
                    <a:gd name="T21" fmla="*/ 1102 h 1888"/>
                    <a:gd name="T22" fmla="*/ 879 w 1799"/>
                    <a:gd name="T23" fmla="*/ 944 h 1888"/>
                    <a:gd name="T24" fmla="*/ 961 w 1799"/>
                    <a:gd name="T25" fmla="*/ 739 h 1888"/>
                    <a:gd name="T26" fmla="*/ 1272 w 1799"/>
                    <a:gd name="T27" fmla="*/ 723 h 1888"/>
                    <a:gd name="T28" fmla="*/ 1478 w 1799"/>
                    <a:gd name="T29" fmla="*/ 665 h 1888"/>
                    <a:gd name="T30" fmla="*/ 1325 w 1799"/>
                    <a:gd name="T31" fmla="*/ 607 h 1888"/>
                    <a:gd name="T32" fmla="*/ 1248 w 1799"/>
                    <a:gd name="T33" fmla="*/ 536 h 1888"/>
                    <a:gd name="T34" fmla="*/ 1256 w 1799"/>
                    <a:gd name="T35" fmla="*/ 590 h 1888"/>
                    <a:gd name="T36" fmla="*/ 1213 w 1799"/>
                    <a:gd name="T37" fmla="*/ 562 h 1888"/>
                    <a:gd name="T38" fmla="*/ 1073 w 1799"/>
                    <a:gd name="T39" fmla="*/ 627 h 1888"/>
                    <a:gd name="T40" fmla="*/ 984 w 1799"/>
                    <a:gd name="T41" fmla="*/ 599 h 1888"/>
                    <a:gd name="T42" fmla="*/ 1045 w 1799"/>
                    <a:gd name="T43" fmla="*/ 477 h 1888"/>
                    <a:gd name="T44" fmla="*/ 1164 w 1799"/>
                    <a:gd name="T45" fmla="*/ 361 h 1888"/>
                    <a:gd name="T46" fmla="*/ 1291 w 1799"/>
                    <a:gd name="T47" fmla="*/ 336 h 1888"/>
                    <a:gd name="T48" fmla="*/ 1290 w 1799"/>
                    <a:gd name="T49" fmla="*/ 233 h 1888"/>
                    <a:gd name="T50" fmla="*/ 1201 w 1799"/>
                    <a:gd name="T51" fmla="*/ 348 h 1888"/>
                    <a:gd name="T52" fmla="*/ 1178 w 1799"/>
                    <a:gd name="T53" fmla="*/ 245 h 1888"/>
                    <a:gd name="T54" fmla="*/ 1435 w 1799"/>
                    <a:gd name="T55" fmla="*/ 210 h 1888"/>
                    <a:gd name="T56" fmla="*/ 1438 w 1799"/>
                    <a:gd name="T57" fmla="*/ 251 h 1888"/>
                    <a:gd name="T58" fmla="*/ 353 w 1799"/>
                    <a:gd name="T59" fmla="*/ 191 h 1888"/>
                    <a:gd name="T60" fmla="*/ 302 w 1799"/>
                    <a:gd name="T61" fmla="*/ 387 h 1888"/>
                    <a:gd name="T62" fmla="*/ 429 w 1799"/>
                    <a:gd name="T63" fmla="*/ 286 h 1888"/>
                    <a:gd name="T64" fmla="*/ 536 w 1799"/>
                    <a:gd name="T65" fmla="*/ 389 h 1888"/>
                    <a:gd name="T66" fmla="*/ 389 w 1799"/>
                    <a:gd name="T67" fmla="*/ 475 h 1888"/>
                    <a:gd name="T68" fmla="*/ 307 w 1799"/>
                    <a:gd name="T69" fmla="*/ 603 h 1888"/>
                    <a:gd name="T70" fmla="*/ 114 w 1799"/>
                    <a:gd name="T71" fmla="*/ 740 h 1888"/>
                    <a:gd name="T72" fmla="*/ 39 w 1799"/>
                    <a:gd name="T73" fmla="*/ 912 h 1888"/>
                    <a:gd name="T74" fmla="*/ 140 w 1799"/>
                    <a:gd name="T75" fmla="*/ 955 h 1888"/>
                    <a:gd name="T76" fmla="*/ 291 w 1799"/>
                    <a:gd name="T77" fmla="*/ 988 h 1888"/>
                    <a:gd name="T78" fmla="*/ 530 w 1799"/>
                    <a:gd name="T79" fmla="*/ 1170 h 1888"/>
                    <a:gd name="T80" fmla="*/ 632 w 1799"/>
                    <a:gd name="T81" fmla="*/ 1521 h 1888"/>
                    <a:gd name="T82" fmla="*/ 486 w 1799"/>
                    <a:gd name="T83" fmla="*/ 1700 h 1888"/>
                    <a:gd name="T84" fmla="*/ 855 w 1799"/>
                    <a:gd name="T85" fmla="*/ 1888 h 1888"/>
                    <a:gd name="T86" fmla="*/ 1091 w 1799"/>
                    <a:gd name="T87" fmla="*/ 388 h 1888"/>
                    <a:gd name="T88" fmla="*/ 1058 w 1799"/>
                    <a:gd name="T89" fmla="*/ 363 h 1888"/>
                    <a:gd name="T90" fmla="*/ 1042 w 1799"/>
                    <a:gd name="T91" fmla="*/ 409 h 1888"/>
                    <a:gd name="T92" fmla="*/ 905 w 1799"/>
                    <a:gd name="T93" fmla="*/ 257 h 1888"/>
                    <a:gd name="T94" fmla="*/ 454 w 1799"/>
                    <a:gd name="T95" fmla="*/ 99 h 1888"/>
                    <a:gd name="T96" fmla="*/ 615 w 1799"/>
                    <a:gd name="T97" fmla="*/ 67 h 1888"/>
                    <a:gd name="T98" fmla="*/ 454 w 1799"/>
                    <a:gd name="T99" fmla="*/ 99 h 1888"/>
                    <a:gd name="T100" fmla="*/ 516 w 1799"/>
                    <a:gd name="T101" fmla="*/ 249 h 1888"/>
                    <a:gd name="T102" fmla="*/ 549 w 1799"/>
                    <a:gd name="T103" fmla="*/ 504 h 1888"/>
                    <a:gd name="T104" fmla="*/ 395 w 1799"/>
                    <a:gd name="T105" fmla="*/ 225 h 1888"/>
                    <a:gd name="T106" fmla="*/ 388 w 1799"/>
                    <a:gd name="T107" fmla="*/ 198 h 1888"/>
                    <a:gd name="T108" fmla="*/ 448 w 1799"/>
                    <a:gd name="T109" fmla="*/ 145 h 1888"/>
                    <a:gd name="T110" fmla="*/ 574 w 1799"/>
                    <a:gd name="T111" fmla="*/ 240 h 1888"/>
                    <a:gd name="T112" fmla="*/ 642 w 1799"/>
                    <a:gd name="T113" fmla="*/ 228 h 1888"/>
                    <a:gd name="T114" fmla="*/ 746 w 1799"/>
                    <a:gd name="T115" fmla="*/ 46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99" h="1888">
                      <a:moveTo>
                        <a:pt x="1787" y="791"/>
                      </a:moveTo>
                      <a:cubicBezTo>
                        <a:pt x="1786" y="792"/>
                        <a:pt x="1758" y="822"/>
                        <a:pt x="1754" y="822"/>
                      </a:cubicBezTo>
                      <a:cubicBezTo>
                        <a:pt x="1751" y="822"/>
                        <a:pt x="1718" y="784"/>
                        <a:pt x="1711" y="782"/>
                      </a:cubicBezTo>
                      <a:cubicBezTo>
                        <a:pt x="1703" y="779"/>
                        <a:pt x="1679" y="779"/>
                        <a:pt x="1669" y="775"/>
                      </a:cubicBezTo>
                      <a:cubicBezTo>
                        <a:pt x="1660" y="771"/>
                        <a:pt x="1632" y="743"/>
                        <a:pt x="1630" y="741"/>
                      </a:cubicBezTo>
                      <a:cubicBezTo>
                        <a:pt x="1628" y="739"/>
                        <a:pt x="1624" y="787"/>
                        <a:pt x="1628" y="793"/>
                      </a:cubicBezTo>
                      <a:cubicBezTo>
                        <a:pt x="1633" y="799"/>
                        <a:pt x="1648" y="807"/>
                        <a:pt x="1655" y="809"/>
                      </a:cubicBezTo>
                      <a:cubicBezTo>
                        <a:pt x="1663" y="812"/>
                        <a:pt x="1678" y="825"/>
                        <a:pt x="1684" y="828"/>
                      </a:cubicBezTo>
                      <a:cubicBezTo>
                        <a:pt x="1691" y="831"/>
                        <a:pt x="1707" y="814"/>
                        <a:pt x="1713" y="814"/>
                      </a:cubicBezTo>
                      <a:cubicBezTo>
                        <a:pt x="1719" y="814"/>
                        <a:pt x="1730" y="841"/>
                        <a:pt x="1732" y="850"/>
                      </a:cubicBezTo>
                      <a:cubicBezTo>
                        <a:pt x="1734" y="859"/>
                        <a:pt x="1735" y="872"/>
                        <a:pt x="1732" y="891"/>
                      </a:cubicBezTo>
                      <a:cubicBezTo>
                        <a:pt x="1729" y="909"/>
                        <a:pt x="1712" y="918"/>
                        <a:pt x="1700" y="928"/>
                      </a:cubicBezTo>
                      <a:cubicBezTo>
                        <a:pt x="1688" y="939"/>
                        <a:pt x="1659" y="956"/>
                        <a:pt x="1644" y="965"/>
                      </a:cubicBezTo>
                      <a:cubicBezTo>
                        <a:pt x="1630" y="974"/>
                        <a:pt x="1606" y="1009"/>
                        <a:pt x="1599" y="1009"/>
                      </a:cubicBezTo>
                      <a:cubicBezTo>
                        <a:pt x="1591" y="1009"/>
                        <a:pt x="1576" y="981"/>
                        <a:pt x="1574" y="975"/>
                      </a:cubicBezTo>
                      <a:cubicBezTo>
                        <a:pt x="1571" y="969"/>
                        <a:pt x="1586" y="951"/>
                        <a:pt x="1583" y="942"/>
                      </a:cubicBezTo>
                      <a:cubicBezTo>
                        <a:pt x="1579" y="932"/>
                        <a:pt x="1565" y="923"/>
                        <a:pt x="1555" y="908"/>
                      </a:cubicBezTo>
                      <a:cubicBezTo>
                        <a:pt x="1545" y="892"/>
                        <a:pt x="1522" y="821"/>
                        <a:pt x="1506" y="804"/>
                      </a:cubicBezTo>
                      <a:cubicBezTo>
                        <a:pt x="1490" y="786"/>
                        <a:pt x="1470" y="763"/>
                        <a:pt x="1466" y="762"/>
                      </a:cubicBezTo>
                      <a:cubicBezTo>
                        <a:pt x="1463" y="761"/>
                        <a:pt x="1459" y="764"/>
                        <a:pt x="1459" y="770"/>
                      </a:cubicBezTo>
                      <a:cubicBezTo>
                        <a:pt x="1458" y="775"/>
                        <a:pt x="1465" y="822"/>
                        <a:pt x="1471" y="833"/>
                      </a:cubicBezTo>
                      <a:cubicBezTo>
                        <a:pt x="1478" y="844"/>
                        <a:pt x="1491" y="849"/>
                        <a:pt x="1498" y="860"/>
                      </a:cubicBezTo>
                      <a:cubicBezTo>
                        <a:pt x="1505" y="871"/>
                        <a:pt x="1552" y="1007"/>
                        <a:pt x="1563" y="1011"/>
                      </a:cubicBezTo>
                      <a:cubicBezTo>
                        <a:pt x="1573" y="1015"/>
                        <a:pt x="1594" y="1012"/>
                        <a:pt x="1602" y="1012"/>
                      </a:cubicBezTo>
                      <a:cubicBezTo>
                        <a:pt x="1610" y="1012"/>
                        <a:pt x="1661" y="1002"/>
                        <a:pt x="1663" y="1004"/>
                      </a:cubicBezTo>
                      <a:cubicBezTo>
                        <a:pt x="1665" y="1006"/>
                        <a:pt x="1663" y="1018"/>
                        <a:pt x="1663" y="1032"/>
                      </a:cubicBezTo>
                      <a:cubicBezTo>
                        <a:pt x="1663" y="1045"/>
                        <a:pt x="1633" y="1121"/>
                        <a:pt x="1626" y="1129"/>
                      </a:cubicBezTo>
                      <a:cubicBezTo>
                        <a:pt x="1620" y="1138"/>
                        <a:pt x="1595" y="1158"/>
                        <a:pt x="1588" y="1170"/>
                      </a:cubicBezTo>
                      <a:cubicBezTo>
                        <a:pt x="1580" y="1182"/>
                        <a:pt x="1556" y="1228"/>
                        <a:pt x="1550" y="1246"/>
                      </a:cubicBezTo>
                      <a:cubicBezTo>
                        <a:pt x="1545" y="1265"/>
                        <a:pt x="1548" y="1350"/>
                        <a:pt x="1551" y="1367"/>
                      </a:cubicBezTo>
                      <a:cubicBezTo>
                        <a:pt x="1555" y="1383"/>
                        <a:pt x="1560" y="1399"/>
                        <a:pt x="1560" y="1405"/>
                      </a:cubicBezTo>
                      <a:cubicBezTo>
                        <a:pt x="1560" y="1412"/>
                        <a:pt x="1533" y="1430"/>
                        <a:pt x="1533" y="1430"/>
                      </a:cubicBezTo>
                      <a:cubicBezTo>
                        <a:pt x="1533" y="1430"/>
                        <a:pt x="1486" y="1460"/>
                        <a:pt x="1484" y="1468"/>
                      </a:cubicBezTo>
                      <a:cubicBezTo>
                        <a:pt x="1482" y="1476"/>
                        <a:pt x="1493" y="1518"/>
                        <a:pt x="1491" y="1524"/>
                      </a:cubicBezTo>
                      <a:cubicBezTo>
                        <a:pt x="1490" y="1529"/>
                        <a:pt x="1459" y="1555"/>
                        <a:pt x="1456" y="1563"/>
                      </a:cubicBezTo>
                      <a:cubicBezTo>
                        <a:pt x="1453" y="1570"/>
                        <a:pt x="1459" y="1583"/>
                        <a:pt x="1456" y="1592"/>
                      </a:cubicBezTo>
                      <a:cubicBezTo>
                        <a:pt x="1453" y="1600"/>
                        <a:pt x="1397" y="1656"/>
                        <a:pt x="1387" y="1661"/>
                      </a:cubicBezTo>
                      <a:cubicBezTo>
                        <a:pt x="1376" y="1667"/>
                        <a:pt x="1355" y="1667"/>
                        <a:pt x="1341" y="1670"/>
                      </a:cubicBezTo>
                      <a:cubicBezTo>
                        <a:pt x="1327" y="1673"/>
                        <a:pt x="1299" y="1688"/>
                        <a:pt x="1294" y="1690"/>
                      </a:cubicBezTo>
                      <a:cubicBezTo>
                        <a:pt x="1289" y="1692"/>
                        <a:pt x="1282" y="1695"/>
                        <a:pt x="1278" y="1690"/>
                      </a:cubicBezTo>
                      <a:cubicBezTo>
                        <a:pt x="1274" y="1685"/>
                        <a:pt x="1276" y="1650"/>
                        <a:pt x="1276" y="1650"/>
                      </a:cubicBezTo>
                      <a:cubicBezTo>
                        <a:pt x="1276" y="1650"/>
                        <a:pt x="1274" y="1621"/>
                        <a:pt x="1273" y="1610"/>
                      </a:cubicBezTo>
                      <a:cubicBezTo>
                        <a:pt x="1272" y="1598"/>
                        <a:pt x="1246" y="1527"/>
                        <a:pt x="1246" y="1527"/>
                      </a:cubicBezTo>
                      <a:cubicBezTo>
                        <a:pt x="1229" y="1469"/>
                        <a:pt x="1229" y="1469"/>
                        <a:pt x="1229" y="1469"/>
                      </a:cubicBezTo>
                      <a:cubicBezTo>
                        <a:pt x="1225" y="1454"/>
                        <a:pt x="1225" y="1396"/>
                        <a:pt x="1229" y="1383"/>
                      </a:cubicBezTo>
                      <a:cubicBezTo>
                        <a:pt x="1233" y="1371"/>
                        <a:pt x="1248" y="1350"/>
                        <a:pt x="1247" y="1340"/>
                      </a:cubicBezTo>
                      <a:cubicBezTo>
                        <a:pt x="1245" y="1329"/>
                        <a:pt x="1225" y="1313"/>
                        <a:pt x="1223" y="1298"/>
                      </a:cubicBezTo>
                      <a:cubicBezTo>
                        <a:pt x="1220" y="1284"/>
                        <a:pt x="1227" y="1240"/>
                        <a:pt x="1223" y="1231"/>
                      </a:cubicBezTo>
                      <a:cubicBezTo>
                        <a:pt x="1219" y="1222"/>
                        <a:pt x="1197" y="1201"/>
                        <a:pt x="1194" y="1188"/>
                      </a:cubicBezTo>
                      <a:cubicBezTo>
                        <a:pt x="1191" y="1175"/>
                        <a:pt x="1206" y="1143"/>
                        <a:pt x="1203" y="1132"/>
                      </a:cubicBezTo>
                      <a:cubicBezTo>
                        <a:pt x="1200" y="1122"/>
                        <a:pt x="1187" y="1111"/>
                        <a:pt x="1178" y="1107"/>
                      </a:cubicBezTo>
                      <a:cubicBezTo>
                        <a:pt x="1169" y="1103"/>
                        <a:pt x="1137" y="1106"/>
                        <a:pt x="1130" y="1103"/>
                      </a:cubicBezTo>
                      <a:cubicBezTo>
                        <a:pt x="1122" y="1100"/>
                        <a:pt x="1123" y="1097"/>
                        <a:pt x="1113" y="1097"/>
                      </a:cubicBezTo>
                      <a:cubicBezTo>
                        <a:pt x="1103" y="1098"/>
                        <a:pt x="1087" y="1110"/>
                        <a:pt x="1079" y="1110"/>
                      </a:cubicBezTo>
                      <a:cubicBezTo>
                        <a:pt x="1071" y="1111"/>
                        <a:pt x="1058" y="1099"/>
                        <a:pt x="1052" y="1102"/>
                      </a:cubicBezTo>
                      <a:cubicBezTo>
                        <a:pt x="1046" y="1104"/>
                        <a:pt x="1047" y="1106"/>
                        <a:pt x="1040" y="1111"/>
                      </a:cubicBezTo>
                      <a:cubicBezTo>
                        <a:pt x="1034" y="1117"/>
                        <a:pt x="1008" y="1134"/>
                        <a:pt x="1003" y="1132"/>
                      </a:cubicBezTo>
                      <a:cubicBezTo>
                        <a:pt x="998" y="1131"/>
                        <a:pt x="974" y="1106"/>
                        <a:pt x="958" y="1091"/>
                      </a:cubicBezTo>
                      <a:cubicBezTo>
                        <a:pt x="942" y="1076"/>
                        <a:pt x="924" y="1052"/>
                        <a:pt x="912" y="1030"/>
                      </a:cubicBezTo>
                      <a:cubicBezTo>
                        <a:pt x="899" y="1007"/>
                        <a:pt x="879" y="954"/>
                        <a:pt x="879" y="944"/>
                      </a:cubicBezTo>
                      <a:cubicBezTo>
                        <a:pt x="879" y="934"/>
                        <a:pt x="896" y="919"/>
                        <a:pt x="900" y="913"/>
                      </a:cubicBezTo>
                      <a:cubicBezTo>
                        <a:pt x="904" y="906"/>
                        <a:pt x="907" y="903"/>
                        <a:pt x="906" y="895"/>
                      </a:cubicBezTo>
                      <a:cubicBezTo>
                        <a:pt x="904" y="888"/>
                        <a:pt x="895" y="883"/>
                        <a:pt x="895" y="876"/>
                      </a:cubicBezTo>
                      <a:cubicBezTo>
                        <a:pt x="895" y="869"/>
                        <a:pt x="925" y="794"/>
                        <a:pt x="931" y="783"/>
                      </a:cubicBezTo>
                      <a:cubicBezTo>
                        <a:pt x="938" y="771"/>
                        <a:pt x="952" y="748"/>
                        <a:pt x="961" y="739"/>
                      </a:cubicBezTo>
                      <a:cubicBezTo>
                        <a:pt x="971" y="729"/>
                        <a:pt x="1017" y="678"/>
                        <a:pt x="1029" y="671"/>
                      </a:cubicBezTo>
                      <a:cubicBezTo>
                        <a:pt x="1042" y="664"/>
                        <a:pt x="1082" y="654"/>
                        <a:pt x="1092" y="651"/>
                      </a:cubicBezTo>
                      <a:cubicBezTo>
                        <a:pt x="1103" y="648"/>
                        <a:pt x="1130" y="646"/>
                        <a:pt x="1157" y="646"/>
                      </a:cubicBezTo>
                      <a:cubicBezTo>
                        <a:pt x="1183" y="647"/>
                        <a:pt x="1189" y="649"/>
                        <a:pt x="1205" y="655"/>
                      </a:cubicBezTo>
                      <a:cubicBezTo>
                        <a:pt x="1222" y="661"/>
                        <a:pt x="1272" y="723"/>
                        <a:pt x="1272" y="723"/>
                      </a:cubicBezTo>
                      <a:cubicBezTo>
                        <a:pt x="1272" y="723"/>
                        <a:pt x="1286" y="700"/>
                        <a:pt x="1292" y="697"/>
                      </a:cubicBezTo>
                      <a:cubicBezTo>
                        <a:pt x="1299" y="694"/>
                        <a:pt x="1319" y="692"/>
                        <a:pt x="1327" y="693"/>
                      </a:cubicBezTo>
                      <a:cubicBezTo>
                        <a:pt x="1335" y="694"/>
                        <a:pt x="1362" y="711"/>
                        <a:pt x="1380" y="715"/>
                      </a:cubicBezTo>
                      <a:cubicBezTo>
                        <a:pt x="1398" y="719"/>
                        <a:pt x="1429" y="714"/>
                        <a:pt x="1439" y="711"/>
                      </a:cubicBezTo>
                      <a:cubicBezTo>
                        <a:pt x="1449" y="707"/>
                        <a:pt x="1480" y="674"/>
                        <a:pt x="1478" y="665"/>
                      </a:cubicBezTo>
                      <a:cubicBezTo>
                        <a:pt x="1475" y="657"/>
                        <a:pt x="1453" y="645"/>
                        <a:pt x="1445" y="644"/>
                      </a:cubicBezTo>
                      <a:cubicBezTo>
                        <a:pt x="1436" y="643"/>
                        <a:pt x="1403" y="641"/>
                        <a:pt x="1394" y="636"/>
                      </a:cubicBezTo>
                      <a:cubicBezTo>
                        <a:pt x="1385" y="631"/>
                        <a:pt x="1353" y="581"/>
                        <a:pt x="1347" y="581"/>
                      </a:cubicBezTo>
                      <a:cubicBezTo>
                        <a:pt x="1342" y="580"/>
                        <a:pt x="1333" y="582"/>
                        <a:pt x="1330" y="586"/>
                      </a:cubicBezTo>
                      <a:cubicBezTo>
                        <a:pt x="1326" y="591"/>
                        <a:pt x="1326" y="601"/>
                        <a:pt x="1325" y="607"/>
                      </a:cubicBezTo>
                      <a:cubicBezTo>
                        <a:pt x="1324" y="613"/>
                        <a:pt x="1323" y="637"/>
                        <a:pt x="1320" y="637"/>
                      </a:cubicBezTo>
                      <a:cubicBezTo>
                        <a:pt x="1318" y="637"/>
                        <a:pt x="1305" y="627"/>
                        <a:pt x="1301" y="621"/>
                      </a:cubicBezTo>
                      <a:cubicBezTo>
                        <a:pt x="1297" y="614"/>
                        <a:pt x="1291" y="607"/>
                        <a:pt x="1289" y="601"/>
                      </a:cubicBezTo>
                      <a:cubicBezTo>
                        <a:pt x="1287" y="595"/>
                        <a:pt x="1286" y="574"/>
                        <a:pt x="1283" y="565"/>
                      </a:cubicBezTo>
                      <a:cubicBezTo>
                        <a:pt x="1280" y="557"/>
                        <a:pt x="1256" y="540"/>
                        <a:pt x="1248" y="536"/>
                      </a:cubicBezTo>
                      <a:cubicBezTo>
                        <a:pt x="1241" y="533"/>
                        <a:pt x="1235" y="535"/>
                        <a:pt x="1235" y="535"/>
                      </a:cubicBezTo>
                      <a:cubicBezTo>
                        <a:pt x="1235" y="535"/>
                        <a:pt x="1238" y="545"/>
                        <a:pt x="1244" y="555"/>
                      </a:cubicBezTo>
                      <a:cubicBezTo>
                        <a:pt x="1248" y="561"/>
                        <a:pt x="1264" y="577"/>
                        <a:pt x="1264" y="584"/>
                      </a:cubicBezTo>
                      <a:cubicBezTo>
                        <a:pt x="1265" y="591"/>
                        <a:pt x="1253" y="575"/>
                        <a:pt x="1254" y="577"/>
                      </a:cubicBezTo>
                      <a:cubicBezTo>
                        <a:pt x="1255" y="579"/>
                        <a:pt x="1256" y="585"/>
                        <a:pt x="1256" y="590"/>
                      </a:cubicBezTo>
                      <a:cubicBezTo>
                        <a:pt x="1256" y="596"/>
                        <a:pt x="1254" y="602"/>
                        <a:pt x="1254" y="602"/>
                      </a:cubicBezTo>
                      <a:cubicBezTo>
                        <a:pt x="1254" y="602"/>
                        <a:pt x="1251" y="612"/>
                        <a:pt x="1247" y="613"/>
                      </a:cubicBezTo>
                      <a:cubicBezTo>
                        <a:pt x="1243" y="613"/>
                        <a:pt x="1243" y="610"/>
                        <a:pt x="1243" y="610"/>
                      </a:cubicBezTo>
                      <a:cubicBezTo>
                        <a:pt x="1243" y="610"/>
                        <a:pt x="1247" y="599"/>
                        <a:pt x="1240" y="587"/>
                      </a:cubicBezTo>
                      <a:cubicBezTo>
                        <a:pt x="1233" y="576"/>
                        <a:pt x="1219" y="569"/>
                        <a:pt x="1213" y="562"/>
                      </a:cubicBezTo>
                      <a:cubicBezTo>
                        <a:pt x="1206" y="555"/>
                        <a:pt x="1193" y="541"/>
                        <a:pt x="1182" y="536"/>
                      </a:cubicBezTo>
                      <a:cubicBezTo>
                        <a:pt x="1170" y="531"/>
                        <a:pt x="1135" y="543"/>
                        <a:pt x="1130" y="547"/>
                      </a:cubicBezTo>
                      <a:cubicBezTo>
                        <a:pt x="1126" y="550"/>
                        <a:pt x="1125" y="561"/>
                        <a:pt x="1119" y="565"/>
                      </a:cubicBezTo>
                      <a:cubicBezTo>
                        <a:pt x="1113" y="569"/>
                        <a:pt x="1097" y="573"/>
                        <a:pt x="1089" y="582"/>
                      </a:cubicBezTo>
                      <a:cubicBezTo>
                        <a:pt x="1081" y="591"/>
                        <a:pt x="1076" y="620"/>
                        <a:pt x="1073" y="627"/>
                      </a:cubicBezTo>
                      <a:cubicBezTo>
                        <a:pt x="1070" y="634"/>
                        <a:pt x="1069" y="637"/>
                        <a:pt x="1063" y="640"/>
                      </a:cubicBezTo>
                      <a:cubicBezTo>
                        <a:pt x="1058" y="644"/>
                        <a:pt x="1034" y="649"/>
                        <a:pt x="1029" y="648"/>
                      </a:cubicBezTo>
                      <a:cubicBezTo>
                        <a:pt x="1023" y="647"/>
                        <a:pt x="1015" y="628"/>
                        <a:pt x="1008" y="627"/>
                      </a:cubicBezTo>
                      <a:cubicBezTo>
                        <a:pt x="1002" y="626"/>
                        <a:pt x="990" y="629"/>
                        <a:pt x="988" y="627"/>
                      </a:cubicBezTo>
                      <a:cubicBezTo>
                        <a:pt x="985" y="626"/>
                        <a:pt x="985" y="612"/>
                        <a:pt x="984" y="599"/>
                      </a:cubicBezTo>
                      <a:cubicBezTo>
                        <a:pt x="982" y="587"/>
                        <a:pt x="983" y="564"/>
                        <a:pt x="988" y="556"/>
                      </a:cubicBezTo>
                      <a:cubicBezTo>
                        <a:pt x="993" y="548"/>
                        <a:pt x="1024" y="534"/>
                        <a:pt x="1033" y="531"/>
                      </a:cubicBezTo>
                      <a:cubicBezTo>
                        <a:pt x="1042" y="528"/>
                        <a:pt x="1063" y="536"/>
                        <a:pt x="1066" y="531"/>
                      </a:cubicBezTo>
                      <a:cubicBezTo>
                        <a:pt x="1069" y="526"/>
                        <a:pt x="1063" y="508"/>
                        <a:pt x="1062" y="501"/>
                      </a:cubicBezTo>
                      <a:cubicBezTo>
                        <a:pt x="1061" y="494"/>
                        <a:pt x="1042" y="481"/>
                        <a:pt x="1045" y="477"/>
                      </a:cubicBezTo>
                      <a:cubicBezTo>
                        <a:pt x="1048" y="473"/>
                        <a:pt x="1078" y="469"/>
                        <a:pt x="1082" y="465"/>
                      </a:cubicBezTo>
                      <a:cubicBezTo>
                        <a:pt x="1087" y="461"/>
                        <a:pt x="1124" y="405"/>
                        <a:pt x="1130" y="401"/>
                      </a:cubicBezTo>
                      <a:cubicBezTo>
                        <a:pt x="1137" y="398"/>
                        <a:pt x="1169" y="398"/>
                        <a:pt x="1169" y="398"/>
                      </a:cubicBezTo>
                      <a:cubicBezTo>
                        <a:pt x="1169" y="398"/>
                        <a:pt x="1157" y="378"/>
                        <a:pt x="1158" y="373"/>
                      </a:cubicBezTo>
                      <a:cubicBezTo>
                        <a:pt x="1158" y="369"/>
                        <a:pt x="1159" y="365"/>
                        <a:pt x="1164" y="361"/>
                      </a:cubicBezTo>
                      <a:cubicBezTo>
                        <a:pt x="1168" y="358"/>
                        <a:pt x="1177" y="355"/>
                        <a:pt x="1180" y="358"/>
                      </a:cubicBezTo>
                      <a:cubicBezTo>
                        <a:pt x="1184" y="360"/>
                        <a:pt x="1180" y="379"/>
                        <a:pt x="1183" y="387"/>
                      </a:cubicBezTo>
                      <a:cubicBezTo>
                        <a:pt x="1187" y="395"/>
                        <a:pt x="1222" y="398"/>
                        <a:pt x="1240" y="398"/>
                      </a:cubicBezTo>
                      <a:cubicBezTo>
                        <a:pt x="1259" y="399"/>
                        <a:pt x="1289" y="359"/>
                        <a:pt x="1290" y="353"/>
                      </a:cubicBezTo>
                      <a:cubicBezTo>
                        <a:pt x="1291" y="347"/>
                        <a:pt x="1289" y="342"/>
                        <a:pt x="1291" y="336"/>
                      </a:cubicBezTo>
                      <a:cubicBezTo>
                        <a:pt x="1294" y="329"/>
                        <a:pt x="1338" y="302"/>
                        <a:pt x="1338" y="302"/>
                      </a:cubicBezTo>
                      <a:cubicBezTo>
                        <a:pt x="1338" y="302"/>
                        <a:pt x="1293" y="309"/>
                        <a:pt x="1290" y="305"/>
                      </a:cubicBezTo>
                      <a:cubicBezTo>
                        <a:pt x="1286" y="300"/>
                        <a:pt x="1286" y="276"/>
                        <a:pt x="1291" y="268"/>
                      </a:cubicBezTo>
                      <a:cubicBezTo>
                        <a:pt x="1297" y="260"/>
                        <a:pt x="1307" y="235"/>
                        <a:pt x="1305" y="233"/>
                      </a:cubicBezTo>
                      <a:cubicBezTo>
                        <a:pt x="1302" y="230"/>
                        <a:pt x="1297" y="230"/>
                        <a:pt x="1290" y="233"/>
                      </a:cubicBezTo>
                      <a:cubicBezTo>
                        <a:pt x="1283" y="236"/>
                        <a:pt x="1264" y="256"/>
                        <a:pt x="1254" y="266"/>
                      </a:cubicBezTo>
                      <a:cubicBezTo>
                        <a:pt x="1244" y="277"/>
                        <a:pt x="1240" y="281"/>
                        <a:pt x="1240" y="286"/>
                      </a:cubicBezTo>
                      <a:cubicBezTo>
                        <a:pt x="1239" y="290"/>
                        <a:pt x="1250" y="307"/>
                        <a:pt x="1250" y="313"/>
                      </a:cubicBezTo>
                      <a:cubicBezTo>
                        <a:pt x="1250" y="320"/>
                        <a:pt x="1236" y="363"/>
                        <a:pt x="1232" y="364"/>
                      </a:cubicBezTo>
                      <a:cubicBezTo>
                        <a:pt x="1228" y="365"/>
                        <a:pt x="1201" y="348"/>
                        <a:pt x="1201" y="348"/>
                      </a:cubicBezTo>
                      <a:cubicBezTo>
                        <a:pt x="1201" y="348"/>
                        <a:pt x="1188" y="333"/>
                        <a:pt x="1179" y="331"/>
                      </a:cubicBezTo>
                      <a:cubicBezTo>
                        <a:pt x="1170" y="329"/>
                        <a:pt x="1149" y="350"/>
                        <a:pt x="1140" y="348"/>
                      </a:cubicBezTo>
                      <a:cubicBezTo>
                        <a:pt x="1131" y="346"/>
                        <a:pt x="1126" y="326"/>
                        <a:pt x="1126" y="317"/>
                      </a:cubicBezTo>
                      <a:cubicBezTo>
                        <a:pt x="1126" y="308"/>
                        <a:pt x="1123" y="293"/>
                        <a:pt x="1126" y="286"/>
                      </a:cubicBezTo>
                      <a:cubicBezTo>
                        <a:pt x="1134" y="271"/>
                        <a:pt x="1170" y="255"/>
                        <a:pt x="1178" y="245"/>
                      </a:cubicBezTo>
                      <a:cubicBezTo>
                        <a:pt x="1186" y="235"/>
                        <a:pt x="1188" y="222"/>
                        <a:pt x="1194" y="215"/>
                      </a:cubicBezTo>
                      <a:cubicBezTo>
                        <a:pt x="1199" y="208"/>
                        <a:pt x="1227" y="193"/>
                        <a:pt x="1236" y="190"/>
                      </a:cubicBezTo>
                      <a:cubicBezTo>
                        <a:pt x="1246" y="187"/>
                        <a:pt x="1293" y="173"/>
                        <a:pt x="1306" y="173"/>
                      </a:cubicBezTo>
                      <a:cubicBezTo>
                        <a:pt x="1319" y="173"/>
                        <a:pt x="1400" y="198"/>
                        <a:pt x="1400" y="198"/>
                      </a:cubicBezTo>
                      <a:cubicBezTo>
                        <a:pt x="1400" y="198"/>
                        <a:pt x="1429" y="206"/>
                        <a:pt x="1435" y="210"/>
                      </a:cubicBezTo>
                      <a:cubicBezTo>
                        <a:pt x="1440" y="214"/>
                        <a:pt x="1420" y="233"/>
                        <a:pt x="1412" y="233"/>
                      </a:cubicBezTo>
                      <a:cubicBezTo>
                        <a:pt x="1404" y="232"/>
                        <a:pt x="1380" y="230"/>
                        <a:pt x="1373" y="233"/>
                      </a:cubicBezTo>
                      <a:cubicBezTo>
                        <a:pt x="1367" y="235"/>
                        <a:pt x="1383" y="244"/>
                        <a:pt x="1388" y="250"/>
                      </a:cubicBezTo>
                      <a:cubicBezTo>
                        <a:pt x="1393" y="255"/>
                        <a:pt x="1408" y="266"/>
                        <a:pt x="1416" y="265"/>
                      </a:cubicBezTo>
                      <a:cubicBezTo>
                        <a:pt x="1424" y="264"/>
                        <a:pt x="1434" y="255"/>
                        <a:pt x="1438" y="251"/>
                      </a:cubicBezTo>
                      <a:cubicBezTo>
                        <a:pt x="1443" y="247"/>
                        <a:pt x="1462" y="223"/>
                        <a:pt x="1463" y="222"/>
                      </a:cubicBezTo>
                      <a:cubicBezTo>
                        <a:pt x="1299" y="83"/>
                        <a:pt x="1086" y="0"/>
                        <a:pt x="855" y="0"/>
                      </a:cubicBezTo>
                      <a:cubicBezTo>
                        <a:pt x="650" y="0"/>
                        <a:pt x="461" y="65"/>
                        <a:pt x="307" y="175"/>
                      </a:cubicBezTo>
                      <a:cubicBezTo>
                        <a:pt x="314" y="171"/>
                        <a:pt x="329" y="173"/>
                        <a:pt x="337" y="176"/>
                      </a:cubicBezTo>
                      <a:cubicBezTo>
                        <a:pt x="344" y="178"/>
                        <a:pt x="351" y="185"/>
                        <a:pt x="353" y="191"/>
                      </a:cubicBezTo>
                      <a:cubicBezTo>
                        <a:pt x="355" y="196"/>
                        <a:pt x="356" y="223"/>
                        <a:pt x="353" y="230"/>
                      </a:cubicBezTo>
                      <a:cubicBezTo>
                        <a:pt x="350" y="238"/>
                        <a:pt x="313" y="270"/>
                        <a:pt x="310" y="271"/>
                      </a:cubicBezTo>
                      <a:cubicBezTo>
                        <a:pt x="308" y="273"/>
                        <a:pt x="226" y="317"/>
                        <a:pt x="225" y="321"/>
                      </a:cubicBezTo>
                      <a:cubicBezTo>
                        <a:pt x="224" y="325"/>
                        <a:pt x="227" y="349"/>
                        <a:pt x="236" y="358"/>
                      </a:cubicBezTo>
                      <a:cubicBezTo>
                        <a:pt x="245" y="367"/>
                        <a:pt x="295" y="380"/>
                        <a:pt x="302" y="387"/>
                      </a:cubicBezTo>
                      <a:cubicBezTo>
                        <a:pt x="309" y="394"/>
                        <a:pt x="313" y="435"/>
                        <a:pt x="313" y="435"/>
                      </a:cubicBezTo>
                      <a:cubicBezTo>
                        <a:pt x="313" y="435"/>
                        <a:pt x="331" y="389"/>
                        <a:pt x="340" y="382"/>
                      </a:cubicBezTo>
                      <a:cubicBezTo>
                        <a:pt x="348" y="375"/>
                        <a:pt x="368" y="368"/>
                        <a:pt x="373" y="364"/>
                      </a:cubicBezTo>
                      <a:cubicBezTo>
                        <a:pt x="377" y="360"/>
                        <a:pt x="373" y="342"/>
                        <a:pt x="378" y="335"/>
                      </a:cubicBezTo>
                      <a:cubicBezTo>
                        <a:pt x="382" y="329"/>
                        <a:pt x="408" y="279"/>
                        <a:pt x="429" y="286"/>
                      </a:cubicBezTo>
                      <a:cubicBezTo>
                        <a:pt x="451" y="293"/>
                        <a:pt x="459" y="301"/>
                        <a:pt x="461" y="305"/>
                      </a:cubicBezTo>
                      <a:cubicBezTo>
                        <a:pt x="464" y="309"/>
                        <a:pt x="461" y="321"/>
                        <a:pt x="464" y="322"/>
                      </a:cubicBezTo>
                      <a:cubicBezTo>
                        <a:pt x="467" y="324"/>
                        <a:pt x="488" y="331"/>
                        <a:pt x="495" y="334"/>
                      </a:cubicBezTo>
                      <a:cubicBezTo>
                        <a:pt x="501" y="337"/>
                        <a:pt x="516" y="349"/>
                        <a:pt x="518" y="360"/>
                      </a:cubicBezTo>
                      <a:cubicBezTo>
                        <a:pt x="519" y="371"/>
                        <a:pt x="536" y="389"/>
                        <a:pt x="536" y="389"/>
                      </a:cubicBezTo>
                      <a:cubicBezTo>
                        <a:pt x="553" y="407"/>
                        <a:pt x="553" y="407"/>
                        <a:pt x="553" y="407"/>
                      </a:cubicBezTo>
                      <a:cubicBezTo>
                        <a:pt x="548" y="428"/>
                        <a:pt x="548" y="428"/>
                        <a:pt x="548" y="428"/>
                      </a:cubicBezTo>
                      <a:cubicBezTo>
                        <a:pt x="548" y="428"/>
                        <a:pt x="496" y="451"/>
                        <a:pt x="487" y="451"/>
                      </a:cubicBezTo>
                      <a:cubicBezTo>
                        <a:pt x="477" y="451"/>
                        <a:pt x="457" y="450"/>
                        <a:pt x="446" y="451"/>
                      </a:cubicBezTo>
                      <a:cubicBezTo>
                        <a:pt x="434" y="452"/>
                        <a:pt x="389" y="475"/>
                        <a:pt x="389" y="475"/>
                      </a:cubicBezTo>
                      <a:cubicBezTo>
                        <a:pt x="389" y="475"/>
                        <a:pt x="470" y="479"/>
                        <a:pt x="474" y="483"/>
                      </a:cubicBezTo>
                      <a:cubicBezTo>
                        <a:pt x="479" y="487"/>
                        <a:pt x="456" y="523"/>
                        <a:pt x="450" y="528"/>
                      </a:cubicBezTo>
                      <a:cubicBezTo>
                        <a:pt x="443" y="532"/>
                        <a:pt x="389" y="536"/>
                        <a:pt x="382" y="539"/>
                      </a:cubicBezTo>
                      <a:cubicBezTo>
                        <a:pt x="375" y="543"/>
                        <a:pt x="365" y="568"/>
                        <a:pt x="356" y="579"/>
                      </a:cubicBezTo>
                      <a:cubicBezTo>
                        <a:pt x="346" y="591"/>
                        <a:pt x="313" y="597"/>
                        <a:pt x="307" y="603"/>
                      </a:cubicBezTo>
                      <a:cubicBezTo>
                        <a:pt x="301" y="610"/>
                        <a:pt x="291" y="644"/>
                        <a:pt x="282" y="658"/>
                      </a:cubicBezTo>
                      <a:cubicBezTo>
                        <a:pt x="274" y="672"/>
                        <a:pt x="218" y="715"/>
                        <a:pt x="214" y="720"/>
                      </a:cubicBezTo>
                      <a:cubicBezTo>
                        <a:pt x="210" y="725"/>
                        <a:pt x="210" y="788"/>
                        <a:pt x="206" y="795"/>
                      </a:cubicBezTo>
                      <a:cubicBezTo>
                        <a:pt x="201" y="802"/>
                        <a:pt x="176" y="751"/>
                        <a:pt x="167" y="747"/>
                      </a:cubicBezTo>
                      <a:cubicBezTo>
                        <a:pt x="158" y="742"/>
                        <a:pt x="120" y="737"/>
                        <a:pt x="114" y="740"/>
                      </a:cubicBezTo>
                      <a:cubicBezTo>
                        <a:pt x="107" y="742"/>
                        <a:pt x="111" y="754"/>
                        <a:pt x="107" y="758"/>
                      </a:cubicBezTo>
                      <a:cubicBezTo>
                        <a:pt x="103" y="761"/>
                        <a:pt x="75" y="758"/>
                        <a:pt x="62" y="762"/>
                      </a:cubicBezTo>
                      <a:cubicBezTo>
                        <a:pt x="49" y="766"/>
                        <a:pt x="20" y="784"/>
                        <a:pt x="10" y="801"/>
                      </a:cubicBezTo>
                      <a:cubicBezTo>
                        <a:pt x="0" y="818"/>
                        <a:pt x="4" y="892"/>
                        <a:pt x="10" y="898"/>
                      </a:cubicBezTo>
                      <a:cubicBezTo>
                        <a:pt x="15" y="903"/>
                        <a:pt x="26" y="911"/>
                        <a:pt x="39" y="912"/>
                      </a:cubicBezTo>
                      <a:cubicBezTo>
                        <a:pt x="52" y="914"/>
                        <a:pt x="66" y="902"/>
                        <a:pt x="66" y="902"/>
                      </a:cubicBezTo>
                      <a:cubicBezTo>
                        <a:pt x="66" y="902"/>
                        <a:pt x="90" y="875"/>
                        <a:pt x="94" y="871"/>
                      </a:cubicBezTo>
                      <a:cubicBezTo>
                        <a:pt x="99" y="868"/>
                        <a:pt x="109" y="866"/>
                        <a:pt x="112" y="870"/>
                      </a:cubicBezTo>
                      <a:cubicBezTo>
                        <a:pt x="115" y="874"/>
                        <a:pt x="113" y="937"/>
                        <a:pt x="116" y="942"/>
                      </a:cubicBezTo>
                      <a:cubicBezTo>
                        <a:pt x="119" y="946"/>
                        <a:pt x="137" y="950"/>
                        <a:pt x="140" y="955"/>
                      </a:cubicBezTo>
                      <a:cubicBezTo>
                        <a:pt x="144" y="959"/>
                        <a:pt x="143" y="973"/>
                        <a:pt x="148" y="991"/>
                      </a:cubicBezTo>
                      <a:cubicBezTo>
                        <a:pt x="154" y="1010"/>
                        <a:pt x="159" y="1029"/>
                        <a:pt x="169" y="1034"/>
                      </a:cubicBezTo>
                      <a:cubicBezTo>
                        <a:pt x="178" y="1039"/>
                        <a:pt x="224" y="1055"/>
                        <a:pt x="224" y="1055"/>
                      </a:cubicBezTo>
                      <a:cubicBezTo>
                        <a:pt x="224" y="1055"/>
                        <a:pt x="222" y="1047"/>
                        <a:pt x="224" y="1041"/>
                      </a:cubicBezTo>
                      <a:cubicBezTo>
                        <a:pt x="225" y="1034"/>
                        <a:pt x="284" y="988"/>
                        <a:pt x="291" y="988"/>
                      </a:cubicBezTo>
                      <a:cubicBezTo>
                        <a:pt x="297" y="987"/>
                        <a:pt x="338" y="1028"/>
                        <a:pt x="347" y="1030"/>
                      </a:cubicBezTo>
                      <a:cubicBezTo>
                        <a:pt x="355" y="1032"/>
                        <a:pt x="410" y="1018"/>
                        <a:pt x="419" y="1025"/>
                      </a:cubicBezTo>
                      <a:cubicBezTo>
                        <a:pt x="427" y="1031"/>
                        <a:pt x="437" y="1088"/>
                        <a:pt x="449" y="1099"/>
                      </a:cubicBezTo>
                      <a:cubicBezTo>
                        <a:pt x="461" y="1110"/>
                        <a:pt x="485" y="1103"/>
                        <a:pt x="501" y="1113"/>
                      </a:cubicBezTo>
                      <a:cubicBezTo>
                        <a:pt x="516" y="1123"/>
                        <a:pt x="520" y="1156"/>
                        <a:pt x="530" y="1170"/>
                      </a:cubicBezTo>
                      <a:cubicBezTo>
                        <a:pt x="541" y="1184"/>
                        <a:pt x="694" y="1244"/>
                        <a:pt x="703" y="1258"/>
                      </a:cubicBezTo>
                      <a:cubicBezTo>
                        <a:pt x="711" y="1272"/>
                        <a:pt x="706" y="1306"/>
                        <a:pt x="699" y="1316"/>
                      </a:cubicBezTo>
                      <a:cubicBezTo>
                        <a:pt x="692" y="1326"/>
                        <a:pt x="663" y="1358"/>
                        <a:pt x="656" y="1378"/>
                      </a:cubicBezTo>
                      <a:cubicBezTo>
                        <a:pt x="650" y="1398"/>
                        <a:pt x="664" y="1445"/>
                        <a:pt x="662" y="1458"/>
                      </a:cubicBezTo>
                      <a:cubicBezTo>
                        <a:pt x="660" y="1470"/>
                        <a:pt x="639" y="1515"/>
                        <a:pt x="632" y="1521"/>
                      </a:cubicBezTo>
                      <a:cubicBezTo>
                        <a:pt x="624" y="1527"/>
                        <a:pt x="587" y="1526"/>
                        <a:pt x="578" y="1532"/>
                      </a:cubicBezTo>
                      <a:cubicBezTo>
                        <a:pt x="569" y="1538"/>
                        <a:pt x="559" y="1561"/>
                        <a:pt x="556" y="1570"/>
                      </a:cubicBezTo>
                      <a:cubicBezTo>
                        <a:pt x="554" y="1579"/>
                        <a:pt x="566" y="1590"/>
                        <a:pt x="566" y="1598"/>
                      </a:cubicBezTo>
                      <a:cubicBezTo>
                        <a:pt x="565" y="1606"/>
                        <a:pt x="537" y="1678"/>
                        <a:pt x="529" y="1683"/>
                      </a:cubicBezTo>
                      <a:cubicBezTo>
                        <a:pt x="522" y="1688"/>
                        <a:pt x="495" y="1694"/>
                        <a:pt x="486" y="1700"/>
                      </a:cubicBezTo>
                      <a:cubicBezTo>
                        <a:pt x="477" y="1706"/>
                        <a:pt x="479" y="1719"/>
                        <a:pt x="475" y="1728"/>
                      </a:cubicBezTo>
                      <a:cubicBezTo>
                        <a:pt x="471" y="1737"/>
                        <a:pt x="450" y="1748"/>
                        <a:pt x="447" y="1755"/>
                      </a:cubicBezTo>
                      <a:cubicBezTo>
                        <a:pt x="445" y="1762"/>
                        <a:pt x="451" y="1769"/>
                        <a:pt x="450" y="1776"/>
                      </a:cubicBezTo>
                      <a:cubicBezTo>
                        <a:pt x="448" y="1783"/>
                        <a:pt x="437" y="1791"/>
                        <a:pt x="437" y="1791"/>
                      </a:cubicBezTo>
                      <a:cubicBezTo>
                        <a:pt x="563" y="1853"/>
                        <a:pt x="705" y="1888"/>
                        <a:pt x="855" y="1888"/>
                      </a:cubicBezTo>
                      <a:cubicBezTo>
                        <a:pt x="1376" y="1888"/>
                        <a:pt x="1799" y="1466"/>
                        <a:pt x="1799" y="944"/>
                      </a:cubicBezTo>
                      <a:cubicBezTo>
                        <a:pt x="1799" y="892"/>
                        <a:pt x="1795" y="841"/>
                        <a:pt x="1787" y="791"/>
                      </a:cubicBezTo>
                      <a:close/>
                      <a:moveTo>
                        <a:pt x="1042" y="325"/>
                      </a:moveTo>
                      <a:cubicBezTo>
                        <a:pt x="1046" y="322"/>
                        <a:pt x="1060" y="321"/>
                        <a:pt x="1064" y="325"/>
                      </a:cubicBezTo>
                      <a:cubicBezTo>
                        <a:pt x="1068" y="329"/>
                        <a:pt x="1085" y="380"/>
                        <a:pt x="1091" y="388"/>
                      </a:cubicBezTo>
                      <a:cubicBezTo>
                        <a:pt x="1097" y="397"/>
                        <a:pt x="1115" y="409"/>
                        <a:pt x="1115" y="413"/>
                      </a:cubicBezTo>
                      <a:cubicBezTo>
                        <a:pt x="1115" y="416"/>
                        <a:pt x="1097" y="436"/>
                        <a:pt x="1091" y="441"/>
                      </a:cubicBezTo>
                      <a:cubicBezTo>
                        <a:pt x="1085" y="445"/>
                        <a:pt x="1058" y="451"/>
                        <a:pt x="1052" y="449"/>
                      </a:cubicBezTo>
                      <a:cubicBezTo>
                        <a:pt x="1047" y="447"/>
                        <a:pt x="1058" y="406"/>
                        <a:pt x="1060" y="394"/>
                      </a:cubicBezTo>
                      <a:cubicBezTo>
                        <a:pt x="1062" y="383"/>
                        <a:pt x="1062" y="367"/>
                        <a:pt x="1058" y="363"/>
                      </a:cubicBezTo>
                      <a:cubicBezTo>
                        <a:pt x="1055" y="358"/>
                        <a:pt x="1048" y="355"/>
                        <a:pt x="1045" y="351"/>
                      </a:cubicBezTo>
                      <a:cubicBezTo>
                        <a:pt x="1042" y="347"/>
                        <a:pt x="1037" y="328"/>
                        <a:pt x="1042" y="325"/>
                      </a:cubicBezTo>
                      <a:close/>
                      <a:moveTo>
                        <a:pt x="1006" y="382"/>
                      </a:moveTo>
                      <a:cubicBezTo>
                        <a:pt x="1010" y="380"/>
                        <a:pt x="1027" y="376"/>
                        <a:pt x="1032" y="378"/>
                      </a:cubicBezTo>
                      <a:cubicBezTo>
                        <a:pt x="1038" y="380"/>
                        <a:pt x="1045" y="401"/>
                        <a:pt x="1042" y="409"/>
                      </a:cubicBezTo>
                      <a:cubicBezTo>
                        <a:pt x="1039" y="417"/>
                        <a:pt x="1015" y="428"/>
                        <a:pt x="1012" y="425"/>
                      </a:cubicBezTo>
                      <a:cubicBezTo>
                        <a:pt x="1008" y="422"/>
                        <a:pt x="1002" y="384"/>
                        <a:pt x="1006" y="382"/>
                      </a:cubicBezTo>
                      <a:close/>
                      <a:moveTo>
                        <a:pt x="971" y="247"/>
                      </a:moveTo>
                      <a:cubicBezTo>
                        <a:pt x="969" y="251"/>
                        <a:pt x="940" y="276"/>
                        <a:pt x="932" y="276"/>
                      </a:cubicBezTo>
                      <a:cubicBezTo>
                        <a:pt x="924" y="276"/>
                        <a:pt x="908" y="263"/>
                        <a:pt x="905" y="257"/>
                      </a:cubicBezTo>
                      <a:cubicBezTo>
                        <a:pt x="902" y="250"/>
                        <a:pt x="905" y="238"/>
                        <a:pt x="909" y="236"/>
                      </a:cubicBezTo>
                      <a:cubicBezTo>
                        <a:pt x="912" y="235"/>
                        <a:pt x="919" y="241"/>
                        <a:pt x="923" y="242"/>
                      </a:cubicBezTo>
                      <a:cubicBezTo>
                        <a:pt x="926" y="243"/>
                        <a:pt x="938" y="231"/>
                        <a:pt x="947" y="228"/>
                      </a:cubicBezTo>
                      <a:cubicBezTo>
                        <a:pt x="956" y="225"/>
                        <a:pt x="974" y="243"/>
                        <a:pt x="971" y="247"/>
                      </a:cubicBezTo>
                      <a:close/>
                      <a:moveTo>
                        <a:pt x="454" y="99"/>
                      </a:moveTo>
                      <a:cubicBezTo>
                        <a:pt x="459" y="94"/>
                        <a:pt x="496" y="77"/>
                        <a:pt x="504" y="77"/>
                      </a:cubicBezTo>
                      <a:cubicBezTo>
                        <a:pt x="513" y="76"/>
                        <a:pt x="531" y="79"/>
                        <a:pt x="536" y="77"/>
                      </a:cubicBezTo>
                      <a:cubicBezTo>
                        <a:pt x="542" y="74"/>
                        <a:pt x="549" y="54"/>
                        <a:pt x="555" y="52"/>
                      </a:cubicBezTo>
                      <a:cubicBezTo>
                        <a:pt x="561" y="49"/>
                        <a:pt x="594" y="42"/>
                        <a:pt x="603" y="46"/>
                      </a:cubicBezTo>
                      <a:cubicBezTo>
                        <a:pt x="611" y="49"/>
                        <a:pt x="615" y="64"/>
                        <a:pt x="615" y="67"/>
                      </a:cubicBezTo>
                      <a:cubicBezTo>
                        <a:pt x="615" y="71"/>
                        <a:pt x="553" y="94"/>
                        <a:pt x="546" y="97"/>
                      </a:cubicBezTo>
                      <a:cubicBezTo>
                        <a:pt x="539" y="99"/>
                        <a:pt x="507" y="101"/>
                        <a:pt x="501" y="104"/>
                      </a:cubicBezTo>
                      <a:cubicBezTo>
                        <a:pt x="495" y="107"/>
                        <a:pt x="493" y="114"/>
                        <a:pt x="488" y="117"/>
                      </a:cubicBezTo>
                      <a:cubicBezTo>
                        <a:pt x="482" y="119"/>
                        <a:pt x="446" y="111"/>
                        <a:pt x="446" y="109"/>
                      </a:cubicBezTo>
                      <a:cubicBezTo>
                        <a:pt x="446" y="107"/>
                        <a:pt x="450" y="103"/>
                        <a:pt x="454" y="99"/>
                      </a:cubicBezTo>
                      <a:close/>
                      <a:moveTo>
                        <a:pt x="516" y="276"/>
                      </a:moveTo>
                      <a:cubicBezTo>
                        <a:pt x="514" y="279"/>
                        <a:pt x="493" y="279"/>
                        <a:pt x="486" y="276"/>
                      </a:cubicBezTo>
                      <a:cubicBezTo>
                        <a:pt x="478" y="273"/>
                        <a:pt x="452" y="260"/>
                        <a:pt x="452" y="255"/>
                      </a:cubicBezTo>
                      <a:cubicBezTo>
                        <a:pt x="452" y="250"/>
                        <a:pt x="474" y="232"/>
                        <a:pt x="480" y="233"/>
                      </a:cubicBezTo>
                      <a:cubicBezTo>
                        <a:pt x="486" y="235"/>
                        <a:pt x="512" y="244"/>
                        <a:pt x="516" y="249"/>
                      </a:cubicBezTo>
                      <a:cubicBezTo>
                        <a:pt x="520" y="254"/>
                        <a:pt x="518" y="274"/>
                        <a:pt x="516" y="276"/>
                      </a:cubicBezTo>
                      <a:close/>
                      <a:moveTo>
                        <a:pt x="549" y="504"/>
                      </a:moveTo>
                      <a:cubicBezTo>
                        <a:pt x="540" y="495"/>
                        <a:pt x="532" y="456"/>
                        <a:pt x="540" y="452"/>
                      </a:cubicBezTo>
                      <a:cubicBezTo>
                        <a:pt x="549" y="449"/>
                        <a:pt x="564" y="459"/>
                        <a:pt x="569" y="469"/>
                      </a:cubicBezTo>
                      <a:cubicBezTo>
                        <a:pt x="574" y="479"/>
                        <a:pt x="558" y="513"/>
                        <a:pt x="549" y="504"/>
                      </a:cubicBezTo>
                      <a:close/>
                      <a:moveTo>
                        <a:pt x="574" y="240"/>
                      </a:moveTo>
                      <a:cubicBezTo>
                        <a:pt x="567" y="246"/>
                        <a:pt x="550" y="253"/>
                        <a:pt x="547" y="252"/>
                      </a:cubicBezTo>
                      <a:cubicBezTo>
                        <a:pt x="544" y="251"/>
                        <a:pt x="498" y="215"/>
                        <a:pt x="484" y="207"/>
                      </a:cubicBezTo>
                      <a:cubicBezTo>
                        <a:pt x="469" y="199"/>
                        <a:pt x="452" y="193"/>
                        <a:pt x="446" y="193"/>
                      </a:cubicBezTo>
                      <a:cubicBezTo>
                        <a:pt x="439" y="192"/>
                        <a:pt x="405" y="217"/>
                        <a:pt x="395" y="225"/>
                      </a:cubicBezTo>
                      <a:cubicBezTo>
                        <a:pt x="384" y="232"/>
                        <a:pt x="381" y="266"/>
                        <a:pt x="377" y="268"/>
                      </a:cubicBezTo>
                      <a:cubicBezTo>
                        <a:pt x="372" y="270"/>
                        <a:pt x="363" y="270"/>
                        <a:pt x="358" y="269"/>
                      </a:cubicBezTo>
                      <a:cubicBezTo>
                        <a:pt x="354" y="269"/>
                        <a:pt x="345" y="270"/>
                        <a:pt x="344" y="267"/>
                      </a:cubicBezTo>
                      <a:cubicBezTo>
                        <a:pt x="343" y="264"/>
                        <a:pt x="357" y="229"/>
                        <a:pt x="361" y="222"/>
                      </a:cubicBezTo>
                      <a:cubicBezTo>
                        <a:pt x="365" y="216"/>
                        <a:pt x="386" y="209"/>
                        <a:pt x="388" y="198"/>
                      </a:cubicBezTo>
                      <a:cubicBezTo>
                        <a:pt x="391" y="187"/>
                        <a:pt x="383" y="158"/>
                        <a:pt x="386" y="153"/>
                      </a:cubicBezTo>
                      <a:cubicBezTo>
                        <a:pt x="388" y="147"/>
                        <a:pt x="390" y="143"/>
                        <a:pt x="392" y="143"/>
                      </a:cubicBezTo>
                      <a:cubicBezTo>
                        <a:pt x="395" y="143"/>
                        <a:pt x="410" y="179"/>
                        <a:pt x="410" y="179"/>
                      </a:cubicBezTo>
                      <a:cubicBezTo>
                        <a:pt x="410" y="179"/>
                        <a:pt x="416" y="155"/>
                        <a:pt x="422" y="150"/>
                      </a:cubicBezTo>
                      <a:cubicBezTo>
                        <a:pt x="428" y="144"/>
                        <a:pt x="442" y="143"/>
                        <a:pt x="448" y="145"/>
                      </a:cubicBezTo>
                      <a:cubicBezTo>
                        <a:pt x="454" y="147"/>
                        <a:pt x="455" y="159"/>
                        <a:pt x="460" y="162"/>
                      </a:cubicBezTo>
                      <a:cubicBezTo>
                        <a:pt x="464" y="165"/>
                        <a:pt x="521" y="166"/>
                        <a:pt x="528" y="171"/>
                      </a:cubicBezTo>
                      <a:cubicBezTo>
                        <a:pt x="535" y="175"/>
                        <a:pt x="538" y="200"/>
                        <a:pt x="544" y="206"/>
                      </a:cubicBezTo>
                      <a:cubicBezTo>
                        <a:pt x="549" y="212"/>
                        <a:pt x="579" y="221"/>
                        <a:pt x="583" y="222"/>
                      </a:cubicBezTo>
                      <a:cubicBezTo>
                        <a:pt x="587" y="223"/>
                        <a:pt x="580" y="233"/>
                        <a:pt x="574" y="240"/>
                      </a:cubicBezTo>
                      <a:close/>
                      <a:moveTo>
                        <a:pt x="749" y="241"/>
                      </a:moveTo>
                      <a:cubicBezTo>
                        <a:pt x="734" y="252"/>
                        <a:pt x="720" y="286"/>
                        <a:pt x="713" y="298"/>
                      </a:cubicBezTo>
                      <a:cubicBezTo>
                        <a:pt x="707" y="309"/>
                        <a:pt x="694" y="311"/>
                        <a:pt x="687" y="310"/>
                      </a:cubicBezTo>
                      <a:cubicBezTo>
                        <a:pt x="679" y="309"/>
                        <a:pt x="665" y="281"/>
                        <a:pt x="660" y="273"/>
                      </a:cubicBezTo>
                      <a:cubicBezTo>
                        <a:pt x="655" y="266"/>
                        <a:pt x="640" y="236"/>
                        <a:pt x="642" y="228"/>
                      </a:cubicBezTo>
                      <a:cubicBezTo>
                        <a:pt x="644" y="220"/>
                        <a:pt x="672" y="206"/>
                        <a:pt x="676" y="197"/>
                      </a:cubicBezTo>
                      <a:cubicBezTo>
                        <a:pt x="680" y="188"/>
                        <a:pt x="682" y="185"/>
                        <a:pt x="674" y="164"/>
                      </a:cubicBezTo>
                      <a:cubicBezTo>
                        <a:pt x="666" y="143"/>
                        <a:pt x="601" y="110"/>
                        <a:pt x="592" y="109"/>
                      </a:cubicBezTo>
                      <a:cubicBezTo>
                        <a:pt x="583" y="108"/>
                        <a:pt x="598" y="95"/>
                        <a:pt x="615" y="85"/>
                      </a:cubicBezTo>
                      <a:cubicBezTo>
                        <a:pt x="633" y="75"/>
                        <a:pt x="730" y="48"/>
                        <a:pt x="746" y="46"/>
                      </a:cubicBezTo>
                      <a:cubicBezTo>
                        <a:pt x="762" y="43"/>
                        <a:pt x="827" y="31"/>
                        <a:pt x="851" y="35"/>
                      </a:cubicBezTo>
                      <a:cubicBezTo>
                        <a:pt x="875" y="39"/>
                        <a:pt x="941" y="61"/>
                        <a:pt x="947" y="71"/>
                      </a:cubicBezTo>
                      <a:cubicBezTo>
                        <a:pt x="952" y="82"/>
                        <a:pt x="920" y="171"/>
                        <a:pt x="906" y="182"/>
                      </a:cubicBezTo>
                      <a:cubicBezTo>
                        <a:pt x="893" y="192"/>
                        <a:pt x="765" y="230"/>
                        <a:pt x="749" y="241"/>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53" name="location 1" descr="location">
              <a:extLst>
                <a:ext uri="{FF2B5EF4-FFF2-40B4-BE49-F238E27FC236}">
                  <a16:creationId xmlns:a16="http://schemas.microsoft.com/office/drawing/2014/main" id="{D46D2E22-B83F-474F-9343-03C9089D40C3}"/>
                </a:ext>
              </a:extLst>
            </p:cNvPr>
            <p:cNvGrpSpPr/>
            <p:nvPr/>
          </p:nvGrpSpPr>
          <p:grpSpPr>
            <a:xfrm>
              <a:off x="6282092" y="2598420"/>
              <a:ext cx="252077" cy="362696"/>
              <a:chOff x="798318" y="5778597"/>
              <a:chExt cx="268482" cy="386300"/>
            </a:xfrm>
          </p:grpSpPr>
          <p:sp>
            <p:nvSpPr>
              <p:cNvPr id="54" name="Freeform 113">
                <a:extLst>
                  <a:ext uri="{FF2B5EF4-FFF2-40B4-BE49-F238E27FC236}">
                    <a16:creationId xmlns:a16="http://schemas.microsoft.com/office/drawing/2014/main" id="{AC8638B7-657B-40A6-A24E-DB981A485F8B}"/>
                  </a:ext>
                </a:extLst>
              </p:cNvPr>
              <p:cNvSpPr>
                <a:spLocks/>
              </p:cNvSpPr>
              <p:nvPr/>
            </p:nvSpPr>
            <p:spPr bwMode="auto">
              <a:xfrm>
                <a:off x="798318" y="5778597"/>
                <a:ext cx="268482" cy="386300"/>
              </a:xfrm>
              <a:custGeom>
                <a:avLst/>
                <a:gdLst>
                  <a:gd name="T0" fmla="*/ 131 w 131"/>
                  <a:gd name="T1" fmla="*/ 65 h 189"/>
                  <a:gd name="T2" fmla="*/ 65 w 131"/>
                  <a:gd name="T3" fmla="*/ 189 h 189"/>
                  <a:gd name="T4" fmla="*/ 0 w 131"/>
                  <a:gd name="T5" fmla="*/ 65 h 189"/>
                  <a:gd name="T6" fmla="*/ 65 w 131"/>
                  <a:gd name="T7" fmla="*/ 0 h 189"/>
                  <a:gd name="T8" fmla="*/ 131 w 131"/>
                  <a:gd name="T9" fmla="*/ 65 h 189"/>
                </a:gdLst>
                <a:ahLst/>
                <a:cxnLst>
                  <a:cxn ang="0">
                    <a:pos x="T0" y="T1"/>
                  </a:cxn>
                  <a:cxn ang="0">
                    <a:pos x="T2" y="T3"/>
                  </a:cxn>
                  <a:cxn ang="0">
                    <a:pos x="T4" y="T5"/>
                  </a:cxn>
                  <a:cxn ang="0">
                    <a:pos x="T6" y="T7"/>
                  </a:cxn>
                  <a:cxn ang="0">
                    <a:pos x="T8" y="T9"/>
                  </a:cxn>
                </a:cxnLst>
                <a:rect l="0" t="0" r="r" b="b"/>
                <a:pathLst>
                  <a:path w="131" h="189">
                    <a:moveTo>
                      <a:pt x="131" y="65"/>
                    </a:moveTo>
                    <a:cubicBezTo>
                      <a:pt x="131" y="117"/>
                      <a:pt x="65" y="189"/>
                      <a:pt x="65" y="189"/>
                    </a:cubicBezTo>
                    <a:cubicBezTo>
                      <a:pt x="65" y="189"/>
                      <a:pt x="0" y="117"/>
                      <a:pt x="0" y="65"/>
                    </a:cubicBezTo>
                    <a:cubicBezTo>
                      <a:pt x="0" y="29"/>
                      <a:pt x="29" y="0"/>
                      <a:pt x="65" y="0"/>
                    </a:cubicBezTo>
                    <a:cubicBezTo>
                      <a:pt x="101" y="0"/>
                      <a:pt x="131" y="29"/>
                      <a:pt x="131" y="6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sp>
            <p:nvSpPr>
              <p:cNvPr id="55" name="Oval 54">
                <a:extLst>
                  <a:ext uri="{FF2B5EF4-FFF2-40B4-BE49-F238E27FC236}">
                    <a16:creationId xmlns:a16="http://schemas.microsoft.com/office/drawing/2014/main" id="{E777DD85-8063-4E47-9350-F53356F139D1}"/>
                  </a:ext>
                </a:extLst>
              </p:cNvPr>
              <p:cNvSpPr>
                <a:spLocks noChangeArrowheads="1"/>
              </p:cNvSpPr>
              <p:nvPr/>
            </p:nvSpPr>
            <p:spPr bwMode="auto">
              <a:xfrm>
                <a:off x="875579" y="5857788"/>
                <a:ext cx="110097" cy="11395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grpSp>
      </p:grpSp>
      <p:pic>
        <p:nvPicPr>
          <p:cNvPr id="63" name="Graphic 62">
            <a:extLst>
              <a:ext uri="{FF2B5EF4-FFF2-40B4-BE49-F238E27FC236}">
                <a16:creationId xmlns:a16="http://schemas.microsoft.com/office/drawing/2014/main" id="{E6788ECE-3138-4847-8120-988C22E433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33761" y="603235"/>
            <a:ext cx="385445" cy="385445"/>
          </a:xfrm>
          <a:prstGeom prst="rect">
            <a:avLst/>
          </a:prstGeom>
        </p:spPr>
      </p:pic>
      <p:sp>
        <p:nvSpPr>
          <p:cNvPr id="65" name="Oval 64">
            <a:extLst>
              <a:ext uri="{FF2B5EF4-FFF2-40B4-BE49-F238E27FC236}">
                <a16:creationId xmlns:a16="http://schemas.microsoft.com/office/drawing/2014/main" id="{7D520E02-148F-4F9D-A8F2-5365B0E77BF0}"/>
              </a:ext>
            </a:extLst>
          </p:cNvPr>
          <p:cNvSpPr/>
          <p:nvPr/>
        </p:nvSpPr>
        <p:spPr bwMode="auto">
          <a:xfrm>
            <a:off x="234254" y="4315247"/>
            <a:ext cx="381198" cy="381198"/>
          </a:xfrm>
          <a:prstGeom prst="ellipse">
            <a:avLst/>
          </a:prstGeom>
          <a:solidFill>
            <a:schemeClr val="bg1"/>
          </a:solidFill>
          <a:ln>
            <a:no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Segoe UI" pitchFamily="34" charset="0"/>
                <a:cs typeface="Segoe UI" pitchFamily="34" charset="0"/>
              </a:rPr>
              <a:t>2</a:t>
            </a:r>
          </a:p>
        </p:txBody>
      </p:sp>
      <p:sp>
        <p:nvSpPr>
          <p:cNvPr id="67" name="Oval 66">
            <a:extLst>
              <a:ext uri="{FF2B5EF4-FFF2-40B4-BE49-F238E27FC236}">
                <a16:creationId xmlns:a16="http://schemas.microsoft.com/office/drawing/2014/main" id="{6EDFB4C8-7587-4896-B4DF-7FEA77B1F036}"/>
              </a:ext>
            </a:extLst>
          </p:cNvPr>
          <p:cNvSpPr/>
          <p:nvPr/>
        </p:nvSpPr>
        <p:spPr bwMode="auto">
          <a:xfrm>
            <a:off x="346546" y="2992844"/>
            <a:ext cx="381198" cy="381198"/>
          </a:xfrm>
          <a:prstGeom prst="ellipse">
            <a:avLst/>
          </a:prstGeom>
          <a:solidFill>
            <a:schemeClr val="bg1"/>
          </a:solidFill>
          <a:ln>
            <a:no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Segoe UI" pitchFamily="34" charset="0"/>
                <a:cs typeface="Segoe UI" pitchFamily="34" charset="0"/>
              </a:rPr>
              <a:t>1</a:t>
            </a:r>
          </a:p>
        </p:txBody>
      </p:sp>
      <p:cxnSp>
        <p:nvCxnSpPr>
          <p:cNvPr id="74" name="Straight Arrow Connector 73">
            <a:extLst>
              <a:ext uri="{FF2B5EF4-FFF2-40B4-BE49-F238E27FC236}">
                <a16:creationId xmlns:a16="http://schemas.microsoft.com/office/drawing/2014/main" id="{FF63DAA8-AF6B-4AE2-B056-64E5AB2500C9}"/>
              </a:ext>
            </a:extLst>
          </p:cNvPr>
          <p:cNvCxnSpPr>
            <a:cxnSpLocks/>
          </p:cNvCxnSpPr>
          <p:nvPr/>
        </p:nvCxnSpPr>
        <p:spPr>
          <a:xfrm flipH="1">
            <a:off x="9675133" y="1133532"/>
            <a:ext cx="6492" cy="433480"/>
          </a:xfrm>
          <a:prstGeom prst="straightConnector1">
            <a:avLst/>
          </a:prstGeom>
          <a:ln w="25400">
            <a:solidFill>
              <a:schemeClr val="accent1">
                <a:alpha val="99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7" name="Graphic 76">
            <a:extLst>
              <a:ext uri="{FF2B5EF4-FFF2-40B4-BE49-F238E27FC236}">
                <a16:creationId xmlns:a16="http://schemas.microsoft.com/office/drawing/2014/main" id="{92872F5B-A767-4D03-BAC9-D84E885A5B71}"/>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259441" y="1684496"/>
            <a:ext cx="624893" cy="641739"/>
          </a:xfrm>
          <a:prstGeom prst="rect">
            <a:avLst/>
          </a:prstGeom>
        </p:spPr>
      </p:pic>
      <p:cxnSp>
        <p:nvCxnSpPr>
          <p:cNvPr id="81" name="Straight Arrow Connector 80">
            <a:extLst>
              <a:ext uri="{FF2B5EF4-FFF2-40B4-BE49-F238E27FC236}">
                <a16:creationId xmlns:a16="http://schemas.microsoft.com/office/drawing/2014/main" id="{C843C087-72D6-4A33-ADEF-4B9FD3D056C6}"/>
              </a:ext>
            </a:extLst>
          </p:cNvPr>
          <p:cNvCxnSpPr>
            <a:cxnSpLocks/>
          </p:cNvCxnSpPr>
          <p:nvPr/>
        </p:nvCxnSpPr>
        <p:spPr>
          <a:xfrm flipH="1">
            <a:off x="9626484" y="2501331"/>
            <a:ext cx="1" cy="1102294"/>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56BDA680-575B-411C-8D1F-59D881A25BBC}"/>
              </a:ext>
            </a:extLst>
          </p:cNvPr>
          <p:cNvCxnSpPr>
            <a:cxnSpLocks/>
            <a:endCxn id="170" idx="0"/>
          </p:cNvCxnSpPr>
          <p:nvPr/>
        </p:nvCxnSpPr>
        <p:spPr>
          <a:xfrm rot="5400000">
            <a:off x="8966743" y="1050911"/>
            <a:ext cx="646777" cy="560966"/>
          </a:xfrm>
          <a:prstGeom prst="bentConnector3">
            <a:avLst>
              <a:gd name="adj1" fmla="val 50000"/>
            </a:avLst>
          </a:prstGeom>
          <a:ln w="25400">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4" name="Connector: Elbow 123">
            <a:extLst>
              <a:ext uri="{FF2B5EF4-FFF2-40B4-BE49-F238E27FC236}">
                <a16:creationId xmlns:a16="http://schemas.microsoft.com/office/drawing/2014/main" id="{80409EFA-D1C3-42C4-AA72-CFA689205CF3}"/>
              </a:ext>
            </a:extLst>
          </p:cNvPr>
          <p:cNvCxnSpPr>
            <a:cxnSpLocks/>
          </p:cNvCxnSpPr>
          <p:nvPr/>
        </p:nvCxnSpPr>
        <p:spPr>
          <a:xfrm rot="16200000" flipH="1">
            <a:off x="9493789" y="1413022"/>
            <a:ext cx="1190349" cy="612183"/>
          </a:xfrm>
          <a:prstGeom prst="bentConnector3">
            <a:avLst>
              <a:gd name="adj1" fmla="val 36047"/>
            </a:avLst>
          </a:prstGeom>
          <a:ln w="25400">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143" name="Graphic 142">
            <a:extLst>
              <a:ext uri="{FF2B5EF4-FFF2-40B4-BE49-F238E27FC236}">
                <a16:creationId xmlns:a16="http://schemas.microsoft.com/office/drawing/2014/main" id="{4BBCDE5E-7046-4CA8-930D-9FA8B45FE76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427100" y="4557842"/>
            <a:ext cx="406309" cy="406309"/>
          </a:xfrm>
          <a:prstGeom prst="rect">
            <a:avLst/>
          </a:prstGeom>
        </p:spPr>
      </p:pic>
      <p:sp>
        <p:nvSpPr>
          <p:cNvPr id="7" name="Oval 6">
            <a:extLst>
              <a:ext uri="{FF2B5EF4-FFF2-40B4-BE49-F238E27FC236}">
                <a16:creationId xmlns:a16="http://schemas.microsoft.com/office/drawing/2014/main" id="{67745D9D-ABBE-40BA-9C72-DF0A9F6219AD}"/>
              </a:ext>
            </a:extLst>
          </p:cNvPr>
          <p:cNvSpPr/>
          <p:nvPr/>
        </p:nvSpPr>
        <p:spPr bwMode="auto">
          <a:xfrm>
            <a:off x="262129" y="5650671"/>
            <a:ext cx="381198" cy="381198"/>
          </a:xfrm>
          <a:prstGeom prst="ellipse">
            <a:avLst/>
          </a:prstGeom>
          <a:solidFill>
            <a:schemeClr val="bg1"/>
          </a:solidFill>
          <a:ln>
            <a:no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lang="en-US" sz="1600" dirty="0">
                <a:solidFill>
                  <a:srgbClr val="0078D4"/>
                </a:solidFill>
                <a:latin typeface="Segoe UI Semibold"/>
                <a:ea typeface="Segoe UI" pitchFamily="34" charset="0"/>
                <a:cs typeface="Segoe UI" pitchFamily="34" charset="0"/>
              </a:rPr>
              <a:t>3</a:t>
            </a:r>
            <a:endParaRPr kumimoji="0" lang="en-US" sz="1600" b="0" i="0" u="none" strike="noStrike" kern="1200" cap="none" spc="0" normalizeH="0" baseline="0" noProof="0" dirty="0">
              <a:ln>
                <a:noFill/>
              </a:ln>
              <a:solidFill>
                <a:srgbClr val="0078D4"/>
              </a:solidFill>
              <a:effectLst/>
              <a:uLnTx/>
              <a:uFillTx/>
              <a:latin typeface="Segoe UI Semibold"/>
              <a:ea typeface="Segoe UI" pitchFamily="34" charset="0"/>
              <a:cs typeface="Segoe UI" pitchFamily="34" charset="0"/>
            </a:endParaRPr>
          </a:p>
        </p:txBody>
      </p:sp>
      <p:sp>
        <p:nvSpPr>
          <p:cNvPr id="8" name="TextBox 7">
            <a:extLst>
              <a:ext uri="{FF2B5EF4-FFF2-40B4-BE49-F238E27FC236}">
                <a16:creationId xmlns:a16="http://schemas.microsoft.com/office/drawing/2014/main" id="{8562BF1C-6E0C-4F92-8EF4-038F5E8B5CC5}"/>
              </a:ext>
            </a:extLst>
          </p:cNvPr>
          <p:cNvSpPr txBox="1"/>
          <p:nvPr/>
        </p:nvSpPr>
        <p:spPr>
          <a:xfrm>
            <a:off x="812060" y="5434349"/>
            <a:ext cx="5290846" cy="984885"/>
          </a:xfrm>
          <a:prstGeom prst="rect">
            <a:avLst/>
          </a:prstGeom>
          <a:noFill/>
        </p:spPr>
        <p:txBody>
          <a:bodyPr wrap="square" lIns="0" tIns="0" rIns="0" bIns="0" rtlCol="0">
            <a:spAutoFit/>
          </a:bodyPr>
          <a:lstStyle/>
          <a:p>
            <a:pPr marL="0" marR="0" lvl="1" indent="0" algn="l" defTabSz="914367" rtl="0" eaLnBrk="1" fontAlgn="auto" latinLnBrk="0" hangingPunct="1">
              <a:lnSpc>
                <a:spcPct val="100000"/>
              </a:lnSpc>
              <a:spcBef>
                <a:spcPts val="1800"/>
              </a:spcBef>
              <a:spcAft>
                <a:spcPts val="0"/>
              </a:spcAft>
              <a:buClrTx/>
              <a:buSzPct val="110000"/>
              <a:buFontTx/>
              <a:buNone/>
              <a:tabLst/>
              <a:defRPr/>
            </a:pPr>
            <a:r>
              <a:rPr kumimoji="0" lang="en-US" sz="1600" b="0" i="0" u="none" strike="noStrike" kern="1200" cap="none" spc="0" normalizeH="0" baseline="0" noProof="0" dirty="0" err="1">
                <a:ln>
                  <a:noFill/>
                </a:ln>
                <a:solidFill>
                  <a:srgbClr val="000000"/>
                </a:solidFill>
                <a:effectLst/>
                <a:uLnTx/>
                <a:uFillTx/>
                <a:latin typeface="Segoe UI"/>
                <a:ea typeface="+mn-ea"/>
                <a:cs typeface="+mn-cs"/>
              </a:rPr>
              <a:t>WAF@edge</a:t>
            </a:r>
            <a:r>
              <a:rPr kumimoji="0" lang="en-US" sz="1600" b="0" i="0" u="none" strike="noStrike" kern="1200" cap="none" spc="0" normalizeH="0" baseline="0" noProof="0" dirty="0">
                <a:ln>
                  <a:noFill/>
                </a:ln>
                <a:solidFill>
                  <a:srgbClr val="000000"/>
                </a:solidFill>
                <a:effectLst/>
                <a:uLnTx/>
                <a:uFillTx/>
                <a:latin typeface="Segoe UI"/>
                <a:ea typeface="+mn-ea"/>
                <a:cs typeface="+mn-cs"/>
              </a:rPr>
              <a:t> recommended for internet facing applications. I</a:t>
            </a:r>
            <a:r>
              <a:rPr lang="en-US" sz="1600" dirty="0">
                <a:solidFill>
                  <a:srgbClr val="000000"/>
                </a:solidFill>
                <a:latin typeface="Segoe UI"/>
              </a:rPr>
              <a:t>n </a:t>
            </a:r>
            <a:r>
              <a:rPr lang="en-US" sz="1600" dirty="0" err="1">
                <a:solidFill>
                  <a:srgbClr val="000000"/>
                </a:solidFill>
                <a:latin typeface="Segoe UI"/>
              </a:rPr>
              <a:t>Vnet</a:t>
            </a:r>
            <a:r>
              <a:rPr lang="en-US" sz="1600" dirty="0">
                <a:solidFill>
                  <a:srgbClr val="000000"/>
                </a:solidFill>
                <a:latin typeface="Segoe UI"/>
              </a:rPr>
              <a:t> WAF recommended for intranet applications. Customers can also choose to combine both WAF together.</a:t>
            </a: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2" name="Footer Placeholder 1">
            <a:extLst>
              <a:ext uri="{FF2B5EF4-FFF2-40B4-BE49-F238E27FC236}">
                <a16:creationId xmlns:a16="http://schemas.microsoft.com/office/drawing/2014/main" id="{E6627FD5-6217-480E-A2A7-558B03FC9F55}"/>
              </a:ext>
            </a:extLst>
          </p:cNvPr>
          <p:cNvSpPr>
            <a:spLocks noGrp="1"/>
          </p:cNvSpPr>
          <p:nvPr>
            <p:ph type="ftr" sz="quarter" idx="11"/>
          </p:nvPr>
        </p:nvSpPr>
        <p:spPr/>
        <p:txBody>
          <a:bodyPr/>
          <a:lstStyle/>
          <a:p>
            <a:endParaRPr lang="en-US" dirty="0"/>
          </a:p>
        </p:txBody>
      </p:sp>
      <p:grpSp>
        <p:nvGrpSpPr>
          <p:cNvPr id="26" name="Group 25">
            <a:extLst>
              <a:ext uri="{FF2B5EF4-FFF2-40B4-BE49-F238E27FC236}">
                <a16:creationId xmlns:a16="http://schemas.microsoft.com/office/drawing/2014/main" id="{427C6C6A-FF71-46B1-94AB-ADB38E03DB4E}"/>
              </a:ext>
            </a:extLst>
          </p:cNvPr>
          <p:cNvGrpSpPr/>
          <p:nvPr/>
        </p:nvGrpSpPr>
        <p:grpSpPr>
          <a:xfrm>
            <a:off x="9585292" y="780832"/>
            <a:ext cx="2606703" cy="893530"/>
            <a:chOff x="8626094" y="1099071"/>
            <a:chExt cx="3565905" cy="1265542"/>
          </a:xfrm>
        </p:grpSpPr>
        <p:sp>
          <p:nvSpPr>
            <p:cNvPr id="17" name="TextBox 16">
              <a:extLst>
                <a:ext uri="{FF2B5EF4-FFF2-40B4-BE49-F238E27FC236}">
                  <a16:creationId xmlns:a16="http://schemas.microsoft.com/office/drawing/2014/main" id="{37FB1BD6-B85C-4535-A6C3-30D90DDF0CBC}"/>
                </a:ext>
              </a:extLst>
            </p:cNvPr>
            <p:cNvSpPr txBox="1"/>
            <p:nvPr/>
          </p:nvSpPr>
          <p:spPr>
            <a:xfrm>
              <a:off x="9080098" y="1869444"/>
              <a:ext cx="1245414" cy="221599"/>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WAF </a:t>
              </a:r>
              <a:r>
                <a:rPr kumimoji="0" lang="en-US" sz="16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policy</a:t>
              </a:r>
            </a:p>
          </p:txBody>
        </p:sp>
        <p:pic>
          <p:nvPicPr>
            <p:cNvPr id="18" name="Graphic 17">
              <a:extLst>
                <a:ext uri="{FF2B5EF4-FFF2-40B4-BE49-F238E27FC236}">
                  <a16:creationId xmlns:a16="http://schemas.microsoft.com/office/drawing/2014/main" id="{11B71C81-7CE4-47A2-901E-B783DAF8D59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427926" y="1099071"/>
              <a:ext cx="577588" cy="577588"/>
            </a:xfrm>
            <a:prstGeom prst="rect">
              <a:avLst/>
            </a:prstGeom>
          </p:spPr>
        </p:pic>
        <p:cxnSp>
          <p:nvCxnSpPr>
            <p:cNvPr id="19" name="Straight Connector 18">
              <a:extLst>
                <a:ext uri="{FF2B5EF4-FFF2-40B4-BE49-F238E27FC236}">
                  <a16:creationId xmlns:a16="http://schemas.microsoft.com/office/drawing/2014/main" id="{4ECDEF77-C14D-4099-B80F-9D0D2B28ED67}"/>
                </a:ext>
              </a:extLst>
            </p:cNvPr>
            <p:cNvCxnSpPr>
              <a:cxnSpLocks/>
            </p:cNvCxnSpPr>
            <p:nvPr/>
          </p:nvCxnSpPr>
          <p:spPr>
            <a:xfrm flipH="1">
              <a:off x="10040866" y="1214483"/>
              <a:ext cx="655318" cy="0"/>
            </a:xfrm>
            <a:prstGeom prst="line">
              <a:avLst/>
            </a:prstGeom>
            <a:ln w="19050">
              <a:solidFill>
                <a:schemeClr val="accent2"/>
              </a:solidFill>
              <a:prstDash val="sysDot"/>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DDAEA22-3314-4622-942A-E6BF00B60FF7}"/>
                </a:ext>
              </a:extLst>
            </p:cNvPr>
            <p:cNvSpPr txBox="1"/>
            <p:nvPr/>
          </p:nvSpPr>
          <p:spPr>
            <a:xfrm>
              <a:off x="10812847" y="1363426"/>
              <a:ext cx="1245414" cy="166199"/>
            </a:xfrm>
            <a:prstGeom prst="rect">
              <a:avLst/>
            </a:prstGeom>
            <a:noFill/>
          </p:spPr>
          <p:txBody>
            <a:bodyPr wrap="square" lIns="0" tIns="0" rIns="0" bIns="0" rtlCol="0">
              <a:spAutoFit/>
            </a:bodyPr>
            <a:lstStyle/>
            <a:p>
              <a:pPr marL="0" marR="0" lvl="0" indent="0" algn="l" defTabSz="932688"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43A5E"/>
                  </a:solidFill>
                  <a:effectLst/>
                  <a:uLnTx/>
                  <a:uFillTx/>
                  <a:latin typeface="Segoe UI Semibold"/>
                  <a:ea typeface="+mn-ea"/>
                  <a:cs typeface="Segoe UI Semibold" panose="020B0702040204020203" pitchFamily="34" charset="0"/>
                </a:rPr>
                <a:t>OWASP rules</a:t>
              </a:r>
            </a:p>
          </p:txBody>
        </p:sp>
        <p:sp>
          <p:nvSpPr>
            <p:cNvPr id="21" name="TextBox 20">
              <a:extLst>
                <a:ext uri="{FF2B5EF4-FFF2-40B4-BE49-F238E27FC236}">
                  <a16:creationId xmlns:a16="http://schemas.microsoft.com/office/drawing/2014/main" id="{0380E288-B679-4454-B6A7-75BE11639AD0}"/>
                </a:ext>
              </a:extLst>
            </p:cNvPr>
            <p:cNvSpPr txBox="1"/>
            <p:nvPr/>
          </p:nvSpPr>
          <p:spPr>
            <a:xfrm>
              <a:off x="10812846" y="1611076"/>
              <a:ext cx="1379153" cy="235394"/>
            </a:xfrm>
            <a:prstGeom prst="rect">
              <a:avLst/>
            </a:prstGeom>
            <a:noFill/>
          </p:spPr>
          <p:txBody>
            <a:bodyPr wrap="square" lIns="0" tIns="0" rIns="0" bIns="0" rtlCol="0">
              <a:spAutoFit/>
            </a:bodyPr>
            <a:lstStyle/>
            <a:p>
              <a:pPr marL="0" marR="0" lvl="0" indent="0" algn="l" defTabSz="932688"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43A5E"/>
                  </a:solidFill>
                  <a:effectLst/>
                  <a:uLnTx/>
                  <a:uFillTx/>
                  <a:latin typeface="Segoe UI Semibold"/>
                  <a:ea typeface="+mn-ea"/>
                  <a:cs typeface="Segoe UI Semibold" panose="020B0702040204020203" pitchFamily="34" charset="0"/>
                </a:rPr>
                <a:t>Bot </a:t>
              </a:r>
              <a:r>
                <a:rPr kumimoji="0" lang="en-US" sz="1200" b="0" i="0" u="none" strike="noStrike" kern="1200" cap="none" spc="0" normalizeH="0" baseline="0" noProof="0" dirty="0" err="1">
                  <a:ln>
                    <a:noFill/>
                  </a:ln>
                  <a:solidFill>
                    <a:srgbClr val="243A5E"/>
                  </a:solidFill>
                  <a:effectLst/>
                  <a:uLnTx/>
                  <a:uFillTx/>
                  <a:latin typeface="Segoe UI Semibold"/>
                  <a:ea typeface="+mn-ea"/>
                  <a:cs typeface="Segoe UI Semibold" panose="020B0702040204020203" pitchFamily="34" charset="0"/>
                </a:rPr>
                <a:t>mgmt</a:t>
              </a:r>
              <a:endParaRPr kumimoji="0" lang="en-US" sz="1200" b="0" i="0" u="none" strike="noStrike" kern="1200" cap="none" spc="0" normalizeH="0" baseline="0" noProof="0" dirty="0">
                <a:ln>
                  <a:noFill/>
                </a:ln>
                <a:solidFill>
                  <a:srgbClr val="243A5E"/>
                </a:solidFill>
                <a:effectLst/>
                <a:uLnTx/>
                <a:uFillTx/>
                <a:latin typeface="Segoe UI Semibold"/>
                <a:ea typeface="+mn-ea"/>
                <a:cs typeface="Segoe UI Semibold" panose="020B0702040204020203" pitchFamily="34" charset="0"/>
              </a:endParaRPr>
            </a:p>
          </p:txBody>
        </p:sp>
        <p:sp>
          <p:nvSpPr>
            <p:cNvPr id="22" name="TextBox 21">
              <a:extLst>
                <a:ext uri="{FF2B5EF4-FFF2-40B4-BE49-F238E27FC236}">
                  <a16:creationId xmlns:a16="http://schemas.microsoft.com/office/drawing/2014/main" id="{2405F6BF-520F-41A3-84C3-1AA9396F4F42}"/>
                </a:ext>
              </a:extLst>
            </p:cNvPr>
            <p:cNvSpPr txBox="1"/>
            <p:nvPr/>
          </p:nvSpPr>
          <p:spPr>
            <a:xfrm>
              <a:off x="10774837" y="1099071"/>
              <a:ext cx="1245414" cy="166199"/>
            </a:xfrm>
            <a:prstGeom prst="rect">
              <a:avLst/>
            </a:prstGeom>
            <a:noFill/>
          </p:spPr>
          <p:txBody>
            <a:bodyPr wrap="square" lIns="0" tIns="0" rIns="0" bIns="0" rtlCol="0">
              <a:spAutoFit/>
            </a:bodyPr>
            <a:lstStyle/>
            <a:p>
              <a:pPr marL="0" marR="0" lvl="0" indent="0" algn="l" defTabSz="932688"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43A5E"/>
                  </a:solidFill>
                  <a:effectLst/>
                  <a:uLnTx/>
                  <a:uFillTx/>
                  <a:latin typeface="Segoe UI Semibold"/>
                  <a:ea typeface="+mn-ea"/>
                  <a:cs typeface="Segoe UI Semibold" panose="020B0702040204020203" pitchFamily="34" charset="0"/>
                </a:rPr>
                <a:t>Custom rules</a:t>
              </a:r>
            </a:p>
          </p:txBody>
        </p:sp>
        <p:cxnSp>
          <p:nvCxnSpPr>
            <p:cNvPr id="23" name="Straight Connector 22">
              <a:extLst>
                <a:ext uri="{FF2B5EF4-FFF2-40B4-BE49-F238E27FC236}">
                  <a16:creationId xmlns:a16="http://schemas.microsoft.com/office/drawing/2014/main" id="{575690E2-3067-48A5-904C-3978E21F4AE3}"/>
                </a:ext>
              </a:extLst>
            </p:cNvPr>
            <p:cNvCxnSpPr>
              <a:cxnSpLocks/>
            </p:cNvCxnSpPr>
            <p:nvPr/>
          </p:nvCxnSpPr>
          <p:spPr>
            <a:xfrm flipH="1">
              <a:off x="10040866" y="1441730"/>
              <a:ext cx="655318" cy="0"/>
            </a:xfrm>
            <a:prstGeom prst="line">
              <a:avLst/>
            </a:prstGeom>
            <a:ln w="19050">
              <a:solidFill>
                <a:schemeClr val="accent2"/>
              </a:solidFill>
              <a:prstDash val="sysDot"/>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661260E-913E-4171-AA4B-04B02A934175}"/>
                </a:ext>
              </a:extLst>
            </p:cNvPr>
            <p:cNvCxnSpPr>
              <a:cxnSpLocks/>
            </p:cNvCxnSpPr>
            <p:nvPr/>
          </p:nvCxnSpPr>
          <p:spPr>
            <a:xfrm flipH="1">
              <a:off x="10040866" y="1663078"/>
              <a:ext cx="655318" cy="0"/>
            </a:xfrm>
            <a:prstGeom prst="line">
              <a:avLst/>
            </a:prstGeom>
            <a:ln w="19050">
              <a:solidFill>
                <a:schemeClr val="accent2"/>
              </a:solidFill>
              <a:prstDash val="sysDot"/>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53D6A6DC-D71C-4CFE-A4C4-655031570B10}"/>
                </a:ext>
              </a:extLst>
            </p:cNvPr>
            <p:cNvCxnSpPr>
              <a:cxnSpLocks/>
              <a:stCxn id="18" idx="1"/>
            </p:cNvCxnSpPr>
            <p:nvPr/>
          </p:nvCxnSpPr>
          <p:spPr>
            <a:xfrm rot="10800000" flipV="1">
              <a:off x="8626094" y="1387865"/>
              <a:ext cx="801833" cy="976748"/>
            </a:xfrm>
            <a:prstGeom prst="curved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pic>
        <p:nvPicPr>
          <p:cNvPr id="113" name="Graphic 112">
            <a:extLst>
              <a:ext uri="{FF2B5EF4-FFF2-40B4-BE49-F238E27FC236}">
                <a16:creationId xmlns:a16="http://schemas.microsoft.com/office/drawing/2014/main" id="{54A30136-3F25-4580-84A3-AC4F84DE4C83}"/>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34254" y="235055"/>
            <a:ext cx="624893" cy="641739"/>
          </a:xfrm>
          <a:prstGeom prst="rect">
            <a:avLst/>
          </a:prstGeom>
        </p:spPr>
      </p:pic>
    </p:spTree>
    <p:extLst>
      <p:ext uri="{BB962C8B-B14F-4D97-AF65-F5344CB8AC3E}">
        <p14:creationId xmlns:p14="http://schemas.microsoft.com/office/powerpoint/2010/main" val="3604562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8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6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7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1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4"/>
                                        </p:tgtEl>
                                        <p:attrNameLst>
                                          <p:attrName>style.visibility</p:attrName>
                                        </p:attrNameLst>
                                      </p:cBhvr>
                                      <p:to>
                                        <p:strVal val="visible"/>
                                      </p:to>
                                    </p:set>
                                  </p:childTnLst>
                                </p:cTn>
                              </p:par>
                              <p:par>
                                <p:cTn id="41" presetID="1" presetClass="entr" presetSubtype="0" fill="hold" grpId="2" nodeType="withEffect">
                                  <p:stCondLst>
                                    <p:cond delay="0"/>
                                  </p:stCondLst>
                                  <p:childTnLst>
                                    <p:set>
                                      <p:cBhvr>
                                        <p:cTn id="42" dur="1" fill="hold">
                                          <p:stCondLst>
                                            <p:cond delay="0"/>
                                          </p:stCondLst>
                                        </p:cTn>
                                        <p:tgtEl>
                                          <p:spTgt spid="16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0"/>
                                        </p:tgtEl>
                                        <p:attrNameLst>
                                          <p:attrName>style.visibility</p:attrName>
                                        </p:attrNameLst>
                                      </p:cBhvr>
                                      <p:to>
                                        <p:strVal val="visible"/>
                                      </p:to>
                                    </p:set>
                                  </p:childTnLst>
                                </p:cTn>
                              </p:par>
                              <p:par>
                                <p:cTn id="45" presetID="1" presetClass="entr" presetSubtype="0" fill="hold" grpId="2"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69" grpId="0" animBg="1"/>
      <p:bldP spid="169" grpId="1" animBg="1"/>
      <p:bldP spid="169" grpId="2" animBg="1"/>
      <p:bldP spid="50" grpId="0"/>
      <p:bldP spid="50" grpId="1"/>
      <p:bldP spid="50"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3D5F35D9-19A0-43CC-BDF3-60DAF92DFEFC}"/>
              </a:ext>
            </a:extLst>
          </p:cNvPr>
          <p:cNvPicPr>
            <a:picLocks noChangeAspect="1"/>
          </p:cNvPicPr>
          <p:nvPr/>
        </p:nvPicPr>
        <p:blipFill rotWithShape="1">
          <a:blip r:embed="rId2"/>
          <a:srcRect r="7239" b="9783"/>
          <a:stretch/>
        </p:blipFill>
        <p:spPr>
          <a:xfrm>
            <a:off x="882568" y="791927"/>
            <a:ext cx="11309432" cy="6066073"/>
          </a:xfrm>
          <a:prstGeom prst="rect">
            <a:avLst/>
          </a:prstGeom>
          <a:ln>
            <a:noFill/>
          </a:ln>
          <a:effectLst>
            <a:softEdge rad="112500"/>
          </a:effectLst>
        </p:spPr>
      </p:pic>
      <p:sp>
        <p:nvSpPr>
          <p:cNvPr id="2" name="Title 1">
            <a:extLst>
              <a:ext uri="{FF2B5EF4-FFF2-40B4-BE49-F238E27FC236}">
                <a16:creationId xmlns:a16="http://schemas.microsoft.com/office/drawing/2014/main" id="{64288E32-ED3C-4988-86E4-2FDD1EFDE767}"/>
              </a:ext>
            </a:extLst>
          </p:cNvPr>
          <p:cNvSpPr>
            <a:spLocks noGrp="1"/>
          </p:cNvSpPr>
          <p:nvPr>
            <p:ph type="title"/>
          </p:nvPr>
        </p:nvSpPr>
        <p:spPr>
          <a:xfrm>
            <a:off x="588263" y="457200"/>
            <a:ext cx="11018520" cy="553998"/>
          </a:xfrm>
        </p:spPr>
        <p:txBody>
          <a:bodyPr>
            <a:normAutofit/>
          </a:bodyPr>
          <a:lstStyle/>
          <a:p>
            <a:r>
              <a:rPr lang="en-US" dirty="0"/>
              <a:t>Use cases</a:t>
            </a:r>
          </a:p>
        </p:txBody>
      </p:sp>
      <p:sp>
        <p:nvSpPr>
          <p:cNvPr id="4" name="TextBox 3">
            <a:extLst>
              <a:ext uri="{FF2B5EF4-FFF2-40B4-BE49-F238E27FC236}">
                <a16:creationId xmlns:a16="http://schemas.microsoft.com/office/drawing/2014/main" id="{E5BF450C-0849-4A3E-A294-530374361FC0}"/>
              </a:ext>
            </a:extLst>
          </p:cNvPr>
          <p:cNvSpPr txBox="1"/>
          <p:nvPr/>
        </p:nvSpPr>
        <p:spPr>
          <a:xfrm>
            <a:off x="586740" y="3306202"/>
            <a:ext cx="1628775" cy="938719"/>
          </a:xfrm>
          <a:prstGeom prst="rect">
            <a:avLst/>
          </a:prstGeom>
          <a:noFill/>
        </p:spPr>
        <p:txBody>
          <a:bodyPr wrap="square" lIns="0" tIns="0" rIns="0" bIns="0" rtlCol="0" anchor="ctr" anchorCtr="0">
            <a:spAutoFit/>
          </a:bodyPr>
          <a:lstStyle/>
          <a:p>
            <a:pPr algn="ctr">
              <a:lnSpc>
                <a:spcPct val="150000"/>
              </a:lnSpc>
            </a:pPr>
            <a:r>
              <a:rPr lang="en-US" sz="1050" dirty="0">
                <a:latin typeface="Century Gothic" panose="020B0502020202020204" pitchFamily="34" charset="0"/>
                <a:cs typeface="Segoe UI" panose="020B0502040204020203" pitchFamily="34" charset="0"/>
              </a:rPr>
              <a:t>Deliver Low Latency, High Throughput Video from Cloud or On-Prem to Global Devices</a:t>
            </a:r>
          </a:p>
        </p:txBody>
      </p:sp>
      <p:sp>
        <p:nvSpPr>
          <p:cNvPr id="5" name="TextBox 4">
            <a:extLst>
              <a:ext uri="{FF2B5EF4-FFF2-40B4-BE49-F238E27FC236}">
                <a16:creationId xmlns:a16="http://schemas.microsoft.com/office/drawing/2014/main" id="{3A79307E-E30F-4917-94BE-0F69C4373F53}"/>
              </a:ext>
            </a:extLst>
          </p:cNvPr>
          <p:cNvSpPr txBox="1"/>
          <p:nvPr/>
        </p:nvSpPr>
        <p:spPr>
          <a:xfrm>
            <a:off x="2856646" y="3306202"/>
            <a:ext cx="1764345" cy="938719"/>
          </a:xfrm>
          <a:prstGeom prst="rect">
            <a:avLst/>
          </a:prstGeom>
          <a:noFill/>
        </p:spPr>
        <p:txBody>
          <a:bodyPr wrap="square" lIns="0" tIns="0" rIns="0" bIns="0" rtlCol="0" anchor="ctr" anchorCtr="0">
            <a:spAutoFit/>
          </a:bodyPr>
          <a:lstStyle/>
          <a:p>
            <a:pPr algn="ctr">
              <a:lnSpc>
                <a:spcPct val="150000"/>
              </a:lnSpc>
            </a:pPr>
            <a:r>
              <a:rPr lang="en-US" sz="1050" dirty="0">
                <a:latin typeface="Century Gothic" panose="020B0502020202020204" pitchFamily="34" charset="0"/>
                <a:cs typeface="Segoe UI" panose="020B0502040204020203" pitchFamily="34" charset="0"/>
              </a:rPr>
              <a:t>Deliver Large or Small File Assets to Devices, Browsers with Minimized Cost and Max Performance</a:t>
            </a:r>
          </a:p>
        </p:txBody>
      </p:sp>
      <p:sp>
        <p:nvSpPr>
          <p:cNvPr id="6" name="TextBox 5">
            <a:extLst>
              <a:ext uri="{FF2B5EF4-FFF2-40B4-BE49-F238E27FC236}">
                <a16:creationId xmlns:a16="http://schemas.microsoft.com/office/drawing/2014/main" id="{E625F534-5AC9-4F27-80B7-4EC5703CAD27}"/>
              </a:ext>
            </a:extLst>
          </p:cNvPr>
          <p:cNvSpPr txBox="1"/>
          <p:nvPr/>
        </p:nvSpPr>
        <p:spPr>
          <a:xfrm>
            <a:off x="5245737" y="3306202"/>
            <a:ext cx="1628775" cy="938719"/>
          </a:xfrm>
          <a:prstGeom prst="rect">
            <a:avLst/>
          </a:prstGeom>
          <a:noFill/>
        </p:spPr>
        <p:txBody>
          <a:bodyPr wrap="square" lIns="0" tIns="0" rIns="0" bIns="0" rtlCol="0" anchor="ctr" anchorCtr="0">
            <a:spAutoFit/>
          </a:bodyPr>
          <a:lstStyle/>
          <a:p>
            <a:pPr algn="ctr">
              <a:lnSpc>
                <a:spcPct val="150000"/>
              </a:lnSpc>
            </a:pPr>
            <a:r>
              <a:rPr lang="en-US" sz="1050" dirty="0">
                <a:latin typeface="Century Gothic" panose="020B0502020202020204" pitchFamily="34" charset="0"/>
                <a:cs typeface="Segoe UI" panose="020B0502040204020203" pitchFamily="34" charset="0"/>
              </a:rPr>
              <a:t>Optimize Application Performance and Scale without Caching Content</a:t>
            </a:r>
          </a:p>
        </p:txBody>
      </p:sp>
      <p:sp>
        <p:nvSpPr>
          <p:cNvPr id="7" name="Freeform 5">
            <a:extLst>
              <a:ext uri="{FF2B5EF4-FFF2-40B4-BE49-F238E27FC236}">
                <a16:creationId xmlns:a16="http://schemas.microsoft.com/office/drawing/2014/main" id="{52C3B979-224C-426D-A325-81CE03A75280}"/>
              </a:ext>
            </a:extLst>
          </p:cNvPr>
          <p:cNvSpPr>
            <a:spLocks/>
          </p:cNvSpPr>
          <p:nvPr/>
        </p:nvSpPr>
        <p:spPr bwMode="auto">
          <a:xfrm>
            <a:off x="1028935" y="1434370"/>
            <a:ext cx="762596" cy="854942"/>
          </a:xfrm>
          <a:custGeom>
            <a:avLst/>
            <a:gdLst>
              <a:gd name="T0" fmla="*/ 0 w 2841"/>
              <a:gd name="T1" fmla="*/ 857 h 3185"/>
              <a:gd name="T2" fmla="*/ 59 w 2841"/>
              <a:gd name="T3" fmla="*/ 755 h 3185"/>
              <a:gd name="T4" fmla="*/ 1361 w 2841"/>
              <a:gd name="T5" fmla="*/ 18 h 3185"/>
              <a:gd name="T6" fmla="*/ 1480 w 2841"/>
              <a:gd name="T7" fmla="*/ 18 h 3185"/>
              <a:gd name="T8" fmla="*/ 2782 w 2841"/>
              <a:gd name="T9" fmla="*/ 755 h 3185"/>
              <a:gd name="T10" fmla="*/ 2841 w 2841"/>
              <a:gd name="T11" fmla="*/ 857 h 3185"/>
              <a:gd name="T12" fmla="*/ 2841 w 2841"/>
              <a:gd name="T13" fmla="*/ 2328 h 3185"/>
              <a:gd name="T14" fmla="*/ 2782 w 2841"/>
              <a:gd name="T15" fmla="*/ 2430 h 3185"/>
              <a:gd name="T16" fmla="*/ 1480 w 2841"/>
              <a:gd name="T17" fmla="*/ 3167 h 3185"/>
              <a:gd name="T18" fmla="*/ 1361 w 2841"/>
              <a:gd name="T19" fmla="*/ 3167 h 3185"/>
              <a:gd name="T20" fmla="*/ 59 w 2841"/>
              <a:gd name="T21" fmla="*/ 2430 h 3185"/>
              <a:gd name="T22" fmla="*/ 0 w 2841"/>
              <a:gd name="T23" fmla="*/ 2328 h 3185"/>
              <a:gd name="T24" fmla="*/ 0 w 2841"/>
              <a:gd name="T25" fmla="*/ 857 h 3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1" h="3185">
                <a:moveTo>
                  <a:pt x="0" y="857"/>
                </a:moveTo>
                <a:cubicBezTo>
                  <a:pt x="0" y="819"/>
                  <a:pt x="27" y="774"/>
                  <a:pt x="59" y="755"/>
                </a:cubicBezTo>
                <a:cubicBezTo>
                  <a:pt x="1361" y="18"/>
                  <a:pt x="1361" y="18"/>
                  <a:pt x="1361" y="18"/>
                </a:cubicBezTo>
                <a:cubicBezTo>
                  <a:pt x="1394" y="0"/>
                  <a:pt x="1447" y="0"/>
                  <a:pt x="1480" y="18"/>
                </a:cubicBezTo>
                <a:cubicBezTo>
                  <a:pt x="2782" y="755"/>
                  <a:pt x="2782" y="755"/>
                  <a:pt x="2782" y="755"/>
                </a:cubicBezTo>
                <a:cubicBezTo>
                  <a:pt x="2814" y="774"/>
                  <a:pt x="2841" y="819"/>
                  <a:pt x="2841" y="857"/>
                </a:cubicBezTo>
                <a:cubicBezTo>
                  <a:pt x="2841" y="2328"/>
                  <a:pt x="2841" y="2328"/>
                  <a:pt x="2841" y="2328"/>
                </a:cubicBezTo>
                <a:cubicBezTo>
                  <a:pt x="2841" y="2366"/>
                  <a:pt x="2814" y="2411"/>
                  <a:pt x="2782" y="2430"/>
                </a:cubicBezTo>
                <a:cubicBezTo>
                  <a:pt x="1480" y="3167"/>
                  <a:pt x="1480" y="3167"/>
                  <a:pt x="1480" y="3167"/>
                </a:cubicBezTo>
                <a:cubicBezTo>
                  <a:pt x="1447" y="3185"/>
                  <a:pt x="1394" y="3185"/>
                  <a:pt x="1361" y="3167"/>
                </a:cubicBezTo>
                <a:cubicBezTo>
                  <a:pt x="59" y="2430"/>
                  <a:pt x="59" y="2430"/>
                  <a:pt x="59" y="2430"/>
                </a:cubicBezTo>
                <a:cubicBezTo>
                  <a:pt x="27" y="2411"/>
                  <a:pt x="0" y="2366"/>
                  <a:pt x="0" y="2328"/>
                </a:cubicBezTo>
                <a:lnTo>
                  <a:pt x="0" y="857"/>
                </a:lnTo>
                <a:close/>
              </a:path>
            </a:pathLst>
          </a:custGeom>
          <a:solidFill>
            <a:schemeClr val="accent1">
              <a:lumMod val="50000"/>
            </a:schemeClr>
          </a:solidFill>
          <a:ln w="19050">
            <a:noFill/>
          </a:ln>
          <a:effectLst>
            <a:outerShdw blurRad="38100" dist="25400" dir="5400000" algn="t" rotWithShape="0">
              <a:prstClr val="black">
                <a:alpha val="38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3F507284-D878-41C7-A1B7-C500CB430E65}"/>
              </a:ext>
            </a:extLst>
          </p:cNvPr>
          <p:cNvSpPr>
            <a:spLocks/>
          </p:cNvSpPr>
          <p:nvPr/>
        </p:nvSpPr>
        <p:spPr bwMode="auto">
          <a:xfrm>
            <a:off x="3357521" y="1434370"/>
            <a:ext cx="762596" cy="854942"/>
          </a:xfrm>
          <a:custGeom>
            <a:avLst/>
            <a:gdLst>
              <a:gd name="T0" fmla="*/ 0 w 2841"/>
              <a:gd name="T1" fmla="*/ 857 h 3185"/>
              <a:gd name="T2" fmla="*/ 59 w 2841"/>
              <a:gd name="T3" fmla="*/ 755 h 3185"/>
              <a:gd name="T4" fmla="*/ 1361 w 2841"/>
              <a:gd name="T5" fmla="*/ 18 h 3185"/>
              <a:gd name="T6" fmla="*/ 1480 w 2841"/>
              <a:gd name="T7" fmla="*/ 18 h 3185"/>
              <a:gd name="T8" fmla="*/ 2782 w 2841"/>
              <a:gd name="T9" fmla="*/ 755 h 3185"/>
              <a:gd name="T10" fmla="*/ 2841 w 2841"/>
              <a:gd name="T11" fmla="*/ 857 h 3185"/>
              <a:gd name="T12" fmla="*/ 2841 w 2841"/>
              <a:gd name="T13" fmla="*/ 2328 h 3185"/>
              <a:gd name="T14" fmla="*/ 2782 w 2841"/>
              <a:gd name="T15" fmla="*/ 2430 h 3185"/>
              <a:gd name="T16" fmla="*/ 1480 w 2841"/>
              <a:gd name="T17" fmla="*/ 3167 h 3185"/>
              <a:gd name="T18" fmla="*/ 1361 w 2841"/>
              <a:gd name="T19" fmla="*/ 3167 h 3185"/>
              <a:gd name="T20" fmla="*/ 59 w 2841"/>
              <a:gd name="T21" fmla="*/ 2430 h 3185"/>
              <a:gd name="T22" fmla="*/ 0 w 2841"/>
              <a:gd name="T23" fmla="*/ 2328 h 3185"/>
              <a:gd name="T24" fmla="*/ 0 w 2841"/>
              <a:gd name="T25" fmla="*/ 857 h 3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1" h="3185">
                <a:moveTo>
                  <a:pt x="0" y="857"/>
                </a:moveTo>
                <a:cubicBezTo>
                  <a:pt x="0" y="819"/>
                  <a:pt x="27" y="774"/>
                  <a:pt x="59" y="755"/>
                </a:cubicBezTo>
                <a:cubicBezTo>
                  <a:pt x="1361" y="18"/>
                  <a:pt x="1361" y="18"/>
                  <a:pt x="1361" y="18"/>
                </a:cubicBezTo>
                <a:cubicBezTo>
                  <a:pt x="1394" y="0"/>
                  <a:pt x="1447" y="0"/>
                  <a:pt x="1480" y="18"/>
                </a:cubicBezTo>
                <a:cubicBezTo>
                  <a:pt x="2782" y="755"/>
                  <a:pt x="2782" y="755"/>
                  <a:pt x="2782" y="755"/>
                </a:cubicBezTo>
                <a:cubicBezTo>
                  <a:pt x="2814" y="774"/>
                  <a:pt x="2841" y="819"/>
                  <a:pt x="2841" y="857"/>
                </a:cubicBezTo>
                <a:cubicBezTo>
                  <a:pt x="2841" y="2328"/>
                  <a:pt x="2841" y="2328"/>
                  <a:pt x="2841" y="2328"/>
                </a:cubicBezTo>
                <a:cubicBezTo>
                  <a:pt x="2841" y="2366"/>
                  <a:pt x="2814" y="2411"/>
                  <a:pt x="2782" y="2430"/>
                </a:cubicBezTo>
                <a:cubicBezTo>
                  <a:pt x="1480" y="3167"/>
                  <a:pt x="1480" y="3167"/>
                  <a:pt x="1480" y="3167"/>
                </a:cubicBezTo>
                <a:cubicBezTo>
                  <a:pt x="1447" y="3185"/>
                  <a:pt x="1394" y="3185"/>
                  <a:pt x="1361" y="3167"/>
                </a:cubicBezTo>
                <a:cubicBezTo>
                  <a:pt x="59" y="2430"/>
                  <a:pt x="59" y="2430"/>
                  <a:pt x="59" y="2430"/>
                </a:cubicBezTo>
                <a:cubicBezTo>
                  <a:pt x="27" y="2411"/>
                  <a:pt x="0" y="2366"/>
                  <a:pt x="0" y="2328"/>
                </a:cubicBezTo>
                <a:lnTo>
                  <a:pt x="0" y="857"/>
                </a:lnTo>
                <a:close/>
              </a:path>
            </a:pathLst>
          </a:custGeom>
          <a:solidFill>
            <a:schemeClr val="accent1">
              <a:lumMod val="50000"/>
            </a:schemeClr>
          </a:solidFill>
          <a:ln w="19050">
            <a:noFill/>
          </a:ln>
          <a:effectLst>
            <a:outerShdw blurRad="38100" dist="25400" dir="5400000" algn="t" rotWithShape="0">
              <a:prstClr val="black">
                <a:alpha val="38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2AA2774D-7104-4CA3-AF58-641375A3CF13}"/>
              </a:ext>
            </a:extLst>
          </p:cNvPr>
          <p:cNvSpPr>
            <a:spLocks/>
          </p:cNvSpPr>
          <p:nvPr/>
        </p:nvSpPr>
        <p:spPr bwMode="auto">
          <a:xfrm>
            <a:off x="5686107" y="1434370"/>
            <a:ext cx="762596" cy="854942"/>
          </a:xfrm>
          <a:custGeom>
            <a:avLst/>
            <a:gdLst>
              <a:gd name="T0" fmla="*/ 0 w 2841"/>
              <a:gd name="T1" fmla="*/ 857 h 3185"/>
              <a:gd name="T2" fmla="*/ 59 w 2841"/>
              <a:gd name="T3" fmla="*/ 755 h 3185"/>
              <a:gd name="T4" fmla="*/ 1361 w 2841"/>
              <a:gd name="T5" fmla="*/ 18 h 3185"/>
              <a:gd name="T6" fmla="*/ 1480 w 2841"/>
              <a:gd name="T7" fmla="*/ 18 h 3185"/>
              <a:gd name="T8" fmla="*/ 2782 w 2841"/>
              <a:gd name="T9" fmla="*/ 755 h 3185"/>
              <a:gd name="T10" fmla="*/ 2841 w 2841"/>
              <a:gd name="T11" fmla="*/ 857 h 3185"/>
              <a:gd name="T12" fmla="*/ 2841 w 2841"/>
              <a:gd name="T13" fmla="*/ 2328 h 3185"/>
              <a:gd name="T14" fmla="*/ 2782 w 2841"/>
              <a:gd name="T15" fmla="*/ 2430 h 3185"/>
              <a:gd name="T16" fmla="*/ 1480 w 2841"/>
              <a:gd name="T17" fmla="*/ 3167 h 3185"/>
              <a:gd name="T18" fmla="*/ 1361 w 2841"/>
              <a:gd name="T19" fmla="*/ 3167 h 3185"/>
              <a:gd name="T20" fmla="*/ 59 w 2841"/>
              <a:gd name="T21" fmla="*/ 2430 h 3185"/>
              <a:gd name="T22" fmla="*/ 0 w 2841"/>
              <a:gd name="T23" fmla="*/ 2328 h 3185"/>
              <a:gd name="T24" fmla="*/ 0 w 2841"/>
              <a:gd name="T25" fmla="*/ 857 h 3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1" h="3185">
                <a:moveTo>
                  <a:pt x="0" y="857"/>
                </a:moveTo>
                <a:cubicBezTo>
                  <a:pt x="0" y="819"/>
                  <a:pt x="27" y="774"/>
                  <a:pt x="59" y="755"/>
                </a:cubicBezTo>
                <a:cubicBezTo>
                  <a:pt x="1361" y="18"/>
                  <a:pt x="1361" y="18"/>
                  <a:pt x="1361" y="18"/>
                </a:cubicBezTo>
                <a:cubicBezTo>
                  <a:pt x="1394" y="0"/>
                  <a:pt x="1447" y="0"/>
                  <a:pt x="1480" y="18"/>
                </a:cubicBezTo>
                <a:cubicBezTo>
                  <a:pt x="2782" y="755"/>
                  <a:pt x="2782" y="755"/>
                  <a:pt x="2782" y="755"/>
                </a:cubicBezTo>
                <a:cubicBezTo>
                  <a:pt x="2814" y="774"/>
                  <a:pt x="2841" y="819"/>
                  <a:pt x="2841" y="857"/>
                </a:cubicBezTo>
                <a:cubicBezTo>
                  <a:pt x="2841" y="2328"/>
                  <a:pt x="2841" y="2328"/>
                  <a:pt x="2841" y="2328"/>
                </a:cubicBezTo>
                <a:cubicBezTo>
                  <a:pt x="2841" y="2366"/>
                  <a:pt x="2814" y="2411"/>
                  <a:pt x="2782" y="2430"/>
                </a:cubicBezTo>
                <a:cubicBezTo>
                  <a:pt x="1480" y="3167"/>
                  <a:pt x="1480" y="3167"/>
                  <a:pt x="1480" y="3167"/>
                </a:cubicBezTo>
                <a:cubicBezTo>
                  <a:pt x="1447" y="3185"/>
                  <a:pt x="1394" y="3185"/>
                  <a:pt x="1361" y="3167"/>
                </a:cubicBezTo>
                <a:cubicBezTo>
                  <a:pt x="59" y="2430"/>
                  <a:pt x="59" y="2430"/>
                  <a:pt x="59" y="2430"/>
                </a:cubicBezTo>
                <a:cubicBezTo>
                  <a:pt x="27" y="2411"/>
                  <a:pt x="0" y="2366"/>
                  <a:pt x="0" y="2328"/>
                </a:cubicBezTo>
                <a:lnTo>
                  <a:pt x="0" y="857"/>
                </a:lnTo>
                <a:close/>
              </a:path>
            </a:pathLst>
          </a:custGeom>
          <a:solidFill>
            <a:schemeClr val="accent1">
              <a:lumMod val="50000"/>
            </a:schemeClr>
          </a:solidFill>
          <a:ln w="19050">
            <a:noFill/>
          </a:ln>
          <a:effectLst>
            <a:outerShdw blurRad="38100" dist="25400" dir="5400000" algn="t" rotWithShape="0">
              <a:prstClr val="black">
                <a:alpha val="38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TextBox 18">
            <a:extLst>
              <a:ext uri="{FF2B5EF4-FFF2-40B4-BE49-F238E27FC236}">
                <a16:creationId xmlns:a16="http://schemas.microsoft.com/office/drawing/2014/main" id="{6D5774B3-1DA6-4428-9E70-D1A201B91567}"/>
              </a:ext>
            </a:extLst>
          </p:cNvPr>
          <p:cNvSpPr txBox="1"/>
          <p:nvPr/>
        </p:nvSpPr>
        <p:spPr>
          <a:xfrm>
            <a:off x="7590474" y="3306202"/>
            <a:ext cx="1628775" cy="938719"/>
          </a:xfrm>
          <a:prstGeom prst="rect">
            <a:avLst/>
          </a:prstGeom>
          <a:noFill/>
        </p:spPr>
        <p:txBody>
          <a:bodyPr wrap="square" lIns="0" tIns="0" rIns="0" bIns="0" rtlCol="0" anchor="ctr" anchorCtr="0">
            <a:spAutoFit/>
          </a:bodyPr>
          <a:lstStyle/>
          <a:p>
            <a:pPr algn="ctr">
              <a:lnSpc>
                <a:spcPct val="150000"/>
              </a:lnSpc>
            </a:pPr>
            <a:r>
              <a:rPr lang="en-US" sz="1050" dirty="0">
                <a:latin typeface="Century Gothic" panose="020B0502020202020204" pitchFamily="34" charset="0"/>
                <a:cs typeface="Segoe UI" panose="020B0502040204020203" pitchFamily="34" charset="0"/>
              </a:rPr>
              <a:t>Secure Applications at the Edge to Optimize App Reliability, Cost and Reputation</a:t>
            </a:r>
          </a:p>
        </p:txBody>
      </p:sp>
      <p:sp>
        <p:nvSpPr>
          <p:cNvPr id="20" name="TextBox 19">
            <a:extLst>
              <a:ext uri="{FF2B5EF4-FFF2-40B4-BE49-F238E27FC236}">
                <a16:creationId xmlns:a16="http://schemas.microsoft.com/office/drawing/2014/main" id="{1FD73205-FA63-454B-9252-F88C77DA95F8}"/>
              </a:ext>
            </a:extLst>
          </p:cNvPr>
          <p:cNvSpPr txBox="1"/>
          <p:nvPr/>
        </p:nvSpPr>
        <p:spPr>
          <a:xfrm>
            <a:off x="9942831" y="3306202"/>
            <a:ext cx="1628775" cy="938719"/>
          </a:xfrm>
          <a:prstGeom prst="rect">
            <a:avLst/>
          </a:prstGeom>
          <a:noFill/>
        </p:spPr>
        <p:txBody>
          <a:bodyPr wrap="square" lIns="0" tIns="0" rIns="0" bIns="0" rtlCol="0" anchor="ctr" anchorCtr="0">
            <a:spAutoFit/>
          </a:bodyPr>
          <a:lstStyle/>
          <a:p>
            <a:pPr algn="ctr">
              <a:lnSpc>
                <a:spcPct val="150000"/>
              </a:lnSpc>
            </a:pPr>
            <a:r>
              <a:rPr lang="en-US" sz="1050" dirty="0">
                <a:latin typeface="Century Gothic" panose="020B0502020202020204" pitchFamily="34" charset="0"/>
                <a:cs typeface="Segoe UI" panose="020B0502040204020203" pitchFamily="34" charset="0"/>
              </a:rPr>
              <a:t>Enable Fault-Tolerant and Agile Application Architectures through Edge Load Balancing</a:t>
            </a:r>
          </a:p>
        </p:txBody>
      </p:sp>
      <p:sp>
        <p:nvSpPr>
          <p:cNvPr id="22" name="Freeform 5">
            <a:extLst>
              <a:ext uri="{FF2B5EF4-FFF2-40B4-BE49-F238E27FC236}">
                <a16:creationId xmlns:a16="http://schemas.microsoft.com/office/drawing/2014/main" id="{9970E815-585E-4CE9-B75A-2C06A84021D9}"/>
              </a:ext>
            </a:extLst>
          </p:cNvPr>
          <p:cNvSpPr>
            <a:spLocks/>
          </p:cNvSpPr>
          <p:nvPr/>
        </p:nvSpPr>
        <p:spPr bwMode="auto">
          <a:xfrm>
            <a:off x="8014693" y="1434370"/>
            <a:ext cx="762596" cy="854942"/>
          </a:xfrm>
          <a:custGeom>
            <a:avLst/>
            <a:gdLst>
              <a:gd name="T0" fmla="*/ 0 w 2841"/>
              <a:gd name="T1" fmla="*/ 857 h 3185"/>
              <a:gd name="T2" fmla="*/ 59 w 2841"/>
              <a:gd name="T3" fmla="*/ 755 h 3185"/>
              <a:gd name="T4" fmla="*/ 1361 w 2841"/>
              <a:gd name="T5" fmla="*/ 18 h 3185"/>
              <a:gd name="T6" fmla="*/ 1480 w 2841"/>
              <a:gd name="T7" fmla="*/ 18 h 3185"/>
              <a:gd name="T8" fmla="*/ 2782 w 2841"/>
              <a:gd name="T9" fmla="*/ 755 h 3185"/>
              <a:gd name="T10" fmla="*/ 2841 w 2841"/>
              <a:gd name="T11" fmla="*/ 857 h 3185"/>
              <a:gd name="T12" fmla="*/ 2841 w 2841"/>
              <a:gd name="T13" fmla="*/ 2328 h 3185"/>
              <a:gd name="T14" fmla="*/ 2782 w 2841"/>
              <a:gd name="T15" fmla="*/ 2430 h 3185"/>
              <a:gd name="T16" fmla="*/ 1480 w 2841"/>
              <a:gd name="T17" fmla="*/ 3167 h 3185"/>
              <a:gd name="T18" fmla="*/ 1361 w 2841"/>
              <a:gd name="T19" fmla="*/ 3167 h 3185"/>
              <a:gd name="T20" fmla="*/ 59 w 2841"/>
              <a:gd name="T21" fmla="*/ 2430 h 3185"/>
              <a:gd name="T22" fmla="*/ 0 w 2841"/>
              <a:gd name="T23" fmla="*/ 2328 h 3185"/>
              <a:gd name="T24" fmla="*/ 0 w 2841"/>
              <a:gd name="T25" fmla="*/ 857 h 3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1" h="3185">
                <a:moveTo>
                  <a:pt x="0" y="857"/>
                </a:moveTo>
                <a:cubicBezTo>
                  <a:pt x="0" y="819"/>
                  <a:pt x="27" y="774"/>
                  <a:pt x="59" y="755"/>
                </a:cubicBezTo>
                <a:cubicBezTo>
                  <a:pt x="1361" y="18"/>
                  <a:pt x="1361" y="18"/>
                  <a:pt x="1361" y="18"/>
                </a:cubicBezTo>
                <a:cubicBezTo>
                  <a:pt x="1394" y="0"/>
                  <a:pt x="1447" y="0"/>
                  <a:pt x="1480" y="18"/>
                </a:cubicBezTo>
                <a:cubicBezTo>
                  <a:pt x="2782" y="755"/>
                  <a:pt x="2782" y="755"/>
                  <a:pt x="2782" y="755"/>
                </a:cubicBezTo>
                <a:cubicBezTo>
                  <a:pt x="2814" y="774"/>
                  <a:pt x="2841" y="819"/>
                  <a:pt x="2841" y="857"/>
                </a:cubicBezTo>
                <a:cubicBezTo>
                  <a:pt x="2841" y="2328"/>
                  <a:pt x="2841" y="2328"/>
                  <a:pt x="2841" y="2328"/>
                </a:cubicBezTo>
                <a:cubicBezTo>
                  <a:pt x="2841" y="2366"/>
                  <a:pt x="2814" y="2411"/>
                  <a:pt x="2782" y="2430"/>
                </a:cubicBezTo>
                <a:cubicBezTo>
                  <a:pt x="1480" y="3167"/>
                  <a:pt x="1480" y="3167"/>
                  <a:pt x="1480" y="3167"/>
                </a:cubicBezTo>
                <a:cubicBezTo>
                  <a:pt x="1447" y="3185"/>
                  <a:pt x="1394" y="3185"/>
                  <a:pt x="1361" y="3167"/>
                </a:cubicBezTo>
                <a:cubicBezTo>
                  <a:pt x="59" y="2430"/>
                  <a:pt x="59" y="2430"/>
                  <a:pt x="59" y="2430"/>
                </a:cubicBezTo>
                <a:cubicBezTo>
                  <a:pt x="27" y="2411"/>
                  <a:pt x="0" y="2366"/>
                  <a:pt x="0" y="2328"/>
                </a:cubicBezTo>
                <a:lnTo>
                  <a:pt x="0" y="857"/>
                </a:lnTo>
                <a:close/>
              </a:path>
            </a:pathLst>
          </a:custGeom>
          <a:solidFill>
            <a:schemeClr val="accent1">
              <a:lumMod val="50000"/>
            </a:schemeClr>
          </a:solidFill>
          <a:ln w="19050">
            <a:noFill/>
          </a:ln>
          <a:effectLst>
            <a:outerShdw blurRad="38100" dist="25400" dir="5400000" algn="t" rotWithShape="0">
              <a:prstClr val="black">
                <a:alpha val="38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3" name="Freeform 5">
            <a:extLst>
              <a:ext uri="{FF2B5EF4-FFF2-40B4-BE49-F238E27FC236}">
                <a16:creationId xmlns:a16="http://schemas.microsoft.com/office/drawing/2014/main" id="{962774D8-B1D9-4F6A-AF3E-15F89A6488FF}"/>
              </a:ext>
            </a:extLst>
          </p:cNvPr>
          <p:cNvSpPr>
            <a:spLocks/>
          </p:cNvSpPr>
          <p:nvPr/>
        </p:nvSpPr>
        <p:spPr bwMode="auto">
          <a:xfrm>
            <a:off x="10343279" y="1434370"/>
            <a:ext cx="762596" cy="854942"/>
          </a:xfrm>
          <a:custGeom>
            <a:avLst/>
            <a:gdLst>
              <a:gd name="T0" fmla="*/ 0 w 2841"/>
              <a:gd name="T1" fmla="*/ 857 h 3185"/>
              <a:gd name="T2" fmla="*/ 59 w 2841"/>
              <a:gd name="T3" fmla="*/ 755 h 3185"/>
              <a:gd name="T4" fmla="*/ 1361 w 2841"/>
              <a:gd name="T5" fmla="*/ 18 h 3185"/>
              <a:gd name="T6" fmla="*/ 1480 w 2841"/>
              <a:gd name="T7" fmla="*/ 18 h 3185"/>
              <a:gd name="T8" fmla="*/ 2782 w 2841"/>
              <a:gd name="T9" fmla="*/ 755 h 3185"/>
              <a:gd name="T10" fmla="*/ 2841 w 2841"/>
              <a:gd name="T11" fmla="*/ 857 h 3185"/>
              <a:gd name="T12" fmla="*/ 2841 w 2841"/>
              <a:gd name="T13" fmla="*/ 2328 h 3185"/>
              <a:gd name="T14" fmla="*/ 2782 w 2841"/>
              <a:gd name="T15" fmla="*/ 2430 h 3185"/>
              <a:gd name="T16" fmla="*/ 1480 w 2841"/>
              <a:gd name="T17" fmla="*/ 3167 h 3185"/>
              <a:gd name="T18" fmla="*/ 1361 w 2841"/>
              <a:gd name="T19" fmla="*/ 3167 h 3185"/>
              <a:gd name="T20" fmla="*/ 59 w 2841"/>
              <a:gd name="T21" fmla="*/ 2430 h 3185"/>
              <a:gd name="T22" fmla="*/ 0 w 2841"/>
              <a:gd name="T23" fmla="*/ 2328 h 3185"/>
              <a:gd name="T24" fmla="*/ 0 w 2841"/>
              <a:gd name="T25" fmla="*/ 857 h 3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1" h="3185">
                <a:moveTo>
                  <a:pt x="0" y="857"/>
                </a:moveTo>
                <a:cubicBezTo>
                  <a:pt x="0" y="819"/>
                  <a:pt x="27" y="774"/>
                  <a:pt x="59" y="755"/>
                </a:cubicBezTo>
                <a:cubicBezTo>
                  <a:pt x="1361" y="18"/>
                  <a:pt x="1361" y="18"/>
                  <a:pt x="1361" y="18"/>
                </a:cubicBezTo>
                <a:cubicBezTo>
                  <a:pt x="1394" y="0"/>
                  <a:pt x="1447" y="0"/>
                  <a:pt x="1480" y="18"/>
                </a:cubicBezTo>
                <a:cubicBezTo>
                  <a:pt x="2782" y="755"/>
                  <a:pt x="2782" y="755"/>
                  <a:pt x="2782" y="755"/>
                </a:cubicBezTo>
                <a:cubicBezTo>
                  <a:pt x="2814" y="774"/>
                  <a:pt x="2841" y="819"/>
                  <a:pt x="2841" y="857"/>
                </a:cubicBezTo>
                <a:cubicBezTo>
                  <a:pt x="2841" y="2328"/>
                  <a:pt x="2841" y="2328"/>
                  <a:pt x="2841" y="2328"/>
                </a:cubicBezTo>
                <a:cubicBezTo>
                  <a:pt x="2841" y="2366"/>
                  <a:pt x="2814" y="2411"/>
                  <a:pt x="2782" y="2430"/>
                </a:cubicBezTo>
                <a:cubicBezTo>
                  <a:pt x="1480" y="3167"/>
                  <a:pt x="1480" y="3167"/>
                  <a:pt x="1480" y="3167"/>
                </a:cubicBezTo>
                <a:cubicBezTo>
                  <a:pt x="1447" y="3185"/>
                  <a:pt x="1394" y="3185"/>
                  <a:pt x="1361" y="3167"/>
                </a:cubicBezTo>
                <a:cubicBezTo>
                  <a:pt x="59" y="2430"/>
                  <a:pt x="59" y="2430"/>
                  <a:pt x="59" y="2430"/>
                </a:cubicBezTo>
                <a:cubicBezTo>
                  <a:pt x="27" y="2411"/>
                  <a:pt x="0" y="2366"/>
                  <a:pt x="0" y="2328"/>
                </a:cubicBezTo>
                <a:lnTo>
                  <a:pt x="0" y="857"/>
                </a:lnTo>
                <a:close/>
              </a:path>
            </a:pathLst>
          </a:custGeom>
          <a:solidFill>
            <a:schemeClr val="accent1">
              <a:lumMod val="50000"/>
            </a:schemeClr>
          </a:solidFill>
          <a:ln w="19050">
            <a:noFill/>
          </a:ln>
          <a:effectLst>
            <a:outerShdw blurRad="38100" dist="25400" dir="5400000" algn="t" rotWithShape="0">
              <a:prstClr val="black">
                <a:alpha val="38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5" name="TextBox 34">
            <a:extLst>
              <a:ext uri="{FF2B5EF4-FFF2-40B4-BE49-F238E27FC236}">
                <a16:creationId xmlns:a16="http://schemas.microsoft.com/office/drawing/2014/main" id="{98039A74-B064-4755-85C7-42FC81A2140F}"/>
              </a:ext>
            </a:extLst>
          </p:cNvPr>
          <p:cNvSpPr txBox="1"/>
          <p:nvPr/>
        </p:nvSpPr>
        <p:spPr>
          <a:xfrm>
            <a:off x="2711671" y="2547857"/>
            <a:ext cx="2059974" cy="553998"/>
          </a:xfrm>
          <a:prstGeom prst="rect">
            <a:avLst/>
          </a:prstGeom>
          <a:noFill/>
        </p:spPr>
        <p:txBody>
          <a:bodyPr wrap="square" lIns="0" tIns="0" rIns="0" bIns="0" rtlCol="0" anchor="t" anchorCtr="0">
            <a:spAutoFit/>
          </a:bodyPr>
          <a:lstStyle/>
          <a:p>
            <a:pPr algn="ctr"/>
            <a:r>
              <a:rPr lang="en-US" dirty="0">
                <a:latin typeface="Century Gothic" panose="020B0502020202020204" pitchFamily="34" charset="0"/>
                <a:cs typeface="Segoe UI" panose="020B0502040204020203" pitchFamily="34" charset="0"/>
              </a:rPr>
              <a:t>Static Object </a:t>
            </a:r>
          </a:p>
          <a:p>
            <a:pPr algn="ctr"/>
            <a:r>
              <a:rPr lang="en-US" dirty="0">
                <a:latin typeface="Century Gothic" panose="020B0502020202020204" pitchFamily="34" charset="0"/>
                <a:cs typeface="Segoe UI" panose="020B0502040204020203" pitchFamily="34" charset="0"/>
              </a:rPr>
              <a:t>/ File Delivery</a:t>
            </a:r>
          </a:p>
        </p:txBody>
      </p:sp>
      <p:sp>
        <p:nvSpPr>
          <p:cNvPr id="36" name="TextBox 35">
            <a:extLst>
              <a:ext uri="{FF2B5EF4-FFF2-40B4-BE49-F238E27FC236}">
                <a16:creationId xmlns:a16="http://schemas.microsoft.com/office/drawing/2014/main" id="{6CC95A99-4646-49FB-8E23-79B235143185}"/>
              </a:ext>
            </a:extLst>
          </p:cNvPr>
          <p:cNvSpPr txBox="1"/>
          <p:nvPr/>
        </p:nvSpPr>
        <p:spPr>
          <a:xfrm>
            <a:off x="586740" y="2557329"/>
            <a:ext cx="1628775" cy="553998"/>
          </a:xfrm>
          <a:prstGeom prst="rect">
            <a:avLst/>
          </a:prstGeom>
          <a:noFill/>
        </p:spPr>
        <p:txBody>
          <a:bodyPr wrap="square" lIns="0" tIns="0" rIns="0" bIns="0" rtlCol="0" anchor="t" anchorCtr="0">
            <a:spAutoFit/>
          </a:bodyPr>
          <a:lstStyle/>
          <a:p>
            <a:pPr algn="ctr"/>
            <a:r>
              <a:rPr lang="en-US" dirty="0">
                <a:latin typeface="Century Gothic" panose="020B0502020202020204" pitchFamily="34" charset="0"/>
                <a:cs typeface="Segoe UI" panose="020B0502040204020203" pitchFamily="34" charset="0"/>
              </a:rPr>
              <a:t>OTT and Live Video Delivery</a:t>
            </a:r>
          </a:p>
        </p:txBody>
      </p:sp>
      <p:sp>
        <p:nvSpPr>
          <p:cNvPr id="37" name="TextBox 36">
            <a:extLst>
              <a:ext uri="{FF2B5EF4-FFF2-40B4-BE49-F238E27FC236}">
                <a16:creationId xmlns:a16="http://schemas.microsoft.com/office/drawing/2014/main" id="{80CB57DA-F4C5-4B23-B8A7-031AADB0AEAD}"/>
              </a:ext>
            </a:extLst>
          </p:cNvPr>
          <p:cNvSpPr txBox="1"/>
          <p:nvPr/>
        </p:nvSpPr>
        <p:spPr>
          <a:xfrm>
            <a:off x="5030134" y="2557329"/>
            <a:ext cx="2059974" cy="553998"/>
          </a:xfrm>
          <a:prstGeom prst="rect">
            <a:avLst/>
          </a:prstGeom>
          <a:noFill/>
        </p:spPr>
        <p:txBody>
          <a:bodyPr wrap="square" lIns="0" tIns="0" rIns="0" bIns="0" rtlCol="0" anchor="t" anchorCtr="0">
            <a:spAutoFit/>
          </a:bodyPr>
          <a:lstStyle/>
          <a:p>
            <a:pPr algn="ctr"/>
            <a:r>
              <a:rPr lang="en-US" dirty="0">
                <a:latin typeface="Century Gothic" panose="020B0502020202020204" pitchFamily="34" charset="0"/>
                <a:cs typeface="Segoe UI" panose="020B0502040204020203" pitchFamily="34" charset="0"/>
              </a:rPr>
              <a:t>Dynamic Content</a:t>
            </a:r>
          </a:p>
          <a:p>
            <a:pPr algn="ctr"/>
            <a:r>
              <a:rPr lang="en-US" dirty="0">
                <a:latin typeface="Century Gothic" panose="020B0502020202020204" pitchFamily="34" charset="0"/>
                <a:cs typeface="Segoe UI" panose="020B0502040204020203" pitchFamily="34" charset="0"/>
              </a:rPr>
              <a:t>Delivery</a:t>
            </a:r>
          </a:p>
        </p:txBody>
      </p:sp>
      <p:sp>
        <p:nvSpPr>
          <p:cNvPr id="38" name="TextBox 37">
            <a:extLst>
              <a:ext uri="{FF2B5EF4-FFF2-40B4-BE49-F238E27FC236}">
                <a16:creationId xmlns:a16="http://schemas.microsoft.com/office/drawing/2014/main" id="{4CF697DA-2531-474E-BA89-C7C091E8B242}"/>
              </a:ext>
            </a:extLst>
          </p:cNvPr>
          <p:cNvSpPr txBox="1"/>
          <p:nvPr/>
        </p:nvSpPr>
        <p:spPr>
          <a:xfrm>
            <a:off x="7450180" y="2545233"/>
            <a:ext cx="1891622" cy="553998"/>
          </a:xfrm>
          <a:prstGeom prst="rect">
            <a:avLst/>
          </a:prstGeom>
          <a:noFill/>
        </p:spPr>
        <p:txBody>
          <a:bodyPr wrap="square" lIns="0" tIns="0" rIns="0" bIns="0" rtlCol="0" anchor="t" anchorCtr="0">
            <a:spAutoFit/>
          </a:bodyPr>
          <a:lstStyle/>
          <a:p>
            <a:pPr algn="ctr"/>
            <a:r>
              <a:rPr lang="en-US" dirty="0">
                <a:latin typeface="Century Gothic" panose="020B0502020202020204" pitchFamily="34" charset="0"/>
                <a:cs typeface="Segoe UI" panose="020B0502040204020203" pitchFamily="34" charset="0"/>
              </a:rPr>
              <a:t>Secure Global Internet Services</a:t>
            </a:r>
          </a:p>
        </p:txBody>
      </p:sp>
      <p:sp>
        <p:nvSpPr>
          <p:cNvPr id="39" name="TextBox 38">
            <a:extLst>
              <a:ext uri="{FF2B5EF4-FFF2-40B4-BE49-F238E27FC236}">
                <a16:creationId xmlns:a16="http://schemas.microsoft.com/office/drawing/2014/main" id="{D2A8813A-9EEC-42D0-B6B2-253F8094120B}"/>
              </a:ext>
            </a:extLst>
          </p:cNvPr>
          <p:cNvSpPr txBox="1"/>
          <p:nvPr/>
        </p:nvSpPr>
        <p:spPr>
          <a:xfrm>
            <a:off x="9916814" y="2550187"/>
            <a:ext cx="1628775" cy="553998"/>
          </a:xfrm>
          <a:prstGeom prst="rect">
            <a:avLst/>
          </a:prstGeom>
          <a:noFill/>
        </p:spPr>
        <p:txBody>
          <a:bodyPr wrap="square" lIns="0" tIns="0" rIns="0" bIns="0" rtlCol="0" anchor="t" anchorCtr="0">
            <a:spAutoFit/>
          </a:bodyPr>
          <a:lstStyle/>
          <a:p>
            <a:pPr algn="ctr"/>
            <a:r>
              <a:rPr lang="en-US" dirty="0">
                <a:latin typeface="Century Gothic" panose="020B0502020202020204" pitchFamily="34" charset="0"/>
                <a:cs typeface="Segoe UI" panose="020B0502040204020203" pitchFamily="34" charset="0"/>
              </a:rPr>
              <a:t>Modern Microservices</a:t>
            </a:r>
          </a:p>
        </p:txBody>
      </p:sp>
      <p:pic>
        <p:nvPicPr>
          <p:cNvPr id="45" name="Picture 2" descr="Image result for azure cdn logo">
            <a:extLst>
              <a:ext uri="{FF2B5EF4-FFF2-40B4-BE49-F238E27FC236}">
                <a16:creationId xmlns:a16="http://schemas.microsoft.com/office/drawing/2014/main" id="{AA2620FC-2C2E-4201-801E-E87332401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858" y="5955438"/>
            <a:ext cx="751428" cy="394500"/>
          </a:xfrm>
          <a:prstGeom prst="rect">
            <a:avLst/>
          </a:prstGeom>
          <a:noFill/>
          <a:extLst>
            <a:ext uri="{909E8E84-426E-40DD-AFC4-6F175D3DCCD1}">
              <a14:hiddenFill xmlns:a14="http://schemas.microsoft.com/office/drawing/2010/main">
                <a:solidFill>
                  <a:srgbClr val="FFFFFF"/>
                </a:solidFill>
              </a14:hiddenFill>
            </a:ext>
          </a:extLst>
        </p:spPr>
      </p:pic>
      <p:pic>
        <p:nvPicPr>
          <p:cNvPr id="46" name="Graphic 45">
            <a:extLst>
              <a:ext uri="{FF2B5EF4-FFF2-40B4-BE49-F238E27FC236}">
                <a16:creationId xmlns:a16="http://schemas.microsoft.com/office/drawing/2014/main" id="{EBC2CB07-8824-4E13-AB32-D2EEE0A2C6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17333" y="5906599"/>
            <a:ext cx="494201" cy="494201"/>
          </a:xfrm>
          <a:prstGeom prst="rect">
            <a:avLst/>
          </a:prstGeom>
        </p:spPr>
      </p:pic>
      <p:sp>
        <p:nvSpPr>
          <p:cNvPr id="47" name="TextBox 46">
            <a:extLst>
              <a:ext uri="{FF2B5EF4-FFF2-40B4-BE49-F238E27FC236}">
                <a16:creationId xmlns:a16="http://schemas.microsoft.com/office/drawing/2014/main" id="{D0BE7444-3F22-47CB-B809-8DB475CE59C9}"/>
              </a:ext>
            </a:extLst>
          </p:cNvPr>
          <p:cNvSpPr txBox="1"/>
          <p:nvPr/>
        </p:nvSpPr>
        <p:spPr>
          <a:xfrm>
            <a:off x="529590" y="4645563"/>
            <a:ext cx="2039301" cy="983474"/>
          </a:xfrm>
          <a:prstGeom prst="rect">
            <a:avLst/>
          </a:prstGeom>
          <a:noFill/>
        </p:spPr>
        <p:txBody>
          <a:bodyPr wrap="square" lIns="0" tIns="0" rIns="0" bIns="0" rtlCol="0" anchor="t" anchorCtr="0">
            <a:spAutoFit/>
          </a:bodyPr>
          <a:lstStyle/>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Media and Entertainment</a:t>
            </a:r>
          </a:p>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Gaming</a:t>
            </a:r>
          </a:p>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Telco</a:t>
            </a:r>
          </a:p>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Enterprise Video</a:t>
            </a:r>
          </a:p>
        </p:txBody>
      </p:sp>
      <p:sp>
        <p:nvSpPr>
          <p:cNvPr id="49" name="TextBox 48">
            <a:extLst>
              <a:ext uri="{FF2B5EF4-FFF2-40B4-BE49-F238E27FC236}">
                <a16:creationId xmlns:a16="http://schemas.microsoft.com/office/drawing/2014/main" id="{242EEF1F-6C13-4C5D-AE15-28DE4ED22143}"/>
              </a:ext>
            </a:extLst>
          </p:cNvPr>
          <p:cNvSpPr txBox="1"/>
          <p:nvPr/>
        </p:nvSpPr>
        <p:spPr>
          <a:xfrm>
            <a:off x="2874329" y="4649026"/>
            <a:ext cx="2039301" cy="983474"/>
          </a:xfrm>
          <a:prstGeom prst="rect">
            <a:avLst/>
          </a:prstGeom>
          <a:noFill/>
        </p:spPr>
        <p:txBody>
          <a:bodyPr wrap="square" lIns="0" tIns="0" rIns="0" bIns="0" rtlCol="0" anchor="t" anchorCtr="0">
            <a:spAutoFit/>
          </a:bodyPr>
          <a:lstStyle/>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Manufacturing / Electronics</a:t>
            </a:r>
          </a:p>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Retail and Commerce</a:t>
            </a:r>
          </a:p>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Enterprise File Delivery</a:t>
            </a:r>
          </a:p>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Automotive and IoT</a:t>
            </a:r>
          </a:p>
        </p:txBody>
      </p:sp>
      <p:sp>
        <p:nvSpPr>
          <p:cNvPr id="50" name="TextBox 49">
            <a:extLst>
              <a:ext uri="{FF2B5EF4-FFF2-40B4-BE49-F238E27FC236}">
                <a16:creationId xmlns:a16="http://schemas.microsoft.com/office/drawing/2014/main" id="{0DF3C0CF-2529-4B43-8891-AA4CB5C360CD}"/>
              </a:ext>
            </a:extLst>
          </p:cNvPr>
          <p:cNvSpPr txBox="1"/>
          <p:nvPr/>
        </p:nvSpPr>
        <p:spPr>
          <a:xfrm>
            <a:off x="5188585" y="4655676"/>
            <a:ext cx="2039301" cy="983474"/>
          </a:xfrm>
          <a:prstGeom prst="rect">
            <a:avLst/>
          </a:prstGeom>
          <a:noFill/>
        </p:spPr>
        <p:txBody>
          <a:bodyPr wrap="square" lIns="0" tIns="0" rIns="0" bIns="0" rtlCol="0" anchor="t" anchorCtr="0">
            <a:spAutoFit/>
          </a:bodyPr>
          <a:lstStyle/>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Retail and Commerce</a:t>
            </a:r>
          </a:p>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Mobile Apps and Services</a:t>
            </a:r>
          </a:p>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SaaS API Platforms</a:t>
            </a:r>
          </a:p>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IoT Services, Data</a:t>
            </a:r>
          </a:p>
        </p:txBody>
      </p:sp>
      <p:sp>
        <p:nvSpPr>
          <p:cNvPr id="51" name="TextBox 50">
            <a:extLst>
              <a:ext uri="{FF2B5EF4-FFF2-40B4-BE49-F238E27FC236}">
                <a16:creationId xmlns:a16="http://schemas.microsoft.com/office/drawing/2014/main" id="{D5B9F0B4-484C-4FAD-BB60-8B2F1CFB5B1F}"/>
              </a:ext>
            </a:extLst>
          </p:cNvPr>
          <p:cNvSpPr txBox="1"/>
          <p:nvPr/>
        </p:nvSpPr>
        <p:spPr>
          <a:xfrm>
            <a:off x="7533324" y="4657962"/>
            <a:ext cx="2039301" cy="983474"/>
          </a:xfrm>
          <a:prstGeom prst="rect">
            <a:avLst/>
          </a:prstGeom>
          <a:noFill/>
        </p:spPr>
        <p:txBody>
          <a:bodyPr wrap="square" lIns="0" tIns="0" rIns="0" bIns="0" rtlCol="0" anchor="t" anchorCtr="0">
            <a:spAutoFit/>
          </a:bodyPr>
          <a:lstStyle/>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Commerce Platforms</a:t>
            </a:r>
          </a:p>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Financial Services</a:t>
            </a:r>
          </a:p>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Healthcare</a:t>
            </a:r>
          </a:p>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Enterprise LOB Apps</a:t>
            </a:r>
          </a:p>
        </p:txBody>
      </p:sp>
      <p:sp>
        <p:nvSpPr>
          <p:cNvPr id="52" name="TextBox 51">
            <a:extLst>
              <a:ext uri="{FF2B5EF4-FFF2-40B4-BE49-F238E27FC236}">
                <a16:creationId xmlns:a16="http://schemas.microsoft.com/office/drawing/2014/main" id="{9EDB7C31-0D64-43FA-8E08-C4608C9ADED8}"/>
              </a:ext>
            </a:extLst>
          </p:cNvPr>
          <p:cNvSpPr txBox="1"/>
          <p:nvPr/>
        </p:nvSpPr>
        <p:spPr>
          <a:xfrm>
            <a:off x="9885677" y="4661170"/>
            <a:ext cx="2039301" cy="983474"/>
          </a:xfrm>
          <a:prstGeom prst="rect">
            <a:avLst/>
          </a:prstGeom>
          <a:noFill/>
        </p:spPr>
        <p:txBody>
          <a:bodyPr wrap="square" lIns="0" tIns="0" rIns="0" bIns="0" rtlCol="0" anchor="t" anchorCtr="0">
            <a:spAutoFit/>
          </a:bodyPr>
          <a:lstStyle/>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Mobile Applications</a:t>
            </a:r>
          </a:p>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Commerce Services</a:t>
            </a:r>
          </a:p>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Media Distribution Apps</a:t>
            </a:r>
          </a:p>
          <a:p>
            <a:pPr marL="171450" indent="-171450">
              <a:lnSpc>
                <a:spcPct val="150000"/>
              </a:lnSpc>
              <a:buFont typeface="Arial" panose="020B0604020202020204" pitchFamily="34" charset="0"/>
              <a:buChar char="•"/>
            </a:pPr>
            <a:r>
              <a:rPr lang="en-US" sz="1100" dirty="0">
                <a:latin typeface="Century Gothic" panose="020B0502020202020204" pitchFamily="34" charset="0"/>
                <a:cs typeface="Segoe UI" panose="020B0502040204020203" pitchFamily="34" charset="0"/>
              </a:rPr>
              <a:t>ISV / Solution Providers</a:t>
            </a:r>
          </a:p>
        </p:txBody>
      </p:sp>
      <p:sp>
        <p:nvSpPr>
          <p:cNvPr id="53" name="CellPhone_Video" title="Icon of a cellphone with a play symbol on the screen">
            <a:extLst>
              <a:ext uri="{FF2B5EF4-FFF2-40B4-BE49-F238E27FC236}">
                <a16:creationId xmlns:a16="http://schemas.microsoft.com/office/drawing/2014/main" id="{B380650D-6633-467A-8865-02BEB3B8ABBB}"/>
              </a:ext>
            </a:extLst>
          </p:cNvPr>
          <p:cNvSpPr>
            <a:spLocks noChangeAspect="1" noEditPoints="1"/>
          </p:cNvSpPr>
          <p:nvPr/>
        </p:nvSpPr>
        <p:spPr bwMode="auto">
          <a:xfrm>
            <a:off x="1296233" y="1666214"/>
            <a:ext cx="227206" cy="378617"/>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 name="T22" fmla="*/ 1433 w 2250"/>
              <a:gd name="T23" fmla="*/ 1453 h 3750"/>
              <a:gd name="T24" fmla="*/ 817 w 2250"/>
              <a:gd name="T25" fmla="*/ 1064 h 3750"/>
              <a:gd name="T26" fmla="*/ 817 w 2250"/>
              <a:gd name="T27" fmla="*/ 1843 h 3750"/>
              <a:gd name="T28" fmla="*/ 1433 w 2250"/>
              <a:gd name="T29" fmla="*/ 1453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moveTo>
                  <a:pt x="1433" y="1453"/>
                </a:moveTo>
                <a:cubicBezTo>
                  <a:pt x="817" y="1064"/>
                  <a:pt x="817" y="1064"/>
                  <a:pt x="817" y="1064"/>
                </a:cubicBezTo>
                <a:cubicBezTo>
                  <a:pt x="817" y="1843"/>
                  <a:pt x="817" y="1843"/>
                  <a:pt x="817" y="1843"/>
                </a:cubicBezTo>
                <a:lnTo>
                  <a:pt x="1433" y="1453"/>
                </a:lnTo>
                <a:close/>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6" name="browser_3" title="Icon of a browser window with an arrow pointing from the outside to the center">
            <a:extLst>
              <a:ext uri="{FF2B5EF4-FFF2-40B4-BE49-F238E27FC236}">
                <a16:creationId xmlns:a16="http://schemas.microsoft.com/office/drawing/2014/main" id="{35BF2E83-8D31-4B13-A1F0-E7CAE8AB9067}"/>
              </a:ext>
            </a:extLst>
          </p:cNvPr>
          <p:cNvSpPr>
            <a:spLocks noChangeAspect="1" noEditPoints="1"/>
          </p:cNvSpPr>
          <p:nvPr/>
        </p:nvSpPr>
        <p:spPr bwMode="auto">
          <a:xfrm>
            <a:off x="3565978" y="1673337"/>
            <a:ext cx="353822" cy="336548"/>
          </a:xfrm>
          <a:custGeom>
            <a:avLst/>
            <a:gdLst>
              <a:gd name="T0" fmla="*/ 130 w 335"/>
              <a:gd name="T1" fmla="*/ 33 h 318"/>
              <a:gd name="T2" fmla="*/ 335 w 335"/>
              <a:gd name="T3" fmla="*/ 33 h 318"/>
              <a:gd name="T4" fmla="*/ 335 w 335"/>
              <a:gd name="T5" fmla="*/ 318 h 318"/>
              <a:gd name="T6" fmla="*/ 0 w 335"/>
              <a:gd name="T7" fmla="*/ 318 h 318"/>
              <a:gd name="T8" fmla="*/ 0 w 335"/>
              <a:gd name="T9" fmla="*/ 33 h 318"/>
              <a:gd name="T10" fmla="*/ 0 w 335"/>
              <a:gd name="T11" fmla="*/ 33 h 318"/>
              <a:gd name="T12" fmla="*/ 71 w 335"/>
              <a:gd name="T13" fmla="*/ 33 h 318"/>
              <a:gd name="T14" fmla="*/ 130 w 335"/>
              <a:gd name="T15" fmla="*/ 97 h 318"/>
              <a:gd name="T16" fmla="*/ 335 w 335"/>
              <a:gd name="T17" fmla="*/ 97 h 318"/>
              <a:gd name="T18" fmla="*/ 0 w 335"/>
              <a:gd name="T19" fmla="*/ 97 h 318"/>
              <a:gd name="T20" fmla="*/ 67 w 335"/>
              <a:gd name="T21" fmla="*/ 97 h 318"/>
              <a:gd name="T22" fmla="*/ 293 w 335"/>
              <a:gd name="T23" fmla="*/ 69 h 318"/>
              <a:gd name="T24" fmla="*/ 298 w 335"/>
              <a:gd name="T25" fmla="*/ 64 h 318"/>
              <a:gd name="T26" fmla="*/ 293 w 335"/>
              <a:gd name="T27" fmla="*/ 60 h 318"/>
              <a:gd name="T28" fmla="*/ 289 w 335"/>
              <a:gd name="T29" fmla="*/ 64 h 318"/>
              <a:gd name="T30" fmla="*/ 293 w 335"/>
              <a:gd name="T31" fmla="*/ 69 h 318"/>
              <a:gd name="T32" fmla="*/ 240 w 335"/>
              <a:gd name="T33" fmla="*/ 69 h 318"/>
              <a:gd name="T34" fmla="*/ 245 w 335"/>
              <a:gd name="T35" fmla="*/ 64 h 318"/>
              <a:gd name="T36" fmla="*/ 240 w 335"/>
              <a:gd name="T37" fmla="*/ 60 h 318"/>
              <a:gd name="T38" fmla="*/ 235 w 335"/>
              <a:gd name="T39" fmla="*/ 64 h 318"/>
              <a:gd name="T40" fmla="*/ 240 w 335"/>
              <a:gd name="T41" fmla="*/ 69 h 318"/>
              <a:gd name="T42" fmla="*/ 187 w 335"/>
              <a:gd name="T43" fmla="*/ 69 h 318"/>
              <a:gd name="T44" fmla="*/ 192 w 335"/>
              <a:gd name="T45" fmla="*/ 64 h 318"/>
              <a:gd name="T46" fmla="*/ 187 w 335"/>
              <a:gd name="T47" fmla="*/ 60 h 318"/>
              <a:gd name="T48" fmla="*/ 182 w 335"/>
              <a:gd name="T49" fmla="*/ 64 h 318"/>
              <a:gd name="T50" fmla="*/ 187 w 335"/>
              <a:gd name="T51" fmla="*/ 69 h 318"/>
              <a:gd name="T52" fmla="*/ 49 w 335"/>
              <a:gd name="T53" fmla="*/ 190 h 318"/>
              <a:gd name="T54" fmla="*/ 100 w 335"/>
              <a:gd name="T55" fmla="*/ 240 h 318"/>
              <a:gd name="T56" fmla="*/ 151 w 335"/>
              <a:gd name="T57" fmla="*/ 190 h 318"/>
              <a:gd name="T58" fmla="*/ 100 w 335"/>
              <a:gd name="T59" fmla="*/ 0 h 318"/>
              <a:gd name="T60" fmla="*/ 100 w 335"/>
              <a:gd name="T61" fmla="*/ 24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5" h="318">
                <a:moveTo>
                  <a:pt x="130" y="33"/>
                </a:moveTo>
                <a:cubicBezTo>
                  <a:pt x="335" y="33"/>
                  <a:pt x="335" y="33"/>
                  <a:pt x="335" y="33"/>
                </a:cubicBezTo>
                <a:cubicBezTo>
                  <a:pt x="335" y="318"/>
                  <a:pt x="335" y="318"/>
                  <a:pt x="335" y="318"/>
                </a:cubicBezTo>
                <a:cubicBezTo>
                  <a:pt x="0" y="318"/>
                  <a:pt x="0" y="318"/>
                  <a:pt x="0" y="318"/>
                </a:cubicBezTo>
                <a:cubicBezTo>
                  <a:pt x="0" y="33"/>
                  <a:pt x="0" y="33"/>
                  <a:pt x="0" y="33"/>
                </a:cubicBezTo>
                <a:cubicBezTo>
                  <a:pt x="0" y="33"/>
                  <a:pt x="0" y="33"/>
                  <a:pt x="0" y="33"/>
                </a:cubicBezTo>
                <a:cubicBezTo>
                  <a:pt x="71" y="33"/>
                  <a:pt x="71" y="33"/>
                  <a:pt x="71" y="33"/>
                </a:cubicBezTo>
                <a:moveTo>
                  <a:pt x="130" y="97"/>
                </a:moveTo>
                <a:cubicBezTo>
                  <a:pt x="335" y="97"/>
                  <a:pt x="335" y="97"/>
                  <a:pt x="335" y="97"/>
                </a:cubicBezTo>
                <a:moveTo>
                  <a:pt x="0" y="97"/>
                </a:moveTo>
                <a:cubicBezTo>
                  <a:pt x="67" y="97"/>
                  <a:pt x="67" y="97"/>
                  <a:pt x="67" y="97"/>
                </a:cubicBezTo>
                <a:moveTo>
                  <a:pt x="293" y="69"/>
                </a:moveTo>
                <a:cubicBezTo>
                  <a:pt x="296" y="69"/>
                  <a:pt x="298" y="67"/>
                  <a:pt x="298" y="64"/>
                </a:cubicBezTo>
                <a:cubicBezTo>
                  <a:pt x="298" y="62"/>
                  <a:pt x="296" y="60"/>
                  <a:pt x="293" y="60"/>
                </a:cubicBezTo>
                <a:cubicBezTo>
                  <a:pt x="291" y="60"/>
                  <a:pt x="289" y="62"/>
                  <a:pt x="289" y="64"/>
                </a:cubicBezTo>
                <a:cubicBezTo>
                  <a:pt x="289" y="67"/>
                  <a:pt x="291" y="69"/>
                  <a:pt x="293" y="69"/>
                </a:cubicBezTo>
                <a:close/>
                <a:moveTo>
                  <a:pt x="240" y="69"/>
                </a:moveTo>
                <a:cubicBezTo>
                  <a:pt x="243" y="69"/>
                  <a:pt x="245" y="67"/>
                  <a:pt x="245" y="64"/>
                </a:cubicBezTo>
                <a:cubicBezTo>
                  <a:pt x="245" y="62"/>
                  <a:pt x="243" y="60"/>
                  <a:pt x="240" y="60"/>
                </a:cubicBezTo>
                <a:cubicBezTo>
                  <a:pt x="238" y="60"/>
                  <a:pt x="235" y="62"/>
                  <a:pt x="235" y="64"/>
                </a:cubicBezTo>
                <a:cubicBezTo>
                  <a:pt x="235" y="67"/>
                  <a:pt x="238" y="69"/>
                  <a:pt x="240" y="69"/>
                </a:cubicBezTo>
                <a:close/>
                <a:moveTo>
                  <a:pt x="187" y="69"/>
                </a:moveTo>
                <a:cubicBezTo>
                  <a:pt x="189" y="69"/>
                  <a:pt x="192" y="67"/>
                  <a:pt x="192" y="64"/>
                </a:cubicBezTo>
                <a:cubicBezTo>
                  <a:pt x="192" y="62"/>
                  <a:pt x="189" y="60"/>
                  <a:pt x="187" y="60"/>
                </a:cubicBezTo>
                <a:cubicBezTo>
                  <a:pt x="184" y="60"/>
                  <a:pt x="182" y="62"/>
                  <a:pt x="182" y="64"/>
                </a:cubicBezTo>
                <a:cubicBezTo>
                  <a:pt x="182" y="67"/>
                  <a:pt x="184" y="69"/>
                  <a:pt x="187" y="69"/>
                </a:cubicBezTo>
                <a:close/>
                <a:moveTo>
                  <a:pt x="49" y="190"/>
                </a:moveTo>
                <a:cubicBezTo>
                  <a:pt x="100" y="240"/>
                  <a:pt x="100" y="240"/>
                  <a:pt x="100" y="240"/>
                </a:cubicBezTo>
                <a:cubicBezTo>
                  <a:pt x="151" y="190"/>
                  <a:pt x="151" y="190"/>
                  <a:pt x="151" y="190"/>
                </a:cubicBezTo>
                <a:moveTo>
                  <a:pt x="100" y="0"/>
                </a:moveTo>
                <a:cubicBezTo>
                  <a:pt x="100" y="240"/>
                  <a:pt x="100" y="240"/>
                  <a:pt x="100" y="240"/>
                </a:cubicBezTo>
              </a:path>
            </a:pathLst>
          </a:custGeom>
          <a:no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57" name="ShoppingCart_E7BF" title="Icon of a shopping cart">
            <a:extLst>
              <a:ext uri="{FF2B5EF4-FFF2-40B4-BE49-F238E27FC236}">
                <a16:creationId xmlns:a16="http://schemas.microsoft.com/office/drawing/2014/main" id="{C0BFFDFC-B9E1-4F67-B365-10085C2E8241}"/>
              </a:ext>
            </a:extLst>
          </p:cNvPr>
          <p:cNvSpPr>
            <a:spLocks noChangeAspect="1" noEditPoints="1"/>
          </p:cNvSpPr>
          <p:nvPr/>
        </p:nvSpPr>
        <p:spPr bwMode="auto">
          <a:xfrm>
            <a:off x="5845058" y="1697033"/>
            <a:ext cx="430127" cy="365760"/>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1A1A1A"/>
              </a:solidFill>
              <a:latin typeface="Segoe UI"/>
            </a:endParaRPr>
          </a:p>
        </p:txBody>
      </p:sp>
      <p:pic>
        <p:nvPicPr>
          <p:cNvPr id="58" name="Graphic 57">
            <a:extLst>
              <a:ext uri="{FF2B5EF4-FFF2-40B4-BE49-F238E27FC236}">
                <a16:creationId xmlns:a16="http://schemas.microsoft.com/office/drawing/2014/main" id="{4981B977-6B74-47BB-AE53-E2544D469F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21841" y="5906599"/>
            <a:ext cx="494201" cy="494201"/>
          </a:xfrm>
          <a:prstGeom prst="rect">
            <a:avLst/>
          </a:prstGeom>
        </p:spPr>
      </p:pic>
      <p:pic>
        <p:nvPicPr>
          <p:cNvPr id="59" name="Graphic 58">
            <a:extLst>
              <a:ext uri="{FF2B5EF4-FFF2-40B4-BE49-F238E27FC236}">
                <a16:creationId xmlns:a16="http://schemas.microsoft.com/office/drawing/2014/main" id="{1FACAAD7-C54B-4DA8-9449-752456042B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77476" y="5909911"/>
            <a:ext cx="494201" cy="494201"/>
          </a:xfrm>
          <a:prstGeom prst="rect">
            <a:avLst/>
          </a:prstGeom>
        </p:spPr>
      </p:pic>
      <p:pic>
        <p:nvPicPr>
          <p:cNvPr id="60" name="Picture 2" descr="Image result for azure cdn logo">
            <a:extLst>
              <a:ext uri="{FF2B5EF4-FFF2-40B4-BE49-F238E27FC236}">
                <a16:creationId xmlns:a16="http://schemas.microsoft.com/office/drawing/2014/main" id="{AAACC8A3-67B4-470B-ABFA-D41E97FC2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825" y="5955438"/>
            <a:ext cx="751428" cy="3945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Image result for azure cdn logo">
            <a:extLst>
              <a:ext uri="{FF2B5EF4-FFF2-40B4-BE49-F238E27FC236}">
                <a16:creationId xmlns:a16="http://schemas.microsoft.com/office/drawing/2014/main" id="{03F5C8F7-A962-4A8E-92FA-1AE408934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108" y="5965536"/>
            <a:ext cx="751428" cy="394500"/>
          </a:xfrm>
          <a:prstGeom prst="rect">
            <a:avLst/>
          </a:prstGeom>
          <a:noFill/>
          <a:extLst>
            <a:ext uri="{909E8E84-426E-40DD-AFC4-6F175D3DCCD1}">
              <a14:hiddenFill xmlns:a14="http://schemas.microsoft.com/office/drawing/2010/main">
                <a:solidFill>
                  <a:srgbClr val="FFFFFF"/>
                </a:solidFill>
              </a14:hiddenFill>
            </a:ext>
          </a:extLst>
        </p:spPr>
      </p:pic>
      <p:sp>
        <p:nvSpPr>
          <p:cNvPr id="62" name="Shield_EA18" title="Icon of a shield">
            <a:extLst>
              <a:ext uri="{FF2B5EF4-FFF2-40B4-BE49-F238E27FC236}">
                <a16:creationId xmlns:a16="http://schemas.microsoft.com/office/drawing/2014/main" id="{21377B04-5B23-4561-A64D-1C02DF69072A}"/>
              </a:ext>
            </a:extLst>
          </p:cNvPr>
          <p:cNvSpPr>
            <a:spLocks noChangeAspect="1"/>
          </p:cNvSpPr>
          <p:nvPr/>
        </p:nvSpPr>
        <p:spPr bwMode="auto">
          <a:xfrm>
            <a:off x="8225469" y="1674173"/>
            <a:ext cx="343544" cy="36576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1A1A1A"/>
              </a:solidFill>
              <a:latin typeface="Segoe UI"/>
            </a:endParaRPr>
          </a:p>
        </p:txBody>
      </p:sp>
      <p:sp>
        <p:nvSpPr>
          <p:cNvPr id="63" name="PostUpdateLegacy_E1D7" title="Icon of an article, feed, or social media thread">
            <a:extLst>
              <a:ext uri="{FF2B5EF4-FFF2-40B4-BE49-F238E27FC236}">
                <a16:creationId xmlns:a16="http://schemas.microsoft.com/office/drawing/2014/main" id="{A14B2D5F-BBC3-416D-BEA0-2B8F7BF9B8BB}"/>
              </a:ext>
            </a:extLst>
          </p:cNvPr>
          <p:cNvSpPr>
            <a:spLocks noChangeAspect="1" noEditPoints="1"/>
          </p:cNvSpPr>
          <p:nvPr/>
        </p:nvSpPr>
        <p:spPr bwMode="auto">
          <a:xfrm>
            <a:off x="10447951" y="1734887"/>
            <a:ext cx="502920" cy="258687"/>
          </a:xfrm>
          <a:custGeom>
            <a:avLst/>
            <a:gdLst>
              <a:gd name="T0" fmla="*/ 1766 w 6820"/>
              <a:gd name="T1" fmla="*/ 1754 h 3508"/>
              <a:gd name="T2" fmla="*/ 447 w 6820"/>
              <a:gd name="T3" fmla="*/ 1754 h 3508"/>
              <a:gd name="T4" fmla="*/ 1759 w 6820"/>
              <a:gd name="T5" fmla="*/ 873 h 3508"/>
              <a:gd name="T6" fmla="*/ 0 w 6820"/>
              <a:gd name="T7" fmla="*/ 873 h 3508"/>
              <a:gd name="T8" fmla="*/ 1766 w 6820"/>
              <a:gd name="T9" fmla="*/ 2649 h 3508"/>
              <a:gd name="T10" fmla="*/ 887 w 6820"/>
              <a:gd name="T11" fmla="*/ 2649 h 3508"/>
              <a:gd name="T12" fmla="*/ 6820 w 6820"/>
              <a:gd name="T13" fmla="*/ 0 h 3508"/>
              <a:gd name="T14" fmla="*/ 2428 w 6820"/>
              <a:gd name="T15" fmla="*/ 0 h 3508"/>
              <a:gd name="T16" fmla="*/ 2428 w 6820"/>
              <a:gd name="T17" fmla="*/ 3508 h 3508"/>
              <a:gd name="T18" fmla="*/ 6820 w 6820"/>
              <a:gd name="T19" fmla="*/ 3508 h 3508"/>
              <a:gd name="T20" fmla="*/ 6820 w 6820"/>
              <a:gd name="T21" fmla="*/ 0 h 3508"/>
              <a:gd name="T22" fmla="*/ 4395 w 6820"/>
              <a:gd name="T23" fmla="*/ 1754 h 3508"/>
              <a:gd name="T24" fmla="*/ 3076 w 6820"/>
              <a:gd name="T25" fmla="*/ 1754 h 3508"/>
              <a:gd name="T26" fmla="*/ 6172 w 6820"/>
              <a:gd name="T27" fmla="*/ 873 h 3508"/>
              <a:gd name="T28" fmla="*/ 3076 w 6820"/>
              <a:gd name="T29" fmla="*/ 873 h 3508"/>
              <a:gd name="T30" fmla="*/ 4406 w 6820"/>
              <a:gd name="T31" fmla="*/ 2649 h 3508"/>
              <a:gd name="T32" fmla="*/ 3076 w 6820"/>
              <a:gd name="T33" fmla="*/ 2649 h 3508"/>
              <a:gd name="T34" fmla="*/ 5957 w 6820"/>
              <a:gd name="T35" fmla="*/ 1747 h 3508"/>
              <a:gd name="T36" fmla="*/ 5057 w 6820"/>
              <a:gd name="T37" fmla="*/ 1747 h 3508"/>
              <a:gd name="T38" fmla="*/ 5057 w 6820"/>
              <a:gd name="T39" fmla="*/ 2649 h 3508"/>
              <a:gd name="T40" fmla="*/ 5957 w 6820"/>
              <a:gd name="T41" fmla="*/ 2649 h 3508"/>
              <a:gd name="T42" fmla="*/ 5957 w 6820"/>
              <a:gd name="T43" fmla="*/ 1747 h 3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0" h="3508">
                <a:moveTo>
                  <a:pt x="1766" y="1754"/>
                </a:moveTo>
                <a:lnTo>
                  <a:pt x="447" y="1754"/>
                </a:lnTo>
                <a:moveTo>
                  <a:pt x="1759" y="873"/>
                </a:moveTo>
                <a:lnTo>
                  <a:pt x="0" y="873"/>
                </a:lnTo>
                <a:moveTo>
                  <a:pt x="1766" y="2649"/>
                </a:moveTo>
                <a:lnTo>
                  <a:pt x="887" y="2649"/>
                </a:lnTo>
                <a:moveTo>
                  <a:pt x="6820" y="0"/>
                </a:moveTo>
                <a:lnTo>
                  <a:pt x="2428" y="0"/>
                </a:lnTo>
                <a:lnTo>
                  <a:pt x="2428" y="3508"/>
                </a:lnTo>
                <a:lnTo>
                  <a:pt x="6820" y="3508"/>
                </a:lnTo>
                <a:lnTo>
                  <a:pt x="6820" y="0"/>
                </a:lnTo>
                <a:moveTo>
                  <a:pt x="4395" y="1754"/>
                </a:moveTo>
                <a:lnTo>
                  <a:pt x="3076" y="1754"/>
                </a:lnTo>
                <a:moveTo>
                  <a:pt x="6172" y="873"/>
                </a:moveTo>
                <a:lnTo>
                  <a:pt x="3076" y="873"/>
                </a:lnTo>
                <a:moveTo>
                  <a:pt x="4406" y="2649"/>
                </a:moveTo>
                <a:lnTo>
                  <a:pt x="3076" y="2649"/>
                </a:lnTo>
                <a:moveTo>
                  <a:pt x="5957" y="1747"/>
                </a:moveTo>
                <a:lnTo>
                  <a:pt x="5057" y="1747"/>
                </a:lnTo>
                <a:lnTo>
                  <a:pt x="5057" y="2649"/>
                </a:lnTo>
                <a:lnTo>
                  <a:pt x="5957" y="2649"/>
                </a:lnTo>
                <a:lnTo>
                  <a:pt x="5957" y="1747"/>
                </a:ln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67"/>
            <a:endParaRPr lang="en-US" sz="1765">
              <a:solidFill>
                <a:srgbClr val="1A1A1A"/>
              </a:solidFill>
              <a:latin typeface="Segoe UI"/>
            </a:endParaRPr>
          </a:p>
        </p:txBody>
      </p:sp>
    </p:spTree>
    <p:extLst>
      <p:ext uri="{BB962C8B-B14F-4D97-AF65-F5344CB8AC3E}">
        <p14:creationId xmlns:p14="http://schemas.microsoft.com/office/powerpoint/2010/main" val="174358321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CF16-CF07-4B30-8015-DD8D1AB91966}"/>
              </a:ext>
            </a:extLst>
          </p:cNvPr>
          <p:cNvSpPr>
            <a:spLocks noGrp="1"/>
          </p:cNvSpPr>
          <p:nvPr>
            <p:ph type="title"/>
          </p:nvPr>
        </p:nvSpPr>
        <p:spPr/>
        <p:txBody>
          <a:bodyPr/>
          <a:lstStyle/>
          <a:p>
            <a:r>
              <a:rPr lang="en-US"/>
              <a:t>AFD + CDN Rules Engine - GA</a:t>
            </a:r>
          </a:p>
        </p:txBody>
      </p:sp>
      <p:sp>
        <p:nvSpPr>
          <p:cNvPr id="3" name="Text Placeholder 2">
            <a:extLst>
              <a:ext uri="{FF2B5EF4-FFF2-40B4-BE49-F238E27FC236}">
                <a16:creationId xmlns:a16="http://schemas.microsoft.com/office/drawing/2014/main" id="{431FEDAD-F63E-4501-96BA-28A580277CB8}"/>
              </a:ext>
            </a:extLst>
          </p:cNvPr>
          <p:cNvSpPr>
            <a:spLocks noGrp="1"/>
          </p:cNvSpPr>
          <p:nvPr>
            <p:ph type="body" sz="quarter" idx="10"/>
          </p:nvPr>
        </p:nvSpPr>
        <p:spPr>
          <a:xfrm>
            <a:off x="584200" y="1343770"/>
            <a:ext cx="11018520" cy="2529923"/>
          </a:xfrm>
        </p:spPr>
        <p:txBody>
          <a:bodyPr/>
          <a:lstStyle/>
          <a:p>
            <a:r>
              <a:rPr lang="en-US" sz="1900">
                <a:cs typeface="+mn-cs"/>
              </a:rPr>
              <a:t>Customize how HTTP requests are handled at the edge &amp; have more control of your web application behavior </a:t>
            </a:r>
          </a:p>
          <a:p>
            <a:pPr lvl="1"/>
            <a:r>
              <a:rPr lang="en-US" sz="1600"/>
              <a:t>GA on AFD and CDN</a:t>
            </a:r>
          </a:p>
          <a:p>
            <a:pPr lvl="1"/>
            <a:r>
              <a:rPr lang="en-US" sz="1600"/>
              <a:t>Applicable to HTTP Request/Response path</a:t>
            </a:r>
          </a:p>
          <a:p>
            <a:pPr lvl="1"/>
            <a:r>
              <a:rPr lang="en-US" sz="1600"/>
              <a:t>Supports for match-conditions built in</a:t>
            </a:r>
          </a:p>
          <a:p>
            <a:pPr lvl="1"/>
            <a:r>
              <a:rPr lang="en-US" sz="1600"/>
              <a:t>Allows for header/parameter based routing</a:t>
            </a:r>
            <a:br>
              <a:rPr lang="en-US" sz="1600"/>
            </a:br>
            <a:endParaRPr lang="en-US" sz="1600"/>
          </a:p>
          <a:p>
            <a:endParaRPr lang="en-US"/>
          </a:p>
        </p:txBody>
      </p:sp>
      <p:pic>
        <p:nvPicPr>
          <p:cNvPr id="1026" name="Picture 6">
            <a:extLst>
              <a:ext uri="{FF2B5EF4-FFF2-40B4-BE49-F238E27FC236}">
                <a16:creationId xmlns:a16="http://schemas.microsoft.com/office/drawing/2014/main" id="{A2917D20-323F-4F80-9070-931130C65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567" y="3400111"/>
            <a:ext cx="11004937" cy="308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18766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1A7B2-3F02-4DBB-A28C-C0A8ACA20A7B}"/>
              </a:ext>
            </a:extLst>
          </p:cNvPr>
          <p:cNvSpPr>
            <a:spLocks noGrp="1"/>
          </p:cNvSpPr>
          <p:nvPr>
            <p:ph type="title"/>
          </p:nvPr>
        </p:nvSpPr>
        <p:spPr/>
        <p:txBody>
          <a:bodyPr/>
          <a:lstStyle/>
          <a:p>
            <a:r>
              <a:rPr lang="en-US"/>
              <a:t>Wildcard Domains</a:t>
            </a:r>
          </a:p>
        </p:txBody>
      </p:sp>
      <p:sp>
        <p:nvSpPr>
          <p:cNvPr id="3" name="Text Placeholder 2">
            <a:extLst>
              <a:ext uri="{FF2B5EF4-FFF2-40B4-BE49-F238E27FC236}">
                <a16:creationId xmlns:a16="http://schemas.microsoft.com/office/drawing/2014/main" id="{77D871B3-8651-4798-BF44-51F0F3141C2B}"/>
              </a:ext>
            </a:extLst>
          </p:cNvPr>
          <p:cNvSpPr>
            <a:spLocks noGrp="1"/>
          </p:cNvSpPr>
          <p:nvPr>
            <p:ph type="body" sz="quarter" idx="10"/>
          </p:nvPr>
        </p:nvSpPr>
        <p:spPr>
          <a:xfrm>
            <a:off x="586740" y="1329221"/>
            <a:ext cx="11018520" cy="4752070"/>
          </a:xfrm>
        </p:spPr>
        <p:txBody>
          <a:bodyPr/>
          <a:lstStyle/>
          <a:p>
            <a:r>
              <a:rPr lang="en-US" sz="2000"/>
              <a:t>Now map wildcard domain names to your list of front-end hosts/ custom domains, in addition to apex &amp; subdomains</a:t>
            </a:r>
          </a:p>
          <a:p>
            <a:pPr marL="0" indent="0">
              <a:buNone/>
            </a:pPr>
            <a:r>
              <a:rPr lang="en-US" sz="2000"/>
              <a:t> </a:t>
            </a:r>
          </a:p>
          <a:p>
            <a:r>
              <a:rPr lang="en-US" sz="2000"/>
              <a:t>Use wildcards to simplify: </a:t>
            </a:r>
          </a:p>
          <a:p>
            <a:pPr lvl="1"/>
            <a:r>
              <a:rPr lang="en-US" sz="1400"/>
              <a:t>Traffic Routing via Route Rules </a:t>
            </a:r>
          </a:p>
          <a:p>
            <a:pPr lvl="1"/>
            <a:r>
              <a:rPr lang="en-US" sz="1400"/>
              <a:t>Certs </a:t>
            </a:r>
          </a:p>
          <a:p>
            <a:pPr lvl="1"/>
            <a:r>
              <a:rPr lang="en-US" sz="1400"/>
              <a:t>Subdomain management</a:t>
            </a:r>
            <a:br>
              <a:rPr lang="en-US" sz="1400"/>
            </a:br>
            <a:endParaRPr lang="en-US" sz="1400"/>
          </a:p>
          <a:p>
            <a:r>
              <a:rPr lang="en-US" sz="2000"/>
              <a:t>Example: </a:t>
            </a:r>
          </a:p>
          <a:p>
            <a:pPr lvl="1"/>
            <a:r>
              <a:rPr lang="en-US" sz="1400"/>
              <a:t>customer1.contoso.com and customer2.contoso can both be captured by *.contoso.com. </a:t>
            </a:r>
            <a:br>
              <a:rPr lang="en-US" sz="1400"/>
            </a:br>
            <a:endParaRPr lang="en-US" sz="1400"/>
          </a:p>
          <a:p>
            <a:r>
              <a:rPr lang="en-US" sz="2000"/>
              <a:t>Notes: </a:t>
            </a:r>
          </a:p>
          <a:p>
            <a:pPr lvl="1"/>
            <a:r>
              <a:rPr lang="en-US" sz="1400"/>
              <a:t>Currently only support BYOC certificates for wildcard domains </a:t>
            </a:r>
          </a:p>
          <a:p>
            <a:pPr lvl="1"/>
            <a:r>
              <a:rPr lang="en-US" sz="1400"/>
              <a:t>Still need to apply WAF policies at the specific subdomain level </a:t>
            </a:r>
            <a:br>
              <a:rPr lang="en-US" sz="2000"/>
            </a:br>
            <a:endParaRPr lang="en-US" sz="2000"/>
          </a:p>
          <a:p>
            <a:r>
              <a:rPr lang="en-US" sz="2000"/>
              <a:t>Documentation: </a:t>
            </a:r>
            <a:r>
              <a:rPr lang="en-US" sz="1400">
                <a:hlinkClick r:id="rId2"/>
              </a:rPr>
              <a:t>https://docs.microsoft.com/en-us/azure/frontdoor/front-door-wildcard-domain</a:t>
            </a:r>
            <a:endParaRPr lang="en-US" sz="2000"/>
          </a:p>
        </p:txBody>
      </p:sp>
    </p:spTree>
    <p:extLst>
      <p:ext uri="{BB962C8B-B14F-4D97-AF65-F5344CB8AC3E}">
        <p14:creationId xmlns:p14="http://schemas.microsoft.com/office/powerpoint/2010/main" val="330885432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A1A95-843D-4636-B2DA-2AD7A00421BD}"/>
              </a:ext>
            </a:extLst>
          </p:cNvPr>
          <p:cNvSpPr>
            <a:spLocks noGrp="1"/>
          </p:cNvSpPr>
          <p:nvPr>
            <p:ph type="title"/>
          </p:nvPr>
        </p:nvSpPr>
        <p:spPr>
          <a:xfrm>
            <a:off x="588263" y="530385"/>
            <a:ext cx="11018520" cy="553998"/>
          </a:xfrm>
        </p:spPr>
        <p:txBody>
          <a:bodyPr>
            <a:normAutofit/>
          </a:bodyPr>
          <a:lstStyle/>
          <a:p>
            <a:r>
              <a:rPr lang="en-US"/>
              <a:t>Reference architecture with DNS, CDN, AFD &amp; WAF</a:t>
            </a:r>
          </a:p>
        </p:txBody>
      </p:sp>
      <p:pic>
        <p:nvPicPr>
          <p:cNvPr id="3" name="Picture 2">
            <a:extLst>
              <a:ext uri="{FF2B5EF4-FFF2-40B4-BE49-F238E27FC236}">
                <a16:creationId xmlns:a16="http://schemas.microsoft.com/office/drawing/2014/main" id="{469DCE63-C06F-45FC-A309-E082945B30F1}"/>
              </a:ext>
            </a:extLst>
          </p:cNvPr>
          <p:cNvPicPr>
            <a:picLocks noChangeAspect="1"/>
          </p:cNvPicPr>
          <p:nvPr/>
        </p:nvPicPr>
        <p:blipFill>
          <a:blip r:embed="rId2"/>
          <a:stretch>
            <a:fillRect/>
          </a:stretch>
        </p:blipFill>
        <p:spPr>
          <a:xfrm>
            <a:off x="792481" y="1554537"/>
            <a:ext cx="11018520" cy="5077877"/>
          </a:xfrm>
          <a:prstGeom prst="rect">
            <a:avLst/>
          </a:prstGeom>
        </p:spPr>
      </p:pic>
    </p:spTree>
    <p:extLst>
      <p:ext uri="{BB962C8B-B14F-4D97-AF65-F5344CB8AC3E}">
        <p14:creationId xmlns:p14="http://schemas.microsoft.com/office/powerpoint/2010/main" val="7900086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C193-DD94-42EA-B7F2-D07334725DA8}"/>
              </a:ext>
            </a:extLst>
          </p:cNvPr>
          <p:cNvSpPr>
            <a:spLocks noGrp="1"/>
          </p:cNvSpPr>
          <p:nvPr>
            <p:ph type="title"/>
          </p:nvPr>
        </p:nvSpPr>
        <p:spPr>
          <a:xfrm>
            <a:off x="588263" y="338415"/>
            <a:ext cx="11018520" cy="492443"/>
          </a:xfrm>
        </p:spPr>
        <p:txBody>
          <a:bodyPr/>
          <a:lstStyle/>
          <a:p>
            <a:pPr algn="ctr"/>
            <a:r>
              <a:rPr lang="en-US" sz="3200"/>
              <a:t>Application delivery product suite</a:t>
            </a:r>
          </a:p>
        </p:txBody>
      </p:sp>
      <p:pic>
        <p:nvPicPr>
          <p:cNvPr id="113" name="Graphic 112">
            <a:extLst>
              <a:ext uri="{FF2B5EF4-FFF2-40B4-BE49-F238E27FC236}">
                <a16:creationId xmlns:a16="http://schemas.microsoft.com/office/drawing/2014/main" id="{20B17AC6-0C99-423E-94C8-5A4154E649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45270" y="6373199"/>
            <a:ext cx="293528" cy="293528"/>
          </a:xfrm>
          <a:prstGeom prst="rect">
            <a:avLst/>
          </a:prstGeom>
        </p:spPr>
      </p:pic>
      <p:pic>
        <p:nvPicPr>
          <p:cNvPr id="114" name="Graphic 113">
            <a:extLst>
              <a:ext uri="{FF2B5EF4-FFF2-40B4-BE49-F238E27FC236}">
                <a16:creationId xmlns:a16="http://schemas.microsoft.com/office/drawing/2014/main" id="{E26D136F-0AD0-48FD-A010-0C7A917C63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27608" y="6372781"/>
            <a:ext cx="294366" cy="294366"/>
          </a:xfrm>
          <a:prstGeom prst="rect">
            <a:avLst/>
          </a:prstGeom>
        </p:spPr>
      </p:pic>
      <p:pic>
        <p:nvPicPr>
          <p:cNvPr id="115" name="Graphic 114">
            <a:extLst>
              <a:ext uri="{FF2B5EF4-FFF2-40B4-BE49-F238E27FC236}">
                <a16:creationId xmlns:a16="http://schemas.microsoft.com/office/drawing/2014/main" id="{DD3BBBA4-0AA4-43D3-B2C6-E31F61CBBD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50356" y="6379605"/>
            <a:ext cx="280716" cy="280716"/>
          </a:xfrm>
          <a:prstGeom prst="rect">
            <a:avLst/>
          </a:prstGeom>
        </p:spPr>
      </p:pic>
      <p:pic>
        <p:nvPicPr>
          <p:cNvPr id="116" name="Graphic 115">
            <a:extLst>
              <a:ext uri="{FF2B5EF4-FFF2-40B4-BE49-F238E27FC236}">
                <a16:creationId xmlns:a16="http://schemas.microsoft.com/office/drawing/2014/main" id="{E2197946-84F6-4737-A253-BBE078F381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99380" y="6400345"/>
            <a:ext cx="239238" cy="239238"/>
          </a:xfrm>
          <a:prstGeom prst="rect">
            <a:avLst/>
          </a:prstGeom>
        </p:spPr>
      </p:pic>
      <p:pic>
        <p:nvPicPr>
          <p:cNvPr id="117" name="Graphic 116">
            <a:extLst>
              <a:ext uri="{FF2B5EF4-FFF2-40B4-BE49-F238E27FC236}">
                <a16:creationId xmlns:a16="http://schemas.microsoft.com/office/drawing/2014/main" id="{6C11F657-A613-443A-BFF2-3AE3829037E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67316" y="6395107"/>
            <a:ext cx="266844" cy="266844"/>
          </a:xfrm>
          <a:prstGeom prst="rect">
            <a:avLst/>
          </a:prstGeom>
        </p:spPr>
      </p:pic>
      <p:pic>
        <p:nvPicPr>
          <p:cNvPr id="122" name="Graphic 121">
            <a:extLst>
              <a:ext uri="{FF2B5EF4-FFF2-40B4-BE49-F238E27FC236}">
                <a16:creationId xmlns:a16="http://schemas.microsoft.com/office/drawing/2014/main" id="{BC1BA4A5-55DA-4E8F-B434-88A5E581D9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82815" y="6376520"/>
            <a:ext cx="279205" cy="279205"/>
          </a:xfrm>
          <a:prstGeom prst="rect">
            <a:avLst/>
          </a:prstGeom>
        </p:spPr>
      </p:pic>
      <p:pic>
        <p:nvPicPr>
          <p:cNvPr id="127" name="Graphic 126">
            <a:extLst>
              <a:ext uri="{FF2B5EF4-FFF2-40B4-BE49-F238E27FC236}">
                <a16:creationId xmlns:a16="http://schemas.microsoft.com/office/drawing/2014/main" id="{7C590971-1DEF-4F4C-8A8A-C8A0DB99DB8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59454" y="6410947"/>
            <a:ext cx="259208" cy="259208"/>
          </a:xfrm>
          <a:prstGeom prst="rect">
            <a:avLst/>
          </a:prstGeom>
        </p:spPr>
      </p:pic>
      <p:pic>
        <p:nvPicPr>
          <p:cNvPr id="130" name="Graphic 129">
            <a:extLst>
              <a:ext uri="{FF2B5EF4-FFF2-40B4-BE49-F238E27FC236}">
                <a16:creationId xmlns:a16="http://schemas.microsoft.com/office/drawing/2014/main" id="{B1DC4B43-5ECE-43FD-8097-58D098CDAF2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710675" y="6373559"/>
            <a:ext cx="285128" cy="285128"/>
          </a:xfrm>
          <a:prstGeom prst="rect">
            <a:avLst/>
          </a:prstGeom>
        </p:spPr>
      </p:pic>
      <p:pic>
        <p:nvPicPr>
          <p:cNvPr id="131" name="Graphic 130">
            <a:extLst>
              <a:ext uri="{FF2B5EF4-FFF2-40B4-BE49-F238E27FC236}">
                <a16:creationId xmlns:a16="http://schemas.microsoft.com/office/drawing/2014/main" id="{3F3DAD8A-218C-4B44-86CF-C5203EBC364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191493" y="6364384"/>
            <a:ext cx="305358" cy="305358"/>
          </a:xfrm>
          <a:prstGeom prst="rect">
            <a:avLst/>
          </a:prstGeom>
        </p:spPr>
      </p:pic>
      <p:sp>
        <p:nvSpPr>
          <p:cNvPr id="132" name="TextBox 131">
            <a:extLst>
              <a:ext uri="{FF2B5EF4-FFF2-40B4-BE49-F238E27FC236}">
                <a16:creationId xmlns:a16="http://schemas.microsoft.com/office/drawing/2014/main" id="{9937B1D4-4B4A-4058-808D-432680A24C5F}"/>
              </a:ext>
            </a:extLst>
          </p:cNvPr>
          <p:cNvSpPr txBox="1"/>
          <p:nvPr/>
        </p:nvSpPr>
        <p:spPr>
          <a:xfrm>
            <a:off x="4670982" y="6019947"/>
            <a:ext cx="2979625" cy="276999"/>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2F2F2F"/>
                </a:solidFill>
                <a:effectLst/>
                <a:uLnTx/>
                <a:uFillTx/>
                <a:latin typeface="Segoe UI Semibold"/>
                <a:ea typeface="+mn-ea"/>
                <a:cs typeface="Segoe UI" pitchFamily="34" charset="0"/>
              </a:rPr>
              <a:t>PaaS, IaaS and on-premises backends</a:t>
            </a:r>
          </a:p>
        </p:txBody>
      </p:sp>
      <p:grpSp>
        <p:nvGrpSpPr>
          <p:cNvPr id="133" name="person" descr="person">
            <a:extLst>
              <a:ext uri="{FF2B5EF4-FFF2-40B4-BE49-F238E27FC236}">
                <a16:creationId xmlns:a16="http://schemas.microsoft.com/office/drawing/2014/main" id="{332F1218-B960-4CB8-9DD6-55E372A917BE}"/>
              </a:ext>
            </a:extLst>
          </p:cNvPr>
          <p:cNvGrpSpPr/>
          <p:nvPr/>
        </p:nvGrpSpPr>
        <p:grpSpPr>
          <a:xfrm>
            <a:off x="5978603" y="1098902"/>
            <a:ext cx="299396" cy="362317"/>
            <a:chOff x="5517875" y="3368919"/>
            <a:chExt cx="233375" cy="282423"/>
          </a:xfrm>
          <a:solidFill>
            <a:schemeClr val="accent3">
              <a:lumMod val="50000"/>
            </a:schemeClr>
          </a:solidFill>
        </p:grpSpPr>
        <p:sp>
          <p:nvSpPr>
            <p:cNvPr id="134" name="Freeform: Shape 133">
              <a:extLst>
                <a:ext uri="{FF2B5EF4-FFF2-40B4-BE49-F238E27FC236}">
                  <a16:creationId xmlns:a16="http://schemas.microsoft.com/office/drawing/2014/main" id="{83D93F8C-04B2-48AD-B531-D57A28FF47B0}"/>
                </a:ext>
              </a:extLst>
            </p:cNvPr>
            <p:cNvSpPr/>
            <p:nvPr/>
          </p:nvSpPr>
          <p:spPr>
            <a:xfrm>
              <a:off x="5570580" y="3368919"/>
              <a:ext cx="126834" cy="126834"/>
            </a:xfrm>
            <a:custGeom>
              <a:avLst/>
              <a:gdLst>
                <a:gd name="connsiteX0" fmla="*/ 129210 w 126834"/>
                <a:gd name="connsiteY0" fmla="*/ 65352 h 126834"/>
                <a:gd name="connsiteX1" fmla="*/ 65858 w 126834"/>
                <a:gd name="connsiteY1" fmla="*/ 128703 h 126834"/>
                <a:gd name="connsiteX2" fmla="*/ 2001 w 126834"/>
                <a:gd name="connsiteY2" fmla="*/ 65352 h 126834"/>
                <a:gd name="connsiteX3" fmla="*/ 65858 w 126834"/>
                <a:gd name="connsiteY3" fmla="*/ 2001 h 126834"/>
                <a:gd name="connsiteX4" fmla="*/ 129210 w 126834"/>
                <a:gd name="connsiteY4" fmla="*/ 65352 h 12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4" h="126834">
                  <a:moveTo>
                    <a:pt x="129210" y="65352"/>
                  </a:moveTo>
                  <a:cubicBezTo>
                    <a:pt x="129210" y="100321"/>
                    <a:pt x="100829" y="128703"/>
                    <a:pt x="65858" y="128703"/>
                  </a:cubicBezTo>
                  <a:cubicBezTo>
                    <a:pt x="30889" y="128703"/>
                    <a:pt x="2001" y="100321"/>
                    <a:pt x="2001" y="65352"/>
                  </a:cubicBezTo>
                  <a:cubicBezTo>
                    <a:pt x="2001" y="30382"/>
                    <a:pt x="30382" y="2001"/>
                    <a:pt x="65858" y="2001"/>
                  </a:cubicBezTo>
                  <a:cubicBezTo>
                    <a:pt x="101335" y="2001"/>
                    <a:pt x="129210" y="30382"/>
                    <a:pt x="129210" y="65352"/>
                  </a:cubicBezTo>
                  <a:close/>
                </a:path>
              </a:pathLst>
            </a:custGeom>
            <a:grpFill/>
            <a:ln w="5008"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B0013F11-B455-4C61-95E0-F8A50C0C0B09}"/>
                </a:ext>
              </a:extLst>
            </p:cNvPr>
            <p:cNvSpPr/>
            <p:nvPr/>
          </p:nvSpPr>
          <p:spPr>
            <a:xfrm>
              <a:off x="5517875" y="3519435"/>
              <a:ext cx="233375" cy="131907"/>
            </a:xfrm>
            <a:custGeom>
              <a:avLst/>
              <a:gdLst>
                <a:gd name="connsiteX0" fmla="*/ 118060 w 233374"/>
                <a:gd name="connsiteY0" fmla="*/ 2001 h 131907"/>
                <a:gd name="connsiteX1" fmla="*/ 234119 w 233374"/>
                <a:gd name="connsiteY1" fmla="*/ 118059 h 131907"/>
                <a:gd name="connsiteX2" fmla="*/ 234119 w 233374"/>
                <a:gd name="connsiteY2" fmla="*/ 132250 h 131907"/>
                <a:gd name="connsiteX3" fmla="*/ 2001 w 233374"/>
                <a:gd name="connsiteY3" fmla="*/ 132250 h 131907"/>
                <a:gd name="connsiteX4" fmla="*/ 2001 w 233374"/>
                <a:gd name="connsiteY4" fmla="*/ 117552 h 131907"/>
                <a:gd name="connsiteX5" fmla="*/ 118060 w 233374"/>
                <a:gd name="connsiteY5" fmla="*/ 2001 h 13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74" h="131907">
                  <a:moveTo>
                    <a:pt x="118060" y="2001"/>
                  </a:moveTo>
                  <a:cubicBezTo>
                    <a:pt x="181917" y="2001"/>
                    <a:pt x="234119" y="53695"/>
                    <a:pt x="234119" y="118059"/>
                  </a:cubicBezTo>
                  <a:lnTo>
                    <a:pt x="234119" y="132250"/>
                  </a:lnTo>
                  <a:lnTo>
                    <a:pt x="2001" y="132250"/>
                  </a:lnTo>
                  <a:lnTo>
                    <a:pt x="2001" y="117552"/>
                  </a:lnTo>
                  <a:cubicBezTo>
                    <a:pt x="2001" y="53695"/>
                    <a:pt x="53695" y="2001"/>
                    <a:pt x="118060" y="2001"/>
                  </a:cubicBezTo>
                  <a:close/>
                </a:path>
              </a:pathLst>
            </a:custGeom>
            <a:grpFill/>
            <a:ln w="5008" cap="flat">
              <a:noFill/>
              <a:prstDash val="solid"/>
              <a:miter/>
            </a:ln>
          </p:spPr>
          <p:txBody>
            <a:bodyPr rtlCol="0" anchor="ctr"/>
            <a:lstStyle/>
            <a:p>
              <a:endParaRPr lang="en-US"/>
            </a:p>
          </p:txBody>
        </p:sp>
      </p:grpSp>
      <p:sp>
        <p:nvSpPr>
          <p:cNvPr id="136" name="TextBox 135">
            <a:extLst>
              <a:ext uri="{FF2B5EF4-FFF2-40B4-BE49-F238E27FC236}">
                <a16:creationId xmlns:a16="http://schemas.microsoft.com/office/drawing/2014/main" id="{5BF48CAA-B6A9-494C-9867-60348B4B1705}"/>
              </a:ext>
            </a:extLst>
          </p:cNvPr>
          <p:cNvSpPr txBox="1"/>
          <p:nvPr/>
        </p:nvSpPr>
        <p:spPr>
          <a:xfrm>
            <a:off x="4611997" y="1450109"/>
            <a:ext cx="2979625" cy="276999"/>
          </a:xfrm>
          <a:prstGeom prst="rect">
            <a:avLst/>
          </a:prstGeom>
          <a:noFill/>
        </p:spPr>
        <p:txBody>
          <a:bodyPr wrap="square">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200" i="1">
                <a:solidFill>
                  <a:srgbClr val="2F2F2F"/>
                </a:solidFill>
                <a:latin typeface="Segoe UI Semibold"/>
                <a:cs typeface="Segoe UI" pitchFamily="34" charset="0"/>
              </a:rPr>
              <a:t>employees, customers, devices, data</a:t>
            </a:r>
          </a:p>
        </p:txBody>
      </p:sp>
      <p:sp>
        <p:nvSpPr>
          <p:cNvPr id="84" name="Rectangle 83">
            <a:extLst>
              <a:ext uri="{FF2B5EF4-FFF2-40B4-BE49-F238E27FC236}">
                <a16:creationId xmlns:a16="http://schemas.microsoft.com/office/drawing/2014/main" id="{0DDCF4A7-60AD-4CF6-94EE-A8F961F0F02E}"/>
              </a:ext>
            </a:extLst>
          </p:cNvPr>
          <p:cNvSpPr/>
          <p:nvPr/>
        </p:nvSpPr>
        <p:spPr bwMode="auto">
          <a:xfrm>
            <a:off x="2885875" y="2080564"/>
            <a:ext cx="6420250" cy="1703538"/>
          </a:xfrm>
          <a:prstGeom prst="rect">
            <a:avLst/>
          </a:prstGeom>
          <a:ln w="25400" cap="rnd">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8" name="04R">
            <a:extLst>
              <a:ext uri="{FF2B5EF4-FFF2-40B4-BE49-F238E27FC236}">
                <a16:creationId xmlns:a16="http://schemas.microsoft.com/office/drawing/2014/main" id="{8722B55C-84E6-4C63-B2D5-53470C8766D0}"/>
              </a:ext>
            </a:extLst>
          </p:cNvPr>
          <p:cNvSpPr/>
          <p:nvPr/>
        </p:nvSpPr>
        <p:spPr bwMode="auto">
          <a:xfrm>
            <a:off x="3084967" y="2279314"/>
            <a:ext cx="1889656" cy="1347477"/>
          </a:xfrm>
          <a:prstGeom prst="rect">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48" name="04R">
            <a:extLst>
              <a:ext uri="{FF2B5EF4-FFF2-40B4-BE49-F238E27FC236}">
                <a16:creationId xmlns:a16="http://schemas.microsoft.com/office/drawing/2014/main" id="{2CA032CF-5DA2-42C7-AC88-994BBB4AEA47}"/>
              </a:ext>
            </a:extLst>
          </p:cNvPr>
          <p:cNvSpPr/>
          <p:nvPr/>
        </p:nvSpPr>
        <p:spPr bwMode="auto">
          <a:xfrm>
            <a:off x="5150162" y="4118209"/>
            <a:ext cx="1889656" cy="1347477"/>
          </a:xfrm>
          <a:prstGeom prst="rect">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43" name="04R">
            <a:extLst>
              <a:ext uri="{FF2B5EF4-FFF2-40B4-BE49-F238E27FC236}">
                <a16:creationId xmlns:a16="http://schemas.microsoft.com/office/drawing/2014/main" id="{FF810D95-9673-4051-B643-796DA6301C26}"/>
              </a:ext>
            </a:extLst>
          </p:cNvPr>
          <p:cNvSpPr/>
          <p:nvPr/>
        </p:nvSpPr>
        <p:spPr bwMode="auto">
          <a:xfrm>
            <a:off x="5150162" y="2274298"/>
            <a:ext cx="1889656" cy="1347477"/>
          </a:xfrm>
          <a:prstGeom prst="rect">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9" name="Rectangle 8">
            <a:extLst>
              <a:ext uri="{FF2B5EF4-FFF2-40B4-BE49-F238E27FC236}">
                <a16:creationId xmlns:a16="http://schemas.microsoft.com/office/drawing/2014/main" id="{3D3EE6B1-8A23-4BD4-8F65-CFB4EEEF4103}"/>
              </a:ext>
            </a:extLst>
          </p:cNvPr>
          <p:cNvSpPr/>
          <p:nvPr/>
        </p:nvSpPr>
        <p:spPr>
          <a:xfrm>
            <a:off x="3291497" y="3023266"/>
            <a:ext cx="1476601" cy="440594"/>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Semibold"/>
                <a:ea typeface="+mn-ea"/>
                <a:cs typeface="Segoe UI" pitchFamily="34" charset="0"/>
              </a:rPr>
              <a:t>Azure Front Door</a:t>
            </a:r>
          </a:p>
          <a:p>
            <a:pPr algn="ctr" defTabSz="914367">
              <a:defRPr/>
            </a:pPr>
            <a:r>
              <a:rPr kumimoji="0" lang="en-US" sz="1200" b="0" i="0" u="none" strike="noStrike" kern="1200" cap="none" spc="0" normalizeH="0" baseline="0" noProof="0">
                <a:ln>
                  <a:noFill/>
                </a:ln>
                <a:solidFill>
                  <a:schemeClr val="tx1">
                    <a:lumMod val="50000"/>
                    <a:lumOff val="50000"/>
                  </a:schemeClr>
                </a:solidFill>
                <a:effectLst/>
                <a:uLnTx/>
                <a:uFillTx/>
                <a:latin typeface="Segoe UI Semibold"/>
                <a:ea typeface="+mn-ea"/>
                <a:cs typeface="Segoe UI" pitchFamily="34" charset="0"/>
              </a:rPr>
              <a:t>Dynamic apps, APIs</a:t>
            </a:r>
            <a:endParaRPr kumimoji="0" lang="en-US" sz="1200" b="0" i="0" u="none" strike="noStrike" kern="1200" cap="none" spc="0" normalizeH="0" baseline="0" noProof="0">
              <a:ln>
                <a:noFill/>
              </a:ln>
              <a:solidFill>
                <a:schemeClr val="tx1">
                  <a:lumMod val="50000"/>
                  <a:lumOff val="50000"/>
                </a:schemeClr>
              </a:solidFill>
              <a:effectLst/>
              <a:uLnTx/>
              <a:uFillTx/>
              <a:latin typeface="Segoe UI Semibold"/>
              <a:ea typeface="+mn-ea"/>
              <a:cs typeface="+mn-cs"/>
            </a:endParaRPr>
          </a:p>
        </p:txBody>
      </p:sp>
      <p:sp>
        <p:nvSpPr>
          <p:cNvPr id="52" name="Rectangle 51">
            <a:extLst>
              <a:ext uri="{FF2B5EF4-FFF2-40B4-BE49-F238E27FC236}">
                <a16:creationId xmlns:a16="http://schemas.microsoft.com/office/drawing/2014/main" id="{C9CAA7F0-CADB-49E7-80DF-12467783451F}"/>
              </a:ext>
            </a:extLst>
          </p:cNvPr>
          <p:cNvSpPr/>
          <p:nvPr/>
        </p:nvSpPr>
        <p:spPr>
          <a:xfrm>
            <a:off x="5605931" y="4877560"/>
            <a:ext cx="978118" cy="440594"/>
          </a:xfrm>
          <a:prstGeom prst="rect">
            <a:avLst/>
          </a:prstGeom>
        </p:spPr>
        <p:txBody>
          <a:bodyPr wrap="none"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Semibold"/>
                <a:ea typeface="+mn-ea"/>
                <a:cs typeface="Segoe UI"/>
              </a:rPr>
              <a:t>Azure DDoS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Semibold"/>
                <a:ea typeface="+mn-ea"/>
                <a:cs typeface="Segoe UI"/>
              </a:rPr>
              <a:t>Protection</a:t>
            </a:r>
            <a:endParaRPr kumimoji="0" lang="en-US" sz="1200" b="0" i="0" u="none" strike="noStrike" kern="1200" cap="none" spc="0" normalizeH="0" baseline="0" noProof="0">
              <a:ln>
                <a:noFill/>
              </a:ln>
              <a:effectLst/>
              <a:uLnTx/>
              <a:uFillTx/>
              <a:latin typeface="Segoe UI Semibold"/>
              <a:ea typeface="+mn-ea"/>
              <a:cs typeface="+mn-cs"/>
            </a:endParaRPr>
          </a:p>
        </p:txBody>
      </p:sp>
      <p:sp>
        <p:nvSpPr>
          <p:cNvPr id="60" name="Rectangle 59">
            <a:extLst>
              <a:ext uri="{FF2B5EF4-FFF2-40B4-BE49-F238E27FC236}">
                <a16:creationId xmlns:a16="http://schemas.microsoft.com/office/drawing/2014/main" id="{AE3FA42F-C18D-46F8-99F3-220FFD28039D}"/>
              </a:ext>
            </a:extLst>
          </p:cNvPr>
          <p:cNvSpPr/>
          <p:nvPr/>
        </p:nvSpPr>
        <p:spPr>
          <a:xfrm>
            <a:off x="5459283" y="3023266"/>
            <a:ext cx="1271419" cy="440594"/>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Semibold"/>
                <a:ea typeface="+mn-ea"/>
                <a:cs typeface="Segoe UI" pitchFamily="34" charset="0"/>
              </a:rPr>
              <a:t>Azure CDN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lumMod val="50000"/>
                    <a:lumOff val="50000"/>
                  </a:schemeClr>
                </a:solidFill>
                <a:effectLst/>
                <a:uLnTx/>
                <a:uFillTx/>
                <a:latin typeface="Segoe UI Semibold"/>
                <a:ea typeface="+mn-ea"/>
                <a:cs typeface="Segoe UI" pitchFamily="34" charset="0"/>
              </a:rPr>
              <a:t>Static, files, VOD</a:t>
            </a:r>
            <a:endParaRPr kumimoji="0" lang="en-US" sz="1200" b="0" i="0" u="none" strike="noStrike" kern="1200" cap="none" spc="0" normalizeH="0" baseline="0" noProof="0">
              <a:ln>
                <a:noFill/>
              </a:ln>
              <a:solidFill>
                <a:schemeClr val="tx1">
                  <a:lumMod val="50000"/>
                  <a:lumOff val="50000"/>
                </a:schemeClr>
              </a:solidFill>
              <a:effectLst/>
              <a:uLnTx/>
              <a:uFillTx/>
              <a:latin typeface="Segoe UI Semibold"/>
              <a:ea typeface="+mn-ea"/>
              <a:cs typeface="+mn-cs"/>
            </a:endParaRPr>
          </a:p>
        </p:txBody>
      </p:sp>
      <p:pic>
        <p:nvPicPr>
          <p:cNvPr id="19" name="Graphic 18">
            <a:extLst>
              <a:ext uri="{FF2B5EF4-FFF2-40B4-BE49-F238E27FC236}">
                <a16:creationId xmlns:a16="http://schemas.microsoft.com/office/drawing/2014/main" id="{58BF292C-3001-48B0-A253-F4BEC8CD1C0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33190" y="4263427"/>
            <a:ext cx="523599" cy="523599"/>
          </a:xfrm>
          <a:prstGeom prst="rect">
            <a:avLst/>
          </a:prstGeom>
        </p:spPr>
      </p:pic>
      <p:pic>
        <p:nvPicPr>
          <p:cNvPr id="6" name="Graphic 5">
            <a:extLst>
              <a:ext uri="{FF2B5EF4-FFF2-40B4-BE49-F238E27FC236}">
                <a16:creationId xmlns:a16="http://schemas.microsoft.com/office/drawing/2014/main" id="{D03C93AF-1615-4147-A74E-BB518BD259C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745357" y="2402113"/>
            <a:ext cx="573760" cy="573760"/>
          </a:xfrm>
          <a:prstGeom prst="rect">
            <a:avLst/>
          </a:prstGeom>
        </p:spPr>
      </p:pic>
      <p:pic>
        <p:nvPicPr>
          <p:cNvPr id="7" name="Graphic 6">
            <a:extLst>
              <a:ext uri="{FF2B5EF4-FFF2-40B4-BE49-F238E27FC236}">
                <a16:creationId xmlns:a16="http://schemas.microsoft.com/office/drawing/2014/main" id="{01515380-D3ED-4E3A-AEF8-012D48441CF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677157" y="2301182"/>
            <a:ext cx="761065" cy="761065"/>
          </a:xfrm>
          <a:prstGeom prst="rect">
            <a:avLst/>
          </a:prstGeom>
        </p:spPr>
      </p:pic>
      <p:sp>
        <p:nvSpPr>
          <p:cNvPr id="22" name="Rectangle 21">
            <a:extLst>
              <a:ext uri="{FF2B5EF4-FFF2-40B4-BE49-F238E27FC236}">
                <a16:creationId xmlns:a16="http://schemas.microsoft.com/office/drawing/2014/main" id="{D7BE7B09-BA2F-41B1-9EED-01C367EB016A}"/>
              </a:ext>
            </a:extLst>
          </p:cNvPr>
          <p:cNvSpPr/>
          <p:nvPr/>
        </p:nvSpPr>
        <p:spPr bwMode="auto">
          <a:xfrm>
            <a:off x="2885875" y="3936723"/>
            <a:ext cx="6420250" cy="1706272"/>
          </a:xfrm>
          <a:prstGeom prst="rect">
            <a:avLst/>
          </a:prstGeom>
          <a:ln w="25400" cap="rnd">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4" name="04R">
            <a:extLst>
              <a:ext uri="{FF2B5EF4-FFF2-40B4-BE49-F238E27FC236}">
                <a16:creationId xmlns:a16="http://schemas.microsoft.com/office/drawing/2014/main" id="{E43CC40B-2DBF-4995-B26D-02BFC7E42624}"/>
              </a:ext>
            </a:extLst>
          </p:cNvPr>
          <p:cNvSpPr/>
          <p:nvPr/>
        </p:nvSpPr>
        <p:spPr bwMode="auto">
          <a:xfrm>
            <a:off x="7215997" y="2267283"/>
            <a:ext cx="1889656" cy="1347477"/>
          </a:xfrm>
          <a:prstGeom prst="rect">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27" name="Rectangle 26">
            <a:extLst>
              <a:ext uri="{FF2B5EF4-FFF2-40B4-BE49-F238E27FC236}">
                <a16:creationId xmlns:a16="http://schemas.microsoft.com/office/drawing/2014/main" id="{F065403D-9A74-4762-BE27-3CA9A8AA4896}"/>
              </a:ext>
            </a:extLst>
          </p:cNvPr>
          <p:cNvSpPr/>
          <p:nvPr/>
        </p:nvSpPr>
        <p:spPr>
          <a:xfrm>
            <a:off x="7348395" y="3011235"/>
            <a:ext cx="1624868" cy="461665"/>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Semibold"/>
                <a:ea typeface="+mn-ea"/>
                <a:cs typeface="Segoe UI" pitchFamily="34" charset="0"/>
              </a:rPr>
              <a:t>Application Gateway</a:t>
            </a:r>
          </a:p>
          <a:p>
            <a:pPr marL="0" marR="0" lvl="0" indent="0" algn="ctr" defTabSz="914367" rtl="0" eaLnBrk="1" fontAlgn="auto" latinLnBrk="0" hangingPunct="1">
              <a:lnSpc>
                <a:spcPct val="100000"/>
              </a:lnSpc>
              <a:spcBef>
                <a:spcPts val="0"/>
              </a:spcBef>
              <a:spcAft>
                <a:spcPts val="0"/>
              </a:spcAft>
              <a:buClrTx/>
              <a:buSzTx/>
              <a:buFontTx/>
              <a:buNone/>
              <a:tabLst/>
              <a:defRPr/>
            </a:pPr>
            <a:r>
              <a:rPr lang="en-US" sz="1200">
                <a:solidFill>
                  <a:schemeClr val="tx1">
                    <a:lumMod val="50000"/>
                    <a:lumOff val="50000"/>
                  </a:schemeClr>
                </a:solidFill>
                <a:latin typeface="Segoe UI Semibold"/>
                <a:cs typeface="Segoe UI" pitchFamily="34" charset="0"/>
              </a:rPr>
              <a:t>ADC</a:t>
            </a:r>
          </a:p>
        </p:txBody>
      </p:sp>
      <p:pic>
        <p:nvPicPr>
          <p:cNvPr id="33" name="Picture 4">
            <a:extLst>
              <a:ext uri="{FF2B5EF4-FFF2-40B4-BE49-F238E27FC236}">
                <a16:creationId xmlns:a16="http://schemas.microsoft.com/office/drawing/2014/main" id="{3D286C05-1C87-4881-90B9-65A37B2A09FD}"/>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7890129" y="2418019"/>
            <a:ext cx="541392" cy="541392"/>
          </a:xfrm>
          <a:prstGeom prst="rect">
            <a:avLst/>
          </a:prstGeom>
        </p:spPr>
      </p:pic>
      <p:sp>
        <p:nvSpPr>
          <p:cNvPr id="34" name="04R">
            <a:extLst>
              <a:ext uri="{FF2B5EF4-FFF2-40B4-BE49-F238E27FC236}">
                <a16:creationId xmlns:a16="http://schemas.microsoft.com/office/drawing/2014/main" id="{82DA574D-DA15-4CC1-9132-121A69179638}"/>
              </a:ext>
            </a:extLst>
          </p:cNvPr>
          <p:cNvSpPr/>
          <p:nvPr/>
        </p:nvSpPr>
        <p:spPr bwMode="auto">
          <a:xfrm>
            <a:off x="7215997" y="4110724"/>
            <a:ext cx="1889656" cy="1347477"/>
          </a:xfrm>
          <a:prstGeom prst="rect">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35" name="Rectangle 34">
            <a:extLst>
              <a:ext uri="{FF2B5EF4-FFF2-40B4-BE49-F238E27FC236}">
                <a16:creationId xmlns:a16="http://schemas.microsoft.com/office/drawing/2014/main" id="{F0F488E0-8FC0-4B95-AD3E-11A09D3C1BB5}"/>
              </a:ext>
            </a:extLst>
          </p:cNvPr>
          <p:cNvSpPr/>
          <p:nvPr/>
        </p:nvSpPr>
        <p:spPr>
          <a:xfrm>
            <a:off x="7606626" y="4859692"/>
            <a:ext cx="1108399" cy="264356"/>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Semibold"/>
                <a:ea typeface="+mn-ea"/>
                <a:cs typeface="Segoe UI" pitchFamily="34" charset="0"/>
              </a:rPr>
              <a:t>Azure Firewall</a:t>
            </a:r>
            <a:endParaRPr kumimoji="0" lang="en-US" sz="1200" b="0" i="0" u="none" strike="noStrike" kern="1200" cap="none" spc="0" normalizeH="0" baseline="0" noProof="0">
              <a:ln>
                <a:noFill/>
              </a:ln>
              <a:effectLst/>
              <a:uLnTx/>
              <a:uFillTx/>
              <a:latin typeface="Segoe UI Semibold"/>
              <a:ea typeface="+mn-ea"/>
              <a:cs typeface="+mn-cs"/>
            </a:endParaRPr>
          </a:p>
        </p:txBody>
      </p:sp>
      <p:pic>
        <p:nvPicPr>
          <p:cNvPr id="42" name="Graphic 41">
            <a:extLst>
              <a:ext uri="{FF2B5EF4-FFF2-40B4-BE49-F238E27FC236}">
                <a16:creationId xmlns:a16="http://schemas.microsoft.com/office/drawing/2014/main" id="{6D825FED-49F9-4C51-8805-4BAFF46563F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865349" y="4268740"/>
            <a:ext cx="590952" cy="590952"/>
          </a:xfrm>
          <a:prstGeom prst="rect">
            <a:avLst/>
          </a:prstGeom>
        </p:spPr>
      </p:pic>
      <p:sp>
        <p:nvSpPr>
          <p:cNvPr id="58" name="04R">
            <a:extLst>
              <a:ext uri="{FF2B5EF4-FFF2-40B4-BE49-F238E27FC236}">
                <a16:creationId xmlns:a16="http://schemas.microsoft.com/office/drawing/2014/main" id="{AD02AA30-F373-48ED-BE9E-BEA70DC1DB46}"/>
              </a:ext>
            </a:extLst>
          </p:cNvPr>
          <p:cNvSpPr/>
          <p:nvPr/>
        </p:nvSpPr>
        <p:spPr bwMode="auto">
          <a:xfrm>
            <a:off x="3080322" y="4106178"/>
            <a:ext cx="1889656" cy="1354492"/>
          </a:xfrm>
          <a:prstGeom prst="rect">
            <a:avLst/>
          </a:prstGeom>
          <a:solidFill>
            <a:schemeClr val="bg1"/>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61" name="Rectangle 60">
            <a:extLst>
              <a:ext uri="{FF2B5EF4-FFF2-40B4-BE49-F238E27FC236}">
                <a16:creationId xmlns:a16="http://schemas.microsoft.com/office/drawing/2014/main" id="{E0B9B005-2F2E-46C7-B290-4B6D7A5BDFAF}"/>
              </a:ext>
            </a:extLst>
          </p:cNvPr>
          <p:cNvSpPr/>
          <p:nvPr/>
        </p:nvSpPr>
        <p:spPr>
          <a:xfrm>
            <a:off x="3282137" y="4863046"/>
            <a:ext cx="1486025" cy="440594"/>
          </a:xfrm>
          <a:prstGeom prst="rect">
            <a:avLst/>
          </a:prstGeom>
        </p:spPr>
        <p:txBody>
          <a:bodyPr wrap="none"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Semibold"/>
                <a:ea typeface="+mn-ea"/>
                <a:cs typeface="Segoe UI" pitchFamily="34" charset="0"/>
              </a:rPr>
              <a:t>Azure Web</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Semibold"/>
                <a:ea typeface="+mn-ea"/>
                <a:cs typeface="Segoe UI" pitchFamily="34" charset="0"/>
              </a:rPr>
              <a:t>Application Firewall</a:t>
            </a:r>
            <a:endParaRPr kumimoji="0" lang="en-US" sz="1200" b="0" i="0" u="none" strike="noStrike" kern="1200" cap="none" spc="0" normalizeH="0" baseline="0" noProof="0">
              <a:ln>
                <a:noFill/>
              </a:ln>
              <a:effectLst/>
              <a:uLnTx/>
              <a:uFillTx/>
              <a:latin typeface="Segoe UI Semibold"/>
              <a:ea typeface="+mn-ea"/>
              <a:cs typeface="+mn-cs"/>
            </a:endParaRPr>
          </a:p>
        </p:txBody>
      </p:sp>
      <p:pic>
        <p:nvPicPr>
          <p:cNvPr id="11" name="Graphic 10">
            <a:extLst>
              <a:ext uri="{FF2B5EF4-FFF2-40B4-BE49-F238E27FC236}">
                <a16:creationId xmlns:a16="http://schemas.microsoft.com/office/drawing/2014/main" id="{5DC9C142-4224-4FE5-A35D-23D3795F046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787150" y="4288112"/>
            <a:ext cx="475999" cy="475999"/>
          </a:xfrm>
          <a:prstGeom prst="rect">
            <a:avLst/>
          </a:prstGeom>
        </p:spPr>
      </p:pic>
      <p:cxnSp>
        <p:nvCxnSpPr>
          <p:cNvPr id="47" name="Straight Arrow Connector 46">
            <a:extLst>
              <a:ext uri="{FF2B5EF4-FFF2-40B4-BE49-F238E27FC236}">
                <a16:creationId xmlns:a16="http://schemas.microsoft.com/office/drawing/2014/main" id="{5FF57D80-77C8-4875-B7D3-ACBA41598554}"/>
              </a:ext>
            </a:extLst>
          </p:cNvPr>
          <p:cNvCxnSpPr>
            <a:cxnSpLocks/>
          </p:cNvCxnSpPr>
          <p:nvPr/>
        </p:nvCxnSpPr>
        <p:spPr>
          <a:xfrm flipH="1">
            <a:off x="13169271" y="5100638"/>
            <a:ext cx="3862" cy="542257"/>
          </a:xfrm>
          <a:prstGeom prst="straightConnector1">
            <a:avLst/>
          </a:prstGeom>
          <a:ln w="57150">
            <a:solidFill>
              <a:srgbClr val="0070C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01939C4-9C47-42E2-A691-9AA3EC3038DF}"/>
              </a:ext>
            </a:extLst>
          </p:cNvPr>
          <p:cNvCxnSpPr>
            <a:cxnSpLocks/>
          </p:cNvCxnSpPr>
          <p:nvPr/>
        </p:nvCxnSpPr>
        <p:spPr>
          <a:xfrm flipV="1">
            <a:off x="6103879" y="1740091"/>
            <a:ext cx="0" cy="280947"/>
          </a:xfrm>
          <a:prstGeom prst="straightConnector1">
            <a:avLst/>
          </a:prstGeom>
          <a:ln w="57150">
            <a:solidFill>
              <a:srgbClr val="0070C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EA14CB42-A915-4263-BDE8-4897BCF2F835}"/>
              </a:ext>
            </a:extLst>
          </p:cNvPr>
          <p:cNvCxnSpPr>
            <a:cxnSpLocks/>
          </p:cNvCxnSpPr>
          <p:nvPr/>
        </p:nvCxnSpPr>
        <p:spPr>
          <a:xfrm>
            <a:off x="6101810" y="5662351"/>
            <a:ext cx="0" cy="305569"/>
          </a:xfrm>
          <a:prstGeom prst="straightConnector1">
            <a:avLst/>
          </a:prstGeom>
          <a:ln w="57150">
            <a:solidFill>
              <a:srgbClr val="0070C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643A941-A24A-4F4B-A800-7A054666E779}"/>
              </a:ext>
            </a:extLst>
          </p:cNvPr>
          <p:cNvSpPr txBox="1"/>
          <p:nvPr/>
        </p:nvSpPr>
        <p:spPr>
          <a:xfrm>
            <a:off x="4965780" y="1960471"/>
            <a:ext cx="2355773" cy="215444"/>
          </a:xfrm>
          <a:prstGeom prst="rect">
            <a:avLst/>
          </a:prstGeom>
          <a:solidFill>
            <a:schemeClr val="bg1"/>
          </a:solidFill>
        </p:spPr>
        <p:txBody>
          <a:bodyPr wrap="none" lIns="45720" tIns="0" rIns="45720" bIns="0" rtlCol="0" anchor="ctr">
            <a:spAutoFit/>
          </a:bodyPr>
          <a:lstStyle/>
          <a:p>
            <a:pPr marL="0" marR="0" lvl="0" indent="0" algn="ctr" defTabSz="951304"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w="3175">
                  <a:noFill/>
                </a:ln>
                <a:effectLst/>
                <a:uLnTx/>
                <a:uFillTx/>
                <a:latin typeface="Segoe UI Semibold"/>
                <a:ea typeface="+mn-ea"/>
                <a:cs typeface="Segoe UI Semilight" panose="020B0402040204020203" pitchFamily="34" charset="0"/>
              </a:rPr>
              <a:t>Cloud-native CDN and ADC</a:t>
            </a:r>
          </a:p>
        </p:txBody>
      </p:sp>
      <p:sp>
        <p:nvSpPr>
          <p:cNvPr id="14" name="TextBox 13">
            <a:extLst>
              <a:ext uri="{FF2B5EF4-FFF2-40B4-BE49-F238E27FC236}">
                <a16:creationId xmlns:a16="http://schemas.microsoft.com/office/drawing/2014/main" id="{A5184E84-AD0B-4F12-B4FA-A1AE0DFE1F94}"/>
              </a:ext>
            </a:extLst>
          </p:cNvPr>
          <p:cNvSpPr txBox="1"/>
          <p:nvPr/>
        </p:nvSpPr>
        <p:spPr>
          <a:xfrm>
            <a:off x="4563683" y="5539450"/>
            <a:ext cx="3219792" cy="215444"/>
          </a:xfrm>
          <a:prstGeom prst="rect">
            <a:avLst/>
          </a:prstGeom>
          <a:solidFill>
            <a:schemeClr val="bg1"/>
          </a:solidFill>
        </p:spPr>
        <p:txBody>
          <a:bodyPr wrap="none" lIns="45720" tIns="0" rIns="45720" bIns="0" rtlCol="0" anchor="ctr">
            <a:spAutoFit/>
          </a:bodyPr>
          <a:lstStyle/>
          <a:p>
            <a:pPr marL="0" marR="0" lvl="0" indent="0" algn="ctr" defTabSz="951304"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w="3175">
                  <a:noFill/>
                </a:ln>
                <a:effectLst/>
                <a:uLnTx/>
                <a:uFillTx/>
                <a:latin typeface="Segoe UI Semibold"/>
                <a:ea typeface="+mn-ea"/>
                <a:cs typeface="Segoe UI Semilight" panose="020B0402040204020203" pitchFamily="34" charset="0"/>
              </a:rPr>
              <a:t>Cloud-native network security services</a:t>
            </a:r>
          </a:p>
        </p:txBody>
      </p:sp>
      <p:sp>
        <p:nvSpPr>
          <p:cNvPr id="15" name="Oval 14">
            <a:extLst>
              <a:ext uri="{FF2B5EF4-FFF2-40B4-BE49-F238E27FC236}">
                <a16:creationId xmlns:a16="http://schemas.microsoft.com/office/drawing/2014/main" id="{9DA7F24D-9EE3-4888-80F3-68E80E1F27D5}"/>
              </a:ext>
            </a:extLst>
          </p:cNvPr>
          <p:cNvSpPr/>
          <p:nvPr/>
        </p:nvSpPr>
        <p:spPr bwMode="auto">
          <a:xfrm>
            <a:off x="4777152" y="2650036"/>
            <a:ext cx="573760" cy="573760"/>
          </a:xfrm>
          <a:prstGeom prst="ellipse">
            <a:avLst/>
          </a:prstGeom>
          <a:solidFill>
            <a:schemeClr val="accent6">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0" name="TextBox 69">
            <a:extLst>
              <a:ext uri="{FF2B5EF4-FFF2-40B4-BE49-F238E27FC236}">
                <a16:creationId xmlns:a16="http://schemas.microsoft.com/office/drawing/2014/main" id="{621A074C-3188-461B-BAAE-FD32160776FC}"/>
              </a:ext>
            </a:extLst>
          </p:cNvPr>
          <p:cNvSpPr txBox="1"/>
          <p:nvPr/>
        </p:nvSpPr>
        <p:spPr>
          <a:xfrm>
            <a:off x="4706194" y="2778455"/>
            <a:ext cx="725405" cy="307777"/>
          </a:xfrm>
          <a:prstGeom prst="rect">
            <a:avLst/>
          </a:prstGeom>
          <a:noFill/>
        </p:spPr>
        <p:txBody>
          <a:bodyPr wrap="square" anchor="ctr">
            <a:spAutoFit/>
          </a:bodyPr>
          <a:lstStyle/>
          <a:p>
            <a:pPr algn="ctr" defTabSz="932472" fontAlgn="base">
              <a:spcBef>
                <a:spcPct val="0"/>
              </a:spcBef>
              <a:spcAft>
                <a:spcPct val="0"/>
              </a:spcAft>
            </a:pPr>
            <a:r>
              <a:rPr lang="en-US" sz="1400" b="1">
                <a:solidFill>
                  <a:schemeClr val="bg1"/>
                </a:solidFill>
                <a:ea typeface="Segoe UI" pitchFamily="34" charset="0"/>
                <a:cs typeface="Segoe UI" pitchFamily="34" charset="0"/>
              </a:rPr>
              <a:t>CDN</a:t>
            </a:r>
          </a:p>
        </p:txBody>
      </p:sp>
      <p:sp>
        <p:nvSpPr>
          <p:cNvPr id="17" name="Oval 16">
            <a:extLst>
              <a:ext uri="{FF2B5EF4-FFF2-40B4-BE49-F238E27FC236}">
                <a16:creationId xmlns:a16="http://schemas.microsoft.com/office/drawing/2014/main" id="{A4F4F641-68D0-4B3A-8F03-13020DD742CE}"/>
              </a:ext>
            </a:extLst>
          </p:cNvPr>
          <p:cNvSpPr/>
          <p:nvPr/>
        </p:nvSpPr>
        <p:spPr bwMode="auto">
          <a:xfrm>
            <a:off x="5879523" y="3659559"/>
            <a:ext cx="430932" cy="430930"/>
          </a:xfrm>
          <a:prstGeom prst="ellipse">
            <a:avLst/>
          </a:prstGeom>
          <a:solidFill>
            <a:srgbClr val="0078D4"/>
          </a:solidFill>
          <a:ln w="9525" cap="flat" cmpd="sng" algn="ctr">
            <a:noFill/>
            <a:prstDash val="solid"/>
            <a:headEnd type="none" w="med" len="med"/>
            <a:tailEnd type="none" w="med" len="med"/>
          </a:ln>
          <a:effectLst>
            <a:outerShdw blurRad="127000" algn="ctr" rotWithShape="0">
              <a:prstClr val="black">
                <a:alpha val="20000"/>
              </a:prstClr>
            </a:outerShd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a:t>
            </a:r>
          </a:p>
        </p:txBody>
      </p:sp>
    </p:spTree>
    <p:extLst>
      <p:ext uri="{BB962C8B-B14F-4D97-AF65-F5344CB8AC3E}">
        <p14:creationId xmlns:p14="http://schemas.microsoft.com/office/powerpoint/2010/main" val="23172126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D3B70D-FD8E-464F-A2BA-AE9FC4AC912F}"/>
              </a:ext>
            </a:extLst>
          </p:cNvPr>
          <p:cNvPicPr>
            <a:picLocks noChangeAspect="1"/>
          </p:cNvPicPr>
          <p:nvPr/>
        </p:nvPicPr>
        <p:blipFill rotWithShape="1">
          <a:blip r:embed="rId3"/>
          <a:srcRect l="3574" r="1123"/>
          <a:stretch/>
        </p:blipFill>
        <p:spPr>
          <a:xfrm>
            <a:off x="-13063" y="0"/>
            <a:ext cx="12192000" cy="6858000"/>
          </a:xfrm>
          <a:prstGeom prst="rect">
            <a:avLst/>
          </a:prstGeom>
        </p:spPr>
      </p:pic>
      <p:sp>
        <p:nvSpPr>
          <p:cNvPr id="2" name="Title 1">
            <a:extLst>
              <a:ext uri="{FF2B5EF4-FFF2-40B4-BE49-F238E27FC236}">
                <a16:creationId xmlns:a16="http://schemas.microsoft.com/office/drawing/2014/main" id="{5E1A1317-81A3-4D1D-8107-AEE3ED29255D}"/>
              </a:ext>
            </a:extLst>
          </p:cNvPr>
          <p:cNvSpPr>
            <a:spLocks noGrp="1"/>
          </p:cNvSpPr>
          <p:nvPr>
            <p:ph type="title"/>
          </p:nvPr>
        </p:nvSpPr>
        <p:spPr>
          <a:xfrm>
            <a:off x="588263" y="70757"/>
            <a:ext cx="11018520" cy="553998"/>
          </a:xfrm>
        </p:spPr>
        <p:txBody>
          <a:bodyPr/>
          <a:lstStyle/>
          <a:p>
            <a:pPr algn="ctr"/>
            <a:r>
              <a:rPr lang="en-US">
                <a:solidFill>
                  <a:schemeClr val="bg1"/>
                </a:solidFill>
              </a:rPr>
              <a:t>Microsoft’s global delivery network</a:t>
            </a:r>
          </a:p>
        </p:txBody>
      </p:sp>
      <p:grpSp>
        <p:nvGrpSpPr>
          <p:cNvPr id="68" name="Group 67">
            <a:extLst>
              <a:ext uri="{FF2B5EF4-FFF2-40B4-BE49-F238E27FC236}">
                <a16:creationId xmlns:a16="http://schemas.microsoft.com/office/drawing/2014/main" id="{D7D87936-0784-464F-9F3C-EE0689CBF430}"/>
              </a:ext>
            </a:extLst>
          </p:cNvPr>
          <p:cNvGrpSpPr/>
          <p:nvPr/>
        </p:nvGrpSpPr>
        <p:grpSpPr>
          <a:xfrm>
            <a:off x="1734513" y="905912"/>
            <a:ext cx="9490689" cy="4014772"/>
            <a:chOff x="1734513" y="905912"/>
            <a:chExt cx="9490689" cy="4014772"/>
          </a:xfrm>
          <a:solidFill>
            <a:srgbClr val="92D050"/>
          </a:solidFill>
        </p:grpSpPr>
        <p:sp>
          <p:nvSpPr>
            <p:cNvPr id="22" name="Freeform: Shape 21">
              <a:extLst>
                <a:ext uri="{FF2B5EF4-FFF2-40B4-BE49-F238E27FC236}">
                  <a16:creationId xmlns:a16="http://schemas.microsoft.com/office/drawing/2014/main" id="{D30FC22C-DF90-48D4-9619-4AD209B5692E}"/>
                </a:ext>
              </a:extLst>
            </p:cNvPr>
            <p:cNvSpPr/>
            <p:nvPr/>
          </p:nvSpPr>
          <p:spPr bwMode="auto">
            <a:xfrm rot="5400000">
              <a:off x="5706502" y="928771"/>
              <a:ext cx="183820" cy="138101"/>
            </a:xfrm>
            <a:custGeom>
              <a:avLst/>
              <a:gdLst>
                <a:gd name="connsiteX0" fmla="*/ 0 w 854879"/>
                <a:gd name="connsiteY0" fmla="*/ 535213 h 642258"/>
                <a:gd name="connsiteX1" fmla="*/ 0 w 854879"/>
                <a:gd name="connsiteY1" fmla="*/ 107046 h 642258"/>
                <a:gd name="connsiteX2" fmla="*/ 107045 w 854879"/>
                <a:gd name="connsiteY2" fmla="*/ 0 h 642258"/>
                <a:gd name="connsiteX3" fmla="*/ 312057 w 854879"/>
                <a:gd name="connsiteY3" fmla="*/ 0 h 642258"/>
                <a:gd name="connsiteX4" fmla="*/ 312058 w 854879"/>
                <a:gd name="connsiteY4" fmla="*/ 0 h 642258"/>
                <a:gd name="connsiteX5" fmla="*/ 535212 w 854879"/>
                <a:gd name="connsiteY5" fmla="*/ 0 h 642258"/>
                <a:gd name="connsiteX6" fmla="*/ 576879 w 854879"/>
                <a:gd name="connsiteY6" fmla="*/ 8412 h 642258"/>
                <a:gd name="connsiteX7" fmla="*/ 606425 w 854879"/>
                <a:gd name="connsiteY7" fmla="*/ 28333 h 642258"/>
                <a:gd name="connsiteX8" fmla="*/ 610904 w 854879"/>
                <a:gd name="connsiteY8" fmla="*/ 31353 h 642258"/>
                <a:gd name="connsiteX9" fmla="*/ 613924 w 854879"/>
                <a:gd name="connsiteY9" fmla="*/ 35832 h 642258"/>
                <a:gd name="connsiteX10" fmla="*/ 823527 w 854879"/>
                <a:gd name="connsiteY10" fmla="*/ 245435 h 642258"/>
                <a:gd name="connsiteX11" fmla="*/ 823527 w 854879"/>
                <a:gd name="connsiteY11" fmla="*/ 396820 h 642258"/>
                <a:gd name="connsiteX12" fmla="*/ 613928 w 854879"/>
                <a:gd name="connsiteY12" fmla="*/ 606419 h 642258"/>
                <a:gd name="connsiteX13" fmla="*/ 610904 w 854879"/>
                <a:gd name="connsiteY13" fmla="*/ 610904 h 642258"/>
                <a:gd name="connsiteX14" fmla="*/ 606419 w 854879"/>
                <a:gd name="connsiteY14" fmla="*/ 613928 h 642258"/>
                <a:gd name="connsiteX15" fmla="*/ 576879 w 854879"/>
                <a:gd name="connsiteY15" fmla="*/ 633845 h 642258"/>
                <a:gd name="connsiteX16" fmla="*/ 535212 w 854879"/>
                <a:gd name="connsiteY16" fmla="*/ 642257 h 642258"/>
                <a:gd name="connsiteX17" fmla="*/ 312060 w 854879"/>
                <a:gd name="connsiteY17" fmla="*/ 642257 h 642258"/>
                <a:gd name="connsiteX18" fmla="*/ 66623 w 854879"/>
                <a:gd name="connsiteY18" fmla="*/ 396821 h 642258"/>
                <a:gd name="connsiteX19" fmla="*/ 312060 w 854879"/>
                <a:gd name="connsiteY19" fmla="*/ 642258 h 642258"/>
                <a:gd name="connsiteX20" fmla="*/ 107045 w 854879"/>
                <a:gd name="connsiteY20" fmla="*/ 642258 h 642258"/>
                <a:gd name="connsiteX21" fmla="*/ 0 w 854879"/>
                <a:gd name="connsiteY21" fmla="*/ 535213 h 6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4879" h="642258">
                  <a:moveTo>
                    <a:pt x="0" y="535213"/>
                  </a:moveTo>
                  <a:lnTo>
                    <a:pt x="0" y="107046"/>
                  </a:lnTo>
                  <a:cubicBezTo>
                    <a:pt x="0" y="47927"/>
                    <a:pt x="47926" y="0"/>
                    <a:pt x="107045" y="0"/>
                  </a:cubicBezTo>
                  <a:lnTo>
                    <a:pt x="312057" y="0"/>
                  </a:lnTo>
                  <a:lnTo>
                    <a:pt x="312058" y="0"/>
                  </a:lnTo>
                  <a:lnTo>
                    <a:pt x="535212" y="0"/>
                  </a:lnTo>
                  <a:cubicBezTo>
                    <a:pt x="549992" y="0"/>
                    <a:pt x="564072" y="2995"/>
                    <a:pt x="576879" y="8412"/>
                  </a:cubicBezTo>
                  <a:lnTo>
                    <a:pt x="606425" y="28333"/>
                  </a:lnTo>
                  <a:lnTo>
                    <a:pt x="610904" y="31353"/>
                  </a:lnTo>
                  <a:lnTo>
                    <a:pt x="613924" y="35832"/>
                  </a:lnTo>
                  <a:lnTo>
                    <a:pt x="823527" y="245435"/>
                  </a:lnTo>
                  <a:cubicBezTo>
                    <a:pt x="865330" y="287239"/>
                    <a:pt x="865330" y="355016"/>
                    <a:pt x="823527" y="396820"/>
                  </a:cubicBezTo>
                  <a:lnTo>
                    <a:pt x="613928" y="606419"/>
                  </a:lnTo>
                  <a:lnTo>
                    <a:pt x="610904" y="610904"/>
                  </a:lnTo>
                  <a:lnTo>
                    <a:pt x="606419" y="613928"/>
                  </a:lnTo>
                  <a:lnTo>
                    <a:pt x="576879" y="633845"/>
                  </a:lnTo>
                  <a:cubicBezTo>
                    <a:pt x="564072" y="639262"/>
                    <a:pt x="549992" y="642257"/>
                    <a:pt x="535212" y="642257"/>
                  </a:cubicBezTo>
                  <a:lnTo>
                    <a:pt x="312060" y="642257"/>
                  </a:lnTo>
                  <a:lnTo>
                    <a:pt x="66623" y="396821"/>
                  </a:lnTo>
                  <a:lnTo>
                    <a:pt x="312060" y="642258"/>
                  </a:lnTo>
                  <a:lnTo>
                    <a:pt x="107045" y="642258"/>
                  </a:lnTo>
                  <a:cubicBezTo>
                    <a:pt x="47926" y="642258"/>
                    <a:pt x="0" y="594332"/>
                    <a:pt x="0" y="535213"/>
                  </a:cubicBezTo>
                  <a:close/>
                </a:path>
              </a:pathLst>
            </a:cu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4" name="Freeform: Shape 23">
              <a:extLst>
                <a:ext uri="{FF2B5EF4-FFF2-40B4-BE49-F238E27FC236}">
                  <a16:creationId xmlns:a16="http://schemas.microsoft.com/office/drawing/2014/main" id="{431B2CA1-128E-4104-A68A-8233584F6F5B}"/>
                </a:ext>
              </a:extLst>
            </p:cNvPr>
            <p:cNvSpPr/>
            <p:nvPr/>
          </p:nvSpPr>
          <p:spPr bwMode="auto">
            <a:xfrm rot="5400000">
              <a:off x="6016897" y="1034079"/>
              <a:ext cx="183820" cy="138101"/>
            </a:xfrm>
            <a:custGeom>
              <a:avLst/>
              <a:gdLst>
                <a:gd name="connsiteX0" fmla="*/ 0 w 854879"/>
                <a:gd name="connsiteY0" fmla="*/ 535213 h 642258"/>
                <a:gd name="connsiteX1" fmla="*/ 0 w 854879"/>
                <a:gd name="connsiteY1" fmla="*/ 107046 h 642258"/>
                <a:gd name="connsiteX2" fmla="*/ 107045 w 854879"/>
                <a:gd name="connsiteY2" fmla="*/ 0 h 642258"/>
                <a:gd name="connsiteX3" fmla="*/ 312057 w 854879"/>
                <a:gd name="connsiteY3" fmla="*/ 0 h 642258"/>
                <a:gd name="connsiteX4" fmla="*/ 312058 w 854879"/>
                <a:gd name="connsiteY4" fmla="*/ 0 h 642258"/>
                <a:gd name="connsiteX5" fmla="*/ 535212 w 854879"/>
                <a:gd name="connsiteY5" fmla="*/ 0 h 642258"/>
                <a:gd name="connsiteX6" fmla="*/ 576879 w 854879"/>
                <a:gd name="connsiteY6" fmla="*/ 8412 h 642258"/>
                <a:gd name="connsiteX7" fmla="*/ 606425 w 854879"/>
                <a:gd name="connsiteY7" fmla="*/ 28333 h 642258"/>
                <a:gd name="connsiteX8" fmla="*/ 610904 w 854879"/>
                <a:gd name="connsiteY8" fmla="*/ 31353 h 642258"/>
                <a:gd name="connsiteX9" fmla="*/ 613924 w 854879"/>
                <a:gd name="connsiteY9" fmla="*/ 35832 h 642258"/>
                <a:gd name="connsiteX10" fmla="*/ 823527 w 854879"/>
                <a:gd name="connsiteY10" fmla="*/ 245435 h 642258"/>
                <a:gd name="connsiteX11" fmla="*/ 823527 w 854879"/>
                <a:gd name="connsiteY11" fmla="*/ 396820 h 642258"/>
                <a:gd name="connsiteX12" fmla="*/ 613928 w 854879"/>
                <a:gd name="connsiteY12" fmla="*/ 606419 h 642258"/>
                <a:gd name="connsiteX13" fmla="*/ 610904 w 854879"/>
                <a:gd name="connsiteY13" fmla="*/ 610904 h 642258"/>
                <a:gd name="connsiteX14" fmla="*/ 606419 w 854879"/>
                <a:gd name="connsiteY14" fmla="*/ 613928 h 642258"/>
                <a:gd name="connsiteX15" fmla="*/ 576879 w 854879"/>
                <a:gd name="connsiteY15" fmla="*/ 633845 h 642258"/>
                <a:gd name="connsiteX16" fmla="*/ 535212 w 854879"/>
                <a:gd name="connsiteY16" fmla="*/ 642257 h 642258"/>
                <a:gd name="connsiteX17" fmla="*/ 312060 w 854879"/>
                <a:gd name="connsiteY17" fmla="*/ 642257 h 642258"/>
                <a:gd name="connsiteX18" fmla="*/ 66623 w 854879"/>
                <a:gd name="connsiteY18" fmla="*/ 396821 h 642258"/>
                <a:gd name="connsiteX19" fmla="*/ 312060 w 854879"/>
                <a:gd name="connsiteY19" fmla="*/ 642258 h 642258"/>
                <a:gd name="connsiteX20" fmla="*/ 107045 w 854879"/>
                <a:gd name="connsiteY20" fmla="*/ 642258 h 642258"/>
                <a:gd name="connsiteX21" fmla="*/ 0 w 854879"/>
                <a:gd name="connsiteY21" fmla="*/ 535213 h 6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4879" h="642258">
                  <a:moveTo>
                    <a:pt x="0" y="535213"/>
                  </a:moveTo>
                  <a:lnTo>
                    <a:pt x="0" y="107046"/>
                  </a:lnTo>
                  <a:cubicBezTo>
                    <a:pt x="0" y="47927"/>
                    <a:pt x="47926" y="0"/>
                    <a:pt x="107045" y="0"/>
                  </a:cubicBezTo>
                  <a:lnTo>
                    <a:pt x="312057" y="0"/>
                  </a:lnTo>
                  <a:lnTo>
                    <a:pt x="312058" y="0"/>
                  </a:lnTo>
                  <a:lnTo>
                    <a:pt x="535212" y="0"/>
                  </a:lnTo>
                  <a:cubicBezTo>
                    <a:pt x="549992" y="0"/>
                    <a:pt x="564072" y="2995"/>
                    <a:pt x="576879" y="8412"/>
                  </a:cubicBezTo>
                  <a:lnTo>
                    <a:pt x="606425" y="28333"/>
                  </a:lnTo>
                  <a:lnTo>
                    <a:pt x="610904" y="31353"/>
                  </a:lnTo>
                  <a:lnTo>
                    <a:pt x="613924" y="35832"/>
                  </a:lnTo>
                  <a:lnTo>
                    <a:pt x="823527" y="245435"/>
                  </a:lnTo>
                  <a:cubicBezTo>
                    <a:pt x="865330" y="287239"/>
                    <a:pt x="865330" y="355016"/>
                    <a:pt x="823527" y="396820"/>
                  </a:cubicBezTo>
                  <a:lnTo>
                    <a:pt x="613928" y="606419"/>
                  </a:lnTo>
                  <a:lnTo>
                    <a:pt x="610904" y="610904"/>
                  </a:lnTo>
                  <a:lnTo>
                    <a:pt x="606419" y="613928"/>
                  </a:lnTo>
                  <a:lnTo>
                    <a:pt x="576879" y="633845"/>
                  </a:lnTo>
                  <a:cubicBezTo>
                    <a:pt x="564072" y="639262"/>
                    <a:pt x="549992" y="642257"/>
                    <a:pt x="535212" y="642257"/>
                  </a:cubicBezTo>
                  <a:lnTo>
                    <a:pt x="312060" y="642257"/>
                  </a:lnTo>
                  <a:lnTo>
                    <a:pt x="66623" y="396821"/>
                  </a:lnTo>
                  <a:lnTo>
                    <a:pt x="312060" y="642258"/>
                  </a:lnTo>
                  <a:lnTo>
                    <a:pt x="107045" y="642258"/>
                  </a:lnTo>
                  <a:cubicBezTo>
                    <a:pt x="47926" y="642258"/>
                    <a:pt x="0" y="594332"/>
                    <a:pt x="0" y="535213"/>
                  </a:cubicBezTo>
                  <a:close/>
                </a:path>
              </a:pathLst>
            </a:cu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6" name="Freeform: Shape 25">
              <a:extLst>
                <a:ext uri="{FF2B5EF4-FFF2-40B4-BE49-F238E27FC236}">
                  <a16:creationId xmlns:a16="http://schemas.microsoft.com/office/drawing/2014/main" id="{118E05F7-FE18-46BD-A823-459AE255A488}"/>
                </a:ext>
              </a:extLst>
            </p:cNvPr>
            <p:cNvSpPr/>
            <p:nvPr/>
          </p:nvSpPr>
          <p:spPr bwMode="auto">
            <a:xfrm rot="5400000">
              <a:off x="10168891" y="1676339"/>
              <a:ext cx="183820" cy="138101"/>
            </a:xfrm>
            <a:custGeom>
              <a:avLst/>
              <a:gdLst>
                <a:gd name="connsiteX0" fmla="*/ 0 w 854879"/>
                <a:gd name="connsiteY0" fmla="*/ 535213 h 642258"/>
                <a:gd name="connsiteX1" fmla="*/ 0 w 854879"/>
                <a:gd name="connsiteY1" fmla="*/ 107046 h 642258"/>
                <a:gd name="connsiteX2" fmla="*/ 107045 w 854879"/>
                <a:gd name="connsiteY2" fmla="*/ 0 h 642258"/>
                <a:gd name="connsiteX3" fmla="*/ 312057 w 854879"/>
                <a:gd name="connsiteY3" fmla="*/ 0 h 642258"/>
                <a:gd name="connsiteX4" fmla="*/ 312058 w 854879"/>
                <a:gd name="connsiteY4" fmla="*/ 0 h 642258"/>
                <a:gd name="connsiteX5" fmla="*/ 535212 w 854879"/>
                <a:gd name="connsiteY5" fmla="*/ 0 h 642258"/>
                <a:gd name="connsiteX6" fmla="*/ 576879 w 854879"/>
                <a:gd name="connsiteY6" fmla="*/ 8412 h 642258"/>
                <a:gd name="connsiteX7" fmla="*/ 606425 w 854879"/>
                <a:gd name="connsiteY7" fmla="*/ 28333 h 642258"/>
                <a:gd name="connsiteX8" fmla="*/ 610904 w 854879"/>
                <a:gd name="connsiteY8" fmla="*/ 31353 h 642258"/>
                <a:gd name="connsiteX9" fmla="*/ 613924 w 854879"/>
                <a:gd name="connsiteY9" fmla="*/ 35832 h 642258"/>
                <a:gd name="connsiteX10" fmla="*/ 823527 w 854879"/>
                <a:gd name="connsiteY10" fmla="*/ 245435 h 642258"/>
                <a:gd name="connsiteX11" fmla="*/ 823527 w 854879"/>
                <a:gd name="connsiteY11" fmla="*/ 396820 h 642258"/>
                <a:gd name="connsiteX12" fmla="*/ 613928 w 854879"/>
                <a:gd name="connsiteY12" fmla="*/ 606419 h 642258"/>
                <a:gd name="connsiteX13" fmla="*/ 610904 w 854879"/>
                <a:gd name="connsiteY13" fmla="*/ 610904 h 642258"/>
                <a:gd name="connsiteX14" fmla="*/ 606419 w 854879"/>
                <a:gd name="connsiteY14" fmla="*/ 613928 h 642258"/>
                <a:gd name="connsiteX15" fmla="*/ 576879 w 854879"/>
                <a:gd name="connsiteY15" fmla="*/ 633845 h 642258"/>
                <a:gd name="connsiteX16" fmla="*/ 535212 w 854879"/>
                <a:gd name="connsiteY16" fmla="*/ 642257 h 642258"/>
                <a:gd name="connsiteX17" fmla="*/ 312060 w 854879"/>
                <a:gd name="connsiteY17" fmla="*/ 642257 h 642258"/>
                <a:gd name="connsiteX18" fmla="*/ 66623 w 854879"/>
                <a:gd name="connsiteY18" fmla="*/ 396821 h 642258"/>
                <a:gd name="connsiteX19" fmla="*/ 312060 w 854879"/>
                <a:gd name="connsiteY19" fmla="*/ 642258 h 642258"/>
                <a:gd name="connsiteX20" fmla="*/ 107045 w 854879"/>
                <a:gd name="connsiteY20" fmla="*/ 642258 h 642258"/>
                <a:gd name="connsiteX21" fmla="*/ 0 w 854879"/>
                <a:gd name="connsiteY21" fmla="*/ 535213 h 6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4879" h="642258">
                  <a:moveTo>
                    <a:pt x="0" y="535213"/>
                  </a:moveTo>
                  <a:lnTo>
                    <a:pt x="0" y="107046"/>
                  </a:lnTo>
                  <a:cubicBezTo>
                    <a:pt x="0" y="47927"/>
                    <a:pt x="47926" y="0"/>
                    <a:pt x="107045" y="0"/>
                  </a:cubicBezTo>
                  <a:lnTo>
                    <a:pt x="312057" y="0"/>
                  </a:lnTo>
                  <a:lnTo>
                    <a:pt x="312058" y="0"/>
                  </a:lnTo>
                  <a:lnTo>
                    <a:pt x="535212" y="0"/>
                  </a:lnTo>
                  <a:cubicBezTo>
                    <a:pt x="549992" y="0"/>
                    <a:pt x="564072" y="2995"/>
                    <a:pt x="576879" y="8412"/>
                  </a:cubicBezTo>
                  <a:lnTo>
                    <a:pt x="606425" y="28333"/>
                  </a:lnTo>
                  <a:lnTo>
                    <a:pt x="610904" y="31353"/>
                  </a:lnTo>
                  <a:lnTo>
                    <a:pt x="613924" y="35832"/>
                  </a:lnTo>
                  <a:lnTo>
                    <a:pt x="823527" y="245435"/>
                  </a:lnTo>
                  <a:cubicBezTo>
                    <a:pt x="865330" y="287239"/>
                    <a:pt x="865330" y="355016"/>
                    <a:pt x="823527" y="396820"/>
                  </a:cubicBezTo>
                  <a:lnTo>
                    <a:pt x="613928" y="606419"/>
                  </a:lnTo>
                  <a:lnTo>
                    <a:pt x="610904" y="610904"/>
                  </a:lnTo>
                  <a:lnTo>
                    <a:pt x="606419" y="613928"/>
                  </a:lnTo>
                  <a:lnTo>
                    <a:pt x="576879" y="633845"/>
                  </a:lnTo>
                  <a:cubicBezTo>
                    <a:pt x="564072" y="639262"/>
                    <a:pt x="549992" y="642257"/>
                    <a:pt x="535212" y="642257"/>
                  </a:cubicBezTo>
                  <a:lnTo>
                    <a:pt x="312060" y="642257"/>
                  </a:lnTo>
                  <a:lnTo>
                    <a:pt x="66623" y="396821"/>
                  </a:lnTo>
                  <a:lnTo>
                    <a:pt x="312060" y="642258"/>
                  </a:lnTo>
                  <a:lnTo>
                    <a:pt x="107045" y="642258"/>
                  </a:lnTo>
                  <a:cubicBezTo>
                    <a:pt x="47926" y="642258"/>
                    <a:pt x="0" y="594332"/>
                    <a:pt x="0" y="535213"/>
                  </a:cubicBezTo>
                  <a:close/>
                </a:path>
              </a:pathLst>
            </a:cu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Freeform: Shape 27">
              <a:extLst>
                <a:ext uri="{FF2B5EF4-FFF2-40B4-BE49-F238E27FC236}">
                  <a16:creationId xmlns:a16="http://schemas.microsoft.com/office/drawing/2014/main" id="{81D63DE5-5AC9-4EA1-ABC8-EF83D5827D6A}"/>
                </a:ext>
              </a:extLst>
            </p:cNvPr>
            <p:cNvSpPr/>
            <p:nvPr/>
          </p:nvSpPr>
          <p:spPr bwMode="auto">
            <a:xfrm rot="5400000">
              <a:off x="10645141" y="1725326"/>
              <a:ext cx="183820" cy="138101"/>
            </a:xfrm>
            <a:custGeom>
              <a:avLst/>
              <a:gdLst>
                <a:gd name="connsiteX0" fmla="*/ 0 w 854879"/>
                <a:gd name="connsiteY0" fmla="*/ 535213 h 642258"/>
                <a:gd name="connsiteX1" fmla="*/ 0 w 854879"/>
                <a:gd name="connsiteY1" fmla="*/ 107046 h 642258"/>
                <a:gd name="connsiteX2" fmla="*/ 107045 w 854879"/>
                <a:gd name="connsiteY2" fmla="*/ 0 h 642258"/>
                <a:gd name="connsiteX3" fmla="*/ 312057 w 854879"/>
                <a:gd name="connsiteY3" fmla="*/ 0 h 642258"/>
                <a:gd name="connsiteX4" fmla="*/ 312058 w 854879"/>
                <a:gd name="connsiteY4" fmla="*/ 0 h 642258"/>
                <a:gd name="connsiteX5" fmla="*/ 535212 w 854879"/>
                <a:gd name="connsiteY5" fmla="*/ 0 h 642258"/>
                <a:gd name="connsiteX6" fmla="*/ 576879 w 854879"/>
                <a:gd name="connsiteY6" fmla="*/ 8412 h 642258"/>
                <a:gd name="connsiteX7" fmla="*/ 606425 w 854879"/>
                <a:gd name="connsiteY7" fmla="*/ 28333 h 642258"/>
                <a:gd name="connsiteX8" fmla="*/ 610904 w 854879"/>
                <a:gd name="connsiteY8" fmla="*/ 31353 h 642258"/>
                <a:gd name="connsiteX9" fmla="*/ 613924 w 854879"/>
                <a:gd name="connsiteY9" fmla="*/ 35832 h 642258"/>
                <a:gd name="connsiteX10" fmla="*/ 823527 w 854879"/>
                <a:gd name="connsiteY10" fmla="*/ 245435 h 642258"/>
                <a:gd name="connsiteX11" fmla="*/ 823527 w 854879"/>
                <a:gd name="connsiteY11" fmla="*/ 396820 h 642258"/>
                <a:gd name="connsiteX12" fmla="*/ 613928 w 854879"/>
                <a:gd name="connsiteY12" fmla="*/ 606419 h 642258"/>
                <a:gd name="connsiteX13" fmla="*/ 610904 w 854879"/>
                <a:gd name="connsiteY13" fmla="*/ 610904 h 642258"/>
                <a:gd name="connsiteX14" fmla="*/ 606419 w 854879"/>
                <a:gd name="connsiteY14" fmla="*/ 613928 h 642258"/>
                <a:gd name="connsiteX15" fmla="*/ 576879 w 854879"/>
                <a:gd name="connsiteY15" fmla="*/ 633845 h 642258"/>
                <a:gd name="connsiteX16" fmla="*/ 535212 w 854879"/>
                <a:gd name="connsiteY16" fmla="*/ 642257 h 642258"/>
                <a:gd name="connsiteX17" fmla="*/ 312060 w 854879"/>
                <a:gd name="connsiteY17" fmla="*/ 642257 h 642258"/>
                <a:gd name="connsiteX18" fmla="*/ 66623 w 854879"/>
                <a:gd name="connsiteY18" fmla="*/ 396821 h 642258"/>
                <a:gd name="connsiteX19" fmla="*/ 312060 w 854879"/>
                <a:gd name="connsiteY19" fmla="*/ 642258 h 642258"/>
                <a:gd name="connsiteX20" fmla="*/ 107045 w 854879"/>
                <a:gd name="connsiteY20" fmla="*/ 642258 h 642258"/>
                <a:gd name="connsiteX21" fmla="*/ 0 w 854879"/>
                <a:gd name="connsiteY21" fmla="*/ 535213 h 6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4879" h="642258">
                  <a:moveTo>
                    <a:pt x="0" y="535213"/>
                  </a:moveTo>
                  <a:lnTo>
                    <a:pt x="0" y="107046"/>
                  </a:lnTo>
                  <a:cubicBezTo>
                    <a:pt x="0" y="47927"/>
                    <a:pt x="47926" y="0"/>
                    <a:pt x="107045" y="0"/>
                  </a:cubicBezTo>
                  <a:lnTo>
                    <a:pt x="312057" y="0"/>
                  </a:lnTo>
                  <a:lnTo>
                    <a:pt x="312058" y="0"/>
                  </a:lnTo>
                  <a:lnTo>
                    <a:pt x="535212" y="0"/>
                  </a:lnTo>
                  <a:cubicBezTo>
                    <a:pt x="549992" y="0"/>
                    <a:pt x="564072" y="2995"/>
                    <a:pt x="576879" y="8412"/>
                  </a:cubicBezTo>
                  <a:lnTo>
                    <a:pt x="606425" y="28333"/>
                  </a:lnTo>
                  <a:lnTo>
                    <a:pt x="610904" y="31353"/>
                  </a:lnTo>
                  <a:lnTo>
                    <a:pt x="613924" y="35832"/>
                  </a:lnTo>
                  <a:lnTo>
                    <a:pt x="823527" y="245435"/>
                  </a:lnTo>
                  <a:cubicBezTo>
                    <a:pt x="865330" y="287239"/>
                    <a:pt x="865330" y="355016"/>
                    <a:pt x="823527" y="396820"/>
                  </a:cubicBezTo>
                  <a:lnTo>
                    <a:pt x="613928" y="606419"/>
                  </a:lnTo>
                  <a:lnTo>
                    <a:pt x="610904" y="610904"/>
                  </a:lnTo>
                  <a:lnTo>
                    <a:pt x="606419" y="613928"/>
                  </a:lnTo>
                  <a:lnTo>
                    <a:pt x="576879" y="633845"/>
                  </a:lnTo>
                  <a:cubicBezTo>
                    <a:pt x="564072" y="639262"/>
                    <a:pt x="549992" y="642257"/>
                    <a:pt x="535212" y="642257"/>
                  </a:cubicBezTo>
                  <a:lnTo>
                    <a:pt x="312060" y="642257"/>
                  </a:lnTo>
                  <a:lnTo>
                    <a:pt x="66623" y="396821"/>
                  </a:lnTo>
                  <a:lnTo>
                    <a:pt x="312060" y="642258"/>
                  </a:lnTo>
                  <a:lnTo>
                    <a:pt x="107045" y="642258"/>
                  </a:lnTo>
                  <a:cubicBezTo>
                    <a:pt x="47926" y="642258"/>
                    <a:pt x="0" y="594332"/>
                    <a:pt x="0" y="535213"/>
                  </a:cubicBezTo>
                  <a:close/>
                </a:path>
              </a:pathLst>
            </a:cu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Freeform: Shape 29">
              <a:extLst>
                <a:ext uri="{FF2B5EF4-FFF2-40B4-BE49-F238E27FC236}">
                  <a16:creationId xmlns:a16="http://schemas.microsoft.com/office/drawing/2014/main" id="{12CF00CE-31A0-4976-AB01-52EE3D4B265F}"/>
                </a:ext>
              </a:extLst>
            </p:cNvPr>
            <p:cNvSpPr/>
            <p:nvPr/>
          </p:nvSpPr>
          <p:spPr bwMode="auto">
            <a:xfrm rot="5400000">
              <a:off x="9923963" y="2310434"/>
              <a:ext cx="183820" cy="138101"/>
            </a:xfrm>
            <a:custGeom>
              <a:avLst/>
              <a:gdLst>
                <a:gd name="connsiteX0" fmla="*/ 0 w 854879"/>
                <a:gd name="connsiteY0" fmla="*/ 535213 h 642258"/>
                <a:gd name="connsiteX1" fmla="*/ 0 w 854879"/>
                <a:gd name="connsiteY1" fmla="*/ 107046 h 642258"/>
                <a:gd name="connsiteX2" fmla="*/ 107045 w 854879"/>
                <a:gd name="connsiteY2" fmla="*/ 0 h 642258"/>
                <a:gd name="connsiteX3" fmla="*/ 312057 w 854879"/>
                <a:gd name="connsiteY3" fmla="*/ 0 h 642258"/>
                <a:gd name="connsiteX4" fmla="*/ 312058 w 854879"/>
                <a:gd name="connsiteY4" fmla="*/ 0 h 642258"/>
                <a:gd name="connsiteX5" fmla="*/ 535212 w 854879"/>
                <a:gd name="connsiteY5" fmla="*/ 0 h 642258"/>
                <a:gd name="connsiteX6" fmla="*/ 576879 w 854879"/>
                <a:gd name="connsiteY6" fmla="*/ 8412 h 642258"/>
                <a:gd name="connsiteX7" fmla="*/ 606425 w 854879"/>
                <a:gd name="connsiteY7" fmla="*/ 28333 h 642258"/>
                <a:gd name="connsiteX8" fmla="*/ 610904 w 854879"/>
                <a:gd name="connsiteY8" fmla="*/ 31353 h 642258"/>
                <a:gd name="connsiteX9" fmla="*/ 613924 w 854879"/>
                <a:gd name="connsiteY9" fmla="*/ 35832 h 642258"/>
                <a:gd name="connsiteX10" fmla="*/ 823527 w 854879"/>
                <a:gd name="connsiteY10" fmla="*/ 245435 h 642258"/>
                <a:gd name="connsiteX11" fmla="*/ 823527 w 854879"/>
                <a:gd name="connsiteY11" fmla="*/ 396820 h 642258"/>
                <a:gd name="connsiteX12" fmla="*/ 613928 w 854879"/>
                <a:gd name="connsiteY12" fmla="*/ 606419 h 642258"/>
                <a:gd name="connsiteX13" fmla="*/ 610904 w 854879"/>
                <a:gd name="connsiteY13" fmla="*/ 610904 h 642258"/>
                <a:gd name="connsiteX14" fmla="*/ 606419 w 854879"/>
                <a:gd name="connsiteY14" fmla="*/ 613928 h 642258"/>
                <a:gd name="connsiteX15" fmla="*/ 576879 w 854879"/>
                <a:gd name="connsiteY15" fmla="*/ 633845 h 642258"/>
                <a:gd name="connsiteX16" fmla="*/ 535212 w 854879"/>
                <a:gd name="connsiteY16" fmla="*/ 642257 h 642258"/>
                <a:gd name="connsiteX17" fmla="*/ 312060 w 854879"/>
                <a:gd name="connsiteY17" fmla="*/ 642257 h 642258"/>
                <a:gd name="connsiteX18" fmla="*/ 66623 w 854879"/>
                <a:gd name="connsiteY18" fmla="*/ 396821 h 642258"/>
                <a:gd name="connsiteX19" fmla="*/ 312060 w 854879"/>
                <a:gd name="connsiteY19" fmla="*/ 642258 h 642258"/>
                <a:gd name="connsiteX20" fmla="*/ 107045 w 854879"/>
                <a:gd name="connsiteY20" fmla="*/ 642258 h 642258"/>
                <a:gd name="connsiteX21" fmla="*/ 0 w 854879"/>
                <a:gd name="connsiteY21" fmla="*/ 535213 h 6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4879" h="642258">
                  <a:moveTo>
                    <a:pt x="0" y="535213"/>
                  </a:moveTo>
                  <a:lnTo>
                    <a:pt x="0" y="107046"/>
                  </a:lnTo>
                  <a:cubicBezTo>
                    <a:pt x="0" y="47927"/>
                    <a:pt x="47926" y="0"/>
                    <a:pt x="107045" y="0"/>
                  </a:cubicBezTo>
                  <a:lnTo>
                    <a:pt x="312057" y="0"/>
                  </a:lnTo>
                  <a:lnTo>
                    <a:pt x="312058" y="0"/>
                  </a:lnTo>
                  <a:lnTo>
                    <a:pt x="535212" y="0"/>
                  </a:lnTo>
                  <a:cubicBezTo>
                    <a:pt x="549992" y="0"/>
                    <a:pt x="564072" y="2995"/>
                    <a:pt x="576879" y="8412"/>
                  </a:cubicBezTo>
                  <a:lnTo>
                    <a:pt x="606425" y="28333"/>
                  </a:lnTo>
                  <a:lnTo>
                    <a:pt x="610904" y="31353"/>
                  </a:lnTo>
                  <a:lnTo>
                    <a:pt x="613924" y="35832"/>
                  </a:lnTo>
                  <a:lnTo>
                    <a:pt x="823527" y="245435"/>
                  </a:lnTo>
                  <a:cubicBezTo>
                    <a:pt x="865330" y="287239"/>
                    <a:pt x="865330" y="355016"/>
                    <a:pt x="823527" y="396820"/>
                  </a:cubicBezTo>
                  <a:lnTo>
                    <a:pt x="613928" y="606419"/>
                  </a:lnTo>
                  <a:lnTo>
                    <a:pt x="610904" y="610904"/>
                  </a:lnTo>
                  <a:lnTo>
                    <a:pt x="606419" y="613928"/>
                  </a:lnTo>
                  <a:lnTo>
                    <a:pt x="576879" y="633845"/>
                  </a:lnTo>
                  <a:cubicBezTo>
                    <a:pt x="564072" y="639262"/>
                    <a:pt x="549992" y="642257"/>
                    <a:pt x="535212" y="642257"/>
                  </a:cubicBezTo>
                  <a:lnTo>
                    <a:pt x="312060" y="642257"/>
                  </a:lnTo>
                  <a:lnTo>
                    <a:pt x="66623" y="396821"/>
                  </a:lnTo>
                  <a:lnTo>
                    <a:pt x="312060" y="642258"/>
                  </a:lnTo>
                  <a:lnTo>
                    <a:pt x="107045" y="642258"/>
                  </a:lnTo>
                  <a:cubicBezTo>
                    <a:pt x="47926" y="642258"/>
                    <a:pt x="0" y="594332"/>
                    <a:pt x="0" y="535213"/>
                  </a:cubicBezTo>
                  <a:close/>
                </a:path>
              </a:pathLst>
            </a:cu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2" name="Freeform: Shape 31">
              <a:extLst>
                <a:ext uri="{FF2B5EF4-FFF2-40B4-BE49-F238E27FC236}">
                  <a16:creationId xmlns:a16="http://schemas.microsoft.com/office/drawing/2014/main" id="{2CDF8BE4-CD4B-4432-9780-C32BF7A95C3A}"/>
                </a:ext>
              </a:extLst>
            </p:cNvPr>
            <p:cNvSpPr/>
            <p:nvPr/>
          </p:nvSpPr>
          <p:spPr bwMode="auto">
            <a:xfrm rot="5400000">
              <a:off x="11064242" y="4759723"/>
              <a:ext cx="183820" cy="138101"/>
            </a:xfrm>
            <a:custGeom>
              <a:avLst/>
              <a:gdLst>
                <a:gd name="connsiteX0" fmla="*/ 0 w 854879"/>
                <a:gd name="connsiteY0" fmla="*/ 535213 h 642258"/>
                <a:gd name="connsiteX1" fmla="*/ 0 w 854879"/>
                <a:gd name="connsiteY1" fmla="*/ 107046 h 642258"/>
                <a:gd name="connsiteX2" fmla="*/ 107045 w 854879"/>
                <a:gd name="connsiteY2" fmla="*/ 0 h 642258"/>
                <a:gd name="connsiteX3" fmla="*/ 312057 w 854879"/>
                <a:gd name="connsiteY3" fmla="*/ 0 h 642258"/>
                <a:gd name="connsiteX4" fmla="*/ 312058 w 854879"/>
                <a:gd name="connsiteY4" fmla="*/ 0 h 642258"/>
                <a:gd name="connsiteX5" fmla="*/ 535212 w 854879"/>
                <a:gd name="connsiteY5" fmla="*/ 0 h 642258"/>
                <a:gd name="connsiteX6" fmla="*/ 576879 w 854879"/>
                <a:gd name="connsiteY6" fmla="*/ 8412 h 642258"/>
                <a:gd name="connsiteX7" fmla="*/ 606425 w 854879"/>
                <a:gd name="connsiteY7" fmla="*/ 28333 h 642258"/>
                <a:gd name="connsiteX8" fmla="*/ 610904 w 854879"/>
                <a:gd name="connsiteY8" fmla="*/ 31353 h 642258"/>
                <a:gd name="connsiteX9" fmla="*/ 613924 w 854879"/>
                <a:gd name="connsiteY9" fmla="*/ 35832 h 642258"/>
                <a:gd name="connsiteX10" fmla="*/ 823527 w 854879"/>
                <a:gd name="connsiteY10" fmla="*/ 245435 h 642258"/>
                <a:gd name="connsiteX11" fmla="*/ 823527 w 854879"/>
                <a:gd name="connsiteY11" fmla="*/ 396820 h 642258"/>
                <a:gd name="connsiteX12" fmla="*/ 613928 w 854879"/>
                <a:gd name="connsiteY12" fmla="*/ 606419 h 642258"/>
                <a:gd name="connsiteX13" fmla="*/ 610904 w 854879"/>
                <a:gd name="connsiteY13" fmla="*/ 610904 h 642258"/>
                <a:gd name="connsiteX14" fmla="*/ 606419 w 854879"/>
                <a:gd name="connsiteY14" fmla="*/ 613928 h 642258"/>
                <a:gd name="connsiteX15" fmla="*/ 576879 w 854879"/>
                <a:gd name="connsiteY15" fmla="*/ 633845 h 642258"/>
                <a:gd name="connsiteX16" fmla="*/ 535212 w 854879"/>
                <a:gd name="connsiteY16" fmla="*/ 642257 h 642258"/>
                <a:gd name="connsiteX17" fmla="*/ 312060 w 854879"/>
                <a:gd name="connsiteY17" fmla="*/ 642257 h 642258"/>
                <a:gd name="connsiteX18" fmla="*/ 66623 w 854879"/>
                <a:gd name="connsiteY18" fmla="*/ 396821 h 642258"/>
                <a:gd name="connsiteX19" fmla="*/ 312060 w 854879"/>
                <a:gd name="connsiteY19" fmla="*/ 642258 h 642258"/>
                <a:gd name="connsiteX20" fmla="*/ 107045 w 854879"/>
                <a:gd name="connsiteY20" fmla="*/ 642258 h 642258"/>
                <a:gd name="connsiteX21" fmla="*/ 0 w 854879"/>
                <a:gd name="connsiteY21" fmla="*/ 535213 h 6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4879" h="642258">
                  <a:moveTo>
                    <a:pt x="0" y="535213"/>
                  </a:moveTo>
                  <a:lnTo>
                    <a:pt x="0" y="107046"/>
                  </a:lnTo>
                  <a:cubicBezTo>
                    <a:pt x="0" y="47927"/>
                    <a:pt x="47926" y="0"/>
                    <a:pt x="107045" y="0"/>
                  </a:cubicBezTo>
                  <a:lnTo>
                    <a:pt x="312057" y="0"/>
                  </a:lnTo>
                  <a:lnTo>
                    <a:pt x="312058" y="0"/>
                  </a:lnTo>
                  <a:lnTo>
                    <a:pt x="535212" y="0"/>
                  </a:lnTo>
                  <a:cubicBezTo>
                    <a:pt x="549992" y="0"/>
                    <a:pt x="564072" y="2995"/>
                    <a:pt x="576879" y="8412"/>
                  </a:cubicBezTo>
                  <a:lnTo>
                    <a:pt x="606425" y="28333"/>
                  </a:lnTo>
                  <a:lnTo>
                    <a:pt x="610904" y="31353"/>
                  </a:lnTo>
                  <a:lnTo>
                    <a:pt x="613924" y="35832"/>
                  </a:lnTo>
                  <a:lnTo>
                    <a:pt x="823527" y="245435"/>
                  </a:lnTo>
                  <a:cubicBezTo>
                    <a:pt x="865330" y="287239"/>
                    <a:pt x="865330" y="355016"/>
                    <a:pt x="823527" y="396820"/>
                  </a:cubicBezTo>
                  <a:lnTo>
                    <a:pt x="613928" y="606419"/>
                  </a:lnTo>
                  <a:lnTo>
                    <a:pt x="610904" y="610904"/>
                  </a:lnTo>
                  <a:lnTo>
                    <a:pt x="606419" y="613928"/>
                  </a:lnTo>
                  <a:lnTo>
                    <a:pt x="576879" y="633845"/>
                  </a:lnTo>
                  <a:cubicBezTo>
                    <a:pt x="564072" y="639262"/>
                    <a:pt x="549992" y="642257"/>
                    <a:pt x="535212" y="642257"/>
                  </a:cubicBezTo>
                  <a:lnTo>
                    <a:pt x="312060" y="642257"/>
                  </a:lnTo>
                  <a:lnTo>
                    <a:pt x="66623" y="396821"/>
                  </a:lnTo>
                  <a:lnTo>
                    <a:pt x="312060" y="642258"/>
                  </a:lnTo>
                  <a:lnTo>
                    <a:pt x="107045" y="642258"/>
                  </a:lnTo>
                  <a:cubicBezTo>
                    <a:pt x="47926" y="642258"/>
                    <a:pt x="0" y="594332"/>
                    <a:pt x="0" y="535213"/>
                  </a:cubicBezTo>
                  <a:close/>
                </a:path>
              </a:pathLst>
            </a:cu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4" name="Freeform: Shape 33">
              <a:extLst>
                <a:ext uri="{FF2B5EF4-FFF2-40B4-BE49-F238E27FC236}">
                  <a16:creationId xmlns:a16="http://schemas.microsoft.com/office/drawing/2014/main" id="{AC8F353A-D7CB-4FE2-B511-2212FA7AA13F}"/>
                </a:ext>
              </a:extLst>
            </p:cNvPr>
            <p:cNvSpPr/>
            <p:nvPr/>
          </p:nvSpPr>
          <p:spPr bwMode="auto">
            <a:xfrm rot="5400000">
              <a:off x="9641842" y="3226653"/>
              <a:ext cx="183820" cy="138101"/>
            </a:xfrm>
            <a:custGeom>
              <a:avLst/>
              <a:gdLst>
                <a:gd name="connsiteX0" fmla="*/ 0 w 854879"/>
                <a:gd name="connsiteY0" fmla="*/ 535213 h 642258"/>
                <a:gd name="connsiteX1" fmla="*/ 0 w 854879"/>
                <a:gd name="connsiteY1" fmla="*/ 107046 h 642258"/>
                <a:gd name="connsiteX2" fmla="*/ 107045 w 854879"/>
                <a:gd name="connsiteY2" fmla="*/ 0 h 642258"/>
                <a:gd name="connsiteX3" fmla="*/ 312057 w 854879"/>
                <a:gd name="connsiteY3" fmla="*/ 0 h 642258"/>
                <a:gd name="connsiteX4" fmla="*/ 312058 w 854879"/>
                <a:gd name="connsiteY4" fmla="*/ 0 h 642258"/>
                <a:gd name="connsiteX5" fmla="*/ 535212 w 854879"/>
                <a:gd name="connsiteY5" fmla="*/ 0 h 642258"/>
                <a:gd name="connsiteX6" fmla="*/ 576879 w 854879"/>
                <a:gd name="connsiteY6" fmla="*/ 8412 h 642258"/>
                <a:gd name="connsiteX7" fmla="*/ 606425 w 854879"/>
                <a:gd name="connsiteY7" fmla="*/ 28333 h 642258"/>
                <a:gd name="connsiteX8" fmla="*/ 610904 w 854879"/>
                <a:gd name="connsiteY8" fmla="*/ 31353 h 642258"/>
                <a:gd name="connsiteX9" fmla="*/ 613924 w 854879"/>
                <a:gd name="connsiteY9" fmla="*/ 35832 h 642258"/>
                <a:gd name="connsiteX10" fmla="*/ 823527 w 854879"/>
                <a:gd name="connsiteY10" fmla="*/ 245435 h 642258"/>
                <a:gd name="connsiteX11" fmla="*/ 823527 w 854879"/>
                <a:gd name="connsiteY11" fmla="*/ 396820 h 642258"/>
                <a:gd name="connsiteX12" fmla="*/ 613928 w 854879"/>
                <a:gd name="connsiteY12" fmla="*/ 606419 h 642258"/>
                <a:gd name="connsiteX13" fmla="*/ 610904 w 854879"/>
                <a:gd name="connsiteY13" fmla="*/ 610904 h 642258"/>
                <a:gd name="connsiteX14" fmla="*/ 606419 w 854879"/>
                <a:gd name="connsiteY14" fmla="*/ 613928 h 642258"/>
                <a:gd name="connsiteX15" fmla="*/ 576879 w 854879"/>
                <a:gd name="connsiteY15" fmla="*/ 633845 h 642258"/>
                <a:gd name="connsiteX16" fmla="*/ 535212 w 854879"/>
                <a:gd name="connsiteY16" fmla="*/ 642257 h 642258"/>
                <a:gd name="connsiteX17" fmla="*/ 312060 w 854879"/>
                <a:gd name="connsiteY17" fmla="*/ 642257 h 642258"/>
                <a:gd name="connsiteX18" fmla="*/ 66623 w 854879"/>
                <a:gd name="connsiteY18" fmla="*/ 396821 h 642258"/>
                <a:gd name="connsiteX19" fmla="*/ 312060 w 854879"/>
                <a:gd name="connsiteY19" fmla="*/ 642258 h 642258"/>
                <a:gd name="connsiteX20" fmla="*/ 107045 w 854879"/>
                <a:gd name="connsiteY20" fmla="*/ 642258 h 642258"/>
                <a:gd name="connsiteX21" fmla="*/ 0 w 854879"/>
                <a:gd name="connsiteY21" fmla="*/ 535213 h 6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4879" h="642258">
                  <a:moveTo>
                    <a:pt x="0" y="535213"/>
                  </a:moveTo>
                  <a:lnTo>
                    <a:pt x="0" y="107046"/>
                  </a:lnTo>
                  <a:cubicBezTo>
                    <a:pt x="0" y="47927"/>
                    <a:pt x="47926" y="0"/>
                    <a:pt x="107045" y="0"/>
                  </a:cubicBezTo>
                  <a:lnTo>
                    <a:pt x="312057" y="0"/>
                  </a:lnTo>
                  <a:lnTo>
                    <a:pt x="312058" y="0"/>
                  </a:lnTo>
                  <a:lnTo>
                    <a:pt x="535212" y="0"/>
                  </a:lnTo>
                  <a:cubicBezTo>
                    <a:pt x="549992" y="0"/>
                    <a:pt x="564072" y="2995"/>
                    <a:pt x="576879" y="8412"/>
                  </a:cubicBezTo>
                  <a:lnTo>
                    <a:pt x="606425" y="28333"/>
                  </a:lnTo>
                  <a:lnTo>
                    <a:pt x="610904" y="31353"/>
                  </a:lnTo>
                  <a:lnTo>
                    <a:pt x="613924" y="35832"/>
                  </a:lnTo>
                  <a:lnTo>
                    <a:pt x="823527" y="245435"/>
                  </a:lnTo>
                  <a:cubicBezTo>
                    <a:pt x="865330" y="287239"/>
                    <a:pt x="865330" y="355016"/>
                    <a:pt x="823527" y="396820"/>
                  </a:cubicBezTo>
                  <a:lnTo>
                    <a:pt x="613928" y="606419"/>
                  </a:lnTo>
                  <a:lnTo>
                    <a:pt x="610904" y="610904"/>
                  </a:lnTo>
                  <a:lnTo>
                    <a:pt x="606419" y="613928"/>
                  </a:lnTo>
                  <a:lnTo>
                    <a:pt x="576879" y="633845"/>
                  </a:lnTo>
                  <a:cubicBezTo>
                    <a:pt x="564072" y="639262"/>
                    <a:pt x="549992" y="642257"/>
                    <a:pt x="535212" y="642257"/>
                  </a:cubicBezTo>
                  <a:lnTo>
                    <a:pt x="312060" y="642257"/>
                  </a:lnTo>
                  <a:lnTo>
                    <a:pt x="66623" y="396821"/>
                  </a:lnTo>
                  <a:lnTo>
                    <a:pt x="312060" y="642258"/>
                  </a:lnTo>
                  <a:lnTo>
                    <a:pt x="107045" y="642258"/>
                  </a:lnTo>
                  <a:cubicBezTo>
                    <a:pt x="47926" y="642258"/>
                    <a:pt x="0" y="594332"/>
                    <a:pt x="0" y="535213"/>
                  </a:cubicBezTo>
                  <a:close/>
                </a:path>
              </a:pathLst>
            </a:cu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6" name="Freeform: Shape 35">
              <a:extLst>
                <a:ext uri="{FF2B5EF4-FFF2-40B4-BE49-F238E27FC236}">
                  <a16:creationId xmlns:a16="http://schemas.microsoft.com/office/drawing/2014/main" id="{6DDD548B-9E2B-460E-B45E-840E96E44893}"/>
                </a:ext>
              </a:extLst>
            </p:cNvPr>
            <p:cNvSpPr/>
            <p:nvPr/>
          </p:nvSpPr>
          <p:spPr bwMode="auto">
            <a:xfrm rot="5400000">
              <a:off x="6856913" y="4438341"/>
              <a:ext cx="183820" cy="138101"/>
            </a:xfrm>
            <a:custGeom>
              <a:avLst/>
              <a:gdLst>
                <a:gd name="connsiteX0" fmla="*/ 0 w 854879"/>
                <a:gd name="connsiteY0" fmla="*/ 535213 h 642258"/>
                <a:gd name="connsiteX1" fmla="*/ 0 w 854879"/>
                <a:gd name="connsiteY1" fmla="*/ 107046 h 642258"/>
                <a:gd name="connsiteX2" fmla="*/ 107045 w 854879"/>
                <a:gd name="connsiteY2" fmla="*/ 0 h 642258"/>
                <a:gd name="connsiteX3" fmla="*/ 312057 w 854879"/>
                <a:gd name="connsiteY3" fmla="*/ 0 h 642258"/>
                <a:gd name="connsiteX4" fmla="*/ 312058 w 854879"/>
                <a:gd name="connsiteY4" fmla="*/ 0 h 642258"/>
                <a:gd name="connsiteX5" fmla="*/ 535212 w 854879"/>
                <a:gd name="connsiteY5" fmla="*/ 0 h 642258"/>
                <a:gd name="connsiteX6" fmla="*/ 576879 w 854879"/>
                <a:gd name="connsiteY6" fmla="*/ 8412 h 642258"/>
                <a:gd name="connsiteX7" fmla="*/ 606425 w 854879"/>
                <a:gd name="connsiteY7" fmla="*/ 28333 h 642258"/>
                <a:gd name="connsiteX8" fmla="*/ 610904 w 854879"/>
                <a:gd name="connsiteY8" fmla="*/ 31353 h 642258"/>
                <a:gd name="connsiteX9" fmla="*/ 613924 w 854879"/>
                <a:gd name="connsiteY9" fmla="*/ 35832 h 642258"/>
                <a:gd name="connsiteX10" fmla="*/ 823527 w 854879"/>
                <a:gd name="connsiteY10" fmla="*/ 245435 h 642258"/>
                <a:gd name="connsiteX11" fmla="*/ 823527 w 854879"/>
                <a:gd name="connsiteY11" fmla="*/ 396820 h 642258"/>
                <a:gd name="connsiteX12" fmla="*/ 613928 w 854879"/>
                <a:gd name="connsiteY12" fmla="*/ 606419 h 642258"/>
                <a:gd name="connsiteX13" fmla="*/ 610904 w 854879"/>
                <a:gd name="connsiteY13" fmla="*/ 610904 h 642258"/>
                <a:gd name="connsiteX14" fmla="*/ 606419 w 854879"/>
                <a:gd name="connsiteY14" fmla="*/ 613928 h 642258"/>
                <a:gd name="connsiteX15" fmla="*/ 576879 w 854879"/>
                <a:gd name="connsiteY15" fmla="*/ 633845 h 642258"/>
                <a:gd name="connsiteX16" fmla="*/ 535212 w 854879"/>
                <a:gd name="connsiteY16" fmla="*/ 642257 h 642258"/>
                <a:gd name="connsiteX17" fmla="*/ 312060 w 854879"/>
                <a:gd name="connsiteY17" fmla="*/ 642257 h 642258"/>
                <a:gd name="connsiteX18" fmla="*/ 66623 w 854879"/>
                <a:gd name="connsiteY18" fmla="*/ 396821 h 642258"/>
                <a:gd name="connsiteX19" fmla="*/ 312060 w 854879"/>
                <a:gd name="connsiteY19" fmla="*/ 642258 h 642258"/>
                <a:gd name="connsiteX20" fmla="*/ 107045 w 854879"/>
                <a:gd name="connsiteY20" fmla="*/ 642258 h 642258"/>
                <a:gd name="connsiteX21" fmla="*/ 0 w 854879"/>
                <a:gd name="connsiteY21" fmla="*/ 535213 h 6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4879" h="642258">
                  <a:moveTo>
                    <a:pt x="0" y="535213"/>
                  </a:moveTo>
                  <a:lnTo>
                    <a:pt x="0" y="107046"/>
                  </a:lnTo>
                  <a:cubicBezTo>
                    <a:pt x="0" y="47927"/>
                    <a:pt x="47926" y="0"/>
                    <a:pt x="107045" y="0"/>
                  </a:cubicBezTo>
                  <a:lnTo>
                    <a:pt x="312057" y="0"/>
                  </a:lnTo>
                  <a:lnTo>
                    <a:pt x="312058" y="0"/>
                  </a:lnTo>
                  <a:lnTo>
                    <a:pt x="535212" y="0"/>
                  </a:lnTo>
                  <a:cubicBezTo>
                    <a:pt x="549992" y="0"/>
                    <a:pt x="564072" y="2995"/>
                    <a:pt x="576879" y="8412"/>
                  </a:cubicBezTo>
                  <a:lnTo>
                    <a:pt x="606425" y="28333"/>
                  </a:lnTo>
                  <a:lnTo>
                    <a:pt x="610904" y="31353"/>
                  </a:lnTo>
                  <a:lnTo>
                    <a:pt x="613924" y="35832"/>
                  </a:lnTo>
                  <a:lnTo>
                    <a:pt x="823527" y="245435"/>
                  </a:lnTo>
                  <a:cubicBezTo>
                    <a:pt x="865330" y="287239"/>
                    <a:pt x="865330" y="355016"/>
                    <a:pt x="823527" y="396820"/>
                  </a:cubicBezTo>
                  <a:lnTo>
                    <a:pt x="613928" y="606419"/>
                  </a:lnTo>
                  <a:lnTo>
                    <a:pt x="610904" y="610904"/>
                  </a:lnTo>
                  <a:lnTo>
                    <a:pt x="606419" y="613928"/>
                  </a:lnTo>
                  <a:lnTo>
                    <a:pt x="576879" y="633845"/>
                  </a:lnTo>
                  <a:cubicBezTo>
                    <a:pt x="564072" y="639262"/>
                    <a:pt x="549992" y="642257"/>
                    <a:pt x="535212" y="642257"/>
                  </a:cubicBezTo>
                  <a:lnTo>
                    <a:pt x="312060" y="642257"/>
                  </a:lnTo>
                  <a:lnTo>
                    <a:pt x="66623" y="396821"/>
                  </a:lnTo>
                  <a:lnTo>
                    <a:pt x="312060" y="642258"/>
                  </a:lnTo>
                  <a:lnTo>
                    <a:pt x="107045" y="642258"/>
                  </a:lnTo>
                  <a:cubicBezTo>
                    <a:pt x="47926" y="642258"/>
                    <a:pt x="0" y="594332"/>
                    <a:pt x="0" y="535213"/>
                  </a:cubicBezTo>
                  <a:close/>
                </a:path>
              </a:pathLst>
            </a:cu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8" name="Freeform: Shape 37">
              <a:extLst>
                <a:ext uri="{FF2B5EF4-FFF2-40B4-BE49-F238E27FC236}">
                  <a16:creationId xmlns:a16="http://schemas.microsoft.com/office/drawing/2014/main" id="{09F2E8BA-6D48-41B9-8606-CED03552C52C}"/>
                </a:ext>
              </a:extLst>
            </p:cNvPr>
            <p:cNvSpPr/>
            <p:nvPr/>
          </p:nvSpPr>
          <p:spPr bwMode="auto">
            <a:xfrm rot="5400000">
              <a:off x="4183381" y="4303359"/>
              <a:ext cx="183820" cy="138101"/>
            </a:xfrm>
            <a:custGeom>
              <a:avLst/>
              <a:gdLst>
                <a:gd name="connsiteX0" fmla="*/ 0 w 854879"/>
                <a:gd name="connsiteY0" fmla="*/ 535213 h 642258"/>
                <a:gd name="connsiteX1" fmla="*/ 0 w 854879"/>
                <a:gd name="connsiteY1" fmla="*/ 107046 h 642258"/>
                <a:gd name="connsiteX2" fmla="*/ 107045 w 854879"/>
                <a:gd name="connsiteY2" fmla="*/ 0 h 642258"/>
                <a:gd name="connsiteX3" fmla="*/ 312057 w 854879"/>
                <a:gd name="connsiteY3" fmla="*/ 0 h 642258"/>
                <a:gd name="connsiteX4" fmla="*/ 312058 w 854879"/>
                <a:gd name="connsiteY4" fmla="*/ 0 h 642258"/>
                <a:gd name="connsiteX5" fmla="*/ 535212 w 854879"/>
                <a:gd name="connsiteY5" fmla="*/ 0 h 642258"/>
                <a:gd name="connsiteX6" fmla="*/ 576879 w 854879"/>
                <a:gd name="connsiteY6" fmla="*/ 8412 h 642258"/>
                <a:gd name="connsiteX7" fmla="*/ 606425 w 854879"/>
                <a:gd name="connsiteY7" fmla="*/ 28333 h 642258"/>
                <a:gd name="connsiteX8" fmla="*/ 610904 w 854879"/>
                <a:gd name="connsiteY8" fmla="*/ 31353 h 642258"/>
                <a:gd name="connsiteX9" fmla="*/ 613924 w 854879"/>
                <a:gd name="connsiteY9" fmla="*/ 35832 h 642258"/>
                <a:gd name="connsiteX10" fmla="*/ 823527 w 854879"/>
                <a:gd name="connsiteY10" fmla="*/ 245435 h 642258"/>
                <a:gd name="connsiteX11" fmla="*/ 823527 w 854879"/>
                <a:gd name="connsiteY11" fmla="*/ 396820 h 642258"/>
                <a:gd name="connsiteX12" fmla="*/ 613928 w 854879"/>
                <a:gd name="connsiteY12" fmla="*/ 606419 h 642258"/>
                <a:gd name="connsiteX13" fmla="*/ 610904 w 854879"/>
                <a:gd name="connsiteY13" fmla="*/ 610904 h 642258"/>
                <a:gd name="connsiteX14" fmla="*/ 606419 w 854879"/>
                <a:gd name="connsiteY14" fmla="*/ 613928 h 642258"/>
                <a:gd name="connsiteX15" fmla="*/ 576879 w 854879"/>
                <a:gd name="connsiteY15" fmla="*/ 633845 h 642258"/>
                <a:gd name="connsiteX16" fmla="*/ 535212 w 854879"/>
                <a:gd name="connsiteY16" fmla="*/ 642257 h 642258"/>
                <a:gd name="connsiteX17" fmla="*/ 312060 w 854879"/>
                <a:gd name="connsiteY17" fmla="*/ 642257 h 642258"/>
                <a:gd name="connsiteX18" fmla="*/ 66623 w 854879"/>
                <a:gd name="connsiteY18" fmla="*/ 396821 h 642258"/>
                <a:gd name="connsiteX19" fmla="*/ 312060 w 854879"/>
                <a:gd name="connsiteY19" fmla="*/ 642258 h 642258"/>
                <a:gd name="connsiteX20" fmla="*/ 107045 w 854879"/>
                <a:gd name="connsiteY20" fmla="*/ 642258 h 642258"/>
                <a:gd name="connsiteX21" fmla="*/ 0 w 854879"/>
                <a:gd name="connsiteY21" fmla="*/ 535213 h 6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4879" h="642258">
                  <a:moveTo>
                    <a:pt x="0" y="535213"/>
                  </a:moveTo>
                  <a:lnTo>
                    <a:pt x="0" y="107046"/>
                  </a:lnTo>
                  <a:cubicBezTo>
                    <a:pt x="0" y="47927"/>
                    <a:pt x="47926" y="0"/>
                    <a:pt x="107045" y="0"/>
                  </a:cubicBezTo>
                  <a:lnTo>
                    <a:pt x="312057" y="0"/>
                  </a:lnTo>
                  <a:lnTo>
                    <a:pt x="312058" y="0"/>
                  </a:lnTo>
                  <a:lnTo>
                    <a:pt x="535212" y="0"/>
                  </a:lnTo>
                  <a:cubicBezTo>
                    <a:pt x="549992" y="0"/>
                    <a:pt x="564072" y="2995"/>
                    <a:pt x="576879" y="8412"/>
                  </a:cubicBezTo>
                  <a:lnTo>
                    <a:pt x="606425" y="28333"/>
                  </a:lnTo>
                  <a:lnTo>
                    <a:pt x="610904" y="31353"/>
                  </a:lnTo>
                  <a:lnTo>
                    <a:pt x="613924" y="35832"/>
                  </a:lnTo>
                  <a:lnTo>
                    <a:pt x="823527" y="245435"/>
                  </a:lnTo>
                  <a:cubicBezTo>
                    <a:pt x="865330" y="287239"/>
                    <a:pt x="865330" y="355016"/>
                    <a:pt x="823527" y="396820"/>
                  </a:cubicBezTo>
                  <a:lnTo>
                    <a:pt x="613928" y="606419"/>
                  </a:lnTo>
                  <a:lnTo>
                    <a:pt x="610904" y="610904"/>
                  </a:lnTo>
                  <a:lnTo>
                    <a:pt x="606419" y="613928"/>
                  </a:lnTo>
                  <a:lnTo>
                    <a:pt x="576879" y="633845"/>
                  </a:lnTo>
                  <a:cubicBezTo>
                    <a:pt x="564072" y="639262"/>
                    <a:pt x="549992" y="642257"/>
                    <a:pt x="535212" y="642257"/>
                  </a:cubicBezTo>
                  <a:lnTo>
                    <a:pt x="312060" y="642257"/>
                  </a:lnTo>
                  <a:lnTo>
                    <a:pt x="66623" y="396821"/>
                  </a:lnTo>
                  <a:lnTo>
                    <a:pt x="312060" y="642258"/>
                  </a:lnTo>
                  <a:lnTo>
                    <a:pt x="107045" y="642258"/>
                  </a:lnTo>
                  <a:cubicBezTo>
                    <a:pt x="47926" y="642258"/>
                    <a:pt x="0" y="594332"/>
                    <a:pt x="0" y="535213"/>
                  </a:cubicBezTo>
                  <a:close/>
                </a:path>
              </a:pathLst>
            </a:cu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0" name="Freeform: Shape 39">
              <a:extLst>
                <a:ext uri="{FF2B5EF4-FFF2-40B4-BE49-F238E27FC236}">
                  <a16:creationId xmlns:a16="http://schemas.microsoft.com/office/drawing/2014/main" id="{EDC6619D-5CC1-4612-8892-74945247D481}"/>
                </a:ext>
              </a:extLst>
            </p:cNvPr>
            <p:cNvSpPr/>
            <p:nvPr/>
          </p:nvSpPr>
          <p:spPr bwMode="auto">
            <a:xfrm rot="5400000">
              <a:off x="6060078" y="1290850"/>
              <a:ext cx="183820" cy="138101"/>
            </a:xfrm>
            <a:custGeom>
              <a:avLst/>
              <a:gdLst>
                <a:gd name="connsiteX0" fmla="*/ 0 w 854879"/>
                <a:gd name="connsiteY0" fmla="*/ 535213 h 642258"/>
                <a:gd name="connsiteX1" fmla="*/ 0 w 854879"/>
                <a:gd name="connsiteY1" fmla="*/ 107046 h 642258"/>
                <a:gd name="connsiteX2" fmla="*/ 107045 w 854879"/>
                <a:gd name="connsiteY2" fmla="*/ 0 h 642258"/>
                <a:gd name="connsiteX3" fmla="*/ 312057 w 854879"/>
                <a:gd name="connsiteY3" fmla="*/ 0 h 642258"/>
                <a:gd name="connsiteX4" fmla="*/ 312058 w 854879"/>
                <a:gd name="connsiteY4" fmla="*/ 0 h 642258"/>
                <a:gd name="connsiteX5" fmla="*/ 535212 w 854879"/>
                <a:gd name="connsiteY5" fmla="*/ 0 h 642258"/>
                <a:gd name="connsiteX6" fmla="*/ 576879 w 854879"/>
                <a:gd name="connsiteY6" fmla="*/ 8412 h 642258"/>
                <a:gd name="connsiteX7" fmla="*/ 606425 w 854879"/>
                <a:gd name="connsiteY7" fmla="*/ 28333 h 642258"/>
                <a:gd name="connsiteX8" fmla="*/ 610904 w 854879"/>
                <a:gd name="connsiteY8" fmla="*/ 31353 h 642258"/>
                <a:gd name="connsiteX9" fmla="*/ 613924 w 854879"/>
                <a:gd name="connsiteY9" fmla="*/ 35832 h 642258"/>
                <a:gd name="connsiteX10" fmla="*/ 823527 w 854879"/>
                <a:gd name="connsiteY10" fmla="*/ 245435 h 642258"/>
                <a:gd name="connsiteX11" fmla="*/ 823527 w 854879"/>
                <a:gd name="connsiteY11" fmla="*/ 396820 h 642258"/>
                <a:gd name="connsiteX12" fmla="*/ 613928 w 854879"/>
                <a:gd name="connsiteY12" fmla="*/ 606419 h 642258"/>
                <a:gd name="connsiteX13" fmla="*/ 610904 w 854879"/>
                <a:gd name="connsiteY13" fmla="*/ 610904 h 642258"/>
                <a:gd name="connsiteX14" fmla="*/ 606419 w 854879"/>
                <a:gd name="connsiteY14" fmla="*/ 613928 h 642258"/>
                <a:gd name="connsiteX15" fmla="*/ 576879 w 854879"/>
                <a:gd name="connsiteY15" fmla="*/ 633845 h 642258"/>
                <a:gd name="connsiteX16" fmla="*/ 535212 w 854879"/>
                <a:gd name="connsiteY16" fmla="*/ 642257 h 642258"/>
                <a:gd name="connsiteX17" fmla="*/ 312060 w 854879"/>
                <a:gd name="connsiteY17" fmla="*/ 642257 h 642258"/>
                <a:gd name="connsiteX18" fmla="*/ 66623 w 854879"/>
                <a:gd name="connsiteY18" fmla="*/ 396821 h 642258"/>
                <a:gd name="connsiteX19" fmla="*/ 312060 w 854879"/>
                <a:gd name="connsiteY19" fmla="*/ 642258 h 642258"/>
                <a:gd name="connsiteX20" fmla="*/ 107045 w 854879"/>
                <a:gd name="connsiteY20" fmla="*/ 642258 h 642258"/>
                <a:gd name="connsiteX21" fmla="*/ 0 w 854879"/>
                <a:gd name="connsiteY21" fmla="*/ 535213 h 6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4879" h="642258">
                  <a:moveTo>
                    <a:pt x="0" y="535213"/>
                  </a:moveTo>
                  <a:lnTo>
                    <a:pt x="0" y="107046"/>
                  </a:lnTo>
                  <a:cubicBezTo>
                    <a:pt x="0" y="47927"/>
                    <a:pt x="47926" y="0"/>
                    <a:pt x="107045" y="0"/>
                  </a:cubicBezTo>
                  <a:lnTo>
                    <a:pt x="312057" y="0"/>
                  </a:lnTo>
                  <a:lnTo>
                    <a:pt x="312058" y="0"/>
                  </a:lnTo>
                  <a:lnTo>
                    <a:pt x="535212" y="0"/>
                  </a:lnTo>
                  <a:cubicBezTo>
                    <a:pt x="549992" y="0"/>
                    <a:pt x="564072" y="2995"/>
                    <a:pt x="576879" y="8412"/>
                  </a:cubicBezTo>
                  <a:lnTo>
                    <a:pt x="606425" y="28333"/>
                  </a:lnTo>
                  <a:lnTo>
                    <a:pt x="610904" y="31353"/>
                  </a:lnTo>
                  <a:lnTo>
                    <a:pt x="613924" y="35832"/>
                  </a:lnTo>
                  <a:lnTo>
                    <a:pt x="823527" y="245435"/>
                  </a:lnTo>
                  <a:cubicBezTo>
                    <a:pt x="865330" y="287239"/>
                    <a:pt x="865330" y="355016"/>
                    <a:pt x="823527" y="396820"/>
                  </a:cubicBezTo>
                  <a:lnTo>
                    <a:pt x="613928" y="606419"/>
                  </a:lnTo>
                  <a:lnTo>
                    <a:pt x="610904" y="610904"/>
                  </a:lnTo>
                  <a:lnTo>
                    <a:pt x="606419" y="613928"/>
                  </a:lnTo>
                  <a:lnTo>
                    <a:pt x="576879" y="633845"/>
                  </a:lnTo>
                  <a:cubicBezTo>
                    <a:pt x="564072" y="639262"/>
                    <a:pt x="549992" y="642257"/>
                    <a:pt x="535212" y="642257"/>
                  </a:cubicBezTo>
                  <a:lnTo>
                    <a:pt x="312060" y="642257"/>
                  </a:lnTo>
                  <a:lnTo>
                    <a:pt x="66623" y="396821"/>
                  </a:lnTo>
                  <a:lnTo>
                    <a:pt x="312060" y="642258"/>
                  </a:lnTo>
                  <a:lnTo>
                    <a:pt x="107045" y="642258"/>
                  </a:lnTo>
                  <a:cubicBezTo>
                    <a:pt x="47926" y="642258"/>
                    <a:pt x="0" y="594332"/>
                    <a:pt x="0" y="535213"/>
                  </a:cubicBezTo>
                  <a:close/>
                </a:path>
              </a:pathLst>
            </a:cu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2" name="Freeform: Shape 41">
              <a:extLst>
                <a:ext uri="{FF2B5EF4-FFF2-40B4-BE49-F238E27FC236}">
                  <a16:creationId xmlns:a16="http://schemas.microsoft.com/office/drawing/2014/main" id="{1027EAFC-BA9F-4784-A38C-E79D00E85777}"/>
                </a:ext>
              </a:extLst>
            </p:cNvPr>
            <p:cNvSpPr/>
            <p:nvPr/>
          </p:nvSpPr>
          <p:spPr bwMode="auto">
            <a:xfrm rot="5400000">
              <a:off x="8759737" y="2714702"/>
              <a:ext cx="183820" cy="138101"/>
            </a:xfrm>
            <a:custGeom>
              <a:avLst/>
              <a:gdLst>
                <a:gd name="connsiteX0" fmla="*/ 0 w 854879"/>
                <a:gd name="connsiteY0" fmla="*/ 535213 h 642258"/>
                <a:gd name="connsiteX1" fmla="*/ 0 w 854879"/>
                <a:gd name="connsiteY1" fmla="*/ 107046 h 642258"/>
                <a:gd name="connsiteX2" fmla="*/ 107045 w 854879"/>
                <a:gd name="connsiteY2" fmla="*/ 0 h 642258"/>
                <a:gd name="connsiteX3" fmla="*/ 312057 w 854879"/>
                <a:gd name="connsiteY3" fmla="*/ 0 h 642258"/>
                <a:gd name="connsiteX4" fmla="*/ 312058 w 854879"/>
                <a:gd name="connsiteY4" fmla="*/ 0 h 642258"/>
                <a:gd name="connsiteX5" fmla="*/ 535212 w 854879"/>
                <a:gd name="connsiteY5" fmla="*/ 0 h 642258"/>
                <a:gd name="connsiteX6" fmla="*/ 576879 w 854879"/>
                <a:gd name="connsiteY6" fmla="*/ 8412 h 642258"/>
                <a:gd name="connsiteX7" fmla="*/ 606425 w 854879"/>
                <a:gd name="connsiteY7" fmla="*/ 28333 h 642258"/>
                <a:gd name="connsiteX8" fmla="*/ 610904 w 854879"/>
                <a:gd name="connsiteY8" fmla="*/ 31353 h 642258"/>
                <a:gd name="connsiteX9" fmla="*/ 613924 w 854879"/>
                <a:gd name="connsiteY9" fmla="*/ 35832 h 642258"/>
                <a:gd name="connsiteX10" fmla="*/ 823527 w 854879"/>
                <a:gd name="connsiteY10" fmla="*/ 245435 h 642258"/>
                <a:gd name="connsiteX11" fmla="*/ 823527 w 854879"/>
                <a:gd name="connsiteY11" fmla="*/ 396820 h 642258"/>
                <a:gd name="connsiteX12" fmla="*/ 613928 w 854879"/>
                <a:gd name="connsiteY12" fmla="*/ 606419 h 642258"/>
                <a:gd name="connsiteX13" fmla="*/ 610904 w 854879"/>
                <a:gd name="connsiteY13" fmla="*/ 610904 h 642258"/>
                <a:gd name="connsiteX14" fmla="*/ 606419 w 854879"/>
                <a:gd name="connsiteY14" fmla="*/ 613928 h 642258"/>
                <a:gd name="connsiteX15" fmla="*/ 576879 w 854879"/>
                <a:gd name="connsiteY15" fmla="*/ 633845 h 642258"/>
                <a:gd name="connsiteX16" fmla="*/ 535212 w 854879"/>
                <a:gd name="connsiteY16" fmla="*/ 642257 h 642258"/>
                <a:gd name="connsiteX17" fmla="*/ 312060 w 854879"/>
                <a:gd name="connsiteY17" fmla="*/ 642257 h 642258"/>
                <a:gd name="connsiteX18" fmla="*/ 66623 w 854879"/>
                <a:gd name="connsiteY18" fmla="*/ 396821 h 642258"/>
                <a:gd name="connsiteX19" fmla="*/ 312060 w 854879"/>
                <a:gd name="connsiteY19" fmla="*/ 642258 h 642258"/>
                <a:gd name="connsiteX20" fmla="*/ 107045 w 854879"/>
                <a:gd name="connsiteY20" fmla="*/ 642258 h 642258"/>
                <a:gd name="connsiteX21" fmla="*/ 0 w 854879"/>
                <a:gd name="connsiteY21" fmla="*/ 535213 h 6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4879" h="642258">
                  <a:moveTo>
                    <a:pt x="0" y="535213"/>
                  </a:moveTo>
                  <a:lnTo>
                    <a:pt x="0" y="107046"/>
                  </a:lnTo>
                  <a:cubicBezTo>
                    <a:pt x="0" y="47927"/>
                    <a:pt x="47926" y="0"/>
                    <a:pt x="107045" y="0"/>
                  </a:cubicBezTo>
                  <a:lnTo>
                    <a:pt x="312057" y="0"/>
                  </a:lnTo>
                  <a:lnTo>
                    <a:pt x="312058" y="0"/>
                  </a:lnTo>
                  <a:lnTo>
                    <a:pt x="535212" y="0"/>
                  </a:lnTo>
                  <a:cubicBezTo>
                    <a:pt x="549992" y="0"/>
                    <a:pt x="564072" y="2995"/>
                    <a:pt x="576879" y="8412"/>
                  </a:cubicBezTo>
                  <a:lnTo>
                    <a:pt x="606425" y="28333"/>
                  </a:lnTo>
                  <a:lnTo>
                    <a:pt x="610904" y="31353"/>
                  </a:lnTo>
                  <a:lnTo>
                    <a:pt x="613924" y="35832"/>
                  </a:lnTo>
                  <a:lnTo>
                    <a:pt x="823527" y="245435"/>
                  </a:lnTo>
                  <a:cubicBezTo>
                    <a:pt x="865330" y="287239"/>
                    <a:pt x="865330" y="355016"/>
                    <a:pt x="823527" y="396820"/>
                  </a:cubicBezTo>
                  <a:lnTo>
                    <a:pt x="613928" y="606419"/>
                  </a:lnTo>
                  <a:lnTo>
                    <a:pt x="610904" y="610904"/>
                  </a:lnTo>
                  <a:lnTo>
                    <a:pt x="606419" y="613928"/>
                  </a:lnTo>
                  <a:lnTo>
                    <a:pt x="576879" y="633845"/>
                  </a:lnTo>
                  <a:cubicBezTo>
                    <a:pt x="564072" y="639262"/>
                    <a:pt x="549992" y="642257"/>
                    <a:pt x="535212" y="642257"/>
                  </a:cubicBezTo>
                  <a:lnTo>
                    <a:pt x="312060" y="642257"/>
                  </a:lnTo>
                  <a:lnTo>
                    <a:pt x="66623" y="396821"/>
                  </a:lnTo>
                  <a:lnTo>
                    <a:pt x="312060" y="642258"/>
                  </a:lnTo>
                  <a:lnTo>
                    <a:pt x="107045" y="642258"/>
                  </a:lnTo>
                  <a:cubicBezTo>
                    <a:pt x="47926" y="642258"/>
                    <a:pt x="0" y="594332"/>
                    <a:pt x="0" y="535213"/>
                  </a:cubicBezTo>
                  <a:close/>
                </a:path>
              </a:pathLst>
            </a:cu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4" name="Freeform: Shape 43">
              <a:extLst>
                <a:ext uri="{FF2B5EF4-FFF2-40B4-BE49-F238E27FC236}">
                  <a16:creationId xmlns:a16="http://schemas.microsoft.com/office/drawing/2014/main" id="{66E1625A-DA6E-4F53-8BAD-ED62016D2A0B}"/>
                </a:ext>
              </a:extLst>
            </p:cNvPr>
            <p:cNvSpPr/>
            <p:nvPr/>
          </p:nvSpPr>
          <p:spPr bwMode="auto">
            <a:xfrm rot="5400000">
              <a:off x="1711654" y="1657943"/>
              <a:ext cx="183820" cy="138101"/>
            </a:xfrm>
            <a:custGeom>
              <a:avLst/>
              <a:gdLst>
                <a:gd name="connsiteX0" fmla="*/ 0 w 854879"/>
                <a:gd name="connsiteY0" fmla="*/ 535213 h 642258"/>
                <a:gd name="connsiteX1" fmla="*/ 0 w 854879"/>
                <a:gd name="connsiteY1" fmla="*/ 107046 h 642258"/>
                <a:gd name="connsiteX2" fmla="*/ 107045 w 854879"/>
                <a:gd name="connsiteY2" fmla="*/ 0 h 642258"/>
                <a:gd name="connsiteX3" fmla="*/ 312057 w 854879"/>
                <a:gd name="connsiteY3" fmla="*/ 0 h 642258"/>
                <a:gd name="connsiteX4" fmla="*/ 312058 w 854879"/>
                <a:gd name="connsiteY4" fmla="*/ 0 h 642258"/>
                <a:gd name="connsiteX5" fmla="*/ 535212 w 854879"/>
                <a:gd name="connsiteY5" fmla="*/ 0 h 642258"/>
                <a:gd name="connsiteX6" fmla="*/ 576879 w 854879"/>
                <a:gd name="connsiteY6" fmla="*/ 8412 h 642258"/>
                <a:gd name="connsiteX7" fmla="*/ 606425 w 854879"/>
                <a:gd name="connsiteY7" fmla="*/ 28333 h 642258"/>
                <a:gd name="connsiteX8" fmla="*/ 610904 w 854879"/>
                <a:gd name="connsiteY8" fmla="*/ 31353 h 642258"/>
                <a:gd name="connsiteX9" fmla="*/ 613924 w 854879"/>
                <a:gd name="connsiteY9" fmla="*/ 35832 h 642258"/>
                <a:gd name="connsiteX10" fmla="*/ 823527 w 854879"/>
                <a:gd name="connsiteY10" fmla="*/ 245435 h 642258"/>
                <a:gd name="connsiteX11" fmla="*/ 823527 w 854879"/>
                <a:gd name="connsiteY11" fmla="*/ 396820 h 642258"/>
                <a:gd name="connsiteX12" fmla="*/ 613928 w 854879"/>
                <a:gd name="connsiteY12" fmla="*/ 606419 h 642258"/>
                <a:gd name="connsiteX13" fmla="*/ 610904 w 854879"/>
                <a:gd name="connsiteY13" fmla="*/ 610904 h 642258"/>
                <a:gd name="connsiteX14" fmla="*/ 606419 w 854879"/>
                <a:gd name="connsiteY14" fmla="*/ 613928 h 642258"/>
                <a:gd name="connsiteX15" fmla="*/ 576879 w 854879"/>
                <a:gd name="connsiteY15" fmla="*/ 633845 h 642258"/>
                <a:gd name="connsiteX16" fmla="*/ 535212 w 854879"/>
                <a:gd name="connsiteY16" fmla="*/ 642257 h 642258"/>
                <a:gd name="connsiteX17" fmla="*/ 312060 w 854879"/>
                <a:gd name="connsiteY17" fmla="*/ 642257 h 642258"/>
                <a:gd name="connsiteX18" fmla="*/ 66623 w 854879"/>
                <a:gd name="connsiteY18" fmla="*/ 396821 h 642258"/>
                <a:gd name="connsiteX19" fmla="*/ 312060 w 854879"/>
                <a:gd name="connsiteY19" fmla="*/ 642258 h 642258"/>
                <a:gd name="connsiteX20" fmla="*/ 107045 w 854879"/>
                <a:gd name="connsiteY20" fmla="*/ 642258 h 642258"/>
                <a:gd name="connsiteX21" fmla="*/ 0 w 854879"/>
                <a:gd name="connsiteY21" fmla="*/ 535213 h 6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4879" h="642258">
                  <a:moveTo>
                    <a:pt x="0" y="535213"/>
                  </a:moveTo>
                  <a:lnTo>
                    <a:pt x="0" y="107046"/>
                  </a:lnTo>
                  <a:cubicBezTo>
                    <a:pt x="0" y="47927"/>
                    <a:pt x="47926" y="0"/>
                    <a:pt x="107045" y="0"/>
                  </a:cubicBezTo>
                  <a:lnTo>
                    <a:pt x="312057" y="0"/>
                  </a:lnTo>
                  <a:lnTo>
                    <a:pt x="312058" y="0"/>
                  </a:lnTo>
                  <a:lnTo>
                    <a:pt x="535212" y="0"/>
                  </a:lnTo>
                  <a:cubicBezTo>
                    <a:pt x="549992" y="0"/>
                    <a:pt x="564072" y="2995"/>
                    <a:pt x="576879" y="8412"/>
                  </a:cubicBezTo>
                  <a:lnTo>
                    <a:pt x="606425" y="28333"/>
                  </a:lnTo>
                  <a:lnTo>
                    <a:pt x="610904" y="31353"/>
                  </a:lnTo>
                  <a:lnTo>
                    <a:pt x="613924" y="35832"/>
                  </a:lnTo>
                  <a:lnTo>
                    <a:pt x="823527" y="245435"/>
                  </a:lnTo>
                  <a:cubicBezTo>
                    <a:pt x="865330" y="287239"/>
                    <a:pt x="865330" y="355016"/>
                    <a:pt x="823527" y="396820"/>
                  </a:cubicBezTo>
                  <a:lnTo>
                    <a:pt x="613928" y="606419"/>
                  </a:lnTo>
                  <a:lnTo>
                    <a:pt x="610904" y="610904"/>
                  </a:lnTo>
                  <a:lnTo>
                    <a:pt x="606419" y="613928"/>
                  </a:lnTo>
                  <a:lnTo>
                    <a:pt x="576879" y="633845"/>
                  </a:lnTo>
                  <a:cubicBezTo>
                    <a:pt x="564072" y="639262"/>
                    <a:pt x="549992" y="642257"/>
                    <a:pt x="535212" y="642257"/>
                  </a:cubicBezTo>
                  <a:lnTo>
                    <a:pt x="312060" y="642257"/>
                  </a:lnTo>
                  <a:lnTo>
                    <a:pt x="66623" y="396821"/>
                  </a:lnTo>
                  <a:lnTo>
                    <a:pt x="312060" y="642258"/>
                  </a:lnTo>
                  <a:lnTo>
                    <a:pt x="107045" y="642258"/>
                  </a:lnTo>
                  <a:cubicBezTo>
                    <a:pt x="47926" y="642258"/>
                    <a:pt x="0" y="594332"/>
                    <a:pt x="0" y="535213"/>
                  </a:cubicBezTo>
                  <a:close/>
                </a:path>
              </a:pathLst>
            </a:cu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6" name="Freeform: Shape 45">
              <a:extLst>
                <a:ext uri="{FF2B5EF4-FFF2-40B4-BE49-F238E27FC236}">
                  <a16:creationId xmlns:a16="http://schemas.microsoft.com/office/drawing/2014/main" id="{2A8F5D36-41F6-44FF-934A-7B0660DAE1DF}"/>
                </a:ext>
              </a:extLst>
            </p:cNvPr>
            <p:cNvSpPr/>
            <p:nvPr/>
          </p:nvSpPr>
          <p:spPr bwMode="auto">
            <a:xfrm rot="5400000">
              <a:off x="2380280" y="2011658"/>
              <a:ext cx="183820" cy="138101"/>
            </a:xfrm>
            <a:custGeom>
              <a:avLst/>
              <a:gdLst>
                <a:gd name="connsiteX0" fmla="*/ 0 w 854879"/>
                <a:gd name="connsiteY0" fmla="*/ 535213 h 642258"/>
                <a:gd name="connsiteX1" fmla="*/ 0 w 854879"/>
                <a:gd name="connsiteY1" fmla="*/ 107046 h 642258"/>
                <a:gd name="connsiteX2" fmla="*/ 107045 w 854879"/>
                <a:gd name="connsiteY2" fmla="*/ 0 h 642258"/>
                <a:gd name="connsiteX3" fmla="*/ 312057 w 854879"/>
                <a:gd name="connsiteY3" fmla="*/ 0 h 642258"/>
                <a:gd name="connsiteX4" fmla="*/ 312058 w 854879"/>
                <a:gd name="connsiteY4" fmla="*/ 0 h 642258"/>
                <a:gd name="connsiteX5" fmla="*/ 535212 w 854879"/>
                <a:gd name="connsiteY5" fmla="*/ 0 h 642258"/>
                <a:gd name="connsiteX6" fmla="*/ 576879 w 854879"/>
                <a:gd name="connsiteY6" fmla="*/ 8412 h 642258"/>
                <a:gd name="connsiteX7" fmla="*/ 606425 w 854879"/>
                <a:gd name="connsiteY7" fmla="*/ 28333 h 642258"/>
                <a:gd name="connsiteX8" fmla="*/ 610904 w 854879"/>
                <a:gd name="connsiteY8" fmla="*/ 31353 h 642258"/>
                <a:gd name="connsiteX9" fmla="*/ 613924 w 854879"/>
                <a:gd name="connsiteY9" fmla="*/ 35832 h 642258"/>
                <a:gd name="connsiteX10" fmla="*/ 823527 w 854879"/>
                <a:gd name="connsiteY10" fmla="*/ 245435 h 642258"/>
                <a:gd name="connsiteX11" fmla="*/ 823527 w 854879"/>
                <a:gd name="connsiteY11" fmla="*/ 396820 h 642258"/>
                <a:gd name="connsiteX12" fmla="*/ 613928 w 854879"/>
                <a:gd name="connsiteY12" fmla="*/ 606419 h 642258"/>
                <a:gd name="connsiteX13" fmla="*/ 610904 w 854879"/>
                <a:gd name="connsiteY13" fmla="*/ 610904 h 642258"/>
                <a:gd name="connsiteX14" fmla="*/ 606419 w 854879"/>
                <a:gd name="connsiteY14" fmla="*/ 613928 h 642258"/>
                <a:gd name="connsiteX15" fmla="*/ 576879 w 854879"/>
                <a:gd name="connsiteY15" fmla="*/ 633845 h 642258"/>
                <a:gd name="connsiteX16" fmla="*/ 535212 w 854879"/>
                <a:gd name="connsiteY16" fmla="*/ 642257 h 642258"/>
                <a:gd name="connsiteX17" fmla="*/ 312060 w 854879"/>
                <a:gd name="connsiteY17" fmla="*/ 642257 h 642258"/>
                <a:gd name="connsiteX18" fmla="*/ 66623 w 854879"/>
                <a:gd name="connsiteY18" fmla="*/ 396821 h 642258"/>
                <a:gd name="connsiteX19" fmla="*/ 312060 w 854879"/>
                <a:gd name="connsiteY19" fmla="*/ 642258 h 642258"/>
                <a:gd name="connsiteX20" fmla="*/ 107045 w 854879"/>
                <a:gd name="connsiteY20" fmla="*/ 642258 h 642258"/>
                <a:gd name="connsiteX21" fmla="*/ 0 w 854879"/>
                <a:gd name="connsiteY21" fmla="*/ 535213 h 6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4879" h="642258">
                  <a:moveTo>
                    <a:pt x="0" y="535213"/>
                  </a:moveTo>
                  <a:lnTo>
                    <a:pt x="0" y="107046"/>
                  </a:lnTo>
                  <a:cubicBezTo>
                    <a:pt x="0" y="47927"/>
                    <a:pt x="47926" y="0"/>
                    <a:pt x="107045" y="0"/>
                  </a:cubicBezTo>
                  <a:lnTo>
                    <a:pt x="312057" y="0"/>
                  </a:lnTo>
                  <a:lnTo>
                    <a:pt x="312058" y="0"/>
                  </a:lnTo>
                  <a:lnTo>
                    <a:pt x="535212" y="0"/>
                  </a:lnTo>
                  <a:cubicBezTo>
                    <a:pt x="549992" y="0"/>
                    <a:pt x="564072" y="2995"/>
                    <a:pt x="576879" y="8412"/>
                  </a:cubicBezTo>
                  <a:lnTo>
                    <a:pt x="606425" y="28333"/>
                  </a:lnTo>
                  <a:lnTo>
                    <a:pt x="610904" y="31353"/>
                  </a:lnTo>
                  <a:lnTo>
                    <a:pt x="613924" y="35832"/>
                  </a:lnTo>
                  <a:lnTo>
                    <a:pt x="823527" y="245435"/>
                  </a:lnTo>
                  <a:cubicBezTo>
                    <a:pt x="865330" y="287239"/>
                    <a:pt x="865330" y="355016"/>
                    <a:pt x="823527" y="396820"/>
                  </a:cubicBezTo>
                  <a:lnTo>
                    <a:pt x="613928" y="606419"/>
                  </a:lnTo>
                  <a:lnTo>
                    <a:pt x="610904" y="610904"/>
                  </a:lnTo>
                  <a:lnTo>
                    <a:pt x="606419" y="613928"/>
                  </a:lnTo>
                  <a:lnTo>
                    <a:pt x="576879" y="633845"/>
                  </a:lnTo>
                  <a:cubicBezTo>
                    <a:pt x="564072" y="639262"/>
                    <a:pt x="549992" y="642257"/>
                    <a:pt x="535212" y="642257"/>
                  </a:cubicBezTo>
                  <a:lnTo>
                    <a:pt x="312060" y="642257"/>
                  </a:lnTo>
                  <a:lnTo>
                    <a:pt x="66623" y="396821"/>
                  </a:lnTo>
                  <a:lnTo>
                    <a:pt x="312060" y="642258"/>
                  </a:lnTo>
                  <a:lnTo>
                    <a:pt x="107045" y="642258"/>
                  </a:lnTo>
                  <a:cubicBezTo>
                    <a:pt x="47926" y="642258"/>
                    <a:pt x="0" y="594332"/>
                    <a:pt x="0" y="535213"/>
                  </a:cubicBezTo>
                  <a:close/>
                </a:path>
              </a:pathLst>
            </a:cu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8" name="Freeform: Shape 47">
              <a:extLst>
                <a:ext uri="{FF2B5EF4-FFF2-40B4-BE49-F238E27FC236}">
                  <a16:creationId xmlns:a16="http://schemas.microsoft.com/office/drawing/2014/main" id="{A6C655AC-DA7B-4D0E-B67F-313249E8CA1B}"/>
                </a:ext>
              </a:extLst>
            </p:cNvPr>
            <p:cNvSpPr/>
            <p:nvPr/>
          </p:nvSpPr>
          <p:spPr bwMode="auto">
            <a:xfrm rot="5400000">
              <a:off x="3240701" y="1602733"/>
              <a:ext cx="183820" cy="138101"/>
            </a:xfrm>
            <a:custGeom>
              <a:avLst/>
              <a:gdLst>
                <a:gd name="connsiteX0" fmla="*/ 0 w 854879"/>
                <a:gd name="connsiteY0" fmla="*/ 535213 h 642258"/>
                <a:gd name="connsiteX1" fmla="*/ 0 w 854879"/>
                <a:gd name="connsiteY1" fmla="*/ 107046 h 642258"/>
                <a:gd name="connsiteX2" fmla="*/ 107045 w 854879"/>
                <a:gd name="connsiteY2" fmla="*/ 0 h 642258"/>
                <a:gd name="connsiteX3" fmla="*/ 312057 w 854879"/>
                <a:gd name="connsiteY3" fmla="*/ 0 h 642258"/>
                <a:gd name="connsiteX4" fmla="*/ 312058 w 854879"/>
                <a:gd name="connsiteY4" fmla="*/ 0 h 642258"/>
                <a:gd name="connsiteX5" fmla="*/ 535212 w 854879"/>
                <a:gd name="connsiteY5" fmla="*/ 0 h 642258"/>
                <a:gd name="connsiteX6" fmla="*/ 576879 w 854879"/>
                <a:gd name="connsiteY6" fmla="*/ 8412 h 642258"/>
                <a:gd name="connsiteX7" fmla="*/ 606425 w 854879"/>
                <a:gd name="connsiteY7" fmla="*/ 28333 h 642258"/>
                <a:gd name="connsiteX8" fmla="*/ 610904 w 854879"/>
                <a:gd name="connsiteY8" fmla="*/ 31353 h 642258"/>
                <a:gd name="connsiteX9" fmla="*/ 613924 w 854879"/>
                <a:gd name="connsiteY9" fmla="*/ 35832 h 642258"/>
                <a:gd name="connsiteX10" fmla="*/ 823527 w 854879"/>
                <a:gd name="connsiteY10" fmla="*/ 245435 h 642258"/>
                <a:gd name="connsiteX11" fmla="*/ 823527 w 854879"/>
                <a:gd name="connsiteY11" fmla="*/ 396820 h 642258"/>
                <a:gd name="connsiteX12" fmla="*/ 613928 w 854879"/>
                <a:gd name="connsiteY12" fmla="*/ 606419 h 642258"/>
                <a:gd name="connsiteX13" fmla="*/ 610904 w 854879"/>
                <a:gd name="connsiteY13" fmla="*/ 610904 h 642258"/>
                <a:gd name="connsiteX14" fmla="*/ 606419 w 854879"/>
                <a:gd name="connsiteY14" fmla="*/ 613928 h 642258"/>
                <a:gd name="connsiteX15" fmla="*/ 576879 w 854879"/>
                <a:gd name="connsiteY15" fmla="*/ 633845 h 642258"/>
                <a:gd name="connsiteX16" fmla="*/ 535212 w 854879"/>
                <a:gd name="connsiteY16" fmla="*/ 642257 h 642258"/>
                <a:gd name="connsiteX17" fmla="*/ 312060 w 854879"/>
                <a:gd name="connsiteY17" fmla="*/ 642257 h 642258"/>
                <a:gd name="connsiteX18" fmla="*/ 66623 w 854879"/>
                <a:gd name="connsiteY18" fmla="*/ 396821 h 642258"/>
                <a:gd name="connsiteX19" fmla="*/ 312060 w 854879"/>
                <a:gd name="connsiteY19" fmla="*/ 642258 h 642258"/>
                <a:gd name="connsiteX20" fmla="*/ 107045 w 854879"/>
                <a:gd name="connsiteY20" fmla="*/ 642258 h 642258"/>
                <a:gd name="connsiteX21" fmla="*/ 0 w 854879"/>
                <a:gd name="connsiteY21" fmla="*/ 535213 h 6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4879" h="642258">
                  <a:moveTo>
                    <a:pt x="0" y="535213"/>
                  </a:moveTo>
                  <a:lnTo>
                    <a:pt x="0" y="107046"/>
                  </a:lnTo>
                  <a:cubicBezTo>
                    <a:pt x="0" y="47927"/>
                    <a:pt x="47926" y="0"/>
                    <a:pt x="107045" y="0"/>
                  </a:cubicBezTo>
                  <a:lnTo>
                    <a:pt x="312057" y="0"/>
                  </a:lnTo>
                  <a:lnTo>
                    <a:pt x="312058" y="0"/>
                  </a:lnTo>
                  <a:lnTo>
                    <a:pt x="535212" y="0"/>
                  </a:lnTo>
                  <a:cubicBezTo>
                    <a:pt x="549992" y="0"/>
                    <a:pt x="564072" y="2995"/>
                    <a:pt x="576879" y="8412"/>
                  </a:cubicBezTo>
                  <a:lnTo>
                    <a:pt x="606425" y="28333"/>
                  </a:lnTo>
                  <a:lnTo>
                    <a:pt x="610904" y="31353"/>
                  </a:lnTo>
                  <a:lnTo>
                    <a:pt x="613924" y="35832"/>
                  </a:lnTo>
                  <a:lnTo>
                    <a:pt x="823527" y="245435"/>
                  </a:lnTo>
                  <a:cubicBezTo>
                    <a:pt x="865330" y="287239"/>
                    <a:pt x="865330" y="355016"/>
                    <a:pt x="823527" y="396820"/>
                  </a:cubicBezTo>
                  <a:lnTo>
                    <a:pt x="613928" y="606419"/>
                  </a:lnTo>
                  <a:lnTo>
                    <a:pt x="610904" y="610904"/>
                  </a:lnTo>
                  <a:lnTo>
                    <a:pt x="606419" y="613928"/>
                  </a:lnTo>
                  <a:lnTo>
                    <a:pt x="576879" y="633845"/>
                  </a:lnTo>
                  <a:cubicBezTo>
                    <a:pt x="564072" y="639262"/>
                    <a:pt x="549992" y="642257"/>
                    <a:pt x="535212" y="642257"/>
                  </a:cubicBezTo>
                  <a:lnTo>
                    <a:pt x="312060" y="642257"/>
                  </a:lnTo>
                  <a:lnTo>
                    <a:pt x="66623" y="396821"/>
                  </a:lnTo>
                  <a:lnTo>
                    <a:pt x="312060" y="642258"/>
                  </a:lnTo>
                  <a:lnTo>
                    <a:pt x="107045" y="642258"/>
                  </a:lnTo>
                  <a:cubicBezTo>
                    <a:pt x="47926" y="642258"/>
                    <a:pt x="0" y="594332"/>
                    <a:pt x="0" y="535213"/>
                  </a:cubicBezTo>
                  <a:close/>
                </a:path>
              </a:pathLst>
            </a:cu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70" name="Group 69">
            <a:extLst>
              <a:ext uri="{FF2B5EF4-FFF2-40B4-BE49-F238E27FC236}">
                <a16:creationId xmlns:a16="http://schemas.microsoft.com/office/drawing/2014/main" id="{6B371903-958E-4B95-8A82-9F04CBB1F68E}"/>
              </a:ext>
            </a:extLst>
          </p:cNvPr>
          <p:cNvGrpSpPr/>
          <p:nvPr/>
        </p:nvGrpSpPr>
        <p:grpSpPr>
          <a:xfrm>
            <a:off x="2766578" y="5726719"/>
            <a:ext cx="2220814" cy="794064"/>
            <a:chOff x="496741" y="5456956"/>
            <a:chExt cx="2428874" cy="1275033"/>
          </a:xfrm>
        </p:grpSpPr>
        <p:sp>
          <p:nvSpPr>
            <p:cNvPr id="85" name="TextBox 84">
              <a:extLst>
                <a:ext uri="{FF2B5EF4-FFF2-40B4-BE49-F238E27FC236}">
                  <a16:creationId xmlns:a16="http://schemas.microsoft.com/office/drawing/2014/main" id="{0F7E5BE3-7C10-479A-854D-57FF05FEB7E4}"/>
                </a:ext>
              </a:extLst>
            </p:cNvPr>
            <p:cNvSpPr txBox="1"/>
            <p:nvPr/>
          </p:nvSpPr>
          <p:spPr>
            <a:xfrm>
              <a:off x="496741" y="5456956"/>
              <a:ext cx="1608371" cy="1275033"/>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150" normalizeH="0" baseline="0" noProof="0">
                  <a:ln>
                    <a:noFill/>
                  </a:ln>
                  <a:solidFill>
                    <a:srgbClr val="50E6FF"/>
                  </a:solidFill>
                  <a:effectLst/>
                  <a:uLnTx/>
                  <a:uFillTx/>
                  <a:latin typeface="Segoe UI"/>
                  <a:ea typeface="+mn-ea"/>
                  <a:cs typeface="+mn-cs"/>
                </a:rPr>
                <a:t>60</a:t>
              </a:r>
              <a:r>
                <a:rPr kumimoji="0" lang="en-US" sz="2400" b="0" i="0" u="none" strike="noStrike" kern="1200" cap="none" spc="-150" normalizeH="0" baseline="0" noProof="0">
                  <a:ln>
                    <a:noFill/>
                  </a:ln>
                  <a:solidFill>
                    <a:srgbClr val="50E6FF"/>
                  </a:solidFill>
                  <a:effectLst/>
                  <a:uLnTx/>
                  <a:uFillTx/>
                  <a:latin typeface="Segoe UI"/>
                  <a:ea typeface="+mn-ea"/>
                  <a:cs typeface="+mn-cs"/>
                </a:rPr>
                <a:t> Tbps</a:t>
              </a:r>
              <a:endParaRPr kumimoji="0" lang="en-US" sz="3600" b="0" i="0" u="none" strike="noStrike" kern="1200" cap="none" spc="-150" normalizeH="0" baseline="0" noProof="0">
                <a:ln>
                  <a:noFill/>
                </a:ln>
                <a:solidFill>
                  <a:srgbClr val="50E6FF"/>
                </a:solidFill>
                <a:effectLst/>
                <a:uLnTx/>
                <a:uFillTx/>
                <a:latin typeface="Segoe UI"/>
                <a:ea typeface="+mn-ea"/>
                <a:cs typeface="+mn-cs"/>
              </a:endParaRPr>
            </a:p>
          </p:txBody>
        </p:sp>
        <p:sp>
          <p:nvSpPr>
            <p:cNvPr id="86" name="TextBox 85">
              <a:extLst>
                <a:ext uri="{FF2B5EF4-FFF2-40B4-BE49-F238E27FC236}">
                  <a16:creationId xmlns:a16="http://schemas.microsoft.com/office/drawing/2014/main" id="{97F25F1D-12E3-4FC8-8840-57A0A1886BE0}"/>
                </a:ext>
              </a:extLst>
            </p:cNvPr>
            <p:cNvSpPr txBox="1"/>
            <p:nvPr/>
          </p:nvSpPr>
          <p:spPr>
            <a:xfrm>
              <a:off x="1863116" y="5611521"/>
              <a:ext cx="1062499" cy="1008165"/>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network</a:t>
              </a:r>
              <a:br>
                <a:rPr lang="en-US" sz="1200">
                  <a:solidFill>
                    <a:srgbClr val="FFFFFF"/>
                  </a:solidFill>
                  <a:latin typeface="Segoe UI Semibold" panose="020B0702040204020203" pitchFamily="34" charset="0"/>
                  <a:cs typeface="Segoe UI Semibold" panose="020B0702040204020203" pitchFamily="34" charset="0"/>
                </a:rPr>
              </a:br>
              <a:r>
                <a:rPr lang="en-US" sz="1200">
                  <a:solidFill>
                    <a:srgbClr val="FFFFFF"/>
                  </a:solidFill>
                  <a:latin typeface="Segoe UI Semibold" panose="020B0702040204020203" pitchFamily="34" charset="0"/>
                  <a:cs typeface="Segoe UI Semibold" panose="020B0702040204020203" pitchFamily="34" charset="0"/>
                </a:rPr>
                <a:t>capacity</a:t>
              </a:r>
              <a:endPar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sp>
        <p:nvSpPr>
          <p:cNvPr id="71" name="Freeform: Shape 70">
            <a:extLst>
              <a:ext uri="{FF2B5EF4-FFF2-40B4-BE49-F238E27FC236}">
                <a16:creationId xmlns:a16="http://schemas.microsoft.com/office/drawing/2014/main" id="{E9A4FF45-4D4F-4697-9014-2B834D311217}"/>
              </a:ext>
            </a:extLst>
          </p:cNvPr>
          <p:cNvSpPr/>
          <p:nvPr/>
        </p:nvSpPr>
        <p:spPr bwMode="auto">
          <a:xfrm>
            <a:off x="7088962" y="5849431"/>
            <a:ext cx="0" cy="548640"/>
          </a:xfrm>
          <a:custGeom>
            <a:avLst/>
            <a:gdLst>
              <a:gd name="connsiteX0" fmla="*/ 0 w 0"/>
              <a:gd name="connsiteY0" fmla="*/ 0 h 609600"/>
              <a:gd name="connsiteX1" fmla="*/ 0 w 0"/>
              <a:gd name="connsiteY1" fmla="*/ 609600 h 609600"/>
            </a:gdLst>
            <a:ahLst/>
            <a:cxnLst>
              <a:cxn ang="0">
                <a:pos x="connsiteX0" y="connsiteY0"/>
              </a:cxn>
              <a:cxn ang="0">
                <a:pos x="connsiteX1" y="connsiteY1"/>
              </a:cxn>
            </a:cxnLst>
            <a:rect l="l" t="t" r="r" b="b"/>
            <a:pathLst>
              <a:path h="609600">
                <a:moveTo>
                  <a:pt x="0" y="0"/>
                </a:moveTo>
                <a:lnTo>
                  <a:pt x="0" y="609600"/>
                </a:lnTo>
              </a:path>
            </a:pathLst>
          </a:custGeom>
          <a:ln>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74" name="Freeform: Shape 73">
            <a:extLst>
              <a:ext uri="{FF2B5EF4-FFF2-40B4-BE49-F238E27FC236}">
                <a16:creationId xmlns:a16="http://schemas.microsoft.com/office/drawing/2014/main" id="{14D97304-7C40-4392-8E4D-BF898B0AB910}"/>
              </a:ext>
            </a:extLst>
          </p:cNvPr>
          <p:cNvSpPr/>
          <p:nvPr/>
        </p:nvSpPr>
        <p:spPr bwMode="auto">
          <a:xfrm>
            <a:off x="4947963" y="5849431"/>
            <a:ext cx="0" cy="548640"/>
          </a:xfrm>
          <a:custGeom>
            <a:avLst/>
            <a:gdLst>
              <a:gd name="connsiteX0" fmla="*/ 0 w 0"/>
              <a:gd name="connsiteY0" fmla="*/ 0 h 609600"/>
              <a:gd name="connsiteX1" fmla="*/ 0 w 0"/>
              <a:gd name="connsiteY1" fmla="*/ 609600 h 609600"/>
            </a:gdLst>
            <a:ahLst/>
            <a:cxnLst>
              <a:cxn ang="0">
                <a:pos x="connsiteX0" y="connsiteY0"/>
              </a:cxn>
              <a:cxn ang="0">
                <a:pos x="connsiteX1" y="connsiteY1"/>
              </a:cxn>
            </a:cxnLst>
            <a:rect l="l" t="t" r="r" b="b"/>
            <a:pathLst>
              <a:path h="609600">
                <a:moveTo>
                  <a:pt x="0" y="0"/>
                </a:moveTo>
                <a:lnTo>
                  <a:pt x="0" y="609600"/>
                </a:lnTo>
              </a:path>
            </a:pathLst>
          </a:custGeom>
          <a:ln>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Semilight"/>
              <a:ea typeface="+mn-ea"/>
              <a:cs typeface="+mn-cs"/>
            </a:endParaRPr>
          </a:p>
        </p:txBody>
      </p:sp>
      <p:grpSp>
        <p:nvGrpSpPr>
          <p:cNvPr id="75" name="Group 74">
            <a:extLst>
              <a:ext uri="{FF2B5EF4-FFF2-40B4-BE49-F238E27FC236}">
                <a16:creationId xmlns:a16="http://schemas.microsoft.com/office/drawing/2014/main" id="{F4E735B6-9412-431C-AF88-E11515BC0581}"/>
              </a:ext>
            </a:extLst>
          </p:cNvPr>
          <p:cNvGrpSpPr/>
          <p:nvPr/>
        </p:nvGrpSpPr>
        <p:grpSpPr>
          <a:xfrm>
            <a:off x="4868329" y="5726719"/>
            <a:ext cx="2220191" cy="794064"/>
            <a:chOff x="9197522" y="5416111"/>
            <a:chExt cx="2428185" cy="1275033"/>
          </a:xfrm>
        </p:grpSpPr>
        <p:sp>
          <p:nvSpPr>
            <p:cNvPr id="83" name="TextBox 82">
              <a:extLst>
                <a:ext uri="{FF2B5EF4-FFF2-40B4-BE49-F238E27FC236}">
                  <a16:creationId xmlns:a16="http://schemas.microsoft.com/office/drawing/2014/main" id="{6B02C296-03EA-4959-864D-E2AD1124E588}"/>
                </a:ext>
              </a:extLst>
            </p:cNvPr>
            <p:cNvSpPr txBox="1"/>
            <p:nvPr/>
          </p:nvSpPr>
          <p:spPr>
            <a:xfrm>
              <a:off x="9197522" y="5416111"/>
              <a:ext cx="1564540" cy="1275033"/>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a:ln>
                    <a:noFill/>
                  </a:ln>
                  <a:solidFill>
                    <a:srgbClr val="50E6FF"/>
                  </a:solidFill>
                  <a:effectLst/>
                  <a:uLnTx/>
                  <a:uFillTx/>
                  <a:latin typeface="Segoe UI"/>
                  <a:ea typeface="+mn-ea"/>
                  <a:cs typeface="+mn-cs"/>
                </a:rPr>
                <a:t>160+</a:t>
              </a:r>
            </a:p>
          </p:txBody>
        </p:sp>
        <p:sp>
          <p:nvSpPr>
            <p:cNvPr id="84" name="TextBox 83">
              <a:extLst>
                <a:ext uri="{FF2B5EF4-FFF2-40B4-BE49-F238E27FC236}">
                  <a16:creationId xmlns:a16="http://schemas.microsoft.com/office/drawing/2014/main" id="{332E9946-B4AA-449C-89CF-74C011C37791}"/>
                </a:ext>
              </a:extLst>
            </p:cNvPr>
            <p:cNvSpPr txBox="1"/>
            <p:nvPr/>
          </p:nvSpPr>
          <p:spPr>
            <a:xfrm>
              <a:off x="10415314" y="5563889"/>
              <a:ext cx="1210393" cy="1008165"/>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lang="en-US" sz="1200">
                  <a:solidFill>
                    <a:srgbClr val="FFFFFF"/>
                  </a:solidFill>
                  <a:latin typeface="Segoe UI Semibold" panose="020B0702040204020203" pitchFamily="34" charset="0"/>
                  <a:cs typeface="Segoe UI Semibold" panose="020B0702040204020203" pitchFamily="34" charset="0"/>
                </a:rPr>
                <a:t>edge/CDN</a:t>
              </a:r>
              <a:br>
                <a:rPr lang="en-US" sz="1200">
                  <a:solidFill>
                    <a:srgbClr val="FFFFFF"/>
                  </a:solidFill>
                  <a:latin typeface="Segoe UI Semibold" panose="020B0702040204020203" pitchFamily="34" charset="0"/>
                  <a:cs typeface="Segoe UI Semibold" panose="020B0702040204020203" pitchFamily="34" charset="0"/>
                </a:rPr>
              </a:br>
              <a:r>
                <a:rPr lang="en-US" sz="1200" err="1">
                  <a:solidFill>
                    <a:srgbClr val="FFFFFF"/>
                  </a:solidFill>
                  <a:latin typeface="Segoe UI Semibold" panose="020B0702040204020203" pitchFamily="34" charset="0"/>
                  <a:cs typeface="Segoe UI Semibold" panose="020B0702040204020203" pitchFamily="34" charset="0"/>
                </a:rPr>
                <a:t>PoPs</a:t>
              </a:r>
              <a:endPar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nvGrpSpPr>
          <p:cNvPr id="80" name="Group 79">
            <a:extLst>
              <a:ext uri="{FF2B5EF4-FFF2-40B4-BE49-F238E27FC236}">
                <a16:creationId xmlns:a16="http://schemas.microsoft.com/office/drawing/2014/main" id="{C2DC9DBD-2862-45D1-9A25-EB45F43EDA41}"/>
              </a:ext>
            </a:extLst>
          </p:cNvPr>
          <p:cNvGrpSpPr/>
          <p:nvPr/>
        </p:nvGrpSpPr>
        <p:grpSpPr>
          <a:xfrm>
            <a:off x="7113467" y="5726719"/>
            <a:ext cx="2311955" cy="794064"/>
            <a:chOff x="9683155" y="5633703"/>
            <a:chExt cx="2311955" cy="794064"/>
          </a:xfrm>
        </p:grpSpPr>
        <p:sp>
          <p:nvSpPr>
            <p:cNvPr id="81" name="TextBox 80">
              <a:extLst>
                <a:ext uri="{FF2B5EF4-FFF2-40B4-BE49-F238E27FC236}">
                  <a16:creationId xmlns:a16="http://schemas.microsoft.com/office/drawing/2014/main" id="{6C2C23AB-BEF9-417F-8000-463886738F8B}"/>
                </a:ext>
              </a:extLst>
            </p:cNvPr>
            <p:cNvSpPr txBox="1"/>
            <p:nvPr/>
          </p:nvSpPr>
          <p:spPr>
            <a:xfrm>
              <a:off x="9683155" y="5633703"/>
              <a:ext cx="1411284" cy="7940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a:ln>
                    <a:noFill/>
                  </a:ln>
                  <a:solidFill>
                    <a:srgbClr val="50E6FF"/>
                  </a:solidFill>
                  <a:effectLst/>
                  <a:uLnTx/>
                  <a:uFillTx/>
                  <a:latin typeface="Segoe UI"/>
                  <a:ea typeface="+mn-ea"/>
                  <a:cs typeface="+mn-cs"/>
                </a:rPr>
                <a:t>20k+</a:t>
              </a:r>
              <a:endParaRPr kumimoji="0" lang="en-US" sz="4800" b="0" i="0" u="none" strike="noStrike" kern="1200" cap="none" spc="0" normalizeH="0" baseline="0" noProof="0">
                <a:ln>
                  <a:noFill/>
                </a:ln>
                <a:solidFill>
                  <a:srgbClr val="50E6FF"/>
                </a:solidFill>
                <a:effectLst/>
                <a:uLnTx/>
                <a:uFillTx/>
                <a:latin typeface="Segoe UI"/>
                <a:ea typeface="+mn-ea"/>
                <a:cs typeface="+mn-cs"/>
              </a:endParaRPr>
            </a:p>
          </p:txBody>
        </p:sp>
        <p:sp>
          <p:nvSpPr>
            <p:cNvPr id="82" name="TextBox 81">
              <a:extLst>
                <a:ext uri="{FF2B5EF4-FFF2-40B4-BE49-F238E27FC236}">
                  <a16:creationId xmlns:a16="http://schemas.microsoft.com/office/drawing/2014/main" id="{886084C6-C095-41F5-87CE-4CAE8B548856}"/>
                </a:ext>
              </a:extLst>
            </p:cNvPr>
            <p:cNvSpPr txBox="1"/>
            <p:nvPr/>
          </p:nvSpPr>
          <p:spPr>
            <a:xfrm>
              <a:off x="10774406" y="5716803"/>
              <a:ext cx="1220704" cy="627864"/>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peering</a:t>
              </a:r>
              <a:b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connections</a:t>
              </a:r>
            </a:p>
          </p:txBody>
        </p:sp>
      </p:grpSp>
      <p:grpSp>
        <p:nvGrpSpPr>
          <p:cNvPr id="146" name="Group 145">
            <a:extLst>
              <a:ext uri="{FF2B5EF4-FFF2-40B4-BE49-F238E27FC236}">
                <a16:creationId xmlns:a16="http://schemas.microsoft.com/office/drawing/2014/main" id="{BBE7F6D5-AEED-41F3-9FE7-2AD196C70196}"/>
              </a:ext>
            </a:extLst>
          </p:cNvPr>
          <p:cNvGrpSpPr/>
          <p:nvPr/>
        </p:nvGrpSpPr>
        <p:grpSpPr>
          <a:xfrm>
            <a:off x="440724" y="4674143"/>
            <a:ext cx="1374469" cy="1062628"/>
            <a:chOff x="440724" y="4674143"/>
            <a:chExt cx="1374469" cy="1062628"/>
          </a:xfrm>
        </p:grpSpPr>
        <p:sp>
          <p:nvSpPr>
            <p:cNvPr id="64" name="04R">
              <a:extLst>
                <a:ext uri="{FF2B5EF4-FFF2-40B4-BE49-F238E27FC236}">
                  <a16:creationId xmlns:a16="http://schemas.microsoft.com/office/drawing/2014/main" id="{FEC531E7-1EBE-47CF-9489-909A2FD7D81A}"/>
                </a:ext>
              </a:extLst>
            </p:cNvPr>
            <p:cNvSpPr/>
            <p:nvPr/>
          </p:nvSpPr>
          <p:spPr bwMode="auto">
            <a:xfrm>
              <a:off x="440724" y="4674143"/>
              <a:ext cx="1374469" cy="1062628"/>
            </a:xfrm>
            <a:prstGeom prst="rect">
              <a:avLst/>
            </a:prstGeom>
            <a:solidFill>
              <a:schemeClr val="bg1">
                <a:alpha val="9000"/>
              </a:schemeClr>
            </a:solidFill>
            <a:ln w="38100">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49" name="Oval 48">
              <a:extLst>
                <a:ext uri="{FF2B5EF4-FFF2-40B4-BE49-F238E27FC236}">
                  <a16:creationId xmlns:a16="http://schemas.microsoft.com/office/drawing/2014/main" id="{867A1909-91CF-4F04-B5E8-D9FB4E5D3087}"/>
                </a:ext>
              </a:extLst>
            </p:cNvPr>
            <p:cNvSpPr/>
            <p:nvPr/>
          </p:nvSpPr>
          <p:spPr bwMode="auto">
            <a:xfrm>
              <a:off x="552885" y="4770385"/>
              <a:ext cx="115235" cy="115235"/>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2" name="Rectangle 51">
              <a:extLst>
                <a:ext uri="{FF2B5EF4-FFF2-40B4-BE49-F238E27FC236}">
                  <a16:creationId xmlns:a16="http://schemas.microsoft.com/office/drawing/2014/main" id="{37A0E125-1C51-4C07-9EE6-977146D7D46A}"/>
                </a:ext>
              </a:extLst>
            </p:cNvPr>
            <p:cNvSpPr/>
            <p:nvPr/>
          </p:nvSpPr>
          <p:spPr bwMode="auto">
            <a:xfrm>
              <a:off x="561516" y="4978855"/>
              <a:ext cx="97972" cy="979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54" name="Straight Connector 53">
              <a:extLst>
                <a:ext uri="{FF2B5EF4-FFF2-40B4-BE49-F238E27FC236}">
                  <a16:creationId xmlns:a16="http://schemas.microsoft.com/office/drawing/2014/main" id="{C1F05885-8D96-4E70-B322-8501709D3DEF}"/>
                </a:ext>
              </a:extLst>
            </p:cNvPr>
            <p:cNvCxnSpPr>
              <a:cxnSpLocks/>
            </p:cNvCxnSpPr>
            <p:nvPr/>
          </p:nvCxnSpPr>
          <p:spPr>
            <a:xfrm>
              <a:off x="556034" y="5626470"/>
              <a:ext cx="93514"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9" name="Freeform: Shape 58">
              <a:extLst>
                <a:ext uri="{FF2B5EF4-FFF2-40B4-BE49-F238E27FC236}">
                  <a16:creationId xmlns:a16="http://schemas.microsoft.com/office/drawing/2014/main" id="{F5A27334-E7E8-47D6-B90F-8E25A82E1620}"/>
                </a:ext>
              </a:extLst>
            </p:cNvPr>
            <p:cNvSpPr/>
            <p:nvPr/>
          </p:nvSpPr>
          <p:spPr bwMode="auto">
            <a:xfrm rot="5400000">
              <a:off x="546036" y="5393646"/>
              <a:ext cx="124474" cy="93515"/>
            </a:xfrm>
            <a:custGeom>
              <a:avLst/>
              <a:gdLst>
                <a:gd name="connsiteX0" fmla="*/ 0 w 854879"/>
                <a:gd name="connsiteY0" fmla="*/ 535213 h 642258"/>
                <a:gd name="connsiteX1" fmla="*/ 0 w 854879"/>
                <a:gd name="connsiteY1" fmla="*/ 107046 h 642258"/>
                <a:gd name="connsiteX2" fmla="*/ 107045 w 854879"/>
                <a:gd name="connsiteY2" fmla="*/ 0 h 642258"/>
                <a:gd name="connsiteX3" fmla="*/ 312057 w 854879"/>
                <a:gd name="connsiteY3" fmla="*/ 0 h 642258"/>
                <a:gd name="connsiteX4" fmla="*/ 312058 w 854879"/>
                <a:gd name="connsiteY4" fmla="*/ 0 h 642258"/>
                <a:gd name="connsiteX5" fmla="*/ 535212 w 854879"/>
                <a:gd name="connsiteY5" fmla="*/ 0 h 642258"/>
                <a:gd name="connsiteX6" fmla="*/ 576879 w 854879"/>
                <a:gd name="connsiteY6" fmla="*/ 8412 h 642258"/>
                <a:gd name="connsiteX7" fmla="*/ 606425 w 854879"/>
                <a:gd name="connsiteY7" fmla="*/ 28333 h 642258"/>
                <a:gd name="connsiteX8" fmla="*/ 610904 w 854879"/>
                <a:gd name="connsiteY8" fmla="*/ 31353 h 642258"/>
                <a:gd name="connsiteX9" fmla="*/ 613924 w 854879"/>
                <a:gd name="connsiteY9" fmla="*/ 35832 h 642258"/>
                <a:gd name="connsiteX10" fmla="*/ 823527 w 854879"/>
                <a:gd name="connsiteY10" fmla="*/ 245435 h 642258"/>
                <a:gd name="connsiteX11" fmla="*/ 823527 w 854879"/>
                <a:gd name="connsiteY11" fmla="*/ 396820 h 642258"/>
                <a:gd name="connsiteX12" fmla="*/ 613928 w 854879"/>
                <a:gd name="connsiteY12" fmla="*/ 606419 h 642258"/>
                <a:gd name="connsiteX13" fmla="*/ 610904 w 854879"/>
                <a:gd name="connsiteY13" fmla="*/ 610904 h 642258"/>
                <a:gd name="connsiteX14" fmla="*/ 606419 w 854879"/>
                <a:gd name="connsiteY14" fmla="*/ 613928 h 642258"/>
                <a:gd name="connsiteX15" fmla="*/ 576879 w 854879"/>
                <a:gd name="connsiteY15" fmla="*/ 633845 h 642258"/>
                <a:gd name="connsiteX16" fmla="*/ 535212 w 854879"/>
                <a:gd name="connsiteY16" fmla="*/ 642257 h 642258"/>
                <a:gd name="connsiteX17" fmla="*/ 312060 w 854879"/>
                <a:gd name="connsiteY17" fmla="*/ 642257 h 642258"/>
                <a:gd name="connsiteX18" fmla="*/ 66623 w 854879"/>
                <a:gd name="connsiteY18" fmla="*/ 396821 h 642258"/>
                <a:gd name="connsiteX19" fmla="*/ 312060 w 854879"/>
                <a:gd name="connsiteY19" fmla="*/ 642258 h 642258"/>
                <a:gd name="connsiteX20" fmla="*/ 107045 w 854879"/>
                <a:gd name="connsiteY20" fmla="*/ 642258 h 642258"/>
                <a:gd name="connsiteX21" fmla="*/ 0 w 854879"/>
                <a:gd name="connsiteY21" fmla="*/ 535213 h 6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4879" h="642258">
                  <a:moveTo>
                    <a:pt x="0" y="535213"/>
                  </a:moveTo>
                  <a:lnTo>
                    <a:pt x="0" y="107046"/>
                  </a:lnTo>
                  <a:cubicBezTo>
                    <a:pt x="0" y="47927"/>
                    <a:pt x="47926" y="0"/>
                    <a:pt x="107045" y="0"/>
                  </a:cubicBezTo>
                  <a:lnTo>
                    <a:pt x="312057" y="0"/>
                  </a:lnTo>
                  <a:lnTo>
                    <a:pt x="312058" y="0"/>
                  </a:lnTo>
                  <a:lnTo>
                    <a:pt x="535212" y="0"/>
                  </a:lnTo>
                  <a:cubicBezTo>
                    <a:pt x="549992" y="0"/>
                    <a:pt x="564072" y="2995"/>
                    <a:pt x="576879" y="8412"/>
                  </a:cubicBezTo>
                  <a:lnTo>
                    <a:pt x="606425" y="28333"/>
                  </a:lnTo>
                  <a:lnTo>
                    <a:pt x="610904" y="31353"/>
                  </a:lnTo>
                  <a:lnTo>
                    <a:pt x="613924" y="35832"/>
                  </a:lnTo>
                  <a:lnTo>
                    <a:pt x="823527" y="245435"/>
                  </a:lnTo>
                  <a:cubicBezTo>
                    <a:pt x="865330" y="287239"/>
                    <a:pt x="865330" y="355016"/>
                    <a:pt x="823527" y="396820"/>
                  </a:cubicBezTo>
                  <a:lnTo>
                    <a:pt x="613928" y="606419"/>
                  </a:lnTo>
                  <a:lnTo>
                    <a:pt x="610904" y="610904"/>
                  </a:lnTo>
                  <a:lnTo>
                    <a:pt x="606419" y="613928"/>
                  </a:lnTo>
                  <a:lnTo>
                    <a:pt x="576879" y="633845"/>
                  </a:lnTo>
                  <a:cubicBezTo>
                    <a:pt x="564072" y="639262"/>
                    <a:pt x="549992" y="642257"/>
                    <a:pt x="535212" y="642257"/>
                  </a:cubicBezTo>
                  <a:lnTo>
                    <a:pt x="312060" y="642257"/>
                  </a:lnTo>
                  <a:lnTo>
                    <a:pt x="66623" y="396821"/>
                  </a:lnTo>
                  <a:lnTo>
                    <a:pt x="312060" y="642258"/>
                  </a:lnTo>
                  <a:lnTo>
                    <a:pt x="107045" y="642258"/>
                  </a:lnTo>
                  <a:cubicBezTo>
                    <a:pt x="47926" y="642258"/>
                    <a:pt x="0" y="594332"/>
                    <a:pt x="0" y="535213"/>
                  </a:cubicBezTo>
                  <a:close/>
                </a:path>
              </a:pathLst>
            </a:custGeom>
            <a:solidFill>
              <a:srgbClr val="92D05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0" name="TextBox 59">
              <a:extLst>
                <a:ext uri="{FF2B5EF4-FFF2-40B4-BE49-F238E27FC236}">
                  <a16:creationId xmlns:a16="http://schemas.microsoft.com/office/drawing/2014/main" id="{4BB62459-FBB4-4E7B-AA94-A7C3B01A94FE}"/>
                </a:ext>
              </a:extLst>
            </p:cNvPr>
            <p:cNvSpPr txBox="1"/>
            <p:nvPr/>
          </p:nvSpPr>
          <p:spPr>
            <a:xfrm>
              <a:off x="765031" y="4763129"/>
              <a:ext cx="1001877" cy="923330"/>
            </a:xfrm>
            <a:prstGeom prst="rect">
              <a:avLst/>
            </a:prstGeom>
            <a:noFill/>
          </p:spPr>
          <p:txBody>
            <a:bodyPr wrap="none" lIns="0" tIns="0" rIns="0" bIns="0" rtlCol="0">
              <a:spAutoFit/>
            </a:bodyPr>
            <a:lstStyle/>
            <a:p>
              <a:pPr algn="l">
                <a:spcAft>
                  <a:spcPts val="600"/>
                </a:spcAft>
              </a:pPr>
              <a:r>
                <a:rPr lang="en-US" sz="800">
                  <a:solidFill>
                    <a:schemeClr val="bg1"/>
                  </a:solidFill>
                </a:rPr>
                <a:t>Datacenter</a:t>
              </a:r>
            </a:p>
            <a:p>
              <a:pPr algn="l">
                <a:spcAft>
                  <a:spcPts val="600"/>
                </a:spcAft>
              </a:pPr>
              <a:r>
                <a:rPr lang="en-US" sz="800">
                  <a:solidFill>
                    <a:schemeClr val="bg1"/>
                  </a:solidFill>
                </a:rPr>
                <a:t>Edge/CDN </a:t>
              </a:r>
              <a:r>
                <a:rPr lang="en-US" sz="800" err="1">
                  <a:solidFill>
                    <a:schemeClr val="bg1"/>
                  </a:solidFill>
                </a:rPr>
                <a:t>PoP</a:t>
              </a:r>
              <a:endParaRPr lang="en-US" sz="800">
                <a:solidFill>
                  <a:schemeClr val="bg1"/>
                </a:solidFill>
              </a:endParaRPr>
            </a:p>
            <a:p>
              <a:pPr algn="l">
                <a:spcAft>
                  <a:spcPts val="600"/>
                </a:spcAft>
              </a:pPr>
              <a:r>
                <a:rPr lang="en-US" sz="800">
                  <a:solidFill>
                    <a:schemeClr val="bg1"/>
                  </a:solidFill>
                </a:rPr>
                <a:t>Future Edge/CDN </a:t>
              </a:r>
              <a:r>
                <a:rPr lang="en-US" sz="800" err="1">
                  <a:solidFill>
                    <a:schemeClr val="bg1"/>
                  </a:solidFill>
                </a:rPr>
                <a:t>PoP</a:t>
              </a:r>
              <a:endParaRPr lang="en-US" sz="800">
                <a:solidFill>
                  <a:schemeClr val="bg1"/>
                </a:solidFill>
              </a:endParaRPr>
            </a:p>
            <a:p>
              <a:pPr algn="l">
                <a:spcAft>
                  <a:spcPts val="600"/>
                </a:spcAft>
              </a:pPr>
              <a:r>
                <a:rPr lang="en-US" sz="800">
                  <a:solidFill>
                    <a:schemeClr val="bg1"/>
                  </a:solidFill>
                </a:rPr>
                <a:t>Regional Cache</a:t>
              </a:r>
            </a:p>
            <a:p>
              <a:pPr algn="l">
                <a:spcAft>
                  <a:spcPts val="600"/>
                </a:spcAft>
              </a:pPr>
              <a:r>
                <a:rPr lang="en-US" sz="800">
                  <a:solidFill>
                    <a:schemeClr val="bg1"/>
                  </a:solidFill>
                </a:rPr>
                <a:t>WAN Link</a:t>
              </a:r>
            </a:p>
          </p:txBody>
        </p:sp>
        <p:sp>
          <p:nvSpPr>
            <p:cNvPr id="102" name="Rectangle 101">
              <a:extLst>
                <a:ext uri="{FF2B5EF4-FFF2-40B4-BE49-F238E27FC236}">
                  <a16:creationId xmlns:a16="http://schemas.microsoft.com/office/drawing/2014/main" id="{0BB7A478-2771-43A6-92A0-3100AB06C647}"/>
                </a:ext>
              </a:extLst>
            </p:cNvPr>
            <p:cNvSpPr/>
            <p:nvPr/>
          </p:nvSpPr>
          <p:spPr bwMode="auto">
            <a:xfrm>
              <a:off x="560332" y="5177075"/>
              <a:ext cx="97972" cy="97972"/>
            </a:xfrm>
            <a:prstGeom prst="rect">
              <a:avLst/>
            </a:prstGeom>
            <a:solidFill>
              <a:srgbClr val="7030A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04" name="Rectangle 103">
            <a:extLst>
              <a:ext uri="{FF2B5EF4-FFF2-40B4-BE49-F238E27FC236}">
                <a16:creationId xmlns:a16="http://schemas.microsoft.com/office/drawing/2014/main" id="{E086D644-1C9A-4A20-9399-6647D4BB4E1F}"/>
              </a:ext>
            </a:extLst>
          </p:cNvPr>
          <p:cNvSpPr/>
          <p:nvPr/>
        </p:nvSpPr>
        <p:spPr bwMode="auto">
          <a:xfrm flipH="1">
            <a:off x="6774179" y="2152480"/>
            <a:ext cx="45719" cy="45719"/>
          </a:xfrm>
          <a:prstGeom prst="rect">
            <a:avLst/>
          </a:prstGeom>
          <a:solidFill>
            <a:srgbClr val="7030A0"/>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8" name="Rectangle 107">
            <a:extLst>
              <a:ext uri="{FF2B5EF4-FFF2-40B4-BE49-F238E27FC236}">
                <a16:creationId xmlns:a16="http://schemas.microsoft.com/office/drawing/2014/main" id="{CA1BE9B5-506D-4C57-8E09-87ACFC730BA0}"/>
              </a:ext>
            </a:extLst>
          </p:cNvPr>
          <p:cNvSpPr/>
          <p:nvPr/>
        </p:nvSpPr>
        <p:spPr bwMode="auto">
          <a:xfrm flipH="1">
            <a:off x="2828147" y="1910814"/>
            <a:ext cx="45719" cy="45719"/>
          </a:xfrm>
          <a:prstGeom prst="rect">
            <a:avLst/>
          </a:prstGeom>
          <a:solidFill>
            <a:srgbClr val="7030A0"/>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0" name="Rectangle 109">
            <a:extLst>
              <a:ext uri="{FF2B5EF4-FFF2-40B4-BE49-F238E27FC236}">
                <a16:creationId xmlns:a16="http://schemas.microsoft.com/office/drawing/2014/main" id="{5D99C390-0C0E-420B-B626-4BDDAE5D3396}"/>
              </a:ext>
            </a:extLst>
          </p:cNvPr>
          <p:cNvSpPr/>
          <p:nvPr/>
        </p:nvSpPr>
        <p:spPr bwMode="auto">
          <a:xfrm flipH="1">
            <a:off x="7734843" y="2333765"/>
            <a:ext cx="45719" cy="45719"/>
          </a:xfrm>
          <a:prstGeom prst="rect">
            <a:avLst/>
          </a:prstGeom>
          <a:solidFill>
            <a:srgbClr val="7030A0"/>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2" name="Rectangle 111">
            <a:extLst>
              <a:ext uri="{FF2B5EF4-FFF2-40B4-BE49-F238E27FC236}">
                <a16:creationId xmlns:a16="http://schemas.microsoft.com/office/drawing/2014/main" id="{F724C6B8-6131-41C6-87F8-70EDBB3FC069}"/>
              </a:ext>
            </a:extLst>
          </p:cNvPr>
          <p:cNvSpPr/>
          <p:nvPr/>
        </p:nvSpPr>
        <p:spPr bwMode="auto">
          <a:xfrm flipH="1">
            <a:off x="3147915" y="1581410"/>
            <a:ext cx="45719" cy="45719"/>
          </a:xfrm>
          <a:prstGeom prst="rect">
            <a:avLst/>
          </a:prstGeom>
          <a:solidFill>
            <a:srgbClr val="7030A0"/>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4" name="Rectangle 113">
            <a:extLst>
              <a:ext uri="{FF2B5EF4-FFF2-40B4-BE49-F238E27FC236}">
                <a16:creationId xmlns:a16="http://schemas.microsoft.com/office/drawing/2014/main" id="{7387D3F2-4627-410F-9614-4DA4DC76C3C7}"/>
              </a:ext>
            </a:extLst>
          </p:cNvPr>
          <p:cNvSpPr/>
          <p:nvPr/>
        </p:nvSpPr>
        <p:spPr bwMode="auto">
          <a:xfrm flipH="1">
            <a:off x="6063088" y="1337040"/>
            <a:ext cx="45719" cy="45719"/>
          </a:xfrm>
          <a:prstGeom prst="rect">
            <a:avLst/>
          </a:prstGeom>
          <a:solidFill>
            <a:srgbClr val="7030A0"/>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6" name="Rectangle 115">
            <a:extLst>
              <a:ext uri="{FF2B5EF4-FFF2-40B4-BE49-F238E27FC236}">
                <a16:creationId xmlns:a16="http://schemas.microsoft.com/office/drawing/2014/main" id="{F4A38D57-6441-4589-952A-83FEB239CF40}"/>
              </a:ext>
            </a:extLst>
          </p:cNvPr>
          <p:cNvSpPr/>
          <p:nvPr/>
        </p:nvSpPr>
        <p:spPr bwMode="auto">
          <a:xfrm flipH="1">
            <a:off x="2189972" y="2034989"/>
            <a:ext cx="45719" cy="45719"/>
          </a:xfrm>
          <a:prstGeom prst="rect">
            <a:avLst/>
          </a:prstGeom>
          <a:solidFill>
            <a:srgbClr val="7030A0"/>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8" name="Rectangle 117">
            <a:extLst>
              <a:ext uri="{FF2B5EF4-FFF2-40B4-BE49-F238E27FC236}">
                <a16:creationId xmlns:a16="http://schemas.microsoft.com/office/drawing/2014/main" id="{4A4B6027-09B8-4B49-82A2-CE37B9F0542B}"/>
              </a:ext>
            </a:extLst>
          </p:cNvPr>
          <p:cNvSpPr/>
          <p:nvPr/>
        </p:nvSpPr>
        <p:spPr bwMode="auto">
          <a:xfrm flipH="1">
            <a:off x="6797038" y="860192"/>
            <a:ext cx="45719" cy="45719"/>
          </a:xfrm>
          <a:prstGeom prst="rect">
            <a:avLst/>
          </a:prstGeom>
          <a:solidFill>
            <a:srgbClr val="7030A0"/>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0" name="Rectangle 119">
            <a:extLst>
              <a:ext uri="{FF2B5EF4-FFF2-40B4-BE49-F238E27FC236}">
                <a16:creationId xmlns:a16="http://schemas.microsoft.com/office/drawing/2014/main" id="{DF6FA953-B457-46A0-A9A3-9AE5B2C9740B}"/>
              </a:ext>
            </a:extLst>
          </p:cNvPr>
          <p:cNvSpPr/>
          <p:nvPr/>
        </p:nvSpPr>
        <p:spPr bwMode="auto">
          <a:xfrm flipH="1">
            <a:off x="6728460" y="1284152"/>
            <a:ext cx="45719" cy="45719"/>
          </a:xfrm>
          <a:prstGeom prst="rect">
            <a:avLst/>
          </a:prstGeom>
          <a:solidFill>
            <a:srgbClr val="7030A0"/>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2" name="Rectangle 121">
            <a:extLst>
              <a:ext uri="{FF2B5EF4-FFF2-40B4-BE49-F238E27FC236}">
                <a16:creationId xmlns:a16="http://schemas.microsoft.com/office/drawing/2014/main" id="{D4C10AB1-73A7-4527-AF3B-AF81C86C1905}"/>
              </a:ext>
            </a:extLst>
          </p:cNvPr>
          <p:cNvSpPr/>
          <p:nvPr/>
        </p:nvSpPr>
        <p:spPr bwMode="auto">
          <a:xfrm flipH="1">
            <a:off x="3062529" y="2106761"/>
            <a:ext cx="45719" cy="45719"/>
          </a:xfrm>
          <a:prstGeom prst="rect">
            <a:avLst/>
          </a:prstGeom>
          <a:solidFill>
            <a:srgbClr val="7030A0"/>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4" name="Rectangle 123">
            <a:extLst>
              <a:ext uri="{FF2B5EF4-FFF2-40B4-BE49-F238E27FC236}">
                <a16:creationId xmlns:a16="http://schemas.microsoft.com/office/drawing/2014/main" id="{DB11CFC4-AFFF-4DFA-85B9-57CA30B64785}"/>
              </a:ext>
            </a:extLst>
          </p:cNvPr>
          <p:cNvSpPr/>
          <p:nvPr/>
        </p:nvSpPr>
        <p:spPr bwMode="auto">
          <a:xfrm flipH="1">
            <a:off x="7352483" y="2497258"/>
            <a:ext cx="45719" cy="45719"/>
          </a:xfrm>
          <a:prstGeom prst="rect">
            <a:avLst/>
          </a:prstGeom>
          <a:solidFill>
            <a:srgbClr val="7030A0"/>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6" name="Rectangle 125">
            <a:extLst>
              <a:ext uri="{FF2B5EF4-FFF2-40B4-BE49-F238E27FC236}">
                <a16:creationId xmlns:a16="http://schemas.microsoft.com/office/drawing/2014/main" id="{4C3639C7-32A9-4AAF-81C3-5C56CE4AEA14}"/>
              </a:ext>
            </a:extLst>
          </p:cNvPr>
          <p:cNvSpPr/>
          <p:nvPr/>
        </p:nvSpPr>
        <p:spPr bwMode="auto">
          <a:xfrm flipH="1">
            <a:off x="7556590" y="2396565"/>
            <a:ext cx="45719" cy="45719"/>
          </a:xfrm>
          <a:prstGeom prst="rect">
            <a:avLst/>
          </a:prstGeom>
          <a:solidFill>
            <a:srgbClr val="7030A0"/>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8" name="Rectangle 127">
            <a:extLst>
              <a:ext uri="{FF2B5EF4-FFF2-40B4-BE49-F238E27FC236}">
                <a16:creationId xmlns:a16="http://schemas.microsoft.com/office/drawing/2014/main" id="{3DEB1A0B-B115-4CFC-866E-171CC08B09D3}"/>
              </a:ext>
            </a:extLst>
          </p:cNvPr>
          <p:cNvSpPr/>
          <p:nvPr/>
        </p:nvSpPr>
        <p:spPr bwMode="auto">
          <a:xfrm flipH="1">
            <a:off x="3039669" y="3516930"/>
            <a:ext cx="45719" cy="45719"/>
          </a:xfrm>
          <a:prstGeom prst="rect">
            <a:avLst/>
          </a:prstGeom>
          <a:solidFill>
            <a:srgbClr val="7030A0"/>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0" name="Rectangle 129">
            <a:extLst>
              <a:ext uri="{FF2B5EF4-FFF2-40B4-BE49-F238E27FC236}">
                <a16:creationId xmlns:a16="http://schemas.microsoft.com/office/drawing/2014/main" id="{1C995050-CFAC-412B-9357-EF2D9CBCA453}"/>
              </a:ext>
            </a:extLst>
          </p:cNvPr>
          <p:cNvSpPr/>
          <p:nvPr/>
        </p:nvSpPr>
        <p:spPr bwMode="auto">
          <a:xfrm flipH="1">
            <a:off x="8828787" y="2502568"/>
            <a:ext cx="45719" cy="45719"/>
          </a:xfrm>
          <a:prstGeom prst="rect">
            <a:avLst/>
          </a:prstGeom>
          <a:solidFill>
            <a:srgbClr val="7030A0"/>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2" name="Rectangle 131">
            <a:extLst>
              <a:ext uri="{FF2B5EF4-FFF2-40B4-BE49-F238E27FC236}">
                <a16:creationId xmlns:a16="http://schemas.microsoft.com/office/drawing/2014/main" id="{593EAE44-9341-4273-9D03-DFA76DE318AB}"/>
              </a:ext>
            </a:extLst>
          </p:cNvPr>
          <p:cNvSpPr/>
          <p:nvPr/>
        </p:nvSpPr>
        <p:spPr bwMode="auto">
          <a:xfrm flipH="1">
            <a:off x="5596255" y="2050611"/>
            <a:ext cx="45719" cy="45719"/>
          </a:xfrm>
          <a:prstGeom prst="rect">
            <a:avLst/>
          </a:prstGeom>
          <a:solidFill>
            <a:srgbClr val="7030A0"/>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0313073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ADFB9-2835-4351-81E7-0F99471B891D}"/>
              </a:ext>
            </a:extLst>
          </p:cNvPr>
          <p:cNvSpPr>
            <a:spLocks noGrp="1"/>
          </p:cNvSpPr>
          <p:nvPr>
            <p:ph type="title"/>
          </p:nvPr>
        </p:nvSpPr>
        <p:spPr/>
        <p:txBody>
          <a:bodyPr/>
          <a:lstStyle/>
          <a:p>
            <a:r>
              <a:rPr lang="en-US" dirty="0"/>
              <a:t>Microsoft’s global content delivery network</a:t>
            </a:r>
          </a:p>
        </p:txBody>
      </p:sp>
      <p:sp>
        <p:nvSpPr>
          <p:cNvPr id="71" name="Freeform 359">
            <a:extLst>
              <a:ext uri="{FF2B5EF4-FFF2-40B4-BE49-F238E27FC236}">
                <a16:creationId xmlns:a16="http://schemas.microsoft.com/office/drawing/2014/main" id="{44662441-A7F0-4533-8973-87E2345F5250}"/>
              </a:ext>
            </a:extLst>
          </p:cNvPr>
          <p:cNvSpPr>
            <a:spLocks noChangeArrowheads="1"/>
          </p:cNvSpPr>
          <p:nvPr/>
        </p:nvSpPr>
        <p:spPr bwMode="auto">
          <a:xfrm>
            <a:off x="1" y="2389746"/>
            <a:ext cx="7282543" cy="4468254"/>
          </a:xfrm>
          <a:custGeom>
            <a:avLst/>
            <a:gdLst>
              <a:gd name="T0" fmla="*/ 0 w 12622"/>
              <a:gd name="T1" fmla="*/ 1064 h 7742"/>
              <a:gd name="T2" fmla="*/ 7890 w 12622"/>
              <a:gd name="T3" fmla="*/ 7741 h 7742"/>
              <a:gd name="T4" fmla="*/ 8319 w 12622"/>
              <a:gd name="T5" fmla="*/ 7741 h 7742"/>
              <a:gd name="T6" fmla="*/ 8447 w 12622"/>
              <a:gd name="T7" fmla="*/ 7741 h 7742"/>
              <a:gd name="T8" fmla="*/ 12070 w 12622"/>
              <a:gd name="T9" fmla="*/ 7741 h 7742"/>
              <a:gd name="T10" fmla="*/ 12196 w 12622"/>
              <a:gd name="T11" fmla="*/ 7741 h 7742"/>
              <a:gd name="T12" fmla="*/ 12621 w 12622"/>
              <a:gd name="T13" fmla="*/ 7741 h 7742"/>
              <a:gd name="T14" fmla="*/ 0 w 12622"/>
              <a:gd name="T15" fmla="*/ 0 h 7742"/>
              <a:gd name="T16" fmla="*/ 0 w 12622"/>
              <a:gd name="T17" fmla="*/ 1064 h 7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22" h="7742">
                <a:moveTo>
                  <a:pt x="0" y="1064"/>
                </a:moveTo>
                <a:lnTo>
                  <a:pt x="7890" y="7741"/>
                </a:lnTo>
                <a:lnTo>
                  <a:pt x="8319" y="7741"/>
                </a:lnTo>
                <a:lnTo>
                  <a:pt x="8447" y="7741"/>
                </a:lnTo>
                <a:lnTo>
                  <a:pt x="12070" y="7741"/>
                </a:lnTo>
                <a:lnTo>
                  <a:pt x="12196" y="7741"/>
                </a:lnTo>
                <a:lnTo>
                  <a:pt x="12621" y="7741"/>
                </a:lnTo>
                <a:lnTo>
                  <a:pt x="0" y="0"/>
                </a:lnTo>
                <a:lnTo>
                  <a:pt x="0" y="1064"/>
                </a:lnTo>
              </a:path>
            </a:pathLst>
          </a:custGeom>
          <a:solidFill>
            <a:srgbClr val="DFDFDF"/>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6530" b="0" i="0" u="none" strike="noStrike" kern="0" cap="none" spc="0" normalizeH="0" baseline="0" noProof="0" dirty="0">
              <a:ln>
                <a:noFill/>
              </a:ln>
              <a:solidFill>
                <a:srgbClr val="7F7F7F"/>
              </a:solidFill>
              <a:effectLst/>
              <a:uLnTx/>
              <a:uFillTx/>
              <a:latin typeface="Lato Light" panose="020F0502020204030203" pitchFamily="34" charset="0"/>
            </a:endParaRPr>
          </a:p>
        </p:txBody>
      </p:sp>
      <p:sp>
        <p:nvSpPr>
          <p:cNvPr id="72" name="Freeform 360">
            <a:extLst>
              <a:ext uri="{FF2B5EF4-FFF2-40B4-BE49-F238E27FC236}">
                <a16:creationId xmlns:a16="http://schemas.microsoft.com/office/drawing/2014/main" id="{D1546BA9-1F9B-42FB-81BC-6EDC9FD2B7E4}"/>
              </a:ext>
            </a:extLst>
          </p:cNvPr>
          <p:cNvSpPr>
            <a:spLocks noChangeArrowheads="1"/>
          </p:cNvSpPr>
          <p:nvPr/>
        </p:nvSpPr>
        <p:spPr bwMode="auto">
          <a:xfrm>
            <a:off x="48346" y="2690006"/>
            <a:ext cx="5152743" cy="3646359"/>
          </a:xfrm>
          <a:custGeom>
            <a:avLst/>
            <a:gdLst>
              <a:gd name="T0" fmla="*/ 36 w 8930"/>
              <a:gd name="T1" fmla="*/ 0 h 6321"/>
              <a:gd name="T2" fmla="*/ 0 w 8930"/>
              <a:gd name="T3" fmla="*/ 4 h 6321"/>
              <a:gd name="T4" fmla="*/ 150 w 8930"/>
              <a:gd name="T5" fmla="*/ 110 h 6321"/>
              <a:gd name="T6" fmla="*/ 187 w 8930"/>
              <a:gd name="T7" fmla="*/ 107 h 6321"/>
              <a:gd name="T8" fmla="*/ 36 w 8930"/>
              <a:gd name="T9" fmla="*/ 0 h 6321"/>
              <a:gd name="T10" fmla="*/ 349 w 8930"/>
              <a:gd name="T11" fmla="*/ 222 h 6321"/>
              <a:gd name="T12" fmla="*/ 310 w 8930"/>
              <a:gd name="T13" fmla="*/ 225 h 6321"/>
              <a:gd name="T14" fmla="*/ 481 w 8930"/>
              <a:gd name="T15" fmla="*/ 346 h 6321"/>
              <a:gd name="T16" fmla="*/ 521 w 8930"/>
              <a:gd name="T17" fmla="*/ 343 h 6321"/>
              <a:gd name="T18" fmla="*/ 349 w 8930"/>
              <a:gd name="T19" fmla="*/ 222 h 6321"/>
              <a:gd name="T20" fmla="*/ 705 w 8930"/>
              <a:gd name="T21" fmla="*/ 474 h 6321"/>
              <a:gd name="T22" fmla="*/ 664 w 8930"/>
              <a:gd name="T23" fmla="*/ 477 h 6321"/>
              <a:gd name="T24" fmla="*/ 861 w 8930"/>
              <a:gd name="T25" fmla="*/ 618 h 6321"/>
              <a:gd name="T26" fmla="*/ 903 w 8930"/>
              <a:gd name="T27" fmla="*/ 614 h 6321"/>
              <a:gd name="T28" fmla="*/ 705 w 8930"/>
              <a:gd name="T29" fmla="*/ 474 h 6321"/>
              <a:gd name="T30" fmla="*/ 1116 w 8930"/>
              <a:gd name="T31" fmla="*/ 765 h 6321"/>
              <a:gd name="T32" fmla="*/ 1073 w 8930"/>
              <a:gd name="T33" fmla="*/ 769 h 6321"/>
              <a:gd name="T34" fmla="*/ 1302 w 8930"/>
              <a:gd name="T35" fmla="*/ 932 h 6321"/>
              <a:gd name="T36" fmla="*/ 1346 w 8930"/>
              <a:gd name="T37" fmla="*/ 928 h 6321"/>
              <a:gd name="T38" fmla="*/ 1116 w 8930"/>
              <a:gd name="T39" fmla="*/ 765 h 6321"/>
              <a:gd name="T40" fmla="*/ 1596 w 8930"/>
              <a:gd name="T41" fmla="*/ 1104 h 6321"/>
              <a:gd name="T42" fmla="*/ 1549 w 8930"/>
              <a:gd name="T43" fmla="*/ 1110 h 6321"/>
              <a:gd name="T44" fmla="*/ 1818 w 8930"/>
              <a:gd name="T45" fmla="*/ 1302 h 6321"/>
              <a:gd name="T46" fmla="*/ 1867 w 8930"/>
              <a:gd name="T47" fmla="*/ 1296 h 6321"/>
              <a:gd name="T48" fmla="*/ 1596 w 8930"/>
              <a:gd name="T49" fmla="*/ 1104 h 6321"/>
              <a:gd name="T50" fmla="*/ 2162 w 8930"/>
              <a:gd name="T51" fmla="*/ 1505 h 6321"/>
              <a:gd name="T52" fmla="*/ 2113 w 8930"/>
              <a:gd name="T53" fmla="*/ 1511 h 6321"/>
              <a:gd name="T54" fmla="*/ 2434 w 8930"/>
              <a:gd name="T55" fmla="*/ 1740 h 6321"/>
              <a:gd name="T56" fmla="*/ 2486 w 8930"/>
              <a:gd name="T57" fmla="*/ 1733 h 6321"/>
              <a:gd name="T58" fmla="*/ 2162 w 8930"/>
              <a:gd name="T59" fmla="*/ 1505 h 6321"/>
              <a:gd name="T60" fmla="*/ 705 w 8930"/>
              <a:gd name="T61" fmla="*/ 474 h 6321"/>
              <a:gd name="T62" fmla="*/ 2841 w 8930"/>
              <a:gd name="T63" fmla="*/ 1985 h 6321"/>
              <a:gd name="T64" fmla="*/ 2788 w 8930"/>
              <a:gd name="T65" fmla="*/ 1992 h 6321"/>
              <a:gd name="T66" fmla="*/ 3178 w 8930"/>
              <a:gd name="T67" fmla="*/ 2271 h 6321"/>
              <a:gd name="T68" fmla="*/ 3234 w 8930"/>
              <a:gd name="T69" fmla="*/ 2263 h 6321"/>
              <a:gd name="T70" fmla="*/ 2841 w 8930"/>
              <a:gd name="T71" fmla="*/ 1985 h 6321"/>
              <a:gd name="T72" fmla="*/ 3670 w 8930"/>
              <a:gd name="T73" fmla="*/ 2572 h 6321"/>
              <a:gd name="T74" fmla="*/ 3612 w 8930"/>
              <a:gd name="T75" fmla="*/ 2581 h 6321"/>
              <a:gd name="T76" fmla="*/ 4097 w 8930"/>
              <a:gd name="T77" fmla="*/ 2928 h 6321"/>
              <a:gd name="T78" fmla="*/ 4158 w 8930"/>
              <a:gd name="T79" fmla="*/ 2917 h 6321"/>
              <a:gd name="T80" fmla="*/ 3670 w 8930"/>
              <a:gd name="T81" fmla="*/ 2572 h 6321"/>
              <a:gd name="T82" fmla="*/ 4706 w 8930"/>
              <a:gd name="T83" fmla="*/ 3305 h 6321"/>
              <a:gd name="T84" fmla="*/ 4643 w 8930"/>
              <a:gd name="T85" fmla="*/ 3317 h 6321"/>
              <a:gd name="T86" fmla="*/ 5260 w 8930"/>
              <a:gd name="T87" fmla="*/ 3758 h 6321"/>
              <a:gd name="T88" fmla="*/ 5326 w 8930"/>
              <a:gd name="T89" fmla="*/ 3745 h 6321"/>
              <a:gd name="T90" fmla="*/ 4706 w 8930"/>
              <a:gd name="T91" fmla="*/ 3305 h 6321"/>
              <a:gd name="T92" fmla="*/ 2841 w 8930"/>
              <a:gd name="T93" fmla="*/ 1985 h 6321"/>
              <a:gd name="T94" fmla="*/ 6035 w 8930"/>
              <a:gd name="T95" fmla="*/ 4246 h 6321"/>
              <a:gd name="T96" fmla="*/ 5966 w 8930"/>
              <a:gd name="T97" fmla="*/ 4262 h 6321"/>
              <a:gd name="T98" fmla="*/ 6779 w 8930"/>
              <a:gd name="T99" fmla="*/ 4843 h 6321"/>
              <a:gd name="T100" fmla="*/ 6852 w 8930"/>
              <a:gd name="T101" fmla="*/ 4825 h 6321"/>
              <a:gd name="T102" fmla="*/ 6035 w 8930"/>
              <a:gd name="T103" fmla="*/ 4246 h 6321"/>
              <a:gd name="T104" fmla="*/ 7804 w 8930"/>
              <a:gd name="T105" fmla="*/ 5498 h 6321"/>
              <a:gd name="T106" fmla="*/ 7728 w 8930"/>
              <a:gd name="T107" fmla="*/ 5520 h 6321"/>
              <a:gd name="T108" fmla="*/ 8849 w 8930"/>
              <a:gd name="T109" fmla="*/ 6320 h 6321"/>
              <a:gd name="T110" fmla="*/ 8929 w 8930"/>
              <a:gd name="T111" fmla="*/ 6295 h 6321"/>
              <a:gd name="T112" fmla="*/ 7804 w 8930"/>
              <a:gd name="T113" fmla="*/ 5498 h 6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30" h="6321">
                <a:moveTo>
                  <a:pt x="36" y="0"/>
                </a:moveTo>
                <a:lnTo>
                  <a:pt x="0" y="4"/>
                </a:lnTo>
                <a:lnTo>
                  <a:pt x="150" y="110"/>
                </a:lnTo>
                <a:lnTo>
                  <a:pt x="187" y="107"/>
                </a:lnTo>
                <a:lnTo>
                  <a:pt x="36" y="0"/>
                </a:lnTo>
                <a:close/>
                <a:moveTo>
                  <a:pt x="349" y="222"/>
                </a:moveTo>
                <a:lnTo>
                  <a:pt x="310" y="225"/>
                </a:lnTo>
                <a:lnTo>
                  <a:pt x="481" y="346"/>
                </a:lnTo>
                <a:lnTo>
                  <a:pt x="521" y="343"/>
                </a:lnTo>
                <a:lnTo>
                  <a:pt x="349" y="222"/>
                </a:lnTo>
                <a:close/>
                <a:moveTo>
                  <a:pt x="705" y="474"/>
                </a:moveTo>
                <a:lnTo>
                  <a:pt x="664" y="477"/>
                </a:lnTo>
                <a:lnTo>
                  <a:pt x="861" y="618"/>
                </a:lnTo>
                <a:lnTo>
                  <a:pt x="903" y="614"/>
                </a:lnTo>
                <a:lnTo>
                  <a:pt x="705" y="474"/>
                </a:lnTo>
                <a:lnTo>
                  <a:pt x="1116" y="765"/>
                </a:lnTo>
                <a:lnTo>
                  <a:pt x="1073" y="769"/>
                </a:lnTo>
                <a:lnTo>
                  <a:pt x="1302" y="932"/>
                </a:lnTo>
                <a:lnTo>
                  <a:pt x="1346" y="928"/>
                </a:lnTo>
                <a:lnTo>
                  <a:pt x="1116" y="765"/>
                </a:lnTo>
                <a:lnTo>
                  <a:pt x="1596" y="1104"/>
                </a:lnTo>
                <a:lnTo>
                  <a:pt x="1549" y="1110"/>
                </a:lnTo>
                <a:lnTo>
                  <a:pt x="1818" y="1302"/>
                </a:lnTo>
                <a:lnTo>
                  <a:pt x="1867" y="1296"/>
                </a:lnTo>
                <a:lnTo>
                  <a:pt x="1596" y="1104"/>
                </a:lnTo>
                <a:lnTo>
                  <a:pt x="2162" y="1505"/>
                </a:lnTo>
                <a:lnTo>
                  <a:pt x="2113" y="1511"/>
                </a:lnTo>
                <a:lnTo>
                  <a:pt x="2434" y="1740"/>
                </a:lnTo>
                <a:lnTo>
                  <a:pt x="2486" y="1733"/>
                </a:lnTo>
                <a:lnTo>
                  <a:pt x="2162" y="1505"/>
                </a:lnTo>
                <a:lnTo>
                  <a:pt x="705" y="474"/>
                </a:lnTo>
                <a:close/>
                <a:moveTo>
                  <a:pt x="2841" y="1985"/>
                </a:moveTo>
                <a:lnTo>
                  <a:pt x="2788" y="1992"/>
                </a:lnTo>
                <a:lnTo>
                  <a:pt x="3178" y="2271"/>
                </a:lnTo>
                <a:lnTo>
                  <a:pt x="3234" y="2263"/>
                </a:lnTo>
                <a:lnTo>
                  <a:pt x="2841" y="1985"/>
                </a:lnTo>
                <a:lnTo>
                  <a:pt x="3670" y="2572"/>
                </a:lnTo>
                <a:lnTo>
                  <a:pt x="3612" y="2581"/>
                </a:lnTo>
                <a:lnTo>
                  <a:pt x="4097" y="2928"/>
                </a:lnTo>
                <a:lnTo>
                  <a:pt x="4158" y="2917"/>
                </a:lnTo>
                <a:lnTo>
                  <a:pt x="3670" y="2572"/>
                </a:lnTo>
                <a:lnTo>
                  <a:pt x="4706" y="3305"/>
                </a:lnTo>
                <a:lnTo>
                  <a:pt x="4643" y="3317"/>
                </a:lnTo>
                <a:lnTo>
                  <a:pt x="5260" y="3758"/>
                </a:lnTo>
                <a:lnTo>
                  <a:pt x="5326" y="3745"/>
                </a:lnTo>
                <a:lnTo>
                  <a:pt x="4706" y="3305"/>
                </a:lnTo>
                <a:lnTo>
                  <a:pt x="2841" y="1985"/>
                </a:lnTo>
                <a:close/>
                <a:moveTo>
                  <a:pt x="6035" y="4246"/>
                </a:moveTo>
                <a:lnTo>
                  <a:pt x="5966" y="4262"/>
                </a:lnTo>
                <a:lnTo>
                  <a:pt x="6779" y="4843"/>
                </a:lnTo>
                <a:lnTo>
                  <a:pt x="6852" y="4825"/>
                </a:lnTo>
                <a:lnTo>
                  <a:pt x="6035" y="4246"/>
                </a:lnTo>
                <a:close/>
                <a:moveTo>
                  <a:pt x="7804" y="5498"/>
                </a:moveTo>
                <a:lnTo>
                  <a:pt x="7728" y="5520"/>
                </a:lnTo>
                <a:lnTo>
                  <a:pt x="8849" y="6320"/>
                </a:lnTo>
                <a:lnTo>
                  <a:pt x="8929" y="6295"/>
                </a:lnTo>
                <a:lnTo>
                  <a:pt x="7804" y="5498"/>
                </a:lnTo>
                <a:close/>
              </a:path>
            </a:pathLst>
          </a:custGeom>
          <a:solidFill>
            <a:srgbClr val="FFFFFF"/>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6530" b="0" i="0" u="none" strike="noStrike" kern="0" cap="none" spc="0" normalizeH="0" baseline="0" noProof="0" dirty="0">
              <a:ln>
                <a:noFill/>
              </a:ln>
              <a:solidFill>
                <a:srgbClr val="7F7F7F"/>
              </a:solidFill>
              <a:effectLst/>
              <a:uLnTx/>
              <a:uFillTx/>
              <a:latin typeface="Lato Light" panose="020F0502020204030203" pitchFamily="34" charset="0"/>
            </a:endParaRPr>
          </a:p>
        </p:txBody>
      </p:sp>
      <p:sp>
        <p:nvSpPr>
          <p:cNvPr id="73" name="Freeform 362">
            <a:extLst>
              <a:ext uri="{FF2B5EF4-FFF2-40B4-BE49-F238E27FC236}">
                <a16:creationId xmlns:a16="http://schemas.microsoft.com/office/drawing/2014/main" id="{1AB38D81-5A04-4365-A6C5-90F3A7DB5070}"/>
              </a:ext>
            </a:extLst>
          </p:cNvPr>
          <p:cNvSpPr>
            <a:spLocks noChangeArrowheads="1"/>
          </p:cNvSpPr>
          <p:nvPr/>
        </p:nvSpPr>
        <p:spPr bwMode="auto">
          <a:xfrm>
            <a:off x="0" y="2908837"/>
            <a:ext cx="4875385" cy="3949163"/>
          </a:xfrm>
          <a:custGeom>
            <a:avLst/>
            <a:gdLst>
              <a:gd name="T0" fmla="*/ 0 w 8448"/>
              <a:gd name="T1" fmla="*/ 37 h 6843"/>
              <a:gd name="T2" fmla="*/ 8319 w 8448"/>
              <a:gd name="T3" fmla="*/ 6842 h 6843"/>
              <a:gd name="T4" fmla="*/ 8447 w 8448"/>
              <a:gd name="T5" fmla="*/ 6842 h 6843"/>
              <a:gd name="T6" fmla="*/ 0 w 8448"/>
              <a:gd name="T7" fmla="*/ 0 h 6843"/>
              <a:gd name="T8" fmla="*/ 0 w 8448"/>
              <a:gd name="T9" fmla="*/ 37 h 6843"/>
            </a:gdLst>
            <a:ahLst/>
            <a:cxnLst>
              <a:cxn ang="0">
                <a:pos x="T0" y="T1"/>
              </a:cxn>
              <a:cxn ang="0">
                <a:pos x="T2" y="T3"/>
              </a:cxn>
              <a:cxn ang="0">
                <a:pos x="T4" y="T5"/>
              </a:cxn>
              <a:cxn ang="0">
                <a:pos x="T6" y="T7"/>
              </a:cxn>
              <a:cxn ang="0">
                <a:pos x="T8" y="T9"/>
              </a:cxn>
            </a:cxnLst>
            <a:rect l="0" t="0" r="r" b="b"/>
            <a:pathLst>
              <a:path w="8448" h="6843">
                <a:moveTo>
                  <a:pt x="0" y="37"/>
                </a:moveTo>
                <a:lnTo>
                  <a:pt x="8319" y="6842"/>
                </a:lnTo>
                <a:lnTo>
                  <a:pt x="8447" y="6842"/>
                </a:lnTo>
                <a:lnTo>
                  <a:pt x="0" y="0"/>
                </a:lnTo>
                <a:lnTo>
                  <a:pt x="0" y="37"/>
                </a:lnTo>
              </a:path>
            </a:pathLst>
          </a:custGeom>
          <a:solidFill>
            <a:srgbClr val="DFDFDF">
              <a:lumMod val="90000"/>
            </a:srgbClr>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6530" b="0" i="0" u="none" strike="noStrike" kern="0" cap="none" spc="0" normalizeH="0" baseline="0" noProof="0" dirty="0">
              <a:ln>
                <a:noFill/>
              </a:ln>
              <a:solidFill>
                <a:srgbClr val="7F7F7F"/>
              </a:solidFill>
              <a:effectLst/>
              <a:uLnTx/>
              <a:uFillTx/>
              <a:latin typeface="Lato Light" panose="020F0502020204030203" pitchFamily="34" charset="0"/>
            </a:endParaRPr>
          </a:p>
        </p:txBody>
      </p:sp>
      <p:sp>
        <p:nvSpPr>
          <p:cNvPr id="74" name="Freeform 273">
            <a:extLst>
              <a:ext uri="{FF2B5EF4-FFF2-40B4-BE49-F238E27FC236}">
                <a16:creationId xmlns:a16="http://schemas.microsoft.com/office/drawing/2014/main" id="{EFE7BD66-8D19-48B6-A9D1-D710AD4296EE}"/>
              </a:ext>
            </a:extLst>
          </p:cNvPr>
          <p:cNvSpPr>
            <a:spLocks noChangeArrowheads="1"/>
          </p:cNvSpPr>
          <p:nvPr/>
        </p:nvSpPr>
        <p:spPr bwMode="auto">
          <a:xfrm rot="5400000">
            <a:off x="2528919" y="3622672"/>
            <a:ext cx="1290010" cy="1127279"/>
          </a:xfrm>
          <a:custGeom>
            <a:avLst/>
            <a:gdLst>
              <a:gd name="T0" fmla="*/ 298 w 1921"/>
              <a:gd name="T1" fmla="*/ 1380 h 1679"/>
              <a:gd name="T2" fmla="*/ 298 w 1921"/>
              <a:gd name="T3" fmla="*/ 1380 h 1679"/>
              <a:gd name="T4" fmla="*/ 298 w 1921"/>
              <a:gd name="T5" fmla="*/ 299 h 1679"/>
              <a:gd name="T6" fmla="*/ 298 w 1921"/>
              <a:gd name="T7" fmla="*/ 299 h 1679"/>
              <a:gd name="T8" fmla="*/ 1379 w 1921"/>
              <a:gd name="T9" fmla="*/ 299 h 1679"/>
              <a:gd name="T10" fmla="*/ 1920 w 1921"/>
              <a:gd name="T11" fmla="*/ 839 h 1679"/>
              <a:gd name="T12" fmla="*/ 1379 w 1921"/>
              <a:gd name="T13" fmla="*/ 1380 h 1679"/>
              <a:gd name="T14" fmla="*/ 1379 w 1921"/>
              <a:gd name="T15" fmla="*/ 1380 h 1679"/>
              <a:gd name="T16" fmla="*/ 298 w 1921"/>
              <a:gd name="T17" fmla="*/ 1380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1" h="1679">
                <a:moveTo>
                  <a:pt x="298" y="1380"/>
                </a:moveTo>
                <a:lnTo>
                  <a:pt x="298" y="1380"/>
                </a:lnTo>
                <a:cubicBezTo>
                  <a:pt x="0" y="1082"/>
                  <a:pt x="0" y="597"/>
                  <a:pt x="298" y="299"/>
                </a:cubicBezTo>
                <a:lnTo>
                  <a:pt x="298" y="299"/>
                </a:lnTo>
                <a:cubicBezTo>
                  <a:pt x="596" y="0"/>
                  <a:pt x="1081" y="0"/>
                  <a:pt x="1379" y="299"/>
                </a:cubicBezTo>
                <a:lnTo>
                  <a:pt x="1920" y="839"/>
                </a:lnTo>
                <a:lnTo>
                  <a:pt x="1379" y="1380"/>
                </a:lnTo>
                <a:lnTo>
                  <a:pt x="1379" y="1380"/>
                </a:lnTo>
                <a:cubicBezTo>
                  <a:pt x="1081" y="1678"/>
                  <a:pt x="596" y="1678"/>
                  <a:pt x="298" y="1380"/>
                </a:cubicBezTo>
              </a:path>
            </a:pathLst>
          </a:custGeom>
          <a:solidFill>
            <a:schemeClr val="tx1"/>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6530" b="0" i="0" u="none" strike="noStrike" kern="0" cap="none" spc="0" normalizeH="0" baseline="0" noProof="0" dirty="0">
              <a:ln>
                <a:noFill/>
              </a:ln>
              <a:solidFill>
                <a:srgbClr val="7F7F7F"/>
              </a:solidFill>
              <a:effectLst/>
              <a:uLnTx/>
              <a:uFillTx/>
              <a:latin typeface="Lato Light" panose="020F0502020204030203" pitchFamily="34" charset="0"/>
            </a:endParaRPr>
          </a:p>
        </p:txBody>
      </p:sp>
      <p:sp>
        <p:nvSpPr>
          <p:cNvPr id="76" name="Freeform 273">
            <a:extLst>
              <a:ext uri="{FF2B5EF4-FFF2-40B4-BE49-F238E27FC236}">
                <a16:creationId xmlns:a16="http://schemas.microsoft.com/office/drawing/2014/main" id="{950BE8FD-386A-4CDA-93B8-9679F4D358E5}"/>
              </a:ext>
            </a:extLst>
          </p:cNvPr>
          <p:cNvSpPr>
            <a:spLocks noChangeArrowheads="1"/>
          </p:cNvSpPr>
          <p:nvPr/>
        </p:nvSpPr>
        <p:spPr bwMode="auto">
          <a:xfrm rot="5400000">
            <a:off x="84015" y="2047958"/>
            <a:ext cx="1109568" cy="969599"/>
          </a:xfrm>
          <a:custGeom>
            <a:avLst/>
            <a:gdLst>
              <a:gd name="T0" fmla="*/ 298 w 1921"/>
              <a:gd name="T1" fmla="*/ 1380 h 1679"/>
              <a:gd name="T2" fmla="*/ 298 w 1921"/>
              <a:gd name="T3" fmla="*/ 1380 h 1679"/>
              <a:gd name="T4" fmla="*/ 298 w 1921"/>
              <a:gd name="T5" fmla="*/ 299 h 1679"/>
              <a:gd name="T6" fmla="*/ 298 w 1921"/>
              <a:gd name="T7" fmla="*/ 299 h 1679"/>
              <a:gd name="T8" fmla="*/ 1379 w 1921"/>
              <a:gd name="T9" fmla="*/ 299 h 1679"/>
              <a:gd name="T10" fmla="*/ 1920 w 1921"/>
              <a:gd name="T11" fmla="*/ 839 h 1679"/>
              <a:gd name="T12" fmla="*/ 1379 w 1921"/>
              <a:gd name="T13" fmla="*/ 1380 h 1679"/>
              <a:gd name="T14" fmla="*/ 1379 w 1921"/>
              <a:gd name="T15" fmla="*/ 1380 h 1679"/>
              <a:gd name="T16" fmla="*/ 298 w 1921"/>
              <a:gd name="T17" fmla="*/ 1380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1" h="1679">
                <a:moveTo>
                  <a:pt x="298" y="1380"/>
                </a:moveTo>
                <a:lnTo>
                  <a:pt x="298" y="1380"/>
                </a:lnTo>
                <a:cubicBezTo>
                  <a:pt x="0" y="1082"/>
                  <a:pt x="0" y="597"/>
                  <a:pt x="298" y="299"/>
                </a:cubicBezTo>
                <a:lnTo>
                  <a:pt x="298" y="299"/>
                </a:lnTo>
                <a:cubicBezTo>
                  <a:pt x="596" y="0"/>
                  <a:pt x="1081" y="0"/>
                  <a:pt x="1379" y="299"/>
                </a:cubicBezTo>
                <a:lnTo>
                  <a:pt x="1920" y="839"/>
                </a:lnTo>
                <a:lnTo>
                  <a:pt x="1379" y="1380"/>
                </a:lnTo>
                <a:lnTo>
                  <a:pt x="1379" y="1380"/>
                </a:lnTo>
                <a:cubicBezTo>
                  <a:pt x="1081" y="1678"/>
                  <a:pt x="596" y="1678"/>
                  <a:pt x="298" y="1380"/>
                </a:cubicBezTo>
              </a:path>
            </a:pathLst>
          </a:custGeom>
          <a:solidFill>
            <a:schemeClr val="tx1"/>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6530" b="0" i="0" u="none" strike="noStrike" kern="0" cap="none" spc="0" normalizeH="0" baseline="0" noProof="0" dirty="0">
              <a:ln>
                <a:noFill/>
              </a:ln>
              <a:solidFill>
                <a:srgbClr val="7F7F7F"/>
              </a:solidFill>
              <a:effectLst/>
              <a:uLnTx/>
              <a:uFillTx/>
              <a:latin typeface="Lato Light" panose="020F0502020204030203" pitchFamily="34" charset="0"/>
            </a:endParaRPr>
          </a:p>
        </p:txBody>
      </p:sp>
      <p:sp>
        <p:nvSpPr>
          <p:cNvPr id="78" name="Freeform 273">
            <a:extLst>
              <a:ext uri="{FF2B5EF4-FFF2-40B4-BE49-F238E27FC236}">
                <a16:creationId xmlns:a16="http://schemas.microsoft.com/office/drawing/2014/main" id="{72B52480-F8ED-476C-9417-716C0C73037B}"/>
              </a:ext>
            </a:extLst>
          </p:cNvPr>
          <p:cNvSpPr>
            <a:spLocks noChangeArrowheads="1"/>
          </p:cNvSpPr>
          <p:nvPr/>
        </p:nvSpPr>
        <p:spPr bwMode="auto">
          <a:xfrm rot="5400000">
            <a:off x="3872870" y="4552444"/>
            <a:ext cx="1405204" cy="1227941"/>
          </a:xfrm>
          <a:custGeom>
            <a:avLst/>
            <a:gdLst>
              <a:gd name="T0" fmla="*/ 298 w 1921"/>
              <a:gd name="T1" fmla="*/ 1380 h 1679"/>
              <a:gd name="T2" fmla="*/ 298 w 1921"/>
              <a:gd name="T3" fmla="*/ 1380 h 1679"/>
              <a:gd name="T4" fmla="*/ 298 w 1921"/>
              <a:gd name="T5" fmla="*/ 299 h 1679"/>
              <a:gd name="T6" fmla="*/ 298 w 1921"/>
              <a:gd name="T7" fmla="*/ 299 h 1679"/>
              <a:gd name="T8" fmla="*/ 1379 w 1921"/>
              <a:gd name="T9" fmla="*/ 299 h 1679"/>
              <a:gd name="T10" fmla="*/ 1920 w 1921"/>
              <a:gd name="T11" fmla="*/ 839 h 1679"/>
              <a:gd name="T12" fmla="*/ 1379 w 1921"/>
              <a:gd name="T13" fmla="*/ 1380 h 1679"/>
              <a:gd name="T14" fmla="*/ 1379 w 1921"/>
              <a:gd name="T15" fmla="*/ 1380 h 1679"/>
              <a:gd name="T16" fmla="*/ 298 w 1921"/>
              <a:gd name="T17" fmla="*/ 1380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1" h="1679">
                <a:moveTo>
                  <a:pt x="298" y="1380"/>
                </a:moveTo>
                <a:lnTo>
                  <a:pt x="298" y="1380"/>
                </a:lnTo>
                <a:cubicBezTo>
                  <a:pt x="0" y="1082"/>
                  <a:pt x="0" y="597"/>
                  <a:pt x="298" y="299"/>
                </a:cubicBezTo>
                <a:lnTo>
                  <a:pt x="298" y="299"/>
                </a:lnTo>
                <a:cubicBezTo>
                  <a:pt x="596" y="0"/>
                  <a:pt x="1081" y="0"/>
                  <a:pt x="1379" y="299"/>
                </a:cubicBezTo>
                <a:lnTo>
                  <a:pt x="1920" y="839"/>
                </a:lnTo>
                <a:lnTo>
                  <a:pt x="1379" y="1380"/>
                </a:lnTo>
                <a:lnTo>
                  <a:pt x="1379" y="1380"/>
                </a:lnTo>
                <a:cubicBezTo>
                  <a:pt x="1081" y="1678"/>
                  <a:pt x="596" y="1678"/>
                  <a:pt x="298" y="1380"/>
                </a:cubicBezTo>
              </a:path>
            </a:pathLst>
          </a:custGeom>
          <a:solidFill>
            <a:schemeClr val="tx1"/>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6530" b="0" i="0" u="none" strike="noStrike" kern="0" cap="none" spc="0" normalizeH="0" baseline="0" noProof="0" dirty="0">
              <a:ln>
                <a:noFill/>
              </a:ln>
              <a:solidFill>
                <a:srgbClr val="7F7F7F"/>
              </a:solidFill>
              <a:effectLst/>
              <a:uLnTx/>
              <a:uFillTx/>
              <a:latin typeface="Lato Light" panose="020F0502020204030203" pitchFamily="34" charset="0"/>
            </a:endParaRPr>
          </a:p>
        </p:txBody>
      </p:sp>
      <p:sp>
        <p:nvSpPr>
          <p:cNvPr id="80" name="Freeform 273">
            <a:extLst>
              <a:ext uri="{FF2B5EF4-FFF2-40B4-BE49-F238E27FC236}">
                <a16:creationId xmlns:a16="http://schemas.microsoft.com/office/drawing/2014/main" id="{3E0CBC8B-7055-441E-921A-47D7C9A620A5}"/>
              </a:ext>
            </a:extLst>
          </p:cNvPr>
          <p:cNvSpPr>
            <a:spLocks noChangeArrowheads="1"/>
          </p:cNvSpPr>
          <p:nvPr/>
        </p:nvSpPr>
        <p:spPr bwMode="auto">
          <a:xfrm rot="5400000">
            <a:off x="1272556" y="2795018"/>
            <a:ext cx="1188771" cy="1038811"/>
          </a:xfrm>
          <a:custGeom>
            <a:avLst/>
            <a:gdLst>
              <a:gd name="T0" fmla="*/ 298 w 1921"/>
              <a:gd name="T1" fmla="*/ 1380 h 1679"/>
              <a:gd name="T2" fmla="*/ 298 w 1921"/>
              <a:gd name="T3" fmla="*/ 1380 h 1679"/>
              <a:gd name="T4" fmla="*/ 298 w 1921"/>
              <a:gd name="T5" fmla="*/ 299 h 1679"/>
              <a:gd name="T6" fmla="*/ 298 w 1921"/>
              <a:gd name="T7" fmla="*/ 299 h 1679"/>
              <a:gd name="T8" fmla="*/ 1379 w 1921"/>
              <a:gd name="T9" fmla="*/ 299 h 1679"/>
              <a:gd name="T10" fmla="*/ 1920 w 1921"/>
              <a:gd name="T11" fmla="*/ 839 h 1679"/>
              <a:gd name="T12" fmla="*/ 1379 w 1921"/>
              <a:gd name="T13" fmla="*/ 1380 h 1679"/>
              <a:gd name="T14" fmla="*/ 1379 w 1921"/>
              <a:gd name="T15" fmla="*/ 1380 h 1679"/>
              <a:gd name="T16" fmla="*/ 298 w 1921"/>
              <a:gd name="T17" fmla="*/ 1380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1" h="1679">
                <a:moveTo>
                  <a:pt x="298" y="1380"/>
                </a:moveTo>
                <a:lnTo>
                  <a:pt x="298" y="1380"/>
                </a:lnTo>
                <a:cubicBezTo>
                  <a:pt x="0" y="1082"/>
                  <a:pt x="0" y="597"/>
                  <a:pt x="298" y="299"/>
                </a:cubicBezTo>
                <a:lnTo>
                  <a:pt x="298" y="299"/>
                </a:lnTo>
                <a:cubicBezTo>
                  <a:pt x="596" y="0"/>
                  <a:pt x="1081" y="0"/>
                  <a:pt x="1379" y="299"/>
                </a:cubicBezTo>
                <a:lnTo>
                  <a:pt x="1920" y="839"/>
                </a:lnTo>
                <a:lnTo>
                  <a:pt x="1379" y="1380"/>
                </a:lnTo>
                <a:lnTo>
                  <a:pt x="1379" y="1380"/>
                </a:lnTo>
                <a:cubicBezTo>
                  <a:pt x="1081" y="1678"/>
                  <a:pt x="596" y="1678"/>
                  <a:pt x="298" y="1380"/>
                </a:cubicBezTo>
              </a:path>
            </a:pathLst>
          </a:custGeom>
          <a:solidFill>
            <a:schemeClr val="tx1"/>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6530" b="0" i="0" u="none" strike="noStrike" kern="0" cap="none" spc="0" normalizeH="0" baseline="0" noProof="0" dirty="0">
              <a:ln>
                <a:noFill/>
              </a:ln>
              <a:solidFill>
                <a:srgbClr val="7F7F7F"/>
              </a:solidFill>
              <a:effectLst/>
              <a:uLnTx/>
              <a:uFillTx/>
              <a:latin typeface="Lato Light" panose="020F0502020204030203" pitchFamily="34" charset="0"/>
            </a:endParaRPr>
          </a:p>
        </p:txBody>
      </p:sp>
      <p:pic>
        <p:nvPicPr>
          <p:cNvPr id="1026" name="Picture 2" descr="See the source image">
            <a:extLst>
              <a:ext uri="{FF2B5EF4-FFF2-40B4-BE49-F238E27FC236}">
                <a16:creationId xmlns:a16="http://schemas.microsoft.com/office/drawing/2014/main" id="{BAC2B45E-6C96-45FB-AB85-9B0656A38F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344" b="92732" l="10000" r="90000">
                        <a14:foregroundMark x1="35714" y1="91646" x2="40714" y2="92732"/>
                        <a14:foregroundMark x1="23857" y1="8020" x2="30500" y2="16876"/>
                        <a14:foregroundMark x1="30500" y1="16876" x2="31929" y2="17962"/>
                        <a14:foregroundMark x1="19143" y1="4344" x2="19143" y2="4344"/>
                      </a14:backgroundRemoval>
                    </a14:imgEffect>
                  </a14:imgLayer>
                </a14:imgProps>
              </a:ext>
              <a:ext uri="{28A0092B-C50C-407E-A947-70E740481C1C}">
                <a14:useLocalDpi xmlns:a14="http://schemas.microsoft.com/office/drawing/2010/main" val="0"/>
              </a:ext>
            </a:extLst>
          </a:blip>
          <a:srcRect/>
          <a:stretch>
            <a:fillRect/>
          </a:stretch>
        </p:blipFill>
        <p:spPr bwMode="auto">
          <a:xfrm>
            <a:off x="331707" y="2173174"/>
            <a:ext cx="702355" cy="6004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ee the source image">
            <a:extLst>
              <a:ext uri="{FF2B5EF4-FFF2-40B4-BE49-F238E27FC236}">
                <a16:creationId xmlns:a16="http://schemas.microsoft.com/office/drawing/2014/main" id="{CC343E70-027F-48F5-AA35-6C26A6D0DD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6381" y="2960361"/>
            <a:ext cx="481120" cy="5700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e the source image">
            <a:extLst>
              <a:ext uri="{FF2B5EF4-FFF2-40B4-BE49-F238E27FC236}">
                <a16:creationId xmlns:a16="http://schemas.microsoft.com/office/drawing/2014/main" id="{B1E8A13F-C48B-4186-9745-C8DD31298C3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18" b="92765" l="9827" r="92871">
                        <a14:foregroundMark x1="56262" y1="86305" x2="72254" y2="89406"/>
                        <a14:foregroundMark x1="92871" y1="92506" x2="92871" y2="92506"/>
                        <a14:foregroundMark x1="28324" y1="93023" x2="28324" y2="93023"/>
                        <a14:foregroundMark x1="16763" y1="80879" x2="45087" y2="14470"/>
                        <a14:foregroundMark x1="52794" y1="3618" x2="52794" y2="3618"/>
                      </a14:backgroundRemoval>
                    </a14:imgEffect>
                  </a14:imgLayer>
                </a14:imgProps>
              </a:ext>
              <a:ext uri="{28A0092B-C50C-407E-A947-70E740481C1C}">
                <a14:useLocalDpi xmlns:a14="http://schemas.microsoft.com/office/drawing/2010/main" val="0"/>
              </a:ext>
            </a:extLst>
          </a:blip>
          <a:srcRect/>
          <a:stretch>
            <a:fillRect/>
          </a:stretch>
        </p:blipFill>
        <p:spPr bwMode="auto">
          <a:xfrm>
            <a:off x="4200404" y="4716585"/>
            <a:ext cx="781126" cy="5824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DE2EEA3-2173-4C2B-B579-53C485D426D5}"/>
              </a:ext>
            </a:extLst>
          </p:cNvPr>
          <p:cNvSpPr txBox="1"/>
          <p:nvPr/>
        </p:nvSpPr>
        <p:spPr>
          <a:xfrm>
            <a:off x="445639" y="1698673"/>
            <a:ext cx="474489" cy="246221"/>
          </a:xfrm>
          <a:prstGeom prst="rect">
            <a:avLst/>
          </a:prstGeom>
          <a:noFill/>
        </p:spPr>
        <p:txBody>
          <a:bodyPr wrap="none" lIns="0" tIns="0" rIns="0" bIns="0" rtlCol="0">
            <a:spAutoFit/>
          </a:bodyPr>
          <a:lstStyle/>
          <a:p>
            <a:pPr algn="l"/>
            <a:r>
              <a:rPr lang="en-US" sz="1600" b="1" dirty="0"/>
              <a:t>2012</a:t>
            </a:r>
          </a:p>
        </p:txBody>
      </p:sp>
      <p:sp>
        <p:nvSpPr>
          <p:cNvPr id="5" name="TextBox 4">
            <a:extLst>
              <a:ext uri="{FF2B5EF4-FFF2-40B4-BE49-F238E27FC236}">
                <a16:creationId xmlns:a16="http://schemas.microsoft.com/office/drawing/2014/main" id="{2EA1FA3B-360E-4189-A028-434FF498B537}"/>
              </a:ext>
            </a:extLst>
          </p:cNvPr>
          <p:cNvSpPr txBox="1"/>
          <p:nvPr/>
        </p:nvSpPr>
        <p:spPr>
          <a:xfrm>
            <a:off x="1676953" y="2455497"/>
            <a:ext cx="474489" cy="246221"/>
          </a:xfrm>
          <a:prstGeom prst="rect">
            <a:avLst/>
          </a:prstGeom>
          <a:noFill/>
        </p:spPr>
        <p:txBody>
          <a:bodyPr wrap="none" lIns="0" tIns="0" rIns="0" bIns="0" rtlCol="0">
            <a:spAutoFit/>
          </a:bodyPr>
          <a:lstStyle/>
          <a:p>
            <a:pPr algn="l"/>
            <a:r>
              <a:rPr lang="en-US" sz="1600" b="1" dirty="0"/>
              <a:t>2014</a:t>
            </a:r>
          </a:p>
        </p:txBody>
      </p:sp>
      <p:sp>
        <p:nvSpPr>
          <p:cNvPr id="6" name="TextBox 5">
            <a:extLst>
              <a:ext uri="{FF2B5EF4-FFF2-40B4-BE49-F238E27FC236}">
                <a16:creationId xmlns:a16="http://schemas.microsoft.com/office/drawing/2014/main" id="{0495ADFF-B47A-4446-B943-8B849702E8EB}"/>
              </a:ext>
            </a:extLst>
          </p:cNvPr>
          <p:cNvSpPr txBox="1"/>
          <p:nvPr/>
        </p:nvSpPr>
        <p:spPr>
          <a:xfrm>
            <a:off x="2998616" y="3297090"/>
            <a:ext cx="474489" cy="246221"/>
          </a:xfrm>
          <a:prstGeom prst="rect">
            <a:avLst/>
          </a:prstGeom>
          <a:noFill/>
        </p:spPr>
        <p:txBody>
          <a:bodyPr wrap="none" lIns="0" tIns="0" rIns="0" bIns="0" rtlCol="0">
            <a:spAutoFit/>
          </a:bodyPr>
          <a:lstStyle/>
          <a:p>
            <a:pPr algn="l"/>
            <a:r>
              <a:rPr lang="en-US" sz="1600" b="1" dirty="0"/>
              <a:t>2015</a:t>
            </a:r>
          </a:p>
        </p:txBody>
      </p:sp>
      <p:sp>
        <p:nvSpPr>
          <p:cNvPr id="7" name="TextBox 6">
            <a:extLst>
              <a:ext uri="{FF2B5EF4-FFF2-40B4-BE49-F238E27FC236}">
                <a16:creationId xmlns:a16="http://schemas.microsoft.com/office/drawing/2014/main" id="{D7F9FAEA-B8B6-4E61-993A-235966685931}"/>
              </a:ext>
            </a:extLst>
          </p:cNvPr>
          <p:cNvSpPr txBox="1"/>
          <p:nvPr/>
        </p:nvSpPr>
        <p:spPr>
          <a:xfrm>
            <a:off x="4364854" y="4217591"/>
            <a:ext cx="474489" cy="246221"/>
          </a:xfrm>
          <a:prstGeom prst="rect">
            <a:avLst/>
          </a:prstGeom>
          <a:noFill/>
        </p:spPr>
        <p:txBody>
          <a:bodyPr wrap="none" lIns="0" tIns="0" rIns="0" bIns="0" rtlCol="0">
            <a:spAutoFit/>
          </a:bodyPr>
          <a:lstStyle/>
          <a:p>
            <a:pPr algn="ctr"/>
            <a:r>
              <a:rPr lang="en-US" sz="1600" b="1" dirty="0"/>
              <a:t>2017</a:t>
            </a:r>
          </a:p>
        </p:txBody>
      </p:sp>
      <p:sp>
        <p:nvSpPr>
          <p:cNvPr id="24" name="Content Placeholder 36">
            <a:extLst>
              <a:ext uri="{FF2B5EF4-FFF2-40B4-BE49-F238E27FC236}">
                <a16:creationId xmlns:a16="http://schemas.microsoft.com/office/drawing/2014/main" id="{5AF8BC2C-CFB7-4F3F-8A0E-AE5B149A4A47}"/>
              </a:ext>
            </a:extLst>
          </p:cNvPr>
          <p:cNvSpPr txBox="1">
            <a:spLocks/>
          </p:cNvSpPr>
          <p:nvPr/>
        </p:nvSpPr>
        <p:spPr>
          <a:xfrm>
            <a:off x="2386347" y="1487443"/>
            <a:ext cx="8084562" cy="73866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400" spc="-100" dirty="0">
                <a:ln w="3175">
                  <a:noFill/>
                </a:ln>
                <a:solidFill>
                  <a:srgbClr val="44546A"/>
                </a:solidFill>
                <a:latin typeface="+mj-lt"/>
              </a:rPr>
              <a:t>Build on the “battle-tested” platform used to power reliable and fast global services at Microsoft that </a:t>
            </a:r>
            <a:r>
              <a:rPr lang="en-US" sz="2400" spc="-100" dirty="0" err="1">
                <a:ln w="3175">
                  <a:noFill/>
                </a:ln>
                <a:solidFill>
                  <a:srgbClr val="44546A"/>
                </a:solidFill>
                <a:latin typeface="+mj-lt"/>
              </a:rPr>
              <a:t>instantlys</a:t>
            </a:r>
            <a:r>
              <a:rPr lang="en-US" sz="2400" spc="-100" dirty="0">
                <a:ln w="3175">
                  <a:noFill/>
                </a:ln>
                <a:solidFill>
                  <a:srgbClr val="44546A"/>
                </a:solidFill>
                <a:latin typeface="+mj-lt"/>
              </a:rPr>
              <a:t> scale on demand</a:t>
            </a:r>
          </a:p>
        </p:txBody>
      </p:sp>
      <p:sp>
        <p:nvSpPr>
          <p:cNvPr id="28" name="TextBox 27">
            <a:extLst>
              <a:ext uri="{FF2B5EF4-FFF2-40B4-BE49-F238E27FC236}">
                <a16:creationId xmlns:a16="http://schemas.microsoft.com/office/drawing/2014/main" id="{2FC98325-A07E-4980-A6F5-FB6338A053FA}"/>
              </a:ext>
            </a:extLst>
          </p:cNvPr>
          <p:cNvSpPr txBox="1"/>
          <p:nvPr/>
        </p:nvSpPr>
        <p:spPr>
          <a:xfrm>
            <a:off x="5867753" y="3796345"/>
            <a:ext cx="6328038" cy="923330"/>
          </a:xfrm>
          <a:prstGeom prst="rect">
            <a:avLst/>
          </a:prstGeom>
          <a:noFill/>
        </p:spPr>
        <p:txBody>
          <a:bodyPr wrap="square">
            <a:spAutoFit/>
          </a:bodyPr>
          <a:lstStyle/>
          <a:p>
            <a:r>
              <a:rPr lang="en-US" dirty="0">
                <a:solidFill>
                  <a:srgbClr val="4C4C4C"/>
                </a:solidFill>
                <a:latin typeface="Helvetica" panose="020B0604020202020204" pitchFamily="34" charset="0"/>
              </a:rPr>
              <a:t>Azure’s </a:t>
            </a:r>
            <a:r>
              <a:rPr lang="en-US" b="0" i="0" dirty="0">
                <a:solidFill>
                  <a:srgbClr val="4C4C4C"/>
                </a:solidFill>
                <a:effectLst/>
                <a:latin typeface="Helvetica" panose="020B0604020202020204" pitchFamily="34" charset="0"/>
              </a:rPr>
              <a:t>massive capacity, an expansive network backbone, rich peering and strong stance on security improved LinkedIn’s availability, reduced median PLT by over 20%  </a:t>
            </a:r>
            <a:endParaRPr lang="en-US" dirty="0"/>
          </a:p>
        </p:txBody>
      </p:sp>
      <p:sp>
        <p:nvSpPr>
          <p:cNvPr id="10" name="Freeform 273">
            <a:extLst>
              <a:ext uri="{FF2B5EF4-FFF2-40B4-BE49-F238E27FC236}">
                <a16:creationId xmlns:a16="http://schemas.microsoft.com/office/drawing/2014/main" id="{C1D78722-0BC7-4423-B2E7-780F7AD0AB24}"/>
              </a:ext>
            </a:extLst>
          </p:cNvPr>
          <p:cNvSpPr>
            <a:spLocks noChangeArrowheads="1"/>
          </p:cNvSpPr>
          <p:nvPr/>
        </p:nvSpPr>
        <p:spPr bwMode="auto">
          <a:xfrm rot="5400000">
            <a:off x="5317782" y="5437954"/>
            <a:ext cx="1515644" cy="1324449"/>
          </a:xfrm>
          <a:custGeom>
            <a:avLst/>
            <a:gdLst>
              <a:gd name="T0" fmla="*/ 298 w 1921"/>
              <a:gd name="T1" fmla="*/ 1380 h 1679"/>
              <a:gd name="T2" fmla="*/ 298 w 1921"/>
              <a:gd name="T3" fmla="*/ 1380 h 1679"/>
              <a:gd name="T4" fmla="*/ 298 w 1921"/>
              <a:gd name="T5" fmla="*/ 299 h 1679"/>
              <a:gd name="T6" fmla="*/ 298 w 1921"/>
              <a:gd name="T7" fmla="*/ 299 h 1679"/>
              <a:gd name="T8" fmla="*/ 1379 w 1921"/>
              <a:gd name="T9" fmla="*/ 299 h 1679"/>
              <a:gd name="T10" fmla="*/ 1920 w 1921"/>
              <a:gd name="T11" fmla="*/ 839 h 1679"/>
              <a:gd name="T12" fmla="*/ 1379 w 1921"/>
              <a:gd name="T13" fmla="*/ 1380 h 1679"/>
              <a:gd name="T14" fmla="*/ 1379 w 1921"/>
              <a:gd name="T15" fmla="*/ 1380 h 1679"/>
              <a:gd name="T16" fmla="*/ 298 w 1921"/>
              <a:gd name="T17" fmla="*/ 1380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1" h="1679">
                <a:moveTo>
                  <a:pt x="298" y="1380"/>
                </a:moveTo>
                <a:lnTo>
                  <a:pt x="298" y="1380"/>
                </a:lnTo>
                <a:cubicBezTo>
                  <a:pt x="0" y="1082"/>
                  <a:pt x="0" y="597"/>
                  <a:pt x="298" y="299"/>
                </a:cubicBezTo>
                <a:lnTo>
                  <a:pt x="298" y="299"/>
                </a:lnTo>
                <a:cubicBezTo>
                  <a:pt x="596" y="0"/>
                  <a:pt x="1081" y="0"/>
                  <a:pt x="1379" y="299"/>
                </a:cubicBezTo>
                <a:lnTo>
                  <a:pt x="1920" y="839"/>
                </a:lnTo>
                <a:lnTo>
                  <a:pt x="1379" y="1380"/>
                </a:lnTo>
                <a:lnTo>
                  <a:pt x="1379" y="1380"/>
                </a:lnTo>
                <a:cubicBezTo>
                  <a:pt x="1081" y="1678"/>
                  <a:pt x="596" y="1678"/>
                  <a:pt x="298" y="1380"/>
                </a:cubicBezTo>
              </a:path>
            </a:pathLst>
          </a:custGeom>
          <a:solidFill>
            <a:schemeClr val="tx1"/>
          </a:solidFill>
          <a:ln>
            <a:noFill/>
          </a:ln>
          <a:effectLst/>
        </p:spPr>
        <p:txBody>
          <a:bodyPr wrap="none"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6530" b="0" i="0" u="none" strike="noStrike" kern="0" cap="none" spc="0" normalizeH="0" baseline="0" noProof="0" dirty="0">
              <a:ln>
                <a:noFill/>
              </a:ln>
              <a:solidFill>
                <a:srgbClr val="7F7F7F"/>
              </a:solidFill>
              <a:effectLst/>
              <a:uLnTx/>
              <a:uFillTx/>
              <a:latin typeface="Lato Light" panose="020F0502020204030203" pitchFamily="34" charset="0"/>
            </a:endParaRPr>
          </a:p>
        </p:txBody>
      </p:sp>
      <p:sp>
        <p:nvSpPr>
          <p:cNvPr id="11" name="TextBox 10">
            <a:extLst>
              <a:ext uri="{FF2B5EF4-FFF2-40B4-BE49-F238E27FC236}">
                <a16:creationId xmlns:a16="http://schemas.microsoft.com/office/drawing/2014/main" id="{67762177-916D-423C-93C2-92A82601D5F7}"/>
              </a:ext>
            </a:extLst>
          </p:cNvPr>
          <p:cNvSpPr txBox="1"/>
          <p:nvPr/>
        </p:nvSpPr>
        <p:spPr>
          <a:xfrm>
            <a:off x="5860278" y="5079884"/>
            <a:ext cx="474489" cy="246221"/>
          </a:xfrm>
          <a:prstGeom prst="rect">
            <a:avLst/>
          </a:prstGeom>
          <a:noFill/>
        </p:spPr>
        <p:txBody>
          <a:bodyPr wrap="none" lIns="0" tIns="0" rIns="0" bIns="0" rtlCol="0">
            <a:spAutoFit/>
          </a:bodyPr>
          <a:lstStyle/>
          <a:p>
            <a:pPr algn="ctr"/>
            <a:r>
              <a:rPr lang="en-US" sz="1600" b="1" dirty="0"/>
              <a:t>2020</a:t>
            </a:r>
          </a:p>
        </p:txBody>
      </p:sp>
      <p:pic>
        <p:nvPicPr>
          <p:cNvPr id="4098" name="Picture 2" descr="See the source image">
            <a:extLst>
              <a:ext uri="{FF2B5EF4-FFF2-40B4-BE49-F238E27FC236}">
                <a16:creationId xmlns:a16="http://schemas.microsoft.com/office/drawing/2014/main" id="{4653105D-E55A-46C3-8A3A-55C41FB8A9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3310" y="5733315"/>
            <a:ext cx="594366" cy="59436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ee the source image">
            <a:extLst>
              <a:ext uri="{FF2B5EF4-FFF2-40B4-BE49-F238E27FC236}">
                <a16:creationId xmlns:a16="http://schemas.microsoft.com/office/drawing/2014/main" id="{89AB5D54-6C27-4949-A8EA-E629C0B770A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893860" y="3843571"/>
            <a:ext cx="562470" cy="55598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8286540-F9F2-4102-A2EA-E76650838693}"/>
              </a:ext>
            </a:extLst>
          </p:cNvPr>
          <p:cNvSpPr txBox="1"/>
          <p:nvPr/>
        </p:nvSpPr>
        <p:spPr>
          <a:xfrm>
            <a:off x="4207447" y="2564305"/>
            <a:ext cx="6762464" cy="923330"/>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dirty="0">
                <a:solidFill>
                  <a:srgbClr val="4C4C4C"/>
                </a:solidFill>
                <a:latin typeface="Helvetica" panose="020B0604020202020204" pitchFamily="34" charset="0"/>
              </a:rPr>
              <a:t>Azure’s content delivery network enables Bing to operate at scale with competitive performance while also scaling agile development across many independent microservices. </a:t>
            </a:r>
          </a:p>
        </p:txBody>
      </p:sp>
      <p:pic>
        <p:nvPicPr>
          <p:cNvPr id="8" name="Picture 7">
            <a:extLst>
              <a:ext uri="{FF2B5EF4-FFF2-40B4-BE49-F238E27FC236}">
                <a16:creationId xmlns:a16="http://schemas.microsoft.com/office/drawing/2014/main" id="{D42FB8A7-CAAB-4037-A886-18C99FABF7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40691" y="5311208"/>
            <a:ext cx="904097" cy="415397"/>
          </a:xfrm>
          <a:prstGeom prst="rect">
            <a:avLst/>
          </a:prstGeom>
        </p:spPr>
      </p:pic>
      <p:pic>
        <p:nvPicPr>
          <p:cNvPr id="9" name="Picture 8">
            <a:extLst>
              <a:ext uri="{FF2B5EF4-FFF2-40B4-BE49-F238E27FC236}">
                <a16:creationId xmlns:a16="http://schemas.microsoft.com/office/drawing/2014/main" id="{911D4729-1D51-4090-9FD7-A96B2FA6E69D}"/>
              </a:ext>
            </a:extLst>
          </p:cNvPr>
          <p:cNvPicPr>
            <a:picLocks noChangeAspect="1"/>
          </p:cNvPicPr>
          <p:nvPr/>
        </p:nvPicPr>
        <p:blipFill>
          <a:blip r:embed="rId12"/>
          <a:stretch>
            <a:fillRect/>
          </a:stretch>
        </p:blipFill>
        <p:spPr>
          <a:xfrm>
            <a:off x="9096241" y="5356965"/>
            <a:ext cx="313674" cy="312229"/>
          </a:xfrm>
          <a:prstGeom prst="rect">
            <a:avLst/>
          </a:prstGeom>
        </p:spPr>
      </p:pic>
      <p:pic>
        <p:nvPicPr>
          <p:cNvPr id="12" name="Picture 11">
            <a:extLst>
              <a:ext uri="{FF2B5EF4-FFF2-40B4-BE49-F238E27FC236}">
                <a16:creationId xmlns:a16="http://schemas.microsoft.com/office/drawing/2014/main" id="{B06C01B4-7EA6-417B-B6B0-C470CC373F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15214" y="5291980"/>
            <a:ext cx="850251" cy="453851"/>
          </a:xfrm>
          <a:prstGeom prst="rect">
            <a:avLst/>
          </a:prstGeom>
        </p:spPr>
      </p:pic>
      <p:pic>
        <p:nvPicPr>
          <p:cNvPr id="13" name="Picture 12">
            <a:extLst>
              <a:ext uri="{FF2B5EF4-FFF2-40B4-BE49-F238E27FC236}">
                <a16:creationId xmlns:a16="http://schemas.microsoft.com/office/drawing/2014/main" id="{49D8F777-4ED5-4CDB-A09C-6038B08EED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78112" y="6166264"/>
            <a:ext cx="906257" cy="226565"/>
          </a:xfrm>
          <a:prstGeom prst="rect">
            <a:avLst/>
          </a:prstGeom>
        </p:spPr>
      </p:pic>
      <p:pic>
        <p:nvPicPr>
          <p:cNvPr id="14" name="Picture 2" descr="MSN 2014">
            <a:extLst>
              <a:ext uri="{FF2B5EF4-FFF2-40B4-BE49-F238E27FC236}">
                <a16:creationId xmlns:a16="http://schemas.microsoft.com/office/drawing/2014/main" id="{257BFB1B-925D-47A1-AE32-9F7B9CE93A1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61702" y="5759462"/>
            <a:ext cx="543455" cy="2352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BA0092E-31FC-4133-ADE4-B9AF383328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78112" y="5777334"/>
            <a:ext cx="543455" cy="238679"/>
          </a:xfrm>
          <a:prstGeom prst="rect">
            <a:avLst/>
          </a:prstGeom>
        </p:spPr>
      </p:pic>
      <p:pic>
        <p:nvPicPr>
          <p:cNvPr id="16" name="Picture 15">
            <a:extLst>
              <a:ext uri="{FF2B5EF4-FFF2-40B4-BE49-F238E27FC236}">
                <a16:creationId xmlns:a16="http://schemas.microsoft.com/office/drawing/2014/main" id="{579792CF-80DD-49DD-86DE-F8B0EFE41A4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31791" y="6116117"/>
            <a:ext cx="1099717" cy="341804"/>
          </a:xfrm>
          <a:prstGeom prst="rect">
            <a:avLst/>
          </a:prstGeom>
        </p:spPr>
      </p:pic>
      <p:pic>
        <p:nvPicPr>
          <p:cNvPr id="17" name="Picture 16">
            <a:extLst>
              <a:ext uri="{FF2B5EF4-FFF2-40B4-BE49-F238E27FC236}">
                <a16:creationId xmlns:a16="http://schemas.microsoft.com/office/drawing/2014/main" id="{E4E2901D-B19B-47E1-B0E1-8EB6FA14C00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434575" y="5767385"/>
            <a:ext cx="1025653" cy="228693"/>
          </a:xfrm>
          <a:prstGeom prst="rect">
            <a:avLst/>
          </a:prstGeom>
        </p:spPr>
      </p:pic>
      <p:pic>
        <p:nvPicPr>
          <p:cNvPr id="18" name="Picture 17">
            <a:extLst>
              <a:ext uri="{FF2B5EF4-FFF2-40B4-BE49-F238E27FC236}">
                <a16:creationId xmlns:a16="http://schemas.microsoft.com/office/drawing/2014/main" id="{AF44EEED-DC02-412C-817C-4773FB9E096D}"/>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4380" b="94161" l="2273" r="97727">
                        <a14:foregroundMark x1="22403" y1="24818" x2="23701" y2="85401"/>
                        <a14:foregroundMark x1="30519" y1="70803" x2="39935" y2="71533"/>
                        <a14:foregroundMark x1="84740" y1="32117" x2="86039" y2="32117"/>
                      </a14:backgroundRemoval>
                    </a14:imgEffect>
                  </a14:imgLayer>
                </a14:imgProps>
              </a:ext>
            </a:extLst>
          </a:blip>
          <a:srcRect l="52206"/>
          <a:stretch/>
        </p:blipFill>
        <p:spPr>
          <a:xfrm>
            <a:off x="11206632" y="5700170"/>
            <a:ext cx="339374" cy="315843"/>
          </a:xfrm>
          <a:prstGeom prst="rect">
            <a:avLst/>
          </a:prstGeom>
        </p:spPr>
      </p:pic>
      <p:pic>
        <p:nvPicPr>
          <p:cNvPr id="19" name="Picture 18" descr="A close up of a sign&#10;&#10;Description generated with high confidence">
            <a:extLst>
              <a:ext uri="{FF2B5EF4-FFF2-40B4-BE49-F238E27FC236}">
                <a16:creationId xmlns:a16="http://schemas.microsoft.com/office/drawing/2014/main" id="{9A2BEE6F-05C8-43BA-817A-052B819C4D0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345393" y="5383518"/>
            <a:ext cx="261623" cy="302770"/>
          </a:xfrm>
          <a:prstGeom prst="rect">
            <a:avLst/>
          </a:prstGeom>
        </p:spPr>
      </p:pic>
      <p:pic>
        <p:nvPicPr>
          <p:cNvPr id="20" name="Picture 19">
            <a:extLst>
              <a:ext uri="{FF2B5EF4-FFF2-40B4-BE49-F238E27FC236}">
                <a16:creationId xmlns:a16="http://schemas.microsoft.com/office/drawing/2014/main" id="{36B33B5D-89AA-4FE1-A86E-027E954F22E6}"/>
              </a:ext>
            </a:extLst>
          </p:cNvPr>
          <p:cNvPicPr>
            <a:picLocks noChangeAspect="1"/>
          </p:cNvPicPr>
          <p:nvPr/>
        </p:nvPicPr>
        <p:blipFill rotWithShape="1">
          <a:blip r:embed="rId22">
            <a:extLst>
              <a:ext uri="{28A0092B-C50C-407E-A947-70E740481C1C}">
                <a14:useLocalDpi xmlns:a14="http://schemas.microsoft.com/office/drawing/2010/main" val="0"/>
              </a:ext>
            </a:extLst>
          </a:blip>
          <a:srcRect t="28681" r="72809" b="27784"/>
          <a:stretch/>
        </p:blipFill>
        <p:spPr>
          <a:xfrm>
            <a:off x="8923041" y="5719283"/>
            <a:ext cx="410060" cy="328270"/>
          </a:xfrm>
          <a:prstGeom prst="rect">
            <a:avLst/>
          </a:prstGeom>
        </p:spPr>
      </p:pic>
      <p:pic>
        <p:nvPicPr>
          <p:cNvPr id="21" name="Picture 20">
            <a:extLst>
              <a:ext uri="{FF2B5EF4-FFF2-40B4-BE49-F238E27FC236}">
                <a16:creationId xmlns:a16="http://schemas.microsoft.com/office/drawing/2014/main" id="{547F38D3-4744-4DB9-8753-7E28E8C377C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614467" y="5299043"/>
            <a:ext cx="1046119" cy="508923"/>
          </a:xfrm>
          <a:prstGeom prst="rect">
            <a:avLst/>
          </a:prstGeom>
        </p:spPr>
      </p:pic>
      <p:pic>
        <p:nvPicPr>
          <p:cNvPr id="22" name="Picture 21">
            <a:extLst>
              <a:ext uri="{FF2B5EF4-FFF2-40B4-BE49-F238E27FC236}">
                <a16:creationId xmlns:a16="http://schemas.microsoft.com/office/drawing/2014/main" id="{548B2445-4EE5-4525-82A5-30B087B885B2}"/>
              </a:ext>
            </a:extLst>
          </p:cNvPr>
          <p:cNvPicPr>
            <a:picLocks noChangeAspect="1"/>
          </p:cNvPicPr>
          <p:nvPr/>
        </p:nvPicPr>
        <p:blipFill>
          <a:blip r:embed="rId24"/>
          <a:stretch>
            <a:fillRect/>
          </a:stretch>
        </p:blipFill>
        <p:spPr>
          <a:xfrm>
            <a:off x="10378930" y="6177322"/>
            <a:ext cx="780280" cy="193184"/>
          </a:xfrm>
          <a:prstGeom prst="rect">
            <a:avLst/>
          </a:prstGeom>
        </p:spPr>
      </p:pic>
      <p:pic>
        <p:nvPicPr>
          <p:cNvPr id="30" name="Picture 29">
            <a:extLst>
              <a:ext uri="{FF2B5EF4-FFF2-40B4-BE49-F238E27FC236}">
                <a16:creationId xmlns:a16="http://schemas.microsoft.com/office/drawing/2014/main" id="{2B4D4A48-11D6-4BF8-B68F-B302968557AF}"/>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4380" b="94161" l="2273" r="97727">
                        <a14:foregroundMark x1="22403" y1="24818" x2="23701" y2="85401"/>
                        <a14:foregroundMark x1="30519" y1="70803" x2="39935" y2="71533"/>
                        <a14:foregroundMark x1="84740" y1="32117" x2="86039" y2="32117"/>
                      </a14:backgroundRemoval>
                    </a14:imgEffect>
                  </a14:imgLayer>
                </a14:imgProps>
              </a:ext>
            </a:extLst>
          </a:blip>
          <a:srcRect r="47799"/>
          <a:stretch/>
        </p:blipFill>
        <p:spPr>
          <a:xfrm>
            <a:off x="11206632" y="6116117"/>
            <a:ext cx="370660" cy="315843"/>
          </a:xfrm>
          <a:prstGeom prst="rect">
            <a:avLst/>
          </a:prstGeom>
        </p:spPr>
      </p:pic>
    </p:spTree>
    <p:extLst>
      <p:ext uri="{BB962C8B-B14F-4D97-AF65-F5344CB8AC3E}">
        <p14:creationId xmlns:p14="http://schemas.microsoft.com/office/powerpoint/2010/main" val="72417049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13FE1-6012-4054-8E37-02724F9080E2}"/>
              </a:ext>
            </a:extLst>
          </p:cNvPr>
          <p:cNvSpPr>
            <a:spLocks noGrp="1"/>
          </p:cNvSpPr>
          <p:nvPr>
            <p:ph type="title"/>
          </p:nvPr>
        </p:nvSpPr>
        <p:spPr/>
        <p:txBody>
          <a:bodyPr/>
          <a:lstStyle/>
          <a:p>
            <a:r>
              <a:rPr lang="en-US"/>
              <a:t>LinkedIn on Azure Front Door</a:t>
            </a:r>
          </a:p>
        </p:txBody>
      </p:sp>
      <p:pic>
        <p:nvPicPr>
          <p:cNvPr id="2050" name="Picture 2" descr="global-map-showing-mean-android-page-load-time-improvement-by-region">
            <a:extLst>
              <a:ext uri="{FF2B5EF4-FFF2-40B4-BE49-F238E27FC236}">
                <a16:creationId xmlns:a16="http://schemas.microsoft.com/office/drawing/2014/main" id="{BE96A890-2669-4332-BB06-15E3E7B4B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9046" y="4410383"/>
            <a:ext cx="4073978" cy="228142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38A45BC8-3BA5-43CE-AF02-60EAD068AB13}"/>
              </a:ext>
            </a:extLst>
          </p:cNvPr>
          <p:cNvSpPr txBox="1">
            <a:spLocks/>
          </p:cNvSpPr>
          <p:nvPr/>
        </p:nvSpPr>
        <p:spPr>
          <a:xfrm>
            <a:off x="473631" y="2985765"/>
            <a:ext cx="6324808" cy="122719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1800">
                <a:solidFill>
                  <a:srgbClr val="424242"/>
                </a:solidFill>
                <a:latin typeface="Gartner sans"/>
              </a:rPr>
              <a:t>AFD improves LinkedIn’s availability through </a:t>
            </a:r>
            <a:r>
              <a:rPr lang="en-US" sz="1800" b="1">
                <a:solidFill>
                  <a:srgbClr val="424242"/>
                </a:solidFill>
                <a:latin typeface="Gartner sans"/>
              </a:rPr>
              <a:t>strong peering relationships, dedicated private connectivity </a:t>
            </a:r>
            <a:r>
              <a:rPr lang="en-US" sz="1800">
                <a:solidFill>
                  <a:srgbClr val="424242"/>
                </a:solidFill>
                <a:latin typeface="Gartner sans"/>
              </a:rPr>
              <a:t>that bypasses the public internet, </a:t>
            </a:r>
            <a:r>
              <a:rPr lang="en-US" sz="1800" b="1">
                <a:solidFill>
                  <a:srgbClr val="424242"/>
                </a:solidFill>
                <a:latin typeface="Gartner sans"/>
              </a:rPr>
              <a:t>insulating Microsoft’s connections from internet instability</a:t>
            </a:r>
            <a:r>
              <a:rPr lang="en-US" sz="1800">
                <a:solidFill>
                  <a:srgbClr val="424242"/>
                </a:solidFill>
                <a:latin typeface="Gartner sans"/>
              </a:rPr>
              <a:t>. Something cost prohibitive for LinkedIn to do.</a:t>
            </a:r>
          </a:p>
          <a:p>
            <a:pPr marL="0" indent="0">
              <a:buFont typeface="Wingdings" panose="05000000000000000000" pitchFamily="2" charset="2"/>
              <a:buNone/>
            </a:pPr>
            <a:endParaRPr lang="en-US" sz="1800">
              <a:solidFill>
                <a:srgbClr val="424242"/>
              </a:solidFill>
              <a:latin typeface="Gartner sans"/>
            </a:endParaRPr>
          </a:p>
        </p:txBody>
      </p:sp>
      <p:sp>
        <p:nvSpPr>
          <p:cNvPr id="7" name="TextBox 6">
            <a:extLst>
              <a:ext uri="{FF2B5EF4-FFF2-40B4-BE49-F238E27FC236}">
                <a16:creationId xmlns:a16="http://schemas.microsoft.com/office/drawing/2014/main" id="{886CB97E-D188-409E-B9DF-7E3042F2B489}"/>
              </a:ext>
            </a:extLst>
          </p:cNvPr>
          <p:cNvSpPr txBox="1"/>
          <p:nvPr/>
        </p:nvSpPr>
        <p:spPr>
          <a:xfrm>
            <a:off x="473631" y="1366410"/>
            <a:ext cx="6534955" cy="1421928"/>
          </a:xfrm>
          <a:prstGeom prst="rect">
            <a:avLst/>
          </a:prstGeom>
          <a:noFill/>
        </p:spPr>
        <p:txBody>
          <a:bodyPr wrap="square">
            <a:spAutoFit/>
          </a:bodyPr>
          <a:lstStyle/>
          <a:p>
            <a:pPr marR="0" lvl="0" indent="0" fontAlgn="auto">
              <a:lnSpc>
                <a:spcPct val="90000"/>
              </a:lnSpc>
              <a:spcBef>
                <a:spcPts val="0"/>
              </a:spcBef>
              <a:spcAft>
                <a:spcPts val="600"/>
              </a:spcAft>
              <a:buClrTx/>
              <a:buSzTx/>
              <a:buFontTx/>
              <a:buNone/>
              <a:tabLst/>
              <a:defRPr/>
            </a:pPr>
            <a:r>
              <a:rPr lang="en-US" sz="2400" spc="-100">
                <a:ln w="3175">
                  <a:noFill/>
                </a:ln>
                <a:solidFill>
                  <a:srgbClr val="44546A"/>
                </a:solidFill>
                <a:latin typeface="+mj-lt"/>
                <a:cs typeface="Segoe UI" pitchFamily="34" charset="0"/>
              </a:rPr>
              <a:t>Azure Front Door’s global network of 165+ </a:t>
            </a:r>
            <a:r>
              <a:rPr lang="en-US" sz="2400" spc="-100" err="1">
                <a:ln w="3175">
                  <a:noFill/>
                </a:ln>
                <a:solidFill>
                  <a:srgbClr val="44546A"/>
                </a:solidFill>
                <a:latin typeface="+mj-lt"/>
                <a:cs typeface="Segoe UI" pitchFamily="34" charset="0"/>
              </a:rPr>
              <a:t>PoPs</a:t>
            </a:r>
            <a:r>
              <a:rPr lang="en-US" sz="2400" spc="-100">
                <a:ln w="3175">
                  <a:noFill/>
                </a:ln>
                <a:solidFill>
                  <a:srgbClr val="44546A"/>
                </a:solidFill>
                <a:latin typeface="+mj-lt"/>
                <a:cs typeface="Segoe UI" pitchFamily="34" charset="0"/>
              </a:rPr>
              <a:t>, massive capacity, an expansive network backbone improved LinkedIn’s availability, </a:t>
            </a:r>
            <a:r>
              <a:rPr lang="en-US" sz="2400" u="sng" spc="-100">
                <a:ln w="3175">
                  <a:noFill/>
                </a:ln>
                <a:solidFill>
                  <a:srgbClr val="44546A"/>
                </a:solidFill>
                <a:latin typeface="+mj-lt"/>
                <a:cs typeface="Segoe UI" pitchFamily="34" charset="0"/>
              </a:rPr>
              <a:t>reduced median PLT by up to 25% </a:t>
            </a:r>
          </a:p>
        </p:txBody>
      </p:sp>
      <p:pic>
        <p:nvPicPr>
          <p:cNvPr id="4098" name="Picture 2" descr="See the source image">
            <a:extLst>
              <a:ext uri="{FF2B5EF4-FFF2-40B4-BE49-F238E27FC236}">
                <a16:creationId xmlns:a16="http://schemas.microsoft.com/office/drawing/2014/main" id="{1DEB51B5-A9AE-4623-BFF6-5F700650F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8584" y="551134"/>
            <a:ext cx="3067050" cy="30670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40A5C88-0F6F-473A-A14D-EB541B973203}"/>
              </a:ext>
            </a:extLst>
          </p:cNvPr>
          <p:cNvSpPr txBox="1"/>
          <p:nvPr/>
        </p:nvSpPr>
        <p:spPr>
          <a:xfrm>
            <a:off x="7805053" y="5854168"/>
            <a:ext cx="4014109" cy="646331"/>
          </a:xfrm>
          <a:prstGeom prst="rect">
            <a:avLst/>
          </a:prstGeom>
          <a:noFill/>
        </p:spPr>
        <p:txBody>
          <a:bodyPr wrap="square">
            <a:spAutoFit/>
          </a:bodyPr>
          <a:lstStyle/>
          <a:p>
            <a:pPr algn="ctr"/>
            <a:r>
              <a:rPr lang="en-US"/>
              <a:t>Read the blog:</a:t>
            </a:r>
          </a:p>
          <a:p>
            <a:pPr algn="ctr"/>
            <a:r>
              <a:rPr lang="en-US">
                <a:hlinkClick r:id="rId4"/>
              </a:rPr>
              <a:t>http://aka.ms/linkedin-on-afd</a:t>
            </a:r>
            <a:r>
              <a:rPr lang="en-US"/>
              <a:t> </a:t>
            </a:r>
          </a:p>
        </p:txBody>
      </p:sp>
      <p:sp>
        <p:nvSpPr>
          <p:cNvPr id="10" name="TextBox 9">
            <a:extLst>
              <a:ext uri="{FF2B5EF4-FFF2-40B4-BE49-F238E27FC236}">
                <a16:creationId xmlns:a16="http://schemas.microsoft.com/office/drawing/2014/main" id="{909770B0-AFAC-485A-9F2E-20F9CC5E8074}"/>
              </a:ext>
            </a:extLst>
          </p:cNvPr>
          <p:cNvSpPr txBox="1"/>
          <p:nvPr/>
        </p:nvSpPr>
        <p:spPr>
          <a:xfrm>
            <a:off x="7775119" y="3843624"/>
            <a:ext cx="4073978" cy="1692771"/>
          </a:xfrm>
          <a:prstGeom prst="rect">
            <a:avLst/>
          </a:prstGeom>
          <a:noFill/>
        </p:spPr>
        <p:txBody>
          <a:bodyPr wrap="square">
            <a:spAutoFit/>
          </a:bodyPr>
          <a:lstStyle/>
          <a:p>
            <a:pPr algn="ctr" defTabSz="932472" fontAlgn="base">
              <a:spcBef>
                <a:spcPts val="600"/>
              </a:spcBef>
              <a:spcAft>
                <a:spcPct val="0"/>
              </a:spcAft>
            </a:pPr>
            <a:r>
              <a:rPr lang="en-US" sz="1600">
                <a:solidFill>
                  <a:schemeClr val="accent5"/>
                </a:solidFill>
                <a:ea typeface="Segoe UI" pitchFamily="34" charset="0"/>
                <a:cs typeface="Segoe UI" pitchFamily="34" charset="0"/>
              </a:rPr>
              <a:t>Global users in 245 countries</a:t>
            </a:r>
          </a:p>
          <a:p>
            <a:pPr algn="ctr" defTabSz="932472" fontAlgn="base">
              <a:spcBef>
                <a:spcPts val="600"/>
              </a:spcBef>
              <a:spcAft>
                <a:spcPct val="0"/>
              </a:spcAft>
            </a:pPr>
            <a:r>
              <a:rPr lang="en-US" sz="1600">
                <a:solidFill>
                  <a:schemeClr val="accent5"/>
                </a:solidFill>
                <a:ea typeface="Segoe UI" pitchFamily="34" charset="0"/>
                <a:cs typeface="Segoe UI" pitchFamily="34" charset="0"/>
              </a:rPr>
              <a:t>600,000+ HTTPS requests/sec peak</a:t>
            </a:r>
          </a:p>
          <a:p>
            <a:pPr algn="ctr" defTabSz="932472" fontAlgn="base">
              <a:spcBef>
                <a:spcPts val="600"/>
              </a:spcBef>
              <a:spcAft>
                <a:spcPct val="0"/>
              </a:spcAft>
            </a:pPr>
            <a:r>
              <a:rPr lang="en-US" sz="1600">
                <a:solidFill>
                  <a:schemeClr val="accent5"/>
                </a:solidFill>
                <a:ea typeface="Segoe UI" pitchFamily="34" charset="0"/>
                <a:cs typeface="Segoe UI" pitchFamily="34" charset="0"/>
              </a:rPr>
              <a:t>1,500 TB egress/</a:t>
            </a:r>
            <a:r>
              <a:rPr lang="en-US" sz="1600" err="1">
                <a:solidFill>
                  <a:schemeClr val="accent5"/>
                </a:solidFill>
                <a:ea typeface="Segoe UI" pitchFamily="34" charset="0"/>
                <a:cs typeface="Segoe UI" pitchFamily="34" charset="0"/>
              </a:rPr>
              <a:t>mo</a:t>
            </a:r>
            <a:endParaRPr lang="en-US" sz="1600">
              <a:solidFill>
                <a:schemeClr val="accent5"/>
              </a:solidFill>
              <a:ea typeface="Segoe UI" pitchFamily="34" charset="0"/>
              <a:cs typeface="Segoe UI" pitchFamily="34" charset="0"/>
            </a:endParaRPr>
          </a:p>
          <a:p>
            <a:pPr algn="ctr" defTabSz="932472" fontAlgn="base">
              <a:spcBef>
                <a:spcPts val="600"/>
              </a:spcBef>
              <a:spcAft>
                <a:spcPct val="0"/>
              </a:spcAft>
            </a:pPr>
            <a:r>
              <a:rPr lang="en-US" sz="1600">
                <a:solidFill>
                  <a:schemeClr val="accent5"/>
                </a:solidFill>
                <a:ea typeface="Segoe UI" pitchFamily="34" charset="0"/>
                <a:cs typeface="Segoe UI" pitchFamily="34" charset="0"/>
              </a:rPr>
              <a:t>99% HTTPS, 30% IPv6</a:t>
            </a:r>
          </a:p>
          <a:p>
            <a:pPr algn="ctr" defTabSz="932472" fontAlgn="base">
              <a:spcBef>
                <a:spcPts val="600"/>
              </a:spcBef>
              <a:spcAft>
                <a:spcPct val="0"/>
              </a:spcAft>
            </a:pPr>
            <a:r>
              <a:rPr lang="en-US" sz="1600">
                <a:solidFill>
                  <a:schemeClr val="accent5"/>
                </a:solidFill>
                <a:ea typeface="Segoe UI" pitchFamily="34" charset="0"/>
                <a:cs typeface="Segoe UI" pitchFamily="34" charset="0"/>
              </a:rPr>
              <a:t>98.8% Connection Reuse to Backend</a:t>
            </a:r>
          </a:p>
        </p:txBody>
      </p:sp>
    </p:spTree>
    <p:extLst>
      <p:ext uri="{BB962C8B-B14F-4D97-AF65-F5344CB8AC3E}">
        <p14:creationId xmlns:p14="http://schemas.microsoft.com/office/powerpoint/2010/main" val="101337294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658E-5E74-4E00-8BFC-9D9F0FE1F73D}"/>
              </a:ext>
            </a:extLst>
          </p:cNvPr>
          <p:cNvSpPr>
            <a:spLocks noGrp="1"/>
          </p:cNvSpPr>
          <p:nvPr>
            <p:ph type="title"/>
          </p:nvPr>
        </p:nvSpPr>
        <p:spPr>
          <a:xfrm>
            <a:off x="588263" y="344702"/>
            <a:ext cx="11018520" cy="923330"/>
          </a:xfrm>
        </p:spPr>
        <p:txBody>
          <a:bodyPr/>
          <a:lstStyle/>
          <a:p>
            <a:r>
              <a:rPr lang="en-US" dirty="0"/>
              <a:t>Azure Front Door + Azure CDN </a:t>
            </a:r>
            <a:br>
              <a:rPr lang="en-US" dirty="0"/>
            </a:br>
            <a:r>
              <a:rPr lang="en-US" sz="2400" dirty="0"/>
              <a:t>Key Capabilities</a:t>
            </a:r>
            <a:endParaRPr lang="en-US" dirty="0"/>
          </a:p>
        </p:txBody>
      </p:sp>
      <p:sp>
        <p:nvSpPr>
          <p:cNvPr id="7" name="TextBox 6">
            <a:extLst>
              <a:ext uri="{FF2B5EF4-FFF2-40B4-BE49-F238E27FC236}">
                <a16:creationId xmlns:a16="http://schemas.microsoft.com/office/drawing/2014/main" id="{EA047B9E-DBBD-4023-BEE5-64F1E591D951}"/>
              </a:ext>
            </a:extLst>
          </p:cNvPr>
          <p:cNvSpPr txBox="1"/>
          <p:nvPr/>
        </p:nvSpPr>
        <p:spPr>
          <a:xfrm>
            <a:off x="9132100" y="1455722"/>
            <a:ext cx="2321192" cy="443198"/>
          </a:xfrm>
          <a:prstGeom prst="rect">
            <a:avLst/>
          </a:prstGeom>
          <a:noFill/>
        </p:spPr>
        <p:txBody>
          <a:bodyPr wrap="square" lIns="0" tIns="0" rIns="0" bIns="0" rtlCol="0">
            <a:spAutoFit/>
          </a:bodyPr>
          <a:lstStyle/>
          <a:p>
            <a:pPr algn="ctr">
              <a:lnSpc>
                <a:spcPct val="90000"/>
              </a:lnSpc>
              <a:spcAft>
                <a:spcPts val="400"/>
              </a:spcAft>
            </a:pPr>
            <a:r>
              <a:rPr lang="en-US" sz="1600">
                <a:latin typeface="+mj-lt"/>
              </a:rPr>
              <a:t>Cloud Native Development</a:t>
            </a:r>
          </a:p>
        </p:txBody>
      </p:sp>
      <p:sp>
        <p:nvSpPr>
          <p:cNvPr id="8" name="TextBox 7">
            <a:extLst>
              <a:ext uri="{FF2B5EF4-FFF2-40B4-BE49-F238E27FC236}">
                <a16:creationId xmlns:a16="http://schemas.microsoft.com/office/drawing/2014/main" id="{BA734E5B-D27A-4F48-AFDD-0BB2AB58CFB8}"/>
              </a:ext>
            </a:extLst>
          </p:cNvPr>
          <p:cNvSpPr txBox="1"/>
          <p:nvPr/>
        </p:nvSpPr>
        <p:spPr>
          <a:xfrm>
            <a:off x="6416983" y="1455722"/>
            <a:ext cx="2309210" cy="443198"/>
          </a:xfrm>
          <a:prstGeom prst="rect">
            <a:avLst/>
          </a:prstGeom>
          <a:noFill/>
        </p:spPr>
        <p:txBody>
          <a:bodyPr wrap="square" lIns="0" tIns="0" rIns="0" bIns="0" rtlCol="0">
            <a:spAutoFit/>
          </a:bodyPr>
          <a:lstStyle/>
          <a:p>
            <a:pPr algn="ctr">
              <a:lnSpc>
                <a:spcPct val="90000"/>
              </a:lnSpc>
              <a:spcAft>
                <a:spcPts val="400"/>
              </a:spcAft>
            </a:pPr>
            <a:r>
              <a:rPr lang="en-US" sz="1600">
                <a:latin typeface="+mj-lt"/>
              </a:rPr>
              <a:t>App and Content Protection</a:t>
            </a:r>
          </a:p>
        </p:txBody>
      </p:sp>
      <p:sp>
        <p:nvSpPr>
          <p:cNvPr id="10" name="TextBox 9">
            <a:extLst>
              <a:ext uri="{FF2B5EF4-FFF2-40B4-BE49-F238E27FC236}">
                <a16:creationId xmlns:a16="http://schemas.microsoft.com/office/drawing/2014/main" id="{C85711C4-56A9-4E09-83CE-F95F10D24EBE}"/>
              </a:ext>
            </a:extLst>
          </p:cNvPr>
          <p:cNvSpPr txBox="1"/>
          <p:nvPr/>
        </p:nvSpPr>
        <p:spPr>
          <a:xfrm>
            <a:off x="3690682" y="1461393"/>
            <a:ext cx="1999402" cy="443198"/>
          </a:xfrm>
          <a:prstGeom prst="rect">
            <a:avLst/>
          </a:prstGeom>
          <a:noFill/>
        </p:spPr>
        <p:txBody>
          <a:bodyPr wrap="square" lIns="0" tIns="0" rIns="0" bIns="0" rtlCol="0">
            <a:spAutoFit/>
          </a:bodyPr>
          <a:lstStyle/>
          <a:p>
            <a:pPr algn="ctr">
              <a:lnSpc>
                <a:spcPct val="90000"/>
              </a:lnSpc>
              <a:spcAft>
                <a:spcPts val="400"/>
              </a:spcAft>
            </a:pPr>
            <a:r>
              <a:rPr lang="en-US" sz="1600">
                <a:latin typeface="+mj-lt"/>
              </a:rPr>
              <a:t>Whole Site Acceleration</a:t>
            </a:r>
          </a:p>
        </p:txBody>
      </p:sp>
      <p:grpSp>
        <p:nvGrpSpPr>
          <p:cNvPr id="91" name="Group 90">
            <a:extLst>
              <a:ext uri="{FF2B5EF4-FFF2-40B4-BE49-F238E27FC236}">
                <a16:creationId xmlns:a16="http://schemas.microsoft.com/office/drawing/2014/main" id="{02728637-AEDC-4607-A39D-C203590B2D14}"/>
              </a:ext>
            </a:extLst>
          </p:cNvPr>
          <p:cNvGrpSpPr/>
          <p:nvPr/>
        </p:nvGrpSpPr>
        <p:grpSpPr>
          <a:xfrm>
            <a:off x="9764528" y="2078548"/>
            <a:ext cx="1061282" cy="1061280"/>
            <a:chOff x="8615381" y="2478167"/>
            <a:chExt cx="1308582" cy="1308580"/>
          </a:xfrm>
        </p:grpSpPr>
        <p:sp>
          <p:nvSpPr>
            <p:cNvPr id="6" name="Oval 5">
              <a:extLst>
                <a:ext uri="{FF2B5EF4-FFF2-40B4-BE49-F238E27FC236}">
                  <a16:creationId xmlns:a16="http://schemas.microsoft.com/office/drawing/2014/main" id="{CE6D171E-4E1D-40A7-8864-F1581B3E8477}"/>
                </a:ext>
              </a:extLst>
            </p:cNvPr>
            <p:cNvSpPr/>
            <p:nvPr/>
          </p:nvSpPr>
          <p:spPr bwMode="auto">
            <a:xfrm>
              <a:off x="8615381" y="2478167"/>
              <a:ext cx="1308582" cy="1308580"/>
            </a:xfrm>
            <a:prstGeom prst="ellipse">
              <a:avLst/>
            </a:prstGeom>
            <a:solidFill>
              <a:schemeClr val="bg1"/>
            </a:solidFill>
            <a:ln w="15875" cap="rnd">
              <a:noFill/>
              <a:prstDash val="sysDot"/>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a:solidFill>
                  <a:srgbClr val="000000"/>
                </a:solidFill>
                <a:ea typeface="Segoe UI" pitchFamily="34" charset="0"/>
                <a:cs typeface="Segoe UI" pitchFamily="34" charset="0"/>
              </a:endParaRPr>
            </a:p>
          </p:txBody>
        </p:sp>
        <p:pic>
          <p:nvPicPr>
            <p:cNvPr id="49" name="Graphic 48" descr="Icon of a wrench and screwdriver">
              <a:extLst>
                <a:ext uri="{FF2B5EF4-FFF2-40B4-BE49-F238E27FC236}">
                  <a16:creationId xmlns:a16="http://schemas.microsoft.com/office/drawing/2014/main" id="{E73D1F85-5B0C-4D1B-A391-98589CF9E1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35957" y="2813096"/>
              <a:ext cx="686143" cy="652396"/>
            </a:xfrm>
            <a:prstGeom prst="rect">
              <a:avLst/>
            </a:prstGeom>
          </p:spPr>
        </p:pic>
      </p:grpSp>
      <p:grpSp>
        <p:nvGrpSpPr>
          <p:cNvPr id="90" name="Group 89">
            <a:extLst>
              <a:ext uri="{FF2B5EF4-FFF2-40B4-BE49-F238E27FC236}">
                <a16:creationId xmlns:a16="http://schemas.microsoft.com/office/drawing/2014/main" id="{CDC9E059-8C69-48D6-8588-07CFFDD9909D}"/>
              </a:ext>
            </a:extLst>
          </p:cNvPr>
          <p:cNvGrpSpPr/>
          <p:nvPr/>
        </p:nvGrpSpPr>
        <p:grpSpPr>
          <a:xfrm>
            <a:off x="7043224" y="2078277"/>
            <a:ext cx="1061282" cy="1061280"/>
            <a:chOff x="6090497" y="2478167"/>
            <a:chExt cx="1308582" cy="1308580"/>
          </a:xfrm>
        </p:grpSpPr>
        <p:sp>
          <p:nvSpPr>
            <p:cNvPr id="5" name="Oval 4">
              <a:extLst>
                <a:ext uri="{FF2B5EF4-FFF2-40B4-BE49-F238E27FC236}">
                  <a16:creationId xmlns:a16="http://schemas.microsoft.com/office/drawing/2014/main" id="{2A0A2E2A-C1F8-481D-8F24-36D6A96527F7}"/>
                </a:ext>
              </a:extLst>
            </p:cNvPr>
            <p:cNvSpPr/>
            <p:nvPr/>
          </p:nvSpPr>
          <p:spPr bwMode="auto">
            <a:xfrm>
              <a:off x="6090497" y="2478167"/>
              <a:ext cx="1308582" cy="1308580"/>
            </a:xfrm>
            <a:prstGeom prst="ellipse">
              <a:avLst/>
            </a:prstGeom>
            <a:solidFill>
              <a:schemeClr val="bg1"/>
            </a:solidFill>
            <a:ln w="15875" cap="rnd">
              <a:noFill/>
              <a:prstDash val="sysDot"/>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a:solidFill>
                  <a:srgbClr val="000000"/>
                </a:solidFill>
                <a:ea typeface="Segoe UI" pitchFamily="34" charset="0"/>
                <a:cs typeface="Segoe UI" pitchFamily="34" charset="0"/>
              </a:endParaRPr>
            </a:p>
          </p:txBody>
        </p:sp>
        <p:grpSp>
          <p:nvGrpSpPr>
            <p:cNvPr id="50" name="cloud security" descr="cloud security">
              <a:extLst>
                <a:ext uri="{FF2B5EF4-FFF2-40B4-BE49-F238E27FC236}">
                  <a16:creationId xmlns:a16="http://schemas.microsoft.com/office/drawing/2014/main" id="{0BA3CB87-4E85-41DB-B390-2DB44C77A517}"/>
                </a:ext>
              </a:extLst>
            </p:cNvPr>
            <p:cNvGrpSpPr/>
            <p:nvPr/>
          </p:nvGrpSpPr>
          <p:grpSpPr>
            <a:xfrm>
              <a:off x="6306845" y="2830859"/>
              <a:ext cx="875885" cy="556552"/>
              <a:chOff x="3470763" y="5797197"/>
              <a:chExt cx="538450" cy="342140"/>
            </a:xfrm>
          </p:grpSpPr>
          <p:sp>
            <p:nvSpPr>
              <p:cNvPr id="51" name="Freeform: Shape 50">
                <a:extLst>
                  <a:ext uri="{FF2B5EF4-FFF2-40B4-BE49-F238E27FC236}">
                    <a16:creationId xmlns:a16="http://schemas.microsoft.com/office/drawing/2014/main" id="{96CBCD12-0A3D-408C-A030-3E9CD7EF3140}"/>
                  </a:ext>
                </a:extLst>
              </p:cNvPr>
              <p:cNvSpPr/>
              <p:nvPr/>
            </p:nvSpPr>
            <p:spPr>
              <a:xfrm>
                <a:off x="3470763" y="5797197"/>
                <a:ext cx="538450" cy="342140"/>
              </a:xfrm>
              <a:custGeom>
                <a:avLst/>
                <a:gdLst>
                  <a:gd name="connsiteX0" fmla="*/ 537482 w 538450"/>
                  <a:gd name="connsiteY0" fmla="*/ 215026 h 342140"/>
                  <a:gd name="connsiteX1" fmla="*/ 410722 w 538450"/>
                  <a:gd name="connsiteY1" fmla="*/ 88266 h 342140"/>
                  <a:gd name="connsiteX2" fmla="*/ 391322 w 538450"/>
                  <a:gd name="connsiteY2" fmla="*/ 89772 h 342140"/>
                  <a:gd name="connsiteX3" fmla="*/ 270495 w 538450"/>
                  <a:gd name="connsiteY3" fmla="*/ 2472 h 342140"/>
                  <a:gd name="connsiteX4" fmla="*/ 143546 w 538450"/>
                  <a:gd name="connsiteY4" fmla="*/ 120756 h 342140"/>
                  <a:gd name="connsiteX5" fmla="*/ 115106 w 538450"/>
                  <a:gd name="connsiteY5" fmla="*/ 117178 h 342140"/>
                  <a:gd name="connsiteX6" fmla="*/ 2472 w 538450"/>
                  <a:gd name="connsiteY6" fmla="*/ 229811 h 342140"/>
                  <a:gd name="connsiteX7" fmla="*/ 97401 w 538450"/>
                  <a:gd name="connsiteY7" fmla="*/ 341032 h 342140"/>
                  <a:gd name="connsiteX8" fmla="*/ 103993 w 538450"/>
                  <a:gd name="connsiteY8" fmla="*/ 341880 h 342140"/>
                  <a:gd name="connsiteX9" fmla="*/ 411758 w 538450"/>
                  <a:gd name="connsiteY9" fmla="*/ 341691 h 342140"/>
                  <a:gd name="connsiteX10" fmla="*/ 537482 w 538450"/>
                  <a:gd name="connsiteY10" fmla="*/ 215026 h 34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450" h="342140">
                    <a:moveTo>
                      <a:pt x="537482" y="215026"/>
                    </a:moveTo>
                    <a:cubicBezTo>
                      <a:pt x="537482" y="145053"/>
                      <a:pt x="480788" y="88266"/>
                      <a:pt x="410722" y="88266"/>
                    </a:cubicBezTo>
                    <a:cubicBezTo>
                      <a:pt x="404130" y="88266"/>
                      <a:pt x="397631" y="88736"/>
                      <a:pt x="391322" y="89772"/>
                    </a:cubicBezTo>
                    <a:cubicBezTo>
                      <a:pt x="374653" y="39106"/>
                      <a:pt x="326812" y="2472"/>
                      <a:pt x="270495" y="2472"/>
                    </a:cubicBezTo>
                    <a:cubicBezTo>
                      <a:pt x="203254" y="2472"/>
                      <a:pt x="148161" y="54645"/>
                      <a:pt x="143546" y="120756"/>
                    </a:cubicBezTo>
                    <a:cubicBezTo>
                      <a:pt x="134506" y="118401"/>
                      <a:pt x="124900" y="117178"/>
                      <a:pt x="115106" y="117178"/>
                    </a:cubicBezTo>
                    <a:cubicBezTo>
                      <a:pt x="52950" y="117083"/>
                      <a:pt x="2472" y="167561"/>
                      <a:pt x="2472" y="229811"/>
                    </a:cubicBezTo>
                    <a:cubicBezTo>
                      <a:pt x="2472" y="285940"/>
                      <a:pt x="43627" y="332556"/>
                      <a:pt x="97401" y="341032"/>
                    </a:cubicBezTo>
                    <a:lnTo>
                      <a:pt x="103993" y="341880"/>
                    </a:lnTo>
                    <a:cubicBezTo>
                      <a:pt x="107666" y="342256"/>
                      <a:pt x="411758" y="341691"/>
                      <a:pt x="411758" y="341691"/>
                    </a:cubicBezTo>
                    <a:cubicBezTo>
                      <a:pt x="481354" y="341220"/>
                      <a:pt x="537482" y="284715"/>
                      <a:pt x="537482" y="215026"/>
                    </a:cubicBezTo>
                    <a:close/>
                  </a:path>
                </a:pathLst>
              </a:custGeom>
              <a:solidFill>
                <a:srgbClr val="50E6FF"/>
              </a:solidFill>
              <a:ln w="5597"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FBEEFB8-983A-4EFD-A41A-09F3271609E6}"/>
                  </a:ext>
                </a:extLst>
              </p:cNvPr>
              <p:cNvSpPr/>
              <p:nvPr/>
            </p:nvSpPr>
            <p:spPr>
              <a:xfrm>
                <a:off x="3668152" y="5853615"/>
                <a:ext cx="140221" cy="229963"/>
              </a:xfrm>
              <a:custGeom>
                <a:avLst/>
                <a:gdLst>
                  <a:gd name="connsiteX0" fmla="*/ 142699 w 140221"/>
                  <a:gd name="connsiteY0" fmla="*/ 72633 h 229963"/>
                  <a:gd name="connsiteX1" fmla="*/ 72538 w 140221"/>
                  <a:gd name="connsiteY1" fmla="*/ 2472 h 229963"/>
                  <a:gd name="connsiteX2" fmla="*/ 3414 w 140221"/>
                  <a:gd name="connsiteY2" fmla="*/ 61049 h 229963"/>
                  <a:gd name="connsiteX3" fmla="*/ 32137 w 140221"/>
                  <a:gd name="connsiteY3" fmla="*/ 61049 h 229963"/>
                  <a:gd name="connsiteX4" fmla="*/ 42873 w 140221"/>
                  <a:gd name="connsiteY4" fmla="*/ 42873 h 229963"/>
                  <a:gd name="connsiteX5" fmla="*/ 72538 w 140221"/>
                  <a:gd name="connsiteY5" fmla="*/ 30536 h 229963"/>
                  <a:gd name="connsiteX6" fmla="*/ 102204 w 140221"/>
                  <a:gd name="connsiteY6" fmla="*/ 42873 h 229963"/>
                  <a:gd name="connsiteX7" fmla="*/ 114541 w 140221"/>
                  <a:gd name="connsiteY7" fmla="*/ 72538 h 229963"/>
                  <a:gd name="connsiteX8" fmla="*/ 114541 w 140221"/>
                  <a:gd name="connsiteY8" fmla="*/ 89490 h 229963"/>
                  <a:gd name="connsiteX9" fmla="*/ 2472 w 140221"/>
                  <a:gd name="connsiteY9" fmla="*/ 89490 h 229963"/>
                  <a:gd name="connsiteX10" fmla="*/ 2472 w 140221"/>
                  <a:gd name="connsiteY10" fmla="*/ 230188 h 229963"/>
                  <a:gd name="connsiteX11" fmla="*/ 142699 w 140221"/>
                  <a:gd name="connsiteY11" fmla="*/ 230188 h 229963"/>
                  <a:gd name="connsiteX12" fmla="*/ 142699 w 140221"/>
                  <a:gd name="connsiteY12" fmla="*/ 98719 h 229963"/>
                  <a:gd name="connsiteX13" fmla="*/ 142699 w 140221"/>
                  <a:gd name="connsiteY13" fmla="*/ 72633 h 22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221" h="229963">
                    <a:moveTo>
                      <a:pt x="142699" y="72633"/>
                    </a:moveTo>
                    <a:cubicBezTo>
                      <a:pt x="142699" y="34021"/>
                      <a:pt x="111150" y="2472"/>
                      <a:pt x="72538" y="2472"/>
                    </a:cubicBezTo>
                    <a:cubicBezTo>
                      <a:pt x="37882" y="2472"/>
                      <a:pt x="8970" y="27993"/>
                      <a:pt x="3414" y="61049"/>
                    </a:cubicBezTo>
                    <a:lnTo>
                      <a:pt x="32137" y="61049"/>
                    </a:lnTo>
                    <a:cubicBezTo>
                      <a:pt x="34115" y="54268"/>
                      <a:pt x="37693" y="48052"/>
                      <a:pt x="42873" y="42873"/>
                    </a:cubicBezTo>
                    <a:cubicBezTo>
                      <a:pt x="50878" y="34868"/>
                      <a:pt x="61426" y="30536"/>
                      <a:pt x="72538" y="30536"/>
                    </a:cubicBezTo>
                    <a:cubicBezTo>
                      <a:pt x="83651" y="30536"/>
                      <a:pt x="94199" y="34962"/>
                      <a:pt x="102204" y="42873"/>
                    </a:cubicBezTo>
                    <a:cubicBezTo>
                      <a:pt x="110209" y="50878"/>
                      <a:pt x="114541" y="61426"/>
                      <a:pt x="114541" y="72538"/>
                    </a:cubicBezTo>
                    <a:cubicBezTo>
                      <a:pt x="114541" y="74798"/>
                      <a:pt x="114541" y="81108"/>
                      <a:pt x="114541" y="89490"/>
                    </a:cubicBezTo>
                    <a:lnTo>
                      <a:pt x="2472" y="89490"/>
                    </a:lnTo>
                    <a:lnTo>
                      <a:pt x="2472" y="230188"/>
                    </a:lnTo>
                    <a:lnTo>
                      <a:pt x="142699" y="230188"/>
                    </a:lnTo>
                    <a:lnTo>
                      <a:pt x="142699" y="98719"/>
                    </a:lnTo>
                    <a:cubicBezTo>
                      <a:pt x="142699" y="86005"/>
                      <a:pt x="142699" y="75740"/>
                      <a:pt x="142699" y="72633"/>
                    </a:cubicBezTo>
                    <a:close/>
                  </a:path>
                </a:pathLst>
              </a:custGeom>
              <a:solidFill>
                <a:srgbClr val="0078D4"/>
              </a:solidFill>
              <a:ln w="5597"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10AB862-34A1-44B4-B495-D875226F961B}"/>
                  </a:ext>
                </a:extLst>
              </p:cNvPr>
              <p:cNvSpPr/>
              <p:nvPr/>
            </p:nvSpPr>
            <p:spPr>
              <a:xfrm>
                <a:off x="3720231" y="5990177"/>
                <a:ext cx="39262" cy="39262"/>
              </a:xfrm>
              <a:custGeom>
                <a:avLst/>
                <a:gdLst>
                  <a:gd name="connsiteX0" fmla="*/ 20555 w 39261"/>
                  <a:gd name="connsiteY0" fmla="*/ 38636 h 39261"/>
                  <a:gd name="connsiteX1" fmla="*/ 38636 w 39261"/>
                  <a:gd name="connsiteY1" fmla="*/ 20554 h 39261"/>
                  <a:gd name="connsiteX2" fmla="*/ 20555 w 39261"/>
                  <a:gd name="connsiteY2" fmla="*/ 2472 h 39261"/>
                  <a:gd name="connsiteX3" fmla="*/ 2473 w 39261"/>
                  <a:gd name="connsiteY3" fmla="*/ 20554 h 39261"/>
                  <a:gd name="connsiteX4" fmla="*/ 20555 w 39261"/>
                  <a:gd name="connsiteY4" fmla="*/ 38636 h 39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61" h="39261">
                    <a:moveTo>
                      <a:pt x="20555" y="38636"/>
                    </a:moveTo>
                    <a:cubicBezTo>
                      <a:pt x="30537" y="38636"/>
                      <a:pt x="38636" y="30536"/>
                      <a:pt x="38636" y="20554"/>
                    </a:cubicBezTo>
                    <a:cubicBezTo>
                      <a:pt x="38636" y="10571"/>
                      <a:pt x="30537" y="2472"/>
                      <a:pt x="20555" y="2472"/>
                    </a:cubicBezTo>
                    <a:cubicBezTo>
                      <a:pt x="10572" y="2472"/>
                      <a:pt x="2473" y="10571"/>
                      <a:pt x="2473" y="20554"/>
                    </a:cubicBezTo>
                    <a:cubicBezTo>
                      <a:pt x="2378" y="30536"/>
                      <a:pt x="10572" y="38636"/>
                      <a:pt x="20555" y="38636"/>
                    </a:cubicBezTo>
                    <a:close/>
                  </a:path>
                </a:pathLst>
              </a:custGeom>
              <a:solidFill>
                <a:srgbClr val="50E6FF"/>
              </a:solidFill>
              <a:ln w="5597" cap="flat">
                <a:noFill/>
                <a:prstDash val="solid"/>
                <a:miter/>
              </a:ln>
            </p:spPr>
            <p:txBody>
              <a:bodyPr rtlCol="0" anchor="ctr"/>
              <a:lstStyle/>
              <a:p>
                <a:endParaRPr lang="en-US"/>
              </a:p>
            </p:txBody>
          </p:sp>
        </p:grpSp>
      </p:grpSp>
      <p:sp>
        <p:nvSpPr>
          <p:cNvPr id="71" name="TextBox 70">
            <a:extLst>
              <a:ext uri="{FF2B5EF4-FFF2-40B4-BE49-F238E27FC236}">
                <a16:creationId xmlns:a16="http://schemas.microsoft.com/office/drawing/2014/main" id="{04E99A32-8047-4986-AF60-8F5680561F9D}"/>
              </a:ext>
            </a:extLst>
          </p:cNvPr>
          <p:cNvSpPr txBox="1"/>
          <p:nvPr/>
        </p:nvSpPr>
        <p:spPr>
          <a:xfrm>
            <a:off x="738708" y="1461394"/>
            <a:ext cx="2189461" cy="443198"/>
          </a:xfrm>
          <a:prstGeom prst="rect">
            <a:avLst/>
          </a:prstGeom>
          <a:noFill/>
        </p:spPr>
        <p:txBody>
          <a:bodyPr wrap="square" lIns="0" tIns="0" rIns="0" bIns="0" rtlCol="0">
            <a:spAutoFit/>
          </a:bodyPr>
          <a:lstStyle/>
          <a:p>
            <a:pPr algn="ctr">
              <a:lnSpc>
                <a:spcPct val="90000"/>
              </a:lnSpc>
              <a:spcAft>
                <a:spcPts val="400"/>
              </a:spcAft>
            </a:pPr>
            <a:r>
              <a:rPr lang="en-US" sz="1600">
                <a:latin typeface="+mj-lt"/>
              </a:rPr>
              <a:t>Content Delivery Network</a:t>
            </a:r>
          </a:p>
        </p:txBody>
      </p:sp>
      <p:grpSp>
        <p:nvGrpSpPr>
          <p:cNvPr id="88" name="Group 87">
            <a:extLst>
              <a:ext uri="{FF2B5EF4-FFF2-40B4-BE49-F238E27FC236}">
                <a16:creationId xmlns:a16="http://schemas.microsoft.com/office/drawing/2014/main" id="{C8B4C908-C3F9-463E-B4EE-CECD34706BBF}"/>
              </a:ext>
            </a:extLst>
          </p:cNvPr>
          <p:cNvGrpSpPr/>
          <p:nvPr/>
        </p:nvGrpSpPr>
        <p:grpSpPr>
          <a:xfrm>
            <a:off x="1276260" y="2078277"/>
            <a:ext cx="1061282" cy="1061280"/>
            <a:chOff x="1110920" y="2478167"/>
            <a:chExt cx="1308582" cy="1308580"/>
          </a:xfrm>
        </p:grpSpPr>
        <p:sp>
          <p:nvSpPr>
            <p:cNvPr id="70" name="Oval 69">
              <a:extLst>
                <a:ext uri="{FF2B5EF4-FFF2-40B4-BE49-F238E27FC236}">
                  <a16:creationId xmlns:a16="http://schemas.microsoft.com/office/drawing/2014/main" id="{B987E3E2-F653-48DA-BEFA-5C6001B18D4F}"/>
                </a:ext>
              </a:extLst>
            </p:cNvPr>
            <p:cNvSpPr/>
            <p:nvPr/>
          </p:nvSpPr>
          <p:spPr bwMode="auto">
            <a:xfrm>
              <a:off x="1110920" y="2478167"/>
              <a:ext cx="1308582" cy="1308580"/>
            </a:xfrm>
            <a:prstGeom prst="ellipse">
              <a:avLst/>
            </a:prstGeom>
            <a:solidFill>
              <a:schemeClr val="bg1"/>
            </a:solidFill>
            <a:ln w="15875" cap="rnd">
              <a:noFill/>
              <a:prstDash val="sysDot"/>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a:solidFill>
                  <a:srgbClr val="000000"/>
                </a:solidFill>
                <a:ea typeface="Segoe UI" pitchFamily="34" charset="0"/>
                <a:cs typeface="Segoe UI" pitchFamily="34" charset="0"/>
              </a:endParaRPr>
            </a:p>
          </p:txBody>
        </p:sp>
        <p:grpSp>
          <p:nvGrpSpPr>
            <p:cNvPr id="72" name="nodes" descr="nodes">
              <a:extLst>
                <a:ext uri="{FF2B5EF4-FFF2-40B4-BE49-F238E27FC236}">
                  <a16:creationId xmlns:a16="http://schemas.microsoft.com/office/drawing/2014/main" id="{890827D5-C0BD-4D83-B236-1BB16D6FD621}"/>
                </a:ext>
              </a:extLst>
            </p:cNvPr>
            <p:cNvGrpSpPr>
              <a:grpSpLocks noChangeAspect="1"/>
            </p:cNvGrpSpPr>
            <p:nvPr/>
          </p:nvGrpSpPr>
          <p:grpSpPr bwMode="auto">
            <a:xfrm>
              <a:off x="1412783" y="2761462"/>
              <a:ext cx="758064" cy="755664"/>
              <a:chOff x="1018" y="767"/>
              <a:chExt cx="316" cy="315"/>
            </a:xfrm>
          </p:grpSpPr>
          <p:sp>
            <p:nvSpPr>
              <p:cNvPr id="73" name="AutoShape 3">
                <a:extLst>
                  <a:ext uri="{FF2B5EF4-FFF2-40B4-BE49-F238E27FC236}">
                    <a16:creationId xmlns:a16="http://schemas.microsoft.com/office/drawing/2014/main" id="{CFF5957D-6A6C-4F1C-8294-05F9D2681974}"/>
                  </a:ext>
                </a:extLst>
              </p:cNvPr>
              <p:cNvSpPr>
                <a:spLocks noChangeAspect="1" noChangeArrowheads="1" noTextEdit="1"/>
              </p:cNvSpPr>
              <p:nvPr/>
            </p:nvSpPr>
            <p:spPr bwMode="auto">
              <a:xfrm>
                <a:off x="1018" y="767"/>
                <a:ext cx="316"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5">
                <a:extLst>
                  <a:ext uri="{FF2B5EF4-FFF2-40B4-BE49-F238E27FC236}">
                    <a16:creationId xmlns:a16="http://schemas.microsoft.com/office/drawing/2014/main" id="{4A953266-54C9-4AE2-8190-5FE9D6BBABDA}"/>
                  </a:ext>
                </a:extLst>
              </p:cNvPr>
              <p:cNvSpPr>
                <a:spLocks/>
              </p:cNvSpPr>
              <p:nvPr/>
            </p:nvSpPr>
            <p:spPr bwMode="auto">
              <a:xfrm>
                <a:off x="1072" y="901"/>
                <a:ext cx="86" cy="89"/>
              </a:xfrm>
              <a:custGeom>
                <a:avLst/>
                <a:gdLst>
                  <a:gd name="T0" fmla="*/ 47 w 47"/>
                  <a:gd name="T1" fmla="*/ 4 h 48"/>
                  <a:gd name="T2" fmla="*/ 44 w 47"/>
                  <a:gd name="T3" fmla="*/ 0 h 48"/>
                  <a:gd name="T4" fmla="*/ 16 w 47"/>
                  <a:gd name="T5" fmla="*/ 29 h 48"/>
                  <a:gd name="T6" fmla="*/ 11 w 47"/>
                  <a:gd name="T7" fmla="*/ 27 h 48"/>
                  <a:gd name="T8" fmla="*/ 0 w 47"/>
                  <a:gd name="T9" fmla="*/ 37 h 48"/>
                  <a:gd name="T10" fmla="*/ 11 w 47"/>
                  <a:gd name="T11" fmla="*/ 48 h 48"/>
                  <a:gd name="T12" fmla="*/ 21 w 47"/>
                  <a:gd name="T13" fmla="*/ 37 h 48"/>
                  <a:gd name="T14" fmla="*/ 19 w 47"/>
                  <a:gd name="T15" fmla="*/ 32 h 48"/>
                  <a:gd name="T16" fmla="*/ 47 w 47"/>
                  <a:gd name="T17"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47" y="4"/>
                    </a:moveTo>
                    <a:cubicBezTo>
                      <a:pt x="44" y="0"/>
                      <a:pt x="44" y="0"/>
                      <a:pt x="44" y="0"/>
                    </a:cubicBezTo>
                    <a:cubicBezTo>
                      <a:pt x="16" y="29"/>
                      <a:pt x="16" y="29"/>
                      <a:pt x="16" y="29"/>
                    </a:cubicBezTo>
                    <a:cubicBezTo>
                      <a:pt x="14" y="28"/>
                      <a:pt x="12" y="27"/>
                      <a:pt x="11" y="27"/>
                    </a:cubicBezTo>
                    <a:cubicBezTo>
                      <a:pt x="5" y="27"/>
                      <a:pt x="0" y="32"/>
                      <a:pt x="0" y="37"/>
                    </a:cubicBezTo>
                    <a:cubicBezTo>
                      <a:pt x="0" y="43"/>
                      <a:pt x="5" y="48"/>
                      <a:pt x="11" y="48"/>
                    </a:cubicBezTo>
                    <a:cubicBezTo>
                      <a:pt x="16" y="48"/>
                      <a:pt x="21" y="43"/>
                      <a:pt x="21" y="37"/>
                    </a:cubicBezTo>
                    <a:cubicBezTo>
                      <a:pt x="21" y="36"/>
                      <a:pt x="20" y="34"/>
                      <a:pt x="19" y="32"/>
                    </a:cubicBezTo>
                    <a:lnTo>
                      <a:pt x="47" y="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
                <a:extLst>
                  <a:ext uri="{FF2B5EF4-FFF2-40B4-BE49-F238E27FC236}">
                    <a16:creationId xmlns:a16="http://schemas.microsoft.com/office/drawing/2014/main" id="{9261C822-F7D9-4686-ACEC-3469EFC698AC}"/>
                  </a:ext>
                </a:extLst>
              </p:cNvPr>
              <p:cNvSpPr>
                <a:spLocks/>
              </p:cNvSpPr>
              <p:nvPr/>
            </p:nvSpPr>
            <p:spPr bwMode="auto">
              <a:xfrm>
                <a:off x="1151" y="903"/>
                <a:ext cx="70" cy="113"/>
              </a:xfrm>
              <a:custGeom>
                <a:avLst/>
                <a:gdLst>
                  <a:gd name="T0" fmla="*/ 23 w 38"/>
                  <a:gd name="T1" fmla="*/ 31 h 61"/>
                  <a:gd name="T2" fmla="*/ 20 w 38"/>
                  <a:gd name="T3" fmla="*/ 31 h 61"/>
                  <a:gd name="T4" fmla="*/ 5 w 38"/>
                  <a:gd name="T5" fmla="*/ 0 h 61"/>
                  <a:gd name="T6" fmla="*/ 0 w 38"/>
                  <a:gd name="T7" fmla="*/ 2 h 61"/>
                  <a:gd name="T8" fmla="*/ 15 w 38"/>
                  <a:gd name="T9" fmla="*/ 33 h 61"/>
                  <a:gd name="T10" fmla="*/ 8 w 38"/>
                  <a:gd name="T11" fmla="*/ 46 h 61"/>
                  <a:gd name="T12" fmla="*/ 23 w 38"/>
                  <a:gd name="T13" fmla="*/ 61 h 61"/>
                  <a:gd name="T14" fmla="*/ 38 w 38"/>
                  <a:gd name="T15" fmla="*/ 46 h 61"/>
                  <a:gd name="T16" fmla="*/ 23 w 38"/>
                  <a:gd name="T17"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61">
                    <a:moveTo>
                      <a:pt x="23" y="31"/>
                    </a:moveTo>
                    <a:cubicBezTo>
                      <a:pt x="22" y="31"/>
                      <a:pt x="21" y="31"/>
                      <a:pt x="20" y="31"/>
                    </a:cubicBezTo>
                    <a:cubicBezTo>
                      <a:pt x="5" y="0"/>
                      <a:pt x="5" y="0"/>
                      <a:pt x="5" y="0"/>
                    </a:cubicBezTo>
                    <a:cubicBezTo>
                      <a:pt x="0" y="2"/>
                      <a:pt x="0" y="2"/>
                      <a:pt x="0" y="2"/>
                    </a:cubicBezTo>
                    <a:cubicBezTo>
                      <a:pt x="15" y="33"/>
                      <a:pt x="15" y="33"/>
                      <a:pt x="15" y="33"/>
                    </a:cubicBezTo>
                    <a:cubicBezTo>
                      <a:pt x="11" y="36"/>
                      <a:pt x="8" y="41"/>
                      <a:pt x="8" y="46"/>
                    </a:cubicBezTo>
                    <a:cubicBezTo>
                      <a:pt x="8" y="55"/>
                      <a:pt x="15" y="61"/>
                      <a:pt x="23" y="61"/>
                    </a:cubicBezTo>
                    <a:cubicBezTo>
                      <a:pt x="32" y="61"/>
                      <a:pt x="38" y="55"/>
                      <a:pt x="38" y="46"/>
                    </a:cubicBezTo>
                    <a:cubicBezTo>
                      <a:pt x="38" y="38"/>
                      <a:pt x="32" y="31"/>
                      <a:pt x="23" y="31"/>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7">
                <a:extLst>
                  <a:ext uri="{FF2B5EF4-FFF2-40B4-BE49-F238E27FC236}">
                    <a16:creationId xmlns:a16="http://schemas.microsoft.com/office/drawing/2014/main" id="{9D0BC826-B087-48C4-A05D-83162E288045}"/>
                  </a:ext>
                </a:extLst>
              </p:cNvPr>
              <p:cNvSpPr>
                <a:spLocks/>
              </p:cNvSpPr>
              <p:nvPr/>
            </p:nvSpPr>
            <p:spPr bwMode="auto">
              <a:xfrm>
                <a:off x="1155" y="900"/>
                <a:ext cx="124" cy="51"/>
              </a:xfrm>
              <a:custGeom>
                <a:avLst/>
                <a:gdLst>
                  <a:gd name="T0" fmla="*/ 57 w 67"/>
                  <a:gd name="T1" fmla="*/ 8 h 28"/>
                  <a:gd name="T2" fmla="*/ 48 w 67"/>
                  <a:gd name="T3" fmla="*/ 13 h 28"/>
                  <a:gd name="T4" fmla="*/ 1 w 67"/>
                  <a:gd name="T5" fmla="*/ 0 h 28"/>
                  <a:gd name="T6" fmla="*/ 0 w 67"/>
                  <a:gd name="T7" fmla="*/ 5 h 28"/>
                  <a:gd name="T8" fmla="*/ 46 w 67"/>
                  <a:gd name="T9" fmla="*/ 18 h 28"/>
                  <a:gd name="T10" fmla="*/ 46 w 67"/>
                  <a:gd name="T11" fmla="*/ 18 h 28"/>
                  <a:gd name="T12" fmla="*/ 57 w 67"/>
                  <a:gd name="T13" fmla="*/ 28 h 28"/>
                  <a:gd name="T14" fmla="*/ 67 w 67"/>
                  <a:gd name="T15" fmla="*/ 18 h 28"/>
                  <a:gd name="T16" fmla="*/ 57 w 67"/>
                  <a:gd name="T1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8">
                    <a:moveTo>
                      <a:pt x="57" y="8"/>
                    </a:moveTo>
                    <a:cubicBezTo>
                      <a:pt x="53" y="8"/>
                      <a:pt x="50" y="10"/>
                      <a:pt x="48" y="13"/>
                    </a:cubicBezTo>
                    <a:cubicBezTo>
                      <a:pt x="1" y="0"/>
                      <a:pt x="1" y="0"/>
                      <a:pt x="1" y="0"/>
                    </a:cubicBezTo>
                    <a:cubicBezTo>
                      <a:pt x="0" y="5"/>
                      <a:pt x="0" y="5"/>
                      <a:pt x="0" y="5"/>
                    </a:cubicBezTo>
                    <a:cubicBezTo>
                      <a:pt x="46" y="18"/>
                      <a:pt x="46" y="18"/>
                      <a:pt x="46" y="18"/>
                    </a:cubicBezTo>
                    <a:cubicBezTo>
                      <a:pt x="46" y="18"/>
                      <a:pt x="46" y="18"/>
                      <a:pt x="46" y="18"/>
                    </a:cubicBezTo>
                    <a:cubicBezTo>
                      <a:pt x="46" y="24"/>
                      <a:pt x="51" y="28"/>
                      <a:pt x="57" y="28"/>
                    </a:cubicBezTo>
                    <a:cubicBezTo>
                      <a:pt x="62" y="28"/>
                      <a:pt x="67" y="24"/>
                      <a:pt x="67" y="18"/>
                    </a:cubicBezTo>
                    <a:cubicBezTo>
                      <a:pt x="67" y="13"/>
                      <a:pt x="62" y="8"/>
                      <a:pt x="57" y="8"/>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8">
                <a:extLst>
                  <a:ext uri="{FF2B5EF4-FFF2-40B4-BE49-F238E27FC236}">
                    <a16:creationId xmlns:a16="http://schemas.microsoft.com/office/drawing/2014/main" id="{0EC89CBF-A185-4CD5-956C-ED611B740829}"/>
                  </a:ext>
                </a:extLst>
              </p:cNvPr>
              <p:cNvSpPr>
                <a:spLocks/>
              </p:cNvSpPr>
              <p:nvPr/>
            </p:nvSpPr>
            <p:spPr bwMode="auto">
              <a:xfrm>
                <a:off x="1044" y="839"/>
                <a:ext cx="114" cy="70"/>
              </a:xfrm>
              <a:custGeom>
                <a:avLst/>
                <a:gdLst>
                  <a:gd name="T0" fmla="*/ 62 w 62"/>
                  <a:gd name="T1" fmla="*/ 34 h 38"/>
                  <a:gd name="T2" fmla="*/ 30 w 62"/>
                  <a:gd name="T3" fmla="*/ 19 h 38"/>
                  <a:gd name="T4" fmla="*/ 31 w 62"/>
                  <a:gd name="T5" fmla="*/ 16 h 38"/>
                  <a:gd name="T6" fmla="*/ 15 w 62"/>
                  <a:gd name="T7" fmla="*/ 0 h 38"/>
                  <a:gd name="T8" fmla="*/ 0 w 62"/>
                  <a:gd name="T9" fmla="*/ 16 h 38"/>
                  <a:gd name="T10" fmla="*/ 15 w 62"/>
                  <a:gd name="T11" fmla="*/ 31 h 38"/>
                  <a:gd name="T12" fmla="*/ 28 w 62"/>
                  <a:gd name="T13" fmla="*/ 23 h 38"/>
                  <a:gd name="T14" fmla="*/ 59 w 62"/>
                  <a:gd name="T15" fmla="*/ 38 h 38"/>
                  <a:gd name="T16" fmla="*/ 62 w 62"/>
                  <a:gd name="T17"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8">
                    <a:moveTo>
                      <a:pt x="62" y="34"/>
                    </a:moveTo>
                    <a:cubicBezTo>
                      <a:pt x="30" y="19"/>
                      <a:pt x="30" y="19"/>
                      <a:pt x="30" y="19"/>
                    </a:cubicBezTo>
                    <a:cubicBezTo>
                      <a:pt x="30" y="18"/>
                      <a:pt x="31" y="17"/>
                      <a:pt x="31" y="16"/>
                    </a:cubicBezTo>
                    <a:cubicBezTo>
                      <a:pt x="31" y="7"/>
                      <a:pt x="24" y="0"/>
                      <a:pt x="15" y="0"/>
                    </a:cubicBezTo>
                    <a:cubicBezTo>
                      <a:pt x="7" y="0"/>
                      <a:pt x="0" y="7"/>
                      <a:pt x="0" y="16"/>
                    </a:cubicBezTo>
                    <a:cubicBezTo>
                      <a:pt x="0" y="24"/>
                      <a:pt x="7" y="31"/>
                      <a:pt x="15" y="31"/>
                    </a:cubicBezTo>
                    <a:cubicBezTo>
                      <a:pt x="21" y="31"/>
                      <a:pt x="26" y="28"/>
                      <a:pt x="28" y="23"/>
                    </a:cubicBezTo>
                    <a:cubicBezTo>
                      <a:pt x="59" y="38"/>
                      <a:pt x="59" y="38"/>
                      <a:pt x="59" y="38"/>
                    </a:cubicBezTo>
                    <a:lnTo>
                      <a:pt x="62" y="3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9">
                <a:extLst>
                  <a:ext uri="{FF2B5EF4-FFF2-40B4-BE49-F238E27FC236}">
                    <a16:creationId xmlns:a16="http://schemas.microsoft.com/office/drawing/2014/main" id="{04825658-8180-4AE5-AA3C-C02BBDA8849D}"/>
                  </a:ext>
                </a:extLst>
              </p:cNvPr>
              <p:cNvSpPr>
                <a:spLocks/>
              </p:cNvSpPr>
              <p:nvPr/>
            </p:nvSpPr>
            <p:spPr bwMode="auto">
              <a:xfrm>
                <a:off x="1155" y="822"/>
                <a:ext cx="179" cy="87"/>
              </a:xfrm>
              <a:custGeom>
                <a:avLst/>
                <a:gdLst>
                  <a:gd name="T0" fmla="*/ 87 w 97"/>
                  <a:gd name="T1" fmla="*/ 0 h 47"/>
                  <a:gd name="T2" fmla="*/ 77 w 97"/>
                  <a:gd name="T3" fmla="*/ 10 h 47"/>
                  <a:gd name="T4" fmla="*/ 77 w 97"/>
                  <a:gd name="T5" fmla="*/ 13 h 47"/>
                  <a:gd name="T6" fmla="*/ 0 w 97"/>
                  <a:gd name="T7" fmla="*/ 42 h 47"/>
                  <a:gd name="T8" fmla="*/ 1 w 97"/>
                  <a:gd name="T9" fmla="*/ 47 h 47"/>
                  <a:gd name="T10" fmla="*/ 80 w 97"/>
                  <a:gd name="T11" fmla="*/ 17 h 47"/>
                  <a:gd name="T12" fmla="*/ 87 w 97"/>
                  <a:gd name="T13" fmla="*/ 20 h 47"/>
                  <a:gd name="T14" fmla="*/ 97 w 97"/>
                  <a:gd name="T15" fmla="*/ 10 h 47"/>
                  <a:gd name="T16" fmla="*/ 87 w 97"/>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47">
                    <a:moveTo>
                      <a:pt x="87" y="0"/>
                    </a:moveTo>
                    <a:cubicBezTo>
                      <a:pt x="81" y="0"/>
                      <a:pt x="77" y="5"/>
                      <a:pt x="77" y="10"/>
                    </a:cubicBezTo>
                    <a:cubicBezTo>
                      <a:pt x="77" y="11"/>
                      <a:pt x="77" y="12"/>
                      <a:pt x="77" y="13"/>
                    </a:cubicBezTo>
                    <a:cubicBezTo>
                      <a:pt x="0" y="42"/>
                      <a:pt x="0" y="42"/>
                      <a:pt x="0" y="42"/>
                    </a:cubicBezTo>
                    <a:cubicBezTo>
                      <a:pt x="1" y="47"/>
                      <a:pt x="1" y="47"/>
                      <a:pt x="1" y="47"/>
                    </a:cubicBezTo>
                    <a:cubicBezTo>
                      <a:pt x="80" y="17"/>
                      <a:pt x="80" y="17"/>
                      <a:pt x="80" y="17"/>
                    </a:cubicBezTo>
                    <a:cubicBezTo>
                      <a:pt x="81" y="19"/>
                      <a:pt x="84" y="20"/>
                      <a:pt x="87" y="20"/>
                    </a:cubicBezTo>
                    <a:cubicBezTo>
                      <a:pt x="93" y="20"/>
                      <a:pt x="97" y="16"/>
                      <a:pt x="97" y="10"/>
                    </a:cubicBezTo>
                    <a:cubicBezTo>
                      <a:pt x="97" y="5"/>
                      <a:pt x="93" y="0"/>
                      <a:pt x="87"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0">
                <a:extLst>
                  <a:ext uri="{FF2B5EF4-FFF2-40B4-BE49-F238E27FC236}">
                    <a16:creationId xmlns:a16="http://schemas.microsoft.com/office/drawing/2014/main" id="{7E4D3F4E-752A-4D67-8180-ACCCD1BBA513}"/>
                  </a:ext>
                </a:extLst>
              </p:cNvPr>
              <p:cNvSpPr>
                <a:spLocks/>
              </p:cNvSpPr>
              <p:nvPr/>
            </p:nvSpPr>
            <p:spPr bwMode="auto">
              <a:xfrm>
                <a:off x="1127" y="802"/>
                <a:ext cx="37" cy="103"/>
              </a:xfrm>
              <a:custGeom>
                <a:avLst/>
                <a:gdLst>
                  <a:gd name="T0" fmla="*/ 20 w 20"/>
                  <a:gd name="T1" fmla="*/ 10 h 56"/>
                  <a:gd name="T2" fmla="*/ 10 w 20"/>
                  <a:gd name="T3" fmla="*/ 0 h 56"/>
                  <a:gd name="T4" fmla="*/ 0 w 20"/>
                  <a:gd name="T5" fmla="*/ 10 h 56"/>
                  <a:gd name="T6" fmla="*/ 9 w 20"/>
                  <a:gd name="T7" fmla="*/ 20 h 56"/>
                  <a:gd name="T8" fmla="*/ 13 w 20"/>
                  <a:gd name="T9" fmla="*/ 56 h 56"/>
                  <a:gd name="T10" fmla="*/ 18 w 20"/>
                  <a:gd name="T11" fmla="*/ 56 h 56"/>
                  <a:gd name="T12" fmla="*/ 14 w 20"/>
                  <a:gd name="T13" fmla="*/ 20 h 56"/>
                  <a:gd name="T14" fmla="*/ 20 w 20"/>
                  <a:gd name="T15" fmla="*/ 1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6">
                    <a:moveTo>
                      <a:pt x="20" y="10"/>
                    </a:moveTo>
                    <a:cubicBezTo>
                      <a:pt x="20" y="5"/>
                      <a:pt x="16" y="0"/>
                      <a:pt x="10" y="0"/>
                    </a:cubicBezTo>
                    <a:cubicBezTo>
                      <a:pt x="5" y="0"/>
                      <a:pt x="0" y="5"/>
                      <a:pt x="0" y="10"/>
                    </a:cubicBezTo>
                    <a:cubicBezTo>
                      <a:pt x="0" y="15"/>
                      <a:pt x="4" y="20"/>
                      <a:pt x="9" y="20"/>
                    </a:cubicBezTo>
                    <a:cubicBezTo>
                      <a:pt x="13" y="56"/>
                      <a:pt x="13" y="56"/>
                      <a:pt x="13" y="56"/>
                    </a:cubicBezTo>
                    <a:cubicBezTo>
                      <a:pt x="18" y="56"/>
                      <a:pt x="18" y="56"/>
                      <a:pt x="18" y="56"/>
                    </a:cubicBezTo>
                    <a:cubicBezTo>
                      <a:pt x="14" y="20"/>
                      <a:pt x="14" y="20"/>
                      <a:pt x="14" y="20"/>
                    </a:cubicBezTo>
                    <a:cubicBezTo>
                      <a:pt x="18" y="18"/>
                      <a:pt x="20" y="15"/>
                      <a:pt x="20" y="1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11">
                <a:extLst>
                  <a:ext uri="{FF2B5EF4-FFF2-40B4-BE49-F238E27FC236}">
                    <a16:creationId xmlns:a16="http://schemas.microsoft.com/office/drawing/2014/main" id="{918BB7DD-7B3A-426C-8703-32061F9395B4}"/>
                  </a:ext>
                </a:extLst>
              </p:cNvPr>
              <p:cNvSpPr>
                <a:spLocks noChangeArrowheads="1"/>
              </p:cNvSpPr>
              <p:nvPr/>
            </p:nvSpPr>
            <p:spPr bwMode="auto">
              <a:xfrm>
                <a:off x="1118" y="868"/>
                <a:ext cx="76" cy="74"/>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12">
                <a:extLst>
                  <a:ext uri="{FF2B5EF4-FFF2-40B4-BE49-F238E27FC236}">
                    <a16:creationId xmlns:a16="http://schemas.microsoft.com/office/drawing/2014/main" id="{67738362-BB9C-4197-B838-E52A9663C77B}"/>
                  </a:ext>
                </a:extLst>
              </p:cNvPr>
              <p:cNvSpPr>
                <a:spLocks noChangeArrowheads="1"/>
              </p:cNvSpPr>
              <p:nvPr/>
            </p:nvSpPr>
            <p:spPr bwMode="auto">
              <a:xfrm>
                <a:off x="1110" y="765"/>
                <a:ext cx="19" cy="2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13">
                <a:extLst>
                  <a:ext uri="{FF2B5EF4-FFF2-40B4-BE49-F238E27FC236}">
                    <a16:creationId xmlns:a16="http://schemas.microsoft.com/office/drawing/2014/main" id="{6727D383-7420-493F-8B4F-B5CC52329020}"/>
                  </a:ext>
                </a:extLst>
              </p:cNvPr>
              <p:cNvSpPr>
                <a:spLocks noChangeArrowheads="1"/>
              </p:cNvSpPr>
              <p:nvPr/>
            </p:nvSpPr>
            <p:spPr bwMode="auto">
              <a:xfrm>
                <a:off x="1035" y="1006"/>
                <a:ext cx="18" cy="1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4">
                <a:extLst>
                  <a:ext uri="{FF2B5EF4-FFF2-40B4-BE49-F238E27FC236}">
                    <a16:creationId xmlns:a16="http://schemas.microsoft.com/office/drawing/2014/main" id="{787831F3-93F5-4B7A-8E5C-2DACDD9C3440}"/>
                  </a:ext>
                </a:extLst>
              </p:cNvPr>
              <p:cNvSpPr>
                <a:spLocks noChangeArrowheads="1"/>
              </p:cNvSpPr>
              <p:nvPr/>
            </p:nvSpPr>
            <p:spPr bwMode="auto">
              <a:xfrm>
                <a:off x="1297" y="935"/>
                <a:ext cx="19" cy="18"/>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15">
                <a:extLst>
                  <a:ext uri="{FF2B5EF4-FFF2-40B4-BE49-F238E27FC236}">
                    <a16:creationId xmlns:a16="http://schemas.microsoft.com/office/drawing/2014/main" id="{FF517340-6D7C-4CBC-9E48-0C192781EE4A}"/>
                  </a:ext>
                </a:extLst>
              </p:cNvPr>
              <p:cNvSpPr>
                <a:spLocks/>
              </p:cNvSpPr>
              <p:nvPr/>
            </p:nvSpPr>
            <p:spPr bwMode="auto">
              <a:xfrm>
                <a:off x="1016" y="900"/>
                <a:ext cx="146" cy="182"/>
              </a:xfrm>
              <a:custGeom>
                <a:avLst/>
                <a:gdLst>
                  <a:gd name="T0" fmla="*/ 65 w 79"/>
                  <a:gd name="T1" fmla="*/ 80 h 99"/>
                  <a:gd name="T2" fmla="*/ 79 w 79"/>
                  <a:gd name="T3" fmla="*/ 0 h 99"/>
                  <a:gd name="T4" fmla="*/ 19 w 79"/>
                  <a:gd name="T5" fmla="*/ 13 h 99"/>
                  <a:gd name="T6" fmla="*/ 10 w 79"/>
                  <a:gd name="T7" fmla="*/ 8 h 99"/>
                  <a:gd name="T8" fmla="*/ 0 w 79"/>
                  <a:gd name="T9" fmla="*/ 18 h 99"/>
                  <a:gd name="T10" fmla="*/ 10 w 79"/>
                  <a:gd name="T11" fmla="*/ 28 h 99"/>
                  <a:gd name="T12" fmla="*/ 21 w 79"/>
                  <a:gd name="T13" fmla="*/ 18 h 99"/>
                  <a:gd name="T14" fmla="*/ 72 w 79"/>
                  <a:gd name="T15" fmla="*/ 6 h 99"/>
                  <a:gd name="T16" fmla="*/ 60 w 79"/>
                  <a:gd name="T17" fmla="*/ 79 h 99"/>
                  <a:gd name="T18" fmla="*/ 51 w 79"/>
                  <a:gd name="T19" fmla="*/ 89 h 99"/>
                  <a:gd name="T20" fmla="*/ 61 w 79"/>
                  <a:gd name="T21" fmla="*/ 99 h 99"/>
                  <a:gd name="T22" fmla="*/ 71 w 79"/>
                  <a:gd name="T23" fmla="*/ 89 h 99"/>
                  <a:gd name="T24" fmla="*/ 65 w 79"/>
                  <a:gd name="T25" fmla="*/ 8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99">
                    <a:moveTo>
                      <a:pt x="65" y="80"/>
                    </a:moveTo>
                    <a:cubicBezTo>
                      <a:pt x="79" y="0"/>
                      <a:pt x="79" y="0"/>
                      <a:pt x="79" y="0"/>
                    </a:cubicBezTo>
                    <a:cubicBezTo>
                      <a:pt x="19" y="13"/>
                      <a:pt x="19" y="13"/>
                      <a:pt x="19" y="13"/>
                    </a:cubicBezTo>
                    <a:cubicBezTo>
                      <a:pt x="18" y="10"/>
                      <a:pt x="14" y="8"/>
                      <a:pt x="10" y="8"/>
                    </a:cubicBezTo>
                    <a:cubicBezTo>
                      <a:pt x="5" y="8"/>
                      <a:pt x="0" y="12"/>
                      <a:pt x="0" y="18"/>
                    </a:cubicBezTo>
                    <a:cubicBezTo>
                      <a:pt x="0" y="23"/>
                      <a:pt x="5" y="28"/>
                      <a:pt x="10" y="28"/>
                    </a:cubicBezTo>
                    <a:cubicBezTo>
                      <a:pt x="16" y="28"/>
                      <a:pt x="20" y="24"/>
                      <a:pt x="21" y="18"/>
                    </a:cubicBezTo>
                    <a:cubicBezTo>
                      <a:pt x="72" y="6"/>
                      <a:pt x="72" y="6"/>
                      <a:pt x="72" y="6"/>
                    </a:cubicBezTo>
                    <a:cubicBezTo>
                      <a:pt x="60" y="79"/>
                      <a:pt x="60" y="79"/>
                      <a:pt x="60" y="79"/>
                    </a:cubicBezTo>
                    <a:cubicBezTo>
                      <a:pt x="55" y="79"/>
                      <a:pt x="51" y="84"/>
                      <a:pt x="51" y="89"/>
                    </a:cubicBezTo>
                    <a:cubicBezTo>
                      <a:pt x="51" y="95"/>
                      <a:pt x="55" y="99"/>
                      <a:pt x="61" y="99"/>
                    </a:cubicBezTo>
                    <a:cubicBezTo>
                      <a:pt x="66" y="99"/>
                      <a:pt x="71" y="94"/>
                      <a:pt x="71" y="89"/>
                    </a:cubicBezTo>
                    <a:cubicBezTo>
                      <a:pt x="71" y="85"/>
                      <a:pt x="68" y="81"/>
                      <a:pt x="65" y="8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6">
                <a:extLst>
                  <a:ext uri="{FF2B5EF4-FFF2-40B4-BE49-F238E27FC236}">
                    <a16:creationId xmlns:a16="http://schemas.microsoft.com/office/drawing/2014/main" id="{7AF99063-DE36-4196-8EEF-5847F7FCF0BF}"/>
                  </a:ext>
                </a:extLst>
              </p:cNvPr>
              <p:cNvSpPr>
                <a:spLocks/>
              </p:cNvSpPr>
              <p:nvPr/>
            </p:nvSpPr>
            <p:spPr bwMode="auto">
              <a:xfrm>
                <a:off x="1153" y="802"/>
                <a:ext cx="107" cy="107"/>
              </a:xfrm>
              <a:custGeom>
                <a:avLst/>
                <a:gdLst>
                  <a:gd name="T0" fmla="*/ 47 w 58"/>
                  <a:gd name="T1" fmla="*/ 0 h 58"/>
                  <a:gd name="T2" fmla="*/ 37 w 58"/>
                  <a:gd name="T3" fmla="*/ 10 h 58"/>
                  <a:gd name="T4" fmla="*/ 39 w 58"/>
                  <a:gd name="T5" fmla="*/ 15 h 58"/>
                  <a:gd name="T6" fmla="*/ 0 w 58"/>
                  <a:gd name="T7" fmla="*/ 54 h 58"/>
                  <a:gd name="T8" fmla="*/ 3 w 58"/>
                  <a:gd name="T9" fmla="*/ 58 h 58"/>
                  <a:gd name="T10" fmla="*/ 42 w 58"/>
                  <a:gd name="T11" fmla="*/ 19 h 58"/>
                  <a:gd name="T12" fmla="*/ 47 w 58"/>
                  <a:gd name="T13" fmla="*/ 20 h 58"/>
                  <a:gd name="T14" fmla="*/ 58 w 58"/>
                  <a:gd name="T15" fmla="*/ 10 h 58"/>
                  <a:gd name="T16" fmla="*/ 47 w 58"/>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47" y="0"/>
                    </a:moveTo>
                    <a:cubicBezTo>
                      <a:pt x="42" y="0"/>
                      <a:pt x="37" y="5"/>
                      <a:pt x="37" y="10"/>
                    </a:cubicBezTo>
                    <a:cubicBezTo>
                      <a:pt x="37" y="12"/>
                      <a:pt x="38" y="14"/>
                      <a:pt x="39" y="15"/>
                    </a:cubicBezTo>
                    <a:cubicBezTo>
                      <a:pt x="0" y="54"/>
                      <a:pt x="0" y="54"/>
                      <a:pt x="0" y="54"/>
                    </a:cubicBezTo>
                    <a:cubicBezTo>
                      <a:pt x="3" y="58"/>
                      <a:pt x="3" y="58"/>
                      <a:pt x="3" y="58"/>
                    </a:cubicBezTo>
                    <a:cubicBezTo>
                      <a:pt x="42" y="19"/>
                      <a:pt x="42" y="19"/>
                      <a:pt x="42" y="19"/>
                    </a:cubicBezTo>
                    <a:cubicBezTo>
                      <a:pt x="44" y="20"/>
                      <a:pt x="46" y="20"/>
                      <a:pt x="47" y="20"/>
                    </a:cubicBezTo>
                    <a:cubicBezTo>
                      <a:pt x="53" y="20"/>
                      <a:pt x="58" y="16"/>
                      <a:pt x="58" y="10"/>
                    </a:cubicBezTo>
                    <a:cubicBezTo>
                      <a:pt x="58" y="5"/>
                      <a:pt x="53" y="0"/>
                      <a:pt x="47"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17">
                <a:extLst>
                  <a:ext uri="{FF2B5EF4-FFF2-40B4-BE49-F238E27FC236}">
                    <a16:creationId xmlns:a16="http://schemas.microsoft.com/office/drawing/2014/main" id="{C00F85A9-C3E3-4B60-88AE-BF9F99A5C298}"/>
                  </a:ext>
                </a:extLst>
              </p:cNvPr>
              <p:cNvSpPr>
                <a:spLocks/>
              </p:cNvSpPr>
              <p:nvPr/>
            </p:nvSpPr>
            <p:spPr bwMode="auto">
              <a:xfrm>
                <a:off x="1203" y="1025"/>
                <a:ext cx="18" cy="20"/>
              </a:xfrm>
              <a:custGeom>
                <a:avLst/>
                <a:gdLst>
                  <a:gd name="T0" fmla="*/ 5 w 10"/>
                  <a:gd name="T1" fmla="*/ 11 h 11"/>
                  <a:gd name="T2" fmla="*/ 0 w 10"/>
                  <a:gd name="T3" fmla="*/ 6 h 11"/>
                  <a:gd name="T4" fmla="*/ 5 w 10"/>
                  <a:gd name="T5" fmla="*/ 0 h 11"/>
                  <a:gd name="T6" fmla="*/ 10 w 10"/>
                  <a:gd name="T7" fmla="*/ 6 h 11"/>
                  <a:gd name="T8" fmla="*/ 5 w 10"/>
                  <a:gd name="T9" fmla="*/ 11 h 11"/>
                </a:gdLst>
                <a:ahLst/>
                <a:cxnLst>
                  <a:cxn ang="0">
                    <a:pos x="T0" y="T1"/>
                  </a:cxn>
                  <a:cxn ang="0">
                    <a:pos x="T2" y="T3"/>
                  </a:cxn>
                  <a:cxn ang="0">
                    <a:pos x="T4" y="T5"/>
                  </a:cxn>
                  <a:cxn ang="0">
                    <a:pos x="T6" y="T7"/>
                  </a:cxn>
                  <a:cxn ang="0">
                    <a:pos x="T8" y="T9"/>
                  </a:cxn>
                </a:cxnLst>
                <a:rect l="0" t="0" r="r" b="b"/>
                <a:pathLst>
                  <a:path w="10" h="11">
                    <a:moveTo>
                      <a:pt x="5" y="11"/>
                    </a:moveTo>
                    <a:cubicBezTo>
                      <a:pt x="2" y="11"/>
                      <a:pt x="0" y="8"/>
                      <a:pt x="0" y="6"/>
                    </a:cubicBezTo>
                    <a:cubicBezTo>
                      <a:pt x="0" y="3"/>
                      <a:pt x="3" y="0"/>
                      <a:pt x="5" y="0"/>
                    </a:cubicBezTo>
                    <a:cubicBezTo>
                      <a:pt x="8" y="0"/>
                      <a:pt x="10" y="3"/>
                      <a:pt x="10" y="6"/>
                    </a:cubicBezTo>
                    <a:cubicBezTo>
                      <a:pt x="10" y="8"/>
                      <a:pt x="8" y="11"/>
                      <a:pt x="5" y="11"/>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8">
                <a:extLst>
                  <a:ext uri="{FF2B5EF4-FFF2-40B4-BE49-F238E27FC236}">
                    <a16:creationId xmlns:a16="http://schemas.microsoft.com/office/drawing/2014/main" id="{BAC41493-C0A7-4385-B5C4-E0A9DD32D7B0}"/>
                  </a:ext>
                </a:extLst>
              </p:cNvPr>
              <p:cNvSpPr>
                <a:spLocks noChangeArrowheads="1"/>
              </p:cNvSpPr>
              <p:nvPr/>
            </p:nvSpPr>
            <p:spPr bwMode="auto">
              <a:xfrm>
                <a:off x="1277" y="765"/>
                <a:ext cx="20" cy="1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8" name="Group 17">
            <a:extLst>
              <a:ext uri="{FF2B5EF4-FFF2-40B4-BE49-F238E27FC236}">
                <a16:creationId xmlns:a16="http://schemas.microsoft.com/office/drawing/2014/main" id="{41AA51BC-510D-4D8F-9B9A-3DC9729F3066}"/>
              </a:ext>
            </a:extLst>
          </p:cNvPr>
          <p:cNvGrpSpPr/>
          <p:nvPr/>
        </p:nvGrpSpPr>
        <p:grpSpPr>
          <a:xfrm>
            <a:off x="4159742" y="2078277"/>
            <a:ext cx="1061282" cy="1061280"/>
            <a:chOff x="4004380" y="1834138"/>
            <a:chExt cx="1061282" cy="1061280"/>
          </a:xfrm>
        </p:grpSpPr>
        <p:sp>
          <p:nvSpPr>
            <p:cNvPr id="4" name="Oval 3">
              <a:extLst>
                <a:ext uri="{FF2B5EF4-FFF2-40B4-BE49-F238E27FC236}">
                  <a16:creationId xmlns:a16="http://schemas.microsoft.com/office/drawing/2014/main" id="{61027F6B-BD20-434A-8A7F-7A3839DDD52E}"/>
                </a:ext>
              </a:extLst>
            </p:cNvPr>
            <p:cNvSpPr/>
            <p:nvPr/>
          </p:nvSpPr>
          <p:spPr bwMode="auto">
            <a:xfrm>
              <a:off x="4004380" y="1834138"/>
              <a:ext cx="1061282" cy="1061280"/>
            </a:xfrm>
            <a:prstGeom prst="ellipse">
              <a:avLst/>
            </a:prstGeom>
            <a:solidFill>
              <a:schemeClr val="bg1"/>
            </a:solidFill>
            <a:ln w="15875" cap="rnd">
              <a:noFill/>
              <a:prstDash val="sysDot"/>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a:solidFill>
                  <a:srgbClr val="000000"/>
                </a:solidFill>
                <a:ea typeface="Segoe UI" pitchFamily="34" charset="0"/>
                <a:cs typeface="Segoe UI" pitchFamily="34" charset="0"/>
              </a:endParaRPr>
            </a:p>
          </p:txBody>
        </p:sp>
        <p:pic>
          <p:nvPicPr>
            <p:cNvPr id="93" name="person3" descr="person">
              <a:extLst>
                <a:ext uri="{FF2B5EF4-FFF2-40B4-BE49-F238E27FC236}">
                  <a16:creationId xmlns:a16="http://schemas.microsoft.com/office/drawing/2014/main" id="{C1C8ECFB-DCF5-4BC8-A5BB-217D796105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29699" y="2045188"/>
              <a:ext cx="639179" cy="639179"/>
            </a:xfrm>
            <a:prstGeom prst="rect">
              <a:avLst/>
            </a:prstGeom>
          </p:spPr>
        </p:pic>
      </p:grpSp>
      <p:sp>
        <p:nvSpPr>
          <p:cNvPr id="13" name="TextBox 12">
            <a:extLst>
              <a:ext uri="{FF2B5EF4-FFF2-40B4-BE49-F238E27FC236}">
                <a16:creationId xmlns:a16="http://schemas.microsoft.com/office/drawing/2014/main" id="{CEC68570-3C48-438F-9F8C-9FACFDD8DD5E}"/>
              </a:ext>
            </a:extLst>
          </p:cNvPr>
          <p:cNvSpPr txBox="1"/>
          <p:nvPr/>
        </p:nvSpPr>
        <p:spPr>
          <a:xfrm>
            <a:off x="448643" y="3804488"/>
            <a:ext cx="2716516" cy="1782026"/>
          </a:xfrm>
          <a:prstGeom prst="rect">
            <a:avLst/>
          </a:prstGeom>
          <a:noFill/>
        </p:spPr>
        <p:txBody>
          <a:bodyPr wrap="square" lIns="0" tIns="0" rIns="0" bIns="0" rtlCol="0">
            <a:spAutoFit/>
          </a:bodyPr>
          <a:lstStyle/>
          <a:p>
            <a:pPr marL="285750" indent="-285750">
              <a:lnSpc>
                <a:spcPct val="90000"/>
              </a:lnSpc>
              <a:spcAft>
                <a:spcPts val="600"/>
              </a:spcAft>
              <a:buFont typeface="Arial" panose="020B0604020202020204" pitchFamily="34" charset="0"/>
              <a:buChar char="•"/>
            </a:pPr>
            <a:r>
              <a:rPr lang="en-US" sz="1600" dirty="0">
                <a:latin typeface="+mj-lt"/>
              </a:rPr>
              <a:t>Massively scaled global private network</a:t>
            </a:r>
          </a:p>
          <a:p>
            <a:pPr marL="285750" indent="-285750">
              <a:lnSpc>
                <a:spcPct val="90000"/>
              </a:lnSpc>
              <a:spcAft>
                <a:spcPts val="600"/>
              </a:spcAft>
              <a:buFont typeface="Arial" panose="020B0604020202020204" pitchFamily="34" charset="0"/>
              <a:buChar char="•"/>
            </a:pPr>
            <a:r>
              <a:rPr lang="en-US" sz="1600" dirty="0">
                <a:latin typeface="+mj-lt"/>
              </a:rPr>
              <a:t>Software-defined, massively peered network </a:t>
            </a:r>
          </a:p>
          <a:p>
            <a:pPr marL="285750" indent="-285750">
              <a:lnSpc>
                <a:spcPct val="90000"/>
              </a:lnSpc>
              <a:spcAft>
                <a:spcPts val="600"/>
              </a:spcAft>
              <a:buFont typeface="Arial" panose="020B0604020202020204" pitchFamily="34" charset="0"/>
              <a:buChar char="•"/>
            </a:pPr>
            <a:r>
              <a:rPr lang="en-US" sz="1600" dirty="0">
                <a:latin typeface="+mj-lt"/>
              </a:rPr>
              <a:t>Real-user quality of experience steered</a:t>
            </a:r>
          </a:p>
          <a:p>
            <a:pPr marL="285750" indent="-285750">
              <a:lnSpc>
                <a:spcPct val="90000"/>
              </a:lnSpc>
              <a:spcAft>
                <a:spcPts val="600"/>
              </a:spcAft>
              <a:buFont typeface="Arial" panose="020B0604020202020204" pitchFamily="34" charset="0"/>
              <a:buChar char="•"/>
            </a:pPr>
            <a:r>
              <a:rPr lang="en-US" sz="1600" dirty="0">
                <a:solidFill>
                  <a:schemeClr val="accent4"/>
                </a:solidFill>
                <a:latin typeface="+mj-lt"/>
              </a:rPr>
              <a:t>Multiple Origins</a:t>
            </a:r>
          </a:p>
        </p:txBody>
      </p:sp>
      <p:sp>
        <p:nvSpPr>
          <p:cNvPr id="15" name="TextBox 14">
            <a:extLst>
              <a:ext uri="{FF2B5EF4-FFF2-40B4-BE49-F238E27FC236}">
                <a16:creationId xmlns:a16="http://schemas.microsoft.com/office/drawing/2014/main" id="{47AC045C-78B7-4AFB-AAD5-FD8C77B28093}"/>
              </a:ext>
            </a:extLst>
          </p:cNvPr>
          <p:cNvSpPr txBox="1"/>
          <p:nvPr/>
        </p:nvSpPr>
        <p:spPr>
          <a:xfrm>
            <a:off x="3499091" y="3810887"/>
            <a:ext cx="2716516" cy="2157514"/>
          </a:xfrm>
          <a:prstGeom prst="rect">
            <a:avLst/>
          </a:prstGeom>
          <a:noFill/>
        </p:spPr>
        <p:txBody>
          <a:bodyPr wrap="square" lIns="0" tIns="0" rIns="0" bIns="0" rtlCol="0">
            <a:spAutoFit/>
          </a:bodyPr>
          <a:lstStyle/>
          <a:p>
            <a:pPr marL="285750" indent="-285750">
              <a:lnSpc>
                <a:spcPct val="90000"/>
              </a:lnSpc>
              <a:spcAft>
                <a:spcPts val="600"/>
              </a:spcAft>
              <a:buFont typeface="Arial" panose="020B0604020202020204" pitchFamily="34" charset="0"/>
              <a:buChar char="•"/>
            </a:pPr>
            <a:r>
              <a:rPr lang="en-US" sz="1600" dirty="0">
                <a:latin typeface="+mj-lt"/>
              </a:rPr>
              <a:t>Domain and certificate management</a:t>
            </a:r>
          </a:p>
          <a:p>
            <a:pPr marL="285750" indent="-285750">
              <a:lnSpc>
                <a:spcPct val="90000"/>
              </a:lnSpc>
              <a:spcAft>
                <a:spcPts val="600"/>
              </a:spcAft>
              <a:buFont typeface="Arial" panose="020B0604020202020204" pitchFamily="34" charset="0"/>
              <a:buChar char="•"/>
            </a:pPr>
            <a:r>
              <a:rPr lang="en-US" sz="1600" dirty="0">
                <a:latin typeface="+mj-lt"/>
              </a:rPr>
              <a:t>Dynamic site acceleration</a:t>
            </a:r>
          </a:p>
          <a:p>
            <a:pPr marL="285750" indent="-285750">
              <a:lnSpc>
                <a:spcPct val="90000"/>
              </a:lnSpc>
              <a:spcAft>
                <a:spcPts val="600"/>
              </a:spcAft>
              <a:buFont typeface="Arial" panose="020B0604020202020204" pitchFamily="34" charset="0"/>
              <a:buChar char="•"/>
            </a:pPr>
            <a:r>
              <a:rPr lang="en-US" sz="1600" dirty="0">
                <a:latin typeface="+mj-lt"/>
              </a:rPr>
              <a:t>Static caching, </a:t>
            </a:r>
            <a:br>
              <a:rPr lang="en-US" sz="1600" dirty="0">
                <a:latin typeface="+mj-lt"/>
              </a:rPr>
            </a:br>
            <a:r>
              <a:rPr lang="en-US" sz="1600" dirty="0">
                <a:latin typeface="+mj-lt"/>
              </a:rPr>
              <a:t>OTT media delivery </a:t>
            </a:r>
          </a:p>
          <a:p>
            <a:pPr marL="285750" indent="-285750">
              <a:lnSpc>
                <a:spcPct val="90000"/>
              </a:lnSpc>
              <a:spcAft>
                <a:spcPts val="600"/>
              </a:spcAft>
              <a:buFont typeface="Arial" panose="020B0604020202020204" pitchFamily="34" charset="0"/>
              <a:buChar char="•"/>
            </a:pPr>
            <a:r>
              <a:rPr lang="en-US" sz="1600" dirty="0">
                <a:latin typeface="+mj-lt"/>
              </a:rPr>
              <a:t>Global load balancing</a:t>
            </a:r>
          </a:p>
          <a:p>
            <a:pPr marL="285750" indent="-285750">
              <a:lnSpc>
                <a:spcPct val="90000"/>
              </a:lnSpc>
              <a:spcAft>
                <a:spcPts val="600"/>
              </a:spcAft>
              <a:buFont typeface="Arial" panose="020B0604020202020204" pitchFamily="34" charset="0"/>
              <a:buChar char="•"/>
            </a:pPr>
            <a:r>
              <a:rPr lang="en-US" sz="1600" dirty="0">
                <a:solidFill>
                  <a:schemeClr val="accent4"/>
                </a:solidFill>
                <a:latin typeface="+mj-lt"/>
              </a:rPr>
              <a:t>Rules Engine</a:t>
            </a:r>
          </a:p>
          <a:p>
            <a:pPr marL="285750" indent="-285750">
              <a:lnSpc>
                <a:spcPct val="90000"/>
              </a:lnSpc>
              <a:spcAft>
                <a:spcPts val="600"/>
              </a:spcAft>
              <a:buFont typeface="Arial" panose="020B0604020202020204" pitchFamily="34" charset="0"/>
              <a:buChar char="•"/>
            </a:pPr>
            <a:r>
              <a:rPr lang="en-US" sz="1600" dirty="0">
                <a:solidFill>
                  <a:schemeClr val="accent4"/>
                </a:solidFill>
                <a:latin typeface="+mj-lt"/>
              </a:rPr>
              <a:t>Wildcard Domains</a:t>
            </a:r>
          </a:p>
        </p:txBody>
      </p:sp>
      <p:sp>
        <p:nvSpPr>
          <p:cNvPr id="16" name="TextBox 15">
            <a:extLst>
              <a:ext uri="{FF2B5EF4-FFF2-40B4-BE49-F238E27FC236}">
                <a16:creationId xmlns:a16="http://schemas.microsoft.com/office/drawing/2014/main" id="{CE0FD713-8031-487B-8FA9-99B6AF545A3F}"/>
              </a:ext>
            </a:extLst>
          </p:cNvPr>
          <p:cNvSpPr txBox="1"/>
          <p:nvPr/>
        </p:nvSpPr>
        <p:spPr>
          <a:xfrm>
            <a:off x="6463257" y="3785233"/>
            <a:ext cx="2716516" cy="1415772"/>
          </a:xfrm>
          <a:prstGeom prst="rect">
            <a:avLst/>
          </a:prstGeom>
          <a:noFill/>
        </p:spPr>
        <p:txBody>
          <a:bodyPr wrap="square" lIns="0" tIns="0" rIns="0" bIns="0" rtlCol="0">
            <a:spAutoFit/>
          </a:bodyPr>
          <a:lstStyle/>
          <a:p>
            <a:pPr marL="285750" indent="-285750">
              <a:lnSpc>
                <a:spcPct val="90000"/>
              </a:lnSpc>
              <a:spcAft>
                <a:spcPts val="600"/>
              </a:spcAft>
              <a:buFont typeface="Arial" panose="020B0604020202020204" pitchFamily="34" charset="0"/>
              <a:buChar char="•"/>
            </a:pPr>
            <a:r>
              <a:rPr lang="en-US" sz="1600" dirty="0">
                <a:latin typeface="+mj-lt"/>
              </a:rPr>
              <a:t>Web application firewall</a:t>
            </a:r>
          </a:p>
          <a:p>
            <a:pPr marL="285750" indent="-285750">
              <a:lnSpc>
                <a:spcPct val="90000"/>
              </a:lnSpc>
              <a:spcAft>
                <a:spcPts val="600"/>
              </a:spcAft>
              <a:buFont typeface="Arial" panose="020B0604020202020204" pitchFamily="34" charset="0"/>
              <a:buChar char="•"/>
            </a:pPr>
            <a:r>
              <a:rPr lang="en-US" sz="1600" dirty="0">
                <a:latin typeface="+mj-lt"/>
              </a:rPr>
              <a:t>DDoS</a:t>
            </a:r>
          </a:p>
          <a:p>
            <a:pPr marL="285750" indent="-285750">
              <a:lnSpc>
                <a:spcPct val="90000"/>
              </a:lnSpc>
              <a:spcAft>
                <a:spcPts val="600"/>
              </a:spcAft>
              <a:buFont typeface="Arial" panose="020B0604020202020204" pitchFamily="34" charset="0"/>
              <a:buChar char="•"/>
            </a:pPr>
            <a:r>
              <a:rPr lang="en-US" sz="1600" dirty="0">
                <a:latin typeface="+mj-lt"/>
              </a:rPr>
              <a:t>Bot prevention</a:t>
            </a:r>
          </a:p>
          <a:p>
            <a:pPr marL="285750" indent="-285750">
              <a:lnSpc>
                <a:spcPct val="90000"/>
              </a:lnSpc>
              <a:spcAft>
                <a:spcPts val="600"/>
              </a:spcAft>
              <a:buFont typeface="Arial" panose="020B0604020202020204" pitchFamily="34" charset="0"/>
              <a:buChar char="•"/>
            </a:pPr>
            <a:r>
              <a:rPr lang="en-US" sz="1600" dirty="0">
                <a:latin typeface="+mj-lt"/>
              </a:rPr>
              <a:t>Threat intelligence</a:t>
            </a:r>
          </a:p>
          <a:p>
            <a:pPr marL="285750" indent="-285750">
              <a:lnSpc>
                <a:spcPct val="90000"/>
              </a:lnSpc>
              <a:spcAft>
                <a:spcPts val="600"/>
              </a:spcAft>
              <a:buFont typeface="Arial" panose="020B0604020202020204" pitchFamily="34" charset="0"/>
              <a:buChar char="•"/>
            </a:pPr>
            <a:r>
              <a:rPr lang="en-US" sz="1600" dirty="0">
                <a:latin typeface="+mj-lt"/>
              </a:rPr>
              <a:t>Integrated with Sentinel</a:t>
            </a:r>
          </a:p>
        </p:txBody>
      </p:sp>
      <p:sp>
        <p:nvSpPr>
          <p:cNvPr id="17" name="TextBox 16">
            <a:extLst>
              <a:ext uri="{FF2B5EF4-FFF2-40B4-BE49-F238E27FC236}">
                <a16:creationId xmlns:a16="http://schemas.microsoft.com/office/drawing/2014/main" id="{7318B693-C4E3-4842-95AB-7040A343A034}"/>
              </a:ext>
            </a:extLst>
          </p:cNvPr>
          <p:cNvSpPr txBox="1"/>
          <p:nvPr/>
        </p:nvSpPr>
        <p:spPr>
          <a:xfrm>
            <a:off x="9340389" y="3751889"/>
            <a:ext cx="2716516" cy="2523768"/>
          </a:xfrm>
          <a:prstGeom prst="rect">
            <a:avLst/>
          </a:prstGeom>
          <a:noFill/>
        </p:spPr>
        <p:txBody>
          <a:bodyPr wrap="square" lIns="0" tIns="0" rIns="0" bIns="0" rtlCol="0">
            <a:spAutoFit/>
          </a:bodyPr>
          <a:lstStyle/>
          <a:p>
            <a:pPr marL="285750" indent="-285750">
              <a:lnSpc>
                <a:spcPct val="90000"/>
              </a:lnSpc>
              <a:spcAft>
                <a:spcPts val="600"/>
              </a:spcAft>
              <a:buFont typeface="Arial" panose="020B0604020202020204" pitchFamily="34" charset="0"/>
              <a:buChar char="•"/>
            </a:pPr>
            <a:r>
              <a:rPr lang="en-US" sz="1600">
                <a:latin typeface="+mj-lt"/>
              </a:rPr>
              <a:t>API and orchestration with DevOps</a:t>
            </a:r>
          </a:p>
          <a:p>
            <a:pPr marL="285750" indent="-285750">
              <a:lnSpc>
                <a:spcPct val="90000"/>
              </a:lnSpc>
              <a:spcAft>
                <a:spcPts val="600"/>
              </a:spcAft>
              <a:buFont typeface="Arial" panose="020B0604020202020204" pitchFamily="34" charset="0"/>
              <a:buChar char="•"/>
            </a:pPr>
            <a:r>
              <a:rPr lang="en-US" sz="1600">
                <a:latin typeface="+mj-lt"/>
              </a:rPr>
              <a:t>Deep azure integrations</a:t>
            </a:r>
          </a:p>
          <a:p>
            <a:pPr marL="285750" indent="-285750">
              <a:lnSpc>
                <a:spcPct val="90000"/>
              </a:lnSpc>
              <a:spcAft>
                <a:spcPts val="600"/>
              </a:spcAft>
              <a:buFont typeface="Arial" panose="020B0604020202020204" pitchFamily="34" charset="0"/>
              <a:buChar char="•"/>
            </a:pPr>
            <a:r>
              <a:rPr lang="en-US" sz="1600">
                <a:latin typeface="+mj-lt"/>
              </a:rPr>
              <a:t>Integrated monitoring and alerting</a:t>
            </a:r>
          </a:p>
          <a:p>
            <a:pPr marL="285750" indent="-285750">
              <a:lnSpc>
                <a:spcPct val="90000"/>
              </a:lnSpc>
              <a:spcAft>
                <a:spcPts val="600"/>
              </a:spcAft>
              <a:buFont typeface="Arial" panose="020B0604020202020204" pitchFamily="34" charset="0"/>
              <a:buChar char="•"/>
            </a:pPr>
            <a:r>
              <a:rPr lang="en-US" sz="1600">
                <a:latin typeface="+mj-lt"/>
              </a:rPr>
              <a:t>Security management with Sentinel, Security Center</a:t>
            </a:r>
          </a:p>
          <a:p>
            <a:pPr marL="285750" indent="-285750">
              <a:lnSpc>
                <a:spcPct val="90000"/>
              </a:lnSpc>
              <a:spcAft>
                <a:spcPts val="600"/>
              </a:spcAft>
              <a:buFont typeface="Arial" panose="020B0604020202020204" pitchFamily="34" charset="0"/>
              <a:buChar char="•"/>
            </a:pPr>
            <a:r>
              <a:rPr lang="en-US" sz="1600">
                <a:latin typeface="+mj-lt"/>
              </a:rPr>
              <a:t>CLI, PowerShell, SDK, Terraform, ARM templates</a:t>
            </a:r>
          </a:p>
        </p:txBody>
      </p:sp>
    </p:spTree>
    <p:extLst>
      <p:ext uri="{BB962C8B-B14F-4D97-AF65-F5344CB8AC3E}">
        <p14:creationId xmlns:p14="http://schemas.microsoft.com/office/powerpoint/2010/main" val="198557579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55450A-1EA4-4BA2-8645-FD60458C2D85}"/>
              </a:ext>
            </a:extLst>
          </p:cNvPr>
          <p:cNvSpPr/>
          <p:nvPr/>
        </p:nvSpPr>
        <p:spPr bwMode="auto">
          <a:xfrm>
            <a:off x="588263" y="1491343"/>
            <a:ext cx="5358383" cy="3998686"/>
          </a:xfrm>
          <a:prstGeom prst="rect">
            <a:avLst/>
          </a:prstGeom>
          <a:noFill/>
          <a:ln w="28575">
            <a:solidFill>
              <a:schemeClr val="accent3">
                <a:lumMod val="50000"/>
              </a:schemeClr>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5" name="Rectangle 4">
            <a:extLst>
              <a:ext uri="{FF2B5EF4-FFF2-40B4-BE49-F238E27FC236}">
                <a16:creationId xmlns:a16="http://schemas.microsoft.com/office/drawing/2014/main" id="{F7AA2D7B-24C1-469A-97DE-32521BFDD85B}"/>
              </a:ext>
            </a:extLst>
          </p:cNvPr>
          <p:cNvSpPr/>
          <p:nvPr/>
        </p:nvSpPr>
        <p:spPr bwMode="auto">
          <a:xfrm>
            <a:off x="6248400" y="1499370"/>
            <a:ext cx="5358383" cy="3998686"/>
          </a:xfrm>
          <a:prstGeom prst="rect">
            <a:avLst/>
          </a:prstGeom>
          <a:noFill/>
          <a:ln w="28575">
            <a:solidFill>
              <a:schemeClr val="accent4">
                <a:lumMod val="50000"/>
              </a:schemeClr>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pic>
        <p:nvPicPr>
          <p:cNvPr id="6" name="Picture 2" descr="Image result for azure cdn logo">
            <a:extLst>
              <a:ext uri="{FF2B5EF4-FFF2-40B4-BE49-F238E27FC236}">
                <a16:creationId xmlns:a16="http://schemas.microsoft.com/office/drawing/2014/main" id="{C4C46212-67EE-4F2A-87C0-D0C0C7970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381" y="1683255"/>
            <a:ext cx="1044556" cy="548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134DFA5-24F2-4BAD-8B54-58F40E98AC35}"/>
              </a:ext>
            </a:extLst>
          </p:cNvPr>
          <p:cNvSpPr txBox="1"/>
          <p:nvPr/>
        </p:nvSpPr>
        <p:spPr>
          <a:xfrm>
            <a:off x="2052617" y="1711229"/>
            <a:ext cx="2429673" cy="49244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Azure CDN</a:t>
            </a:r>
          </a:p>
        </p:txBody>
      </p:sp>
      <p:pic>
        <p:nvPicPr>
          <p:cNvPr id="8" name="Graphic 7">
            <a:extLst>
              <a:ext uri="{FF2B5EF4-FFF2-40B4-BE49-F238E27FC236}">
                <a16:creationId xmlns:a16="http://schemas.microsoft.com/office/drawing/2014/main" id="{8C581525-8BA6-4E6B-B35E-33B883CFF5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12561" y="1640496"/>
            <a:ext cx="686985" cy="686985"/>
          </a:xfrm>
          <a:prstGeom prst="rect">
            <a:avLst/>
          </a:prstGeom>
        </p:spPr>
      </p:pic>
      <p:sp>
        <p:nvSpPr>
          <p:cNvPr id="9" name="TextBox 8">
            <a:extLst>
              <a:ext uri="{FF2B5EF4-FFF2-40B4-BE49-F238E27FC236}">
                <a16:creationId xmlns:a16="http://schemas.microsoft.com/office/drawing/2014/main" id="{058DA01C-B666-48CD-A3EA-4A6CCCC6D108}"/>
              </a:ext>
            </a:extLst>
          </p:cNvPr>
          <p:cNvSpPr txBox="1"/>
          <p:nvPr/>
        </p:nvSpPr>
        <p:spPr>
          <a:xfrm>
            <a:off x="7366843" y="1711228"/>
            <a:ext cx="3121496" cy="492443"/>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Azure Front Door</a:t>
            </a:r>
          </a:p>
        </p:txBody>
      </p:sp>
      <p:grpSp>
        <p:nvGrpSpPr>
          <p:cNvPr id="10" name="Group 9">
            <a:extLst>
              <a:ext uri="{FF2B5EF4-FFF2-40B4-BE49-F238E27FC236}">
                <a16:creationId xmlns:a16="http://schemas.microsoft.com/office/drawing/2014/main" id="{47D85BEE-F1DA-402D-8614-20A52DD12602}"/>
              </a:ext>
            </a:extLst>
          </p:cNvPr>
          <p:cNvGrpSpPr/>
          <p:nvPr/>
        </p:nvGrpSpPr>
        <p:grpSpPr>
          <a:xfrm>
            <a:off x="767732" y="3266300"/>
            <a:ext cx="5015775" cy="629936"/>
            <a:chOff x="586391" y="5470419"/>
            <a:chExt cx="11018520" cy="629936"/>
          </a:xfrm>
        </p:grpSpPr>
        <p:sp>
          <p:nvSpPr>
            <p:cNvPr id="11" name="Rectangle: Rounded Corners 10">
              <a:extLst>
                <a:ext uri="{FF2B5EF4-FFF2-40B4-BE49-F238E27FC236}">
                  <a16:creationId xmlns:a16="http://schemas.microsoft.com/office/drawing/2014/main" id="{19FAFE81-0EA1-4057-9E41-CA316CA271C7}"/>
                </a:ext>
              </a:extLst>
            </p:cNvPr>
            <p:cNvSpPr/>
            <p:nvPr/>
          </p:nvSpPr>
          <p:spPr bwMode="auto">
            <a:xfrm>
              <a:off x="586391" y="5470419"/>
              <a:ext cx="11018520" cy="629936"/>
            </a:xfrm>
            <a:prstGeom prst="roundRect">
              <a:avLst>
                <a:gd name="adj" fmla="val 12520"/>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2" name="Rectangle 11">
              <a:extLst>
                <a:ext uri="{FF2B5EF4-FFF2-40B4-BE49-F238E27FC236}">
                  <a16:creationId xmlns:a16="http://schemas.microsoft.com/office/drawing/2014/main" id="{BF2A73E2-CB0E-4EB1-9B66-78B2D94832CB}"/>
                </a:ext>
              </a:extLst>
            </p:cNvPr>
            <p:cNvSpPr/>
            <p:nvPr/>
          </p:nvSpPr>
          <p:spPr>
            <a:xfrm>
              <a:off x="730046" y="5613243"/>
              <a:ext cx="6169912" cy="338554"/>
            </a:xfrm>
            <a:prstGeom prst="rect">
              <a:avLst/>
            </a:prstGeom>
          </p:spPr>
          <p:txBody>
            <a:bodyPr wrap="square" anchor="ctr">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rPr>
                <a:t>OTT video delivery</a:t>
              </a:r>
            </a:p>
          </p:txBody>
        </p:sp>
      </p:grpSp>
      <p:grpSp>
        <p:nvGrpSpPr>
          <p:cNvPr id="13" name="Group 12">
            <a:extLst>
              <a:ext uri="{FF2B5EF4-FFF2-40B4-BE49-F238E27FC236}">
                <a16:creationId xmlns:a16="http://schemas.microsoft.com/office/drawing/2014/main" id="{56F2D04D-DD61-4010-A6F8-180AA7533786}"/>
              </a:ext>
            </a:extLst>
          </p:cNvPr>
          <p:cNvGrpSpPr/>
          <p:nvPr/>
        </p:nvGrpSpPr>
        <p:grpSpPr>
          <a:xfrm>
            <a:off x="767732" y="3957304"/>
            <a:ext cx="5015775" cy="629936"/>
            <a:chOff x="586391" y="6161423"/>
            <a:chExt cx="11018520" cy="629936"/>
          </a:xfrm>
        </p:grpSpPr>
        <p:sp>
          <p:nvSpPr>
            <p:cNvPr id="14" name="Rectangle: Rounded Corners 13">
              <a:extLst>
                <a:ext uri="{FF2B5EF4-FFF2-40B4-BE49-F238E27FC236}">
                  <a16:creationId xmlns:a16="http://schemas.microsoft.com/office/drawing/2014/main" id="{EAFDBE32-5031-4764-86AC-5E427F35EE96}"/>
                </a:ext>
              </a:extLst>
            </p:cNvPr>
            <p:cNvSpPr/>
            <p:nvPr/>
          </p:nvSpPr>
          <p:spPr bwMode="auto">
            <a:xfrm>
              <a:off x="586391" y="6161423"/>
              <a:ext cx="11018520" cy="629936"/>
            </a:xfrm>
            <a:prstGeom prst="roundRect">
              <a:avLst>
                <a:gd name="adj" fmla="val 12520"/>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5" name="Rectangle 14">
              <a:extLst>
                <a:ext uri="{FF2B5EF4-FFF2-40B4-BE49-F238E27FC236}">
                  <a16:creationId xmlns:a16="http://schemas.microsoft.com/office/drawing/2014/main" id="{43C6C6AE-EE52-417A-8F6B-802B14294DF2}"/>
                </a:ext>
              </a:extLst>
            </p:cNvPr>
            <p:cNvSpPr/>
            <p:nvPr/>
          </p:nvSpPr>
          <p:spPr>
            <a:xfrm>
              <a:off x="730044" y="6304806"/>
              <a:ext cx="5558268" cy="338554"/>
            </a:xfrm>
            <a:prstGeom prst="rect">
              <a:avLst/>
            </a:prstGeom>
          </p:spPr>
          <p:txBody>
            <a:bodyPr wrap="square" anchor="ctr">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rPr>
                <a:t>Live video delivery</a:t>
              </a:r>
            </a:p>
          </p:txBody>
        </p:sp>
      </p:grpSp>
      <p:grpSp>
        <p:nvGrpSpPr>
          <p:cNvPr id="16" name="Group 15">
            <a:extLst>
              <a:ext uri="{FF2B5EF4-FFF2-40B4-BE49-F238E27FC236}">
                <a16:creationId xmlns:a16="http://schemas.microsoft.com/office/drawing/2014/main" id="{E8E53CC2-68E1-4C0B-A140-07E1EB94D19E}"/>
              </a:ext>
            </a:extLst>
          </p:cNvPr>
          <p:cNvGrpSpPr/>
          <p:nvPr/>
        </p:nvGrpSpPr>
        <p:grpSpPr>
          <a:xfrm>
            <a:off x="767732" y="2575296"/>
            <a:ext cx="5015775" cy="629936"/>
            <a:chOff x="586391" y="4779415"/>
            <a:chExt cx="11018520" cy="629936"/>
          </a:xfrm>
        </p:grpSpPr>
        <p:sp>
          <p:nvSpPr>
            <p:cNvPr id="17" name="Rectangle: Rounded Corners 16">
              <a:extLst>
                <a:ext uri="{FF2B5EF4-FFF2-40B4-BE49-F238E27FC236}">
                  <a16:creationId xmlns:a16="http://schemas.microsoft.com/office/drawing/2014/main" id="{693BC9F3-EE56-4BA4-A2FB-878752E63C44}"/>
                </a:ext>
              </a:extLst>
            </p:cNvPr>
            <p:cNvSpPr/>
            <p:nvPr/>
          </p:nvSpPr>
          <p:spPr bwMode="auto">
            <a:xfrm>
              <a:off x="586391" y="4779415"/>
              <a:ext cx="11018520" cy="629936"/>
            </a:xfrm>
            <a:prstGeom prst="roundRect">
              <a:avLst>
                <a:gd name="adj" fmla="val 12520"/>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8" name="Rectangle 17">
              <a:extLst>
                <a:ext uri="{FF2B5EF4-FFF2-40B4-BE49-F238E27FC236}">
                  <a16:creationId xmlns:a16="http://schemas.microsoft.com/office/drawing/2014/main" id="{3179662A-F3F4-44DE-99A8-A56CEA13F4CA}"/>
                </a:ext>
              </a:extLst>
            </p:cNvPr>
            <p:cNvSpPr/>
            <p:nvPr/>
          </p:nvSpPr>
          <p:spPr>
            <a:xfrm>
              <a:off x="730046" y="4922593"/>
              <a:ext cx="6169912" cy="338554"/>
            </a:xfrm>
            <a:prstGeom prst="rect">
              <a:avLst/>
            </a:prstGeom>
          </p:spPr>
          <p:txBody>
            <a:bodyPr wrap="square" anchor="ctr">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rPr>
                <a:t>Static file delivery</a:t>
              </a:r>
            </a:p>
          </p:txBody>
        </p:sp>
      </p:grpSp>
      <p:grpSp>
        <p:nvGrpSpPr>
          <p:cNvPr id="19" name="Group 18">
            <a:extLst>
              <a:ext uri="{FF2B5EF4-FFF2-40B4-BE49-F238E27FC236}">
                <a16:creationId xmlns:a16="http://schemas.microsoft.com/office/drawing/2014/main" id="{B1DDC3C6-BF02-4BA5-B0FF-763801E24C4C}"/>
              </a:ext>
            </a:extLst>
          </p:cNvPr>
          <p:cNvGrpSpPr/>
          <p:nvPr/>
        </p:nvGrpSpPr>
        <p:grpSpPr>
          <a:xfrm>
            <a:off x="6437086" y="4648309"/>
            <a:ext cx="4987182" cy="629936"/>
            <a:chOff x="588264" y="4088411"/>
            <a:chExt cx="11018520" cy="629936"/>
          </a:xfrm>
          <a:solidFill>
            <a:schemeClr val="accent4"/>
          </a:solidFill>
        </p:grpSpPr>
        <p:sp>
          <p:nvSpPr>
            <p:cNvPr id="20" name="Rectangle: Rounded Corners 19">
              <a:extLst>
                <a:ext uri="{FF2B5EF4-FFF2-40B4-BE49-F238E27FC236}">
                  <a16:creationId xmlns:a16="http://schemas.microsoft.com/office/drawing/2014/main" id="{E08DEA40-013E-4865-AED8-8FC1E8DC4F17}"/>
                </a:ext>
              </a:extLst>
            </p:cNvPr>
            <p:cNvSpPr/>
            <p:nvPr/>
          </p:nvSpPr>
          <p:spPr bwMode="auto">
            <a:xfrm>
              <a:off x="588264" y="4088411"/>
              <a:ext cx="11018520" cy="629936"/>
            </a:xfrm>
            <a:prstGeom prst="roundRect">
              <a:avLst>
                <a:gd name="adj" fmla="val 1252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21" name="Rectangle 20">
              <a:extLst>
                <a:ext uri="{FF2B5EF4-FFF2-40B4-BE49-F238E27FC236}">
                  <a16:creationId xmlns:a16="http://schemas.microsoft.com/office/drawing/2014/main" id="{8ED25C93-7DDF-4BD1-A2CB-0F7425064017}"/>
                </a:ext>
              </a:extLst>
            </p:cNvPr>
            <p:cNvSpPr/>
            <p:nvPr/>
          </p:nvSpPr>
          <p:spPr>
            <a:xfrm>
              <a:off x="730041" y="4230640"/>
              <a:ext cx="10252066" cy="338554"/>
            </a:xfrm>
            <a:prstGeom prst="rect">
              <a:avLst/>
            </a:prstGeom>
            <a:grpFill/>
          </p:spPr>
          <p:txBody>
            <a:bodyPr wrap="square" anchor="ctr">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rPr>
                <a:t>Microservice apps / path based LB</a:t>
              </a:r>
            </a:p>
          </p:txBody>
        </p:sp>
      </p:grpSp>
      <p:grpSp>
        <p:nvGrpSpPr>
          <p:cNvPr id="22" name="Group 21">
            <a:extLst>
              <a:ext uri="{FF2B5EF4-FFF2-40B4-BE49-F238E27FC236}">
                <a16:creationId xmlns:a16="http://schemas.microsoft.com/office/drawing/2014/main" id="{5FF236AD-DB65-4454-8D97-EDBF3BDEBCCB}"/>
              </a:ext>
            </a:extLst>
          </p:cNvPr>
          <p:cNvGrpSpPr/>
          <p:nvPr/>
        </p:nvGrpSpPr>
        <p:grpSpPr>
          <a:xfrm>
            <a:off x="6437086" y="3957304"/>
            <a:ext cx="4987182" cy="629936"/>
            <a:chOff x="588264" y="3397406"/>
            <a:chExt cx="11018520" cy="629936"/>
          </a:xfrm>
          <a:solidFill>
            <a:schemeClr val="accent4"/>
          </a:solidFill>
        </p:grpSpPr>
        <p:sp>
          <p:nvSpPr>
            <p:cNvPr id="23" name="Rectangle: Rounded Corners 22">
              <a:extLst>
                <a:ext uri="{FF2B5EF4-FFF2-40B4-BE49-F238E27FC236}">
                  <a16:creationId xmlns:a16="http://schemas.microsoft.com/office/drawing/2014/main" id="{064761A3-ADA2-4450-B508-E0E7C4F0E9D5}"/>
                </a:ext>
              </a:extLst>
            </p:cNvPr>
            <p:cNvSpPr/>
            <p:nvPr/>
          </p:nvSpPr>
          <p:spPr bwMode="auto">
            <a:xfrm>
              <a:off x="588264" y="3397406"/>
              <a:ext cx="11018520" cy="629936"/>
            </a:xfrm>
            <a:prstGeom prst="roundRect">
              <a:avLst>
                <a:gd name="adj" fmla="val 1252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24" name="Rectangle 23">
              <a:extLst>
                <a:ext uri="{FF2B5EF4-FFF2-40B4-BE49-F238E27FC236}">
                  <a16:creationId xmlns:a16="http://schemas.microsoft.com/office/drawing/2014/main" id="{BF6C41BB-9C41-4FC4-856D-0DB2486FBCC6}"/>
                </a:ext>
              </a:extLst>
            </p:cNvPr>
            <p:cNvSpPr/>
            <p:nvPr/>
          </p:nvSpPr>
          <p:spPr>
            <a:xfrm>
              <a:off x="730046" y="3539973"/>
              <a:ext cx="6493072" cy="338554"/>
            </a:xfrm>
            <a:prstGeom prst="rect">
              <a:avLst/>
            </a:prstGeom>
            <a:grpFill/>
          </p:spPr>
          <p:txBody>
            <a:bodyPr wrap="square" anchor="ctr">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rPr>
                <a:t>Web application protection</a:t>
              </a:r>
            </a:p>
          </p:txBody>
        </p:sp>
      </p:grpSp>
      <p:grpSp>
        <p:nvGrpSpPr>
          <p:cNvPr id="25" name="Group 24">
            <a:extLst>
              <a:ext uri="{FF2B5EF4-FFF2-40B4-BE49-F238E27FC236}">
                <a16:creationId xmlns:a16="http://schemas.microsoft.com/office/drawing/2014/main" id="{314D1B9B-49AA-4BF0-B2E0-B9389C5FDF3E}"/>
              </a:ext>
            </a:extLst>
          </p:cNvPr>
          <p:cNvGrpSpPr/>
          <p:nvPr/>
        </p:nvGrpSpPr>
        <p:grpSpPr>
          <a:xfrm>
            <a:off x="6435562" y="2606332"/>
            <a:ext cx="4987182" cy="572669"/>
            <a:chOff x="586740" y="2017800"/>
            <a:chExt cx="11018520" cy="629936"/>
          </a:xfrm>
          <a:solidFill>
            <a:schemeClr val="accent4"/>
          </a:solidFill>
        </p:grpSpPr>
        <p:sp>
          <p:nvSpPr>
            <p:cNvPr id="26" name="Rectangle: Rounded Corners 25">
              <a:extLst>
                <a:ext uri="{FF2B5EF4-FFF2-40B4-BE49-F238E27FC236}">
                  <a16:creationId xmlns:a16="http://schemas.microsoft.com/office/drawing/2014/main" id="{15E2DB23-88AA-4228-A87D-D6877ABDE5DC}"/>
                </a:ext>
              </a:extLst>
            </p:cNvPr>
            <p:cNvSpPr/>
            <p:nvPr/>
          </p:nvSpPr>
          <p:spPr bwMode="auto">
            <a:xfrm>
              <a:off x="586740" y="2017800"/>
              <a:ext cx="11018520" cy="629936"/>
            </a:xfrm>
            <a:prstGeom prst="roundRect">
              <a:avLst>
                <a:gd name="adj" fmla="val 1252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27" name="Rectangle 26">
              <a:extLst>
                <a:ext uri="{FF2B5EF4-FFF2-40B4-BE49-F238E27FC236}">
                  <a16:creationId xmlns:a16="http://schemas.microsoft.com/office/drawing/2014/main" id="{B909DCC0-677D-4098-9ACA-AA997275C508}"/>
                </a:ext>
              </a:extLst>
            </p:cNvPr>
            <p:cNvSpPr/>
            <p:nvPr/>
          </p:nvSpPr>
          <p:spPr>
            <a:xfrm>
              <a:off x="730044" y="2171576"/>
              <a:ext cx="5678984" cy="338554"/>
            </a:xfrm>
            <a:prstGeom prst="rect">
              <a:avLst/>
            </a:prstGeom>
            <a:grpFill/>
          </p:spPr>
          <p:txBody>
            <a:bodyPr wrap="square" anchor="ctr">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rPr>
                <a:t>Dynamic site acceleration</a:t>
              </a:r>
            </a:p>
          </p:txBody>
        </p:sp>
      </p:grpSp>
      <p:grpSp>
        <p:nvGrpSpPr>
          <p:cNvPr id="28" name="Group 27">
            <a:extLst>
              <a:ext uri="{FF2B5EF4-FFF2-40B4-BE49-F238E27FC236}">
                <a16:creationId xmlns:a16="http://schemas.microsoft.com/office/drawing/2014/main" id="{A6501383-F6E0-46D5-9DD8-39E2BE2E797A}"/>
              </a:ext>
            </a:extLst>
          </p:cNvPr>
          <p:cNvGrpSpPr/>
          <p:nvPr/>
        </p:nvGrpSpPr>
        <p:grpSpPr>
          <a:xfrm>
            <a:off x="6437086" y="3266300"/>
            <a:ext cx="4987182" cy="629936"/>
            <a:chOff x="588264" y="2706402"/>
            <a:chExt cx="11018520" cy="629936"/>
          </a:xfrm>
          <a:solidFill>
            <a:schemeClr val="accent4"/>
          </a:solidFill>
        </p:grpSpPr>
        <p:sp>
          <p:nvSpPr>
            <p:cNvPr id="29" name="Rectangle: Rounded Corners 28">
              <a:extLst>
                <a:ext uri="{FF2B5EF4-FFF2-40B4-BE49-F238E27FC236}">
                  <a16:creationId xmlns:a16="http://schemas.microsoft.com/office/drawing/2014/main" id="{D2139E8E-2D7B-4517-9589-EEEC34727943}"/>
                </a:ext>
              </a:extLst>
            </p:cNvPr>
            <p:cNvSpPr/>
            <p:nvPr/>
          </p:nvSpPr>
          <p:spPr bwMode="auto">
            <a:xfrm>
              <a:off x="588264" y="2706402"/>
              <a:ext cx="11018520" cy="629936"/>
            </a:xfrm>
            <a:prstGeom prst="roundRect">
              <a:avLst>
                <a:gd name="adj" fmla="val 1252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0" name="Rectangle 29">
              <a:extLst>
                <a:ext uri="{FF2B5EF4-FFF2-40B4-BE49-F238E27FC236}">
                  <a16:creationId xmlns:a16="http://schemas.microsoft.com/office/drawing/2014/main" id="{1781CCD7-7423-4031-891E-2CEEB7F4145E}"/>
                </a:ext>
              </a:extLst>
            </p:cNvPr>
            <p:cNvSpPr/>
            <p:nvPr/>
          </p:nvSpPr>
          <p:spPr>
            <a:xfrm>
              <a:off x="730046" y="2857764"/>
              <a:ext cx="8148214" cy="338554"/>
            </a:xfrm>
            <a:prstGeom prst="rect">
              <a:avLst/>
            </a:prstGeom>
            <a:grpFill/>
          </p:spPr>
          <p:txBody>
            <a:bodyPr wrap="square" anchor="ctr">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rPr>
                <a:t>Global load balancing</a:t>
              </a:r>
            </a:p>
          </p:txBody>
        </p:sp>
      </p:grpSp>
      <p:grpSp>
        <p:nvGrpSpPr>
          <p:cNvPr id="42" name="Group 41">
            <a:extLst>
              <a:ext uri="{FF2B5EF4-FFF2-40B4-BE49-F238E27FC236}">
                <a16:creationId xmlns:a16="http://schemas.microsoft.com/office/drawing/2014/main" id="{F5BADBCF-293D-48B7-9F1B-5D54F081E47D}"/>
              </a:ext>
            </a:extLst>
          </p:cNvPr>
          <p:cNvGrpSpPr/>
          <p:nvPr/>
        </p:nvGrpSpPr>
        <p:grpSpPr>
          <a:xfrm>
            <a:off x="759565" y="4648309"/>
            <a:ext cx="5015775" cy="629936"/>
            <a:chOff x="586391" y="6161423"/>
            <a:chExt cx="11018520" cy="629936"/>
          </a:xfrm>
        </p:grpSpPr>
        <p:sp>
          <p:nvSpPr>
            <p:cNvPr id="43" name="Rectangle: Rounded Corners 42">
              <a:extLst>
                <a:ext uri="{FF2B5EF4-FFF2-40B4-BE49-F238E27FC236}">
                  <a16:creationId xmlns:a16="http://schemas.microsoft.com/office/drawing/2014/main" id="{297B3F44-EAE0-4AE3-BBB1-3AAC71A9C85E}"/>
                </a:ext>
              </a:extLst>
            </p:cNvPr>
            <p:cNvSpPr/>
            <p:nvPr/>
          </p:nvSpPr>
          <p:spPr bwMode="auto">
            <a:xfrm>
              <a:off x="586391" y="6161423"/>
              <a:ext cx="11018520" cy="629936"/>
            </a:xfrm>
            <a:prstGeom prst="roundRect">
              <a:avLst>
                <a:gd name="adj" fmla="val 12520"/>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4" name="Rectangle 43">
              <a:extLst>
                <a:ext uri="{FF2B5EF4-FFF2-40B4-BE49-F238E27FC236}">
                  <a16:creationId xmlns:a16="http://schemas.microsoft.com/office/drawing/2014/main" id="{5CB4F461-A68C-4D19-B475-4F02099E1949}"/>
                </a:ext>
              </a:extLst>
            </p:cNvPr>
            <p:cNvSpPr/>
            <p:nvPr/>
          </p:nvSpPr>
          <p:spPr>
            <a:xfrm>
              <a:off x="730044" y="6304806"/>
              <a:ext cx="5558268" cy="338554"/>
            </a:xfrm>
            <a:prstGeom prst="rect">
              <a:avLst/>
            </a:prstGeom>
          </p:spPr>
          <p:txBody>
            <a:bodyPr wrap="square" anchor="ctr">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rPr>
                <a:t>Web Site Caching</a:t>
              </a:r>
            </a:p>
          </p:txBody>
        </p:sp>
      </p:grpSp>
    </p:spTree>
    <p:extLst>
      <p:ext uri="{BB962C8B-B14F-4D97-AF65-F5344CB8AC3E}">
        <p14:creationId xmlns:p14="http://schemas.microsoft.com/office/powerpoint/2010/main" val="225163606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2884F759-2B15-4247-B8F1-1484A8B43AC9}"/>
              </a:ext>
            </a:extLst>
          </p:cNvPr>
          <p:cNvSpPr/>
          <p:nvPr/>
        </p:nvSpPr>
        <p:spPr bwMode="auto">
          <a:xfrm>
            <a:off x="6377940" y="0"/>
            <a:ext cx="5814060" cy="6858000"/>
          </a:xfrm>
          <a:prstGeom prst="rect">
            <a:avLst/>
          </a:prstGeom>
          <a:solidFill>
            <a:schemeClr val="bg1"/>
          </a:solidFill>
          <a:ln>
            <a:noFill/>
            <a:headEnd type="none" w="med" len="med"/>
            <a:tailEnd type="none" w="med" len="med"/>
          </a:ln>
          <a:effectLst>
            <a:outerShdw blurRad="190500" dist="38100" dir="2700000" sx="101000" sy="101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7" name="Title 16"/>
          <p:cNvSpPr>
            <a:spLocks noGrp="1"/>
          </p:cNvSpPr>
          <p:nvPr>
            <p:ph type="title"/>
          </p:nvPr>
        </p:nvSpPr>
        <p:spPr>
          <a:xfrm>
            <a:off x="1616747" y="457200"/>
            <a:ext cx="11018520" cy="553998"/>
          </a:xfrm>
        </p:spPr>
        <p:txBody>
          <a:bodyPr>
            <a:noAutofit/>
          </a:bodyPr>
          <a:lstStyle/>
          <a:p>
            <a:r>
              <a:rPr lang="en-US" sz="3600" spc="-50">
                <a:ln w="3175">
                  <a:noFill/>
                </a:ln>
                <a:gradFill>
                  <a:gsLst>
                    <a:gs pos="1250">
                      <a:schemeClr val="tx1"/>
                    </a:gs>
                    <a:gs pos="100000">
                      <a:schemeClr val="tx1"/>
                    </a:gs>
                  </a:gsLst>
                  <a:lin ang="5400000" scaled="0"/>
                </a:gradFill>
                <a:latin typeface="Segoe UI Semibold" panose="020B0702040204020203" pitchFamily="34" charset="0"/>
                <a:ea typeface="+mn-ea"/>
                <a:cs typeface="Segoe UI Semibold" panose="020B0702040204020203" pitchFamily="34" charset="0"/>
              </a:rPr>
              <a:t>Azure CDN</a:t>
            </a:r>
          </a:p>
        </p:txBody>
      </p:sp>
      <p:sp>
        <p:nvSpPr>
          <p:cNvPr id="6" name="Text Placeholder 5"/>
          <p:cNvSpPr>
            <a:spLocks noGrp="1"/>
          </p:cNvSpPr>
          <p:nvPr>
            <p:ph type="body" sz="quarter" idx="10"/>
          </p:nvPr>
        </p:nvSpPr>
        <p:spPr>
          <a:xfrm>
            <a:off x="514467" y="1448844"/>
            <a:ext cx="5474562" cy="3200876"/>
          </a:xfrm>
        </p:spPr>
        <p:txBody>
          <a:bodyPr>
            <a:normAutofit fontScale="92500"/>
          </a:bodyPr>
          <a:lstStyle/>
          <a:p>
            <a:pPr marL="0" indent="0">
              <a:buNone/>
            </a:pPr>
            <a:r>
              <a:rPr lang="en-US" sz="2000" b="1">
                <a:gradFill>
                  <a:gsLst>
                    <a:gs pos="1250">
                      <a:schemeClr val="accent1"/>
                    </a:gs>
                    <a:gs pos="100000">
                      <a:schemeClr val="accent1"/>
                    </a:gs>
                  </a:gsLst>
                  <a:lin ang="5400000" scaled="0"/>
                </a:gradFill>
                <a:latin typeface="Segoe UI Semibold" panose="020B0702040204020203" pitchFamily="34" charset="0"/>
                <a:cs typeface="Segoe UI Semibold" panose="020B0702040204020203" pitchFamily="34" charset="0"/>
              </a:rPr>
              <a:t>Global multi-CDN native content delivery</a:t>
            </a:r>
          </a:p>
          <a:p>
            <a:pPr marL="342900" lvl="1" indent="-342900"/>
            <a:r>
              <a:rPr lang="en-US" sz="2100">
                <a:gradFill>
                  <a:gsLst>
                    <a:gs pos="1250">
                      <a:schemeClr val="tx1"/>
                    </a:gs>
                    <a:gs pos="100000">
                      <a:schemeClr val="tx1"/>
                    </a:gs>
                  </a:gsLst>
                  <a:lin ang="5400000" scaled="0"/>
                </a:gradFill>
              </a:rPr>
              <a:t>Multi-CDN ecosystem with top-tier providers. </a:t>
            </a:r>
          </a:p>
          <a:p>
            <a:pPr marL="0" lvl="1" indent="0">
              <a:buNone/>
            </a:pPr>
            <a:endParaRPr lang="en-US" sz="4400">
              <a:gradFill>
                <a:gsLst>
                  <a:gs pos="1250">
                    <a:schemeClr val="tx1"/>
                  </a:gs>
                  <a:gs pos="100000">
                    <a:schemeClr val="tx1"/>
                  </a:gs>
                </a:gsLst>
                <a:lin ang="5400000" scaled="0"/>
              </a:gradFill>
            </a:endParaRPr>
          </a:p>
          <a:p>
            <a:pPr marL="342900" lvl="1" indent="-342900"/>
            <a:r>
              <a:rPr lang="en-US" sz="2100">
                <a:gradFill>
                  <a:gsLst>
                    <a:gs pos="1250">
                      <a:schemeClr val="tx1"/>
                    </a:gs>
                    <a:gs pos="100000">
                      <a:schemeClr val="tx1"/>
                    </a:gs>
                  </a:gsLst>
                  <a:lin ang="5400000" scaled="0"/>
                </a:gradFill>
              </a:rPr>
              <a:t>Spin up CDN services without contracts. </a:t>
            </a:r>
          </a:p>
          <a:p>
            <a:pPr marL="342900" lvl="1" indent="-342900"/>
            <a:r>
              <a:rPr lang="en-US" sz="2100">
                <a:gradFill>
                  <a:gsLst>
                    <a:gs pos="1250">
                      <a:schemeClr val="tx1"/>
                    </a:gs>
                    <a:gs pos="100000">
                      <a:schemeClr val="tx1"/>
                    </a:gs>
                  </a:gsLst>
                  <a:lin ang="5400000" scaled="0"/>
                </a:gradFill>
              </a:rPr>
              <a:t>Azure services like support, fast track, CAT, rapid response applies to all the providers. </a:t>
            </a:r>
          </a:p>
          <a:p>
            <a:pPr marL="342900" lvl="1" indent="-342900"/>
            <a:r>
              <a:rPr lang="en-US" sz="2100">
                <a:gradFill>
                  <a:gsLst>
                    <a:gs pos="1250">
                      <a:schemeClr val="tx1"/>
                    </a:gs>
                    <a:gs pos="100000">
                      <a:schemeClr val="tx1"/>
                    </a:gs>
                  </a:gsLst>
                  <a:lin ang="5400000" scaled="0"/>
                </a:gradFill>
              </a:rPr>
              <a:t>Azure commit / EA discounting applies to all.</a:t>
            </a:r>
          </a:p>
          <a:p>
            <a:pPr marL="0" lvl="1" indent="0">
              <a:buNone/>
            </a:pPr>
            <a:endParaRPr lang="en-US"/>
          </a:p>
        </p:txBody>
      </p:sp>
      <p:grpSp>
        <p:nvGrpSpPr>
          <p:cNvPr id="3" name="Group 2">
            <a:extLst>
              <a:ext uri="{FF2B5EF4-FFF2-40B4-BE49-F238E27FC236}">
                <a16:creationId xmlns:a16="http://schemas.microsoft.com/office/drawing/2014/main" id="{D5A33297-7332-46EB-BAED-EBD3921F9E75}"/>
              </a:ext>
            </a:extLst>
          </p:cNvPr>
          <p:cNvGrpSpPr/>
          <p:nvPr/>
        </p:nvGrpSpPr>
        <p:grpSpPr>
          <a:xfrm>
            <a:off x="2303285" y="4675053"/>
            <a:ext cx="1753865" cy="1946140"/>
            <a:chOff x="2303285" y="4064182"/>
            <a:chExt cx="1753865" cy="1946140"/>
          </a:xfrm>
        </p:grpSpPr>
        <p:sp>
          <p:nvSpPr>
            <p:cNvPr id="39" name="Rectangle 38">
              <a:extLst>
                <a:ext uri="{FF2B5EF4-FFF2-40B4-BE49-F238E27FC236}">
                  <a16:creationId xmlns:a16="http://schemas.microsoft.com/office/drawing/2014/main" id="{E54D6CBE-80DB-40F2-9602-F31A92F4BE3C}"/>
                </a:ext>
              </a:extLst>
            </p:cNvPr>
            <p:cNvSpPr/>
            <p:nvPr/>
          </p:nvSpPr>
          <p:spPr>
            <a:xfrm>
              <a:off x="2303285" y="4818526"/>
              <a:ext cx="1753865" cy="276999"/>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63670">
                        <a:srgbClr val="1A1A1A"/>
                      </a:gs>
                      <a:gs pos="40075">
                        <a:srgbClr val="1A1A1A"/>
                      </a:gs>
                    </a:gsLst>
                    <a:lin ang="5400000" scaled="0"/>
                  </a:gradFill>
                  <a:effectLst/>
                  <a:uLnTx/>
                  <a:uFillTx/>
                  <a:latin typeface="Segoe UI"/>
                  <a:ea typeface="+mn-ea"/>
                  <a:cs typeface="Segoe UI Semibold" panose="020B0702040204020203" pitchFamily="34" charset="0"/>
                </a:rPr>
                <a:t>Choice and power</a:t>
              </a:r>
              <a:endParaRPr kumimoji="0" lang="en-US" sz="1200" b="0" i="0" u="none" strike="noStrike" kern="1200" cap="none" spc="0" normalizeH="0" baseline="0" noProof="0">
                <a:ln>
                  <a:noFill/>
                </a:ln>
                <a:solidFill>
                  <a:srgbClr val="1A1A1A"/>
                </a:solidFill>
                <a:effectLst/>
                <a:uLnTx/>
                <a:uFillTx/>
                <a:latin typeface="Segoe UI"/>
                <a:ea typeface="+mn-ea"/>
                <a:cs typeface="+mn-cs"/>
              </a:endParaRPr>
            </a:p>
          </p:txBody>
        </p:sp>
        <p:sp>
          <p:nvSpPr>
            <p:cNvPr id="40" name="Rectangle 39">
              <a:extLst>
                <a:ext uri="{FF2B5EF4-FFF2-40B4-BE49-F238E27FC236}">
                  <a16:creationId xmlns:a16="http://schemas.microsoft.com/office/drawing/2014/main" id="{A50D5048-B5D8-47BE-B881-1CD3A62BC8EE}"/>
                </a:ext>
              </a:extLst>
            </p:cNvPr>
            <p:cNvSpPr/>
            <p:nvPr/>
          </p:nvSpPr>
          <p:spPr>
            <a:xfrm>
              <a:off x="2303285" y="5071603"/>
              <a:ext cx="1753865" cy="938719"/>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63670">
                        <a:srgbClr val="1A1A1A"/>
                      </a:gs>
                      <a:gs pos="40075">
                        <a:srgbClr val="1A1A1A"/>
                      </a:gs>
                    </a:gsLst>
                    <a:lin ang="5400000" scaled="0"/>
                  </a:gradFill>
                  <a:effectLst/>
                  <a:uLnTx/>
                  <a:uFillTx/>
                  <a:latin typeface="Segoe UI" panose="020B0502040204020203" pitchFamily="34" charset="0"/>
                  <a:ea typeface="+mn-ea"/>
                  <a:cs typeface="Segoe UI" panose="020B0502040204020203" pitchFamily="34" charset="0"/>
                </a:rPr>
                <a:t>Solve regional and global scale needs by choosing CDN provider(s) with best-of-breed capabilities</a:t>
              </a:r>
              <a:endParaRPr kumimoji="0" lang="en-US" sz="11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endParaRPr>
            </a:p>
          </p:txBody>
        </p:sp>
        <p:sp>
          <p:nvSpPr>
            <p:cNvPr id="59" name="circle_2" title="Icon of three circles overlappping to make a venn diagram">
              <a:extLst>
                <a:ext uri="{FF2B5EF4-FFF2-40B4-BE49-F238E27FC236}">
                  <a16:creationId xmlns:a16="http://schemas.microsoft.com/office/drawing/2014/main" id="{DC35529B-B3C5-49D9-8177-605931D6861F}"/>
                </a:ext>
              </a:extLst>
            </p:cNvPr>
            <p:cNvSpPr>
              <a:spLocks noChangeAspect="1" noEditPoints="1"/>
            </p:cNvSpPr>
            <p:nvPr/>
          </p:nvSpPr>
          <p:spPr bwMode="auto">
            <a:xfrm>
              <a:off x="2379886" y="4064182"/>
              <a:ext cx="610949" cy="577008"/>
            </a:xfrm>
            <a:custGeom>
              <a:avLst/>
              <a:gdLst>
                <a:gd name="T0" fmla="*/ 0 w 335"/>
                <a:gd name="T1" fmla="*/ 205 h 316"/>
                <a:gd name="T2" fmla="*/ 111 w 335"/>
                <a:gd name="T3" fmla="*/ 94 h 316"/>
                <a:gd name="T4" fmla="*/ 222 w 335"/>
                <a:gd name="T5" fmla="*/ 205 h 316"/>
                <a:gd name="T6" fmla="*/ 111 w 335"/>
                <a:gd name="T7" fmla="*/ 316 h 316"/>
                <a:gd name="T8" fmla="*/ 0 w 335"/>
                <a:gd name="T9" fmla="*/ 205 h 316"/>
                <a:gd name="T10" fmla="*/ 224 w 335"/>
                <a:gd name="T11" fmla="*/ 316 h 316"/>
                <a:gd name="T12" fmla="*/ 335 w 335"/>
                <a:gd name="T13" fmla="*/ 205 h 316"/>
                <a:gd name="T14" fmla="*/ 224 w 335"/>
                <a:gd name="T15" fmla="*/ 94 h 316"/>
                <a:gd name="T16" fmla="*/ 113 w 335"/>
                <a:gd name="T17" fmla="*/ 205 h 316"/>
                <a:gd name="T18" fmla="*/ 224 w 335"/>
                <a:gd name="T19" fmla="*/ 316 h 316"/>
                <a:gd name="T20" fmla="*/ 167 w 335"/>
                <a:gd name="T21" fmla="*/ 223 h 316"/>
                <a:gd name="T22" fmla="*/ 279 w 335"/>
                <a:gd name="T23" fmla="*/ 111 h 316"/>
                <a:gd name="T24" fmla="*/ 167 w 335"/>
                <a:gd name="T25" fmla="*/ 0 h 316"/>
                <a:gd name="T26" fmla="*/ 56 w 335"/>
                <a:gd name="T27" fmla="*/ 111 h 316"/>
                <a:gd name="T28" fmla="*/ 167 w 335"/>
                <a:gd name="T29" fmla="*/ 22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5" h="316">
                  <a:moveTo>
                    <a:pt x="0" y="205"/>
                  </a:moveTo>
                  <a:cubicBezTo>
                    <a:pt x="0" y="143"/>
                    <a:pt x="49" y="94"/>
                    <a:pt x="111" y="94"/>
                  </a:cubicBezTo>
                  <a:cubicBezTo>
                    <a:pt x="172" y="94"/>
                    <a:pt x="222" y="143"/>
                    <a:pt x="222" y="205"/>
                  </a:cubicBezTo>
                  <a:cubicBezTo>
                    <a:pt x="222" y="266"/>
                    <a:pt x="172" y="316"/>
                    <a:pt x="111" y="316"/>
                  </a:cubicBezTo>
                  <a:cubicBezTo>
                    <a:pt x="49" y="316"/>
                    <a:pt x="0" y="266"/>
                    <a:pt x="0" y="205"/>
                  </a:cubicBezTo>
                  <a:close/>
                  <a:moveTo>
                    <a:pt x="224" y="316"/>
                  </a:moveTo>
                  <a:cubicBezTo>
                    <a:pt x="285" y="316"/>
                    <a:pt x="335" y="266"/>
                    <a:pt x="335" y="205"/>
                  </a:cubicBezTo>
                  <a:cubicBezTo>
                    <a:pt x="335" y="143"/>
                    <a:pt x="285" y="94"/>
                    <a:pt x="224" y="94"/>
                  </a:cubicBezTo>
                  <a:cubicBezTo>
                    <a:pt x="162" y="94"/>
                    <a:pt x="113" y="143"/>
                    <a:pt x="113" y="205"/>
                  </a:cubicBezTo>
                  <a:cubicBezTo>
                    <a:pt x="113" y="266"/>
                    <a:pt x="162" y="316"/>
                    <a:pt x="224" y="316"/>
                  </a:cubicBezTo>
                  <a:close/>
                  <a:moveTo>
                    <a:pt x="167" y="223"/>
                  </a:moveTo>
                  <a:cubicBezTo>
                    <a:pt x="229" y="223"/>
                    <a:pt x="279" y="173"/>
                    <a:pt x="279" y="111"/>
                  </a:cubicBezTo>
                  <a:cubicBezTo>
                    <a:pt x="279" y="50"/>
                    <a:pt x="229" y="0"/>
                    <a:pt x="167" y="0"/>
                  </a:cubicBezTo>
                  <a:cubicBezTo>
                    <a:pt x="106" y="0"/>
                    <a:pt x="56" y="50"/>
                    <a:pt x="56" y="111"/>
                  </a:cubicBezTo>
                  <a:cubicBezTo>
                    <a:pt x="56" y="173"/>
                    <a:pt x="106" y="223"/>
                    <a:pt x="167" y="223"/>
                  </a:cubicBezTo>
                  <a:close/>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139" name="Freeform: Shape 138">
            <a:extLst>
              <a:ext uri="{FF2B5EF4-FFF2-40B4-BE49-F238E27FC236}">
                <a16:creationId xmlns:a16="http://schemas.microsoft.com/office/drawing/2014/main" id="{568F4E68-2062-4BFD-AC51-6C22693A6101}"/>
              </a:ext>
            </a:extLst>
          </p:cNvPr>
          <p:cNvSpPr/>
          <p:nvPr/>
        </p:nvSpPr>
        <p:spPr bwMode="auto">
          <a:xfrm>
            <a:off x="8433308" y="777245"/>
            <a:ext cx="916968" cy="2595343"/>
          </a:xfrm>
          <a:custGeom>
            <a:avLst/>
            <a:gdLst>
              <a:gd name="connsiteX0" fmla="*/ 0 w 866630"/>
              <a:gd name="connsiteY0" fmla="*/ 0 h 2452869"/>
              <a:gd name="connsiteX1" fmla="*/ 866630 w 866630"/>
              <a:gd name="connsiteY1" fmla="*/ 0 h 2452869"/>
              <a:gd name="connsiteX2" fmla="*/ 866630 w 866630"/>
              <a:gd name="connsiteY2" fmla="*/ 2168851 h 2452869"/>
              <a:gd name="connsiteX3" fmla="*/ 433394 w 866630"/>
              <a:gd name="connsiteY3" fmla="*/ 2452869 h 2452869"/>
              <a:gd name="connsiteX4" fmla="*/ 0 w 866630"/>
              <a:gd name="connsiteY4" fmla="*/ 2168747 h 2452869"/>
              <a:gd name="connsiteX5" fmla="*/ 0 w 866630"/>
              <a:gd name="connsiteY5" fmla="*/ 0 h 2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630" h="2452869">
                <a:moveTo>
                  <a:pt x="0" y="0"/>
                </a:moveTo>
                <a:lnTo>
                  <a:pt x="866630" y="0"/>
                </a:lnTo>
                <a:lnTo>
                  <a:pt x="866630" y="2168851"/>
                </a:lnTo>
                <a:lnTo>
                  <a:pt x="433394" y="2452869"/>
                </a:lnTo>
                <a:lnTo>
                  <a:pt x="0" y="2168747"/>
                </a:lnTo>
                <a:lnTo>
                  <a:pt x="0" y="0"/>
                </a:lnTo>
                <a:close/>
              </a:path>
            </a:pathLst>
          </a:custGeom>
          <a:solidFill>
            <a:schemeClr val="bg1"/>
          </a:solidFill>
          <a:ln w="19050">
            <a:solidFill>
              <a:schemeClr val="accent5"/>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18352">
                    <a:srgbClr val="1A1A1A"/>
                  </a:gs>
                  <a:gs pos="40075">
                    <a:srgbClr val="1A1A1A"/>
                  </a:gs>
                </a:gsLst>
                <a:lin ang="5400000" scaled="0"/>
              </a:gradFill>
              <a:effectLst/>
              <a:uLnTx/>
              <a:uFillTx/>
              <a:latin typeface="Segoe UI"/>
              <a:ea typeface="+mn-ea"/>
              <a:cs typeface="+mn-cs"/>
            </a:endParaRPr>
          </a:p>
        </p:txBody>
      </p:sp>
      <p:sp>
        <p:nvSpPr>
          <p:cNvPr id="135" name="Freeform: Shape 134">
            <a:extLst>
              <a:ext uri="{FF2B5EF4-FFF2-40B4-BE49-F238E27FC236}">
                <a16:creationId xmlns:a16="http://schemas.microsoft.com/office/drawing/2014/main" id="{A5CBE9DC-051E-4392-950F-597F042E6DAF}"/>
              </a:ext>
            </a:extLst>
          </p:cNvPr>
          <p:cNvSpPr/>
          <p:nvPr/>
        </p:nvSpPr>
        <p:spPr bwMode="auto">
          <a:xfrm>
            <a:off x="8433308" y="3697185"/>
            <a:ext cx="916968" cy="2539860"/>
          </a:xfrm>
          <a:custGeom>
            <a:avLst/>
            <a:gdLst>
              <a:gd name="connsiteX0" fmla="*/ 433394 w 866630"/>
              <a:gd name="connsiteY0" fmla="*/ 0 h 2400432"/>
              <a:gd name="connsiteX1" fmla="*/ 866630 w 866630"/>
              <a:gd name="connsiteY1" fmla="*/ 284019 h 2400432"/>
              <a:gd name="connsiteX2" fmla="*/ 866630 w 866630"/>
              <a:gd name="connsiteY2" fmla="*/ 2400432 h 2400432"/>
              <a:gd name="connsiteX3" fmla="*/ 0 w 866630"/>
              <a:gd name="connsiteY3" fmla="*/ 2400432 h 2400432"/>
              <a:gd name="connsiteX4" fmla="*/ 0 w 866630"/>
              <a:gd name="connsiteY4" fmla="*/ 284122 h 2400432"/>
              <a:gd name="connsiteX5" fmla="*/ 433394 w 866630"/>
              <a:gd name="connsiteY5" fmla="*/ 0 h 24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630" h="2400432">
                <a:moveTo>
                  <a:pt x="433394" y="0"/>
                </a:moveTo>
                <a:lnTo>
                  <a:pt x="866630" y="284019"/>
                </a:lnTo>
                <a:lnTo>
                  <a:pt x="866630" y="2400432"/>
                </a:lnTo>
                <a:lnTo>
                  <a:pt x="0" y="2400432"/>
                </a:lnTo>
                <a:lnTo>
                  <a:pt x="0" y="284122"/>
                </a:lnTo>
                <a:lnTo>
                  <a:pt x="433394" y="0"/>
                </a:lnTo>
                <a:close/>
              </a:path>
            </a:pathLst>
          </a:custGeom>
          <a:solidFill>
            <a:schemeClr val="bg1"/>
          </a:solidFill>
          <a:ln w="19050">
            <a:solidFill>
              <a:schemeClr val="accent5"/>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18352">
                    <a:srgbClr val="1A1A1A"/>
                  </a:gs>
                  <a:gs pos="40075">
                    <a:srgbClr val="1A1A1A"/>
                  </a:gs>
                </a:gsLst>
                <a:lin ang="5400000" scaled="0"/>
              </a:gradFill>
              <a:effectLst/>
              <a:uLnTx/>
              <a:uFillTx/>
              <a:latin typeface="Segoe UI"/>
              <a:ea typeface="+mn-ea"/>
              <a:cs typeface="+mn-cs"/>
            </a:endParaRPr>
          </a:p>
        </p:txBody>
      </p:sp>
      <p:sp>
        <p:nvSpPr>
          <p:cNvPr id="54" name="CellPhone_Video" title="Icon of a cellphone with a play symbol on the screen">
            <a:extLst>
              <a:ext uri="{FF2B5EF4-FFF2-40B4-BE49-F238E27FC236}">
                <a16:creationId xmlns:a16="http://schemas.microsoft.com/office/drawing/2014/main" id="{E4E9E775-43E3-42AD-8061-2BC4BE23B8C8}"/>
              </a:ext>
            </a:extLst>
          </p:cNvPr>
          <p:cNvSpPr>
            <a:spLocks noChangeAspect="1" noEditPoints="1"/>
          </p:cNvSpPr>
          <p:nvPr/>
        </p:nvSpPr>
        <p:spPr bwMode="auto">
          <a:xfrm>
            <a:off x="8775096" y="1847522"/>
            <a:ext cx="261270" cy="435381"/>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 name="T22" fmla="*/ 1433 w 2250"/>
              <a:gd name="T23" fmla="*/ 1453 h 3750"/>
              <a:gd name="T24" fmla="*/ 817 w 2250"/>
              <a:gd name="T25" fmla="*/ 1064 h 3750"/>
              <a:gd name="T26" fmla="*/ 817 w 2250"/>
              <a:gd name="T27" fmla="*/ 1843 h 3750"/>
              <a:gd name="T28" fmla="*/ 1433 w 2250"/>
              <a:gd name="T29" fmla="*/ 1453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moveTo>
                  <a:pt x="1433" y="1453"/>
                </a:moveTo>
                <a:cubicBezTo>
                  <a:pt x="817" y="1064"/>
                  <a:pt x="817" y="1064"/>
                  <a:pt x="817" y="1064"/>
                </a:cubicBezTo>
                <a:cubicBezTo>
                  <a:pt x="817" y="1843"/>
                  <a:pt x="817" y="1843"/>
                  <a:pt x="817" y="1843"/>
                </a:cubicBezTo>
                <a:lnTo>
                  <a:pt x="1433" y="1453"/>
                </a:ln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5" name="film" title="Icon of a filmstrip">
            <a:extLst>
              <a:ext uri="{FF2B5EF4-FFF2-40B4-BE49-F238E27FC236}">
                <a16:creationId xmlns:a16="http://schemas.microsoft.com/office/drawing/2014/main" id="{DDCD946B-A58F-4EC2-AD1B-8B76D5D7719E}"/>
              </a:ext>
            </a:extLst>
          </p:cNvPr>
          <p:cNvSpPr>
            <a:spLocks noChangeAspect="1" noEditPoints="1"/>
          </p:cNvSpPr>
          <p:nvPr/>
        </p:nvSpPr>
        <p:spPr bwMode="auto">
          <a:xfrm>
            <a:off x="8663853" y="1161812"/>
            <a:ext cx="480824" cy="387005"/>
          </a:xfrm>
          <a:custGeom>
            <a:avLst/>
            <a:gdLst>
              <a:gd name="T0" fmla="*/ 246 w 246"/>
              <a:gd name="T1" fmla="*/ 95 h 198"/>
              <a:gd name="T2" fmla="*/ 246 w 246"/>
              <a:gd name="T3" fmla="*/ 198 h 198"/>
              <a:gd name="T4" fmla="*/ 0 w 246"/>
              <a:gd name="T5" fmla="*/ 198 h 198"/>
              <a:gd name="T6" fmla="*/ 0 w 246"/>
              <a:gd name="T7" fmla="*/ 0 h 198"/>
              <a:gd name="T8" fmla="*/ 246 w 246"/>
              <a:gd name="T9" fmla="*/ 0 h 198"/>
              <a:gd name="T10" fmla="*/ 246 w 246"/>
              <a:gd name="T11" fmla="*/ 95 h 198"/>
              <a:gd name="T12" fmla="*/ 33 w 246"/>
              <a:gd name="T13" fmla="*/ 36 h 198"/>
              <a:gd name="T14" fmla="*/ 33 w 246"/>
              <a:gd name="T15" fmla="*/ 54 h 198"/>
              <a:gd name="T16" fmla="*/ 33 w 246"/>
              <a:gd name="T17" fmla="*/ 0 h 198"/>
              <a:gd name="T18" fmla="*/ 33 w 246"/>
              <a:gd name="T19" fmla="*/ 17 h 198"/>
              <a:gd name="T20" fmla="*/ 33 w 246"/>
              <a:gd name="T21" fmla="*/ 72 h 198"/>
              <a:gd name="T22" fmla="*/ 33 w 246"/>
              <a:gd name="T23" fmla="*/ 89 h 198"/>
              <a:gd name="T24" fmla="*/ 33 w 246"/>
              <a:gd name="T25" fmla="*/ 108 h 198"/>
              <a:gd name="T26" fmla="*/ 33 w 246"/>
              <a:gd name="T27" fmla="*/ 126 h 198"/>
              <a:gd name="T28" fmla="*/ 33 w 246"/>
              <a:gd name="T29" fmla="*/ 144 h 198"/>
              <a:gd name="T30" fmla="*/ 33 w 246"/>
              <a:gd name="T31" fmla="*/ 161 h 198"/>
              <a:gd name="T32" fmla="*/ 33 w 246"/>
              <a:gd name="T33" fmla="*/ 180 h 198"/>
              <a:gd name="T34" fmla="*/ 33 w 246"/>
              <a:gd name="T35" fmla="*/ 198 h 198"/>
              <a:gd name="T36" fmla="*/ 214 w 246"/>
              <a:gd name="T37" fmla="*/ 36 h 198"/>
              <a:gd name="T38" fmla="*/ 214 w 246"/>
              <a:gd name="T39" fmla="*/ 54 h 198"/>
              <a:gd name="T40" fmla="*/ 214 w 246"/>
              <a:gd name="T41" fmla="*/ 0 h 198"/>
              <a:gd name="T42" fmla="*/ 214 w 246"/>
              <a:gd name="T43" fmla="*/ 17 h 198"/>
              <a:gd name="T44" fmla="*/ 214 w 246"/>
              <a:gd name="T45" fmla="*/ 72 h 198"/>
              <a:gd name="T46" fmla="*/ 214 w 246"/>
              <a:gd name="T47" fmla="*/ 89 h 198"/>
              <a:gd name="T48" fmla="*/ 214 w 246"/>
              <a:gd name="T49" fmla="*/ 108 h 198"/>
              <a:gd name="T50" fmla="*/ 214 w 246"/>
              <a:gd name="T51" fmla="*/ 126 h 198"/>
              <a:gd name="T52" fmla="*/ 214 w 246"/>
              <a:gd name="T53" fmla="*/ 144 h 198"/>
              <a:gd name="T54" fmla="*/ 214 w 246"/>
              <a:gd name="T55" fmla="*/ 161 h 198"/>
              <a:gd name="T56" fmla="*/ 214 w 246"/>
              <a:gd name="T57" fmla="*/ 180 h 198"/>
              <a:gd name="T58" fmla="*/ 214 w 246"/>
              <a:gd name="T5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6" h="198">
                <a:moveTo>
                  <a:pt x="246" y="95"/>
                </a:moveTo>
                <a:lnTo>
                  <a:pt x="246" y="198"/>
                </a:lnTo>
                <a:lnTo>
                  <a:pt x="0" y="198"/>
                </a:lnTo>
                <a:lnTo>
                  <a:pt x="0" y="0"/>
                </a:lnTo>
                <a:lnTo>
                  <a:pt x="246" y="0"/>
                </a:lnTo>
                <a:lnTo>
                  <a:pt x="246" y="95"/>
                </a:lnTo>
                <a:moveTo>
                  <a:pt x="33" y="36"/>
                </a:moveTo>
                <a:lnTo>
                  <a:pt x="33" y="54"/>
                </a:lnTo>
                <a:moveTo>
                  <a:pt x="33" y="0"/>
                </a:moveTo>
                <a:lnTo>
                  <a:pt x="33" y="17"/>
                </a:lnTo>
                <a:moveTo>
                  <a:pt x="33" y="72"/>
                </a:moveTo>
                <a:lnTo>
                  <a:pt x="33" y="89"/>
                </a:lnTo>
                <a:moveTo>
                  <a:pt x="33" y="108"/>
                </a:moveTo>
                <a:lnTo>
                  <a:pt x="33" y="126"/>
                </a:lnTo>
                <a:moveTo>
                  <a:pt x="33" y="144"/>
                </a:moveTo>
                <a:lnTo>
                  <a:pt x="33" y="161"/>
                </a:lnTo>
                <a:moveTo>
                  <a:pt x="33" y="180"/>
                </a:moveTo>
                <a:lnTo>
                  <a:pt x="33" y="198"/>
                </a:lnTo>
                <a:moveTo>
                  <a:pt x="214" y="36"/>
                </a:moveTo>
                <a:lnTo>
                  <a:pt x="214" y="54"/>
                </a:lnTo>
                <a:moveTo>
                  <a:pt x="214" y="0"/>
                </a:moveTo>
                <a:lnTo>
                  <a:pt x="214" y="17"/>
                </a:lnTo>
                <a:moveTo>
                  <a:pt x="214" y="72"/>
                </a:moveTo>
                <a:lnTo>
                  <a:pt x="214" y="89"/>
                </a:lnTo>
                <a:moveTo>
                  <a:pt x="214" y="108"/>
                </a:moveTo>
                <a:lnTo>
                  <a:pt x="214" y="126"/>
                </a:lnTo>
                <a:moveTo>
                  <a:pt x="214" y="144"/>
                </a:moveTo>
                <a:lnTo>
                  <a:pt x="214" y="161"/>
                </a:lnTo>
                <a:moveTo>
                  <a:pt x="214" y="180"/>
                </a:moveTo>
                <a:lnTo>
                  <a:pt x="214" y="198"/>
                </a:ln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6" name="Page2_E7C3" title="Icon of a document">
            <a:extLst>
              <a:ext uri="{FF2B5EF4-FFF2-40B4-BE49-F238E27FC236}">
                <a16:creationId xmlns:a16="http://schemas.microsoft.com/office/drawing/2014/main" id="{B8B53EFE-AA4B-4FE4-B70B-C2D71359336C}"/>
              </a:ext>
            </a:extLst>
          </p:cNvPr>
          <p:cNvSpPr>
            <a:spLocks noChangeAspect="1" noEditPoints="1"/>
          </p:cNvSpPr>
          <p:nvPr/>
        </p:nvSpPr>
        <p:spPr bwMode="auto">
          <a:xfrm>
            <a:off x="8751707" y="4233272"/>
            <a:ext cx="309716" cy="387005"/>
          </a:xfrm>
          <a:custGeom>
            <a:avLst/>
            <a:gdLst>
              <a:gd name="T0" fmla="*/ 3310 w 3310"/>
              <a:gd name="T1" fmla="*/ 1102 h 4136"/>
              <a:gd name="T2" fmla="*/ 2206 w 3310"/>
              <a:gd name="T3" fmla="*/ 1102 h 4136"/>
              <a:gd name="T4" fmla="*/ 2206 w 3310"/>
              <a:gd name="T5" fmla="*/ 0 h 4136"/>
              <a:gd name="T6" fmla="*/ 3310 w 3310"/>
              <a:gd name="T7" fmla="*/ 1102 h 4136"/>
              <a:gd name="T8" fmla="*/ 2206 w 3310"/>
              <a:gd name="T9" fmla="*/ 0 h 4136"/>
              <a:gd name="T10" fmla="*/ 0 w 3310"/>
              <a:gd name="T11" fmla="*/ 0 h 4136"/>
              <a:gd name="T12" fmla="*/ 0 w 3310"/>
              <a:gd name="T13" fmla="*/ 4136 h 4136"/>
              <a:gd name="T14" fmla="*/ 3310 w 3310"/>
              <a:gd name="T15" fmla="*/ 4136 h 4136"/>
              <a:gd name="T16" fmla="*/ 3310 w 3310"/>
              <a:gd name="T17" fmla="*/ 1102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0" h="4136">
                <a:moveTo>
                  <a:pt x="3310" y="1102"/>
                </a:moveTo>
                <a:lnTo>
                  <a:pt x="2206" y="1102"/>
                </a:lnTo>
                <a:lnTo>
                  <a:pt x="2206" y="0"/>
                </a:lnTo>
                <a:moveTo>
                  <a:pt x="3310" y="1102"/>
                </a:moveTo>
                <a:lnTo>
                  <a:pt x="2206" y="0"/>
                </a:lnTo>
                <a:lnTo>
                  <a:pt x="0" y="0"/>
                </a:lnTo>
                <a:lnTo>
                  <a:pt x="0" y="4136"/>
                </a:lnTo>
                <a:lnTo>
                  <a:pt x="3310" y="4136"/>
                </a:lnTo>
                <a:lnTo>
                  <a:pt x="3310" y="1102"/>
                </a:ln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7" name="News_E900" title="Icon of a newspaper">
            <a:extLst>
              <a:ext uri="{FF2B5EF4-FFF2-40B4-BE49-F238E27FC236}">
                <a16:creationId xmlns:a16="http://schemas.microsoft.com/office/drawing/2014/main" id="{EC8DF9E4-1404-4BB1-9863-934C7BC98357}"/>
              </a:ext>
            </a:extLst>
          </p:cNvPr>
          <p:cNvSpPr>
            <a:spLocks noChangeAspect="1" noEditPoints="1"/>
          </p:cNvSpPr>
          <p:nvPr/>
        </p:nvSpPr>
        <p:spPr bwMode="auto">
          <a:xfrm>
            <a:off x="8663853" y="2607204"/>
            <a:ext cx="483756" cy="322906"/>
          </a:xfrm>
          <a:custGeom>
            <a:avLst/>
            <a:gdLst>
              <a:gd name="T0" fmla="*/ 3240 w 3738"/>
              <a:gd name="T1" fmla="*/ 0 h 2493"/>
              <a:gd name="T2" fmla="*/ 3240 w 3738"/>
              <a:gd name="T3" fmla="*/ 499 h 2493"/>
              <a:gd name="T4" fmla="*/ 3738 w 3738"/>
              <a:gd name="T5" fmla="*/ 499 h 2493"/>
              <a:gd name="T6" fmla="*/ 3738 w 3738"/>
              <a:gd name="T7" fmla="*/ 2119 h 2493"/>
              <a:gd name="T8" fmla="*/ 3365 w 3738"/>
              <a:gd name="T9" fmla="*/ 2493 h 2493"/>
              <a:gd name="T10" fmla="*/ 361 w 3738"/>
              <a:gd name="T11" fmla="*/ 2493 h 2493"/>
              <a:gd name="T12" fmla="*/ 0 w 3738"/>
              <a:gd name="T13" fmla="*/ 2132 h 2493"/>
              <a:gd name="T14" fmla="*/ 0 w 3738"/>
              <a:gd name="T15" fmla="*/ 0 h 2493"/>
              <a:gd name="T16" fmla="*/ 3240 w 3738"/>
              <a:gd name="T17" fmla="*/ 0 h 2493"/>
              <a:gd name="T18" fmla="*/ 3240 w 3738"/>
              <a:gd name="T19" fmla="*/ 499 h 2493"/>
              <a:gd name="T20" fmla="*/ 3240 w 3738"/>
              <a:gd name="T21" fmla="*/ 1994 h 2493"/>
              <a:gd name="T22" fmla="*/ 2866 w 3738"/>
              <a:gd name="T23" fmla="*/ 499 h 2493"/>
              <a:gd name="T24" fmla="*/ 374 w 3738"/>
              <a:gd name="T25" fmla="*/ 499 h 2493"/>
              <a:gd name="T26" fmla="*/ 2866 w 3738"/>
              <a:gd name="T27" fmla="*/ 1994 h 2493"/>
              <a:gd name="T28" fmla="*/ 1869 w 3738"/>
              <a:gd name="T29" fmla="*/ 1994 h 2493"/>
              <a:gd name="T30" fmla="*/ 2866 w 3738"/>
              <a:gd name="T31" fmla="*/ 1496 h 2493"/>
              <a:gd name="T32" fmla="*/ 1869 w 3738"/>
              <a:gd name="T33" fmla="*/ 1496 h 2493"/>
              <a:gd name="T34" fmla="*/ 2866 w 3738"/>
              <a:gd name="T35" fmla="*/ 997 h 2493"/>
              <a:gd name="T36" fmla="*/ 1869 w 3738"/>
              <a:gd name="T37" fmla="*/ 997 h 2493"/>
              <a:gd name="T38" fmla="*/ 498 w 3738"/>
              <a:gd name="T39" fmla="*/ 1994 h 2493"/>
              <a:gd name="T40" fmla="*/ 1495 w 3738"/>
              <a:gd name="T41" fmla="*/ 1994 h 2493"/>
              <a:gd name="T42" fmla="*/ 1495 w 3738"/>
              <a:gd name="T43" fmla="*/ 992 h 2493"/>
              <a:gd name="T44" fmla="*/ 498 w 3738"/>
              <a:gd name="T45" fmla="*/ 992 h 2493"/>
              <a:gd name="T46" fmla="*/ 498 w 3738"/>
              <a:gd name="T47" fmla="*/ 1994 h 2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38" h="2493">
                <a:moveTo>
                  <a:pt x="3240" y="0"/>
                </a:moveTo>
                <a:cubicBezTo>
                  <a:pt x="3240" y="499"/>
                  <a:pt x="3240" y="499"/>
                  <a:pt x="3240" y="499"/>
                </a:cubicBezTo>
                <a:cubicBezTo>
                  <a:pt x="3738" y="499"/>
                  <a:pt x="3738" y="499"/>
                  <a:pt x="3738" y="499"/>
                </a:cubicBezTo>
                <a:cubicBezTo>
                  <a:pt x="3738" y="2119"/>
                  <a:pt x="3738" y="2119"/>
                  <a:pt x="3738" y="2119"/>
                </a:cubicBezTo>
                <a:cubicBezTo>
                  <a:pt x="3738" y="2325"/>
                  <a:pt x="3571" y="2493"/>
                  <a:pt x="3365" y="2493"/>
                </a:cubicBezTo>
                <a:cubicBezTo>
                  <a:pt x="361" y="2493"/>
                  <a:pt x="361" y="2493"/>
                  <a:pt x="361" y="2493"/>
                </a:cubicBezTo>
                <a:cubicBezTo>
                  <a:pt x="161" y="2493"/>
                  <a:pt x="0" y="2331"/>
                  <a:pt x="0" y="2132"/>
                </a:cubicBezTo>
                <a:cubicBezTo>
                  <a:pt x="0" y="0"/>
                  <a:pt x="0" y="0"/>
                  <a:pt x="0" y="0"/>
                </a:cubicBezTo>
                <a:lnTo>
                  <a:pt x="3240" y="0"/>
                </a:lnTo>
                <a:close/>
                <a:moveTo>
                  <a:pt x="3240" y="499"/>
                </a:moveTo>
                <a:cubicBezTo>
                  <a:pt x="3240" y="1994"/>
                  <a:pt x="3240" y="1994"/>
                  <a:pt x="3240" y="1994"/>
                </a:cubicBezTo>
                <a:moveTo>
                  <a:pt x="2866" y="499"/>
                </a:moveTo>
                <a:cubicBezTo>
                  <a:pt x="374" y="499"/>
                  <a:pt x="374" y="499"/>
                  <a:pt x="374" y="499"/>
                </a:cubicBezTo>
                <a:moveTo>
                  <a:pt x="2866" y="1994"/>
                </a:moveTo>
                <a:cubicBezTo>
                  <a:pt x="1869" y="1994"/>
                  <a:pt x="1869" y="1994"/>
                  <a:pt x="1869" y="1994"/>
                </a:cubicBezTo>
                <a:moveTo>
                  <a:pt x="2866" y="1496"/>
                </a:moveTo>
                <a:cubicBezTo>
                  <a:pt x="1869" y="1496"/>
                  <a:pt x="1869" y="1496"/>
                  <a:pt x="1869" y="1496"/>
                </a:cubicBezTo>
                <a:moveTo>
                  <a:pt x="2866" y="997"/>
                </a:moveTo>
                <a:cubicBezTo>
                  <a:pt x="1869" y="997"/>
                  <a:pt x="1869" y="997"/>
                  <a:pt x="1869" y="997"/>
                </a:cubicBezTo>
                <a:moveTo>
                  <a:pt x="498" y="1994"/>
                </a:moveTo>
                <a:cubicBezTo>
                  <a:pt x="1495" y="1994"/>
                  <a:pt x="1495" y="1994"/>
                  <a:pt x="1495" y="1994"/>
                </a:cubicBezTo>
                <a:cubicBezTo>
                  <a:pt x="1495" y="992"/>
                  <a:pt x="1495" y="992"/>
                  <a:pt x="1495" y="992"/>
                </a:cubicBezTo>
                <a:cubicBezTo>
                  <a:pt x="498" y="992"/>
                  <a:pt x="498" y="992"/>
                  <a:pt x="498" y="992"/>
                </a:cubicBezTo>
                <a:lnTo>
                  <a:pt x="498" y="1994"/>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8" name="browser_3" title="Icon of a browser window with an arrow pointing from the outside to the center">
            <a:extLst>
              <a:ext uri="{FF2B5EF4-FFF2-40B4-BE49-F238E27FC236}">
                <a16:creationId xmlns:a16="http://schemas.microsoft.com/office/drawing/2014/main" id="{B01A5898-C781-48A5-816D-68BB9A8A7196}"/>
              </a:ext>
            </a:extLst>
          </p:cNvPr>
          <p:cNvSpPr>
            <a:spLocks noChangeAspect="1" noEditPoints="1"/>
          </p:cNvSpPr>
          <p:nvPr/>
        </p:nvSpPr>
        <p:spPr bwMode="auto">
          <a:xfrm>
            <a:off x="8703132" y="4964486"/>
            <a:ext cx="406868" cy="387005"/>
          </a:xfrm>
          <a:custGeom>
            <a:avLst/>
            <a:gdLst>
              <a:gd name="T0" fmla="*/ 130 w 335"/>
              <a:gd name="T1" fmla="*/ 33 h 318"/>
              <a:gd name="T2" fmla="*/ 335 w 335"/>
              <a:gd name="T3" fmla="*/ 33 h 318"/>
              <a:gd name="T4" fmla="*/ 335 w 335"/>
              <a:gd name="T5" fmla="*/ 318 h 318"/>
              <a:gd name="T6" fmla="*/ 0 w 335"/>
              <a:gd name="T7" fmla="*/ 318 h 318"/>
              <a:gd name="T8" fmla="*/ 0 w 335"/>
              <a:gd name="T9" fmla="*/ 33 h 318"/>
              <a:gd name="T10" fmla="*/ 0 w 335"/>
              <a:gd name="T11" fmla="*/ 33 h 318"/>
              <a:gd name="T12" fmla="*/ 71 w 335"/>
              <a:gd name="T13" fmla="*/ 33 h 318"/>
              <a:gd name="T14" fmla="*/ 130 w 335"/>
              <a:gd name="T15" fmla="*/ 97 h 318"/>
              <a:gd name="T16" fmla="*/ 335 w 335"/>
              <a:gd name="T17" fmla="*/ 97 h 318"/>
              <a:gd name="T18" fmla="*/ 0 w 335"/>
              <a:gd name="T19" fmla="*/ 97 h 318"/>
              <a:gd name="T20" fmla="*/ 67 w 335"/>
              <a:gd name="T21" fmla="*/ 97 h 318"/>
              <a:gd name="T22" fmla="*/ 293 w 335"/>
              <a:gd name="T23" fmla="*/ 69 h 318"/>
              <a:gd name="T24" fmla="*/ 298 w 335"/>
              <a:gd name="T25" fmla="*/ 64 h 318"/>
              <a:gd name="T26" fmla="*/ 293 w 335"/>
              <a:gd name="T27" fmla="*/ 60 h 318"/>
              <a:gd name="T28" fmla="*/ 289 w 335"/>
              <a:gd name="T29" fmla="*/ 64 h 318"/>
              <a:gd name="T30" fmla="*/ 293 w 335"/>
              <a:gd name="T31" fmla="*/ 69 h 318"/>
              <a:gd name="T32" fmla="*/ 240 w 335"/>
              <a:gd name="T33" fmla="*/ 69 h 318"/>
              <a:gd name="T34" fmla="*/ 245 w 335"/>
              <a:gd name="T35" fmla="*/ 64 h 318"/>
              <a:gd name="T36" fmla="*/ 240 w 335"/>
              <a:gd name="T37" fmla="*/ 60 h 318"/>
              <a:gd name="T38" fmla="*/ 235 w 335"/>
              <a:gd name="T39" fmla="*/ 64 h 318"/>
              <a:gd name="T40" fmla="*/ 240 w 335"/>
              <a:gd name="T41" fmla="*/ 69 h 318"/>
              <a:gd name="T42" fmla="*/ 187 w 335"/>
              <a:gd name="T43" fmla="*/ 69 h 318"/>
              <a:gd name="T44" fmla="*/ 192 w 335"/>
              <a:gd name="T45" fmla="*/ 64 h 318"/>
              <a:gd name="T46" fmla="*/ 187 w 335"/>
              <a:gd name="T47" fmla="*/ 60 h 318"/>
              <a:gd name="T48" fmla="*/ 182 w 335"/>
              <a:gd name="T49" fmla="*/ 64 h 318"/>
              <a:gd name="T50" fmla="*/ 187 w 335"/>
              <a:gd name="T51" fmla="*/ 69 h 318"/>
              <a:gd name="T52" fmla="*/ 49 w 335"/>
              <a:gd name="T53" fmla="*/ 190 h 318"/>
              <a:gd name="T54" fmla="*/ 100 w 335"/>
              <a:gd name="T55" fmla="*/ 240 h 318"/>
              <a:gd name="T56" fmla="*/ 151 w 335"/>
              <a:gd name="T57" fmla="*/ 190 h 318"/>
              <a:gd name="T58" fmla="*/ 100 w 335"/>
              <a:gd name="T59" fmla="*/ 0 h 318"/>
              <a:gd name="T60" fmla="*/ 100 w 335"/>
              <a:gd name="T61" fmla="*/ 24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5" h="318">
                <a:moveTo>
                  <a:pt x="130" y="33"/>
                </a:moveTo>
                <a:cubicBezTo>
                  <a:pt x="335" y="33"/>
                  <a:pt x="335" y="33"/>
                  <a:pt x="335" y="33"/>
                </a:cubicBezTo>
                <a:cubicBezTo>
                  <a:pt x="335" y="318"/>
                  <a:pt x="335" y="318"/>
                  <a:pt x="335" y="318"/>
                </a:cubicBezTo>
                <a:cubicBezTo>
                  <a:pt x="0" y="318"/>
                  <a:pt x="0" y="318"/>
                  <a:pt x="0" y="318"/>
                </a:cubicBezTo>
                <a:cubicBezTo>
                  <a:pt x="0" y="33"/>
                  <a:pt x="0" y="33"/>
                  <a:pt x="0" y="33"/>
                </a:cubicBezTo>
                <a:cubicBezTo>
                  <a:pt x="0" y="33"/>
                  <a:pt x="0" y="33"/>
                  <a:pt x="0" y="33"/>
                </a:cubicBezTo>
                <a:cubicBezTo>
                  <a:pt x="71" y="33"/>
                  <a:pt x="71" y="33"/>
                  <a:pt x="71" y="33"/>
                </a:cubicBezTo>
                <a:moveTo>
                  <a:pt x="130" y="97"/>
                </a:moveTo>
                <a:cubicBezTo>
                  <a:pt x="335" y="97"/>
                  <a:pt x="335" y="97"/>
                  <a:pt x="335" y="97"/>
                </a:cubicBezTo>
                <a:moveTo>
                  <a:pt x="0" y="97"/>
                </a:moveTo>
                <a:cubicBezTo>
                  <a:pt x="67" y="97"/>
                  <a:pt x="67" y="97"/>
                  <a:pt x="67" y="97"/>
                </a:cubicBezTo>
                <a:moveTo>
                  <a:pt x="293" y="69"/>
                </a:moveTo>
                <a:cubicBezTo>
                  <a:pt x="296" y="69"/>
                  <a:pt x="298" y="67"/>
                  <a:pt x="298" y="64"/>
                </a:cubicBezTo>
                <a:cubicBezTo>
                  <a:pt x="298" y="62"/>
                  <a:pt x="296" y="60"/>
                  <a:pt x="293" y="60"/>
                </a:cubicBezTo>
                <a:cubicBezTo>
                  <a:pt x="291" y="60"/>
                  <a:pt x="289" y="62"/>
                  <a:pt x="289" y="64"/>
                </a:cubicBezTo>
                <a:cubicBezTo>
                  <a:pt x="289" y="67"/>
                  <a:pt x="291" y="69"/>
                  <a:pt x="293" y="69"/>
                </a:cubicBezTo>
                <a:close/>
                <a:moveTo>
                  <a:pt x="240" y="69"/>
                </a:moveTo>
                <a:cubicBezTo>
                  <a:pt x="243" y="69"/>
                  <a:pt x="245" y="67"/>
                  <a:pt x="245" y="64"/>
                </a:cubicBezTo>
                <a:cubicBezTo>
                  <a:pt x="245" y="62"/>
                  <a:pt x="243" y="60"/>
                  <a:pt x="240" y="60"/>
                </a:cubicBezTo>
                <a:cubicBezTo>
                  <a:pt x="238" y="60"/>
                  <a:pt x="235" y="62"/>
                  <a:pt x="235" y="64"/>
                </a:cubicBezTo>
                <a:cubicBezTo>
                  <a:pt x="235" y="67"/>
                  <a:pt x="238" y="69"/>
                  <a:pt x="240" y="69"/>
                </a:cubicBezTo>
                <a:close/>
                <a:moveTo>
                  <a:pt x="187" y="69"/>
                </a:moveTo>
                <a:cubicBezTo>
                  <a:pt x="189" y="69"/>
                  <a:pt x="192" y="67"/>
                  <a:pt x="192" y="64"/>
                </a:cubicBezTo>
                <a:cubicBezTo>
                  <a:pt x="192" y="62"/>
                  <a:pt x="189" y="60"/>
                  <a:pt x="187" y="60"/>
                </a:cubicBezTo>
                <a:cubicBezTo>
                  <a:pt x="184" y="60"/>
                  <a:pt x="182" y="62"/>
                  <a:pt x="182" y="64"/>
                </a:cubicBezTo>
                <a:cubicBezTo>
                  <a:pt x="182" y="67"/>
                  <a:pt x="184" y="69"/>
                  <a:pt x="187" y="69"/>
                </a:cubicBezTo>
                <a:close/>
                <a:moveTo>
                  <a:pt x="49" y="190"/>
                </a:moveTo>
                <a:cubicBezTo>
                  <a:pt x="100" y="240"/>
                  <a:pt x="100" y="240"/>
                  <a:pt x="100" y="240"/>
                </a:cubicBezTo>
                <a:cubicBezTo>
                  <a:pt x="151" y="190"/>
                  <a:pt x="151" y="190"/>
                  <a:pt x="151" y="190"/>
                </a:cubicBezTo>
                <a:moveTo>
                  <a:pt x="100" y="0"/>
                </a:moveTo>
                <a:cubicBezTo>
                  <a:pt x="100" y="240"/>
                  <a:pt x="100" y="240"/>
                  <a:pt x="100" y="240"/>
                </a:cubicBezTo>
              </a:path>
            </a:pathLst>
          </a:custGeom>
          <a:noFill/>
          <a:ln w="158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70" name="car_3" title="Icon of a car with signal lines on top">
            <a:extLst>
              <a:ext uri="{FF2B5EF4-FFF2-40B4-BE49-F238E27FC236}">
                <a16:creationId xmlns:a16="http://schemas.microsoft.com/office/drawing/2014/main" id="{40E816CF-0C73-441C-8992-A891E4FAFFF2}"/>
              </a:ext>
            </a:extLst>
          </p:cNvPr>
          <p:cNvSpPr>
            <a:spLocks noChangeAspect="1" noEditPoints="1"/>
          </p:cNvSpPr>
          <p:nvPr/>
        </p:nvSpPr>
        <p:spPr bwMode="auto">
          <a:xfrm>
            <a:off x="8647464" y="5713676"/>
            <a:ext cx="515270" cy="387005"/>
          </a:xfrm>
          <a:custGeom>
            <a:avLst/>
            <a:gdLst>
              <a:gd name="T0" fmla="*/ 27 w 339"/>
              <a:gd name="T1" fmla="*/ 121 h 255"/>
              <a:gd name="T2" fmla="*/ 287 w 339"/>
              <a:gd name="T3" fmla="*/ 121 h 255"/>
              <a:gd name="T4" fmla="*/ 339 w 339"/>
              <a:gd name="T5" fmla="*/ 173 h 255"/>
              <a:gd name="T6" fmla="*/ 339 w 339"/>
              <a:gd name="T7" fmla="*/ 211 h 255"/>
              <a:gd name="T8" fmla="*/ 318 w 339"/>
              <a:gd name="T9" fmla="*/ 233 h 255"/>
              <a:gd name="T10" fmla="*/ 294 w 339"/>
              <a:gd name="T11" fmla="*/ 233 h 255"/>
              <a:gd name="T12" fmla="*/ 297 w 339"/>
              <a:gd name="T13" fmla="*/ 219 h 255"/>
              <a:gd name="T14" fmla="*/ 261 w 339"/>
              <a:gd name="T15" fmla="*/ 182 h 255"/>
              <a:gd name="T16" fmla="*/ 224 w 339"/>
              <a:gd name="T17" fmla="*/ 219 h 255"/>
              <a:gd name="T18" fmla="*/ 261 w 339"/>
              <a:gd name="T19" fmla="*/ 255 h 255"/>
              <a:gd name="T20" fmla="*/ 297 w 339"/>
              <a:gd name="T21" fmla="*/ 219 h 255"/>
              <a:gd name="T22" fmla="*/ 95 w 339"/>
              <a:gd name="T23" fmla="*/ 219 h 255"/>
              <a:gd name="T24" fmla="*/ 59 w 339"/>
              <a:gd name="T25" fmla="*/ 182 h 255"/>
              <a:gd name="T26" fmla="*/ 22 w 339"/>
              <a:gd name="T27" fmla="*/ 219 h 255"/>
              <a:gd name="T28" fmla="*/ 59 w 339"/>
              <a:gd name="T29" fmla="*/ 255 h 255"/>
              <a:gd name="T30" fmla="*/ 95 w 339"/>
              <a:gd name="T31" fmla="*/ 219 h 255"/>
              <a:gd name="T32" fmla="*/ 63 w 339"/>
              <a:gd name="T33" fmla="*/ 51 h 255"/>
              <a:gd name="T34" fmla="*/ 10 w 339"/>
              <a:gd name="T35" fmla="*/ 156 h 255"/>
              <a:gd name="T36" fmla="*/ 0 w 339"/>
              <a:gd name="T37" fmla="*/ 190 h 255"/>
              <a:gd name="T38" fmla="*/ 24 w 339"/>
              <a:gd name="T39" fmla="*/ 229 h 255"/>
              <a:gd name="T40" fmla="*/ 271 w 339"/>
              <a:gd name="T41" fmla="*/ 121 h 255"/>
              <a:gd name="T42" fmla="*/ 222 w 339"/>
              <a:gd name="T43" fmla="*/ 66 h 255"/>
              <a:gd name="T44" fmla="*/ 194 w 339"/>
              <a:gd name="T45" fmla="*/ 51 h 255"/>
              <a:gd name="T46" fmla="*/ 37 w 339"/>
              <a:gd name="T47" fmla="*/ 51 h 255"/>
              <a:gd name="T48" fmla="*/ 227 w 339"/>
              <a:gd name="T49" fmla="*/ 233 h 255"/>
              <a:gd name="T50" fmla="*/ 92 w 339"/>
              <a:gd name="T51" fmla="*/ 233 h 255"/>
              <a:gd name="T52" fmla="*/ 134 w 339"/>
              <a:gd name="T53" fmla="*/ 233 h 255"/>
              <a:gd name="T54" fmla="*/ 134 w 339"/>
              <a:gd name="T55" fmla="*/ 51 h 255"/>
              <a:gd name="T56" fmla="*/ 258 w 339"/>
              <a:gd name="T57" fmla="*/ 66 h 255"/>
              <a:gd name="T58" fmla="*/ 269 w 339"/>
              <a:gd name="T59" fmla="*/ 70 h 255"/>
              <a:gd name="T60" fmla="*/ 273 w 339"/>
              <a:gd name="T61" fmla="*/ 79 h 255"/>
              <a:gd name="T62" fmla="*/ 305 w 339"/>
              <a:gd name="T63" fmla="*/ 79 h 255"/>
              <a:gd name="T64" fmla="*/ 292 w 339"/>
              <a:gd name="T65" fmla="*/ 47 h 255"/>
              <a:gd name="T66" fmla="*/ 258 w 339"/>
              <a:gd name="T67" fmla="*/ 33 h 255"/>
              <a:gd name="T68" fmla="*/ 339 w 339"/>
              <a:gd name="T69" fmla="*/ 79 h 255"/>
              <a:gd name="T70" fmla="*/ 316 w 339"/>
              <a:gd name="T71" fmla="*/ 23 h 255"/>
              <a:gd name="T72" fmla="*/ 258 w 339"/>
              <a:gd name="T7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9" h="255">
                <a:moveTo>
                  <a:pt x="27" y="121"/>
                </a:moveTo>
                <a:cubicBezTo>
                  <a:pt x="287" y="121"/>
                  <a:pt x="287" y="121"/>
                  <a:pt x="287" y="121"/>
                </a:cubicBezTo>
                <a:cubicBezTo>
                  <a:pt x="316" y="121"/>
                  <a:pt x="339" y="145"/>
                  <a:pt x="339" y="173"/>
                </a:cubicBezTo>
                <a:cubicBezTo>
                  <a:pt x="339" y="211"/>
                  <a:pt x="339" y="211"/>
                  <a:pt x="339" y="211"/>
                </a:cubicBezTo>
                <a:cubicBezTo>
                  <a:pt x="339" y="223"/>
                  <a:pt x="330" y="233"/>
                  <a:pt x="318" y="233"/>
                </a:cubicBezTo>
                <a:cubicBezTo>
                  <a:pt x="294" y="233"/>
                  <a:pt x="294" y="233"/>
                  <a:pt x="294" y="233"/>
                </a:cubicBezTo>
                <a:moveTo>
                  <a:pt x="297" y="219"/>
                </a:moveTo>
                <a:cubicBezTo>
                  <a:pt x="297" y="199"/>
                  <a:pt x="281" y="182"/>
                  <a:pt x="261" y="182"/>
                </a:cubicBezTo>
                <a:cubicBezTo>
                  <a:pt x="241" y="182"/>
                  <a:pt x="224" y="199"/>
                  <a:pt x="224" y="219"/>
                </a:cubicBezTo>
                <a:cubicBezTo>
                  <a:pt x="224" y="239"/>
                  <a:pt x="241" y="255"/>
                  <a:pt x="261" y="255"/>
                </a:cubicBezTo>
                <a:cubicBezTo>
                  <a:pt x="281" y="255"/>
                  <a:pt x="297" y="239"/>
                  <a:pt x="297" y="219"/>
                </a:cubicBezTo>
                <a:close/>
                <a:moveTo>
                  <a:pt x="95" y="219"/>
                </a:moveTo>
                <a:cubicBezTo>
                  <a:pt x="95" y="199"/>
                  <a:pt x="79" y="182"/>
                  <a:pt x="59" y="182"/>
                </a:cubicBezTo>
                <a:cubicBezTo>
                  <a:pt x="39" y="182"/>
                  <a:pt x="22" y="199"/>
                  <a:pt x="22" y="219"/>
                </a:cubicBezTo>
                <a:cubicBezTo>
                  <a:pt x="22" y="239"/>
                  <a:pt x="39" y="255"/>
                  <a:pt x="59" y="255"/>
                </a:cubicBezTo>
                <a:cubicBezTo>
                  <a:pt x="79" y="255"/>
                  <a:pt x="95" y="239"/>
                  <a:pt x="95" y="219"/>
                </a:cubicBezTo>
                <a:close/>
                <a:moveTo>
                  <a:pt x="63" y="51"/>
                </a:moveTo>
                <a:cubicBezTo>
                  <a:pt x="63" y="51"/>
                  <a:pt x="20" y="135"/>
                  <a:pt x="10" y="156"/>
                </a:cubicBezTo>
                <a:cubicBezTo>
                  <a:pt x="0" y="178"/>
                  <a:pt x="0" y="190"/>
                  <a:pt x="0" y="190"/>
                </a:cubicBezTo>
                <a:cubicBezTo>
                  <a:pt x="0" y="205"/>
                  <a:pt x="9" y="224"/>
                  <a:pt x="24" y="229"/>
                </a:cubicBezTo>
                <a:moveTo>
                  <a:pt x="271" y="121"/>
                </a:moveTo>
                <a:cubicBezTo>
                  <a:pt x="222" y="66"/>
                  <a:pt x="222" y="66"/>
                  <a:pt x="222" y="66"/>
                </a:cubicBezTo>
                <a:cubicBezTo>
                  <a:pt x="214" y="56"/>
                  <a:pt x="206" y="51"/>
                  <a:pt x="194" y="51"/>
                </a:cubicBezTo>
                <a:cubicBezTo>
                  <a:pt x="37" y="51"/>
                  <a:pt x="37" y="51"/>
                  <a:pt x="37" y="51"/>
                </a:cubicBezTo>
                <a:moveTo>
                  <a:pt x="227" y="233"/>
                </a:moveTo>
                <a:cubicBezTo>
                  <a:pt x="92" y="233"/>
                  <a:pt x="92" y="233"/>
                  <a:pt x="92" y="233"/>
                </a:cubicBezTo>
                <a:moveTo>
                  <a:pt x="134" y="233"/>
                </a:moveTo>
                <a:cubicBezTo>
                  <a:pt x="134" y="51"/>
                  <a:pt x="134" y="51"/>
                  <a:pt x="134" y="51"/>
                </a:cubicBezTo>
                <a:moveTo>
                  <a:pt x="258" y="66"/>
                </a:moveTo>
                <a:cubicBezTo>
                  <a:pt x="262" y="66"/>
                  <a:pt x="266" y="67"/>
                  <a:pt x="269" y="70"/>
                </a:cubicBezTo>
                <a:cubicBezTo>
                  <a:pt x="271" y="73"/>
                  <a:pt x="273" y="76"/>
                  <a:pt x="273" y="79"/>
                </a:cubicBezTo>
                <a:moveTo>
                  <a:pt x="305" y="79"/>
                </a:moveTo>
                <a:cubicBezTo>
                  <a:pt x="305" y="67"/>
                  <a:pt x="301" y="56"/>
                  <a:pt x="292" y="47"/>
                </a:cubicBezTo>
                <a:cubicBezTo>
                  <a:pt x="283" y="38"/>
                  <a:pt x="270" y="33"/>
                  <a:pt x="258" y="33"/>
                </a:cubicBezTo>
                <a:moveTo>
                  <a:pt x="339" y="79"/>
                </a:moveTo>
                <a:cubicBezTo>
                  <a:pt x="339" y="59"/>
                  <a:pt x="331" y="39"/>
                  <a:pt x="316" y="23"/>
                </a:cubicBezTo>
                <a:cubicBezTo>
                  <a:pt x="300" y="7"/>
                  <a:pt x="279" y="0"/>
                  <a:pt x="258" y="0"/>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1" name="Rectangle 70">
            <a:extLst>
              <a:ext uri="{FF2B5EF4-FFF2-40B4-BE49-F238E27FC236}">
                <a16:creationId xmlns:a16="http://schemas.microsoft.com/office/drawing/2014/main" id="{6EF81E93-BA9A-45FA-BEAA-BF749CB08DA8}"/>
              </a:ext>
            </a:extLst>
          </p:cNvPr>
          <p:cNvSpPr/>
          <p:nvPr/>
        </p:nvSpPr>
        <p:spPr bwMode="auto">
          <a:xfrm>
            <a:off x="10265708" y="1167003"/>
            <a:ext cx="1353315" cy="2985179"/>
          </a:xfrm>
          <a:prstGeom prst="rect">
            <a:avLst/>
          </a:prstGeom>
          <a:solidFill>
            <a:schemeClr val="bg1"/>
          </a:solidFill>
          <a:ln w="19050">
            <a:solidFill>
              <a:srgbClr val="7030A0"/>
            </a:solidFill>
            <a:prstDash val="sysDash"/>
          </a:ln>
        </p:spPr>
        <p:txBody>
          <a:bodyPr lIns="179285" tIns="143428" rIns="179285" bIns="143428" anchor="t" anchorCtr="0"/>
          <a:lstStyle/>
          <a:p>
            <a:pPr marL="0" marR="0" lvl="0" indent="0" algn="ctr" defTabSz="93205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a:gsLst>
                  <a:gs pos="1250">
                    <a:srgbClr val="353535"/>
                  </a:gs>
                  <a:gs pos="100000">
                    <a:srgbClr val="353535"/>
                  </a:gs>
                </a:gsLst>
                <a:lin ang="5400000" scaled="0"/>
              </a:gradFill>
              <a:effectLst/>
              <a:uLnTx/>
              <a:uFillTx/>
              <a:latin typeface="Segoe UI Semilight"/>
              <a:ea typeface="MS PGothic" pitchFamily="34" charset="-128"/>
              <a:cs typeface="+mn-cs"/>
            </a:endParaRPr>
          </a:p>
        </p:txBody>
      </p:sp>
      <p:sp>
        <p:nvSpPr>
          <p:cNvPr id="72" name="Freeform: Shape 71">
            <a:extLst>
              <a:ext uri="{FF2B5EF4-FFF2-40B4-BE49-F238E27FC236}">
                <a16:creationId xmlns:a16="http://schemas.microsoft.com/office/drawing/2014/main" id="{80F74004-8D70-4C0A-BB12-29D5924640A1}"/>
              </a:ext>
            </a:extLst>
          </p:cNvPr>
          <p:cNvSpPr/>
          <p:nvPr/>
        </p:nvSpPr>
        <p:spPr>
          <a:xfrm>
            <a:off x="10722037" y="3385843"/>
            <a:ext cx="535814" cy="460800"/>
          </a:xfrm>
          <a:custGeom>
            <a:avLst/>
            <a:gdLst>
              <a:gd name="connsiteX0" fmla="*/ 407670 w 476250"/>
              <a:gd name="connsiteY0" fmla="*/ 160972 h 409575"/>
              <a:gd name="connsiteX1" fmla="*/ 376238 w 476250"/>
              <a:gd name="connsiteY1" fmla="*/ 160972 h 409575"/>
              <a:gd name="connsiteX2" fmla="*/ 376238 w 476250"/>
              <a:gd name="connsiteY2" fmla="*/ 14288 h 409575"/>
              <a:gd name="connsiteX3" fmla="*/ 361950 w 476250"/>
              <a:gd name="connsiteY3" fmla="*/ 0 h 409575"/>
              <a:gd name="connsiteX4" fmla="*/ 14288 w 476250"/>
              <a:gd name="connsiteY4" fmla="*/ 0 h 409575"/>
              <a:gd name="connsiteX5" fmla="*/ 0 w 476250"/>
              <a:gd name="connsiteY5" fmla="*/ 14288 h 409575"/>
              <a:gd name="connsiteX6" fmla="*/ 0 w 476250"/>
              <a:gd name="connsiteY6" fmla="*/ 306705 h 409575"/>
              <a:gd name="connsiteX7" fmla="*/ 14288 w 476250"/>
              <a:gd name="connsiteY7" fmla="*/ 320993 h 409575"/>
              <a:gd name="connsiteX8" fmla="*/ 211455 w 476250"/>
              <a:gd name="connsiteY8" fmla="*/ 320993 h 409575"/>
              <a:gd name="connsiteX9" fmla="*/ 262890 w 476250"/>
              <a:gd name="connsiteY9" fmla="*/ 410528 h 409575"/>
              <a:gd name="connsiteX10" fmla="*/ 406718 w 476250"/>
              <a:gd name="connsiteY10" fmla="*/ 410528 h 409575"/>
              <a:gd name="connsiteX11" fmla="*/ 478155 w 476250"/>
              <a:gd name="connsiteY11" fmla="*/ 285750 h 409575"/>
              <a:gd name="connsiteX12" fmla="*/ 407670 w 476250"/>
              <a:gd name="connsiteY12" fmla="*/ 160972 h 409575"/>
              <a:gd name="connsiteX13" fmla="*/ 279083 w 476250"/>
              <a:gd name="connsiteY13" fmla="*/ 83820 h 409575"/>
              <a:gd name="connsiteX14" fmla="*/ 348615 w 476250"/>
              <a:gd name="connsiteY14" fmla="*/ 83820 h 409575"/>
              <a:gd name="connsiteX15" fmla="*/ 348615 w 476250"/>
              <a:gd name="connsiteY15" fmla="*/ 125730 h 409575"/>
              <a:gd name="connsiteX16" fmla="*/ 279083 w 476250"/>
              <a:gd name="connsiteY16" fmla="*/ 125730 h 409575"/>
              <a:gd name="connsiteX17" fmla="*/ 279083 w 476250"/>
              <a:gd name="connsiteY17" fmla="*/ 83820 h 409575"/>
              <a:gd name="connsiteX18" fmla="*/ 348615 w 476250"/>
              <a:gd name="connsiteY18" fmla="*/ 140018 h 409575"/>
              <a:gd name="connsiteX19" fmla="*/ 348615 w 476250"/>
              <a:gd name="connsiteY19" fmla="*/ 160972 h 409575"/>
              <a:gd name="connsiteX20" fmla="*/ 279083 w 476250"/>
              <a:gd name="connsiteY20" fmla="*/ 160972 h 409575"/>
              <a:gd name="connsiteX21" fmla="*/ 279083 w 476250"/>
              <a:gd name="connsiteY21" fmla="*/ 140018 h 409575"/>
              <a:gd name="connsiteX22" fmla="*/ 348615 w 476250"/>
              <a:gd name="connsiteY22" fmla="*/ 140018 h 409575"/>
              <a:gd name="connsiteX23" fmla="*/ 195263 w 476250"/>
              <a:gd name="connsiteY23" fmla="*/ 83820 h 409575"/>
              <a:gd name="connsiteX24" fmla="*/ 264795 w 476250"/>
              <a:gd name="connsiteY24" fmla="*/ 83820 h 409575"/>
              <a:gd name="connsiteX25" fmla="*/ 264795 w 476250"/>
              <a:gd name="connsiteY25" fmla="*/ 125730 h 409575"/>
              <a:gd name="connsiteX26" fmla="*/ 195263 w 476250"/>
              <a:gd name="connsiteY26" fmla="*/ 125730 h 409575"/>
              <a:gd name="connsiteX27" fmla="*/ 195263 w 476250"/>
              <a:gd name="connsiteY27" fmla="*/ 83820 h 409575"/>
              <a:gd name="connsiteX28" fmla="*/ 195263 w 476250"/>
              <a:gd name="connsiteY28" fmla="*/ 140018 h 409575"/>
              <a:gd name="connsiteX29" fmla="*/ 264795 w 476250"/>
              <a:gd name="connsiteY29" fmla="*/ 140018 h 409575"/>
              <a:gd name="connsiteX30" fmla="*/ 264795 w 476250"/>
              <a:gd name="connsiteY30" fmla="*/ 160972 h 409575"/>
              <a:gd name="connsiteX31" fmla="*/ 262890 w 476250"/>
              <a:gd name="connsiteY31" fmla="*/ 160972 h 409575"/>
              <a:gd name="connsiteX32" fmla="*/ 250508 w 476250"/>
              <a:gd name="connsiteY32" fmla="*/ 181927 h 409575"/>
              <a:gd name="connsiteX33" fmla="*/ 194310 w 476250"/>
              <a:gd name="connsiteY33" fmla="*/ 181927 h 409575"/>
              <a:gd name="connsiteX34" fmla="*/ 194310 w 476250"/>
              <a:gd name="connsiteY34" fmla="*/ 140018 h 409575"/>
              <a:gd name="connsiteX35" fmla="*/ 195263 w 476250"/>
              <a:gd name="connsiteY35" fmla="*/ 195263 h 409575"/>
              <a:gd name="connsiteX36" fmla="*/ 242888 w 476250"/>
              <a:gd name="connsiteY36" fmla="*/ 195263 h 409575"/>
              <a:gd name="connsiteX37" fmla="*/ 219075 w 476250"/>
              <a:gd name="connsiteY37" fmla="*/ 237172 h 409575"/>
              <a:gd name="connsiteX38" fmla="*/ 195263 w 476250"/>
              <a:gd name="connsiteY38" fmla="*/ 237172 h 409575"/>
              <a:gd name="connsiteX39" fmla="*/ 195263 w 476250"/>
              <a:gd name="connsiteY39" fmla="*/ 195263 h 409575"/>
              <a:gd name="connsiteX40" fmla="*/ 211455 w 476250"/>
              <a:gd name="connsiteY40" fmla="*/ 250508 h 409575"/>
              <a:gd name="connsiteX41" fmla="*/ 195263 w 476250"/>
              <a:gd name="connsiteY41" fmla="*/ 278130 h 409575"/>
              <a:gd name="connsiteX42" fmla="*/ 195263 w 476250"/>
              <a:gd name="connsiteY42" fmla="*/ 250508 h 409575"/>
              <a:gd name="connsiteX43" fmla="*/ 211455 w 476250"/>
              <a:gd name="connsiteY43" fmla="*/ 250508 h 409575"/>
              <a:gd name="connsiteX44" fmla="*/ 98107 w 476250"/>
              <a:gd name="connsiteY44" fmla="*/ 292418 h 409575"/>
              <a:gd name="connsiteX45" fmla="*/ 28575 w 476250"/>
              <a:gd name="connsiteY45" fmla="*/ 292418 h 409575"/>
              <a:gd name="connsiteX46" fmla="*/ 28575 w 476250"/>
              <a:gd name="connsiteY46" fmla="*/ 250508 h 409575"/>
              <a:gd name="connsiteX47" fmla="*/ 98107 w 476250"/>
              <a:gd name="connsiteY47" fmla="*/ 250508 h 409575"/>
              <a:gd name="connsiteX48" fmla="*/ 98107 w 476250"/>
              <a:gd name="connsiteY48" fmla="*/ 292418 h 409575"/>
              <a:gd name="connsiteX49" fmla="*/ 98107 w 476250"/>
              <a:gd name="connsiteY49" fmla="*/ 237172 h 409575"/>
              <a:gd name="connsiteX50" fmla="*/ 28575 w 476250"/>
              <a:gd name="connsiteY50" fmla="*/ 237172 h 409575"/>
              <a:gd name="connsiteX51" fmla="*/ 28575 w 476250"/>
              <a:gd name="connsiteY51" fmla="*/ 195263 h 409575"/>
              <a:gd name="connsiteX52" fmla="*/ 98107 w 476250"/>
              <a:gd name="connsiteY52" fmla="*/ 195263 h 409575"/>
              <a:gd name="connsiteX53" fmla="*/ 98107 w 476250"/>
              <a:gd name="connsiteY53" fmla="*/ 237172 h 409575"/>
              <a:gd name="connsiteX54" fmla="*/ 98107 w 476250"/>
              <a:gd name="connsiteY54" fmla="*/ 180975 h 409575"/>
              <a:gd name="connsiteX55" fmla="*/ 28575 w 476250"/>
              <a:gd name="connsiteY55" fmla="*/ 180975 h 409575"/>
              <a:gd name="connsiteX56" fmla="*/ 28575 w 476250"/>
              <a:gd name="connsiteY56" fmla="*/ 139065 h 409575"/>
              <a:gd name="connsiteX57" fmla="*/ 98107 w 476250"/>
              <a:gd name="connsiteY57" fmla="*/ 139065 h 409575"/>
              <a:gd name="connsiteX58" fmla="*/ 98107 w 476250"/>
              <a:gd name="connsiteY58" fmla="*/ 180975 h 409575"/>
              <a:gd name="connsiteX59" fmla="*/ 98107 w 476250"/>
              <a:gd name="connsiteY59" fmla="*/ 125730 h 409575"/>
              <a:gd name="connsiteX60" fmla="*/ 28575 w 476250"/>
              <a:gd name="connsiteY60" fmla="*/ 125730 h 409575"/>
              <a:gd name="connsiteX61" fmla="*/ 28575 w 476250"/>
              <a:gd name="connsiteY61" fmla="*/ 83820 h 409575"/>
              <a:gd name="connsiteX62" fmla="*/ 98107 w 476250"/>
              <a:gd name="connsiteY62" fmla="*/ 83820 h 409575"/>
              <a:gd name="connsiteX63" fmla="*/ 98107 w 476250"/>
              <a:gd name="connsiteY63" fmla="*/ 125730 h 409575"/>
              <a:gd name="connsiteX64" fmla="*/ 181928 w 476250"/>
              <a:gd name="connsiteY64" fmla="*/ 292418 h 409575"/>
              <a:gd name="connsiteX65" fmla="*/ 112395 w 476250"/>
              <a:gd name="connsiteY65" fmla="*/ 292418 h 409575"/>
              <a:gd name="connsiteX66" fmla="*/ 112395 w 476250"/>
              <a:gd name="connsiteY66" fmla="*/ 250508 h 409575"/>
              <a:gd name="connsiteX67" fmla="*/ 181928 w 476250"/>
              <a:gd name="connsiteY67" fmla="*/ 250508 h 409575"/>
              <a:gd name="connsiteX68" fmla="*/ 181928 w 476250"/>
              <a:gd name="connsiteY68" fmla="*/ 292418 h 409575"/>
              <a:gd name="connsiteX69" fmla="*/ 181928 w 476250"/>
              <a:gd name="connsiteY69" fmla="*/ 237172 h 409575"/>
              <a:gd name="connsiteX70" fmla="*/ 112395 w 476250"/>
              <a:gd name="connsiteY70" fmla="*/ 237172 h 409575"/>
              <a:gd name="connsiteX71" fmla="*/ 112395 w 476250"/>
              <a:gd name="connsiteY71" fmla="*/ 195263 h 409575"/>
              <a:gd name="connsiteX72" fmla="*/ 181928 w 476250"/>
              <a:gd name="connsiteY72" fmla="*/ 195263 h 409575"/>
              <a:gd name="connsiteX73" fmla="*/ 181928 w 476250"/>
              <a:gd name="connsiteY73" fmla="*/ 237172 h 409575"/>
              <a:gd name="connsiteX74" fmla="*/ 181928 w 476250"/>
              <a:gd name="connsiteY74" fmla="*/ 180975 h 409575"/>
              <a:gd name="connsiteX75" fmla="*/ 112395 w 476250"/>
              <a:gd name="connsiteY75" fmla="*/ 180975 h 409575"/>
              <a:gd name="connsiteX76" fmla="*/ 112395 w 476250"/>
              <a:gd name="connsiteY76" fmla="*/ 139065 h 409575"/>
              <a:gd name="connsiteX77" fmla="*/ 181928 w 476250"/>
              <a:gd name="connsiteY77" fmla="*/ 139065 h 409575"/>
              <a:gd name="connsiteX78" fmla="*/ 181928 w 476250"/>
              <a:gd name="connsiteY78" fmla="*/ 180975 h 409575"/>
              <a:gd name="connsiteX79" fmla="*/ 181928 w 476250"/>
              <a:gd name="connsiteY79" fmla="*/ 125730 h 409575"/>
              <a:gd name="connsiteX80" fmla="*/ 112395 w 476250"/>
              <a:gd name="connsiteY80" fmla="*/ 125730 h 409575"/>
              <a:gd name="connsiteX81" fmla="*/ 112395 w 476250"/>
              <a:gd name="connsiteY81" fmla="*/ 83820 h 409575"/>
              <a:gd name="connsiteX82" fmla="*/ 181928 w 476250"/>
              <a:gd name="connsiteY82" fmla="*/ 83820 h 409575"/>
              <a:gd name="connsiteX83" fmla="*/ 181928 w 476250"/>
              <a:gd name="connsiteY83" fmla="*/ 125730 h 409575"/>
              <a:gd name="connsiteX84" fmla="*/ 195263 w 476250"/>
              <a:gd name="connsiteY84" fmla="*/ 292418 h 409575"/>
              <a:gd name="connsiteX85" fmla="*/ 195263 w 476250"/>
              <a:gd name="connsiteY85" fmla="*/ 291465 h 409575"/>
              <a:gd name="connsiteX86" fmla="*/ 195263 w 476250"/>
              <a:gd name="connsiteY86" fmla="*/ 292418 h 409575"/>
              <a:gd name="connsiteX87" fmla="*/ 195263 w 476250"/>
              <a:gd name="connsiteY87" fmla="*/ 292418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76250" h="409575">
                <a:moveTo>
                  <a:pt x="407670" y="160972"/>
                </a:moveTo>
                <a:lnTo>
                  <a:pt x="376238" y="160972"/>
                </a:lnTo>
                <a:lnTo>
                  <a:pt x="376238" y="14288"/>
                </a:lnTo>
                <a:cubicBezTo>
                  <a:pt x="376238" y="6668"/>
                  <a:pt x="369570" y="0"/>
                  <a:pt x="361950" y="0"/>
                </a:cubicBezTo>
                <a:lnTo>
                  <a:pt x="14288" y="0"/>
                </a:lnTo>
                <a:cubicBezTo>
                  <a:pt x="6668" y="0"/>
                  <a:pt x="0" y="6668"/>
                  <a:pt x="0" y="14288"/>
                </a:cubicBezTo>
                <a:lnTo>
                  <a:pt x="0" y="306705"/>
                </a:lnTo>
                <a:cubicBezTo>
                  <a:pt x="0" y="314325"/>
                  <a:pt x="6668" y="320993"/>
                  <a:pt x="14288" y="320993"/>
                </a:cubicBezTo>
                <a:lnTo>
                  <a:pt x="211455" y="320993"/>
                </a:lnTo>
                <a:lnTo>
                  <a:pt x="262890" y="410528"/>
                </a:lnTo>
                <a:lnTo>
                  <a:pt x="406718" y="410528"/>
                </a:lnTo>
                <a:lnTo>
                  <a:pt x="478155" y="285750"/>
                </a:lnTo>
                <a:lnTo>
                  <a:pt x="407670" y="160972"/>
                </a:lnTo>
                <a:close/>
                <a:moveTo>
                  <a:pt x="279083" y="83820"/>
                </a:moveTo>
                <a:lnTo>
                  <a:pt x="348615" y="83820"/>
                </a:lnTo>
                <a:lnTo>
                  <a:pt x="348615" y="125730"/>
                </a:lnTo>
                <a:lnTo>
                  <a:pt x="279083" y="125730"/>
                </a:lnTo>
                <a:lnTo>
                  <a:pt x="279083" y="83820"/>
                </a:lnTo>
                <a:close/>
                <a:moveTo>
                  <a:pt x="348615" y="140018"/>
                </a:moveTo>
                <a:lnTo>
                  <a:pt x="348615" y="160972"/>
                </a:lnTo>
                <a:lnTo>
                  <a:pt x="279083" y="160972"/>
                </a:lnTo>
                <a:lnTo>
                  <a:pt x="279083" y="140018"/>
                </a:lnTo>
                <a:lnTo>
                  <a:pt x="348615" y="140018"/>
                </a:lnTo>
                <a:close/>
                <a:moveTo>
                  <a:pt x="195263" y="83820"/>
                </a:moveTo>
                <a:lnTo>
                  <a:pt x="264795" y="83820"/>
                </a:lnTo>
                <a:lnTo>
                  <a:pt x="264795" y="125730"/>
                </a:lnTo>
                <a:lnTo>
                  <a:pt x="195263" y="125730"/>
                </a:lnTo>
                <a:lnTo>
                  <a:pt x="195263" y="83820"/>
                </a:lnTo>
                <a:close/>
                <a:moveTo>
                  <a:pt x="195263" y="140018"/>
                </a:moveTo>
                <a:lnTo>
                  <a:pt x="264795" y="140018"/>
                </a:lnTo>
                <a:lnTo>
                  <a:pt x="264795" y="160972"/>
                </a:lnTo>
                <a:lnTo>
                  <a:pt x="262890" y="160972"/>
                </a:lnTo>
                <a:lnTo>
                  <a:pt x="250508" y="181927"/>
                </a:lnTo>
                <a:lnTo>
                  <a:pt x="194310" y="181927"/>
                </a:lnTo>
                <a:lnTo>
                  <a:pt x="194310" y="140018"/>
                </a:lnTo>
                <a:close/>
                <a:moveTo>
                  <a:pt x="195263" y="195263"/>
                </a:moveTo>
                <a:lnTo>
                  <a:pt x="242888" y="195263"/>
                </a:lnTo>
                <a:lnTo>
                  <a:pt x="219075" y="237172"/>
                </a:lnTo>
                <a:lnTo>
                  <a:pt x="195263" y="237172"/>
                </a:lnTo>
                <a:lnTo>
                  <a:pt x="195263" y="195263"/>
                </a:lnTo>
                <a:close/>
                <a:moveTo>
                  <a:pt x="211455" y="250508"/>
                </a:moveTo>
                <a:lnTo>
                  <a:pt x="195263" y="278130"/>
                </a:lnTo>
                <a:lnTo>
                  <a:pt x="195263" y="250508"/>
                </a:lnTo>
                <a:lnTo>
                  <a:pt x="211455" y="250508"/>
                </a:lnTo>
                <a:close/>
                <a:moveTo>
                  <a:pt x="98107" y="292418"/>
                </a:moveTo>
                <a:lnTo>
                  <a:pt x="28575" y="292418"/>
                </a:lnTo>
                <a:lnTo>
                  <a:pt x="28575" y="250508"/>
                </a:lnTo>
                <a:lnTo>
                  <a:pt x="98107" y="250508"/>
                </a:lnTo>
                <a:lnTo>
                  <a:pt x="98107" y="292418"/>
                </a:lnTo>
                <a:close/>
                <a:moveTo>
                  <a:pt x="98107" y="237172"/>
                </a:moveTo>
                <a:lnTo>
                  <a:pt x="28575" y="237172"/>
                </a:lnTo>
                <a:lnTo>
                  <a:pt x="28575" y="195263"/>
                </a:lnTo>
                <a:lnTo>
                  <a:pt x="98107" y="195263"/>
                </a:lnTo>
                <a:lnTo>
                  <a:pt x="98107" y="237172"/>
                </a:lnTo>
                <a:close/>
                <a:moveTo>
                  <a:pt x="98107" y="180975"/>
                </a:moveTo>
                <a:lnTo>
                  <a:pt x="28575" y="180975"/>
                </a:lnTo>
                <a:lnTo>
                  <a:pt x="28575" y="139065"/>
                </a:lnTo>
                <a:lnTo>
                  <a:pt x="98107" y="139065"/>
                </a:lnTo>
                <a:lnTo>
                  <a:pt x="98107" y="180975"/>
                </a:lnTo>
                <a:close/>
                <a:moveTo>
                  <a:pt x="98107" y="125730"/>
                </a:moveTo>
                <a:lnTo>
                  <a:pt x="28575" y="125730"/>
                </a:lnTo>
                <a:lnTo>
                  <a:pt x="28575" y="83820"/>
                </a:lnTo>
                <a:lnTo>
                  <a:pt x="98107" y="83820"/>
                </a:lnTo>
                <a:lnTo>
                  <a:pt x="98107" y="125730"/>
                </a:lnTo>
                <a:close/>
                <a:moveTo>
                  <a:pt x="181928" y="292418"/>
                </a:moveTo>
                <a:lnTo>
                  <a:pt x="112395" y="292418"/>
                </a:lnTo>
                <a:lnTo>
                  <a:pt x="112395" y="250508"/>
                </a:lnTo>
                <a:lnTo>
                  <a:pt x="181928" y="250508"/>
                </a:lnTo>
                <a:lnTo>
                  <a:pt x="181928" y="292418"/>
                </a:lnTo>
                <a:close/>
                <a:moveTo>
                  <a:pt x="181928" y="237172"/>
                </a:moveTo>
                <a:lnTo>
                  <a:pt x="112395" y="237172"/>
                </a:lnTo>
                <a:lnTo>
                  <a:pt x="112395" y="195263"/>
                </a:lnTo>
                <a:lnTo>
                  <a:pt x="181928" y="195263"/>
                </a:lnTo>
                <a:lnTo>
                  <a:pt x="181928" y="237172"/>
                </a:lnTo>
                <a:close/>
                <a:moveTo>
                  <a:pt x="181928" y="180975"/>
                </a:moveTo>
                <a:lnTo>
                  <a:pt x="112395" y="180975"/>
                </a:lnTo>
                <a:lnTo>
                  <a:pt x="112395" y="139065"/>
                </a:lnTo>
                <a:lnTo>
                  <a:pt x="181928" y="139065"/>
                </a:lnTo>
                <a:lnTo>
                  <a:pt x="181928" y="180975"/>
                </a:lnTo>
                <a:close/>
                <a:moveTo>
                  <a:pt x="181928" y="125730"/>
                </a:moveTo>
                <a:lnTo>
                  <a:pt x="112395" y="125730"/>
                </a:lnTo>
                <a:lnTo>
                  <a:pt x="112395" y="83820"/>
                </a:lnTo>
                <a:lnTo>
                  <a:pt x="181928" y="83820"/>
                </a:lnTo>
                <a:lnTo>
                  <a:pt x="181928" y="125730"/>
                </a:lnTo>
                <a:close/>
                <a:moveTo>
                  <a:pt x="195263" y="292418"/>
                </a:moveTo>
                <a:lnTo>
                  <a:pt x="195263" y="291465"/>
                </a:lnTo>
                <a:lnTo>
                  <a:pt x="195263" y="292418"/>
                </a:lnTo>
                <a:lnTo>
                  <a:pt x="195263" y="292418"/>
                </a:lnTo>
                <a:close/>
              </a:path>
            </a:pathLst>
          </a:custGeom>
          <a:solidFill>
            <a:srgbClr val="7030A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3" name="Rectangle 72">
            <a:extLst>
              <a:ext uri="{FF2B5EF4-FFF2-40B4-BE49-F238E27FC236}">
                <a16:creationId xmlns:a16="http://schemas.microsoft.com/office/drawing/2014/main" id="{BE793872-4D72-4C29-ACAE-A71AE8BE6A7B}"/>
              </a:ext>
            </a:extLst>
          </p:cNvPr>
          <p:cNvSpPr/>
          <p:nvPr/>
        </p:nvSpPr>
        <p:spPr bwMode="auto">
          <a:xfrm>
            <a:off x="10265708" y="4456924"/>
            <a:ext cx="1353315" cy="1229357"/>
          </a:xfrm>
          <a:prstGeom prst="rect">
            <a:avLst/>
          </a:prstGeom>
          <a:noFill/>
          <a:ln w="28575">
            <a:solidFill>
              <a:schemeClr val="accent1"/>
            </a:solidFill>
            <a:prstDash val="sysDot"/>
          </a:ln>
        </p:spPr>
        <p:txBody>
          <a:bodyPr lIns="179285" tIns="143428" rIns="179285" bIns="143428" anchor="t" anchorCtr="0"/>
          <a:lstStyle/>
          <a:p>
            <a:pPr marL="0" marR="0" lvl="0" indent="0" algn="ctr" defTabSz="93205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a:gsLst>
                  <a:gs pos="1250">
                    <a:srgbClr val="353535"/>
                  </a:gs>
                  <a:gs pos="100000">
                    <a:srgbClr val="353535"/>
                  </a:gs>
                </a:gsLst>
                <a:lin ang="5400000" scaled="0"/>
              </a:gradFill>
              <a:effectLst/>
              <a:uLnTx/>
              <a:uFillTx/>
              <a:latin typeface="Segoe UI Semilight"/>
              <a:ea typeface="MS PGothic" pitchFamily="34" charset="-128"/>
              <a:cs typeface="+mn-cs"/>
            </a:endParaRPr>
          </a:p>
        </p:txBody>
      </p:sp>
      <p:sp>
        <p:nvSpPr>
          <p:cNvPr id="112" name="Freeform: Shape 111">
            <a:extLst>
              <a:ext uri="{FF2B5EF4-FFF2-40B4-BE49-F238E27FC236}">
                <a16:creationId xmlns:a16="http://schemas.microsoft.com/office/drawing/2014/main" id="{0B43EA76-2E80-457D-ACD2-C271C614519D}"/>
              </a:ext>
            </a:extLst>
          </p:cNvPr>
          <p:cNvSpPr/>
          <p:nvPr/>
        </p:nvSpPr>
        <p:spPr>
          <a:xfrm>
            <a:off x="10747967" y="4768551"/>
            <a:ext cx="388797" cy="548890"/>
          </a:xfrm>
          <a:custGeom>
            <a:avLst/>
            <a:gdLst>
              <a:gd name="connsiteX0" fmla="*/ 112796 w 213059"/>
              <a:gd name="connsiteY0" fmla="*/ 0 h 300789"/>
              <a:gd name="connsiteX1" fmla="*/ 0 w 213059"/>
              <a:gd name="connsiteY1" fmla="*/ 45118 h 300789"/>
              <a:gd name="connsiteX2" fmla="*/ 0 w 213059"/>
              <a:gd name="connsiteY2" fmla="*/ 250909 h 300789"/>
              <a:gd name="connsiteX3" fmla="*/ 0 w 213059"/>
              <a:gd name="connsiteY3" fmla="*/ 252788 h 300789"/>
              <a:gd name="connsiteX4" fmla="*/ 0 w 213059"/>
              <a:gd name="connsiteY4" fmla="*/ 255671 h 300789"/>
              <a:gd name="connsiteX5" fmla="*/ 0 w 213059"/>
              <a:gd name="connsiteY5" fmla="*/ 258428 h 300789"/>
              <a:gd name="connsiteX6" fmla="*/ 114676 w 213059"/>
              <a:gd name="connsiteY6" fmla="*/ 302669 h 300789"/>
              <a:gd name="connsiteX7" fmla="*/ 223712 w 213059"/>
              <a:gd name="connsiteY7" fmla="*/ 258428 h 300789"/>
              <a:gd name="connsiteX8" fmla="*/ 223712 w 213059"/>
              <a:gd name="connsiteY8" fmla="*/ 257551 h 300789"/>
              <a:gd name="connsiteX9" fmla="*/ 223712 w 213059"/>
              <a:gd name="connsiteY9" fmla="*/ 252788 h 300789"/>
              <a:gd name="connsiteX10" fmla="*/ 223712 w 213059"/>
              <a:gd name="connsiteY10" fmla="*/ 46998 h 300789"/>
              <a:gd name="connsiteX11" fmla="*/ 112796 w 213059"/>
              <a:gd name="connsiteY11" fmla="*/ 0 h 300789"/>
              <a:gd name="connsiteX12" fmla="*/ 114676 w 213059"/>
              <a:gd name="connsiteY12" fmla="*/ 65798 h 300789"/>
              <a:gd name="connsiteX13" fmla="*/ 28199 w 213059"/>
              <a:gd name="connsiteY13" fmla="*/ 41359 h 300789"/>
              <a:gd name="connsiteX14" fmla="*/ 114676 w 213059"/>
              <a:gd name="connsiteY14" fmla="*/ 16919 h 300789"/>
              <a:gd name="connsiteX15" fmla="*/ 194511 w 213059"/>
              <a:gd name="connsiteY15" fmla="*/ 42236 h 300789"/>
              <a:gd name="connsiteX16" fmla="*/ 114676 w 213059"/>
              <a:gd name="connsiteY16" fmla="*/ 65798 h 30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3059" h="300789">
                <a:moveTo>
                  <a:pt x="112796" y="0"/>
                </a:moveTo>
                <a:cubicBezTo>
                  <a:pt x="45996" y="0"/>
                  <a:pt x="0" y="21557"/>
                  <a:pt x="0" y="45118"/>
                </a:cubicBezTo>
                <a:lnTo>
                  <a:pt x="0" y="250909"/>
                </a:lnTo>
                <a:cubicBezTo>
                  <a:pt x="0" y="250909"/>
                  <a:pt x="0" y="251911"/>
                  <a:pt x="0" y="252788"/>
                </a:cubicBezTo>
                <a:lnTo>
                  <a:pt x="0" y="255671"/>
                </a:lnTo>
                <a:cubicBezTo>
                  <a:pt x="0" y="256548"/>
                  <a:pt x="0" y="257551"/>
                  <a:pt x="0" y="258428"/>
                </a:cubicBezTo>
                <a:cubicBezTo>
                  <a:pt x="3760" y="280988"/>
                  <a:pt x="50758" y="302669"/>
                  <a:pt x="114676" y="302669"/>
                </a:cubicBezTo>
                <a:cubicBezTo>
                  <a:pt x="180474" y="302669"/>
                  <a:pt x="222835" y="281990"/>
                  <a:pt x="223712" y="258428"/>
                </a:cubicBezTo>
                <a:lnTo>
                  <a:pt x="223712" y="257551"/>
                </a:lnTo>
                <a:lnTo>
                  <a:pt x="223712" y="252788"/>
                </a:lnTo>
                <a:lnTo>
                  <a:pt x="223712" y="46998"/>
                </a:lnTo>
                <a:cubicBezTo>
                  <a:pt x="223712" y="23437"/>
                  <a:pt x="179471" y="0"/>
                  <a:pt x="112796" y="0"/>
                </a:cubicBezTo>
                <a:close/>
                <a:moveTo>
                  <a:pt x="114676" y="65798"/>
                </a:moveTo>
                <a:cubicBezTo>
                  <a:pt x="66675" y="65798"/>
                  <a:pt x="28199" y="54518"/>
                  <a:pt x="28199" y="41359"/>
                </a:cubicBezTo>
                <a:cubicBezTo>
                  <a:pt x="28199" y="27196"/>
                  <a:pt x="66675" y="16919"/>
                  <a:pt x="114676" y="16919"/>
                </a:cubicBezTo>
                <a:cubicBezTo>
                  <a:pt x="162677" y="16919"/>
                  <a:pt x="194511" y="28199"/>
                  <a:pt x="194511" y="42236"/>
                </a:cubicBezTo>
                <a:cubicBezTo>
                  <a:pt x="194511" y="55395"/>
                  <a:pt x="161674" y="65798"/>
                  <a:pt x="114676" y="65798"/>
                </a:cubicBezTo>
                <a:close/>
              </a:path>
            </a:pathLst>
          </a:custGeom>
          <a:solidFill>
            <a:schemeClr val="accent1"/>
          </a:solidFill>
          <a:ln w="9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cxnSp>
        <p:nvCxnSpPr>
          <p:cNvPr id="116" name="Straight Arrow Connector 115">
            <a:extLst>
              <a:ext uri="{FF2B5EF4-FFF2-40B4-BE49-F238E27FC236}">
                <a16:creationId xmlns:a16="http://schemas.microsoft.com/office/drawing/2014/main" id="{7C3E31F4-09ED-4A14-92B3-D72519024123}"/>
              </a:ext>
            </a:extLst>
          </p:cNvPr>
          <p:cNvCxnSpPr>
            <a:cxnSpLocks/>
          </p:cNvCxnSpPr>
          <p:nvPr/>
        </p:nvCxnSpPr>
        <p:spPr>
          <a:xfrm flipV="1">
            <a:off x="9432853" y="2428450"/>
            <a:ext cx="974268" cy="978229"/>
          </a:xfrm>
          <a:prstGeom prst="straightConnector1">
            <a:avLst/>
          </a:prstGeom>
          <a:ln w="19050">
            <a:solidFill>
              <a:schemeClr val="accent5"/>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7627ABDE-8028-4A01-83AD-1FA43FDE7FC3}"/>
              </a:ext>
            </a:extLst>
          </p:cNvPr>
          <p:cNvCxnSpPr>
            <a:cxnSpLocks/>
          </p:cNvCxnSpPr>
          <p:nvPr/>
        </p:nvCxnSpPr>
        <p:spPr>
          <a:xfrm>
            <a:off x="9434193" y="3605860"/>
            <a:ext cx="1034313" cy="1312947"/>
          </a:xfrm>
          <a:prstGeom prst="straightConnector1">
            <a:avLst/>
          </a:prstGeom>
          <a:ln w="19050">
            <a:solidFill>
              <a:schemeClr val="accent5"/>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B08FFBE4-96C6-4298-BA74-03E6BBC5C478}"/>
              </a:ext>
            </a:extLst>
          </p:cNvPr>
          <p:cNvSpPr txBox="1"/>
          <p:nvPr/>
        </p:nvSpPr>
        <p:spPr>
          <a:xfrm>
            <a:off x="10407121" y="957144"/>
            <a:ext cx="820738"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Azure Region</a:t>
            </a:r>
          </a:p>
        </p:txBody>
      </p:sp>
      <p:sp>
        <p:nvSpPr>
          <p:cNvPr id="123" name="TextBox 122">
            <a:extLst>
              <a:ext uri="{FF2B5EF4-FFF2-40B4-BE49-F238E27FC236}">
                <a16:creationId xmlns:a16="http://schemas.microsoft.com/office/drawing/2014/main" id="{C5A5ACA9-EC04-4970-85C0-9B6F42993E6B}"/>
              </a:ext>
            </a:extLst>
          </p:cNvPr>
          <p:cNvSpPr txBox="1"/>
          <p:nvPr/>
        </p:nvSpPr>
        <p:spPr>
          <a:xfrm>
            <a:off x="10407121" y="4247734"/>
            <a:ext cx="1082027" cy="16158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On Prem/External</a:t>
            </a:r>
          </a:p>
        </p:txBody>
      </p:sp>
      <p:sp>
        <p:nvSpPr>
          <p:cNvPr id="76" name="Freeform: Shape 75">
            <a:extLst>
              <a:ext uri="{FF2B5EF4-FFF2-40B4-BE49-F238E27FC236}">
                <a16:creationId xmlns:a16="http://schemas.microsoft.com/office/drawing/2014/main" id="{7FBB5156-B458-48FB-94F0-0617B4CA06A1}"/>
              </a:ext>
            </a:extLst>
          </p:cNvPr>
          <p:cNvSpPr/>
          <p:nvPr/>
        </p:nvSpPr>
        <p:spPr>
          <a:xfrm>
            <a:off x="8153547" y="3268646"/>
            <a:ext cx="1168955" cy="536745"/>
          </a:xfrm>
          <a:custGeom>
            <a:avLst/>
            <a:gdLst>
              <a:gd name="connsiteX0" fmla="*/ 314947 w 2423295"/>
              <a:gd name="connsiteY0" fmla="*/ 915802 h 1112696"/>
              <a:gd name="connsiteX1" fmla="*/ 600802 w 2423295"/>
              <a:gd name="connsiteY1" fmla="*/ 915802 h 1112696"/>
              <a:gd name="connsiteX2" fmla="*/ 636841 w 2423295"/>
              <a:gd name="connsiteY2" fmla="*/ 993858 h 1112696"/>
              <a:gd name="connsiteX3" fmla="*/ 686155 w 2423295"/>
              <a:gd name="connsiteY3" fmla="*/ 1063849 h 1112696"/>
              <a:gd name="connsiteX4" fmla="*/ 736883 w 2423295"/>
              <a:gd name="connsiteY4" fmla="*/ 1112695 h 1112696"/>
              <a:gd name="connsiteX5" fmla="*/ 314947 w 2423295"/>
              <a:gd name="connsiteY5" fmla="*/ 1112695 h 1112696"/>
              <a:gd name="connsiteX6" fmla="*/ 314947 w 2423295"/>
              <a:gd name="connsiteY6" fmla="*/ 1112696 h 1112696"/>
              <a:gd name="connsiteX7" fmla="*/ 235261 w 2423295"/>
              <a:gd name="connsiteY7" fmla="*/ 1112696 h 1112696"/>
              <a:gd name="connsiteX8" fmla="*/ 136310 w 2423295"/>
              <a:gd name="connsiteY8" fmla="*/ 1013745 h 1112696"/>
              <a:gd name="connsiteX9" fmla="*/ 235261 w 2423295"/>
              <a:gd name="connsiteY9" fmla="*/ 915803 h 1112696"/>
              <a:gd name="connsiteX10" fmla="*/ 314947 w 2423295"/>
              <a:gd name="connsiteY10" fmla="*/ 915803 h 1112696"/>
              <a:gd name="connsiteX11" fmla="*/ 98951 w 2423295"/>
              <a:gd name="connsiteY11" fmla="*/ 530096 h 1112696"/>
              <a:gd name="connsiteX12" fmla="*/ 178637 w 2423295"/>
              <a:gd name="connsiteY12" fmla="*/ 530096 h 1112696"/>
              <a:gd name="connsiteX13" fmla="*/ 395330 w 2423295"/>
              <a:gd name="connsiteY13" fmla="*/ 530096 h 1112696"/>
              <a:gd name="connsiteX14" fmla="*/ 603287 w 2423295"/>
              <a:gd name="connsiteY14" fmla="*/ 530096 h 1112696"/>
              <a:gd name="connsiteX15" fmla="*/ 598516 w 2423295"/>
              <a:gd name="connsiteY15" fmla="*/ 540697 h 1112696"/>
              <a:gd name="connsiteX16" fmla="*/ 567841 w 2423295"/>
              <a:gd name="connsiteY16" fmla="*/ 726944 h 1112696"/>
              <a:gd name="connsiteX17" fmla="*/ 567845 w 2423295"/>
              <a:gd name="connsiteY17" fmla="*/ 726989 h 1112696"/>
              <a:gd name="connsiteX18" fmla="*/ 395330 w 2423295"/>
              <a:gd name="connsiteY18" fmla="*/ 726989 h 1112696"/>
              <a:gd name="connsiteX19" fmla="*/ 178637 w 2423295"/>
              <a:gd name="connsiteY19" fmla="*/ 726989 h 1112696"/>
              <a:gd name="connsiteX20" fmla="*/ 98951 w 2423295"/>
              <a:gd name="connsiteY20" fmla="*/ 726989 h 1112696"/>
              <a:gd name="connsiteX21" fmla="*/ 0 w 2423295"/>
              <a:gd name="connsiteY21" fmla="*/ 628038 h 1112696"/>
              <a:gd name="connsiteX22" fmla="*/ 98951 w 2423295"/>
              <a:gd name="connsiteY22" fmla="*/ 530096 h 1112696"/>
              <a:gd name="connsiteX23" fmla="*/ 401862 w 2423295"/>
              <a:gd name="connsiteY23" fmla="*/ 108504 h 1112696"/>
              <a:gd name="connsiteX24" fmla="*/ 481548 w 2423295"/>
              <a:gd name="connsiteY24" fmla="*/ 108504 h 1112696"/>
              <a:gd name="connsiteX25" fmla="*/ 1182363 w 2423295"/>
              <a:gd name="connsiteY25" fmla="*/ 108504 h 1112696"/>
              <a:gd name="connsiteX26" fmla="*/ 1140235 w 2423295"/>
              <a:gd name="connsiteY26" fmla="*/ 184382 h 1112696"/>
              <a:gd name="connsiteX27" fmla="*/ 1103065 w 2423295"/>
              <a:gd name="connsiteY27" fmla="*/ 280266 h 1112696"/>
              <a:gd name="connsiteX28" fmla="*/ 971453 w 2423295"/>
              <a:gd name="connsiteY28" fmla="*/ 252429 h 1112696"/>
              <a:gd name="connsiteX29" fmla="*/ 811221 w 2423295"/>
              <a:gd name="connsiteY29" fmla="*/ 289204 h 1112696"/>
              <a:gd name="connsiteX30" fmla="*/ 785533 w 2423295"/>
              <a:gd name="connsiteY30" fmla="*/ 305397 h 1112696"/>
              <a:gd name="connsiteX31" fmla="*/ 481548 w 2423295"/>
              <a:gd name="connsiteY31" fmla="*/ 305397 h 1112696"/>
              <a:gd name="connsiteX32" fmla="*/ 401862 w 2423295"/>
              <a:gd name="connsiteY32" fmla="*/ 305397 h 1112696"/>
              <a:gd name="connsiteX33" fmla="*/ 302911 w 2423295"/>
              <a:gd name="connsiteY33" fmla="*/ 206446 h 1112696"/>
              <a:gd name="connsiteX34" fmla="*/ 401862 w 2423295"/>
              <a:gd name="connsiteY34" fmla="*/ 108504 h 1112696"/>
              <a:gd name="connsiteX35" fmla="*/ 1666016 w 2423295"/>
              <a:gd name="connsiteY35" fmla="*/ 0 h 1112696"/>
              <a:gd name="connsiteX36" fmla="*/ 2211257 w 2423295"/>
              <a:gd name="connsiteY36" fmla="*/ 545242 h 1112696"/>
              <a:gd name="connsiteX37" fmla="*/ 2188034 w 2423295"/>
              <a:gd name="connsiteY37" fmla="*/ 689630 h 1112696"/>
              <a:gd name="connsiteX38" fmla="*/ 2218325 w 2423295"/>
              <a:gd name="connsiteY38" fmla="*/ 689630 h 1112696"/>
              <a:gd name="connsiteX39" fmla="*/ 2423295 w 2423295"/>
              <a:gd name="connsiteY39" fmla="*/ 901668 h 1112696"/>
              <a:gd name="connsiteX40" fmla="*/ 2226403 w 2423295"/>
              <a:gd name="connsiteY40" fmla="*/ 1105629 h 1112696"/>
              <a:gd name="connsiteX41" fmla="*/ 1029901 w 2423295"/>
              <a:gd name="connsiteY41" fmla="*/ 1105629 h 1112696"/>
              <a:gd name="connsiteX42" fmla="*/ 658329 w 2423295"/>
              <a:gd name="connsiteY42" fmla="*/ 726989 h 1112696"/>
              <a:gd name="connsiteX43" fmla="*/ 1029901 w 2423295"/>
              <a:gd name="connsiteY43" fmla="*/ 348349 h 1112696"/>
              <a:gd name="connsiteX44" fmla="*/ 1151065 w 2423295"/>
              <a:gd name="connsiteY44" fmla="*/ 370562 h 1112696"/>
              <a:gd name="connsiteX45" fmla="*/ 1666016 w 2423295"/>
              <a:gd name="connsiteY45" fmla="*/ 0 h 111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23295" h="1112696">
                <a:moveTo>
                  <a:pt x="314947" y="915802"/>
                </a:moveTo>
                <a:lnTo>
                  <a:pt x="600802" y="915802"/>
                </a:lnTo>
                <a:lnTo>
                  <a:pt x="636841" y="993858"/>
                </a:lnTo>
                <a:cubicBezTo>
                  <a:pt x="651359" y="1019066"/>
                  <a:pt x="667887" y="1042496"/>
                  <a:pt x="686155" y="1063849"/>
                </a:cubicBezTo>
                <a:lnTo>
                  <a:pt x="736883" y="1112695"/>
                </a:lnTo>
                <a:lnTo>
                  <a:pt x="314947" y="1112695"/>
                </a:lnTo>
                <a:lnTo>
                  <a:pt x="314947" y="1112696"/>
                </a:lnTo>
                <a:lnTo>
                  <a:pt x="235261" y="1112696"/>
                </a:lnTo>
                <a:cubicBezTo>
                  <a:pt x="181747" y="1112696"/>
                  <a:pt x="136310" y="1067259"/>
                  <a:pt x="136310" y="1013745"/>
                </a:cubicBezTo>
                <a:cubicBezTo>
                  <a:pt x="136310" y="961240"/>
                  <a:pt x="181747" y="915803"/>
                  <a:pt x="235261" y="915803"/>
                </a:cubicBezTo>
                <a:lnTo>
                  <a:pt x="314947" y="915803"/>
                </a:lnTo>
                <a:close/>
                <a:moveTo>
                  <a:pt x="98951" y="530096"/>
                </a:moveTo>
                <a:lnTo>
                  <a:pt x="178637" y="530096"/>
                </a:lnTo>
                <a:lnTo>
                  <a:pt x="395330" y="530096"/>
                </a:lnTo>
                <a:lnTo>
                  <a:pt x="603287" y="530096"/>
                </a:lnTo>
                <a:lnTo>
                  <a:pt x="598516" y="540697"/>
                </a:lnTo>
                <a:cubicBezTo>
                  <a:pt x="578672" y="597639"/>
                  <a:pt x="567841" y="660512"/>
                  <a:pt x="567841" y="726944"/>
                </a:cubicBezTo>
                <a:lnTo>
                  <a:pt x="567845" y="726989"/>
                </a:lnTo>
                <a:lnTo>
                  <a:pt x="395330" y="726989"/>
                </a:lnTo>
                <a:lnTo>
                  <a:pt x="178637" y="726989"/>
                </a:lnTo>
                <a:lnTo>
                  <a:pt x="98951" y="726989"/>
                </a:lnTo>
                <a:cubicBezTo>
                  <a:pt x="45437" y="726989"/>
                  <a:pt x="0" y="681552"/>
                  <a:pt x="0" y="628038"/>
                </a:cubicBezTo>
                <a:cubicBezTo>
                  <a:pt x="0" y="575533"/>
                  <a:pt x="45437" y="530096"/>
                  <a:pt x="98951" y="530096"/>
                </a:cubicBezTo>
                <a:close/>
                <a:moveTo>
                  <a:pt x="401862" y="108504"/>
                </a:moveTo>
                <a:lnTo>
                  <a:pt x="481548" y="108504"/>
                </a:lnTo>
                <a:lnTo>
                  <a:pt x="1182363" y="108504"/>
                </a:lnTo>
                <a:lnTo>
                  <a:pt x="1140235" y="184382"/>
                </a:lnTo>
                <a:cubicBezTo>
                  <a:pt x="1125806" y="215159"/>
                  <a:pt x="1113347" y="247208"/>
                  <a:pt x="1103065" y="280266"/>
                </a:cubicBezTo>
                <a:cubicBezTo>
                  <a:pt x="1061388" y="271410"/>
                  <a:pt x="1020807" y="252429"/>
                  <a:pt x="971453" y="252429"/>
                </a:cubicBezTo>
                <a:cubicBezTo>
                  <a:pt x="913872" y="252429"/>
                  <a:pt x="859856" y="265478"/>
                  <a:pt x="811221" y="289204"/>
                </a:cubicBezTo>
                <a:lnTo>
                  <a:pt x="785533" y="305397"/>
                </a:lnTo>
                <a:lnTo>
                  <a:pt x="481548" y="305397"/>
                </a:lnTo>
                <a:lnTo>
                  <a:pt x="401862" y="305397"/>
                </a:lnTo>
                <a:cubicBezTo>
                  <a:pt x="348348" y="305397"/>
                  <a:pt x="302911" y="259960"/>
                  <a:pt x="302911" y="206446"/>
                </a:cubicBezTo>
                <a:cubicBezTo>
                  <a:pt x="302911" y="153941"/>
                  <a:pt x="348348" y="108504"/>
                  <a:pt x="401862" y="108504"/>
                </a:cubicBezTo>
                <a:close/>
                <a:moveTo>
                  <a:pt x="1666016" y="0"/>
                </a:moveTo>
                <a:cubicBezTo>
                  <a:pt x="1960850" y="0"/>
                  <a:pt x="2211257" y="242330"/>
                  <a:pt x="2211257" y="545242"/>
                </a:cubicBezTo>
                <a:cubicBezTo>
                  <a:pt x="2211257" y="597746"/>
                  <a:pt x="2196111" y="644193"/>
                  <a:pt x="2188034" y="689630"/>
                </a:cubicBezTo>
                <a:lnTo>
                  <a:pt x="2218325" y="689630"/>
                </a:lnTo>
                <a:cubicBezTo>
                  <a:pt x="2332422" y="689630"/>
                  <a:pt x="2423295" y="787571"/>
                  <a:pt x="2423295" y="901668"/>
                </a:cubicBezTo>
                <a:cubicBezTo>
                  <a:pt x="2423295" y="1014755"/>
                  <a:pt x="2340499" y="1097551"/>
                  <a:pt x="2226403" y="1105629"/>
                </a:cubicBezTo>
                <a:lnTo>
                  <a:pt x="1029901" y="1105629"/>
                </a:lnTo>
                <a:cubicBezTo>
                  <a:pt x="824930" y="1105629"/>
                  <a:pt x="658329" y="939027"/>
                  <a:pt x="658329" y="726989"/>
                </a:cubicBezTo>
                <a:cubicBezTo>
                  <a:pt x="658329" y="514950"/>
                  <a:pt x="817862" y="348349"/>
                  <a:pt x="1029901" y="348349"/>
                </a:cubicBezTo>
                <a:cubicBezTo>
                  <a:pt x="1075337" y="348349"/>
                  <a:pt x="1112697" y="363495"/>
                  <a:pt x="1151065" y="370562"/>
                </a:cubicBezTo>
                <a:cubicBezTo>
                  <a:pt x="1226793" y="159534"/>
                  <a:pt x="1430754" y="0"/>
                  <a:pt x="1666016" y="0"/>
                </a:cubicBezTo>
                <a:close/>
              </a:path>
            </a:pathLst>
          </a:custGeom>
          <a:solidFill>
            <a:schemeClr val="bg1"/>
          </a:solidFill>
          <a:ln w="28575"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2" name="TextBox 141">
            <a:extLst>
              <a:ext uri="{FF2B5EF4-FFF2-40B4-BE49-F238E27FC236}">
                <a16:creationId xmlns:a16="http://schemas.microsoft.com/office/drawing/2014/main" id="{1B6662BA-2D0D-450B-817F-EBF7956578C3}"/>
              </a:ext>
            </a:extLst>
          </p:cNvPr>
          <p:cNvSpPr txBox="1"/>
          <p:nvPr/>
        </p:nvSpPr>
        <p:spPr>
          <a:xfrm>
            <a:off x="8711904" y="915086"/>
            <a:ext cx="384721"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Media</a:t>
            </a:r>
          </a:p>
        </p:txBody>
      </p:sp>
      <p:sp>
        <p:nvSpPr>
          <p:cNvPr id="143" name="TextBox 142">
            <a:extLst>
              <a:ext uri="{FF2B5EF4-FFF2-40B4-BE49-F238E27FC236}">
                <a16:creationId xmlns:a16="http://schemas.microsoft.com/office/drawing/2014/main" id="{4E281D53-5C69-425B-8D48-C20CA2290A45}"/>
              </a:ext>
            </a:extLst>
          </p:cNvPr>
          <p:cNvSpPr txBox="1"/>
          <p:nvPr/>
        </p:nvSpPr>
        <p:spPr>
          <a:xfrm>
            <a:off x="8681990" y="1639900"/>
            <a:ext cx="429605"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Mobile</a:t>
            </a:r>
          </a:p>
        </p:txBody>
      </p:sp>
      <p:sp>
        <p:nvSpPr>
          <p:cNvPr id="144" name="TextBox 143">
            <a:extLst>
              <a:ext uri="{FF2B5EF4-FFF2-40B4-BE49-F238E27FC236}">
                <a16:creationId xmlns:a16="http://schemas.microsoft.com/office/drawing/2014/main" id="{6EC7628B-C4CF-42DE-8A2C-FD3AEFAC24AD}"/>
              </a:ext>
            </a:extLst>
          </p:cNvPr>
          <p:cNvSpPr txBox="1"/>
          <p:nvPr/>
        </p:nvSpPr>
        <p:spPr>
          <a:xfrm>
            <a:off x="8793401" y="2390980"/>
            <a:ext cx="206787"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API</a:t>
            </a:r>
          </a:p>
        </p:txBody>
      </p:sp>
      <p:sp>
        <p:nvSpPr>
          <p:cNvPr id="145" name="TextBox 144">
            <a:extLst>
              <a:ext uri="{FF2B5EF4-FFF2-40B4-BE49-F238E27FC236}">
                <a16:creationId xmlns:a16="http://schemas.microsoft.com/office/drawing/2014/main" id="{3B226F2F-0981-47D3-850A-82931AC8BD86}"/>
              </a:ext>
            </a:extLst>
          </p:cNvPr>
          <p:cNvSpPr txBox="1"/>
          <p:nvPr/>
        </p:nvSpPr>
        <p:spPr>
          <a:xfrm>
            <a:off x="8770416" y="4032410"/>
            <a:ext cx="267701"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Files</a:t>
            </a:r>
          </a:p>
        </p:txBody>
      </p:sp>
      <p:sp>
        <p:nvSpPr>
          <p:cNvPr id="146" name="TextBox 145">
            <a:extLst>
              <a:ext uri="{FF2B5EF4-FFF2-40B4-BE49-F238E27FC236}">
                <a16:creationId xmlns:a16="http://schemas.microsoft.com/office/drawing/2014/main" id="{5F5CF493-CA01-49FD-9099-07F3A44A6FC3}"/>
              </a:ext>
            </a:extLst>
          </p:cNvPr>
          <p:cNvSpPr txBox="1"/>
          <p:nvPr/>
        </p:nvSpPr>
        <p:spPr>
          <a:xfrm>
            <a:off x="8643519" y="4757224"/>
            <a:ext cx="506549"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Updates</a:t>
            </a:r>
          </a:p>
        </p:txBody>
      </p:sp>
      <p:sp>
        <p:nvSpPr>
          <p:cNvPr id="147" name="TextBox 146">
            <a:extLst>
              <a:ext uri="{FF2B5EF4-FFF2-40B4-BE49-F238E27FC236}">
                <a16:creationId xmlns:a16="http://schemas.microsoft.com/office/drawing/2014/main" id="{B5881022-6796-4DBD-A748-67DC171976F6}"/>
              </a:ext>
            </a:extLst>
          </p:cNvPr>
          <p:cNvSpPr txBox="1"/>
          <p:nvPr/>
        </p:nvSpPr>
        <p:spPr>
          <a:xfrm>
            <a:off x="8800614" y="5508304"/>
            <a:ext cx="192360"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IoT</a:t>
            </a:r>
          </a:p>
        </p:txBody>
      </p:sp>
      <p:sp>
        <p:nvSpPr>
          <p:cNvPr id="150" name="TextBox 149">
            <a:extLst>
              <a:ext uri="{FF2B5EF4-FFF2-40B4-BE49-F238E27FC236}">
                <a16:creationId xmlns:a16="http://schemas.microsoft.com/office/drawing/2014/main" id="{F2AC1837-B54D-4A55-92B8-C10C96000720}"/>
              </a:ext>
            </a:extLst>
          </p:cNvPr>
          <p:cNvSpPr txBox="1"/>
          <p:nvPr/>
        </p:nvSpPr>
        <p:spPr>
          <a:xfrm>
            <a:off x="6596215" y="3928603"/>
            <a:ext cx="1059585"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files.contoso.com</a:t>
            </a:r>
          </a:p>
        </p:txBody>
      </p:sp>
      <p:sp>
        <p:nvSpPr>
          <p:cNvPr id="152" name="Rectangle 151">
            <a:extLst>
              <a:ext uri="{FF2B5EF4-FFF2-40B4-BE49-F238E27FC236}">
                <a16:creationId xmlns:a16="http://schemas.microsoft.com/office/drawing/2014/main" id="{574FDFC4-2A5F-4E26-AE2A-A22B5EFD05EC}"/>
              </a:ext>
            </a:extLst>
          </p:cNvPr>
          <p:cNvSpPr/>
          <p:nvPr/>
        </p:nvSpPr>
        <p:spPr bwMode="auto">
          <a:xfrm>
            <a:off x="8433308" y="685830"/>
            <a:ext cx="916968" cy="91748"/>
          </a:xfrm>
          <a:prstGeom prst="rect">
            <a:avLst/>
          </a:prstGeom>
          <a:solidFill>
            <a:schemeClr val="bg1"/>
          </a:solidFill>
          <a:ln w="19050">
            <a:solidFill>
              <a:schemeClr val="accent5"/>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18352">
                    <a:srgbClr val="1A1A1A"/>
                  </a:gs>
                  <a:gs pos="40075">
                    <a:srgbClr val="1A1A1A"/>
                  </a:gs>
                </a:gsLst>
                <a:lin ang="5400000" scaled="0"/>
              </a:gradFill>
              <a:effectLst/>
              <a:uLnTx/>
              <a:uFillTx/>
              <a:latin typeface="Segoe UI"/>
              <a:ea typeface="+mn-ea"/>
              <a:cs typeface="+mn-cs"/>
            </a:endParaRPr>
          </a:p>
        </p:txBody>
      </p:sp>
      <p:grpSp>
        <p:nvGrpSpPr>
          <p:cNvPr id="4" name="Group 3">
            <a:extLst>
              <a:ext uri="{FF2B5EF4-FFF2-40B4-BE49-F238E27FC236}">
                <a16:creationId xmlns:a16="http://schemas.microsoft.com/office/drawing/2014/main" id="{31FC065F-283B-495C-A343-CF2A77C353AF}"/>
              </a:ext>
            </a:extLst>
          </p:cNvPr>
          <p:cNvGrpSpPr/>
          <p:nvPr/>
        </p:nvGrpSpPr>
        <p:grpSpPr>
          <a:xfrm>
            <a:off x="4173227" y="5429397"/>
            <a:ext cx="1753865" cy="1191796"/>
            <a:chOff x="4173227" y="4818526"/>
            <a:chExt cx="1753865" cy="1191796"/>
          </a:xfrm>
        </p:grpSpPr>
        <p:sp>
          <p:nvSpPr>
            <p:cNvPr id="41" name="Rectangle 40">
              <a:extLst>
                <a:ext uri="{FF2B5EF4-FFF2-40B4-BE49-F238E27FC236}">
                  <a16:creationId xmlns:a16="http://schemas.microsoft.com/office/drawing/2014/main" id="{0F714723-7D22-4034-8BC3-1A1A56379BEF}"/>
                </a:ext>
              </a:extLst>
            </p:cNvPr>
            <p:cNvSpPr/>
            <p:nvPr/>
          </p:nvSpPr>
          <p:spPr>
            <a:xfrm>
              <a:off x="4173227" y="4818526"/>
              <a:ext cx="1753865" cy="276999"/>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63670">
                        <a:srgbClr val="1A1A1A"/>
                      </a:gs>
                      <a:gs pos="40075">
                        <a:srgbClr val="1A1A1A"/>
                      </a:gs>
                    </a:gsLst>
                    <a:lin ang="5400000" scaled="0"/>
                  </a:gradFill>
                  <a:effectLst/>
                  <a:uLnTx/>
                  <a:uFillTx/>
                  <a:latin typeface="Segoe UI"/>
                  <a:ea typeface="+mn-ea"/>
                  <a:cs typeface="Segoe UI Semibold" panose="020B0702040204020203" pitchFamily="34" charset="0"/>
                </a:rPr>
                <a:t>Cloud migration</a:t>
              </a:r>
              <a:endParaRPr kumimoji="0" lang="en-US" sz="1200" b="0" i="0" u="none" strike="noStrike" kern="1200" cap="none" spc="0" normalizeH="0" baseline="0" noProof="0">
                <a:ln>
                  <a:noFill/>
                </a:ln>
                <a:solidFill>
                  <a:srgbClr val="1A1A1A"/>
                </a:solidFill>
                <a:effectLst/>
                <a:uLnTx/>
                <a:uFillTx/>
                <a:latin typeface="Segoe UI"/>
                <a:ea typeface="+mn-ea"/>
                <a:cs typeface="+mn-cs"/>
              </a:endParaRPr>
            </a:p>
          </p:txBody>
        </p:sp>
        <p:sp>
          <p:nvSpPr>
            <p:cNvPr id="42" name="Rectangle 41">
              <a:extLst>
                <a:ext uri="{FF2B5EF4-FFF2-40B4-BE49-F238E27FC236}">
                  <a16:creationId xmlns:a16="http://schemas.microsoft.com/office/drawing/2014/main" id="{D2BB899B-8932-4505-8311-AC2D62915DB4}"/>
                </a:ext>
              </a:extLst>
            </p:cNvPr>
            <p:cNvSpPr/>
            <p:nvPr/>
          </p:nvSpPr>
          <p:spPr>
            <a:xfrm>
              <a:off x="4173227" y="5071603"/>
              <a:ext cx="1753865" cy="938719"/>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63670">
                        <a:srgbClr val="1A1A1A"/>
                      </a:gs>
                      <a:gs pos="40075">
                        <a:srgbClr val="1A1A1A"/>
                      </a:gs>
                    </a:gsLst>
                    <a:lin ang="5400000" scaled="0"/>
                  </a:gradFill>
                  <a:effectLst/>
                  <a:uLnTx/>
                  <a:uFillTx/>
                  <a:latin typeface="Segoe UI" panose="020B0502040204020203" pitchFamily="34" charset="0"/>
                  <a:ea typeface="+mn-ea"/>
                  <a:cs typeface="Segoe UI" panose="020B0502040204020203" pitchFamily="34" charset="0"/>
                </a:rPr>
                <a:t>All S400/T100/Hi-Po customers need CDN. As CDN is easily switchable, it. could be the first onboarding service. </a:t>
              </a:r>
              <a:endParaRPr kumimoji="0" lang="en-US" sz="11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endParaRPr>
            </a:p>
          </p:txBody>
        </p:sp>
      </p:grpSp>
      <p:grpSp>
        <p:nvGrpSpPr>
          <p:cNvPr id="2" name="Group 1">
            <a:extLst>
              <a:ext uri="{FF2B5EF4-FFF2-40B4-BE49-F238E27FC236}">
                <a16:creationId xmlns:a16="http://schemas.microsoft.com/office/drawing/2014/main" id="{766B1FA8-8DD2-45BA-A197-B3EC3E0701DB}"/>
              </a:ext>
            </a:extLst>
          </p:cNvPr>
          <p:cNvGrpSpPr/>
          <p:nvPr/>
        </p:nvGrpSpPr>
        <p:grpSpPr>
          <a:xfrm>
            <a:off x="446868" y="5429397"/>
            <a:ext cx="2036656" cy="1191796"/>
            <a:chOff x="446868" y="4818526"/>
            <a:chExt cx="2036656" cy="1191796"/>
          </a:xfrm>
        </p:grpSpPr>
        <p:sp>
          <p:nvSpPr>
            <p:cNvPr id="37" name="Rectangle 36">
              <a:extLst>
                <a:ext uri="{FF2B5EF4-FFF2-40B4-BE49-F238E27FC236}">
                  <a16:creationId xmlns:a16="http://schemas.microsoft.com/office/drawing/2014/main" id="{C18DDB94-DC23-4F60-B455-937C42D1C1A1}"/>
                </a:ext>
              </a:extLst>
            </p:cNvPr>
            <p:cNvSpPr/>
            <p:nvPr/>
          </p:nvSpPr>
          <p:spPr>
            <a:xfrm>
              <a:off x="446868" y="4818526"/>
              <a:ext cx="2036656" cy="276999"/>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63670">
                        <a:srgbClr val="1A1A1A"/>
                      </a:gs>
                      <a:gs pos="40075">
                        <a:srgbClr val="1A1A1A"/>
                      </a:gs>
                    </a:gsLst>
                    <a:lin ang="5400000" scaled="0"/>
                  </a:gradFill>
                  <a:effectLst/>
                  <a:uLnTx/>
                  <a:uFillTx/>
                  <a:latin typeface="Segoe UI"/>
                  <a:ea typeface="+mn-ea"/>
                  <a:cs typeface="Segoe UI Semibold" panose="020B0702040204020203" pitchFamily="34" charset="0"/>
                </a:rPr>
                <a:t>Simplified billing</a:t>
              </a:r>
              <a:endParaRPr kumimoji="0" lang="en-US" sz="1200" b="0" i="0" u="none" strike="noStrike" kern="1200" cap="none" spc="0" normalizeH="0" baseline="0" noProof="0">
                <a:ln>
                  <a:noFill/>
                </a:ln>
                <a:solidFill>
                  <a:srgbClr val="1A1A1A"/>
                </a:solidFill>
                <a:effectLst/>
                <a:uLnTx/>
                <a:uFillTx/>
                <a:latin typeface="Segoe UI"/>
                <a:ea typeface="+mn-ea"/>
                <a:cs typeface="+mn-cs"/>
              </a:endParaRPr>
            </a:p>
          </p:txBody>
        </p:sp>
        <p:sp>
          <p:nvSpPr>
            <p:cNvPr id="38" name="Rectangle 37">
              <a:extLst>
                <a:ext uri="{FF2B5EF4-FFF2-40B4-BE49-F238E27FC236}">
                  <a16:creationId xmlns:a16="http://schemas.microsoft.com/office/drawing/2014/main" id="{4D875694-6FE7-4D64-8697-57FA3E22C596}"/>
                </a:ext>
              </a:extLst>
            </p:cNvPr>
            <p:cNvSpPr/>
            <p:nvPr/>
          </p:nvSpPr>
          <p:spPr>
            <a:xfrm>
              <a:off x="446868" y="5071603"/>
              <a:ext cx="1753865" cy="938719"/>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63670">
                        <a:srgbClr val="1A1A1A"/>
                      </a:gs>
                      <a:gs pos="40075">
                        <a:srgbClr val="1A1A1A"/>
                      </a:gs>
                    </a:gsLst>
                    <a:lin ang="5400000" scaled="0"/>
                  </a:gradFill>
                  <a:effectLst/>
                  <a:uLnTx/>
                  <a:uFillTx/>
                  <a:latin typeface="Segoe UI" panose="020B0502040204020203" pitchFamily="34" charset="0"/>
                  <a:ea typeface="+mn-ea"/>
                  <a:cs typeface="Segoe UI" panose="020B0502040204020203" pitchFamily="34" charset="0"/>
                </a:rPr>
                <a:t>Unlike any other CDN – Azure CDN bills only on egress and nothing else. Lower TCO than AWS or GCP. </a:t>
              </a:r>
              <a:endParaRPr kumimoji="0" lang="en-US" sz="11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endParaRPr>
            </a:p>
          </p:txBody>
        </p:sp>
      </p:grpSp>
      <p:pic>
        <p:nvPicPr>
          <p:cNvPr id="1026" name="Picture 2" descr="Image result for azure cdn">
            <a:extLst>
              <a:ext uri="{FF2B5EF4-FFF2-40B4-BE49-F238E27FC236}">
                <a16:creationId xmlns:a16="http://schemas.microsoft.com/office/drawing/2014/main" id="{3AFCB345-80A9-4EB5-8098-B5C40E9F4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68" y="509285"/>
            <a:ext cx="845660" cy="444653"/>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Group 99">
            <a:extLst>
              <a:ext uri="{FF2B5EF4-FFF2-40B4-BE49-F238E27FC236}">
                <a16:creationId xmlns:a16="http://schemas.microsoft.com/office/drawing/2014/main" id="{6CCF552A-BAEA-4572-AF01-AE771730F556}"/>
              </a:ext>
            </a:extLst>
          </p:cNvPr>
          <p:cNvGrpSpPr/>
          <p:nvPr/>
        </p:nvGrpSpPr>
        <p:grpSpPr>
          <a:xfrm>
            <a:off x="6640947" y="3049460"/>
            <a:ext cx="856291" cy="729400"/>
            <a:chOff x="1235531" y="1425266"/>
            <a:chExt cx="420457" cy="358151"/>
          </a:xfrm>
        </p:grpSpPr>
        <p:sp>
          <p:nvSpPr>
            <p:cNvPr id="101" name="Laptop_E770" title="Icon of a laptop">
              <a:extLst>
                <a:ext uri="{FF2B5EF4-FFF2-40B4-BE49-F238E27FC236}">
                  <a16:creationId xmlns:a16="http://schemas.microsoft.com/office/drawing/2014/main" id="{74334E41-F3FC-441D-96E2-857DBC7C1A3D}"/>
                </a:ext>
              </a:extLst>
            </p:cNvPr>
            <p:cNvSpPr>
              <a:spLocks noChangeAspect="1" noEditPoints="1"/>
            </p:cNvSpPr>
            <p:nvPr/>
          </p:nvSpPr>
          <p:spPr bwMode="auto">
            <a:xfrm>
              <a:off x="1387185" y="1604051"/>
              <a:ext cx="268803" cy="179366"/>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102" name="Group 101">
              <a:extLst>
                <a:ext uri="{FF2B5EF4-FFF2-40B4-BE49-F238E27FC236}">
                  <a16:creationId xmlns:a16="http://schemas.microsoft.com/office/drawing/2014/main" id="{3009234B-EFBB-4081-A1E2-C080333132B3}"/>
                </a:ext>
              </a:extLst>
            </p:cNvPr>
            <p:cNvGrpSpPr/>
            <p:nvPr/>
          </p:nvGrpSpPr>
          <p:grpSpPr>
            <a:xfrm rot="15561963">
              <a:off x="1448504" y="1385303"/>
              <a:ext cx="166706" cy="246632"/>
              <a:chOff x="2455362" y="2508069"/>
              <a:chExt cx="1418624" cy="2098767"/>
            </a:xfrm>
            <a:noFill/>
          </p:grpSpPr>
          <p:sp>
            <p:nvSpPr>
              <p:cNvPr id="104" name="Oval 103">
                <a:extLst>
                  <a:ext uri="{FF2B5EF4-FFF2-40B4-BE49-F238E27FC236}">
                    <a16:creationId xmlns:a16="http://schemas.microsoft.com/office/drawing/2014/main" id="{49DB2CF3-2756-4778-B7BA-2C274A29A117}"/>
                  </a:ext>
                </a:extLst>
              </p:cNvPr>
              <p:cNvSpPr/>
              <p:nvPr/>
            </p:nvSpPr>
            <p:spPr bwMode="auto">
              <a:xfrm>
                <a:off x="2555965" y="3148149"/>
                <a:ext cx="661852" cy="661852"/>
              </a:xfrm>
              <a:prstGeom prst="ellips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1A1A1A"/>
                  </a:solidFill>
                  <a:effectLst/>
                  <a:uLnTx/>
                  <a:uFillTx/>
                  <a:latin typeface="Segoe UI"/>
                  <a:ea typeface="+mn-ea"/>
                  <a:cs typeface="+mn-cs"/>
                </a:endParaRPr>
              </a:p>
            </p:txBody>
          </p:sp>
          <p:sp>
            <p:nvSpPr>
              <p:cNvPr id="105" name="Oval 104">
                <a:extLst>
                  <a:ext uri="{FF2B5EF4-FFF2-40B4-BE49-F238E27FC236}">
                    <a16:creationId xmlns:a16="http://schemas.microsoft.com/office/drawing/2014/main" id="{6F1C5DC3-1865-4694-A351-7629DA8CCDB1}"/>
                  </a:ext>
                </a:extLst>
              </p:cNvPr>
              <p:cNvSpPr/>
              <p:nvPr/>
            </p:nvSpPr>
            <p:spPr bwMode="auto">
              <a:xfrm>
                <a:off x="2751453" y="2508069"/>
                <a:ext cx="509452" cy="509452"/>
              </a:xfrm>
              <a:prstGeom prst="ellips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1A1A1A"/>
                  </a:solidFill>
                  <a:effectLst/>
                  <a:uLnTx/>
                  <a:uFillTx/>
                  <a:latin typeface="Segoe UI"/>
                  <a:ea typeface="+mn-ea"/>
                  <a:cs typeface="+mn-cs"/>
                </a:endParaRPr>
              </a:p>
            </p:txBody>
          </p:sp>
          <p:sp>
            <p:nvSpPr>
              <p:cNvPr id="106" name="Oval 105">
                <a:extLst>
                  <a:ext uri="{FF2B5EF4-FFF2-40B4-BE49-F238E27FC236}">
                    <a16:creationId xmlns:a16="http://schemas.microsoft.com/office/drawing/2014/main" id="{0B795E8B-0C70-4991-A8F1-76D26100D6CE}"/>
                  </a:ext>
                </a:extLst>
              </p:cNvPr>
              <p:cNvSpPr/>
              <p:nvPr/>
            </p:nvSpPr>
            <p:spPr bwMode="auto">
              <a:xfrm>
                <a:off x="2455362" y="4097384"/>
                <a:ext cx="509452" cy="509452"/>
              </a:xfrm>
              <a:prstGeom prst="ellips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1A1A1A"/>
                  </a:solidFill>
                  <a:effectLst/>
                  <a:uLnTx/>
                  <a:uFillTx/>
                  <a:latin typeface="Segoe UI"/>
                  <a:ea typeface="+mn-ea"/>
                  <a:cs typeface="+mn-cs"/>
                </a:endParaRPr>
              </a:p>
            </p:txBody>
          </p:sp>
          <p:sp>
            <p:nvSpPr>
              <p:cNvPr id="107" name="Oval 106">
                <a:extLst>
                  <a:ext uri="{FF2B5EF4-FFF2-40B4-BE49-F238E27FC236}">
                    <a16:creationId xmlns:a16="http://schemas.microsoft.com/office/drawing/2014/main" id="{11D1E226-8F2B-4116-A041-22794B023869}"/>
                  </a:ext>
                </a:extLst>
              </p:cNvPr>
              <p:cNvSpPr/>
              <p:nvPr/>
            </p:nvSpPr>
            <p:spPr bwMode="auto">
              <a:xfrm>
                <a:off x="3364534" y="3997235"/>
                <a:ext cx="509452" cy="509452"/>
              </a:xfrm>
              <a:prstGeom prst="ellips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1A1A1A"/>
                  </a:solidFill>
                  <a:effectLst/>
                  <a:uLnTx/>
                  <a:uFillTx/>
                  <a:latin typeface="Segoe UI"/>
                  <a:ea typeface="+mn-ea"/>
                  <a:cs typeface="+mn-cs"/>
                </a:endParaRPr>
              </a:p>
            </p:txBody>
          </p:sp>
          <p:sp>
            <p:nvSpPr>
              <p:cNvPr id="108" name="Oval 107">
                <a:extLst>
                  <a:ext uri="{FF2B5EF4-FFF2-40B4-BE49-F238E27FC236}">
                    <a16:creationId xmlns:a16="http://schemas.microsoft.com/office/drawing/2014/main" id="{8164F99E-7B93-458B-AD14-612FA4D43D50}"/>
                  </a:ext>
                </a:extLst>
              </p:cNvPr>
              <p:cNvSpPr/>
              <p:nvPr/>
            </p:nvSpPr>
            <p:spPr bwMode="auto">
              <a:xfrm>
                <a:off x="3472063" y="3228038"/>
                <a:ext cx="401923" cy="401923"/>
              </a:xfrm>
              <a:prstGeom prst="ellips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1A1A1A"/>
                  </a:solidFill>
                  <a:effectLst/>
                  <a:uLnTx/>
                  <a:uFillTx/>
                  <a:latin typeface="Segoe UI"/>
                  <a:ea typeface="+mn-ea"/>
                  <a:cs typeface="+mn-cs"/>
                </a:endParaRPr>
              </a:p>
            </p:txBody>
          </p:sp>
          <p:cxnSp>
            <p:nvCxnSpPr>
              <p:cNvPr id="109" name="Straight Connector 108">
                <a:extLst>
                  <a:ext uri="{FF2B5EF4-FFF2-40B4-BE49-F238E27FC236}">
                    <a16:creationId xmlns:a16="http://schemas.microsoft.com/office/drawing/2014/main" id="{FECFF0DB-407B-41EF-B613-21C539039CB9}"/>
                  </a:ext>
                </a:extLst>
              </p:cNvPr>
              <p:cNvCxnSpPr>
                <a:cxnSpLocks/>
              </p:cNvCxnSpPr>
              <p:nvPr/>
            </p:nvCxnSpPr>
            <p:spPr>
              <a:xfrm flipV="1">
                <a:off x="2942697" y="3016434"/>
                <a:ext cx="22117" cy="132805"/>
              </a:xfrm>
              <a:prstGeom prst="lin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10" name="Straight Connector 109">
                <a:extLst>
                  <a:ext uri="{FF2B5EF4-FFF2-40B4-BE49-F238E27FC236}">
                    <a16:creationId xmlns:a16="http://schemas.microsoft.com/office/drawing/2014/main" id="{848CACD4-AD7C-45E0-8708-27581A028CFD}"/>
                  </a:ext>
                </a:extLst>
              </p:cNvPr>
              <p:cNvCxnSpPr>
                <a:cxnSpLocks/>
                <a:endCxn id="108" idx="2"/>
              </p:cNvCxnSpPr>
              <p:nvPr/>
            </p:nvCxnSpPr>
            <p:spPr>
              <a:xfrm flipV="1">
                <a:off x="3215578" y="3428999"/>
                <a:ext cx="256485" cy="27683"/>
              </a:xfrm>
              <a:prstGeom prst="lin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11" name="Straight Connector 110">
                <a:extLst>
                  <a:ext uri="{FF2B5EF4-FFF2-40B4-BE49-F238E27FC236}">
                    <a16:creationId xmlns:a16="http://schemas.microsoft.com/office/drawing/2014/main" id="{44DC93A0-57D3-4B2D-8264-0E6C01CBC892}"/>
                  </a:ext>
                </a:extLst>
              </p:cNvPr>
              <p:cNvCxnSpPr>
                <a:cxnSpLocks/>
              </p:cNvCxnSpPr>
              <p:nvPr/>
            </p:nvCxnSpPr>
            <p:spPr>
              <a:xfrm flipH="1">
                <a:off x="2759561" y="3810001"/>
                <a:ext cx="58201" cy="287382"/>
              </a:xfrm>
              <a:prstGeom prst="lin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13" name="Straight Connector 112">
                <a:extLst>
                  <a:ext uri="{FF2B5EF4-FFF2-40B4-BE49-F238E27FC236}">
                    <a16:creationId xmlns:a16="http://schemas.microsoft.com/office/drawing/2014/main" id="{2C8BAB30-E08B-4F7D-948F-3C4A63597F8C}"/>
                  </a:ext>
                </a:extLst>
              </p:cNvPr>
              <p:cNvCxnSpPr>
                <a:cxnSpLocks/>
                <a:endCxn id="107" idx="1"/>
              </p:cNvCxnSpPr>
              <p:nvPr/>
            </p:nvCxnSpPr>
            <p:spPr>
              <a:xfrm>
                <a:off x="3101018" y="3721196"/>
                <a:ext cx="338124" cy="350647"/>
              </a:xfrm>
              <a:prstGeom prst="lin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grpSp>
        <p:sp>
          <p:nvSpPr>
            <p:cNvPr id="103" name="people_4" title="Icon of a person">
              <a:extLst>
                <a:ext uri="{FF2B5EF4-FFF2-40B4-BE49-F238E27FC236}">
                  <a16:creationId xmlns:a16="http://schemas.microsoft.com/office/drawing/2014/main" id="{865D833F-C5D6-4E0B-AD39-BE9117810437}"/>
                </a:ext>
              </a:extLst>
            </p:cNvPr>
            <p:cNvSpPr>
              <a:spLocks noChangeAspect="1" noEditPoints="1"/>
            </p:cNvSpPr>
            <p:nvPr/>
          </p:nvSpPr>
          <p:spPr bwMode="auto">
            <a:xfrm>
              <a:off x="1235531" y="1490853"/>
              <a:ext cx="186385" cy="208375"/>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14" name="Group 113">
            <a:extLst>
              <a:ext uri="{FF2B5EF4-FFF2-40B4-BE49-F238E27FC236}">
                <a16:creationId xmlns:a16="http://schemas.microsoft.com/office/drawing/2014/main" id="{3546D444-207E-4B0D-A068-04DCDF78D03E}"/>
              </a:ext>
            </a:extLst>
          </p:cNvPr>
          <p:cNvGrpSpPr/>
          <p:nvPr/>
        </p:nvGrpSpPr>
        <p:grpSpPr>
          <a:xfrm>
            <a:off x="7058569" y="3457491"/>
            <a:ext cx="329172" cy="156695"/>
            <a:chOff x="1888502" y="4275809"/>
            <a:chExt cx="1464083" cy="881282"/>
          </a:xfrm>
        </p:grpSpPr>
        <p:sp>
          <p:nvSpPr>
            <p:cNvPr id="115" name="Rectangle 114">
              <a:extLst>
                <a:ext uri="{FF2B5EF4-FFF2-40B4-BE49-F238E27FC236}">
                  <a16:creationId xmlns:a16="http://schemas.microsoft.com/office/drawing/2014/main" id="{117386F6-1103-40C1-9BB4-013957D184D8}"/>
                </a:ext>
              </a:extLst>
            </p:cNvPr>
            <p:cNvSpPr/>
            <p:nvPr/>
          </p:nvSpPr>
          <p:spPr bwMode="auto">
            <a:xfrm>
              <a:off x="1961243" y="4564743"/>
              <a:ext cx="586014" cy="592348"/>
            </a:xfrm>
            <a:prstGeom prst="rect">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17" name="Straight Connector 116">
              <a:extLst>
                <a:ext uri="{FF2B5EF4-FFF2-40B4-BE49-F238E27FC236}">
                  <a16:creationId xmlns:a16="http://schemas.microsoft.com/office/drawing/2014/main" id="{2EEE8BDB-328D-4F53-B04E-206E61D4F72B}"/>
                </a:ext>
              </a:extLst>
            </p:cNvPr>
            <p:cNvCxnSpPr>
              <a:cxnSpLocks/>
            </p:cNvCxnSpPr>
            <p:nvPr/>
          </p:nvCxnSpPr>
          <p:spPr>
            <a:xfrm>
              <a:off x="2766834" y="4568638"/>
              <a:ext cx="585751" cy="0"/>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B0DCE33-77AB-4A6E-8F07-C20A2F9D3C6D}"/>
                </a:ext>
              </a:extLst>
            </p:cNvPr>
            <p:cNvCxnSpPr>
              <a:cxnSpLocks/>
            </p:cNvCxnSpPr>
            <p:nvPr/>
          </p:nvCxnSpPr>
          <p:spPr>
            <a:xfrm>
              <a:off x="2766833" y="4865088"/>
              <a:ext cx="585751" cy="0"/>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4239BDD-0280-4C68-814B-4B1DF1E53105}"/>
                </a:ext>
              </a:extLst>
            </p:cNvPr>
            <p:cNvCxnSpPr>
              <a:cxnSpLocks/>
            </p:cNvCxnSpPr>
            <p:nvPr/>
          </p:nvCxnSpPr>
          <p:spPr>
            <a:xfrm>
              <a:off x="2766833" y="5154450"/>
              <a:ext cx="585751" cy="0"/>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85071A7-5CC7-42BA-AFBC-98391AE80453}"/>
                </a:ext>
              </a:extLst>
            </p:cNvPr>
            <p:cNvCxnSpPr>
              <a:cxnSpLocks/>
            </p:cNvCxnSpPr>
            <p:nvPr/>
          </p:nvCxnSpPr>
          <p:spPr>
            <a:xfrm>
              <a:off x="1888502" y="4275809"/>
              <a:ext cx="1464083" cy="0"/>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124" name="Straight Arrow Connector 123">
            <a:extLst>
              <a:ext uri="{FF2B5EF4-FFF2-40B4-BE49-F238E27FC236}">
                <a16:creationId xmlns:a16="http://schemas.microsoft.com/office/drawing/2014/main" id="{A846056E-CEF0-4AD5-9DE3-CCC49F0001E4}"/>
              </a:ext>
            </a:extLst>
          </p:cNvPr>
          <p:cNvCxnSpPr>
            <a:cxnSpLocks/>
          </p:cNvCxnSpPr>
          <p:nvPr/>
        </p:nvCxnSpPr>
        <p:spPr>
          <a:xfrm>
            <a:off x="7568736" y="3508864"/>
            <a:ext cx="417024"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3A8BE439-292C-41C6-97B3-674E6ED1A5C2}"/>
              </a:ext>
            </a:extLst>
          </p:cNvPr>
          <p:cNvSpPr/>
          <p:nvPr/>
        </p:nvSpPr>
        <p:spPr bwMode="auto">
          <a:xfrm>
            <a:off x="8433308" y="6237045"/>
            <a:ext cx="916968" cy="91748"/>
          </a:xfrm>
          <a:prstGeom prst="rect">
            <a:avLst/>
          </a:prstGeom>
          <a:solidFill>
            <a:schemeClr val="bg1"/>
          </a:solidFill>
          <a:ln w="19050">
            <a:solidFill>
              <a:schemeClr val="accent5"/>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18352">
                    <a:srgbClr val="1A1A1A"/>
                  </a:gs>
                  <a:gs pos="40075">
                    <a:srgbClr val="1A1A1A"/>
                  </a:gs>
                </a:gsLst>
                <a:lin ang="5400000" scaled="0"/>
              </a:gradFill>
              <a:effectLst/>
              <a:uLnTx/>
              <a:uFillTx/>
              <a:latin typeface="Segoe UI"/>
              <a:ea typeface="+mn-ea"/>
              <a:cs typeface="+mn-cs"/>
            </a:endParaRPr>
          </a:p>
        </p:txBody>
      </p:sp>
      <p:grpSp>
        <p:nvGrpSpPr>
          <p:cNvPr id="14" name="Group 13">
            <a:extLst>
              <a:ext uri="{FF2B5EF4-FFF2-40B4-BE49-F238E27FC236}">
                <a16:creationId xmlns:a16="http://schemas.microsoft.com/office/drawing/2014/main" id="{502575D4-B919-4C69-8EB7-D519A091D9A1}"/>
              </a:ext>
            </a:extLst>
          </p:cNvPr>
          <p:cNvGrpSpPr/>
          <p:nvPr/>
        </p:nvGrpSpPr>
        <p:grpSpPr>
          <a:xfrm>
            <a:off x="10711807" y="2478464"/>
            <a:ext cx="469662" cy="521846"/>
            <a:chOff x="5927407" y="3236595"/>
            <a:chExt cx="334328" cy="371475"/>
          </a:xfrm>
          <a:solidFill>
            <a:srgbClr val="7030A0"/>
          </a:solidFill>
        </p:grpSpPr>
        <p:sp>
          <p:nvSpPr>
            <p:cNvPr id="11" name="Freeform: Shape 10">
              <a:extLst>
                <a:ext uri="{FF2B5EF4-FFF2-40B4-BE49-F238E27FC236}">
                  <a16:creationId xmlns:a16="http://schemas.microsoft.com/office/drawing/2014/main" id="{EA4ADA68-70DB-4E6F-B297-8206F69417EB}"/>
                </a:ext>
              </a:extLst>
            </p:cNvPr>
            <p:cNvSpPr/>
            <p:nvPr/>
          </p:nvSpPr>
          <p:spPr>
            <a:xfrm>
              <a:off x="5927407" y="3236595"/>
              <a:ext cx="333375" cy="171450"/>
            </a:xfrm>
            <a:custGeom>
              <a:avLst/>
              <a:gdLst>
                <a:gd name="connsiteX0" fmla="*/ 337185 w 333375"/>
                <a:gd name="connsiteY0" fmla="*/ 94298 h 171450"/>
                <a:gd name="connsiteX1" fmla="*/ 168593 w 333375"/>
                <a:gd name="connsiteY1" fmla="*/ 0 h 171450"/>
                <a:gd name="connsiteX2" fmla="*/ 0 w 333375"/>
                <a:gd name="connsiteY2" fmla="*/ 97155 h 171450"/>
                <a:gd name="connsiteX3" fmla="*/ 0 w 333375"/>
                <a:gd name="connsiteY3" fmla="*/ 173355 h 171450"/>
                <a:gd name="connsiteX4" fmla="*/ 0 w 333375"/>
                <a:gd name="connsiteY4" fmla="*/ 173355 h 171450"/>
                <a:gd name="connsiteX5" fmla="*/ 0 w 333375"/>
                <a:gd name="connsiteY5" fmla="*/ 173355 h 171450"/>
                <a:gd name="connsiteX6" fmla="*/ 43815 w 333375"/>
                <a:gd name="connsiteY6" fmla="*/ 153353 h 171450"/>
                <a:gd name="connsiteX7" fmla="*/ 166688 w 333375"/>
                <a:gd name="connsiteY7" fmla="*/ 60007 h 171450"/>
                <a:gd name="connsiteX8" fmla="*/ 166688 w 333375"/>
                <a:gd name="connsiteY8" fmla="*/ 60007 h 171450"/>
                <a:gd name="connsiteX9" fmla="*/ 289560 w 333375"/>
                <a:gd name="connsiteY9" fmla="*/ 153353 h 171450"/>
                <a:gd name="connsiteX10" fmla="*/ 335280 w 333375"/>
                <a:gd name="connsiteY10" fmla="*/ 173355 h 171450"/>
                <a:gd name="connsiteX11" fmla="*/ 335280 w 333375"/>
                <a:gd name="connsiteY11" fmla="*/ 9429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75" h="171450">
                  <a:moveTo>
                    <a:pt x="337185" y="94298"/>
                  </a:moveTo>
                  <a:lnTo>
                    <a:pt x="168593" y="0"/>
                  </a:lnTo>
                  <a:lnTo>
                    <a:pt x="0" y="97155"/>
                  </a:lnTo>
                  <a:lnTo>
                    <a:pt x="0" y="173355"/>
                  </a:lnTo>
                  <a:cubicBezTo>
                    <a:pt x="953" y="173355"/>
                    <a:pt x="0" y="173355"/>
                    <a:pt x="0" y="173355"/>
                  </a:cubicBezTo>
                  <a:cubicBezTo>
                    <a:pt x="0" y="173355"/>
                    <a:pt x="0" y="173355"/>
                    <a:pt x="0" y="173355"/>
                  </a:cubicBezTo>
                  <a:cubicBezTo>
                    <a:pt x="25718" y="173355"/>
                    <a:pt x="36195" y="174308"/>
                    <a:pt x="43815" y="153353"/>
                  </a:cubicBezTo>
                  <a:cubicBezTo>
                    <a:pt x="61913" y="102870"/>
                    <a:pt x="106680" y="60007"/>
                    <a:pt x="166688" y="60007"/>
                  </a:cubicBezTo>
                  <a:lnTo>
                    <a:pt x="166688" y="60007"/>
                  </a:lnTo>
                  <a:cubicBezTo>
                    <a:pt x="227647" y="60007"/>
                    <a:pt x="271463" y="102870"/>
                    <a:pt x="289560" y="153353"/>
                  </a:cubicBezTo>
                  <a:cubicBezTo>
                    <a:pt x="297180" y="175260"/>
                    <a:pt x="307658" y="173355"/>
                    <a:pt x="335280" y="173355"/>
                  </a:cubicBezTo>
                  <a:lnTo>
                    <a:pt x="335280" y="94298"/>
                  </a:ln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4E3D9289-D902-4B36-A0D9-5DD89C740386}"/>
                </a:ext>
              </a:extLst>
            </p:cNvPr>
            <p:cNvSpPr/>
            <p:nvPr/>
          </p:nvSpPr>
          <p:spPr>
            <a:xfrm>
              <a:off x="5928360" y="3455670"/>
              <a:ext cx="333375" cy="152400"/>
            </a:xfrm>
            <a:custGeom>
              <a:avLst/>
              <a:gdLst>
                <a:gd name="connsiteX0" fmla="*/ 336232 w 333375"/>
                <a:gd name="connsiteY0" fmla="*/ 0 h 152400"/>
                <a:gd name="connsiteX1" fmla="*/ 318135 w 333375"/>
                <a:gd name="connsiteY1" fmla="*/ 0 h 152400"/>
                <a:gd name="connsiteX2" fmla="*/ 290513 w 333375"/>
                <a:gd name="connsiteY2" fmla="*/ 16193 h 152400"/>
                <a:gd name="connsiteX3" fmla="*/ 167640 w 333375"/>
                <a:gd name="connsiteY3" fmla="*/ 103822 h 152400"/>
                <a:gd name="connsiteX4" fmla="*/ 167640 w 333375"/>
                <a:gd name="connsiteY4" fmla="*/ 103822 h 152400"/>
                <a:gd name="connsiteX5" fmla="*/ 43815 w 333375"/>
                <a:gd name="connsiteY5" fmla="*/ 16193 h 152400"/>
                <a:gd name="connsiteX6" fmla="*/ 16192 w 333375"/>
                <a:gd name="connsiteY6" fmla="*/ 0 h 152400"/>
                <a:gd name="connsiteX7" fmla="*/ 0 w 333375"/>
                <a:gd name="connsiteY7" fmla="*/ 0 h 152400"/>
                <a:gd name="connsiteX8" fmla="*/ 0 w 333375"/>
                <a:gd name="connsiteY8" fmla="*/ 0 h 152400"/>
                <a:gd name="connsiteX9" fmla="*/ 0 w 333375"/>
                <a:gd name="connsiteY9" fmla="*/ 0 h 152400"/>
                <a:gd name="connsiteX10" fmla="*/ 0 w 333375"/>
                <a:gd name="connsiteY10" fmla="*/ 66675 h 152400"/>
                <a:gd name="connsiteX11" fmla="*/ 169545 w 333375"/>
                <a:gd name="connsiteY11" fmla="*/ 160972 h 152400"/>
                <a:gd name="connsiteX12" fmla="*/ 336232 w 333375"/>
                <a:gd name="connsiteY12" fmla="*/ 63818 h 152400"/>
                <a:gd name="connsiteX13" fmla="*/ 336232 w 333375"/>
                <a:gd name="connsiteY13"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375" h="152400">
                  <a:moveTo>
                    <a:pt x="336232" y="0"/>
                  </a:moveTo>
                  <a:lnTo>
                    <a:pt x="318135" y="0"/>
                  </a:lnTo>
                  <a:cubicBezTo>
                    <a:pt x="301942" y="953"/>
                    <a:pt x="295275" y="4763"/>
                    <a:pt x="290513" y="16193"/>
                  </a:cubicBezTo>
                  <a:cubicBezTo>
                    <a:pt x="272415" y="66675"/>
                    <a:pt x="227648" y="103822"/>
                    <a:pt x="167640" y="103822"/>
                  </a:cubicBezTo>
                  <a:lnTo>
                    <a:pt x="167640" y="103822"/>
                  </a:lnTo>
                  <a:cubicBezTo>
                    <a:pt x="106680" y="103822"/>
                    <a:pt x="62865" y="65722"/>
                    <a:pt x="43815" y="16193"/>
                  </a:cubicBezTo>
                  <a:cubicBezTo>
                    <a:pt x="39052" y="3810"/>
                    <a:pt x="32385" y="953"/>
                    <a:pt x="16192" y="0"/>
                  </a:cubicBezTo>
                  <a:lnTo>
                    <a:pt x="0" y="0"/>
                  </a:lnTo>
                  <a:lnTo>
                    <a:pt x="0" y="0"/>
                  </a:lnTo>
                  <a:cubicBezTo>
                    <a:pt x="0" y="0"/>
                    <a:pt x="2857" y="0"/>
                    <a:pt x="0" y="0"/>
                  </a:cubicBezTo>
                  <a:lnTo>
                    <a:pt x="0" y="66675"/>
                  </a:lnTo>
                  <a:lnTo>
                    <a:pt x="169545" y="160972"/>
                  </a:lnTo>
                  <a:lnTo>
                    <a:pt x="336232" y="63818"/>
                  </a:lnTo>
                  <a:lnTo>
                    <a:pt x="336232" y="0"/>
                  </a:ln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A20ED4E2-1B33-45C7-8B3C-B16B6AC87277}"/>
                </a:ext>
              </a:extLst>
            </p:cNvPr>
            <p:cNvSpPr/>
            <p:nvPr/>
          </p:nvSpPr>
          <p:spPr>
            <a:xfrm>
              <a:off x="6008370" y="3342322"/>
              <a:ext cx="171450" cy="171450"/>
            </a:xfrm>
            <a:custGeom>
              <a:avLst/>
              <a:gdLst>
                <a:gd name="connsiteX0" fmla="*/ 64770 w 171450"/>
                <a:gd name="connsiteY0" fmla="*/ 143828 h 171450"/>
                <a:gd name="connsiteX1" fmla="*/ 64770 w 171450"/>
                <a:gd name="connsiteY1" fmla="*/ 34290 h 171450"/>
                <a:gd name="connsiteX2" fmla="*/ 147638 w 171450"/>
                <a:gd name="connsiteY2" fmla="*/ 88583 h 171450"/>
                <a:gd name="connsiteX3" fmla="*/ 64770 w 171450"/>
                <a:gd name="connsiteY3" fmla="*/ 143828 h 171450"/>
                <a:gd name="connsiteX4" fmla="*/ 148590 w 171450"/>
                <a:gd name="connsiteY4" fmla="*/ 25717 h 171450"/>
                <a:gd name="connsiteX5" fmla="*/ 25717 w 171450"/>
                <a:gd name="connsiteY5" fmla="*/ 25717 h 171450"/>
                <a:gd name="connsiteX6" fmla="*/ 25717 w 171450"/>
                <a:gd name="connsiteY6" fmla="*/ 148590 h 171450"/>
                <a:gd name="connsiteX7" fmla="*/ 148590 w 171450"/>
                <a:gd name="connsiteY7" fmla="*/ 148590 h 171450"/>
                <a:gd name="connsiteX8" fmla="*/ 148590 w 171450"/>
                <a:gd name="connsiteY8" fmla="*/ 2571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171450">
                  <a:moveTo>
                    <a:pt x="64770" y="143828"/>
                  </a:moveTo>
                  <a:lnTo>
                    <a:pt x="64770" y="34290"/>
                  </a:lnTo>
                  <a:lnTo>
                    <a:pt x="147638" y="88583"/>
                  </a:lnTo>
                  <a:lnTo>
                    <a:pt x="64770" y="143828"/>
                  </a:lnTo>
                  <a:close/>
                  <a:moveTo>
                    <a:pt x="148590" y="25717"/>
                  </a:moveTo>
                  <a:cubicBezTo>
                    <a:pt x="114300" y="-8572"/>
                    <a:pt x="60007" y="-8572"/>
                    <a:pt x="25717" y="25717"/>
                  </a:cubicBezTo>
                  <a:cubicBezTo>
                    <a:pt x="-8572" y="60008"/>
                    <a:pt x="-8572" y="114300"/>
                    <a:pt x="25717" y="148590"/>
                  </a:cubicBezTo>
                  <a:cubicBezTo>
                    <a:pt x="60007" y="181928"/>
                    <a:pt x="114300" y="181928"/>
                    <a:pt x="148590" y="148590"/>
                  </a:cubicBezTo>
                  <a:cubicBezTo>
                    <a:pt x="182880" y="115253"/>
                    <a:pt x="182880" y="60008"/>
                    <a:pt x="148590" y="25717"/>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sp>
        <p:nvSpPr>
          <p:cNvPr id="74" name="TextBox 73">
            <a:extLst>
              <a:ext uri="{FF2B5EF4-FFF2-40B4-BE49-F238E27FC236}">
                <a16:creationId xmlns:a16="http://schemas.microsoft.com/office/drawing/2014/main" id="{D916B440-93D6-4088-B05B-C3DC51C841EA}"/>
              </a:ext>
            </a:extLst>
          </p:cNvPr>
          <p:cNvSpPr txBox="1"/>
          <p:nvPr/>
        </p:nvSpPr>
        <p:spPr>
          <a:xfrm>
            <a:off x="10485440" y="2266867"/>
            <a:ext cx="913713"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Media Services</a:t>
            </a:r>
          </a:p>
        </p:txBody>
      </p:sp>
      <p:sp>
        <p:nvSpPr>
          <p:cNvPr id="77" name="TextBox 76">
            <a:extLst>
              <a:ext uri="{FF2B5EF4-FFF2-40B4-BE49-F238E27FC236}">
                <a16:creationId xmlns:a16="http://schemas.microsoft.com/office/drawing/2014/main" id="{333EDC6C-4054-4FA3-94F2-395565259E77}"/>
              </a:ext>
            </a:extLst>
          </p:cNvPr>
          <p:cNvSpPr txBox="1"/>
          <p:nvPr/>
        </p:nvSpPr>
        <p:spPr>
          <a:xfrm>
            <a:off x="10707908" y="3152681"/>
            <a:ext cx="476091"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Storage</a:t>
            </a:r>
          </a:p>
        </p:txBody>
      </p:sp>
      <p:grpSp>
        <p:nvGrpSpPr>
          <p:cNvPr id="79" name="Group 78">
            <a:extLst>
              <a:ext uri="{FF2B5EF4-FFF2-40B4-BE49-F238E27FC236}">
                <a16:creationId xmlns:a16="http://schemas.microsoft.com/office/drawing/2014/main" id="{A0A5919A-1E4D-41B6-8DE4-32342CB9119B}"/>
              </a:ext>
            </a:extLst>
          </p:cNvPr>
          <p:cNvGrpSpPr/>
          <p:nvPr/>
        </p:nvGrpSpPr>
        <p:grpSpPr>
          <a:xfrm>
            <a:off x="10711896" y="1642710"/>
            <a:ext cx="478555" cy="478555"/>
            <a:chOff x="7224124" y="4650093"/>
            <a:chExt cx="387668" cy="387668"/>
          </a:xfrm>
        </p:grpSpPr>
        <p:sp>
          <p:nvSpPr>
            <p:cNvPr id="80" name="Freeform: Shape 79">
              <a:extLst>
                <a:ext uri="{FF2B5EF4-FFF2-40B4-BE49-F238E27FC236}">
                  <a16:creationId xmlns:a16="http://schemas.microsoft.com/office/drawing/2014/main" id="{82CA74D3-198F-42BA-AE6B-58594C64BFB1}"/>
                </a:ext>
              </a:extLst>
            </p:cNvPr>
            <p:cNvSpPr/>
            <p:nvPr/>
          </p:nvSpPr>
          <p:spPr>
            <a:xfrm>
              <a:off x="7224124" y="4856786"/>
              <a:ext cx="180975" cy="180975"/>
            </a:xfrm>
            <a:custGeom>
              <a:avLst/>
              <a:gdLst>
                <a:gd name="connsiteX0" fmla="*/ 158115 w 180975"/>
                <a:gd name="connsiteY0" fmla="*/ 157163 h 180975"/>
                <a:gd name="connsiteX1" fmla="*/ 27623 w 180975"/>
                <a:gd name="connsiteY1" fmla="*/ 157163 h 180975"/>
                <a:gd name="connsiteX2" fmla="*/ 27623 w 180975"/>
                <a:gd name="connsiteY2" fmla="*/ 27623 h 180975"/>
                <a:gd name="connsiteX3" fmla="*/ 53340 w 180975"/>
                <a:gd name="connsiteY3" fmla="*/ 27623 h 180975"/>
                <a:gd name="connsiteX4" fmla="*/ 48577 w 180975"/>
                <a:gd name="connsiteY4" fmla="*/ 1905 h 180975"/>
                <a:gd name="connsiteX5" fmla="*/ 48577 w 180975"/>
                <a:gd name="connsiteY5" fmla="*/ 0 h 180975"/>
                <a:gd name="connsiteX6" fmla="*/ 0 w 180975"/>
                <a:gd name="connsiteY6" fmla="*/ 0 h 180975"/>
                <a:gd name="connsiteX7" fmla="*/ 0 w 180975"/>
                <a:gd name="connsiteY7" fmla="*/ 183832 h 180975"/>
                <a:gd name="connsiteX8" fmla="*/ 184785 w 180975"/>
                <a:gd name="connsiteY8" fmla="*/ 183832 h 180975"/>
                <a:gd name="connsiteX9" fmla="*/ 184785 w 180975"/>
                <a:gd name="connsiteY9" fmla="*/ 75248 h 180975"/>
                <a:gd name="connsiteX10" fmla="*/ 158115 w 180975"/>
                <a:gd name="connsiteY10" fmla="*/ 75248 h 180975"/>
                <a:gd name="connsiteX11" fmla="*/ 158115 w 180975"/>
                <a:gd name="connsiteY11" fmla="*/ 157163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75" h="180975">
                  <a:moveTo>
                    <a:pt x="158115" y="157163"/>
                  </a:moveTo>
                  <a:lnTo>
                    <a:pt x="27623" y="157163"/>
                  </a:lnTo>
                  <a:lnTo>
                    <a:pt x="27623" y="27623"/>
                  </a:lnTo>
                  <a:lnTo>
                    <a:pt x="53340" y="27623"/>
                  </a:lnTo>
                  <a:cubicBezTo>
                    <a:pt x="50483" y="20002"/>
                    <a:pt x="48577" y="11430"/>
                    <a:pt x="48577" y="1905"/>
                  </a:cubicBezTo>
                  <a:cubicBezTo>
                    <a:pt x="48577" y="1905"/>
                    <a:pt x="48577" y="952"/>
                    <a:pt x="48577" y="0"/>
                  </a:cubicBezTo>
                  <a:lnTo>
                    <a:pt x="0" y="0"/>
                  </a:lnTo>
                  <a:lnTo>
                    <a:pt x="0" y="183832"/>
                  </a:lnTo>
                  <a:lnTo>
                    <a:pt x="184785" y="183832"/>
                  </a:lnTo>
                  <a:lnTo>
                    <a:pt x="184785" y="75248"/>
                  </a:lnTo>
                  <a:lnTo>
                    <a:pt x="158115" y="75248"/>
                  </a:lnTo>
                  <a:lnTo>
                    <a:pt x="158115" y="157163"/>
                  </a:lnTo>
                  <a:close/>
                </a:path>
              </a:pathLst>
            </a:custGeom>
            <a:solidFill>
              <a:srgbClr val="7030A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1" name="Freeform: Shape 80">
              <a:extLst>
                <a:ext uri="{FF2B5EF4-FFF2-40B4-BE49-F238E27FC236}">
                  <a16:creationId xmlns:a16="http://schemas.microsoft.com/office/drawing/2014/main" id="{F8C5EE23-ABA6-4EA1-9332-85847571E422}"/>
                </a:ext>
              </a:extLst>
            </p:cNvPr>
            <p:cNvSpPr/>
            <p:nvPr/>
          </p:nvSpPr>
          <p:spPr>
            <a:xfrm>
              <a:off x="7430813" y="4856786"/>
              <a:ext cx="180975" cy="180975"/>
            </a:xfrm>
            <a:custGeom>
              <a:avLst/>
              <a:gdLst>
                <a:gd name="connsiteX0" fmla="*/ 133350 w 180975"/>
                <a:gd name="connsiteY0" fmla="*/ 27623 h 180975"/>
                <a:gd name="connsiteX1" fmla="*/ 157163 w 180975"/>
                <a:gd name="connsiteY1" fmla="*/ 27623 h 180975"/>
                <a:gd name="connsiteX2" fmla="*/ 157163 w 180975"/>
                <a:gd name="connsiteY2" fmla="*/ 157163 h 180975"/>
                <a:gd name="connsiteX3" fmla="*/ 26670 w 180975"/>
                <a:gd name="connsiteY3" fmla="*/ 157163 h 180975"/>
                <a:gd name="connsiteX4" fmla="*/ 26670 w 180975"/>
                <a:gd name="connsiteY4" fmla="*/ 75248 h 180975"/>
                <a:gd name="connsiteX5" fmla="*/ 0 w 180975"/>
                <a:gd name="connsiteY5" fmla="*/ 75248 h 180975"/>
                <a:gd name="connsiteX6" fmla="*/ 0 w 180975"/>
                <a:gd name="connsiteY6" fmla="*/ 183832 h 180975"/>
                <a:gd name="connsiteX7" fmla="*/ 184785 w 180975"/>
                <a:gd name="connsiteY7" fmla="*/ 183832 h 180975"/>
                <a:gd name="connsiteX8" fmla="*/ 184785 w 180975"/>
                <a:gd name="connsiteY8" fmla="*/ 0 h 180975"/>
                <a:gd name="connsiteX9" fmla="*/ 126682 w 180975"/>
                <a:gd name="connsiteY9" fmla="*/ 0 h 180975"/>
                <a:gd name="connsiteX10" fmla="*/ 133350 w 180975"/>
                <a:gd name="connsiteY10" fmla="*/ 25717 h 180975"/>
                <a:gd name="connsiteX11" fmla="*/ 133350 w 180975"/>
                <a:gd name="connsiteY11" fmla="*/ 27623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75" h="180975">
                  <a:moveTo>
                    <a:pt x="133350" y="27623"/>
                  </a:moveTo>
                  <a:lnTo>
                    <a:pt x="157163" y="27623"/>
                  </a:lnTo>
                  <a:lnTo>
                    <a:pt x="157163" y="157163"/>
                  </a:lnTo>
                  <a:lnTo>
                    <a:pt x="26670" y="157163"/>
                  </a:lnTo>
                  <a:lnTo>
                    <a:pt x="26670" y="75248"/>
                  </a:lnTo>
                  <a:lnTo>
                    <a:pt x="0" y="75248"/>
                  </a:lnTo>
                  <a:lnTo>
                    <a:pt x="0" y="183832"/>
                  </a:lnTo>
                  <a:lnTo>
                    <a:pt x="184785" y="183832"/>
                  </a:lnTo>
                  <a:lnTo>
                    <a:pt x="184785" y="0"/>
                  </a:lnTo>
                  <a:lnTo>
                    <a:pt x="126682" y="0"/>
                  </a:lnTo>
                  <a:cubicBezTo>
                    <a:pt x="131445" y="7620"/>
                    <a:pt x="133350" y="16192"/>
                    <a:pt x="133350" y="25717"/>
                  </a:cubicBezTo>
                  <a:cubicBezTo>
                    <a:pt x="133350" y="26670"/>
                    <a:pt x="133350" y="26670"/>
                    <a:pt x="133350" y="27623"/>
                  </a:cubicBezTo>
                  <a:close/>
                </a:path>
              </a:pathLst>
            </a:custGeom>
            <a:solidFill>
              <a:srgbClr val="7030A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2" name="Freeform: Shape 81">
              <a:extLst>
                <a:ext uri="{FF2B5EF4-FFF2-40B4-BE49-F238E27FC236}">
                  <a16:creationId xmlns:a16="http://schemas.microsoft.com/office/drawing/2014/main" id="{C70629C9-DDC7-4E4B-9E87-4AB43BF597C2}"/>
                </a:ext>
              </a:extLst>
            </p:cNvPr>
            <p:cNvSpPr/>
            <p:nvPr/>
          </p:nvSpPr>
          <p:spPr>
            <a:xfrm>
              <a:off x="7225077" y="4651045"/>
              <a:ext cx="180975" cy="180975"/>
            </a:xfrm>
            <a:custGeom>
              <a:avLst/>
              <a:gdLst>
                <a:gd name="connsiteX0" fmla="*/ 26670 w 180975"/>
                <a:gd name="connsiteY0" fmla="*/ 156210 h 180975"/>
                <a:gd name="connsiteX1" fmla="*/ 26670 w 180975"/>
                <a:gd name="connsiteY1" fmla="*/ 26670 h 180975"/>
                <a:gd name="connsiteX2" fmla="*/ 157162 w 180975"/>
                <a:gd name="connsiteY2" fmla="*/ 26670 h 180975"/>
                <a:gd name="connsiteX3" fmla="*/ 157162 w 180975"/>
                <a:gd name="connsiteY3" fmla="*/ 101918 h 180975"/>
                <a:gd name="connsiteX4" fmla="*/ 183833 w 180975"/>
                <a:gd name="connsiteY4" fmla="*/ 88582 h 180975"/>
                <a:gd name="connsiteX5" fmla="*/ 183833 w 180975"/>
                <a:gd name="connsiteY5" fmla="*/ 0 h 180975"/>
                <a:gd name="connsiteX6" fmla="*/ 0 w 180975"/>
                <a:gd name="connsiteY6" fmla="*/ 0 h 180975"/>
                <a:gd name="connsiteX7" fmla="*/ 0 w 180975"/>
                <a:gd name="connsiteY7" fmla="*/ 183833 h 180975"/>
                <a:gd name="connsiteX8" fmla="*/ 53340 w 180975"/>
                <a:gd name="connsiteY8" fmla="*/ 183833 h 180975"/>
                <a:gd name="connsiteX9" fmla="*/ 70485 w 180975"/>
                <a:gd name="connsiteY9" fmla="*/ 157163 h 180975"/>
                <a:gd name="connsiteX10" fmla="*/ 26670 w 180975"/>
                <a:gd name="connsiteY10" fmla="*/ 156210 h 180975"/>
                <a:gd name="connsiteX11" fmla="*/ 26670 w 180975"/>
                <a:gd name="connsiteY11" fmla="*/ 15621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75" h="180975">
                  <a:moveTo>
                    <a:pt x="26670" y="156210"/>
                  </a:moveTo>
                  <a:lnTo>
                    <a:pt x="26670" y="26670"/>
                  </a:lnTo>
                  <a:lnTo>
                    <a:pt x="157162" y="26670"/>
                  </a:lnTo>
                  <a:lnTo>
                    <a:pt x="157162" y="101918"/>
                  </a:lnTo>
                  <a:cubicBezTo>
                    <a:pt x="165735" y="96203"/>
                    <a:pt x="174308" y="91440"/>
                    <a:pt x="183833" y="88582"/>
                  </a:cubicBezTo>
                  <a:lnTo>
                    <a:pt x="183833" y="0"/>
                  </a:lnTo>
                  <a:lnTo>
                    <a:pt x="0" y="0"/>
                  </a:lnTo>
                  <a:lnTo>
                    <a:pt x="0" y="183833"/>
                  </a:lnTo>
                  <a:lnTo>
                    <a:pt x="53340" y="183833"/>
                  </a:lnTo>
                  <a:cubicBezTo>
                    <a:pt x="57150" y="173355"/>
                    <a:pt x="62865" y="164783"/>
                    <a:pt x="70485" y="157163"/>
                  </a:cubicBezTo>
                  <a:lnTo>
                    <a:pt x="26670" y="156210"/>
                  </a:lnTo>
                  <a:lnTo>
                    <a:pt x="26670" y="156210"/>
                  </a:lnTo>
                  <a:close/>
                </a:path>
              </a:pathLst>
            </a:custGeom>
            <a:solidFill>
              <a:srgbClr val="7030A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3" name="Freeform: Shape 82">
              <a:extLst>
                <a:ext uri="{FF2B5EF4-FFF2-40B4-BE49-F238E27FC236}">
                  <a16:creationId xmlns:a16="http://schemas.microsoft.com/office/drawing/2014/main" id="{F6DAA1A6-8E52-42D0-9CAA-602A7CF422BC}"/>
                </a:ext>
              </a:extLst>
            </p:cNvPr>
            <p:cNvSpPr/>
            <p:nvPr/>
          </p:nvSpPr>
          <p:spPr>
            <a:xfrm>
              <a:off x="7430817" y="4650093"/>
              <a:ext cx="180975" cy="180975"/>
            </a:xfrm>
            <a:custGeom>
              <a:avLst/>
              <a:gdLst>
                <a:gd name="connsiteX0" fmla="*/ 26670 w 180975"/>
                <a:gd name="connsiteY0" fmla="*/ 87630 h 180975"/>
                <a:gd name="connsiteX1" fmla="*/ 26670 w 180975"/>
                <a:gd name="connsiteY1" fmla="*/ 27622 h 180975"/>
                <a:gd name="connsiteX2" fmla="*/ 157163 w 180975"/>
                <a:gd name="connsiteY2" fmla="*/ 27622 h 180975"/>
                <a:gd name="connsiteX3" fmla="*/ 157163 w 180975"/>
                <a:gd name="connsiteY3" fmla="*/ 157163 h 180975"/>
                <a:gd name="connsiteX4" fmla="*/ 100965 w 180975"/>
                <a:gd name="connsiteY4" fmla="*/ 157163 h 180975"/>
                <a:gd name="connsiteX5" fmla="*/ 104775 w 180975"/>
                <a:gd name="connsiteY5" fmla="*/ 182880 h 180975"/>
                <a:gd name="connsiteX6" fmla="*/ 104775 w 180975"/>
                <a:gd name="connsiteY6" fmla="*/ 183833 h 180975"/>
                <a:gd name="connsiteX7" fmla="*/ 184785 w 180975"/>
                <a:gd name="connsiteY7" fmla="*/ 183833 h 180975"/>
                <a:gd name="connsiteX8" fmla="*/ 184785 w 180975"/>
                <a:gd name="connsiteY8" fmla="*/ 0 h 180975"/>
                <a:gd name="connsiteX9" fmla="*/ 0 w 180975"/>
                <a:gd name="connsiteY9" fmla="*/ 0 h 180975"/>
                <a:gd name="connsiteX10" fmla="*/ 0 w 180975"/>
                <a:gd name="connsiteY10" fmla="*/ 84772 h 180975"/>
                <a:gd name="connsiteX11" fmla="*/ 6667 w 180975"/>
                <a:gd name="connsiteY11" fmla="*/ 84772 h 180975"/>
                <a:gd name="connsiteX12" fmla="*/ 26670 w 180975"/>
                <a:gd name="connsiteY12" fmla="*/ 8763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975" h="180975">
                  <a:moveTo>
                    <a:pt x="26670" y="87630"/>
                  </a:moveTo>
                  <a:lnTo>
                    <a:pt x="26670" y="27622"/>
                  </a:lnTo>
                  <a:lnTo>
                    <a:pt x="157163" y="27622"/>
                  </a:lnTo>
                  <a:lnTo>
                    <a:pt x="157163" y="157163"/>
                  </a:lnTo>
                  <a:lnTo>
                    <a:pt x="100965" y="157163"/>
                  </a:lnTo>
                  <a:cubicBezTo>
                    <a:pt x="102870" y="165735"/>
                    <a:pt x="104775" y="174308"/>
                    <a:pt x="104775" y="182880"/>
                  </a:cubicBezTo>
                  <a:cubicBezTo>
                    <a:pt x="104775" y="182880"/>
                    <a:pt x="104775" y="183833"/>
                    <a:pt x="104775" y="183833"/>
                  </a:cubicBezTo>
                  <a:lnTo>
                    <a:pt x="184785" y="183833"/>
                  </a:lnTo>
                  <a:lnTo>
                    <a:pt x="184785" y="0"/>
                  </a:lnTo>
                  <a:lnTo>
                    <a:pt x="0" y="0"/>
                  </a:lnTo>
                  <a:lnTo>
                    <a:pt x="0" y="84772"/>
                  </a:lnTo>
                  <a:cubicBezTo>
                    <a:pt x="1905" y="84772"/>
                    <a:pt x="4763" y="84772"/>
                    <a:pt x="6667" y="84772"/>
                  </a:cubicBezTo>
                  <a:cubicBezTo>
                    <a:pt x="13335" y="84772"/>
                    <a:pt x="20002" y="85725"/>
                    <a:pt x="26670" y="87630"/>
                  </a:cubicBezTo>
                  <a:close/>
                </a:path>
              </a:pathLst>
            </a:custGeom>
            <a:solidFill>
              <a:srgbClr val="7030A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4" name="Freeform: Shape 83">
              <a:extLst>
                <a:ext uri="{FF2B5EF4-FFF2-40B4-BE49-F238E27FC236}">
                  <a16:creationId xmlns:a16="http://schemas.microsoft.com/office/drawing/2014/main" id="{7FE91657-7435-46FF-9C46-8AAE2A7CBD0D}"/>
                </a:ext>
              </a:extLst>
            </p:cNvPr>
            <p:cNvSpPr/>
            <p:nvPr/>
          </p:nvSpPr>
          <p:spPr>
            <a:xfrm>
              <a:off x="7294609" y="4753915"/>
              <a:ext cx="247650" cy="152400"/>
            </a:xfrm>
            <a:custGeom>
              <a:avLst/>
              <a:gdLst>
                <a:gd name="connsiteX0" fmla="*/ 249555 w 247650"/>
                <a:gd name="connsiteY0" fmla="*/ 128588 h 152400"/>
                <a:gd name="connsiteX1" fmla="*/ 220980 w 247650"/>
                <a:gd name="connsiteY1" fmla="*/ 99060 h 152400"/>
                <a:gd name="connsiteX2" fmla="*/ 217170 w 247650"/>
                <a:gd name="connsiteY2" fmla="*/ 99060 h 152400"/>
                <a:gd name="connsiteX3" fmla="*/ 220027 w 247650"/>
                <a:gd name="connsiteY3" fmla="*/ 78105 h 152400"/>
                <a:gd name="connsiteX4" fmla="*/ 142875 w 247650"/>
                <a:gd name="connsiteY4" fmla="*/ 0 h 152400"/>
                <a:gd name="connsiteX5" fmla="*/ 69533 w 247650"/>
                <a:gd name="connsiteY5" fmla="*/ 53340 h 152400"/>
                <a:gd name="connsiteX6" fmla="*/ 52388 w 247650"/>
                <a:gd name="connsiteY6" fmla="*/ 50483 h 152400"/>
                <a:gd name="connsiteX7" fmla="*/ 0 w 247650"/>
                <a:gd name="connsiteY7" fmla="*/ 103823 h 152400"/>
                <a:gd name="connsiteX8" fmla="*/ 52388 w 247650"/>
                <a:gd name="connsiteY8" fmla="*/ 157163 h 152400"/>
                <a:gd name="connsiteX9" fmla="*/ 52388 w 247650"/>
                <a:gd name="connsiteY9" fmla="*/ 157163 h 152400"/>
                <a:gd name="connsiteX10" fmla="*/ 52388 w 247650"/>
                <a:gd name="connsiteY10" fmla="*/ 157163 h 152400"/>
                <a:gd name="connsiteX11" fmla="*/ 223838 w 247650"/>
                <a:gd name="connsiteY11" fmla="*/ 157163 h 152400"/>
                <a:gd name="connsiteX12" fmla="*/ 223838 w 247650"/>
                <a:gd name="connsiteY12" fmla="*/ 157163 h 152400"/>
                <a:gd name="connsiteX13" fmla="*/ 249555 w 247650"/>
                <a:gd name="connsiteY13" fmla="*/ 1285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7650" h="152400">
                  <a:moveTo>
                    <a:pt x="249555" y="128588"/>
                  </a:moveTo>
                  <a:cubicBezTo>
                    <a:pt x="249555" y="112395"/>
                    <a:pt x="236220" y="99060"/>
                    <a:pt x="220980" y="99060"/>
                  </a:cubicBezTo>
                  <a:cubicBezTo>
                    <a:pt x="220027" y="99060"/>
                    <a:pt x="219075" y="99060"/>
                    <a:pt x="217170" y="99060"/>
                  </a:cubicBezTo>
                  <a:cubicBezTo>
                    <a:pt x="219075" y="92393"/>
                    <a:pt x="220027" y="85725"/>
                    <a:pt x="220027" y="78105"/>
                  </a:cubicBezTo>
                  <a:cubicBezTo>
                    <a:pt x="220027" y="35243"/>
                    <a:pt x="185738" y="0"/>
                    <a:pt x="142875" y="0"/>
                  </a:cubicBezTo>
                  <a:cubicBezTo>
                    <a:pt x="108585" y="0"/>
                    <a:pt x="80010" y="21908"/>
                    <a:pt x="69533" y="53340"/>
                  </a:cubicBezTo>
                  <a:cubicBezTo>
                    <a:pt x="63817" y="51435"/>
                    <a:pt x="58102" y="50483"/>
                    <a:pt x="52388" y="50483"/>
                  </a:cubicBezTo>
                  <a:cubicBezTo>
                    <a:pt x="22860" y="50483"/>
                    <a:pt x="0" y="74295"/>
                    <a:pt x="0" y="103823"/>
                  </a:cubicBezTo>
                  <a:cubicBezTo>
                    <a:pt x="0" y="133350"/>
                    <a:pt x="23813" y="157163"/>
                    <a:pt x="52388" y="157163"/>
                  </a:cubicBezTo>
                  <a:lnTo>
                    <a:pt x="52388" y="157163"/>
                  </a:lnTo>
                  <a:lnTo>
                    <a:pt x="52388" y="157163"/>
                  </a:lnTo>
                  <a:lnTo>
                    <a:pt x="223838" y="157163"/>
                  </a:lnTo>
                  <a:lnTo>
                    <a:pt x="223838" y="157163"/>
                  </a:lnTo>
                  <a:cubicBezTo>
                    <a:pt x="238125" y="156210"/>
                    <a:pt x="249555" y="143827"/>
                    <a:pt x="249555" y="128588"/>
                  </a:cubicBezTo>
                </a:path>
              </a:pathLst>
            </a:custGeom>
            <a:noFill/>
            <a:ln w="28575" cap="flat">
              <a:solidFill>
                <a:srgbClr val="7030A0"/>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sp>
        <p:nvSpPr>
          <p:cNvPr id="85" name="TextBox 84">
            <a:extLst>
              <a:ext uri="{FF2B5EF4-FFF2-40B4-BE49-F238E27FC236}">
                <a16:creationId xmlns:a16="http://schemas.microsoft.com/office/drawing/2014/main" id="{324EF7A0-9679-4DA7-A9C7-F9114A32F045}"/>
              </a:ext>
            </a:extLst>
          </p:cNvPr>
          <p:cNvSpPr txBox="1"/>
          <p:nvPr/>
        </p:nvSpPr>
        <p:spPr>
          <a:xfrm>
            <a:off x="10587638" y="1409548"/>
            <a:ext cx="724557"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App Service</a:t>
            </a:r>
          </a:p>
        </p:txBody>
      </p:sp>
      <p:grpSp>
        <p:nvGrpSpPr>
          <p:cNvPr id="5" name="Group 4">
            <a:extLst>
              <a:ext uri="{FF2B5EF4-FFF2-40B4-BE49-F238E27FC236}">
                <a16:creationId xmlns:a16="http://schemas.microsoft.com/office/drawing/2014/main" id="{52AF3189-34FA-4C4E-888E-C88CC82F8A0E}"/>
              </a:ext>
            </a:extLst>
          </p:cNvPr>
          <p:cNvGrpSpPr/>
          <p:nvPr/>
        </p:nvGrpSpPr>
        <p:grpSpPr>
          <a:xfrm>
            <a:off x="1353199" y="2185927"/>
            <a:ext cx="3033188" cy="548629"/>
            <a:chOff x="1353199" y="2185927"/>
            <a:chExt cx="3033188" cy="548629"/>
          </a:xfrm>
        </p:grpSpPr>
        <p:sp>
          <p:nvSpPr>
            <p:cNvPr id="86" name="Rounded Rectangle 8">
              <a:extLst>
                <a:ext uri="{FF2B5EF4-FFF2-40B4-BE49-F238E27FC236}">
                  <a16:creationId xmlns:a16="http://schemas.microsoft.com/office/drawing/2014/main" id="{8E914EC5-934D-4166-9488-B17CF85A8B90}"/>
                </a:ext>
              </a:extLst>
            </p:cNvPr>
            <p:cNvSpPr/>
            <p:nvPr/>
          </p:nvSpPr>
          <p:spPr bwMode="auto">
            <a:xfrm>
              <a:off x="1353199" y="2185927"/>
              <a:ext cx="3033188" cy="548629"/>
            </a:xfrm>
            <a:prstGeom prst="roundRect">
              <a:avLst/>
            </a:prstGeom>
            <a:solidFill>
              <a:schemeClr val="tx1">
                <a:lumMod val="10000"/>
                <a:lumOff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Calibri" panose="020F0502020204030204"/>
                <a:ea typeface="+mn-ea"/>
                <a:cs typeface="+mn-cs"/>
              </a:endParaRPr>
            </a:p>
          </p:txBody>
        </p:sp>
        <p:pic>
          <p:nvPicPr>
            <p:cNvPr id="87" name="Picture 86" descr="Image result for akamai logo">
              <a:extLst>
                <a:ext uri="{FF2B5EF4-FFF2-40B4-BE49-F238E27FC236}">
                  <a16:creationId xmlns:a16="http://schemas.microsoft.com/office/drawing/2014/main" id="{6753E85A-9970-44DF-93D6-1036B0357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091" y="2310346"/>
              <a:ext cx="727789" cy="29727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Image result for verizon edgecast logo">
              <a:extLst>
                <a:ext uri="{FF2B5EF4-FFF2-40B4-BE49-F238E27FC236}">
                  <a16:creationId xmlns:a16="http://schemas.microsoft.com/office/drawing/2014/main" id="{830ABE2C-4F0F-4943-AF79-0DBF40C70E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r="23547" b="52780"/>
            <a:stretch/>
          </p:blipFill>
          <p:spPr bwMode="auto">
            <a:xfrm>
              <a:off x="1519321" y="2393264"/>
              <a:ext cx="774841" cy="16565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Image result for microsoft logo">
              <a:extLst>
                <a:ext uri="{FF2B5EF4-FFF2-40B4-BE49-F238E27FC236}">
                  <a16:creationId xmlns:a16="http://schemas.microsoft.com/office/drawing/2014/main" id="{1C3F57A2-2D25-4D6F-A2FE-A2B044D40B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8104"/>
            <a:stretch/>
          </p:blipFill>
          <p:spPr bwMode="auto">
            <a:xfrm>
              <a:off x="3890238" y="2317514"/>
              <a:ext cx="294250" cy="28697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Graphic 7" descr="Money">
            <a:extLst>
              <a:ext uri="{FF2B5EF4-FFF2-40B4-BE49-F238E27FC236}">
                <a16:creationId xmlns:a16="http://schemas.microsoft.com/office/drawing/2014/main" id="{51B78E59-ECF4-4D41-AF87-1E4BAA07B9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0339" y="4675053"/>
            <a:ext cx="610949" cy="610949"/>
          </a:xfrm>
          <a:prstGeom prst="rect">
            <a:avLst/>
          </a:prstGeom>
        </p:spPr>
      </p:pic>
      <p:pic>
        <p:nvPicPr>
          <p:cNvPr id="10" name="Graphic 9" descr="Cloud Computing">
            <a:extLst>
              <a:ext uri="{FF2B5EF4-FFF2-40B4-BE49-F238E27FC236}">
                <a16:creationId xmlns:a16="http://schemas.microsoft.com/office/drawing/2014/main" id="{C6B9589F-2BDA-482C-A751-21A011F59F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49433" y="4676716"/>
            <a:ext cx="642388" cy="642388"/>
          </a:xfrm>
          <a:prstGeom prst="rect">
            <a:avLst/>
          </a:prstGeom>
        </p:spPr>
      </p:pic>
    </p:spTree>
    <p:extLst>
      <p:ext uri="{BB962C8B-B14F-4D97-AF65-F5344CB8AC3E}">
        <p14:creationId xmlns:p14="http://schemas.microsoft.com/office/powerpoint/2010/main" val="2363426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0 -2.96296E-6 L 0 0.0831 " pathEditMode="relative" rAng="0" ptsTypes="AA">
                                      <p:cBhvr>
                                        <p:cTn id="9" dur="500" spd="-100000" fill="hold"/>
                                        <p:tgtEl>
                                          <p:spTgt spid="6"/>
                                        </p:tgtEl>
                                        <p:attrNameLst>
                                          <p:attrName>ppt_x</p:attrName>
                                          <p:attrName>ppt_y</p:attrName>
                                        </p:attrNameLst>
                                      </p:cBhvr>
                                      <p:rCtr x="0" y="4144"/>
                                    </p:animMotion>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nodeType="withEffect">
                                  <p:stCondLst>
                                    <p:cond delay="0"/>
                                  </p:stCondLst>
                                  <p:childTnLst>
                                    <p:animMotion origin="layout" path="M -2.70833E-6 -2.22222E-6 L -0.03086 0.00209 " pathEditMode="relative" rAng="0" ptsTypes="AA">
                                      <p:cBhvr>
                                        <p:cTn id="14" dur="500" spd="-100000" fill="hold"/>
                                        <p:tgtEl>
                                          <p:spTgt spid="4"/>
                                        </p:tgtEl>
                                        <p:attrNameLst>
                                          <p:attrName>ppt_x</p:attrName>
                                          <p:attrName>ppt_y</p:attrName>
                                        </p:attrNameLst>
                                      </p:cBhvr>
                                      <p:rCtr x="-1549" y="93"/>
                                    </p:animMotion>
                                  </p:childTnLst>
                                </p:cTn>
                              </p:par>
                              <p:par>
                                <p:cTn id="15" presetID="10" presetClass="entr" presetSubtype="0" fill="hold" nodeType="withEffect">
                                  <p:stCondLst>
                                    <p:cond delay="1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150"/>
                                  </p:stCondLst>
                                  <p:childTnLst>
                                    <p:animMotion origin="layout" path="M 3.54167E-6 7.40741E-7 L -0.03086 0.00208 " pathEditMode="relative" rAng="0" ptsTypes="AA">
                                      <p:cBhvr>
                                        <p:cTn id="19" dur="500" spd="-100000" fill="hold"/>
                                        <p:tgtEl>
                                          <p:spTgt spid="3"/>
                                        </p:tgtEl>
                                        <p:attrNameLst>
                                          <p:attrName>ppt_x</p:attrName>
                                          <p:attrName>ppt_y</p:attrName>
                                        </p:attrNameLst>
                                      </p:cBhvr>
                                      <p:rCtr x="-1549" y="93"/>
                                    </p:animMotion>
                                  </p:childTnLst>
                                </p:cTn>
                              </p:par>
                              <p:par>
                                <p:cTn id="20" presetID="10" presetClass="entr" presetSubtype="0" fill="hold" nodeType="withEffect">
                                  <p:stCondLst>
                                    <p:cond delay="3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nodeType="withEffect">
                                  <p:stCondLst>
                                    <p:cond delay="300"/>
                                  </p:stCondLst>
                                  <p:childTnLst>
                                    <p:animMotion origin="layout" path="M -2.08333E-6 -2.22222E-6 L -0.03086 0.00209 " pathEditMode="relative" rAng="0" ptsTypes="AA">
                                      <p:cBhvr>
                                        <p:cTn id="24" dur="500" spd="-100000" fill="hold"/>
                                        <p:tgtEl>
                                          <p:spTgt spid="2"/>
                                        </p:tgtEl>
                                        <p:attrNameLst>
                                          <p:attrName>ppt_x</p:attrName>
                                          <p:attrName>ppt_y</p:attrName>
                                        </p:attrNameLst>
                                      </p:cBhvr>
                                      <p:rCtr x="-1549" y="93"/>
                                    </p:animMotion>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nodeType="withEffect">
                                  <p:stCondLst>
                                    <p:cond delay="0"/>
                                  </p:stCondLst>
                                  <p:childTnLst>
                                    <p:animMotion origin="layout" path="M 0 -2.96296E-6 L 0 0.0831 " pathEditMode="relative" rAng="0" ptsTypes="AA">
                                      <p:cBhvr>
                                        <p:cTn id="29" dur="500" spd="-100000" fill="hold"/>
                                        <p:tgtEl>
                                          <p:spTgt spid="5"/>
                                        </p:tgtEl>
                                        <p:attrNameLst>
                                          <p:attrName>ppt_x</p:attrName>
                                          <p:attrName>ppt_y</p:attrName>
                                        </p:attrNameLst>
                                      </p:cBhvr>
                                      <p:rCtr x="0" y="41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ectangle 219">
            <a:extLst>
              <a:ext uri="{FF2B5EF4-FFF2-40B4-BE49-F238E27FC236}">
                <a16:creationId xmlns:a16="http://schemas.microsoft.com/office/drawing/2014/main" id="{331048EC-5422-47D6-9085-3679E61C171A}"/>
              </a:ext>
            </a:extLst>
          </p:cNvPr>
          <p:cNvSpPr/>
          <p:nvPr/>
        </p:nvSpPr>
        <p:spPr bwMode="auto">
          <a:xfrm>
            <a:off x="6377940" y="0"/>
            <a:ext cx="5814060" cy="6858000"/>
          </a:xfrm>
          <a:prstGeom prst="rect">
            <a:avLst/>
          </a:prstGeom>
          <a:solidFill>
            <a:schemeClr val="bg1"/>
          </a:solidFill>
          <a:ln>
            <a:noFill/>
            <a:headEnd type="none" w="med" len="med"/>
            <a:tailEnd type="none" w="med" len="med"/>
          </a:ln>
          <a:effectLst>
            <a:outerShdw blurRad="190500" dist="38100" dir="2700000" sx="101000" sy="101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7" name="Title 16"/>
          <p:cNvSpPr>
            <a:spLocks noGrp="1"/>
          </p:cNvSpPr>
          <p:nvPr>
            <p:ph type="title"/>
          </p:nvPr>
        </p:nvSpPr>
        <p:spPr>
          <a:xfrm>
            <a:off x="1620920" y="457200"/>
            <a:ext cx="4711199" cy="553998"/>
          </a:xfrm>
        </p:spPr>
        <p:txBody>
          <a:bodyPr/>
          <a:lstStyle/>
          <a:p>
            <a:r>
              <a:rPr lang="en-US" dirty="0"/>
              <a:t>Azure Front Door</a:t>
            </a:r>
          </a:p>
        </p:txBody>
      </p:sp>
      <p:sp>
        <p:nvSpPr>
          <p:cNvPr id="6" name="Text Placeholder 5"/>
          <p:cNvSpPr>
            <a:spLocks noGrp="1"/>
          </p:cNvSpPr>
          <p:nvPr>
            <p:ph type="body" sz="quarter" idx="10"/>
          </p:nvPr>
        </p:nvSpPr>
        <p:spPr>
          <a:xfrm>
            <a:off x="508073" y="1503800"/>
            <a:ext cx="5569421" cy="3256276"/>
          </a:xfrm>
        </p:spPr>
        <p:txBody>
          <a:bodyPr/>
          <a:lstStyle/>
          <a:p>
            <a:pPr marL="0" indent="0">
              <a:buNone/>
            </a:pPr>
            <a:r>
              <a:rPr lang="en-US" sz="2000" b="1" dirty="0">
                <a:gradFill>
                  <a:gsLst>
                    <a:gs pos="1250">
                      <a:schemeClr val="accent1"/>
                    </a:gs>
                    <a:gs pos="100000">
                      <a:schemeClr val="accent1"/>
                    </a:gs>
                  </a:gsLst>
                  <a:lin ang="5400000" scaled="0"/>
                </a:gradFill>
                <a:latin typeface="Segoe UI Semibold" panose="020B0702040204020203" pitchFamily="34" charset="0"/>
                <a:cs typeface="Segoe UI Semibold" panose="020B0702040204020203" pitchFamily="34" charset="0"/>
              </a:rPr>
              <a:t>Global secure service front-end at the edge</a:t>
            </a:r>
          </a:p>
          <a:p>
            <a:pPr marL="0" lvl="1" indent="0">
              <a:buNone/>
            </a:pPr>
            <a:r>
              <a:rPr lang="en-US" sz="1900" dirty="0"/>
              <a:t>1) Application acceleration </a:t>
            </a:r>
          </a:p>
          <a:p>
            <a:pPr marL="0" lvl="1" indent="0">
              <a:buNone/>
            </a:pPr>
            <a:r>
              <a:rPr lang="en-US" sz="1900" dirty="0"/>
              <a:t>    every app with users &gt;~100 miles from region get performance acceleration in 30 countries</a:t>
            </a:r>
          </a:p>
          <a:p>
            <a:pPr marL="0" lvl="1" indent="0">
              <a:buNone/>
            </a:pPr>
            <a:r>
              <a:rPr lang="en-US" sz="1900" dirty="0"/>
              <a:t>2) Application reliability at Microsoft’s edge</a:t>
            </a:r>
          </a:p>
          <a:p>
            <a:pPr marL="0" lvl="1" indent="0">
              <a:buNone/>
            </a:pPr>
            <a:r>
              <a:rPr lang="en-US" sz="1900" dirty="0"/>
              <a:t>Global HTTP load balancing with fast failover</a:t>
            </a:r>
          </a:p>
          <a:p>
            <a:pPr marL="0" lvl="1" indent="0">
              <a:buNone/>
            </a:pPr>
            <a:r>
              <a:rPr lang="en-US" sz="1900" dirty="0"/>
              <a:t>3) Application scalability </a:t>
            </a:r>
          </a:p>
          <a:p>
            <a:pPr marL="0" lvl="1" indent="0">
              <a:buNone/>
            </a:pPr>
            <a:r>
              <a:rPr lang="en-US" sz="1900" dirty="0"/>
              <a:t>Massive SSL offload, Global app dashboard, service insights</a:t>
            </a:r>
          </a:p>
          <a:p>
            <a:pPr marL="0" lvl="1" indent="0">
              <a:buNone/>
            </a:pPr>
            <a:endParaRPr lang="en-US" sz="1400" dirty="0"/>
          </a:p>
        </p:txBody>
      </p:sp>
      <p:grpSp>
        <p:nvGrpSpPr>
          <p:cNvPr id="31" name="Group 30">
            <a:extLst>
              <a:ext uri="{FF2B5EF4-FFF2-40B4-BE49-F238E27FC236}">
                <a16:creationId xmlns:a16="http://schemas.microsoft.com/office/drawing/2014/main" id="{32F8A15A-44A9-495A-858F-0C62E47A7891}"/>
              </a:ext>
            </a:extLst>
          </p:cNvPr>
          <p:cNvGrpSpPr/>
          <p:nvPr/>
        </p:nvGrpSpPr>
        <p:grpSpPr>
          <a:xfrm>
            <a:off x="4189465" y="4787348"/>
            <a:ext cx="1753865" cy="1894957"/>
            <a:chOff x="4153756" y="4195748"/>
            <a:chExt cx="1753865" cy="1894957"/>
          </a:xfrm>
        </p:grpSpPr>
        <p:grpSp>
          <p:nvGrpSpPr>
            <p:cNvPr id="192" name="Group 191">
              <a:extLst>
                <a:ext uri="{FF2B5EF4-FFF2-40B4-BE49-F238E27FC236}">
                  <a16:creationId xmlns:a16="http://schemas.microsoft.com/office/drawing/2014/main" id="{C10924CA-9938-4672-A7A6-AA662FABEEBD}"/>
                </a:ext>
              </a:extLst>
            </p:cNvPr>
            <p:cNvGrpSpPr/>
            <p:nvPr/>
          </p:nvGrpSpPr>
          <p:grpSpPr>
            <a:xfrm>
              <a:off x="4227378" y="4195748"/>
              <a:ext cx="528865" cy="528051"/>
              <a:chOff x="4815324" y="3858243"/>
              <a:chExt cx="553609" cy="552757"/>
            </a:xfrm>
            <a:noFill/>
          </p:grpSpPr>
          <p:sp>
            <p:nvSpPr>
              <p:cNvPr id="3" name="Oval 2">
                <a:extLst>
                  <a:ext uri="{FF2B5EF4-FFF2-40B4-BE49-F238E27FC236}">
                    <a16:creationId xmlns:a16="http://schemas.microsoft.com/office/drawing/2014/main" id="{66448F22-0F1C-423D-8CBA-4117B28BEEA3}"/>
                  </a:ext>
                </a:extLst>
              </p:cNvPr>
              <p:cNvSpPr/>
              <p:nvPr/>
            </p:nvSpPr>
            <p:spPr bwMode="auto">
              <a:xfrm>
                <a:off x="4815324" y="3858243"/>
                <a:ext cx="552757" cy="552757"/>
              </a:xfrm>
              <a:prstGeom prst="ellipse">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0" name="speedometer_2" title="Icon of a spedometer showing fast speed">
                <a:extLst>
                  <a:ext uri="{FF2B5EF4-FFF2-40B4-BE49-F238E27FC236}">
                    <a16:creationId xmlns:a16="http://schemas.microsoft.com/office/drawing/2014/main" id="{C5894327-BE87-47D2-B0A7-0AE9D2ED6BA0}"/>
                  </a:ext>
                </a:extLst>
              </p:cNvPr>
              <p:cNvSpPr>
                <a:spLocks noChangeAspect="1" noEditPoints="1"/>
              </p:cNvSpPr>
              <p:nvPr/>
            </p:nvSpPr>
            <p:spPr bwMode="auto">
              <a:xfrm>
                <a:off x="4816937" y="3858243"/>
                <a:ext cx="551996" cy="551996"/>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grpFill/>
              <a:ln w="1905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sp>
          <p:nvSpPr>
            <p:cNvPr id="197" name="Rectangle 196">
              <a:extLst>
                <a:ext uri="{FF2B5EF4-FFF2-40B4-BE49-F238E27FC236}">
                  <a16:creationId xmlns:a16="http://schemas.microsoft.com/office/drawing/2014/main" id="{AA744DD5-8282-41BD-9E8A-39329E9BA53F}"/>
                </a:ext>
              </a:extLst>
            </p:cNvPr>
            <p:cNvSpPr/>
            <p:nvPr/>
          </p:nvSpPr>
          <p:spPr>
            <a:xfrm>
              <a:off x="4153756" y="4871516"/>
              <a:ext cx="1753865" cy="276999"/>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63670">
                        <a:srgbClr val="1A1A1A"/>
                      </a:gs>
                      <a:gs pos="40075">
                        <a:srgbClr val="1A1A1A"/>
                      </a:gs>
                    </a:gsLst>
                    <a:lin ang="5400000" scaled="0"/>
                  </a:gradFill>
                  <a:effectLst/>
                  <a:uLnTx/>
                  <a:uFillTx/>
                  <a:latin typeface="Segoe UI"/>
                  <a:ea typeface="+mn-ea"/>
                  <a:cs typeface="Segoe UI Semibold" panose="020B0702040204020203" pitchFamily="34" charset="0"/>
                </a:rPr>
                <a:t>Faster apps</a:t>
              </a:r>
            </a:p>
          </p:txBody>
        </p:sp>
        <p:sp>
          <p:nvSpPr>
            <p:cNvPr id="198" name="Rectangle 197">
              <a:extLst>
                <a:ext uri="{FF2B5EF4-FFF2-40B4-BE49-F238E27FC236}">
                  <a16:creationId xmlns:a16="http://schemas.microsoft.com/office/drawing/2014/main" id="{5D959201-8016-4482-AC01-1E64F17211AB}"/>
                </a:ext>
              </a:extLst>
            </p:cNvPr>
            <p:cNvSpPr/>
            <p:nvPr/>
          </p:nvSpPr>
          <p:spPr>
            <a:xfrm>
              <a:off x="4153756" y="5118131"/>
              <a:ext cx="1753865" cy="972574"/>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63670">
                        <a:srgbClr val="1A1A1A"/>
                      </a:gs>
                      <a:gs pos="40075">
                        <a:srgbClr val="1A1A1A"/>
                      </a:gs>
                    </a:gsLst>
                    <a:lin ang="5400000" scaled="0"/>
                  </a:gradFill>
                  <a:effectLst/>
                  <a:uLnTx/>
                  <a:uFillTx/>
                  <a:latin typeface="Segoe UI" panose="020B0502040204020203" pitchFamily="34" charset="0"/>
                  <a:ea typeface="+mn-ea"/>
                  <a:cs typeface="Segoe UI" panose="020B0502040204020203" pitchFamily="34" charset="0"/>
                </a:rPr>
                <a:t>Reduce latency and increase throughput for apps by offloading SSL </a:t>
              </a:r>
              <a:br>
                <a:rPr kumimoji="0" lang="en-US" sz="1100" b="0" i="0" u="none" strike="noStrike" kern="1200" cap="none" spc="0" normalizeH="0" baseline="0" noProof="0">
                  <a:ln>
                    <a:noFill/>
                  </a:ln>
                  <a:gradFill>
                    <a:gsLst>
                      <a:gs pos="63670">
                        <a:srgbClr val="1A1A1A"/>
                      </a:gs>
                      <a:gs pos="40075">
                        <a:srgbClr val="1A1A1A"/>
                      </a:gs>
                    </a:gsLst>
                    <a:lin ang="5400000" scaled="0"/>
                  </a:gradFill>
                  <a:effectLst/>
                  <a:uLnTx/>
                  <a:uFillTx/>
                  <a:latin typeface="Segoe UI" panose="020B0502040204020203" pitchFamily="34" charset="0"/>
                  <a:ea typeface="+mn-ea"/>
                  <a:cs typeface="Segoe UI" panose="020B0502040204020203" pitchFamily="34" charset="0"/>
                </a:rPr>
              </a:br>
              <a:r>
                <a:rPr kumimoji="0" lang="en-US" sz="1100" b="0" i="0" u="none" strike="noStrike" kern="1200" cap="none" spc="0" normalizeH="0" baseline="0" noProof="0">
                  <a:ln>
                    <a:noFill/>
                  </a:ln>
                  <a:gradFill>
                    <a:gsLst>
                      <a:gs pos="63670">
                        <a:srgbClr val="1A1A1A"/>
                      </a:gs>
                      <a:gs pos="40075">
                        <a:srgbClr val="1A1A1A"/>
                      </a:gs>
                    </a:gsLst>
                    <a:lin ang="5400000" scaled="0"/>
                  </a:gradFill>
                  <a:effectLst/>
                  <a:uLnTx/>
                  <a:uFillTx/>
                  <a:latin typeface="Segoe UI" panose="020B0502040204020203" pitchFamily="34" charset="0"/>
                  <a:ea typeface="+mn-ea"/>
                  <a:cs typeface="Segoe UI" panose="020B0502040204020203" pitchFamily="34" charset="0"/>
                </a:rPr>
                <a:t>at the Edge and accelerating requests</a:t>
              </a:r>
            </a:p>
          </p:txBody>
        </p:sp>
      </p:grpSp>
      <p:grpSp>
        <p:nvGrpSpPr>
          <p:cNvPr id="27" name="Group 26">
            <a:extLst>
              <a:ext uri="{FF2B5EF4-FFF2-40B4-BE49-F238E27FC236}">
                <a16:creationId xmlns:a16="http://schemas.microsoft.com/office/drawing/2014/main" id="{47CC9229-4971-478A-ABD5-575293FF36DB}"/>
              </a:ext>
            </a:extLst>
          </p:cNvPr>
          <p:cNvGrpSpPr/>
          <p:nvPr/>
        </p:nvGrpSpPr>
        <p:grpSpPr>
          <a:xfrm>
            <a:off x="2187852" y="4838068"/>
            <a:ext cx="1902274" cy="1688730"/>
            <a:chOff x="2181147" y="4198842"/>
            <a:chExt cx="1902274" cy="1688730"/>
          </a:xfrm>
        </p:grpSpPr>
        <p:sp>
          <p:nvSpPr>
            <p:cNvPr id="195" name="Rectangle 194">
              <a:extLst>
                <a:ext uri="{FF2B5EF4-FFF2-40B4-BE49-F238E27FC236}">
                  <a16:creationId xmlns:a16="http://schemas.microsoft.com/office/drawing/2014/main" id="{DFB567A0-2D94-45F7-924F-C530C09DE2B2}"/>
                </a:ext>
              </a:extLst>
            </p:cNvPr>
            <p:cNvSpPr/>
            <p:nvPr/>
          </p:nvSpPr>
          <p:spPr>
            <a:xfrm>
              <a:off x="2181147" y="4871516"/>
              <a:ext cx="1902274" cy="276999"/>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63670">
                        <a:srgbClr val="1A1A1A"/>
                      </a:gs>
                      <a:gs pos="40075">
                        <a:srgbClr val="1A1A1A"/>
                      </a:gs>
                    </a:gsLst>
                    <a:lin ang="5400000" scaled="0"/>
                  </a:gradFill>
                  <a:effectLst/>
                  <a:uLnTx/>
                  <a:uFillTx/>
                  <a:latin typeface="Segoe UI"/>
                  <a:ea typeface="+mn-ea"/>
                  <a:cs typeface="Segoe UI Semibold" panose="020B0702040204020203" pitchFamily="34" charset="0"/>
                </a:rPr>
                <a:t>Security at the Edge</a:t>
              </a:r>
            </a:p>
          </p:txBody>
        </p:sp>
        <p:sp>
          <p:nvSpPr>
            <p:cNvPr id="196" name="Rectangle 195">
              <a:extLst>
                <a:ext uri="{FF2B5EF4-FFF2-40B4-BE49-F238E27FC236}">
                  <a16:creationId xmlns:a16="http://schemas.microsoft.com/office/drawing/2014/main" id="{3CD527B1-BF4B-4084-B413-488A2E61BD0B}"/>
                </a:ext>
              </a:extLst>
            </p:cNvPr>
            <p:cNvSpPr/>
            <p:nvPr/>
          </p:nvSpPr>
          <p:spPr>
            <a:xfrm>
              <a:off x="2181147" y="5118131"/>
              <a:ext cx="1753865" cy="769441"/>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63670">
                        <a:srgbClr val="1A1A1A"/>
                      </a:gs>
                      <a:gs pos="40075">
                        <a:srgbClr val="1A1A1A"/>
                      </a:gs>
                    </a:gsLst>
                    <a:lin ang="5400000" scaled="0"/>
                  </a:gradFill>
                  <a:effectLst/>
                  <a:uLnTx/>
                  <a:uFillTx/>
                  <a:latin typeface="Segoe UI" panose="020B0502040204020203" pitchFamily="34" charset="0"/>
                  <a:ea typeface="+mn-ea"/>
                  <a:cs typeface="Segoe UI" panose="020B0502040204020203" pitchFamily="34" charset="0"/>
                </a:rPr>
                <a:t>Stop threats where they come from at the Edge with DDoS protection and customizable WAF</a:t>
              </a:r>
            </a:p>
          </p:txBody>
        </p:sp>
        <p:grpSp>
          <p:nvGrpSpPr>
            <p:cNvPr id="228" name="Group 227">
              <a:extLst>
                <a:ext uri="{FF2B5EF4-FFF2-40B4-BE49-F238E27FC236}">
                  <a16:creationId xmlns:a16="http://schemas.microsoft.com/office/drawing/2014/main" id="{CF2F3311-537C-4128-BE09-307AC56C263D}"/>
                </a:ext>
              </a:extLst>
            </p:cNvPr>
            <p:cNvGrpSpPr/>
            <p:nvPr/>
          </p:nvGrpSpPr>
          <p:grpSpPr>
            <a:xfrm>
              <a:off x="2264683" y="4198842"/>
              <a:ext cx="681636" cy="431700"/>
              <a:chOff x="4842079" y="921708"/>
              <a:chExt cx="733570" cy="464592"/>
            </a:xfrm>
            <a:noFill/>
          </p:grpSpPr>
          <p:sp>
            <p:nvSpPr>
              <p:cNvPr id="229" name="Rectangle 228">
                <a:extLst>
                  <a:ext uri="{FF2B5EF4-FFF2-40B4-BE49-F238E27FC236}">
                    <a16:creationId xmlns:a16="http://schemas.microsoft.com/office/drawing/2014/main" id="{7B7E240E-89D7-480A-991D-8BE101CD0B6A}"/>
                  </a:ext>
                </a:extLst>
              </p:cNvPr>
              <p:cNvSpPr/>
              <p:nvPr/>
            </p:nvSpPr>
            <p:spPr bwMode="auto">
              <a:xfrm>
                <a:off x="4865914" y="941613"/>
                <a:ext cx="700768" cy="435429"/>
              </a:xfrm>
              <a:prstGeom prst="rect">
                <a:avLst/>
              </a:prstGeom>
              <a:grp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30" name="Graphic 32">
                <a:extLst>
                  <a:ext uri="{FF2B5EF4-FFF2-40B4-BE49-F238E27FC236}">
                    <a16:creationId xmlns:a16="http://schemas.microsoft.com/office/drawing/2014/main" id="{2936EB87-F9EE-4289-822B-702065DD2164}"/>
                  </a:ext>
                </a:extLst>
              </p:cNvPr>
              <p:cNvGrpSpPr/>
              <p:nvPr/>
            </p:nvGrpSpPr>
            <p:grpSpPr>
              <a:xfrm>
                <a:off x="4842079" y="921708"/>
                <a:ext cx="733570" cy="464592"/>
                <a:chOff x="2983098" y="2613764"/>
                <a:chExt cx="342902" cy="217170"/>
              </a:xfrm>
              <a:grpFill/>
            </p:grpSpPr>
            <p:sp>
              <p:nvSpPr>
                <p:cNvPr id="231" name="Freeform: Shape 230">
                  <a:extLst>
                    <a:ext uri="{FF2B5EF4-FFF2-40B4-BE49-F238E27FC236}">
                      <a16:creationId xmlns:a16="http://schemas.microsoft.com/office/drawing/2014/main" id="{4E47FCAA-2937-4199-BC80-5747D3CAE832}"/>
                    </a:ext>
                  </a:extLst>
                </p:cNvPr>
                <p:cNvSpPr/>
                <p:nvPr/>
              </p:nvSpPr>
              <p:spPr>
                <a:xfrm>
                  <a:off x="2983100" y="2613764"/>
                  <a:ext cx="342900" cy="171450"/>
                </a:xfrm>
                <a:custGeom>
                  <a:avLst/>
                  <a:gdLst>
                    <a:gd name="connsiteX0" fmla="*/ 10988 w 342900"/>
                    <a:gd name="connsiteY0" fmla="*/ 162435 h 171450"/>
                    <a:gd name="connsiteX1" fmla="*/ 339600 w 342900"/>
                    <a:gd name="connsiteY1" fmla="*/ 162435 h 171450"/>
                    <a:gd name="connsiteX2" fmla="*/ 339600 w 342900"/>
                    <a:gd name="connsiteY2" fmla="*/ 111953 h 171450"/>
                    <a:gd name="connsiteX3" fmla="*/ 339600 w 342900"/>
                    <a:gd name="connsiteY3" fmla="*/ 10988 h 171450"/>
                    <a:gd name="connsiteX4" fmla="*/ 10988 w 342900"/>
                    <a:gd name="connsiteY4" fmla="*/ 10988 h 171450"/>
                    <a:gd name="connsiteX5" fmla="*/ 10988 w 342900"/>
                    <a:gd name="connsiteY5" fmla="*/ 111953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 h="171450">
                      <a:moveTo>
                        <a:pt x="10988" y="162435"/>
                      </a:moveTo>
                      <a:lnTo>
                        <a:pt x="339600" y="162435"/>
                      </a:lnTo>
                      <a:lnTo>
                        <a:pt x="339600" y="111953"/>
                      </a:lnTo>
                      <a:lnTo>
                        <a:pt x="339600" y="10988"/>
                      </a:lnTo>
                      <a:lnTo>
                        <a:pt x="10988" y="10988"/>
                      </a:lnTo>
                      <a:lnTo>
                        <a:pt x="10988" y="111953"/>
                      </a:lnTo>
                      <a:close/>
                    </a:path>
                  </a:pathLst>
                </a:custGeom>
                <a:grpFill/>
                <a:ln w="19050" cap="sq">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2" name="Freeform: Shape 231">
                  <a:extLst>
                    <a:ext uri="{FF2B5EF4-FFF2-40B4-BE49-F238E27FC236}">
                      <a16:creationId xmlns:a16="http://schemas.microsoft.com/office/drawing/2014/main" id="{8D5C3382-C42B-45B1-AE08-D66CFEE0312B}"/>
                    </a:ext>
                  </a:extLst>
                </p:cNvPr>
                <p:cNvSpPr/>
                <p:nvPr/>
              </p:nvSpPr>
              <p:spPr>
                <a:xfrm>
                  <a:off x="2983098" y="2714729"/>
                  <a:ext cx="342900" cy="19050"/>
                </a:xfrm>
                <a:custGeom>
                  <a:avLst/>
                  <a:gdLst>
                    <a:gd name="connsiteX0" fmla="*/ 10988 w 342900"/>
                    <a:gd name="connsiteY0" fmla="*/ 10988 h 19050"/>
                    <a:gd name="connsiteX1" fmla="*/ 339600 w 342900"/>
                    <a:gd name="connsiteY1" fmla="*/ 10988 h 19050"/>
                  </a:gdLst>
                  <a:ahLst/>
                  <a:cxnLst>
                    <a:cxn ang="0">
                      <a:pos x="connsiteX0" y="connsiteY0"/>
                    </a:cxn>
                    <a:cxn ang="0">
                      <a:pos x="connsiteX1" y="connsiteY1"/>
                    </a:cxn>
                  </a:cxnLst>
                  <a:rect l="l" t="t" r="r" b="b"/>
                  <a:pathLst>
                    <a:path w="342900" h="19050">
                      <a:moveTo>
                        <a:pt x="10988" y="10988"/>
                      </a:moveTo>
                      <a:lnTo>
                        <a:pt x="339600" y="10988"/>
                      </a:lnTo>
                    </a:path>
                  </a:pathLst>
                </a:custGeom>
                <a:grpFill/>
                <a:ln w="19050" cap="sq">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3" name="Freeform: Shape 232">
                  <a:extLst>
                    <a:ext uri="{FF2B5EF4-FFF2-40B4-BE49-F238E27FC236}">
                      <a16:creationId xmlns:a16="http://schemas.microsoft.com/office/drawing/2014/main" id="{5756786A-FE5D-44EA-8242-98BFD910961C}"/>
                    </a:ext>
                  </a:extLst>
                </p:cNvPr>
                <p:cNvSpPr/>
                <p:nvPr/>
              </p:nvSpPr>
              <p:spPr>
                <a:xfrm>
                  <a:off x="2983098" y="2664247"/>
                  <a:ext cx="342900" cy="19050"/>
                </a:xfrm>
                <a:custGeom>
                  <a:avLst/>
                  <a:gdLst>
                    <a:gd name="connsiteX0" fmla="*/ 339600 w 342900"/>
                    <a:gd name="connsiteY0" fmla="*/ 10988 h 19050"/>
                    <a:gd name="connsiteX1" fmla="*/ 10988 w 342900"/>
                    <a:gd name="connsiteY1" fmla="*/ 10988 h 19050"/>
                  </a:gdLst>
                  <a:ahLst/>
                  <a:cxnLst>
                    <a:cxn ang="0">
                      <a:pos x="connsiteX0" y="connsiteY0"/>
                    </a:cxn>
                    <a:cxn ang="0">
                      <a:pos x="connsiteX1" y="connsiteY1"/>
                    </a:cxn>
                  </a:cxnLst>
                  <a:rect l="l" t="t" r="r" b="b"/>
                  <a:pathLst>
                    <a:path w="342900" h="19050">
                      <a:moveTo>
                        <a:pt x="339600" y="10988"/>
                      </a:moveTo>
                      <a:lnTo>
                        <a:pt x="10988" y="10988"/>
                      </a:lnTo>
                    </a:path>
                  </a:pathLst>
                </a:custGeom>
                <a:grpFill/>
                <a:ln w="19050" cap="sq">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4" name="Freeform: Shape 233">
                  <a:extLst>
                    <a:ext uri="{FF2B5EF4-FFF2-40B4-BE49-F238E27FC236}">
                      <a16:creationId xmlns:a16="http://schemas.microsoft.com/office/drawing/2014/main" id="{E652E0C4-8F2A-43BA-9E33-73BF5F9BA7FA}"/>
                    </a:ext>
                  </a:extLst>
                </p:cNvPr>
                <p:cNvSpPr/>
                <p:nvPr/>
              </p:nvSpPr>
              <p:spPr>
                <a:xfrm>
                  <a:off x="2983098" y="2764259"/>
                  <a:ext cx="342900" cy="66675"/>
                </a:xfrm>
                <a:custGeom>
                  <a:avLst/>
                  <a:gdLst>
                    <a:gd name="connsiteX0" fmla="*/ 10988 w 342900"/>
                    <a:gd name="connsiteY0" fmla="*/ 10988 h 66675"/>
                    <a:gd name="connsiteX1" fmla="*/ 10988 w 342900"/>
                    <a:gd name="connsiteY1" fmla="*/ 62423 h 66675"/>
                    <a:gd name="connsiteX2" fmla="*/ 339600 w 342900"/>
                    <a:gd name="connsiteY2" fmla="*/ 62423 h 66675"/>
                    <a:gd name="connsiteX3" fmla="*/ 339600 w 342900"/>
                    <a:gd name="connsiteY3" fmla="*/ 10988 h 66675"/>
                  </a:gdLst>
                  <a:ahLst/>
                  <a:cxnLst>
                    <a:cxn ang="0">
                      <a:pos x="connsiteX0" y="connsiteY0"/>
                    </a:cxn>
                    <a:cxn ang="0">
                      <a:pos x="connsiteX1" y="connsiteY1"/>
                    </a:cxn>
                    <a:cxn ang="0">
                      <a:pos x="connsiteX2" y="connsiteY2"/>
                    </a:cxn>
                    <a:cxn ang="0">
                      <a:pos x="connsiteX3" y="connsiteY3"/>
                    </a:cxn>
                  </a:cxnLst>
                  <a:rect l="l" t="t" r="r" b="b"/>
                  <a:pathLst>
                    <a:path w="342900" h="66675">
                      <a:moveTo>
                        <a:pt x="10988" y="10988"/>
                      </a:moveTo>
                      <a:lnTo>
                        <a:pt x="10988" y="62423"/>
                      </a:lnTo>
                      <a:lnTo>
                        <a:pt x="339600" y="62423"/>
                      </a:lnTo>
                      <a:lnTo>
                        <a:pt x="339600" y="10988"/>
                      </a:lnTo>
                    </a:path>
                  </a:pathLst>
                </a:custGeom>
                <a:grpFill/>
                <a:ln w="19050" cap="sq">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5" name="Freeform: Shape 234">
                  <a:extLst>
                    <a:ext uri="{FF2B5EF4-FFF2-40B4-BE49-F238E27FC236}">
                      <a16:creationId xmlns:a16="http://schemas.microsoft.com/office/drawing/2014/main" id="{5AC989FC-4528-44D9-A60F-FB61288E000E}"/>
                    </a:ext>
                  </a:extLst>
                </p:cNvPr>
                <p:cNvSpPr/>
                <p:nvPr/>
              </p:nvSpPr>
              <p:spPr>
                <a:xfrm>
                  <a:off x="3202173" y="2613764"/>
                  <a:ext cx="19050" cy="66675"/>
                </a:xfrm>
                <a:custGeom>
                  <a:avLst/>
                  <a:gdLst>
                    <a:gd name="connsiteX0" fmla="*/ 10988 w 19050"/>
                    <a:gd name="connsiteY0" fmla="*/ 10988 h 66675"/>
                    <a:gd name="connsiteX1" fmla="*/ 10988 w 19050"/>
                    <a:gd name="connsiteY1" fmla="*/ 61470 h 66675"/>
                  </a:gdLst>
                  <a:ahLst/>
                  <a:cxnLst>
                    <a:cxn ang="0">
                      <a:pos x="connsiteX0" y="connsiteY0"/>
                    </a:cxn>
                    <a:cxn ang="0">
                      <a:pos x="connsiteX1" y="connsiteY1"/>
                    </a:cxn>
                  </a:cxnLst>
                  <a:rect l="l" t="t" r="r" b="b"/>
                  <a:pathLst>
                    <a:path w="19050" h="66675">
                      <a:moveTo>
                        <a:pt x="10988" y="10988"/>
                      </a:moveTo>
                      <a:lnTo>
                        <a:pt x="10988" y="61470"/>
                      </a:lnTo>
                    </a:path>
                  </a:pathLst>
                </a:custGeom>
                <a:grpFill/>
                <a:ln w="19050" cap="sq">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6" name="Freeform: Shape 235">
                  <a:extLst>
                    <a:ext uri="{FF2B5EF4-FFF2-40B4-BE49-F238E27FC236}">
                      <a16:creationId xmlns:a16="http://schemas.microsoft.com/office/drawing/2014/main" id="{B3B5A5EB-3026-42AE-A4D9-C77C22214E66}"/>
                    </a:ext>
                  </a:extLst>
                </p:cNvPr>
                <p:cNvSpPr/>
                <p:nvPr/>
              </p:nvSpPr>
              <p:spPr>
                <a:xfrm>
                  <a:off x="3092636" y="2613764"/>
                  <a:ext cx="19050" cy="66675"/>
                </a:xfrm>
                <a:custGeom>
                  <a:avLst/>
                  <a:gdLst>
                    <a:gd name="connsiteX0" fmla="*/ 10988 w 19050"/>
                    <a:gd name="connsiteY0" fmla="*/ 61470 h 66675"/>
                    <a:gd name="connsiteX1" fmla="*/ 10988 w 19050"/>
                    <a:gd name="connsiteY1" fmla="*/ 10988 h 66675"/>
                  </a:gdLst>
                  <a:ahLst/>
                  <a:cxnLst>
                    <a:cxn ang="0">
                      <a:pos x="connsiteX0" y="connsiteY0"/>
                    </a:cxn>
                    <a:cxn ang="0">
                      <a:pos x="connsiteX1" y="connsiteY1"/>
                    </a:cxn>
                  </a:cxnLst>
                  <a:rect l="l" t="t" r="r" b="b"/>
                  <a:pathLst>
                    <a:path w="19050" h="66675">
                      <a:moveTo>
                        <a:pt x="10988" y="61470"/>
                      </a:moveTo>
                      <a:lnTo>
                        <a:pt x="10988" y="10988"/>
                      </a:lnTo>
                    </a:path>
                  </a:pathLst>
                </a:custGeom>
                <a:grpFill/>
                <a:ln w="19050" cap="sq">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7" name="Freeform: Shape 236">
                  <a:extLst>
                    <a:ext uri="{FF2B5EF4-FFF2-40B4-BE49-F238E27FC236}">
                      <a16:creationId xmlns:a16="http://schemas.microsoft.com/office/drawing/2014/main" id="{12D497D7-F2F2-4D82-B566-A9B58125C28C}"/>
                    </a:ext>
                  </a:extLst>
                </p:cNvPr>
                <p:cNvSpPr/>
                <p:nvPr/>
              </p:nvSpPr>
              <p:spPr>
                <a:xfrm>
                  <a:off x="3202173" y="2714729"/>
                  <a:ext cx="19050" cy="66675"/>
                </a:xfrm>
                <a:custGeom>
                  <a:avLst/>
                  <a:gdLst>
                    <a:gd name="connsiteX0" fmla="*/ 10988 w 19050"/>
                    <a:gd name="connsiteY0" fmla="*/ 10988 h 66675"/>
                    <a:gd name="connsiteX1" fmla="*/ 10988 w 19050"/>
                    <a:gd name="connsiteY1" fmla="*/ 61470 h 66675"/>
                  </a:gdLst>
                  <a:ahLst/>
                  <a:cxnLst>
                    <a:cxn ang="0">
                      <a:pos x="connsiteX0" y="connsiteY0"/>
                    </a:cxn>
                    <a:cxn ang="0">
                      <a:pos x="connsiteX1" y="connsiteY1"/>
                    </a:cxn>
                  </a:cxnLst>
                  <a:rect l="l" t="t" r="r" b="b"/>
                  <a:pathLst>
                    <a:path w="19050" h="66675">
                      <a:moveTo>
                        <a:pt x="10988" y="10988"/>
                      </a:moveTo>
                      <a:lnTo>
                        <a:pt x="10988" y="61470"/>
                      </a:lnTo>
                    </a:path>
                  </a:pathLst>
                </a:custGeom>
                <a:grpFill/>
                <a:ln w="19050" cap="sq">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8" name="Freeform: Shape 237">
                  <a:extLst>
                    <a:ext uri="{FF2B5EF4-FFF2-40B4-BE49-F238E27FC236}">
                      <a16:creationId xmlns:a16="http://schemas.microsoft.com/office/drawing/2014/main" id="{D9421D74-6E65-4495-ADE7-75BE844799F4}"/>
                    </a:ext>
                  </a:extLst>
                </p:cNvPr>
                <p:cNvSpPr/>
                <p:nvPr/>
              </p:nvSpPr>
              <p:spPr>
                <a:xfrm>
                  <a:off x="3092636" y="2714729"/>
                  <a:ext cx="19050" cy="66675"/>
                </a:xfrm>
                <a:custGeom>
                  <a:avLst/>
                  <a:gdLst>
                    <a:gd name="connsiteX0" fmla="*/ 10988 w 19050"/>
                    <a:gd name="connsiteY0" fmla="*/ 61470 h 66675"/>
                    <a:gd name="connsiteX1" fmla="*/ 10988 w 19050"/>
                    <a:gd name="connsiteY1" fmla="*/ 10988 h 66675"/>
                  </a:gdLst>
                  <a:ahLst/>
                  <a:cxnLst>
                    <a:cxn ang="0">
                      <a:pos x="connsiteX0" y="connsiteY0"/>
                    </a:cxn>
                    <a:cxn ang="0">
                      <a:pos x="connsiteX1" y="connsiteY1"/>
                    </a:cxn>
                  </a:cxnLst>
                  <a:rect l="l" t="t" r="r" b="b"/>
                  <a:pathLst>
                    <a:path w="19050" h="66675">
                      <a:moveTo>
                        <a:pt x="10988" y="61470"/>
                      </a:moveTo>
                      <a:lnTo>
                        <a:pt x="10988" y="10988"/>
                      </a:lnTo>
                    </a:path>
                  </a:pathLst>
                </a:custGeom>
                <a:grpFill/>
                <a:ln w="19050" cap="sq">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39" name="Freeform: Shape 238">
                  <a:extLst>
                    <a:ext uri="{FF2B5EF4-FFF2-40B4-BE49-F238E27FC236}">
                      <a16:creationId xmlns:a16="http://schemas.microsoft.com/office/drawing/2014/main" id="{7299D18C-4643-4150-9009-31990DCED893}"/>
                    </a:ext>
                  </a:extLst>
                </p:cNvPr>
                <p:cNvSpPr/>
                <p:nvPr/>
              </p:nvSpPr>
              <p:spPr>
                <a:xfrm>
                  <a:off x="3146928" y="2664247"/>
                  <a:ext cx="19050" cy="66675"/>
                </a:xfrm>
                <a:custGeom>
                  <a:avLst/>
                  <a:gdLst>
                    <a:gd name="connsiteX0" fmla="*/ 10988 w 19050"/>
                    <a:gd name="connsiteY0" fmla="*/ 10988 h 66675"/>
                    <a:gd name="connsiteX1" fmla="*/ 10988 w 19050"/>
                    <a:gd name="connsiteY1" fmla="*/ 61470 h 66675"/>
                  </a:gdLst>
                  <a:ahLst/>
                  <a:cxnLst>
                    <a:cxn ang="0">
                      <a:pos x="connsiteX0" y="connsiteY0"/>
                    </a:cxn>
                    <a:cxn ang="0">
                      <a:pos x="connsiteX1" y="connsiteY1"/>
                    </a:cxn>
                  </a:cxnLst>
                  <a:rect l="l" t="t" r="r" b="b"/>
                  <a:pathLst>
                    <a:path w="19050" h="66675">
                      <a:moveTo>
                        <a:pt x="10988" y="10988"/>
                      </a:moveTo>
                      <a:lnTo>
                        <a:pt x="10988" y="61470"/>
                      </a:lnTo>
                    </a:path>
                  </a:pathLst>
                </a:custGeom>
                <a:grpFill/>
                <a:ln w="19050" cap="sq">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40" name="Freeform: Shape 239">
                  <a:extLst>
                    <a:ext uri="{FF2B5EF4-FFF2-40B4-BE49-F238E27FC236}">
                      <a16:creationId xmlns:a16="http://schemas.microsoft.com/office/drawing/2014/main" id="{DCDB987C-091E-4B85-B072-C163BAEB8A08}"/>
                    </a:ext>
                  </a:extLst>
                </p:cNvPr>
                <p:cNvSpPr/>
                <p:nvPr/>
              </p:nvSpPr>
              <p:spPr>
                <a:xfrm>
                  <a:off x="3037391" y="2664247"/>
                  <a:ext cx="19050" cy="66675"/>
                </a:xfrm>
                <a:custGeom>
                  <a:avLst/>
                  <a:gdLst>
                    <a:gd name="connsiteX0" fmla="*/ 10988 w 19050"/>
                    <a:gd name="connsiteY0" fmla="*/ 61470 h 66675"/>
                    <a:gd name="connsiteX1" fmla="*/ 10988 w 19050"/>
                    <a:gd name="connsiteY1" fmla="*/ 10988 h 66675"/>
                  </a:gdLst>
                  <a:ahLst/>
                  <a:cxnLst>
                    <a:cxn ang="0">
                      <a:pos x="connsiteX0" y="connsiteY0"/>
                    </a:cxn>
                    <a:cxn ang="0">
                      <a:pos x="connsiteX1" y="connsiteY1"/>
                    </a:cxn>
                  </a:cxnLst>
                  <a:rect l="l" t="t" r="r" b="b"/>
                  <a:pathLst>
                    <a:path w="19050" h="66675">
                      <a:moveTo>
                        <a:pt x="10988" y="61470"/>
                      </a:moveTo>
                      <a:lnTo>
                        <a:pt x="10988" y="10988"/>
                      </a:lnTo>
                    </a:path>
                  </a:pathLst>
                </a:custGeom>
                <a:grpFill/>
                <a:ln w="19050" cap="sq">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41" name="Freeform: Shape 240">
                  <a:extLst>
                    <a:ext uri="{FF2B5EF4-FFF2-40B4-BE49-F238E27FC236}">
                      <a16:creationId xmlns:a16="http://schemas.microsoft.com/office/drawing/2014/main" id="{A1132602-B21F-4013-ACB4-470DD2438BF4}"/>
                    </a:ext>
                  </a:extLst>
                </p:cNvPr>
                <p:cNvSpPr/>
                <p:nvPr/>
              </p:nvSpPr>
              <p:spPr>
                <a:xfrm>
                  <a:off x="3146928" y="2764259"/>
                  <a:ext cx="19050" cy="66675"/>
                </a:xfrm>
                <a:custGeom>
                  <a:avLst/>
                  <a:gdLst>
                    <a:gd name="connsiteX0" fmla="*/ 10988 w 19050"/>
                    <a:gd name="connsiteY0" fmla="*/ 10988 h 66675"/>
                    <a:gd name="connsiteX1" fmla="*/ 10988 w 19050"/>
                    <a:gd name="connsiteY1" fmla="*/ 62423 h 66675"/>
                  </a:gdLst>
                  <a:ahLst/>
                  <a:cxnLst>
                    <a:cxn ang="0">
                      <a:pos x="connsiteX0" y="connsiteY0"/>
                    </a:cxn>
                    <a:cxn ang="0">
                      <a:pos x="connsiteX1" y="connsiteY1"/>
                    </a:cxn>
                  </a:cxnLst>
                  <a:rect l="l" t="t" r="r" b="b"/>
                  <a:pathLst>
                    <a:path w="19050" h="66675">
                      <a:moveTo>
                        <a:pt x="10988" y="10988"/>
                      </a:moveTo>
                      <a:lnTo>
                        <a:pt x="10988" y="62423"/>
                      </a:lnTo>
                    </a:path>
                  </a:pathLst>
                </a:custGeom>
                <a:grpFill/>
                <a:ln w="19050" cap="sq">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42" name="Freeform: Shape 241">
                  <a:extLst>
                    <a:ext uri="{FF2B5EF4-FFF2-40B4-BE49-F238E27FC236}">
                      <a16:creationId xmlns:a16="http://schemas.microsoft.com/office/drawing/2014/main" id="{0FD38E4F-C783-4056-8642-7A2CECD350BF}"/>
                    </a:ext>
                  </a:extLst>
                </p:cNvPr>
                <p:cNvSpPr/>
                <p:nvPr/>
              </p:nvSpPr>
              <p:spPr>
                <a:xfrm>
                  <a:off x="3037391" y="2764259"/>
                  <a:ext cx="19050" cy="66675"/>
                </a:xfrm>
                <a:custGeom>
                  <a:avLst/>
                  <a:gdLst>
                    <a:gd name="connsiteX0" fmla="*/ 10988 w 19050"/>
                    <a:gd name="connsiteY0" fmla="*/ 62423 h 66675"/>
                    <a:gd name="connsiteX1" fmla="*/ 10988 w 19050"/>
                    <a:gd name="connsiteY1" fmla="*/ 10988 h 66675"/>
                  </a:gdLst>
                  <a:ahLst/>
                  <a:cxnLst>
                    <a:cxn ang="0">
                      <a:pos x="connsiteX0" y="connsiteY0"/>
                    </a:cxn>
                    <a:cxn ang="0">
                      <a:pos x="connsiteX1" y="connsiteY1"/>
                    </a:cxn>
                  </a:cxnLst>
                  <a:rect l="l" t="t" r="r" b="b"/>
                  <a:pathLst>
                    <a:path w="19050" h="66675">
                      <a:moveTo>
                        <a:pt x="10988" y="62423"/>
                      </a:moveTo>
                      <a:lnTo>
                        <a:pt x="10988" y="10988"/>
                      </a:lnTo>
                    </a:path>
                  </a:pathLst>
                </a:custGeom>
                <a:grpFill/>
                <a:ln w="19050" cap="sq">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43" name="Freeform: Shape 242">
                  <a:extLst>
                    <a:ext uri="{FF2B5EF4-FFF2-40B4-BE49-F238E27FC236}">
                      <a16:creationId xmlns:a16="http://schemas.microsoft.com/office/drawing/2014/main" id="{9B7338C5-E27C-41F1-832C-74FDFA8816C3}"/>
                    </a:ext>
                  </a:extLst>
                </p:cNvPr>
                <p:cNvSpPr/>
                <p:nvPr/>
              </p:nvSpPr>
              <p:spPr>
                <a:xfrm>
                  <a:off x="3259323" y="2664247"/>
                  <a:ext cx="19050" cy="66675"/>
                </a:xfrm>
                <a:custGeom>
                  <a:avLst/>
                  <a:gdLst>
                    <a:gd name="connsiteX0" fmla="*/ 10988 w 19050"/>
                    <a:gd name="connsiteY0" fmla="*/ 10988 h 66675"/>
                    <a:gd name="connsiteX1" fmla="*/ 10988 w 19050"/>
                    <a:gd name="connsiteY1" fmla="*/ 61470 h 66675"/>
                  </a:gdLst>
                  <a:ahLst/>
                  <a:cxnLst>
                    <a:cxn ang="0">
                      <a:pos x="connsiteX0" y="connsiteY0"/>
                    </a:cxn>
                    <a:cxn ang="0">
                      <a:pos x="connsiteX1" y="connsiteY1"/>
                    </a:cxn>
                  </a:cxnLst>
                  <a:rect l="l" t="t" r="r" b="b"/>
                  <a:pathLst>
                    <a:path w="19050" h="66675">
                      <a:moveTo>
                        <a:pt x="10988" y="10988"/>
                      </a:moveTo>
                      <a:lnTo>
                        <a:pt x="10988" y="61470"/>
                      </a:lnTo>
                    </a:path>
                  </a:pathLst>
                </a:custGeom>
                <a:grpFill/>
                <a:ln w="19050" cap="sq">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44" name="Freeform: Shape 243">
                  <a:extLst>
                    <a:ext uri="{FF2B5EF4-FFF2-40B4-BE49-F238E27FC236}">
                      <a16:creationId xmlns:a16="http://schemas.microsoft.com/office/drawing/2014/main" id="{B77109AF-0EAF-4437-949A-4549C732A4A8}"/>
                    </a:ext>
                  </a:extLst>
                </p:cNvPr>
                <p:cNvSpPr/>
                <p:nvPr/>
              </p:nvSpPr>
              <p:spPr>
                <a:xfrm>
                  <a:off x="3259323" y="2764259"/>
                  <a:ext cx="19050" cy="66675"/>
                </a:xfrm>
                <a:custGeom>
                  <a:avLst/>
                  <a:gdLst>
                    <a:gd name="connsiteX0" fmla="*/ 10988 w 19050"/>
                    <a:gd name="connsiteY0" fmla="*/ 10988 h 66675"/>
                    <a:gd name="connsiteX1" fmla="*/ 10988 w 19050"/>
                    <a:gd name="connsiteY1" fmla="*/ 62423 h 66675"/>
                  </a:gdLst>
                  <a:ahLst/>
                  <a:cxnLst>
                    <a:cxn ang="0">
                      <a:pos x="connsiteX0" y="connsiteY0"/>
                    </a:cxn>
                    <a:cxn ang="0">
                      <a:pos x="connsiteX1" y="connsiteY1"/>
                    </a:cxn>
                  </a:cxnLst>
                  <a:rect l="l" t="t" r="r" b="b"/>
                  <a:pathLst>
                    <a:path w="19050" h="66675">
                      <a:moveTo>
                        <a:pt x="10988" y="10988"/>
                      </a:moveTo>
                      <a:lnTo>
                        <a:pt x="10988" y="62423"/>
                      </a:lnTo>
                    </a:path>
                  </a:pathLst>
                </a:custGeom>
                <a:grpFill/>
                <a:ln w="19050" cap="sq">
                  <a:solidFill>
                    <a:schemeClr val="tx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grpSp>
      <p:grpSp>
        <p:nvGrpSpPr>
          <p:cNvPr id="26" name="Group 25">
            <a:extLst>
              <a:ext uri="{FF2B5EF4-FFF2-40B4-BE49-F238E27FC236}">
                <a16:creationId xmlns:a16="http://schemas.microsoft.com/office/drawing/2014/main" id="{4B105CD6-97A9-4810-A0B3-2F1910910343}"/>
              </a:ext>
            </a:extLst>
          </p:cNvPr>
          <p:cNvGrpSpPr/>
          <p:nvPr/>
        </p:nvGrpSpPr>
        <p:grpSpPr>
          <a:xfrm>
            <a:off x="346032" y="4779841"/>
            <a:ext cx="1753865" cy="1902464"/>
            <a:chOff x="441002" y="4154386"/>
            <a:chExt cx="1753865" cy="1902464"/>
          </a:xfrm>
        </p:grpSpPr>
        <p:sp>
          <p:nvSpPr>
            <p:cNvPr id="193" name="Rectangle 192">
              <a:extLst>
                <a:ext uri="{FF2B5EF4-FFF2-40B4-BE49-F238E27FC236}">
                  <a16:creationId xmlns:a16="http://schemas.microsoft.com/office/drawing/2014/main" id="{FAF71302-2C8A-4708-A051-2A3AD4233D57}"/>
                </a:ext>
              </a:extLst>
            </p:cNvPr>
            <p:cNvSpPr/>
            <p:nvPr/>
          </p:nvSpPr>
          <p:spPr>
            <a:xfrm>
              <a:off x="441002" y="4871516"/>
              <a:ext cx="1753865" cy="276999"/>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63670">
                        <a:srgbClr val="1A1A1A"/>
                      </a:gs>
                      <a:gs pos="40075">
                        <a:srgbClr val="1A1A1A"/>
                      </a:gs>
                    </a:gsLst>
                    <a:lin ang="5400000" scaled="0"/>
                  </a:gradFill>
                  <a:effectLst/>
                  <a:uLnTx/>
                  <a:uFillTx/>
                  <a:latin typeface="Segoe UI"/>
                  <a:ea typeface="+mn-ea"/>
                  <a:cs typeface="Segoe UI Semibold" panose="020B0702040204020203" pitchFamily="34" charset="0"/>
                </a:rPr>
                <a:t>Global HA, BCDR</a:t>
              </a:r>
              <a:endParaRPr kumimoji="0" lang="en-US" sz="1200" b="0" i="0" u="none" strike="noStrike" kern="1200" cap="none" spc="0" normalizeH="0" baseline="0" noProof="0">
                <a:ln>
                  <a:noFill/>
                </a:ln>
                <a:solidFill>
                  <a:srgbClr val="1A1A1A"/>
                </a:solidFill>
                <a:effectLst/>
                <a:uLnTx/>
                <a:uFillTx/>
                <a:latin typeface="Segoe UI"/>
                <a:ea typeface="+mn-ea"/>
                <a:cs typeface="+mn-cs"/>
              </a:endParaRPr>
            </a:p>
          </p:txBody>
        </p:sp>
        <p:sp>
          <p:nvSpPr>
            <p:cNvPr id="194" name="Rectangle 193">
              <a:extLst>
                <a:ext uri="{FF2B5EF4-FFF2-40B4-BE49-F238E27FC236}">
                  <a16:creationId xmlns:a16="http://schemas.microsoft.com/office/drawing/2014/main" id="{CFB60115-FC0F-4437-AF58-AEC2807F22FC}"/>
                </a:ext>
              </a:extLst>
            </p:cNvPr>
            <p:cNvSpPr/>
            <p:nvPr/>
          </p:nvSpPr>
          <p:spPr>
            <a:xfrm>
              <a:off x="441002" y="5118131"/>
              <a:ext cx="1753865" cy="938719"/>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63670">
                        <a:srgbClr val="1A1A1A"/>
                      </a:gs>
                      <a:gs pos="40075">
                        <a:srgbClr val="1A1A1A"/>
                      </a:gs>
                    </a:gsLst>
                    <a:lin ang="5400000" scaled="0"/>
                  </a:gradFill>
                  <a:effectLst/>
                  <a:uLnTx/>
                  <a:uFillTx/>
                  <a:latin typeface="Segoe UI" panose="020B0502040204020203" pitchFamily="34" charset="0"/>
                  <a:ea typeface="+mn-ea"/>
                  <a:cs typeface="Segoe UI" panose="020B0502040204020203" pitchFamily="34" charset="0"/>
                </a:rPr>
                <a:t>Enable fast-failover for regional services, microservices at the Edge with active path monitoring</a:t>
              </a:r>
            </a:p>
          </p:txBody>
        </p:sp>
        <p:sp>
          <p:nvSpPr>
            <p:cNvPr id="254" name="location_3" title="Icon of a map with a pin in it">
              <a:extLst>
                <a:ext uri="{FF2B5EF4-FFF2-40B4-BE49-F238E27FC236}">
                  <a16:creationId xmlns:a16="http://schemas.microsoft.com/office/drawing/2014/main" id="{32137958-909C-4C4C-94FA-BD3C447DA4EB}"/>
                </a:ext>
              </a:extLst>
            </p:cNvPr>
            <p:cNvSpPr>
              <a:spLocks noChangeAspect="1" noEditPoints="1"/>
            </p:cNvSpPr>
            <p:nvPr/>
          </p:nvSpPr>
          <p:spPr bwMode="auto">
            <a:xfrm>
              <a:off x="570994" y="4154386"/>
              <a:ext cx="566768" cy="476156"/>
            </a:xfrm>
            <a:custGeom>
              <a:avLst/>
              <a:gdLst>
                <a:gd name="T0" fmla="*/ 84 w 360"/>
                <a:gd name="T1" fmla="*/ 109 h 302"/>
                <a:gd name="T2" fmla="*/ 276 w 360"/>
                <a:gd name="T3" fmla="*/ 109 h 302"/>
                <a:gd name="T4" fmla="*/ 360 w 360"/>
                <a:gd name="T5" fmla="*/ 302 h 302"/>
                <a:gd name="T6" fmla="*/ 0 w 360"/>
                <a:gd name="T7" fmla="*/ 302 h 302"/>
                <a:gd name="T8" fmla="*/ 84 w 360"/>
                <a:gd name="T9" fmla="*/ 109 h 302"/>
                <a:gd name="T10" fmla="*/ 180 w 360"/>
                <a:gd name="T11" fmla="*/ 72 h 302"/>
                <a:gd name="T12" fmla="*/ 216 w 360"/>
                <a:gd name="T13" fmla="*/ 36 h 302"/>
                <a:gd name="T14" fmla="*/ 180 w 360"/>
                <a:gd name="T15" fmla="*/ 0 h 302"/>
                <a:gd name="T16" fmla="*/ 144 w 360"/>
                <a:gd name="T17" fmla="*/ 36 h 302"/>
                <a:gd name="T18" fmla="*/ 180 w 360"/>
                <a:gd name="T19" fmla="*/ 72 h 302"/>
                <a:gd name="T20" fmla="*/ 180 w 360"/>
                <a:gd name="T21" fmla="*/ 72 h 302"/>
                <a:gd name="T22" fmla="*/ 180 w 360"/>
                <a:gd name="T23" fmla="*/ 216 h 302"/>
                <a:gd name="T24" fmla="*/ 36 w 360"/>
                <a:gd name="T25" fmla="*/ 218 h 302"/>
                <a:gd name="T26" fmla="*/ 323 w 360"/>
                <a:gd name="T27" fmla="*/ 218 h 302"/>
                <a:gd name="T28" fmla="*/ 111 w 360"/>
                <a:gd name="T29" fmla="*/ 218 h 302"/>
                <a:gd name="T30" fmla="*/ 94 w 360"/>
                <a:gd name="T31" fmla="*/ 302 h 302"/>
                <a:gd name="T32" fmla="*/ 267 w 360"/>
                <a:gd name="T33" fmla="*/ 302 h 302"/>
                <a:gd name="T34" fmla="*/ 222 w 360"/>
                <a:gd name="T35" fmla="*/ 109 h 302"/>
                <a:gd name="T36" fmla="*/ 236 w 360"/>
                <a:gd name="T37" fmla="*/ 169 h 302"/>
                <a:gd name="T38" fmla="*/ 302 w 360"/>
                <a:gd name="T39" fmla="*/ 16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302">
                  <a:moveTo>
                    <a:pt x="84" y="109"/>
                  </a:moveTo>
                  <a:cubicBezTo>
                    <a:pt x="276" y="109"/>
                    <a:pt x="276" y="109"/>
                    <a:pt x="276" y="109"/>
                  </a:cubicBezTo>
                  <a:cubicBezTo>
                    <a:pt x="360" y="302"/>
                    <a:pt x="360" y="302"/>
                    <a:pt x="360" y="302"/>
                  </a:cubicBezTo>
                  <a:cubicBezTo>
                    <a:pt x="0" y="302"/>
                    <a:pt x="0" y="302"/>
                    <a:pt x="0" y="302"/>
                  </a:cubicBezTo>
                  <a:lnTo>
                    <a:pt x="84" y="109"/>
                  </a:lnTo>
                  <a:close/>
                  <a:moveTo>
                    <a:pt x="180" y="72"/>
                  </a:moveTo>
                  <a:cubicBezTo>
                    <a:pt x="200" y="72"/>
                    <a:pt x="216" y="56"/>
                    <a:pt x="216" y="36"/>
                  </a:cubicBezTo>
                  <a:cubicBezTo>
                    <a:pt x="216" y="16"/>
                    <a:pt x="200" y="0"/>
                    <a:pt x="180" y="0"/>
                  </a:cubicBezTo>
                  <a:cubicBezTo>
                    <a:pt x="160" y="0"/>
                    <a:pt x="144" y="16"/>
                    <a:pt x="144" y="36"/>
                  </a:cubicBezTo>
                  <a:cubicBezTo>
                    <a:pt x="144" y="56"/>
                    <a:pt x="160" y="72"/>
                    <a:pt x="180" y="72"/>
                  </a:cubicBezTo>
                  <a:close/>
                  <a:moveTo>
                    <a:pt x="180" y="72"/>
                  </a:moveTo>
                  <a:cubicBezTo>
                    <a:pt x="180" y="216"/>
                    <a:pt x="180" y="216"/>
                    <a:pt x="180" y="216"/>
                  </a:cubicBezTo>
                  <a:moveTo>
                    <a:pt x="36" y="218"/>
                  </a:moveTo>
                  <a:cubicBezTo>
                    <a:pt x="323" y="218"/>
                    <a:pt x="323" y="218"/>
                    <a:pt x="323" y="218"/>
                  </a:cubicBezTo>
                  <a:moveTo>
                    <a:pt x="111" y="218"/>
                  </a:moveTo>
                  <a:cubicBezTo>
                    <a:pt x="94" y="302"/>
                    <a:pt x="94" y="302"/>
                    <a:pt x="94" y="302"/>
                  </a:cubicBezTo>
                  <a:moveTo>
                    <a:pt x="267" y="302"/>
                  </a:moveTo>
                  <a:cubicBezTo>
                    <a:pt x="222" y="109"/>
                    <a:pt x="222" y="109"/>
                    <a:pt x="222" y="109"/>
                  </a:cubicBezTo>
                  <a:moveTo>
                    <a:pt x="236" y="169"/>
                  </a:moveTo>
                  <a:cubicBezTo>
                    <a:pt x="302" y="169"/>
                    <a:pt x="302" y="169"/>
                    <a:pt x="302" y="16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pic>
        <p:nvPicPr>
          <p:cNvPr id="2050" name="Picture 2" descr="Image result for Azure Front Door Service">
            <a:extLst>
              <a:ext uri="{FF2B5EF4-FFF2-40B4-BE49-F238E27FC236}">
                <a16:creationId xmlns:a16="http://schemas.microsoft.com/office/drawing/2014/main" id="{6995B83E-7CB1-4323-A146-6B028CD2B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42" y="450407"/>
            <a:ext cx="1199989" cy="62999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5220708-B9E9-4866-800A-AF3D336E4E69}"/>
              </a:ext>
            </a:extLst>
          </p:cNvPr>
          <p:cNvGrpSpPr/>
          <p:nvPr/>
        </p:nvGrpSpPr>
        <p:grpSpPr>
          <a:xfrm>
            <a:off x="6584198" y="615626"/>
            <a:ext cx="5332712" cy="5732914"/>
            <a:chOff x="6584198" y="615626"/>
            <a:chExt cx="5332712" cy="5732914"/>
          </a:xfrm>
        </p:grpSpPr>
        <p:grpSp>
          <p:nvGrpSpPr>
            <p:cNvPr id="5" name="Group 4">
              <a:extLst>
                <a:ext uri="{FF2B5EF4-FFF2-40B4-BE49-F238E27FC236}">
                  <a16:creationId xmlns:a16="http://schemas.microsoft.com/office/drawing/2014/main" id="{1D5AE55C-DB50-4FFC-98C7-9562EBE67160}"/>
                </a:ext>
              </a:extLst>
            </p:cNvPr>
            <p:cNvGrpSpPr/>
            <p:nvPr/>
          </p:nvGrpSpPr>
          <p:grpSpPr>
            <a:xfrm>
              <a:off x="6640947" y="3049460"/>
              <a:ext cx="856291" cy="729400"/>
              <a:chOff x="1235531" y="1425266"/>
              <a:chExt cx="420457" cy="358151"/>
            </a:xfrm>
          </p:grpSpPr>
          <p:sp>
            <p:nvSpPr>
              <p:cNvPr id="7" name="Laptop_E770" title="Icon of a laptop">
                <a:extLst>
                  <a:ext uri="{FF2B5EF4-FFF2-40B4-BE49-F238E27FC236}">
                    <a16:creationId xmlns:a16="http://schemas.microsoft.com/office/drawing/2014/main" id="{6513111C-AD4A-4077-B83C-EC336A15252A}"/>
                  </a:ext>
                </a:extLst>
              </p:cNvPr>
              <p:cNvSpPr>
                <a:spLocks noChangeAspect="1" noEditPoints="1"/>
              </p:cNvSpPr>
              <p:nvPr/>
            </p:nvSpPr>
            <p:spPr bwMode="auto">
              <a:xfrm>
                <a:off x="1387185" y="1604051"/>
                <a:ext cx="268803" cy="179366"/>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8" name="Group 7">
                <a:extLst>
                  <a:ext uri="{FF2B5EF4-FFF2-40B4-BE49-F238E27FC236}">
                    <a16:creationId xmlns:a16="http://schemas.microsoft.com/office/drawing/2014/main" id="{87E2CD90-BBAE-4912-BE28-271E7E9CBE71}"/>
                  </a:ext>
                </a:extLst>
              </p:cNvPr>
              <p:cNvGrpSpPr/>
              <p:nvPr/>
            </p:nvGrpSpPr>
            <p:grpSpPr>
              <a:xfrm rot="15561963">
                <a:off x="1448504" y="1385303"/>
                <a:ext cx="166706" cy="246632"/>
                <a:chOff x="2455362" y="2508069"/>
                <a:chExt cx="1418624" cy="2098767"/>
              </a:xfrm>
              <a:noFill/>
            </p:grpSpPr>
            <p:sp>
              <p:nvSpPr>
                <p:cNvPr id="10" name="Oval 9">
                  <a:extLst>
                    <a:ext uri="{FF2B5EF4-FFF2-40B4-BE49-F238E27FC236}">
                      <a16:creationId xmlns:a16="http://schemas.microsoft.com/office/drawing/2014/main" id="{CEC869CE-5AC9-4662-8DB8-3B2A176A9D3C}"/>
                    </a:ext>
                  </a:extLst>
                </p:cNvPr>
                <p:cNvSpPr/>
                <p:nvPr/>
              </p:nvSpPr>
              <p:spPr bwMode="auto">
                <a:xfrm>
                  <a:off x="2555965" y="3148149"/>
                  <a:ext cx="661852" cy="661852"/>
                </a:xfrm>
                <a:prstGeom prst="ellips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1A1A1A"/>
                    </a:solidFill>
                    <a:effectLst/>
                    <a:uLnTx/>
                    <a:uFillTx/>
                    <a:latin typeface="Segoe UI"/>
                    <a:ea typeface="+mn-ea"/>
                    <a:cs typeface="+mn-cs"/>
                  </a:endParaRPr>
                </a:p>
              </p:txBody>
            </p:sp>
            <p:sp>
              <p:nvSpPr>
                <p:cNvPr id="11" name="Oval 10">
                  <a:extLst>
                    <a:ext uri="{FF2B5EF4-FFF2-40B4-BE49-F238E27FC236}">
                      <a16:creationId xmlns:a16="http://schemas.microsoft.com/office/drawing/2014/main" id="{9CECB58C-B983-4C53-AA3C-E73F6091BF2A}"/>
                    </a:ext>
                  </a:extLst>
                </p:cNvPr>
                <p:cNvSpPr/>
                <p:nvPr/>
              </p:nvSpPr>
              <p:spPr bwMode="auto">
                <a:xfrm>
                  <a:off x="2751453" y="2508069"/>
                  <a:ext cx="509452" cy="509452"/>
                </a:xfrm>
                <a:prstGeom prst="ellips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1A1A1A"/>
                    </a:solidFill>
                    <a:effectLst/>
                    <a:uLnTx/>
                    <a:uFillTx/>
                    <a:latin typeface="Segoe UI"/>
                    <a:ea typeface="+mn-ea"/>
                    <a:cs typeface="+mn-cs"/>
                  </a:endParaRPr>
                </a:p>
              </p:txBody>
            </p:sp>
            <p:sp>
              <p:nvSpPr>
                <p:cNvPr id="12" name="Oval 11">
                  <a:extLst>
                    <a:ext uri="{FF2B5EF4-FFF2-40B4-BE49-F238E27FC236}">
                      <a16:creationId xmlns:a16="http://schemas.microsoft.com/office/drawing/2014/main" id="{FA7CCCBB-E684-4780-8E8C-B60A41555C20}"/>
                    </a:ext>
                  </a:extLst>
                </p:cNvPr>
                <p:cNvSpPr/>
                <p:nvPr/>
              </p:nvSpPr>
              <p:spPr bwMode="auto">
                <a:xfrm>
                  <a:off x="2455362" y="4097384"/>
                  <a:ext cx="509452" cy="509452"/>
                </a:xfrm>
                <a:prstGeom prst="ellips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1A1A1A"/>
                    </a:solidFill>
                    <a:effectLst/>
                    <a:uLnTx/>
                    <a:uFillTx/>
                    <a:latin typeface="Segoe UI"/>
                    <a:ea typeface="+mn-ea"/>
                    <a:cs typeface="+mn-cs"/>
                  </a:endParaRPr>
                </a:p>
              </p:txBody>
            </p:sp>
            <p:sp>
              <p:nvSpPr>
                <p:cNvPr id="13" name="Oval 12">
                  <a:extLst>
                    <a:ext uri="{FF2B5EF4-FFF2-40B4-BE49-F238E27FC236}">
                      <a16:creationId xmlns:a16="http://schemas.microsoft.com/office/drawing/2014/main" id="{3BCC9383-63AB-4EBC-AF25-8CABD568232E}"/>
                    </a:ext>
                  </a:extLst>
                </p:cNvPr>
                <p:cNvSpPr/>
                <p:nvPr/>
              </p:nvSpPr>
              <p:spPr bwMode="auto">
                <a:xfrm>
                  <a:off x="3364534" y="3997235"/>
                  <a:ext cx="509452" cy="509452"/>
                </a:xfrm>
                <a:prstGeom prst="ellips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1A1A1A"/>
                    </a:solidFill>
                    <a:effectLst/>
                    <a:uLnTx/>
                    <a:uFillTx/>
                    <a:latin typeface="Segoe UI"/>
                    <a:ea typeface="+mn-ea"/>
                    <a:cs typeface="+mn-cs"/>
                  </a:endParaRPr>
                </a:p>
              </p:txBody>
            </p:sp>
            <p:sp>
              <p:nvSpPr>
                <p:cNvPr id="14" name="Oval 13">
                  <a:extLst>
                    <a:ext uri="{FF2B5EF4-FFF2-40B4-BE49-F238E27FC236}">
                      <a16:creationId xmlns:a16="http://schemas.microsoft.com/office/drawing/2014/main" id="{54B09EFF-6D56-4D06-A930-7D7EE93CB3EF}"/>
                    </a:ext>
                  </a:extLst>
                </p:cNvPr>
                <p:cNvSpPr/>
                <p:nvPr/>
              </p:nvSpPr>
              <p:spPr bwMode="auto">
                <a:xfrm>
                  <a:off x="3472063" y="3228038"/>
                  <a:ext cx="401923" cy="401923"/>
                </a:xfrm>
                <a:prstGeom prst="ellips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1A1A1A"/>
                    </a:solidFill>
                    <a:effectLst/>
                    <a:uLnTx/>
                    <a:uFillTx/>
                    <a:latin typeface="Segoe UI"/>
                    <a:ea typeface="+mn-ea"/>
                    <a:cs typeface="+mn-cs"/>
                  </a:endParaRPr>
                </a:p>
              </p:txBody>
            </p:sp>
            <p:cxnSp>
              <p:nvCxnSpPr>
                <p:cNvPr id="15" name="Straight Connector 14">
                  <a:extLst>
                    <a:ext uri="{FF2B5EF4-FFF2-40B4-BE49-F238E27FC236}">
                      <a16:creationId xmlns:a16="http://schemas.microsoft.com/office/drawing/2014/main" id="{4EAC106A-D803-475F-B3C9-EA1A269A7C74}"/>
                    </a:ext>
                  </a:extLst>
                </p:cNvPr>
                <p:cNvCxnSpPr>
                  <a:cxnSpLocks/>
                </p:cNvCxnSpPr>
                <p:nvPr/>
              </p:nvCxnSpPr>
              <p:spPr>
                <a:xfrm flipV="1">
                  <a:off x="2942697" y="3016434"/>
                  <a:ext cx="22117" cy="132805"/>
                </a:xfrm>
                <a:prstGeom prst="lin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6" name="Straight Connector 15">
                  <a:extLst>
                    <a:ext uri="{FF2B5EF4-FFF2-40B4-BE49-F238E27FC236}">
                      <a16:creationId xmlns:a16="http://schemas.microsoft.com/office/drawing/2014/main" id="{33800FF1-1ABB-4453-A2C9-10C171236865}"/>
                    </a:ext>
                  </a:extLst>
                </p:cNvPr>
                <p:cNvCxnSpPr>
                  <a:cxnSpLocks/>
                  <a:endCxn id="14" idx="2"/>
                </p:cNvCxnSpPr>
                <p:nvPr/>
              </p:nvCxnSpPr>
              <p:spPr>
                <a:xfrm flipV="1">
                  <a:off x="3215578" y="3428999"/>
                  <a:ext cx="256485" cy="27683"/>
                </a:xfrm>
                <a:prstGeom prst="lin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8" name="Straight Connector 17">
                  <a:extLst>
                    <a:ext uri="{FF2B5EF4-FFF2-40B4-BE49-F238E27FC236}">
                      <a16:creationId xmlns:a16="http://schemas.microsoft.com/office/drawing/2014/main" id="{A686AA65-A474-426D-B898-D861B28CD6B3}"/>
                    </a:ext>
                  </a:extLst>
                </p:cNvPr>
                <p:cNvCxnSpPr>
                  <a:cxnSpLocks/>
                </p:cNvCxnSpPr>
                <p:nvPr/>
              </p:nvCxnSpPr>
              <p:spPr>
                <a:xfrm flipH="1">
                  <a:off x="2759561" y="3810001"/>
                  <a:ext cx="58201" cy="287382"/>
                </a:xfrm>
                <a:prstGeom prst="lin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9" name="Straight Connector 18">
                  <a:extLst>
                    <a:ext uri="{FF2B5EF4-FFF2-40B4-BE49-F238E27FC236}">
                      <a16:creationId xmlns:a16="http://schemas.microsoft.com/office/drawing/2014/main" id="{A162F485-4903-43C6-BE33-BB3297C60EFC}"/>
                    </a:ext>
                  </a:extLst>
                </p:cNvPr>
                <p:cNvCxnSpPr>
                  <a:cxnSpLocks/>
                  <a:endCxn id="13" idx="1"/>
                </p:cNvCxnSpPr>
                <p:nvPr/>
              </p:nvCxnSpPr>
              <p:spPr>
                <a:xfrm>
                  <a:off x="3101018" y="3721196"/>
                  <a:ext cx="338124" cy="350647"/>
                </a:xfrm>
                <a:prstGeom prst="line">
                  <a:avLst/>
                </a:pr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grpSp>
          <p:sp>
            <p:nvSpPr>
              <p:cNvPr id="9" name="people_4" title="Icon of a person">
                <a:extLst>
                  <a:ext uri="{FF2B5EF4-FFF2-40B4-BE49-F238E27FC236}">
                    <a16:creationId xmlns:a16="http://schemas.microsoft.com/office/drawing/2014/main" id="{E9A1CC7B-1597-4FB1-8512-A0ECB8EE6C0C}"/>
                  </a:ext>
                </a:extLst>
              </p:cNvPr>
              <p:cNvSpPr>
                <a:spLocks noChangeAspect="1" noEditPoints="1"/>
              </p:cNvSpPr>
              <p:nvPr/>
            </p:nvSpPr>
            <p:spPr bwMode="auto">
              <a:xfrm>
                <a:off x="1235531" y="1490853"/>
                <a:ext cx="186385" cy="208375"/>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20" name="Group 19">
              <a:extLst>
                <a:ext uri="{FF2B5EF4-FFF2-40B4-BE49-F238E27FC236}">
                  <a16:creationId xmlns:a16="http://schemas.microsoft.com/office/drawing/2014/main" id="{A7535284-D51F-4B4A-AF2E-F4CA8872536F}"/>
                </a:ext>
              </a:extLst>
            </p:cNvPr>
            <p:cNvGrpSpPr/>
            <p:nvPr/>
          </p:nvGrpSpPr>
          <p:grpSpPr>
            <a:xfrm>
              <a:off x="7058569" y="3457491"/>
              <a:ext cx="329172" cy="156695"/>
              <a:chOff x="1888502" y="4275809"/>
              <a:chExt cx="1464083" cy="881282"/>
            </a:xfrm>
          </p:grpSpPr>
          <p:sp>
            <p:nvSpPr>
              <p:cNvPr id="21" name="Rectangle 20">
                <a:extLst>
                  <a:ext uri="{FF2B5EF4-FFF2-40B4-BE49-F238E27FC236}">
                    <a16:creationId xmlns:a16="http://schemas.microsoft.com/office/drawing/2014/main" id="{CA03A94F-D8D4-4A44-A003-5C8CA23142F0}"/>
                  </a:ext>
                </a:extLst>
              </p:cNvPr>
              <p:cNvSpPr/>
              <p:nvPr/>
            </p:nvSpPr>
            <p:spPr bwMode="auto">
              <a:xfrm>
                <a:off x="1961243" y="4564743"/>
                <a:ext cx="586014" cy="592348"/>
              </a:xfrm>
              <a:prstGeom prst="rect">
                <a:avLst/>
              </a:prstGeom>
              <a:no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2" name="Straight Connector 21">
                <a:extLst>
                  <a:ext uri="{FF2B5EF4-FFF2-40B4-BE49-F238E27FC236}">
                    <a16:creationId xmlns:a16="http://schemas.microsoft.com/office/drawing/2014/main" id="{8E994C5D-4544-479F-A6B0-F85B32BFCBAD}"/>
                  </a:ext>
                </a:extLst>
              </p:cNvPr>
              <p:cNvCxnSpPr>
                <a:cxnSpLocks/>
              </p:cNvCxnSpPr>
              <p:nvPr/>
            </p:nvCxnSpPr>
            <p:spPr>
              <a:xfrm>
                <a:off x="2766834" y="4568638"/>
                <a:ext cx="585751" cy="0"/>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3DB7030-0975-4052-9007-C0511A31AE49}"/>
                  </a:ext>
                </a:extLst>
              </p:cNvPr>
              <p:cNvCxnSpPr>
                <a:cxnSpLocks/>
              </p:cNvCxnSpPr>
              <p:nvPr/>
            </p:nvCxnSpPr>
            <p:spPr>
              <a:xfrm>
                <a:off x="2766833" y="4865088"/>
                <a:ext cx="585751" cy="0"/>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B5C9A5-B3EB-4390-B603-BFE860634B04}"/>
                  </a:ext>
                </a:extLst>
              </p:cNvPr>
              <p:cNvCxnSpPr>
                <a:cxnSpLocks/>
              </p:cNvCxnSpPr>
              <p:nvPr/>
            </p:nvCxnSpPr>
            <p:spPr>
              <a:xfrm>
                <a:off x="2766833" y="5154450"/>
                <a:ext cx="585751" cy="0"/>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50AA328-9F56-4E6F-B025-8AF4CF9738DA}"/>
                  </a:ext>
                </a:extLst>
              </p:cNvPr>
              <p:cNvCxnSpPr>
                <a:cxnSpLocks/>
              </p:cNvCxnSpPr>
              <p:nvPr/>
            </p:nvCxnSpPr>
            <p:spPr>
              <a:xfrm>
                <a:off x="1888502" y="4275809"/>
                <a:ext cx="1464083" cy="0"/>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200" name="Straight Arrow Connector 199">
              <a:extLst>
                <a:ext uri="{FF2B5EF4-FFF2-40B4-BE49-F238E27FC236}">
                  <a16:creationId xmlns:a16="http://schemas.microsoft.com/office/drawing/2014/main" id="{B42366AF-88B7-41AB-8314-D5ABCCFCE072}"/>
                </a:ext>
              </a:extLst>
            </p:cNvPr>
            <p:cNvCxnSpPr>
              <a:cxnSpLocks/>
            </p:cNvCxnSpPr>
            <p:nvPr/>
          </p:nvCxnSpPr>
          <p:spPr>
            <a:xfrm>
              <a:off x="7568736" y="3508864"/>
              <a:ext cx="311150"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55" name="TextBox 554">
              <a:extLst>
                <a:ext uri="{FF2B5EF4-FFF2-40B4-BE49-F238E27FC236}">
                  <a16:creationId xmlns:a16="http://schemas.microsoft.com/office/drawing/2014/main" id="{F04BD3D8-A3A8-410E-8710-25A8B5065805}"/>
                </a:ext>
              </a:extLst>
            </p:cNvPr>
            <p:cNvSpPr txBox="1"/>
            <p:nvPr/>
          </p:nvSpPr>
          <p:spPr>
            <a:xfrm>
              <a:off x="6584198" y="3927403"/>
              <a:ext cx="1120500"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www.contoso.com</a:t>
              </a:r>
            </a:p>
          </p:txBody>
        </p:sp>
        <p:grpSp>
          <p:nvGrpSpPr>
            <p:cNvPr id="2" name="Group 1">
              <a:extLst>
                <a:ext uri="{FF2B5EF4-FFF2-40B4-BE49-F238E27FC236}">
                  <a16:creationId xmlns:a16="http://schemas.microsoft.com/office/drawing/2014/main" id="{BB08E741-02A8-4D0E-8823-2EDB9A62FCEC}"/>
                </a:ext>
              </a:extLst>
            </p:cNvPr>
            <p:cNvGrpSpPr/>
            <p:nvPr/>
          </p:nvGrpSpPr>
          <p:grpSpPr>
            <a:xfrm>
              <a:off x="8079271" y="3044566"/>
              <a:ext cx="1020542" cy="898684"/>
              <a:chOff x="8335261" y="2999002"/>
              <a:chExt cx="868728" cy="764998"/>
            </a:xfrm>
          </p:grpSpPr>
          <p:sp>
            <p:nvSpPr>
              <p:cNvPr id="28" name="Freeform: Shape 27">
                <a:extLst>
                  <a:ext uri="{FF2B5EF4-FFF2-40B4-BE49-F238E27FC236}">
                    <a16:creationId xmlns:a16="http://schemas.microsoft.com/office/drawing/2014/main" id="{07B58AAA-6647-4F7E-A17E-532918D61EFA}"/>
                  </a:ext>
                </a:extLst>
              </p:cNvPr>
              <p:cNvSpPr/>
              <p:nvPr/>
            </p:nvSpPr>
            <p:spPr>
              <a:xfrm>
                <a:off x="8752180" y="3154916"/>
                <a:ext cx="191888" cy="609084"/>
              </a:xfrm>
              <a:custGeom>
                <a:avLst/>
                <a:gdLst>
                  <a:gd name="connsiteX0" fmla="*/ 22477 w 281925"/>
                  <a:gd name="connsiteY0" fmla="*/ 920 h 894875"/>
                  <a:gd name="connsiteX1" fmla="*/ 270238 w 281925"/>
                  <a:gd name="connsiteY1" fmla="*/ 146448 h 894875"/>
                  <a:gd name="connsiteX2" fmla="*/ 281925 w 281925"/>
                  <a:gd name="connsiteY2" fmla="*/ 163219 h 894875"/>
                  <a:gd name="connsiteX3" fmla="*/ 281925 w 281925"/>
                  <a:gd name="connsiteY3" fmla="*/ 690081 h 894875"/>
                  <a:gd name="connsiteX4" fmla="*/ 281925 w 281925"/>
                  <a:gd name="connsiteY4" fmla="*/ 731686 h 894875"/>
                  <a:gd name="connsiteX5" fmla="*/ 270238 w 281925"/>
                  <a:gd name="connsiteY5" fmla="*/ 748431 h 894875"/>
                  <a:gd name="connsiteX6" fmla="*/ 22477 w 281925"/>
                  <a:gd name="connsiteY6" fmla="*/ 893954 h 894875"/>
                  <a:gd name="connsiteX7" fmla="*/ 0 w 281925"/>
                  <a:gd name="connsiteY7" fmla="*/ 877190 h 894875"/>
                  <a:gd name="connsiteX8" fmla="*/ 0 w 281925"/>
                  <a:gd name="connsiteY8" fmla="*/ 817035 h 894875"/>
                  <a:gd name="connsiteX9" fmla="*/ 66 w 281925"/>
                  <a:gd name="connsiteY9" fmla="*/ 817035 h 894875"/>
                  <a:gd name="connsiteX10" fmla="*/ 66 w 281925"/>
                  <a:gd name="connsiteY10" fmla="*/ 690081 h 894875"/>
                  <a:gd name="connsiteX11" fmla="*/ 66 w 281925"/>
                  <a:gd name="connsiteY11" fmla="*/ 178018 h 894875"/>
                  <a:gd name="connsiteX12" fmla="*/ 0 w 281925"/>
                  <a:gd name="connsiteY12" fmla="*/ 178018 h 894875"/>
                  <a:gd name="connsiteX13" fmla="*/ 0 w 281925"/>
                  <a:gd name="connsiteY13" fmla="*/ 17690 h 894875"/>
                  <a:gd name="connsiteX14" fmla="*/ 22477 w 281925"/>
                  <a:gd name="connsiteY14" fmla="*/ 920 h 89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1925" h="894875">
                    <a:moveTo>
                      <a:pt x="22477" y="920"/>
                    </a:moveTo>
                    <a:lnTo>
                      <a:pt x="270238" y="146448"/>
                    </a:lnTo>
                    <a:cubicBezTo>
                      <a:pt x="277209" y="148855"/>
                      <a:pt x="281925" y="155614"/>
                      <a:pt x="281925" y="163219"/>
                    </a:cubicBezTo>
                    <a:lnTo>
                      <a:pt x="281925" y="690081"/>
                    </a:lnTo>
                    <a:lnTo>
                      <a:pt x="281925" y="731686"/>
                    </a:lnTo>
                    <a:cubicBezTo>
                      <a:pt x="281925" y="739287"/>
                      <a:pt x="277209" y="746050"/>
                      <a:pt x="270238" y="748431"/>
                    </a:cubicBezTo>
                    <a:lnTo>
                      <a:pt x="22477" y="893954"/>
                    </a:lnTo>
                    <a:cubicBezTo>
                      <a:pt x="11431" y="897773"/>
                      <a:pt x="0" y="889249"/>
                      <a:pt x="0" y="877190"/>
                    </a:cubicBezTo>
                    <a:lnTo>
                      <a:pt x="0" y="817035"/>
                    </a:lnTo>
                    <a:lnTo>
                      <a:pt x="66" y="817035"/>
                    </a:lnTo>
                    <a:lnTo>
                      <a:pt x="66" y="690081"/>
                    </a:lnTo>
                    <a:lnTo>
                      <a:pt x="66" y="178018"/>
                    </a:lnTo>
                    <a:lnTo>
                      <a:pt x="0" y="178018"/>
                    </a:lnTo>
                    <a:lnTo>
                      <a:pt x="0" y="17690"/>
                    </a:lnTo>
                    <a:cubicBezTo>
                      <a:pt x="0" y="5630"/>
                      <a:pt x="11431" y="-2895"/>
                      <a:pt x="22477" y="920"/>
                    </a:cubicBezTo>
                    <a:close/>
                  </a:path>
                </a:pathLst>
              </a:cu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593D96AA-BC03-40B3-A722-06BF1030782A}"/>
                  </a:ext>
                </a:extLst>
              </p:cNvPr>
              <p:cNvSpPr/>
              <p:nvPr/>
            </p:nvSpPr>
            <p:spPr>
              <a:xfrm>
                <a:off x="8645660" y="3276082"/>
                <a:ext cx="106521" cy="348528"/>
              </a:xfrm>
              <a:custGeom>
                <a:avLst/>
                <a:gdLst>
                  <a:gd name="connsiteX0" fmla="*/ 0 w 156502"/>
                  <a:gd name="connsiteY0" fmla="*/ 0 h 512063"/>
                  <a:gd name="connsiteX1" fmla="*/ 156502 w 156502"/>
                  <a:gd name="connsiteY1" fmla="*/ 0 h 512063"/>
                  <a:gd name="connsiteX2" fmla="*/ 156502 w 156502"/>
                  <a:gd name="connsiteY2" fmla="*/ 512063 h 512063"/>
                  <a:gd name="connsiteX3" fmla="*/ 0 w 156502"/>
                  <a:gd name="connsiteY3" fmla="*/ 512063 h 512063"/>
                  <a:gd name="connsiteX4" fmla="*/ 0 w 156502"/>
                  <a:gd name="connsiteY4" fmla="*/ 0 h 512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02" h="512063">
                    <a:moveTo>
                      <a:pt x="0" y="0"/>
                    </a:moveTo>
                    <a:lnTo>
                      <a:pt x="156502" y="0"/>
                    </a:lnTo>
                    <a:lnTo>
                      <a:pt x="156502" y="512063"/>
                    </a:lnTo>
                    <a:lnTo>
                      <a:pt x="0" y="512063"/>
                    </a:lnTo>
                    <a:lnTo>
                      <a:pt x="0" y="0"/>
                    </a:lnTo>
                    <a:close/>
                  </a:path>
                </a:pathLst>
              </a:custGeom>
              <a:solidFill>
                <a:srgbClr val="FFFF99"/>
              </a:solidFill>
              <a:ln w="285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FADB657E-E185-4E0B-B6A7-AD61093E14C2}"/>
                  </a:ext>
                </a:extLst>
              </p:cNvPr>
              <p:cNvSpPr/>
              <p:nvPr/>
            </p:nvSpPr>
            <p:spPr>
              <a:xfrm>
                <a:off x="8335261" y="2999002"/>
                <a:ext cx="868728" cy="625608"/>
              </a:xfrm>
              <a:custGeom>
                <a:avLst/>
                <a:gdLst>
                  <a:gd name="connsiteX0" fmla="*/ 510540 w 1276350"/>
                  <a:gd name="connsiteY0" fmla="*/ 0 h 919153"/>
                  <a:gd name="connsiteX1" fmla="*/ 773140 w 1276350"/>
                  <a:gd name="connsiteY1" fmla="*/ 129501 h 919153"/>
                  <a:gd name="connsiteX2" fmla="*/ 893445 w 1276350"/>
                  <a:gd name="connsiteY2" fmla="*/ 102131 h 919153"/>
                  <a:gd name="connsiteX3" fmla="*/ 1174242 w 1276350"/>
                  <a:gd name="connsiteY3" fmla="*/ 382972 h 919153"/>
                  <a:gd name="connsiteX4" fmla="*/ 1154325 w 1276350"/>
                  <a:gd name="connsiteY4" fmla="*/ 486434 h 919153"/>
                  <a:gd name="connsiteX5" fmla="*/ 1276350 w 1276350"/>
                  <a:gd name="connsiteY5" fmla="*/ 689365 h 919153"/>
                  <a:gd name="connsiteX6" fmla="*/ 1046607 w 1276350"/>
                  <a:gd name="connsiteY6" fmla="*/ 919153 h 919153"/>
                  <a:gd name="connsiteX7" fmla="*/ 894469 w 1276350"/>
                  <a:gd name="connsiteY7" fmla="*/ 919153 h 919153"/>
                  <a:gd name="connsiteX8" fmla="*/ 894469 w 1276350"/>
                  <a:gd name="connsiteY8" fmla="*/ 392291 h 919153"/>
                  <a:gd name="connsiteX9" fmla="*/ 882782 w 1276350"/>
                  <a:gd name="connsiteY9" fmla="*/ 375520 h 919153"/>
                  <a:gd name="connsiteX10" fmla="*/ 635021 w 1276350"/>
                  <a:gd name="connsiteY10" fmla="*/ 229992 h 919153"/>
                  <a:gd name="connsiteX11" fmla="*/ 612544 w 1276350"/>
                  <a:gd name="connsiteY11" fmla="*/ 246762 h 919153"/>
                  <a:gd name="connsiteX12" fmla="*/ 612544 w 1276350"/>
                  <a:gd name="connsiteY12" fmla="*/ 407090 h 919153"/>
                  <a:gd name="connsiteX13" fmla="*/ 456042 w 1276350"/>
                  <a:gd name="connsiteY13" fmla="*/ 407090 h 919153"/>
                  <a:gd name="connsiteX14" fmla="*/ 456042 w 1276350"/>
                  <a:gd name="connsiteY14" fmla="*/ 919153 h 919153"/>
                  <a:gd name="connsiteX15" fmla="*/ 280797 w 1276350"/>
                  <a:gd name="connsiteY15" fmla="*/ 919153 h 919153"/>
                  <a:gd name="connsiteX16" fmla="*/ 0 w 1276350"/>
                  <a:gd name="connsiteY16" fmla="*/ 638312 h 919153"/>
                  <a:gd name="connsiteX17" fmla="*/ 181892 w 1276350"/>
                  <a:gd name="connsiteY17" fmla="*/ 375700 h 919153"/>
                  <a:gd name="connsiteX18" fmla="*/ 178689 w 1276350"/>
                  <a:gd name="connsiteY18" fmla="*/ 331920 h 919153"/>
                  <a:gd name="connsiteX19" fmla="*/ 510540 w 1276350"/>
                  <a:gd name="connsiteY19" fmla="*/ 0 h 91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6350" h="919153">
                    <a:moveTo>
                      <a:pt x="510540" y="0"/>
                    </a:moveTo>
                    <a:cubicBezTo>
                      <a:pt x="617543" y="0"/>
                      <a:pt x="712449" y="50874"/>
                      <a:pt x="773140" y="129501"/>
                    </a:cubicBezTo>
                    <a:cubicBezTo>
                      <a:pt x="809636" y="112142"/>
                      <a:pt x="850336" y="102131"/>
                      <a:pt x="893445" y="102131"/>
                    </a:cubicBezTo>
                    <a:cubicBezTo>
                      <a:pt x="1048531" y="102131"/>
                      <a:pt x="1174242" y="227868"/>
                      <a:pt x="1174242" y="382972"/>
                    </a:cubicBezTo>
                    <a:cubicBezTo>
                      <a:pt x="1174242" y="419559"/>
                      <a:pt x="1167041" y="454379"/>
                      <a:pt x="1154325" y="486434"/>
                    </a:cubicBezTo>
                    <a:cubicBezTo>
                      <a:pt x="1226887" y="525069"/>
                      <a:pt x="1276350" y="601392"/>
                      <a:pt x="1276350" y="689365"/>
                    </a:cubicBezTo>
                    <a:cubicBezTo>
                      <a:pt x="1276350" y="816280"/>
                      <a:pt x="1173499" y="919153"/>
                      <a:pt x="1046607" y="919153"/>
                    </a:cubicBezTo>
                    <a:lnTo>
                      <a:pt x="894469" y="919153"/>
                    </a:lnTo>
                    <a:lnTo>
                      <a:pt x="894469" y="392291"/>
                    </a:lnTo>
                    <a:cubicBezTo>
                      <a:pt x="894469" y="384686"/>
                      <a:pt x="889753" y="377927"/>
                      <a:pt x="882782" y="375520"/>
                    </a:cubicBezTo>
                    <a:lnTo>
                      <a:pt x="635021" y="229992"/>
                    </a:lnTo>
                    <a:cubicBezTo>
                      <a:pt x="623975" y="226177"/>
                      <a:pt x="612544" y="234702"/>
                      <a:pt x="612544" y="246762"/>
                    </a:cubicBezTo>
                    <a:lnTo>
                      <a:pt x="612544" y="407090"/>
                    </a:lnTo>
                    <a:lnTo>
                      <a:pt x="456042" y="407090"/>
                    </a:lnTo>
                    <a:lnTo>
                      <a:pt x="456042" y="919153"/>
                    </a:lnTo>
                    <a:lnTo>
                      <a:pt x="280797" y="919153"/>
                    </a:lnTo>
                    <a:cubicBezTo>
                      <a:pt x="125713" y="919153"/>
                      <a:pt x="0" y="793416"/>
                      <a:pt x="0" y="638312"/>
                    </a:cubicBezTo>
                    <a:cubicBezTo>
                      <a:pt x="0" y="518054"/>
                      <a:pt x="75684" y="415769"/>
                      <a:pt x="181892" y="375700"/>
                    </a:cubicBezTo>
                    <a:cubicBezTo>
                      <a:pt x="180022" y="361338"/>
                      <a:pt x="178689" y="346795"/>
                      <a:pt x="178689" y="331920"/>
                    </a:cubicBezTo>
                    <a:cubicBezTo>
                      <a:pt x="178689" y="148600"/>
                      <a:pt x="327264" y="0"/>
                      <a:pt x="510540" y="0"/>
                    </a:cubicBezTo>
                    <a:close/>
                  </a:path>
                </a:pathLst>
              </a:custGeom>
              <a:solidFill>
                <a:srgbClr val="FFFFFF"/>
              </a:solidFill>
              <a:ln w="285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189" name="Rectangle 188">
              <a:extLst>
                <a:ext uri="{FF2B5EF4-FFF2-40B4-BE49-F238E27FC236}">
                  <a16:creationId xmlns:a16="http://schemas.microsoft.com/office/drawing/2014/main" id="{0805491D-46F5-4070-8866-26ACB326599B}"/>
                </a:ext>
              </a:extLst>
            </p:cNvPr>
            <p:cNvSpPr/>
            <p:nvPr/>
          </p:nvSpPr>
          <p:spPr bwMode="auto">
            <a:xfrm>
              <a:off x="9815971" y="4383837"/>
              <a:ext cx="1884889" cy="1364911"/>
            </a:xfrm>
            <a:prstGeom prst="rect">
              <a:avLst/>
            </a:prstGeom>
            <a:solidFill>
              <a:schemeClr val="bg1"/>
            </a:solidFill>
            <a:ln w="19050">
              <a:solidFill>
                <a:schemeClr val="bg1">
                  <a:lumMod val="65000"/>
                </a:schemeClr>
              </a:solidFill>
              <a:prstDash val="sysDash"/>
            </a:ln>
          </p:spPr>
          <p:txBody>
            <a:bodyPr lIns="179285" tIns="143428" rIns="179285" bIns="143428" anchor="t" anchorCtr="0"/>
            <a:lstStyle/>
            <a:p>
              <a:pPr marL="0" marR="0" lvl="0" indent="0" algn="ctr" defTabSz="93205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a:gsLst>
                    <a:gs pos="1250">
                      <a:srgbClr val="353535"/>
                    </a:gs>
                    <a:gs pos="100000">
                      <a:srgbClr val="353535"/>
                    </a:gs>
                  </a:gsLst>
                  <a:lin ang="5400000" scaled="0"/>
                </a:gradFill>
                <a:effectLst/>
                <a:uLnTx/>
                <a:uFillTx/>
                <a:latin typeface="Segoe UI Semilight"/>
                <a:ea typeface="MS PGothic" pitchFamily="34" charset="-128"/>
                <a:cs typeface="+mn-cs"/>
              </a:endParaRPr>
            </a:p>
          </p:txBody>
        </p:sp>
        <p:sp>
          <p:nvSpPr>
            <p:cNvPr id="204" name="Data &amp; AI" title="Icon of several circles connected to eachother by lines">
              <a:extLst>
                <a:ext uri="{FF2B5EF4-FFF2-40B4-BE49-F238E27FC236}">
                  <a16:creationId xmlns:a16="http://schemas.microsoft.com/office/drawing/2014/main" id="{F7491BD5-1A89-49BD-86B5-64212CA042F7}"/>
                </a:ext>
              </a:extLst>
            </p:cNvPr>
            <p:cNvSpPr>
              <a:spLocks noChangeAspect="1" noEditPoints="1"/>
            </p:cNvSpPr>
            <p:nvPr/>
          </p:nvSpPr>
          <p:spPr bwMode="auto">
            <a:xfrm>
              <a:off x="8832110" y="6096910"/>
              <a:ext cx="315648" cy="251630"/>
            </a:xfrm>
            <a:custGeom>
              <a:avLst/>
              <a:gdLst>
                <a:gd name="T0" fmla="*/ 465 w 706"/>
                <a:gd name="T1" fmla="*/ 76 h 564"/>
                <a:gd name="T2" fmla="*/ 465 w 706"/>
                <a:gd name="T3" fmla="*/ 0 h 564"/>
                <a:gd name="T4" fmla="*/ 668 w 706"/>
                <a:gd name="T5" fmla="*/ 138 h 564"/>
                <a:gd name="T6" fmla="*/ 668 w 706"/>
                <a:gd name="T7" fmla="*/ 214 h 564"/>
                <a:gd name="T8" fmla="*/ 668 w 706"/>
                <a:gd name="T9" fmla="*/ 138 h 564"/>
                <a:gd name="T10" fmla="*/ 454 w 706"/>
                <a:gd name="T11" fmla="*/ 314 h 564"/>
                <a:gd name="T12" fmla="*/ 530 w 706"/>
                <a:gd name="T13" fmla="*/ 314 h 564"/>
                <a:gd name="T14" fmla="*/ 637 w 706"/>
                <a:gd name="T15" fmla="*/ 422 h 564"/>
                <a:gd name="T16" fmla="*/ 637 w 706"/>
                <a:gd name="T17" fmla="*/ 499 h 564"/>
                <a:gd name="T18" fmla="*/ 637 w 706"/>
                <a:gd name="T19" fmla="*/ 422 h 564"/>
                <a:gd name="T20" fmla="*/ 282 w 706"/>
                <a:gd name="T21" fmla="*/ 526 h 564"/>
                <a:gd name="T22" fmla="*/ 358 w 706"/>
                <a:gd name="T23" fmla="*/ 526 h 564"/>
                <a:gd name="T24" fmla="*/ 38 w 706"/>
                <a:gd name="T25" fmla="*/ 338 h 564"/>
                <a:gd name="T26" fmla="*/ 38 w 706"/>
                <a:gd name="T27" fmla="*/ 415 h 564"/>
                <a:gd name="T28" fmla="*/ 38 w 706"/>
                <a:gd name="T29" fmla="*/ 338 h 564"/>
                <a:gd name="T30" fmla="*/ 258 w 706"/>
                <a:gd name="T31" fmla="*/ 205 h 564"/>
                <a:gd name="T32" fmla="*/ 334 w 706"/>
                <a:gd name="T33" fmla="*/ 205 h 564"/>
                <a:gd name="T34" fmla="*/ 120 w 706"/>
                <a:gd name="T35" fmla="*/ 75 h 564"/>
                <a:gd name="T36" fmla="*/ 120 w 706"/>
                <a:gd name="T37" fmla="*/ 152 h 564"/>
                <a:gd name="T38" fmla="*/ 120 w 706"/>
                <a:gd name="T39" fmla="*/ 75 h 564"/>
                <a:gd name="T40" fmla="*/ 258 w 706"/>
                <a:gd name="T41" fmla="*/ 188 h 564"/>
                <a:gd name="T42" fmla="*/ 460 w 706"/>
                <a:gd name="T43" fmla="*/ 294 h 564"/>
                <a:gd name="T44" fmla="*/ 76 w 706"/>
                <a:gd name="T45" fmla="*/ 376 h 564"/>
                <a:gd name="T46" fmla="*/ 288 w 706"/>
                <a:gd name="T47" fmla="*/ 505 h 564"/>
                <a:gd name="T48" fmla="*/ 603 w 706"/>
                <a:gd name="T49" fmla="*/ 479 h 564"/>
                <a:gd name="T50" fmla="*/ 159 w 706"/>
                <a:gd name="T51" fmla="*/ 104 h 564"/>
                <a:gd name="T52" fmla="*/ 637 w 706"/>
                <a:gd name="T53" fmla="*/ 151 h 564"/>
                <a:gd name="T54" fmla="*/ 523 w 706"/>
                <a:gd name="T55" fmla="*/ 291 h 564"/>
                <a:gd name="T56" fmla="*/ 465 w 706"/>
                <a:gd name="T57" fmla="*/ 347 h 564"/>
                <a:gd name="T58" fmla="*/ 334 w 706"/>
                <a:gd name="T59" fmla="*/ 490 h 564"/>
                <a:gd name="T60" fmla="*/ 320 w 706"/>
                <a:gd name="T61" fmla="*/ 488 h 564"/>
                <a:gd name="T62" fmla="*/ 134 w 706"/>
                <a:gd name="T63" fmla="*/ 149 h 564"/>
                <a:gd name="T64" fmla="*/ 438 w 706"/>
                <a:gd name="T65" fmla="*/ 65 h 564"/>
                <a:gd name="T66" fmla="*/ 624 w 706"/>
                <a:gd name="T67" fmla="*/ 425 h 564"/>
                <a:gd name="T68" fmla="*/ 603 w 706"/>
                <a:gd name="T69" fmla="*/ 43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6" h="564">
                  <a:moveTo>
                    <a:pt x="503" y="38"/>
                  </a:moveTo>
                  <a:cubicBezTo>
                    <a:pt x="503" y="59"/>
                    <a:pt x="486" y="76"/>
                    <a:pt x="465" y="76"/>
                  </a:cubicBezTo>
                  <a:cubicBezTo>
                    <a:pt x="444" y="76"/>
                    <a:pt x="427" y="59"/>
                    <a:pt x="427" y="38"/>
                  </a:cubicBezTo>
                  <a:cubicBezTo>
                    <a:pt x="427" y="17"/>
                    <a:pt x="444" y="0"/>
                    <a:pt x="465" y="0"/>
                  </a:cubicBezTo>
                  <a:cubicBezTo>
                    <a:pt x="486" y="0"/>
                    <a:pt x="503" y="17"/>
                    <a:pt x="503" y="38"/>
                  </a:cubicBezTo>
                  <a:close/>
                  <a:moveTo>
                    <a:pt x="668" y="138"/>
                  </a:moveTo>
                  <a:cubicBezTo>
                    <a:pt x="647" y="138"/>
                    <a:pt x="630" y="155"/>
                    <a:pt x="630" y="176"/>
                  </a:cubicBezTo>
                  <a:cubicBezTo>
                    <a:pt x="630" y="197"/>
                    <a:pt x="647" y="214"/>
                    <a:pt x="668" y="214"/>
                  </a:cubicBezTo>
                  <a:cubicBezTo>
                    <a:pt x="689" y="214"/>
                    <a:pt x="706" y="197"/>
                    <a:pt x="706" y="176"/>
                  </a:cubicBezTo>
                  <a:cubicBezTo>
                    <a:pt x="706" y="155"/>
                    <a:pt x="689" y="138"/>
                    <a:pt x="668" y="138"/>
                  </a:cubicBezTo>
                  <a:close/>
                  <a:moveTo>
                    <a:pt x="492" y="276"/>
                  </a:moveTo>
                  <a:cubicBezTo>
                    <a:pt x="471" y="276"/>
                    <a:pt x="454" y="293"/>
                    <a:pt x="454" y="314"/>
                  </a:cubicBezTo>
                  <a:cubicBezTo>
                    <a:pt x="454" y="335"/>
                    <a:pt x="471" y="352"/>
                    <a:pt x="492" y="352"/>
                  </a:cubicBezTo>
                  <a:cubicBezTo>
                    <a:pt x="513" y="352"/>
                    <a:pt x="530" y="335"/>
                    <a:pt x="530" y="314"/>
                  </a:cubicBezTo>
                  <a:cubicBezTo>
                    <a:pt x="530" y="293"/>
                    <a:pt x="513" y="276"/>
                    <a:pt x="492" y="276"/>
                  </a:cubicBezTo>
                  <a:close/>
                  <a:moveTo>
                    <a:pt x="637" y="422"/>
                  </a:moveTo>
                  <a:cubicBezTo>
                    <a:pt x="616" y="422"/>
                    <a:pt x="599" y="440"/>
                    <a:pt x="599" y="461"/>
                  </a:cubicBezTo>
                  <a:cubicBezTo>
                    <a:pt x="599" y="482"/>
                    <a:pt x="616" y="499"/>
                    <a:pt x="637" y="499"/>
                  </a:cubicBezTo>
                  <a:cubicBezTo>
                    <a:pt x="658" y="499"/>
                    <a:pt x="675" y="482"/>
                    <a:pt x="675" y="461"/>
                  </a:cubicBezTo>
                  <a:cubicBezTo>
                    <a:pt x="675" y="440"/>
                    <a:pt x="658" y="422"/>
                    <a:pt x="637" y="422"/>
                  </a:cubicBezTo>
                  <a:close/>
                  <a:moveTo>
                    <a:pt x="320" y="488"/>
                  </a:moveTo>
                  <a:cubicBezTo>
                    <a:pt x="299" y="488"/>
                    <a:pt x="282" y="505"/>
                    <a:pt x="282" y="526"/>
                  </a:cubicBezTo>
                  <a:cubicBezTo>
                    <a:pt x="282" y="547"/>
                    <a:pt x="299" y="564"/>
                    <a:pt x="320" y="564"/>
                  </a:cubicBezTo>
                  <a:cubicBezTo>
                    <a:pt x="341" y="564"/>
                    <a:pt x="358" y="547"/>
                    <a:pt x="358" y="526"/>
                  </a:cubicBezTo>
                  <a:cubicBezTo>
                    <a:pt x="358" y="505"/>
                    <a:pt x="341" y="488"/>
                    <a:pt x="320" y="488"/>
                  </a:cubicBezTo>
                  <a:close/>
                  <a:moveTo>
                    <a:pt x="38" y="338"/>
                  </a:moveTo>
                  <a:cubicBezTo>
                    <a:pt x="17" y="338"/>
                    <a:pt x="0" y="355"/>
                    <a:pt x="0" y="376"/>
                  </a:cubicBezTo>
                  <a:cubicBezTo>
                    <a:pt x="0" y="398"/>
                    <a:pt x="17" y="415"/>
                    <a:pt x="38" y="415"/>
                  </a:cubicBezTo>
                  <a:cubicBezTo>
                    <a:pt x="59" y="415"/>
                    <a:pt x="76" y="398"/>
                    <a:pt x="76" y="376"/>
                  </a:cubicBezTo>
                  <a:cubicBezTo>
                    <a:pt x="76" y="355"/>
                    <a:pt x="59" y="338"/>
                    <a:pt x="38" y="338"/>
                  </a:cubicBezTo>
                  <a:close/>
                  <a:moveTo>
                    <a:pt x="296" y="167"/>
                  </a:moveTo>
                  <a:cubicBezTo>
                    <a:pt x="275" y="167"/>
                    <a:pt x="258" y="184"/>
                    <a:pt x="258" y="205"/>
                  </a:cubicBezTo>
                  <a:cubicBezTo>
                    <a:pt x="258" y="226"/>
                    <a:pt x="275" y="243"/>
                    <a:pt x="296" y="243"/>
                  </a:cubicBezTo>
                  <a:cubicBezTo>
                    <a:pt x="317" y="243"/>
                    <a:pt x="334" y="226"/>
                    <a:pt x="334" y="205"/>
                  </a:cubicBezTo>
                  <a:cubicBezTo>
                    <a:pt x="334" y="184"/>
                    <a:pt x="317" y="167"/>
                    <a:pt x="296" y="167"/>
                  </a:cubicBezTo>
                  <a:close/>
                  <a:moveTo>
                    <a:pt x="120" y="75"/>
                  </a:moveTo>
                  <a:cubicBezTo>
                    <a:pt x="99" y="75"/>
                    <a:pt x="82" y="93"/>
                    <a:pt x="82" y="114"/>
                  </a:cubicBezTo>
                  <a:cubicBezTo>
                    <a:pt x="82" y="135"/>
                    <a:pt x="99" y="152"/>
                    <a:pt x="120" y="152"/>
                  </a:cubicBezTo>
                  <a:cubicBezTo>
                    <a:pt x="142" y="152"/>
                    <a:pt x="159" y="135"/>
                    <a:pt x="159" y="114"/>
                  </a:cubicBezTo>
                  <a:cubicBezTo>
                    <a:pt x="159" y="93"/>
                    <a:pt x="142" y="75"/>
                    <a:pt x="120" y="75"/>
                  </a:cubicBezTo>
                  <a:close/>
                  <a:moveTo>
                    <a:pt x="153" y="133"/>
                  </a:moveTo>
                  <a:cubicBezTo>
                    <a:pt x="258" y="188"/>
                    <a:pt x="258" y="188"/>
                    <a:pt x="258" y="188"/>
                  </a:cubicBezTo>
                  <a:moveTo>
                    <a:pt x="328" y="225"/>
                  </a:moveTo>
                  <a:cubicBezTo>
                    <a:pt x="460" y="294"/>
                    <a:pt x="460" y="294"/>
                    <a:pt x="460" y="294"/>
                  </a:cubicBezTo>
                  <a:moveTo>
                    <a:pt x="454" y="314"/>
                  </a:moveTo>
                  <a:cubicBezTo>
                    <a:pt x="76" y="376"/>
                    <a:pt x="76" y="376"/>
                    <a:pt x="76" y="376"/>
                  </a:cubicBezTo>
                  <a:moveTo>
                    <a:pt x="71" y="395"/>
                  </a:moveTo>
                  <a:cubicBezTo>
                    <a:pt x="288" y="505"/>
                    <a:pt x="288" y="505"/>
                    <a:pt x="288" y="505"/>
                  </a:cubicBezTo>
                  <a:moveTo>
                    <a:pt x="358" y="526"/>
                  </a:moveTo>
                  <a:cubicBezTo>
                    <a:pt x="603" y="479"/>
                    <a:pt x="603" y="479"/>
                    <a:pt x="603" y="479"/>
                  </a:cubicBezTo>
                  <a:moveTo>
                    <a:pt x="427" y="38"/>
                  </a:moveTo>
                  <a:cubicBezTo>
                    <a:pt x="159" y="104"/>
                    <a:pt x="159" y="104"/>
                    <a:pt x="159" y="104"/>
                  </a:cubicBezTo>
                  <a:moveTo>
                    <a:pt x="497" y="59"/>
                  </a:moveTo>
                  <a:cubicBezTo>
                    <a:pt x="637" y="151"/>
                    <a:pt x="637" y="151"/>
                    <a:pt x="637" y="151"/>
                  </a:cubicBezTo>
                  <a:moveTo>
                    <a:pt x="637" y="198"/>
                  </a:moveTo>
                  <a:cubicBezTo>
                    <a:pt x="523" y="291"/>
                    <a:pt x="523" y="291"/>
                    <a:pt x="523" y="291"/>
                  </a:cubicBezTo>
                  <a:moveTo>
                    <a:pt x="346" y="497"/>
                  </a:moveTo>
                  <a:cubicBezTo>
                    <a:pt x="465" y="347"/>
                    <a:pt x="465" y="347"/>
                    <a:pt x="465" y="347"/>
                  </a:cubicBezTo>
                  <a:moveTo>
                    <a:pt x="447" y="76"/>
                  </a:moveTo>
                  <a:cubicBezTo>
                    <a:pt x="334" y="490"/>
                    <a:pt x="334" y="490"/>
                    <a:pt x="334" y="490"/>
                  </a:cubicBezTo>
                  <a:moveTo>
                    <a:pt x="296" y="243"/>
                  </a:moveTo>
                  <a:cubicBezTo>
                    <a:pt x="320" y="488"/>
                    <a:pt x="320" y="488"/>
                    <a:pt x="320" y="488"/>
                  </a:cubicBezTo>
                  <a:moveTo>
                    <a:pt x="305" y="488"/>
                  </a:moveTo>
                  <a:cubicBezTo>
                    <a:pt x="134" y="149"/>
                    <a:pt x="134" y="149"/>
                    <a:pt x="134" y="149"/>
                  </a:cubicBezTo>
                  <a:moveTo>
                    <a:pt x="323" y="179"/>
                  </a:moveTo>
                  <a:cubicBezTo>
                    <a:pt x="438" y="65"/>
                    <a:pt x="438" y="65"/>
                    <a:pt x="438" y="65"/>
                  </a:cubicBezTo>
                  <a:moveTo>
                    <a:pt x="481" y="76"/>
                  </a:moveTo>
                  <a:cubicBezTo>
                    <a:pt x="624" y="425"/>
                    <a:pt x="624" y="425"/>
                    <a:pt x="624" y="425"/>
                  </a:cubicBezTo>
                  <a:moveTo>
                    <a:pt x="514" y="347"/>
                  </a:moveTo>
                  <a:cubicBezTo>
                    <a:pt x="603" y="434"/>
                    <a:pt x="603" y="434"/>
                    <a:pt x="603" y="434"/>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06" name="Rectangle 205">
              <a:extLst>
                <a:ext uri="{FF2B5EF4-FFF2-40B4-BE49-F238E27FC236}">
                  <a16:creationId xmlns:a16="http://schemas.microsoft.com/office/drawing/2014/main" id="{EE00F3CE-201F-458C-A5A2-D99FA27ADE9A}"/>
                </a:ext>
              </a:extLst>
            </p:cNvPr>
            <p:cNvSpPr/>
            <p:nvPr/>
          </p:nvSpPr>
          <p:spPr>
            <a:xfrm>
              <a:off x="9124631" y="6094624"/>
              <a:ext cx="1888566"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Microsoft Global Network</a:t>
              </a:r>
            </a:p>
          </p:txBody>
        </p:sp>
        <p:grpSp>
          <p:nvGrpSpPr>
            <p:cNvPr id="211" name="Group 210">
              <a:extLst>
                <a:ext uri="{FF2B5EF4-FFF2-40B4-BE49-F238E27FC236}">
                  <a16:creationId xmlns:a16="http://schemas.microsoft.com/office/drawing/2014/main" id="{89D6160C-82C2-4E50-AFBA-18CD863C25EE}"/>
                </a:ext>
              </a:extLst>
            </p:cNvPr>
            <p:cNvGrpSpPr/>
            <p:nvPr/>
          </p:nvGrpSpPr>
          <p:grpSpPr>
            <a:xfrm>
              <a:off x="8035728" y="2490640"/>
              <a:ext cx="358737" cy="455048"/>
              <a:chOff x="7251672" y="1812239"/>
              <a:chExt cx="615460" cy="780697"/>
            </a:xfrm>
          </p:grpSpPr>
          <p:sp>
            <p:nvSpPr>
              <p:cNvPr id="207" name="Freeform: Shape 206">
                <a:extLst>
                  <a:ext uri="{FF2B5EF4-FFF2-40B4-BE49-F238E27FC236}">
                    <a16:creationId xmlns:a16="http://schemas.microsoft.com/office/drawing/2014/main" id="{3115B517-E0A8-46CE-A633-6482794E7E12}"/>
                  </a:ext>
                </a:extLst>
              </p:cNvPr>
              <p:cNvSpPr/>
              <p:nvPr/>
            </p:nvSpPr>
            <p:spPr bwMode="auto">
              <a:xfrm>
                <a:off x="7619085" y="2258771"/>
                <a:ext cx="137433" cy="166007"/>
              </a:xfrm>
              <a:custGeom>
                <a:avLst/>
                <a:gdLst>
                  <a:gd name="connsiteX0" fmla="*/ 1361 w 137433"/>
                  <a:gd name="connsiteY0" fmla="*/ 163286 h 166007"/>
                  <a:gd name="connsiteX1" fmla="*/ 10886 w 137433"/>
                  <a:gd name="connsiteY1" fmla="*/ 83004 h 166007"/>
                  <a:gd name="connsiteX2" fmla="*/ 0 w 137433"/>
                  <a:gd name="connsiteY2" fmla="*/ 0 h 166007"/>
                  <a:gd name="connsiteX3" fmla="*/ 123825 w 137433"/>
                  <a:gd name="connsiteY3" fmla="*/ 2722 h 166007"/>
                  <a:gd name="connsiteX4" fmla="*/ 137433 w 137433"/>
                  <a:gd name="connsiteY4" fmla="*/ 84365 h 166007"/>
                  <a:gd name="connsiteX5" fmla="*/ 123825 w 137433"/>
                  <a:gd name="connsiteY5" fmla="*/ 166007 h 166007"/>
                  <a:gd name="connsiteX6" fmla="*/ 1361 w 137433"/>
                  <a:gd name="connsiteY6" fmla="*/ 163286 h 16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433" h="166007">
                    <a:moveTo>
                      <a:pt x="1361" y="163286"/>
                    </a:moveTo>
                    <a:lnTo>
                      <a:pt x="10886" y="83004"/>
                    </a:lnTo>
                    <a:lnTo>
                      <a:pt x="0" y="0"/>
                    </a:lnTo>
                    <a:lnTo>
                      <a:pt x="123825" y="2722"/>
                    </a:lnTo>
                    <a:lnTo>
                      <a:pt x="137433" y="84365"/>
                    </a:lnTo>
                    <a:lnTo>
                      <a:pt x="123825" y="166007"/>
                    </a:lnTo>
                    <a:lnTo>
                      <a:pt x="1361" y="163286"/>
                    </a:ln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08" name="Group 207">
                <a:extLst>
                  <a:ext uri="{FF2B5EF4-FFF2-40B4-BE49-F238E27FC236}">
                    <a16:creationId xmlns:a16="http://schemas.microsoft.com/office/drawing/2014/main" id="{34E534A4-21BC-456D-BB13-F8D1115DF036}"/>
                  </a:ext>
                </a:extLst>
              </p:cNvPr>
              <p:cNvGrpSpPr/>
              <p:nvPr/>
            </p:nvGrpSpPr>
            <p:grpSpPr>
              <a:xfrm>
                <a:off x="7251672" y="1812239"/>
                <a:ext cx="615460" cy="780697"/>
                <a:chOff x="2873410" y="1740454"/>
                <a:chExt cx="514115" cy="652143"/>
              </a:xfrm>
            </p:grpSpPr>
            <p:sp>
              <p:nvSpPr>
                <p:cNvPr id="209" name="globe_2" title="Icon of a sphere made of lines">
                  <a:extLst>
                    <a:ext uri="{FF2B5EF4-FFF2-40B4-BE49-F238E27FC236}">
                      <a16:creationId xmlns:a16="http://schemas.microsoft.com/office/drawing/2014/main" id="{0A6B726E-3DD0-4552-8BD4-06F8F59903AB}"/>
                    </a:ext>
                  </a:extLst>
                </p:cNvPr>
                <p:cNvSpPr>
                  <a:spLocks noChangeAspect="1" noEditPoints="1"/>
                </p:cNvSpPr>
                <p:nvPr/>
              </p:nvSpPr>
              <p:spPr bwMode="auto">
                <a:xfrm>
                  <a:off x="2873410" y="1972993"/>
                  <a:ext cx="419604" cy="419604"/>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10" name="POI_ECAF" title="Icon of a map location marker">
                  <a:extLst>
                    <a:ext uri="{FF2B5EF4-FFF2-40B4-BE49-F238E27FC236}">
                      <a16:creationId xmlns:a16="http://schemas.microsoft.com/office/drawing/2014/main" id="{6FC32D6D-FEA9-47F8-B953-A7FBE5FB3E1E}"/>
                    </a:ext>
                  </a:extLst>
                </p:cNvPr>
                <p:cNvSpPr>
                  <a:spLocks noChangeAspect="1" noEditPoints="1"/>
                </p:cNvSpPr>
                <p:nvPr/>
              </p:nvSpPr>
              <p:spPr bwMode="auto">
                <a:xfrm>
                  <a:off x="3096880" y="1740454"/>
                  <a:ext cx="290645" cy="465079"/>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solidFill>
                  <a:schemeClr val="accent5"/>
                </a:solidFill>
                <a:ln w="1905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sp>
          <p:nvSpPr>
            <p:cNvPr id="214" name="Freeform: Shape 213">
              <a:extLst>
                <a:ext uri="{FF2B5EF4-FFF2-40B4-BE49-F238E27FC236}">
                  <a16:creationId xmlns:a16="http://schemas.microsoft.com/office/drawing/2014/main" id="{7226CF66-DAA6-4ADF-BF81-6A434A84CACD}"/>
                </a:ext>
              </a:extLst>
            </p:cNvPr>
            <p:cNvSpPr/>
            <p:nvPr/>
          </p:nvSpPr>
          <p:spPr bwMode="auto">
            <a:xfrm>
              <a:off x="8179607" y="615626"/>
              <a:ext cx="3737303" cy="5611551"/>
            </a:xfrm>
            <a:custGeom>
              <a:avLst/>
              <a:gdLst>
                <a:gd name="connsiteX0" fmla="*/ 0 w 3181350"/>
                <a:gd name="connsiteY0" fmla="*/ 1557338 h 4776788"/>
                <a:gd name="connsiteX1" fmla="*/ 0 w 3181350"/>
                <a:gd name="connsiteY1" fmla="*/ 0 h 4776788"/>
                <a:gd name="connsiteX2" fmla="*/ 3181350 w 3181350"/>
                <a:gd name="connsiteY2" fmla="*/ 0 h 4776788"/>
                <a:gd name="connsiteX3" fmla="*/ 3181350 w 3181350"/>
                <a:gd name="connsiteY3" fmla="*/ 4776788 h 4776788"/>
                <a:gd name="connsiteX4" fmla="*/ 2343150 w 3181350"/>
                <a:gd name="connsiteY4" fmla="*/ 4776788 h 477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50" h="4776788">
                  <a:moveTo>
                    <a:pt x="0" y="1557338"/>
                  </a:moveTo>
                  <a:lnTo>
                    <a:pt x="0" y="0"/>
                  </a:lnTo>
                  <a:lnTo>
                    <a:pt x="3181350" y="0"/>
                  </a:lnTo>
                  <a:lnTo>
                    <a:pt x="3181350" y="4776788"/>
                  </a:lnTo>
                  <a:lnTo>
                    <a:pt x="2343150" y="4776788"/>
                  </a:lnTo>
                </a:path>
              </a:pathLst>
            </a:custGeom>
            <a:noFill/>
            <a:ln w="28575">
              <a:solidFill>
                <a:schemeClr val="accent5"/>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15" name="Freeform: Shape 214">
              <a:extLst>
                <a:ext uri="{FF2B5EF4-FFF2-40B4-BE49-F238E27FC236}">
                  <a16:creationId xmlns:a16="http://schemas.microsoft.com/office/drawing/2014/main" id="{1A64FE35-8351-4EEC-84F6-23A171B15B90}"/>
                </a:ext>
              </a:extLst>
            </p:cNvPr>
            <p:cNvSpPr/>
            <p:nvPr/>
          </p:nvSpPr>
          <p:spPr bwMode="auto">
            <a:xfrm>
              <a:off x="8190795" y="3871780"/>
              <a:ext cx="478816" cy="2349802"/>
            </a:xfrm>
            <a:custGeom>
              <a:avLst/>
              <a:gdLst>
                <a:gd name="connsiteX0" fmla="*/ 114300 w 114300"/>
                <a:gd name="connsiteY0" fmla="*/ 2000250 h 2000250"/>
                <a:gd name="connsiteX1" fmla="*/ 0 w 114300"/>
                <a:gd name="connsiteY1" fmla="*/ 2000250 h 2000250"/>
                <a:gd name="connsiteX2" fmla="*/ 0 w 114300"/>
                <a:gd name="connsiteY2" fmla="*/ 0 h 2000250"/>
              </a:gdLst>
              <a:ahLst/>
              <a:cxnLst>
                <a:cxn ang="0">
                  <a:pos x="connsiteX0" y="connsiteY0"/>
                </a:cxn>
                <a:cxn ang="0">
                  <a:pos x="connsiteX1" y="connsiteY1"/>
                </a:cxn>
                <a:cxn ang="0">
                  <a:pos x="connsiteX2" y="connsiteY2"/>
                </a:cxn>
              </a:cxnLst>
              <a:rect l="l" t="t" r="r" b="b"/>
              <a:pathLst>
                <a:path w="114300" h="2000250">
                  <a:moveTo>
                    <a:pt x="114300" y="2000250"/>
                  </a:moveTo>
                  <a:lnTo>
                    <a:pt x="0" y="2000250"/>
                  </a:lnTo>
                  <a:lnTo>
                    <a:pt x="0" y="0"/>
                  </a:lnTo>
                </a:path>
              </a:pathLst>
            </a:custGeom>
            <a:noFill/>
            <a:ln w="28575">
              <a:solidFill>
                <a:schemeClr val="accent5"/>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cxnSp>
          <p:nvCxnSpPr>
            <p:cNvPr id="219" name="Straight Connector 218">
              <a:extLst>
                <a:ext uri="{FF2B5EF4-FFF2-40B4-BE49-F238E27FC236}">
                  <a16:creationId xmlns:a16="http://schemas.microsoft.com/office/drawing/2014/main" id="{27CD675A-5CCE-4366-8BA9-74D139828E89}"/>
                </a:ext>
              </a:extLst>
            </p:cNvPr>
            <p:cNvCxnSpPr/>
            <p:nvPr/>
          </p:nvCxnSpPr>
          <p:spPr>
            <a:xfrm flipV="1">
              <a:off x="8182653" y="3022509"/>
              <a:ext cx="0" cy="174793"/>
            </a:xfrm>
            <a:prstGeom prst="line">
              <a:avLst/>
            </a:prstGeom>
            <a:noFill/>
            <a:ln w="28575">
              <a:solidFill>
                <a:schemeClr val="accent5"/>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97" name="Rectangle 296">
              <a:extLst>
                <a:ext uri="{FF2B5EF4-FFF2-40B4-BE49-F238E27FC236}">
                  <a16:creationId xmlns:a16="http://schemas.microsoft.com/office/drawing/2014/main" id="{6179D078-C56D-45E2-9582-78DF24374E81}"/>
                </a:ext>
              </a:extLst>
            </p:cNvPr>
            <p:cNvSpPr/>
            <p:nvPr/>
          </p:nvSpPr>
          <p:spPr bwMode="auto">
            <a:xfrm>
              <a:off x="10050244" y="4499511"/>
              <a:ext cx="830404" cy="441792"/>
            </a:xfrm>
            <a:prstGeom prst="rect">
              <a:avLst/>
            </a:prstGeom>
            <a:solidFill>
              <a:schemeClr val="bg1"/>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18352">
                      <a:srgbClr val="1A1A1A"/>
                    </a:gs>
                    <a:gs pos="40075">
                      <a:srgbClr val="1A1A1A"/>
                    </a:gs>
                  </a:gsLst>
                  <a:lin ang="5400000" scaled="0"/>
                </a:gradFill>
                <a:effectLst/>
                <a:uLnTx/>
                <a:uFillTx/>
                <a:latin typeface="Segoe UI"/>
                <a:ea typeface="+mn-ea"/>
                <a:cs typeface="+mn-cs"/>
              </a:endParaRPr>
            </a:p>
          </p:txBody>
        </p:sp>
        <p:grpSp>
          <p:nvGrpSpPr>
            <p:cNvPr id="260" name="Group 259">
              <a:extLst>
                <a:ext uri="{FF2B5EF4-FFF2-40B4-BE49-F238E27FC236}">
                  <a16:creationId xmlns:a16="http://schemas.microsoft.com/office/drawing/2014/main" id="{B748AC1E-9958-4E7A-A13E-CE7216160C4F}"/>
                </a:ext>
              </a:extLst>
            </p:cNvPr>
            <p:cNvGrpSpPr/>
            <p:nvPr/>
          </p:nvGrpSpPr>
          <p:grpSpPr>
            <a:xfrm>
              <a:off x="10749242" y="4525054"/>
              <a:ext cx="109025" cy="109025"/>
              <a:chOff x="7224124" y="4650093"/>
              <a:chExt cx="387668" cy="387668"/>
            </a:xfrm>
          </p:grpSpPr>
          <p:sp>
            <p:nvSpPr>
              <p:cNvPr id="255" name="Freeform: Shape 254">
                <a:extLst>
                  <a:ext uri="{FF2B5EF4-FFF2-40B4-BE49-F238E27FC236}">
                    <a16:creationId xmlns:a16="http://schemas.microsoft.com/office/drawing/2014/main" id="{119090E7-12AB-470F-B2C6-5D627E13890B}"/>
                  </a:ext>
                </a:extLst>
              </p:cNvPr>
              <p:cNvSpPr/>
              <p:nvPr/>
            </p:nvSpPr>
            <p:spPr>
              <a:xfrm>
                <a:off x="7224124" y="4856786"/>
                <a:ext cx="180975" cy="180975"/>
              </a:xfrm>
              <a:custGeom>
                <a:avLst/>
                <a:gdLst>
                  <a:gd name="connsiteX0" fmla="*/ 158115 w 180975"/>
                  <a:gd name="connsiteY0" fmla="*/ 157163 h 180975"/>
                  <a:gd name="connsiteX1" fmla="*/ 27623 w 180975"/>
                  <a:gd name="connsiteY1" fmla="*/ 157163 h 180975"/>
                  <a:gd name="connsiteX2" fmla="*/ 27623 w 180975"/>
                  <a:gd name="connsiteY2" fmla="*/ 27623 h 180975"/>
                  <a:gd name="connsiteX3" fmla="*/ 53340 w 180975"/>
                  <a:gd name="connsiteY3" fmla="*/ 27623 h 180975"/>
                  <a:gd name="connsiteX4" fmla="*/ 48577 w 180975"/>
                  <a:gd name="connsiteY4" fmla="*/ 1905 h 180975"/>
                  <a:gd name="connsiteX5" fmla="*/ 48577 w 180975"/>
                  <a:gd name="connsiteY5" fmla="*/ 0 h 180975"/>
                  <a:gd name="connsiteX6" fmla="*/ 0 w 180975"/>
                  <a:gd name="connsiteY6" fmla="*/ 0 h 180975"/>
                  <a:gd name="connsiteX7" fmla="*/ 0 w 180975"/>
                  <a:gd name="connsiteY7" fmla="*/ 183832 h 180975"/>
                  <a:gd name="connsiteX8" fmla="*/ 184785 w 180975"/>
                  <a:gd name="connsiteY8" fmla="*/ 183832 h 180975"/>
                  <a:gd name="connsiteX9" fmla="*/ 184785 w 180975"/>
                  <a:gd name="connsiteY9" fmla="*/ 75248 h 180975"/>
                  <a:gd name="connsiteX10" fmla="*/ 158115 w 180975"/>
                  <a:gd name="connsiteY10" fmla="*/ 75248 h 180975"/>
                  <a:gd name="connsiteX11" fmla="*/ 158115 w 180975"/>
                  <a:gd name="connsiteY11" fmla="*/ 157163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75" h="180975">
                    <a:moveTo>
                      <a:pt x="158115" y="157163"/>
                    </a:moveTo>
                    <a:lnTo>
                      <a:pt x="27623" y="157163"/>
                    </a:lnTo>
                    <a:lnTo>
                      <a:pt x="27623" y="27623"/>
                    </a:lnTo>
                    <a:lnTo>
                      <a:pt x="53340" y="27623"/>
                    </a:lnTo>
                    <a:cubicBezTo>
                      <a:pt x="50483" y="20002"/>
                      <a:pt x="48577" y="11430"/>
                      <a:pt x="48577" y="1905"/>
                    </a:cubicBezTo>
                    <a:cubicBezTo>
                      <a:pt x="48577" y="1905"/>
                      <a:pt x="48577" y="952"/>
                      <a:pt x="48577" y="0"/>
                    </a:cubicBezTo>
                    <a:lnTo>
                      <a:pt x="0" y="0"/>
                    </a:lnTo>
                    <a:lnTo>
                      <a:pt x="0" y="183832"/>
                    </a:lnTo>
                    <a:lnTo>
                      <a:pt x="184785" y="183832"/>
                    </a:lnTo>
                    <a:lnTo>
                      <a:pt x="184785" y="75248"/>
                    </a:lnTo>
                    <a:lnTo>
                      <a:pt x="158115" y="75248"/>
                    </a:lnTo>
                    <a:lnTo>
                      <a:pt x="158115" y="157163"/>
                    </a:ln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56" name="Freeform: Shape 255">
                <a:extLst>
                  <a:ext uri="{FF2B5EF4-FFF2-40B4-BE49-F238E27FC236}">
                    <a16:creationId xmlns:a16="http://schemas.microsoft.com/office/drawing/2014/main" id="{97B743FF-5C9D-4563-9DEF-11EB2387CFDD}"/>
                  </a:ext>
                </a:extLst>
              </p:cNvPr>
              <p:cNvSpPr/>
              <p:nvPr/>
            </p:nvSpPr>
            <p:spPr>
              <a:xfrm>
                <a:off x="7430813" y="4856786"/>
                <a:ext cx="180975" cy="180975"/>
              </a:xfrm>
              <a:custGeom>
                <a:avLst/>
                <a:gdLst>
                  <a:gd name="connsiteX0" fmla="*/ 133350 w 180975"/>
                  <a:gd name="connsiteY0" fmla="*/ 27623 h 180975"/>
                  <a:gd name="connsiteX1" fmla="*/ 157163 w 180975"/>
                  <a:gd name="connsiteY1" fmla="*/ 27623 h 180975"/>
                  <a:gd name="connsiteX2" fmla="*/ 157163 w 180975"/>
                  <a:gd name="connsiteY2" fmla="*/ 157163 h 180975"/>
                  <a:gd name="connsiteX3" fmla="*/ 26670 w 180975"/>
                  <a:gd name="connsiteY3" fmla="*/ 157163 h 180975"/>
                  <a:gd name="connsiteX4" fmla="*/ 26670 w 180975"/>
                  <a:gd name="connsiteY4" fmla="*/ 75248 h 180975"/>
                  <a:gd name="connsiteX5" fmla="*/ 0 w 180975"/>
                  <a:gd name="connsiteY5" fmla="*/ 75248 h 180975"/>
                  <a:gd name="connsiteX6" fmla="*/ 0 w 180975"/>
                  <a:gd name="connsiteY6" fmla="*/ 183832 h 180975"/>
                  <a:gd name="connsiteX7" fmla="*/ 184785 w 180975"/>
                  <a:gd name="connsiteY7" fmla="*/ 183832 h 180975"/>
                  <a:gd name="connsiteX8" fmla="*/ 184785 w 180975"/>
                  <a:gd name="connsiteY8" fmla="*/ 0 h 180975"/>
                  <a:gd name="connsiteX9" fmla="*/ 126682 w 180975"/>
                  <a:gd name="connsiteY9" fmla="*/ 0 h 180975"/>
                  <a:gd name="connsiteX10" fmla="*/ 133350 w 180975"/>
                  <a:gd name="connsiteY10" fmla="*/ 25717 h 180975"/>
                  <a:gd name="connsiteX11" fmla="*/ 133350 w 180975"/>
                  <a:gd name="connsiteY11" fmla="*/ 27623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75" h="180975">
                    <a:moveTo>
                      <a:pt x="133350" y="27623"/>
                    </a:moveTo>
                    <a:lnTo>
                      <a:pt x="157163" y="27623"/>
                    </a:lnTo>
                    <a:lnTo>
                      <a:pt x="157163" y="157163"/>
                    </a:lnTo>
                    <a:lnTo>
                      <a:pt x="26670" y="157163"/>
                    </a:lnTo>
                    <a:lnTo>
                      <a:pt x="26670" y="75248"/>
                    </a:lnTo>
                    <a:lnTo>
                      <a:pt x="0" y="75248"/>
                    </a:lnTo>
                    <a:lnTo>
                      <a:pt x="0" y="183832"/>
                    </a:lnTo>
                    <a:lnTo>
                      <a:pt x="184785" y="183832"/>
                    </a:lnTo>
                    <a:lnTo>
                      <a:pt x="184785" y="0"/>
                    </a:lnTo>
                    <a:lnTo>
                      <a:pt x="126682" y="0"/>
                    </a:lnTo>
                    <a:cubicBezTo>
                      <a:pt x="131445" y="7620"/>
                      <a:pt x="133350" y="16192"/>
                      <a:pt x="133350" y="25717"/>
                    </a:cubicBezTo>
                    <a:cubicBezTo>
                      <a:pt x="133350" y="26670"/>
                      <a:pt x="133350" y="26670"/>
                      <a:pt x="133350" y="27623"/>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57" name="Freeform: Shape 256">
                <a:extLst>
                  <a:ext uri="{FF2B5EF4-FFF2-40B4-BE49-F238E27FC236}">
                    <a16:creationId xmlns:a16="http://schemas.microsoft.com/office/drawing/2014/main" id="{7CB7C51A-545D-4EE4-8AC8-FE7D83C0A58D}"/>
                  </a:ext>
                </a:extLst>
              </p:cNvPr>
              <p:cNvSpPr/>
              <p:nvPr/>
            </p:nvSpPr>
            <p:spPr>
              <a:xfrm>
                <a:off x="7225077" y="4651045"/>
                <a:ext cx="180975" cy="180975"/>
              </a:xfrm>
              <a:custGeom>
                <a:avLst/>
                <a:gdLst>
                  <a:gd name="connsiteX0" fmla="*/ 26670 w 180975"/>
                  <a:gd name="connsiteY0" fmla="*/ 156210 h 180975"/>
                  <a:gd name="connsiteX1" fmla="*/ 26670 w 180975"/>
                  <a:gd name="connsiteY1" fmla="*/ 26670 h 180975"/>
                  <a:gd name="connsiteX2" fmla="*/ 157162 w 180975"/>
                  <a:gd name="connsiteY2" fmla="*/ 26670 h 180975"/>
                  <a:gd name="connsiteX3" fmla="*/ 157162 w 180975"/>
                  <a:gd name="connsiteY3" fmla="*/ 101918 h 180975"/>
                  <a:gd name="connsiteX4" fmla="*/ 183833 w 180975"/>
                  <a:gd name="connsiteY4" fmla="*/ 88582 h 180975"/>
                  <a:gd name="connsiteX5" fmla="*/ 183833 w 180975"/>
                  <a:gd name="connsiteY5" fmla="*/ 0 h 180975"/>
                  <a:gd name="connsiteX6" fmla="*/ 0 w 180975"/>
                  <a:gd name="connsiteY6" fmla="*/ 0 h 180975"/>
                  <a:gd name="connsiteX7" fmla="*/ 0 w 180975"/>
                  <a:gd name="connsiteY7" fmla="*/ 183833 h 180975"/>
                  <a:gd name="connsiteX8" fmla="*/ 53340 w 180975"/>
                  <a:gd name="connsiteY8" fmla="*/ 183833 h 180975"/>
                  <a:gd name="connsiteX9" fmla="*/ 70485 w 180975"/>
                  <a:gd name="connsiteY9" fmla="*/ 157163 h 180975"/>
                  <a:gd name="connsiteX10" fmla="*/ 26670 w 180975"/>
                  <a:gd name="connsiteY10" fmla="*/ 156210 h 180975"/>
                  <a:gd name="connsiteX11" fmla="*/ 26670 w 180975"/>
                  <a:gd name="connsiteY11" fmla="*/ 15621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75" h="180975">
                    <a:moveTo>
                      <a:pt x="26670" y="156210"/>
                    </a:moveTo>
                    <a:lnTo>
                      <a:pt x="26670" y="26670"/>
                    </a:lnTo>
                    <a:lnTo>
                      <a:pt x="157162" y="26670"/>
                    </a:lnTo>
                    <a:lnTo>
                      <a:pt x="157162" y="101918"/>
                    </a:lnTo>
                    <a:cubicBezTo>
                      <a:pt x="165735" y="96203"/>
                      <a:pt x="174308" y="91440"/>
                      <a:pt x="183833" y="88582"/>
                    </a:cubicBezTo>
                    <a:lnTo>
                      <a:pt x="183833" y="0"/>
                    </a:lnTo>
                    <a:lnTo>
                      <a:pt x="0" y="0"/>
                    </a:lnTo>
                    <a:lnTo>
                      <a:pt x="0" y="183833"/>
                    </a:lnTo>
                    <a:lnTo>
                      <a:pt x="53340" y="183833"/>
                    </a:lnTo>
                    <a:cubicBezTo>
                      <a:pt x="57150" y="173355"/>
                      <a:pt x="62865" y="164783"/>
                      <a:pt x="70485" y="157163"/>
                    </a:cubicBezTo>
                    <a:lnTo>
                      <a:pt x="26670" y="156210"/>
                    </a:lnTo>
                    <a:lnTo>
                      <a:pt x="26670" y="156210"/>
                    </a:ln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58" name="Freeform: Shape 257">
                <a:extLst>
                  <a:ext uri="{FF2B5EF4-FFF2-40B4-BE49-F238E27FC236}">
                    <a16:creationId xmlns:a16="http://schemas.microsoft.com/office/drawing/2014/main" id="{E5E89D9A-0A1B-4D75-8069-96CD352D7BCE}"/>
                  </a:ext>
                </a:extLst>
              </p:cNvPr>
              <p:cNvSpPr/>
              <p:nvPr/>
            </p:nvSpPr>
            <p:spPr>
              <a:xfrm>
                <a:off x="7430817" y="4650093"/>
                <a:ext cx="180975" cy="180975"/>
              </a:xfrm>
              <a:custGeom>
                <a:avLst/>
                <a:gdLst>
                  <a:gd name="connsiteX0" fmla="*/ 26670 w 180975"/>
                  <a:gd name="connsiteY0" fmla="*/ 87630 h 180975"/>
                  <a:gd name="connsiteX1" fmla="*/ 26670 w 180975"/>
                  <a:gd name="connsiteY1" fmla="*/ 27622 h 180975"/>
                  <a:gd name="connsiteX2" fmla="*/ 157163 w 180975"/>
                  <a:gd name="connsiteY2" fmla="*/ 27622 h 180975"/>
                  <a:gd name="connsiteX3" fmla="*/ 157163 w 180975"/>
                  <a:gd name="connsiteY3" fmla="*/ 157163 h 180975"/>
                  <a:gd name="connsiteX4" fmla="*/ 100965 w 180975"/>
                  <a:gd name="connsiteY4" fmla="*/ 157163 h 180975"/>
                  <a:gd name="connsiteX5" fmla="*/ 104775 w 180975"/>
                  <a:gd name="connsiteY5" fmla="*/ 182880 h 180975"/>
                  <a:gd name="connsiteX6" fmla="*/ 104775 w 180975"/>
                  <a:gd name="connsiteY6" fmla="*/ 183833 h 180975"/>
                  <a:gd name="connsiteX7" fmla="*/ 184785 w 180975"/>
                  <a:gd name="connsiteY7" fmla="*/ 183833 h 180975"/>
                  <a:gd name="connsiteX8" fmla="*/ 184785 w 180975"/>
                  <a:gd name="connsiteY8" fmla="*/ 0 h 180975"/>
                  <a:gd name="connsiteX9" fmla="*/ 0 w 180975"/>
                  <a:gd name="connsiteY9" fmla="*/ 0 h 180975"/>
                  <a:gd name="connsiteX10" fmla="*/ 0 w 180975"/>
                  <a:gd name="connsiteY10" fmla="*/ 84772 h 180975"/>
                  <a:gd name="connsiteX11" fmla="*/ 6667 w 180975"/>
                  <a:gd name="connsiteY11" fmla="*/ 84772 h 180975"/>
                  <a:gd name="connsiteX12" fmla="*/ 26670 w 180975"/>
                  <a:gd name="connsiteY12" fmla="*/ 8763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975" h="180975">
                    <a:moveTo>
                      <a:pt x="26670" y="87630"/>
                    </a:moveTo>
                    <a:lnTo>
                      <a:pt x="26670" y="27622"/>
                    </a:lnTo>
                    <a:lnTo>
                      <a:pt x="157163" y="27622"/>
                    </a:lnTo>
                    <a:lnTo>
                      <a:pt x="157163" y="157163"/>
                    </a:lnTo>
                    <a:lnTo>
                      <a:pt x="100965" y="157163"/>
                    </a:lnTo>
                    <a:cubicBezTo>
                      <a:pt x="102870" y="165735"/>
                      <a:pt x="104775" y="174308"/>
                      <a:pt x="104775" y="182880"/>
                    </a:cubicBezTo>
                    <a:cubicBezTo>
                      <a:pt x="104775" y="182880"/>
                      <a:pt x="104775" y="183833"/>
                      <a:pt x="104775" y="183833"/>
                    </a:cubicBezTo>
                    <a:lnTo>
                      <a:pt x="184785" y="183833"/>
                    </a:lnTo>
                    <a:lnTo>
                      <a:pt x="184785" y="0"/>
                    </a:lnTo>
                    <a:lnTo>
                      <a:pt x="0" y="0"/>
                    </a:lnTo>
                    <a:lnTo>
                      <a:pt x="0" y="84772"/>
                    </a:lnTo>
                    <a:cubicBezTo>
                      <a:pt x="1905" y="84772"/>
                      <a:pt x="4763" y="84772"/>
                      <a:pt x="6667" y="84772"/>
                    </a:cubicBezTo>
                    <a:cubicBezTo>
                      <a:pt x="13335" y="84772"/>
                      <a:pt x="20002" y="85725"/>
                      <a:pt x="26670" y="87630"/>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59" name="Freeform: Shape 258">
                <a:extLst>
                  <a:ext uri="{FF2B5EF4-FFF2-40B4-BE49-F238E27FC236}">
                    <a16:creationId xmlns:a16="http://schemas.microsoft.com/office/drawing/2014/main" id="{BC704B6E-49D6-4F10-8ECB-52575A8D7B86}"/>
                  </a:ext>
                </a:extLst>
              </p:cNvPr>
              <p:cNvSpPr/>
              <p:nvPr/>
            </p:nvSpPr>
            <p:spPr>
              <a:xfrm>
                <a:off x="7294609" y="4753915"/>
                <a:ext cx="247650" cy="152400"/>
              </a:xfrm>
              <a:custGeom>
                <a:avLst/>
                <a:gdLst>
                  <a:gd name="connsiteX0" fmla="*/ 249555 w 247650"/>
                  <a:gd name="connsiteY0" fmla="*/ 128588 h 152400"/>
                  <a:gd name="connsiteX1" fmla="*/ 220980 w 247650"/>
                  <a:gd name="connsiteY1" fmla="*/ 99060 h 152400"/>
                  <a:gd name="connsiteX2" fmla="*/ 217170 w 247650"/>
                  <a:gd name="connsiteY2" fmla="*/ 99060 h 152400"/>
                  <a:gd name="connsiteX3" fmla="*/ 220027 w 247650"/>
                  <a:gd name="connsiteY3" fmla="*/ 78105 h 152400"/>
                  <a:gd name="connsiteX4" fmla="*/ 142875 w 247650"/>
                  <a:gd name="connsiteY4" fmla="*/ 0 h 152400"/>
                  <a:gd name="connsiteX5" fmla="*/ 69533 w 247650"/>
                  <a:gd name="connsiteY5" fmla="*/ 53340 h 152400"/>
                  <a:gd name="connsiteX6" fmla="*/ 52388 w 247650"/>
                  <a:gd name="connsiteY6" fmla="*/ 50483 h 152400"/>
                  <a:gd name="connsiteX7" fmla="*/ 0 w 247650"/>
                  <a:gd name="connsiteY7" fmla="*/ 103823 h 152400"/>
                  <a:gd name="connsiteX8" fmla="*/ 52388 w 247650"/>
                  <a:gd name="connsiteY8" fmla="*/ 157163 h 152400"/>
                  <a:gd name="connsiteX9" fmla="*/ 52388 w 247650"/>
                  <a:gd name="connsiteY9" fmla="*/ 157163 h 152400"/>
                  <a:gd name="connsiteX10" fmla="*/ 52388 w 247650"/>
                  <a:gd name="connsiteY10" fmla="*/ 157163 h 152400"/>
                  <a:gd name="connsiteX11" fmla="*/ 223838 w 247650"/>
                  <a:gd name="connsiteY11" fmla="*/ 157163 h 152400"/>
                  <a:gd name="connsiteX12" fmla="*/ 223838 w 247650"/>
                  <a:gd name="connsiteY12" fmla="*/ 157163 h 152400"/>
                  <a:gd name="connsiteX13" fmla="*/ 249555 w 247650"/>
                  <a:gd name="connsiteY13" fmla="*/ 1285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7650" h="152400">
                    <a:moveTo>
                      <a:pt x="249555" y="128588"/>
                    </a:moveTo>
                    <a:cubicBezTo>
                      <a:pt x="249555" y="112395"/>
                      <a:pt x="236220" y="99060"/>
                      <a:pt x="220980" y="99060"/>
                    </a:cubicBezTo>
                    <a:cubicBezTo>
                      <a:pt x="220027" y="99060"/>
                      <a:pt x="219075" y="99060"/>
                      <a:pt x="217170" y="99060"/>
                    </a:cubicBezTo>
                    <a:cubicBezTo>
                      <a:pt x="219075" y="92393"/>
                      <a:pt x="220027" y="85725"/>
                      <a:pt x="220027" y="78105"/>
                    </a:cubicBezTo>
                    <a:cubicBezTo>
                      <a:pt x="220027" y="35243"/>
                      <a:pt x="185738" y="0"/>
                      <a:pt x="142875" y="0"/>
                    </a:cubicBezTo>
                    <a:cubicBezTo>
                      <a:pt x="108585" y="0"/>
                      <a:pt x="80010" y="21908"/>
                      <a:pt x="69533" y="53340"/>
                    </a:cubicBezTo>
                    <a:cubicBezTo>
                      <a:pt x="63817" y="51435"/>
                      <a:pt x="58102" y="50483"/>
                      <a:pt x="52388" y="50483"/>
                    </a:cubicBezTo>
                    <a:cubicBezTo>
                      <a:pt x="22860" y="50483"/>
                      <a:pt x="0" y="74295"/>
                      <a:pt x="0" y="103823"/>
                    </a:cubicBezTo>
                    <a:cubicBezTo>
                      <a:pt x="0" y="133350"/>
                      <a:pt x="23813" y="157163"/>
                      <a:pt x="52388" y="157163"/>
                    </a:cubicBezTo>
                    <a:lnTo>
                      <a:pt x="52388" y="157163"/>
                    </a:lnTo>
                    <a:lnTo>
                      <a:pt x="52388" y="157163"/>
                    </a:lnTo>
                    <a:lnTo>
                      <a:pt x="223838" y="157163"/>
                    </a:lnTo>
                    <a:lnTo>
                      <a:pt x="223838" y="157163"/>
                    </a:lnTo>
                    <a:cubicBezTo>
                      <a:pt x="238125" y="156210"/>
                      <a:pt x="249555" y="143827"/>
                      <a:pt x="249555" y="128588"/>
                    </a:cubicBezTo>
                  </a:path>
                </a:pathLst>
              </a:custGeom>
              <a:noFill/>
              <a:ln w="6350" cap="flat">
                <a:solidFill>
                  <a:schemeClr val="tx1"/>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296" name="Group 295">
              <a:extLst>
                <a:ext uri="{FF2B5EF4-FFF2-40B4-BE49-F238E27FC236}">
                  <a16:creationId xmlns:a16="http://schemas.microsoft.com/office/drawing/2014/main" id="{3285260D-844C-46FF-A1A2-E9AF88058F82}"/>
                </a:ext>
              </a:extLst>
            </p:cNvPr>
            <p:cNvGrpSpPr/>
            <p:nvPr/>
          </p:nvGrpSpPr>
          <p:grpSpPr>
            <a:xfrm>
              <a:off x="10297405" y="4557886"/>
              <a:ext cx="332121" cy="316352"/>
              <a:chOff x="-955200" y="-2410190"/>
              <a:chExt cx="1876425" cy="1866900"/>
            </a:xfrm>
            <a:solidFill>
              <a:schemeClr val="tx1"/>
            </a:solidFill>
          </p:grpSpPr>
          <p:sp>
            <p:nvSpPr>
              <p:cNvPr id="283" name="Freeform: Shape 282">
                <a:extLst>
                  <a:ext uri="{FF2B5EF4-FFF2-40B4-BE49-F238E27FC236}">
                    <a16:creationId xmlns:a16="http://schemas.microsoft.com/office/drawing/2014/main" id="{545E750B-42FF-452C-888F-6F67F234BC4B}"/>
                  </a:ext>
                </a:extLst>
              </p:cNvPr>
              <p:cNvSpPr/>
              <p:nvPr/>
            </p:nvSpPr>
            <p:spPr>
              <a:xfrm>
                <a:off x="-955200" y="-2410190"/>
                <a:ext cx="1876425" cy="1866900"/>
              </a:xfrm>
              <a:custGeom>
                <a:avLst/>
                <a:gdLst>
                  <a:gd name="connsiteX0" fmla="*/ 1434336 w 1876425"/>
                  <a:gd name="connsiteY0" fmla="*/ 1586865 h 1866900"/>
                  <a:gd name="connsiteX1" fmla="*/ 938084 w 1876425"/>
                  <a:gd name="connsiteY1" fmla="*/ 1755457 h 1866900"/>
                  <a:gd name="connsiteX2" fmla="*/ 288478 w 1876425"/>
                  <a:gd name="connsiteY2" fmla="*/ 1432560 h 1866900"/>
                  <a:gd name="connsiteX3" fmla="*/ 441831 w 1876425"/>
                  <a:gd name="connsiteY3" fmla="*/ 291465 h 1866900"/>
                  <a:gd name="connsiteX4" fmla="*/ 938084 w 1876425"/>
                  <a:gd name="connsiteY4" fmla="*/ 122872 h 1866900"/>
                  <a:gd name="connsiteX5" fmla="*/ 1587689 w 1876425"/>
                  <a:gd name="connsiteY5" fmla="*/ 445770 h 1866900"/>
                  <a:gd name="connsiteX6" fmla="*/ 1434336 w 1876425"/>
                  <a:gd name="connsiteY6" fmla="*/ 1586865 h 1866900"/>
                  <a:gd name="connsiteX7" fmla="*/ 1682939 w 1876425"/>
                  <a:gd name="connsiteY7" fmla="*/ 366713 h 1866900"/>
                  <a:gd name="connsiteX8" fmla="*/ 939036 w 1876425"/>
                  <a:gd name="connsiteY8" fmla="*/ 0 h 1866900"/>
                  <a:gd name="connsiteX9" fmla="*/ 368488 w 1876425"/>
                  <a:gd name="connsiteY9" fmla="*/ 193358 h 1866900"/>
                  <a:gd name="connsiteX10" fmla="*/ 195134 w 1876425"/>
                  <a:gd name="connsiteY10" fmla="*/ 1507807 h 1866900"/>
                  <a:gd name="connsiteX11" fmla="*/ 939036 w 1876425"/>
                  <a:gd name="connsiteY11" fmla="*/ 1874520 h 1866900"/>
                  <a:gd name="connsiteX12" fmla="*/ 1509584 w 1876425"/>
                  <a:gd name="connsiteY12" fmla="*/ 1681163 h 1866900"/>
                  <a:gd name="connsiteX13" fmla="*/ 1682939 w 1876425"/>
                  <a:gd name="connsiteY13" fmla="*/ 366713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6425" h="1866900">
                    <a:moveTo>
                      <a:pt x="1434336" y="1586865"/>
                    </a:moveTo>
                    <a:cubicBezTo>
                      <a:pt x="1285746" y="1701165"/>
                      <a:pt x="1111438" y="1755457"/>
                      <a:pt x="938084" y="1755457"/>
                    </a:cubicBezTo>
                    <a:cubicBezTo>
                      <a:pt x="690434" y="1755457"/>
                      <a:pt x="452309" y="1645920"/>
                      <a:pt x="288478" y="1432560"/>
                    </a:cubicBezTo>
                    <a:cubicBezTo>
                      <a:pt x="16063" y="1075373"/>
                      <a:pt x="84643" y="564832"/>
                      <a:pt x="441831" y="291465"/>
                    </a:cubicBezTo>
                    <a:cubicBezTo>
                      <a:pt x="590421" y="177165"/>
                      <a:pt x="764728" y="122872"/>
                      <a:pt x="938084" y="122872"/>
                    </a:cubicBezTo>
                    <a:cubicBezTo>
                      <a:pt x="1185734" y="122872"/>
                      <a:pt x="1423859" y="232410"/>
                      <a:pt x="1587689" y="445770"/>
                    </a:cubicBezTo>
                    <a:cubicBezTo>
                      <a:pt x="1861056" y="802957"/>
                      <a:pt x="1791523" y="1314450"/>
                      <a:pt x="1434336" y="1586865"/>
                    </a:cubicBezTo>
                    <a:close/>
                    <a:moveTo>
                      <a:pt x="1682939" y="366713"/>
                    </a:moveTo>
                    <a:cubicBezTo>
                      <a:pt x="1499106" y="123825"/>
                      <a:pt x="1216213" y="0"/>
                      <a:pt x="939036" y="0"/>
                    </a:cubicBezTo>
                    <a:cubicBezTo>
                      <a:pt x="740916" y="0"/>
                      <a:pt x="537081" y="64770"/>
                      <a:pt x="368488" y="193358"/>
                    </a:cubicBezTo>
                    <a:cubicBezTo>
                      <a:pt x="-42991" y="510540"/>
                      <a:pt x="-123002" y="1096328"/>
                      <a:pt x="195134" y="1507807"/>
                    </a:cubicBezTo>
                    <a:cubicBezTo>
                      <a:pt x="378966" y="1750695"/>
                      <a:pt x="656144" y="1874520"/>
                      <a:pt x="939036" y="1874520"/>
                    </a:cubicBezTo>
                    <a:cubicBezTo>
                      <a:pt x="1137156" y="1874520"/>
                      <a:pt x="1340991" y="1809750"/>
                      <a:pt x="1509584" y="1681163"/>
                    </a:cubicBezTo>
                    <a:cubicBezTo>
                      <a:pt x="1921064" y="1368743"/>
                      <a:pt x="2000121" y="778193"/>
                      <a:pt x="1682939" y="366713"/>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84" name="Freeform: Shape 283">
                <a:extLst>
                  <a:ext uri="{FF2B5EF4-FFF2-40B4-BE49-F238E27FC236}">
                    <a16:creationId xmlns:a16="http://schemas.microsoft.com/office/drawing/2014/main" id="{3137C831-F715-43DA-9B34-F44760587364}"/>
                  </a:ext>
                </a:extLst>
              </p:cNvPr>
              <p:cNvSpPr/>
              <p:nvPr/>
            </p:nvSpPr>
            <p:spPr>
              <a:xfrm>
                <a:off x="-690172" y="-1450705"/>
                <a:ext cx="247650" cy="619125"/>
              </a:xfrm>
              <a:custGeom>
                <a:avLst/>
                <a:gdLst>
                  <a:gd name="connsiteX0" fmla="*/ 248603 w 247650"/>
                  <a:gd name="connsiteY0" fmla="*/ 153352 h 619125"/>
                  <a:gd name="connsiteX1" fmla="*/ 114300 w 247650"/>
                  <a:gd name="connsiteY1" fmla="*/ 0 h 619125"/>
                  <a:gd name="connsiteX2" fmla="*/ 0 w 247650"/>
                  <a:gd name="connsiteY2" fmla="*/ 456247 h 619125"/>
                  <a:gd name="connsiteX3" fmla="*/ 15240 w 247650"/>
                  <a:gd name="connsiteY3" fmla="*/ 485775 h 619125"/>
                  <a:gd name="connsiteX4" fmla="*/ 149543 w 247650"/>
                  <a:gd name="connsiteY4" fmla="*/ 620077 h 619125"/>
                  <a:gd name="connsiteX5" fmla="*/ 248603 w 247650"/>
                  <a:gd name="connsiteY5" fmla="*/ 153352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50" h="619125">
                    <a:moveTo>
                      <a:pt x="248603" y="153352"/>
                    </a:moveTo>
                    <a:cubicBezTo>
                      <a:pt x="194310" y="99060"/>
                      <a:pt x="149543" y="49530"/>
                      <a:pt x="114300" y="0"/>
                    </a:cubicBezTo>
                    <a:cubicBezTo>
                      <a:pt x="35243" y="159067"/>
                      <a:pt x="10478" y="322897"/>
                      <a:pt x="0" y="456247"/>
                    </a:cubicBezTo>
                    <a:cubicBezTo>
                      <a:pt x="9525" y="465772"/>
                      <a:pt x="9525" y="476250"/>
                      <a:pt x="15240" y="485775"/>
                    </a:cubicBezTo>
                    <a:cubicBezTo>
                      <a:pt x="55245" y="535305"/>
                      <a:pt x="104775" y="584835"/>
                      <a:pt x="149543" y="620077"/>
                    </a:cubicBezTo>
                    <a:cubicBezTo>
                      <a:pt x="149543" y="510540"/>
                      <a:pt x="159068" y="331470"/>
                      <a:pt x="248603" y="153352"/>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85" name="Freeform: Shape 284">
                <a:extLst>
                  <a:ext uri="{FF2B5EF4-FFF2-40B4-BE49-F238E27FC236}">
                    <a16:creationId xmlns:a16="http://schemas.microsoft.com/office/drawing/2014/main" id="{452BCE69-5354-49C3-9C27-D037BA0FF30F}"/>
                  </a:ext>
                </a:extLst>
              </p:cNvPr>
              <p:cNvSpPr/>
              <p:nvPr/>
            </p:nvSpPr>
            <p:spPr>
              <a:xfrm>
                <a:off x="-491062" y="-1927272"/>
                <a:ext cx="485775" cy="495300"/>
              </a:xfrm>
              <a:custGeom>
                <a:avLst/>
                <a:gdLst>
                  <a:gd name="connsiteX0" fmla="*/ 338138 w 485775"/>
                  <a:gd name="connsiteY0" fmla="*/ 0 h 495300"/>
                  <a:gd name="connsiteX1" fmla="*/ 109538 w 485775"/>
                  <a:gd name="connsiteY1" fmla="*/ 198120 h 495300"/>
                  <a:gd name="connsiteX2" fmla="*/ 0 w 485775"/>
                  <a:gd name="connsiteY2" fmla="*/ 332422 h 495300"/>
                  <a:gd name="connsiteX3" fmla="*/ 128588 w 485775"/>
                  <a:gd name="connsiteY3" fmla="*/ 496253 h 495300"/>
                  <a:gd name="connsiteX4" fmla="*/ 277178 w 485775"/>
                  <a:gd name="connsiteY4" fmla="*/ 327660 h 495300"/>
                  <a:gd name="connsiteX5" fmla="*/ 490538 w 485775"/>
                  <a:gd name="connsiteY5" fmla="*/ 154305 h 495300"/>
                  <a:gd name="connsiteX6" fmla="*/ 338138 w 485775"/>
                  <a:gd name="connsiteY6"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775" h="495300">
                    <a:moveTo>
                      <a:pt x="338138" y="0"/>
                    </a:moveTo>
                    <a:cubicBezTo>
                      <a:pt x="263843" y="49530"/>
                      <a:pt x="189547" y="114300"/>
                      <a:pt x="109538" y="198120"/>
                    </a:cubicBezTo>
                    <a:cubicBezTo>
                      <a:pt x="69533" y="242888"/>
                      <a:pt x="30480" y="287655"/>
                      <a:pt x="0" y="332422"/>
                    </a:cubicBezTo>
                    <a:cubicBezTo>
                      <a:pt x="34290" y="386715"/>
                      <a:pt x="74295" y="441960"/>
                      <a:pt x="128588" y="496253"/>
                    </a:cubicBezTo>
                    <a:cubicBezTo>
                      <a:pt x="168593" y="441960"/>
                      <a:pt x="218122" y="381953"/>
                      <a:pt x="277178" y="327660"/>
                    </a:cubicBezTo>
                    <a:cubicBezTo>
                      <a:pt x="351472" y="258128"/>
                      <a:pt x="421005" y="199072"/>
                      <a:pt x="490538" y="154305"/>
                    </a:cubicBezTo>
                    <a:cubicBezTo>
                      <a:pt x="441960" y="104775"/>
                      <a:pt x="387668" y="49530"/>
                      <a:pt x="338138" y="0"/>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86" name="Freeform: Shape 285">
                <a:extLst>
                  <a:ext uri="{FF2B5EF4-FFF2-40B4-BE49-F238E27FC236}">
                    <a16:creationId xmlns:a16="http://schemas.microsoft.com/office/drawing/2014/main" id="{B33EF131-22F2-4540-BE77-97B9F839208C}"/>
                  </a:ext>
                </a:extLst>
              </p:cNvPr>
              <p:cNvSpPr/>
              <p:nvPr/>
            </p:nvSpPr>
            <p:spPr>
              <a:xfrm>
                <a:off x="-40981" y="-2103474"/>
                <a:ext cx="657225" cy="257175"/>
              </a:xfrm>
              <a:custGeom>
                <a:avLst/>
                <a:gdLst>
                  <a:gd name="connsiteX0" fmla="*/ 665798 w 657225"/>
                  <a:gd name="connsiteY0" fmla="*/ 128260 h 257175"/>
                  <a:gd name="connsiteX1" fmla="*/ 551497 w 657225"/>
                  <a:gd name="connsiteY1" fmla="*/ 9198 h 257175"/>
                  <a:gd name="connsiteX2" fmla="*/ 0 w 657225"/>
                  <a:gd name="connsiteY2" fmla="*/ 112068 h 257175"/>
                  <a:gd name="connsiteX3" fmla="*/ 153353 w 657225"/>
                  <a:gd name="connsiteY3" fmla="*/ 265421 h 257175"/>
                  <a:gd name="connsiteX4" fmla="*/ 665798 w 657225"/>
                  <a:gd name="connsiteY4" fmla="*/ 128260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25" h="257175">
                    <a:moveTo>
                      <a:pt x="665798" y="128260"/>
                    </a:moveTo>
                    <a:cubicBezTo>
                      <a:pt x="631507" y="83493"/>
                      <a:pt x="596265" y="44440"/>
                      <a:pt x="551497" y="9198"/>
                    </a:cubicBezTo>
                    <a:cubicBezTo>
                      <a:pt x="427672" y="-10805"/>
                      <a:pt x="222885" y="-6995"/>
                      <a:pt x="0" y="112068"/>
                    </a:cubicBezTo>
                    <a:cubicBezTo>
                      <a:pt x="49530" y="166360"/>
                      <a:pt x="103822" y="221605"/>
                      <a:pt x="153353" y="265421"/>
                    </a:cubicBezTo>
                    <a:cubicBezTo>
                      <a:pt x="450532" y="102543"/>
                      <a:pt x="665798" y="128260"/>
                      <a:pt x="665798" y="128260"/>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87" name="Freeform: Shape 286">
                <a:extLst>
                  <a:ext uri="{FF2B5EF4-FFF2-40B4-BE49-F238E27FC236}">
                    <a16:creationId xmlns:a16="http://schemas.microsoft.com/office/drawing/2014/main" id="{435290E6-6AFB-4289-87F7-F97293FB5344}"/>
                  </a:ext>
                </a:extLst>
              </p:cNvPr>
              <p:cNvSpPr/>
              <p:nvPr/>
            </p:nvSpPr>
            <p:spPr>
              <a:xfrm>
                <a:off x="-704212" y="-2048056"/>
                <a:ext cx="209550" cy="590550"/>
              </a:xfrm>
              <a:custGeom>
                <a:avLst/>
                <a:gdLst>
                  <a:gd name="connsiteX0" fmla="*/ 131797 w 209550"/>
                  <a:gd name="connsiteY0" fmla="*/ 590550 h 590550"/>
                  <a:gd name="connsiteX1" fmla="*/ 210855 w 209550"/>
                  <a:gd name="connsiteY1" fmla="*/ 451485 h 590550"/>
                  <a:gd name="connsiteX2" fmla="*/ 101317 w 209550"/>
                  <a:gd name="connsiteY2" fmla="*/ 0 h 590550"/>
                  <a:gd name="connsiteX3" fmla="*/ 11782 w 209550"/>
                  <a:gd name="connsiteY3" fmla="*/ 103823 h 590550"/>
                  <a:gd name="connsiteX4" fmla="*/ 131797 w 209550"/>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590550">
                    <a:moveTo>
                      <a:pt x="131797" y="590550"/>
                    </a:moveTo>
                    <a:cubicBezTo>
                      <a:pt x="156562" y="545783"/>
                      <a:pt x="181327" y="501015"/>
                      <a:pt x="210855" y="451485"/>
                    </a:cubicBezTo>
                    <a:cubicBezTo>
                      <a:pt x="82267" y="247650"/>
                      <a:pt x="87030" y="79058"/>
                      <a:pt x="101317" y="0"/>
                    </a:cubicBezTo>
                    <a:cubicBezTo>
                      <a:pt x="71790" y="34290"/>
                      <a:pt x="36547" y="69533"/>
                      <a:pt x="11782" y="103823"/>
                    </a:cubicBezTo>
                    <a:cubicBezTo>
                      <a:pt x="-12030" y="219075"/>
                      <a:pt x="-12030" y="387667"/>
                      <a:pt x="131797" y="590550"/>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88" name="Freeform: Shape 287">
                <a:extLst>
                  <a:ext uri="{FF2B5EF4-FFF2-40B4-BE49-F238E27FC236}">
                    <a16:creationId xmlns:a16="http://schemas.microsoft.com/office/drawing/2014/main" id="{8A9F2046-DB83-403F-A465-59B19E8FF78E}"/>
                  </a:ext>
                </a:extLst>
              </p:cNvPr>
              <p:cNvSpPr/>
              <p:nvPr/>
            </p:nvSpPr>
            <p:spPr>
              <a:xfrm>
                <a:off x="-438367" y="-1425804"/>
                <a:ext cx="1095375" cy="533400"/>
              </a:xfrm>
              <a:custGeom>
                <a:avLst/>
                <a:gdLst>
                  <a:gd name="connsiteX0" fmla="*/ 232410 w 1095375"/>
                  <a:gd name="connsiteY0" fmla="*/ 139065 h 533400"/>
                  <a:gd name="connsiteX1" fmla="*/ 79057 w 1095375"/>
                  <a:gd name="connsiteY1" fmla="*/ 0 h 533400"/>
                  <a:gd name="connsiteX2" fmla="*/ 0 w 1095375"/>
                  <a:gd name="connsiteY2" fmla="*/ 128588 h 533400"/>
                  <a:gd name="connsiteX3" fmla="*/ 143828 w 1095375"/>
                  <a:gd name="connsiteY3" fmla="*/ 252413 h 533400"/>
                  <a:gd name="connsiteX4" fmla="*/ 997268 w 1095375"/>
                  <a:gd name="connsiteY4" fmla="*/ 540067 h 533400"/>
                  <a:gd name="connsiteX5" fmla="*/ 1101090 w 1095375"/>
                  <a:gd name="connsiteY5" fmla="*/ 411480 h 533400"/>
                  <a:gd name="connsiteX6" fmla="*/ 232410 w 1095375"/>
                  <a:gd name="connsiteY6" fmla="*/ 139065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5" h="533400">
                    <a:moveTo>
                      <a:pt x="232410" y="139065"/>
                    </a:moveTo>
                    <a:cubicBezTo>
                      <a:pt x="172403" y="89535"/>
                      <a:pt x="122872" y="44767"/>
                      <a:pt x="79057" y="0"/>
                    </a:cubicBezTo>
                    <a:cubicBezTo>
                      <a:pt x="49530" y="44767"/>
                      <a:pt x="24765" y="84772"/>
                      <a:pt x="0" y="128588"/>
                    </a:cubicBezTo>
                    <a:cubicBezTo>
                      <a:pt x="40005" y="168592"/>
                      <a:pt x="89535" y="213360"/>
                      <a:pt x="143828" y="252413"/>
                    </a:cubicBezTo>
                    <a:cubicBezTo>
                      <a:pt x="476250" y="515302"/>
                      <a:pt x="808672" y="540067"/>
                      <a:pt x="997268" y="540067"/>
                    </a:cubicBezTo>
                    <a:cubicBezTo>
                      <a:pt x="1006793" y="540067"/>
                      <a:pt x="1066800" y="461010"/>
                      <a:pt x="1101090" y="411480"/>
                    </a:cubicBezTo>
                    <a:cubicBezTo>
                      <a:pt x="1015365" y="431482"/>
                      <a:pt x="658178" y="476250"/>
                      <a:pt x="232410" y="139065"/>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89" name="Freeform: Shape 288">
                <a:extLst>
                  <a:ext uri="{FF2B5EF4-FFF2-40B4-BE49-F238E27FC236}">
                    <a16:creationId xmlns:a16="http://schemas.microsoft.com/office/drawing/2014/main" id="{B26A5E60-1B47-4D46-A7ED-46C70130567B}"/>
                  </a:ext>
                </a:extLst>
              </p:cNvPr>
              <p:cNvSpPr/>
              <p:nvPr/>
            </p:nvSpPr>
            <p:spPr>
              <a:xfrm>
                <a:off x="-573543" y="-1595528"/>
                <a:ext cx="209550" cy="285750"/>
              </a:xfrm>
              <a:custGeom>
                <a:avLst/>
                <a:gdLst>
                  <a:gd name="connsiteX0" fmla="*/ 0 w 209550"/>
                  <a:gd name="connsiteY0" fmla="*/ 139065 h 285750"/>
                  <a:gd name="connsiteX1" fmla="*/ 134302 w 209550"/>
                  <a:gd name="connsiteY1" fmla="*/ 292418 h 285750"/>
                  <a:gd name="connsiteX2" fmla="*/ 213360 w 209550"/>
                  <a:gd name="connsiteY2" fmla="*/ 163830 h 285750"/>
                  <a:gd name="connsiteX3" fmla="*/ 84772 w 209550"/>
                  <a:gd name="connsiteY3" fmla="*/ 0 h 285750"/>
                  <a:gd name="connsiteX4" fmla="*/ 0 w 209550"/>
                  <a:gd name="connsiteY4" fmla="*/ 13906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285750">
                    <a:moveTo>
                      <a:pt x="0" y="139065"/>
                    </a:moveTo>
                    <a:cubicBezTo>
                      <a:pt x="34290" y="188595"/>
                      <a:pt x="79057" y="242888"/>
                      <a:pt x="134302" y="292418"/>
                    </a:cubicBezTo>
                    <a:cubicBezTo>
                      <a:pt x="154305" y="247650"/>
                      <a:pt x="179070" y="207645"/>
                      <a:pt x="213360" y="163830"/>
                    </a:cubicBezTo>
                    <a:cubicBezTo>
                      <a:pt x="159067" y="109538"/>
                      <a:pt x="119063" y="54293"/>
                      <a:pt x="84772" y="0"/>
                    </a:cubicBezTo>
                    <a:cubicBezTo>
                      <a:pt x="50482" y="49530"/>
                      <a:pt x="24765" y="94297"/>
                      <a:pt x="0" y="139065"/>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90" name="Freeform: Shape 289">
                <a:extLst>
                  <a:ext uri="{FF2B5EF4-FFF2-40B4-BE49-F238E27FC236}">
                    <a16:creationId xmlns:a16="http://schemas.microsoft.com/office/drawing/2014/main" id="{580AA3E2-EAB3-4067-ADC0-DBD93154C87D}"/>
                  </a:ext>
                </a:extLst>
              </p:cNvPr>
              <p:cNvSpPr/>
              <p:nvPr/>
            </p:nvSpPr>
            <p:spPr>
              <a:xfrm>
                <a:off x="-800" y="-1841845"/>
                <a:ext cx="771525" cy="647700"/>
              </a:xfrm>
              <a:custGeom>
                <a:avLst/>
                <a:gdLst>
                  <a:gd name="connsiteX0" fmla="*/ 0 w 771525"/>
                  <a:gd name="connsiteY0" fmla="*/ 69532 h 647700"/>
                  <a:gd name="connsiteX1" fmla="*/ 759143 w 771525"/>
                  <a:gd name="connsiteY1" fmla="*/ 655320 h 647700"/>
                  <a:gd name="connsiteX2" fmla="*/ 779145 w 771525"/>
                  <a:gd name="connsiteY2" fmla="*/ 585788 h 647700"/>
                  <a:gd name="connsiteX3" fmla="*/ 109538 w 771525"/>
                  <a:gd name="connsiteY3" fmla="*/ 0 h 647700"/>
                  <a:gd name="connsiteX4" fmla="*/ 0 w 771525"/>
                  <a:gd name="connsiteY4" fmla="*/ 69532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5" h="647700">
                    <a:moveTo>
                      <a:pt x="0" y="69532"/>
                    </a:moveTo>
                    <a:cubicBezTo>
                      <a:pt x="307657" y="352425"/>
                      <a:pt x="664845" y="590550"/>
                      <a:pt x="759143" y="655320"/>
                    </a:cubicBezTo>
                    <a:cubicBezTo>
                      <a:pt x="768668" y="630555"/>
                      <a:pt x="774382" y="610553"/>
                      <a:pt x="779145" y="585788"/>
                    </a:cubicBezTo>
                    <a:cubicBezTo>
                      <a:pt x="680085" y="511493"/>
                      <a:pt x="421957" y="313372"/>
                      <a:pt x="109538" y="0"/>
                    </a:cubicBezTo>
                    <a:cubicBezTo>
                      <a:pt x="79057" y="20003"/>
                      <a:pt x="39053" y="33338"/>
                      <a:pt x="0" y="69532"/>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91" name="Freeform: Shape 290">
                <a:extLst>
                  <a:ext uri="{FF2B5EF4-FFF2-40B4-BE49-F238E27FC236}">
                    <a16:creationId xmlns:a16="http://schemas.microsoft.com/office/drawing/2014/main" id="{ABB90899-E98E-470B-9964-6B192E4E1966}"/>
                  </a:ext>
                </a:extLst>
              </p:cNvPr>
              <p:cNvSpPr/>
              <p:nvPr/>
            </p:nvSpPr>
            <p:spPr>
              <a:xfrm>
                <a:off x="-378845" y="-2250736"/>
                <a:ext cx="342900" cy="323850"/>
              </a:xfrm>
              <a:custGeom>
                <a:avLst/>
                <a:gdLst>
                  <a:gd name="connsiteX0" fmla="*/ 342900 w 342900"/>
                  <a:gd name="connsiteY0" fmla="*/ 257175 h 323850"/>
                  <a:gd name="connsiteX1" fmla="*/ 109538 w 342900"/>
                  <a:gd name="connsiteY1" fmla="*/ 0 h 323850"/>
                  <a:gd name="connsiteX2" fmla="*/ 0 w 342900"/>
                  <a:gd name="connsiteY2" fmla="*/ 44768 h 323850"/>
                  <a:gd name="connsiteX3" fmla="*/ 222885 w 342900"/>
                  <a:gd name="connsiteY3" fmla="*/ 325755 h 323850"/>
                  <a:gd name="connsiteX4" fmla="*/ 342900 w 342900"/>
                  <a:gd name="connsiteY4" fmla="*/ 257175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323850">
                    <a:moveTo>
                      <a:pt x="342900" y="257175"/>
                    </a:moveTo>
                    <a:cubicBezTo>
                      <a:pt x="268605" y="178118"/>
                      <a:pt x="189547" y="89535"/>
                      <a:pt x="109538" y="0"/>
                    </a:cubicBezTo>
                    <a:cubicBezTo>
                      <a:pt x="75247" y="9525"/>
                      <a:pt x="35242" y="24765"/>
                      <a:pt x="0" y="44768"/>
                    </a:cubicBezTo>
                    <a:cubicBezTo>
                      <a:pt x="54292" y="139065"/>
                      <a:pt x="139065" y="236220"/>
                      <a:pt x="222885" y="325755"/>
                    </a:cubicBezTo>
                    <a:cubicBezTo>
                      <a:pt x="268605" y="300990"/>
                      <a:pt x="303847" y="277178"/>
                      <a:pt x="342900" y="257175"/>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92" name="Freeform: Shape 291">
                <a:extLst>
                  <a:ext uri="{FF2B5EF4-FFF2-40B4-BE49-F238E27FC236}">
                    <a16:creationId xmlns:a16="http://schemas.microsoft.com/office/drawing/2014/main" id="{EAA0E329-EC72-484E-AB55-152B7B11D955}"/>
                  </a:ext>
                </a:extLst>
              </p:cNvPr>
              <p:cNvSpPr/>
              <p:nvPr/>
            </p:nvSpPr>
            <p:spPr>
              <a:xfrm>
                <a:off x="-156120" y="-1993821"/>
                <a:ext cx="266700" cy="219075"/>
              </a:xfrm>
              <a:custGeom>
                <a:avLst/>
                <a:gdLst>
                  <a:gd name="connsiteX0" fmla="*/ 120015 w 266700"/>
                  <a:gd name="connsiteY0" fmla="*/ 0 h 219075"/>
                  <a:gd name="connsiteX1" fmla="*/ 0 w 266700"/>
                  <a:gd name="connsiteY1" fmla="*/ 68580 h 219075"/>
                  <a:gd name="connsiteX2" fmla="*/ 155257 w 266700"/>
                  <a:gd name="connsiteY2" fmla="*/ 220980 h 219075"/>
                  <a:gd name="connsiteX3" fmla="*/ 268605 w 266700"/>
                  <a:gd name="connsiteY3" fmla="*/ 156210 h 219075"/>
                  <a:gd name="connsiteX4" fmla="*/ 120015 w 266700"/>
                  <a:gd name="connsiteY4" fmla="*/ 0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219075">
                    <a:moveTo>
                      <a:pt x="120015" y="0"/>
                    </a:moveTo>
                    <a:cubicBezTo>
                      <a:pt x="80010" y="20003"/>
                      <a:pt x="34290" y="39053"/>
                      <a:pt x="0" y="68580"/>
                    </a:cubicBezTo>
                    <a:cubicBezTo>
                      <a:pt x="49530" y="118110"/>
                      <a:pt x="100965" y="171450"/>
                      <a:pt x="155257" y="220980"/>
                    </a:cubicBezTo>
                    <a:cubicBezTo>
                      <a:pt x="195263" y="196215"/>
                      <a:pt x="228600" y="176213"/>
                      <a:pt x="268605" y="156210"/>
                    </a:cubicBezTo>
                    <a:cubicBezTo>
                      <a:pt x="219075" y="107632"/>
                      <a:pt x="174307" y="55245"/>
                      <a:pt x="120015" y="0"/>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93" name="Freeform: Shape 292">
                <a:extLst>
                  <a:ext uri="{FF2B5EF4-FFF2-40B4-BE49-F238E27FC236}">
                    <a16:creationId xmlns:a16="http://schemas.microsoft.com/office/drawing/2014/main" id="{9EAD503E-2E34-4F1B-9D37-E9F23E9DB672}"/>
                  </a:ext>
                </a:extLst>
              </p:cNvPr>
              <p:cNvSpPr/>
              <p:nvPr/>
            </p:nvSpPr>
            <p:spPr>
              <a:xfrm>
                <a:off x="293759" y="-1609646"/>
                <a:ext cx="342900" cy="342900"/>
              </a:xfrm>
              <a:custGeom>
                <a:avLst/>
                <a:gdLst>
                  <a:gd name="connsiteX0" fmla="*/ 67488 w 342900"/>
                  <a:gd name="connsiteY0" fmla="*/ 36585 h 342900"/>
                  <a:gd name="connsiteX1" fmla="*/ 33198 w 342900"/>
                  <a:gd name="connsiteY1" fmla="*/ 279472 h 342900"/>
                  <a:gd name="connsiteX2" fmla="*/ 280848 w 342900"/>
                  <a:gd name="connsiteY2" fmla="*/ 313763 h 342900"/>
                  <a:gd name="connsiteX3" fmla="*/ 315138 w 342900"/>
                  <a:gd name="connsiteY3" fmla="*/ 66112 h 342900"/>
                  <a:gd name="connsiteX4" fmla="*/ 67488 w 342900"/>
                  <a:gd name="connsiteY4" fmla="*/ 36585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342900">
                    <a:moveTo>
                      <a:pt x="67488" y="36585"/>
                    </a:moveTo>
                    <a:cubicBezTo>
                      <a:pt x="-6807" y="96592"/>
                      <a:pt x="-22047" y="205177"/>
                      <a:pt x="33198" y="279472"/>
                    </a:cubicBezTo>
                    <a:cubicBezTo>
                      <a:pt x="93205" y="358530"/>
                      <a:pt x="201791" y="369007"/>
                      <a:pt x="280848" y="313763"/>
                    </a:cubicBezTo>
                    <a:cubicBezTo>
                      <a:pt x="355143" y="253755"/>
                      <a:pt x="370383" y="145170"/>
                      <a:pt x="315138" y="66112"/>
                    </a:cubicBezTo>
                    <a:cubicBezTo>
                      <a:pt x="256083" y="-8183"/>
                      <a:pt x="147498" y="-22470"/>
                      <a:pt x="67488" y="36585"/>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94" name="Freeform: Shape 293">
                <a:extLst>
                  <a:ext uri="{FF2B5EF4-FFF2-40B4-BE49-F238E27FC236}">
                    <a16:creationId xmlns:a16="http://schemas.microsoft.com/office/drawing/2014/main" id="{1C96CD43-E06E-4E3E-8639-9071EED583C4}"/>
                  </a:ext>
                </a:extLst>
              </p:cNvPr>
              <p:cNvSpPr/>
              <p:nvPr/>
            </p:nvSpPr>
            <p:spPr>
              <a:xfrm>
                <a:off x="-63707" y="-1167982"/>
                <a:ext cx="323850" cy="323850"/>
              </a:xfrm>
              <a:custGeom>
                <a:avLst/>
                <a:gdLst>
                  <a:gd name="connsiteX0" fmla="*/ 63050 w 323850"/>
                  <a:gd name="connsiteY0" fmla="*/ 34569 h 323850"/>
                  <a:gd name="connsiteX1" fmla="*/ 33522 w 323850"/>
                  <a:gd name="connsiteY1" fmla="*/ 263169 h 323850"/>
                  <a:gd name="connsiteX2" fmla="*/ 262122 w 323850"/>
                  <a:gd name="connsiteY2" fmla="*/ 292696 h 323850"/>
                  <a:gd name="connsiteX3" fmla="*/ 291650 w 323850"/>
                  <a:gd name="connsiteY3" fmla="*/ 64096 h 323850"/>
                  <a:gd name="connsiteX4" fmla="*/ 63050 w 323850"/>
                  <a:gd name="connsiteY4" fmla="*/ 34569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323850">
                    <a:moveTo>
                      <a:pt x="63050" y="34569"/>
                    </a:moveTo>
                    <a:cubicBezTo>
                      <a:pt x="-6483" y="88861"/>
                      <a:pt x="-21723" y="193636"/>
                      <a:pt x="33522" y="263169"/>
                    </a:cubicBezTo>
                    <a:cubicBezTo>
                      <a:pt x="87815" y="332701"/>
                      <a:pt x="192590" y="347942"/>
                      <a:pt x="262122" y="292696"/>
                    </a:cubicBezTo>
                    <a:cubicBezTo>
                      <a:pt x="331655" y="238404"/>
                      <a:pt x="346894" y="139344"/>
                      <a:pt x="291650" y="64096"/>
                    </a:cubicBezTo>
                    <a:cubicBezTo>
                      <a:pt x="237357" y="-10199"/>
                      <a:pt x="137344" y="-19724"/>
                      <a:pt x="63050" y="34569"/>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95" name="Freeform: Shape 294">
                <a:extLst>
                  <a:ext uri="{FF2B5EF4-FFF2-40B4-BE49-F238E27FC236}">
                    <a16:creationId xmlns:a16="http://schemas.microsoft.com/office/drawing/2014/main" id="{A7BD15E7-C391-4F26-BC86-DD0498A33C70}"/>
                  </a:ext>
                </a:extLst>
              </p:cNvPr>
              <p:cNvSpPr/>
              <p:nvPr/>
            </p:nvSpPr>
            <p:spPr>
              <a:xfrm>
                <a:off x="-704701" y="-1702292"/>
                <a:ext cx="495300" cy="495300"/>
              </a:xfrm>
              <a:custGeom>
                <a:avLst/>
                <a:gdLst>
                  <a:gd name="connsiteX0" fmla="*/ 96861 w 495300"/>
                  <a:gd name="connsiteY0" fmla="*/ 52498 h 495300"/>
                  <a:gd name="connsiteX1" fmla="*/ 52093 w 495300"/>
                  <a:gd name="connsiteY1" fmla="*/ 400160 h 495300"/>
                  <a:gd name="connsiteX2" fmla="*/ 399755 w 495300"/>
                  <a:gd name="connsiteY2" fmla="*/ 444928 h 495300"/>
                  <a:gd name="connsiteX3" fmla="*/ 444523 w 495300"/>
                  <a:gd name="connsiteY3" fmla="*/ 97265 h 495300"/>
                  <a:gd name="connsiteX4" fmla="*/ 96861 w 495300"/>
                  <a:gd name="connsiteY4" fmla="*/ 52498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495300">
                    <a:moveTo>
                      <a:pt x="96861" y="52498"/>
                    </a:moveTo>
                    <a:cubicBezTo>
                      <a:pt x="-12677" y="137270"/>
                      <a:pt x="-31727" y="290623"/>
                      <a:pt x="52093" y="400160"/>
                    </a:cubicBezTo>
                    <a:cubicBezTo>
                      <a:pt x="136865" y="509698"/>
                      <a:pt x="290218" y="528748"/>
                      <a:pt x="399755" y="444928"/>
                    </a:cubicBezTo>
                    <a:cubicBezTo>
                      <a:pt x="509293" y="361108"/>
                      <a:pt x="528343" y="206803"/>
                      <a:pt x="444523" y="97265"/>
                    </a:cubicBezTo>
                    <a:cubicBezTo>
                      <a:pt x="359751" y="-12272"/>
                      <a:pt x="200683" y="-32275"/>
                      <a:pt x="96861" y="52498"/>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311" name="Group 310">
              <a:extLst>
                <a:ext uri="{FF2B5EF4-FFF2-40B4-BE49-F238E27FC236}">
                  <a16:creationId xmlns:a16="http://schemas.microsoft.com/office/drawing/2014/main" id="{D8307606-5007-45DC-AEE2-740C662C4BC0}"/>
                </a:ext>
              </a:extLst>
            </p:cNvPr>
            <p:cNvGrpSpPr/>
            <p:nvPr/>
          </p:nvGrpSpPr>
          <p:grpSpPr>
            <a:xfrm>
              <a:off x="11182914" y="4568933"/>
              <a:ext cx="305304" cy="305304"/>
              <a:chOff x="5981700" y="3314700"/>
              <a:chExt cx="228600" cy="228600"/>
            </a:xfrm>
          </p:grpSpPr>
          <p:sp>
            <p:nvSpPr>
              <p:cNvPr id="312" name="Freeform: Shape 311">
                <a:extLst>
                  <a:ext uri="{FF2B5EF4-FFF2-40B4-BE49-F238E27FC236}">
                    <a16:creationId xmlns:a16="http://schemas.microsoft.com/office/drawing/2014/main" id="{98D7D1F3-3249-4FB6-94DB-9ADF006D5E26}"/>
                  </a:ext>
                </a:extLst>
              </p:cNvPr>
              <p:cNvSpPr/>
              <p:nvPr/>
            </p:nvSpPr>
            <p:spPr>
              <a:xfrm>
                <a:off x="6019800" y="3352800"/>
                <a:ext cx="142875" cy="142875"/>
              </a:xfrm>
              <a:custGeom>
                <a:avLst/>
                <a:gdLst>
                  <a:gd name="connsiteX0" fmla="*/ 39500 w 142875"/>
                  <a:gd name="connsiteY0" fmla="*/ 142970 h 142875"/>
                  <a:gd name="connsiteX1" fmla="*/ 95307 w 142875"/>
                  <a:gd name="connsiteY1" fmla="*/ 95307 h 142875"/>
                  <a:gd name="connsiteX2" fmla="*/ 143008 w 142875"/>
                  <a:gd name="connsiteY2" fmla="*/ 39557 h 142875"/>
                  <a:gd name="connsiteX3" fmla="*/ 76200 w 142875"/>
                  <a:gd name="connsiteY3" fmla="*/ 0 h 142875"/>
                  <a:gd name="connsiteX4" fmla="*/ 0 w 142875"/>
                  <a:gd name="connsiteY4" fmla="*/ 76200 h 142875"/>
                  <a:gd name="connsiteX5" fmla="*/ 39500 w 142875"/>
                  <a:gd name="connsiteY5" fmla="*/ 14297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142875">
                    <a:moveTo>
                      <a:pt x="39500" y="142970"/>
                    </a:moveTo>
                    <a:cubicBezTo>
                      <a:pt x="55978" y="131359"/>
                      <a:pt x="74895" y="115719"/>
                      <a:pt x="95307" y="95307"/>
                    </a:cubicBezTo>
                    <a:cubicBezTo>
                      <a:pt x="116272" y="74343"/>
                      <a:pt x="131683" y="55616"/>
                      <a:pt x="143008" y="39557"/>
                    </a:cubicBezTo>
                    <a:cubicBezTo>
                      <a:pt x="130054" y="15983"/>
                      <a:pt x="105004" y="0"/>
                      <a:pt x="76200" y="0"/>
                    </a:cubicBezTo>
                    <a:cubicBezTo>
                      <a:pt x="34119" y="0"/>
                      <a:pt x="0" y="34119"/>
                      <a:pt x="0" y="76200"/>
                    </a:cubicBezTo>
                    <a:cubicBezTo>
                      <a:pt x="0" y="104975"/>
                      <a:pt x="15954" y="130007"/>
                      <a:pt x="39500" y="142970"/>
                    </a:cubicBezTo>
                    <a:close/>
                  </a:path>
                </a:pathLst>
              </a:custGeom>
              <a:solidFill>
                <a:schemeClr val="accent5"/>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13" name="Freeform: Shape 312">
                <a:extLst>
                  <a:ext uri="{FF2B5EF4-FFF2-40B4-BE49-F238E27FC236}">
                    <a16:creationId xmlns:a16="http://schemas.microsoft.com/office/drawing/2014/main" id="{1E885D8A-A80E-4343-B95C-81B8D9B93891}"/>
                  </a:ext>
                </a:extLst>
              </p:cNvPr>
              <p:cNvSpPr/>
              <p:nvPr/>
            </p:nvSpPr>
            <p:spPr>
              <a:xfrm>
                <a:off x="6094181" y="3427181"/>
                <a:ext cx="76200" cy="76200"/>
              </a:xfrm>
              <a:custGeom>
                <a:avLst/>
                <a:gdLst>
                  <a:gd name="connsiteX0" fmla="*/ 41129 w 76200"/>
                  <a:gd name="connsiteY0" fmla="*/ 41129 h 76200"/>
                  <a:gd name="connsiteX1" fmla="*/ 0 w 76200"/>
                  <a:gd name="connsiteY1" fmla="*/ 77924 h 76200"/>
                  <a:gd name="connsiteX2" fmla="*/ 1819 w 76200"/>
                  <a:gd name="connsiteY2" fmla="*/ 78019 h 76200"/>
                  <a:gd name="connsiteX3" fmla="*/ 78019 w 76200"/>
                  <a:gd name="connsiteY3" fmla="*/ 1819 h 76200"/>
                  <a:gd name="connsiteX4" fmla="*/ 77924 w 76200"/>
                  <a:gd name="connsiteY4" fmla="*/ 0 h 76200"/>
                  <a:gd name="connsiteX5" fmla="*/ 41129 w 76200"/>
                  <a:gd name="connsiteY5" fmla="*/ 411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76200">
                    <a:moveTo>
                      <a:pt x="41129" y="41129"/>
                    </a:moveTo>
                    <a:cubicBezTo>
                      <a:pt x="27508" y="54740"/>
                      <a:pt x="13621" y="67085"/>
                      <a:pt x="0" y="77924"/>
                    </a:cubicBezTo>
                    <a:cubicBezTo>
                      <a:pt x="610" y="77943"/>
                      <a:pt x="1210" y="78019"/>
                      <a:pt x="1819" y="78019"/>
                    </a:cubicBezTo>
                    <a:cubicBezTo>
                      <a:pt x="43901" y="78019"/>
                      <a:pt x="78019" y="43901"/>
                      <a:pt x="78019" y="1819"/>
                    </a:cubicBezTo>
                    <a:cubicBezTo>
                      <a:pt x="78019" y="1200"/>
                      <a:pt x="77943" y="610"/>
                      <a:pt x="77924" y="0"/>
                    </a:cubicBezTo>
                    <a:cubicBezTo>
                      <a:pt x="66780" y="13973"/>
                      <a:pt x="54331" y="27927"/>
                      <a:pt x="41129" y="41129"/>
                    </a:cubicBezTo>
                    <a:close/>
                  </a:path>
                </a:pathLst>
              </a:custGeom>
              <a:solidFill>
                <a:srgbClr val="B8D432"/>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14" name="Freeform: Shape 313">
                <a:extLst>
                  <a:ext uri="{FF2B5EF4-FFF2-40B4-BE49-F238E27FC236}">
                    <a16:creationId xmlns:a16="http://schemas.microsoft.com/office/drawing/2014/main" id="{1B64F8C5-6F70-45C2-A6F8-15AFFAE771A6}"/>
                  </a:ext>
                </a:extLst>
              </p:cNvPr>
              <p:cNvSpPr/>
              <p:nvPr/>
            </p:nvSpPr>
            <p:spPr>
              <a:xfrm>
                <a:off x="5982482" y="3315452"/>
                <a:ext cx="219075" cy="219075"/>
              </a:xfrm>
              <a:custGeom>
                <a:avLst/>
                <a:gdLst>
                  <a:gd name="connsiteX0" fmla="*/ 222265 w 219075"/>
                  <a:gd name="connsiteY0" fmla="*/ 4801 h 219075"/>
                  <a:gd name="connsiteX1" fmla="*/ 208349 w 219075"/>
                  <a:gd name="connsiteY1" fmla="*/ 0 h 219075"/>
                  <a:gd name="connsiteX2" fmla="*/ 138702 w 219075"/>
                  <a:gd name="connsiteY2" fmla="*/ 31699 h 219075"/>
                  <a:gd name="connsiteX3" fmla="*/ 149494 w 219075"/>
                  <a:gd name="connsiteY3" fmla="*/ 35824 h 219075"/>
                  <a:gd name="connsiteX4" fmla="*/ 208359 w 219075"/>
                  <a:gd name="connsiteY4" fmla="*/ 9525 h 219075"/>
                  <a:gd name="connsiteX5" fmla="*/ 215540 w 219075"/>
                  <a:gd name="connsiteY5" fmla="*/ 11535 h 219075"/>
                  <a:gd name="connsiteX6" fmla="*/ 139369 w 219075"/>
                  <a:gd name="connsiteY6" fmla="*/ 139379 h 219075"/>
                  <a:gd name="connsiteX7" fmla="*/ 18706 w 219075"/>
                  <a:gd name="connsiteY7" fmla="*/ 217561 h 219075"/>
                  <a:gd name="connsiteX8" fmla="*/ 11525 w 219075"/>
                  <a:gd name="connsiteY8" fmla="*/ 215551 h 219075"/>
                  <a:gd name="connsiteX9" fmla="*/ 35737 w 219075"/>
                  <a:gd name="connsiteY9" fmla="*/ 149362 h 219075"/>
                  <a:gd name="connsiteX10" fmla="*/ 31689 w 219075"/>
                  <a:gd name="connsiteY10" fmla="*/ 138713 h 219075"/>
                  <a:gd name="connsiteX11" fmla="*/ 4790 w 219075"/>
                  <a:gd name="connsiteY11" fmla="*/ 222285 h 219075"/>
                  <a:gd name="connsiteX12" fmla="*/ 18706 w 219075"/>
                  <a:gd name="connsiteY12" fmla="*/ 227086 h 219075"/>
                  <a:gd name="connsiteX13" fmla="*/ 146103 w 219075"/>
                  <a:gd name="connsiteY13" fmla="*/ 146114 h 219075"/>
                  <a:gd name="connsiteX14" fmla="*/ 222265 w 219075"/>
                  <a:gd name="connsiteY14" fmla="*/ 4801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075" h="219075">
                    <a:moveTo>
                      <a:pt x="222265" y="4801"/>
                    </a:moveTo>
                    <a:cubicBezTo>
                      <a:pt x="219008" y="1543"/>
                      <a:pt x="214274" y="0"/>
                      <a:pt x="208349" y="0"/>
                    </a:cubicBezTo>
                    <a:cubicBezTo>
                      <a:pt x="192128" y="0"/>
                      <a:pt x="166934" y="11668"/>
                      <a:pt x="138702" y="31699"/>
                    </a:cubicBezTo>
                    <a:cubicBezTo>
                      <a:pt x="142408" y="32852"/>
                      <a:pt x="146018" y="34195"/>
                      <a:pt x="149494" y="35824"/>
                    </a:cubicBezTo>
                    <a:cubicBezTo>
                      <a:pt x="175040" y="18479"/>
                      <a:pt x="196205" y="9525"/>
                      <a:pt x="208359" y="9525"/>
                    </a:cubicBezTo>
                    <a:cubicBezTo>
                      <a:pt x="210711" y="9525"/>
                      <a:pt x="213874" y="9877"/>
                      <a:pt x="215540" y="11535"/>
                    </a:cubicBezTo>
                    <a:cubicBezTo>
                      <a:pt x="224561" y="20555"/>
                      <a:pt x="206339" y="72409"/>
                      <a:pt x="139369" y="139379"/>
                    </a:cubicBezTo>
                    <a:cubicBezTo>
                      <a:pt x="88039" y="190710"/>
                      <a:pt x="39814" y="217561"/>
                      <a:pt x="18706" y="217561"/>
                    </a:cubicBezTo>
                    <a:cubicBezTo>
                      <a:pt x="16344" y="217561"/>
                      <a:pt x="13191" y="217208"/>
                      <a:pt x="11525" y="215551"/>
                    </a:cubicBezTo>
                    <a:cubicBezTo>
                      <a:pt x="5562" y="209588"/>
                      <a:pt x="11629" y="184804"/>
                      <a:pt x="35737" y="149362"/>
                    </a:cubicBezTo>
                    <a:cubicBezTo>
                      <a:pt x="34146" y="145933"/>
                      <a:pt x="32822" y="142370"/>
                      <a:pt x="31689" y="138713"/>
                    </a:cubicBezTo>
                    <a:cubicBezTo>
                      <a:pt x="4333" y="177260"/>
                      <a:pt x="-7364" y="210122"/>
                      <a:pt x="4790" y="222285"/>
                    </a:cubicBezTo>
                    <a:cubicBezTo>
                      <a:pt x="8048" y="225542"/>
                      <a:pt x="12782" y="227086"/>
                      <a:pt x="18706" y="227086"/>
                    </a:cubicBezTo>
                    <a:cubicBezTo>
                      <a:pt x="45557" y="227086"/>
                      <a:pt x="96907" y="195301"/>
                      <a:pt x="146103" y="146114"/>
                    </a:cubicBezTo>
                    <a:cubicBezTo>
                      <a:pt x="206149" y="86058"/>
                      <a:pt x="240248" y="22793"/>
                      <a:pt x="222265" y="4801"/>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15" name="Freeform: Shape 314">
                <a:extLst>
                  <a:ext uri="{FF2B5EF4-FFF2-40B4-BE49-F238E27FC236}">
                    <a16:creationId xmlns:a16="http://schemas.microsoft.com/office/drawing/2014/main" id="{E0A85950-B854-4896-8AD4-23D221AE4A7C}"/>
                  </a:ext>
                </a:extLst>
              </p:cNvPr>
              <p:cNvSpPr/>
              <p:nvPr/>
            </p:nvSpPr>
            <p:spPr>
              <a:xfrm>
                <a:off x="5981700" y="3314700"/>
                <a:ext cx="76200" cy="76200"/>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 name="connsiteX5" fmla="*/ 38100 w 76200"/>
                  <a:gd name="connsiteY5"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76200">
                    <a:moveTo>
                      <a:pt x="38100" y="0"/>
                    </a:moveTo>
                    <a:cubicBezTo>
                      <a:pt x="38100" y="21041"/>
                      <a:pt x="21041" y="38100"/>
                      <a:pt x="0" y="38100"/>
                    </a:cubicBezTo>
                    <a:cubicBezTo>
                      <a:pt x="21041" y="38100"/>
                      <a:pt x="38100" y="55159"/>
                      <a:pt x="38100" y="76200"/>
                    </a:cubicBezTo>
                    <a:cubicBezTo>
                      <a:pt x="38100" y="55159"/>
                      <a:pt x="55159" y="38100"/>
                      <a:pt x="76200" y="38100"/>
                    </a:cubicBezTo>
                    <a:cubicBezTo>
                      <a:pt x="55159" y="38100"/>
                      <a:pt x="38100" y="21041"/>
                      <a:pt x="38100" y="0"/>
                    </a:cubicBezTo>
                    <a:lnTo>
                      <a:pt x="38100" y="0"/>
                    </a:ln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16" name="Freeform: Shape 315">
                <a:extLst>
                  <a:ext uri="{FF2B5EF4-FFF2-40B4-BE49-F238E27FC236}">
                    <a16:creationId xmlns:a16="http://schemas.microsoft.com/office/drawing/2014/main" id="{CA4282C9-C7B7-48A5-8F4A-FF3AF70A8CE0}"/>
                  </a:ext>
                </a:extLst>
              </p:cNvPr>
              <p:cNvSpPr/>
              <p:nvPr/>
            </p:nvSpPr>
            <p:spPr>
              <a:xfrm>
                <a:off x="6153150" y="3486150"/>
                <a:ext cx="57150" cy="57150"/>
              </a:xfrm>
              <a:custGeom>
                <a:avLst/>
                <a:gdLst>
                  <a:gd name="connsiteX0" fmla="*/ 28575 w 57150"/>
                  <a:gd name="connsiteY0" fmla="*/ 0 h 57150"/>
                  <a:gd name="connsiteX1" fmla="*/ 0 w 57150"/>
                  <a:gd name="connsiteY1" fmla="*/ 28575 h 57150"/>
                  <a:gd name="connsiteX2" fmla="*/ 28575 w 57150"/>
                  <a:gd name="connsiteY2" fmla="*/ 57150 h 57150"/>
                  <a:gd name="connsiteX3" fmla="*/ 57150 w 57150"/>
                  <a:gd name="connsiteY3" fmla="*/ 28575 h 57150"/>
                  <a:gd name="connsiteX4" fmla="*/ 28575 w 57150"/>
                  <a:gd name="connsiteY4" fmla="*/ 0 h 57150"/>
                  <a:gd name="connsiteX5" fmla="*/ 28575 w 57150"/>
                  <a:gd name="connsiteY5"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57150">
                    <a:moveTo>
                      <a:pt x="28575" y="0"/>
                    </a:moveTo>
                    <a:cubicBezTo>
                      <a:pt x="28575" y="15783"/>
                      <a:pt x="15783" y="28575"/>
                      <a:pt x="0" y="28575"/>
                    </a:cubicBezTo>
                    <a:cubicBezTo>
                      <a:pt x="15783" y="28575"/>
                      <a:pt x="28575" y="41367"/>
                      <a:pt x="28575" y="57150"/>
                    </a:cubicBezTo>
                    <a:cubicBezTo>
                      <a:pt x="28575" y="41367"/>
                      <a:pt x="41367" y="28575"/>
                      <a:pt x="57150" y="28575"/>
                    </a:cubicBezTo>
                    <a:cubicBezTo>
                      <a:pt x="41367" y="28575"/>
                      <a:pt x="28575" y="15783"/>
                      <a:pt x="28575" y="0"/>
                    </a:cubicBezTo>
                    <a:lnTo>
                      <a:pt x="28575" y="0"/>
                    </a:ln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17" name="Freeform: Shape 316">
                <a:extLst>
                  <a:ext uri="{FF2B5EF4-FFF2-40B4-BE49-F238E27FC236}">
                    <a16:creationId xmlns:a16="http://schemas.microsoft.com/office/drawing/2014/main" id="{27B81F21-6717-49A2-A557-3EC9D17AABA3}"/>
                  </a:ext>
                </a:extLst>
              </p:cNvPr>
              <p:cNvSpPr/>
              <p:nvPr/>
            </p:nvSpPr>
            <p:spPr>
              <a:xfrm>
                <a:off x="6019800" y="3414713"/>
                <a:ext cx="57150" cy="66675"/>
              </a:xfrm>
              <a:custGeom>
                <a:avLst/>
                <a:gdLst>
                  <a:gd name="connsiteX0" fmla="*/ 44186 w 57150"/>
                  <a:gd name="connsiteY0" fmla="*/ 25660 h 66675"/>
                  <a:gd name="connsiteX1" fmla="*/ 41072 w 57150"/>
                  <a:gd name="connsiteY1" fmla="*/ 25660 h 66675"/>
                  <a:gd name="connsiteX2" fmla="*/ 41653 w 57150"/>
                  <a:gd name="connsiteY2" fmla="*/ 20803 h 66675"/>
                  <a:gd name="connsiteX3" fmla="*/ 20850 w 57150"/>
                  <a:gd name="connsiteY3" fmla="*/ 0 h 66675"/>
                  <a:gd name="connsiteX4" fmla="*/ 1391 w 57150"/>
                  <a:gd name="connsiteY4" fmla="*/ 0 h 66675"/>
                  <a:gd name="connsiteX5" fmla="*/ 0 w 57150"/>
                  <a:gd name="connsiteY5" fmla="*/ 14288 h 66675"/>
                  <a:gd name="connsiteX6" fmla="*/ 21507 w 57150"/>
                  <a:gd name="connsiteY6" fmla="*/ 67275 h 66675"/>
                  <a:gd name="connsiteX7" fmla="*/ 44186 w 57150"/>
                  <a:gd name="connsiteY7" fmla="*/ 67275 h 66675"/>
                  <a:gd name="connsiteX8" fmla="*/ 64989 w 57150"/>
                  <a:gd name="connsiteY8" fmla="*/ 46472 h 66675"/>
                  <a:gd name="connsiteX9" fmla="*/ 44186 w 57150"/>
                  <a:gd name="connsiteY9" fmla="*/ 2566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66675">
                    <a:moveTo>
                      <a:pt x="44186" y="25660"/>
                    </a:moveTo>
                    <a:lnTo>
                      <a:pt x="41072" y="25660"/>
                    </a:lnTo>
                    <a:cubicBezTo>
                      <a:pt x="41462" y="24108"/>
                      <a:pt x="41653" y="22546"/>
                      <a:pt x="41653" y="20803"/>
                    </a:cubicBezTo>
                    <a:cubicBezTo>
                      <a:pt x="41653" y="9325"/>
                      <a:pt x="32318" y="0"/>
                      <a:pt x="20850" y="0"/>
                    </a:cubicBezTo>
                    <a:lnTo>
                      <a:pt x="1391" y="0"/>
                    </a:lnTo>
                    <a:cubicBezTo>
                      <a:pt x="505" y="4629"/>
                      <a:pt x="0" y="9401"/>
                      <a:pt x="0" y="14288"/>
                    </a:cubicBezTo>
                    <a:cubicBezTo>
                      <a:pt x="0" y="34900"/>
                      <a:pt x="8220" y="53559"/>
                      <a:pt x="21507" y="67275"/>
                    </a:cubicBezTo>
                    <a:lnTo>
                      <a:pt x="44186" y="67275"/>
                    </a:lnTo>
                    <a:cubicBezTo>
                      <a:pt x="55664" y="67275"/>
                      <a:pt x="64989" y="57941"/>
                      <a:pt x="64989" y="46472"/>
                    </a:cubicBezTo>
                    <a:cubicBezTo>
                      <a:pt x="64989" y="34995"/>
                      <a:pt x="55655" y="25660"/>
                      <a:pt x="44186" y="25660"/>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18" name="Freeform: Shape 317">
                <a:extLst>
                  <a:ext uri="{FF2B5EF4-FFF2-40B4-BE49-F238E27FC236}">
                    <a16:creationId xmlns:a16="http://schemas.microsoft.com/office/drawing/2014/main" id="{899B869D-E7B5-437D-B0D1-BB5A223E26BC}"/>
                  </a:ext>
                </a:extLst>
              </p:cNvPr>
              <p:cNvSpPr/>
              <p:nvPr/>
            </p:nvSpPr>
            <p:spPr>
              <a:xfrm>
                <a:off x="6115060" y="3439811"/>
                <a:ext cx="9525" cy="9525"/>
              </a:xfrm>
              <a:custGeom>
                <a:avLst/>
                <a:gdLst>
                  <a:gd name="connsiteX0" fmla="*/ 0 w 0"/>
                  <a:gd name="connsiteY0" fmla="*/ 8344 h 0"/>
                  <a:gd name="connsiteX1" fmla="*/ 48 w 0"/>
                  <a:gd name="connsiteY1" fmla="*/ 8296 h 0"/>
                  <a:gd name="connsiteX2" fmla="*/ 8115 w 0"/>
                  <a:gd name="connsiteY2" fmla="*/ 0 h 0"/>
                  <a:gd name="connsiteX3" fmla="*/ 0 w 0"/>
                  <a:gd name="connsiteY3" fmla="*/ 8344 h 0"/>
                </a:gdLst>
                <a:ahLst/>
                <a:cxnLst>
                  <a:cxn ang="0">
                    <a:pos x="connsiteX0" y="connsiteY0"/>
                  </a:cxn>
                  <a:cxn ang="0">
                    <a:pos x="connsiteX1" y="connsiteY1"/>
                  </a:cxn>
                  <a:cxn ang="0">
                    <a:pos x="connsiteX2" y="connsiteY2"/>
                  </a:cxn>
                  <a:cxn ang="0">
                    <a:pos x="connsiteX3" y="connsiteY3"/>
                  </a:cxn>
                </a:cxnLst>
                <a:rect l="l" t="t" r="r" b="b"/>
                <a:pathLst>
                  <a:path>
                    <a:moveTo>
                      <a:pt x="0" y="8344"/>
                    </a:moveTo>
                    <a:cubicBezTo>
                      <a:pt x="19" y="8325"/>
                      <a:pt x="29" y="8315"/>
                      <a:pt x="48" y="8296"/>
                    </a:cubicBezTo>
                    <a:cubicBezTo>
                      <a:pt x="2867" y="5477"/>
                      <a:pt x="5496" y="2734"/>
                      <a:pt x="8115" y="0"/>
                    </a:cubicBezTo>
                    <a:cubicBezTo>
                      <a:pt x="4562" y="1791"/>
                      <a:pt x="1686" y="4724"/>
                      <a:pt x="0" y="8344"/>
                    </a:cubicBezTo>
                    <a:close/>
                  </a:path>
                </a:pathLst>
              </a:custGeom>
              <a:solidFill>
                <a:srgbClr val="59B4D9"/>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19" name="Freeform: Shape 318">
                <a:extLst>
                  <a:ext uri="{FF2B5EF4-FFF2-40B4-BE49-F238E27FC236}">
                    <a16:creationId xmlns:a16="http://schemas.microsoft.com/office/drawing/2014/main" id="{AA4B6E55-588A-4D64-A570-84935AA99AAB}"/>
                  </a:ext>
                </a:extLst>
              </p:cNvPr>
              <p:cNvSpPr/>
              <p:nvPr/>
            </p:nvSpPr>
            <p:spPr>
              <a:xfrm>
                <a:off x="6108344" y="3437849"/>
                <a:ext cx="57150" cy="57150"/>
              </a:xfrm>
              <a:custGeom>
                <a:avLst/>
                <a:gdLst>
                  <a:gd name="connsiteX0" fmla="*/ 26965 w 57150"/>
                  <a:gd name="connsiteY0" fmla="*/ 30461 h 57150"/>
                  <a:gd name="connsiteX1" fmla="*/ 0 w 57150"/>
                  <a:gd name="connsiteY1" fmla="*/ 55531 h 57150"/>
                  <a:gd name="connsiteX2" fmla="*/ 12421 w 57150"/>
                  <a:gd name="connsiteY2" fmla="*/ 60674 h 57150"/>
                  <a:gd name="connsiteX3" fmla="*/ 18755 w 57150"/>
                  <a:gd name="connsiteY3" fmla="*/ 60674 h 57150"/>
                  <a:gd name="connsiteX4" fmla="*/ 63294 w 57150"/>
                  <a:gd name="connsiteY4" fmla="*/ 0 h 57150"/>
                  <a:gd name="connsiteX5" fmla="*/ 54997 w 57150"/>
                  <a:gd name="connsiteY5" fmla="*/ 0 h 57150"/>
                  <a:gd name="connsiteX6" fmla="*/ 26965 w 57150"/>
                  <a:gd name="connsiteY6" fmla="*/ 3046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57150">
                    <a:moveTo>
                      <a:pt x="26965" y="30461"/>
                    </a:moveTo>
                    <a:cubicBezTo>
                      <a:pt x="18050" y="39376"/>
                      <a:pt x="9011" y="47749"/>
                      <a:pt x="0" y="55531"/>
                    </a:cubicBezTo>
                    <a:cubicBezTo>
                      <a:pt x="3200" y="58703"/>
                      <a:pt x="7591" y="60674"/>
                      <a:pt x="12421" y="60674"/>
                    </a:cubicBezTo>
                    <a:lnTo>
                      <a:pt x="18755" y="60674"/>
                    </a:lnTo>
                    <a:cubicBezTo>
                      <a:pt x="42748" y="49921"/>
                      <a:pt x="60150" y="27156"/>
                      <a:pt x="63294" y="0"/>
                    </a:cubicBezTo>
                    <a:lnTo>
                      <a:pt x="54997" y="0"/>
                    </a:lnTo>
                    <a:cubicBezTo>
                      <a:pt x="46206" y="10363"/>
                      <a:pt x="36795" y="20622"/>
                      <a:pt x="26965" y="30461"/>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20" name="Freeform: Shape 319">
                <a:extLst>
                  <a:ext uri="{FF2B5EF4-FFF2-40B4-BE49-F238E27FC236}">
                    <a16:creationId xmlns:a16="http://schemas.microsoft.com/office/drawing/2014/main" id="{FE34ADCE-057A-4A8A-B2D1-E9625220688F}"/>
                  </a:ext>
                </a:extLst>
              </p:cNvPr>
              <p:cNvSpPr/>
              <p:nvPr/>
            </p:nvSpPr>
            <p:spPr>
              <a:xfrm>
                <a:off x="6080512" y="3360449"/>
                <a:ext cx="76200" cy="57150"/>
              </a:xfrm>
              <a:custGeom>
                <a:avLst/>
                <a:gdLst>
                  <a:gd name="connsiteX0" fmla="*/ 21784 w 76200"/>
                  <a:gd name="connsiteY0" fmla="*/ 61255 h 57150"/>
                  <a:gd name="connsiteX1" fmla="*/ 59179 w 76200"/>
                  <a:gd name="connsiteY1" fmla="*/ 61255 h 57150"/>
                  <a:gd name="connsiteX2" fmla="*/ 82248 w 76200"/>
                  <a:gd name="connsiteY2" fmla="*/ 31985 h 57150"/>
                  <a:gd name="connsiteX3" fmla="*/ 48616 w 76200"/>
                  <a:gd name="connsiteY3" fmla="*/ 0 h 57150"/>
                  <a:gd name="connsiteX4" fmla="*/ 44339 w 76200"/>
                  <a:gd name="connsiteY4" fmla="*/ 0 h 57150"/>
                  <a:gd name="connsiteX5" fmla="*/ 30337 w 76200"/>
                  <a:gd name="connsiteY5" fmla="*/ 14002 h 57150"/>
                  <a:gd name="connsiteX6" fmla="*/ 30918 w 76200"/>
                  <a:gd name="connsiteY6" fmla="*/ 17697 h 57150"/>
                  <a:gd name="connsiteX7" fmla="*/ 21974 w 76200"/>
                  <a:gd name="connsiteY7" fmla="*/ 17697 h 57150"/>
                  <a:gd name="connsiteX8" fmla="*/ 0 w 76200"/>
                  <a:gd name="connsiteY8" fmla="*/ 39472 h 57150"/>
                  <a:gd name="connsiteX9" fmla="*/ 21784 w 76200"/>
                  <a:gd name="connsiteY9" fmla="*/ 6125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57150">
                    <a:moveTo>
                      <a:pt x="21784" y="61255"/>
                    </a:moveTo>
                    <a:lnTo>
                      <a:pt x="59179" y="61255"/>
                    </a:lnTo>
                    <a:cubicBezTo>
                      <a:pt x="68304" y="50711"/>
                      <a:pt x="75933" y="40929"/>
                      <a:pt x="82248" y="31985"/>
                    </a:cubicBezTo>
                    <a:cubicBezTo>
                      <a:pt x="74638" y="18155"/>
                      <a:pt x="62894" y="6906"/>
                      <a:pt x="48616" y="0"/>
                    </a:cubicBezTo>
                    <a:lnTo>
                      <a:pt x="44339" y="0"/>
                    </a:lnTo>
                    <a:cubicBezTo>
                      <a:pt x="36557" y="0"/>
                      <a:pt x="30337" y="6220"/>
                      <a:pt x="30337" y="14002"/>
                    </a:cubicBezTo>
                    <a:cubicBezTo>
                      <a:pt x="30337" y="15164"/>
                      <a:pt x="30528" y="16526"/>
                      <a:pt x="30918" y="17697"/>
                    </a:cubicBezTo>
                    <a:lnTo>
                      <a:pt x="21974" y="17697"/>
                    </a:lnTo>
                    <a:cubicBezTo>
                      <a:pt x="9725" y="17697"/>
                      <a:pt x="0" y="27422"/>
                      <a:pt x="0" y="39472"/>
                    </a:cubicBezTo>
                    <a:cubicBezTo>
                      <a:pt x="0" y="51521"/>
                      <a:pt x="9725" y="61255"/>
                      <a:pt x="21784" y="61255"/>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cxnSp>
          <p:nvCxnSpPr>
            <p:cNvPr id="321" name="Straight Arrow Connector 320">
              <a:extLst>
                <a:ext uri="{FF2B5EF4-FFF2-40B4-BE49-F238E27FC236}">
                  <a16:creationId xmlns:a16="http://schemas.microsoft.com/office/drawing/2014/main" id="{C04FE3A7-9A06-4D55-ADB9-695D4612E122}"/>
                </a:ext>
              </a:extLst>
            </p:cNvPr>
            <p:cNvCxnSpPr>
              <a:cxnSpLocks/>
            </p:cNvCxnSpPr>
            <p:nvPr/>
          </p:nvCxnSpPr>
          <p:spPr>
            <a:xfrm>
              <a:off x="10700048" y="4742384"/>
              <a:ext cx="463745" cy="0"/>
            </a:xfrm>
            <a:prstGeom prst="straightConnector1">
              <a:avLst/>
            </a:prstGeom>
            <a:ln w="12700">
              <a:solidFill>
                <a:schemeClr val="accent5"/>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23" name="Rectangle 422">
              <a:extLst>
                <a:ext uri="{FF2B5EF4-FFF2-40B4-BE49-F238E27FC236}">
                  <a16:creationId xmlns:a16="http://schemas.microsoft.com/office/drawing/2014/main" id="{2D0DDE1F-2416-4BA7-BAC8-19CBF847B5BB}"/>
                </a:ext>
              </a:extLst>
            </p:cNvPr>
            <p:cNvSpPr/>
            <p:nvPr/>
          </p:nvSpPr>
          <p:spPr bwMode="auto">
            <a:xfrm>
              <a:off x="9814294" y="2739699"/>
              <a:ext cx="1884889" cy="1364911"/>
            </a:xfrm>
            <a:prstGeom prst="rect">
              <a:avLst/>
            </a:prstGeom>
            <a:solidFill>
              <a:schemeClr val="bg1"/>
            </a:solidFill>
            <a:ln w="19050">
              <a:solidFill>
                <a:schemeClr val="bg1">
                  <a:lumMod val="65000"/>
                </a:schemeClr>
              </a:solidFill>
              <a:prstDash val="sysDash"/>
            </a:ln>
          </p:spPr>
          <p:txBody>
            <a:bodyPr lIns="179285" tIns="143428" rIns="179285" bIns="143428" anchor="t" anchorCtr="0"/>
            <a:lstStyle/>
            <a:p>
              <a:pPr marL="0" marR="0" lvl="0" indent="0" algn="ctr" defTabSz="93205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a:gsLst>
                    <a:gs pos="1250">
                      <a:srgbClr val="353535"/>
                    </a:gs>
                    <a:gs pos="100000">
                      <a:srgbClr val="353535"/>
                    </a:gs>
                  </a:gsLst>
                  <a:lin ang="5400000" scaled="0"/>
                </a:gradFill>
                <a:effectLst/>
                <a:uLnTx/>
                <a:uFillTx/>
                <a:latin typeface="Segoe UI Semilight"/>
                <a:ea typeface="MS PGothic" pitchFamily="34" charset="-128"/>
                <a:cs typeface="+mn-cs"/>
              </a:endParaRPr>
            </a:p>
          </p:txBody>
        </p:sp>
        <p:pic>
          <p:nvPicPr>
            <p:cNvPr id="435" name="Graphic 434">
              <a:extLst>
                <a:ext uri="{FF2B5EF4-FFF2-40B4-BE49-F238E27FC236}">
                  <a16:creationId xmlns:a16="http://schemas.microsoft.com/office/drawing/2014/main" id="{972FF355-964A-46C7-9F37-F15D5D993D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37076" y="3920062"/>
              <a:ext cx="181474" cy="120983"/>
            </a:xfrm>
            <a:prstGeom prst="rect">
              <a:avLst/>
            </a:prstGeom>
          </p:spPr>
        </p:pic>
        <p:sp>
          <p:nvSpPr>
            <p:cNvPr id="436" name="Freeform: Shape 435">
              <a:extLst>
                <a:ext uri="{FF2B5EF4-FFF2-40B4-BE49-F238E27FC236}">
                  <a16:creationId xmlns:a16="http://schemas.microsoft.com/office/drawing/2014/main" id="{FBD61346-D5EA-4426-8739-D5D60ED46C4D}"/>
                </a:ext>
              </a:extLst>
            </p:cNvPr>
            <p:cNvSpPr/>
            <p:nvPr/>
          </p:nvSpPr>
          <p:spPr bwMode="auto">
            <a:xfrm>
              <a:off x="10064195" y="3386695"/>
              <a:ext cx="814776" cy="600854"/>
            </a:xfrm>
            <a:custGeom>
              <a:avLst/>
              <a:gdLst>
                <a:gd name="connsiteX0" fmla="*/ 95250 w 1082675"/>
                <a:gd name="connsiteY0" fmla="*/ 628650 h 628650"/>
                <a:gd name="connsiteX1" fmla="*/ 0 w 1082675"/>
                <a:gd name="connsiteY1" fmla="*/ 628650 h 628650"/>
                <a:gd name="connsiteX2" fmla="*/ 0 w 1082675"/>
                <a:gd name="connsiteY2" fmla="*/ 0 h 628650"/>
                <a:gd name="connsiteX3" fmla="*/ 1082675 w 1082675"/>
                <a:gd name="connsiteY3" fmla="*/ 0 h 628650"/>
                <a:gd name="connsiteX4" fmla="*/ 1082675 w 1082675"/>
                <a:gd name="connsiteY4" fmla="*/ 625475 h 628650"/>
                <a:gd name="connsiteX5" fmla="*/ 365125 w 1082675"/>
                <a:gd name="connsiteY5" fmla="*/ 62547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675" h="628650">
                  <a:moveTo>
                    <a:pt x="95250" y="628650"/>
                  </a:moveTo>
                  <a:lnTo>
                    <a:pt x="0" y="628650"/>
                  </a:lnTo>
                  <a:lnTo>
                    <a:pt x="0" y="0"/>
                  </a:lnTo>
                  <a:lnTo>
                    <a:pt x="1082675" y="0"/>
                  </a:lnTo>
                  <a:lnTo>
                    <a:pt x="1082675" y="625475"/>
                  </a:lnTo>
                  <a:lnTo>
                    <a:pt x="365125" y="625475"/>
                  </a:lnTo>
                </a:path>
              </a:pathLst>
            </a:custGeom>
            <a:noFill/>
            <a:ln w="12700">
              <a:solidFill>
                <a:srgbClr val="0070C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437" name="Group 436">
              <a:extLst>
                <a:ext uri="{FF2B5EF4-FFF2-40B4-BE49-F238E27FC236}">
                  <a16:creationId xmlns:a16="http://schemas.microsoft.com/office/drawing/2014/main" id="{19DC76E3-7E91-46E2-B245-1D4DF5FB3A06}"/>
                </a:ext>
              </a:extLst>
            </p:cNvPr>
            <p:cNvGrpSpPr/>
            <p:nvPr/>
          </p:nvGrpSpPr>
          <p:grpSpPr>
            <a:xfrm>
              <a:off x="11228044" y="3546142"/>
              <a:ext cx="298967" cy="317152"/>
              <a:chOff x="10529172" y="6422038"/>
              <a:chExt cx="391478" cy="415290"/>
            </a:xfrm>
          </p:grpSpPr>
          <p:sp>
            <p:nvSpPr>
              <p:cNvPr id="438" name="Freeform: Shape 437">
                <a:extLst>
                  <a:ext uri="{FF2B5EF4-FFF2-40B4-BE49-F238E27FC236}">
                    <a16:creationId xmlns:a16="http://schemas.microsoft.com/office/drawing/2014/main" id="{CBF0BAD8-ABD5-40D7-A98A-8D1F21B2FAEB}"/>
                  </a:ext>
                </a:extLst>
              </p:cNvPr>
              <p:cNvSpPr/>
              <p:nvPr/>
            </p:nvSpPr>
            <p:spPr>
              <a:xfrm>
                <a:off x="10652998" y="6597297"/>
                <a:ext cx="28575" cy="38100"/>
              </a:xfrm>
              <a:custGeom>
                <a:avLst/>
                <a:gdLst>
                  <a:gd name="connsiteX0" fmla="*/ 4763 w 28575"/>
                  <a:gd name="connsiteY0" fmla="*/ 36195 h 38100"/>
                  <a:gd name="connsiteX1" fmla="*/ 9525 w 28575"/>
                  <a:gd name="connsiteY1" fmla="*/ 39053 h 38100"/>
                  <a:gd name="connsiteX2" fmla="*/ 15240 w 28575"/>
                  <a:gd name="connsiteY2" fmla="*/ 40005 h 38100"/>
                  <a:gd name="connsiteX3" fmla="*/ 20002 w 28575"/>
                  <a:gd name="connsiteY3" fmla="*/ 39053 h 38100"/>
                  <a:gd name="connsiteX4" fmla="*/ 24765 w 28575"/>
                  <a:gd name="connsiteY4" fmla="*/ 35243 h 38100"/>
                  <a:gd name="connsiteX5" fmla="*/ 27622 w 28575"/>
                  <a:gd name="connsiteY5" fmla="*/ 29528 h 38100"/>
                  <a:gd name="connsiteX6" fmla="*/ 28575 w 28575"/>
                  <a:gd name="connsiteY6" fmla="*/ 20955 h 38100"/>
                  <a:gd name="connsiteX7" fmla="*/ 27622 w 28575"/>
                  <a:gd name="connsiteY7" fmla="*/ 13335 h 38100"/>
                  <a:gd name="connsiteX8" fmla="*/ 24765 w 28575"/>
                  <a:gd name="connsiteY8" fmla="*/ 6668 h 38100"/>
                  <a:gd name="connsiteX9" fmla="*/ 20955 w 28575"/>
                  <a:gd name="connsiteY9" fmla="*/ 1905 h 38100"/>
                  <a:gd name="connsiteX10" fmla="*/ 15240 w 28575"/>
                  <a:gd name="connsiteY10" fmla="*/ 0 h 38100"/>
                  <a:gd name="connsiteX11" fmla="*/ 8572 w 28575"/>
                  <a:gd name="connsiteY11" fmla="*/ 1905 h 38100"/>
                  <a:gd name="connsiteX12" fmla="*/ 3810 w 28575"/>
                  <a:gd name="connsiteY12" fmla="*/ 5715 h 38100"/>
                  <a:gd name="connsiteX13" fmla="*/ 952 w 28575"/>
                  <a:gd name="connsiteY13" fmla="*/ 11430 h 38100"/>
                  <a:gd name="connsiteX14" fmla="*/ 0 w 28575"/>
                  <a:gd name="connsiteY14" fmla="*/ 19050 h 38100"/>
                  <a:gd name="connsiteX15" fmla="*/ 952 w 28575"/>
                  <a:gd name="connsiteY15" fmla="*/ 27623 h 38100"/>
                  <a:gd name="connsiteX16" fmla="*/ 4763 w 28575"/>
                  <a:gd name="connsiteY16" fmla="*/ 3619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 h="38100">
                    <a:moveTo>
                      <a:pt x="4763" y="36195"/>
                    </a:moveTo>
                    <a:cubicBezTo>
                      <a:pt x="5715" y="38100"/>
                      <a:pt x="7620" y="39053"/>
                      <a:pt x="9525" y="39053"/>
                    </a:cubicBezTo>
                    <a:cubicBezTo>
                      <a:pt x="11430" y="40005"/>
                      <a:pt x="13335" y="40005"/>
                      <a:pt x="15240" y="40005"/>
                    </a:cubicBezTo>
                    <a:cubicBezTo>
                      <a:pt x="17145" y="40005"/>
                      <a:pt x="19050" y="40005"/>
                      <a:pt x="20002" y="39053"/>
                    </a:cubicBezTo>
                    <a:cubicBezTo>
                      <a:pt x="21907" y="38100"/>
                      <a:pt x="22860" y="37148"/>
                      <a:pt x="24765" y="35243"/>
                    </a:cubicBezTo>
                    <a:cubicBezTo>
                      <a:pt x="25717" y="33338"/>
                      <a:pt x="26670" y="31432"/>
                      <a:pt x="27622" y="29528"/>
                    </a:cubicBezTo>
                    <a:cubicBezTo>
                      <a:pt x="28575" y="27623"/>
                      <a:pt x="28575" y="24765"/>
                      <a:pt x="28575" y="20955"/>
                    </a:cubicBezTo>
                    <a:cubicBezTo>
                      <a:pt x="28575" y="18098"/>
                      <a:pt x="28575" y="16193"/>
                      <a:pt x="27622" y="13335"/>
                    </a:cubicBezTo>
                    <a:cubicBezTo>
                      <a:pt x="26670" y="10478"/>
                      <a:pt x="26670" y="8573"/>
                      <a:pt x="24765" y="6668"/>
                    </a:cubicBezTo>
                    <a:cubicBezTo>
                      <a:pt x="23813" y="4763"/>
                      <a:pt x="21907" y="3810"/>
                      <a:pt x="20955" y="1905"/>
                    </a:cubicBezTo>
                    <a:cubicBezTo>
                      <a:pt x="19050" y="953"/>
                      <a:pt x="17145" y="0"/>
                      <a:pt x="15240" y="0"/>
                    </a:cubicBezTo>
                    <a:cubicBezTo>
                      <a:pt x="12382" y="0"/>
                      <a:pt x="10477" y="953"/>
                      <a:pt x="8572" y="1905"/>
                    </a:cubicBezTo>
                    <a:cubicBezTo>
                      <a:pt x="6667" y="2857"/>
                      <a:pt x="5715" y="4763"/>
                      <a:pt x="3810" y="5715"/>
                    </a:cubicBezTo>
                    <a:cubicBezTo>
                      <a:pt x="2857" y="7620"/>
                      <a:pt x="1905" y="9525"/>
                      <a:pt x="952" y="11430"/>
                    </a:cubicBezTo>
                    <a:cubicBezTo>
                      <a:pt x="0" y="13335"/>
                      <a:pt x="0" y="16193"/>
                      <a:pt x="0" y="19050"/>
                    </a:cubicBezTo>
                    <a:cubicBezTo>
                      <a:pt x="0" y="22860"/>
                      <a:pt x="0" y="25718"/>
                      <a:pt x="952" y="27623"/>
                    </a:cubicBezTo>
                    <a:cubicBezTo>
                      <a:pt x="2857" y="32385"/>
                      <a:pt x="3810" y="34290"/>
                      <a:pt x="4763" y="36195"/>
                    </a:cubicBezTo>
                    <a:close/>
                  </a:path>
                </a:pathLst>
              </a:custGeom>
              <a:solidFill>
                <a:schemeClr val="accent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39" name="Freeform: Shape 438">
                <a:extLst>
                  <a:ext uri="{FF2B5EF4-FFF2-40B4-BE49-F238E27FC236}">
                    <a16:creationId xmlns:a16="http://schemas.microsoft.com/office/drawing/2014/main" id="{1D1B71A2-7181-4D33-80D0-BAB8298421E0}"/>
                  </a:ext>
                </a:extLst>
              </p:cNvPr>
              <p:cNvSpPr/>
              <p:nvPr/>
            </p:nvSpPr>
            <p:spPr>
              <a:xfrm>
                <a:off x="10529172" y="6422038"/>
                <a:ext cx="266700" cy="361950"/>
              </a:xfrm>
              <a:custGeom>
                <a:avLst/>
                <a:gdLst>
                  <a:gd name="connsiteX0" fmla="*/ 183833 w 266700"/>
                  <a:gd name="connsiteY0" fmla="*/ 285750 h 361950"/>
                  <a:gd name="connsiteX1" fmla="*/ 193358 w 266700"/>
                  <a:gd name="connsiteY1" fmla="*/ 286703 h 361950"/>
                  <a:gd name="connsiteX2" fmla="*/ 274320 w 266700"/>
                  <a:gd name="connsiteY2" fmla="*/ 234315 h 361950"/>
                  <a:gd name="connsiteX3" fmla="*/ 274320 w 266700"/>
                  <a:gd name="connsiteY3" fmla="*/ 56197 h 361950"/>
                  <a:gd name="connsiteX4" fmla="*/ 137160 w 266700"/>
                  <a:gd name="connsiteY4" fmla="*/ 0 h 361950"/>
                  <a:gd name="connsiteX5" fmla="*/ 0 w 266700"/>
                  <a:gd name="connsiteY5" fmla="*/ 54292 h 361950"/>
                  <a:gd name="connsiteX6" fmla="*/ 0 w 266700"/>
                  <a:gd name="connsiteY6" fmla="*/ 311467 h 361950"/>
                  <a:gd name="connsiteX7" fmla="*/ 116205 w 266700"/>
                  <a:gd name="connsiteY7" fmla="*/ 365760 h 361950"/>
                  <a:gd name="connsiteX8" fmla="*/ 115253 w 266700"/>
                  <a:gd name="connsiteY8" fmla="*/ 354330 h 361950"/>
                  <a:gd name="connsiteX9" fmla="*/ 183833 w 266700"/>
                  <a:gd name="connsiteY9" fmla="*/ 285750 h 361950"/>
                  <a:gd name="connsiteX10" fmla="*/ 233363 w 266700"/>
                  <a:gd name="connsiteY10" fmla="*/ 233363 h 361950"/>
                  <a:gd name="connsiteX11" fmla="*/ 185738 w 266700"/>
                  <a:gd name="connsiteY11" fmla="*/ 233363 h 361950"/>
                  <a:gd name="connsiteX12" fmla="*/ 185738 w 266700"/>
                  <a:gd name="connsiteY12" fmla="*/ 160020 h 361950"/>
                  <a:gd name="connsiteX13" fmla="*/ 207645 w 266700"/>
                  <a:gd name="connsiteY13" fmla="*/ 160020 h 361950"/>
                  <a:gd name="connsiteX14" fmla="*/ 207645 w 266700"/>
                  <a:gd name="connsiteY14" fmla="*/ 216217 h 361950"/>
                  <a:gd name="connsiteX15" fmla="*/ 233363 w 266700"/>
                  <a:gd name="connsiteY15" fmla="*/ 216217 h 361950"/>
                  <a:gd name="connsiteX16" fmla="*/ 233363 w 266700"/>
                  <a:gd name="connsiteY16" fmla="*/ 233363 h 361950"/>
                  <a:gd name="connsiteX17" fmla="*/ 137160 w 266700"/>
                  <a:gd name="connsiteY17" fmla="*/ 20002 h 361950"/>
                  <a:gd name="connsiteX18" fmla="*/ 235268 w 266700"/>
                  <a:gd name="connsiteY18" fmla="*/ 49530 h 361950"/>
                  <a:gd name="connsiteX19" fmla="*/ 137160 w 266700"/>
                  <a:gd name="connsiteY19" fmla="*/ 79057 h 361950"/>
                  <a:gd name="connsiteX20" fmla="*/ 39053 w 266700"/>
                  <a:gd name="connsiteY20" fmla="*/ 49530 h 361950"/>
                  <a:gd name="connsiteX21" fmla="*/ 137160 w 266700"/>
                  <a:gd name="connsiteY21" fmla="*/ 20002 h 361950"/>
                  <a:gd name="connsiteX22" fmla="*/ 96203 w 266700"/>
                  <a:gd name="connsiteY22" fmla="*/ 216217 h 361950"/>
                  <a:gd name="connsiteX23" fmla="*/ 94297 w 266700"/>
                  <a:gd name="connsiteY23" fmla="*/ 221933 h 361950"/>
                  <a:gd name="connsiteX24" fmla="*/ 90488 w 266700"/>
                  <a:gd name="connsiteY24" fmla="*/ 226695 h 361950"/>
                  <a:gd name="connsiteX25" fmla="*/ 84772 w 266700"/>
                  <a:gd name="connsiteY25" fmla="*/ 230505 h 361950"/>
                  <a:gd name="connsiteX26" fmla="*/ 76200 w 266700"/>
                  <a:gd name="connsiteY26" fmla="*/ 233363 h 361950"/>
                  <a:gd name="connsiteX27" fmla="*/ 64770 w 266700"/>
                  <a:gd name="connsiteY27" fmla="*/ 234315 h 361950"/>
                  <a:gd name="connsiteX28" fmla="*/ 58103 w 266700"/>
                  <a:gd name="connsiteY28" fmla="*/ 234315 h 361950"/>
                  <a:gd name="connsiteX29" fmla="*/ 52388 w 266700"/>
                  <a:gd name="connsiteY29" fmla="*/ 233363 h 361950"/>
                  <a:gd name="connsiteX30" fmla="*/ 47625 w 266700"/>
                  <a:gd name="connsiteY30" fmla="*/ 232410 h 361950"/>
                  <a:gd name="connsiteX31" fmla="*/ 43815 w 266700"/>
                  <a:gd name="connsiteY31" fmla="*/ 230505 h 361950"/>
                  <a:gd name="connsiteX32" fmla="*/ 43815 w 266700"/>
                  <a:gd name="connsiteY32" fmla="*/ 210502 h 361950"/>
                  <a:gd name="connsiteX33" fmla="*/ 48578 w 266700"/>
                  <a:gd name="connsiteY33" fmla="*/ 213360 h 361950"/>
                  <a:gd name="connsiteX34" fmla="*/ 53340 w 266700"/>
                  <a:gd name="connsiteY34" fmla="*/ 216217 h 361950"/>
                  <a:gd name="connsiteX35" fmla="*/ 59055 w 266700"/>
                  <a:gd name="connsiteY35" fmla="*/ 218122 h 361950"/>
                  <a:gd name="connsiteX36" fmla="*/ 64770 w 266700"/>
                  <a:gd name="connsiteY36" fmla="*/ 219075 h 361950"/>
                  <a:gd name="connsiteX37" fmla="*/ 68580 w 266700"/>
                  <a:gd name="connsiteY37" fmla="*/ 218122 h 361950"/>
                  <a:gd name="connsiteX38" fmla="*/ 70485 w 266700"/>
                  <a:gd name="connsiteY38" fmla="*/ 217170 h 361950"/>
                  <a:gd name="connsiteX39" fmla="*/ 71438 w 266700"/>
                  <a:gd name="connsiteY39" fmla="*/ 215265 h 361950"/>
                  <a:gd name="connsiteX40" fmla="*/ 71438 w 266700"/>
                  <a:gd name="connsiteY40" fmla="*/ 213360 h 361950"/>
                  <a:gd name="connsiteX41" fmla="*/ 70485 w 266700"/>
                  <a:gd name="connsiteY41" fmla="*/ 210502 h 361950"/>
                  <a:gd name="connsiteX42" fmla="*/ 68580 w 266700"/>
                  <a:gd name="connsiteY42" fmla="*/ 208597 h 361950"/>
                  <a:gd name="connsiteX43" fmla="*/ 64770 w 266700"/>
                  <a:gd name="connsiteY43" fmla="*/ 206692 h 361950"/>
                  <a:gd name="connsiteX44" fmla="*/ 60007 w 266700"/>
                  <a:gd name="connsiteY44" fmla="*/ 204788 h 361950"/>
                  <a:gd name="connsiteX45" fmla="*/ 51435 w 266700"/>
                  <a:gd name="connsiteY45" fmla="*/ 200025 h 361950"/>
                  <a:gd name="connsiteX46" fmla="*/ 45720 w 266700"/>
                  <a:gd name="connsiteY46" fmla="*/ 195263 h 361950"/>
                  <a:gd name="connsiteX47" fmla="*/ 42863 w 266700"/>
                  <a:gd name="connsiteY47" fmla="*/ 189547 h 361950"/>
                  <a:gd name="connsiteX48" fmla="*/ 41910 w 266700"/>
                  <a:gd name="connsiteY48" fmla="*/ 182880 h 361950"/>
                  <a:gd name="connsiteX49" fmla="*/ 43815 w 266700"/>
                  <a:gd name="connsiteY49" fmla="*/ 173355 h 361950"/>
                  <a:gd name="connsiteX50" fmla="*/ 49530 w 266700"/>
                  <a:gd name="connsiteY50" fmla="*/ 165735 h 361950"/>
                  <a:gd name="connsiteX51" fmla="*/ 59055 w 266700"/>
                  <a:gd name="connsiteY51" fmla="*/ 160972 h 361950"/>
                  <a:gd name="connsiteX52" fmla="*/ 71438 w 266700"/>
                  <a:gd name="connsiteY52" fmla="*/ 159067 h 361950"/>
                  <a:gd name="connsiteX53" fmla="*/ 78105 w 266700"/>
                  <a:gd name="connsiteY53" fmla="*/ 159067 h 361950"/>
                  <a:gd name="connsiteX54" fmla="*/ 83820 w 266700"/>
                  <a:gd name="connsiteY54" fmla="*/ 160020 h 361950"/>
                  <a:gd name="connsiteX55" fmla="*/ 88582 w 266700"/>
                  <a:gd name="connsiteY55" fmla="*/ 160972 h 361950"/>
                  <a:gd name="connsiteX56" fmla="*/ 92393 w 266700"/>
                  <a:gd name="connsiteY56" fmla="*/ 161925 h 361950"/>
                  <a:gd name="connsiteX57" fmla="*/ 92393 w 266700"/>
                  <a:gd name="connsiteY57" fmla="*/ 180975 h 361950"/>
                  <a:gd name="connsiteX58" fmla="*/ 88582 w 266700"/>
                  <a:gd name="connsiteY58" fmla="*/ 179070 h 361950"/>
                  <a:gd name="connsiteX59" fmla="*/ 83820 w 266700"/>
                  <a:gd name="connsiteY59" fmla="*/ 177165 h 361950"/>
                  <a:gd name="connsiteX60" fmla="*/ 79057 w 266700"/>
                  <a:gd name="connsiteY60" fmla="*/ 176213 h 361950"/>
                  <a:gd name="connsiteX61" fmla="*/ 73343 w 266700"/>
                  <a:gd name="connsiteY61" fmla="*/ 176213 h 361950"/>
                  <a:gd name="connsiteX62" fmla="*/ 67628 w 266700"/>
                  <a:gd name="connsiteY62" fmla="*/ 177165 h 361950"/>
                  <a:gd name="connsiteX63" fmla="*/ 65723 w 266700"/>
                  <a:gd name="connsiteY63" fmla="*/ 180975 h 361950"/>
                  <a:gd name="connsiteX64" fmla="*/ 66675 w 266700"/>
                  <a:gd name="connsiteY64" fmla="*/ 182880 h 361950"/>
                  <a:gd name="connsiteX65" fmla="*/ 68580 w 266700"/>
                  <a:gd name="connsiteY65" fmla="*/ 184785 h 361950"/>
                  <a:gd name="connsiteX66" fmla="*/ 71438 w 266700"/>
                  <a:gd name="connsiteY66" fmla="*/ 186690 h 361950"/>
                  <a:gd name="connsiteX67" fmla="*/ 76200 w 266700"/>
                  <a:gd name="connsiteY67" fmla="*/ 188595 h 361950"/>
                  <a:gd name="connsiteX68" fmla="*/ 84772 w 266700"/>
                  <a:gd name="connsiteY68" fmla="*/ 192405 h 361950"/>
                  <a:gd name="connsiteX69" fmla="*/ 91440 w 266700"/>
                  <a:gd name="connsiteY69" fmla="*/ 197167 h 361950"/>
                  <a:gd name="connsiteX70" fmla="*/ 96203 w 266700"/>
                  <a:gd name="connsiteY70" fmla="*/ 202883 h 361950"/>
                  <a:gd name="connsiteX71" fmla="*/ 98107 w 266700"/>
                  <a:gd name="connsiteY71" fmla="*/ 211455 h 361950"/>
                  <a:gd name="connsiteX72" fmla="*/ 96203 w 266700"/>
                  <a:gd name="connsiteY72" fmla="*/ 216217 h 361950"/>
                  <a:gd name="connsiteX73" fmla="*/ 103822 w 266700"/>
                  <a:gd name="connsiteY73" fmla="*/ 212408 h 361950"/>
                  <a:gd name="connsiteX74" fmla="*/ 100965 w 266700"/>
                  <a:gd name="connsiteY74" fmla="*/ 197167 h 361950"/>
                  <a:gd name="connsiteX75" fmla="*/ 103822 w 266700"/>
                  <a:gd name="connsiteY75" fmla="*/ 180975 h 361950"/>
                  <a:gd name="connsiteX76" fmla="*/ 111443 w 266700"/>
                  <a:gd name="connsiteY76" fmla="*/ 168592 h 361950"/>
                  <a:gd name="connsiteX77" fmla="*/ 122872 w 266700"/>
                  <a:gd name="connsiteY77" fmla="*/ 160972 h 361950"/>
                  <a:gd name="connsiteX78" fmla="*/ 138113 w 266700"/>
                  <a:gd name="connsiteY78" fmla="*/ 158115 h 361950"/>
                  <a:gd name="connsiteX79" fmla="*/ 152400 w 266700"/>
                  <a:gd name="connsiteY79" fmla="*/ 160972 h 361950"/>
                  <a:gd name="connsiteX80" fmla="*/ 163830 w 266700"/>
                  <a:gd name="connsiteY80" fmla="*/ 168592 h 361950"/>
                  <a:gd name="connsiteX81" fmla="*/ 171450 w 266700"/>
                  <a:gd name="connsiteY81" fmla="*/ 180022 h 361950"/>
                  <a:gd name="connsiteX82" fmla="*/ 174308 w 266700"/>
                  <a:gd name="connsiteY82" fmla="*/ 196215 h 361950"/>
                  <a:gd name="connsiteX83" fmla="*/ 172403 w 266700"/>
                  <a:gd name="connsiteY83" fmla="*/ 207645 h 361950"/>
                  <a:gd name="connsiteX84" fmla="*/ 167640 w 266700"/>
                  <a:gd name="connsiteY84" fmla="*/ 217170 h 361950"/>
                  <a:gd name="connsiteX85" fmla="*/ 160972 w 266700"/>
                  <a:gd name="connsiteY85" fmla="*/ 224790 h 361950"/>
                  <a:gd name="connsiteX86" fmla="*/ 152400 w 266700"/>
                  <a:gd name="connsiteY86" fmla="*/ 230505 h 361950"/>
                  <a:gd name="connsiteX87" fmla="*/ 177165 w 266700"/>
                  <a:gd name="connsiteY87" fmla="*/ 251460 h 361950"/>
                  <a:gd name="connsiteX88" fmla="*/ 148590 w 266700"/>
                  <a:gd name="connsiteY88" fmla="*/ 251460 h 361950"/>
                  <a:gd name="connsiteX89" fmla="*/ 132397 w 266700"/>
                  <a:gd name="connsiteY89" fmla="*/ 234315 h 361950"/>
                  <a:gd name="connsiteX90" fmla="*/ 119063 w 266700"/>
                  <a:gd name="connsiteY90" fmla="*/ 231458 h 361950"/>
                  <a:gd name="connsiteX91" fmla="*/ 108585 w 266700"/>
                  <a:gd name="connsiteY91" fmla="*/ 223838 h 361950"/>
                  <a:gd name="connsiteX92" fmla="*/ 103822 w 266700"/>
                  <a:gd name="connsiteY92" fmla="*/ 212408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6700" h="361950">
                    <a:moveTo>
                      <a:pt x="183833" y="285750"/>
                    </a:moveTo>
                    <a:cubicBezTo>
                      <a:pt x="186690" y="285750"/>
                      <a:pt x="190500" y="285750"/>
                      <a:pt x="193358" y="286703"/>
                    </a:cubicBezTo>
                    <a:cubicBezTo>
                      <a:pt x="208597" y="256222"/>
                      <a:pt x="239078" y="236220"/>
                      <a:pt x="274320" y="234315"/>
                    </a:cubicBezTo>
                    <a:lnTo>
                      <a:pt x="274320" y="56197"/>
                    </a:lnTo>
                    <a:cubicBezTo>
                      <a:pt x="274320" y="27622"/>
                      <a:pt x="212408" y="0"/>
                      <a:pt x="137160" y="0"/>
                    </a:cubicBezTo>
                    <a:cubicBezTo>
                      <a:pt x="60960" y="0"/>
                      <a:pt x="0" y="25717"/>
                      <a:pt x="0" y="54292"/>
                    </a:cubicBezTo>
                    <a:lnTo>
                      <a:pt x="0" y="311467"/>
                    </a:lnTo>
                    <a:cubicBezTo>
                      <a:pt x="0" y="337185"/>
                      <a:pt x="50482" y="361950"/>
                      <a:pt x="116205" y="365760"/>
                    </a:cubicBezTo>
                    <a:cubicBezTo>
                      <a:pt x="115253" y="361950"/>
                      <a:pt x="115253" y="358140"/>
                      <a:pt x="115253" y="354330"/>
                    </a:cubicBezTo>
                    <a:cubicBezTo>
                      <a:pt x="115253" y="317182"/>
                      <a:pt x="145733" y="285750"/>
                      <a:pt x="183833" y="285750"/>
                    </a:cubicBezTo>
                    <a:close/>
                    <a:moveTo>
                      <a:pt x="233363" y="233363"/>
                    </a:moveTo>
                    <a:lnTo>
                      <a:pt x="185738" y="233363"/>
                    </a:lnTo>
                    <a:lnTo>
                      <a:pt x="185738" y="160020"/>
                    </a:lnTo>
                    <a:lnTo>
                      <a:pt x="207645" y="160020"/>
                    </a:lnTo>
                    <a:lnTo>
                      <a:pt x="207645" y="216217"/>
                    </a:lnTo>
                    <a:lnTo>
                      <a:pt x="233363" y="216217"/>
                    </a:lnTo>
                    <a:lnTo>
                      <a:pt x="233363" y="233363"/>
                    </a:lnTo>
                    <a:close/>
                    <a:moveTo>
                      <a:pt x="137160" y="20002"/>
                    </a:moveTo>
                    <a:cubicBezTo>
                      <a:pt x="191453" y="20002"/>
                      <a:pt x="235268" y="33338"/>
                      <a:pt x="235268" y="49530"/>
                    </a:cubicBezTo>
                    <a:cubicBezTo>
                      <a:pt x="235268" y="65722"/>
                      <a:pt x="191453" y="79057"/>
                      <a:pt x="137160" y="79057"/>
                    </a:cubicBezTo>
                    <a:cubicBezTo>
                      <a:pt x="82868" y="79057"/>
                      <a:pt x="39053" y="65722"/>
                      <a:pt x="39053" y="49530"/>
                    </a:cubicBezTo>
                    <a:cubicBezTo>
                      <a:pt x="39053" y="33338"/>
                      <a:pt x="82868" y="20002"/>
                      <a:pt x="137160" y="20002"/>
                    </a:cubicBezTo>
                    <a:close/>
                    <a:moveTo>
                      <a:pt x="96203" y="216217"/>
                    </a:moveTo>
                    <a:cubicBezTo>
                      <a:pt x="96203" y="218122"/>
                      <a:pt x="95250" y="220027"/>
                      <a:pt x="94297" y="221933"/>
                    </a:cubicBezTo>
                    <a:cubicBezTo>
                      <a:pt x="93345" y="223838"/>
                      <a:pt x="92393" y="225742"/>
                      <a:pt x="90488" y="226695"/>
                    </a:cubicBezTo>
                    <a:cubicBezTo>
                      <a:pt x="88582" y="228600"/>
                      <a:pt x="86678" y="229552"/>
                      <a:pt x="84772" y="230505"/>
                    </a:cubicBezTo>
                    <a:cubicBezTo>
                      <a:pt x="82868" y="231458"/>
                      <a:pt x="80010" y="232410"/>
                      <a:pt x="76200" y="233363"/>
                    </a:cubicBezTo>
                    <a:cubicBezTo>
                      <a:pt x="73343" y="234315"/>
                      <a:pt x="69532" y="234315"/>
                      <a:pt x="64770" y="234315"/>
                    </a:cubicBezTo>
                    <a:cubicBezTo>
                      <a:pt x="62865" y="234315"/>
                      <a:pt x="60007" y="234315"/>
                      <a:pt x="58103" y="234315"/>
                    </a:cubicBezTo>
                    <a:cubicBezTo>
                      <a:pt x="56198" y="234315"/>
                      <a:pt x="54293" y="234315"/>
                      <a:pt x="52388" y="233363"/>
                    </a:cubicBezTo>
                    <a:cubicBezTo>
                      <a:pt x="50482" y="233363"/>
                      <a:pt x="48578" y="232410"/>
                      <a:pt x="47625" y="232410"/>
                    </a:cubicBezTo>
                    <a:cubicBezTo>
                      <a:pt x="45720" y="232410"/>
                      <a:pt x="44768" y="231458"/>
                      <a:pt x="43815" y="230505"/>
                    </a:cubicBezTo>
                    <a:lnTo>
                      <a:pt x="43815" y="210502"/>
                    </a:lnTo>
                    <a:cubicBezTo>
                      <a:pt x="44768" y="211455"/>
                      <a:pt x="46673" y="212408"/>
                      <a:pt x="48578" y="213360"/>
                    </a:cubicBezTo>
                    <a:cubicBezTo>
                      <a:pt x="50482" y="214313"/>
                      <a:pt x="51435" y="215265"/>
                      <a:pt x="53340" y="216217"/>
                    </a:cubicBezTo>
                    <a:cubicBezTo>
                      <a:pt x="55245" y="217170"/>
                      <a:pt x="57150" y="217170"/>
                      <a:pt x="59055" y="218122"/>
                    </a:cubicBezTo>
                    <a:cubicBezTo>
                      <a:pt x="60960" y="219075"/>
                      <a:pt x="62865" y="219075"/>
                      <a:pt x="64770" y="219075"/>
                    </a:cubicBezTo>
                    <a:cubicBezTo>
                      <a:pt x="66675" y="219075"/>
                      <a:pt x="67628" y="219075"/>
                      <a:pt x="68580" y="218122"/>
                    </a:cubicBezTo>
                    <a:cubicBezTo>
                      <a:pt x="69532" y="218122"/>
                      <a:pt x="70485" y="217170"/>
                      <a:pt x="70485" y="217170"/>
                    </a:cubicBezTo>
                    <a:cubicBezTo>
                      <a:pt x="71438" y="217170"/>
                      <a:pt x="71438" y="216217"/>
                      <a:pt x="71438" y="215265"/>
                    </a:cubicBezTo>
                    <a:cubicBezTo>
                      <a:pt x="71438" y="214313"/>
                      <a:pt x="71438" y="214313"/>
                      <a:pt x="71438" y="213360"/>
                    </a:cubicBezTo>
                    <a:cubicBezTo>
                      <a:pt x="71438" y="212408"/>
                      <a:pt x="71438" y="211455"/>
                      <a:pt x="70485" y="210502"/>
                    </a:cubicBezTo>
                    <a:cubicBezTo>
                      <a:pt x="69532" y="209550"/>
                      <a:pt x="69532" y="208597"/>
                      <a:pt x="68580" y="208597"/>
                    </a:cubicBezTo>
                    <a:cubicBezTo>
                      <a:pt x="67628" y="207645"/>
                      <a:pt x="66675" y="207645"/>
                      <a:pt x="64770" y="206692"/>
                    </a:cubicBezTo>
                    <a:cubicBezTo>
                      <a:pt x="62865" y="205740"/>
                      <a:pt x="61913" y="205740"/>
                      <a:pt x="60007" y="204788"/>
                    </a:cubicBezTo>
                    <a:cubicBezTo>
                      <a:pt x="57150" y="203835"/>
                      <a:pt x="54293" y="201930"/>
                      <a:pt x="51435" y="200025"/>
                    </a:cubicBezTo>
                    <a:cubicBezTo>
                      <a:pt x="49530" y="198120"/>
                      <a:pt x="47625" y="197167"/>
                      <a:pt x="45720" y="195263"/>
                    </a:cubicBezTo>
                    <a:cubicBezTo>
                      <a:pt x="43815" y="193358"/>
                      <a:pt x="42863" y="191452"/>
                      <a:pt x="42863" y="189547"/>
                    </a:cubicBezTo>
                    <a:cubicBezTo>
                      <a:pt x="41910" y="187642"/>
                      <a:pt x="41910" y="184785"/>
                      <a:pt x="41910" y="182880"/>
                    </a:cubicBezTo>
                    <a:cubicBezTo>
                      <a:pt x="41910" y="179070"/>
                      <a:pt x="42863" y="176213"/>
                      <a:pt x="43815" y="173355"/>
                    </a:cubicBezTo>
                    <a:cubicBezTo>
                      <a:pt x="45720" y="170497"/>
                      <a:pt x="47625" y="167640"/>
                      <a:pt x="49530" y="165735"/>
                    </a:cubicBezTo>
                    <a:cubicBezTo>
                      <a:pt x="52388" y="163830"/>
                      <a:pt x="55245" y="161925"/>
                      <a:pt x="59055" y="160972"/>
                    </a:cubicBezTo>
                    <a:cubicBezTo>
                      <a:pt x="62865" y="160020"/>
                      <a:pt x="66675" y="159067"/>
                      <a:pt x="71438" y="159067"/>
                    </a:cubicBezTo>
                    <a:cubicBezTo>
                      <a:pt x="74295" y="159067"/>
                      <a:pt x="76200" y="159067"/>
                      <a:pt x="78105" y="159067"/>
                    </a:cubicBezTo>
                    <a:cubicBezTo>
                      <a:pt x="80010" y="159067"/>
                      <a:pt x="81915" y="159067"/>
                      <a:pt x="83820" y="160020"/>
                    </a:cubicBezTo>
                    <a:cubicBezTo>
                      <a:pt x="85725" y="160020"/>
                      <a:pt x="86678" y="160972"/>
                      <a:pt x="88582" y="160972"/>
                    </a:cubicBezTo>
                    <a:cubicBezTo>
                      <a:pt x="89535" y="160972"/>
                      <a:pt x="91440" y="161925"/>
                      <a:pt x="92393" y="161925"/>
                    </a:cubicBezTo>
                    <a:lnTo>
                      <a:pt x="92393" y="180975"/>
                    </a:lnTo>
                    <a:cubicBezTo>
                      <a:pt x="91440" y="180022"/>
                      <a:pt x="90488" y="180022"/>
                      <a:pt x="88582" y="179070"/>
                    </a:cubicBezTo>
                    <a:cubicBezTo>
                      <a:pt x="87630" y="178117"/>
                      <a:pt x="85725" y="178117"/>
                      <a:pt x="83820" y="177165"/>
                    </a:cubicBezTo>
                    <a:cubicBezTo>
                      <a:pt x="81915" y="176213"/>
                      <a:pt x="80963" y="176213"/>
                      <a:pt x="79057" y="176213"/>
                    </a:cubicBezTo>
                    <a:cubicBezTo>
                      <a:pt x="77153" y="176213"/>
                      <a:pt x="75248" y="176213"/>
                      <a:pt x="73343" y="176213"/>
                    </a:cubicBezTo>
                    <a:cubicBezTo>
                      <a:pt x="70485" y="176213"/>
                      <a:pt x="68580" y="176213"/>
                      <a:pt x="67628" y="177165"/>
                    </a:cubicBezTo>
                    <a:cubicBezTo>
                      <a:pt x="65723" y="178117"/>
                      <a:pt x="65723" y="179070"/>
                      <a:pt x="65723" y="180975"/>
                    </a:cubicBezTo>
                    <a:cubicBezTo>
                      <a:pt x="65723" y="181927"/>
                      <a:pt x="65723" y="182880"/>
                      <a:pt x="66675" y="182880"/>
                    </a:cubicBezTo>
                    <a:cubicBezTo>
                      <a:pt x="66675" y="183833"/>
                      <a:pt x="67628" y="183833"/>
                      <a:pt x="68580" y="184785"/>
                    </a:cubicBezTo>
                    <a:cubicBezTo>
                      <a:pt x="69532" y="185738"/>
                      <a:pt x="70485" y="185738"/>
                      <a:pt x="71438" y="186690"/>
                    </a:cubicBezTo>
                    <a:cubicBezTo>
                      <a:pt x="72390" y="187642"/>
                      <a:pt x="74295" y="187642"/>
                      <a:pt x="76200" y="188595"/>
                    </a:cubicBezTo>
                    <a:cubicBezTo>
                      <a:pt x="79057" y="189547"/>
                      <a:pt x="81915" y="191452"/>
                      <a:pt x="84772" y="192405"/>
                    </a:cubicBezTo>
                    <a:cubicBezTo>
                      <a:pt x="87630" y="194310"/>
                      <a:pt x="89535" y="195263"/>
                      <a:pt x="91440" y="197167"/>
                    </a:cubicBezTo>
                    <a:cubicBezTo>
                      <a:pt x="93345" y="199072"/>
                      <a:pt x="94297" y="200977"/>
                      <a:pt x="96203" y="202883"/>
                    </a:cubicBezTo>
                    <a:cubicBezTo>
                      <a:pt x="97155" y="204788"/>
                      <a:pt x="98107" y="207645"/>
                      <a:pt x="98107" y="211455"/>
                    </a:cubicBezTo>
                    <a:cubicBezTo>
                      <a:pt x="96203" y="212408"/>
                      <a:pt x="96203" y="214313"/>
                      <a:pt x="96203" y="216217"/>
                    </a:cubicBezTo>
                    <a:close/>
                    <a:moveTo>
                      <a:pt x="103822" y="212408"/>
                    </a:moveTo>
                    <a:cubicBezTo>
                      <a:pt x="101918" y="207645"/>
                      <a:pt x="100965" y="202883"/>
                      <a:pt x="100965" y="197167"/>
                    </a:cubicBezTo>
                    <a:cubicBezTo>
                      <a:pt x="100965" y="191452"/>
                      <a:pt x="101918" y="185738"/>
                      <a:pt x="103822" y="180975"/>
                    </a:cubicBezTo>
                    <a:cubicBezTo>
                      <a:pt x="105728" y="176213"/>
                      <a:pt x="108585" y="172402"/>
                      <a:pt x="111443" y="168592"/>
                    </a:cubicBezTo>
                    <a:cubicBezTo>
                      <a:pt x="114300" y="164783"/>
                      <a:pt x="119063" y="162877"/>
                      <a:pt x="122872" y="160972"/>
                    </a:cubicBezTo>
                    <a:cubicBezTo>
                      <a:pt x="127635" y="159067"/>
                      <a:pt x="132397" y="158115"/>
                      <a:pt x="138113" y="158115"/>
                    </a:cubicBezTo>
                    <a:cubicBezTo>
                      <a:pt x="143828" y="158115"/>
                      <a:pt x="148590" y="159067"/>
                      <a:pt x="152400" y="160972"/>
                    </a:cubicBezTo>
                    <a:cubicBezTo>
                      <a:pt x="157163" y="162877"/>
                      <a:pt x="160972" y="165735"/>
                      <a:pt x="163830" y="168592"/>
                    </a:cubicBezTo>
                    <a:cubicBezTo>
                      <a:pt x="166688" y="171450"/>
                      <a:pt x="169545" y="176213"/>
                      <a:pt x="171450" y="180022"/>
                    </a:cubicBezTo>
                    <a:cubicBezTo>
                      <a:pt x="173355" y="184785"/>
                      <a:pt x="174308" y="189547"/>
                      <a:pt x="174308" y="196215"/>
                    </a:cubicBezTo>
                    <a:cubicBezTo>
                      <a:pt x="174308" y="200025"/>
                      <a:pt x="174308" y="204788"/>
                      <a:pt x="172403" y="207645"/>
                    </a:cubicBezTo>
                    <a:cubicBezTo>
                      <a:pt x="171450" y="211455"/>
                      <a:pt x="169545" y="214313"/>
                      <a:pt x="167640" y="217170"/>
                    </a:cubicBezTo>
                    <a:cubicBezTo>
                      <a:pt x="165735" y="220027"/>
                      <a:pt x="163830" y="222885"/>
                      <a:pt x="160972" y="224790"/>
                    </a:cubicBezTo>
                    <a:cubicBezTo>
                      <a:pt x="158115" y="226695"/>
                      <a:pt x="156210" y="228600"/>
                      <a:pt x="152400" y="230505"/>
                    </a:cubicBezTo>
                    <a:lnTo>
                      <a:pt x="177165" y="251460"/>
                    </a:lnTo>
                    <a:lnTo>
                      <a:pt x="148590" y="251460"/>
                    </a:lnTo>
                    <a:lnTo>
                      <a:pt x="132397" y="234315"/>
                    </a:lnTo>
                    <a:cubicBezTo>
                      <a:pt x="127635" y="234315"/>
                      <a:pt x="122872" y="232410"/>
                      <a:pt x="119063" y="231458"/>
                    </a:cubicBezTo>
                    <a:cubicBezTo>
                      <a:pt x="115253" y="229552"/>
                      <a:pt x="111443" y="226695"/>
                      <a:pt x="108585" y="223838"/>
                    </a:cubicBezTo>
                    <a:cubicBezTo>
                      <a:pt x="108585" y="220980"/>
                      <a:pt x="105728" y="217170"/>
                      <a:pt x="103822" y="212408"/>
                    </a:cubicBezTo>
                    <a:close/>
                  </a:path>
                </a:pathLst>
              </a:custGeom>
              <a:solidFill>
                <a:schemeClr val="accent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40" name="Freeform: Shape 439">
                <a:extLst>
                  <a:ext uri="{FF2B5EF4-FFF2-40B4-BE49-F238E27FC236}">
                    <a16:creationId xmlns:a16="http://schemas.microsoft.com/office/drawing/2014/main" id="{BF1DAC65-9978-4DB4-B54A-DF36E01F4EA3}"/>
                  </a:ext>
                </a:extLst>
              </p:cNvPr>
              <p:cNvSpPr/>
              <p:nvPr/>
            </p:nvSpPr>
            <p:spPr>
              <a:xfrm>
                <a:off x="10653950" y="6665878"/>
                <a:ext cx="266700" cy="171450"/>
              </a:xfrm>
              <a:custGeom>
                <a:avLst/>
                <a:gdLst>
                  <a:gd name="connsiteX0" fmla="*/ 269557 w 266700"/>
                  <a:gd name="connsiteY0" fmla="*/ 136208 h 171450"/>
                  <a:gd name="connsiteX1" fmla="*/ 237173 w 266700"/>
                  <a:gd name="connsiteY1" fmla="*/ 100965 h 171450"/>
                  <a:gd name="connsiteX2" fmla="*/ 239077 w 266700"/>
                  <a:gd name="connsiteY2" fmla="*/ 84773 h 171450"/>
                  <a:gd name="connsiteX3" fmla="*/ 154305 w 266700"/>
                  <a:gd name="connsiteY3" fmla="*/ 0 h 171450"/>
                  <a:gd name="connsiteX4" fmla="*/ 75248 w 266700"/>
                  <a:gd name="connsiteY4" fmla="*/ 53340 h 171450"/>
                  <a:gd name="connsiteX5" fmla="*/ 60007 w 266700"/>
                  <a:gd name="connsiteY5" fmla="*/ 51435 h 171450"/>
                  <a:gd name="connsiteX6" fmla="*/ 0 w 266700"/>
                  <a:gd name="connsiteY6" fmla="*/ 111442 h 171450"/>
                  <a:gd name="connsiteX7" fmla="*/ 59055 w 266700"/>
                  <a:gd name="connsiteY7" fmla="*/ 171450 h 171450"/>
                  <a:gd name="connsiteX8" fmla="*/ 238125 w 266700"/>
                  <a:gd name="connsiteY8" fmla="*/ 171450 h 171450"/>
                  <a:gd name="connsiteX9" fmla="*/ 244792 w 266700"/>
                  <a:gd name="connsiteY9" fmla="*/ 171450 h 171450"/>
                  <a:gd name="connsiteX10" fmla="*/ 244792 w 266700"/>
                  <a:gd name="connsiteY10" fmla="*/ 170498 h 171450"/>
                  <a:gd name="connsiteX11" fmla="*/ 269557 w 266700"/>
                  <a:gd name="connsiteY11" fmla="*/ 136208 h 171450"/>
                  <a:gd name="connsiteX12" fmla="*/ 237173 w 266700"/>
                  <a:gd name="connsiteY12" fmla="*/ 161925 h 171450"/>
                  <a:gd name="connsiteX13" fmla="*/ 60007 w 266700"/>
                  <a:gd name="connsiteY13" fmla="*/ 161925 h 171450"/>
                  <a:gd name="connsiteX14" fmla="*/ 9525 w 266700"/>
                  <a:gd name="connsiteY14" fmla="*/ 111442 h 171450"/>
                  <a:gd name="connsiteX15" fmla="*/ 60007 w 266700"/>
                  <a:gd name="connsiteY15" fmla="*/ 60960 h 171450"/>
                  <a:gd name="connsiteX16" fmla="*/ 76200 w 266700"/>
                  <a:gd name="connsiteY16" fmla="*/ 63817 h 171450"/>
                  <a:gd name="connsiteX17" fmla="*/ 80963 w 266700"/>
                  <a:gd name="connsiteY17" fmla="*/ 65723 h 171450"/>
                  <a:gd name="connsiteX18" fmla="*/ 82867 w 266700"/>
                  <a:gd name="connsiteY18" fmla="*/ 60960 h 171450"/>
                  <a:gd name="connsiteX19" fmla="*/ 154305 w 266700"/>
                  <a:gd name="connsiteY19" fmla="*/ 9525 h 171450"/>
                  <a:gd name="connsiteX20" fmla="*/ 229552 w 266700"/>
                  <a:gd name="connsiteY20" fmla="*/ 84773 h 171450"/>
                  <a:gd name="connsiteX21" fmla="*/ 226695 w 266700"/>
                  <a:gd name="connsiteY21" fmla="*/ 104775 h 171450"/>
                  <a:gd name="connsiteX22" fmla="*/ 224790 w 266700"/>
                  <a:gd name="connsiteY22" fmla="*/ 112395 h 171450"/>
                  <a:gd name="connsiteX23" fmla="*/ 231457 w 266700"/>
                  <a:gd name="connsiteY23" fmla="*/ 111442 h 171450"/>
                  <a:gd name="connsiteX24" fmla="*/ 234315 w 266700"/>
                  <a:gd name="connsiteY24" fmla="*/ 111442 h 171450"/>
                  <a:gd name="connsiteX25" fmla="*/ 260032 w 266700"/>
                  <a:gd name="connsiteY25" fmla="*/ 137160 h 171450"/>
                  <a:gd name="connsiteX26" fmla="*/ 237173 w 266700"/>
                  <a:gd name="connsiteY26" fmla="*/ 1619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6700" h="171450">
                    <a:moveTo>
                      <a:pt x="269557" y="136208"/>
                    </a:moveTo>
                    <a:cubicBezTo>
                      <a:pt x="269557" y="118110"/>
                      <a:pt x="255270" y="102870"/>
                      <a:pt x="237173" y="100965"/>
                    </a:cubicBezTo>
                    <a:cubicBezTo>
                      <a:pt x="238125" y="95250"/>
                      <a:pt x="239077" y="90488"/>
                      <a:pt x="239077" y="84773"/>
                    </a:cubicBezTo>
                    <a:cubicBezTo>
                      <a:pt x="239077" y="38100"/>
                      <a:pt x="200977" y="0"/>
                      <a:pt x="154305" y="0"/>
                    </a:cubicBezTo>
                    <a:cubicBezTo>
                      <a:pt x="119063" y="0"/>
                      <a:pt x="87630" y="20955"/>
                      <a:pt x="75248" y="53340"/>
                    </a:cubicBezTo>
                    <a:cubicBezTo>
                      <a:pt x="70485" y="52388"/>
                      <a:pt x="65723" y="51435"/>
                      <a:pt x="60007" y="51435"/>
                    </a:cubicBezTo>
                    <a:cubicBezTo>
                      <a:pt x="26670" y="51435"/>
                      <a:pt x="0" y="78105"/>
                      <a:pt x="0" y="111442"/>
                    </a:cubicBezTo>
                    <a:cubicBezTo>
                      <a:pt x="0" y="143827"/>
                      <a:pt x="25717" y="170498"/>
                      <a:pt x="59055" y="171450"/>
                    </a:cubicBezTo>
                    <a:lnTo>
                      <a:pt x="238125" y="171450"/>
                    </a:lnTo>
                    <a:lnTo>
                      <a:pt x="244792" y="171450"/>
                    </a:lnTo>
                    <a:lnTo>
                      <a:pt x="244792" y="170498"/>
                    </a:lnTo>
                    <a:cubicBezTo>
                      <a:pt x="259080" y="166688"/>
                      <a:pt x="269557" y="152400"/>
                      <a:pt x="269557" y="136208"/>
                    </a:cubicBezTo>
                    <a:close/>
                    <a:moveTo>
                      <a:pt x="237173" y="161925"/>
                    </a:moveTo>
                    <a:lnTo>
                      <a:pt x="60007" y="161925"/>
                    </a:lnTo>
                    <a:cubicBezTo>
                      <a:pt x="32385" y="161925"/>
                      <a:pt x="9525" y="139065"/>
                      <a:pt x="9525" y="111442"/>
                    </a:cubicBezTo>
                    <a:cubicBezTo>
                      <a:pt x="9525" y="83820"/>
                      <a:pt x="32385" y="60960"/>
                      <a:pt x="60007" y="60960"/>
                    </a:cubicBezTo>
                    <a:cubicBezTo>
                      <a:pt x="65723" y="60960"/>
                      <a:pt x="71438" y="61913"/>
                      <a:pt x="76200" y="63817"/>
                    </a:cubicBezTo>
                    <a:lnTo>
                      <a:pt x="80963" y="65723"/>
                    </a:lnTo>
                    <a:lnTo>
                      <a:pt x="82867" y="60960"/>
                    </a:lnTo>
                    <a:cubicBezTo>
                      <a:pt x="93345" y="30480"/>
                      <a:pt x="121920" y="9525"/>
                      <a:pt x="154305" y="9525"/>
                    </a:cubicBezTo>
                    <a:cubicBezTo>
                      <a:pt x="196215" y="9525"/>
                      <a:pt x="229552" y="43815"/>
                      <a:pt x="229552" y="84773"/>
                    </a:cubicBezTo>
                    <a:cubicBezTo>
                      <a:pt x="229552" y="91440"/>
                      <a:pt x="228600" y="98108"/>
                      <a:pt x="226695" y="104775"/>
                    </a:cubicBezTo>
                    <a:lnTo>
                      <a:pt x="224790" y="112395"/>
                    </a:lnTo>
                    <a:lnTo>
                      <a:pt x="231457" y="111442"/>
                    </a:lnTo>
                    <a:cubicBezTo>
                      <a:pt x="232410" y="111442"/>
                      <a:pt x="233363" y="111442"/>
                      <a:pt x="234315" y="111442"/>
                    </a:cubicBezTo>
                    <a:cubicBezTo>
                      <a:pt x="248602" y="111442"/>
                      <a:pt x="260032" y="122873"/>
                      <a:pt x="260032" y="137160"/>
                    </a:cubicBezTo>
                    <a:cubicBezTo>
                      <a:pt x="260032" y="149542"/>
                      <a:pt x="250507" y="160973"/>
                      <a:pt x="237173" y="161925"/>
                    </a:cubicBezTo>
                    <a:close/>
                  </a:path>
                </a:pathLst>
              </a:custGeom>
              <a:solidFill>
                <a:schemeClr val="tx1"/>
              </a:solidFill>
              <a:ln w="9525" cap="flat">
                <a:solidFill>
                  <a:schemeClr val="accent1"/>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cxnSp>
          <p:nvCxnSpPr>
            <p:cNvPr id="441" name="Straight Arrow Connector 440">
              <a:extLst>
                <a:ext uri="{FF2B5EF4-FFF2-40B4-BE49-F238E27FC236}">
                  <a16:creationId xmlns:a16="http://schemas.microsoft.com/office/drawing/2014/main" id="{0634CA2F-A94C-4FEC-8E6C-EA6031955ACD}"/>
                </a:ext>
              </a:extLst>
            </p:cNvPr>
            <p:cNvCxnSpPr>
              <a:cxnSpLocks/>
            </p:cNvCxnSpPr>
            <p:nvPr/>
          </p:nvCxnSpPr>
          <p:spPr>
            <a:xfrm>
              <a:off x="10764402" y="3716242"/>
              <a:ext cx="397714" cy="0"/>
            </a:xfrm>
            <a:prstGeom prst="straightConnector1">
              <a:avLst/>
            </a:prstGeom>
            <a:ln w="12700">
              <a:solidFill>
                <a:schemeClr val="accent5"/>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42" name="Rectangle 441">
              <a:extLst>
                <a:ext uri="{FF2B5EF4-FFF2-40B4-BE49-F238E27FC236}">
                  <a16:creationId xmlns:a16="http://schemas.microsoft.com/office/drawing/2014/main" id="{F22C1109-C5A7-46D4-99EE-069AF6500F7D}"/>
                </a:ext>
              </a:extLst>
            </p:cNvPr>
            <p:cNvSpPr/>
            <p:nvPr/>
          </p:nvSpPr>
          <p:spPr bwMode="auto">
            <a:xfrm>
              <a:off x="10048567" y="2855372"/>
              <a:ext cx="830404" cy="441792"/>
            </a:xfrm>
            <a:prstGeom prst="rect">
              <a:avLst/>
            </a:prstGeom>
            <a:solidFill>
              <a:schemeClr val="bg1"/>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18352">
                      <a:srgbClr val="1A1A1A"/>
                    </a:gs>
                    <a:gs pos="40075">
                      <a:srgbClr val="1A1A1A"/>
                    </a:gs>
                  </a:gsLst>
                  <a:lin ang="5400000" scaled="0"/>
                </a:gradFill>
                <a:effectLst/>
                <a:uLnTx/>
                <a:uFillTx/>
                <a:latin typeface="Segoe UI"/>
                <a:ea typeface="+mn-ea"/>
                <a:cs typeface="+mn-cs"/>
              </a:endParaRPr>
            </a:p>
          </p:txBody>
        </p:sp>
        <p:grpSp>
          <p:nvGrpSpPr>
            <p:cNvPr id="443" name="Group 442">
              <a:extLst>
                <a:ext uri="{FF2B5EF4-FFF2-40B4-BE49-F238E27FC236}">
                  <a16:creationId xmlns:a16="http://schemas.microsoft.com/office/drawing/2014/main" id="{921F982B-1E58-4589-BA9E-D6FB2E1BE79C}"/>
                </a:ext>
              </a:extLst>
            </p:cNvPr>
            <p:cNvGrpSpPr/>
            <p:nvPr/>
          </p:nvGrpSpPr>
          <p:grpSpPr>
            <a:xfrm>
              <a:off x="10747566" y="2880915"/>
              <a:ext cx="109025" cy="109025"/>
              <a:chOff x="7224124" y="4650093"/>
              <a:chExt cx="387668" cy="387668"/>
            </a:xfrm>
          </p:grpSpPr>
          <p:sp>
            <p:nvSpPr>
              <p:cNvPr id="444" name="Freeform: Shape 443">
                <a:extLst>
                  <a:ext uri="{FF2B5EF4-FFF2-40B4-BE49-F238E27FC236}">
                    <a16:creationId xmlns:a16="http://schemas.microsoft.com/office/drawing/2014/main" id="{631DC42E-0673-48D4-A05A-D68DD9863F27}"/>
                  </a:ext>
                </a:extLst>
              </p:cNvPr>
              <p:cNvSpPr/>
              <p:nvPr/>
            </p:nvSpPr>
            <p:spPr>
              <a:xfrm>
                <a:off x="7224124" y="4856786"/>
                <a:ext cx="180975" cy="180975"/>
              </a:xfrm>
              <a:custGeom>
                <a:avLst/>
                <a:gdLst>
                  <a:gd name="connsiteX0" fmla="*/ 158115 w 180975"/>
                  <a:gd name="connsiteY0" fmla="*/ 157163 h 180975"/>
                  <a:gd name="connsiteX1" fmla="*/ 27623 w 180975"/>
                  <a:gd name="connsiteY1" fmla="*/ 157163 h 180975"/>
                  <a:gd name="connsiteX2" fmla="*/ 27623 w 180975"/>
                  <a:gd name="connsiteY2" fmla="*/ 27623 h 180975"/>
                  <a:gd name="connsiteX3" fmla="*/ 53340 w 180975"/>
                  <a:gd name="connsiteY3" fmla="*/ 27623 h 180975"/>
                  <a:gd name="connsiteX4" fmla="*/ 48577 w 180975"/>
                  <a:gd name="connsiteY4" fmla="*/ 1905 h 180975"/>
                  <a:gd name="connsiteX5" fmla="*/ 48577 w 180975"/>
                  <a:gd name="connsiteY5" fmla="*/ 0 h 180975"/>
                  <a:gd name="connsiteX6" fmla="*/ 0 w 180975"/>
                  <a:gd name="connsiteY6" fmla="*/ 0 h 180975"/>
                  <a:gd name="connsiteX7" fmla="*/ 0 w 180975"/>
                  <a:gd name="connsiteY7" fmla="*/ 183832 h 180975"/>
                  <a:gd name="connsiteX8" fmla="*/ 184785 w 180975"/>
                  <a:gd name="connsiteY8" fmla="*/ 183832 h 180975"/>
                  <a:gd name="connsiteX9" fmla="*/ 184785 w 180975"/>
                  <a:gd name="connsiteY9" fmla="*/ 75248 h 180975"/>
                  <a:gd name="connsiteX10" fmla="*/ 158115 w 180975"/>
                  <a:gd name="connsiteY10" fmla="*/ 75248 h 180975"/>
                  <a:gd name="connsiteX11" fmla="*/ 158115 w 180975"/>
                  <a:gd name="connsiteY11" fmla="*/ 157163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75" h="180975">
                    <a:moveTo>
                      <a:pt x="158115" y="157163"/>
                    </a:moveTo>
                    <a:lnTo>
                      <a:pt x="27623" y="157163"/>
                    </a:lnTo>
                    <a:lnTo>
                      <a:pt x="27623" y="27623"/>
                    </a:lnTo>
                    <a:lnTo>
                      <a:pt x="53340" y="27623"/>
                    </a:lnTo>
                    <a:cubicBezTo>
                      <a:pt x="50483" y="20002"/>
                      <a:pt x="48577" y="11430"/>
                      <a:pt x="48577" y="1905"/>
                    </a:cubicBezTo>
                    <a:cubicBezTo>
                      <a:pt x="48577" y="1905"/>
                      <a:pt x="48577" y="952"/>
                      <a:pt x="48577" y="0"/>
                    </a:cubicBezTo>
                    <a:lnTo>
                      <a:pt x="0" y="0"/>
                    </a:lnTo>
                    <a:lnTo>
                      <a:pt x="0" y="183832"/>
                    </a:lnTo>
                    <a:lnTo>
                      <a:pt x="184785" y="183832"/>
                    </a:lnTo>
                    <a:lnTo>
                      <a:pt x="184785" y="75248"/>
                    </a:lnTo>
                    <a:lnTo>
                      <a:pt x="158115" y="75248"/>
                    </a:lnTo>
                    <a:lnTo>
                      <a:pt x="158115" y="157163"/>
                    </a:ln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45" name="Freeform: Shape 444">
                <a:extLst>
                  <a:ext uri="{FF2B5EF4-FFF2-40B4-BE49-F238E27FC236}">
                    <a16:creationId xmlns:a16="http://schemas.microsoft.com/office/drawing/2014/main" id="{914A5474-5A8C-4061-B03C-6E51F8AD2923}"/>
                  </a:ext>
                </a:extLst>
              </p:cNvPr>
              <p:cNvSpPr/>
              <p:nvPr/>
            </p:nvSpPr>
            <p:spPr>
              <a:xfrm>
                <a:off x="7430813" y="4856786"/>
                <a:ext cx="180975" cy="180975"/>
              </a:xfrm>
              <a:custGeom>
                <a:avLst/>
                <a:gdLst>
                  <a:gd name="connsiteX0" fmla="*/ 133350 w 180975"/>
                  <a:gd name="connsiteY0" fmla="*/ 27623 h 180975"/>
                  <a:gd name="connsiteX1" fmla="*/ 157163 w 180975"/>
                  <a:gd name="connsiteY1" fmla="*/ 27623 h 180975"/>
                  <a:gd name="connsiteX2" fmla="*/ 157163 w 180975"/>
                  <a:gd name="connsiteY2" fmla="*/ 157163 h 180975"/>
                  <a:gd name="connsiteX3" fmla="*/ 26670 w 180975"/>
                  <a:gd name="connsiteY3" fmla="*/ 157163 h 180975"/>
                  <a:gd name="connsiteX4" fmla="*/ 26670 w 180975"/>
                  <a:gd name="connsiteY4" fmla="*/ 75248 h 180975"/>
                  <a:gd name="connsiteX5" fmla="*/ 0 w 180975"/>
                  <a:gd name="connsiteY5" fmla="*/ 75248 h 180975"/>
                  <a:gd name="connsiteX6" fmla="*/ 0 w 180975"/>
                  <a:gd name="connsiteY6" fmla="*/ 183832 h 180975"/>
                  <a:gd name="connsiteX7" fmla="*/ 184785 w 180975"/>
                  <a:gd name="connsiteY7" fmla="*/ 183832 h 180975"/>
                  <a:gd name="connsiteX8" fmla="*/ 184785 w 180975"/>
                  <a:gd name="connsiteY8" fmla="*/ 0 h 180975"/>
                  <a:gd name="connsiteX9" fmla="*/ 126682 w 180975"/>
                  <a:gd name="connsiteY9" fmla="*/ 0 h 180975"/>
                  <a:gd name="connsiteX10" fmla="*/ 133350 w 180975"/>
                  <a:gd name="connsiteY10" fmla="*/ 25717 h 180975"/>
                  <a:gd name="connsiteX11" fmla="*/ 133350 w 180975"/>
                  <a:gd name="connsiteY11" fmla="*/ 27623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75" h="180975">
                    <a:moveTo>
                      <a:pt x="133350" y="27623"/>
                    </a:moveTo>
                    <a:lnTo>
                      <a:pt x="157163" y="27623"/>
                    </a:lnTo>
                    <a:lnTo>
                      <a:pt x="157163" y="157163"/>
                    </a:lnTo>
                    <a:lnTo>
                      <a:pt x="26670" y="157163"/>
                    </a:lnTo>
                    <a:lnTo>
                      <a:pt x="26670" y="75248"/>
                    </a:lnTo>
                    <a:lnTo>
                      <a:pt x="0" y="75248"/>
                    </a:lnTo>
                    <a:lnTo>
                      <a:pt x="0" y="183832"/>
                    </a:lnTo>
                    <a:lnTo>
                      <a:pt x="184785" y="183832"/>
                    </a:lnTo>
                    <a:lnTo>
                      <a:pt x="184785" y="0"/>
                    </a:lnTo>
                    <a:lnTo>
                      <a:pt x="126682" y="0"/>
                    </a:lnTo>
                    <a:cubicBezTo>
                      <a:pt x="131445" y="7620"/>
                      <a:pt x="133350" y="16192"/>
                      <a:pt x="133350" y="25717"/>
                    </a:cubicBezTo>
                    <a:cubicBezTo>
                      <a:pt x="133350" y="26670"/>
                      <a:pt x="133350" y="26670"/>
                      <a:pt x="133350" y="27623"/>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46" name="Freeform: Shape 445">
                <a:extLst>
                  <a:ext uri="{FF2B5EF4-FFF2-40B4-BE49-F238E27FC236}">
                    <a16:creationId xmlns:a16="http://schemas.microsoft.com/office/drawing/2014/main" id="{86C5A366-A0E4-473A-A44F-9592FBE937B8}"/>
                  </a:ext>
                </a:extLst>
              </p:cNvPr>
              <p:cNvSpPr/>
              <p:nvPr/>
            </p:nvSpPr>
            <p:spPr>
              <a:xfrm>
                <a:off x="7225077" y="4651045"/>
                <a:ext cx="180975" cy="180975"/>
              </a:xfrm>
              <a:custGeom>
                <a:avLst/>
                <a:gdLst>
                  <a:gd name="connsiteX0" fmla="*/ 26670 w 180975"/>
                  <a:gd name="connsiteY0" fmla="*/ 156210 h 180975"/>
                  <a:gd name="connsiteX1" fmla="*/ 26670 w 180975"/>
                  <a:gd name="connsiteY1" fmla="*/ 26670 h 180975"/>
                  <a:gd name="connsiteX2" fmla="*/ 157162 w 180975"/>
                  <a:gd name="connsiteY2" fmla="*/ 26670 h 180975"/>
                  <a:gd name="connsiteX3" fmla="*/ 157162 w 180975"/>
                  <a:gd name="connsiteY3" fmla="*/ 101918 h 180975"/>
                  <a:gd name="connsiteX4" fmla="*/ 183833 w 180975"/>
                  <a:gd name="connsiteY4" fmla="*/ 88582 h 180975"/>
                  <a:gd name="connsiteX5" fmla="*/ 183833 w 180975"/>
                  <a:gd name="connsiteY5" fmla="*/ 0 h 180975"/>
                  <a:gd name="connsiteX6" fmla="*/ 0 w 180975"/>
                  <a:gd name="connsiteY6" fmla="*/ 0 h 180975"/>
                  <a:gd name="connsiteX7" fmla="*/ 0 w 180975"/>
                  <a:gd name="connsiteY7" fmla="*/ 183833 h 180975"/>
                  <a:gd name="connsiteX8" fmla="*/ 53340 w 180975"/>
                  <a:gd name="connsiteY8" fmla="*/ 183833 h 180975"/>
                  <a:gd name="connsiteX9" fmla="*/ 70485 w 180975"/>
                  <a:gd name="connsiteY9" fmla="*/ 157163 h 180975"/>
                  <a:gd name="connsiteX10" fmla="*/ 26670 w 180975"/>
                  <a:gd name="connsiteY10" fmla="*/ 156210 h 180975"/>
                  <a:gd name="connsiteX11" fmla="*/ 26670 w 180975"/>
                  <a:gd name="connsiteY11" fmla="*/ 15621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75" h="180975">
                    <a:moveTo>
                      <a:pt x="26670" y="156210"/>
                    </a:moveTo>
                    <a:lnTo>
                      <a:pt x="26670" y="26670"/>
                    </a:lnTo>
                    <a:lnTo>
                      <a:pt x="157162" y="26670"/>
                    </a:lnTo>
                    <a:lnTo>
                      <a:pt x="157162" y="101918"/>
                    </a:lnTo>
                    <a:cubicBezTo>
                      <a:pt x="165735" y="96203"/>
                      <a:pt x="174308" y="91440"/>
                      <a:pt x="183833" y="88582"/>
                    </a:cubicBezTo>
                    <a:lnTo>
                      <a:pt x="183833" y="0"/>
                    </a:lnTo>
                    <a:lnTo>
                      <a:pt x="0" y="0"/>
                    </a:lnTo>
                    <a:lnTo>
                      <a:pt x="0" y="183833"/>
                    </a:lnTo>
                    <a:lnTo>
                      <a:pt x="53340" y="183833"/>
                    </a:lnTo>
                    <a:cubicBezTo>
                      <a:pt x="57150" y="173355"/>
                      <a:pt x="62865" y="164783"/>
                      <a:pt x="70485" y="157163"/>
                    </a:cubicBezTo>
                    <a:lnTo>
                      <a:pt x="26670" y="156210"/>
                    </a:lnTo>
                    <a:lnTo>
                      <a:pt x="26670" y="156210"/>
                    </a:ln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47" name="Freeform: Shape 446">
                <a:extLst>
                  <a:ext uri="{FF2B5EF4-FFF2-40B4-BE49-F238E27FC236}">
                    <a16:creationId xmlns:a16="http://schemas.microsoft.com/office/drawing/2014/main" id="{AE853364-E2B6-495F-9E8A-1FB828DBFF4B}"/>
                  </a:ext>
                </a:extLst>
              </p:cNvPr>
              <p:cNvSpPr/>
              <p:nvPr/>
            </p:nvSpPr>
            <p:spPr>
              <a:xfrm>
                <a:off x="7430817" y="4650093"/>
                <a:ext cx="180975" cy="180975"/>
              </a:xfrm>
              <a:custGeom>
                <a:avLst/>
                <a:gdLst>
                  <a:gd name="connsiteX0" fmla="*/ 26670 w 180975"/>
                  <a:gd name="connsiteY0" fmla="*/ 87630 h 180975"/>
                  <a:gd name="connsiteX1" fmla="*/ 26670 w 180975"/>
                  <a:gd name="connsiteY1" fmla="*/ 27622 h 180975"/>
                  <a:gd name="connsiteX2" fmla="*/ 157163 w 180975"/>
                  <a:gd name="connsiteY2" fmla="*/ 27622 h 180975"/>
                  <a:gd name="connsiteX3" fmla="*/ 157163 w 180975"/>
                  <a:gd name="connsiteY3" fmla="*/ 157163 h 180975"/>
                  <a:gd name="connsiteX4" fmla="*/ 100965 w 180975"/>
                  <a:gd name="connsiteY4" fmla="*/ 157163 h 180975"/>
                  <a:gd name="connsiteX5" fmla="*/ 104775 w 180975"/>
                  <a:gd name="connsiteY5" fmla="*/ 182880 h 180975"/>
                  <a:gd name="connsiteX6" fmla="*/ 104775 w 180975"/>
                  <a:gd name="connsiteY6" fmla="*/ 183833 h 180975"/>
                  <a:gd name="connsiteX7" fmla="*/ 184785 w 180975"/>
                  <a:gd name="connsiteY7" fmla="*/ 183833 h 180975"/>
                  <a:gd name="connsiteX8" fmla="*/ 184785 w 180975"/>
                  <a:gd name="connsiteY8" fmla="*/ 0 h 180975"/>
                  <a:gd name="connsiteX9" fmla="*/ 0 w 180975"/>
                  <a:gd name="connsiteY9" fmla="*/ 0 h 180975"/>
                  <a:gd name="connsiteX10" fmla="*/ 0 w 180975"/>
                  <a:gd name="connsiteY10" fmla="*/ 84772 h 180975"/>
                  <a:gd name="connsiteX11" fmla="*/ 6667 w 180975"/>
                  <a:gd name="connsiteY11" fmla="*/ 84772 h 180975"/>
                  <a:gd name="connsiteX12" fmla="*/ 26670 w 180975"/>
                  <a:gd name="connsiteY12" fmla="*/ 8763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975" h="180975">
                    <a:moveTo>
                      <a:pt x="26670" y="87630"/>
                    </a:moveTo>
                    <a:lnTo>
                      <a:pt x="26670" y="27622"/>
                    </a:lnTo>
                    <a:lnTo>
                      <a:pt x="157163" y="27622"/>
                    </a:lnTo>
                    <a:lnTo>
                      <a:pt x="157163" y="157163"/>
                    </a:lnTo>
                    <a:lnTo>
                      <a:pt x="100965" y="157163"/>
                    </a:lnTo>
                    <a:cubicBezTo>
                      <a:pt x="102870" y="165735"/>
                      <a:pt x="104775" y="174308"/>
                      <a:pt x="104775" y="182880"/>
                    </a:cubicBezTo>
                    <a:cubicBezTo>
                      <a:pt x="104775" y="182880"/>
                      <a:pt x="104775" y="183833"/>
                      <a:pt x="104775" y="183833"/>
                    </a:cubicBezTo>
                    <a:lnTo>
                      <a:pt x="184785" y="183833"/>
                    </a:lnTo>
                    <a:lnTo>
                      <a:pt x="184785" y="0"/>
                    </a:lnTo>
                    <a:lnTo>
                      <a:pt x="0" y="0"/>
                    </a:lnTo>
                    <a:lnTo>
                      <a:pt x="0" y="84772"/>
                    </a:lnTo>
                    <a:cubicBezTo>
                      <a:pt x="1905" y="84772"/>
                      <a:pt x="4763" y="84772"/>
                      <a:pt x="6667" y="84772"/>
                    </a:cubicBezTo>
                    <a:cubicBezTo>
                      <a:pt x="13335" y="84772"/>
                      <a:pt x="20002" y="85725"/>
                      <a:pt x="26670" y="87630"/>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48" name="Freeform: Shape 447">
                <a:extLst>
                  <a:ext uri="{FF2B5EF4-FFF2-40B4-BE49-F238E27FC236}">
                    <a16:creationId xmlns:a16="http://schemas.microsoft.com/office/drawing/2014/main" id="{7D1F4BCC-2A87-41E7-8790-DFD33DA10781}"/>
                  </a:ext>
                </a:extLst>
              </p:cNvPr>
              <p:cNvSpPr/>
              <p:nvPr/>
            </p:nvSpPr>
            <p:spPr>
              <a:xfrm>
                <a:off x="7294609" y="4753915"/>
                <a:ext cx="247650" cy="152400"/>
              </a:xfrm>
              <a:custGeom>
                <a:avLst/>
                <a:gdLst>
                  <a:gd name="connsiteX0" fmla="*/ 249555 w 247650"/>
                  <a:gd name="connsiteY0" fmla="*/ 128588 h 152400"/>
                  <a:gd name="connsiteX1" fmla="*/ 220980 w 247650"/>
                  <a:gd name="connsiteY1" fmla="*/ 99060 h 152400"/>
                  <a:gd name="connsiteX2" fmla="*/ 217170 w 247650"/>
                  <a:gd name="connsiteY2" fmla="*/ 99060 h 152400"/>
                  <a:gd name="connsiteX3" fmla="*/ 220027 w 247650"/>
                  <a:gd name="connsiteY3" fmla="*/ 78105 h 152400"/>
                  <a:gd name="connsiteX4" fmla="*/ 142875 w 247650"/>
                  <a:gd name="connsiteY4" fmla="*/ 0 h 152400"/>
                  <a:gd name="connsiteX5" fmla="*/ 69533 w 247650"/>
                  <a:gd name="connsiteY5" fmla="*/ 53340 h 152400"/>
                  <a:gd name="connsiteX6" fmla="*/ 52388 w 247650"/>
                  <a:gd name="connsiteY6" fmla="*/ 50483 h 152400"/>
                  <a:gd name="connsiteX7" fmla="*/ 0 w 247650"/>
                  <a:gd name="connsiteY7" fmla="*/ 103823 h 152400"/>
                  <a:gd name="connsiteX8" fmla="*/ 52388 w 247650"/>
                  <a:gd name="connsiteY8" fmla="*/ 157163 h 152400"/>
                  <a:gd name="connsiteX9" fmla="*/ 52388 w 247650"/>
                  <a:gd name="connsiteY9" fmla="*/ 157163 h 152400"/>
                  <a:gd name="connsiteX10" fmla="*/ 52388 w 247650"/>
                  <a:gd name="connsiteY10" fmla="*/ 157163 h 152400"/>
                  <a:gd name="connsiteX11" fmla="*/ 223838 w 247650"/>
                  <a:gd name="connsiteY11" fmla="*/ 157163 h 152400"/>
                  <a:gd name="connsiteX12" fmla="*/ 223838 w 247650"/>
                  <a:gd name="connsiteY12" fmla="*/ 157163 h 152400"/>
                  <a:gd name="connsiteX13" fmla="*/ 249555 w 247650"/>
                  <a:gd name="connsiteY13" fmla="*/ 1285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7650" h="152400">
                    <a:moveTo>
                      <a:pt x="249555" y="128588"/>
                    </a:moveTo>
                    <a:cubicBezTo>
                      <a:pt x="249555" y="112395"/>
                      <a:pt x="236220" y="99060"/>
                      <a:pt x="220980" y="99060"/>
                    </a:cubicBezTo>
                    <a:cubicBezTo>
                      <a:pt x="220027" y="99060"/>
                      <a:pt x="219075" y="99060"/>
                      <a:pt x="217170" y="99060"/>
                    </a:cubicBezTo>
                    <a:cubicBezTo>
                      <a:pt x="219075" y="92393"/>
                      <a:pt x="220027" y="85725"/>
                      <a:pt x="220027" y="78105"/>
                    </a:cubicBezTo>
                    <a:cubicBezTo>
                      <a:pt x="220027" y="35243"/>
                      <a:pt x="185738" y="0"/>
                      <a:pt x="142875" y="0"/>
                    </a:cubicBezTo>
                    <a:cubicBezTo>
                      <a:pt x="108585" y="0"/>
                      <a:pt x="80010" y="21908"/>
                      <a:pt x="69533" y="53340"/>
                    </a:cubicBezTo>
                    <a:cubicBezTo>
                      <a:pt x="63817" y="51435"/>
                      <a:pt x="58102" y="50483"/>
                      <a:pt x="52388" y="50483"/>
                    </a:cubicBezTo>
                    <a:cubicBezTo>
                      <a:pt x="22860" y="50483"/>
                      <a:pt x="0" y="74295"/>
                      <a:pt x="0" y="103823"/>
                    </a:cubicBezTo>
                    <a:cubicBezTo>
                      <a:pt x="0" y="133350"/>
                      <a:pt x="23813" y="157163"/>
                      <a:pt x="52388" y="157163"/>
                    </a:cubicBezTo>
                    <a:lnTo>
                      <a:pt x="52388" y="157163"/>
                    </a:lnTo>
                    <a:lnTo>
                      <a:pt x="52388" y="157163"/>
                    </a:lnTo>
                    <a:lnTo>
                      <a:pt x="223838" y="157163"/>
                    </a:lnTo>
                    <a:lnTo>
                      <a:pt x="223838" y="157163"/>
                    </a:lnTo>
                    <a:cubicBezTo>
                      <a:pt x="238125" y="156210"/>
                      <a:pt x="249555" y="143827"/>
                      <a:pt x="249555" y="128588"/>
                    </a:cubicBezTo>
                  </a:path>
                </a:pathLst>
              </a:custGeom>
              <a:noFill/>
              <a:ln w="6350" cap="flat">
                <a:solidFill>
                  <a:schemeClr val="tx1"/>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449" name="Group 448">
              <a:extLst>
                <a:ext uri="{FF2B5EF4-FFF2-40B4-BE49-F238E27FC236}">
                  <a16:creationId xmlns:a16="http://schemas.microsoft.com/office/drawing/2014/main" id="{3D02DB25-013F-442A-B8F4-9A8DAE3D1079}"/>
                </a:ext>
              </a:extLst>
            </p:cNvPr>
            <p:cNvGrpSpPr/>
            <p:nvPr/>
          </p:nvGrpSpPr>
          <p:grpSpPr>
            <a:xfrm>
              <a:off x="10295728" y="2913747"/>
              <a:ext cx="332121" cy="316352"/>
              <a:chOff x="-955200" y="-2410190"/>
              <a:chExt cx="1876425" cy="1866900"/>
            </a:xfrm>
            <a:solidFill>
              <a:schemeClr val="tx1"/>
            </a:solidFill>
          </p:grpSpPr>
          <p:sp>
            <p:nvSpPr>
              <p:cNvPr id="450" name="Freeform: Shape 449">
                <a:extLst>
                  <a:ext uri="{FF2B5EF4-FFF2-40B4-BE49-F238E27FC236}">
                    <a16:creationId xmlns:a16="http://schemas.microsoft.com/office/drawing/2014/main" id="{8277C26E-DFFD-4B7A-A0DF-CF6AB845A5B8}"/>
                  </a:ext>
                </a:extLst>
              </p:cNvPr>
              <p:cNvSpPr/>
              <p:nvPr/>
            </p:nvSpPr>
            <p:spPr>
              <a:xfrm>
                <a:off x="-955200" y="-2410190"/>
                <a:ext cx="1876425" cy="1866900"/>
              </a:xfrm>
              <a:custGeom>
                <a:avLst/>
                <a:gdLst>
                  <a:gd name="connsiteX0" fmla="*/ 1434336 w 1876425"/>
                  <a:gd name="connsiteY0" fmla="*/ 1586865 h 1866900"/>
                  <a:gd name="connsiteX1" fmla="*/ 938084 w 1876425"/>
                  <a:gd name="connsiteY1" fmla="*/ 1755457 h 1866900"/>
                  <a:gd name="connsiteX2" fmla="*/ 288478 w 1876425"/>
                  <a:gd name="connsiteY2" fmla="*/ 1432560 h 1866900"/>
                  <a:gd name="connsiteX3" fmla="*/ 441831 w 1876425"/>
                  <a:gd name="connsiteY3" fmla="*/ 291465 h 1866900"/>
                  <a:gd name="connsiteX4" fmla="*/ 938084 w 1876425"/>
                  <a:gd name="connsiteY4" fmla="*/ 122872 h 1866900"/>
                  <a:gd name="connsiteX5" fmla="*/ 1587689 w 1876425"/>
                  <a:gd name="connsiteY5" fmla="*/ 445770 h 1866900"/>
                  <a:gd name="connsiteX6" fmla="*/ 1434336 w 1876425"/>
                  <a:gd name="connsiteY6" fmla="*/ 1586865 h 1866900"/>
                  <a:gd name="connsiteX7" fmla="*/ 1682939 w 1876425"/>
                  <a:gd name="connsiteY7" fmla="*/ 366713 h 1866900"/>
                  <a:gd name="connsiteX8" fmla="*/ 939036 w 1876425"/>
                  <a:gd name="connsiteY8" fmla="*/ 0 h 1866900"/>
                  <a:gd name="connsiteX9" fmla="*/ 368488 w 1876425"/>
                  <a:gd name="connsiteY9" fmla="*/ 193358 h 1866900"/>
                  <a:gd name="connsiteX10" fmla="*/ 195134 w 1876425"/>
                  <a:gd name="connsiteY10" fmla="*/ 1507807 h 1866900"/>
                  <a:gd name="connsiteX11" fmla="*/ 939036 w 1876425"/>
                  <a:gd name="connsiteY11" fmla="*/ 1874520 h 1866900"/>
                  <a:gd name="connsiteX12" fmla="*/ 1509584 w 1876425"/>
                  <a:gd name="connsiteY12" fmla="*/ 1681163 h 1866900"/>
                  <a:gd name="connsiteX13" fmla="*/ 1682939 w 1876425"/>
                  <a:gd name="connsiteY13" fmla="*/ 366713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6425" h="1866900">
                    <a:moveTo>
                      <a:pt x="1434336" y="1586865"/>
                    </a:moveTo>
                    <a:cubicBezTo>
                      <a:pt x="1285746" y="1701165"/>
                      <a:pt x="1111438" y="1755457"/>
                      <a:pt x="938084" y="1755457"/>
                    </a:cubicBezTo>
                    <a:cubicBezTo>
                      <a:pt x="690434" y="1755457"/>
                      <a:pt x="452309" y="1645920"/>
                      <a:pt x="288478" y="1432560"/>
                    </a:cubicBezTo>
                    <a:cubicBezTo>
                      <a:pt x="16063" y="1075373"/>
                      <a:pt x="84643" y="564832"/>
                      <a:pt x="441831" y="291465"/>
                    </a:cubicBezTo>
                    <a:cubicBezTo>
                      <a:pt x="590421" y="177165"/>
                      <a:pt x="764728" y="122872"/>
                      <a:pt x="938084" y="122872"/>
                    </a:cubicBezTo>
                    <a:cubicBezTo>
                      <a:pt x="1185734" y="122872"/>
                      <a:pt x="1423859" y="232410"/>
                      <a:pt x="1587689" y="445770"/>
                    </a:cubicBezTo>
                    <a:cubicBezTo>
                      <a:pt x="1861056" y="802957"/>
                      <a:pt x="1791523" y="1314450"/>
                      <a:pt x="1434336" y="1586865"/>
                    </a:cubicBezTo>
                    <a:close/>
                    <a:moveTo>
                      <a:pt x="1682939" y="366713"/>
                    </a:moveTo>
                    <a:cubicBezTo>
                      <a:pt x="1499106" y="123825"/>
                      <a:pt x="1216213" y="0"/>
                      <a:pt x="939036" y="0"/>
                    </a:cubicBezTo>
                    <a:cubicBezTo>
                      <a:pt x="740916" y="0"/>
                      <a:pt x="537081" y="64770"/>
                      <a:pt x="368488" y="193358"/>
                    </a:cubicBezTo>
                    <a:cubicBezTo>
                      <a:pt x="-42991" y="510540"/>
                      <a:pt x="-123002" y="1096328"/>
                      <a:pt x="195134" y="1507807"/>
                    </a:cubicBezTo>
                    <a:cubicBezTo>
                      <a:pt x="378966" y="1750695"/>
                      <a:pt x="656144" y="1874520"/>
                      <a:pt x="939036" y="1874520"/>
                    </a:cubicBezTo>
                    <a:cubicBezTo>
                      <a:pt x="1137156" y="1874520"/>
                      <a:pt x="1340991" y="1809750"/>
                      <a:pt x="1509584" y="1681163"/>
                    </a:cubicBezTo>
                    <a:cubicBezTo>
                      <a:pt x="1921064" y="1368743"/>
                      <a:pt x="2000121" y="778193"/>
                      <a:pt x="1682939" y="366713"/>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51" name="Freeform: Shape 450">
                <a:extLst>
                  <a:ext uri="{FF2B5EF4-FFF2-40B4-BE49-F238E27FC236}">
                    <a16:creationId xmlns:a16="http://schemas.microsoft.com/office/drawing/2014/main" id="{7025F27F-F3E5-4ACE-B541-0D755182211E}"/>
                  </a:ext>
                </a:extLst>
              </p:cNvPr>
              <p:cNvSpPr/>
              <p:nvPr/>
            </p:nvSpPr>
            <p:spPr>
              <a:xfrm>
                <a:off x="-690172" y="-1450705"/>
                <a:ext cx="247650" cy="619125"/>
              </a:xfrm>
              <a:custGeom>
                <a:avLst/>
                <a:gdLst>
                  <a:gd name="connsiteX0" fmla="*/ 248603 w 247650"/>
                  <a:gd name="connsiteY0" fmla="*/ 153352 h 619125"/>
                  <a:gd name="connsiteX1" fmla="*/ 114300 w 247650"/>
                  <a:gd name="connsiteY1" fmla="*/ 0 h 619125"/>
                  <a:gd name="connsiteX2" fmla="*/ 0 w 247650"/>
                  <a:gd name="connsiteY2" fmla="*/ 456247 h 619125"/>
                  <a:gd name="connsiteX3" fmla="*/ 15240 w 247650"/>
                  <a:gd name="connsiteY3" fmla="*/ 485775 h 619125"/>
                  <a:gd name="connsiteX4" fmla="*/ 149543 w 247650"/>
                  <a:gd name="connsiteY4" fmla="*/ 620077 h 619125"/>
                  <a:gd name="connsiteX5" fmla="*/ 248603 w 247650"/>
                  <a:gd name="connsiteY5" fmla="*/ 153352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50" h="619125">
                    <a:moveTo>
                      <a:pt x="248603" y="153352"/>
                    </a:moveTo>
                    <a:cubicBezTo>
                      <a:pt x="194310" y="99060"/>
                      <a:pt x="149543" y="49530"/>
                      <a:pt x="114300" y="0"/>
                    </a:cubicBezTo>
                    <a:cubicBezTo>
                      <a:pt x="35243" y="159067"/>
                      <a:pt x="10478" y="322897"/>
                      <a:pt x="0" y="456247"/>
                    </a:cubicBezTo>
                    <a:cubicBezTo>
                      <a:pt x="9525" y="465772"/>
                      <a:pt x="9525" y="476250"/>
                      <a:pt x="15240" y="485775"/>
                    </a:cubicBezTo>
                    <a:cubicBezTo>
                      <a:pt x="55245" y="535305"/>
                      <a:pt x="104775" y="584835"/>
                      <a:pt x="149543" y="620077"/>
                    </a:cubicBezTo>
                    <a:cubicBezTo>
                      <a:pt x="149543" y="510540"/>
                      <a:pt x="159068" y="331470"/>
                      <a:pt x="248603" y="153352"/>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52" name="Freeform: Shape 451">
                <a:extLst>
                  <a:ext uri="{FF2B5EF4-FFF2-40B4-BE49-F238E27FC236}">
                    <a16:creationId xmlns:a16="http://schemas.microsoft.com/office/drawing/2014/main" id="{509D07F2-801A-4DE9-87F9-E17CFAD3F7F2}"/>
                  </a:ext>
                </a:extLst>
              </p:cNvPr>
              <p:cNvSpPr/>
              <p:nvPr/>
            </p:nvSpPr>
            <p:spPr>
              <a:xfrm>
                <a:off x="-491062" y="-1927272"/>
                <a:ext cx="485775" cy="495300"/>
              </a:xfrm>
              <a:custGeom>
                <a:avLst/>
                <a:gdLst>
                  <a:gd name="connsiteX0" fmla="*/ 338138 w 485775"/>
                  <a:gd name="connsiteY0" fmla="*/ 0 h 495300"/>
                  <a:gd name="connsiteX1" fmla="*/ 109538 w 485775"/>
                  <a:gd name="connsiteY1" fmla="*/ 198120 h 495300"/>
                  <a:gd name="connsiteX2" fmla="*/ 0 w 485775"/>
                  <a:gd name="connsiteY2" fmla="*/ 332422 h 495300"/>
                  <a:gd name="connsiteX3" fmla="*/ 128588 w 485775"/>
                  <a:gd name="connsiteY3" fmla="*/ 496253 h 495300"/>
                  <a:gd name="connsiteX4" fmla="*/ 277178 w 485775"/>
                  <a:gd name="connsiteY4" fmla="*/ 327660 h 495300"/>
                  <a:gd name="connsiteX5" fmla="*/ 490538 w 485775"/>
                  <a:gd name="connsiteY5" fmla="*/ 154305 h 495300"/>
                  <a:gd name="connsiteX6" fmla="*/ 338138 w 485775"/>
                  <a:gd name="connsiteY6"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775" h="495300">
                    <a:moveTo>
                      <a:pt x="338138" y="0"/>
                    </a:moveTo>
                    <a:cubicBezTo>
                      <a:pt x="263843" y="49530"/>
                      <a:pt x="189547" y="114300"/>
                      <a:pt x="109538" y="198120"/>
                    </a:cubicBezTo>
                    <a:cubicBezTo>
                      <a:pt x="69533" y="242888"/>
                      <a:pt x="30480" y="287655"/>
                      <a:pt x="0" y="332422"/>
                    </a:cubicBezTo>
                    <a:cubicBezTo>
                      <a:pt x="34290" y="386715"/>
                      <a:pt x="74295" y="441960"/>
                      <a:pt x="128588" y="496253"/>
                    </a:cubicBezTo>
                    <a:cubicBezTo>
                      <a:pt x="168593" y="441960"/>
                      <a:pt x="218122" y="381953"/>
                      <a:pt x="277178" y="327660"/>
                    </a:cubicBezTo>
                    <a:cubicBezTo>
                      <a:pt x="351472" y="258128"/>
                      <a:pt x="421005" y="199072"/>
                      <a:pt x="490538" y="154305"/>
                    </a:cubicBezTo>
                    <a:cubicBezTo>
                      <a:pt x="441960" y="104775"/>
                      <a:pt x="387668" y="49530"/>
                      <a:pt x="338138" y="0"/>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53" name="Freeform: Shape 452">
                <a:extLst>
                  <a:ext uri="{FF2B5EF4-FFF2-40B4-BE49-F238E27FC236}">
                    <a16:creationId xmlns:a16="http://schemas.microsoft.com/office/drawing/2014/main" id="{B61E5264-E620-4376-BCA8-7AEC0CA6E471}"/>
                  </a:ext>
                </a:extLst>
              </p:cNvPr>
              <p:cNvSpPr/>
              <p:nvPr/>
            </p:nvSpPr>
            <p:spPr>
              <a:xfrm>
                <a:off x="-40981" y="-2103474"/>
                <a:ext cx="657225" cy="257175"/>
              </a:xfrm>
              <a:custGeom>
                <a:avLst/>
                <a:gdLst>
                  <a:gd name="connsiteX0" fmla="*/ 665798 w 657225"/>
                  <a:gd name="connsiteY0" fmla="*/ 128260 h 257175"/>
                  <a:gd name="connsiteX1" fmla="*/ 551497 w 657225"/>
                  <a:gd name="connsiteY1" fmla="*/ 9198 h 257175"/>
                  <a:gd name="connsiteX2" fmla="*/ 0 w 657225"/>
                  <a:gd name="connsiteY2" fmla="*/ 112068 h 257175"/>
                  <a:gd name="connsiteX3" fmla="*/ 153353 w 657225"/>
                  <a:gd name="connsiteY3" fmla="*/ 265421 h 257175"/>
                  <a:gd name="connsiteX4" fmla="*/ 665798 w 657225"/>
                  <a:gd name="connsiteY4" fmla="*/ 128260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25" h="257175">
                    <a:moveTo>
                      <a:pt x="665798" y="128260"/>
                    </a:moveTo>
                    <a:cubicBezTo>
                      <a:pt x="631507" y="83493"/>
                      <a:pt x="596265" y="44440"/>
                      <a:pt x="551497" y="9198"/>
                    </a:cubicBezTo>
                    <a:cubicBezTo>
                      <a:pt x="427672" y="-10805"/>
                      <a:pt x="222885" y="-6995"/>
                      <a:pt x="0" y="112068"/>
                    </a:cubicBezTo>
                    <a:cubicBezTo>
                      <a:pt x="49530" y="166360"/>
                      <a:pt x="103822" y="221605"/>
                      <a:pt x="153353" y="265421"/>
                    </a:cubicBezTo>
                    <a:cubicBezTo>
                      <a:pt x="450532" y="102543"/>
                      <a:pt x="665798" y="128260"/>
                      <a:pt x="665798" y="128260"/>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54" name="Freeform: Shape 453">
                <a:extLst>
                  <a:ext uri="{FF2B5EF4-FFF2-40B4-BE49-F238E27FC236}">
                    <a16:creationId xmlns:a16="http://schemas.microsoft.com/office/drawing/2014/main" id="{6C63A8AB-B808-4F6B-AA28-F2C742773A16}"/>
                  </a:ext>
                </a:extLst>
              </p:cNvPr>
              <p:cNvSpPr/>
              <p:nvPr/>
            </p:nvSpPr>
            <p:spPr>
              <a:xfrm>
                <a:off x="-704212" y="-2048056"/>
                <a:ext cx="209550" cy="590550"/>
              </a:xfrm>
              <a:custGeom>
                <a:avLst/>
                <a:gdLst>
                  <a:gd name="connsiteX0" fmla="*/ 131797 w 209550"/>
                  <a:gd name="connsiteY0" fmla="*/ 590550 h 590550"/>
                  <a:gd name="connsiteX1" fmla="*/ 210855 w 209550"/>
                  <a:gd name="connsiteY1" fmla="*/ 451485 h 590550"/>
                  <a:gd name="connsiteX2" fmla="*/ 101317 w 209550"/>
                  <a:gd name="connsiteY2" fmla="*/ 0 h 590550"/>
                  <a:gd name="connsiteX3" fmla="*/ 11782 w 209550"/>
                  <a:gd name="connsiteY3" fmla="*/ 103823 h 590550"/>
                  <a:gd name="connsiteX4" fmla="*/ 131797 w 209550"/>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590550">
                    <a:moveTo>
                      <a:pt x="131797" y="590550"/>
                    </a:moveTo>
                    <a:cubicBezTo>
                      <a:pt x="156562" y="545783"/>
                      <a:pt x="181327" y="501015"/>
                      <a:pt x="210855" y="451485"/>
                    </a:cubicBezTo>
                    <a:cubicBezTo>
                      <a:pt x="82267" y="247650"/>
                      <a:pt x="87030" y="79058"/>
                      <a:pt x="101317" y="0"/>
                    </a:cubicBezTo>
                    <a:cubicBezTo>
                      <a:pt x="71790" y="34290"/>
                      <a:pt x="36547" y="69533"/>
                      <a:pt x="11782" y="103823"/>
                    </a:cubicBezTo>
                    <a:cubicBezTo>
                      <a:pt x="-12030" y="219075"/>
                      <a:pt x="-12030" y="387667"/>
                      <a:pt x="131797" y="590550"/>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55" name="Freeform: Shape 454">
                <a:extLst>
                  <a:ext uri="{FF2B5EF4-FFF2-40B4-BE49-F238E27FC236}">
                    <a16:creationId xmlns:a16="http://schemas.microsoft.com/office/drawing/2014/main" id="{5DD4E0FF-BEED-453D-8846-345CD08E898F}"/>
                  </a:ext>
                </a:extLst>
              </p:cNvPr>
              <p:cNvSpPr/>
              <p:nvPr/>
            </p:nvSpPr>
            <p:spPr>
              <a:xfrm>
                <a:off x="-438367" y="-1425804"/>
                <a:ext cx="1095375" cy="533400"/>
              </a:xfrm>
              <a:custGeom>
                <a:avLst/>
                <a:gdLst>
                  <a:gd name="connsiteX0" fmla="*/ 232410 w 1095375"/>
                  <a:gd name="connsiteY0" fmla="*/ 139065 h 533400"/>
                  <a:gd name="connsiteX1" fmla="*/ 79057 w 1095375"/>
                  <a:gd name="connsiteY1" fmla="*/ 0 h 533400"/>
                  <a:gd name="connsiteX2" fmla="*/ 0 w 1095375"/>
                  <a:gd name="connsiteY2" fmla="*/ 128588 h 533400"/>
                  <a:gd name="connsiteX3" fmla="*/ 143828 w 1095375"/>
                  <a:gd name="connsiteY3" fmla="*/ 252413 h 533400"/>
                  <a:gd name="connsiteX4" fmla="*/ 997268 w 1095375"/>
                  <a:gd name="connsiteY4" fmla="*/ 540067 h 533400"/>
                  <a:gd name="connsiteX5" fmla="*/ 1101090 w 1095375"/>
                  <a:gd name="connsiteY5" fmla="*/ 411480 h 533400"/>
                  <a:gd name="connsiteX6" fmla="*/ 232410 w 1095375"/>
                  <a:gd name="connsiteY6" fmla="*/ 139065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5" h="533400">
                    <a:moveTo>
                      <a:pt x="232410" y="139065"/>
                    </a:moveTo>
                    <a:cubicBezTo>
                      <a:pt x="172403" y="89535"/>
                      <a:pt x="122872" y="44767"/>
                      <a:pt x="79057" y="0"/>
                    </a:cubicBezTo>
                    <a:cubicBezTo>
                      <a:pt x="49530" y="44767"/>
                      <a:pt x="24765" y="84772"/>
                      <a:pt x="0" y="128588"/>
                    </a:cubicBezTo>
                    <a:cubicBezTo>
                      <a:pt x="40005" y="168592"/>
                      <a:pt x="89535" y="213360"/>
                      <a:pt x="143828" y="252413"/>
                    </a:cubicBezTo>
                    <a:cubicBezTo>
                      <a:pt x="476250" y="515302"/>
                      <a:pt x="808672" y="540067"/>
                      <a:pt x="997268" y="540067"/>
                    </a:cubicBezTo>
                    <a:cubicBezTo>
                      <a:pt x="1006793" y="540067"/>
                      <a:pt x="1066800" y="461010"/>
                      <a:pt x="1101090" y="411480"/>
                    </a:cubicBezTo>
                    <a:cubicBezTo>
                      <a:pt x="1015365" y="431482"/>
                      <a:pt x="658178" y="476250"/>
                      <a:pt x="232410" y="139065"/>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56" name="Freeform: Shape 455">
                <a:extLst>
                  <a:ext uri="{FF2B5EF4-FFF2-40B4-BE49-F238E27FC236}">
                    <a16:creationId xmlns:a16="http://schemas.microsoft.com/office/drawing/2014/main" id="{22D58A91-18C7-4A70-95EC-BE20E60E1C5F}"/>
                  </a:ext>
                </a:extLst>
              </p:cNvPr>
              <p:cNvSpPr/>
              <p:nvPr/>
            </p:nvSpPr>
            <p:spPr>
              <a:xfrm>
                <a:off x="-573543" y="-1595528"/>
                <a:ext cx="209550" cy="285750"/>
              </a:xfrm>
              <a:custGeom>
                <a:avLst/>
                <a:gdLst>
                  <a:gd name="connsiteX0" fmla="*/ 0 w 209550"/>
                  <a:gd name="connsiteY0" fmla="*/ 139065 h 285750"/>
                  <a:gd name="connsiteX1" fmla="*/ 134302 w 209550"/>
                  <a:gd name="connsiteY1" fmla="*/ 292418 h 285750"/>
                  <a:gd name="connsiteX2" fmla="*/ 213360 w 209550"/>
                  <a:gd name="connsiteY2" fmla="*/ 163830 h 285750"/>
                  <a:gd name="connsiteX3" fmla="*/ 84772 w 209550"/>
                  <a:gd name="connsiteY3" fmla="*/ 0 h 285750"/>
                  <a:gd name="connsiteX4" fmla="*/ 0 w 209550"/>
                  <a:gd name="connsiteY4" fmla="*/ 13906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285750">
                    <a:moveTo>
                      <a:pt x="0" y="139065"/>
                    </a:moveTo>
                    <a:cubicBezTo>
                      <a:pt x="34290" y="188595"/>
                      <a:pt x="79057" y="242888"/>
                      <a:pt x="134302" y="292418"/>
                    </a:cubicBezTo>
                    <a:cubicBezTo>
                      <a:pt x="154305" y="247650"/>
                      <a:pt x="179070" y="207645"/>
                      <a:pt x="213360" y="163830"/>
                    </a:cubicBezTo>
                    <a:cubicBezTo>
                      <a:pt x="159067" y="109538"/>
                      <a:pt x="119063" y="54293"/>
                      <a:pt x="84772" y="0"/>
                    </a:cubicBezTo>
                    <a:cubicBezTo>
                      <a:pt x="50482" y="49530"/>
                      <a:pt x="24765" y="94297"/>
                      <a:pt x="0" y="139065"/>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57" name="Freeform: Shape 456">
                <a:extLst>
                  <a:ext uri="{FF2B5EF4-FFF2-40B4-BE49-F238E27FC236}">
                    <a16:creationId xmlns:a16="http://schemas.microsoft.com/office/drawing/2014/main" id="{A48216BA-AEDF-4D1C-A9E4-1EC381EEF310}"/>
                  </a:ext>
                </a:extLst>
              </p:cNvPr>
              <p:cNvSpPr/>
              <p:nvPr/>
            </p:nvSpPr>
            <p:spPr>
              <a:xfrm>
                <a:off x="-800" y="-1841845"/>
                <a:ext cx="771525" cy="647700"/>
              </a:xfrm>
              <a:custGeom>
                <a:avLst/>
                <a:gdLst>
                  <a:gd name="connsiteX0" fmla="*/ 0 w 771525"/>
                  <a:gd name="connsiteY0" fmla="*/ 69532 h 647700"/>
                  <a:gd name="connsiteX1" fmla="*/ 759143 w 771525"/>
                  <a:gd name="connsiteY1" fmla="*/ 655320 h 647700"/>
                  <a:gd name="connsiteX2" fmla="*/ 779145 w 771525"/>
                  <a:gd name="connsiteY2" fmla="*/ 585788 h 647700"/>
                  <a:gd name="connsiteX3" fmla="*/ 109538 w 771525"/>
                  <a:gd name="connsiteY3" fmla="*/ 0 h 647700"/>
                  <a:gd name="connsiteX4" fmla="*/ 0 w 771525"/>
                  <a:gd name="connsiteY4" fmla="*/ 69532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5" h="647700">
                    <a:moveTo>
                      <a:pt x="0" y="69532"/>
                    </a:moveTo>
                    <a:cubicBezTo>
                      <a:pt x="307657" y="352425"/>
                      <a:pt x="664845" y="590550"/>
                      <a:pt x="759143" y="655320"/>
                    </a:cubicBezTo>
                    <a:cubicBezTo>
                      <a:pt x="768668" y="630555"/>
                      <a:pt x="774382" y="610553"/>
                      <a:pt x="779145" y="585788"/>
                    </a:cubicBezTo>
                    <a:cubicBezTo>
                      <a:pt x="680085" y="511493"/>
                      <a:pt x="421957" y="313372"/>
                      <a:pt x="109538" y="0"/>
                    </a:cubicBezTo>
                    <a:cubicBezTo>
                      <a:pt x="79057" y="20003"/>
                      <a:pt x="39053" y="33338"/>
                      <a:pt x="0" y="69532"/>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58" name="Freeform: Shape 457">
                <a:extLst>
                  <a:ext uri="{FF2B5EF4-FFF2-40B4-BE49-F238E27FC236}">
                    <a16:creationId xmlns:a16="http://schemas.microsoft.com/office/drawing/2014/main" id="{6302060B-CF66-4715-94F3-1A0DCFF4800D}"/>
                  </a:ext>
                </a:extLst>
              </p:cNvPr>
              <p:cNvSpPr/>
              <p:nvPr/>
            </p:nvSpPr>
            <p:spPr>
              <a:xfrm>
                <a:off x="-378845" y="-2250736"/>
                <a:ext cx="342900" cy="323850"/>
              </a:xfrm>
              <a:custGeom>
                <a:avLst/>
                <a:gdLst>
                  <a:gd name="connsiteX0" fmla="*/ 342900 w 342900"/>
                  <a:gd name="connsiteY0" fmla="*/ 257175 h 323850"/>
                  <a:gd name="connsiteX1" fmla="*/ 109538 w 342900"/>
                  <a:gd name="connsiteY1" fmla="*/ 0 h 323850"/>
                  <a:gd name="connsiteX2" fmla="*/ 0 w 342900"/>
                  <a:gd name="connsiteY2" fmla="*/ 44768 h 323850"/>
                  <a:gd name="connsiteX3" fmla="*/ 222885 w 342900"/>
                  <a:gd name="connsiteY3" fmla="*/ 325755 h 323850"/>
                  <a:gd name="connsiteX4" fmla="*/ 342900 w 342900"/>
                  <a:gd name="connsiteY4" fmla="*/ 257175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323850">
                    <a:moveTo>
                      <a:pt x="342900" y="257175"/>
                    </a:moveTo>
                    <a:cubicBezTo>
                      <a:pt x="268605" y="178118"/>
                      <a:pt x="189547" y="89535"/>
                      <a:pt x="109538" y="0"/>
                    </a:cubicBezTo>
                    <a:cubicBezTo>
                      <a:pt x="75247" y="9525"/>
                      <a:pt x="35242" y="24765"/>
                      <a:pt x="0" y="44768"/>
                    </a:cubicBezTo>
                    <a:cubicBezTo>
                      <a:pt x="54292" y="139065"/>
                      <a:pt x="139065" y="236220"/>
                      <a:pt x="222885" y="325755"/>
                    </a:cubicBezTo>
                    <a:cubicBezTo>
                      <a:pt x="268605" y="300990"/>
                      <a:pt x="303847" y="277178"/>
                      <a:pt x="342900" y="257175"/>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59" name="Freeform: Shape 458">
                <a:extLst>
                  <a:ext uri="{FF2B5EF4-FFF2-40B4-BE49-F238E27FC236}">
                    <a16:creationId xmlns:a16="http://schemas.microsoft.com/office/drawing/2014/main" id="{BE546C2C-08BC-4C7D-A5BC-0034B528AE47}"/>
                  </a:ext>
                </a:extLst>
              </p:cNvPr>
              <p:cNvSpPr/>
              <p:nvPr/>
            </p:nvSpPr>
            <p:spPr>
              <a:xfrm>
                <a:off x="-156120" y="-1993821"/>
                <a:ext cx="266700" cy="219075"/>
              </a:xfrm>
              <a:custGeom>
                <a:avLst/>
                <a:gdLst>
                  <a:gd name="connsiteX0" fmla="*/ 120015 w 266700"/>
                  <a:gd name="connsiteY0" fmla="*/ 0 h 219075"/>
                  <a:gd name="connsiteX1" fmla="*/ 0 w 266700"/>
                  <a:gd name="connsiteY1" fmla="*/ 68580 h 219075"/>
                  <a:gd name="connsiteX2" fmla="*/ 155257 w 266700"/>
                  <a:gd name="connsiteY2" fmla="*/ 220980 h 219075"/>
                  <a:gd name="connsiteX3" fmla="*/ 268605 w 266700"/>
                  <a:gd name="connsiteY3" fmla="*/ 156210 h 219075"/>
                  <a:gd name="connsiteX4" fmla="*/ 120015 w 266700"/>
                  <a:gd name="connsiteY4" fmla="*/ 0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219075">
                    <a:moveTo>
                      <a:pt x="120015" y="0"/>
                    </a:moveTo>
                    <a:cubicBezTo>
                      <a:pt x="80010" y="20003"/>
                      <a:pt x="34290" y="39053"/>
                      <a:pt x="0" y="68580"/>
                    </a:cubicBezTo>
                    <a:cubicBezTo>
                      <a:pt x="49530" y="118110"/>
                      <a:pt x="100965" y="171450"/>
                      <a:pt x="155257" y="220980"/>
                    </a:cubicBezTo>
                    <a:cubicBezTo>
                      <a:pt x="195263" y="196215"/>
                      <a:pt x="228600" y="176213"/>
                      <a:pt x="268605" y="156210"/>
                    </a:cubicBezTo>
                    <a:cubicBezTo>
                      <a:pt x="219075" y="107632"/>
                      <a:pt x="174307" y="55245"/>
                      <a:pt x="120015" y="0"/>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60" name="Freeform: Shape 459">
                <a:extLst>
                  <a:ext uri="{FF2B5EF4-FFF2-40B4-BE49-F238E27FC236}">
                    <a16:creationId xmlns:a16="http://schemas.microsoft.com/office/drawing/2014/main" id="{57A838ED-B824-465D-A600-DF15E74622FE}"/>
                  </a:ext>
                </a:extLst>
              </p:cNvPr>
              <p:cNvSpPr/>
              <p:nvPr/>
            </p:nvSpPr>
            <p:spPr>
              <a:xfrm>
                <a:off x="293759" y="-1609646"/>
                <a:ext cx="342900" cy="342900"/>
              </a:xfrm>
              <a:custGeom>
                <a:avLst/>
                <a:gdLst>
                  <a:gd name="connsiteX0" fmla="*/ 67488 w 342900"/>
                  <a:gd name="connsiteY0" fmla="*/ 36585 h 342900"/>
                  <a:gd name="connsiteX1" fmla="*/ 33198 w 342900"/>
                  <a:gd name="connsiteY1" fmla="*/ 279472 h 342900"/>
                  <a:gd name="connsiteX2" fmla="*/ 280848 w 342900"/>
                  <a:gd name="connsiteY2" fmla="*/ 313763 h 342900"/>
                  <a:gd name="connsiteX3" fmla="*/ 315138 w 342900"/>
                  <a:gd name="connsiteY3" fmla="*/ 66112 h 342900"/>
                  <a:gd name="connsiteX4" fmla="*/ 67488 w 342900"/>
                  <a:gd name="connsiteY4" fmla="*/ 36585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342900">
                    <a:moveTo>
                      <a:pt x="67488" y="36585"/>
                    </a:moveTo>
                    <a:cubicBezTo>
                      <a:pt x="-6807" y="96592"/>
                      <a:pt x="-22047" y="205177"/>
                      <a:pt x="33198" y="279472"/>
                    </a:cubicBezTo>
                    <a:cubicBezTo>
                      <a:pt x="93205" y="358530"/>
                      <a:pt x="201791" y="369007"/>
                      <a:pt x="280848" y="313763"/>
                    </a:cubicBezTo>
                    <a:cubicBezTo>
                      <a:pt x="355143" y="253755"/>
                      <a:pt x="370383" y="145170"/>
                      <a:pt x="315138" y="66112"/>
                    </a:cubicBezTo>
                    <a:cubicBezTo>
                      <a:pt x="256083" y="-8183"/>
                      <a:pt x="147498" y="-22470"/>
                      <a:pt x="67488" y="36585"/>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61" name="Freeform: Shape 460">
                <a:extLst>
                  <a:ext uri="{FF2B5EF4-FFF2-40B4-BE49-F238E27FC236}">
                    <a16:creationId xmlns:a16="http://schemas.microsoft.com/office/drawing/2014/main" id="{C78F3ACC-77F4-48B0-98EB-38ECB10ECD9C}"/>
                  </a:ext>
                </a:extLst>
              </p:cNvPr>
              <p:cNvSpPr/>
              <p:nvPr/>
            </p:nvSpPr>
            <p:spPr>
              <a:xfrm>
                <a:off x="-63707" y="-1167982"/>
                <a:ext cx="323850" cy="323850"/>
              </a:xfrm>
              <a:custGeom>
                <a:avLst/>
                <a:gdLst>
                  <a:gd name="connsiteX0" fmla="*/ 63050 w 323850"/>
                  <a:gd name="connsiteY0" fmla="*/ 34569 h 323850"/>
                  <a:gd name="connsiteX1" fmla="*/ 33522 w 323850"/>
                  <a:gd name="connsiteY1" fmla="*/ 263169 h 323850"/>
                  <a:gd name="connsiteX2" fmla="*/ 262122 w 323850"/>
                  <a:gd name="connsiteY2" fmla="*/ 292696 h 323850"/>
                  <a:gd name="connsiteX3" fmla="*/ 291650 w 323850"/>
                  <a:gd name="connsiteY3" fmla="*/ 64096 h 323850"/>
                  <a:gd name="connsiteX4" fmla="*/ 63050 w 323850"/>
                  <a:gd name="connsiteY4" fmla="*/ 34569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323850">
                    <a:moveTo>
                      <a:pt x="63050" y="34569"/>
                    </a:moveTo>
                    <a:cubicBezTo>
                      <a:pt x="-6483" y="88861"/>
                      <a:pt x="-21723" y="193636"/>
                      <a:pt x="33522" y="263169"/>
                    </a:cubicBezTo>
                    <a:cubicBezTo>
                      <a:pt x="87815" y="332701"/>
                      <a:pt x="192590" y="347942"/>
                      <a:pt x="262122" y="292696"/>
                    </a:cubicBezTo>
                    <a:cubicBezTo>
                      <a:pt x="331655" y="238404"/>
                      <a:pt x="346894" y="139344"/>
                      <a:pt x="291650" y="64096"/>
                    </a:cubicBezTo>
                    <a:cubicBezTo>
                      <a:pt x="237357" y="-10199"/>
                      <a:pt x="137344" y="-19724"/>
                      <a:pt x="63050" y="34569"/>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62" name="Freeform: Shape 461">
                <a:extLst>
                  <a:ext uri="{FF2B5EF4-FFF2-40B4-BE49-F238E27FC236}">
                    <a16:creationId xmlns:a16="http://schemas.microsoft.com/office/drawing/2014/main" id="{CA473F0A-3809-4E23-9128-DB8E335340B2}"/>
                  </a:ext>
                </a:extLst>
              </p:cNvPr>
              <p:cNvSpPr/>
              <p:nvPr/>
            </p:nvSpPr>
            <p:spPr>
              <a:xfrm>
                <a:off x="-704701" y="-1702292"/>
                <a:ext cx="495300" cy="495300"/>
              </a:xfrm>
              <a:custGeom>
                <a:avLst/>
                <a:gdLst>
                  <a:gd name="connsiteX0" fmla="*/ 96861 w 495300"/>
                  <a:gd name="connsiteY0" fmla="*/ 52498 h 495300"/>
                  <a:gd name="connsiteX1" fmla="*/ 52093 w 495300"/>
                  <a:gd name="connsiteY1" fmla="*/ 400160 h 495300"/>
                  <a:gd name="connsiteX2" fmla="*/ 399755 w 495300"/>
                  <a:gd name="connsiteY2" fmla="*/ 444928 h 495300"/>
                  <a:gd name="connsiteX3" fmla="*/ 444523 w 495300"/>
                  <a:gd name="connsiteY3" fmla="*/ 97265 h 495300"/>
                  <a:gd name="connsiteX4" fmla="*/ 96861 w 495300"/>
                  <a:gd name="connsiteY4" fmla="*/ 52498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495300">
                    <a:moveTo>
                      <a:pt x="96861" y="52498"/>
                    </a:moveTo>
                    <a:cubicBezTo>
                      <a:pt x="-12677" y="137270"/>
                      <a:pt x="-31727" y="290623"/>
                      <a:pt x="52093" y="400160"/>
                    </a:cubicBezTo>
                    <a:cubicBezTo>
                      <a:pt x="136865" y="509698"/>
                      <a:pt x="290218" y="528748"/>
                      <a:pt x="399755" y="444928"/>
                    </a:cubicBezTo>
                    <a:cubicBezTo>
                      <a:pt x="509293" y="361108"/>
                      <a:pt x="528343" y="206803"/>
                      <a:pt x="444523" y="97265"/>
                    </a:cubicBezTo>
                    <a:cubicBezTo>
                      <a:pt x="359751" y="-12272"/>
                      <a:pt x="200683" y="-32275"/>
                      <a:pt x="96861" y="52498"/>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463" name="Group 462">
              <a:extLst>
                <a:ext uri="{FF2B5EF4-FFF2-40B4-BE49-F238E27FC236}">
                  <a16:creationId xmlns:a16="http://schemas.microsoft.com/office/drawing/2014/main" id="{752E15E7-7BAC-4401-B48C-ED195F360BE3}"/>
                </a:ext>
              </a:extLst>
            </p:cNvPr>
            <p:cNvGrpSpPr/>
            <p:nvPr/>
          </p:nvGrpSpPr>
          <p:grpSpPr>
            <a:xfrm>
              <a:off x="11181238" y="2924794"/>
              <a:ext cx="305304" cy="305304"/>
              <a:chOff x="5981700" y="3314700"/>
              <a:chExt cx="228600" cy="228600"/>
            </a:xfrm>
          </p:grpSpPr>
          <p:sp>
            <p:nvSpPr>
              <p:cNvPr id="464" name="Freeform: Shape 463">
                <a:extLst>
                  <a:ext uri="{FF2B5EF4-FFF2-40B4-BE49-F238E27FC236}">
                    <a16:creationId xmlns:a16="http://schemas.microsoft.com/office/drawing/2014/main" id="{70C96DB7-C091-4D41-B69A-4F5D553600DE}"/>
                  </a:ext>
                </a:extLst>
              </p:cNvPr>
              <p:cNvSpPr/>
              <p:nvPr/>
            </p:nvSpPr>
            <p:spPr>
              <a:xfrm>
                <a:off x="6019800" y="3352800"/>
                <a:ext cx="142875" cy="142875"/>
              </a:xfrm>
              <a:custGeom>
                <a:avLst/>
                <a:gdLst>
                  <a:gd name="connsiteX0" fmla="*/ 39500 w 142875"/>
                  <a:gd name="connsiteY0" fmla="*/ 142970 h 142875"/>
                  <a:gd name="connsiteX1" fmla="*/ 95307 w 142875"/>
                  <a:gd name="connsiteY1" fmla="*/ 95307 h 142875"/>
                  <a:gd name="connsiteX2" fmla="*/ 143008 w 142875"/>
                  <a:gd name="connsiteY2" fmla="*/ 39557 h 142875"/>
                  <a:gd name="connsiteX3" fmla="*/ 76200 w 142875"/>
                  <a:gd name="connsiteY3" fmla="*/ 0 h 142875"/>
                  <a:gd name="connsiteX4" fmla="*/ 0 w 142875"/>
                  <a:gd name="connsiteY4" fmla="*/ 76200 h 142875"/>
                  <a:gd name="connsiteX5" fmla="*/ 39500 w 142875"/>
                  <a:gd name="connsiteY5" fmla="*/ 14297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142875">
                    <a:moveTo>
                      <a:pt x="39500" y="142970"/>
                    </a:moveTo>
                    <a:cubicBezTo>
                      <a:pt x="55978" y="131359"/>
                      <a:pt x="74895" y="115719"/>
                      <a:pt x="95307" y="95307"/>
                    </a:cubicBezTo>
                    <a:cubicBezTo>
                      <a:pt x="116272" y="74343"/>
                      <a:pt x="131683" y="55616"/>
                      <a:pt x="143008" y="39557"/>
                    </a:cubicBezTo>
                    <a:cubicBezTo>
                      <a:pt x="130054" y="15983"/>
                      <a:pt x="105004" y="0"/>
                      <a:pt x="76200" y="0"/>
                    </a:cubicBezTo>
                    <a:cubicBezTo>
                      <a:pt x="34119" y="0"/>
                      <a:pt x="0" y="34119"/>
                      <a:pt x="0" y="76200"/>
                    </a:cubicBezTo>
                    <a:cubicBezTo>
                      <a:pt x="0" y="104975"/>
                      <a:pt x="15954" y="130007"/>
                      <a:pt x="39500" y="142970"/>
                    </a:cubicBezTo>
                    <a:close/>
                  </a:path>
                </a:pathLst>
              </a:custGeom>
              <a:solidFill>
                <a:schemeClr val="accent5"/>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65" name="Freeform: Shape 464">
                <a:extLst>
                  <a:ext uri="{FF2B5EF4-FFF2-40B4-BE49-F238E27FC236}">
                    <a16:creationId xmlns:a16="http://schemas.microsoft.com/office/drawing/2014/main" id="{7E21415D-F857-4E31-9A2B-84D8741C7402}"/>
                  </a:ext>
                </a:extLst>
              </p:cNvPr>
              <p:cNvSpPr/>
              <p:nvPr/>
            </p:nvSpPr>
            <p:spPr>
              <a:xfrm>
                <a:off x="6094181" y="3427181"/>
                <a:ext cx="76200" cy="76200"/>
              </a:xfrm>
              <a:custGeom>
                <a:avLst/>
                <a:gdLst>
                  <a:gd name="connsiteX0" fmla="*/ 41129 w 76200"/>
                  <a:gd name="connsiteY0" fmla="*/ 41129 h 76200"/>
                  <a:gd name="connsiteX1" fmla="*/ 0 w 76200"/>
                  <a:gd name="connsiteY1" fmla="*/ 77924 h 76200"/>
                  <a:gd name="connsiteX2" fmla="*/ 1819 w 76200"/>
                  <a:gd name="connsiteY2" fmla="*/ 78019 h 76200"/>
                  <a:gd name="connsiteX3" fmla="*/ 78019 w 76200"/>
                  <a:gd name="connsiteY3" fmla="*/ 1819 h 76200"/>
                  <a:gd name="connsiteX4" fmla="*/ 77924 w 76200"/>
                  <a:gd name="connsiteY4" fmla="*/ 0 h 76200"/>
                  <a:gd name="connsiteX5" fmla="*/ 41129 w 76200"/>
                  <a:gd name="connsiteY5" fmla="*/ 411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76200">
                    <a:moveTo>
                      <a:pt x="41129" y="41129"/>
                    </a:moveTo>
                    <a:cubicBezTo>
                      <a:pt x="27508" y="54740"/>
                      <a:pt x="13621" y="67085"/>
                      <a:pt x="0" y="77924"/>
                    </a:cubicBezTo>
                    <a:cubicBezTo>
                      <a:pt x="610" y="77943"/>
                      <a:pt x="1210" y="78019"/>
                      <a:pt x="1819" y="78019"/>
                    </a:cubicBezTo>
                    <a:cubicBezTo>
                      <a:pt x="43901" y="78019"/>
                      <a:pt x="78019" y="43901"/>
                      <a:pt x="78019" y="1819"/>
                    </a:cubicBezTo>
                    <a:cubicBezTo>
                      <a:pt x="78019" y="1200"/>
                      <a:pt x="77943" y="610"/>
                      <a:pt x="77924" y="0"/>
                    </a:cubicBezTo>
                    <a:cubicBezTo>
                      <a:pt x="66780" y="13973"/>
                      <a:pt x="54331" y="27927"/>
                      <a:pt x="41129" y="41129"/>
                    </a:cubicBezTo>
                    <a:close/>
                  </a:path>
                </a:pathLst>
              </a:custGeom>
              <a:solidFill>
                <a:srgbClr val="B8D432"/>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66" name="Freeform: Shape 465">
                <a:extLst>
                  <a:ext uri="{FF2B5EF4-FFF2-40B4-BE49-F238E27FC236}">
                    <a16:creationId xmlns:a16="http://schemas.microsoft.com/office/drawing/2014/main" id="{E0A0732F-AB57-47B0-93ED-5FB87CF5A029}"/>
                  </a:ext>
                </a:extLst>
              </p:cNvPr>
              <p:cNvSpPr/>
              <p:nvPr/>
            </p:nvSpPr>
            <p:spPr>
              <a:xfrm>
                <a:off x="5982482" y="3315452"/>
                <a:ext cx="219075" cy="219075"/>
              </a:xfrm>
              <a:custGeom>
                <a:avLst/>
                <a:gdLst>
                  <a:gd name="connsiteX0" fmla="*/ 222265 w 219075"/>
                  <a:gd name="connsiteY0" fmla="*/ 4801 h 219075"/>
                  <a:gd name="connsiteX1" fmla="*/ 208349 w 219075"/>
                  <a:gd name="connsiteY1" fmla="*/ 0 h 219075"/>
                  <a:gd name="connsiteX2" fmla="*/ 138702 w 219075"/>
                  <a:gd name="connsiteY2" fmla="*/ 31699 h 219075"/>
                  <a:gd name="connsiteX3" fmla="*/ 149494 w 219075"/>
                  <a:gd name="connsiteY3" fmla="*/ 35824 h 219075"/>
                  <a:gd name="connsiteX4" fmla="*/ 208359 w 219075"/>
                  <a:gd name="connsiteY4" fmla="*/ 9525 h 219075"/>
                  <a:gd name="connsiteX5" fmla="*/ 215540 w 219075"/>
                  <a:gd name="connsiteY5" fmla="*/ 11535 h 219075"/>
                  <a:gd name="connsiteX6" fmla="*/ 139369 w 219075"/>
                  <a:gd name="connsiteY6" fmla="*/ 139379 h 219075"/>
                  <a:gd name="connsiteX7" fmla="*/ 18706 w 219075"/>
                  <a:gd name="connsiteY7" fmla="*/ 217561 h 219075"/>
                  <a:gd name="connsiteX8" fmla="*/ 11525 w 219075"/>
                  <a:gd name="connsiteY8" fmla="*/ 215551 h 219075"/>
                  <a:gd name="connsiteX9" fmla="*/ 35737 w 219075"/>
                  <a:gd name="connsiteY9" fmla="*/ 149362 h 219075"/>
                  <a:gd name="connsiteX10" fmla="*/ 31689 w 219075"/>
                  <a:gd name="connsiteY10" fmla="*/ 138713 h 219075"/>
                  <a:gd name="connsiteX11" fmla="*/ 4790 w 219075"/>
                  <a:gd name="connsiteY11" fmla="*/ 222285 h 219075"/>
                  <a:gd name="connsiteX12" fmla="*/ 18706 w 219075"/>
                  <a:gd name="connsiteY12" fmla="*/ 227086 h 219075"/>
                  <a:gd name="connsiteX13" fmla="*/ 146103 w 219075"/>
                  <a:gd name="connsiteY13" fmla="*/ 146114 h 219075"/>
                  <a:gd name="connsiteX14" fmla="*/ 222265 w 219075"/>
                  <a:gd name="connsiteY14" fmla="*/ 4801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075" h="219075">
                    <a:moveTo>
                      <a:pt x="222265" y="4801"/>
                    </a:moveTo>
                    <a:cubicBezTo>
                      <a:pt x="219008" y="1543"/>
                      <a:pt x="214274" y="0"/>
                      <a:pt x="208349" y="0"/>
                    </a:cubicBezTo>
                    <a:cubicBezTo>
                      <a:pt x="192128" y="0"/>
                      <a:pt x="166934" y="11668"/>
                      <a:pt x="138702" y="31699"/>
                    </a:cubicBezTo>
                    <a:cubicBezTo>
                      <a:pt x="142408" y="32852"/>
                      <a:pt x="146018" y="34195"/>
                      <a:pt x="149494" y="35824"/>
                    </a:cubicBezTo>
                    <a:cubicBezTo>
                      <a:pt x="175040" y="18479"/>
                      <a:pt x="196205" y="9525"/>
                      <a:pt x="208359" y="9525"/>
                    </a:cubicBezTo>
                    <a:cubicBezTo>
                      <a:pt x="210711" y="9525"/>
                      <a:pt x="213874" y="9877"/>
                      <a:pt x="215540" y="11535"/>
                    </a:cubicBezTo>
                    <a:cubicBezTo>
                      <a:pt x="224561" y="20555"/>
                      <a:pt x="206339" y="72409"/>
                      <a:pt x="139369" y="139379"/>
                    </a:cubicBezTo>
                    <a:cubicBezTo>
                      <a:pt x="88039" y="190710"/>
                      <a:pt x="39814" y="217561"/>
                      <a:pt x="18706" y="217561"/>
                    </a:cubicBezTo>
                    <a:cubicBezTo>
                      <a:pt x="16344" y="217561"/>
                      <a:pt x="13191" y="217208"/>
                      <a:pt x="11525" y="215551"/>
                    </a:cubicBezTo>
                    <a:cubicBezTo>
                      <a:pt x="5562" y="209588"/>
                      <a:pt x="11629" y="184804"/>
                      <a:pt x="35737" y="149362"/>
                    </a:cubicBezTo>
                    <a:cubicBezTo>
                      <a:pt x="34146" y="145933"/>
                      <a:pt x="32822" y="142370"/>
                      <a:pt x="31689" y="138713"/>
                    </a:cubicBezTo>
                    <a:cubicBezTo>
                      <a:pt x="4333" y="177260"/>
                      <a:pt x="-7364" y="210122"/>
                      <a:pt x="4790" y="222285"/>
                    </a:cubicBezTo>
                    <a:cubicBezTo>
                      <a:pt x="8048" y="225542"/>
                      <a:pt x="12782" y="227086"/>
                      <a:pt x="18706" y="227086"/>
                    </a:cubicBezTo>
                    <a:cubicBezTo>
                      <a:pt x="45557" y="227086"/>
                      <a:pt x="96907" y="195301"/>
                      <a:pt x="146103" y="146114"/>
                    </a:cubicBezTo>
                    <a:cubicBezTo>
                      <a:pt x="206149" y="86058"/>
                      <a:pt x="240248" y="22793"/>
                      <a:pt x="222265" y="4801"/>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67" name="Freeform: Shape 466">
                <a:extLst>
                  <a:ext uri="{FF2B5EF4-FFF2-40B4-BE49-F238E27FC236}">
                    <a16:creationId xmlns:a16="http://schemas.microsoft.com/office/drawing/2014/main" id="{5EF473DD-8754-4201-BBF9-1EF6954E4F52}"/>
                  </a:ext>
                </a:extLst>
              </p:cNvPr>
              <p:cNvSpPr/>
              <p:nvPr/>
            </p:nvSpPr>
            <p:spPr>
              <a:xfrm>
                <a:off x="5981700" y="3314700"/>
                <a:ext cx="76200" cy="76200"/>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 name="connsiteX5" fmla="*/ 38100 w 76200"/>
                  <a:gd name="connsiteY5"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76200">
                    <a:moveTo>
                      <a:pt x="38100" y="0"/>
                    </a:moveTo>
                    <a:cubicBezTo>
                      <a:pt x="38100" y="21041"/>
                      <a:pt x="21041" y="38100"/>
                      <a:pt x="0" y="38100"/>
                    </a:cubicBezTo>
                    <a:cubicBezTo>
                      <a:pt x="21041" y="38100"/>
                      <a:pt x="38100" y="55159"/>
                      <a:pt x="38100" y="76200"/>
                    </a:cubicBezTo>
                    <a:cubicBezTo>
                      <a:pt x="38100" y="55159"/>
                      <a:pt x="55159" y="38100"/>
                      <a:pt x="76200" y="38100"/>
                    </a:cubicBezTo>
                    <a:cubicBezTo>
                      <a:pt x="55159" y="38100"/>
                      <a:pt x="38100" y="21041"/>
                      <a:pt x="38100" y="0"/>
                    </a:cubicBezTo>
                    <a:lnTo>
                      <a:pt x="38100" y="0"/>
                    </a:ln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68" name="Freeform: Shape 467">
                <a:extLst>
                  <a:ext uri="{FF2B5EF4-FFF2-40B4-BE49-F238E27FC236}">
                    <a16:creationId xmlns:a16="http://schemas.microsoft.com/office/drawing/2014/main" id="{363A2F3F-CBB4-4036-8434-41184453C4D5}"/>
                  </a:ext>
                </a:extLst>
              </p:cNvPr>
              <p:cNvSpPr/>
              <p:nvPr/>
            </p:nvSpPr>
            <p:spPr>
              <a:xfrm>
                <a:off x="6153150" y="3486150"/>
                <a:ext cx="57150" cy="57150"/>
              </a:xfrm>
              <a:custGeom>
                <a:avLst/>
                <a:gdLst>
                  <a:gd name="connsiteX0" fmla="*/ 28575 w 57150"/>
                  <a:gd name="connsiteY0" fmla="*/ 0 h 57150"/>
                  <a:gd name="connsiteX1" fmla="*/ 0 w 57150"/>
                  <a:gd name="connsiteY1" fmla="*/ 28575 h 57150"/>
                  <a:gd name="connsiteX2" fmla="*/ 28575 w 57150"/>
                  <a:gd name="connsiteY2" fmla="*/ 57150 h 57150"/>
                  <a:gd name="connsiteX3" fmla="*/ 57150 w 57150"/>
                  <a:gd name="connsiteY3" fmla="*/ 28575 h 57150"/>
                  <a:gd name="connsiteX4" fmla="*/ 28575 w 57150"/>
                  <a:gd name="connsiteY4" fmla="*/ 0 h 57150"/>
                  <a:gd name="connsiteX5" fmla="*/ 28575 w 57150"/>
                  <a:gd name="connsiteY5"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57150">
                    <a:moveTo>
                      <a:pt x="28575" y="0"/>
                    </a:moveTo>
                    <a:cubicBezTo>
                      <a:pt x="28575" y="15783"/>
                      <a:pt x="15783" y="28575"/>
                      <a:pt x="0" y="28575"/>
                    </a:cubicBezTo>
                    <a:cubicBezTo>
                      <a:pt x="15783" y="28575"/>
                      <a:pt x="28575" y="41367"/>
                      <a:pt x="28575" y="57150"/>
                    </a:cubicBezTo>
                    <a:cubicBezTo>
                      <a:pt x="28575" y="41367"/>
                      <a:pt x="41367" y="28575"/>
                      <a:pt x="57150" y="28575"/>
                    </a:cubicBezTo>
                    <a:cubicBezTo>
                      <a:pt x="41367" y="28575"/>
                      <a:pt x="28575" y="15783"/>
                      <a:pt x="28575" y="0"/>
                    </a:cubicBezTo>
                    <a:lnTo>
                      <a:pt x="28575" y="0"/>
                    </a:ln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69" name="Freeform: Shape 468">
                <a:extLst>
                  <a:ext uri="{FF2B5EF4-FFF2-40B4-BE49-F238E27FC236}">
                    <a16:creationId xmlns:a16="http://schemas.microsoft.com/office/drawing/2014/main" id="{3ECAC8A7-7449-4C86-8563-3ADFC9F7BD38}"/>
                  </a:ext>
                </a:extLst>
              </p:cNvPr>
              <p:cNvSpPr/>
              <p:nvPr/>
            </p:nvSpPr>
            <p:spPr>
              <a:xfrm>
                <a:off x="6019800" y="3414713"/>
                <a:ext cx="57150" cy="66675"/>
              </a:xfrm>
              <a:custGeom>
                <a:avLst/>
                <a:gdLst>
                  <a:gd name="connsiteX0" fmla="*/ 44186 w 57150"/>
                  <a:gd name="connsiteY0" fmla="*/ 25660 h 66675"/>
                  <a:gd name="connsiteX1" fmla="*/ 41072 w 57150"/>
                  <a:gd name="connsiteY1" fmla="*/ 25660 h 66675"/>
                  <a:gd name="connsiteX2" fmla="*/ 41653 w 57150"/>
                  <a:gd name="connsiteY2" fmla="*/ 20803 h 66675"/>
                  <a:gd name="connsiteX3" fmla="*/ 20850 w 57150"/>
                  <a:gd name="connsiteY3" fmla="*/ 0 h 66675"/>
                  <a:gd name="connsiteX4" fmla="*/ 1391 w 57150"/>
                  <a:gd name="connsiteY4" fmla="*/ 0 h 66675"/>
                  <a:gd name="connsiteX5" fmla="*/ 0 w 57150"/>
                  <a:gd name="connsiteY5" fmla="*/ 14288 h 66675"/>
                  <a:gd name="connsiteX6" fmla="*/ 21507 w 57150"/>
                  <a:gd name="connsiteY6" fmla="*/ 67275 h 66675"/>
                  <a:gd name="connsiteX7" fmla="*/ 44186 w 57150"/>
                  <a:gd name="connsiteY7" fmla="*/ 67275 h 66675"/>
                  <a:gd name="connsiteX8" fmla="*/ 64989 w 57150"/>
                  <a:gd name="connsiteY8" fmla="*/ 46472 h 66675"/>
                  <a:gd name="connsiteX9" fmla="*/ 44186 w 57150"/>
                  <a:gd name="connsiteY9" fmla="*/ 2566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66675">
                    <a:moveTo>
                      <a:pt x="44186" y="25660"/>
                    </a:moveTo>
                    <a:lnTo>
                      <a:pt x="41072" y="25660"/>
                    </a:lnTo>
                    <a:cubicBezTo>
                      <a:pt x="41462" y="24108"/>
                      <a:pt x="41653" y="22546"/>
                      <a:pt x="41653" y="20803"/>
                    </a:cubicBezTo>
                    <a:cubicBezTo>
                      <a:pt x="41653" y="9325"/>
                      <a:pt x="32318" y="0"/>
                      <a:pt x="20850" y="0"/>
                    </a:cubicBezTo>
                    <a:lnTo>
                      <a:pt x="1391" y="0"/>
                    </a:lnTo>
                    <a:cubicBezTo>
                      <a:pt x="505" y="4629"/>
                      <a:pt x="0" y="9401"/>
                      <a:pt x="0" y="14288"/>
                    </a:cubicBezTo>
                    <a:cubicBezTo>
                      <a:pt x="0" y="34900"/>
                      <a:pt x="8220" y="53559"/>
                      <a:pt x="21507" y="67275"/>
                    </a:cubicBezTo>
                    <a:lnTo>
                      <a:pt x="44186" y="67275"/>
                    </a:lnTo>
                    <a:cubicBezTo>
                      <a:pt x="55664" y="67275"/>
                      <a:pt x="64989" y="57941"/>
                      <a:pt x="64989" y="46472"/>
                    </a:cubicBezTo>
                    <a:cubicBezTo>
                      <a:pt x="64989" y="34995"/>
                      <a:pt x="55655" y="25660"/>
                      <a:pt x="44186" y="25660"/>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70" name="Freeform: Shape 469">
                <a:extLst>
                  <a:ext uri="{FF2B5EF4-FFF2-40B4-BE49-F238E27FC236}">
                    <a16:creationId xmlns:a16="http://schemas.microsoft.com/office/drawing/2014/main" id="{916525FE-9206-4012-9671-67D0AF5D31AD}"/>
                  </a:ext>
                </a:extLst>
              </p:cNvPr>
              <p:cNvSpPr/>
              <p:nvPr/>
            </p:nvSpPr>
            <p:spPr>
              <a:xfrm>
                <a:off x="6115060" y="3439811"/>
                <a:ext cx="9525" cy="9525"/>
              </a:xfrm>
              <a:custGeom>
                <a:avLst/>
                <a:gdLst>
                  <a:gd name="connsiteX0" fmla="*/ 0 w 0"/>
                  <a:gd name="connsiteY0" fmla="*/ 8344 h 0"/>
                  <a:gd name="connsiteX1" fmla="*/ 48 w 0"/>
                  <a:gd name="connsiteY1" fmla="*/ 8296 h 0"/>
                  <a:gd name="connsiteX2" fmla="*/ 8115 w 0"/>
                  <a:gd name="connsiteY2" fmla="*/ 0 h 0"/>
                  <a:gd name="connsiteX3" fmla="*/ 0 w 0"/>
                  <a:gd name="connsiteY3" fmla="*/ 8344 h 0"/>
                </a:gdLst>
                <a:ahLst/>
                <a:cxnLst>
                  <a:cxn ang="0">
                    <a:pos x="connsiteX0" y="connsiteY0"/>
                  </a:cxn>
                  <a:cxn ang="0">
                    <a:pos x="connsiteX1" y="connsiteY1"/>
                  </a:cxn>
                  <a:cxn ang="0">
                    <a:pos x="connsiteX2" y="connsiteY2"/>
                  </a:cxn>
                  <a:cxn ang="0">
                    <a:pos x="connsiteX3" y="connsiteY3"/>
                  </a:cxn>
                </a:cxnLst>
                <a:rect l="l" t="t" r="r" b="b"/>
                <a:pathLst>
                  <a:path>
                    <a:moveTo>
                      <a:pt x="0" y="8344"/>
                    </a:moveTo>
                    <a:cubicBezTo>
                      <a:pt x="19" y="8325"/>
                      <a:pt x="29" y="8315"/>
                      <a:pt x="48" y="8296"/>
                    </a:cubicBezTo>
                    <a:cubicBezTo>
                      <a:pt x="2867" y="5477"/>
                      <a:pt x="5496" y="2734"/>
                      <a:pt x="8115" y="0"/>
                    </a:cubicBezTo>
                    <a:cubicBezTo>
                      <a:pt x="4562" y="1791"/>
                      <a:pt x="1686" y="4724"/>
                      <a:pt x="0" y="8344"/>
                    </a:cubicBezTo>
                    <a:close/>
                  </a:path>
                </a:pathLst>
              </a:custGeom>
              <a:solidFill>
                <a:srgbClr val="59B4D9"/>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71" name="Freeform: Shape 470">
                <a:extLst>
                  <a:ext uri="{FF2B5EF4-FFF2-40B4-BE49-F238E27FC236}">
                    <a16:creationId xmlns:a16="http://schemas.microsoft.com/office/drawing/2014/main" id="{3F3929C0-1D34-4759-AFF4-8BF294A98286}"/>
                  </a:ext>
                </a:extLst>
              </p:cNvPr>
              <p:cNvSpPr/>
              <p:nvPr/>
            </p:nvSpPr>
            <p:spPr>
              <a:xfrm>
                <a:off x="6108344" y="3437849"/>
                <a:ext cx="57150" cy="57150"/>
              </a:xfrm>
              <a:custGeom>
                <a:avLst/>
                <a:gdLst>
                  <a:gd name="connsiteX0" fmla="*/ 26965 w 57150"/>
                  <a:gd name="connsiteY0" fmla="*/ 30461 h 57150"/>
                  <a:gd name="connsiteX1" fmla="*/ 0 w 57150"/>
                  <a:gd name="connsiteY1" fmla="*/ 55531 h 57150"/>
                  <a:gd name="connsiteX2" fmla="*/ 12421 w 57150"/>
                  <a:gd name="connsiteY2" fmla="*/ 60674 h 57150"/>
                  <a:gd name="connsiteX3" fmla="*/ 18755 w 57150"/>
                  <a:gd name="connsiteY3" fmla="*/ 60674 h 57150"/>
                  <a:gd name="connsiteX4" fmla="*/ 63294 w 57150"/>
                  <a:gd name="connsiteY4" fmla="*/ 0 h 57150"/>
                  <a:gd name="connsiteX5" fmla="*/ 54997 w 57150"/>
                  <a:gd name="connsiteY5" fmla="*/ 0 h 57150"/>
                  <a:gd name="connsiteX6" fmla="*/ 26965 w 57150"/>
                  <a:gd name="connsiteY6" fmla="*/ 3046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57150">
                    <a:moveTo>
                      <a:pt x="26965" y="30461"/>
                    </a:moveTo>
                    <a:cubicBezTo>
                      <a:pt x="18050" y="39376"/>
                      <a:pt x="9011" y="47749"/>
                      <a:pt x="0" y="55531"/>
                    </a:cubicBezTo>
                    <a:cubicBezTo>
                      <a:pt x="3200" y="58703"/>
                      <a:pt x="7591" y="60674"/>
                      <a:pt x="12421" y="60674"/>
                    </a:cubicBezTo>
                    <a:lnTo>
                      <a:pt x="18755" y="60674"/>
                    </a:lnTo>
                    <a:cubicBezTo>
                      <a:pt x="42748" y="49921"/>
                      <a:pt x="60150" y="27156"/>
                      <a:pt x="63294" y="0"/>
                    </a:cubicBezTo>
                    <a:lnTo>
                      <a:pt x="54997" y="0"/>
                    </a:lnTo>
                    <a:cubicBezTo>
                      <a:pt x="46206" y="10363"/>
                      <a:pt x="36795" y="20622"/>
                      <a:pt x="26965" y="30461"/>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72" name="Freeform: Shape 471">
                <a:extLst>
                  <a:ext uri="{FF2B5EF4-FFF2-40B4-BE49-F238E27FC236}">
                    <a16:creationId xmlns:a16="http://schemas.microsoft.com/office/drawing/2014/main" id="{A5AB78BA-AA1D-4ADF-AA45-AEAD4079BFEA}"/>
                  </a:ext>
                </a:extLst>
              </p:cNvPr>
              <p:cNvSpPr/>
              <p:nvPr/>
            </p:nvSpPr>
            <p:spPr>
              <a:xfrm>
                <a:off x="6080512" y="3360449"/>
                <a:ext cx="76200" cy="57150"/>
              </a:xfrm>
              <a:custGeom>
                <a:avLst/>
                <a:gdLst>
                  <a:gd name="connsiteX0" fmla="*/ 21784 w 76200"/>
                  <a:gd name="connsiteY0" fmla="*/ 61255 h 57150"/>
                  <a:gd name="connsiteX1" fmla="*/ 59179 w 76200"/>
                  <a:gd name="connsiteY1" fmla="*/ 61255 h 57150"/>
                  <a:gd name="connsiteX2" fmla="*/ 82248 w 76200"/>
                  <a:gd name="connsiteY2" fmla="*/ 31985 h 57150"/>
                  <a:gd name="connsiteX3" fmla="*/ 48616 w 76200"/>
                  <a:gd name="connsiteY3" fmla="*/ 0 h 57150"/>
                  <a:gd name="connsiteX4" fmla="*/ 44339 w 76200"/>
                  <a:gd name="connsiteY4" fmla="*/ 0 h 57150"/>
                  <a:gd name="connsiteX5" fmla="*/ 30337 w 76200"/>
                  <a:gd name="connsiteY5" fmla="*/ 14002 h 57150"/>
                  <a:gd name="connsiteX6" fmla="*/ 30918 w 76200"/>
                  <a:gd name="connsiteY6" fmla="*/ 17697 h 57150"/>
                  <a:gd name="connsiteX7" fmla="*/ 21974 w 76200"/>
                  <a:gd name="connsiteY7" fmla="*/ 17697 h 57150"/>
                  <a:gd name="connsiteX8" fmla="*/ 0 w 76200"/>
                  <a:gd name="connsiteY8" fmla="*/ 39472 h 57150"/>
                  <a:gd name="connsiteX9" fmla="*/ 21784 w 76200"/>
                  <a:gd name="connsiteY9" fmla="*/ 6125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57150">
                    <a:moveTo>
                      <a:pt x="21784" y="61255"/>
                    </a:moveTo>
                    <a:lnTo>
                      <a:pt x="59179" y="61255"/>
                    </a:lnTo>
                    <a:cubicBezTo>
                      <a:pt x="68304" y="50711"/>
                      <a:pt x="75933" y="40929"/>
                      <a:pt x="82248" y="31985"/>
                    </a:cubicBezTo>
                    <a:cubicBezTo>
                      <a:pt x="74638" y="18155"/>
                      <a:pt x="62894" y="6906"/>
                      <a:pt x="48616" y="0"/>
                    </a:cubicBezTo>
                    <a:lnTo>
                      <a:pt x="44339" y="0"/>
                    </a:lnTo>
                    <a:cubicBezTo>
                      <a:pt x="36557" y="0"/>
                      <a:pt x="30337" y="6220"/>
                      <a:pt x="30337" y="14002"/>
                    </a:cubicBezTo>
                    <a:cubicBezTo>
                      <a:pt x="30337" y="15164"/>
                      <a:pt x="30528" y="16526"/>
                      <a:pt x="30918" y="17697"/>
                    </a:cubicBezTo>
                    <a:lnTo>
                      <a:pt x="21974" y="17697"/>
                    </a:lnTo>
                    <a:cubicBezTo>
                      <a:pt x="9725" y="17697"/>
                      <a:pt x="0" y="27422"/>
                      <a:pt x="0" y="39472"/>
                    </a:cubicBezTo>
                    <a:cubicBezTo>
                      <a:pt x="0" y="51521"/>
                      <a:pt x="9725" y="61255"/>
                      <a:pt x="21784" y="61255"/>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cxnSp>
          <p:nvCxnSpPr>
            <p:cNvPr id="473" name="Straight Arrow Connector 472">
              <a:extLst>
                <a:ext uri="{FF2B5EF4-FFF2-40B4-BE49-F238E27FC236}">
                  <a16:creationId xmlns:a16="http://schemas.microsoft.com/office/drawing/2014/main" id="{89AB38E1-2DDA-4D6B-BEA9-B14335812BEE}"/>
                </a:ext>
              </a:extLst>
            </p:cNvPr>
            <p:cNvCxnSpPr>
              <a:cxnSpLocks/>
            </p:cNvCxnSpPr>
            <p:nvPr/>
          </p:nvCxnSpPr>
          <p:spPr>
            <a:xfrm>
              <a:off x="10698372" y="3098245"/>
              <a:ext cx="463745" cy="0"/>
            </a:xfrm>
            <a:prstGeom prst="straightConnector1">
              <a:avLst/>
            </a:prstGeom>
            <a:ln w="12700">
              <a:solidFill>
                <a:schemeClr val="accent5"/>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74" name="Rectangle 473">
              <a:extLst>
                <a:ext uri="{FF2B5EF4-FFF2-40B4-BE49-F238E27FC236}">
                  <a16:creationId xmlns:a16="http://schemas.microsoft.com/office/drawing/2014/main" id="{1065A0F3-D776-4463-836F-BE781130F145}"/>
                </a:ext>
              </a:extLst>
            </p:cNvPr>
            <p:cNvSpPr/>
            <p:nvPr/>
          </p:nvSpPr>
          <p:spPr bwMode="auto">
            <a:xfrm>
              <a:off x="9805121" y="1084728"/>
              <a:ext cx="1884889" cy="1364911"/>
            </a:xfrm>
            <a:prstGeom prst="rect">
              <a:avLst/>
            </a:prstGeom>
            <a:solidFill>
              <a:schemeClr val="bg1"/>
            </a:solidFill>
            <a:ln w="19050">
              <a:solidFill>
                <a:schemeClr val="bg1">
                  <a:lumMod val="65000"/>
                </a:schemeClr>
              </a:solidFill>
              <a:prstDash val="sysDash"/>
            </a:ln>
          </p:spPr>
          <p:txBody>
            <a:bodyPr lIns="179285" tIns="143428" rIns="179285" bIns="143428" anchor="t" anchorCtr="0"/>
            <a:lstStyle/>
            <a:p>
              <a:pPr marL="0" marR="0" lvl="0" indent="0" algn="ctr" defTabSz="93205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a:gsLst>
                    <a:gs pos="1250">
                      <a:srgbClr val="353535"/>
                    </a:gs>
                    <a:gs pos="100000">
                      <a:srgbClr val="353535"/>
                    </a:gs>
                  </a:gsLst>
                  <a:lin ang="5400000" scaled="0"/>
                </a:gradFill>
                <a:effectLst/>
                <a:uLnTx/>
                <a:uFillTx/>
                <a:latin typeface="Segoe UI Semilight"/>
                <a:ea typeface="MS PGothic" pitchFamily="34" charset="-128"/>
                <a:cs typeface="+mn-cs"/>
              </a:endParaRPr>
            </a:p>
          </p:txBody>
        </p:sp>
        <p:grpSp>
          <p:nvGrpSpPr>
            <p:cNvPr id="475" name="Group 474">
              <a:extLst>
                <a:ext uri="{FF2B5EF4-FFF2-40B4-BE49-F238E27FC236}">
                  <a16:creationId xmlns:a16="http://schemas.microsoft.com/office/drawing/2014/main" id="{973D8DCA-603F-4481-895D-D85E2384AED4}"/>
                </a:ext>
              </a:extLst>
            </p:cNvPr>
            <p:cNvGrpSpPr/>
            <p:nvPr/>
          </p:nvGrpSpPr>
          <p:grpSpPr>
            <a:xfrm>
              <a:off x="10221780" y="1839524"/>
              <a:ext cx="488208" cy="369237"/>
              <a:chOff x="9845530" y="2026105"/>
              <a:chExt cx="798344" cy="603796"/>
            </a:xfrm>
          </p:grpSpPr>
          <p:sp>
            <p:nvSpPr>
              <p:cNvPr id="476" name="Freeform 26">
                <a:extLst>
                  <a:ext uri="{FF2B5EF4-FFF2-40B4-BE49-F238E27FC236}">
                    <a16:creationId xmlns:a16="http://schemas.microsoft.com/office/drawing/2014/main" id="{4AC16D0F-49C8-44EA-A420-6017976CD840}"/>
                  </a:ext>
                </a:extLst>
              </p:cNvPr>
              <p:cNvSpPr>
                <a:spLocks noEditPoints="1"/>
              </p:cNvSpPr>
              <p:nvPr/>
            </p:nvSpPr>
            <p:spPr bwMode="auto">
              <a:xfrm>
                <a:off x="9845530" y="2026105"/>
                <a:ext cx="556717" cy="43158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solidFill>
                <a:schemeClr val="bg1"/>
              </a:solidFill>
              <a:ln w="19050" cap="sq">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77" name="Rectangle 476">
                <a:extLst>
                  <a:ext uri="{FF2B5EF4-FFF2-40B4-BE49-F238E27FC236}">
                    <a16:creationId xmlns:a16="http://schemas.microsoft.com/office/drawing/2014/main" id="{B58485C4-FA1C-4D89-9AC9-732BFBEA5A9F}"/>
                  </a:ext>
                </a:extLst>
              </p:cNvPr>
              <p:cNvSpPr/>
              <p:nvPr/>
            </p:nvSpPr>
            <p:spPr bwMode="auto">
              <a:xfrm>
                <a:off x="9956752" y="2115492"/>
                <a:ext cx="556717" cy="342812"/>
              </a:xfrm>
              <a:prstGeom prst="rect">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78" name="Freeform 26">
                <a:extLst>
                  <a:ext uri="{FF2B5EF4-FFF2-40B4-BE49-F238E27FC236}">
                    <a16:creationId xmlns:a16="http://schemas.microsoft.com/office/drawing/2014/main" id="{E72CE435-2565-4E08-AD62-CF68FABC969E}"/>
                  </a:ext>
                </a:extLst>
              </p:cNvPr>
              <p:cNvSpPr>
                <a:spLocks noEditPoints="1"/>
              </p:cNvSpPr>
              <p:nvPr/>
            </p:nvSpPr>
            <p:spPr bwMode="auto">
              <a:xfrm>
                <a:off x="9956752" y="2114881"/>
                <a:ext cx="556717" cy="43158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solidFill>
                <a:schemeClr val="bg1"/>
              </a:solidFill>
              <a:ln w="19050" cap="sq">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79" name="Rectangle 478">
                <a:extLst>
                  <a:ext uri="{FF2B5EF4-FFF2-40B4-BE49-F238E27FC236}">
                    <a16:creationId xmlns:a16="http://schemas.microsoft.com/office/drawing/2014/main" id="{47EB740B-028C-46A2-819E-EB7CF95808F5}"/>
                  </a:ext>
                </a:extLst>
              </p:cNvPr>
              <p:cNvSpPr/>
              <p:nvPr/>
            </p:nvSpPr>
            <p:spPr bwMode="auto">
              <a:xfrm>
                <a:off x="10087157" y="2198313"/>
                <a:ext cx="556717" cy="342812"/>
              </a:xfrm>
              <a:prstGeom prst="rect">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480" name="Group 25">
                <a:extLst>
                  <a:ext uri="{FF2B5EF4-FFF2-40B4-BE49-F238E27FC236}">
                    <a16:creationId xmlns:a16="http://schemas.microsoft.com/office/drawing/2014/main" id="{919F4351-84A7-4D06-B548-0F7E68A84CE7}"/>
                  </a:ext>
                </a:extLst>
              </p:cNvPr>
              <p:cNvGrpSpPr>
                <a:grpSpLocks noChangeAspect="1"/>
              </p:cNvGrpSpPr>
              <p:nvPr/>
            </p:nvGrpSpPr>
            <p:grpSpPr bwMode="auto">
              <a:xfrm>
                <a:off x="10087157" y="2198313"/>
                <a:ext cx="556717" cy="431588"/>
                <a:chOff x="3689" y="2040"/>
                <a:chExt cx="307" cy="238"/>
              </a:xfrm>
              <a:solidFill>
                <a:schemeClr val="bg2">
                  <a:lumMod val="90000"/>
                </a:schemeClr>
              </a:solidFill>
            </p:grpSpPr>
            <p:sp>
              <p:nvSpPr>
                <p:cNvPr id="481" name="Freeform 26">
                  <a:extLst>
                    <a:ext uri="{FF2B5EF4-FFF2-40B4-BE49-F238E27FC236}">
                      <a16:creationId xmlns:a16="http://schemas.microsoft.com/office/drawing/2014/main" id="{8324AD2A-98F5-4A41-B3C1-646DCC20ED54}"/>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solidFill>
                  <a:schemeClr val="bg1"/>
                </a:solidFill>
                <a:ln w="19050" cap="sq">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2" name="Freeform 27">
                  <a:extLst>
                    <a:ext uri="{FF2B5EF4-FFF2-40B4-BE49-F238E27FC236}">
                      <a16:creationId xmlns:a16="http://schemas.microsoft.com/office/drawing/2014/main" id="{BC3AB645-D56F-47CA-8417-9B15D03EA008}"/>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grpFill/>
                <a:ln w="19050" cap="sq">
                  <a:solidFill>
                    <a:schemeClr val="accent1">
                      <a:lumMod val="60000"/>
                      <a:lumOff val="40000"/>
                    </a:schemeClr>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3" name="Freeform 28">
                  <a:extLst>
                    <a:ext uri="{FF2B5EF4-FFF2-40B4-BE49-F238E27FC236}">
                      <a16:creationId xmlns:a16="http://schemas.microsoft.com/office/drawing/2014/main" id="{08D075F4-F1B1-4CF7-A6DB-3EF8913ABA97}"/>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solidFill>
                  <a:schemeClr val="bg1"/>
                </a:solidFill>
                <a:ln w="19050" cap="sq">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4" name="Line 29">
                  <a:extLst>
                    <a:ext uri="{FF2B5EF4-FFF2-40B4-BE49-F238E27FC236}">
                      <a16:creationId xmlns:a16="http://schemas.microsoft.com/office/drawing/2014/main" id="{828095DA-E2A0-4083-8E95-E227A47FE1B9}"/>
                    </a:ext>
                  </a:extLst>
                </p:cNvPr>
                <p:cNvSpPr>
                  <a:spLocks noChangeShapeType="1"/>
                </p:cNvSpPr>
                <p:nvPr/>
              </p:nvSpPr>
              <p:spPr bwMode="auto">
                <a:xfrm>
                  <a:off x="3841" y="2128"/>
                  <a:ext cx="0" cy="63"/>
                </a:xfrm>
                <a:prstGeom prst="line">
                  <a:avLst/>
                </a:prstGeom>
                <a:grpFill/>
                <a:ln w="19050" cap="sq">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5" name="Freeform 30">
                  <a:extLst>
                    <a:ext uri="{FF2B5EF4-FFF2-40B4-BE49-F238E27FC236}">
                      <a16:creationId xmlns:a16="http://schemas.microsoft.com/office/drawing/2014/main" id="{1D9A354B-C6FB-4E58-813B-FB3DF2A63E66}"/>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solidFill>
                  <a:schemeClr val="bg1"/>
                </a:solidFill>
                <a:ln w="19050" cap="sq">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pic>
          <p:nvPicPr>
            <p:cNvPr id="486" name="Graphic 485">
              <a:extLst>
                <a:ext uri="{FF2B5EF4-FFF2-40B4-BE49-F238E27FC236}">
                  <a16:creationId xmlns:a16="http://schemas.microsoft.com/office/drawing/2014/main" id="{04DFB8C9-F213-4791-8D12-2E282A4CA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27902" y="2265091"/>
              <a:ext cx="181474" cy="120983"/>
            </a:xfrm>
            <a:prstGeom prst="rect">
              <a:avLst/>
            </a:prstGeom>
          </p:spPr>
        </p:pic>
        <p:sp>
          <p:nvSpPr>
            <p:cNvPr id="487" name="Freeform: Shape 486">
              <a:extLst>
                <a:ext uri="{FF2B5EF4-FFF2-40B4-BE49-F238E27FC236}">
                  <a16:creationId xmlns:a16="http://schemas.microsoft.com/office/drawing/2014/main" id="{D2F11BDE-00CE-4FE6-BA7E-E2BE22CC4709}"/>
                </a:ext>
              </a:extLst>
            </p:cNvPr>
            <p:cNvSpPr/>
            <p:nvPr/>
          </p:nvSpPr>
          <p:spPr bwMode="auto">
            <a:xfrm>
              <a:off x="10055021" y="1731723"/>
              <a:ext cx="814776" cy="600854"/>
            </a:xfrm>
            <a:custGeom>
              <a:avLst/>
              <a:gdLst>
                <a:gd name="connsiteX0" fmla="*/ 95250 w 1082675"/>
                <a:gd name="connsiteY0" fmla="*/ 628650 h 628650"/>
                <a:gd name="connsiteX1" fmla="*/ 0 w 1082675"/>
                <a:gd name="connsiteY1" fmla="*/ 628650 h 628650"/>
                <a:gd name="connsiteX2" fmla="*/ 0 w 1082675"/>
                <a:gd name="connsiteY2" fmla="*/ 0 h 628650"/>
                <a:gd name="connsiteX3" fmla="*/ 1082675 w 1082675"/>
                <a:gd name="connsiteY3" fmla="*/ 0 h 628650"/>
                <a:gd name="connsiteX4" fmla="*/ 1082675 w 1082675"/>
                <a:gd name="connsiteY4" fmla="*/ 625475 h 628650"/>
                <a:gd name="connsiteX5" fmla="*/ 365125 w 1082675"/>
                <a:gd name="connsiteY5" fmla="*/ 62547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675" h="628650">
                  <a:moveTo>
                    <a:pt x="95250" y="628650"/>
                  </a:moveTo>
                  <a:lnTo>
                    <a:pt x="0" y="628650"/>
                  </a:lnTo>
                  <a:lnTo>
                    <a:pt x="0" y="0"/>
                  </a:lnTo>
                  <a:lnTo>
                    <a:pt x="1082675" y="0"/>
                  </a:lnTo>
                  <a:lnTo>
                    <a:pt x="1082675" y="625475"/>
                  </a:lnTo>
                  <a:lnTo>
                    <a:pt x="365125" y="625475"/>
                  </a:lnTo>
                </a:path>
              </a:pathLst>
            </a:custGeom>
            <a:noFill/>
            <a:ln w="12700">
              <a:solidFill>
                <a:srgbClr val="0070C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488" name="Group 487">
              <a:extLst>
                <a:ext uri="{FF2B5EF4-FFF2-40B4-BE49-F238E27FC236}">
                  <a16:creationId xmlns:a16="http://schemas.microsoft.com/office/drawing/2014/main" id="{E2368781-1F2B-415C-B975-4A890D7F9BFC}"/>
                </a:ext>
              </a:extLst>
            </p:cNvPr>
            <p:cNvGrpSpPr/>
            <p:nvPr/>
          </p:nvGrpSpPr>
          <p:grpSpPr>
            <a:xfrm>
              <a:off x="11218870" y="1891170"/>
              <a:ext cx="298967" cy="317152"/>
              <a:chOff x="10529172" y="6422038"/>
              <a:chExt cx="391478" cy="415290"/>
            </a:xfrm>
            <a:solidFill>
              <a:schemeClr val="accent1"/>
            </a:solidFill>
          </p:grpSpPr>
          <p:sp>
            <p:nvSpPr>
              <p:cNvPr id="489" name="Freeform: Shape 488">
                <a:extLst>
                  <a:ext uri="{FF2B5EF4-FFF2-40B4-BE49-F238E27FC236}">
                    <a16:creationId xmlns:a16="http://schemas.microsoft.com/office/drawing/2014/main" id="{20782BC9-D114-414C-B10B-9F57722D7230}"/>
                  </a:ext>
                </a:extLst>
              </p:cNvPr>
              <p:cNvSpPr/>
              <p:nvPr/>
            </p:nvSpPr>
            <p:spPr>
              <a:xfrm>
                <a:off x="10652998" y="6597297"/>
                <a:ext cx="28575" cy="38100"/>
              </a:xfrm>
              <a:custGeom>
                <a:avLst/>
                <a:gdLst>
                  <a:gd name="connsiteX0" fmla="*/ 4763 w 28575"/>
                  <a:gd name="connsiteY0" fmla="*/ 36195 h 38100"/>
                  <a:gd name="connsiteX1" fmla="*/ 9525 w 28575"/>
                  <a:gd name="connsiteY1" fmla="*/ 39053 h 38100"/>
                  <a:gd name="connsiteX2" fmla="*/ 15240 w 28575"/>
                  <a:gd name="connsiteY2" fmla="*/ 40005 h 38100"/>
                  <a:gd name="connsiteX3" fmla="*/ 20002 w 28575"/>
                  <a:gd name="connsiteY3" fmla="*/ 39053 h 38100"/>
                  <a:gd name="connsiteX4" fmla="*/ 24765 w 28575"/>
                  <a:gd name="connsiteY4" fmla="*/ 35243 h 38100"/>
                  <a:gd name="connsiteX5" fmla="*/ 27622 w 28575"/>
                  <a:gd name="connsiteY5" fmla="*/ 29528 h 38100"/>
                  <a:gd name="connsiteX6" fmla="*/ 28575 w 28575"/>
                  <a:gd name="connsiteY6" fmla="*/ 20955 h 38100"/>
                  <a:gd name="connsiteX7" fmla="*/ 27622 w 28575"/>
                  <a:gd name="connsiteY7" fmla="*/ 13335 h 38100"/>
                  <a:gd name="connsiteX8" fmla="*/ 24765 w 28575"/>
                  <a:gd name="connsiteY8" fmla="*/ 6668 h 38100"/>
                  <a:gd name="connsiteX9" fmla="*/ 20955 w 28575"/>
                  <a:gd name="connsiteY9" fmla="*/ 1905 h 38100"/>
                  <a:gd name="connsiteX10" fmla="*/ 15240 w 28575"/>
                  <a:gd name="connsiteY10" fmla="*/ 0 h 38100"/>
                  <a:gd name="connsiteX11" fmla="*/ 8572 w 28575"/>
                  <a:gd name="connsiteY11" fmla="*/ 1905 h 38100"/>
                  <a:gd name="connsiteX12" fmla="*/ 3810 w 28575"/>
                  <a:gd name="connsiteY12" fmla="*/ 5715 h 38100"/>
                  <a:gd name="connsiteX13" fmla="*/ 952 w 28575"/>
                  <a:gd name="connsiteY13" fmla="*/ 11430 h 38100"/>
                  <a:gd name="connsiteX14" fmla="*/ 0 w 28575"/>
                  <a:gd name="connsiteY14" fmla="*/ 19050 h 38100"/>
                  <a:gd name="connsiteX15" fmla="*/ 952 w 28575"/>
                  <a:gd name="connsiteY15" fmla="*/ 27623 h 38100"/>
                  <a:gd name="connsiteX16" fmla="*/ 4763 w 28575"/>
                  <a:gd name="connsiteY16" fmla="*/ 3619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 h="38100">
                    <a:moveTo>
                      <a:pt x="4763" y="36195"/>
                    </a:moveTo>
                    <a:cubicBezTo>
                      <a:pt x="5715" y="38100"/>
                      <a:pt x="7620" y="39053"/>
                      <a:pt x="9525" y="39053"/>
                    </a:cubicBezTo>
                    <a:cubicBezTo>
                      <a:pt x="11430" y="40005"/>
                      <a:pt x="13335" y="40005"/>
                      <a:pt x="15240" y="40005"/>
                    </a:cubicBezTo>
                    <a:cubicBezTo>
                      <a:pt x="17145" y="40005"/>
                      <a:pt x="19050" y="40005"/>
                      <a:pt x="20002" y="39053"/>
                    </a:cubicBezTo>
                    <a:cubicBezTo>
                      <a:pt x="21907" y="38100"/>
                      <a:pt x="22860" y="37148"/>
                      <a:pt x="24765" y="35243"/>
                    </a:cubicBezTo>
                    <a:cubicBezTo>
                      <a:pt x="25717" y="33338"/>
                      <a:pt x="26670" y="31432"/>
                      <a:pt x="27622" y="29528"/>
                    </a:cubicBezTo>
                    <a:cubicBezTo>
                      <a:pt x="28575" y="27623"/>
                      <a:pt x="28575" y="24765"/>
                      <a:pt x="28575" y="20955"/>
                    </a:cubicBezTo>
                    <a:cubicBezTo>
                      <a:pt x="28575" y="18098"/>
                      <a:pt x="28575" y="16193"/>
                      <a:pt x="27622" y="13335"/>
                    </a:cubicBezTo>
                    <a:cubicBezTo>
                      <a:pt x="26670" y="10478"/>
                      <a:pt x="26670" y="8573"/>
                      <a:pt x="24765" y="6668"/>
                    </a:cubicBezTo>
                    <a:cubicBezTo>
                      <a:pt x="23813" y="4763"/>
                      <a:pt x="21907" y="3810"/>
                      <a:pt x="20955" y="1905"/>
                    </a:cubicBezTo>
                    <a:cubicBezTo>
                      <a:pt x="19050" y="953"/>
                      <a:pt x="17145" y="0"/>
                      <a:pt x="15240" y="0"/>
                    </a:cubicBezTo>
                    <a:cubicBezTo>
                      <a:pt x="12382" y="0"/>
                      <a:pt x="10477" y="953"/>
                      <a:pt x="8572" y="1905"/>
                    </a:cubicBezTo>
                    <a:cubicBezTo>
                      <a:pt x="6667" y="2857"/>
                      <a:pt x="5715" y="4763"/>
                      <a:pt x="3810" y="5715"/>
                    </a:cubicBezTo>
                    <a:cubicBezTo>
                      <a:pt x="2857" y="7620"/>
                      <a:pt x="1905" y="9525"/>
                      <a:pt x="952" y="11430"/>
                    </a:cubicBezTo>
                    <a:cubicBezTo>
                      <a:pt x="0" y="13335"/>
                      <a:pt x="0" y="16193"/>
                      <a:pt x="0" y="19050"/>
                    </a:cubicBezTo>
                    <a:cubicBezTo>
                      <a:pt x="0" y="22860"/>
                      <a:pt x="0" y="25718"/>
                      <a:pt x="952" y="27623"/>
                    </a:cubicBezTo>
                    <a:cubicBezTo>
                      <a:pt x="2857" y="32385"/>
                      <a:pt x="3810" y="34290"/>
                      <a:pt x="4763" y="36195"/>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90" name="Freeform: Shape 489">
                <a:extLst>
                  <a:ext uri="{FF2B5EF4-FFF2-40B4-BE49-F238E27FC236}">
                    <a16:creationId xmlns:a16="http://schemas.microsoft.com/office/drawing/2014/main" id="{A0C2C682-4462-4277-894A-4E02298C44F6}"/>
                  </a:ext>
                </a:extLst>
              </p:cNvPr>
              <p:cNvSpPr/>
              <p:nvPr/>
            </p:nvSpPr>
            <p:spPr>
              <a:xfrm>
                <a:off x="10529172" y="6422038"/>
                <a:ext cx="266700" cy="361950"/>
              </a:xfrm>
              <a:custGeom>
                <a:avLst/>
                <a:gdLst>
                  <a:gd name="connsiteX0" fmla="*/ 183833 w 266700"/>
                  <a:gd name="connsiteY0" fmla="*/ 285750 h 361950"/>
                  <a:gd name="connsiteX1" fmla="*/ 193358 w 266700"/>
                  <a:gd name="connsiteY1" fmla="*/ 286703 h 361950"/>
                  <a:gd name="connsiteX2" fmla="*/ 274320 w 266700"/>
                  <a:gd name="connsiteY2" fmla="*/ 234315 h 361950"/>
                  <a:gd name="connsiteX3" fmla="*/ 274320 w 266700"/>
                  <a:gd name="connsiteY3" fmla="*/ 56197 h 361950"/>
                  <a:gd name="connsiteX4" fmla="*/ 137160 w 266700"/>
                  <a:gd name="connsiteY4" fmla="*/ 0 h 361950"/>
                  <a:gd name="connsiteX5" fmla="*/ 0 w 266700"/>
                  <a:gd name="connsiteY5" fmla="*/ 54292 h 361950"/>
                  <a:gd name="connsiteX6" fmla="*/ 0 w 266700"/>
                  <a:gd name="connsiteY6" fmla="*/ 311467 h 361950"/>
                  <a:gd name="connsiteX7" fmla="*/ 116205 w 266700"/>
                  <a:gd name="connsiteY7" fmla="*/ 365760 h 361950"/>
                  <a:gd name="connsiteX8" fmla="*/ 115253 w 266700"/>
                  <a:gd name="connsiteY8" fmla="*/ 354330 h 361950"/>
                  <a:gd name="connsiteX9" fmla="*/ 183833 w 266700"/>
                  <a:gd name="connsiteY9" fmla="*/ 285750 h 361950"/>
                  <a:gd name="connsiteX10" fmla="*/ 233363 w 266700"/>
                  <a:gd name="connsiteY10" fmla="*/ 233363 h 361950"/>
                  <a:gd name="connsiteX11" fmla="*/ 185738 w 266700"/>
                  <a:gd name="connsiteY11" fmla="*/ 233363 h 361950"/>
                  <a:gd name="connsiteX12" fmla="*/ 185738 w 266700"/>
                  <a:gd name="connsiteY12" fmla="*/ 160020 h 361950"/>
                  <a:gd name="connsiteX13" fmla="*/ 207645 w 266700"/>
                  <a:gd name="connsiteY13" fmla="*/ 160020 h 361950"/>
                  <a:gd name="connsiteX14" fmla="*/ 207645 w 266700"/>
                  <a:gd name="connsiteY14" fmla="*/ 216217 h 361950"/>
                  <a:gd name="connsiteX15" fmla="*/ 233363 w 266700"/>
                  <a:gd name="connsiteY15" fmla="*/ 216217 h 361950"/>
                  <a:gd name="connsiteX16" fmla="*/ 233363 w 266700"/>
                  <a:gd name="connsiteY16" fmla="*/ 233363 h 361950"/>
                  <a:gd name="connsiteX17" fmla="*/ 137160 w 266700"/>
                  <a:gd name="connsiteY17" fmla="*/ 20002 h 361950"/>
                  <a:gd name="connsiteX18" fmla="*/ 235268 w 266700"/>
                  <a:gd name="connsiteY18" fmla="*/ 49530 h 361950"/>
                  <a:gd name="connsiteX19" fmla="*/ 137160 w 266700"/>
                  <a:gd name="connsiteY19" fmla="*/ 79057 h 361950"/>
                  <a:gd name="connsiteX20" fmla="*/ 39053 w 266700"/>
                  <a:gd name="connsiteY20" fmla="*/ 49530 h 361950"/>
                  <a:gd name="connsiteX21" fmla="*/ 137160 w 266700"/>
                  <a:gd name="connsiteY21" fmla="*/ 20002 h 361950"/>
                  <a:gd name="connsiteX22" fmla="*/ 96203 w 266700"/>
                  <a:gd name="connsiteY22" fmla="*/ 216217 h 361950"/>
                  <a:gd name="connsiteX23" fmla="*/ 94297 w 266700"/>
                  <a:gd name="connsiteY23" fmla="*/ 221933 h 361950"/>
                  <a:gd name="connsiteX24" fmla="*/ 90488 w 266700"/>
                  <a:gd name="connsiteY24" fmla="*/ 226695 h 361950"/>
                  <a:gd name="connsiteX25" fmla="*/ 84772 w 266700"/>
                  <a:gd name="connsiteY25" fmla="*/ 230505 h 361950"/>
                  <a:gd name="connsiteX26" fmla="*/ 76200 w 266700"/>
                  <a:gd name="connsiteY26" fmla="*/ 233363 h 361950"/>
                  <a:gd name="connsiteX27" fmla="*/ 64770 w 266700"/>
                  <a:gd name="connsiteY27" fmla="*/ 234315 h 361950"/>
                  <a:gd name="connsiteX28" fmla="*/ 58103 w 266700"/>
                  <a:gd name="connsiteY28" fmla="*/ 234315 h 361950"/>
                  <a:gd name="connsiteX29" fmla="*/ 52388 w 266700"/>
                  <a:gd name="connsiteY29" fmla="*/ 233363 h 361950"/>
                  <a:gd name="connsiteX30" fmla="*/ 47625 w 266700"/>
                  <a:gd name="connsiteY30" fmla="*/ 232410 h 361950"/>
                  <a:gd name="connsiteX31" fmla="*/ 43815 w 266700"/>
                  <a:gd name="connsiteY31" fmla="*/ 230505 h 361950"/>
                  <a:gd name="connsiteX32" fmla="*/ 43815 w 266700"/>
                  <a:gd name="connsiteY32" fmla="*/ 210502 h 361950"/>
                  <a:gd name="connsiteX33" fmla="*/ 48578 w 266700"/>
                  <a:gd name="connsiteY33" fmla="*/ 213360 h 361950"/>
                  <a:gd name="connsiteX34" fmla="*/ 53340 w 266700"/>
                  <a:gd name="connsiteY34" fmla="*/ 216217 h 361950"/>
                  <a:gd name="connsiteX35" fmla="*/ 59055 w 266700"/>
                  <a:gd name="connsiteY35" fmla="*/ 218122 h 361950"/>
                  <a:gd name="connsiteX36" fmla="*/ 64770 w 266700"/>
                  <a:gd name="connsiteY36" fmla="*/ 219075 h 361950"/>
                  <a:gd name="connsiteX37" fmla="*/ 68580 w 266700"/>
                  <a:gd name="connsiteY37" fmla="*/ 218122 h 361950"/>
                  <a:gd name="connsiteX38" fmla="*/ 70485 w 266700"/>
                  <a:gd name="connsiteY38" fmla="*/ 217170 h 361950"/>
                  <a:gd name="connsiteX39" fmla="*/ 71438 w 266700"/>
                  <a:gd name="connsiteY39" fmla="*/ 215265 h 361950"/>
                  <a:gd name="connsiteX40" fmla="*/ 71438 w 266700"/>
                  <a:gd name="connsiteY40" fmla="*/ 213360 h 361950"/>
                  <a:gd name="connsiteX41" fmla="*/ 70485 w 266700"/>
                  <a:gd name="connsiteY41" fmla="*/ 210502 h 361950"/>
                  <a:gd name="connsiteX42" fmla="*/ 68580 w 266700"/>
                  <a:gd name="connsiteY42" fmla="*/ 208597 h 361950"/>
                  <a:gd name="connsiteX43" fmla="*/ 64770 w 266700"/>
                  <a:gd name="connsiteY43" fmla="*/ 206692 h 361950"/>
                  <a:gd name="connsiteX44" fmla="*/ 60007 w 266700"/>
                  <a:gd name="connsiteY44" fmla="*/ 204788 h 361950"/>
                  <a:gd name="connsiteX45" fmla="*/ 51435 w 266700"/>
                  <a:gd name="connsiteY45" fmla="*/ 200025 h 361950"/>
                  <a:gd name="connsiteX46" fmla="*/ 45720 w 266700"/>
                  <a:gd name="connsiteY46" fmla="*/ 195263 h 361950"/>
                  <a:gd name="connsiteX47" fmla="*/ 42863 w 266700"/>
                  <a:gd name="connsiteY47" fmla="*/ 189547 h 361950"/>
                  <a:gd name="connsiteX48" fmla="*/ 41910 w 266700"/>
                  <a:gd name="connsiteY48" fmla="*/ 182880 h 361950"/>
                  <a:gd name="connsiteX49" fmla="*/ 43815 w 266700"/>
                  <a:gd name="connsiteY49" fmla="*/ 173355 h 361950"/>
                  <a:gd name="connsiteX50" fmla="*/ 49530 w 266700"/>
                  <a:gd name="connsiteY50" fmla="*/ 165735 h 361950"/>
                  <a:gd name="connsiteX51" fmla="*/ 59055 w 266700"/>
                  <a:gd name="connsiteY51" fmla="*/ 160972 h 361950"/>
                  <a:gd name="connsiteX52" fmla="*/ 71438 w 266700"/>
                  <a:gd name="connsiteY52" fmla="*/ 159067 h 361950"/>
                  <a:gd name="connsiteX53" fmla="*/ 78105 w 266700"/>
                  <a:gd name="connsiteY53" fmla="*/ 159067 h 361950"/>
                  <a:gd name="connsiteX54" fmla="*/ 83820 w 266700"/>
                  <a:gd name="connsiteY54" fmla="*/ 160020 h 361950"/>
                  <a:gd name="connsiteX55" fmla="*/ 88582 w 266700"/>
                  <a:gd name="connsiteY55" fmla="*/ 160972 h 361950"/>
                  <a:gd name="connsiteX56" fmla="*/ 92393 w 266700"/>
                  <a:gd name="connsiteY56" fmla="*/ 161925 h 361950"/>
                  <a:gd name="connsiteX57" fmla="*/ 92393 w 266700"/>
                  <a:gd name="connsiteY57" fmla="*/ 180975 h 361950"/>
                  <a:gd name="connsiteX58" fmla="*/ 88582 w 266700"/>
                  <a:gd name="connsiteY58" fmla="*/ 179070 h 361950"/>
                  <a:gd name="connsiteX59" fmla="*/ 83820 w 266700"/>
                  <a:gd name="connsiteY59" fmla="*/ 177165 h 361950"/>
                  <a:gd name="connsiteX60" fmla="*/ 79057 w 266700"/>
                  <a:gd name="connsiteY60" fmla="*/ 176213 h 361950"/>
                  <a:gd name="connsiteX61" fmla="*/ 73343 w 266700"/>
                  <a:gd name="connsiteY61" fmla="*/ 176213 h 361950"/>
                  <a:gd name="connsiteX62" fmla="*/ 67628 w 266700"/>
                  <a:gd name="connsiteY62" fmla="*/ 177165 h 361950"/>
                  <a:gd name="connsiteX63" fmla="*/ 65723 w 266700"/>
                  <a:gd name="connsiteY63" fmla="*/ 180975 h 361950"/>
                  <a:gd name="connsiteX64" fmla="*/ 66675 w 266700"/>
                  <a:gd name="connsiteY64" fmla="*/ 182880 h 361950"/>
                  <a:gd name="connsiteX65" fmla="*/ 68580 w 266700"/>
                  <a:gd name="connsiteY65" fmla="*/ 184785 h 361950"/>
                  <a:gd name="connsiteX66" fmla="*/ 71438 w 266700"/>
                  <a:gd name="connsiteY66" fmla="*/ 186690 h 361950"/>
                  <a:gd name="connsiteX67" fmla="*/ 76200 w 266700"/>
                  <a:gd name="connsiteY67" fmla="*/ 188595 h 361950"/>
                  <a:gd name="connsiteX68" fmla="*/ 84772 w 266700"/>
                  <a:gd name="connsiteY68" fmla="*/ 192405 h 361950"/>
                  <a:gd name="connsiteX69" fmla="*/ 91440 w 266700"/>
                  <a:gd name="connsiteY69" fmla="*/ 197167 h 361950"/>
                  <a:gd name="connsiteX70" fmla="*/ 96203 w 266700"/>
                  <a:gd name="connsiteY70" fmla="*/ 202883 h 361950"/>
                  <a:gd name="connsiteX71" fmla="*/ 98107 w 266700"/>
                  <a:gd name="connsiteY71" fmla="*/ 211455 h 361950"/>
                  <a:gd name="connsiteX72" fmla="*/ 96203 w 266700"/>
                  <a:gd name="connsiteY72" fmla="*/ 216217 h 361950"/>
                  <a:gd name="connsiteX73" fmla="*/ 103822 w 266700"/>
                  <a:gd name="connsiteY73" fmla="*/ 212408 h 361950"/>
                  <a:gd name="connsiteX74" fmla="*/ 100965 w 266700"/>
                  <a:gd name="connsiteY74" fmla="*/ 197167 h 361950"/>
                  <a:gd name="connsiteX75" fmla="*/ 103822 w 266700"/>
                  <a:gd name="connsiteY75" fmla="*/ 180975 h 361950"/>
                  <a:gd name="connsiteX76" fmla="*/ 111443 w 266700"/>
                  <a:gd name="connsiteY76" fmla="*/ 168592 h 361950"/>
                  <a:gd name="connsiteX77" fmla="*/ 122872 w 266700"/>
                  <a:gd name="connsiteY77" fmla="*/ 160972 h 361950"/>
                  <a:gd name="connsiteX78" fmla="*/ 138113 w 266700"/>
                  <a:gd name="connsiteY78" fmla="*/ 158115 h 361950"/>
                  <a:gd name="connsiteX79" fmla="*/ 152400 w 266700"/>
                  <a:gd name="connsiteY79" fmla="*/ 160972 h 361950"/>
                  <a:gd name="connsiteX80" fmla="*/ 163830 w 266700"/>
                  <a:gd name="connsiteY80" fmla="*/ 168592 h 361950"/>
                  <a:gd name="connsiteX81" fmla="*/ 171450 w 266700"/>
                  <a:gd name="connsiteY81" fmla="*/ 180022 h 361950"/>
                  <a:gd name="connsiteX82" fmla="*/ 174308 w 266700"/>
                  <a:gd name="connsiteY82" fmla="*/ 196215 h 361950"/>
                  <a:gd name="connsiteX83" fmla="*/ 172403 w 266700"/>
                  <a:gd name="connsiteY83" fmla="*/ 207645 h 361950"/>
                  <a:gd name="connsiteX84" fmla="*/ 167640 w 266700"/>
                  <a:gd name="connsiteY84" fmla="*/ 217170 h 361950"/>
                  <a:gd name="connsiteX85" fmla="*/ 160972 w 266700"/>
                  <a:gd name="connsiteY85" fmla="*/ 224790 h 361950"/>
                  <a:gd name="connsiteX86" fmla="*/ 152400 w 266700"/>
                  <a:gd name="connsiteY86" fmla="*/ 230505 h 361950"/>
                  <a:gd name="connsiteX87" fmla="*/ 177165 w 266700"/>
                  <a:gd name="connsiteY87" fmla="*/ 251460 h 361950"/>
                  <a:gd name="connsiteX88" fmla="*/ 148590 w 266700"/>
                  <a:gd name="connsiteY88" fmla="*/ 251460 h 361950"/>
                  <a:gd name="connsiteX89" fmla="*/ 132397 w 266700"/>
                  <a:gd name="connsiteY89" fmla="*/ 234315 h 361950"/>
                  <a:gd name="connsiteX90" fmla="*/ 119063 w 266700"/>
                  <a:gd name="connsiteY90" fmla="*/ 231458 h 361950"/>
                  <a:gd name="connsiteX91" fmla="*/ 108585 w 266700"/>
                  <a:gd name="connsiteY91" fmla="*/ 223838 h 361950"/>
                  <a:gd name="connsiteX92" fmla="*/ 103822 w 266700"/>
                  <a:gd name="connsiteY92" fmla="*/ 212408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66700" h="361950">
                    <a:moveTo>
                      <a:pt x="183833" y="285750"/>
                    </a:moveTo>
                    <a:cubicBezTo>
                      <a:pt x="186690" y="285750"/>
                      <a:pt x="190500" y="285750"/>
                      <a:pt x="193358" y="286703"/>
                    </a:cubicBezTo>
                    <a:cubicBezTo>
                      <a:pt x="208597" y="256222"/>
                      <a:pt x="239078" y="236220"/>
                      <a:pt x="274320" y="234315"/>
                    </a:cubicBezTo>
                    <a:lnTo>
                      <a:pt x="274320" y="56197"/>
                    </a:lnTo>
                    <a:cubicBezTo>
                      <a:pt x="274320" y="27622"/>
                      <a:pt x="212408" y="0"/>
                      <a:pt x="137160" y="0"/>
                    </a:cubicBezTo>
                    <a:cubicBezTo>
                      <a:pt x="60960" y="0"/>
                      <a:pt x="0" y="25717"/>
                      <a:pt x="0" y="54292"/>
                    </a:cubicBezTo>
                    <a:lnTo>
                      <a:pt x="0" y="311467"/>
                    </a:lnTo>
                    <a:cubicBezTo>
                      <a:pt x="0" y="337185"/>
                      <a:pt x="50482" y="361950"/>
                      <a:pt x="116205" y="365760"/>
                    </a:cubicBezTo>
                    <a:cubicBezTo>
                      <a:pt x="115253" y="361950"/>
                      <a:pt x="115253" y="358140"/>
                      <a:pt x="115253" y="354330"/>
                    </a:cubicBezTo>
                    <a:cubicBezTo>
                      <a:pt x="115253" y="317182"/>
                      <a:pt x="145733" y="285750"/>
                      <a:pt x="183833" y="285750"/>
                    </a:cubicBezTo>
                    <a:close/>
                    <a:moveTo>
                      <a:pt x="233363" y="233363"/>
                    </a:moveTo>
                    <a:lnTo>
                      <a:pt x="185738" y="233363"/>
                    </a:lnTo>
                    <a:lnTo>
                      <a:pt x="185738" y="160020"/>
                    </a:lnTo>
                    <a:lnTo>
                      <a:pt x="207645" y="160020"/>
                    </a:lnTo>
                    <a:lnTo>
                      <a:pt x="207645" y="216217"/>
                    </a:lnTo>
                    <a:lnTo>
                      <a:pt x="233363" y="216217"/>
                    </a:lnTo>
                    <a:lnTo>
                      <a:pt x="233363" y="233363"/>
                    </a:lnTo>
                    <a:close/>
                    <a:moveTo>
                      <a:pt x="137160" y="20002"/>
                    </a:moveTo>
                    <a:cubicBezTo>
                      <a:pt x="191453" y="20002"/>
                      <a:pt x="235268" y="33338"/>
                      <a:pt x="235268" y="49530"/>
                    </a:cubicBezTo>
                    <a:cubicBezTo>
                      <a:pt x="235268" y="65722"/>
                      <a:pt x="191453" y="79057"/>
                      <a:pt x="137160" y="79057"/>
                    </a:cubicBezTo>
                    <a:cubicBezTo>
                      <a:pt x="82868" y="79057"/>
                      <a:pt x="39053" y="65722"/>
                      <a:pt x="39053" y="49530"/>
                    </a:cubicBezTo>
                    <a:cubicBezTo>
                      <a:pt x="39053" y="33338"/>
                      <a:pt x="82868" y="20002"/>
                      <a:pt x="137160" y="20002"/>
                    </a:cubicBezTo>
                    <a:close/>
                    <a:moveTo>
                      <a:pt x="96203" y="216217"/>
                    </a:moveTo>
                    <a:cubicBezTo>
                      <a:pt x="96203" y="218122"/>
                      <a:pt x="95250" y="220027"/>
                      <a:pt x="94297" y="221933"/>
                    </a:cubicBezTo>
                    <a:cubicBezTo>
                      <a:pt x="93345" y="223838"/>
                      <a:pt x="92393" y="225742"/>
                      <a:pt x="90488" y="226695"/>
                    </a:cubicBezTo>
                    <a:cubicBezTo>
                      <a:pt x="88582" y="228600"/>
                      <a:pt x="86678" y="229552"/>
                      <a:pt x="84772" y="230505"/>
                    </a:cubicBezTo>
                    <a:cubicBezTo>
                      <a:pt x="82868" y="231458"/>
                      <a:pt x="80010" y="232410"/>
                      <a:pt x="76200" y="233363"/>
                    </a:cubicBezTo>
                    <a:cubicBezTo>
                      <a:pt x="73343" y="234315"/>
                      <a:pt x="69532" y="234315"/>
                      <a:pt x="64770" y="234315"/>
                    </a:cubicBezTo>
                    <a:cubicBezTo>
                      <a:pt x="62865" y="234315"/>
                      <a:pt x="60007" y="234315"/>
                      <a:pt x="58103" y="234315"/>
                    </a:cubicBezTo>
                    <a:cubicBezTo>
                      <a:pt x="56198" y="234315"/>
                      <a:pt x="54293" y="234315"/>
                      <a:pt x="52388" y="233363"/>
                    </a:cubicBezTo>
                    <a:cubicBezTo>
                      <a:pt x="50482" y="233363"/>
                      <a:pt x="48578" y="232410"/>
                      <a:pt x="47625" y="232410"/>
                    </a:cubicBezTo>
                    <a:cubicBezTo>
                      <a:pt x="45720" y="232410"/>
                      <a:pt x="44768" y="231458"/>
                      <a:pt x="43815" y="230505"/>
                    </a:cubicBezTo>
                    <a:lnTo>
                      <a:pt x="43815" y="210502"/>
                    </a:lnTo>
                    <a:cubicBezTo>
                      <a:pt x="44768" y="211455"/>
                      <a:pt x="46673" y="212408"/>
                      <a:pt x="48578" y="213360"/>
                    </a:cubicBezTo>
                    <a:cubicBezTo>
                      <a:pt x="50482" y="214313"/>
                      <a:pt x="51435" y="215265"/>
                      <a:pt x="53340" y="216217"/>
                    </a:cubicBezTo>
                    <a:cubicBezTo>
                      <a:pt x="55245" y="217170"/>
                      <a:pt x="57150" y="217170"/>
                      <a:pt x="59055" y="218122"/>
                    </a:cubicBezTo>
                    <a:cubicBezTo>
                      <a:pt x="60960" y="219075"/>
                      <a:pt x="62865" y="219075"/>
                      <a:pt x="64770" y="219075"/>
                    </a:cubicBezTo>
                    <a:cubicBezTo>
                      <a:pt x="66675" y="219075"/>
                      <a:pt x="67628" y="219075"/>
                      <a:pt x="68580" y="218122"/>
                    </a:cubicBezTo>
                    <a:cubicBezTo>
                      <a:pt x="69532" y="218122"/>
                      <a:pt x="70485" y="217170"/>
                      <a:pt x="70485" y="217170"/>
                    </a:cubicBezTo>
                    <a:cubicBezTo>
                      <a:pt x="71438" y="217170"/>
                      <a:pt x="71438" y="216217"/>
                      <a:pt x="71438" y="215265"/>
                    </a:cubicBezTo>
                    <a:cubicBezTo>
                      <a:pt x="71438" y="214313"/>
                      <a:pt x="71438" y="214313"/>
                      <a:pt x="71438" y="213360"/>
                    </a:cubicBezTo>
                    <a:cubicBezTo>
                      <a:pt x="71438" y="212408"/>
                      <a:pt x="71438" y="211455"/>
                      <a:pt x="70485" y="210502"/>
                    </a:cubicBezTo>
                    <a:cubicBezTo>
                      <a:pt x="69532" y="209550"/>
                      <a:pt x="69532" y="208597"/>
                      <a:pt x="68580" y="208597"/>
                    </a:cubicBezTo>
                    <a:cubicBezTo>
                      <a:pt x="67628" y="207645"/>
                      <a:pt x="66675" y="207645"/>
                      <a:pt x="64770" y="206692"/>
                    </a:cubicBezTo>
                    <a:cubicBezTo>
                      <a:pt x="62865" y="205740"/>
                      <a:pt x="61913" y="205740"/>
                      <a:pt x="60007" y="204788"/>
                    </a:cubicBezTo>
                    <a:cubicBezTo>
                      <a:pt x="57150" y="203835"/>
                      <a:pt x="54293" y="201930"/>
                      <a:pt x="51435" y="200025"/>
                    </a:cubicBezTo>
                    <a:cubicBezTo>
                      <a:pt x="49530" y="198120"/>
                      <a:pt x="47625" y="197167"/>
                      <a:pt x="45720" y="195263"/>
                    </a:cubicBezTo>
                    <a:cubicBezTo>
                      <a:pt x="43815" y="193358"/>
                      <a:pt x="42863" y="191452"/>
                      <a:pt x="42863" y="189547"/>
                    </a:cubicBezTo>
                    <a:cubicBezTo>
                      <a:pt x="41910" y="187642"/>
                      <a:pt x="41910" y="184785"/>
                      <a:pt x="41910" y="182880"/>
                    </a:cubicBezTo>
                    <a:cubicBezTo>
                      <a:pt x="41910" y="179070"/>
                      <a:pt x="42863" y="176213"/>
                      <a:pt x="43815" y="173355"/>
                    </a:cubicBezTo>
                    <a:cubicBezTo>
                      <a:pt x="45720" y="170497"/>
                      <a:pt x="47625" y="167640"/>
                      <a:pt x="49530" y="165735"/>
                    </a:cubicBezTo>
                    <a:cubicBezTo>
                      <a:pt x="52388" y="163830"/>
                      <a:pt x="55245" y="161925"/>
                      <a:pt x="59055" y="160972"/>
                    </a:cubicBezTo>
                    <a:cubicBezTo>
                      <a:pt x="62865" y="160020"/>
                      <a:pt x="66675" y="159067"/>
                      <a:pt x="71438" y="159067"/>
                    </a:cubicBezTo>
                    <a:cubicBezTo>
                      <a:pt x="74295" y="159067"/>
                      <a:pt x="76200" y="159067"/>
                      <a:pt x="78105" y="159067"/>
                    </a:cubicBezTo>
                    <a:cubicBezTo>
                      <a:pt x="80010" y="159067"/>
                      <a:pt x="81915" y="159067"/>
                      <a:pt x="83820" y="160020"/>
                    </a:cubicBezTo>
                    <a:cubicBezTo>
                      <a:pt x="85725" y="160020"/>
                      <a:pt x="86678" y="160972"/>
                      <a:pt x="88582" y="160972"/>
                    </a:cubicBezTo>
                    <a:cubicBezTo>
                      <a:pt x="89535" y="160972"/>
                      <a:pt x="91440" y="161925"/>
                      <a:pt x="92393" y="161925"/>
                    </a:cubicBezTo>
                    <a:lnTo>
                      <a:pt x="92393" y="180975"/>
                    </a:lnTo>
                    <a:cubicBezTo>
                      <a:pt x="91440" y="180022"/>
                      <a:pt x="90488" y="180022"/>
                      <a:pt x="88582" y="179070"/>
                    </a:cubicBezTo>
                    <a:cubicBezTo>
                      <a:pt x="87630" y="178117"/>
                      <a:pt x="85725" y="178117"/>
                      <a:pt x="83820" y="177165"/>
                    </a:cubicBezTo>
                    <a:cubicBezTo>
                      <a:pt x="81915" y="176213"/>
                      <a:pt x="80963" y="176213"/>
                      <a:pt x="79057" y="176213"/>
                    </a:cubicBezTo>
                    <a:cubicBezTo>
                      <a:pt x="77153" y="176213"/>
                      <a:pt x="75248" y="176213"/>
                      <a:pt x="73343" y="176213"/>
                    </a:cubicBezTo>
                    <a:cubicBezTo>
                      <a:pt x="70485" y="176213"/>
                      <a:pt x="68580" y="176213"/>
                      <a:pt x="67628" y="177165"/>
                    </a:cubicBezTo>
                    <a:cubicBezTo>
                      <a:pt x="65723" y="178117"/>
                      <a:pt x="65723" y="179070"/>
                      <a:pt x="65723" y="180975"/>
                    </a:cubicBezTo>
                    <a:cubicBezTo>
                      <a:pt x="65723" y="181927"/>
                      <a:pt x="65723" y="182880"/>
                      <a:pt x="66675" y="182880"/>
                    </a:cubicBezTo>
                    <a:cubicBezTo>
                      <a:pt x="66675" y="183833"/>
                      <a:pt x="67628" y="183833"/>
                      <a:pt x="68580" y="184785"/>
                    </a:cubicBezTo>
                    <a:cubicBezTo>
                      <a:pt x="69532" y="185738"/>
                      <a:pt x="70485" y="185738"/>
                      <a:pt x="71438" y="186690"/>
                    </a:cubicBezTo>
                    <a:cubicBezTo>
                      <a:pt x="72390" y="187642"/>
                      <a:pt x="74295" y="187642"/>
                      <a:pt x="76200" y="188595"/>
                    </a:cubicBezTo>
                    <a:cubicBezTo>
                      <a:pt x="79057" y="189547"/>
                      <a:pt x="81915" y="191452"/>
                      <a:pt x="84772" y="192405"/>
                    </a:cubicBezTo>
                    <a:cubicBezTo>
                      <a:pt x="87630" y="194310"/>
                      <a:pt x="89535" y="195263"/>
                      <a:pt x="91440" y="197167"/>
                    </a:cubicBezTo>
                    <a:cubicBezTo>
                      <a:pt x="93345" y="199072"/>
                      <a:pt x="94297" y="200977"/>
                      <a:pt x="96203" y="202883"/>
                    </a:cubicBezTo>
                    <a:cubicBezTo>
                      <a:pt x="97155" y="204788"/>
                      <a:pt x="98107" y="207645"/>
                      <a:pt x="98107" y="211455"/>
                    </a:cubicBezTo>
                    <a:cubicBezTo>
                      <a:pt x="96203" y="212408"/>
                      <a:pt x="96203" y="214313"/>
                      <a:pt x="96203" y="216217"/>
                    </a:cubicBezTo>
                    <a:close/>
                    <a:moveTo>
                      <a:pt x="103822" y="212408"/>
                    </a:moveTo>
                    <a:cubicBezTo>
                      <a:pt x="101918" y="207645"/>
                      <a:pt x="100965" y="202883"/>
                      <a:pt x="100965" y="197167"/>
                    </a:cubicBezTo>
                    <a:cubicBezTo>
                      <a:pt x="100965" y="191452"/>
                      <a:pt x="101918" y="185738"/>
                      <a:pt x="103822" y="180975"/>
                    </a:cubicBezTo>
                    <a:cubicBezTo>
                      <a:pt x="105728" y="176213"/>
                      <a:pt x="108585" y="172402"/>
                      <a:pt x="111443" y="168592"/>
                    </a:cubicBezTo>
                    <a:cubicBezTo>
                      <a:pt x="114300" y="164783"/>
                      <a:pt x="119063" y="162877"/>
                      <a:pt x="122872" y="160972"/>
                    </a:cubicBezTo>
                    <a:cubicBezTo>
                      <a:pt x="127635" y="159067"/>
                      <a:pt x="132397" y="158115"/>
                      <a:pt x="138113" y="158115"/>
                    </a:cubicBezTo>
                    <a:cubicBezTo>
                      <a:pt x="143828" y="158115"/>
                      <a:pt x="148590" y="159067"/>
                      <a:pt x="152400" y="160972"/>
                    </a:cubicBezTo>
                    <a:cubicBezTo>
                      <a:pt x="157163" y="162877"/>
                      <a:pt x="160972" y="165735"/>
                      <a:pt x="163830" y="168592"/>
                    </a:cubicBezTo>
                    <a:cubicBezTo>
                      <a:pt x="166688" y="171450"/>
                      <a:pt x="169545" y="176213"/>
                      <a:pt x="171450" y="180022"/>
                    </a:cubicBezTo>
                    <a:cubicBezTo>
                      <a:pt x="173355" y="184785"/>
                      <a:pt x="174308" y="189547"/>
                      <a:pt x="174308" y="196215"/>
                    </a:cubicBezTo>
                    <a:cubicBezTo>
                      <a:pt x="174308" y="200025"/>
                      <a:pt x="174308" y="204788"/>
                      <a:pt x="172403" y="207645"/>
                    </a:cubicBezTo>
                    <a:cubicBezTo>
                      <a:pt x="171450" y="211455"/>
                      <a:pt x="169545" y="214313"/>
                      <a:pt x="167640" y="217170"/>
                    </a:cubicBezTo>
                    <a:cubicBezTo>
                      <a:pt x="165735" y="220027"/>
                      <a:pt x="163830" y="222885"/>
                      <a:pt x="160972" y="224790"/>
                    </a:cubicBezTo>
                    <a:cubicBezTo>
                      <a:pt x="158115" y="226695"/>
                      <a:pt x="156210" y="228600"/>
                      <a:pt x="152400" y="230505"/>
                    </a:cubicBezTo>
                    <a:lnTo>
                      <a:pt x="177165" y="251460"/>
                    </a:lnTo>
                    <a:lnTo>
                      <a:pt x="148590" y="251460"/>
                    </a:lnTo>
                    <a:lnTo>
                      <a:pt x="132397" y="234315"/>
                    </a:lnTo>
                    <a:cubicBezTo>
                      <a:pt x="127635" y="234315"/>
                      <a:pt x="122872" y="232410"/>
                      <a:pt x="119063" y="231458"/>
                    </a:cubicBezTo>
                    <a:cubicBezTo>
                      <a:pt x="115253" y="229552"/>
                      <a:pt x="111443" y="226695"/>
                      <a:pt x="108585" y="223838"/>
                    </a:cubicBezTo>
                    <a:cubicBezTo>
                      <a:pt x="108585" y="220980"/>
                      <a:pt x="105728" y="217170"/>
                      <a:pt x="103822" y="212408"/>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91" name="Freeform: Shape 490">
                <a:extLst>
                  <a:ext uri="{FF2B5EF4-FFF2-40B4-BE49-F238E27FC236}">
                    <a16:creationId xmlns:a16="http://schemas.microsoft.com/office/drawing/2014/main" id="{D74BF767-85CF-4A2D-895F-952DD43405C0}"/>
                  </a:ext>
                </a:extLst>
              </p:cNvPr>
              <p:cNvSpPr/>
              <p:nvPr/>
            </p:nvSpPr>
            <p:spPr>
              <a:xfrm>
                <a:off x="10653950" y="6665878"/>
                <a:ext cx="266700" cy="171450"/>
              </a:xfrm>
              <a:custGeom>
                <a:avLst/>
                <a:gdLst>
                  <a:gd name="connsiteX0" fmla="*/ 269557 w 266700"/>
                  <a:gd name="connsiteY0" fmla="*/ 136208 h 171450"/>
                  <a:gd name="connsiteX1" fmla="*/ 237173 w 266700"/>
                  <a:gd name="connsiteY1" fmla="*/ 100965 h 171450"/>
                  <a:gd name="connsiteX2" fmla="*/ 239077 w 266700"/>
                  <a:gd name="connsiteY2" fmla="*/ 84773 h 171450"/>
                  <a:gd name="connsiteX3" fmla="*/ 154305 w 266700"/>
                  <a:gd name="connsiteY3" fmla="*/ 0 h 171450"/>
                  <a:gd name="connsiteX4" fmla="*/ 75248 w 266700"/>
                  <a:gd name="connsiteY4" fmla="*/ 53340 h 171450"/>
                  <a:gd name="connsiteX5" fmla="*/ 60007 w 266700"/>
                  <a:gd name="connsiteY5" fmla="*/ 51435 h 171450"/>
                  <a:gd name="connsiteX6" fmla="*/ 0 w 266700"/>
                  <a:gd name="connsiteY6" fmla="*/ 111442 h 171450"/>
                  <a:gd name="connsiteX7" fmla="*/ 59055 w 266700"/>
                  <a:gd name="connsiteY7" fmla="*/ 171450 h 171450"/>
                  <a:gd name="connsiteX8" fmla="*/ 238125 w 266700"/>
                  <a:gd name="connsiteY8" fmla="*/ 171450 h 171450"/>
                  <a:gd name="connsiteX9" fmla="*/ 244792 w 266700"/>
                  <a:gd name="connsiteY9" fmla="*/ 171450 h 171450"/>
                  <a:gd name="connsiteX10" fmla="*/ 244792 w 266700"/>
                  <a:gd name="connsiteY10" fmla="*/ 170498 h 171450"/>
                  <a:gd name="connsiteX11" fmla="*/ 269557 w 266700"/>
                  <a:gd name="connsiteY11" fmla="*/ 136208 h 171450"/>
                  <a:gd name="connsiteX12" fmla="*/ 237173 w 266700"/>
                  <a:gd name="connsiteY12" fmla="*/ 161925 h 171450"/>
                  <a:gd name="connsiteX13" fmla="*/ 60007 w 266700"/>
                  <a:gd name="connsiteY13" fmla="*/ 161925 h 171450"/>
                  <a:gd name="connsiteX14" fmla="*/ 9525 w 266700"/>
                  <a:gd name="connsiteY14" fmla="*/ 111442 h 171450"/>
                  <a:gd name="connsiteX15" fmla="*/ 60007 w 266700"/>
                  <a:gd name="connsiteY15" fmla="*/ 60960 h 171450"/>
                  <a:gd name="connsiteX16" fmla="*/ 76200 w 266700"/>
                  <a:gd name="connsiteY16" fmla="*/ 63817 h 171450"/>
                  <a:gd name="connsiteX17" fmla="*/ 80963 w 266700"/>
                  <a:gd name="connsiteY17" fmla="*/ 65723 h 171450"/>
                  <a:gd name="connsiteX18" fmla="*/ 82867 w 266700"/>
                  <a:gd name="connsiteY18" fmla="*/ 60960 h 171450"/>
                  <a:gd name="connsiteX19" fmla="*/ 154305 w 266700"/>
                  <a:gd name="connsiteY19" fmla="*/ 9525 h 171450"/>
                  <a:gd name="connsiteX20" fmla="*/ 229552 w 266700"/>
                  <a:gd name="connsiteY20" fmla="*/ 84773 h 171450"/>
                  <a:gd name="connsiteX21" fmla="*/ 226695 w 266700"/>
                  <a:gd name="connsiteY21" fmla="*/ 104775 h 171450"/>
                  <a:gd name="connsiteX22" fmla="*/ 224790 w 266700"/>
                  <a:gd name="connsiteY22" fmla="*/ 112395 h 171450"/>
                  <a:gd name="connsiteX23" fmla="*/ 231457 w 266700"/>
                  <a:gd name="connsiteY23" fmla="*/ 111442 h 171450"/>
                  <a:gd name="connsiteX24" fmla="*/ 234315 w 266700"/>
                  <a:gd name="connsiteY24" fmla="*/ 111442 h 171450"/>
                  <a:gd name="connsiteX25" fmla="*/ 260032 w 266700"/>
                  <a:gd name="connsiteY25" fmla="*/ 137160 h 171450"/>
                  <a:gd name="connsiteX26" fmla="*/ 237173 w 266700"/>
                  <a:gd name="connsiteY26" fmla="*/ 1619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6700" h="171450">
                    <a:moveTo>
                      <a:pt x="269557" y="136208"/>
                    </a:moveTo>
                    <a:cubicBezTo>
                      <a:pt x="269557" y="118110"/>
                      <a:pt x="255270" y="102870"/>
                      <a:pt x="237173" y="100965"/>
                    </a:cubicBezTo>
                    <a:cubicBezTo>
                      <a:pt x="238125" y="95250"/>
                      <a:pt x="239077" y="90488"/>
                      <a:pt x="239077" y="84773"/>
                    </a:cubicBezTo>
                    <a:cubicBezTo>
                      <a:pt x="239077" y="38100"/>
                      <a:pt x="200977" y="0"/>
                      <a:pt x="154305" y="0"/>
                    </a:cubicBezTo>
                    <a:cubicBezTo>
                      <a:pt x="119063" y="0"/>
                      <a:pt x="87630" y="20955"/>
                      <a:pt x="75248" y="53340"/>
                    </a:cubicBezTo>
                    <a:cubicBezTo>
                      <a:pt x="70485" y="52388"/>
                      <a:pt x="65723" y="51435"/>
                      <a:pt x="60007" y="51435"/>
                    </a:cubicBezTo>
                    <a:cubicBezTo>
                      <a:pt x="26670" y="51435"/>
                      <a:pt x="0" y="78105"/>
                      <a:pt x="0" y="111442"/>
                    </a:cubicBezTo>
                    <a:cubicBezTo>
                      <a:pt x="0" y="143827"/>
                      <a:pt x="25717" y="170498"/>
                      <a:pt x="59055" y="171450"/>
                    </a:cubicBezTo>
                    <a:lnTo>
                      <a:pt x="238125" y="171450"/>
                    </a:lnTo>
                    <a:lnTo>
                      <a:pt x="244792" y="171450"/>
                    </a:lnTo>
                    <a:lnTo>
                      <a:pt x="244792" y="170498"/>
                    </a:lnTo>
                    <a:cubicBezTo>
                      <a:pt x="259080" y="166688"/>
                      <a:pt x="269557" y="152400"/>
                      <a:pt x="269557" y="136208"/>
                    </a:cubicBezTo>
                    <a:close/>
                    <a:moveTo>
                      <a:pt x="237173" y="161925"/>
                    </a:moveTo>
                    <a:lnTo>
                      <a:pt x="60007" y="161925"/>
                    </a:lnTo>
                    <a:cubicBezTo>
                      <a:pt x="32385" y="161925"/>
                      <a:pt x="9525" y="139065"/>
                      <a:pt x="9525" y="111442"/>
                    </a:cubicBezTo>
                    <a:cubicBezTo>
                      <a:pt x="9525" y="83820"/>
                      <a:pt x="32385" y="60960"/>
                      <a:pt x="60007" y="60960"/>
                    </a:cubicBezTo>
                    <a:cubicBezTo>
                      <a:pt x="65723" y="60960"/>
                      <a:pt x="71438" y="61913"/>
                      <a:pt x="76200" y="63817"/>
                    </a:cubicBezTo>
                    <a:lnTo>
                      <a:pt x="80963" y="65723"/>
                    </a:lnTo>
                    <a:lnTo>
                      <a:pt x="82867" y="60960"/>
                    </a:lnTo>
                    <a:cubicBezTo>
                      <a:pt x="93345" y="30480"/>
                      <a:pt x="121920" y="9525"/>
                      <a:pt x="154305" y="9525"/>
                    </a:cubicBezTo>
                    <a:cubicBezTo>
                      <a:pt x="196215" y="9525"/>
                      <a:pt x="229552" y="43815"/>
                      <a:pt x="229552" y="84773"/>
                    </a:cubicBezTo>
                    <a:cubicBezTo>
                      <a:pt x="229552" y="91440"/>
                      <a:pt x="228600" y="98108"/>
                      <a:pt x="226695" y="104775"/>
                    </a:cubicBezTo>
                    <a:lnTo>
                      <a:pt x="224790" y="112395"/>
                    </a:lnTo>
                    <a:lnTo>
                      <a:pt x="231457" y="111442"/>
                    </a:lnTo>
                    <a:cubicBezTo>
                      <a:pt x="232410" y="111442"/>
                      <a:pt x="233363" y="111442"/>
                      <a:pt x="234315" y="111442"/>
                    </a:cubicBezTo>
                    <a:cubicBezTo>
                      <a:pt x="248602" y="111442"/>
                      <a:pt x="260032" y="122873"/>
                      <a:pt x="260032" y="137160"/>
                    </a:cubicBezTo>
                    <a:cubicBezTo>
                      <a:pt x="260032" y="149542"/>
                      <a:pt x="250507" y="160973"/>
                      <a:pt x="237173" y="161925"/>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cxnSp>
          <p:nvCxnSpPr>
            <p:cNvPr id="492" name="Straight Arrow Connector 491">
              <a:extLst>
                <a:ext uri="{FF2B5EF4-FFF2-40B4-BE49-F238E27FC236}">
                  <a16:creationId xmlns:a16="http://schemas.microsoft.com/office/drawing/2014/main" id="{204A4733-F800-4902-8B43-7F93DE924616}"/>
                </a:ext>
              </a:extLst>
            </p:cNvPr>
            <p:cNvCxnSpPr>
              <a:cxnSpLocks/>
            </p:cNvCxnSpPr>
            <p:nvPr/>
          </p:nvCxnSpPr>
          <p:spPr>
            <a:xfrm>
              <a:off x="10755229" y="2061271"/>
              <a:ext cx="397714" cy="0"/>
            </a:xfrm>
            <a:prstGeom prst="straightConnector1">
              <a:avLst/>
            </a:prstGeom>
            <a:ln w="12700">
              <a:solidFill>
                <a:schemeClr val="accent5"/>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93" name="Rectangle 492">
              <a:extLst>
                <a:ext uri="{FF2B5EF4-FFF2-40B4-BE49-F238E27FC236}">
                  <a16:creationId xmlns:a16="http://schemas.microsoft.com/office/drawing/2014/main" id="{793B72B9-444D-43F5-9CA5-9E46A0C2BF04}"/>
                </a:ext>
              </a:extLst>
            </p:cNvPr>
            <p:cNvSpPr/>
            <p:nvPr/>
          </p:nvSpPr>
          <p:spPr bwMode="auto">
            <a:xfrm>
              <a:off x="10039394" y="1200401"/>
              <a:ext cx="830404" cy="441792"/>
            </a:xfrm>
            <a:prstGeom prst="rect">
              <a:avLst/>
            </a:prstGeom>
            <a:solidFill>
              <a:schemeClr val="bg1"/>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gradFill>
                  <a:gsLst>
                    <a:gs pos="18352">
                      <a:srgbClr val="1A1A1A"/>
                    </a:gs>
                    <a:gs pos="40075">
                      <a:srgbClr val="1A1A1A"/>
                    </a:gs>
                  </a:gsLst>
                  <a:lin ang="5400000" scaled="0"/>
                </a:gradFill>
                <a:effectLst/>
                <a:uLnTx/>
                <a:uFillTx/>
                <a:latin typeface="Segoe UI"/>
                <a:ea typeface="+mn-ea"/>
                <a:cs typeface="+mn-cs"/>
              </a:endParaRPr>
            </a:p>
          </p:txBody>
        </p:sp>
        <p:grpSp>
          <p:nvGrpSpPr>
            <p:cNvPr id="494" name="Group 493">
              <a:extLst>
                <a:ext uri="{FF2B5EF4-FFF2-40B4-BE49-F238E27FC236}">
                  <a16:creationId xmlns:a16="http://schemas.microsoft.com/office/drawing/2014/main" id="{B7B00952-8CC3-4E80-BA6A-729639EDD496}"/>
                </a:ext>
              </a:extLst>
            </p:cNvPr>
            <p:cNvGrpSpPr/>
            <p:nvPr/>
          </p:nvGrpSpPr>
          <p:grpSpPr>
            <a:xfrm>
              <a:off x="10738392" y="1225944"/>
              <a:ext cx="109025" cy="109025"/>
              <a:chOff x="7224124" y="4650093"/>
              <a:chExt cx="387668" cy="387668"/>
            </a:xfrm>
          </p:grpSpPr>
          <p:sp>
            <p:nvSpPr>
              <p:cNvPr id="495" name="Freeform: Shape 494">
                <a:extLst>
                  <a:ext uri="{FF2B5EF4-FFF2-40B4-BE49-F238E27FC236}">
                    <a16:creationId xmlns:a16="http://schemas.microsoft.com/office/drawing/2014/main" id="{1D6600C8-C2F3-467F-9A2E-61DBF5E348D7}"/>
                  </a:ext>
                </a:extLst>
              </p:cNvPr>
              <p:cNvSpPr/>
              <p:nvPr/>
            </p:nvSpPr>
            <p:spPr>
              <a:xfrm>
                <a:off x="7224124" y="4856786"/>
                <a:ext cx="180975" cy="180975"/>
              </a:xfrm>
              <a:custGeom>
                <a:avLst/>
                <a:gdLst>
                  <a:gd name="connsiteX0" fmla="*/ 158115 w 180975"/>
                  <a:gd name="connsiteY0" fmla="*/ 157163 h 180975"/>
                  <a:gd name="connsiteX1" fmla="*/ 27623 w 180975"/>
                  <a:gd name="connsiteY1" fmla="*/ 157163 h 180975"/>
                  <a:gd name="connsiteX2" fmla="*/ 27623 w 180975"/>
                  <a:gd name="connsiteY2" fmla="*/ 27623 h 180975"/>
                  <a:gd name="connsiteX3" fmla="*/ 53340 w 180975"/>
                  <a:gd name="connsiteY3" fmla="*/ 27623 h 180975"/>
                  <a:gd name="connsiteX4" fmla="*/ 48577 w 180975"/>
                  <a:gd name="connsiteY4" fmla="*/ 1905 h 180975"/>
                  <a:gd name="connsiteX5" fmla="*/ 48577 w 180975"/>
                  <a:gd name="connsiteY5" fmla="*/ 0 h 180975"/>
                  <a:gd name="connsiteX6" fmla="*/ 0 w 180975"/>
                  <a:gd name="connsiteY6" fmla="*/ 0 h 180975"/>
                  <a:gd name="connsiteX7" fmla="*/ 0 w 180975"/>
                  <a:gd name="connsiteY7" fmla="*/ 183832 h 180975"/>
                  <a:gd name="connsiteX8" fmla="*/ 184785 w 180975"/>
                  <a:gd name="connsiteY8" fmla="*/ 183832 h 180975"/>
                  <a:gd name="connsiteX9" fmla="*/ 184785 w 180975"/>
                  <a:gd name="connsiteY9" fmla="*/ 75248 h 180975"/>
                  <a:gd name="connsiteX10" fmla="*/ 158115 w 180975"/>
                  <a:gd name="connsiteY10" fmla="*/ 75248 h 180975"/>
                  <a:gd name="connsiteX11" fmla="*/ 158115 w 180975"/>
                  <a:gd name="connsiteY11" fmla="*/ 157163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75" h="180975">
                    <a:moveTo>
                      <a:pt x="158115" y="157163"/>
                    </a:moveTo>
                    <a:lnTo>
                      <a:pt x="27623" y="157163"/>
                    </a:lnTo>
                    <a:lnTo>
                      <a:pt x="27623" y="27623"/>
                    </a:lnTo>
                    <a:lnTo>
                      <a:pt x="53340" y="27623"/>
                    </a:lnTo>
                    <a:cubicBezTo>
                      <a:pt x="50483" y="20002"/>
                      <a:pt x="48577" y="11430"/>
                      <a:pt x="48577" y="1905"/>
                    </a:cubicBezTo>
                    <a:cubicBezTo>
                      <a:pt x="48577" y="1905"/>
                      <a:pt x="48577" y="952"/>
                      <a:pt x="48577" y="0"/>
                    </a:cubicBezTo>
                    <a:lnTo>
                      <a:pt x="0" y="0"/>
                    </a:lnTo>
                    <a:lnTo>
                      <a:pt x="0" y="183832"/>
                    </a:lnTo>
                    <a:lnTo>
                      <a:pt x="184785" y="183832"/>
                    </a:lnTo>
                    <a:lnTo>
                      <a:pt x="184785" y="75248"/>
                    </a:lnTo>
                    <a:lnTo>
                      <a:pt x="158115" y="75248"/>
                    </a:lnTo>
                    <a:lnTo>
                      <a:pt x="158115" y="157163"/>
                    </a:ln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96" name="Freeform: Shape 495">
                <a:extLst>
                  <a:ext uri="{FF2B5EF4-FFF2-40B4-BE49-F238E27FC236}">
                    <a16:creationId xmlns:a16="http://schemas.microsoft.com/office/drawing/2014/main" id="{CF437D3F-A604-4CE0-B30A-2DE20BBE1133}"/>
                  </a:ext>
                </a:extLst>
              </p:cNvPr>
              <p:cNvSpPr/>
              <p:nvPr/>
            </p:nvSpPr>
            <p:spPr>
              <a:xfrm>
                <a:off x="7430813" y="4856786"/>
                <a:ext cx="180975" cy="180975"/>
              </a:xfrm>
              <a:custGeom>
                <a:avLst/>
                <a:gdLst>
                  <a:gd name="connsiteX0" fmla="*/ 133350 w 180975"/>
                  <a:gd name="connsiteY0" fmla="*/ 27623 h 180975"/>
                  <a:gd name="connsiteX1" fmla="*/ 157163 w 180975"/>
                  <a:gd name="connsiteY1" fmla="*/ 27623 h 180975"/>
                  <a:gd name="connsiteX2" fmla="*/ 157163 w 180975"/>
                  <a:gd name="connsiteY2" fmla="*/ 157163 h 180975"/>
                  <a:gd name="connsiteX3" fmla="*/ 26670 w 180975"/>
                  <a:gd name="connsiteY3" fmla="*/ 157163 h 180975"/>
                  <a:gd name="connsiteX4" fmla="*/ 26670 w 180975"/>
                  <a:gd name="connsiteY4" fmla="*/ 75248 h 180975"/>
                  <a:gd name="connsiteX5" fmla="*/ 0 w 180975"/>
                  <a:gd name="connsiteY5" fmla="*/ 75248 h 180975"/>
                  <a:gd name="connsiteX6" fmla="*/ 0 w 180975"/>
                  <a:gd name="connsiteY6" fmla="*/ 183832 h 180975"/>
                  <a:gd name="connsiteX7" fmla="*/ 184785 w 180975"/>
                  <a:gd name="connsiteY7" fmla="*/ 183832 h 180975"/>
                  <a:gd name="connsiteX8" fmla="*/ 184785 w 180975"/>
                  <a:gd name="connsiteY8" fmla="*/ 0 h 180975"/>
                  <a:gd name="connsiteX9" fmla="*/ 126682 w 180975"/>
                  <a:gd name="connsiteY9" fmla="*/ 0 h 180975"/>
                  <a:gd name="connsiteX10" fmla="*/ 133350 w 180975"/>
                  <a:gd name="connsiteY10" fmla="*/ 25717 h 180975"/>
                  <a:gd name="connsiteX11" fmla="*/ 133350 w 180975"/>
                  <a:gd name="connsiteY11" fmla="*/ 27623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75" h="180975">
                    <a:moveTo>
                      <a:pt x="133350" y="27623"/>
                    </a:moveTo>
                    <a:lnTo>
                      <a:pt x="157163" y="27623"/>
                    </a:lnTo>
                    <a:lnTo>
                      <a:pt x="157163" y="157163"/>
                    </a:lnTo>
                    <a:lnTo>
                      <a:pt x="26670" y="157163"/>
                    </a:lnTo>
                    <a:lnTo>
                      <a:pt x="26670" y="75248"/>
                    </a:lnTo>
                    <a:lnTo>
                      <a:pt x="0" y="75248"/>
                    </a:lnTo>
                    <a:lnTo>
                      <a:pt x="0" y="183832"/>
                    </a:lnTo>
                    <a:lnTo>
                      <a:pt x="184785" y="183832"/>
                    </a:lnTo>
                    <a:lnTo>
                      <a:pt x="184785" y="0"/>
                    </a:lnTo>
                    <a:lnTo>
                      <a:pt x="126682" y="0"/>
                    </a:lnTo>
                    <a:cubicBezTo>
                      <a:pt x="131445" y="7620"/>
                      <a:pt x="133350" y="16192"/>
                      <a:pt x="133350" y="25717"/>
                    </a:cubicBezTo>
                    <a:cubicBezTo>
                      <a:pt x="133350" y="26670"/>
                      <a:pt x="133350" y="26670"/>
                      <a:pt x="133350" y="27623"/>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97" name="Freeform: Shape 496">
                <a:extLst>
                  <a:ext uri="{FF2B5EF4-FFF2-40B4-BE49-F238E27FC236}">
                    <a16:creationId xmlns:a16="http://schemas.microsoft.com/office/drawing/2014/main" id="{00A43D82-C858-4B56-83FE-AF48EC3931D5}"/>
                  </a:ext>
                </a:extLst>
              </p:cNvPr>
              <p:cNvSpPr/>
              <p:nvPr/>
            </p:nvSpPr>
            <p:spPr>
              <a:xfrm>
                <a:off x="7225077" y="4651045"/>
                <a:ext cx="180975" cy="180975"/>
              </a:xfrm>
              <a:custGeom>
                <a:avLst/>
                <a:gdLst>
                  <a:gd name="connsiteX0" fmla="*/ 26670 w 180975"/>
                  <a:gd name="connsiteY0" fmla="*/ 156210 h 180975"/>
                  <a:gd name="connsiteX1" fmla="*/ 26670 w 180975"/>
                  <a:gd name="connsiteY1" fmla="*/ 26670 h 180975"/>
                  <a:gd name="connsiteX2" fmla="*/ 157162 w 180975"/>
                  <a:gd name="connsiteY2" fmla="*/ 26670 h 180975"/>
                  <a:gd name="connsiteX3" fmla="*/ 157162 w 180975"/>
                  <a:gd name="connsiteY3" fmla="*/ 101918 h 180975"/>
                  <a:gd name="connsiteX4" fmla="*/ 183833 w 180975"/>
                  <a:gd name="connsiteY4" fmla="*/ 88582 h 180975"/>
                  <a:gd name="connsiteX5" fmla="*/ 183833 w 180975"/>
                  <a:gd name="connsiteY5" fmla="*/ 0 h 180975"/>
                  <a:gd name="connsiteX6" fmla="*/ 0 w 180975"/>
                  <a:gd name="connsiteY6" fmla="*/ 0 h 180975"/>
                  <a:gd name="connsiteX7" fmla="*/ 0 w 180975"/>
                  <a:gd name="connsiteY7" fmla="*/ 183833 h 180975"/>
                  <a:gd name="connsiteX8" fmla="*/ 53340 w 180975"/>
                  <a:gd name="connsiteY8" fmla="*/ 183833 h 180975"/>
                  <a:gd name="connsiteX9" fmla="*/ 70485 w 180975"/>
                  <a:gd name="connsiteY9" fmla="*/ 157163 h 180975"/>
                  <a:gd name="connsiteX10" fmla="*/ 26670 w 180975"/>
                  <a:gd name="connsiteY10" fmla="*/ 156210 h 180975"/>
                  <a:gd name="connsiteX11" fmla="*/ 26670 w 180975"/>
                  <a:gd name="connsiteY11" fmla="*/ 15621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75" h="180975">
                    <a:moveTo>
                      <a:pt x="26670" y="156210"/>
                    </a:moveTo>
                    <a:lnTo>
                      <a:pt x="26670" y="26670"/>
                    </a:lnTo>
                    <a:lnTo>
                      <a:pt x="157162" y="26670"/>
                    </a:lnTo>
                    <a:lnTo>
                      <a:pt x="157162" y="101918"/>
                    </a:lnTo>
                    <a:cubicBezTo>
                      <a:pt x="165735" y="96203"/>
                      <a:pt x="174308" y="91440"/>
                      <a:pt x="183833" y="88582"/>
                    </a:cubicBezTo>
                    <a:lnTo>
                      <a:pt x="183833" y="0"/>
                    </a:lnTo>
                    <a:lnTo>
                      <a:pt x="0" y="0"/>
                    </a:lnTo>
                    <a:lnTo>
                      <a:pt x="0" y="183833"/>
                    </a:lnTo>
                    <a:lnTo>
                      <a:pt x="53340" y="183833"/>
                    </a:lnTo>
                    <a:cubicBezTo>
                      <a:pt x="57150" y="173355"/>
                      <a:pt x="62865" y="164783"/>
                      <a:pt x="70485" y="157163"/>
                    </a:cubicBezTo>
                    <a:lnTo>
                      <a:pt x="26670" y="156210"/>
                    </a:lnTo>
                    <a:lnTo>
                      <a:pt x="26670" y="156210"/>
                    </a:ln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98" name="Freeform: Shape 497">
                <a:extLst>
                  <a:ext uri="{FF2B5EF4-FFF2-40B4-BE49-F238E27FC236}">
                    <a16:creationId xmlns:a16="http://schemas.microsoft.com/office/drawing/2014/main" id="{491D5467-40FF-4902-9EE0-D9D356FAA4A7}"/>
                  </a:ext>
                </a:extLst>
              </p:cNvPr>
              <p:cNvSpPr/>
              <p:nvPr/>
            </p:nvSpPr>
            <p:spPr>
              <a:xfrm>
                <a:off x="7430817" y="4650093"/>
                <a:ext cx="180975" cy="180975"/>
              </a:xfrm>
              <a:custGeom>
                <a:avLst/>
                <a:gdLst>
                  <a:gd name="connsiteX0" fmla="*/ 26670 w 180975"/>
                  <a:gd name="connsiteY0" fmla="*/ 87630 h 180975"/>
                  <a:gd name="connsiteX1" fmla="*/ 26670 w 180975"/>
                  <a:gd name="connsiteY1" fmla="*/ 27622 h 180975"/>
                  <a:gd name="connsiteX2" fmla="*/ 157163 w 180975"/>
                  <a:gd name="connsiteY2" fmla="*/ 27622 h 180975"/>
                  <a:gd name="connsiteX3" fmla="*/ 157163 w 180975"/>
                  <a:gd name="connsiteY3" fmla="*/ 157163 h 180975"/>
                  <a:gd name="connsiteX4" fmla="*/ 100965 w 180975"/>
                  <a:gd name="connsiteY4" fmla="*/ 157163 h 180975"/>
                  <a:gd name="connsiteX5" fmla="*/ 104775 w 180975"/>
                  <a:gd name="connsiteY5" fmla="*/ 182880 h 180975"/>
                  <a:gd name="connsiteX6" fmla="*/ 104775 w 180975"/>
                  <a:gd name="connsiteY6" fmla="*/ 183833 h 180975"/>
                  <a:gd name="connsiteX7" fmla="*/ 184785 w 180975"/>
                  <a:gd name="connsiteY7" fmla="*/ 183833 h 180975"/>
                  <a:gd name="connsiteX8" fmla="*/ 184785 w 180975"/>
                  <a:gd name="connsiteY8" fmla="*/ 0 h 180975"/>
                  <a:gd name="connsiteX9" fmla="*/ 0 w 180975"/>
                  <a:gd name="connsiteY9" fmla="*/ 0 h 180975"/>
                  <a:gd name="connsiteX10" fmla="*/ 0 w 180975"/>
                  <a:gd name="connsiteY10" fmla="*/ 84772 h 180975"/>
                  <a:gd name="connsiteX11" fmla="*/ 6667 w 180975"/>
                  <a:gd name="connsiteY11" fmla="*/ 84772 h 180975"/>
                  <a:gd name="connsiteX12" fmla="*/ 26670 w 180975"/>
                  <a:gd name="connsiteY12" fmla="*/ 8763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975" h="180975">
                    <a:moveTo>
                      <a:pt x="26670" y="87630"/>
                    </a:moveTo>
                    <a:lnTo>
                      <a:pt x="26670" y="27622"/>
                    </a:lnTo>
                    <a:lnTo>
                      <a:pt x="157163" y="27622"/>
                    </a:lnTo>
                    <a:lnTo>
                      <a:pt x="157163" y="157163"/>
                    </a:lnTo>
                    <a:lnTo>
                      <a:pt x="100965" y="157163"/>
                    </a:lnTo>
                    <a:cubicBezTo>
                      <a:pt x="102870" y="165735"/>
                      <a:pt x="104775" y="174308"/>
                      <a:pt x="104775" y="182880"/>
                    </a:cubicBezTo>
                    <a:cubicBezTo>
                      <a:pt x="104775" y="182880"/>
                      <a:pt x="104775" y="183833"/>
                      <a:pt x="104775" y="183833"/>
                    </a:cubicBezTo>
                    <a:lnTo>
                      <a:pt x="184785" y="183833"/>
                    </a:lnTo>
                    <a:lnTo>
                      <a:pt x="184785" y="0"/>
                    </a:lnTo>
                    <a:lnTo>
                      <a:pt x="0" y="0"/>
                    </a:lnTo>
                    <a:lnTo>
                      <a:pt x="0" y="84772"/>
                    </a:lnTo>
                    <a:cubicBezTo>
                      <a:pt x="1905" y="84772"/>
                      <a:pt x="4763" y="84772"/>
                      <a:pt x="6667" y="84772"/>
                    </a:cubicBezTo>
                    <a:cubicBezTo>
                      <a:pt x="13335" y="84772"/>
                      <a:pt x="20002" y="85725"/>
                      <a:pt x="26670" y="87630"/>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99" name="Freeform: Shape 498">
                <a:extLst>
                  <a:ext uri="{FF2B5EF4-FFF2-40B4-BE49-F238E27FC236}">
                    <a16:creationId xmlns:a16="http://schemas.microsoft.com/office/drawing/2014/main" id="{7557093C-4D5D-41EC-88FE-3A2A5B4417CC}"/>
                  </a:ext>
                </a:extLst>
              </p:cNvPr>
              <p:cNvSpPr/>
              <p:nvPr/>
            </p:nvSpPr>
            <p:spPr>
              <a:xfrm>
                <a:off x="7294609" y="4753915"/>
                <a:ext cx="247650" cy="152400"/>
              </a:xfrm>
              <a:custGeom>
                <a:avLst/>
                <a:gdLst>
                  <a:gd name="connsiteX0" fmla="*/ 249555 w 247650"/>
                  <a:gd name="connsiteY0" fmla="*/ 128588 h 152400"/>
                  <a:gd name="connsiteX1" fmla="*/ 220980 w 247650"/>
                  <a:gd name="connsiteY1" fmla="*/ 99060 h 152400"/>
                  <a:gd name="connsiteX2" fmla="*/ 217170 w 247650"/>
                  <a:gd name="connsiteY2" fmla="*/ 99060 h 152400"/>
                  <a:gd name="connsiteX3" fmla="*/ 220027 w 247650"/>
                  <a:gd name="connsiteY3" fmla="*/ 78105 h 152400"/>
                  <a:gd name="connsiteX4" fmla="*/ 142875 w 247650"/>
                  <a:gd name="connsiteY4" fmla="*/ 0 h 152400"/>
                  <a:gd name="connsiteX5" fmla="*/ 69533 w 247650"/>
                  <a:gd name="connsiteY5" fmla="*/ 53340 h 152400"/>
                  <a:gd name="connsiteX6" fmla="*/ 52388 w 247650"/>
                  <a:gd name="connsiteY6" fmla="*/ 50483 h 152400"/>
                  <a:gd name="connsiteX7" fmla="*/ 0 w 247650"/>
                  <a:gd name="connsiteY7" fmla="*/ 103823 h 152400"/>
                  <a:gd name="connsiteX8" fmla="*/ 52388 w 247650"/>
                  <a:gd name="connsiteY8" fmla="*/ 157163 h 152400"/>
                  <a:gd name="connsiteX9" fmla="*/ 52388 w 247650"/>
                  <a:gd name="connsiteY9" fmla="*/ 157163 h 152400"/>
                  <a:gd name="connsiteX10" fmla="*/ 52388 w 247650"/>
                  <a:gd name="connsiteY10" fmla="*/ 157163 h 152400"/>
                  <a:gd name="connsiteX11" fmla="*/ 223838 w 247650"/>
                  <a:gd name="connsiteY11" fmla="*/ 157163 h 152400"/>
                  <a:gd name="connsiteX12" fmla="*/ 223838 w 247650"/>
                  <a:gd name="connsiteY12" fmla="*/ 157163 h 152400"/>
                  <a:gd name="connsiteX13" fmla="*/ 249555 w 247650"/>
                  <a:gd name="connsiteY13" fmla="*/ 1285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7650" h="152400">
                    <a:moveTo>
                      <a:pt x="249555" y="128588"/>
                    </a:moveTo>
                    <a:cubicBezTo>
                      <a:pt x="249555" y="112395"/>
                      <a:pt x="236220" y="99060"/>
                      <a:pt x="220980" y="99060"/>
                    </a:cubicBezTo>
                    <a:cubicBezTo>
                      <a:pt x="220027" y="99060"/>
                      <a:pt x="219075" y="99060"/>
                      <a:pt x="217170" y="99060"/>
                    </a:cubicBezTo>
                    <a:cubicBezTo>
                      <a:pt x="219075" y="92393"/>
                      <a:pt x="220027" y="85725"/>
                      <a:pt x="220027" y="78105"/>
                    </a:cubicBezTo>
                    <a:cubicBezTo>
                      <a:pt x="220027" y="35243"/>
                      <a:pt x="185738" y="0"/>
                      <a:pt x="142875" y="0"/>
                    </a:cubicBezTo>
                    <a:cubicBezTo>
                      <a:pt x="108585" y="0"/>
                      <a:pt x="80010" y="21908"/>
                      <a:pt x="69533" y="53340"/>
                    </a:cubicBezTo>
                    <a:cubicBezTo>
                      <a:pt x="63817" y="51435"/>
                      <a:pt x="58102" y="50483"/>
                      <a:pt x="52388" y="50483"/>
                    </a:cubicBezTo>
                    <a:cubicBezTo>
                      <a:pt x="22860" y="50483"/>
                      <a:pt x="0" y="74295"/>
                      <a:pt x="0" y="103823"/>
                    </a:cubicBezTo>
                    <a:cubicBezTo>
                      <a:pt x="0" y="133350"/>
                      <a:pt x="23813" y="157163"/>
                      <a:pt x="52388" y="157163"/>
                    </a:cubicBezTo>
                    <a:lnTo>
                      <a:pt x="52388" y="157163"/>
                    </a:lnTo>
                    <a:lnTo>
                      <a:pt x="52388" y="157163"/>
                    </a:lnTo>
                    <a:lnTo>
                      <a:pt x="223838" y="157163"/>
                    </a:lnTo>
                    <a:lnTo>
                      <a:pt x="223838" y="157163"/>
                    </a:lnTo>
                    <a:cubicBezTo>
                      <a:pt x="238125" y="156210"/>
                      <a:pt x="249555" y="143827"/>
                      <a:pt x="249555" y="128588"/>
                    </a:cubicBezTo>
                  </a:path>
                </a:pathLst>
              </a:custGeom>
              <a:noFill/>
              <a:ln w="6350" cap="flat">
                <a:solidFill>
                  <a:schemeClr val="tx1"/>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500" name="Group 499">
              <a:extLst>
                <a:ext uri="{FF2B5EF4-FFF2-40B4-BE49-F238E27FC236}">
                  <a16:creationId xmlns:a16="http://schemas.microsoft.com/office/drawing/2014/main" id="{21381D9F-1502-4FF1-ACF0-43723FE50074}"/>
                </a:ext>
              </a:extLst>
            </p:cNvPr>
            <p:cNvGrpSpPr/>
            <p:nvPr/>
          </p:nvGrpSpPr>
          <p:grpSpPr>
            <a:xfrm>
              <a:off x="10286555" y="1258776"/>
              <a:ext cx="332121" cy="316352"/>
              <a:chOff x="-955200" y="-2410190"/>
              <a:chExt cx="1876425" cy="1866900"/>
            </a:xfrm>
            <a:solidFill>
              <a:schemeClr val="tx1"/>
            </a:solidFill>
          </p:grpSpPr>
          <p:sp>
            <p:nvSpPr>
              <p:cNvPr id="501" name="Freeform: Shape 500">
                <a:extLst>
                  <a:ext uri="{FF2B5EF4-FFF2-40B4-BE49-F238E27FC236}">
                    <a16:creationId xmlns:a16="http://schemas.microsoft.com/office/drawing/2014/main" id="{71945186-00C5-4E92-A881-B583D585058A}"/>
                  </a:ext>
                </a:extLst>
              </p:cNvPr>
              <p:cNvSpPr/>
              <p:nvPr/>
            </p:nvSpPr>
            <p:spPr>
              <a:xfrm>
                <a:off x="-955200" y="-2410190"/>
                <a:ext cx="1876425" cy="1866900"/>
              </a:xfrm>
              <a:custGeom>
                <a:avLst/>
                <a:gdLst>
                  <a:gd name="connsiteX0" fmla="*/ 1434336 w 1876425"/>
                  <a:gd name="connsiteY0" fmla="*/ 1586865 h 1866900"/>
                  <a:gd name="connsiteX1" fmla="*/ 938084 w 1876425"/>
                  <a:gd name="connsiteY1" fmla="*/ 1755457 h 1866900"/>
                  <a:gd name="connsiteX2" fmla="*/ 288478 w 1876425"/>
                  <a:gd name="connsiteY2" fmla="*/ 1432560 h 1866900"/>
                  <a:gd name="connsiteX3" fmla="*/ 441831 w 1876425"/>
                  <a:gd name="connsiteY3" fmla="*/ 291465 h 1866900"/>
                  <a:gd name="connsiteX4" fmla="*/ 938084 w 1876425"/>
                  <a:gd name="connsiteY4" fmla="*/ 122872 h 1866900"/>
                  <a:gd name="connsiteX5" fmla="*/ 1587689 w 1876425"/>
                  <a:gd name="connsiteY5" fmla="*/ 445770 h 1866900"/>
                  <a:gd name="connsiteX6" fmla="*/ 1434336 w 1876425"/>
                  <a:gd name="connsiteY6" fmla="*/ 1586865 h 1866900"/>
                  <a:gd name="connsiteX7" fmla="*/ 1682939 w 1876425"/>
                  <a:gd name="connsiteY7" fmla="*/ 366713 h 1866900"/>
                  <a:gd name="connsiteX8" fmla="*/ 939036 w 1876425"/>
                  <a:gd name="connsiteY8" fmla="*/ 0 h 1866900"/>
                  <a:gd name="connsiteX9" fmla="*/ 368488 w 1876425"/>
                  <a:gd name="connsiteY9" fmla="*/ 193358 h 1866900"/>
                  <a:gd name="connsiteX10" fmla="*/ 195134 w 1876425"/>
                  <a:gd name="connsiteY10" fmla="*/ 1507807 h 1866900"/>
                  <a:gd name="connsiteX11" fmla="*/ 939036 w 1876425"/>
                  <a:gd name="connsiteY11" fmla="*/ 1874520 h 1866900"/>
                  <a:gd name="connsiteX12" fmla="*/ 1509584 w 1876425"/>
                  <a:gd name="connsiteY12" fmla="*/ 1681163 h 1866900"/>
                  <a:gd name="connsiteX13" fmla="*/ 1682939 w 1876425"/>
                  <a:gd name="connsiteY13" fmla="*/ 366713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6425" h="1866900">
                    <a:moveTo>
                      <a:pt x="1434336" y="1586865"/>
                    </a:moveTo>
                    <a:cubicBezTo>
                      <a:pt x="1285746" y="1701165"/>
                      <a:pt x="1111438" y="1755457"/>
                      <a:pt x="938084" y="1755457"/>
                    </a:cubicBezTo>
                    <a:cubicBezTo>
                      <a:pt x="690434" y="1755457"/>
                      <a:pt x="452309" y="1645920"/>
                      <a:pt x="288478" y="1432560"/>
                    </a:cubicBezTo>
                    <a:cubicBezTo>
                      <a:pt x="16063" y="1075373"/>
                      <a:pt x="84643" y="564832"/>
                      <a:pt x="441831" y="291465"/>
                    </a:cubicBezTo>
                    <a:cubicBezTo>
                      <a:pt x="590421" y="177165"/>
                      <a:pt x="764728" y="122872"/>
                      <a:pt x="938084" y="122872"/>
                    </a:cubicBezTo>
                    <a:cubicBezTo>
                      <a:pt x="1185734" y="122872"/>
                      <a:pt x="1423859" y="232410"/>
                      <a:pt x="1587689" y="445770"/>
                    </a:cubicBezTo>
                    <a:cubicBezTo>
                      <a:pt x="1861056" y="802957"/>
                      <a:pt x="1791523" y="1314450"/>
                      <a:pt x="1434336" y="1586865"/>
                    </a:cubicBezTo>
                    <a:close/>
                    <a:moveTo>
                      <a:pt x="1682939" y="366713"/>
                    </a:moveTo>
                    <a:cubicBezTo>
                      <a:pt x="1499106" y="123825"/>
                      <a:pt x="1216213" y="0"/>
                      <a:pt x="939036" y="0"/>
                    </a:cubicBezTo>
                    <a:cubicBezTo>
                      <a:pt x="740916" y="0"/>
                      <a:pt x="537081" y="64770"/>
                      <a:pt x="368488" y="193358"/>
                    </a:cubicBezTo>
                    <a:cubicBezTo>
                      <a:pt x="-42991" y="510540"/>
                      <a:pt x="-123002" y="1096328"/>
                      <a:pt x="195134" y="1507807"/>
                    </a:cubicBezTo>
                    <a:cubicBezTo>
                      <a:pt x="378966" y="1750695"/>
                      <a:pt x="656144" y="1874520"/>
                      <a:pt x="939036" y="1874520"/>
                    </a:cubicBezTo>
                    <a:cubicBezTo>
                      <a:pt x="1137156" y="1874520"/>
                      <a:pt x="1340991" y="1809750"/>
                      <a:pt x="1509584" y="1681163"/>
                    </a:cubicBezTo>
                    <a:cubicBezTo>
                      <a:pt x="1921064" y="1368743"/>
                      <a:pt x="2000121" y="778193"/>
                      <a:pt x="1682939" y="366713"/>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02" name="Freeform: Shape 501">
                <a:extLst>
                  <a:ext uri="{FF2B5EF4-FFF2-40B4-BE49-F238E27FC236}">
                    <a16:creationId xmlns:a16="http://schemas.microsoft.com/office/drawing/2014/main" id="{8FDD7D78-ED75-41FC-ACD0-4C93BEE53F10}"/>
                  </a:ext>
                </a:extLst>
              </p:cNvPr>
              <p:cNvSpPr/>
              <p:nvPr/>
            </p:nvSpPr>
            <p:spPr>
              <a:xfrm>
                <a:off x="-690172" y="-1450705"/>
                <a:ext cx="247650" cy="619125"/>
              </a:xfrm>
              <a:custGeom>
                <a:avLst/>
                <a:gdLst>
                  <a:gd name="connsiteX0" fmla="*/ 248603 w 247650"/>
                  <a:gd name="connsiteY0" fmla="*/ 153352 h 619125"/>
                  <a:gd name="connsiteX1" fmla="*/ 114300 w 247650"/>
                  <a:gd name="connsiteY1" fmla="*/ 0 h 619125"/>
                  <a:gd name="connsiteX2" fmla="*/ 0 w 247650"/>
                  <a:gd name="connsiteY2" fmla="*/ 456247 h 619125"/>
                  <a:gd name="connsiteX3" fmla="*/ 15240 w 247650"/>
                  <a:gd name="connsiteY3" fmla="*/ 485775 h 619125"/>
                  <a:gd name="connsiteX4" fmla="*/ 149543 w 247650"/>
                  <a:gd name="connsiteY4" fmla="*/ 620077 h 619125"/>
                  <a:gd name="connsiteX5" fmla="*/ 248603 w 247650"/>
                  <a:gd name="connsiteY5" fmla="*/ 153352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50" h="619125">
                    <a:moveTo>
                      <a:pt x="248603" y="153352"/>
                    </a:moveTo>
                    <a:cubicBezTo>
                      <a:pt x="194310" y="99060"/>
                      <a:pt x="149543" y="49530"/>
                      <a:pt x="114300" y="0"/>
                    </a:cubicBezTo>
                    <a:cubicBezTo>
                      <a:pt x="35243" y="159067"/>
                      <a:pt x="10478" y="322897"/>
                      <a:pt x="0" y="456247"/>
                    </a:cubicBezTo>
                    <a:cubicBezTo>
                      <a:pt x="9525" y="465772"/>
                      <a:pt x="9525" y="476250"/>
                      <a:pt x="15240" y="485775"/>
                    </a:cubicBezTo>
                    <a:cubicBezTo>
                      <a:pt x="55245" y="535305"/>
                      <a:pt x="104775" y="584835"/>
                      <a:pt x="149543" y="620077"/>
                    </a:cubicBezTo>
                    <a:cubicBezTo>
                      <a:pt x="149543" y="510540"/>
                      <a:pt x="159068" y="331470"/>
                      <a:pt x="248603" y="153352"/>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03" name="Freeform: Shape 502">
                <a:extLst>
                  <a:ext uri="{FF2B5EF4-FFF2-40B4-BE49-F238E27FC236}">
                    <a16:creationId xmlns:a16="http://schemas.microsoft.com/office/drawing/2014/main" id="{009DCAA7-C370-4F1E-8A3E-0468CF0C0786}"/>
                  </a:ext>
                </a:extLst>
              </p:cNvPr>
              <p:cNvSpPr/>
              <p:nvPr/>
            </p:nvSpPr>
            <p:spPr>
              <a:xfrm>
                <a:off x="-491062" y="-1927272"/>
                <a:ext cx="485775" cy="495300"/>
              </a:xfrm>
              <a:custGeom>
                <a:avLst/>
                <a:gdLst>
                  <a:gd name="connsiteX0" fmla="*/ 338138 w 485775"/>
                  <a:gd name="connsiteY0" fmla="*/ 0 h 495300"/>
                  <a:gd name="connsiteX1" fmla="*/ 109538 w 485775"/>
                  <a:gd name="connsiteY1" fmla="*/ 198120 h 495300"/>
                  <a:gd name="connsiteX2" fmla="*/ 0 w 485775"/>
                  <a:gd name="connsiteY2" fmla="*/ 332422 h 495300"/>
                  <a:gd name="connsiteX3" fmla="*/ 128588 w 485775"/>
                  <a:gd name="connsiteY3" fmla="*/ 496253 h 495300"/>
                  <a:gd name="connsiteX4" fmla="*/ 277178 w 485775"/>
                  <a:gd name="connsiteY4" fmla="*/ 327660 h 495300"/>
                  <a:gd name="connsiteX5" fmla="*/ 490538 w 485775"/>
                  <a:gd name="connsiteY5" fmla="*/ 154305 h 495300"/>
                  <a:gd name="connsiteX6" fmla="*/ 338138 w 485775"/>
                  <a:gd name="connsiteY6"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775" h="495300">
                    <a:moveTo>
                      <a:pt x="338138" y="0"/>
                    </a:moveTo>
                    <a:cubicBezTo>
                      <a:pt x="263843" y="49530"/>
                      <a:pt x="189547" y="114300"/>
                      <a:pt x="109538" y="198120"/>
                    </a:cubicBezTo>
                    <a:cubicBezTo>
                      <a:pt x="69533" y="242888"/>
                      <a:pt x="30480" y="287655"/>
                      <a:pt x="0" y="332422"/>
                    </a:cubicBezTo>
                    <a:cubicBezTo>
                      <a:pt x="34290" y="386715"/>
                      <a:pt x="74295" y="441960"/>
                      <a:pt x="128588" y="496253"/>
                    </a:cubicBezTo>
                    <a:cubicBezTo>
                      <a:pt x="168593" y="441960"/>
                      <a:pt x="218122" y="381953"/>
                      <a:pt x="277178" y="327660"/>
                    </a:cubicBezTo>
                    <a:cubicBezTo>
                      <a:pt x="351472" y="258128"/>
                      <a:pt x="421005" y="199072"/>
                      <a:pt x="490538" y="154305"/>
                    </a:cubicBezTo>
                    <a:cubicBezTo>
                      <a:pt x="441960" y="104775"/>
                      <a:pt x="387668" y="49530"/>
                      <a:pt x="338138" y="0"/>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04" name="Freeform: Shape 503">
                <a:extLst>
                  <a:ext uri="{FF2B5EF4-FFF2-40B4-BE49-F238E27FC236}">
                    <a16:creationId xmlns:a16="http://schemas.microsoft.com/office/drawing/2014/main" id="{47424ED3-CC76-4EB6-B8F8-4DB9B8892180}"/>
                  </a:ext>
                </a:extLst>
              </p:cNvPr>
              <p:cNvSpPr/>
              <p:nvPr/>
            </p:nvSpPr>
            <p:spPr>
              <a:xfrm>
                <a:off x="-40981" y="-2103474"/>
                <a:ext cx="657225" cy="257175"/>
              </a:xfrm>
              <a:custGeom>
                <a:avLst/>
                <a:gdLst>
                  <a:gd name="connsiteX0" fmla="*/ 665798 w 657225"/>
                  <a:gd name="connsiteY0" fmla="*/ 128260 h 257175"/>
                  <a:gd name="connsiteX1" fmla="*/ 551497 w 657225"/>
                  <a:gd name="connsiteY1" fmla="*/ 9198 h 257175"/>
                  <a:gd name="connsiteX2" fmla="*/ 0 w 657225"/>
                  <a:gd name="connsiteY2" fmla="*/ 112068 h 257175"/>
                  <a:gd name="connsiteX3" fmla="*/ 153353 w 657225"/>
                  <a:gd name="connsiteY3" fmla="*/ 265421 h 257175"/>
                  <a:gd name="connsiteX4" fmla="*/ 665798 w 657225"/>
                  <a:gd name="connsiteY4" fmla="*/ 128260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25" h="257175">
                    <a:moveTo>
                      <a:pt x="665798" y="128260"/>
                    </a:moveTo>
                    <a:cubicBezTo>
                      <a:pt x="631507" y="83493"/>
                      <a:pt x="596265" y="44440"/>
                      <a:pt x="551497" y="9198"/>
                    </a:cubicBezTo>
                    <a:cubicBezTo>
                      <a:pt x="427672" y="-10805"/>
                      <a:pt x="222885" y="-6995"/>
                      <a:pt x="0" y="112068"/>
                    </a:cubicBezTo>
                    <a:cubicBezTo>
                      <a:pt x="49530" y="166360"/>
                      <a:pt x="103822" y="221605"/>
                      <a:pt x="153353" y="265421"/>
                    </a:cubicBezTo>
                    <a:cubicBezTo>
                      <a:pt x="450532" y="102543"/>
                      <a:pt x="665798" y="128260"/>
                      <a:pt x="665798" y="128260"/>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05" name="Freeform: Shape 504">
                <a:extLst>
                  <a:ext uri="{FF2B5EF4-FFF2-40B4-BE49-F238E27FC236}">
                    <a16:creationId xmlns:a16="http://schemas.microsoft.com/office/drawing/2014/main" id="{937081D9-B7BC-49BB-BF5C-A367CDF53F1F}"/>
                  </a:ext>
                </a:extLst>
              </p:cNvPr>
              <p:cNvSpPr/>
              <p:nvPr/>
            </p:nvSpPr>
            <p:spPr>
              <a:xfrm>
                <a:off x="-704212" y="-2048056"/>
                <a:ext cx="209550" cy="590550"/>
              </a:xfrm>
              <a:custGeom>
                <a:avLst/>
                <a:gdLst>
                  <a:gd name="connsiteX0" fmla="*/ 131797 w 209550"/>
                  <a:gd name="connsiteY0" fmla="*/ 590550 h 590550"/>
                  <a:gd name="connsiteX1" fmla="*/ 210855 w 209550"/>
                  <a:gd name="connsiteY1" fmla="*/ 451485 h 590550"/>
                  <a:gd name="connsiteX2" fmla="*/ 101317 w 209550"/>
                  <a:gd name="connsiteY2" fmla="*/ 0 h 590550"/>
                  <a:gd name="connsiteX3" fmla="*/ 11782 w 209550"/>
                  <a:gd name="connsiteY3" fmla="*/ 103823 h 590550"/>
                  <a:gd name="connsiteX4" fmla="*/ 131797 w 209550"/>
                  <a:gd name="connsiteY4" fmla="*/ 590550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590550">
                    <a:moveTo>
                      <a:pt x="131797" y="590550"/>
                    </a:moveTo>
                    <a:cubicBezTo>
                      <a:pt x="156562" y="545783"/>
                      <a:pt x="181327" y="501015"/>
                      <a:pt x="210855" y="451485"/>
                    </a:cubicBezTo>
                    <a:cubicBezTo>
                      <a:pt x="82267" y="247650"/>
                      <a:pt x="87030" y="79058"/>
                      <a:pt x="101317" y="0"/>
                    </a:cubicBezTo>
                    <a:cubicBezTo>
                      <a:pt x="71790" y="34290"/>
                      <a:pt x="36547" y="69533"/>
                      <a:pt x="11782" y="103823"/>
                    </a:cubicBezTo>
                    <a:cubicBezTo>
                      <a:pt x="-12030" y="219075"/>
                      <a:pt x="-12030" y="387667"/>
                      <a:pt x="131797" y="590550"/>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06" name="Freeform: Shape 505">
                <a:extLst>
                  <a:ext uri="{FF2B5EF4-FFF2-40B4-BE49-F238E27FC236}">
                    <a16:creationId xmlns:a16="http://schemas.microsoft.com/office/drawing/2014/main" id="{241ED77E-3CE2-4E51-90B1-3A8D04140832}"/>
                  </a:ext>
                </a:extLst>
              </p:cNvPr>
              <p:cNvSpPr/>
              <p:nvPr/>
            </p:nvSpPr>
            <p:spPr>
              <a:xfrm>
                <a:off x="-438367" y="-1425804"/>
                <a:ext cx="1095375" cy="533400"/>
              </a:xfrm>
              <a:custGeom>
                <a:avLst/>
                <a:gdLst>
                  <a:gd name="connsiteX0" fmla="*/ 232410 w 1095375"/>
                  <a:gd name="connsiteY0" fmla="*/ 139065 h 533400"/>
                  <a:gd name="connsiteX1" fmla="*/ 79057 w 1095375"/>
                  <a:gd name="connsiteY1" fmla="*/ 0 h 533400"/>
                  <a:gd name="connsiteX2" fmla="*/ 0 w 1095375"/>
                  <a:gd name="connsiteY2" fmla="*/ 128588 h 533400"/>
                  <a:gd name="connsiteX3" fmla="*/ 143828 w 1095375"/>
                  <a:gd name="connsiteY3" fmla="*/ 252413 h 533400"/>
                  <a:gd name="connsiteX4" fmla="*/ 997268 w 1095375"/>
                  <a:gd name="connsiteY4" fmla="*/ 540067 h 533400"/>
                  <a:gd name="connsiteX5" fmla="*/ 1101090 w 1095375"/>
                  <a:gd name="connsiteY5" fmla="*/ 411480 h 533400"/>
                  <a:gd name="connsiteX6" fmla="*/ 232410 w 1095375"/>
                  <a:gd name="connsiteY6" fmla="*/ 139065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5" h="533400">
                    <a:moveTo>
                      <a:pt x="232410" y="139065"/>
                    </a:moveTo>
                    <a:cubicBezTo>
                      <a:pt x="172403" y="89535"/>
                      <a:pt x="122872" y="44767"/>
                      <a:pt x="79057" y="0"/>
                    </a:cubicBezTo>
                    <a:cubicBezTo>
                      <a:pt x="49530" y="44767"/>
                      <a:pt x="24765" y="84772"/>
                      <a:pt x="0" y="128588"/>
                    </a:cubicBezTo>
                    <a:cubicBezTo>
                      <a:pt x="40005" y="168592"/>
                      <a:pt x="89535" y="213360"/>
                      <a:pt x="143828" y="252413"/>
                    </a:cubicBezTo>
                    <a:cubicBezTo>
                      <a:pt x="476250" y="515302"/>
                      <a:pt x="808672" y="540067"/>
                      <a:pt x="997268" y="540067"/>
                    </a:cubicBezTo>
                    <a:cubicBezTo>
                      <a:pt x="1006793" y="540067"/>
                      <a:pt x="1066800" y="461010"/>
                      <a:pt x="1101090" y="411480"/>
                    </a:cubicBezTo>
                    <a:cubicBezTo>
                      <a:pt x="1015365" y="431482"/>
                      <a:pt x="658178" y="476250"/>
                      <a:pt x="232410" y="139065"/>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07" name="Freeform: Shape 506">
                <a:extLst>
                  <a:ext uri="{FF2B5EF4-FFF2-40B4-BE49-F238E27FC236}">
                    <a16:creationId xmlns:a16="http://schemas.microsoft.com/office/drawing/2014/main" id="{45CCFC50-61CD-4FB5-9D8C-8B6558E83BD2}"/>
                  </a:ext>
                </a:extLst>
              </p:cNvPr>
              <p:cNvSpPr/>
              <p:nvPr/>
            </p:nvSpPr>
            <p:spPr>
              <a:xfrm>
                <a:off x="-573543" y="-1595528"/>
                <a:ext cx="209550" cy="285750"/>
              </a:xfrm>
              <a:custGeom>
                <a:avLst/>
                <a:gdLst>
                  <a:gd name="connsiteX0" fmla="*/ 0 w 209550"/>
                  <a:gd name="connsiteY0" fmla="*/ 139065 h 285750"/>
                  <a:gd name="connsiteX1" fmla="*/ 134302 w 209550"/>
                  <a:gd name="connsiteY1" fmla="*/ 292418 h 285750"/>
                  <a:gd name="connsiteX2" fmla="*/ 213360 w 209550"/>
                  <a:gd name="connsiteY2" fmla="*/ 163830 h 285750"/>
                  <a:gd name="connsiteX3" fmla="*/ 84772 w 209550"/>
                  <a:gd name="connsiteY3" fmla="*/ 0 h 285750"/>
                  <a:gd name="connsiteX4" fmla="*/ 0 w 209550"/>
                  <a:gd name="connsiteY4" fmla="*/ 13906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285750">
                    <a:moveTo>
                      <a:pt x="0" y="139065"/>
                    </a:moveTo>
                    <a:cubicBezTo>
                      <a:pt x="34290" y="188595"/>
                      <a:pt x="79057" y="242888"/>
                      <a:pt x="134302" y="292418"/>
                    </a:cubicBezTo>
                    <a:cubicBezTo>
                      <a:pt x="154305" y="247650"/>
                      <a:pt x="179070" y="207645"/>
                      <a:pt x="213360" y="163830"/>
                    </a:cubicBezTo>
                    <a:cubicBezTo>
                      <a:pt x="159067" y="109538"/>
                      <a:pt x="119063" y="54293"/>
                      <a:pt x="84772" y="0"/>
                    </a:cubicBezTo>
                    <a:cubicBezTo>
                      <a:pt x="50482" y="49530"/>
                      <a:pt x="24765" y="94297"/>
                      <a:pt x="0" y="139065"/>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08" name="Freeform: Shape 507">
                <a:extLst>
                  <a:ext uri="{FF2B5EF4-FFF2-40B4-BE49-F238E27FC236}">
                    <a16:creationId xmlns:a16="http://schemas.microsoft.com/office/drawing/2014/main" id="{C7AE63FA-C7D9-444A-87F8-900665F64FD3}"/>
                  </a:ext>
                </a:extLst>
              </p:cNvPr>
              <p:cNvSpPr/>
              <p:nvPr/>
            </p:nvSpPr>
            <p:spPr>
              <a:xfrm>
                <a:off x="-800" y="-1841845"/>
                <a:ext cx="771525" cy="647700"/>
              </a:xfrm>
              <a:custGeom>
                <a:avLst/>
                <a:gdLst>
                  <a:gd name="connsiteX0" fmla="*/ 0 w 771525"/>
                  <a:gd name="connsiteY0" fmla="*/ 69532 h 647700"/>
                  <a:gd name="connsiteX1" fmla="*/ 759143 w 771525"/>
                  <a:gd name="connsiteY1" fmla="*/ 655320 h 647700"/>
                  <a:gd name="connsiteX2" fmla="*/ 779145 w 771525"/>
                  <a:gd name="connsiteY2" fmla="*/ 585788 h 647700"/>
                  <a:gd name="connsiteX3" fmla="*/ 109538 w 771525"/>
                  <a:gd name="connsiteY3" fmla="*/ 0 h 647700"/>
                  <a:gd name="connsiteX4" fmla="*/ 0 w 771525"/>
                  <a:gd name="connsiteY4" fmla="*/ 69532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5" h="647700">
                    <a:moveTo>
                      <a:pt x="0" y="69532"/>
                    </a:moveTo>
                    <a:cubicBezTo>
                      <a:pt x="307657" y="352425"/>
                      <a:pt x="664845" y="590550"/>
                      <a:pt x="759143" y="655320"/>
                    </a:cubicBezTo>
                    <a:cubicBezTo>
                      <a:pt x="768668" y="630555"/>
                      <a:pt x="774382" y="610553"/>
                      <a:pt x="779145" y="585788"/>
                    </a:cubicBezTo>
                    <a:cubicBezTo>
                      <a:pt x="680085" y="511493"/>
                      <a:pt x="421957" y="313372"/>
                      <a:pt x="109538" y="0"/>
                    </a:cubicBezTo>
                    <a:cubicBezTo>
                      <a:pt x="79057" y="20003"/>
                      <a:pt x="39053" y="33338"/>
                      <a:pt x="0" y="69532"/>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09" name="Freeform: Shape 508">
                <a:extLst>
                  <a:ext uri="{FF2B5EF4-FFF2-40B4-BE49-F238E27FC236}">
                    <a16:creationId xmlns:a16="http://schemas.microsoft.com/office/drawing/2014/main" id="{6CC339FE-06B2-444B-BF23-558EBA2FAA83}"/>
                  </a:ext>
                </a:extLst>
              </p:cNvPr>
              <p:cNvSpPr/>
              <p:nvPr/>
            </p:nvSpPr>
            <p:spPr>
              <a:xfrm>
                <a:off x="-378845" y="-2250736"/>
                <a:ext cx="342900" cy="323850"/>
              </a:xfrm>
              <a:custGeom>
                <a:avLst/>
                <a:gdLst>
                  <a:gd name="connsiteX0" fmla="*/ 342900 w 342900"/>
                  <a:gd name="connsiteY0" fmla="*/ 257175 h 323850"/>
                  <a:gd name="connsiteX1" fmla="*/ 109538 w 342900"/>
                  <a:gd name="connsiteY1" fmla="*/ 0 h 323850"/>
                  <a:gd name="connsiteX2" fmla="*/ 0 w 342900"/>
                  <a:gd name="connsiteY2" fmla="*/ 44768 h 323850"/>
                  <a:gd name="connsiteX3" fmla="*/ 222885 w 342900"/>
                  <a:gd name="connsiteY3" fmla="*/ 325755 h 323850"/>
                  <a:gd name="connsiteX4" fmla="*/ 342900 w 342900"/>
                  <a:gd name="connsiteY4" fmla="*/ 257175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323850">
                    <a:moveTo>
                      <a:pt x="342900" y="257175"/>
                    </a:moveTo>
                    <a:cubicBezTo>
                      <a:pt x="268605" y="178118"/>
                      <a:pt x="189547" y="89535"/>
                      <a:pt x="109538" y="0"/>
                    </a:cubicBezTo>
                    <a:cubicBezTo>
                      <a:pt x="75247" y="9525"/>
                      <a:pt x="35242" y="24765"/>
                      <a:pt x="0" y="44768"/>
                    </a:cubicBezTo>
                    <a:cubicBezTo>
                      <a:pt x="54292" y="139065"/>
                      <a:pt x="139065" y="236220"/>
                      <a:pt x="222885" y="325755"/>
                    </a:cubicBezTo>
                    <a:cubicBezTo>
                      <a:pt x="268605" y="300990"/>
                      <a:pt x="303847" y="277178"/>
                      <a:pt x="342900" y="257175"/>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10" name="Freeform: Shape 509">
                <a:extLst>
                  <a:ext uri="{FF2B5EF4-FFF2-40B4-BE49-F238E27FC236}">
                    <a16:creationId xmlns:a16="http://schemas.microsoft.com/office/drawing/2014/main" id="{FED58AAC-1B3E-43BC-B1AC-FA69A9B4AF24}"/>
                  </a:ext>
                </a:extLst>
              </p:cNvPr>
              <p:cNvSpPr/>
              <p:nvPr/>
            </p:nvSpPr>
            <p:spPr>
              <a:xfrm>
                <a:off x="-156120" y="-1993821"/>
                <a:ext cx="266700" cy="219075"/>
              </a:xfrm>
              <a:custGeom>
                <a:avLst/>
                <a:gdLst>
                  <a:gd name="connsiteX0" fmla="*/ 120015 w 266700"/>
                  <a:gd name="connsiteY0" fmla="*/ 0 h 219075"/>
                  <a:gd name="connsiteX1" fmla="*/ 0 w 266700"/>
                  <a:gd name="connsiteY1" fmla="*/ 68580 h 219075"/>
                  <a:gd name="connsiteX2" fmla="*/ 155257 w 266700"/>
                  <a:gd name="connsiteY2" fmla="*/ 220980 h 219075"/>
                  <a:gd name="connsiteX3" fmla="*/ 268605 w 266700"/>
                  <a:gd name="connsiteY3" fmla="*/ 156210 h 219075"/>
                  <a:gd name="connsiteX4" fmla="*/ 120015 w 266700"/>
                  <a:gd name="connsiteY4" fmla="*/ 0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219075">
                    <a:moveTo>
                      <a:pt x="120015" y="0"/>
                    </a:moveTo>
                    <a:cubicBezTo>
                      <a:pt x="80010" y="20003"/>
                      <a:pt x="34290" y="39053"/>
                      <a:pt x="0" y="68580"/>
                    </a:cubicBezTo>
                    <a:cubicBezTo>
                      <a:pt x="49530" y="118110"/>
                      <a:pt x="100965" y="171450"/>
                      <a:pt x="155257" y="220980"/>
                    </a:cubicBezTo>
                    <a:cubicBezTo>
                      <a:pt x="195263" y="196215"/>
                      <a:pt x="228600" y="176213"/>
                      <a:pt x="268605" y="156210"/>
                    </a:cubicBezTo>
                    <a:cubicBezTo>
                      <a:pt x="219075" y="107632"/>
                      <a:pt x="174307" y="55245"/>
                      <a:pt x="120015" y="0"/>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11" name="Freeform: Shape 510">
                <a:extLst>
                  <a:ext uri="{FF2B5EF4-FFF2-40B4-BE49-F238E27FC236}">
                    <a16:creationId xmlns:a16="http://schemas.microsoft.com/office/drawing/2014/main" id="{25D110B3-DEB5-4552-A137-0BF6E53F9D6A}"/>
                  </a:ext>
                </a:extLst>
              </p:cNvPr>
              <p:cNvSpPr/>
              <p:nvPr/>
            </p:nvSpPr>
            <p:spPr>
              <a:xfrm>
                <a:off x="293759" y="-1609646"/>
                <a:ext cx="342900" cy="342900"/>
              </a:xfrm>
              <a:custGeom>
                <a:avLst/>
                <a:gdLst>
                  <a:gd name="connsiteX0" fmla="*/ 67488 w 342900"/>
                  <a:gd name="connsiteY0" fmla="*/ 36585 h 342900"/>
                  <a:gd name="connsiteX1" fmla="*/ 33198 w 342900"/>
                  <a:gd name="connsiteY1" fmla="*/ 279472 h 342900"/>
                  <a:gd name="connsiteX2" fmla="*/ 280848 w 342900"/>
                  <a:gd name="connsiteY2" fmla="*/ 313763 h 342900"/>
                  <a:gd name="connsiteX3" fmla="*/ 315138 w 342900"/>
                  <a:gd name="connsiteY3" fmla="*/ 66112 h 342900"/>
                  <a:gd name="connsiteX4" fmla="*/ 67488 w 342900"/>
                  <a:gd name="connsiteY4" fmla="*/ 36585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342900">
                    <a:moveTo>
                      <a:pt x="67488" y="36585"/>
                    </a:moveTo>
                    <a:cubicBezTo>
                      <a:pt x="-6807" y="96592"/>
                      <a:pt x="-22047" y="205177"/>
                      <a:pt x="33198" y="279472"/>
                    </a:cubicBezTo>
                    <a:cubicBezTo>
                      <a:pt x="93205" y="358530"/>
                      <a:pt x="201791" y="369007"/>
                      <a:pt x="280848" y="313763"/>
                    </a:cubicBezTo>
                    <a:cubicBezTo>
                      <a:pt x="355143" y="253755"/>
                      <a:pt x="370383" y="145170"/>
                      <a:pt x="315138" y="66112"/>
                    </a:cubicBezTo>
                    <a:cubicBezTo>
                      <a:pt x="256083" y="-8183"/>
                      <a:pt x="147498" y="-22470"/>
                      <a:pt x="67488" y="36585"/>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12" name="Freeform: Shape 511">
                <a:extLst>
                  <a:ext uri="{FF2B5EF4-FFF2-40B4-BE49-F238E27FC236}">
                    <a16:creationId xmlns:a16="http://schemas.microsoft.com/office/drawing/2014/main" id="{948BDCF0-5D4D-42BB-8E6A-C6326A71949B}"/>
                  </a:ext>
                </a:extLst>
              </p:cNvPr>
              <p:cNvSpPr/>
              <p:nvPr/>
            </p:nvSpPr>
            <p:spPr>
              <a:xfrm>
                <a:off x="-63707" y="-1167982"/>
                <a:ext cx="323850" cy="323850"/>
              </a:xfrm>
              <a:custGeom>
                <a:avLst/>
                <a:gdLst>
                  <a:gd name="connsiteX0" fmla="*/ 63050 w 323850"/>
                  <a:gd name="connsiteY0" fmla="*/ 34569 h 323850"/>
                  <a:gd name="connsiteX1" fmla="*/ 33522 w 323850"/>
                  <a:gd name="connsiteY1" fmla="*/ 263169 h 323850"/>
                  <a:gd name="connsiteX2" fmla="*/ 262122 w 323850"/>
                  <a:gd name="connsiteY2" fmla="*/ 292696 h 323850"/>
                  <a:gd name="connsiteX3" fmla="*/ 291650 w 323850"/>
                  <a:gd name="connsiteY3" fmla="*/ 64096 h 323850"/>
                  <a:gd name="connsiteX4" fmla="*/ 63050 w 323850"/>
                  <a:gd name="connsiteY4" fmla="*/ 34569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323850">
                    <a:moveTo>
                      <a:pt x="63050" y="34569"/>
                    </a:moveTo>
                    <a:cubicBezTo>
                      <a:pt x="-6483" y="88861"/>
                      <a:pt x="-21723" y="193636"/>
                      <a:pt x="33522" y="263169"/>
                    </a:cubicBezTo>
                    <a:cubicBezTo>
                      <a:pt x="87815" y="332701"/>
                      <a:pt x="192590" y="347942"/>
                      <a:pt x="262122" y="292696"/>
                    </a:cubicBezTo>
                    <a:cubicBezTo>
                      <a:pt x="331655" y="238404"/>
                      <a:pt x="346894" y="139344"/>
                      <a:pt x="291650" y="64096"/>
                    </a:cubicBezTo>
                    <a:cubicBezTo>
                      <a:pt x="237357" y="-10199"/>
                      <a:pt x="137344" y="-19724"/>
                      <a:pt x="63050" y="34569"/>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13" name="Freeform: Shape 512">
                <a:extLst>
                  <a:ext uri="{FF2B5EF4-FFF2-40B4-BE49-F238E27FC236}">
                    <a16:creationId xmlns:a16="http://schemas.microsoft.com/office/drawing/2014/main" id="{77F7CDA3-AD08-4CF9-AF91-5166C00BA821}"/>
                  </a:ext>
                </a:extLst>
              </p:cNvPr>
              <p:cNvSpPr/>
              <p:nvPr/>
            </p:nvSpPr>
            <p:spPr>
              <a:xfrm>
                <a:off x="-704701" y="-1702292"/>
                <a:ext cx="495300" cy="495300"/>
              </a:xfrm>
              <a:custGeom>
                <a:avLst/>
                <a:gdLst>
                  <a:gd name="connsiteX0" fmla="*/ 96861 w 495300"/>
                  <a:gd name="connsiteY0" fmla="*/ 52498 h 495300"/>
                  <a:gd name="connsiteX1" fmla="*/ 52093 w 495300"/>
                  <a:gd name="connsiteY1" fmla="*/ 400160 h 495300"/>
                  <a:gd name="connsiteX2" fmla="*/ 399755 w 495300"/>
                  <a:gd name="connsiteY2" fmla="*/ 444928 h 495300"/>
                  <a:gd name="connsiteX3" fmla="*/ 444523 w 495300"/>
                  <a:gd name="connsiteY3" fmla="*/ 97265 h 495300"/>
                  <a:gd name="connsiteX4" fmla="*/ 96861 w 495300"/>
                  <a:gd name="connsiteY4" fmla="*/ 52498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495300">
                    <a:moveTo>
                      <a:pt x="96861" y="52498"/>
                    </a:moveTo>
                    <a:cubicBezTo>
                      <a:pt x="-12677" y="137270"/>
                      <a:pt x="-31727" y="290623"/>
                      <a:pt x="52093" y="400160"/>
                    </a:cubicBezTo>
                    <a:cubicBezTo>
                      <a:pt x="136865" y="509698"/>
                      <a:pt x="290218" y="528748"/>
                      <a:pt x="399755" y="444928"/>
                    </a:cubicBezTo>
                    <a:cubicBezTo>
                      <a:pt x="509293" y="361108"/>
                      <a:pt x="528343" y="206803"/>
                      <a:pt x="444523" y="97265"/>
                    </a:cubicBezTo>
                    <a:cubicBezTo>
                      <a:pt x="359751" y="-12272"/>
                      <a:pt x="200683" y="-32275"/>
                      <a:pt x="96861" y="52498"/>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514" name="Group 513">
              <a:extLst>
                <a:ext uri="{FF2B5EF4-FFF2-40B4-BE49-F238E27FC236}">
                  <a16:creationId xmlns:a16="http://schemas.microsoft.com/office/drawing/2014/main" id="{81F54708-B7F9-439B-B3C2-CD2BE2362463}"/>
                </a:ext>
              </a:extLst>
            </p:cNvPr>
            <p:cNvGrpSpPr/>
            <p:nvPr/>
          </p:nvGrpSpPr>
          <p:grpSpPr>
            <a:xfrm>
              <a:off x="11172064" y="1269823"/>
              <a:ext cx="305304" cy="305304"/>
              <a:chOff x="5981700" y="3314700"/>
              <a:chExt cx="228600" cy="228600"/>
            </a:xfrm>
          </p:grpSpPr>
          <p:sp>
            <p:nvSpPr>
              <p:cNvPr id="515" name="Freeform: Shape 514">
                <a:extLst>
                  <a:ext uri="{FF2B5EF4-FFF2-40B4-BE49-F238E27FC236}">
                    <a16:creationId xmlns:a16="http://schemas.microsoft.com/office/drawing/2014/main" id="{2648C9A3-D4A7-4C31-871C-C97FF26041E2}"/>
                  </a:ext>
                </a:extLst>
              </p:cNvPr>
              <p:cNvSpPr/>
              <p:nvPr/>
            </p:nvSpPr>
            <p:spPr>
              <a:xfrm>
                <a:off x="6019800" y="3352800"/>
                <a:ext cx="142875" cy="142875"/>
              </a:xfrm>
              <a:custGeom>
                <a:avLst/>
                <a:gdLst>
                  <a:gd name="connsiteX0" fmla="*/ 39500 w 142875"/>
                  <a:gd name="connsiteY0" fmla="*/ 142970 h 142875"/>
                  <a:gd name="connsiteX1" fmla="*/ 95307 w 142875"/>
                  <a:gd name="connsiteY1" fmla="*/ 95307 h 142875"/>
                  <a:gd name="connsiteX2" fmla="*/ 143008 w 142875"/>
                  <a:gd name="connsiteY2" fmla="*/ 39557 h 142875"/>
                  <a:gd name="connsiteX3" fmla="*/ 76200 w 142875"/>
                  <a:gd name="connsiteY3" fmla="*/ 0 h 142875"/>
                  <a:gd name="connsiteX4" fmla="*/ 0 w 142875"/>
                  <a:gd name="connsiteY4" fmla="*/ 76200 h 142875"/>
                  <a:gd name="connsiteX5" fmla="*/ 39500 w 142875"/>
                  <a:gd name="connsiteY5" fmla="*/ 14297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142875">
                    <a:moveTo>
                      <a:pt x="39500" y="142970"/>
                    </a:moveTo>
                    <a:cubicBezTo>
                      <a:pt x="55978" y="131359"/>
                      <a:pt x="74895" y="115719"/>
                      <a:pt x="95307" y="95307"/>
                    </a:cubicBezTo>
                    <a:cubicBezTo>
                      <a:pt x="116272" y="74343"/>
                      <a:pt x="131683" y="55616"/>
                      <a:pt x="143008" y="39557"/>
                    </a:cubicBezTo>
                    <a:cubicBezTo>
                      <a:pt x="130054" y="15983"/>
                      <a:pt x="105004" y="0"/>
                      <a:pt x="76200" y="0"/>
                    </a:cubicBezTo>
                    <a:cubicBezTo>
                      <a:pt x="34119" y="0"/>
                      <a:pt x="0" y="34119"/>
                      <a:pt x="0" y="76200"/>
                    </a:cubicBezTo>
                    <a:cubicBezTo>
                      <a:pt x="0" y="104975"/>
                      <a:pt x="15954" y="130007"/>
                      <a:pt x="39500" y="142970"/>
                    </a:cubicBezTo>
                    <a:close/>
                  </a:path>
                </a:pathLst>
              </a:custGeom>
              <a:solidFill>
                <a:schemeClr val="accent5"/>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16" name="Freeform: Shape 515">
                <a:extLst>
                  <a:ext uri="{FF2B5EF4-FFF2-40B4-BE49-F238E27FC236}">
                    <a16:creationId xmlns:a16="http://schemas.microsoft.com/office/drawing/2014/main" id="{1B01B369-9C97-4B6D-B002-D10B66572C3E}"/>
                  </a:ext>
                </a:extLst>
              </p:cNvPr>
              <p:cNvSpPr/>
              <p:nvPr/>
            </p:nvSpPr>
            <p:spPr>
              <a:xfrm>
                <a:off x="6094181" y="3427181"/>
                <a:ext cx="76200" cy="76200"/>
              </a:xfrm>
              <a:custGeom>
                <a:avLst/>
                <a:gdLst>
                  <a:gd name="connsiteX0" fmla="*/ 41129 w 76200"/>
                  <a:gd name="connsiteY0" fmla="*/ 41129 h 76200"/>
                  <a:gd name="connsiteX1" fmla="*/ 0 w 76200"/>
                  <a:gd name="connsiteY1" fmla="*/ 77924 h 76200"/>
                  <a:gd name="connsiteX2" fmla="*/ 1819 w 76200"/>
                  <a:gd name="connsiteY2" fmla="*/ 78019 h 76200"/>
                  <a:gd name="connsiteX3" fmla="*/ 78019 w 76200"/>
                  <a:gd name="connsiteY3" fmla="*/ 1819 h 76200"/>
                  <a:gd name="connsiteX4" fmla="*/ 77924 w 76200"/>
                  <a:gd name="connsiteY4" fmla="*/ 0 h 76200"/>
                  <a:gd name="connsiteX5" fmla="*/ 41129 w 76200"/>
                  <a:gd name="connsiteY5" fmla="*/ 411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76200">
                    <a:moveTo>
                      <a:pt x="41129" y="41129"/>
                    </a:moveTo>
                    <a:cubicBezTo>
                      <a:pt x="27508" y="54740"/>
                      <a:pt x="13621" y="67085"/>
                      <a:pt x="0" y="77924"/>
                    </a:cubicBezTo>
                    <a:cubicBezTo>
                      <a:pt x="610" y="77943"/>
                      <a:pt x="1210" y="78019"/>
                      <a:pt x="1819" y="78019"/>
                    </a:cubicBezTo>
                    <a:cubicBezTo>
                      <a:pt x="43901" y="78019"/>
                      <a:pt x="78019" y="43901"/>
                      <a:pt x="78019" y="1819"/>
                    </a:cubicBezTo>
                    <a:cubicBezTo>
                      <a:pt x="78019" y="1200"/>
                      <a:pt x="77943" y="610"/>
                      <a:pt x="77924" y="0"/>
                    </a:cubicBezTo>
                    <a:cubicBezTo>
                      <a:pt x="66780" y="13973"/>
                      <a:pt x="54331" y="27927"/>
                      <a:pt x="41129" y="41129"/>
                    </a:cubicBezTo>
                    <a:close/>
                  </a:path>
                </a:pathLst>
              </a:custGeom>
              <a:solidFill>
                <a:srgbClr val="B8D432"/>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17" name="Freeform: Shape 516">
                <a:extLst>
                  <a:ext uri="{FF2B5EF4-FFF2-40B4-BE49-F238E27FC236}">
                    <a16:creationId xmlns:a16="http://schemas.microsoft.com/office/drawing/2014/main" id="{1AF32C89-5FE8-43D3-A4CE-2AC56180DF4E}"/>
                  </a:ext>
                </a:extLst>
              </p:cNvPr>
              <p:cNvSpPr/>
              <p:nvPr/>
            </p:nvSpPr>
            <p:spPr>
              <a:xfrm>
                <a:off x="5982482" y="3315452"/>
                <a:ext cx="219075" cy="219075"/>
              </a:xfrm>
              <a:custGeom>
                <a:avLst/>
                <a:gdLst>
                  <a:gd name="connsiteX0" fmla="*/ 222265 w 219075"/>
                  <a:gd name="connsiteY0" fmla="*/ 4801 h 219075"/>
                  <a:gd name="connsiteX1" fmla="*/ 208349 w 219075"/>
                  <a:gd name="connsiteY1" fmla="*/ 0 h 219075"/>
                  <a:gd name="connsiteX2" fmla="*/ 138702 w 219075"/>
                  <a:gd name="connsiteY2" fmla="*/ 31699 h 219075"/>
                  <a:gd name="connsiteX3" fmla="*/ 149494 w 219075"/>
                  <a:gd name="connsiteY3" fmla="*/ 35824 h 219075"/>
                  <a:gd name="connsiteX4" fmla="*/ 208359 w 219075"/>
                  <a:gd name="connsiteY4" fmla="*/ 9525 h 219075"/>
                  <a:gd name="connsiteX5" fmla="*/ 215540 w 219075"/>
                  <a:gd name="connsiteY5" fmla="*/ 11535 h 219075"/>
                  <a:gd name="connsiteX6" fmla="*/ 139369 w 219075"/>
                  <a:gd name="connsiteY6" fmla="*/ 139379 h 219075"/>
                  <a:gd name="connsiteX7" fmla="*/ 18706 w 219075"/>
                  <a:gd name="connsiteY7" fmla="*/ 217561 h 219075"/>
                  <a:gd name="connsiteX8" fmla="*/ 11525 w 219075"/>
                  <a:gd name="connsiteY8" fmla="*/ 215551 h 219075"/>
                  <a:gd name="connsiteX9" fmla="*/ 35737 w 219075"/>
                  <a:gd name="connsiteY9" fmla="*/ 149362 h 219075"/>
                  <a:gd name="connsiteX10" fmla="*/ 31689 w 219075"/>
                  <a:gd name="connsiteY10" fmla="*/ 138713 h 219075"/>
                  <a:gd name="connsiteX11" fmla="*/ 4790 w 219075"/>
                  <a:gd name="connsiteY11" fmla="*/ 222285 h 219075"/>
                  <a:gd name="connsiteX12" fmla="*/ 18706 w 219075"/>
                  <a:gd name="connsiteY12" fmla="*/ 227086 h 219075"/>
                  <a:gd name="connsiteX13" fmla="*/ 146103 w 219075"/>
                  <a:gd name="connsiteY13" fmla="*/ 146114 h 219075"/>
                  <a:gd name="connsiteX14" fmla="*/ 222265 w 219075"/>
                  <a:gd name="connsiteY14" fmla="*/ 4801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075" h="219075">
                    <a:moveTo>
                      <a:pt x="222265" y="4801"/>
                    </a:moveTo>
                    <a:cubicBezTo>
                      <a:pt x="219008" y="1543"/>
                      <a:pt x="214274" y="0"/>
                      <a:pt x="208349" y="0"/>
                    </a:cubicBezTo>
                    <a:cubicBezTo>
                      <a:pt x="192128" y="0"/>
                      <a:pt x="166934" y="11668"/>
                      <a:pt x="138702" y="31699"/>
                    </a:cubicBezTo>
                    <a:cubicBezTo>
                      <a:pt x="142408" y="32852"/>
                      <a:pt x="146018" y="34195"/>
                      <a:pt x="149494" y="35824"/>
                    </a:cubicBezTo>
                    <a:cubicBezTo>
                      <a:pt x="175040" y="18479"/>
                      <a:pt x="196205" y="9525"/>
                      <a:pt x="208359" y="9525"/>
                    </a:cubicBezTo>
                    <a:cubicBezTo>
                      <a:pt x="210711" y="9525"/>
                      <a:pt x="213874" y="9877"/>
                      <a:pt x="215540" y="11535"/>
                    </a:cubicBezTo>
                    <a:cubicBezTo>
                      <a:pt x="224561" y="20555"/>
                      <a:pt x="206339" y="72409"/>
                      <a:pt x="139369" y="139379"/>
                    </a:cubicBezTo>
                    <a:cubicBezTo>
                      <a:pt x="88039" y="190710"/>
                      <a:pt x="39814" y="217561"/>
                      <a:pt x="18706" y="217561"/>
                    </a:cubicBezTo>
                    <a:cubicBezTo>
                      <a:pt x="16344" y="217561"/>
                      <a:pt x="13191" y="217208"/>
                      <a:pt x="11525" y="215551"/>
                    </a:cubicBezTo>
                    <a:cubicBezTo>
                      <a:pt x="5562" y="209588"/>
                      <a:pt x="11629" y="184804"/>
                      <a:pt x="35737" y="149362"/>
                    </a:cubicBezTo>
                    <a:cubicBezTo>
                      <a:pt x="34146" y="145933"/>
                      <a:pt x="32822" y="142370"/>
                      <a:pt x="31689" y="138713"/>
                    </a:cubicBezTo>
                    <a:cubicBezTo>
                      <a:pt x="4333" y="177260"/>
                      <a:pt x="-7364" y="210122"/>
                      <a:pt x="4790" y="222285"/>
                    </a:cubicBezTo>
                    <a:cubicBezTo>
                      <a:pt x="8048" y="225542"/>
                      <a:pt x="12782" y="227086"/>
                      <a:pt x="18706" y="227086"/>
                    </a:cubicBezTo>
                    <a:cubicBezTo>
                      <a:pt x="45557" y="227086"/>
                      <a:pt x="96907" y="195301"/>
                      <a:pt x="146103" y="146114"/>
                    </a:cubicBezTo>
                    <a:cubicBezTo>
                      <a:pt x="206149" y="86058"/>
                      <a:pt x="240248" y="22793"/>
                      <a:pt x="222265" y="4801"/>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18" name="Freeform: Shape 517">
                <a:extLst>
                  <a:ext uri="{FF2B5EF4-FFF2-40B4-BE49-F238E27FC236}">
                    <a16:creationId xmlns:a16="http://schemas.microsoft.com/office/drawing/2014/main" id="{C2050785-E11D-48CA-A865-2A2C7AF842D6}"/>
                  </a:ext>
                </a:extLst>
              </p:cNvPr>
              <p:cNvSpPr/>
              <p:nvPr/>
            </p:nvSpPr>
            <p:spPr>
              <a:xfrm>
                <a:off x="5981700" y="3314700"/>
                <a:ext cx="76200" cy="76200"/>
              </a:xfrm>
              <a:custGeom>
                <a:avLst/>
                <a:gdLst>
                  <a:gd name="connsiteX0" fmla="*/ 38100 w 76200"/>
                  <a:gd name="connsiteY0" fmla="*/ 0 h 76200"/>
                  <a:gd name="connsiteX1" fmla="*/ 0 w 76200"/>
                  <a:gd name="connsiteY1" fmla="*/ 38100 h 76200"/>
                  <a:gd name="connsiteX2" fmla="*/ 38100 w 76200"/>
                  <a:gd name="connsiteY2" fmla="*/ 76200 h 76200"/>
                  <a:gd name="connsiteX3" fmla="*/ 76200 w 76200"/>
                  <a:gd name="connsiteY3" fmla="*/ 38100 h 76200"/>
                  <a:gd name="connsiteX4" fmla="*/ 38100 w 76200"/>
                  <a:gd name="connsiteY4" fmla="*/ 0 h 76200"/>
                  <a:gd name="connsiteX5" fmla="*/ 38100 w 76200"/>
                  <a:gd name="connsiteY5"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76200">
                    <a:moveTo>
                      <a:pt x="38100" y="0"/>
                    </a:moveTo>
                    <a:cubicBezTo>
                      <a:pt x="38100" y="21041"/>
                      <a:pt x="21041" y="38100"/>
                      <a:pt x="0" y="38100"/>
                    </a:cubicBezTo>
                    <a:cubicBezTo>
                      <a:pt x="21041" y="38100"/>
                      <a:pt x="38100" y="55159"/>
                      <a:pt x="38100" y="76200"/>
                    </a:cubicBezTo>
                    <a:cubicBezTo>
                      <a:pt x="38100" y="55159"/>
                      <a:pt x="55159" y="38100"/>
                      <a:pt x="76200" y="38100"/>
                    </a:cubicBezTo>
                    <a:cubicBezTo>
                      <a:pt x="55159" y="38100"/>
                      <a:pt x="38100" y="21041"/>
                      <a:pt x="38100" y="0"/>
                    </a:cubicBezTo>
                    <a:lnTo>
                      <a:pt x="38100" y="0"/>
                    </a:ln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19" name="Freeform: Shape 518">
                <a:extLst>
                  <a:ext uri="{FF2B5EF4-FFF2-40B4-BE49-F238E27FC236}">
                    <a16:creationId xmlns:a16="http://schemas.microsoft.com/office/drawing/2014/main" id="{C11AC4E5-ED33-4AF6-A24F-C5EF3FE6DF25}"/>
                  </a:ext>
                </a:extLst>
              </p:cNvPr>
              <p:cNvSpPr/>
              <p:nvPr/>
            </p:nvSpPr>
            <p:spPr>
              <a:xfrm>
                <a:off x="6153150" y="3486150"/>
                <a:ext cx="57150" cy="57150"/>
              </a:xfrm>
              <a:custGeom>
                <a:avLst/>
                <a:gdLst>
                  <a:gd name="connsiteX0" fmla="*/ 28575 w 57150"/>
                  <a:gd name="connsiteY0" fmla="*/ 0 h 57150"/>
                  <a:gd name="connsiteX1" fmla="*/ 0 w 57150"/>
                  <a:gd name="connsiteY1" fmla="*/ 28575 h 57150"/>
                  <a:gd name="connsiteX2" fmla="*/ 28575 w 57150"/>
                  <a:gd name="connsiteY2" fmla="*/ 57150 h 57150"/>
                  <a:gd name="connsiteX3" fmla="*/ 57150 w 57150"/>
                  <a:gd name="connsiteY3" fmla="*/ 28575 h 57150"/>
                  <a:gd name="connsiteX4" fmla="*/ 28575 w 57150"/>
                  <a:gd name="connsiteY4" fmla="*/ 0 h 57150"/>
                  <a:gd name="connsiteX5" fmla="*/ 28575 w 57150"/>
                  <a:gd name="connsiteY5"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57150">
                    <a:moveTo>
                      <a:pt x="28575" y="0"/>
                    </a:moveTo>
                    <a:cubicBezTo>
                      <a:pt x="28575" y="15783"/>
                      <a:pt x="15783" y="28575"/>
                      <a:pt x="0" y="28575"/>
                    </a:cubicBezTo>
                    <a:cubicBezTo>
                      <a:pt x="15783" y="28575"/>
                      <a:pt x="28575" y="41367"/>
                      <a:pt x="28575" y="57150"/>
                    </a:cubicBezTo>
                    <a:cubicBezTo>
                      <a:pt x="28575" y="41367"/>
                      <a:pt x="41367" y="28575"/>
                      <a:pt x="57150" y="28575"/>
                    </a:cubicBezTo>
                    <a:cubicBezTo>
                      <a:pt x="41367" y="28575"/>
                      <a:pt x="28575" y="15783"/>
                      <a:pt x="28575" y="0"/>
                    </a:cubicBezTo>
                    <a:lnTo>
                      <a:pt x="28575" y="0"/>
                    </a:ln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20" name="Freeform: Shape 519">
                <a:extLst>
                  <a:ext uri="{FF2B5EF4-FFF2-40B4-BE49-F238E27FC236}">
                    <a16:creationId xmlns:a16="http://schemas.microsoft.com/office/drawing/2014/main" id="{15B4B080-71EB-46C7-BB75-3425DEABC13B}"/>
                  </a:ext>
                </a:extLst>
              </p:cNvPr>
              <p:cNvSpPr/>
              <p:nvPr/>
            </p:nvSpPr>
            <p:spPr>
              <a:xfrm>
                <a:off x="6019800" y="3414713"/>
                <a:ext cx="57150" cy="66675"/>
              </a:xfrm>
              <a:custGeom>
                <a:avLst/>
                <a:gdLst>
                  <a:gd name="connsiteX0" fmla="*/ 44186 w 57150"/>
                  <a:gd name="connsiteY0" fmla="*/ 25660 h 66675"/>
                  <a:gd name="connsiteX1" fmla="*/ 41072 w 57150"/>
                  <a:gd name="connsiteY1" fmla="*/ 25660 h 66675"/>
                  <a:gd name="connsiteX2" fmla="*/ 41653 w 57150"/>
                  <a:gd name="connsiteY2" fmla="*/ 20803 h 66675"/>
                  <a:gd name="connsiteX3" fmla="*/ 20850 w 57150"/>
                  <a:gd name="connsiteY3" fmla="*/ 0 h 66675"/>
                  <a:gd name="connsiteX4" fmla="*/ 1391 w 57150"/>
                  <a:gd name="connsiteY4" fmla="*/ 0 h 66675"/>
                  <a:gd name="connsiteX5" fmla="*/ 0 w 57150"/>
                  <a:gd name="connsiteY5" fmla="*/ 14288 h 66675"/>
                  <a:gd name="connsiteX6" fmla="*/ 21507 w 57150"/>
                  <a:gd name="connsiteY6" fmla="*/ 67275 h 66675"/>
                  <a:gd name="connsiteX7" fmla="*/ 44186 w 57150"/>
                  <a:gd name="connsiteY7" fmla="*/ 67275 h 66675"/>
                  <a:gd name="connsiteX8" fmla="*/ 64989 w 57150"/>
                  <a:gd name="connsiteY8" fmla="*/ 46472 h 66675"/>
                  <a:gd name="connsiteX9" fmla="*/ 44186 w 57150"/>
                  <a:gd name="connsiteY9" fmla="*/ 2566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66675">
                    <a:moveTo>
                      <a:pt x="44186" y="25660"/>
                    </a:moveTo>
                    <a:lnTo>
                      <a:pt x="41072" y="25660"/>
                    </a:lnTo>
                    <a:cubicBezTo>
                      <a:pt x="41462" y="24108"/>
                      <a:pt x="41653" y="22546"/>
                      <a:pt x="41653" y="20803"/>
                    </a:cubicBezTo>
                    <a:cubicBezTo>
                      <a:pt x="41653" y="9325"/>
                      <a:pt x="32318" y="0"/>
                      <a:pt x="20850" y="0"/>
                    </a:cubicBezTo>
                    <a:lnTo>
                      <a:pt x="1391" y="0"/>
                    </a:lnTo>
                    <a:cubicBezTo>
                      <a:pt x="505" y="4629"/>
                      <a:pt x="0" y="9401"/>
                      <a:pt x="0" y="14288"/>
                    </a:cubicBezTo>
                    <a:cubicBezTo>
                      <a:pt x="0" y="34900"/>
                      <a:pt x="8220" y="53559"/>
                      <a:pt x="21507" y="67275"/>
                    </a:cubicBezTo>
                    <a:lnTo>
                      <a:pt x="44186" y="67275"/>
                    </a:lnTo>
                    <a:cubicBezTo>
                      <a:pt x="55664" y="67275"/>
                      <a:pt x="64989" y="57941"/>
                      <a:pt x="64989" y="46472"/>
                    </a:cubicBezTo>
                    <a:cubicBezTo>
                      <a:pt x="64989" y="34995"/>
                      <a:pt x="55655" y="25660"/>
                      <a:pt x="44186" y="25660"/>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21" name="Freeform: Shape 520">
                <a:extLst>
                  <a:ext uri="{FF2B5EF4-FFF2-40B4-BE49-F238E27FC236}">
                    <a16:creationId xmlns:a16="http://schemas.microsoft.com/office/drawing/2014/main" id="{395BF20C-500E-4A31-87C3-8A38C6A01CEC}"/>
                  </a:ext>
                </a:extLst>
              </p:cNvPr>
              <p:cNvSpPr/>
              <p:nvPr/>
            </p:nvSpPr>
            <p:spPr>
              <a:xfrm>
                <a:off x="6115060" y="3439811"/>
                <a:ext cx="9525" cy="9525"/>
              </a:xfrm>
              <a:custGeom>
                <a:avLst/>
                <a:gdLst>
                  <a:gd name="connsiteX0" fmla="*/ 0 w 0"/>
                  <a:gd name="connsiteY0" fmla="*/ 8344 h 0"/>
                  <a:gd name="connsiteX1" fmla="*/ 48 w 0"/>
                  <a:gd name="connsiteY1" fmla="*/ 8296 h 0"/>
                  <a:gd name="connsiteX2" fmla="*/ 8115 w 0"/>
                  <a:gd name="connsiteY2" fmla="*/ 0 h 0"/>
                  <a:gd name="connsiteX3" fmla="*/ 0 w 0"/>
                  <a:gd name="connsiteY3" fmla="*/ 8344 h 0"/>
                </a:gdLst>
                <a:ahLst/>
                <a:cxnLst>
                  <a:cxn ang="0">
                    <a:pos x="connsiteX0" y="connsiteY0"/>
                  </a:cxn>
                  <a:cxn ang="0">
                    <a:pos x="connsiteX1" y="connsiteY1"/>
                  </a:cxn>
                  <a:cxn ang="0">
                    <a:pos x="connsiteX2" y="connsiteY2"/>
                  </a:cxn>
                  <a:cxn ang="0">
                    <a:pos x="connsiteX3" y="connsiteY3"/>
                  </a:cxn>
                </a:cxnLst>
                <a:rect l="l" t="t" r="r" b="b"/>
                <a:pathLst>
                  <a:path>
                    <a:moveTo>
                      <a:pt x="0" y="8344"/>
                    </a:moveTo>
                    <a:cubicBezTo>
                      <a:pt x="19" y="8325"/>
                      <a:pt x="29" y="8315"/>
                      <a:pt x="48" y="8296"/>
                    </a:cubicBezTo>
                    <a:cubicBezTo>
                      <a:pt x="2867" y="5477"/>
                      <a:pt x="5496" y="2734"/>
                      <a:pt x="8115" y="0"/>
                    </a:cubicBezTo>
                    <a:cubicBezTo>
                      <a:pt x="4562" y="1791"/>
                      <a:pt x="1686" y="4724"/>
                      <a:pt x="0" y="8344"/>
                    </a:cubicBezTo>
                    <a:close/>
                  </a:path>
                </a:pathLst>
              </a:custGeom>
              <a:solidFill>
                <a:srgbClr val="59B4D9"/>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22" name="Freeform: Shape 521">
                <a:extLst>
                  <a:ext uri="{FF2B5EF4-FFF2-40B4-BE49-F238E27FC236}">
                    <a16:creationId xmlns:a16="http://schemas.microsoft.com/office/drawing/2014/main" id="{E573034B-D004-44EC-B391-18370697FDAC}"/>
                  </a:ext>
                </a:extLst>
              </p:cNvPr>
              <p:cNvSpPr/>
              <p:nvPr/>
            </p:nvSpPr>
            <p:spPr>
              <a:xfrm>
                <a:off x="6108344" y="3437849"/>
                <a:ext cx="57150" cy="57150"/>
              </a:xfrm>
              <a:custGeom>
                <a:avLst/>
                <a:gdLst>
                  <a:gd name="connsiteX0" fmla="*/ 26965 w 57150"/>
                  <a:gd name="connsiteY0" fmla="*/ 30461 h 57150"/>
                  <a:gd name="connsiteX1" fmla="*/ 0 w 57150"/>
                  <a:gd name="connsiteY1" fmla="*/ 55531 h 57150"/>
                  <a:gd name="connsiteX2" fmla="*/ 12421 w 57150"/>
                  <a:gd name="connsiteY2" fmla="*/ 60674 h 57150"/>
                  <a:gd name="connsiteX3" fmla="*/ 18755 w 57150"/>
                  <a:gd name="connsiteY3" fmla="*/ 60674 h 57150"/>
                  <a:gd name="connsiteX4" fmla="*/ 63294 w 57150"/>
                  <a:gd name="connsiteY4" fmla="*/ 0 h 57150"/>
                  <a:gd name="connsiteX5" fmla="*/ 54997 w 57150"/>
                  <a:gd name="connsiteY5" fmla="*/ 0 h 57150"/>
                  <a:gd name="connsiteX6" fmla="*/ 26965 w 57150"/>
                  <a:gd name="connsiteY6" fmla="*/ 3046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57150">
                    <a:moveTo>
                      <a:pt x="26965" y="30461"/>
                    </a:moveTo>
                    <a:cubicBezTo>
                      <a:pt x="18050" y="39376"/>
                      <a:pt x="9011" y="47749"/>
                      <a:pt x="0" y="55531"/>
                    </a:cubicBezTo>
                    <a:cubicBezTo>
                      <a:pt x="3200" y="58703"/>
                      <a:pt x="7591" y="60674"/>
                      <a:pt x="12421" y="60674"/>
                    </a:cubicBezTo>
                    <a:lnTo>
                      <a:pt x="18755" y="60674"/>
                    </a:lnTo>
                    <a:cubicBezTo>
                      <a:pt x="42748" y="49921"/>
                      <a:pt x="60150" y="27156"/>
                      <a:pt x="63294" y="0"/>
                    </a:cubicBezTo>
                    <a:lnTo>
                      <a:pt x="54997" y="0"/>
                    </a:lnTo>
                    <a:cubicBezTo>
                      <a:pt x="46206" y="10363"/>
                      <a:pt x="36795" y="20622"/>
                      <a:pt x="26965" y="30461"/>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23" name="Freeform: Shape 522">
                <a:extLst>
                  <a:ext uri="{FF2B5EF4-FFF2-40B4-BE49-F238E27FC236}">
                    <a16:creationId xmlns:a16="http://schemas.microsoft.com/office/drawing/2014/main" id="{3C56EC27-748A-41A5-A343-5073F61FFCB4}"/>
                  </a:ext>
                </a:extLst>
              </p:cNvPr>
              <p:cNvSpPr/>
              <p:nvPr/>
            </p:nvSpPr>
            <p:spPr>
              <a:xfrm>
                <a:off x="6080512" y="3360449"/>
                <a:ext cx="76200" cy="57150"/>
              </a:xfrm>
              <a:custGeom>
                <a:avLst/>
                <a:gdLst>
                  <a:gd name="connsiteX0" fmla="*/ 21784 w 76200"/>
                  <a:gd name="connsiteY0" fmla="*/ 61255 h 57150"/>
                  <a:gd name="connsiteX1" fmla="*/ 59179 w 76200"/>
                  <a:gd name="connsiteY1" fmla="*/ 61255 h 57150"/>
                  <a:gd name="connsiteX2" fmla="*/ 82248 w 76200"/>
                  <a:gd name="connsiteY2" fmla="*/ 31985 h 57150"/>
                  <a:gd name="connsiteX3" fmla="*/ 48616 w 76200"/>
                  <a:gd name="connsiteY3" fmla="*/ 0 h 57150"/>
                  <a:gd name="connsiteX4" fmla="*/ 44339 w 76200"/>
                  <a:gd name="connsiteY4" fmla="*/ 0 h 57150"/>
                  <a:gd name="connsiteX5" fmla="*/ 30337 w 76200"/>
                  <a:gd name="connsiteY5" fmla="*/ 14002 h 57150"/>
                  <a:gd name="connsiteX6" fmla="*/ 30918 w 76200"/>
                  <a:gd name="connsiteY6" fmla="*/ 17697 h 57150"/>
                  <a:gd name="connsiteX7" fmla="*/ 21974 w 76200"/>
                  <a:gd name="connsiteY7" fmla="*/ 17697 h 57150"/>
                  <a:gd name="connsiteX8" fmla="*/ 0 w 76200"/>
                  <a:gd name="connsiteY8" fmla="*/ 39472 h 57150"/>
                  <a:gd name="connsiteX9" fmla="*/ 21784 w 76200"/>
                  <a:gd name="connsiteY9" fmla="*/ 6125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57150">
                    <a:moveTo>
                      <a:pt x="21784" y="61255"/>
                    </a:moveTo>
                    <a:lnTo>
                      <a:pt x="59179" y="61255"/>
                    </a:lnTo>
                    <a:cubicBezTo>
                      <a:pt x="68304" y="50711"/>
                      <a:pt x="75933" y="40929"/>
                      <a:pt x="82248" y="31985"/>
                    </a:cubicBezTo>
                    <a:cubicBezTo>
                      <a:pt x="74638" y="18155"/>
                      <a:pt x="62894" y="6906"/>
                      <a:pt x="48616" y="0"/>
                    </a:cubicBezTo>
                    <a:lnTo>
                      <a:pt x="44339" y="0"/>
                    </a:lnTo>
                    <a:cubicBezTo>
                      <a:pt x="36557" y="0"/>
                      <a:pt x="30337" y="6220"/>
                      <a:pt x="30337" y="14002"/>
                    </a:cubicBezTo>
                    <a:cubicBezTo>
                      <a:pt x="30337" y="15164"/>
                      <a:pt x="30528" y="16526"/>
                      <a:pt x="30918" y="17697"/>
                    </a:cubicBezTo>
                    <a:lnTo>
                      <a:pt x="21974" y="17697"/>
                    </a:lnTo>
                    <a:cubicBezTo>
                      <a:pt x="9725" y="17697"/>
                      <a:pt x="0" y="27422"/>
                      <a:pt x="0" y="39472"/>
                    </a:cubicBezTo>
                    <a:cubicBezTo>
                      <a:pt x="0" y="51521"/>
                      <a:pt x="9725" y="61255"/>
                      <a:pt x="21784" y="61255"/>
                    </a:cubicBezTo>
                    <a:close/>
                  </a:path>
                </a:pathLst>
              </a:custGeom>
              <a:solidFill>
                <a:schemeClr val="tx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cxnSp>
          <p:nvCxnSpPr>
            <p:cNvPr id="524" name="Straight Arrow Connector 523">
              <a:extLst>
                <a:ext uri="{FF2B5EF4-FFF2-40B4-BE49-F238E27FC236}">
                  <a16:creationId xmlns:a16="http://schemas.microsoft.com/office/drawing/2014/main" id="{BED1D3DB-D656-46DC-B65A-D7A3280F2655}"/>
                </a:ext>
              </a:extLst>
            </p:cNvPr>
            <p:cNvCxnSpPr>
              <a:cxnSpLocks/>
            </p:cNvCxnSpPr>
            <p:nvPr/>
          </p:nvCxnSpPr>
          <p:spPr>
            <a:xfrm>
              <a:off x="10689198" y="1443274"/>
              <a:ext cx="463745" cy="0"/>
            </a:xfrm>
            <a:prstGeom prst="straightConnector1">
              <a:avLst/>
            </a:prstGeom>
            <a:ln w="12700">
              <a:solidFill>
                <a:schemeClr val="accent5"/>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30" name="Freeform: Shape 529">
              <a:extLst>
                <a:ext uri="{FF2B5EF4-FFF2-40B4-BE49-F238E27FC236}">
                  <a16:creationId xmlns:a16="http://schemas.microsoft.com/office/drawing/2014/main" id="{1F9BC27D-CD8F-4284-9105-B79AF687552E}"/>
                </a:ext>
              </a:extLst>
            </p:cNvPr>
            <p:cNvSpPr/>
            <p:nvPr/>
          </p:nvSpPr>
          <p:spPr>
            <a:xfrm>
              <a:off x="10295728" y="5167784"/>
              <a:ext cx="463606" cy="398701"/>
            </a:xfrm>
            <a:custGeom>
              <a:avLst/>
              <a:gdLst>
                <a:gd name="connsiteX0" fmla="*/ 407670 w 476250"/>
                <a:gd name="connsiteY0" fmla="*/ 160972 h 409575"/>
                <a:gd name="connsiteX1" fmla="*/ 376238 w 476250"/>
                <a:gd name="connsiteY1" fmla="*/ 160972 h 409575"/>
                <a:gd name="connsiteX2" fmla="*/ 376238 w 476250"/>
                <a:gd name="connsiteY2" fmla="*/ 14288 h 409575"/>
                <a:gd name="connsiteX3" fmla="*/ 361950 w 476250"/>
                <a:gd name="connsiteY3" fmla="*/ 0 h 409575"/>
                <a:gd name="connsiteX4" fmla="*/ 14288 w 476250"/>
                <a:gd name="connsiteY4" fmla="*/ 0 h 409575"/>
                <a:gd name="connsiteX5" fmla="*/ 0 w 476250"/>
                <a:gd name="connsiteY5" fmla="*/ 14288 h 409575"/>
                <a:gd name="connsiteX6" fmla="*/ 0 w 476250"/>
                <a:gd name="connsiteY6" fmla="*/ 306705 h 409575"/>
                <a:gd name="connsiteX7" fmla="*/ 14288 w 476250"/>
                <a:gd name="connsiteY7" fmla="*/ 320993 h 409575"/>
                <a:gd name="connsiteX8" fmla="*/ 211455 w 476250"/>
                <a:gd name="connsiteY8" fmla="*/ 320993 h 409575"/>
                <a:gd name="connsiteX9" fmla="*/ 262890 w 476250"/>
                <a:gd name="connsiteY9" fmla="*/ 410528 h 409575"/>
                <a:gd name="connsiteX10" fmla="*/ 406718 w 476250"/>
                <a:gd name="connsiteY10" fmla="*/ 410528 h 409575"/>
                <a:gd name="connsiteX11" fmla="*/ 478155 w 476250"/>
                <a:gd name="connsiteY11" fmla="*/ 285750 h 409575"/>
                <a:gd name="connsiteX12" fmla="*/ 407670 w 476250"/>
                <a:gd name="connsiteY12" fmla="*/ 160972 h 409575"/>
                <a:gd name="connsiteX13" fmla="*/ 279083 w 476250"/>
                <a:gd name="connsiteY13" fmla="*/ 83820 h 409575"/>
                <a:gd name="connsiteX14" fmla="*/ 348615 w 476250"/>
                <a:gd name="connsiteY14" fmla="*/ 83820 h 409575"/>
                <a:gd name="connsiteX15" fmla="*/ 348615 w 476250"/>
                <a:gd name="connsiteY15" fmla="*/ 125730 h 409575"/>
                <a:gd name="connsiteX16" fmla="*/ 279083 w 476250"/>
                <a:gd name="connsiteY16" fmla="*/ 125730 h 409575"/>
                <a:gd name="connsiteX17" fmla="*/ 279083 w 476250"/>
                <a:gd name="connsiteY17" fmla="*/ 83820 h 409575"/>
                <a:gd name="connsiteX18" fmla="*/ 348615 w 476250"/>
                <a:gd name="connsiteY18" fmla="*/ 140018 h 409575"/>
                <a:gd name="connsiteX19" fmla="*/ 348615 w 476250"/>
                <a:gd name="connsiteY19" fmla="*/ 160972 h 409575"/>
                <a:gd name="connsiteX20" fmla="*/ 279083 w 476250"/>
                <a:gd name="connsiteY20" fmla="*/ 160972 h 409575"/>
                <a:gd name="connsiteX21" fmla="*/ 279083 w 476250"/>
                <a:gd name="connsiteY21" fmla="*/ 140018 h 409575"/>
                <a:gd name="connsiteX22" fmla="*/ 348615 w 476250"/>
                <a:gd name="connsiteY22" fmla="*/ 140018 h 409575"/>
                <a:gd name="connsiteX23" fmla="*/ 195263 w 476250"/>
                <a:gd name="connsiteY23" fmla="*/ 83820 h 409575"/>
                <a:gd name="connsiteX24" fmla="*/ 264795 w 476250"/>
                <a:gd name="connsiteY24" fmla="*/ 83820 h 409575"/>
                <a:gd name="connsiteX25" fmla="*/ 264795 w 476250"/>
                <a:gd name="connsiteY25" fmla="*/ 125730 h 409575"/>
                <a:gd name="connsiteX26" fmla="*/ 195263 w 476250"/>
                <a:gd name="connsiteY26" fmla="*/ 125730 h 409575"/>
                <a:gd name="connsiteX27" fmla="*/ 195263 w 476250"/>
                <a:gd name="connsiteY27" fmla="*/ 83820 h 409575"/>
                <a:gd name="connsiteX28" fmla="*/ 195263 w 476250"/>
                <a:gd name="connsiteY28" fmla="*/ 140018 h 409575"/>
                <a:gd name="connsiteX29" fmla="*/ 264795 w 476250"/>
                <a:gd name="connsiteY29" fmla="*/ 140018 h 409575"/>
                <a:gd name="connsiteX30" fmla="*/ 264795 w 476250"/>
                <a:gd name="connsiteY30" fmla="*/ 160972 h 409575"/>
                <a:gd name="connsiteX31" fmla="*/ 262890 w 476250"/>
                <a:gd name="connsiteY31" fmla="*/ 160972 h 409575"/>
                <a:gd name="connsiteX32" fmla="*/ 250508 w 476250"/>
                <a:gd name="connsiteY32" fmla="*/ 181927 h 409575"/>
                <a:gd name="connsiteX33" fmla="*/ 194310 w 476250"/>
                <a:gd name="connsiteY33" fmla="*/ 181927 h 409575"/>
                <a:gd name="connsiteX34" fmla="*/ 194310 w 476250"/>
                <a:gd name="connsiteY34" fmla="*/ 140018 h 409575"/>
                <a:gd name="connsiteX35" fmla="*/ 195263 w 476250"/>
                <a:gd name="connsiteY35" fmla="*/ 195263 h 409575"/>
                <a:gd name="connsiteX36" fmla="*/ 242888 w 476250"/>
                <a:gd name="connsiteY36" fmla="*/ 195263 h 409575"/>
                <a:gd name="connsiteX37" fmla="*/ 219075 w 476250"/>
                <a:gd name="connsiteY37" fmla="*/ 237172 h 409575"/>
                <a:gd name="connsiteX38" fmla="*/ 195263 w 476250"/>
                <a:gd name="connsiteY38" fmla="*/ 237172 h 409575"/>
                <a:gd name="connsiteX39" fmla="*/ 195263 w 476250"/>
                <a:gd name="connsiteY39" fmla="*/ 195263 h 409575"/>
                <a:gd name="connsiteX40" fmla="*/ 211455 w 476250"/>
                <a:gd name="connsiteY40" fmla="*/ 250508 h 409575"/>
                <a:gd name="connsiteX41" fmla="*/ 195263 w 476250"/>
                <a:gd name="connsiteY41" fmla="*/ 278130 h 409575"/>
                <a:gd name="connsiteX42" fmla="*/ 195263 w 476250"/>
                <a:gd name="connsiteY42" fmla="*/ 250508 h 409575"/>
                <a:gd name="connsiteX43" fmla="*/ 211455 w 476250"/>
                <a:gd name="connsiteY43" fmla="*/ 250508 h 409575"/>
                <a:gd name="connsiteX44" fmla="*/ 98107 w 476250"/>
                <a:gd name="connsiteY44" fmla="*/ 292418 h 409575"/>
                <a:gd name="connsiteX45" fmla="*/ 28575 w 476250"/>
                <a:gd name="connsiteY45" fmla="*/ 292418 h 409575"/>
                <a:gd name="connsiteX46" fmla="*/ 28575 w 476250"/>
                <a:gd name="connsiteY46" fmla="*/ 250508 h 409575"/>
                <a:gd name="connsiteX47" fmla="*/ 98107 w 476250"/>
                <a:gd name="connsiteY47" fmla="*/ 250508 h 409575"/>
                <a:gd name="connsiteX48" fmla="*/ 98107 w 476250"/>
                <a:gd name="connsiteY48" fmla="*/ 292418 h 409575"/>
                <a:gd name="connsiteX49" fmla="*/ 98107 w 476250"/>
                <a:gd name="connsiteY49" fmla="*/ 237172 h 409575"/>
                <a:gd name="connsiteX50" fmla="*/ 28575 w 476250"/>
                <a:gd name="connsiteY50" fmla="*/ 237172 h 409575"/>
                <a:gd name="connsiteX51" fmla="*/ 28575 w 476250"/>
                <a:gd name="connsiteY51" fmla="*/ 195263 h 409575"/>
                <a:gd name="connsiteX52" fmla="*/ 98107 w 476250"/>
                <a:gd name="connsiteY52" fmla="*/ 195263 h 409575"/>
                <a:gd name="connsiteX53" fmla="*/ 98107 w 476250"/>
                <a:gd name="connsiteY53" fmla="*/ 237172 h 409575"/>
                <a:gd name="connsiteX54" fmla="*/ 98107 w 476250"/>
                <a:gd name="connsiteY54" fmla="*/ 180975 h 409575"/>
                <a:gd name="connsiteX55" fmla="*/ 28575 w 476250"/>
                <a:gd name="connsiteY55" fmla="*/ 180975 h 409575"/>
                <a:gd name="connsiteX56" fmla="*/ 28575 w 476250"/>
                <a:gd name="connsiteY56" fmla="*/ 139065 h 409575"/>
                <a:gd name="connsiteX57" fmla="*/ 98107 w 476250"/>
                <a:gd name="connsiteY57" fmla="*/ 139065 h 409575"/>
                <a:gd name="connsiteX58" fmla="*/ 98107 w 476250"/>
                <a:gd name="connsiteY58" fmla="*/ 180975 h 409575"/>
                <a:gd name="connsiteX59" fmla="*/ 98107 w 476250"/>
                <a:gd name="connsiteY59" fmla="*/ 125730 h 409575"/>
                <a:gd name="connsiteX60" fmla="*/ 28575 w 476250"/>
                <a:gd name="connsiteY60" fmla="*/ 125730 h 409575"/>
                <a:gd name="connsiteX61" fmla="*/ 28575 w 476250"/>
                <a:gd name="connsiteY61" fmla="*/ 83820 h 409575"/>
                <a:gd name="connsiteX62" fmla="*/ 98107 w 476250"/>
                <a:gd name="connsiteY62" fmla="*/ 83820 h 409575"/>
                <a:gd name="connsiteX63" fmla="*/ 98107 w 476250"/>
                <a:gd name="connsiteY63" fmla="*/ 125730 h 409575"/>
                <a:gd name="connsiteX64" fmla="*/ 181928 w 476250"/>
                <a:gd name="connsiteY64" fmla="*/ 292418 h 409575"/>
                <a:gd name="connsiteX65" fmla="*/ 112395 w 476250"/>
                <a:gd name="connsiteY65" fmla="*/ 292418 h 409575"/>
                <a:gd name="connsiteX66" fmla="*/ 112395 w 476250"/>
                <a:gd name="connsiteY66" fmla="*/ 250508 h 409575"/>
                <a:gd name="connsiteX67" fmla="*/ 181928 w 476250"/>
                <a:gd name="connsiteY67" fmla="*/ 250508 h 409575"/>
                <a:gd name="connsiteX68" fmla="*/ 181928 w 476250"/>
                <a:gd name="connsiteY68" fmla="*/ 292418 h 409575"/>
                <a:gd name="connsiteX69" fmla="*/ 181928 w 476250"/>
                <a:gd name="connsiteY69" fmla="*/ 237172 h 409575"/>
                <a:gd name="connsiteX70" fmla="*/ 112395 w 476250"/>
                <a:gd name="connsiteY70" fmla="*/ 237172 h 409575"/>
                <a:gd name="connsiteX71" fmla="*/ 112395 w 476250"/>
                <a:gd name="connsiteY71" fmla="*/ 195263 h 409575"/>
                <a:gd name="connsiteX72" fmla="*/ 181928 w 476250"/>
                <a:gd name="connsiteY72" fmla="*/ 195263 h 409575"/>
                <a:gd name="connsiteX73" fmla="*/ 181928 w 476250"/>
                <a:gd name="connsiteY73" fmla="*/ 237172 h 409575"/>
                <a:gd name="connsiteX74" fmla="*/ 181928 w 476250"/>
                <a:gd name="connsiteY74" fmla="*/ 180975 h 409575"/>
                <a:gd name="connsiteX75" fmla="*/ 112395 w 476250"/>
                <a:gd name="connsiteY75" fmla="*/ 180975 h 409575"/>
                <a:gd name="connsiteX76" fmla="*/ 112395 w 476250"/>
                <a:gd name="connsiteY76" fmla="*/ 139065 h 409575"/>
                <a:gd name="connsiteX77" fmla="*/ 181928 w 476250"/>
                <a:gd name="connsiteY77" fmla="*/ 139065 h 409575"/>
                <a:gd name="connsiteX78" fmla="*/ 181928 w 476250"/>
                <a:gd name="connsiteY78" fmla="*/ 180975 h 409575"/>
                <a:gd name="connsiteX79" fmla="*/ 181928 w 476250"/>
                <a:gd name="connsiteY79" fmla="*/ 125730 h 409575"/>
                <a:gd name="connsiteX80" fmla="*/ 112395 w 476250"/>
                <a:gd name="connsiteY80" fmla="*/ 125730 h 409575"/>
                <a:gd name="connsiteX81" fmla="*/ 112395 w 476250"/>
                <a:gd name="connsiteY81" fmla="*/ 83820 h 409575"/>
                <a:gd name="connsiteX82" fmla="*/ 181928 w 476250"/>
                <a:gd name="connsiteY82" fmla="*/ 83820 h 409575"/>
                <a:gd name="connsiteX83" fmla="*/ 181928 w 476250"/>
                <a:gd name="connsiteY83" fmla="*/ 125730 h 409575"/>
                <a:gd name="connsiteX84" fmla="*/ 195263 w 476250"/>
                <a:gd name="connsiteY84" fmla="*/ 292418 h 409575"/>
                <a:gd name="connsiteX85" fmla="*/ 195263 w 476250"/>
                <a:gd name="connsiteY85" fmla="*/ 291465 h 409575"/>
                <a:gd name="connsiteX86" fmla="*/ 195263 w 476250"/>
                <a:gd name="connsiteY86" fmla="*/ 292418 h 409575"/>
                <a:gd name="connsiteX87" fmla="*/ 195263 w 476250"/>
                <a:gd name="connsiteY87" fmla="*/ 292418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76250" h="409575">
                  <a:moveTo>
                    <a:pt x="407670" y="160972"/>
                  </a:moveTo>
                  <a:lnTo>
                    <a:pt x="376238" y="160972"/>
                  </a:lnTo>
                  <a:lnTo>
                    <a:pt x="376238" y="14288"/>
                  </a:lnTo>
                  <a:cubicBezTo>
                    <a:pt x="376238" y="6668"/>
                    <a:pt x="369570" y="0"/>
                    <a:pt x="361950" y="0"/>
                  </a:cubicBezTo>
                  <a:lnTo>
                    <a:pt x="14288" y="0"/>
                  </a:lnTo>
                  <a:cubicBezTo>
                    <a:pt x="6668" y="0"/>
                    <a:pt x="0" y="6668"/>
                    <a:pt x="0" y="14288"/>
                  </a:cubicBezTo>
                  <a:lnTo>
                    <a:pt x="0" y="306705"/>
                  </a:lnTo>
                  <a:cubicBezTo>
                    <a:pt x="0" y="314325"/>
                    <a:pt x="6668" y="320993"/>
                    <a:pt x="14288" y="320993"/>
                  </a:cubicBezTo>
                  <a:lnTo>
                    <a:pt x="211455" y="320993"/>
                  </a:lnTo>
                  <a:lnTo>
                    <a:pt x="262890" y="410528"/>
                  </a:lnTo>
                  <a:lnTo>
                    <a:pt x="406718" y="410528"/>
                  </a:lnTo>
                  <a:lnTo>
                    <a:pt x="478155" y="285750"/>
                  </a:lnTo>
                  <a:lnTo>
                    <a:pt x="407670" y="160972"/>
                  </a:lnTo>
                  <a:close/>
                  <a:moveTo>
                    <a:pt x="279083" y="83820"/>
                  </a:moveTo>
                  <a:lnTo>
                    <a:pt x="348615" y="83820"/>
                  </a:lnTo>
                  <a:lnTo>
                    <a:pt x="348615" y="125730"/>
                  </a:lnTo>
                  <a:lnTo>
                    <a:pt x="279083" y="125730"/>
                  </a:lnTo>
                  <a:lnTo>
                    <a:pt x="279083" y="83820"/>
                  </a:lnTo>
                  <a:close/>
                  <a:moveTo>
                    <a:pt x="348615" y="140018"/>
                  </a:moveTo>
                  <a:lnTo>
                    <a:pt x="348615" y="160972"/>
                  </a:lnTo>
                  <a:lnTo>
                    <a:pt x="279083" y="160972"/>
                  </a:lnTo>
                  <a:lnTo>
                    <a:pt x="279083" y="140018"/>
                  </a:lnTo>
                  <a:lnTo>
                    <a:pt x="348615" y="140018"/>
                  </a:lnTo>
                  <a:close/>
                  <a:moveTo>
                    <a:pt x="195263" y="83820"/>
                  </a:moveTo>
                  <a:lnTo>
                    <a:pt x="264795" y="83820"/>
                  </a:lnTo>
                  <a:lnTo>
                    <a:pt x="264795" y="125730"/>
                  </a:lnTo>
                  <a:lnTo>
                    <a:pt x="195263" y="125730"/>
                  </a:lnTo>
                  <a:lnTo>
                    <a:pt x="195263" y="83820"/>
                  </a:lnTo>
                  <a:close/>
                  <a:moveTo>
                    <a:pt x="195263" y="140018"/>
                  </a:moveTo>
                  <a:lnTo>
                    <a:pt x="264795" y="140018"/>
                  </a:lnTo>
                  <a:lnTo>
                    <a:pt x="264795" y="160972"/>
                  </a:lnTo>
                  <a:lnTo>
                    <a:pt x="262890" y="160972"/>
                  </a:lnTo>
                  <a:lnTo>
                    <a:pt x="250508" y="181927"/>
                  </a:lnTo>
                  <a:lnTo>
                    <a:pt x="194310" y="181927"/>
                  </a:lnTo>
                  <a:lnTo>
                    <a:pt x="194310" y="140018"/>
                  </a:lnTo>
                  <a:close/>
                  <a:moveTo>
                    <a:pt x="195263" y="195263"/>
                  </a:moveTo>
                  <a:lnTo>
                    <a:pt x="242888" y="195263"/>
                  </a:lnTo>
                  <a:lnTo>
                    <a:pt x="219075" y="237172"/>
                  </a:lnTo>
                  <a:lnTo>
                    <a:pt x="195263" y="237172"/>
                  </a:lnTo>
                  <a:lnTo>
                    <a:pt x="195263" y="195263"/>
                  </a:lnTo>
                  <a:close/>
                  <a:moveTo>
                    <a:pt x="211455" y="250508"/>
                  </a:moveTo>
                  <a:lnTo>
                    <a:pt x="195263" y="278130"/>
                  </a:lnTo>
                  <a:lnTo>
                    <a:pt x="195263" y="250508"/>
                  </a:lnTo>
                  <a:lnTo>
                    <a:pt x="211455" y="250508"/>
                  </a:lnTo>
                  <a:close/>
                  <a:moveTo>
                    <a:pt x="98107" y="292418"/>
                  </a:moveTo>
                  <a:lnTo>
                    <a:pt x="28575" y="292418"/>
                  </a:lnTo>
                  <a:lnTo>
                    <a:pt x="28575" y="250508"/>
                  </a:lnTo>
                  <a:lnTo>
                    <a:pt x="98107" y="250508"/>
                  </a:lnTo>
                  <a:lnTo>
                    <a:pt x="98107" y="292418"/>
                  </a:lnTo>
                  <a:close/>
                  <a:moveTo>
                    <a:pt x="98107" y="237172"/>
                  </a:moveTo>
                  <a:lnTo>
                    <a:pt x="28575" y="237172"/>
                  </a:lnTo>
                  <a:lnTo>
                    <a:pt x="28575" y="195263"/>
                  </a:lnTo>
                  <a:lnTo>
                    <a:pt x="98107" y="195263"/>
                  </a:lnTo>
                  <a:lnTo>
                    <a:pt x="98107" y="237172"/>
                  </a:lnTo>
                  <a:close/>
                  <a:moveTo>
                    <a:pt x="98107" y="180975"/>
                  </a:moveTo>
                  <a:lnTo>
                    <a:pt x="28575" y="180975"/>
                  </a:lnTo>
                  <a:lnTo>
                    <a:pt x="28575" y="139065"/>
                  </a:lnTo>
                  <a:lnTo>
                    <a:pt x="98107" y="139065"/>
                  </a:lnTo>
                  <a:lnTo>
                    <a:pt x="98107" y="180975"/>
                  </a:lnTo>
                  <a:close/>
                  <a:moveTo>
                    <a:pt x="98107" y="125730"/>
                  </a:moveTo>
                  <a:lnTo>
                    <a:pt x="28575" y="125730"/>
                  </a:lnTo>
                  <a:lnTo>
                    <a:pt x="28575" y="83820"/>
                  </a:lnTo>
                  <a:lnTo>
                    <a:pt x="98107" y="83820"/>
                  </a:lnTo>
                  <a:lnTo>
                    <a:pt x="98107" y="125730"/>
                  </a:lnTo>
                  <a:close/>
                  <a:moveTo>
                    <a:pt x="181928" y="292418"/>
                  </a:moveTo>
                  <a:lnTo>
                    <a:pt x="112395" y="292418"/>
                  </a:lnTo>
                  <a:lnTo>
                    <a:pt x="112395" y="250508"/>
                  </a:lnTo>
                  <a:lnTo>
                    <a:pt x="181928" y="250508"/>
                  </a:lnTo>
                  <a:lnTo>
                    <a:pt x="181928" y="292418"/>
                  </a:lnTo>
                  <a:close/>
                  <a:moveTo>
                    <a:pt x="181928" y="237172"/>
                  </a:moveTo>
                  <a:lnTo>
                    <a:pt x="112395" y="237172"/>
                  </a:lnTo>
                  <a:lnTo>
                    <a:pt x="112395" y="195263"/>
                  </a:lnTo>
                  <a:lnTo>
                    <a:pt x="181928" y="195263"/>
                  </a:lnTo>
                  <a:lnTo>
                    <a:pt x="181928" y="237172"/>
                  </a:lnTo>
                  <a:close/>
                  <a:moveTo>
                    <a:pt x="181928" y="180975"/>
                  </a:moveTo>
                  <a:lnTo>
                    <a:pt x="112395" y="180975"/>
                  </a:lnTo>
                  <a:lnTo>
                    <a:pt x="112395" y="139065"/>
                  </a:lnTo>
                  <a:lnTo>
                    <a:pt x="181928" y="139065"/>
                  </a:lnTo>
                  <a:lnTo>
                    <a:pt x="181928" y="180975"/>
                  </a:lnTo>
                  <a:close/>
                  <a:moveTo>
                    <a:pt x="181928" y="125730"/>
                  </a:moveTo>
                  <a:lnTo>
                    <a:pt x="112395" y="125730"/>
                  </a:lnTo>
                  <a:lnTo>
                    <a:pt x="112395" y="83820"/>
                  </a:lnTo>
                  <a:lnTo>
                    <a:pt x="181928" y="83820"/>
                  </a:lnTo>
                  <a:lnTo>
                    <a:pt x="181928" y="125730"/>
                  </a:lnTo>
                  <a:close/>
                  <a:moveTo>
                    <a:pt x="195263" y="292418"/>
                  </a:moveTo>
                  <a:lnTo>
                    <a:pt x="195263" y="291465"/>
                  </a:lnTo>
                  <a:lnTo>
                    <a:pt x="195263" y="292418"/>
                  </a:lnTo>
                  <a:lnTo>
                    <a:pt x="195263" y="292418"/>
                  </a:lnTo>
                  <a:close/>
                </a:path>
              </a:pathLst>
            </a:custGeom>
            <a:solidFill>
              <a:schemeClr val="accent4"/>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37" name="Freeform: Shape 536">
              <a:extLst>
                <a:ext uri="{FF2B5EF4-FFF2-40B4-BE49-F238E27FC236}">
                  <a16:creationId xmlns:a16="http://schemas.microsoft.com/office/drawing/2014/main" id="{3C2978F4-8240-40AD-B2EF-AF23245FB0CF}"/>
                </a:ext>
              </a:extLst>
            </p:cNvPr>
            <p:cNvSpPr/>
            <p:nvPr/>
          </p:nvSpPr>
          <p:spPr bwMode="auto">
            <a:xfrm>
              <a:off x="9171744" y="1417542"/>
              <a:ext cx="803530" cy="1991737"/>
            </a:xfrm>
            <a:custGeom>
              <a:avLst/>
              <a:gdLst>
                <a:gd name="connsiteX0" fmla="*/ 0 w 635000"/>
                <a:gd name="connsiteY0" fmla="*/ 1695450 h 1695450"/>
                <a:gd name="connsiteX1" fmla="*/ 273050 w 635000"/>
                <a:gd name="connsiteY1" fmla="*/ 1695450 h 1695450"/>
                <a:gd name="connsiteX2" fmla="*/ 273050 w 635000"/>
                <a:gd name="connsiteY2" fmla="*/ 0 h 1695450"/>
                <a:gd name="connsiteX3" fmla="*/ 635000 w 635000"/>
                <a:gd name="connsiteY3" fmla="*/ 0 h 1695450"/>
              </a:gdLst>
              <a:ahLst/>
              <a:cxnLst>
                <a:cxn ang="0">
                  <a:pos x="connsiteX0" y="connsiteY0"/>
                </a:cxn>
                <a:cxn ang="0">
                  <a:pos x="connsiteX1" y="connsiteY1"/>
                </a:cxn>
                <a:cxn ang="0">
                  <a:pos x="connsiteX2" y="connsiteY2"/>
                </a:cxn>
                <a:cxn ang="0">
                  <a:pos x="connsiteX3" y="connsiteY3"/>
                </a:cxn>
              </a:cxnLst>
              <a:rect l="l" t="t" r="r" b="b"/>
              <a:pathLst>
                <a:path w="635000" h="1695450">
                  <a:moveTo>
                    <a:pt x="0" y="1695450"/>
                  </a:moveTo>
                  <a:lnTo>
                    <a:pt x="273050" y="1695450"/>
                  </a:lnTo>
                  <a:lnTo>
                    <a:pt x="273050" y="0"/>
                  </a:lnTo>
                  <a:lnTo>
                    <a:pt x="635000" y="0"/>
                  </a:lnTo>
                </a:path>
              </a:pathLst>
            </a:custGeom>
            <a:noFill/>
            <a:ln w="19050">
              <a:solidFill>
                <a:schemeClr val="tx1"/>
              </a:solidFill>
              <a:prstDash val="sysDot"/>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38" name="Freeform: Shape 537">
              <a:extLst>
                <a:ext uri="{FF2B5EF4-FFF2-40B4-BE49-F238E27FC236}">
                  <a16:creationId xmlns:a16="http://schemas.microsoft.com/office/drawing/2014/main" id="{68AF69EF-6AAD-4A3F-8984-EACC663B108E}"/>
                </a:ext>
              </a:extLst>
            </p:cNvPr>
            <p:cNvSpPr/>
            <p:nvPr/>
          </p:nvSpPr>
          <p:spPr bwMode="auto">
            <a:xfrm flipV="1">
              <a:off x="9172882" y="3409279"/>
              <a:ext cx="803530" cy="1324124"/>
            </a:xfrm>
            <a:custGeom>
              <a:avLst/>
              <a:gdLst>
                <a:gd name="connsiteX0" fmla="*/ 0 w 635000"/>
                <a:gd name="connsiteY0" fmla="*/ 1695450 h 1695450"/>
                <a:gd name="connsiteX1" fmla="*/ 273050 w 635000"/>
                <a:gd name="connsiteY1" fmla="*/ 1695450 h 1695450"/>
                <a:gd name="connsiteX2" fmla="*/ 273050 w 635000"/>
                <a:gd name="connsiteY2" fmla="*/ 0 h 1695450"/>
                <a:gd name="connsiteX3" fmla="*/ 635000 w 635000"/>
                <a:gd name="connsiteY3" fmla="*/ 0 h 1695450"/>
              </a:gdLst>
              <a:ahLst/>
              <a:cxnLst>
                <a:cxn ang="0">
                  <a:pos x="connsiteX0" y="connsiteY0"/>
                </a:cxn>
                <a:cxn ang="0">
                  <a:pos x="connsiteX1" y="connsiteY1"/>
                </a:cxn>
                <a:cxn ang="0">
                  <a:pos x="connsiteX2" y="connsiteY2"/>
                </a:cxn>
                <a:cxn ang="0">
                  <a:pos x="connsiteX3" y="connsiteY3"/>
                </a:cxn>
              </a:cxnLst>
              <a:rect l="l" t="t" r="r" b="b"/>
              <a:pathLst>
                <a:path w="635000" h="1695450">
                  <a:moveTo>
                    <a:pt x="0" y="1695450"/>
                  </a:moveTo>
                  <a:lnTo>
                    <a:pt x="273050" y="1695450"/>
                  </a:lnTo>
                  <a:lnTo>
                    <a:pt x="273050" y="0"/>
                  </a:lnTo>
                  <a:lnTo>
                    <a:pt x="635000" y="0"/>
                  </a:lnTo>
                </a:path>
              </a:pathLst>
            </a:custGeom>
            <a:noFill/>
            <a:ln w="19050">
              <a:solidFill>
                <a:schemeClr val="tx1"/>
              </a:solidFill>
              <a:prstDash val="sysDot"/>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39" name="Freeform: Shape 538">
              <a:extLst>
                <a:ext uri="{FF2B5EF4-FFF2-40B4-BE49-F238E27FC236}">
                  <a16:creationId xmlns:a16="http://schemas.microsoft.com/office/drawing/2014/main" id="{C65625C4-98DF-4675-B074-64416BCDA991}"/>
                </a:ext>
              </a:extLst>
            </p:cNvPr>
            <p:cNvSpPr/>
            <p:nvPr/>
          </p:nvSpPr>
          <p:spPr bwMode="auto">
            <a:xfrm>
              <a:off x="9173222" y="3075017"/>
              <a:ext cx="803530" cy="332158"/>
            </a:xfrm>
            <a:custGeom>
              <a:avLst/>
              <a:gdLst>
                <a:gd name="connsiteX0" fmla="*/ 0 w 635000"/>
                <a:gd name="connsiteY0" fmla="*/ 1695450 h 1695450"/>
                <a:gd name="connsiteX1" fmla="*/ 273050 w 635000"/>
                <a:gd name="connsiteY1" fmla="*/ 1695450 h 1695450"/>
                <a:gd name="connsiteX2" fmla="*/ 273050 w 635000"/>
                <a:gd name="connsiteY2" fmla="*/ 0 h 1695450"/>
                <a:gd name="connsiteX3" fmla="*/ 635000 w 635000"/>
                <a:gd name="connsiteY3" fmla="*/ 0 h 1695450"/>
              </a:gdLst>
              <a:ahLst/>
              <a:cxnLst>
                <a:cxn ang="0">
                  <a:pos x="connsiteX0" y="connsiteY0"/>
                </a:cxn>
                <a:cxn ang="0">
                  <a:pos x="connsiteX1" y="connsiteY1"/>
                </a:cxn>
                <a:cxn ang="0">
                  <a:pos x="connsiteX2" y="connsiteY2"/>
                </a:cxn>
                <a:cxn ang="0">
                  <a:pos x="connsiteX3" y="connsiteY3"/>
                </a:cxn>
              </a:cxnLst>
              <a:rect l="l" t="t" r="r" b="b"/>
              <a:pathLst>
                <a:path w="635000" h="1695450">
                  <a:moveTo>
                    <a:pt x="0" y="1695450"/>
                  </a:moveTo>
                  <a:lnTo>
                    <a:pt x="273050" y="1695450"/>
                  </a:lnTo>
                  <a:lnTo>
                    <a:pt x="273050" y="0"/>
                  </a:lnTo>
                  <a:lnTo>
                    <a:pt x="635000" y="0"/>
                  </a:lnTo>
                </a:path>
              </a:pathLst>
            </a:custGeom>
            <a:noFill/>
            <a:ln w="19050">
              <a:solidFill>
                <a:schemeClr val="tx1"/>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51" name="Freeform: Shape 550">
              <a:extLst>
                <a:ext uri="{FF2B5EF4-FFF2-40B4-BE49-F238E27FC236}">
                  <a16:creationId xmlns:a16="http://schemas.microsoft.com/office/drawing/2014/main" id="{58692558-4F58-4E14-B3F5-A76ABF917115}"/>
                </a:ext>
              </a:extLst>
            </p:cNvPr>
            <p:cNvSpPr/>
            <p:nvPr/>
          </p:nvSpPr>
          <p:spPr bwMode="auto">
            <a:xfrm>
              <a:off x="9175476" y="2036697"/>
              <a:ext cx="760888" cy="1174901"/>
            </a:xfrm>
            <a:custGeom>
              <a:avLst/>
              <a:gdLst>
                <a:gd name="connsiteX0" fmla="*/ 0 w 647700"/>
                <a:gd name="connsiteY0" fmla="*/ 1000125 h 1000125"/>
                <a:gd name="connsiteX1" fmla="*/ 152400 w 647700"/>
                <a:gd name="connsiteY1" fmla="*/ 1000125 h 1000125"/>
                <a:gd name="connsiteX2" fmla="*/ 152400 w 647700"/>
                <a:gd name="connsiteY2" fmla="*/ 0 h 1000125"/>
                <a:gd name="connsiteX3" fmla="*/ 647700 w 647700"/>
                <a:gd name="connsiteY3" fmla="*/ 0 h 1000125"/>
              </a:gdLst>
              <a:ahLst/>
              <a:cxnLst>
                <a:cxn ang="0">
                  <a:pos x="connsiteX0" y="connsiteY0"/>
                </a:cxn>
                <a:cxn ang="0">
                  <a:pos x="connsiteX1" y="connsiteY1"/>
                </a:cxn>
                <a:cxn ang="0">
                  <a:pos x="connsiteX2" y="connsiteY2"/>
                </a:cxn>
                <a:cxn ang="0">
                  <a:pos x="connsiteX3" y="connsiteY3"/>
                </a:cxn>
              </a:cxnLst>
              <a:rect l="l" t="t" r="r" b="b"/>
              <a:pathLst>
                <a:path w="647700" h="1000125">
                  <a:moveTo>
                    <a:pt x="0" y="1000125"/>
                  </a:moveTo>
                  <a:lnTo>
                    <a:pt x="152400" y="1000125"/>
                  </a:lnTo>
                  <a:lnTo>
                    <a:pt x="152400" y="0"/>
                  </a:lnTo>
                  <a:lnTo>
                    <a:pt x="647700" y="0"/>
                  </a:lnTo>
                </a:path>
              </a:pathLst>
            </a:custGeom>
            <a:noFill/>
            <a:ln w="19050">
              <a:solidFill>
                <a:schemeClr val="accent1"/>
              </a:solidFill>
              <a:prstDash val="sysDot"/>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52" name="Freeform: Shape 551">
              <a:extLst>
                <a:ext uri="{FF2B5EF4-FFF2-40B4-BE49-F238E27FC236}">
                  <a16:creationId xmlns:a16="http://schemas.microsoft.com/office/drawing/2014/main" id="{83CCF2B2-92D3-452D-9CDF-ED7ACAE2564B}"/>
                </a:ext>
              </a:extLst>
            </p:cNvPr>
            <p:cNvSpPr/>
            <p:nvPr/>
          </p:nvSpPr>
          <p:spPr bwMode="auto">
            <a:xfrm flipV="1">
              <a:off x="9174303" y="3209785"/>
              <a:ext cx="760888" cy="478722"/>
            </a:xfrm>
            <a:custGeom>
              <a:avLst/>
              <a:gdLst>
                <a:gd name="connsiteX0" fmla="*/ 0 w 647700"/>
                <a:gd name="connsiteY0" fmla="*/ 1000125 h 1000125"/>
                <a:gd name="connsiteX1" fmla="*/ 152400 w 647700"/>
                <a:gd name="connsiteY1" fmla="*/ 1000125 h 1000125"/>
                <a:gd name="connsiteX2" fmla="*/ 152400 w 647700"/>
                <a:gd name="connsiteY2" fmla="*/ 0 h 1000125"/>
                <a:gd name="connsiteX3" fmla="*/ 647700 w 647700"/>
                <a:gd name="connsiteY3" fmla="*/ 0 h 1000125"/>
              </a:gdLst>
              <a:ahLst/>
              <a:cxnLst>
                <a:cxn ang="0">
                  <a:pos x="connsiteX0" y="connsiteY0"/>
                </a:cxn>
                <a:cxn ang="0">
                  <a:pos x="connsiteX1" y="connsiteY1"/>
                </a:cxn>
                <a:cxn ang="0">
                  <a:pos x="connsiteX2" y="connsiteY2"/>
                </a:cxn>
                <a:cxn ang="0">
                  <a:pos x="connsiteX3" y="connsiteY3"/>
                </a:cxn>
              </a:cxnLst>
              <a:rect l="l" t="t" r="r" b="b"/>
              <a:pathLst>
                <a:path w="647700" h="1000125">
                  <a:moveTo>
                    <a:pt x="0" y="1000125"/>
                  </a:moveTo>
                  <a:lnTo>
                    <a:pt x="152400" y="1000125"/>
                  </a:lnTo>
                  <a:lnTo>
                    <a:pt x="152400" y="0"/>
                  </a:lnTo>
                  <a:lnTo>
                    <a:pt x="647700" y="0"/>
                  </a:lnTo>
                </a:path>
              </a:pathLst>
            </a:custGeom>
            <a:noFill/>
            <a:ln w="19050">
              <a:solidFill>
                <a:schemeClr val="accent1"/>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54" name="Freeform: Shape 553">
              <a:extLst>
                <a:ext uri="{FF2B5EF4-FFF2-40B4-BE49-F238E27FC236}">
                  <a16:creationId xmlns:a16="http://schemas.microsoft.com/office/drawing/2014/main" id="{3087E870-B4C0-4FCF-B655-C36D39549021}"/>
                </a:ext>
              </a:extLst>
            </p:cNvPr>
            <p:cNvSpPr/>
            <p:nvPr/>
          </p:nvSpPr>
          <p:spPr bwMode="auto">
            <a:xfrm>
              <a:off x="9192259" y="3580852"/>
              <a:ext cx="967894" cy="1754818"/>
            </a:xfrm>
            <a:custGeom>
              <a:avLst/>
              <a:gdLst>
                <a:gd name="connsiteX0" fmla="*/ 0 w 823912"/>
                <a:gd name="connsiteY0" fmla="*/ 0 h 1457325"/>
                <a:gd name="connsiteX1" fmla="*/ 376237 w 823912"/>
                <a:gd name="connsiteY1" fmla="*/ 0 h 1457325"/>
                <a:gd name="connsiteX2" fmla="*/ 376237 w 823912"/>
                <a:gd name="connsiteY2" fmla="*/ 1457325 h 1457325"/>
                <a:gd name="connsiteX3" fmla="*/ 419100 w 823912"/>
                <a:gd name="connsiteY3" fmla="*/ 1457325 h 1457325"/>
                <a:gd name="connsiteX4" fmla="*/ 823912 w 823912"/>
                <a:gd name="connsiteY4" fmla="*/ 1457325 h 145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912" h="1457325">
                  <a:moveTo>
                    <a:pt x="0" y="0"/>
                  </a:moveTo>
                  <a:lnTo>
                    <a:pt x="376237" y="0"/>
                  </a:lnTo>
                  <a:lnTo>
                    <a:pt x="376237" y="1457325"/>
                  </a:lnTo>
                  <a:lnTo>
                    <a:pt x="419100" y="1457325"/>
                  </a:lnTo>
                  <a:lnTo>
                    <a:pt x="823912" y="1457325"/>
                  </a:lnTo>
                </a:path>
              </a:pathLst>
            </a:custGeom>
            <a:noFill/>
            <a:ln w="19050">
              <a:solidFill>
                <a:schemeClr val="accent4"/>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56" name="TextBox 555">
              <a:extLst>
                <a:ext uri="{FF2B5EF4-FFF2-40B4-BE49-F238E27FC236}">
                  <a16:creationId xmlns:a16="http://schemas.microsoft.com/office/drawing/2014/main" id="{9E886646-A3C1-4DCF-9662-15BC7B25DE0E}"/>
                </a:ext>
              </a:extLst>
            </p:cNvPr>
            <p:cNvSpPr txBox="1"/>
            <p:nvPr/>
          </p:nvSpPr>
          <p:spPr>
            <a:xfrm>
              <a:off x="9204968" y="3031252"/>
              <a:ext cx="94157" cy="12654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1A1A1A"/>
                  </a:solidFill>
                  <a:effectLst/>
                  <a:uLnTx/>
                  <a:uFillTx/>
                  <a:latin typeface="Segoe UI"/>
                  <a:ea typeface="+mn-ea"/>
                  <a:cs typeface="+mn-cs"/>
                </a:rPr>
                <a:t>/*</a:t>
              </a:r>
            </a:p>
          </p:txBody>
        </p:sp>
        <p:sp>
          <p:nvSpPr>
            <p:cNvPr id="557" name="TextBox 556">
              <a:extLst>
                <a:ext uri="{FF2B5EF4-FFF2-40B4-BE49-F238E27FC236}">
                  <a16:creationId xmlns:a16="http://schemas.microsoft.com/office/drawing/2014/main" id="{E391E498-FB84-4F86-943E-46120409A75A}"/>
                </a:ext>
              </a:extLst>
            </p:cNvPr>
            <p:cNvSpPr txBox="1"/>
            <p:nvPr/>
          </p:nvSpPr>
          <p:spPr>
            <a:xfrm>
              <a:off x="9207868" y="3239204"/>
              <a:ext cx="457602" cy="126547"/>
            </a:xfrm>
            <a:prstGeom prst="rect">
              <a:avLst/>
            </a:prstGeom>
            <a:solidFill>
              <a:schemeClr val="bg1"/>
            </a:solid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1A1A1A"/>
                  </a:solidFill>
                  <a:effectLst/>
                  <a:uLnTx/>
                  <a:uFillTx/>
                  <a:latin typeface="Segoe UI"/>
                  <a:ea typeface="+mn-ea"/>
                  <a:cs typeface="+mn-cs"/>
                </a:rPr>
                <a:t>/search/*</a:t>
              </a:r>
            </a:p>
          </p:txBody>
        </p:sp>
        <p:sp>
          <p:nvSpPr>
            <p:cNvPr id="558" name="TextBox 557">
              <a:extLst>
                <a:ext uri="{FF2B5EF4-FFF2-40B4-BE49-F238E27FC236}">
                  <a16:creationId xmlns:a16="http://schemas.microsoft.com/office/drawing/2014/main" id="{BE7FC5CA-61F8-4E68-9A6E-C9BB7935DBA9}"/>
                </a:ext>
              </a:extLst>
            </p:cNvPr>
            <p:cNvSpPr txBox="1"/>
            <p:nvPr/>
          </p:nvSpPr>
          <p:spPr>
            <a:xfrm>
              <a:off x="9210712" y="3429168"/>
              <a:ext cx="455719" cy="126547"/>
            </a:xfrm>
            <a:prstGeom prst="rect">
              <a:avLst/>
            </a:prstGeom>
            <a:solidFill>
              <a:schemeClr val="bg1"/>
            </a:solid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1A1A1A"/>
                  </a:solidFill>
                  <a:effectLst/>
                  <a:uLnTx/>
                  <a:uFillTx/>
                  <a:latin typeface="Segoe UI"/>
                  <a:ea typeface="+mn-ea"/>
                  <a:cs typeface="+mn-cs"/>
                </a:rPr>
                <a:t>/statics/*</a:t>
              </a:r>
            </a:p>
          </p:txBody>
        </p:sp>
        <p:sp>
          <p:nvSpPr>
            <p:cNvPr id="560" name="TextBox 559">
              <a:extLst>
                <a:ext uri="{FF2B5EF4-FFF2-40B4-BE49-F238E27FC236}">
                  <a16:creationId xmlns:a16="http://schemas.microsoft.com/office/drawing/2014/main" id="{D1A285DC-A989-49FA-A637-3B899C24F886}"/>
                </a:ext>
              </a:extLst>
            </p:cNvPr>
            <p:cNvSpPr txBox="1"/>
            <p:nvPr/>
          </p:nvSpPr>
          <p:spPr>
            <a:xfrm>
              <a:off x="9954242" y="843171"/>
              <a:ext cx="522579"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Region 1</a:t>
              </a:r>
            </a:p>
          </p:txBody>
        </p:sp>
        <p:sp>
          <p:nvSpPr>
            <p:cNvPr id="561" name="TextBox 560">
              <a:extLst>
                <a:ext uri="{FF2B5EF4-FFF2-40B4-BE49-F238E27FC236}">
                  <a16:creationId xmlns:a16="http://schemas.microsoft.com/office/drawing/2014/main" id="{FFB24822-0BEE-497A-B32F-30B3CFBDE37D}"/>
                </a:ext>
              </a:extLst>
            </p:cNvPr>
            <p:cNvSpPr txBox="1"/>
            <p:nvPr/>
          </p:nvSpPr>
          <p:spPr>
            <a:xfrm>
              <a:off x="9943822" y="2499561"/>
              <a:ext cx="543418"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Region 2</a:t>
              </a:r>
            </a:p>
          </p:txBody>
        </p:sp>
        <p:sp>
          <p:nvSpPr>
            <p:cNvPr id="562" name="TextBox 561">
              <a:extLst>
                <a:ext uri="{FF2B5EF4-FFF2-40B4-BE49-F238E27FC236}">
                  <a16:creationId xmlns:a16="http://schemas.microsoft.com/office/drawing/2014/main" id="{73CA1CB5-308B-4161-9CEA-4FD65771BF31}"/>
                </a:ext>
              </a:extLst>
            </p:cNvPr>
            <p:cNvSpPr txBox="1"/>
            <p:nvPr/>
          </p:nvSpPr>
          <p:spPr>
            <a:xfrm>
              <a:off x="9941183" y="4141438"/>
              <a:ext cx="543418" cy="16158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Region 3</a:t>
              </a:r>
            </a:p>
          </p:txBody>
        </p:sp>
        <p:sp>
          <p:nvSpPr>
            <p:cNvPr id="212" name="Rectangle 211">
              <a:extLst>
                <a:ext uri="{FF2B5EF4-FFF2-40B4-BE49-F238E27FC236}">
                  <a16:creationId xmlns:a16="http://schemas.microsoft.com/office/drawing/2014/main" id="{2CB61901-C343-4B25-BE16-53FDD7C88F67}"/>
                </a:ext>
              </a:extLst>
            </p:cNvPr>
            <p:cNvSpPr/>
            <p:nvPr/>
          </p:nvSpPr>
          <p:spPr>
            <a:xfrm>
              <a:off x="7694821" y="2219932"/>
              <a:ext cx="1116561" cy="25391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Edge Location</a:t>
              </a:r>
            </a:p>
          </p:txBody>
        </p:sp>
        <p:grpSp>
          <p:nvGrpSpPr>
            <p:cNvPr id="261" name="Group 260">
              <a:extLst>
                <a:ext uri="{FF2B5EF4-FFF2-40B4-BE49-F238E27FC236}">
                  <a16:creationId xmlns:a16="http://schemas.microsoft.com/office/drawing/2014/main" id="{E136B0D0-830C-44FF-8B26-38DFCBAE2698}"/>
                </a:ext>
              </a:extLst>
            </p:cNvPr>
            <p:cNvGrpSpPr/>
            <p:nvPr/>
          </p:nvGrpSpPr>
          <p:grpSpPr>
            <a:xfrm>
              <a:off x="10221780" y="3516232"/>
              <a:ext cx="488208" cy="369237"/>
              <a:chOff x="9845530" y="2026105"/>
              <a:chExt cx="798344" cy="603796"/>
            </a:xfrm>
          </p:grpSpPr>
          <p:sp>
            <p:nvSpPr>
              <p:cNvPr id="262" name="Freeform 26">
                <a:extLst>
                  <a:ext uri="{FF2B5EF4-FFF2-40B4-BE49-F238E27FC236}">
                    <a16:creationId xmlns:a16="http://schemas.microsoft.com/office/drawing/2014/main" id="{B9FDBFCC-40F3-47DB-9AEF-18A5322AB182}"/>
                  </a:ext>
                </a:extLst>
              </p:cNvPr>
              <p:cNvSpPr>
                <a:spLocks noEditPoints="1"/>
              </p:cNvSpPr>
              <p:nvPr/>
            </p:nvSpPr>
            <p:spPr bwMode="auto">
              <a:xfrm>
                <a:off x="9845530" y="2026105"/>
                <a:ext cx="556717" cy="43158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solidFill>
                <a:schemeClr val="bg1"/>
              </a:solidFill>
              <a:ln w="19050" cap="sq">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3" name="Rectangle 262">
                <a:extLst>
                  <a:ext uri="{FF2B5EF4-FFF2-40B4-BE49-F238E27FC236}">
                    <a16:creationId xmlns:a16="http://schemas.microsoft.com/office/drawing/2014/main" id="{F5B49F1B-EBCF-4E67-86EF-85A5421D6E31}"/>
                  </a:ext>
                </a:extLst>
              </p:cNvPr>
              <p:cNvSpPr/>
              <p:nvPr/>
            </p:nvSpPr>
            <p:spPr bwMode="auto">
              <a:xfrm>
                <a:off x="9956752" y="2115492"/>
                <a:ext cx="556717" cy="342812"/>
              </a:xfrm>
              <a:prstGeom prst="rect">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4" name="Freeform 26">
                <a:extLst>
                  <a:ext uri="{FF2B5EF4-FFF2-40B4-BE49-F238E27FC236}">
                    <a16:creationId xmlns:a16="http://schemas.microsoft.com/office/drawing/2014/main" id="{6FC3F776-AB98-4611-B511-5208B3C68BD7}"/>
                  </a:ext>
                </a:extLst>
              </p:cNvPr>
              <p:cNvSpPr>
                <a:spLocks noEditPoints="1"/>
              </p:cNvSpPr>
              <p:nvPr/>
            </p:nvSpPr>
            <p:spPr bwMode="auto">
              <a:xfrm>
                <a:off x="9956752" y="2114881"/>
                <a:ext cx="556717" cy="43158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solidFill>
                <a:schemeClr val="bg1"/>
              </a:solidFill>
              <a:ln w="19050" cap="sq">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5" name="Rectangle 264">
                <a:extLst>
                  <a:ext uri="{FF2B5EF4-FFF2-40B4-BE49-F238E27FC236}">
                    <a16:creationId xmlns:a16="http://schemas.microsoft.com/office/drawing/2014/main" id="{9D121A45-8D42-4985-8D0A-EBDE51E7AF91}"/>
                  </a:ext>
                </a:extLst>
              </p:cNvPr>
              <p:cNvSpPr/>
              <p:nvPr/>
            </p:nvSpPr>
            <p:spPr bwMode="auto">
              <a:xfrm>
                <a:off x="10087157" y="2198313"/>
                <a:ext cx="556717" cy="342812"/>
              </a:xfrm>
              <a:prstGeom prst="rect">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266" name="Group 25">
                <a:extLst>
                  <a:ext uri="{FF2B5EF4-FFF2-40B4-BE49-F238E27FC236}">
                    <a16:creationId xmlns:a16="http://schemas.microsoft.com/office/drawing/2014/main" id="{9DD39EAF-9696-43D1-A90E-7D62A75B185B}"/>
                  </a:ext>
                </a:extLst>
              </p:cNvPr>
              <p:cNvGrpSpPr>
                <a:grpSpLocks noChangeAspect="1"/>
              </p:cNvGrpSpPr>
              <p:nvPr/>
            </p:nvGrpSpPr>
            <p:grpSpPr bwMode="auto">
              <a:xfrm>
                <a:off x="10087157" y="2198313"/>
                <a:ext cx="556717" cy="431588"/>
                <a:chOff x="3689" y="2040"/>
                <a:chExt cx="307" cy="238"/>
              </a:xfrm>
              <a:solidFill>
                <a:schemeClr val="bg2">
                  <a:lumMod val="90000"/>
                </a:schemeClr>
              </a:solidFill>
            </p:grpSpPr>
            <p:sp>
              <p:nvSpPr>
                <p:cNvPr id="267" name="Freeform 26">
                  <a:extLst>
                    <a:ext uri="{FF2B5EF4-FFF2-40B4-BE49-F238E27FC236}">
                      <a16:creationId xmlns:a16="http://schemas.microsoft.com/office/drawing/2014/main" id="{A189C67B-FDD2-4BB3-97E3-0D2368C19870}"/>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solidFill>
                  <a:schemeClr val="bg1"/>
                </a:solidFill>
                <a:ln w="19050" cap="sq">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8" name="Freeform 27">
                  <a:extLst>
                    <a:ext uri="{FF2B5EF4-FFF2-40B4-BE49-F238E27FC236}">
                      <a16:creationId xmlns:a16="http://schemas.microsoft.com/office/drawing/2014/main" id="{8A92DE9D-3DAB-49E3-8191-910CE6BDF25A}"/>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grpFill/>
                <a:ln w="19050" cap="sq">
                  <a:solidFill>
                    <a:schemeClr val="accent1">
                      <a:lumMod val="60000"/>
                      <a:lumOff val="40000"/>
                    </a:schemeClr>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69" name="Freeform 28">
                  <a:extLst>
                    <a:ext uri="{FF2B5EF4-FFF2-40B4-BE49-F238E27FC236}">
                      <a16:creationId xmlns:a16="http://schemas.microsoft.com/office/drawing/2014/main" id="{AA7BB455-1AC3-4694-BD4B-968738303236}"/>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solidFill>
                  <a:schemeClr val="bg1"/>
                </a:solidFill>
                <a:ln w="19050" cap="sq">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70" name="Line 29">
                  <a:extLst>
                    <a:ext uri="{FF2B5EF4-FFF2-40B4-BE49-F238E27FC236}">
                      <a16:creationId xmlns:a16="http://schemas.microsoft.com/office/drawing/2014/main" id="{990EC340-C856-48C1-AD4F-7FD55F470494}"/>
                    </a:ext>
                  </a:extLst>
                </p:cNvPr>
                <p:cNvSpPr>
                  <a:spLocks noChangeShapeType="1"/>
                </p:cNvSpPr>
                <p:nvPr/>
              </p:nvSpPr>
              <p:spPr bwMode="auto">
                <a:xfrm>
                  <a:off x="3841" y="2128"/>
                  <a:ext cx="0" cy="63"/>
                </a:xfrm>
                <a:prstGeom prst="line">
                  <a:avLst/>
                </a:prstGeom>
                <a:grpFill/>
                <a:ln w="19050" cap="sq">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71" name="Freeform 30">
                  <a:extLst>
                    <a:ext uri="{FF2B5EF4-FFF2-40B4-BE49-F238E27FC236}">
                      <a16:creationId xmlns:a16="http://schemas.microsoft.com/office/drawing/2014/main" id="{0DE2A74C-0E7A-43C9-93B7-BBEDC2EA6F03}"/>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solidFill>
                  <a:schemeClr val="bg1"/>
                </a:solidFill>
                <a:ln w="19050" cap="sq">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grpSp>
    </p:spTree>
    <p:extLst>
      <p:ext uri="{BB962C8B-B14F-4D97-AF65-F5344CB8AC3E}">
        <p14:creationId xmlns:p14="http://schemas.microsoft.com/office/powerpoint/2010/main" val="708713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0 -2.96296E-6 L 0 0.0831 " pathEditMode="relative" rAng="0" ptsTypes="AA">
                                      <p:cBhvr>
                                        <p:cTn id="9" dur="500" spd="-100000" fill="hold"/>
                                        <p:tgtEl>
                                          <p:spTgt spid="6"/>
                                        </p:tgtEl>
                                        <p:attrNameLst>
                                          <p:attrName>ppt_x</p:attrName>
                                          <p:attrName>ppt_y</p:attrName>
                                        </p:attrNameLst>
                                      </p:cBhvr>
                                      <p:rCtr x="0" y="4144"/>
                                    </p:animMotion>
                                  </p:childTnLst>
                                </p:cTn>
                              </p:par>
                              <p:par>
                                <p:cTn id="10" presetID="10"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42" presetClass="path" presetSubtype="0" decel="100000" fill="hold" nodeType="withEffect">
                                  <p:stCondLst>
                                    <p:cond delay="0"/>
                                  </p:stCondLst>
                                  <p:childTnLst>
                                    <p:animMotion origin="layout" path="M 3.54167E-6 7.40741E-7 L -0.03086 0.00208 " pathEditMode="relative" rAng="0" ptsTypes="AA">
                                      <p:cBhvr>
                                        <p:cTn id="14" dur="500" spd="-100000" fill="hold"/>
                                        <p:tgtEl>
                                          <p:spTgt spid="31"/>
                                        </p:tgtEl>
                                        <p:attrNameLst>
                                          <p:attrName>ppt_x</p:attrName>
                                          <p:attrName>ppt_y</p:attrName>
                                        </p:attrNameLst>
                                      </p:cBhvr>
                                      <p:rCtr x="-1549" y="93"/>
                                    </p:animMotion>
                                  </p:childTnLst>
                                </p:cTn>
                              </p:par>
                              <p:par>
                                <p:cTn id="15" presetID="10" presetClass="entr" presetSubtype="0" fill="hold" nodeType="withEffect">
                                  <p:stCondLst>
                                    <p:cond delay="15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42" presetClass="path" presetSubtype="0" decel="100000" fill="hold" nodeType="withEffect">
                                  <p:stCondLst>
                                    <p:cond delay="150"/>
                                  </p:stCondLst>
                                  <p:childTnLst>
                                    <p:animMotion origin="layout" path="M 3.54167E-6 7.40741E-7 L -0.03086 0.00208 " pathEditMode="relative" rAng="0" ptsTypes="AA">
                                      <p:cBhvr>
                                        <p:cTn id="19" dur="500" spd="-100000" fill="hold"/>
                                        <p:tgtEl>
                                          <p:spTgt spid="27"/>
                                        </p:tgtEl>
                                        <p:attrNameLst>
                                          <p:attrName>ppt_x</p:attrName>
                                          <p:attrName>ppt_y</p:attrName>
                                        </p:attrNameLst>
                                      </p:cBhvr>
                                      <p:rCtr x="-1549" y="93"/>
                                    </p:animMotion>
                                  </p:childTnLst>
                                </p:cTn>
                              </p:par>
                              <p:par>
                                <p:cTn id="20" presetID="10" presetClass="entr" presetSubtype="0" fill="hold" nodeType="withEffect">
                                  <p:stCondLst>
                                    <p:cond delay="3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42" presetClass="path" presetSubtype="0" decel="100000" fill="hold" nodeType="withEffect">
                                  <p:stCondLst>
                                    <p:cond delay="300"/>
                                  </p:stCondLst>
                                  <p:childTnLst>
                                    <p:animMotion origin="layout" path="M 3.54167E-6 7.40741E-7 L -0.03086 0.00208 " pathEditMode="relative" rAng="0" ptsTypes="AA">
                                      <p:cBhvr>
                                        <p:cTn id="24" dur="500" spd="-100000" fill="hold"/>
                                        <p:tgtEl>
                                          <p:spTgt spid="26"/>
                                        </p:tgtEl>
                                        <p:attrNameLst>
                                          <p:attrName>ppt_x</p:attrName>
                                          <p:attrName>ppt_y</p:attrName>
                                        </p:attrNameLst>
                                      </p:cBhvr>
                                      <p:rCtr x="-154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theme/theme1.xml><?xml version="1.0" encoding="utf-8"?>
<a:theme xmlns:a="http://schemas.openxmlformats.org/drawingml/2006/main" name="6-52001-28305_GBB Airlift_2020_White">
  <a:themeElements>
    <a:clrScheme name="GBB Airlift_2020">
      <a:dk1>
        <a:srgbClr val="000000"/>
      </a:dk1>
      <a:lt1>
        <a:srgbClr val="FFFFFF"/>
      </a:lt1>
      <a:dk2>
        <a:srgbClr val="243A5E"/>
      </a:dk2>
      <a:lt2>
        <a:srgbClr val="E6E6E6"/>
      </a:lt2>
      <a:accent1>
        <a:srgbClr val="D83B01"/>
      </a:accent1>
      <a:accent2>
        <a:srgbClr val="FF9349"/>
      </a:accent2>
      <a:accent3>
        <a:srgbClr val="50E6FF"/>
      </a:accent3>
      <a:accent4>
        <a:srgbClr val="0078D4"/>
      </a:accent4>
      <a:accent5>
        <a:srgbClr val="243A5E"/>
      </a:accent5>
      <a:accent6>
        <a:srgbClr val="D2D2D2"/>
      </a:accent6>
      <a:hlink>
        <a:srgbClr val="0078D4"/>
      </a:hlink>
      <a:folHlink>
        <a:srgbClr val="D83B01"/>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GBB_Airlift_June_2020_Presentation Template_v02  -  Read-Only" id="{2E508DD9-049A-4FEB-8F16-88F3701E5319}" vid="{33E3731E-D64C-4043-BB6E-4AE47E5340BC}"/>
    </a:ext>
  </a:extLst>
</a:theme>
</file>

<file path=ppt/theme/theme2.xml><?xml version="1.0" encoding="utf-8"?>
<a:theme xmlns:a="http://schemas.openxmlformats.org/drawingml/2006/main" name="Black Template">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61D7B962-622B-4DC8-9E08-BFEB6217D16A}"/>
    </a:ext>
  </a:extLst>
</a:theme>
</file>

<file path=ppt/theme/theme3.xml><?xml version="1.0" encoding="utf-8"?>
<a:theme xmlns:a="http://schemas.openxmlformats.org/drawingml/2006/main" name="9-51027_Microsoft_Ready_Template">
  <a:themeElements>
    <a:clrScheme name="Microsoft Ready + Microsoft Inspire">
      <a:dk1>
        <a:srgbClr val="1A1A1A"/>
      </a:dk1>
      <a:lt1>
        <a:srgbClr val="FFFFFF"/>
      </a:lt1>
      <a:dk2>
        <a:srgbClr val="0D0D0D"/>
      </a:dk2>
      <a:lt2>
        <a:srgbClr val="E6E6E6"/>
      </a:lt2>
      <a:accent1>
        <a:srgbClr val="0078D4"/>
      </a:accent1>
      <a:accent2>
        <a:srgbClr val="002050"/>
      </a:accent2>
      <a:accent3>
        <a:srgbClr val="737373"/>
      </a:accent3>
      <a:accent4>
        <a:srgbClr val="5C2D91"/>
      </a:accent4>
      <a:accent5>
        <a:srgbClr val="BAD80A"/>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Ready_Breakout_Template_v04.potx" id="{ADFE0B3B-3E8D-4D1C-A966-C43B5E8793C8}" vid="{758F5799-09F9-4110-97F9-4D6AD89F1CB9}"/>
    </a:ext>
  </a:extLst>
</a:theme>
</file>

<file path=ppt/theme/theme4.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6C634FFF-87EC-4168-B3E3-F67FDA1300A7}" vid="{40B33C8B-76A5-41C0-B0C4-9B61D93BF2E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9344fa0-aeb0-4efb-868f-6a4b70e92797">
      <UserInfo>
        <DisplayName>Sinead O'Donovan</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70024B5E8A78C4BA4C23A5AE8EFE564" ma:contentTypeVersion="11" ma:contentTypeDescription="Create a new document." ma:contentTypeScope="" ma:versionID="eb6446603dd2d18810a5b2af06079e9b">
  <xsd:schema xmlns:xsd="http://www.w3.org/2001/XMLSchema" xmlns:xs="http://www.w3.org/2001/XMLSchema" xmlns:p="http://schemas.microsoft.com/office/2006/metadata/properties" xmlns:ns2="2d7eaa5d-f0e7-40e8-9359-6ec3e8eea716" xmlns:ns3="79344fa0-aeb0-4efb-868f-6a4b70e92797" targetNamespace="http://schemas.microsoft.com/office/2006/metadata/properties" ma:root="true" ma:fieldsID="967a68f6fc6c3c3f8669e93728f7b1d8" ns2:_="" ns3:_="">
    <xsd:import namespace="2d7eaa5d-f0e7-40e8-9359-6ec3e8eea716"/>
    <xsd:import namespace="79344fa0-aeb0-4efb-868f-6a4b70e9279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7eaa5d-f0e7-40e8-9359-6ec3e8eea7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344fa0-aeb0-4efb-868f-6a4b70e9279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A59F4F-AF13-43C2-A656-8E64F35369DB}">
  <ds:schemaRefs>
    <ds:schemaRef ds:uri="http://schemas.microsoft.com/sharepoint/v3/contenttype/forms"/>
  </ds:schemaRefs>
</ds:datastoreItem>
</file>

<file path=customXml/itemProps2.xml><?xml version="1.0" encoding="utf-8"?>
<ds:datastoreItem xmlns:ds="http://schemas.openxmlformats.org/officeDocument/2006/customXml" ds:itemID="{A1CC19C4-57C3-472D-8416-5AC61B0D8D86}">
  <ds:schemaRefs>
    <ds:schemaRef ds:uri="http://schemas.openxmlformats.org/package/2006/metadata/core-properties"/>
    <ds:schemaRef ds:uri="http://schemas.microsoft.com/office/2006/documentManagement/types"/>
    <ds:schemaRef ds:uri="http://www.w3.org/XML/1998/namespace"/>
    <ds:schemaRef ds:uri="http://purl.org/dc/terms/"/>
    <ds:schemaRef ds:uri="0d7fa454-061d-4026-91df-6bbce16238dd"/>
    <ds:schemaRef ds:uri="http://schemas.microsoft.com/office/2006/metadata/properties"/>
    <ds:schemaRef ds:uri="http://purl.org/dc/elements/1.1/"/>
    <ds:schemaRef ds:uri="http://schemas.microsoft.com/sharepoint/v3"/>
    <ds:schemaRef ds:uri="http://schemas.microsoft.com/office/infopath/2007/PartnerControls"/>
    <ds:schemaRef ds:uri="0bc6899c-9e7b-4f89-8ca8-b843fdc08660"/>
    <ds:schemaRef ds:uri="http://purl.org/dc/dcmitype/"/>
  </ds:schemaRefs>
</ds:datastoreItem>
</file>

<file path=customXml/itemProps3.xml><?xml version="1.0" encoding="utf-8"?>
<ds:datastoreItem xmlns:ds="http://schemas.openxmlformats.org/officeDocument/2006/customXml" ds:itemID="{DD7B89A9-EDE3-4D02-A187-B3BB8DCF595D}"/>
</file>

<file path=docProps/app.xml><?xml version="1.0" encoding="utf-8"?>
<Properties xmlns="http://schemas.openxmlformats.org/officeDocument/2006/extended-properties" xmlns:vt="http://schemas.openxmlformats.org/officeDocument/2006/docPropsVTypes">
  <TotalTime>2137</TotalTime>
  <Words>1324</Words>
  <Application>Microsoft Office PowerPoint</Application>
  <PresentationFormat>Widescreen</PresentationFormat>
  <Paragraphs>233</Paragraphs>
  <Slides>14</Slides>
  <Notes>8</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14</vt:i4>
      </vt:variant>
    </vt:vector>
  </HeadingPairs>
  <TitlesOfParts>
    <vt:vector size="29" baseType="lpstr">
      <vt:lpstr>Arial</vt:lpstr>
      <vt:lpstr>Calibri</vt:lpstr>
      <vt:lpstr>Century Gothic</vt:lpstr>
      <vt:lpstr>Consolas</vt:lpstr>
      <vt:lpstr>Gartner sans</vt:lpstr>
      <vt:lpstr>Helvetica</vt:lpstr>
      <vt:lpstr>Lato Light</vt:lpstr>
      <vt:lpstr>Segoe UI</vt:lpstr>
      <vt:lpstr>Segoe UI Semibold</vt:lpstr>
      <vt:lpstr>Segoe UI Semilight</vt:lpstr>
      <vt:lpstr>Wingdings</vt:lpstr>
      <vt:lpstr>6-52001-28305_GBB Airlift_2020_White</vt:lpstr>
      <vt:lpstr>Black Template</vt:lpstr>
      <vt:lpstr>9-51027_Microsoft_Ready_Template</vt:lpstr>
      <vt:lpstr>5-50203_Microsoft_Ignite_Template</vt:lpstr>
      <vt:lpstr>Secure Application and Content Delivery  with Azure</vt:lpstr>
      <vt:lpstr>Application delivery product suite</vt:lpstr>
      <vt:lpstr>Microsoft’s global delivery network</vt:lpstr>
      <vt:lpstr>Microsoft’s global content delivery network</vt:lpstr>
      <vt:lpstr>LinkedIn on Azure Front Door</vt:lpstr>
      <vt:lpstr>Azure Front Door + Azure CDN  Key Capabilities</vt:lpstr>
      <vt:lpstr>PowerPoint Presentation</vt:lpstr>
      <vt:lpstr>Azure CDN</vt:lpstr>
      <vt:lpstr>Azure Front Door</vt:lpstr>
      <vt:lpstr>Azure WAF with Front Door</vt:lpstr>
      <vt:lpstr>Use cases</vt:lpstr>
      <vt:lpstr>AFD + CDN Rules Engine - GA</vt:lpstr>
      <vt:lpstr>Wildcard Domains</vt:lpstr>
      <vt:lpstr>Reference architecture with DNS, CDN, AFD &amp; WAF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Secure Application and Content Delivery  with Azure</dc:title>
  <dc:creator>Daniel Gicklhorn</dc:creator>
  <cp:lastModifiedBy>Amit Srivastava</cp:lastModifiedBy>
  <cp:revision>22</cp:revision>
  <dcterms:created xsi:type="dcterms:W3CDTF">2020-06-17T03:59:46Z</dcterms:created>
  <dcterms:modified xsi:type="dcterms:W3CDTF">2020-08-26T21:55:56Z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2020-06-17T04:00:36Z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55c1cb45-c83b-4786-9d89-c66cf23b71f5</vt:lpwstr>
  </property>
  <property fmtid="{D5CDD505-2E9C-101B-9397-08002B2CF9AE}" pid="8" name="MSIP_Label_f42aa342-8706-4288-bd11-ebb85995028c_ContentBits">
    <vt:lpwstr>0</vt:lpwstr>
  </property>
  <property fmtid="{D5CDD505-2E9C-101B-9397-08002B2CF9AE}" pid="9" name="ContentTypeId">
    <vt:lpwstr>0x010100970024B5E8A78C4BA4C23A5AE8EFE564</vt:lpwstr>
  </property>
</Properties>
</file>