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551" r:id="rId4"/>
    <p:sldMasterId id="2147484608" r:id="rId5"/>
    <p:sldMasterId id="2147484614" r:id="rId6"/>
    <p:sldMasterId id="2147484659" r:id="rId7"/>
    <p:sldMasterId id="2147484682" r:id="rId8"/>
    <p:sldMasterId id="2147484715" r:id="rId9"/>
    <p:sldMasterId id="2147484746" r:id="rId10"/>
    <p:sldMasterId id="2147484779" r:id="rId11"/>
    <p:sldMasterId id="2147484801" r:id="rId12"/>
  </p:sldMasterIdLst>
  <p:notesMasterIdLst>
    <p:notesMasterId r:id="rId46"/>
  </p:notesMasterIdLst>
  <p:handoutMasterIdLst>
    <p:handoutMasterId r:id="rId47"/>
  </p:handoutMasterIdLst>
  <p:sldIdLst>
    <p:sldId id="1600" r:id="rId13"/>
    <p:sldId id="1569" r:id="rId14"/>
    <p:sldId id="1680" r:id="rId15"/>
    <p:sldId id="2076138245" r:id="rId16"/>
    <p:sldId id="1668" r:id="rId17"/>
    <p:sldId id="2076138246" r:id="rId18"/>
    <p:sldId id="2076138247" r:id="rId19"/>
    <p:sldId id="2076138248" r:id="rId20"/>
    <p:sldId id="2076138249" r:id="rId21"/>
    <p:sldId id="2076138251" r:id="rId22"/>
    <p:sldId id="2076138230" r:id="rId23"/>
    <p:sldId id="1656" r:id="rId24"/>
    <p:sldId id="2076138250" r:id="rId25"/>
    <p:sldId id="2076138254" r:id="rId26"/>
    <p:sldId id="2076138255" r:id="rId27"/>
    <p:sldId id="2076138256" r:id="rId28"/>
    <p:sldId id="2076138257" r:id="rId29"/>
    <p:sldId id="2076138258" r:id="rId30"/>
    <p:sldId id="2076138259" r:id="rId31"/>
    <p:sldId id="2076138260" r:id="rId32"/>
    <p:sldId id="2076138261" r:id="rId33"/>
    <p:sldId id="2076138262" r:id="rId34"/>
    <p:sldId id="2076138263" r:id="rId35"/>
    <p:sldId id="2076138264" r:id="rId36"/>
    <p:sldId id="2076138265" r:id="rId37"/>
    <p:sldId id="2076138266" r:id="rId38"/>
    <p:sldId id="2076138267" r:id="rId39"/>
    <p:sldId id="2076138242" r:id="rId40"/>
    <p:sldId id="2076138253" r:id="rId41"/>
    <p:sldId id="1674" r:id="rId42"/>
    <p:sldId id="2076138252" r:id="rId43"/>
    <p:sldId id="1676" r:id="rId44"/>
    <p:sldId id="1599" r:id="rId45"/>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cmAuthor id="3" name="Mary Feil-Jacobs" initials="MF" lastIdx="22" clrIdx="3"/>
  <p:cmAuthor id="4" name="Angela Powell" initials="AP" lastIdx="9"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78D4"/>
    <a:srgbClr val="FFFFFF"/>
    <a:srgbClr val="000000"/>
    <a:srgbClr val="3C3C41"/>
    <a:srgbClr val="75757A"/>
    <a:srgbClr val="FF33CC"/>
    <a:srgbClr val="EBEBEB"/>
    <a:srgbClr val="00FF00"/>
    <a:srgbClr val="1A1A1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12" y="5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5FDB7B-8DB8-4A3A-95C8-7102BBC9A9E1}" type="datetime8">
              <a:rPr lang="en-US" smtClean="0">
                <a:latin typeface="Segoe UI" pitchFamily="34" charset="0"/>
              </a:rPr>
              <a:t>8/31/2020 2:37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CE60099-03E7-4FA1-8A7F-E6E6CFB0F855}" type="datetime8">
              <a:rPr lang="en-US" smtClean="0"/>
              <a:t>8/27/2020 5:36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dt="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cs.microsoft.com/en-us/azure/networking/networking-partners-ms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816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b="0" i="0" u="none" strike="noStrike" dirty="0">
                <a:solidFill>
                  <a:srgbClr val="FFFFFF"/>
                </a:solidFill>
                <a:effectLst/>
                <a:latin typeface="Segoe UI" panose="020B0502040204020203" pitchFamily="34" charset="0"/>
              </a:rPr>
              <a:t>Growing number of Telcos and SIs are now offering Managed Services for Virtual WAN</a:t>
            </a:r>
            <a:r>
              <a:rPr lang="en-US" b="0" i="0" dirty="0">
                <a:solidFill>
                  <a:srgbClr val="FFFFFF"/>
                </a:solidFill>
                <a:effectLst/>
                <a:latin typeface="Segoe UI" panose="020B0502040204020203" pitchFamily="34" charset="0"/>
              </a:rPr>
              <a:t>​</a:t>
            </a:r>
            <a:endParaRPr lang="en-US" b="0" i="0" dirty="0">
              <a:solidFill>
                <a:srgbClr val="FFFFFF"/>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FFFFFF"/>
                </a:solidFill>
                <a:effectLst/>
                <a:latin typeface="Segoe UI" panose="020B0502040204020203" pitchFamily="34" charset="0"/>
              </a:rPr>
              <a:t>Services include:</a:t>
            </a:r>
            <a:r>
              <a:rPr lang="en-US" b="0" i="0" dirty="0">
                <a:solidFill>
                  <a:srgbClr val="FFFFFF"/>
                </a:solidFill>
                <a:effectLst/>
                <a:latin typeface="Segoe UI" panose="020B0502040204020203" pitchFamily="34" charset="0"/>
              </a:rPr>
              <a:t>​</a:t>
            </a:r>
            <a:endParaRPr lang="en-US" b="0" i="0" dirty="0">
              <a:solidFill>
                <a:srgbClr val="FFFFFF"/>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FFFFFF"/>
                </a:solidFill>
                <a:effectLst/>
                <a:latin typeface="Segoe UI" panose="020B0502040204020203" pitchFamily="34" charset="0"/>
              </a:rPr>
              <a:t>Plan, Design, Implementation and Operations of Enterprise Hybrid Networks based on Virtual WAN </a:t>
            </a:r>
            <a:r>
              <a:rPr lang="en-US" b="0" i="0" dirty="0">
                <a:solidFill>
                  <a:srgbClr val="FFFFFF"/>
                </a:solidFill>
                <a:effectLst/>
                <a:latin typeface="Segoe UI" panose="020B0502040204020203" pitchFamily="34" charset="0"/>
              </a:rPr>
              <a:t>​</a:t>
            </a:r>
            <a:endParaRPr lang="en-US" b="0" i="0" dirty="0">
              <a:solidFill>
                <a:srgbClr val="FFFFFF"/>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FFFFFF"/>
                </a:solidFill>
                <a:effectLst/>
                <a:latin typeface="Segoe UI" panose="020B0502040204020203" pitchFamily="34" charset="0"/>
              </a:rPr>
              <a:t>Integration with Enterprise SD-WAN</a:t>
            </a:r>
            <a:r>
              <a:rPr lang="en-US" b="0" i="0" dirty="0">
                <a:solidFill>
                  <a:srgbClr val="FFFFFF"/>
                </a:solidFill>
                <a:effectLst/>
                <a:latin typeface="Segoe UI" panose="020B0502040204020203" pitchFamily="34" charset="0"/>
              </a:rPr>
              <a:t>​</a:t>
            </a:r>
            <a:endParaRPr lang="en-US" b="0" i="0" dirty="0">
              <a:solidFill>
                <a:srgbClr val="FFFFFF"/>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FFFFFF"/>
                </a:solidFill>
                <a:effectLst/>
                <a:latin typeface="Segoe UI" panose="020B0502040204020203" pitchFamily="34" charset="0"/>
              </a:rPr>
              <a:t>Non-DIY Enterprises could leverage these Partner offerings to build and operate their Virtual WAN </a:t>
            </a:r>
            <a:r>
              <a:rPr lang="en-US" b="0" i="0" dirty="0">
                <a:solidFill>
                  <a:srgbClr val="FFFFFF"/>
                </a:solidFill>
                <a:effectLst/>
                <a:latin typeface="Segoe UI" panose="020B0502040204020203" pitchFamily="34" charset="0"/>
              </a:rPr>
              <a:t>​</a:t>
            </a:r>
            <a:endParaRPr lang="en-US" b="0" i="0" dirty="0">
              <a:solidFill>
                <a:srgbClr val="FFFFFF"/>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FFFFFF"/>
                </a:solidFill>
                <a:effectLst/>
                <a:latin typeface="Segoe UI" panose="020B0502040204020203" pitchFamily="34" charset="0"/>
              </a:rPr>
              <a:t>For a full list of offers: See </a:t>
            </a:r>
            <a:r>
              <a:rPr lang="en-US" b="0" i="0" u="sng" strike="noStrike" dirty="0">
                <a:solidFill>
                  <a:srgbClr val="50E6FF"/>
                </a:solidFill>
                <a:effectLst/>
                <a:latin typeface="Segoe UI" panose="020B0502040204020203" pitchFamily="34" charset="0"/>
                <a:hlinkClick r:id="rId3"/>
              </a:rPr>
              <a:t>Azure Networking MSP Partners </a:t>
            </a:r>
            <a:r>
              <a:rPr lang="en-US" b="0" i="0" dirty="0">
                <a:solidFill>
                  <a:srgbClr val="FFFFFF"/>
                </a:solidFill>
                <a:effectLst/>
                <a:latin typeface="Segoe UI" panose="020B0502040204020203" pitchFamily="34" charset="0"/>
              </a:rPr>
              <a:t>​</a:t>
            </a:r>
            <a:endParaRPr lang="en-US" b="0" i="0" dirty="0">
              <a:solidFill>
                <a:srgbClr val="FFFFFF"/>
              </a:solidFill>
              <a:effectLst/>
              <a:latin typeface="Arial" panose="020B0604020202020204" pitchFamily="34" charset="0"/>
            </a:endParaRP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4293062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8/27/2020 5:36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71981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D7B9D4F-5F19-438C-92E8-037C6AE8F87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52614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1.emf"/><Relationship Id="rId1" Type="http://schemas.openxmlformats.org/officeDocument/2006/relationships/slideMaster" Target="../slideMasters/slideMaster7.xml"/><Relationship Id="rId4" Type="http://schemas.openxmlformats.org/officeDocument/2006/relationships/image" Target="../media/image51.png"/></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7.xml"/><Relationship Id="rId4" Type="http://schemas.openxmlformats.org/officeDocument/2006/relationships/image" Target="../media/image54.jpe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7.xml"/><Relationship Id="rId4" Type="http://schemas.openxmlformats.org/officeDocument/2006/relationships/image" Target="../media/image54.jpe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7.xml"/><Relationship Id="rId4" Type="http://schemas.openxmlformats.org/officeDocument/2006/relationships/image" Target="../media/image54.jpeg"/></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emf"/><Relationship Id="rId1" Type="http://schemas.openxmlformats.org/officeDocument/2006/relationships/slideMaster" Target="../slideMasters/slideMaster8.xml"/><Relationship Id="rId5" Type="http://schemas.openxmlformats.org/officeDocument/2006/relationships/image" Target="../media/image42.png"/><Relationship Id="rId4" Type="http://schemas.openxmlformats.org/officeDocument/2006/relationships/image" Target="../media/image55.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8.xml"/><Relationship Id="rId4" Type="http://schemas.openxmlformats.org/officeDocument/2006/relationships/image" Target="../media/image38.emf"/></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8.xml"/><Relationship Id="rId4" Type="http://schemas.openxmlformats.org/officeDocument/2006/relationships/image" Target="../media/image45.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8.xml"/><Relationship Id="rId4" Type="http://schemas.openxmlformats.org/officeDocument/2006/relationships/image" Target="../media/image48.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9.xml"/><Relationship Id="rId4" Type="http://schemas.openxmlformats.org/officeDocument/2006/relationships/image" Target="../media/image15.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9.jpeg"/><Relationship Id="rId1" Type="http://schemas.openxmlformats.org/officeDocument/2006/relationships/slideMaster" Target="../slideMasters/slideMaster9.xml"/><Relationship Id="rId4" Type="http://schemas.openxmlformats.org/officeDocument/2006/relationships/image" Target="../media/image26.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emf"/><Relationship Id="rId1" Type="http://schemas.openxmlformats.org/officeDocument/2006/relationships/slideMaster" Target="../slideMasters/slideMaster4.xml"/><Relationship Id="rId5" Type="http://schemas.openxmlformats.org/officeDocument/2006/relationships/image" Target="../media/image42.png"/><Relationship Id="rId4" Type="http://schemas.openxmlformats.org/officeDocument/2006/relationships/image" Target="../media/image41.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4.xml"/><Relationship Id="rId4" Type="http://schemas.openxmlformats.org/officeDocument/2006/relationships/image" Target="../media/image3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4.xml"/><Relationship Id="rId4" Type="http://schemas.openxmlformats.org/officeDocument/2006/relationships/image" Target="../media/image4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437277" y="2582862"/>
            <a:ext cx="9823498" cy="1828800"/>
          </a:xfrm>
          <a:prstGeom prst="rect">
            <a:avLst/>
          </a:prstGeom>
          <a:noFill/>
        </p:spPr>
        <p:txBody>
          <a:bodyPr lIns="0" tIns="0" rIns="0" bIns="182880" anchor="b" anchorCtr="0"/>
          <a:lstStyle>
            <a:lvl1pPr>
              <a:defRPr sz="4800" strike="noStrike" spc="-50" baseline="0">
                <a:solidFill>
                  <a:schemeClr val="tx2"/>
                </a:solidFill>
              </a:defRPr>
            </a:lvl1pPr>
          </a:lstStyle>
          <a:p>
            <a:r>
              <a:rPr lang="en-US"/>
              <a:t>Azure presentation title </a:t>
            </a:r>
            <a:br>
              <a:rPr lang="en-US"/>
            </a:br>
            <a:r>
              <a:rPr lang="en-US"/>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451338" y="4436713"/>
            <a:ext cx="9795376"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Tree>
    <p:extLst>
      <p:ext uri="{BB962C8B-B14F-4D97-AF65-F5344CB8AC3E}">
        <p14:creationId xmlns:p14="http://schemas.microsoft.com/office/powerpoint/2010/main" val="2903760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9" name="Picture 8">
            <a:extLst>
              <a:ext uri="{FF2B5EF4-FFF2-40B4-BE49-F238E27FC236}">
                <a16:creationId xmlns:a16="http://schemas.microsoft.com/office/drawing/2014/main" id="{92E2926B-CE4C-8042-8EAB-E69CCC77CE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2898" y="0"/>
            <a:ext cx="6093577" cy="6994525"/>
          </a:xfrm>
          <a:prstGeom prst="rect">
            <a:avLst/>
          </a:prstGeom>
        </p:spPr>
      </p:pic>
    </p:spTree>
    <p:extLst>
      <p:ext uri="{BB962C8B-B14F-4D97-AF65-F5344CB8AC3E}">
        <p14:creationId xmlns:p14="http://schemas.microsoft.com/office/powerpoint/2010/main" val="4151960022"/>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1" y="3039059"/>
            <a:ext cx="4246604" cy="878959"/>
          </a:xfrm>
        </p:spPr>
        <p:txBody>
          <a:bodyPr anchor="t"/>
          <a:lstStyle>
            <a:lvl1pPr>
              <a:defRPr sz="2856"/>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9"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213E2564-B248-4307-9647-3860A1D1F957}"/>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230694174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56934256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2"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97900946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92887209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6"/>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1"/>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04" lvl="0" indent="-233104"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EE0325E-4E70-4338-BF4C-7AFCB34D0965}"/>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7550725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1"/>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04" lvl="0" indent="-233104"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AACE723B-35DC-425C-8962-F4599190EE4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47316609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2"/>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6"/>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04" lvl="0" indent="-233104"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6"/>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04" lvl="0" indent="-233104"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A39C78D3-0313-4B8D-88E0-883765889810}"/>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7881152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2"/>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7" y="5802866"/>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6"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1" y="5802866"/>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3" y="5802866"/>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16650844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2"/>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7"/>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7"/>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7"/>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7"/>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7"/>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7"/>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7"/>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8503" y="2065977"/>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F8455F91-F643-4C10-B5F5-E0C9FA397E4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405011352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2" y="2355796"/>
            <a:ext cx="3245833" cy="565091"/>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441842" y="2355795"/>
            <a:ext cx="7400340" cy="439479"/>
          </a:xfrm>
        </p:spPr>
        <p:txBody>
          <a:bodyPr anchor="t"/>
          <a:lstStyle>
            <a:lvl1pPr marL="0" indent="0">
              <a:spcAft>
                <a:spcPts val="816"/>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2"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1588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5B5B5AE-3FA2-9E4F-A2B8-042B9D35572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342898" y="0"/>
            <a:ext cx="6093577" cy="6994525"/>
          </a:xfrm>
          <a:prstGeom prst="rect">
            <a:avLst/>
          </a:prstGeom>
        </p:spPr>
      </p:pic>
    </p:spTree>
    <p:extLst>
      <p:ext uri="{BB962C8B-B14F-4D97-AF65-F5344CB8AC3E}">
        <p14:creationId xmlns:p14="http://schemas.microsoft.com/office/powerpoint/2010/main" val="934305822"/>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1" y="3213099"/>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5"/>
            <a:ext cx="6801197" cy="43947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419573395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solidFill>
                  <a:srgbClr val="D83B0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425801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070218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4542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2726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5621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solidFill>
                  <a:schemeClr val="tx1"/>
                </a:soli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90"/>
            <a:ext cx="11239464" cy="1946203"/>
          </a:xfrm>
        </p:spPr>
        <p:txBody>
          <a:bodyPr/>
          <a:lstStyle>
            <a:lvl1pPr marL="0" indent="0">
              <a:buNone/>
              <a:defRPr sz="2856">
                <a:solidFill>
                  <a:schemeClr val="tx1"/>
                </a:solidFill>
                <a:latin typeface="Consolas" panose="020B0609020204030204" pitchFamily="49" charset="0"/>
                <a:cs typeface="Consolas" panose="020B0609020204030204" pitchFamily="49" charset="0"/>
              </a:defRPr>
            </a:lvl1pPr>
            <a:lvl2pPr marL="353381" indent="0">
              <a:buNone/>
              <a:defRPr sz="2448">
                <a:solidFill>
                  <a:schemeClr val="tx1"/>
                </a:solidFill>
                <a:latin typeface="Consolas" panose="020B0609020204030204" pitchFamily="49" charset="0"/>
                <a:cs typeface="Consolas" panose="020B0609020204030204" pitchFamily="49" charset="0"/>
              </a:defRPr>
            </a:lvl2pPr>
            <a:lvl3pPr marL="596126" indent="0">
              <a:buNone/>
              <a:defRPr sz="2040">
                <a:solidFill>
                  <a:schemeClr val="tx1"/>
                </a:solidFill>
                <a:latin typeface="Consolas" panose="020B0609020204030204" pitchFamily="49" charset="0"/>
                <a:cs typeface="Consolas" panose="020B0609020204030204" pitchFamily="49" charset="0"/>
              </a:defRPr>
            </a:lvl3pPr>
            <a:lvl4pPr marL="830614" indent="0">
              <a:buNone/>
              <a:defRPr sz="1836">
                <a:solidFill>
                  <a:schemeClr val="tx1"/>
                </a:solidFill>
                <a:latin typeface="Consolas" panose="020B0609020204030204" pitchFamily="49" charset="0"/>
                <a:cs typeface="Consolas" panose="020B0609020204030204" pitchFamily="49" charset="0"/>
              </a:defRPr>
            </a:lvl4pPr>
            <a:lvl5pPr marL="1071706" indent="0">
              <a:buNone/>
              <a:defRPr sz="1836">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50643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660" eaLnBrk="0" hangingPunct="0"/>
            <a:r>
              <a:rPr lang="en-US" sz="714" dirty="0">
                <a:solidFill>
                  <a:schemeClr val="tx1"/>
                </a:soli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67691AE2-EB2F-4DC7-AF3E-3DBF63743870}"/>
              </a:ext>
            </a:extLst>
          </p:cNvPr>
          <p:cNvPicPr>
            <a:picLocks noChangeAspect="1"/>
          </p:cNvPicPr>
          <p:nvPr userDrawn="1"/>
        </p:nvPicPr>
        <p:blipFill>
          <a:blip r:embed="rId2"/>
          <a:stretch>
            <a:fillRect/>
          </a:stretch>
        </p:blipFill>
        <p:spPr bwMode="black">
          <a:xfrm>
            <a:off x="595914" y="597451"/>
            <a:ext cx="1393840" cy="298433"/>
          </a:xfrm>
          <a:prstGeom prst="rect">
            <a:avLst/>
          </a:prstGeom>
        </p:spPr>
      </p:pic>
    </p:spTree>
    <p:extLst>
      <p:ext uri="{BB962C8B-B14F-4D97-AF65-F5344CB8AC3E}">
        <p14:creationId xmlns:p14="http://schemas.microsoft.com/office/powerpoint/2010/main" val="22772222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solidFill>
                  <a:schemeClr val="tx1"/>
                </a:solidFill>
                <a:latin typeface="+mn-lt"/>
              </a:defRPr>
            </a:lvl1pPr>
            <a:lvl2pPr>
              <a:defRPr sz="2856">
                <a:solidFill>
                  <a:schemeClr val="tx1"/>
                </a:solidFill>
                <a:latin typeface="+mn-lt"/>
              </a:defRPr>
            </a:lvl2pPr>
            <a:lvl3pPr>
              <a:defRPr sz="2448">
                <a:solidFill>
                  <a:schemeClr val="tx1"/>
                </a:solidFill>
                <a:latin typeface="+mn-lt"/>
              </a:defRPr>
            </a:lvl3pPr>
            <a:lvl4pPr>
              <a:defRPr sz="2040">
                <a:solidFill>
                  <a:schemeClr val="tx1"/>
                </a:solidFill>
                <a:latin typeface="+mn-lt"/>
              </a:defRPr>
            </a:lvl4pPr>
            <a:lvl5pPr>
              <a:defRPr sz="1836">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393840"/>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05785702"/>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427993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1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8B6D3BFF-96E5-A945-99DA-8C69FBFC85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2898" y="0"/>
            <a:ext cx="6093577" cy="6994525"/>
          </a:xfrm>
          <a:prstGeom prst="rect">
            <a:avLst/>
          </a:prstGeom>
        </p:spPr>
      </p:pic>
    </p:spTree>
    <p:extLst>
      <p:ext uri="{BB962C8B-B14F-4D97-AF65-F5344CB8AC3E}">
        <p14:creationId xmlns:p14="http://schemas.microsoft.com/office/powerpoint/2010/main" val="1618171695"/>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Heading Segoe UI </a:t>
            </a:r>
            <a:r>
              <a:rPr lang="en-US" err="1"/>
              <a:t>Semibold</a:t>
            </a:r>
            <a:r>
              <a:rPr lang="en-US"/>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65138" y="1960860"/>
            <a:ext cx="9572625" cy="3385542"/>
          </a:xfrm>
          <a:prstGeom prst="rect">
            <a:avLst/>
          </a:prstGeom>
        </p:spPr>
        <p:txBody>
          <a:bodyPr wrap="square" lIns="0" tIns="0" rIns="0" bIns="0">
            <a:spAutoFit/>
          </a:bodyPr>
          <a:lstStyle>
            <a:lvl1pPr marL="342900" marR="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lang="en-US" sz="2000" kern="1200" spc="0" baseline="0" dirty="0">
                <a:solidFill>
                  <a:srgbClr val="000000"/>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42900" marR="0" lvl="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42900" marR="0" lvl="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373051956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Connection event illustration dark">
            <a:extLst>
              <a:ext uri="{FF2B5EF4-FFF2-40B4-BE49-F238E27FC236}">
                <a16:creationId xmlns:a16="http://schemas.microsoft.com/office/drawing/2014/main" id="{9489D3FF-C884-41DC-A4D2-8F11F22CD645}"/>
              </a:ext>
            </a:extLst>
          </p:cNvPr>
          <p:cNvPicPr>
            <a:picLocks noChangeAspect="1"/>
          </p:cNvPicPr>
          <p:nvPr userDrawn="1"/>
        </p:nvPicPr>
        <p:blipFill>
          <a:blip r:embed="rId2"/>
          <a:stretch>
            <a:fillRect/>
          </a:stretch>
        </p:blipFill>
        <p:spPr bwMode="ltGray">
          <a:xfrm>
            <a:off x="0" y="0"/>
            <a:ext cx="12436475" cy="6994525"/>
          </a:xfrm>
          <a:prstGeom prst="rect">
            <a:avLst/>
          </a:prstGeom>
        </p:spPr>
      </p:pic>
      <p:pic>
        <p:nvPicPr>
          <p:cNvPr id="3" name="MS logo white - EMF" descr="Microsoft logo white text version">
            <a:extLst>
              <a:ext uri="{FF2B5EF4-FFF2-40B4-BE49-F238E27FC236}">
                <a16:creationId xmlns:a16="http://schemas.microsoft.com/office/drawing/2014/main" id="{A0263815-BFDD-470B-8D0A-54991A418EAA}"/>
              </a:ext>
            </a:extLst>
          </p:cNvPr>
          <p:cNvPicPr>
            <a:picLocks noChangeAspect="1"/>
          </p:cNvPicPr>
          <p:nvPr userDrawn="1"/>
        </p:nvPicPr>
        <p:blipFill>
          <a:blip r:embed="rId3"/>
          <a:stretch>
            <a:fillRect/>
          </a:stretch>
        </p:blipFill>
        <p:spPr bwMode="black">
          <a:xfrm>
            <a:off x="595915" y="597450"/>
            <a:ext cx="1393641" cy="29843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C555B86-B744-448C-A004-EEB4516C68A9}"/>
              </a:ext>
            </a:extLst>
          </p:cNvPr>
          <p:cNvPicPr>
            <a:picLocks noChangeAspect="1"/>
          </p:cNvPicPr>
          <p:nvPr userDrawn="1"/>
        </p:nvPicPr>
        <p:blipFill>
          <a:blip r:embed="rId4"/>
          <a:stretch>
            <a:fillRect/>
          </a:stretch>
        </p:blipFill>
        <p:spPr bwMode="black">
          <a:xfrm>
            <a:off x="254751" y="2796963"/>
            <a:ext cx="2903923" cy="1706667"/>
          </a:xfrm>
          <a:prstGeom prst="rect">
            <a:avLst/>
          </a:prstGeom>
        </p:spPr>
      </p:pic>
    </p:spTree>
    <p:extLst>
      <p:ext uri="{BB962C8B-B14F-4D97-AF65-F5344CB8AC3E}">
        <p14:creationId xmlns:p14="http://schemas.microsoft.com/office/powerpoint/2010/main" val="393385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26463886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2" name="Picture 1" descr="Connection event illustration dark">
            <a:extLst>
              <a:ext uri="{FF2B5EF4-FFF2-40B4-BE49-F238E27FC236}">
                <a16:creationId xmlns:a16="http://schemas.microsoft.com/office/drawing/2014/main" id="{70B020DF-A712-4578-AD3B-F2B7975B20EE}"/>
              </a:ext>
            </a:extLst>
          </p:cNvPr>
          <p:cNvPicPr>
            <a:picLocks noChangeAspect="1"/>
          </p:cNvPicPr>
          <p:nvPr userDrawn="1"/>
        </p:nvPicPr>
        <p:blipFill>
          <a:blip r:embed="rId2"/>
          <a:stretch>
            <a:fillRect/>
          </a:stretch>
        </p:blipFill>
        <p:spPr bwMode="ltGray">
          <a:xfrm>
            <a:off x="0" y="0"/>
            <a:ext cx="12436475" cy="6994525"/>
          </a:xfrm>
          <a:prstGeom prst="rect">
            <a:avLst/>
          </a:prstGeom>
        </p:spPr>
      </p:pic>
      <p:sp>
        <p:nvSpPr>
          <p:cNvPr id="9" name="Title 1"/>
          <p:cNvSpPr>
            <a:spLocks noGrp="1"/>
          </p:cNvSpPr>
          <p:nvPr>
            <p:ph type="title" hasCustomPrompt="1"/>
          </p:nvPr>
        </p:nvSpPr>
        <p:spPr bwMode="auto">
          <a:xfrm>
            <a:off x="595915" y="3497262"/>
            <a:ext cx="8021526" cy="565027"/>
          </a:xfrm>
          <a:noFill/>
        </p:spPr>
        <p:txBody>
          <a:bodyPr wrap="square" lIns="0" tIns="0" rIns="0" bIns="0" anchor="b" anchorCtr="0">
            <a:spAutoFit/>
          </a:bodyPr>
          <a:lstStyle>
            <a:lvl1pPr>
              <a:defRPr sz="3672" spc="-51" baseline="0">
                <a:solidFill>
                  <a:srgbClr val="FFFF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bwMode="auto">
          <a:xfrm>
            <a:off x="595915" y="4499446"/>
            <a:ext cx="8021526" cy="345294"/>
          </a:xfrm>
          <a:noFill/>
        </p:spPr>
        <p:txBody>
          <a:bodyPr wrap="square" lIns="0" tIns="0" rIns="0" bIns="0">
            <a:spAutoFit/>
          </a:bodyPr>
          <a:lstStyle>
            <a:lvl1pPr marL="0" indent="0">
              <a:spcBef>
                <a:spcPts val="0"/>
              </a:spcBef>
              <a:buNone/>
              <a:defRPr sz="2244" spc="0" baseline="0">
                <a:solidFill>
                  <a:srgbClr val="FFFFFF"/>
                </a:solidFill>
                <a:latin typeface="+mn-lt"/>
                <a:cs typeface="Segoe UI" panose="020B0502040204020203" pitchFamily="34" charset="0"/>
              </a:defRPr>
            </a:lvl1pPr>
          </a:lstStyle>
          <a:p>
            <a:pPr lvl="0"/>
            <a:r>
              <a:rPr lang="en-US"/>
              <a:t>Speaker name or subtitle text</a:t>
            </a:r>
          </a:p>
        </p:txBody>
      </p:sp>
      <p:pic>
        <p:nvPicPr>
          <p:cNvPr id="10" name="MS logo white - EMF" descr="Microsoft logo white text version">
            <a:extLst>
              <a:ext uri="{FF2B5EF4-FFF2-40B4-BE49-F238E27FC236}">
                <a16:creationId xmlns:a16="http://schemas.microsoft.com/office/drawing/2014/main" id="{B4AFEFEA-501F-45C2-A9A4-8F69A9370F5E}"/>
              </a:ext>
            </a:extLst>
          </p:cNvPr>
          <p:cNvPicPr>
            <a:picLocks noChangeAspect="1"/>
          </p:cNvPicPr>
          <p:nvPr userDrawn="1"/>
        </p:nvPicPr>
        <p:blipFill>
          <a:blip r:embed="rId3"/>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1275730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741986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6245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3255147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6793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3597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010126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1192213"/>
            <a:ext cx="3690937" cy="917575"/>
          </a:xfrm>
          <a:prstGeom prst="rect">
            <a:avLst/>
          </a:prstGeom>
        </p:spPr>
        <p:txBody>
          <a:bodyPr lIns="0" tIns="0" rIns="0" bIns="0"/>
          <a:lstStyle>
            <a:lvl1pPr>
              <a:defRPr sz="1800"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354764" y="1192213"/>
            <a:ext cx="558414" cy="3862387"/>
          </a:xfrm>
          <a:prstGeom prst="rect">
            <a:avLst/>
          </a:prstGeom>
        </p:spPr>
        <p:txBody>
          <a:bodyPr wrap="square" lIns="0" tIns="0" rIns="0" bIns="0">
            <a:noAutofit/>
          </a:bodyPr>
          <a:lstStyle>
            <a:lvl1pPr marL="0" indent="0" defTabSz="517525">
              <a:spcAft>
                <a:spcPts val="500"/>
              </a:spcAft>
              <a:buNone/>
              <a:defRPr sz="1800" spc="0" baseline="0">
                <a:solidFill>
                  <a:schemeClr val="tx2"/>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a:t>
            </a:r>
            <a:br>
              <a:rPr lang="en-US"/>
            </a:br>
            <a:r>
              <a:rPr lang="en-US"/>
              <a:t>##</a:t>
            </a:r>
            <a:br>
              <a:rPr lang="en-US"/>
            </a:br>
            <a:r>
              <a:rPr lang="en-US"/>
              <a:t>##</a:t>
            </a:r>
            <a:br>
              <a:rPr lang="en-US"/>
            </a:br>
            <a:r>
              <a:rPr lang="en-US"/>
              <a:t>##</a:t>
            </a:r>
            <a:br>
              <a:rPr lang="en-US"/>
            </a:br>
            <a:r>
              <a:rPr lang="en-US"/>
              <a:t>##</a:t>
            </a:r>
          </a:p>
        </p:txBody>
      </p:sp>
      <p:sp>
        <p:nvSpPr>
          <p:cNvPr id="11" name="Text Placeholder 3">
            <a:extLst>
              <a:ext uri="{FF2B5EF4-FFF2-40B4-BE49-F238E27FC236}">
                <a16:creationId xmlns:a16="http://schemas.microsoft.com/office/drawing/2014/main" id="{FF941B29-79EC-DD49-A767-757BAE16FCDB}"/>
              </a:ext>
            </a:extLst>
          </p:cNvPr>
          <p:cNvSpPr>
            <a:spLocks noGrp="1"/>
          </p:cNvSpPr>
          <p:nvPr>
            <p:ph type="body" sz="quarter" idx="11" hasCustomPrompt="1"/>
          </p:nvPr>
        </p:nvSpPr>
        <p:spPr>
          <a:xfrm>
            <a:off x="6913178" y="1192212"/>
            <a:ext cx="3356359" cy="3862387"/>
          </a:xfrm>
          <a:prstGeom prst="rect">
            <a:avLst/>
          </a:prstGeom>
        </p:spPr>
        <p:txBody>
          <a:bodyPr wrap="square" lIns="0" tIns="0" rIns="0" bIns="0">
            <a:noAutofit/>
          </a:bodyPr>
          <a:lstStyle>
            <a:lvl1pPr marL="0" indent="0" defTabSz="517525">
              <a:spcAft>
                <a:spcPts val="500"/>
              </a:spcAft>
              <a:buNone/>
              <a:defRPr sz="1800" spc="0" baseline="0">
                <a:solidFill>
                  <a:srgbClr val="000000"/>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Section Title</a:t>
            </a:r>
            <a:br>
              <a:rPr lang="en-US"/>
            </a:br>
            <a:r>
              <a:rPr lang="en-US"/>
              <a:t>Section Title</a:t>
            </a:r>
            <a:br>
              <a:rPr lang="en-US"/>
            </a:br>
            <a:r>
              <a:rPr lang="en-US"/>
              <a:t>Section Title</a:t>
            </a:r>
            <a:br>
              <a:rPr lang="en-US"/>
            </a:br>
            <a:r>
              <a:rPr lang="en-US"/>
              <a:t>Section Title</a:t>
            </a:r>
            <a:br>
              <a:rPr lang="en-US"/>
            </a:br>
            <a:r>
              <a:rPr lang="en-US"/>
              <a:t>Section Title</a:t>
            </a:r>
          </a:p>
        </p:txBody>
      </p:sp>
      <p:sp>
        <p:nvSpPr>
          <p:cNvPr id="16" name="Text Box 3">
            <a:extLst>
              <a:ext uri="{FF2B5EF4-FFF2-40B4-BE49-F238E27FC236}">
                <a16:creationId xmlns:a16="http://schemas.microsoft.com/office/drawing/2014/main" id="{A2F7DAD6-99FA-B74A-87E5-BFA3CB237070}"/>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316723881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2A8B3ECF-E4A4-4BBE-8FC7-9B89BFA966A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29312171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44853128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213E2564-B248-4307-9647-3860A1D1F957}"/>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1223494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87529588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43431141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77300719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EE0325E-4E70-4338-BF4C-7AFCB34D0965}"/>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07599875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AACE723B-35DC-425C-8962-F4599190EE4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58102373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A39C78D3-0313-4B8D-88E0-883765889810}"/>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89032936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4317894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61079"/>
            <a:ext cx="11533187" cy="307777"/>
          </a:xfrm>
          <a:prstGeom prst="rect">
            <a:avLst/>
          </a:prstGeom>
        </p:spPr>
        <p:txBody>
          <a:bodyPr wrap="square" lIns="0" tIns="0" rIns="0" bIns="0">
            <a:spAutoFit/>
          </a:bodyPr>
          <a:lstStyle>
            <a:lvl1pPr marL="0" indent="0">
              <a:lnSpc>
                <a:spcPts val="2400"/>
              </a:lnSpc>
              <a:buNone/>
              <a:defRPr sz="2000" b="0" i="0" spc="0">
                <a:solidFill>
                  <a:srgbClr val="000000"/>
                </a:solidFill>
                <a:latin typeface="+mj-lt"/>
              </a:defRPr>
            </a:lvl1pPr>
            <a:lvl2pPr marL="0" indent="0">
              <a:lnSpc>
                <a:spcPts val="2400"/>
              </a:lnSpc>
              <a:buNone/>
              <a:defRPr spc="0">
                <a:solidFill>
                  <a:srgbClr val="000000"/>
                </a:solidFill>
                <a:latin typeface="+mn-lt"/>
              </a:defRPr>
            </a:lvl2pPr>
            <a:lvl3pPr marL="457200" indent="0">
              <a:buNone/>
              <a:defRPr/>
            </a:lvl3pPr>
            <a:lvl4pPr marL="685800" indent="0">
              <a:buNone/>
              <a:defRPr/>
            </a:lvl4pPr>
            <a:lvl5pPr marL="914400" indent="0">
              <a:buNone/>
              <a:defRPr/>
            </a:lvl5pPr>
          </a:lstStyle>
          <a:p>
            <a:pPr lvl="1"/>
            <a:r>
              <a:rPr lang="en-US"/>
              <a:t>Large: subhead Segoe UI Regular 20/24</a:t>
            </a:r>
          </a:p>
        </p:txBody>
      </p:sp>
      <p:sp>
        <p:nvSpPr>
          <p:cNvPr id="5" name="Text Placeholder 4"/>
          <p:cNvSpPr>
            <a:spLocks noGrp="1"/>
          </p:cNvSpPr>
          <p:nvPr>
            <p:ph type="body" sz="quarter" idx="11" hasCustomPrompt="1"/>
          </p:nvPr>
        </p:nvSpPr>
        <p:spPr>
          <a:xfrm>
            <a:off x="465138" y="3075739"/>
            <a:ext cx="11533187" cy="220510"/>
          </a:xfrm>
          <a:prstGeom prst="rect">
            <a:avLst/>
          </a:prstGeom>
        </p:spPr>
        <p:txBody>
          <a:bodyPr lIns="0" tIns="0" rIns="0" bIns="0"/>
          <a:lstStyle>
            <a:lvl1pPr marL="0" indent="0">
              <a:lnSpc>
                <a:spcPts val="1800"/>
              </a:lnSpc>
              <a:spcBef>
                <a:spcPts val="0"/>
              </a:spcBef>
              <a:buNone/>
              <a:defRPr sz="1400" b="0" spc="0">
                <a:solidFill>
                  <a:schemeClr val="tx2"/>
                </a:solidFill>
                <a:latin typeface="+mj-lt"/>
              </a:defRPr>
            </a:lvl1pPr>
            <a:lvl2pPr marL="0" indent="0">
              <a:lnSpc>
                <a:spcPts val="1800"/>
              </a:lnSpc>
              <a:spcBef>
                <a:spcPts val="0"/>
              </a:spcBef>
              <a:buNone/>
              <a:defRPr sz="1400" spc="0">
                <a:solidFill>
                  <a:srgbClr val="000000"/>
                </a:solidFill>
              </a:defRPr>
            </a:lvl2pPr>
            <a:lvl3pPr marL="457200" indent="0">
              <a:buNone/>
              <a:defRPr/>
            </a:lvl3pPr>
            <a:lvl4pPr marL="685800" indent="0">
              <a:buNone/>
              <a:defRPr/>
            </a:lvl4pPr>
            <a:lvl5pPr marL="914400" indent="0">
              <a:buNone/>
              <a:defRPr/>
            </a:lvl5pPr>
          </a:lstStyle>
          <a:p>
            <a:pPr lvl="0"/>
            <a:r>
              <a:rPr lang="en-US"/>
              <a:t>Medium: paragraph heading Segoe UI </a:t>
            </a:r>
            <a:r>
              <a:rPr lang="en-US" err="1"/>
              <a:t>Semibold</a:t>
            </a:r>
            <a:r>
              <a:rPr lang="en-US"/>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65138" y="4593491"/>
            <a:ext cx="11533187" cy="153888"/>
          </a:xfrm>
          <a:prstGeom prst="rect">
            <a:avLst/>
          </a:prstGeo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rgbClr val="000000"/>
                </a:solidFill>
              </a:defRPr>
            </a:lvl2pPr>
            <a:lvl3pPr marL="457200" indent="0">
              <a:buNone/>
              <a:defRPr/>
            </a:lvl3pPr>
            <a:lvl4pPr marL="68580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63276" y="4385524"/>
            <a:ext cx="11533187" cy="207967"/>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63276" y="3323870"/>
            <a:ext cx="11533187" cy="220445"/>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body copy Segoe UI Regular 14/18</a:t>
            </a:r>
          </a:p>
        </p:txBody>
      </p:sp>
    </p:spTree>
    <p:extLst>
      <p:ext uri="{BB962C8B-B14F-4D97-AF65-F5344CB8AC3E}">
        <p14:creationId xmlns:p14="http://schemas.microsoft.com/office/powerpoint/2010/main" val="822088450"/>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850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F8455F91-F643-4C10-B5F5-E0C9FA397E4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57627428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5"/>
            <a:ext cx="3245833" cy="565091"/>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441841" y="2355794"/>
            <a:ext cx="7400340" cy="439479"/>
          </a:xfrm>
        </p:spPr>
        <p:txBody>
          <a:bodyPr anchor="t"/>
          <a:lstStyle>
            <a:lvl1pPr marL="0" indent="0">
              <a:spcAft>
                <a:spcPts val="816"/>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1"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9810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29986127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D83B0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436957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54185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0788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7076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4257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solidFill>
                  <a:schemeClr val="tx1"/>
                </a:soli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solidFill>
                  <a:schemeClr val="tx1"/>
                </a:solidFill>
                <a:latin typeface="Consolas" panose="020B0609020204030204" pitchFamily="49" charset="0"/>
                <a:cs typeface="Consolas" panose="020B0609020204030204" pitchFamily="49" charset="0"/>
              </a:defRPr>
            </a:lvl1pPr>
            <a:lvl2pPr marL="353449" indent="0">
              <a:buNone/>
              <a:defRPr sz="2448">
                <a:solidFill>
                  <a:schemeClr val="tx1"/>
                </a:solidFill>
                <a:latin typeface="Consolas" panose="020B0609020204030204" pitchFamily="49" charset="0"/>
                <a:cs typeface="Consolas" panose="020B0609020204030204" pitchFamily="49" charset="0"/>
              </a:defRPr>
            </a:lvl2pPr>
            <a:lvl3pPr marL="596241" indent="0">
              <a:buNone/>
              <a:defRPr sz="2040">
                <a:solidFill>
                  <a:schemeClr val="tx1"/>
                </a:solidFill>
                <a:latin typeface="Consolas" panose="020B0609020204030204" pitchFamily="49" charset="0"/>
                <a:cs typeface="Consolas" panose="020B0609020204030204" pitchFamily="49" charset="0"/>
              </a:defRPr>
            </a:lvl3pPr>
            <a:lvl4pPr marL="830773" indent="0">
              <a:buNone/>
              <a:defRPr sz="1836">
                <a:solidFill>
                  <a:schemeClr val="tx1"/>
                </a:solidFill>
                <a:latin typeface="Consolas" panose="020B0609020204030204" pitchFamily="49" charset="0"/>
                <a:cs typeface="Consolas" panose="020B0609020204030204" pitchFamily="49" charset="0"/>
              </a:defRPr>
            </a:lvl4pPr>
            <a:lvl5pPr marL="1071912" indent="0">
              <a:buNone/>
              <a:defRPr sz="1836">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30343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dirty="0">
                <a:solidFill>
                  <a:schemeClr val="tx1"/>
                </a:soli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67691AE2-EB2F-4DC7-AF3E-3DBF63743870}"/>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33804332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Heading Segoe UI </a:t>
            </a:r>
            <a:r>
              <a:rPr lang="en-US" err="1"/>
              <a:t>Semibold</a:t>
            </a:r>
            <a:r>
              <a:rPr lang="en-US"/>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65138" y="1960860"/>
            <a:ext cx="9572625" cy="3385542"/>
          </a:xfrm>
          <a:prstGeom prst="rect">
            <a:avLst/>
          </a:prstGeom>
        </p:spPr>
        <p:txBody>
          <a:bodyPr wrap="square" lIns="0" tIns="0" rIns="0" bIns="0">
            <a:spAutoFit/>
          </a:bodyPr>
          <a:lstStyle>
            <a:lvl1pPr marL="342900" marR="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lang="en-US" sz="2000" kern="1200" spc="0" baseline="0" dirty="0">
                <a:solidFill>
                  <a:srgbClr val="000000"/>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42900" marR="0" lvl="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42900" marR="0" lvl="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2383953445"/>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solidFill>
                  <a:schemeClr val="tx1"/>
                </a:solidFill>
                <a:latin typeface="+mn-lt"/>
              </a:defRPr>
            </a:lvl1pPr>
            <a:lvl2pPr>
              <a:defRPr sz="2856">
                <a:solidFill>
                  <a:schemeClr val="tx1"/>
                </a:solidFill>
                <a:latin typeface="+mn-lt"/>
              </a:defRPr>
            </a:lvl2pPr>
            <a:lvl3pPr>
              <a:defRPr sz="2448">
                <a:solidFill>
                  <a:schemeClr val="tx1"/>
                </a:solidFill>
                <a:latin typeface="+mn-lt"/>
              </a:defRPr>
            </a:lvl3pPr>
            <a:lvl4pPr>
              <a:defRPr sz="2040">
                <a:solidFill>
                  <a:schemeClr val="tx1"/>
                </a:solidFill>
                <a:latin typeface="+mn-lt"/>
              </a:defRPr>
            </a:lvl4pPr>
            <a:lvl5pPr>
              <a:defRPr sz="1836">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81355366"/>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8" y="2410676"/>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8" y="2410676"/>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3" name="Text Box 3">
            <a:extLst>
              <a:ext uri="{FF2B5EF4-FFF2-40B4-BE49-F238E27FC236}">
                <a16:creationId xmlns:a16="http://schemas.microsoft.com/office/drawing/2014/main" id="{CCDF1654-4D2D-794C-BBB7-E1447C036FDB}"/>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82A6E05B-C65A-8C44-AC8B-AA08746E6668}"/>
              </a:ext>
            </a:extLst>
          </p:cNvPr>
          <p:cNvSpPr>
            <a:spLocks noGrp="1"/>
          </p:cNvSpPr>
          <p:nvPr>
            <p:ph type="body" sz="quarter" idx="17" hasCustomPrompt="1"/>
          </p:nvPr>
        </p:nvSpPr>
        <p:spPr>
          <a:xfrm>
            <a:off x="465138" y="2645384"/>
            <a:ext cx="3690937" cy="206710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D52482AC-A354-B546-9AAD-B3E028512046}"/>
              </a:ext>
            </a:extLst>
          </p:cNvPr>
          <p:cNvSpPr>
            <a:spLocks noGrp="1"/>
          </p:cNvSpPr>
          <p:nvPr>
            <p:ph type="body" sz="quarter" idx="18" hasCustomPrompt="1"/>
          </p:nvPr>
        </p:nvSpPr>
        <p:spPr>
          <a:xfrm>
            <a:off x="4372768" y="2645384"/>
            <a:ext cx="3690937" cy="206710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414718025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2"/>
          <a:stretch>
            <a:fillRect/>
          </a:stretch>
        </p:blipFill>
        <p:spPr bwMode="white">
          <a:xfrm>
            <a:off x="595915" y="597450"/>
            <a:ext cx="1393641" cy="298433"/>
          </a:xfrm>
          <a:prstGeom prst="rect">
            <a:avLst/>
          </a:prstGeom>
        </p:spPr>
      </p:pic>
      <p:pic>
        <p:nvPicPr>
          <p:cNvPr id="5" name="Picture 4" descr="Microsoft Inspire event logo">
            <a:extLst>
              <a:ext uri="{FF2B5EF4-FFF2-40B4-BE49-F238E27FC236}">
                <a16:creationId xmlns:a16="http://schemas.microsoft.com/office/drawing/2014/main" id="{5075F494-EE98-49E1-963C-01F96E9051E3}"/>
              </a:ext>
            </a:extLst>
          </p:cNvPr>
          <p:cNvPicPr>
            <a:picLocks noChangeAspect="1"/>
          </p:cNvPicPr>
          <p:nvPr userDrawn="1"/>
        </p:nvPicPr>
        <p:blipFill>
          <a:blip r:embed="rId3"/>
          <a:stretch>
            <a:fillRect/>
          </a:stretch>
        </p:blipFill>
        <p:spPr>
          <a:xfrm>
            <a:off x="611461" y="2971425"/>
            <a:ext cx="2844867" cy="1436209"/>
          </a:xfrm>
          <a:prstGeom prst="rect">
            <a:avLst/>
          </a:prstGeom>
        </p:spPr>
      </p:pic>
      <p:pic>
        <p:nvPicPr>
          <p:cNvPr id="6" name="Picture 5">
            <a:extLst>
              <a:ext uri="{FF2B5EF4-FFF2-40B4-BE49-F238E27FC236}">
                <a16:creationId xmlns:a16="http://schemas.microsoft.com/office/drawing/2014/main" id="{0476A41B-A343-456C-84AD-A9DB8690EDEA}"/>
              </a:ext>
              <a:ext uri="{C183D7F6-B498-43B3-948B-1728B52AA6E4}">
                <adec:decorative xmlns:adec="http://schemas.microsoft.com/office/drawing/2017/decorative" val="1"/>
              </a:ext>
            </a:extLst>
          </p:cNvPr>
          <p:cNvPicPr>
            <a:picLocks noChangeAspect="1"/>
          </p:cNvPicPr>
          <p:nvPr userDrawn="1"/>
        </p:nvPicPr>
        <p:blipFill rotWithShape="1">
          <a:blip r:embed="rId4"/>
          <a:srcRect t="4112" r="7055" b="32576"/>
          <a:stretch/>
        </p:blipFill>
        <p:spPr>
          <a:xfrm>
            <a:off x="5589573" y="0"/>
            <a:ext cx="6846903" cy="6994525"/>
          </a:xfrm>
          <a:prstGeom prst="rect">
            <a:avLst/>
          </a:prstGeom>
        </p:spPr>
      </p:pic>
    </p:spTree>
    <p:extLst>
      <p:ext uri="{BB962C8B-B14F-4D97-AF65-F5344CB8AC3E}">
        <p14:creationId xmlns:p14="http://schemas.microsoft.com/office/powerpoint/2010/main" val="31631120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16">
            <a:extLst>
              <a:ext uri="{FF2B5EF4-FFF2-40B4-BE49-F238E27FC236}">
                <a16:creationId xmlns:a16="http://schemas.microsoft.com/office/drawing/2014/main" id="{D8699408-0936-41F4-8656-48EC35288DAB}"/>
              </a:ext>
            </a:extLst>
          </p:cNvPr>
          <p:cNvSpPr>
            <a:spLocks noGrp="1"/>
          </p:cNvSpPr>
          <p:nvPr>
            <p:ph type="body" sz="quarter" idx="13" hasCustomPrompt="1"/>
          </p:nvPr>
        </p:nvSpPr>
        <p:spPr>
          <a:xfrm>
            <a:off x="8577606" y="601344"/>
            <a:ext cx="3264575" cy="313932"/>
          </a:xfrm>
        </p:spPr>
        <p:txBody>
          <a:bodyPr lIns="0" tIns="0" rIns="0" bIns="0"/>
          <a:lstStyle>
            <a:lvl1pPr marL="0" indent="0" algn="r">
              <a:buNone/>
              <a:defRPr sz="2040">
                <a:latin typeface="+mn-lt"/>
              </a:defRPr>
            </a:lvl1pPr>
            <a:lvl2pPr marL="349724" indent="0">
              <a:buNone/>
              <a:defRPr sz="2040"/>
            </a:lvl2pPr>
            <a:lvl3pPr marL="582873" indent="0">
              <a:buNone/>
              <a:defRPr sz="2040"/>
            </a:lvl3pPr>
            <a:lvl4pPr marL="816022" indent="0">
              <a:buNone/>
              <a:defRPr sz="2040"/>
            </a:lvl4pPr>
            <a:lvl5pPr marL="1049171" indent="0">
              <a:buNone/>
              <a:defRPr sz="2040"/>
            </a:lvl5pPr>
          </a:lstStyle>
          <a:p>
            <a:pPr lvl="0"/>
            <a:r>
              <a:rPr lang="en-US"/>
              <a:t>Session code</a:t>
            </a:r>
          </a:p>
        </p:txBody>
      </p:sp>
    </p:spTree>
    <p:extLst>
      <p:ext uri="{BB962C8B-B14F-4D97-AF65-F5344CB8AC3E}">
        <p14:creationId xmlns:p14="http://schemas.microsoft.com/office/powerpoint/2010/main" val="2321928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67215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39089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88379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mn-lt"/>
                <a:cs typeface="Segoe UI" panose="020B0502040204020203" pitchFamily="34" charset="0"/>
              </a:defRPr>
            </a:lvl1pPr>
            <a:lvl2pPr marL="260674" indent="0">
              <a:buFont typeface="Wingdings" panose="05000000000000000000" pitchFamily="2" charset="2"/>
              <a:buNone/>
              <a:defRPr sz="2040" b="0">
                <a:latin typeface="+mn-lt"/>
              </a:defRPr>
            </a:lvl2pPr>
            <a:lvl3pPr marL="459822" indent="0">
              <a:buFont typeface="Wingdings" panose="05000000000000000000" pitchFamily="2" charset="2"/>
              <a:buNone/>
              <a:tabLst/>
              <a:defRPr sz="1632" b="0">
                <a:latin typeface="+mn-lt"/>
              </a:defRPr>
            </a:lvl3pPr>
            <a:lvl4pPr marL="665446" indent="0">
              <a:buFont typeface="Wingdings" panose="05000000000000000000" pitchFamily="2" charset="2"/>
              <a:buNone/>
              <a:defRPr sz="1428" b="0">
                <a:latin typeface="+mn-lt"/>
              </a:defRPr>
            </a:lvl4pPr>
            <a:lvl5pPr marL="871071" indent="0">
              <a:buFont typeface="Wingdings" panose="05000000000000000000" pitchFamily="2" charset="2"/>
              <a:buNone/>
              <a:tabLst/>
              <a:defRPr sz="1428"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mn-lt"/>
                <a:cs typeface="Segoe UI" panose="020B0502040204020203" pitchFamily="34" charset="0"/>
              </a:defRPr>
            </a:lvl1pPr>
            <a:lvl2pPr marL="260674" indent="0">
              <a:buFont typeface="Wingdings" panose="05000000000000000000" pitchFamily="2" charset="2"/>
              <a:buNone/>
              <a:defRPr sz="2040" b="0">
                <a:latin typeface="+mn-lt"/>
              </a:defRPr>
            </a:lvl2pPr>
            <a:lvl3pPr marL="459822" indent="0">
              <a:buFont typeface="Wingdings" panose="05000000000000000000" pitchFamily="2" charset="2"/>
              <a:buNone/>
              <a:tabLst/>
              <a:defRPr sz="1632" b="0">
                <a:latin typeface="+mn-lt"/>
              </a:defRPr>
            </a:lvl3pPr>
            <a:lvl4pPr marL="665446" indent="0">
              <a:buFont typeface="Wingdings" panose="05000000000000000000" pitchFamily="2" charset="2"/>
              <a:buNone/>
              <a:defRPr sz="1428" b="0">
                <a:latin typeface="+mn-lt"/>
              </a:defRPr>
            </a:lvl4pPr>
            <a:lvl5pPr marL="871071" indent="0">
              <a:buFont typeface="Wingdings" panose="05000000000000000000" pitchFamily="2" charset="2"/>
              <a:buNone/>
              <a:tabLst/>
              <a:defRPr sz="1428"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04659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56662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341735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60860"/>
            <a:ext cx="9572625" cy="615553"/>
          </a:xfrm>
          <a:prstGeom prst="rect">
            <a:avLst/>
          </a:prstGeom>
        </p:spPr>
        <p:txBody>
          <a:bodyPr wrap="square" lIns="0" tIns="0" rIns="0" bIns="0">
            <a:spAutoFit/>
          </a:bodyPr>
          <a:lstStyle>
            <a:lvl1pPr marL="0" indent="0">
              <a:lnSpc>
                <a:spcPts val="2400"/>
              </a:lnSpc>
              <a:buNone/>
              <a:defRPr lang="en-US" sz="2000" kern="1200" spc="0" baseline="0" dirty="0">
                <a:solidFill>
                  <a:srgbClr val="000000"/>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tx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2" y="3214124"/>
            <a:ext cx="3690937"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tx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3" y="3214124"/>
            <a:ext cx="3690937"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tx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23" name="Text Box 3">
            <a:extLst>
              <a:ext uri="{FF2B5EF4-FFF2-40B4-BE49-F238E27FC236}">
                <a16:creationId xmlns:a16="http://schemas.microsoft.com/office/drawing/2014/main" id="{DD31BD93-DFDF-4C46-8FDE-B1B55850B6B2}"/>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63276" y="3445695"/>
            <a:ext cx="3690937"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5" name="Text Placeholder 4">
            <a:extLst>
              <a:ext uri="{FF2B5EF4-FFF2-40B4-BE49-F238E27FC236}">
                <a16:creationId xmlns:a16="http://schemas.microsoft.com/office/drawing/2014/main" id="{1C3BF983-4009-1049-9AD7-C94BE3AA193C}"/>
              </a:ext>
            </a:extLst>
          </p:cNvPr>
          <p:cNvSpPr>
            <a:spLocks noGrp="1"/>
          </p:cNvSpPr>
          <p:nvPr>
            <p:ph type="body" sz="quarter" idx="18" hasCustomPrompt="1"/>
          </p:nvPr>
        </p:nvSpPr>
        <p:spPr>
          <a:xfrm>
            <a:off x="4405042" y="3445695"/>
            <a:ext cx="3690937"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6" name="Text Placeholder 4">
            <a:extLst>
              <a:ext uri="{FF2B5EF4-FFF2-40B4-BE49-F238E27FC236}">
                <a16:creationId xmlns:a16="http://schemas.microsoft.com/office/drawing/2014/main" id="{2361C016-E331-F44F-ACAE-52E4AE73469E}"/>
              </a:ext>
            </a:extLst>
          </p:cNvPr>
          <p:cNvSpPr>
            <a:spLocks noGrp="1"/>
          </p:cNvSpPr>
          <p:nvPr>
            <p:ph type="body" sz="quarter" idx="19" hasCustomPrompt="1"/>
          </p:nvPr>
        </p:nvSpPr>
        <p:spPr>
          <a:xfrm>
            <a:off x="8320326" y="3445695"/>
            <a:ext cx="3690937"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693854987"/>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Edit Master text styles</a:t>
            </a:r>
          </a:p>
        </p:txBody>
      </p:sp>
      <p:pic>
        <p:nvPicPr>
          <p:cNvPr id="7" name="Picture 6">
            <a:extLst>
              <a:ext uri="{FF2B5EF4-FFF2-40B4-BE49-F238E27FC236}">
                <a16:creationId xmlns:a16="http://schemas.microsoft.com/office/drawing/2014/main" id="{C36EA944-550A-417D-A035-8AA8EF21416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750040" y="5269662"/>
            <a:ext cx="1429455" cy="1434546"/>
          </a:xfrm>
          <a:prstGeom prst="rect">
            <a:avLst/>
          </a:prstGeom>
        </p:spPr>
      </p:pic>
      <p:pic>
        <p:nvPicPr>
          <p:cNvPr id="8" name="Picture 7">
            <a:extLst>
              <a:ext uri="{FF2B5EF4-FFF2-40B4-BE49-F238E27FC236}">
                <a16:creationId xmlns:a16="http://schemas.microsoft.com/office/drawing/2014/main" id="{E7D5DEA1-8060-4C82-8357-8D83C33570B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07075" y="296239"/>
            <a:ext cx="1434749" cy="1434546"/>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88298942-55B4-469B-A6F1-D0C9D4EF142D}"/>
              </a:ext>
            </a:extLst>
          </p:cNvPr>
          <p:cNvSpPr>
            <a:spLocks noGrp="1" noChangeAspect="1"/>
          </p:cNvSpPr>
          <p:nvPr>
            <p:ph type="pic" sz="quarter" idx="11" hasCustomPrompt="1"/>
          </p:nvPr>
        </p:nvSpPr>
        <p:spPr bwMode="gray">
          <a:xfrm>
            <a:off x="6033147" y="575118"/>
            <a:ext cx="5838925" cy="5838097"/>
          </a:xfrm>
          <a:blipFill>
            <a:blip r:embed="rId4"/>
            <a:stretch>
              <a:fillRect/>
            </a:stretch>
          </a:blipFill>
        </p:spPr>
        <p:txBody>
          <a:bodyPr lIns="0" tIns="210312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48377263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3000">
          <p15:clr>
            <a:srgbClr val="5ACBF0"/>
          </p15:clr>
        </p15:guide>
        <p15:guide id="12" pos="3543">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pic>
        <p:nvPicPr>
          <p:cNvPr id="6" name="Picture 5">
            <a:extLst>
              <a:ext uri="{FF2B5EF4-FFF2-40B4-BE49-F238E27FC236}">
                <a16:creationId xmlns:a16="http://schemas.microsoft.com/office/drawing/2014/main" id="{20E299E8-8FC4-4186-85AF-20CED654631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750040" y="5269662"/>
            <a:ext cx="1429455" cy="1434546"/>
          </a:xfrm>
          <a:prstGeom prst="rect">
            <a:avLst/>
          </a:prstGeom>
        </p:spPr>
      </p:pic>
      <p:pic>
        <p:nvPicPr>
          <p:cNvPr id="7" name="Picture 6">
            <a:extLst>
              <a:ext uri="{FF2B5EF4-FFF2-40B4-BE49-F238E27FC236}">
                <a16:creationId xmlns:a16="http://schemas.microsoft.com/office/drawing/2014/main" id="{65AD4D8A-D525-4E6D-B1E6-4FE17236766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07075" y="296239"/>
            <a:ext cx="1434749" cy="1434546"/>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F914427A-37A4-44C8-A9C3-7DCC03AF0475}"/>
              </a:ext>
            </a:extLst>
          </p:cNvPr>
          <p:cNvSpPr>
            <a:spLocks noGrp="1" noChangeAspect="1"/>
          </p:cNvSpPr>
          <p:nvPr>
            <p:ph type="pic" sz="quarter" idx="11" hasCustomPrompt="1"/>
          </p:nvPr>
        </p:nvSpPr>
        <p:spPr bwMode="gray">
          <a:xfrm>
            <a:off x="6033147" y="575118"/>
            <a:ext cx="5838925" cy="5838097"/>
          </a:xfrm>
          <a:blipFill>
            <a:blip r:embed="rId4"/>
            <a:stretch>
              <a:fillRect/>
            </a:stretch>
          </a:blipFill>
        </p:spPr>
        <p:txBody>
          <a:bodyPr lIns="0" tIns="210312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413773213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56179"/>
            <a:ext cx="4246604" cy="878959"/>
          </a:xfrm>
        </p:spPr>
        <p:txBody>
          <a:bodyPr anchor="t"/>
          <a:lstStyle>
            <a:lvl1pPr>
              <a:defRPr sz="2856"/>
            </a:lvl1pPr>
          </a:lstStyle>
          <a:p>
            <a:r>
              <a:rPr lang="en-US"/>
              <a:t>Square photo layout with smaller text</a:t>
            </a:r>
          </a:p>
        </p:txBody>
      </p:sp>
      <p:pic>
        <p:nvPicPr>
          <p:cNvPr id="6" name="Picture 5">
            <a:extLst>
              <a:ext uri="{FF2B5EF4-FFF2-40B4-BE49-F238E27FC236}">
                <a16:creationId xmlns:a16="http://schemas.microsoft.com/office/drawing/2014/main" id="{74B3188A-254F-414A-BEA3-F69376596C9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750040" y="5269662"/>
            <a:ext cx="1429455" cy="1434546"/>
          </a:xfrm>
          <a:prstGeom prst="rect">
            <a:avLst/>
          </a:prstGeom>
        </p:spPr>
      </p:pic>
      <p:pic>
        <p:nvPicPr>
          <p:cNvPr id="7" name="Picture 6">
            <a:extLst>
              <a:ext uri="{FF2B5EF4-FFF2-40B4-BE49-F238E27FC236}">
                <a16:creationId xmlns:a16="http://schemas.microsoft.com/office/drawing/2014/main" id="{AB3E7ED4-D6BE-4715-B767-1DF5BCFCB61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07075" y="296239"/>
            <a:ext cx="1434749" cy="1434546"/>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0A481962-6118-4A6A-AF3A-946F2EEBB647}"/>
              </a:ext>
            </a:extLst>
          </p:cNvPr>
          <p:cNvSpPr>
            <a:spLocks noGrp="1" noChangeAspect="1"/>
          </p:cNvSpPr>
          <p:nvPr>
            <p:ph type="pic" sz="quarter" idx="11" hasCustomPrompt="1"/>
          </p:nvPr>
        </p:nvSpPr>
        <p:spPr bwMode="gray">
          <a:xfrm>
            <a:off x="6033147" y="575118"/>
            <a:ext cx="5838925" cy="5838097"/>
          </a:xfrm>
          <a:blipFill>
            <a:blip r:embed="rId4"/>
            <a:stretch>
              <a:fillRect/>
            </a:stretch>
          </a:blipFill>
        </p:spPr>
        <p:txBody>
          <a:bodyPr lIns="0" tIns="210312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65291746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738333" y="298433"/>
            <a:ext cx="6398566" cy="6397659"/>
          </a:xfrm>
          <a:blipFill>
            <a:blip r:embed="rId2"/>
            <a:stretch>
              <a:fillRect/>
            </a:stretch>
          </a:blipFill>
        </p:spPr>
        <p:txBody>
          <a:bodyPr lIns="0" tIns="210312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608394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6885396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264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53198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9837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1158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7052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8" y="2410676"/>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8" y="2410676"/>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3" name="Text Box 3">
            <a:extLst>
              <a:ext uri="{FF2B5EF4-FFF2-40B4-BE49-F238E27FC236}">
                <a16:creationId xmlns:a16="http://schemas.microsoft.com/office/drawing/2014/main" id="{CCDF1654-4D2D-794C-BBB7-E1447C036FDB}"/>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82A6E05B-C65A-8C44-AC8B-AA08746E6668}"/>
              </a:ext>
            </a:extLst>
          </p:cNvPr>
          <p:cNvSpPr>
            <a:spLocks noGrp="1"/>
          </p:cNvSpPr>
          <p:nvPr>
            <p:ph type="body" sz="quarter" idx="17" hasCustomPrompt="1"/>
          </p:nvPr>
        </p:nvSpPr>
        <p:spPr>
          <a:xfrm>
            <a:off x="465138" y="2645384"/>
            <a:ext cx="3690937" cy="206710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D52482AC-A354-B546-9AAD-B3E028512046}"/>
              </a:ext>
            </a:extLst>
          </p:cNvPr>
          <p:cNvSpPr>
            <a:spLocks noGrp="1"/>
          </p:cNvSpPr>
          <p:nvPr>
            <p:ph type="body" sz="quarter" idx="18" hasCustomPrompt="1"/>
          </p:nvPr>
        </p:nvSpPr>
        <p:spPr>
          <a:xfrm>
            <a:off x="4372768" y="2645384"/>
            <a:ext cx="3690937" cy="206710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1118396200"/>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53449" indent="0">
              <a:buNone/>
              <a:defRPr sz="244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241" indent="0">
              <a:buNone/>
              <a:defRPr sz="204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773"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912"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64559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50843" rtl="0" eaLnBrk="0" fontAlgn="auto" latinLnBrk="0" hangingPunct="0">
              <a:lnSpc>
                <a:spcPct val="100000"/>
              </a:lnSpc>
              <a:spcBef>
                <a:spcPts val="0"/>
              </a:spcBef>
              <a:spcAft>
                <a:spcPts val="0"/>
              </a:spcAft>
              <a:buClrTx/>
              <a:buSzTx/>
              <a:buFontTx/>
              <a:buNone/>
              <a:tabLst/>
              <a:defRPr/>
            </a:pPr>
            <a:r>
              <a:rPr kumimoji="0" lang="en-US" sz="71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859762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745716173"/>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7688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LOWERED CENTERE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600059" y="935922"/>
            <a:ext cx="4223934" cy="1130053"/>
          </a:xfrm>
        </p:spPr>
        <p:txBody>
          <a:bodyPr anchor="b"/>
          <a:lstStyle>
            <a:lvl1pPr algn="l">
              <a:defRPr/>
            </a:lvl1pPr>
          </a:lstStyle>
          <a:p>
            <a:r>
              <a:rPr lang="en-US"/>
              <a:t>Click to edit Master title style</a:t>
            </a:r>
          </a:p>
        </p:txBody>
      </p:sp>
      <p:sp>
        <p:nvSpPr>
          <p:cNvPr id="4" name="Text Placeholder 3">
            <a:extLst>
              <a:ext uri="{FF2B5EF4-FFF2-40B4-BE49-F238E27FC236}">
                <a16:creationId xmlns:a16="http://schemas.microsoft.com/office/drawing/2014/main" id="{DA8DC48C-CF13-4D26-9B4E-48F77C0B2187}"/>
              </a:ext>
            </a:extLst>
          </p:cNvPr>
          <p:cNvSpPr>
            <a:spLocks noGrp="1"/>
          </p:cNvSpPr>
          <p:nvPr>
            <p:ph type="body" sz="quarter" idx="10"/>
          </p:nvPr>
        </p:nvSpPr>
        <p:spPr>
          <a:xfrm>
            <a:off x="595915" y="3049428"/>
            <a:ext cx="4228078" cy="1560101"/>
          </a:xfrm>
        </p:spPr>
        <p:txBody>
          <a:bodyPr/>
          <a:lstStyle>
            <a:lvl1pPr marL="0" indent="0">
              <a:buNone/>
              <a:defRPr sz="2040"/>
            </a:lvl1pPr>
            <a:lvl2pPr marL="0" indent="0">
              <a:buNone/>
              <a:defRPr sz="1836">
                <a:solidFill>
                  <a:schemeClr val="accent2"/>
                </a:solidFill>
              </a:defRPr>
            </a:lvl2pPr>
            <a:lvl3pPr marL="0" indent="0">
              <a:spcAft>
                <a:spcPts val="612"/>
              </a:spcAft>
              <a:buNone/>
              <a:defRPr sz="1632"/>
            </a:lvl3pPr>
            <a:lvl4pPr marL="0" indent="0">
              <a:buNone/>
              <a:defRPr/>
            </a:lvl4pPr>
            <a:lvl5pPr marL="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8D4D1283-D153-45B1-A4D6-F497E832CFC2}"/>
              </a:ext>
            </a:extLst>
          </p:cNvPr>
          <p:cNvSpPr>
            <a:spLocks noGrp="1"/>
          </p:cNvSpPr>
          <p:nvPr>
            <p:ph type="body" sz="quarter" idx="11"/>
          </p:nvPr>
        </p:nvSpPr>
        <p:spPr>
          <a:xfrm>
            <a:off x="595915" y="2116163"/>
            <a:ext cx="4223935" cy="313904"/>
          </a:xfrm>
        </p:spPr>
        <p:txBody>
          <a:bodyPr/>
          <a:lstStyle>
            <a:lvl1pPr marL="0" indent="0" algn="l">
              <a:buNone/>
              <a:defRPr kumimoji="0" lang="en-US" sz="2040" b="0" i="0" u="none" strike="noStrike" kern="1200" cap="none" spc="0" normalizeH="0" baseline="0" dirty="0" smtClean="0">
                <a:ln w="3175">
                  <a:noFill/>
                </a:ln>
                <a:solidFill>
                  <a:schemeClr val="accent2"/>
                </a:solidFill>
                <a:effectLst/>
                <a:uLnTx/>
                <a:uFillTx/>
                <a:latin typeface="Segoe UI"/>
                <a:ea typeface="+mn-ea"/>
                <a:cs typeface="Segoe UI"/>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65692033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LOWERED CENTERE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7618247" y="935922"/>
            <a:ext cx="4223934" cy="1130053"/>
          </a:xfrm>
        </p:spPr>
        <p:txBody>
          <a:bodyPr anchor="b"/>
          <a:lstStyle>
            <a:lvl1pPr algn="l">
              <a:defRPr/>
            </a:lvl1pPr>
          </a:lstStyle>
          <a:p>
            <a:r>
              <a:rPr lang="en-US"/>
              <a:t>Click to edit Master title style</a:t>
            </a:r>
          </a:p>
        </p:txBody>
      </p:sp>
      <p:sp>
        <p:nvSpPr>
          <p:cNvPr id="4" name="Text Placeholder 3">
            <a:extLst>
              <a:ext uri="{FF2B5EF4-FFF2-40B4-BE49-F238E27FC236}">
                <a16:creationId xmlns:a16="http://schemas.microsoft.com/office/drawing/2014/main" id="{DA8DC48C-CF13-4D26-9B4E-48F77C0B2187}"/>
              </a:ext>
            </a:extLst>
          </p:cNvPr>
          <p:cNvSpPr>
            <a:spLocks noGrp="1"/>
          </p:cNvSpPr>
          <p:nvPr>
            <p:ph type="body" sz="quarter" idx="10"/>
          </p:nvPr>
        </p:nvSpPr>
        <p:spPr>
          <a:xfrm>
            <a:off x="7614103" y="3049429"/>
            <a:ext cx="4228078" cy="1487903"/>
          </a:xfrm>
        </p:spPr>
        <p:txBody>
          <a:bodyPr/>
          <a:lstStyle>
            <a:lvl1pPr marL="0" indent="0">
              <a:buNone/>
              <a:defRPr sz="2040"/>
            </a:lvl1pPr>
            <a:lvl2pPr marL="0" indent="0">
              <a:buNone/>
              <a:defRPr sz="1836">
                <a:solidFill>
                  <a:schemeClr val="accent2"/>
                </a:solidFill>
              </a:defRPr>
            </a:lvl2pPr>
            <a:lvl3pPr marL="0" indent="0">
              <a:spcAft>
                <a:spcPts val="612"/>
              </a:spcAft>
              <a:buNone/>
              <a:defRPr sz="1632"/>
            </a:lvl3pPr>
            <a:lvl4pPr marL="0" indent="0">
              <a:spcBef>
                <a:spcPts val="0"/>
              </a:spcBef>
              <a:spcAft>
                <a:spcPts val="612"/>
              </a:spcAft>
              <a:buNone/>
              <a:defRPr sz="1224"/>
            </a:lvl4pPr>
            <a:lvl5pPr marL="0" indent="0">
              <a:spcBef>
                <a:spcPts val="0"/>
              </a:spcBef>
              <a:spcAft>
                <a:spcPts val="612"/>
              </a:spcAft>
              <a:buNone/>
              <a:defRPr sz="12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8D4D1283-D153-45B1-A4D6-F497E832CFC2}"/>
              </a:ext>
            </a:extLst>
          </p:cNvPr>
          <p:cNvSpPr>
            <a:spLocks noGrp="1"/>
          </p:cNvSpPr>
          <p:nvPr>
            <p:ph type="body" sz="quarter" idx="11"/>
          </p:nvPr>
        </p:nvSpPr>
        <p:spPr>
          <a:xfrm>
            <a:off x="7614103" y="2116163"/>
            <a:ext cx="4223935" cy="313904"/>
          </a:xfrm>
        </p:spPr>
        <p:txBody>
          <a:bodyPr/>
          <a:lstStyle>
            <a:lvl1pPr marL="0" indent="0" algn="l">
              <a:buNone/>
              <a:defRPr kumimoji="0" lang="en-US" sz="2040" b="0" i="0" u="none" strike="noStrike" kern="1200" cap="none" spc="0" normalizeH="0" baseline="0" dirty="0" smtClean="0">
                <a:ln w="3175">
                  <a:noFill/>
                </a:ln>
                <a:solidFill>
                  <a:schemeClr val="accent2"/>
                </a:solidFill>
                <a:effectLst/>
                <a:uLnTx/>
                <a:uFillTx/>
                <a:latin typeface="Segoe UI"/>
                <a:ea typeface="+mn-ea"/>
                <a:cs typeface="Segoe UI"/>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42525170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LOWERED CENTERED TITLE">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319005-5386-437E-9622-5F647EF1B4D6}"/>
              </a:ext>
            </a:extLst>
          </p:cNvPr>
          <p:cNvSpPr>
            <a:spLocks noGrp="1"/>
          </p:cNvSpPr>
          <p:nvPr>
            <p:ph type="title"/>
          </p:nvPr>
        </p:nvSpPr>
        <p:spPr>
          <a:xfrm>
            <a:off x="600059" y="1207484"/>
            <a:ext cx="11239464" cy="565027"/>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721585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LOWER_CENTERED TITLE WITH SU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600059" y="1207484"/>
            <a:ext cx="11239464" cy="565027"/>
          </a:xfrm>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C4F6F380-61F5-4F62-B5E1-3466FDB82C03}"/>
              </a:ext>
            </a:extLst>
          </p:cNvPr>
          <p:cNvSpPr>
            <a:spLocks noGrp="1"/>
          </p:cNvSpPr>
          <p:nvPr>
            <p:ph type="body" sz="quarter" idx="10"/>
          </p:nvPr>
        </p:nvSpPr>
        <p:spPr>
          <a:xfrm>
            <a:off x="595915" y="1772552"/>
            <a:ext cx="11306181" cy="313904"/>
          </a:xfrm>
        </p:spPr>
        <p:txBody>
          <a:bodyPr/>
          <a:lstStyle>
            <a:lvl1pPr marL="0" indent="0" algn="ctr">
              <a:buNone/>
              <a:defRPr kumimoji="0" lang="en-US" sz="2040" b="0" i="0" u="none" strike="noStrike" kern="1200" cap="none" spc="0" normalizeH="0" baseline="0" dirty="0" smtClean="0">
                <a:ln w="3175">
                  <a:noFill/>
                </a:ln>
                <a:solidFill>
                  <a:schemeClr val="accent2"/>
                </a:solidFill>
                <a:effectLst/>
                <a:uLnTx/>
                <a:uFillTx/>
                <a:latin typeface="Segoe UI"/>
                <a:ea typeface="+mn-ea"/>
                <a:cs typeface="Segoe UI"/>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2417152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ENTERE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3914035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ENTERED TITLE WITH SU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C4F6F380-61F5-4F62-B5E1-3466FDB82C03}"/>
              </a:ext>
            </a:extLst>
          </p:cNvPr>
          <p:cNvSpPr>
            <a:spLocks noGrp="1"/>
          </p:cNvSpPr>
          <p:nvPr>
            <p:ph type="body" sz="quarter" idx="10"/>
          </p:nvPr>
        </p:nvSpPr>
        <p:spPr>
          <a:xfrm>
            <a:off x="595915" y="1031370"/>
            <a:ext cx="11306181" cy="313904"/>
          </a:xfrm>
        </p:spPr>
        <p:txBody>
          <a:bodyPr/>
          <a:lstStyle>
            <a:lvl1pPr marL="0" indent="0" algn="ctr">
              <a:buNone/>
              <a:defRPr kumimoji="0" lang="en-US" sz="2040" b="0" i="0" u="none" strike="noStrike" kern="1200" cap="none" spc="0" normalizeH="0" baseline="0" dirty="0" smtClean="0">
                <a:ln w="3175">
                  <a:noFill/>
                </a:ln>
                <a:solidFill>
                  <a:schemeClr val="accent2"/>
                </a:solidFill>
                <a:effectLst/>
                <a:uLnTx/>
                <a:uFillTx/>
                <a:latin typeface="Segoe UI"/>
                <a:ea typeface="+mn-ea"/>
                <a:cs typeface="Segoe UI"/>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2978586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
          <a:stretch/>
        </p:blipFill>
        <p:spPr>
          <a:xfrm>
            <a:off x="8307388" y="1631566"/>
            <a:ext cx="3681793" cy="3165507"/>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
          <a:stretch/>
        </p:blipFill>
        <p:spPr>
          <a:xfrm>
            <a:off x="4395406" y="1631567"/>
            <a:ext cx="3684970" cy="3161095"/>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74280" y="1631568"/>
            <a:ext cx="3681793" cy="3169920"/>
          </a:xfrm>
          <a:prstGeom prst="rect">
            <a:avLst/>
          </a:prstGeom>
        </p:spPr>
      </p:pic>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307388" y="5026024"/>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38" y="5026024"/>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8" name="Picture Placeholder 7">
            <a:extLst>
              <a:ext uri="{FF2B5EF4-FFF2-40B4-BE49-F238E27FC236}">
                <a16:creationId xmlns:a16="http://schemas.microsoft.com/office/drawing/2014/main" id="{E501F238-570E-E648-9E57-DAA86A7A8ED3}"/>
              </a:ext>
            </a:extLst>
          </p:cNvPr>
          <p:cNvSpPr>
            <a:spLocks noGrp="1"/>
          </p:cNvSpPr>
          <p:nvPr>
            <p:ph type="pic" sz="quarter" idx="21" hasCustomPrompt="1"/>
          </p:nvPr>
        </p:nvSpPr>
        <p:spPr>
          <a:xfrm>
            <a:off x="474663" y="2939529"/>
            <a:ext cx="3681412" cy="553998"/>
          </a:xfrm>
          <a:prstGeom prst="rect">
            <a:avLst/>
          </a:prstGeom>
        </p:spPr>
        <p:txBody>
          <a:bodyPr/>
          <a:lstStyle>
            <a:lvl1pPr algn="ctr">
              <a:defRPr>
                <a:solidFill>
                  <a:schemeClr val="bg1"/>
                </a:solidFill>
              </a:defRPr>
            </a:lvl1pPr>
          </a:lstStyle>
          <a:p>
            <a:r>
              <a:rPr lang="en-US" dirty="0"/>
              <a:t>Drop photo here</a:t>
            </a:r>
          </a:p>
        </p:txBody>
      </p:sp>
      <p:sp>
        <p:nvSpPr>
          <p:cNvPr id="11" name="Picture Placeholder 10">
            <a:extLst>
              <a:ext uri="{FF2B5EF4-FFF2-40B4-BE49-F238E27FC236}">
                <a16:creationId xmlns:a16="http://schemas.microsoft.com/office/drawing/2014/main" id="{5877AA6F-F5D0-8349-8D7F-7A036C53AFEC}"/>
              </a:ext>
            </a:extLst>
          </p:cNvPr>
          <p:cNvSpPr>
            <a:spLocks noGrp="1"/>
          </p:cNvSpPr>
          <p:nvPr>
            <p:ph type="pic" sz="quarter" idx="22" hasCustomPrompt="1"/>
          </p:nvPr>
        </p:nvSpPr>
        <p:spPr>
          <a:xfrm>
            <a:off x="4389438" y="2932948"/>
            <a:ext cx="3690937" cy="553998"/>
          </a:xfrm>
          <a:prstGeom prst="rect">
            <a:avLst/>
          </a:prstGeom>
        </p:spPr>
        <p:txBody>
          <a:bodyPr/>
          <a:lstStyle>
            <a:lvl1pPr algn="ctr">
              <a:defRPr>
                <a:solidFill>
                  <a:schemeClr val="bg1"/>
                </a:solidFill>
              </a:defRPr>
            </a:lvl1pPr>
          </a:lstStyle>
          <a:p>
            <a:r>
              <a:rPr lang="en-US" dirty="0"/>
              <a:t>Drop photo here</a:t>
            </a:r>
          </a:p>
        </p:txBody>
      </p:sp>
      <p:sp>
        <p:nvSpPr>
          <p:cNvPr id="14" name="Picture Placeholder 13">
            <a:extLst>
              <a:ext uri="{FF2B5EF4-FFF2-40B4-BE49-F238E27FC236}">
                <a16:creationId xmlns:a16="http://schemas.microsoft.com/office/drawing/2014/main" id="{983A4321-3796-F044-9126-51A6AA308B77}"/>
              </a:ext>
            </a:extLst>
          </p:cNvPr>
          <p:cNvSpPr>
            <a:spLocks noGrp="1"/>
          </p:cNvSpPr>
          <p:nvPr>
            <p:ph type="pic" sz="quarter" idx="23" hasCustomPrompt="1"/>
          </p:nvPr>
        </p:nvSpPr>
        <p:spPr>
          <a:xfrm>
            <a:off x="8307388" y="2946446"/>
            <a:ext cx="3681412" cy="553998"/>
          </a:xfrm>
          <a:prstGeom prst="rect">
            <a:avLst/>
          </a:prstGeom>
        </p:spPr>
        <p:txBody>
          <a:bodyPr/>
          <a:lstStyle>
            <a:lvl1pPr algn="ctr">
              <a:defRPr>
                <a:solidFill>
                  <a:schemeClr val="bg1"/>
                </a:solidFill>
              </a:defRPr>
            </a:lvl1pPr>
          </a:lstStyle>
          <a:p>
            <a:r>
              <a:rPr lang="en-US" dirty="0"/>
              <a:t>Drop photo here</a:t>
            </a:r>
          </a:p>
        </p:txBody>
      </p:sp>
      <p:sp>
        <p:nvSpPr>
          <p:cNvPr id="18" name="Text Box 3">
            <a:extLst>
              <a:ext uri="{FF2B5EF4-FFF2-40B4-BE49-F238E27FC236}">
                <a16:creationId xmlns:a16="http://schemas.microsoft.com/office/drawing/2014/main" id="{06DC0489-95B2-B74C-8FE4-80E75D67DE41}"/>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19" name="Text Placeholder 4">
            <a:extLst>
              <a:ext uri="{FF2B5EF4-FFF2-40B4-BE49-F238E27FC236}">
                <a16:creationId xmlns:a16="http://schemas.microsoft.com/office/drawing/2014/main" id="{F22038DD-9076-B34B-B54A-107DF3F024EE}"/>
              </a:ext>
            </a:extLst>
          </p:cNvPr>
          <p:cNvSpPr>
            <a:spLocks noGrp="1"/>
          </p:cNvSpPr>
          <p:nvPr>
            <p:ph type="body" sz="quarter" idx="17" hasCustomPrompt="1"/>
          </p:nvPr>
        </p:nvSpPr>
        <p:spPr>
          <a:xfrm>
            <a:off x="474280" y="5260328"/>
            <a:ext cx="3690937" cy="91294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1" name="Text Placeholder 4">
            <a:extLst>
              <a:ext uri="{FF2B5EF4-FFF2-40B4-BE49-F238E27FC236}">
                <a16:creationId xmlns:a16="http://schemas.microsoft.com/office/drawing/2014/main" id="{B0C89B53-FA50-F248-AD0B-933DE098D70A}"/>
              </a:ext>
            </a:extLst>
          </p:cNvPr>
          <p:cNvSpPr>
            <a:spLocks noGrp="1"/>
          </p:cNvSpPr>
          <p:nvPr>
            <p:ph type="body" sz="quarter" idx="24" hasCustomPrompt="1"/>
          </p:nvPr>
        </p:nvSpPr>
        <p:spPr>
          <a:xfrm>
            <a:off x="4392422" y="5260328"/>
            <a:ext cx="3690937" cy="91294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2" name="Text Placeholder 4">
            <a:extLst>
              <a:ext uri="{FF2B5EF4-FFF2-40B4-BE49-F238E27FC236}">
                <a16:creationId xmlns:a16="http://schemas.microsoft.com/office/drawing/2014/main" id="{C11EA858-BBCA-2149-9368-C1FDBC6C8DFD}"/>
              </a:ext>
            </a:extLst>
          </p:cNvPr>
          <p:cNvSpPr>
            <a:spLocks noGrp="1"/>
          </p:cNvSpPr>
          <p:nvPr>
            <p:ph type="body" sz="quarter" idx="25" hasCustomPrompt="1"/>
          </p:nvPr>
        </p:nvSpPr>
        <p:spPr>
          <a:xfrm>
            <a:off x="8307388" y="5260328"/>
            <a:ext cx="3690937" cy="91294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669954851"/>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1" y="632782"/>
            <a:ext cx="11533187" cy="411162"/>
          </a:xfrm>
        </p:spPr>
        <p:txBody>
          <a:bodyPr wrap="square" lIns="0" tIns="0" rIns="0" bIns="0">
            <a:spAutoFit/>
          </a:bodyPr>
          <a:lstStyle>
            <a:lvl1pPr>
              <a:lnSpc>
                <a:spcPts val="3197"/>
              </a:lnSpc>
              <a:defRPr sz="2800"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9096" y="6578603"/>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Azure </a:t>
            </a:r>
          </a:p>
        </p:txBody>
      </p:sp>
    </p:spTree>
    <p:extLst>
      <p:ext uri="{BB962C8B-B14F-4D97-AF65-F5344CB8AC3E}">
        <p14:creationId xmlns:p14="http://schemas.microsoft.com/office/powerpoint/2010/main" val="38370589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1_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8649512"/>
      </p:ext>
    </p:extLst>
  </p:cSld>
  <p:clrMapOvr>
    <a:masterClrMapping/>
  </p:clrMapOvr>
  <p:transition>
    <p:fade/>
  </p:transition>
  <p:hf sldNum="0" hdr="0" ftr="0" dt="0"/>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1_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fld id="{846CE7D5-CF57-46EF-B807-FDD0502418D4}" type="datetimeFigureOut">
              <a:rPr lang="en-US" smtClean="0"/>
              <a:t>8/27/2020</a:t>
            </a:fld>
            <a:endParaRPr lang="en-US" dirty="0"/>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248977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lide ">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1852162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Walk-i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C20C272-8E66-429C-A9F7-1C4E612DB65F}"/>
              </a:ext>
            </a:extLst>
          </p:cNvPr>
          <p:cNvCxnSpPr>
            <a:cxnSpLocks/>
          </p:cNvCxnSpPr>
          <p:nvPr userDrawn="1"/>
        </p:nvCxnSpPr>
        <p:spPr>
          <a:xfrm>
            <a:off x="12134298" y="1853550"/>
            <a:ext cx="0" cy="724711"/>
          </a:xfrm>
          <a:prstGeom prst="line">
            <a:avLst/>
          </a:prstGeom>
          <a:ln>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95914" y="597747"/>
            <a:ext cx="1393840" cy="298433"/>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8920" y="1193733"/>
            <a:ext cx="11837321" cy="5501259"/>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l" defTabSz="950846" fontAlgn="base">
              <a:spcBef>
                <a:spcPct val="0"/>
              </a:spcBef>
              <a:spcAft>
                <a:spcPct val="0"/>
              </a:spcAft>
            </a:pPr>
            <a:endParaRPr lang="en-US" sz="2040" dirty="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907610" y="3136130"/>
            <a:ext cx="2368037" cy="1458018"/>
          </a:xfrm>
          <a:prstGeom prst="rect">
            <a:avLst/>
          </a:prstGeom>
        </p:spPr>
        <p:txBody>
          <a:bodyPr wrap="square" lIns="0" tIns="0" rIns="0" bIns="0">
            <a:spAutoFit/>
          </a:bodyPr>
          <a:lstStyle/>
          <a:p>
            <a:pPr marL="0" marR="0" lvl="0" indent="0" algn="l" defTabSz="951121"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51121"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51121"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97739" y="3247134"/>
            <a:ext cx="2766694" cy="1394459"/>
          </a:xfrm>
          <a:prstGeom prst="rect">
            <a:avLst/>
          </a:prstGeom>
          <a:effectLst/>
        </p:spPr>
      </p:pic>
      <p:pic>
        <p:nvPicPr>
          <p:cNvPr id="31" name="Picture 30">
            <a:extLst>
              <a:ext uri="{FF2B5EF4-FFF2-40B4-BE49-F238E27FC236}">
                <a16:creationId xmlns:a16="http://schemas.microsoft.com/office/drawing/2014/main" id="{786210CF-A0F8-409C-A4D3-027E8C0B2F2F}"/>
              </a:ext>
            </a:extLst>
          </p:cNvPr>
          <p:cNvPicPr>
            <a:picLocks noChangeAspect="1"/>
          </p:cNvPicPr>
          <p:nvPr userDrawn="1"/>
        </p:nvPicPr>
        <p:blipFill rotWithShape="1">
          <a:blip r:embed="rId5"/>
          <a:srcRect r="6311"/>
          <a:stretch/>
        </p:blipFill>
        <p:spPr>
          <a:xfrm>
            <a:off x="8892325" y="1852314"/>
            <a:ext cx="3544152" cy="4231842"/>
          </a:xfrm>
          <a:prstGeom prst="rect">
            <a:avLst/>
          </a:prstGeom>
        </p:spPr>
      </p:pic>
    </p:spTree>
    <p:extLst>
      <p:ext uri="{BB962C8B-B14F-4D97-AF65-F5344CB8AC3E}">
        <p14:creationId xmlns:p14="http://schemas.microsoft.com/office/powerpoint/2010/main" val="11324858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6EA2AC-FEA2-4901-8495-272A5FA7FC20}"/>
              </a:ext>
            </a:extLst>
          </p:cNvPr>
          <p:cNvGrpSpPr/>
          <p:nvPr userDrawn="1"/>
        </p:nvGrpSpPr>
        <p:grpSpPr>
          <a:xfrm>
            <a:off x="6318818" y="-1"/>
            <a:ext cx="6117658" cy="6994526"/>
            <a:chOff x="6194603" y="-1"/>
            <a:chExt cx="5997398" cy="6858001"/>
          </a:xfrm>
        </p:grpSpPr>
        <p:pic>
          <p:nvPicPr>
            <p:cNvPr id="35" name="Picture 34">
              <a:extLst>
                <a:ext uri="{FF2B5EF4-FFF2-40B4-BE49-F238E27FC236}">
                  <a16:creationId xmlns:a16="http://schemas.microsoft.com/office/drawing/2014/main" id="{A096FE2B-3270-4E2C-AD0E-3AB4FD1B86FA}"/>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6" name="Picture 35">
              <a:extLst>
                <a:ext uri="{FF2B5EF4-FFF2-40B4-BE49-F238E27FC236}">
                  <a16:creationId xmlns:a16="http://schemas.microsoft.com/office/drawing/2014/main" id="{94A5D7CE-1FED-4CEA-810D-4198E9924290}"/>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55" name="Picture 54">
              <a:extLst>
                <a:ext uri="{FF2B5EF4-FFF2-40B4-BE49-F238E27FC236}">
                  <a16:creationId xmlns:a16="http://schemas.microsoft.com/office/drawing/2014/main" id="{9BF408BE-3FB0-4FA0-B683-0E647B7E04BF}"/>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4"/>
          <a:stretch>
            <a:fillRect/>
          </a:stretch>
        </p:blipFill>
        <p:spPr bwMode="black">
          <a:xfrm>
            <a:off x="595914" y="597451"/>
            <a:ext cx="1393840" cy="298433"/>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8" y="3038855"/>
            <a:ext cx="6062782" cy="565027"/>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93712" y="4041283"/>
            <a:ext cx="6062782"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9096577" y="597451"/>
            <a:ext cx="2745604" cy="282513"/>
          </a:xfrm>
          <a:solidFill>
            <a:srgbClr val="E6E6E6">
              <a:alpha val="75000"/>
            </a:srgbClr>
          </a:solidFill>
        </p:spPr>
        <p:txBody>
          <a:bodyPr/>
          <a:lstStyle>
            <a:lvl1pPr marL="0" marR="0" indent="0" algn="r" defTabSz="951121"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36"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spTree>
    <p:extLst>
      <p:ext uri="{BB962C8B-B14F-4D97-AF65-F5344CB8AC3E}">
        <p14:creationId xmlns:p14="http://schemas.microsoft.com/office/powerpoint/2010/main" val="314689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04" indent="0">
              <a:buNone/>
              <a:defRPr/>
            </a:lvl2pPr>
            <a:lvl3pPr marL="466209" indent="0">
              <a:buNone/>
              <a:defRPr/>
            </a:lvl3pPr>
            <a:lvl4pPr marL="699313" indent="0">
              <a:buNone/>
              <a:defRPr/>
            </a:lvl4pPr>
            <a:lvl5pPr marL="932418"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2579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95915" y="1464074"/>
            <a:ext cx="11239464"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7090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7"/>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24" indent="0">
              <a:buFont typeface="Wingdings" panose="05000000000000000000" pitchFamily="2" charset="2"/>
              <a:buNone/>
              <a:defRPr sz="2040" b="0"/>
            </a:lvl2pPr>
            <a:lvl3pPr marL="459734" indent="0">
              <a:buFont typeface="Wingdings" panose="05000000000000000000" pitchFamily="2" charset="2"/>
              <a:buNone/>
              <a:tabLst/>
              <a:defRPr sz="1632" b="0"/>
            </a:lvl3pPr>
            <a:lvl4pPr marL="665319" indent="0">
              <a:buFont typeface="Wingdings" panose="05000000000000000000" pitchFamily="2" charset="2"/>
              <a:buNone/>
              <a:defRPr sz="1428" b="0"/>
            </a:lvl4pPr>
            <a:lvl5pPr marL="870904"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9" y="1463669"/>
            <a:ext cx="5316593" cy="1682523"/>
          </a:xfrm>
        </p:spPr>
        <p:txBody>
          <a:bodyPr wrap="square">
            <a:spAutoFit/>
          </a:bodyPr>
          <a:lstStyle>
            <a:lvl1pPr marL="0" indent="0">
              <a:spcBef>
                <a:spcPts val="1247"/>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24" indent="0">
              <a:buFont typeface="Wingdings" panose="05000000000000000000" pitchFamily="2" charset="2"/>
              <a:buNone/>
              <a:defRPr sz="2040" b="0"/>
            </a:lvl2pPr>
            <a:lvl3pPr marL="459734" indent="0">
              <a:buFont typeface="Wingdings" panose="05000000000000000000" pitchFamily="2" charset="2"/>
              <a:buNone/>
              <a:tabLst/>
              <a:defRPr sz="1632" b="0"/>
            </a:lvl3pPr>
            <a:lvl4pPr marL="665319" indent="0">
              <a:buFont typeface="Wingdings" panose="05000000000000000000" pitchFamily="2" charset="2"/>
              <a:buNone/>
              <a:defRPr sz="1428" b="0"/>
            </a:lvl4pPr>
            <a:lvl5pPr marL="870904"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1314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6097"/>
            <a:ext cx="5316593" cy="1682523"/>
          </a:xfrm>
        </p:spPr>
        <p:txBody>
          <a:bodyPr wrap="square">
            <a:spAutoFit/>
          </a:bodyPr>
          <a:lstStyle>
            <a:lvl1pPr marL="236341" indent="-236341">
              <a:spcBef>
                <a:spcPts val="1247"/>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452" indent="-174828">
              <a:buFont typeface="Wingdings" panose="05000000000000000000" pitchFamily="2" charset="2"/>
              <a:buChar char=""/>
              <a:defRPr sz="2040" b="0"/>
            </a:lvl2pPr>
            <a:lvl3pPr marL="652369" indent="-192635">
              <a:buFont typeface="Wingdings" panose="05000000000000000000" pitchFamily="2" charset="2"/>
              <a:buChar char=""/>
              <a:tabLst/>
              <a:defRPr sz="1632" b="0"/>
            </a:lvl3pPr>
            <a:lvl4pPr marL="845003" indent="-179686">
              <a:buFont typeface="Wingdings" panose="05000000000000000000" pitchFamily="2" charset="2"/>
              <a:buChar char=""/>
              <a:defRPr sz="1428" b="0"/>
            </a:lvl4pPr>
            <a:lvl5pPr marL="1044113" indent="-173210">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518045" y="1466097"/>
            <a:ext cx="5316593" cy="1682523"/>
          </a:xfrm>
        </p:spPr>
        <p:txBody>
          <a:bodyPr wrap="square">
            <a:spAutoFit/>
          </a:bodyPr>
          <a:lstStyle>
            <a:lvl1pPr marL="236341" indent="-236341">
              <a:spcBef>
                <a:spcPts val="1247"/>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452" indent="-174828">
              <a:buFont typeface="Wingdings" panose="05000000000000000000" pitchFamily="2" charset="2"/>
              <a:buChar char=""/>
              <a:defRPr sz="2040" b="0"/>
            </a:lvl2pPr>
            <a:lvl3pPr marL="652369" indent="-192635">
              <a:buFont typeface="Wingdings" panose="05000000000000000000" pitchFamily="2" charset="2"/>
              <a:buChar char=""/>
              <a:tabLst/>
              <a:defRPr sz="1632" b="0"/>
            </a:lvl3pPr>
            <a:lvl4pPr marL="845003" indent="-179686">
              <a:buFont typeface="Wingdings" panose="05000000000000000000" pitchFamily="2" charset="2"/>
              <a:buChar char=""/>
              <a:defRPr sz="1428" b="0"/>
            </a:lvl4pPr>
            <a:lvl5pPr marL="1044113" indent="-173210">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9992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451342"/>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4" name="Text Placeholder 4"/>
          <p:cNvSpPr>
            <a:spLocks noGrp="1"/>
          </p:cNvSpPr>
          <p:nvPr>
            <p:ph type="body" sz="quarter" idx="15" hasCustomPrompt="1"/>
          </p:nvPr>
        </p:nvSpPr>
        <p:spPr>
          <a:xfrm>
            <a:off x="2426019"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6" name="Text Placeholder 4"/>
          <p:cNvSpPr>
            <a:spLocks noGrp="1"/>
          </p:cNvSpPr>
          <p:nvPr>
            <p:ph type="body" sz="quarter" idx="17" hasCustomPrompt="1"/>
          </p:nvPr>
        </p:nvSpPr>
        <p:spPr>
          <a:xfrm>
            <a:off x="4386899"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8" name="Text Placeholder 4"/>
          <p:cNvSpPr>
            <a:spLocks noGrp="1"/>
          </p:cNvSpPr>
          <p:nvPr>
            <p:ph type="body" sz="quarter" idx="19" hasCustomPrompt="1"/>
          </p:nvPr>
        </p:nvSpPr>
        <p:spPr>
          <a:xfrm>
            <a:off x="6347779"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0" name="Text Placeholder 4"/>
          <p:cNvSpPr>
            <a:spLocks noGrp="1"/>
          </p:cNvSpPr>
          <p:nvPr>
            <p:ph type="body" sz="quarter" idx="21" hasCustomPrompt="1"/>
          </p:nvPr>
        </p:nvSpPr>
        <p:spPr>
          <a:xfrm>
            <a:off x="8308659"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2" name="Text Placeholder 4"/>
          <p:cNvSpPr>
            <a:spLocks noGrp="1"/>
          </p:cNvSpPr>
          <p:nvPr>
            <p:ph type="body" sz="quarter" idx="23" hasCustomPrompt="1"/>
          </p:nvPr>
        </p:nvSpPr>
        <p:spPr>
          <a:xfrm>
            <a:off x="10269538"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5" name="Content Placeholder 15"/>
          <p:cNvSpPr>
            <a:spLocks noGrp="1"/>
          </p:cNvSpPr>
          <p:nvPr>
            <p:ph sz="quarter" idx="26" hasCustomPrompt="1"/>
          </p:nvPr>
        </p:nvSpPr>
        <p:spPr>
          <a:xfrm>
            <a:off x="242601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6" name="Content Placeholder 15"/>
          <p:cNvSpPr>
            <a:spLocks noGrp="1"/>
          </p:cNvSpPr>
          <p:nvPr>
            <p:ph sz="quarter" idx="27" hasCustomPrompt="1"/>
          </p:nvPr>
        </p:nvSpPr>
        <p:spPr>
          <a:xfrm>
            <a:off x="438689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7" name="Content Placeholder 15"/>
          <p:cNvSpPr>
            <a:spLocks noGrp="1"/>
          </p:cNvSpPr>
          <p:nvPr>
            <p:ph sz="quarter" idx="28" hasCustomPrompt="1"/>
          </p:nvPr>
        </p:nvSpPr>
        <p:spPr>
          <a:xfrm>
            <a:off x="634777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8" name="Content Placeholder 15"/>
          <p:cNvSpPr>
            <a:spLocks noGrp="1"/>
          </p:cNvSpPr>
          <p:nvPr>
            <p:ph sz="quarter" idx="29" hasCustomPrompt="1"/>
          </p:nvPr>
        </p:nvSpPr>
        <p:spPr>
          <a:xfrm>
            <a:off x="830865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9" name="Content Placeholder 15"/>
          <p:cNvSpPr>
            <a:spLocks noGrp="1"/>
          </p:cNvSpPr>
          <p:nvPr>
            <p:ph sz="quarter" idx="30" hasCustomPrompt="1"/>
          </p:nvPr>
        </p:nvSpPr>
        <p:spPr>
          <a:xfrm>
            <a:off x="10269538"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88"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38"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3"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5"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33" name="Text Box 3">
            <a:extLst>
              <a:ext uri="{FF2B5EF4-FFF2-40B4-BE49-F238E27FC236}">
                <a16:creationId xmlns:a16="http://schemas.microsoft.com/office/drawing/2014/main" id="{75395D73-9049-014E-BEF9-A35587DB4139}"/>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34" name="Text Placeholder 4">
            <a:extLst>
              <a:ext uri="{FF2B5EF4-FFF2-40B4-BE49-F238E27FC236}">
                <a16:creationId xmlns:a16="http://schemas.microsoft.com/office/drawing/2014/main" id="{3CC09D91-3BB7-5C4A-98CF-F87FD6AACD86}"/>
              </a:ext>
            </a:extLst>
          </p:cNvPr>
          <p:cNvSpPr>
            <a:spLocks noGrp="1"/>
          </p:cNvSpPr>
          <p:nvPr>
            <p:ph type="body" sz="quarter" idx="24" hasCustomPrompt="1"/>
          </p:nvPr>
        </p:nvSpPr>
        <p:spPr>
          <a:xfrm>
            <a:off x="463276"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5" name="Text Placeholder 4">
            <a:extLst>
              <a:ext uri="{FF2B5EF4-FFF2-40B4-BE49-F238E27FC236}">
                <a16:creationId xmlns:a16="http://schemas.microsoft.com/office/drawing/2014/main" id="{90A489FF-470D-734F-9769-61F47A78897E}"/>
              </a:ext>
            </a:extLst>
          </p:cNvPr>
          <p:cNvSpPr>
            <a:spLocks noGrp="1"/>
          </p:cNvSpPr>
          <p:nvPr>
            <p:ph type="body" sz="quarter" idx="37" hasCustomPrompt="1"/>
          </p:nvPr>
        </p:nvSpPr>
        <p:spPr>
          <a:xfrm>
            <a:off x="2426019"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6" name="Text Placeholder 4">
            <a:extLst>
              <a:ext uri="{FF2B5EF4-FFF2-40B4-BE49-F238E27FC236}">
                <a16:creationId xmlns:a16="http://schemas.microsoft.com/office/drawing/2014/main" id="{6F43AC1C-4836-034C-B18E-A886EB0A0954}"/>
              </a:ext>
            </a:extLst>
          </p:cNvPr>
          <p:cNvSpPr>
            <a:spLocks noGrp="1"/>
          </p:cNvSpPr>
          <p:nvPr>
            <p:ph type="body" sz="quarter" idx="38" hasCustomPrompt="1"/>
          </p:nvPr>
        </p:nvSpPr>
        <p:spPr>
          <a:xfrm>
            <a:off x="4386899"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2" name="Text Placeholder 4">
            <a:extLst>
              <a:ext uri="{FF2B5EF4-FFF2-40B4-BE49-F238E27FC236}">
                <a16:creationId xmlns:a16="http://schemas.microsoft.com/office/drawing/2014/main" id="{9221C77D-8F08-6C49-9011-B244AD138F0B}"/>
              </a:ext>
            </a:extLst>
          </p:cNvPr>
          <p:cNvSpPr>
            <a:spLocks noGrp="1"/>
          </p:cNvSpPr>
          <p:nvPr>
            <p:ph type="body" sz="quarter" idx="39" hasCustomPrompt="1"/>
          </p:nvPr>
        </p:nvSpPr>
        <p:spPr>
          <a:xfrm>
            <a:off x="6354763"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3" name="Text Placeholder 4">
            <a:extLst>
              <a:ext uri="{FF2B5EF4-FFF2-40B4-BE49-F238E27FC236}">
                <a16:creationId xmlns:a16="http://schemas.microsoft.com/office/drawing/2014/main" id="{F3776908-857F-F24D-9AF6-14CF938B5693}"/>
              </a:ext>
            </a:extLst>
          </p:cNvPr>
          <p:cNvSpPr>
            <a:spLocks noGrp="1"/>
          </p:cNvSpPr>
          <p:nvPr>
            <p:ph type="body" sz="quarter" idx="40" hasCustomPrompt="1"/>
          </p:nvPr>
        </p:nvSpPr>
        <p:spPr>
          <a:xfrm>
            <a:off x="8302625"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4" name="Text Placeholder 4">
            <a:extLst>
              <a:ext uri="{FF2B5EF4-FFF2-40B4-BE49-F238E27FC236}">
                <a16:creationId xmlns:a16="http://schemas.microsoft.com/office/drawing/2014/main" id="{EFB7F2E6-D12A-0A47-939B-737BAD817601}"/>
              </a:ext>
            </a:extLst>
          </p:cNvPr>
          <p:cNvSpPr>
            <a:spLocks noGrp="1"/>
          </p:cNvSpPr>
          <p:nvPr>
            <p:ph type="body" sz="quarter" idx="41" hasCustomPrompt="1"/>
          </p:nvPr>
        </p:nvSpPr>
        <p:spPr>
          <a:xfrm>
            <a:off x="10245998"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pic>
        <p:nvPicPr>
          <p:cNvPr id="46" name="Picture 45">
            <a:extLst>
              <a:ext uri="{FF2B5EF4-FFF2-40B4-BE49-F238E27FC236}">
                <a16:creationId xmlns:a16="http://schemas.microsoft.com/office/drawing/2014/main" id="{15EF402B-0A39-4444-AF7E-380A1C2573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40440" y="2347335"/>
            <a:ext cx="660400" cy="660400"/>
          </a:xfrm>
          <a:prstGeom prst="rect">
            <a:avLst/>
          </a:prstGeom>
        </p:spPr>
      </p:pic>
      <p:pic>
        <p:nvPicPr>
          <p:cNvPr id="47" name="Picture 46">
            <a:extLst>
              <a:ext uri="{FF2B5EF4-FFF2-40B4-BE49-F238E27FC236}">
                <a16:creationId xmlns:a16="http://schemas.microsoft.com/office/drawing/2014/main" id="{3E2F996C-B451-5D43-A1A7-18659348D8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79398" y="2347335"/>
            <a:ext cx="660400" cy="660400"/>
          </a:xfrm>
          <a:prstGeom prst="rect">
            <a:avLst/>
          </a:prstGeom>
        </p:spPr>
      </p:pic>
      <p:pic>
        <p:nvPicPr>
          <p:cNvPr id="48" name="Picture 47">
            <a:extLst>
              <a:ext uri="{FF2B5EF4-FFF2-40B4-BE49-F238E27FC236}">
                <a16:creationId xmlns:a16="http://schemas.microsoft.com/office/drawing/2014/main" id="{2164D954-D4BE-604E-A1FA-5D4A16CC77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60201" y="2347335"/>
            <a:ext cx="660400" cy="660400"/>
          </a:xfrm>
          <a:prstGeom prst="rect">
            <a:avLst/>
          </a:prstGeom>
        </p:spPr>
      </p:pic>
      <p:pic>
        <p:nvPicPr>
          <p:cNvPr id="49" name="Picture 48">
            <a:extLst>
              <a:ext uri="{FF2B5EF4-FFF2-40B4-BE49-F238E27FC236}">
                <a16:creationId xmlns:a16="http://schemas.microsoft.com/office/drawing/2014/main" id="{5FC96516-B0E2-964A-9976-F62D8A3CA03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88163" y="2347335"/>
            <a:ext cx="660400" cy="660400"/>
          </a:xfrm>
          <a:prstGeom prst="rect">
            <a:avLst/>
          </a:prstGeom>
        </p:spPr>
      </p:pic>
      <p:pic>
        <p:nvPicPr>
          <p:cNvPr id="50" name="Picture 49">
            <a:extLst>
              <a:ext uri="{FF2B5EF4-FFF2-40B4-BE49-F238E27FC236}">
                <a16:creationId xmlns:a16="http://schemas.microsoft.com/office/drawing/2014/main" id="{C42970E5-3D59-6D4C-802D-2A054118D5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99298" y="2347335"/>
            <a:ext cx="660400" cy="660400"/>
          </a:xfrm>
          <a:prstGeom prst="rect">
            <a:avLst/>
          </a:prstGeom>
        </p:spPr>
      </p:pic>
      <p:pic>
        <p:nvPicPr>
          <p:cNvPr id="51" name="Picture 50">
            <a:extLst>
              <a:ext uri="{FF2B5EF4-FFF2-40B4-BE49-F238E27FC236}">
                <a16:creationId xmlns:a16="http://schemas.microsoft.com/office/drawing/2014/main" id="{32F713FA-C34D-0546-BEC6-2429F7B462C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2715" y="2347335"/>
            <a:ext cx="660400" cy="660400"/>
          </a:xfrm>
          <a:prstGeom prst="rect">
            <a:avLst/>
          </a:prstGeom>
        </p:spPr>
      </p:pic>
    </p:spTree>
    <p:extLst>
      <p:ext uri="{BB962C8B-B14F-4D97-AF65-F5344CB8AC3E}">
        <p14:creationId xmlns:p14="http://schemas.microsoft.com/office/powerpoint/2010/main" val="245306977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671271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61512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41731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E07265-7E47-481D-9C2B-6C8BF221FAA5}"/>
              </a:ext>
            </a:extLst>
          </p:cNvPr>
          <p:cNvGrpSpPr/>
          <p:nvPr userDrawn="1"/>
        </p:nvGrpSpPr>
        <p:grpSpPr>
          <a:xfrm>
            <a:off x="6318818" y="-1"/>
            <a:ext cx="6117658" cy="6994526"/>
            <a:chOff x="6194603" y="-1"/>
            <a:chExt cx="5997398" cy="6858001"/>
          </a:xfrm>
        </p:grpSpPr>
        <p:pic>
          <p:nvPicPr>
            <p:cNvPr id="32" name="Picture 31">
              <a:extLst>
                <a:ext uri="{FF2B5EF4-FFF2-40B4-BE49-F238E27FC236}">
                  <a16:creationId xmlns:a16="http://schemas.microsoft.com/office/drawing/2014/main" id="{A5AE405F-E300-4B3D-9110-B06B75841503}"/>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3" name="Picture 32">
              <a:extLst>
                <a:ext uri="{FF2B5EF4-FFF2-40B4-BE49-F238E27FC236}">
                  <a16:creationId xmlns:a16="http://schemas.microsoft.com/office/drawing/2014/main" id="{38D0436A-7978-419B-9760-5EFC6747DD72}"/>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34" name="Picture 33">
              <a:extLst>
                <a:ext uri="{FF2B5EF4-FFF2-40B4-BE49-F238E27FC236}">
                  <a16:creationId xmlns:a16="http://schemas.microsoft.com/office/drawing/2014/main" id="{77C68831-B0BD-42C1-AB2F-BEAC8CFD1FD5}"/>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117093" y="297917"/>
            <a:ext cx="7019808" cy="6397076"/>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51121"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28"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2" name="Title 1"/>
          <p:cNvSpPr>
            <a:spLocks noGrp="1"/>
          </p:cNvSpPr>
          <p:nvPr>
            <p:ph type="title" hasCustomPrompt="1"/>
          </p:nvPr>
        </p:nvSpPr>
        <p:spPr>
          <a:xfrm>
            <a:off x="595916" y="2631003"/>
            <a:ext cx="3844472" cy="565027"/>
          </a:xfrm>
        </p:spPr>
        <p:txBody>
          <a:bodyPr wrap="square" rIns="0" anchor="b">
            <a:spAutoFit/>
          </a:bodyPr>
          <a:lstStyle>
            <a:lvl1pPr>
              <a:lnSpc>
                <a:spcPct val="100000"/>
              </a:lnSpc>
              <a:defRPr sz="3672" b="1"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6" y="3605926"/>
            <a:ext cx="3844882" cy="313904"/>
          </a:xfrm>
        </p:spPr>
        <p:txBody>
          <a:bodyPr/>
          <a:lstStyle>
            <a:lvl1pPr marL="0" indent="0">
              <a:buNone/>
              <a:defRPr sz="2040">
                <a:latin typeface="+mn-lt"/>
              </a:defRPr>
            </a:lvl1pPr>
            <a:lvl2pPr marL="233104" indent="0">
              <a:buNone/>
              <a:defRPr/>
            </a:lvl2pPr>
            <a:lvl3pPr marL="466209" indent="0">
              <a:buNone/>
              <a:defRPr/>
            </a:lvl3pPr>
            <a:lvl4pPr marL="675032" indent="0">
              <a:buNone/>
              <a:defRPr/>
            </a:lvl4pPr>
            <a:lvl5pPr marL="872523" indent="0">
              <a:buNone/>
              <a:defRPr/>
            </a:lvl5pPr>
          </a:lstStyle>
          <a:p>
            <a:pPr lvl="0"/>
            <a:r>
              <a:rPr lang="en-US"/>
              <a:t>Edit Master text styles</a:t>
            </a:r>
          </a:p>
        </p:txBody>
      </p:sp>
    </p:spTree>
    <p:extLst>
      <p:ext uri="{BB962C8B-B14F-4D97-AF65-F5344CB8AC3E}">
        <p14:creationId xmlns:p14="http://schemas.microsoft.com/office/powerpoint/2010/main" val="3276455408"/>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Square Photo body text">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B071B18-AE3E-4C1A-8C40-38A79DBA86AA}"/>
              </a:ext>
            </a:extLst>
          </p:cNvPr>
          <p:cNvGrpSpPr/>
          <p:nvPr userDrawn="1"/>
        </p:nvGrpSpPr>
        <p:grpSpPr>
          <a:xfrm>
            <a:off x="6318818" y="2"/>
            <a:ext cx="6117658" cy="6994526"/>
            <a:chOff x="6194603" y="0"/>
            <a:chExt cx="5997398" cy="6858001"/>
          </a:xfrm>
        </p:grpSpPr>
        <p:pic>
          <p:nvPicPr>
            <p:cNvPr id="38" name="Picture 37">
              <a:extLst>
                <a:ext uri="{FF2B5EF4-FFF2-40B4-BE49-F238E27FC236}">
                  <a16:creationId xmlns:a16="http://schemas.microsoft.com/office/drawing/2014/main" id="{A874D211-CD8A-4B0E-B9C0-C2FF7D72BEE7}"/>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471513C0-489E-4E2E-9C12-D1DC6B98AB21}"/>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984DC410-B12F-4706-B9C8-EBBBA766DAC2}"/>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95916" y="3040994"/>
            <a:ext cx="3845061" cy="878930"/>
          </a:xfrm>
        </p:spPr>
        <p:txBody>
          <a:bodyPr wrap="square" anchor="t">
            <a:spAutoFit/>
          </a:bodyPr>
          <a:lstStyle>
            <a:lvl1pPr>
              <a:lnSpc>
                <a:spcPct val="100000"/>
              </a:lnSpc>
              <a:defRPr sz="2856"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117093" y="297917"/>
            <a:ext cx="7019808" cy="6397076"/>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51121"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28"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51351185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765DB89-7B31-44F9-9B76-2E06E7805A5E}"/>
              </a:ext>
            </a:extLst>
          </p:cNvPr>
          <p:cNvGrpSpPr/>
          <p:nvPr userDrawn="1"/>
        </p:nvGrpSpPr>
        <p:grpSpPr>
          <a:xfrm>
            <a:off x="6318818" y="2"/>
            <a:ext cx="6117658" cy="6994526"/>
            <a:chOff x="6194603" y="0"/>
            <a:chExt cx="5997398" cy="6858001"/>
          </a:xfrm>
        </p:grpSpPr>
        <p:pic>
          <p:nvPicPr>
            <p:cNvPr id="38" name="Picture 37">
              <a:extLst>
                <a:ext uri="{FF2B5EF4-FFF2-40B4-BE49-F238E27FC236}">
                  <a16:creationId xmlns:a16="http://schemas.microsoft.com/office/drawing/2014/main" id="{58E8D605-B082-4C02-839C-9C18EA6541D2}"/>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3E9382F8-B3AE-4F98-8782-19AA597713F7}"/>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3D3278C9-22EA-4588-8125-8F64C455E53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96952" y="3093607"/>
            <a:ext cx="6529149" cy="508524"/>
          </a:xfrm>
          <a:noFill/>
        </p:spPr>
        <p:txBody>
          <a:bodyPr wrap="square" lIns="0" tIns="0" rIns="0" bIns="0" anchor="b" anchorCtr="0">
            <a:spAutoFit/>
          </a:bodyPr>
          <a:lstStyle>
            <a:lvl1pPr algn="l" defTabSz="951121"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2" y="4056499"/>
            <a:ext cx="6529149" cy="313904"/>
          </a:xfrm>
          <a:noFill/>
        </p:spPr>
        <p:txBody>
          <a:bodyPr wrap="square" lIns="0" tIns="0" rIns="0" bIns="0">
            <a:spAutoFit/>
          </a:bodyPr>
          <a:lstStyle>
            <a:lvl1pPr marL="0" indent="0">
              <a:spcBef>
                <a:spcPts val="0"/>
              </a:spcBef>
              <a:spcAft>
                <a:spcPts val="0"/>
              </a:spcAft>
              <a:buFont typeface="Arial" panose="020B0604020202020204" pitchFamily="34" charset="0"/>
              <a:buNone/>
              <a:defRPr sz="204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027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ECE3688-F7FF-4D8A-BE15-6CEE4046B621}"/>
              </a:ext>
            </a:extLst>
          </p:cNvPr>
          <p:cNvGrpSpPr/>
          <p:nvPr userDrawn="1"/>
        </p:nvGrpSpPr>
        <p:grpSpPr>
          <a:xfrm>
            <a:off x="6318818" y="2"/>
            <a:ext cx="6117658" cy="6994526"/>
            <a:chOff x="6194603" y="0"/>
            <a:chExt cx="5997398" cy="6858001"/>
          </a:xfrm>
        </p:grpSpPr>
        <p:pic>
          <p:nvPicPr>
            <p:cNvPr id="36" name="Picture 35">
              <a:extLst>
                <a:ext uri="{FF2B5EF4-FFF2-40B4-BE49-F238E27FC236}">
                  <a16:creationId xmlns:a16="http://schemas.microsoft.com/office/drawing/2014/main" id="{CDA126B3-3793-49DF-951A-6BEC5934FFCE}"/>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7DE8673A-798E-4BFA-88EE-4BCCF0BF217C}"/>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05970F2A-65AD-4C60-92A1-97326C8B6109}"/>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96952" y="3096243"/>
            <a:ext cx="6529149"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80782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A8E8A28C-CBDE-4C67-825F-C47808C9BDD6}"/>
              </a:ext>
            </a:extLst>
          </p:cNvPr>
          <p:cNvGrpSpPr/>
          <p:nvPr userDrawn="1"/>
        </p:nvGrpSpPr>
        <p:grpSpPr>
          <a:xfrm>
            <a:off x="6318818" y="2"/>
            <a:ext cx="6117658" cy="6994526"/>
            <a:chOff x="6194603" y="0"/>
            <a:chExt cx="5997398" cy="6858001"/>
          </a:xfrm>
        </p:grpSpPr>
        <p:pic>
          <p:nvPicPr>
            <p:cNvPr id="36" name="Picture 35">
              <a:extLst>
                <a:ext uri="{FF2B5EF4-FFF2-40B4-BE49-F238E27FC236}">
                  <a16:creationId xmlns:a16="http://schemas.microsoft.com/office/drawing/2014/main" id="{E6ED7E4A-DB81-4ED7-82E1-34B79F3FF4A1}"/>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11E4BCF2-710C-4869-A4C5-C1345D5F2E6F}"/>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7B7B7A20-BA31-44FA-9F1C-298649B34CF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96952" y="3096243"/>
            <a:ext cx="6529149"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9957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42485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90"/>
            <a:ext cx="11239464" cy="1946203"/>
          </a:xfrm>
        </p:spPr>
        <p:txBody>
          <a:bodyPr/>
          <a:lstStyle>
            <a:lvl1pPr marL="0" indent="0">
              <a:buNone/>
              <a:defRPr sz="285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53381" indent="0">
              <a:buNone/>
              <a:defRPr sz="244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126" indent="0">
              <a:buNone/>
              <a:defRPr sz="204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614"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706"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38381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29" y="483228"/>
            <a:ext cx="1362456" cy="194066"/>
          </a:xfrm>
          <a:prstGeom prst="rect">
            <a:avLst/>
          </a:prstGeom>
        </p:spPr>
      </p:pic>
      <p:sp>
        <p:nvSpPr>
          <p:cNvPr id="15" name="Title 1">
            <a:extLst>
              <a:ext uri="{FF2B5EF4-FFF2-40B4-BE49-F238E27FC236}">
                <a16:creationId xmlns:a16="http://schemas.microsoft.com/office/drawing/2014/main" id="{FDD3BB94-DC99-244C-91E3-A9764AF2671E}"/>
              </a:ext>
            </a:extLst>
          </p:cNvPr>
          <p:cNvSpPr>
            <a:spLocks noGrp="1"/>
          </p:cNvSpPr>
          <p:nvPr>
            <p:ph type="title" hasCustomPrompt="1"/>
          </p:nvPr>
        </p:nvSpPr>
        <p:spPr>
          <a:xfrm>
            <a:off x="437277" y="2582862"/>
            <a:ext cx="9823498" cy="1828800"/>
          </a:xfrm>
          <a:prstGeom prst="rect">
            <a:avLst/>
          </a:prstGeom>
          <a:noFill/>
        </p:spPr>
        <p:txBody>
          <a:bodyPr lIns="0" tIns="0" rIns="0" bIns="182880" anchor="b" anchorCtr="0"/>
          <a:lstStyle>
            <a:lvl1pPr>
              <a:defRPr sz="4800" strike="noStrike" spc="-50" baseline="0">
                <a:solidFill>
                  <a:schemeClr val="bg2"/>
                </a:solidFill>
              </a:defRPr>
            </a:lvl1pPr>
          </a:lstStyle>
          <a:p>
            <a:r>
              <a:rPr lang="en-US"/>
              <a:t>Azure presentation title </a:t>
            </a:r>
            <a:br>
              <a:rPr lang="en-US"/>
            </a:br>
            <a:r>
              <a:rPr lang="en-US"/>
              <a:t>or event name</a:t>
            </a:r>
          </a:p>
        </p:txBody>
      </p:sp>
      <p:sp>
        <p:nvSpPr>
          <p:cNvPr id="16" name="Text Placeholder 10">
            <a:extLst>
              <a:ext uri="{FF2B5EF4-FFF2-40B4-BE49-F238E27FC236}">
                <a16:creationId xmlns:a16="http://schemas.microsoft.com/office/drawing/2014/main" id="{63FCEA3C-C822-5A4A-9561-695239EA77C3}"/>
              </a:ext>
            </a:extLst>
          </p:cNvPr>
          <p:cNvSpPr>
            <a:spLocks noGrp="1"/>
          </p:cNvSpPr>
          <p:nvPr>
            <p:ph type="body" sz="quarter" idx="15" hasCustomPrompt="1"/>
          </p:nvPr>
        </p:nvSpPr>
        <p:spPr>
          <a:xfrm>
            <a:off x="451338" y="4436713"/>
            <a:ext cx="9795376" cy="738664"/>
          </a:xfrm>
          <a:prstGeom prst="rect">
            <a:avLst/>
          </a:prstGeom>
        </p:spPr>
        <p:txBody>
          <a:bodyPr/>
          <a:lstStyle>
            <a:lvl1pPr>
              <a:defRPr sz="1800">
                <a:solidFill>
                  <a:schemeClr val="bg2"/>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Tree>
    <p:extLst>
      <p:ext uri="{BB962C8B-B14F-4D97-AF65-F5344CB8AC3E}">
        <p14:creationId xmlns:p14="http://schemas.microsoft.com/office/powerpoint/2010/main" val="1229362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strike="noStrike">
                <a:solidFill>
                  <a:srgbClr val="000000"/>
                </a:solidFill>
              </a:defRPr>
            </a:lvl1pPr>
          </a:lstStyle>
          <a:p>
            <a:r>
              <a:rPr lang="en-US"/>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4107187434"/>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660" eaLnBrk="0" hangingPunct="0"/>
            <a:r>
              <a:rPr lang="en-US" sz="714"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95914" y="597451"/>
            <a:ext cx="1393840" cy="298433"/>
          </a:xfrm>
          <a:prstGeom prst="rect">
            <a:avLst/>
          </a:prstGeom>
        </p:spPr>
      </p:pic>
    </p:spTree>
    <p:extLst>
      <p:ext uri="{BB962C8B-B14F-4D97-AF65-F5344CB8AC3E}">
        <p14:creationId xmlns:p14="http://schemas.microsoft.com/office/powerpoint/2010/main" val="34873067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393840"/>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93896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232121" y="296862"/>
            <a:ext cx="6904778" cy="565027"/>
          </a:xfrm>
        </p:spPr>
        <p:txBody>
          <a:bodyPr/>
          <a:lstStyle>
            <a:lvl1pPr>
              <a:defRPr sz="3672"/>
            </a:lvl1pPr>
          </a:lstStyle>
          <a:p>
            <a:r>
              <a:rPr lang="en-US"/>
              <a:t>Click to edit Master title style</a:t>
            </a:r>
          </a:p>
        </p:txBody>
      </p:sp>
      <p:sp>
        <p:nvSpPr>
          <p:cNvPr id="4" name="Text Placeholder 3"/>
          <p:cNvSpPr>
            <a:spLocks noGrp="1"/>
          </p:cNvSpPr>
          <p:nvPr>
            <p:ph type="body" sz="quarter" idx="10"/>
          </p:nvPr>
        </p:nvSpPr>
        <p:spPr>
          <a:xfrm>
            <a:off x="5232120" y="4868863"/>
            <a:ext cx="6904778" cy="1828800"/>
          </a:xfrm>
        </p:spPr>
        <p:txBody>
          <a:bodyPr wrap="square">
            <a:noAutofit/>
          </a:bodyPr>
          <a:lstStyle>
            <a:lvl1pPr marL="0" indent="0">
              <a:spcBef>
                <a:spcPts val="1800"/>
              </a:spcBef>
              <a:buNone/>
              <a:defRPr sz="2040">
                <a:latin typeface="+mn-lt"/>
              </a:defRPr>
            </a:lvl1pPr>
            <a:lvl2pPr marL="228513" indent="0">
              <a:buNone/>
              <a:defRPr/>
            </a:lvl2pPr>
            <a:lvl3pPr marL="457024" indent="0">
              <a:buNone/>
              <a:defRPr/>
            </a:lvl3pPr>
            <a:lvl4pPr marL="685537" indent="0">
              <a:buNone/>
              <a:defRPr/>
            </a:lvl4pPr>
            <a:lvl5pPr marL="914049"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925696" cy="6995160"/>
          </a:xfrm>
          <a:prstGeom prst="rect">
            <a:avLst/>
          </a:prstGeom>
        </p:spPr>
      </p:pic>
    </p:spTree>
    <p:extLst>
      <p:ext uri="{BB962C8B-B14F-4D97-AF65-F5344CB8AC3E}">
        <p14:creationId xmlns:p14="http://schemas.microsoft.com/office/powerpoint/2010/main" val="158681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01D4-5FA2-4445-AD1E-D87900807B49}"/>
              </a:ext>
            </a:extLst>
          </p:cNvPr>
          <p:cNvSpPr>
            <a:spLocks noGrp="1"/>
          </p:cNvSpPr>
          <p:nvPr>
            <p:ph type="ctrTitle"/>
          </p:nvPr>
        </p:nvSpPr>
        <p:spPr>
          <a:xfrm>
            <a:off x="1554560" y="1696502"/>
            <a:ext cx="9327356" cy="1883336"/>
          </a:xfrm>
        </p:spPr>
        <p:txBody>
          <a:bodyPr anchor="b"/>
          <a:lstStyle>
            <a:lvl1pPr algn="ctr">
              <a:defRPr sz="6117"/>
            </a:lvl1pPr>
          </a:lstStyle>
          <a:p>
            <a:r>
              <a:rPr lang="en-US"/>
              <a:t>Click to edit Master title style</a:t>
            </a:r>
          </a:p>
        </p:txBody>
      </p:sp>
      <p:sp>
        <p:nvSpPr>
          <p:cNvPr id="3" name="Subtitle 2">
            <a:extLst>
              <a:ext uri="{FF2B5EF4-FFF2-40B4-BE49-F238E27FC236}">
                <a16:creationId xmlns:a16="http://schemas.microsoft.com/office/drawing/2014/main" id="{5428DB8D-0D56-4510-97E2-8A8AAE14B1AB}"/>
              </a:ext>
            </a:extLst>
          </p:cNvPr>
          <p:cNvSpPr>
            <a:spLocks noGrp="1"/>
          </p:cNvSpPr>
          <p:nvPr>
            <p:ph type="subTitle" idx="1"/>
          </p:nvPr>
        </p:nvSpPr>
        <p:spPr>
          <a:xfrm>
            <a:off x="1554560" y="3673746"/>
            <a:ext cx="9327356" cy="376706"/>
          </a:xfrm>
        </p:spPr>
        <p:txBody>
          <a:bodyPr/>
          <a:lstStyle>
            <a:lvl1pPr marL="0" indent="0" algn="ctr">
              <a:buNone/>
              <a:defRPr sz="2448"/>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20B42108-B863-4972-B4C1-8F887A4D709F}"/>
              </a:ext>
            </a:extLst>
          </p:cNvPr>
          <p:cNvSpPr>
            <a:spLocks noGrp="1"/>
          </p:cNvSpPr>
          <p:nvPr>
            <p:ph type="dt" sz="half" idx="10"/>
          </p:nvPr>
        </p:nvSpPr>
        <p:spPr/>
        <p:txBody>
          <a:bodyPr/>
          <a:lstStyle/>
          <a:p>
            <a:fld id="{B879A40C-BE12-4695-8F9D-87DE29F79717}" type="datetimeFigureOut">
              <a:rPr lang="en-US" smtClean="0"/>
              <a:t>8/27/2020</a:t>
            </a:fld>
            <a:endParaRPr lang="en-US" dirty="0"/>
          </a:p>
        </p:txBody>
      </p:sp>
      <p:sp>
        <p:nvSpPr>
          <p:cNvPr id="5" name="Footer Placeholder 4">
            <a:extLst>
              <a:ext uri="{FF2B5EF4-FFF2-40B4-BE49-F238E27FC236}">
                <a16:creationId xmlns:a16="http://schemas.microsoft.com/office/drawing/2014/main" id="{0E1CEC2D-CC2B-470E-B3D3-F994F424BD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A3E161-25B5-4899-B358-D5A8A1BBA833}"/>
              </a:ext>
            </a:extLst>
          </p:cNvPr>
          <p:cNvSpPr>
            <a:spLocks noGrp="1"/>
          </p:cNvSpPr>
          <p:nvPr>
            <p:ph type="sldNum" sz="quarter" idx="12"/>
          </p:nvPr>
        </p:nvSpPr>
        <p:spPr/>
        <p:txBody>
          <a:bodyPr/>
          <a:lstStyle/>
          <a:p>
            <a:fld id="{7616E433-5119-4E82-ADBB-6EFD89CE2F33}" type="slidenum">
              <a:rPr lang="en-US" smtClean="0"/>
              <a:t>‹#›</a:t>
            </a:fld>
            <a:endParaRPr lang="en-US" dirty="0"/>
          </a:p>
        </p:txBody>
      </p:sp>
    </p:spTree>
    <p:extLst>
      <p:ext uri="{BB962C8B-B14F-4D97-AF65-F5344CB8AC3E}">
        <p14:creationId xmlns:p14="http://schemas.microsoft.com/office/powerpoint/2010/main" val="1371554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4_Insert Photo">
    <p:spTree>
      <p:nvGrpSpPr>
        <p:cNvPr id="1" name=""/>
        <p:cNvGrpSpPr/>
        <p:nvPr/>
      </p:nvGrpSpPr>
      <p:grpSpPr>
        <a:xfrm>
          <a:off x="0" y="0"/>
          <a:ext cx="0" cy="0"/>
          <a:chOff x="0" y="0"/>
          <a:chExt cx="0" cy="0"/>
        </a:xfrm>
      </p:grpSpPr>
      <p:sp>
        <p:nvSpPr>
          <p:cNvPr id="21" name="Title 1"/>
          <p:cNvSpPr>
            <a:spLocks noGrp="1"/>
          </p:cNvSpPr>
          <p:nvPr>
            <p:ph type="ctrTitle"/>
          </p:nvPr>
        </p:nvSpPr>
        <p:spPr>
          <a:xfrm>
            <a:off x="626095" y="868147"/>
            <a:ext cx="4793963" cy="1064374"/>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634778" y="1968830"/>
            <a:ext cx="4819134" cy="3450268"/>
          </a:xfrm>
          <a:prstGeom prst="rect">
            <a:avLst/>
          </a:prstGeom>
        </p:spPr>
        <p:txBody>
          <a:bodyPr lIns="0" tIns="0" rIns="0" bIns="0">
            <a:noAutofit/>
          </a:bodyPr>
          <a:lstStyle>
            <a:lvl1pPr marL="0" indent="0">
              <a:lnSpc>
                <a:spcPts val="1836"/>
              </a:lnSpc>
              <a:buNone/>
              <a:defRPr sz="1224">
                <a:solidFill>
                  <a:schemeClr val="bg2">
                    <a:lumMod val="25000"/>
                  </a:schemeClr>
                </a:solidFill>
              </a:defRPr>
            </a:lvl1pPr>
          </a:lstStyle>
          <a:p>
            <a:pPr lvl="0"/>
            <a:r>
              <a:rPr lang="en-US"/>
              <a:t>Click to edit Master text styles</a:t>
            </a:r>
          </a:p>
        </p:txBody>
      </p:sp>
      <p:cxnSp>
        <p:nvCxnSpPr>
          <p:cNvPr id="31" name="Straight Connector 30"/>
          <p:cNvCxnSpPr/>
          <p:nvPr userDrawn="1"/>
        </p:nvCxnSpPr>
        <p:spPr>
          <a:xfrm>
            <a:off x="14242472" y="10226256"/>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0632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437277" y="2582862"/>
            <a:ext cx="9823498" cy="1828800"/>
          </a:xfrm>
          <a:prstGeom prst="rect">
            <a:avLst/>
          </a:prstGeom>
          <a:noFill/>
        </p:spPr>
        <p:txBody>
          <a:bodyPr lIns="0" tIns="0" rIns="0" bIns="182880" anchor="b" anchorCtr="0"/>
          <a:lstStyle>
            <a:lvl1pPr>
              <a:defRPr sz="4800" strike="noStrike" spc="-50" baseline="0">
                <a:solidFill>
                  <a:schemeClr val="tx2"/>
                </a:solidFill>
              </a:defRPr>
            </a:lvl1pPr>
          </a:lstStyle>
          <a:p>
            <a:r>
              <a:rPr lang="en-US"/>
              <a:t>Azure presentation title </a:t>
            </a:r>
            <a:br>
              <a:rPr lang="en-US"/>
            </a:br>
            <a:r>
              <a:rPr lang="en-US"/>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451338" y="4436713"/>
            <a:ext cx="9795376"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Tree>
    <p:extLst>
      <p:ext uri="{BB962C8B-B14F-4D97-AF65-F5344CB8AC3E}">
        <p14:creationId xmlns:p14="http://schemas.microsoft.com/office/powerpoint/2010/main" val="4091976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29" y="483228"/>
            <a:ext cx="1362456" cy="194066"/>
          </a:xfrm>
          <a:prstGeom prst="rect">
            <a:avLst/>
          </a:prstGeom>
        </p:spPr>
      </p:pic>
      <p:sp>
        <p:nvSpPr>
          <p:cNvPr id="15" name="Title 1">
            <a:extLst>
              <a:ext uri="{FF2B5EF4-FFF2-40B4-BE49-F238E27FC236}">
                <a16:creationId xmlns:a16="http://schemas.microsoft.com/office/drawing/2014/main" id="{FDD3BB94-DC99-244C-91E3-A9764AF2671E}"/>
              </a:ext>
            </a:extLst>
          </p:cNvPr>
          <p:cNvSpPr>
            <a:spLocks noGrp="1"/>
          </p:cNvSpPr>
          <p:nvPr>
            <p:ph type="title" hasCustomPrompt="1"/>
          </p:nvPr>
        </p:nvSpPr>
        <p:spPr>
          <a:xfrm>
            <a:off x="437277" y="2582862"/>
            <a:ext cx="9823498" cy="1828800"/>
          </a:xfrm>
          <a:prstGeom prst="rect">
            <a:avLst/>
          </a:prstGeom>
          <a:noFill/>
        </p:spPr>
        <p:txBody>
          <a:bodyPr lIns="0" tIns="0" rIns="0" bIns="182880" anchor="b" anchorCtr="0"/>
          <a:lstStyle>
            <a:lvl1pPr>
              <a:defRPr sz="4800" strike="noStrike" spc="-50" baseline="0">
                <a:solidFill>
                  <a:schemeClr val="bg2"/>
                </a:solidFill>
              </a:defRPr>
            </a:lvl1pPr>
          </a:lstStyle>
          <a:p>
            <a:r>
              <a:rPr lang="en-US"/>
              <a:t>Azure presentation title </a:t>
            </a:r>
            <a:br>
              <a:rPr lang="en-US"/>
            </a:br>
            <a:r>
              <a:rPr lang="en-US"/>
              <a:t>or event name</a:t>
            </a:r>
          </a:p>
        </p:txBody>
      </p:sp>
      <p:sp>
        <p:nvSpPr>
          <p:cNvPr id="16" name="Text Placeholder 10">
            <a:extLst>
              <a:ext uri="{FF2B5EF4-FFF2-40B4-BE49-F238E27FC236}">
                <a16:creationId xmlns:a16="http://schemas.microsoft.com/office/drawing/2014/main" id="{63FCEA3C-C822-5A4A-9561-695239EA77C3}"/>
              </a:ext>
            </a:extLst>
          </p:cNvPr>
          <p:cNvSpPr>
            <a:spLocks noGrp="1"/>
          </p:cNvSpPr>
          <p:nvPr>
            <p:ph type="body" sz="quarter" idx="15" hasCustomPrompt="1"/>
          </p:nvPr>
        </p:nvSpPr>
        <p:spPr>
          <a:xfrm>
            <a:off x="451338" y="4436713"/>
            <a:ext cx="9795376" cy="738664"/>
          </a:xfrm>
          <a:prstGeom prst="rect">
            <a:avLst/>
          </a:prstGeom>
        </p:spPr>
        <p:txBody>
          <a:bodyPr/>
          <a:lstStyle>
            <a:lvl1pPr>
              <a:defRPr sz="1800">
                <a:solidFill>
                  <a:schemeClr val="bg2"/>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Tree>
    <p:extLst>
      <p:ext uri="{BB962C8B-B14F-4D97-AF65-F5344CB8AC3E}">
        <p14:creationId xmlns:p14="http://schemas.microsoft.com/office/powerpoint/2010/main" val="1241914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29" y="483228"/>
            <a:ext cx="1362456" cy="194066"/>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37277" y="2582862"/>
            <a:ext cx="9823498" cy="1828800"/>
          </a:xfrm>
          <a:prstGeom prst="rect">
            <a:avLst/>
          </a:prstGeom>
          <a:noFill/>
        </p:spPr>
        <p:txBody>
          <a:bodyPr lIns="0" tIns="0" rIns="0" bIns="182880" anchor="b" anchorCtr="0"/>
          <a:lstStyle>
            <a:lvl1pPr>
              <a:defRPr sz="4800" strike="noStrike" spc="-50" baseline="0">
                <a:solidFill>
                  <a:schemeClr val="bg2"/>
                </a:solidFill>
              </a:defRPr>
            </a:lvl1pPr>
          </a:lstStyle>
          <a:p>
            <a:r>
              <a:rPr lang="en-US"/>
              <a:t>Azure presentation title </a:t>
            </a:r>
            <a:br>
              <a:rPr lang="en-US"/>
            </a:br>
            <a:r>
              <a:rPr lang="en-US"/>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51338" y="4436713"/>
            <a:ext cx="9795376" cy="738664"/>
          </a:xfrm>
          <a:prstGeom prst="rect">
            <a:avLst/>
          </a:prstGeom>
        </p:spPr>
        <p:txBody>
          <a:bodyPr/>
          <a:lstStyle>
            <a:lvl1pPr>
              <a:defRPr sz="1800">
                <a:solidFill>
                  <a:schemeClr val="bg2"/>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Tree>
    <p:extLst>
      <p:ext uri="{BB962C8B-B14F-4D97-AF65-F5344CB8AC3E}">
        <p14:creationId xmlns:p14="http://schemas.microsoft.com/office/powerpoint/2010/main" val="1172377832"/>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83EBA8-9428-5042-A6AB-BA1563CB95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pic>
        <p:nvPicPr>
          <p:cNvPr id="5" name="Picture 4">
            <a:extLst>
              <a:ext uri="{FF2B5EF4-FFF2-40B4-BE49-F238E27FC236}">
                <a16:creationId xmlns:a16="http://schemas.microsoft.com/office/drawing/2014/main" id="{B0419340-DB0C-B34E-84FE-2AA1A19A58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75074" y="0"/>
            <a:ext cx="6093577" cy="6994525"/>
          </a:xfrm>
          <a:prstGeom prst="rect">
            <a:avLst/>
          </a:prstGeom>
        </p:spPr>
      </p:pic>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Tree>
    <p:extLst>
      <p:ext uri="{BB962C8B-B14F-4D97-AF65-F5344CB8AC3E}">
        <p14:creationId xmlns:p14="http://schemas.microsoft.com/office/powerpoint/2010/main" val="1670179537"/>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64BDF03-4137-9B4F-811A-B300BDF9B2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2523" y="210208"/>
            <a:ext cx="5695363" cy="6537434"/>
          </a:xfrm>
          <a:prstGeom prst="rect">
            <a:avLst/>
          </a:prstGeom>
        </p:spPr>
      </p:pic>
    </p:spTree>
    <p:extLst>
      <p:ext uri="{BB962C8B-B14F-4D97-AF65-F5344CB8AC3E}">
        <p14:creationId xmlns:p14="http://schemas.microsoft.com/office/powerpoint/2010/main" val="262944947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65138" y="960438"/>
            <a:ext cx="7604124" cy="3629025"/>
          </a:xfrm>
          <a:prstGeom prst="rect">
            <a:avLst/>
          </a:prstGeom>
          <a:noFill/>
        </p:spPr>
        <p:txBody>
          <a:bodyPr vert="horz" wrap="square" lIns="0" tIns="0" rIns="0" bIns="0" rtlCol="0" anchor="t" anchorCtr="0">
            <a:noAutofit/>
          </a:bodyPr>
          <a:lstStyle>
            <a:lvl1pPr>
              <a:defRPr lang="en-US" sz="4800" spc="-50" baseline="0" dirty="0">
                <a:solidFill>
                  <a:srgbClr val="000000"/>
                </a:solidFill>
              </a:defRPr>
            </a:lvl1pPr>
          </a:lstStyle>
          <a:p>
            <a:pPr marL="0" lvl="0">
              <a:lnSpc>
                <a:spcPts val="5600"/>
              </a:lnSpc>
            </a:pPr>
            <a:r>
              <a:rPr lang="en-US"/>
              <a:t>Section title</a:t>
            </a:r>
          </a:p>
        </p:txBody>
      </p:sp>
    </p:spTree>
    <p:extLst>
      <p:ext uri="{BB962C8B-B14F-4D97-AF65-F5344CB8AC3E}">
        <p14:creationId xmlns:p14="http://schemas.microsoft.com/office/powerpoint/2010/main" val="764039343"/>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8" name="Picture 7">
            <a:extLst>
              <a:ext uri="{FF2B5EF4-FFF2-40B4-BE49-F238E27FC236}">
                <a16:creationId xmlns:a16="http://schemas.microsoft.com/office/drawing/2014/main" id="{67DB9C92-5B22-1645-98AA-DEA153351D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74421" y="327991"/>
            <a:ext cx="5522090" cy="6338542"/>
          </a:xfrm>
          <a:prstGeom prst="rect">
            <a:avLst/>
          </a:prstGeom>
        </p:spPr>
      </p:pic>
    </p:spTree>
    <p:extLst>
      <p:ext uri="{BB962C8B-B14F-4D97-AF65-F5344CB8AC3E}">
        <p14:creationId xmlns:p14="http://schemas.microsoft.com/office/powerpoint/2010/main" val="3247263928"/>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7507D490-6D76-184D-B20A-2C0F2F3DD099}"/>
              </a:ext>
            </a:extLst>
          </p:cNvPr>
          <p:cNvSpPr/>
          <p:nvPr userDrawn="1"/>
        </p:nvSpPr>
        <p:spPr bwMode="auto">
          <a:xfrm>
            <a:off x="6234457" y="0"/>
            <a:ext cx="6202018"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04B63C3A-8B21-B940-BD1D-D9281E6DD2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8677" y="0"/>
            <a:ext cx="6093577" cy="6994525"/>
          </a:xfrm>
          <a:prstGeom prst="rect">
            <a:avLst/>
          </a:prstGeom>
        </p:spPr>
      </p:pic>
    </p:spTree>
    <p:extLst>
      <p:ext uri="{BB962C8B-B14F-4D97-AF65-F5344CB8AC3E}">
        <p14:creationId xmlns:p14="http://schemas.microsoft.com/office/powerpoint/2010/main" val="1077547958"/>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D76228DA-C78B-F44C-94F8-7128E0B2D7A7}"/>
              </a:ext>
            </a:extLst>
          </p:cNvPr>
          <p:cNvSpPr/>
          <p:nvPr userDrawn="1"/>
        </p:nvSpPr>
        <p:spPr bwMode="auto">
          <a:xfrm>
            <a:off x="6234457" y="0"/>
            <a:ext cx="6202018"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234457" y="0"/>
            <a:ext cx="6202018" cy="6994525"/>
          </a:xfrm>
          <a:prstGeom prst="rect">
            <a:avLst/>
          </a:prstGeom>
        </p:spPr>
      </p:pic>
    </p:spTree>
    <p:extLst>
      <p:ext uri="{BB962C8B-B14F-4D97-AF65-F5344CB8AC3E}">
        <p14:creationId xmlns:p14="http://schemas.microsoft.com/office/powerpoint/2010/main" val="2519583171"/>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01443AB1-0CDE-B44D-8883-27DEB7B914EA}"/>
              </a:ext>
            </a:extLst>
          </p:cNvPr>
          <p:cNvSpPr/>
          <p:nvPr userDrawn="1"/>
        </p:nvSpPr>
        <p:spPr bwMode="auto">
          <a:xfrm>
            <a:off x="6234457" y="0"/>
            <a:ext cx="6202018"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8677" y="0"/>
            <a:ext cx="6093577" cy="6994525"/>
          </a:xfrm>
          <a:prstGeom prst="rect">
            <a:avLst/>
          </a:prstGeom>
        </p:spPr>
      </p:pic>
    </p:spTree>
    <p:extLst>
      <p:ext uri="{BB962C8B-B14F-4D97-AF65-F5344CB8AC3E}">
        <p14:creationId xmlns:p14="http://schemas.microsoft.com/office/powerpoint/2010/main" val="3165374646"/>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9" name="Picture 8">
            <a:extLst>
              <a:ext uri="{FF2B5EF4-FFF2-40B4-BE49-F238E27FC236}">
                <a16:creationId xmlns:a16="http://schemas.microsoft.com/office/drawing/2014/main" id="{92E2926B-CE4C-8042-8EAB-E69CCC77CE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2898" y="0"/>
            <a:ext cx="6093577" cy="6994525"/>
          </a:xfrm>
          <a:prstGeom prst="rect">
            <a:avLst/>
          </a:prstGeom>
        </p:spPr>
      </p:pic>
    </p:spTree>
    <p:extLst>
      <p:ext uri="{BB962C8B-B14F-4D97-AF65-F5344CB8AC3E}">
        <p14:creationId xmlns:p14="http://schemas.microsoft.com/office/powerpoint/2010/main" val="2682890703"/>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5B5B5AE-3FA2-9E4F-A2B8-042B9D35572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342898" y="0"/>
            <a:ext cx="6093577" cy="6994525"/>
          </a:xfrm>
          <a:prstGeom prst="rect">
            <a:avLst/>
          </a:prstGeom>
        </p:spPr>
      </p:pic>
    </p:spTree>
    <p:extLst>
      <p:ext uri="{BB962C8B-B14F-4D97-AF65-F5344CB8AC3E}">
        <p14:creationId xmlns:p14="http://schemas.microsoft.com/office/powerpoint/2010/main" val="90050183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Slide 1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8B6D3BFF-96E5-A945-99DA-8C69FBFC85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2898" y="0"/>
            <a:ext cx="6093577" cy="6994525"/>
          </a:xfrm>
          <a:prstGeom prst="rect">
            <a:avLst/>
          </a:prstGeom>
        </p:spPr>
      </p:pic>
    </p:spTree>
    <p:extLst>
      <p:ext uri="{BB962C8B-B14F-4D97-AF65-F5344CB8AC3E}">
        <p14:creationId xmlns:p14="http://schemas.microsoft.com/office/powerpoint/2010/main" val="2865636014"/>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1192213"/>
            <a:ext cx="3690937" cy="917575"/>
          </a:xfrm>
          <a:prstGeom prst="rect">
            <a:avLst/>
          </a:prstGeom>
        </p:spPr>
        <p:txBody>
          <a:bodyPr lIns="0" tIns="0" rIns="0" bIns="0"/>
          <a:lstStyle>
            <a:lvl1pPr>
              <a:defRPr sz="1800"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354764" y="1192213"/>
            <a:ext cx="558414" cy="3862387"/>
          </a:xfrm>
          <a:prstGeom prst="rect">
            <a:avLst/>
          </a:prstGeom>
        </p:spPr>
        <p:txBody>
          <a:bodyPr wrap="square" lIns="0" tIns="0" rIns="0" bIns="0">
            <a:noAutofit/>
          </a:bodyPr>
          <a:lstStyle>
            <a:lvl1pPr marL="0" indent="0" defTabSz="517525">
              <a:spcAft>
                <a:spcPts val="500"/>
              </a:spcAft>
              <a:buNone/>
              <a:defRPr sz="1800" spc="0" baseline="0">
                <a:solidFill>
                  <a:schemeClr val="tx2"/>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a:t>
            </a:r>
            <a:br>
              <a:rPr lang="en-US"/>
            </a:br>
            <a:r>
              <a:rPr lang="en-US"/>
              <a:t>##</a:t>
            </a:r>
            <a:br>
              <a:rPr lang="en-US"/>
            </a:br>
            <a:r>
              <a:rPr lang="en-US"/>
              <a:t>##</a:t>
            </a:r>
            <a:br>
              <a:rPr lang="en-US"/>
            </a:br>
            <a:r>
              <a:rPr lang="en-US"/>
              <a:t>##</a:t>
            </a:r>
            <a:br>
              <a:rPr lang="en-US"/>
            </a:br>
            <a:r>
              <a:rPr lang="en-US"/>
              <a:t>##</a:t>
            </a:r>
          </a:p>
        </p:txBody>
      </p:sp>
      <p:sp>
        <p:nvSpPr>
          <p:cNvPr id="11" name="Text Placeholder 3">
            <a:extLst>
              <a:ext uri="{FF2B5EF4-FFF2-40B4-BE49-F238E27FC236}">
                <a16:creationId xmlns:a16="http://schemas.microsoft.com/office/drawing/2014/main" id="{FF941B29-79EC-DD49-A767-757BAE16FCDB}"/>
              </a:ext>
            </a:extLst>
          </p:cNvPr>
          <p:cNvSpPr>
            <a:spLocks noGrp="1"/>
          </p:cNvSpPr>
          <p:nvPr>
            <p:ph type="body" sz="quarter" idx="11" hasCustomPrompt="1"/>
          </p:nvPr>
        </p:nvSpPr>
        <p:spPr>
          <a:xfrm>
            <a:off x="6913178" y="1192212"/>
            <a:ext cx="3356359" cy="3862387"/>
          </a:xfrm>
          <a:prstGeom prst="rect">
            <a:avLst/>
          </a:prstGeom>
        </p:spPr>
        <p:txBody>
          <a:bodyPr wrap="square" lIns="0" tIns="0" rIns="0" bIns="0">
            <a:noAutofit/>
          </a:bodyPr>
          <a:lstStyle>
            <a:lvl1pPr marL="0" indent="0" defTabSz="517525">
              <a:spcAft>
                <a:spcPts val="500"/>
              </a:spcAft>
              <a:buNone/>
              <a:defRPr sz="1800" spc="0" baseline="0">
                <a:solidFill>
                  <a:srgbClr val="000000"/>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Section Title</a:t>
            </a:r>
            <a:br>
              <a:rPr lang="en-US"/>
            </a:br>
            <a:r>
              <a:rPr lang="en-US"/>
              <a:t>Section Title</a:t>
            </a:r>
            <a:br>
              <a:rPr lang="en-US"/>
            </a:br>
            <a:r>
              <a:rPr lang="en-US"/>
              <a:t>Section Title</a:t>
            </a:r>
            <a:br>
              <a:rPr lang="en-US"/>
            </a:br>
            <a:r>
              <a:rPr lang="en-US"/>
              <a:t>Section Title</a:t>
            </a:r>
            <a:br>
              <a:rPr lang="en-US"/>
            </a:br>
            <a:r>
              <a:rPr lang="en-US"/>
              <a:t>Section Title</a:t>
            </a:r>
          </a:p>
        </p:txBody>
      </p:sp>
      <p:sp>
        <p:nvSpPr>
          <p:cNvPr id="16" name="Text Box 3">
            <a:extLst>
              <a:ext uri="{FF2B5EF4-FFF2-40B4-BE49-F238E27FC236}">
                <a16:creationId xmlns:a16="http://schemas.microsoft.com/office/drawing/2014/main" id="{A2F7DAD6-99FA-B74A-87E5-BFA3CB237070}"/>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947948604"/>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61079"/>
            <a:ext cx="11533187" cy="307777"/>
          </a:xfrm>
          <a:prstGeom prst="rect">
            <a:avLst/>
          </a:prstGeom>
        </p:spPr>
        <p:txBody>
          <a:bodyPr wrap="square" lIns="0" tIns="0" rIns="0" bIns="0">
            <a:spAutoFit/>
          </a:bodyPr>
          <a:lstStyle>
            <a:lvl1pPr marL="0" indent="0">
              <a:lnSpc>
                <a:spcPts val="2400"/>
              </a:lnSpc>
              <a:buNone/>
              <a:defRPr sz="2000" b="0" i="0" spc="0">
                <a:solidFill>
                  <a:srgbClr val="000000"/>
                </a:solidFill>
                <a:latin typeface="+mj-lt"/>
              </a:defRPr>
            </a:lvl1pPr>
            <a:lvl2pPr marL="0" indent="0">
              <a:lnSpc>
                <a:spcPts val="2400"/>
              </a:lnSpc>
              <a:buNone/>
              <a:defRPr spc="0">
                <a:solidFill>
                  <a:srgbClr val="000000"/>
                </a:solidFill>
                <a:latin typeface="+mn-lt"/>
              </a:defRPr>
            </a:lvl2pPr>
            <a:lvl3pPr marL="457200" indent="0">
              <a:buNone/>
              <a:defRPr/>
            </a:lvl3pPr>
            <a:lvl4pPr marL="685800" indent="0">
              <a:buNone/>
              <a:defRPr/>
            </a:lvl4pPr>
            <a:lvl5pPr marL="914400" indent="0">
              <a:buNone/>
              <a:defRPr/>
            </a:lvl5pPr>
          </a:lstStyle>
          <a:p>
            <a:pPr lvl="1"/>
            <a:r>
              <a:rPr lang="en-US"/>
              <a:t>Large: subhead Segoe UI Regular 20/24</a:t>
            </a:r>
          </a:p>
        </p:txBody>
      </p:sp>
      <p:sp>
        <p:nvSpPr>
          <p:cNvPr id="5" name="Text Placeholder 4"/>
          <p:cNvSpPr>
            <a:spLocks noGrp="1"/>
          </p:cNvSpPr>
          <p:nvPr>
            <p:ph type="body" sz="quarter" idx="11" hasCustomPrompt="1"/>
          </p:nvPr>
        </p:nvSpPr>
        <p:spPr>
          <a:xfrm>
            <a:off x="465138" y="3075739"/>
            <a:ext cx="11533187" cy="220510"/>
          </a:xfrm>
          <a:prstGeom prst="rect">
            <a:avLst/>
          </a:prstGeom>
        </p:spPr>
        <p:txBody>
          <a:bodyPr lIns="0" tIns="0" rIns="0" bIns="0"/>
          <a:lstStyle>
            <a:lvl1pPr marL="0" indent="0">
              <a:lnSpc>
                <a:spcPts val="1800"/>
              </a:lnSpc>
              <a:spcBef>
                <a:spcPts val="0"/>
              </a:spcBef>
              <a:buNone/>
              <a:defRPr sz="1400" b="0" spc="0">
                <a:solidFill>
                  <a:schemeClr val="tx2"/>
                </a:solidFill>
                <a:latin typeface="+mj-lt"/>
              </a:defRPr>
            </a:lvl1pPr>
            <a:lvl2pPr marL="0" indent="0">
              <a:lnSpc>
                <a:spcPts val="1800"/>
              </a:lnSpc>
              <a:spcBef>
                <a:spcPts val="0"/>
              </a:spcBef>
              <a:buNone/>
              <a:defRPr sz="1400" spc="0">
                <a:solidFill>
                  <a:srgbClr val="000000"/>
                </a:solidFill>
              </a:defRPr>
            </a:lvl2pPr>
            <a:lvl3pPr marL="457200" indent="0">
              <a:buNone/>
              <a:defRPr/>
            </a:lvl3pPr>
            <a:lvl4pPr marL="685800" indent="0">
              <a:buNone/>
              <a:defRPr/>
            </a:lvl4pPr>
            <a:lvl5pPr marL="914400" indent="0">
              <a:buNone/>
              <a:defRPr/>
            </a:lvl5pPr>
          </a:lstStyle>
          <a:p>
            <a:pPr lvl="0"/>
            <a:r>
              <a:rPr lang="en-US"/>
              <a:t>Medium: paragraph heading Segoe UI </a:t>
            </a:r>
            <a:r>
              <a:rPr lang="en-US" err="1"/>
              <a:t>Semibold</a:t>
            </a:r>
            <a:r>
              <a:rPr lang="en-US"/>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65138" y="4593491"/>
            <a:ext cx="11533187" cy="153888"/>
          </a:xfrm>
          <a:prstGeom prst="rect">
            <a:avLst/>
          </a:prstGeo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rgbClr val="000000"/>
                </a:solidFill>
              </a:defRPr>
            </a:lvl2pPr>
            <a:lvl3pPr marL="457200" indent="0">
              <a:buNone/>
              <a:defRPr/>
            </a:lvl3pPr>
            <a:lvl4pPr marL="68580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63276" y="4385524"/>
            <a:ext cx="11533187" cy="207967"/>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63276" y="3323870"/>
            <a:ext cx="11533187" cy="220445"/>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body copy Segoe UI Regular 14/18</a:t>
            </a:r>
          </a:p>
        </p:txBody>
      </p:sp>
    </p:spTree>
    <p:extLst>
      <p:ext uri="{BB962C8B-B14F-4D97-AF65-F5344CB8AC3E}">
        <p14:creationId xmlns:p14="http://schemas.microsoft.com/office/powerpoint/2010/main" val="3754391573"/>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Heading Segoe UI </a:t>
            </a:r>
            <a:r>
              <a:rPr lang="en-US" err="1"/>
              <a:t>Semibold</a:t>
            </a:r>
            <a:r>
              <a:rPr lang="en-US"/>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65138" y="1960860"/>
            <a:ext cx="9572625" cy="3385542"/>
          </a:xfrm>
          <a:prstGeom prst="rect">
            <a:avLst/>
          </a:prstGeom>
        </p:spPr>
        <p:txBody>
          <a:bodyPr wrap="square" lIns="0" tIns="0" rIns="0" bIns="0">
            <a:spAutoFit/>
          </a:bodyPr>
          <a:lstStyle>
            <a:lvl1pPr marL="342900" marR="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lang="en-US" sz="2000" kern="1200" spc="0" baseline="0" dirty="0">
                <a:solidFill>
                  <a:srgbClr val="000000"/>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42900" marR="0" lvl="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42900" marR="0" lvl="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154249616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8"/>
            <a:ext cx="7604124" cy="3629025"/>
          </a:xfrm>
          <a:prstGeom prst="rect">
            <a:avLst/>
          </a:prstGeom>
          <a:noFill/>
        </p:spPr>
        <p:txBody>
          <a:bodyPr vert="horz" wrap="square" lIns="0" tIns="0" rIns="0" bIns="0" rtlCol="0" anchor="t" anchorCtr="0">
            <a:noAutofit/>
          </a:bodyPr>
          <a:lstStyle>
            <a:lvl1pPr>
              <a:defRPr lang="en-US" sz="4800" spc="-50" baseline="0" dirty="0">
                <a:solidFill>
                  <a:srgbClr val="FFFFFF"/>
                </a:solidFill>
              </a:defRPr>
            </a:lvl1pPr>
          </a:lstStyle>
          <a:p>
            <a:pPr marL="0" lvl="0">
              <a:lnSpc>
                <a:spcPts val="5600"/>
              </a:lnSpc>
            </a:pPr>
            <a:r>
              <a:rPr lang="en-US"/>
              <a:t>Section title</a:t>
            </a:r>
          </a:p>
        </p:txBody>
      </p:sp>
    </p:spTree>
    <p:extLst>
      <p:ext uri="{BB962C8B-B14F-4D97-AF65-F5344CB8AC3E}">
        <p14:creationId xmlns:p14="http://schemas.microsoft.com/office/powerpoint/2010/main" val="28419269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60860"/>
            <a:ext cx="9572625" cy="615553"/>
          </a:xfrm>
          <a:prstGeom prst="rect">
            <a:avLst/>
          </a:prstGeom>
        </p:spPr>
        <p:txBody>
          <a:bodyPr wrap="square" lIns="0" tIns="0" rIns="0" bIns="0">
            <a:spAutoFit/>
          </a:bodyPr>
          <a:lstStyle>
            <a:lvl1pPr marL="0" indent="0">
              <a:lnSpc>
                <a:spcPts val="2400"/>
              </a:lnSpc>
              <a:buNone/>
              <a:defRPr lang="en-US" sz="2000" kern="1200" spc="0" baseline="0" dirty="0">
                <a:solidFill>
                  <a:srgbClr val="000000"/>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tx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2" y="3214124"/>
            <a:ext cx="3690937"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tx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3" y="3214124"/>
            <a:ext cx="3690937"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tx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23" name="Text Box 3">
            <a:extLst>
              <a:ext uri="{FF2B5EF4-FFF2-40B4-BE49-F238E27FC236}">
                <a16:creationId xmlns:a16="http://schemas.microsoft.com/office/drawing/2014/main" id="{DD31BD93-DFDF-4C46-8FDE-B1B55850B6B2}"/>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63276" y="3445695"/>
            <a:ext cx="3690937"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5" name="Text Placeholder 4">
            <a:extLst>
              <a:ext uri="{FF2B5EF4-FFF2-40B4-BE49-F238E27FC236}">
                <a16:creationId xmlns:a16="http://schemas.microsoft.com/office/drawing/2014/main" id="{1C3BF983-4009-1049-9AD7-C94BE3AA193C}"/>
              </a:ext>
            </a:extLst>
          </p:cNvPr>
          <p:cNvSpPr>
            <a:spLocks noGrp="1"/>
          </p:cNvSpPr>
          <p:nvPr>
            <p:ph type="body" sz="quarter" idx="18" hasCustomPrompt="1"/>
          </p:nvPr>
        </p:nvSpPr>
        <p:spPr>
          <a:xfrm>
            <a:off x="4405042" y="3445695"/>
            <a:ext cx="3690937"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6" name="Text Placeholder 4">
            <a:extLst>
              <a:ext uri="{FF2B5EF4-FFF2-40B4-BE49-F238E27FC236}">
                <a16:creationId xmlns:a16="http://schemas.microsoft.com/office/drawing/2014/main" id="{2361C016-E331-F44F-ACAE-52E4AE73469E}"/>
              </a:ext>
            </a:extLst>
          </p:cNvPr>
          <p:cNvSpPr>
            <a:spLocks noGrp="1"/>
          </p:cNvSpPr>
          <p:nvPr>
            <p:ph type="body" sz="quarter" idx="19" hasCustomPrompt="1"/>
          </p:nvPr>
        </p:nvSpPr>
        <p:spPr>
          <a:xfrm>
            <a:off x="8320326" y="3445695"/>
            <a:ext cx="3690937"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3554856421"/>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8" y="2410676"/>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8" y="2410676"/>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3" name="Text Box 3">
            <a:extLst>
              <a:ext uri="{FF2B5EF4-FFF2-40B4-BE49-F238E27FC236}">
                <a16:creationId xmlns:a16="http://schemas.microsoft.com/office/drawing/2014/main" id="{CCDF1654-4D2D-794C-BBB7-E1447C036FDB}"/>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82A6E05B-C65A-8C44-AC8B-AA08746E6668}"/>
              </a:ext>
            </a:extLst>
          </p:cNvPr>
          <p:cNvSpPr>
            <a:spLocks noGrp="1"/>
          </p:cNvSpPr>
          <p:nvPr>
            <p:ph type="body" sz="quarter" idx="17" hasCustomPrompt="1"/>
          </p:nvPr>
        </p:nvSpPr>
        <p:spPr>
          <a:xfrm>
            <a:off x="465138" y="2645384"/>
            <a:ext cx="3690937" cy="206710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D52482AC-A354-B546-9AAD-B3E028512046}"/>
              </a:ext>
            </a:extLst>
          </p:cNvPr>
          <p:cNvSpPr>
            <a:spLocks noGrp="1"/>
          </p:cNvSpPr>
          <p:nvPr>
            <p:ph type="body" sz="quarter" idx="18" hasCustomPrompt="1"/>
          </p:nvPr>
        </p:nvSpPr>
        <p:spPr>
          <a:xfrm>
            <a:off x="4372768" y="2645384"/>
            <a:ext cx="3690937" cy="206710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570368108"/>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
          <a:stretch/>
        </p:blipFill>
        <p:spPr>
          <a:xfrm>
            <a:off x="8307388" y="1631566"/>
            <a:ext cx="3681793" cy="3165507"/>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
          <a:stretch/>
        </p:blipFill>
        <p:spPr>
          <a:xfrm>
            <a:off x="4395406" y="1631567"/>
            <a:ext cx="3684970" cy="3161095"/>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74280" y="1631568"/>
            <a:ext cx="3681793" cy="3169920"/>
          </a:xfrm>
          <a:prstGeom prst="rect">
            <a:avLst/>
          </a:prstGeom>
        </p:spPr>
      </p:pic>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307388" y="5026024"/>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38" y="5026024"/>
            <a:ext cx="3690937" cy="220510"/>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8" name="Picture Placeholder 7">
            <a:extLst>
              <a:ext uri="{FF2B5EF4-FFF2-40B4-BE49-F238E27FC236}">
                <a16:creationId xmlns:a16="http://schemas.microsoft.com/office/drawing/2014/main" id="{E501F238-570E-E648-9E57-DAA86A7A8ED3}"/>
              </a:ext>
            </a:extLst>
          </p:cNvPr>
          <p:cNvSpPr>
            <a:spLocks noGrp="1"/>
          </p:cNvSpPr>
          <p:nvPr>
            <p:ph type="pic" sz="quarter" idx="21" hasCustomPrompt="1"/>
          </p:nvPr>
        </p:nvSpPr>
        <p:spPr>
          <a:xfrm>
            <a:off x="474663" y="2939529"/>
            <a:ext cx="3681412" cy="553998"/>
          </a:xfrm>
          <a:prstGeom prst="rect">
            <a:avLst/>
          </a:prstGeom>
        </p:spPr>
        <p:txBody>
          <a:bodyPr/>
          <a:lstStyle>
            <a:lvl1pPr algn="ctr">
              <a:defRPr>
                <a:solidFill>
                  <a:schemeClr val="bg1"/>
                </a:solidFill>
              </a:defRPr>
            </a:lvl1pPr>
          </a:lstStyle>
          <a:p>
            <a:r>
              <a:rPr lang="en-US" dirty="0"/>
              <a:t>Drop photo here</a:t>
            </a:r>
          </a:p>
        </p:txBody>
      </p:sp>
      <p:sp>
        <p:nvSpPr>
          <p:cNvPr id="11" name="Picture Placeholder 10">
            <a:extLst>
              <a:ext uri="{FF2B5EF4-FFF2-40B4-BE49-F238E27FC236}">
                <a16:creationId xmlns:a16="http://schemas.microsoft.com/office/drawing/2014/main" id="{5877AA6F-F5D0-8349-8D7F-7A036C53AFEC}"/>
              </a:ext>
            </a:extLst>
          </p:cNvPr>
          <p:cNvSpPr>
            <a:spLocks noGrp="1"/>
          </p:cNvSpPr>
          <p:nvPr>
            <p:ph type="pic" sz="quarter" idx="22" hasCustomPrompt="1"/>
          </p:nvPr>
        </p:nvSpPr>
        <p:spPr>
          <a:xfrm>
            <a:off x="4389438" y="2932948"/>
            <a:ext cx="3690937" cy="553998"/>
          </a:xfrm>
          <a:prstGeom prst="rect">
            <a:avLst/>
          </a:prstGeom>
        </p:spPr>
        <p:txBody>
          <a:bodyPr/>
          <a:lstStyle>
            <a:lvl1pPr algn="ctr">
              <a:defRPr>
                <a:solidFill>
                  <a:schemeClr val="bg1"/>
                </a:solidFill>
              </a:defRPr>
            </a:lvl1pPr>
          </a:lstStyle>
          <a:p>
            <a:r>
              <a:rPr lang="en-US" dirty="0"/>
              <a:t>Drop photo here</a:t>
            </a:r>
          </a:p>
        </p:txBody>
      </p:sp>
      <p:sp>
        <p:nvSpPr>
          <p:cNvPr id="14" name="Picture Placeholder 13">
            <a:extLst>
              <a:ext uri="{FF2B5EF4-FFF2-40B4-BE49-F238E27FC236}">
                <a16:creationId xmlns:a16="http://schemas.microsoft.com/office/drawing/2014/main" id="{983A4321-3796-F044-9126-51A6AA308B77}"/>
              </a:ext>
            </a:extLst>
          </p:cNvPr>
          <p:cNvSpPr>
            <a:spLocks noGrp="1"/>
          </p:cNvSpPr>
          <p:nvPr>
            <p:ph type="pic" sz="quarter" idx="23" hasCustomPrompt="1"/>
          </p:nvPr>
        </p:nvSpPr>
        <p:spPr>
          <a:xfrm>
            <a:off x="8307388" y="2946446"/>
            <a:ext cx="3681412" cy="553998"/>
          </a:xfrm>
          <a:prstGeom prst="rect">
            <a:avLst/>
          </a:prstGeom>
        </p:spPr>
        <p:txBody>
          <a:bodyPr/>
          <a:lstStyle>
            <a:lvl1pPr algn="ctr">
              <a:defRPr>
                <a:solidFill>
                  <a:schemeClr val="bg1"/>
                </a:solidFill>
              </a:defRPr>
            </a:lvl1pPr>
          </a:lstStyle>
          <a:p>
            <a:r>
              <a:rPr lang="en-US" dirty="0"/>
              <a:t>Drop photo here</a:t>
            </a:r>
          </a:p>
        </p:txBody>
      </p:sp>
      <p:sp>
        <p:nvSpPr>
          <p:cNvPr id="18" name="Text Box 3">
            <a:extLst>
              <a:ext uri="{FF2B5EF4-FFF2-40B4-BE49-F238E27FC236}">
                <a16:creationId xmlns:a16="http://schemas.microsoft.com/office/drawing/2014/main" id="{06DC0489-95B2-B74C-8FE4-80E75D67DE41}"/>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19" name="Text Placeholder 4">
            <a:extLst>
              <a:ext uri="{FF2B5EF4-FFF2-40B4-BE49-F238E27FC236}">
                <a16:creationId xmlns:a16="http://schemas.microsoft.com/office/drawing/2014/main" id="{F22038DD-9076-B34B-B54A-107DF3F024EE}"/>
              </a:ext>
            </a:extLst>
          </p:cNvPr>
          <p:cNvSpPr>
            <a:spLocks noGrp="1"/>
          </p:cNvSpPr>
          <p:nvPr>
            <p:ph type="body" sz="quarter" idx="17" hasCustomPrompt="1"/>
          </p:nvPr>
        </p:nvSpPr>
        <p:spPr>
          <a:xfrm>
            <a:off x="474280" y="5260328"/>
            <a:ext cx="3690937" cy="91294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1" name="Text Placeholder 4">
            <a:extLst>
              <a:ext uri="{FF2B5EF4-FFF2-40B4-BE49-F238E27FC236}">
                <a16:creationId xmlns:a16="http://schemas.microsoft.com/office/drawing/2014/main" id="{B0C89B53-FA50-F248-AD0B-933DE098D70A}"/>
              </a:ext>
            </a:extLst>
          </p:cNvPr>
          <p:cNvSpPr>
            <a:spLocks noGrp="1"/>
          </p:cNvSpPr>
          <p:nvPr>
            <p:ph type="body" sz="quarter" idx="24" hasCustomPrompt="1"/>
          </p:nvPr>
        </p:nvSpPr>
        <p:spPr>
          <a:xfrm>
            <a:off x="4392422" y="5260328"/>
            <a:ext cx="3690937" cy="91294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2" name="Text Placeholder 4">
            <a:extLst>
              <a:ext uri="{FF2B5EF4-FFF2-40B4-BE49-F238E27FC236}">
                <a16:creationId xmlns:a16="http://schemas.microsoft.com/office/drawing/2014/main" id="{C11EA858-BBCA-2149-9368-C1FDBC6C8DFD}"/>
              </a:ext>
            </a:extLst>
          </p:cNvPr>
          <p:cNvSpPr>
            <a:spLocks noGrp="1"/>
          </p:cNvSpPr>
          <p:nvPr>
            <p:ph type="body" sz="quarter" idx="25" hasCustomPrompt="1"/>
          </p:nvPr>
        </p:nvSpPr>
        <p:spPr>
          <a:xfrm>
            <a:off x="8307388" y="5260328"/>
            <a:ext cx="3690937" cy="91294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93984721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451342"/>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4" name="Text Placeholder 4"/>
          <p:cNvSpPr>
            <a:spLocks noGrp="1"/>
          </p:cNvSpPr>
          <p:nvPr>
            <p:ph type="body" sz="quarter" idx="15" hasCustomPrompt="1"/>
          </p:nvPr>
        </p:nvSpPr>
        <p:spPr>
          <a:xfrm>
            <a:off x="2426019"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6" name="Text Placeholder 4"/>
          <p:cNvSpPr>
            <a:spLocks noGrp="1"/>
          </p:cNvSpPr>
          <p:nvPr>
            <p:ph type="body" sz="quarter" idx="17" hasCustomPrompt="1"/>
          </p:nvPr>
        </p:nvSpPr>
        <p:spPr>
          <a:xfrm>
            <a:off x="4386899"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8" name="Text Placeholder 4"/>
          <p:cNvSpPr>
            <a:spLocks noGrp="1"/>
          </p:cNvSpPr>
          <p:nvPr>
            <p:ph type="body" sz="quarter" idx="19" hasCustomPrompt="1"/>
          </p:nvPr>
        </p:nvSpPr>
        <p:spPr>
          <a:xfrm>
            <a:off x="6347779"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0" name="Text Placeholder 4"/>
          <p:cNvSpPr>
            <a:spLocks noGrp="1"/>
          </p:cNvSpPr>
          <p:nvPr>
            <p:ph type="body" sz="quarter" idx="21" hasCustomPrompt="1"/>
          </p:nvPr>
        </p:nvSpPr>
        <p:spPr>
          <a:xfrm>
            <a:off x="8308659"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2" name="Text Placeholder 4"/>
          <p:cNvSpPr>
            <a:spLocks noGrp="1"/>
          </p:cNvSpPr>
          <p:nvPr>
            <p:ph type="body" sz="quarter" idx="23" hasCustomPrompt="1"/>
          </p:nvPr>
        </p:nvSpPr>
        <p:spPr>
          <a:xfrm>
            <a:off x="10269538" y="3230880"/>
            <a:ext cx="1727200" cy="451342"/>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5" name="Content Placeholder 15"/>
          <p:cNvSpPr>
            <a:spLocks noGrp="1"/>
          </p:cNvSpPr>
          <p:nvPr>
            <p:ph sz="quarter" idx="26" hasCustomPrompt="1"/>
          </p:nvPr>
        </p:nvSpPr>
        <p:spPr>
          <a:xfrm>
            <a:off x="242601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6" name="Content Placeholder 15"/>
          <p:cNvSpPr>
            <a:spLocks noGrp="1"/>
          </p:cNvSpPr>
          <p:nvPr>
            <p:ph sz="quarter" idx="27" hasCustomPrompt="1"/>
          </p:nvPr>
        </p:nvSpPr>
        <p:spPr>
          <a:xfrm>
            <a:off x="438689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7" name="Content Placeholder 15"/>
          <p:cNvSpPr>
            <a:spLocks noGrp="1"/>
          </p:cNvSpPr>
          <p:nvPr>
            <p:ph sz="quarter" idx="28" hasCustomPrompt="1"/>
          </p:nvPr>
        </p:nvSpPr>
        <p:spPr>
          <a:xfrm>
            <a:off x="634777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8" name="Content Placeholder 15"/>
          <p:cNvSpPr>
            <a:spLocks noGrp="1"/>
          </p:cNvSpPr>
          <p:nvPr>
            <p:ph sz="quarter" idx="29" hasCustomPrompt="1"/>
          </p:nvPr>
        </p:nvSpPr>
        <p:spPr>
          <a:xfrm>
            <a:off x="8308659"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29" name="Content Placeholder 15"/>
          <p:cNvSpPr>
            <a:spLocks noGrp="1"/>
          </p:cNvSpPr>
          <p:nvPr>
            <p:ph sz="quarter" idx="30" hasCustomPrompt="1"/>
          </p:nvPr>
        </p:nvSpPr>
        <p:spPr>
          <a:xfrm>
            <a:off x="10269538" y="2201863"/>
            <a:ext cx="1727200" cy="913689"/>
          </a:xfrm>
          <a:prstGeom prst="rect">
            <a:avLst/>
          </a:prstGeom>
        </p:spPr>
        <p:txBody>
          <a:bodyPr>
            <a:noAutofit/>
          </a:bodyPr>
          <a:lstStyle>
            <a:lvl1pPr marL="0" indent="0">
              <a:buNone/>
              <a:defRPr sz="2000">
                <a:solidFill>
                  <a:srgbClr val="000000"/>
                </a:solidFill>
              </a:defRPr>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88"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38"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3"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5"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38"/>
            <a:ext cx="261936" cy="263525"/>
          </a:xfrm>
          <a:prstGeom prst="rect">
            <a:avLst/>
          </a:prstGeo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rgbClr val="000000"/>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33" name="Text Box 3">
            <a:extLst>
              <a:ext uri="{FF2B5EF4-FFF2-40B4-BE49-F238E27FC236}">
                <a16:creationId xmlns:a16="http://schemas.microsoft.com/office/drawing/2014/main" id="{75395D73-9049-014E-BEF9-A35587DB4139}"/>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34" name="Text Placeholder 4">
            <a:extLst>
              <a:ext uri="{FF2B5EF4-FFF2-40B4-BE49-F238E27FC236}">
                <a16:creationId xmlns:a16="http://schemas.microsoft.com/office/drawing/2014/main" id="{3CC09D91-3BB7-5C4A-98CF-F87FD6AACD86}"/>
              </a:ext>
            </a:extLst>
          </p:cNvPr>
          <p:cNvSpPr>
            <a:spLocks noGrp="1"/>
          </p:cNvSpPr>
          <p:nvPr>
            <p:ph type="body" sz="quarter" idx="24" hasCustomPrompt="1"/>
          </p:nvPr>
        </p:nvSpPr>
        <p:spPr>
          <a:xfrm>
            <a:off x="463276"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5" name="Text Placeholder 4">
            <a:extLst>
              <a:ext uri="{FF2B5EF4-FFF2-40B4-BE49-F238E27FC236}">
                <a16:creationId xmlns:a16="http://schemas.microsoft.com/office/drawing/2014/main" id="{90A489FF-470D-734F-9769-61F47A78897E}"/>
              </a:ext>
            </a:extLst>
          </p:cNvPr>
          <p:cNvSpPr>
            <a:spLocks noGrp="1"/>
          </p:cNvSpPr>
          <p:nvPr>
            <p:ph type="body" sz="quarter" idx="37" hasCustomPrompt="1"/>
          </p:nvPr>
        </p:nvSpPr>
        <p:spPr>
          <a:xfrm>
            <a:off x="2426019"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6" name="Text Placeholder 4">
            <a:extLst>
              <a:ext uri="{FF2B5EF4-FFF2-40B4-BE49-F238E27FC236}">
                <a16:creationId xmlns:a16="http://schemas.microsoft.com/office/drawing/2014/main" id="{6F43AC1C-4836-034C-B18E-A886EB0A0954}"/>
              </a:ext>
            </a:extLst>
          </p:cNvPr>
          <p:cNvSpPr>
            <a:spLocks noGrp="1"/>
          </p:cNvSpPr>
          <p:nvPr>
            <p:ph type="body" sz="quarter" idx="38" hasCustomPrompt="1"/>
          </p:nvPr>
        </p:nvSpPr>
        <p:spPr>
          <a:xfrm>
            <a:off x="4386899"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2" name="Text Placeholder 4">
            <a:extLst>
              <a:ext uri="{FF2B5EF4-FFF2-40B4-BE49-F238E27FC236}">
                <a16:creationId xmlns:a16="http://schemas.microsoft.com/office/drawing/2014/main" id="{9221C77D-8F08-6C49-9011-B244AD138F0B}"/>
              </a:ext>
            </a:extLst>
          </p:cNvPr>
          <p:cNvSpPr>
            <a:spLocks noGrp="1"/>
          </p:cNvSpPr>
          <p:nvPr>
            <p:ph type="body" sz="quarter" idx="39" hasCustomPrompt="1"/>
          </p:nvPr>
        </p:nvSpPr>
        <p:spPr>
          <a:xfrm>
            <a:off x="6354763"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3" name="Text Placeholder 4">
            <a:extLst>
              <a:ext uri="{FF2B5EF4-FFF2-40B4-BE49-F238E27FC236}">
                <a16:creationId xmlns:a16="http://schemas.microsoft.com/office/drawing/2014/main" id="{F3776908-857F-F24D-9AF6-14CF938B5693}"/>
              </a:ext>
            </a:extLst>
          </p:cNvPr>
          <p:cNvSpPr>
            <a:spLocks noGrp="1"/>
          </p:cNvSpPr>
          <p:nvPr>
            <p:ph type="body" sz="quarter" idx="40" hasCustomPrompt="1"/>
          </p:nvPr>
        </p:nvSpPr>
        <p:spPr>
          <a:xfrm>
            <a:off x="8302625"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4" name="Text Placeholder 4">
            <a:extLst>
              <a:ext uri="{FF2B5EF4-FFF2-40B4-BE49-F238E27FC236}">
                <a16:creationId xmlns:a16="http://schemas.microsoft.com/office/drawing/2014/main" id="{EFB7F2E6-D12A-0A47-939B-737BAD817601}"/>
              </a:ext>
            </a:extLst>
          </p:cNvPr>
          <p:cNvSpPr>
            <a:spLocks noGrp="1"/>
          </p:cNvSpPr>
          <p:nvPr>
            <p:ph type="body" sz="quarter" idx="41" hasCustomPrompt="1"/>
          </p:nvPr>
        </p:nvSpPr>
        <p:spPr>
          <a:xfrm>
            <a:off x="10245998" y="3694402"/>
            <a:ext cx="1727201" cy="189370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pic>
        <p:nvPicPr>
          <p:cNvPr id="46" name="Picture 45">
            <a:extLst>
              <a:ext uri="{FF2B5EF4-FFF2-40B4-BE49-F238E27FC236}">
                <a16:creationId xmlns:a16="http://schemas.microsoft.com/office/drawing/2014/main" id="{15EF402B-0A39-4444-AF7E-380A1C2573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40440" y="2347335"/>
            <a:ext cx="660400" cy="660400"/>
          </a:xfrm>
          <a:prstGeom prst="rect">
            <a:avLst/>
          </a:prstGeom>
        </p:spPr>
      </p:pic>
      <p:pic>
        <p:nvPicPr>
          <p:cNvPr id="47" name="Picture 46">
            <a:extLst>
              <a:ext uri="{FF2B5EF4-FFF2-40B4-BE49-F238E27FC236}">
                <a16:creationId xmlns:a16="http://schemas.microsoft.com/office/drawing/2014/main" id="{3E2F996C-B451-5D43-A1A7-18659348D8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79398" y="2347335"/>
            <a:ext cx="660400" cy="660400"/>
          </a:xfrm>
          <a:prstGeom prst="rect">
            <a:avLst/>
          </a:prstGeom>
        </p:spPr>
      </p:pic>
      <p:pic>
        <p:nvPicPr>
          <p:cNvPr id="48" name="Picture 47">
            <a:extLst>
              <a:ext uri="{FF2B5EF4-FFF2-40B4-BE49-F238E27FC236}">
                <a16:creationId xmlns:a16="http://schemas.microsoft.com/office/drawing/2014/main" id="{2164D954-D4BE-604E-A1FA-5D4A16CC77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60201" y="2347335"/>
            <a:ext cx="660400" cy="660400"/>
          </a:xfrm>
          <a:prstGeom prst="rect">
            <a:avLst/>
          </a:prstGeom>
        </p:spPr>
      </p:pic>
      <p:pic>
        <p:nvPicPr>
          <p:cNvPr id="49" name="Picture 48">
            <a:extLst>
              <a:ext uri="{FF2B5EF4-FFF2-40B4-BE49-F238E27FC236}">
                <a16:creationId xmlns:a16="http://schemas.microsoft.com/office/drawing/2014/main" id="{5FC96516-B0E2-964A-9976-F62D8A3CA03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88163" y="2347335"/>
            <a:ext cx="660400" cy="660400"/>
          </a:xfrm>
          <a:prstGeom prst="rect">
            <a:avLst/>
          </a:prstGeom>
        </p:spPr>
      </p:pic>
      <p:pic>
        <p:nvPicPr>
          <p:cNvPr id="50" name="Picture 49">
            <a:extLst>
              <a:ext uri="{FF2B5EF4-FFF2-40B4-BE49-F238E27FC236}">
                <a16:creationId xmlns:a16="http://schemas.microsoft.com/office/drawing/2014/main" id="{C42970E5-3D59-6D4C-802D-2A054118D5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99298" y="2347335"/>
            <a:ext cx="660400" cy="660400"/>
          </a:xfrm>
          <a:prstGeom prst="rect">
            <a:avLst/>
          </a:prstGeom>
        </p:spPr>
      </p:pic>
      <p:pic>
        <p:nvPicPr>
          <p:cNvPr id="51" name="Picture 50">
            <a:extLst>
              <a:ext uri="{FF2B5EF4-FFF2-40B4-BE49-F238E27FC236}">
                <a16:creationId xmlns:a16="http://schemas.microsoft.com/office/drawing/2014/main" id="{32F713FA-C34D-0546-BEC6-2429F7B462C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2715" y="2347335"/>
            <a:ext cx="660400" cy="660400"/>
          </a:xfrm>
          <a:prstGeom prst="rect">
            <a:avLst/>
          </a:prstGeom>
        </p:spPr>
      </p:pic>
    </p:spTree>
    <p:extLst>
      <p:ext uri="{BB962C8B-B14F-4D97-AF65-F5344CB8AC3E}">
        <p14:creationId xmlns:p14="http://schemas.microsoft.com/office/powerpoint/2010/main" val="23085478"/>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strike="noStrike">
                <a:solidFill>
                  <a:srgbClr val="000000"/>
                </a:solidFill>
              </a:defRPr>
            </a:lvl1pPr>
          </a:lstStyle>
          <a:p>
            <a:r>
              <a:rPr lang="en-US"/>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277045363"/>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65138" y="960438"/>
            <a:ext cx="7604124" cy="3629025"/>
          </a:xfrm>
          <a:prstGeom prst="rect">
            <a:avLst/>
          </a:prstGeom>
          <a:noFill/>
        </p:spPr>
        <p:txBody>
          <a:bodyPr vert="horz" wrap="square" lIns="0" tIns="0" rIns="0" bIns="0" rtlCol="0" anchor="t" anchorCtr="0">
            <a:noAutofit/>
          </a:bodyPr>
          <a:lstStyle>
            <a:lvl1pPr>
              <a:defRPr lang="en-US" sz="4800" spc="-50" baseline="0" dirty="0">
                <a:solidFill>
                  <a:srgbClr val="000000"/>
                </a:solidFill>
              </a:defRPr>
            </a:lvl1pPr>
          </a:lstStyle>
          <a:p>
            <a:pPr marL="0" lvl="0">
              <a:lnSpc>
                <a:spcPts val="5600"/>
              </a:lnSpc>
            </a:pPr>
            <a:r>
              <a:rPr lang="en-US"/>
              <a:t>Section title</a:t>
            </a:r>
          </a:p>
        </p:txBody>
      </p:sp>
    </p:spTree>
    <p:extLst>
      <p:ext uri="{BB962C8B-B14F-4D97-AF65-F5344CB8AC3E}">
        <p14:creationId xmlns:p14="http://schemas.microsoft.com/office/powerpoint/2010/main" val="1076515726"/>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8"/>
            <a:ext cx="7604124" cy="3629025"/>
          </a:xfrm>
          <a:prstGeom prst="rect">
            <a:avLst/>
          </a:prstGeom>
          <a:noFill/>
        </p:spPr>
        <p:txBody>
          <a:bodyPr vert="horz" wrap="square" lIns="0" tIns="0" rIns="0" bIns="0" rtlCol="0" anchor="t" anchorCtr="0">
            <a:noAutofit/>
          </a:bodyPr>
          <a:lstStyle>
            <a:lvl1pPr>
              <a:defRPr lang="en-US" sz="4800" spc="-50" baseline="0" dirty="0">
                <a:solidFill>
                  <a:srgbClr val="FFFFFF"/>
                </a:solidFill>
              </a:defRPr>
            </a:lvl1pPr>
          </a:lstStyle>
          <a:p>
            <a:pPr marL="0" lvl="0">
              <a:lnSpc>
                <a:spcPts val="5600"/>
              </a:lnSpc>
            </a:pPr>
            <a:r>
              <a:rPr lang="en-US"/>
              <a:t>Section title</a:t>
            </a:r>
          </a:p>
        </p:txBody>
      </p:sp>
    </p:spTree>
    <p:extLst>
      <p:ext uri="{BB962C8B-B14F-4D97-AF65-F5344CB8AC3E}">
        <p14:creationId xmlns:p14="http://schemas.microsoft.com/office/powerpoint/2010/main" val="14451173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0"/>
            <a:ext cx="12436475" cy="6994525"/>
          </a:xfrm>
          <a:prstGeom prst="rect">
            <a:avLst/>
          </a:prstGeom>
        </p:spPr>
      </p:pic>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8"/>
            <a:ext cx="7604124" cy="3629025"/>
          </a:xfrm>
          <a:prstGeom prst="rect">
            <a:avLst/>
          </a:prstGeom>
          <a:noFill/>
        </p:spPr>
        <p:txBody>
          <a:bodyPr vert="horz" wrap="square" lIns="0" tIns="0" rIns="0" bIns="0" rtlCol="0" anchor="t" anchorCtr="0">
            <a:noAutofit/>
          </a:bodyPr>
          <a:lstStyle>
            <a:lvl1pPr>
              <a:defRPr lang="en-US" sz="4800" spc="-50" baseline="0" dirty="0">
                <a:solidFill>
                  <a:schemeClr val="tx1"/>
                </a:solidFill>
              </a:defRPr>
            </a:lvl1pPr>
          </a:lstStyle>
          <a:p>
            <a:pPr marL="0" lvl="0">
              <a:lnSpc>
                <a:spcPts val="5600"/>
              </a:lnSpc>
            </a:pPr>
            <a:r>
              <a:rPr lang="en-US"/>
              <a:t>Section title</a:t>
            </a:r>
          </a:p>
        </p:txBody>
      </p:sp>
    </p:spTree>
    <p:extLst>
      <p:ext uri="{BB962C8B-B14F-4D97-AF65-F5344CB8AC3E}">
        <p14:creationId xmlns:p14="http://schemas.microsoft.com/office/powerpoint/2010/main" val="31612931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4762" y="-1"/>
            <a:ext cx="6093577" cy="6994525"/>
          </a:xfrm>
          <a:prstGeom prst="rect">
            <a:avLst/>
          </a:prstGeom>
        </p:spPr>
      </p:pic>
      <p:sp>
        <p:nvSpPr>
          <p:cNvPr id="2" name="Title 1"/>
          <p:cNvSpPr>
            <a:spLocks noGrp="1"/>
          </p:cNvSpPr>
          <p:nvPr>
            <p:ph type="title" hasCustomPrompt="1"/>
          </p:nvPr>
        </p:nvSpPr>
        <p:spPr>
          <a:xfrm>
            <a:off x="465138" y="632779"/>
            <a:ext cx="5653087" cy="411162"/>
          </a:xfrm>
          <a:prstGeom prst="rect">
            <a:avLst/>
          </a:prstGeom>
        </p:spPr>
        <p:txBody>
          <a:bodyPr wrap="square" lIns="0" tIns="0" rIns="0" bIns="0">
            <a:spAutoFit/>
          </a:bodyPr>
          <a:lstStyle>
            <a:lvl1pPr>
              <a:lnSpc>
                <a:spcPts val="3200"/>
              </a:lnSpc>
              <a:defRPr sz="2800" baseline="0">
                <a:solidFill>
                  <a:srgbClr val="000000"/>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6"/>
            <a:ext cx="4919662" cy="206794"/>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8" y="1960860"/>
            <a:ext cx="4919661" cy="307777"/>
          </a:xfrm>
          <a:prstGeom prst="rect">
            <a:avLst/>
          </a:prstGeom>
        </p:spPr>
        <p:txBody>
          <a:bodyPr wrap="square" lIns="0" tIns="0" rIns="0" bIns="0">
            <a:spAutoFit/>
          </a:bodyPr>
          <a:lstStyle>
            <a:lvl1pPr marL="0" indent="0">
              <a:lnSpc>
                <a:spcPts val="2400"/>
              </a:lnSpc>
              <a:buNone/>
              <a:defRPr lang="en-US" sz="2000" kern="1200" spc="0" baseline="0" dirty="0">
                <a:solidFill>
                  <a:srgbClr val="000000"/>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a:t>
            </a:r>
          </a:p>
        </p:txBody>
      </p:sp>
      <p:sp>
        <p:nvSpPr>
          <p:cNvPr id="8" name="Picture Placeholder 7">
            <a:extLst>
              <a:ext uri="{FF2B5EF4-FFF2-40B4-BE49-F238E27FC236}">
                <a16:creationId xmlns:a16="http://schemas.microsoft.com/office/drawing/2014/main" id="{7193607F-5D7C-414A-BD66-EADF11B22CA7}"/>
              </a:ext>
            </a:extLst>
          </p:cNvPr>
          <p:cNvSpPr>
            <a:spLocks noGrp="1"/>
          </p:cNvSpPr>
          <p:nvPr>
            <p:ph type="pic" sz="quarter" idx="15" hasCustomPrompt="1"/>
          </p:nvPr>
        </p:nvSpPr>
        <p:spPr>
          <a:xfrm>
            <a:off x="6354763" y="3183626"/>
            <a:ext cx="6092825" cy="553998"/>
          </a:xfrm>
          <a:prstGeom prst="rect">
            <a:avLst/>
          </a:prstGeom>
        </p:spPr>
        <p:txBody>
          <a:bodyPr/>
          <a:lstStyle>
            <a:lvl1pPr algn="ctr">
              <a:defRPr>
                <a:solidFill>
                  <a:schemeClr val="bg1"/>
                </a:solidFill>
              </a:defRPr>
            </a:lvl1pPr>
          </a:lstStyle>
          <a:p>
            <a:r>
              <a:rPr lang="en-US" dirty="0"/>
              <a:t>Drop photo here</a:t>
            </a:r>
          </a:p>
        </p:txBody>
      </p:sp>
      <p:sp>
        <p:nvSpPr>
          <p:cNvPr id="13" name="Text Box 3">
            <a:extLst>
              <a:ext uri="{FF2B5EF4-FFF2-40B4-BE49-F238E27FC236}">
                <a16:creationId xmlns:a16="http://schemas.microsoft.com/office/drawing/2014/main" id="{9B6CD1B2-B033-3544-BC3C-77A135C65972}"/>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16" name="Text Placeholder 4">
            <a:extLst>
              <a:ext uri="{FF2B5EF4-FFF2-40B4-BE49-F238E27FC236}">
                <a16:creationId xmlns:a16="http://schemas.microsoft.com/office/drawing/2014/main" id="{2B8FCD16-3426-8B48-803D-6B6E81EED213}"/>
              </a:ext>
            </a:extLst>
          </p:cNvPr>
          <p:cNvSpPr>
            <a:spLocks noGrp="1"/>
          </p:cNvSpPr>
          <p:nvPr>
            <p:ph type="body" sz="quarter" idx="42" hasCustomPrompt="1"/>
          </p:nvPr>
        </p:nvSpPr>
        <p:spPr>
          <a:xfrm>
            <a:off x="465138" y="2627970"/>
            <a:ext cx="4919661" cy="72739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7" name="Text Placeholder 4">
            <a:extLst>
              <a:ext uri="{FF2B5EF4-FFF2-40B4-BE49-F238E27FC236}">
                <a16:creationId xmlns:a16="http://schemas.microsoft.com/office/drawing/2014/main" id="{0D336736-F7E2-BA48-AD3E-B0037BAC6816}"/>
              </a:ext>
            </a:extLst>
          </p:cNvPr>
          <p:cNvSpPr>
            <a:spLocks noGrp="1"/>
          </p:cNvSpPr>
          <p:nvPr>
            <p:ph type="body" sz="quarter" idx="43" hasCustomPrompt="1"/>
          </p:nvPr>
        </p:nvSpPr>
        <p:spPr>
          <a:xfrm>
            <a:off x="465137" y="3497262"/>
            <a:ext cx="4919662" cy="206794"/>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18" name="Text Placeholder 4">
            <a:extLst>
              <a:ext uri="{FF2B5EF4-FFF2-40B4-BE49-F238E27FC236}">
                <a16:creationId xmlns:a16="http://schemas.microsoft.com/office/drawing/2014/main" id="{9FA36614-3522-794F-B70F-0659F06DAB3B}"/>
              </a:ext>
            </a:extLst>
          </p:cNvPr>
          <p:cNvSpPr>
            <a:spLocks noGrp="1"/>
          </p:cNvSpPr>
          <p:nvPr>
            <p:ph type="body" sz="quarter" idx="44" hasCustomPrompt="1"/>
          </p:nvPr>
        </p:nvSpPr>
        <p:spPr>
          <a:xfrm>
            <a:off x="465137" y="3711916"/>
            <a:ext cx="4919661" cy="72739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3006736596"/>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Photo layout 2</a:t>
            </a:r>
          </a:p>
        </p:txBody>
      </p:sp>
      <p:sp>
        <p:nvSpPr>
          <p:cNvPr id="5" name="Text Placeholder 4"/>
          <p:cNvSpPr>
            <a:spLocks noGrp="1"/>
          </p:cNvSpPr>
          <p:nvPr>
            <p:ph type="body" sz="quarter" idx="11" hasCustomPrompt="1"/>
          </p:nvPr>
        </p:nvSpPr>
        <p:spPr>
          <a:xfrm>
            <a:off x="465138" y="5026024"/>
            <a:ext cx="3690937" cy="220510"/>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9" name="Text Placeholder 4"/>
          <p:cNvSpPr>
            <a:spLocks noGrp="1"/>
          </p:cNvSpPr>
          <p:nvPr>
            <p:ph type="body" sz="quarter" idx="12" hasCustomPrompt="1"/>
          </p:nvPr>
        </p:nvSpPr>
        <p:spPr>
          <a:xfrm>
            <a:off x="4386263" y="5026024"/>
            <a:ext cx="3690937" cy="220510"/>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chemeClr val="tx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10" name="Text Placeholder 4"/>
          <p:cNvSpPr>
            <a:spLocks noGrp="1"/>
          </p:cNvSpPr>
          <p:nvPr>
            <p:ph type="body" sz="quarter" idx="13" hasCustomPrompt="1"/>
          </p:nvPr>
        </p:nvSpPr>
        <p:spPr>
          <a:xfrm>
            <a:off x="8307388" y="5026024"/>
            <a:ext cx="3690937" cy="220510"/>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chemeClr val="tx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1"/>
          <a:stretch/>
        </p:blipFill>
        <p:spPr>
          <a:xfrm>
            <a:off x="8313791" y="2195639"/>
            <a:ext cx="3695703" cy="2641473"/>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4182" y="2195639"/>
            <a:ext cx="3721892" cy="2641473"/>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381499" y="2195637"/>
            <a:ext cx="3695702" cy="2641475"/>
          </a:xfrm>
          <a:prstGeom prst="rect">
            <a:avLst/>
          </a:prstGeom>
        </p:spPr>
      </p:pic>
      <p:sp>
        <p:nvSpPr>
          <p:cNvPr id="4" name="Picture Placeholder 3">
            <a:extLst>
              <a:ext uri="{FF2B5EF4-FFF2-40B4-BE49-F238E27FC236}">
                <a16:creationId xmlns:a16="http://schemas.microsoft.com/office/drawing/2014/main" id="{2717A0C5-B07A-A34B-9DBC-AEA2B456E25A}"/>
              </a:ext>
            </a:extLst>
          </p:cNvPr>
          <p:cNvSpPr>
            <a:spLocks noGrp="1"/>
          </p:cNvSpPr>
          <p:nvPr>
            <p:ph type="pic" sz="quarter" idx="14" hasCustomPrompt="1"/>
          </p:nvPr>
        </p:nvSpPr>
        <p:spPr>
          <a:xfrm>
            <a:off x="434975" y="3257272"/>
            <a:ext cx="3721100" cy="553998"/>
          </a:xfrm>
          <a:prstGeom prst="rect">
            <a:avLst/>
          </a:prstGeom>
        </p:spPr>
        <p:txBody>
          <a:bodyPr/>
          <a:lstStyle>
            <a:lvl1pPr algn="ctr">
              <a:defRPr>
                <a:solidFill>
                  <a:schemeClr val="bg1"/>
                </a:solidFill>
              </a:defRPr>
            </a:lvl1pPr>
          </a:lstStyle>
          <a:p>
            <a:r>
              <a:rPr lang="en-US" dirty="0"/>
              <a:t>Drop photo here</a:t>
            </a:r>
          </a:p>
        </p:txBody>
      </p:sp>
      <p:sp>
        <p:nvSpPr>
          <p:cNvPr id="7" name="Picture Placeholder 6">
            <a:extLst>
              <a:ext uri="{FF2B5EF4-FFF2-40B4-BE49-F238E27FC236}">
                <a16:creationId xmlns:a16="http://schemas.microsoft.com/office/drawing/2014/main" id="{F5287B92-3963-B94C-821F-3908B3544A42}"/>
              </a:ext>
            </a:extLst>
          </p:cNvPr>
          <p:cNvSpPr>
            <a:spLocks noGrp="1"/>
          </p:cNvSpPr>
          <p:nvPr>
            <p:ph type="pic" sz="quarter" idx="15" hasCustomPrompt="1"/>
          </p:nvPr>
        </p:nvSpPr>
        <p:spPr>
          <a:xfrm>
            <a:off x="4386263" y="3250274"/>
            <a:ext cx="3690937" cy="553998"/>
          </a:xfrm>
          <a:prstGeom prst="rect">
            <a:avLst/>
          </a:prstGeom>
        </p:spPr>
        <p:txBody>
          <a:bodyPr/>
          <a:lstStyle>
            <a:lvl1pPr algn="ctr">
              <a:defRPr>
                <a:solidFill>
                  <a:schemeClr val="bg1"/>
                </a:solidFill>
              </a:defRPr>
            </a:lvl1pPr>
          </a:lstStyle>
          <a:p>
            <a:r>
              <a:rPr lang="en-US" dirty="0"/>
              <a:t>Drop photo here</a:t>
            </a:r>
          </a:p>
        </p:txBody>
      </p:sp>
      <p:sp>
        <p:nvSpPr>
          <p:cNvPr id="11" name="Picture Placeholder 10">
            <a:extLst>
              <a:ext uri="{FF2B5EF4-FFF2-40B4-BE49-F238E27FC236}">
                <a16:creationId xmlns:a16="http://schemas.microsoft.com/office/drawing/2014/main" id="{1DC31788-B7D8-9D46-BE0A-6B7EED7110B6}"/>
              </a:ext>
            </a:extLst>
          </p:cNvPr>
          <p:cNvSpPr>
            <a:spLocks noGrp="1"/>
          </p:cNvSpPr>
          <p:nvPr>
            <p:ph type="pic" sz="quarter" idx="16" hasCustomPrompt="1"/>
          </p:nvPr>
        </p:nvSpPr>
        <p:spPr>
          <a:xfrm>
            <a:off x="8313738" y="3250274"/>
            <a:ext cx="3684587" cy="553998"/>
          </a:xfrm>
          <a:prstGeom prst="rect">
            <a:avLst/>
          </a:prstGeom>
        </p:spPr>
        <p:txBody>
          <a:bodyPr/>
          <a:lstStyle>
            <a:lvl1pPr algn="ctr">
              <a:defRPr>
                <a:solidFill>
                  <a:schemeClr val="bg1"/>
                </a:solidFill>
              </a:defRPr>
            </a:lvl1pPr>
          </a:lstStyle>
          <a:p>
            <a:r>
              <a:rPr lang="en-US" dirty="0"/>
              <a:t>Drop photo here</a:t>
            </a:r>
          </a:p>
        </p:txBody>
      </p:sp>
      <p:sp>
        <p:nvSpPr>
          <p:cNvPr id="20" name="Text Box 3">
            <a:extLst>
              <a:ext uri="{FF2B5EF4-FFF2-40B4-BE49-F238E27FC236}">
                <a16:creationId xmlns:a16="http://schemas.microsoft.com/office/drawing/2014/main" id="{F848FF14-9025-D34E-A47B-6D1957DCA63E}"/>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22" name="Text Placeholder 4">
            <a:extLst>
              <a:ext uri="{FF2B5EF4-FFF2-40B4-BE49-F238E27FC236}">
                <a16:creationId xmlns:a16="http://schemas.microsoft.com/office/drawing/2014/main" id="{B97163EF-E7E8-4446-98C1-DF17E29E7379}"/>
              </a:ext>
            </a:extLst>
          </p:cNvPr>
          <p:cNvSpPr>
            <a:spLocks noGrp="1"/>
          </p:cNvSpPr>
          <p:nvPr>
            <p:ph type="body" sz="quarter" idx="42" hasCustomPrompt="1"/>
          </p:nvPr>
        </p:nvSpPr>
        <p:spPr>
          <a:xfrm>
            <a:off x="463276" y="5260860"/>
            <a:ext cx="3690937" cy="68211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3" name="Text Placeholder 4">
            <a:extLst>
              <a:ext uri="{FF2B5EF4-FFF2-40B4-BE49-F238E27FC236}">
                <a16:creationId xmlns:a16="http://schemas.microsoft.com/office/drawing/2014/main" id="{8E57B78A-F25C-4D46-917C-E53FD3A557E0}"/>
              </a:ext>
            </a:extLst>
          </p:cNvPr>
          <p:cNvSpPr>
            <a:spLocks noGrp="1"/>
          </p:cNvSpPr>
          <p:nvPr>
            <p:ph type="body" sz="quarter" idx="43" hasCustomPrompt="1"/>
          </p:nvPr>
        </p:nvSpPr>
        <p:spPr>
          <a:xfrm>
            <a:off x="4388443" y="5260860"/>
            <a:ext cx="3688758" cy="68211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4" name="Text Placeholder 4">
            <a:extLst>
              <a:ext uri="{FF2B5EF4-FFF2-40B4-BE49-F238E27FC236}">
                <a16:creationId xmlns:a16="http://schemas.microsoft.com/office/drawing/2014/main" id="{A1AA5291-B66D-8249-B809-BA15DD1EEA3E}"/>
              </a:ext>
            </a:extLst>
          </p:cNvPr>
          <p:cNvSpPr>
            <a:spLocks noGrp="1"/>
          </p:cNvSpPr>
          <p:nvPr>
            <p:ph type="body" sz="quarter" idx="44" hasCustomPrompt="1"/>
          </p:nvPr>
        </p:nvSpPr>
        <p:spPr>
          <a:xfrm>
            <a:off x="8313738" y="5260860"/>
            <a:ext cx="3690937" cy="68211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Tree>
    <p:extLst>
      <p:ext uri="{BB962C8B-B14F-4D97-AF65-F5344CB8AC3E}">
        <p14:creationId xmlns:p14="http://schemas.microsoft.com/office/powerpoint/2010/main" val="15672485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0"/>
            <a:ext cx="12436475" cy="6994525"/>
          </a:xfrm>
          <a:prstGeom prst="rect">
            <a:avLst/>
          </a:prstGeom>
        </p:spPr>
      </p:pic>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8"/>
            <a:ext cx="7604124" cy="3629025"/>
          </a:xfrm>
          <a:prstGeom prst="rect">
            <a:avLst/>
          </a:prstGeom>
          <a:noFill/>
        </p:spPr>
        <p:txBody>
          <a:bodyPr vert="horz" wrap="square" lIns="0" tIns="0" rIns="0" bIns="0" rtlCol="0" anchor="t" anchorCtr="0">
            <a:noAutofit/>
          </a:bodyPr>
          <a:lstStyle>
            <a:lvl1pPr>
              <a:defRPr lang="en-US" sz="4800" spc="-50" baseline="0" dirty="0">
                <a:solidFill>
                  <a:schemeClr val="tx1"/>
                </a:solidFill>
              </a:defRPr>
            </a:lvl1pPr>
          </a:lstStyle>
          <a:p>
            <a:pPr marL="0" lvl="0">
              <a:lnSpc>
                <a:spcPts val="5600"/>
              </a:lnSpc>
            </a:pPr>
            <a:r>
              <a:rPr lang="en-US"/>
              <a:t>Section title</a:t>
            </a:r>
          </a:p>
        </p:txBody>
      </p:sp>
    </p:spTree>
    <p:extLst>
      <p:ext uri="{BB962C8B-B14F-4D97-AF65-F5344CB8AC3E}">
        <p14:creationId xmlns:p14="http://schemas.microsoft.com/office/powerpoint/2010/main" val="33835041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61079"/>
            <a:ext cx="4853623" cy="615553"/>
          </a:xfrm>
          <a:prstGeom prst="rect">
            <a:avLst/>
          </a:prstGeom>
        </p:spPr>
        <p:txBody>
          <a:bodyPr wrap="square" lIns="0" tIns="0" rIns="0" bIns="0">
            <a:spAutoFit/>
          </a:bodyPr>
          <a:lstStyle>
            <a:lvl1pPr marL="0" indent="0">
              <a:lnSpc>
                <a:spcPts val="2400"/>
              </a:lnSpc>
              <a:buNone/>
              <a:defRPr sz="2000" b="0" i="0">
                <a:solidFill>
                  <a:srgbClr val="000000"/>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522101"/>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5449" y="3490932"/>
            <a:ext cx="5951026" cy="553998"/>
          </a:xfrm>
          <a:prstGeom prst="rect">
            <a:avLst/>
          </a:prstGeom>
        </p:spPr>
        <p:txBody>
          <a:bodyPr anchor="ctr" anchorCtr="0"/>
          <a:lstStyle>
            <a:lvl1pPr algn="ctr">
              <a:defRPr>
                <a:solidFill>
                  <a:srgbClr val="000000"/>
                </a:solidFill>
              </a:defRPr>
            </a:lvl1pPr>
          </a:lstStyle>
          <a:p>
            <a:r>
              <a:rPr lang="en-US" dirty="0"/>
              <a:t>Drag picture to placeholder or click icon to add</a:t>
            </a:r>
          </a:p>
        </p:txBody>
      </p:sp>
      <p:sp>
        <p:nvSpPr>
          <p:cNvPr id="14" name="Text Box 3">
            <a:extLst>
              <a:ext uri="{FF2B5EF4-FFF2-40B4-BE49-F238E27FC236}">
                <a16:creationId xmlns:a16="http://schemas.microsoft.com/office/drawing/2014/main" id="{9732C163-B0E6-5B41-A1A7-C570F404A2CB}"/>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541336804"/>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49" y="3490932"/>
            <a:ext cx="5951026" cy="553998"/>
          </a:xfrm>
          <a:prstGeom prst="rect">
            <a:avLst/>
          </a:prstGeom>
        </p:spPr>
        <p:txBody>
          <a:bodyPr anchor="ctr" anchorCtr="0"/>
          <a:lstStyle>
            <a:lvl1pPr algn="ctr">
              <a:defRPr>
                <a:solidFill>
                  <a:srgbClr val="000000"/>
                </a:solidFill>
              </a:defRPr>
            </a:lvl1pPr>
          </a:lstStyle>
          <a:p>
            <a:r>
              <a:rPr lang="en-US" dirty="0"/>
              <a:t>Drag picture to placeholder or click icon to add</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49" y="2040568"/>
            <a:ext cx="1727200" cy="451342"/>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38" y="2040568"/>
            <a:ext cx="1727200" cy="451342"/>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Device layout 2: two columns</a:t>
            </a:r>
          </a:p>
        </p:txBody>
      </p:sp>
      <p:sp>
        <p:nvSpPr>
          <p:cNvPr id="17" name="Text Box 3">
            <a:extLst>
              <a:ext uri="{FF2B5EF4-FFF2-40B4-BE49-F238E27FC236}">
                <a16:creationId xmlns:a16="http://schemas.microsoft.com/office/drawing/2014/main" id="{E9958694-2D93-5A49-BF9C-C2FD1753BAA3}"/>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463277" y="2501585"/>
            <a:ext cx="1727200" cy="1985855"/>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433365" y="2501585"/>
            <a:ext cx="1727200" cy="1985855"/>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320386235"/>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53" y="496641"/>
            <a:ext cx="11087895" cy="6497884"/>
          </a:xfrm>
          <a:prstGeom prst="rect">
            <a:avLst/>
          </a:prstGeom>
        </p:spPr>
      </p:pic>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3559515"/>
            <a:ext cx="7832726" cy="553998"/>
          </a:xfrm>
          <a:prstGeom prst="rect">
            <a:avLst/>
          </a:prstGeom>
        </p:spPr>
        <p:txBody>
          <a:bodyPr anchor="ctr" anchorCtr="0"/>
          <a:lstStyle>
            <a:lvl1pPr algn="ctr">
              <a:defRPr>
                <a:solidFill>
                  <a:srgbClr val="000000"/>
                </a:solidFill>
              </a:defRPr>
            </a:lvl1pPr>
          </a:lstStyle>
          <a:p>
            <a:r>
              <a:rPr lang="en-US" dirty="0"/>
              <a:t>Drag picture to placeholder or click icon to add</a:t>
            </a:r>
          </a:p>
        </p:txBody>
      </p:sp>
      <p:sp>
        <p:nvSpPr>
          <p:cNvPr id="12" name="Text Box 3">
            <a:extLst>
              <a:ext uri="{FF2B5EF4-FFF2-40B4-BE49-F238E27FC236}">
                <a16:creationId xmlns:a16="http://schemas.microsoft.com/office/drawing/2014/main" id="{A8F5F40B-56C9-1D43-9521-8583515F1C5D}"/>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1001375187"/>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1989614"/>
            <a:ext cx="3690933" cy="3605213"/>
          </a:xfrm>
          <a:prstGeom prst="rect">
            <a:avLst/>
          </a:prstGeom>
        </p:spPr>
        <p:txBody>
          <a:bodyPr anchor="ctr">
            <a:noAutofit/>
          </a:bodyPr>
          <a:lstStyle>
            <a:lvl1pPr marL="0" indent="0" algn="ctr">
              <a:buNone/>
              <a:defRPr sz="2400">
                <a:solidFill>
                  <a:srgbClr val="000000"/>
                </a:solidFill>
              </a:defRPr>
            </a:lvl1pPr>
          </a:lstStyle>
          <a:p>
            <a:r>
              <a:rPr lang="en-US" dirty="0"/>
              <a:t>Click icon to add chart</a:t>
            </a:r>
          </a:p>
        </p:txBody>
      </p:sp>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Chart examples</a:t>
            </a:r>
          </a:p>
        </p:txBody>
      </p:sp>
      <p:sp>
        <p:nvSpPr>
          <p:cNvPr id="9" name="Text Placeholder 4"/>
          <p:cNvSpPr>
            <a:spLocks noGrp="1"/>
          </p:cNvSpPr>
          <p:nvPr>
            <p:ph type="body" sz="quarter" idx="12" hasCustomPrompt="1"/>
          </p:nvPr>
        </p:nvSpPr>
        <p:spPr>
          <a:xfrm>
            <a:off x="465135" y="5973763"/>
            <a:ext cx="3690937" cy="307777"/>
          </a:xfrm>
          <a:prstGeom prst="rect">
            <a:avLst/>
          </a:prstGeom>
        </p:spPr>
        <p:txBody>
          <a:bodyPr lIns="0" tIns="0" rIns="0" bIns="0"/>
          <a:lstStyle>
            <a:lvl1pPr marL="0" indent="0">
              <a:lnSpc>
                <a:spcPts val="1200"/>
              </a:lnSpc>
              <a:spcBef>
                <a:spcPts val="900"/>
              </a:spcBef>
              <a:buFont typeface="Arial" panose="020B0604020202020204" pitchFamily="34" charset="0"/>
              <a:buNone/>
              <a:defRPr sz="1000" b="0" i="0" spc="0">
                <a:solidFill>
                  <a:srgbClr val="000000"/>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38" y="5973763"/>
            <a:ext cx="3679825" cy="307777"/>
          </a:xfrm>
          <a:prstGeom prst="rect">
            <a:avLst/>
          </a:prstGeom>
        </p:spPr>
        <p:txBody>
          <a:bodyPr vert="horz" wrap="square" lIns="0" tIns="0" rIns="0" bIns="0" rtlCol="0">
            <a:spAutoFit/>
          </a:bodyPr>
          <a:lstStyle>
            <a:lvl1pPr>
              <a:tabLst/>
              <a:defRPr lang="en-US" sz="1000" b="0" i="0" spc="0" dirty="0" smtClean="0">
                <a:solidFill>
                  <a:srgbClr val="000000"/>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1989614"/>
            <a:ext cx="3679825" cy="3605213"/>
          </a:xfrm>
          <a:prstGeom prst="rect">
            <a:avLst/>
          </a:prstGeom>
        </p:spPr>
        <p:txBody>
          <a:bodyPr anchor="ctr">
            <a:noAutofit/>
          </a:bodyPr>
          <a:lstStyle>
            <a:lvl1pPr marL="0" indent="0" algn="ctr">
              <a:buNone/>
              <a:defRPr sz="2400">
                <a:solidFill>
                  <a:srgbClr val="000000"/>
                </a:solidFill>
              </a:defRPr>
            </a:lvl1pPr>
          </a:lstStyle>
          <a:p>
            <a:r>
              <a:rPr lang="en-US" dirty="0"/>
              <a:t>Click icon to add chart</a:t>
            </a:r>
          </a:p>
        </p:txBody>
      </p:sp>
      <p:sp>
        <p:nvSpPr>
          <p:cNvPr id="21" name="Chart Placeholder 6"/>
          <p:cNvSpPr>
            <a:spLocks noGrp="1"/>
          </p:cNvSpPr>
          <p:nvPr>
            <p:ph type="chart" sz="quarter" idx="23"/>
          </p:nvPr>
        </p:nvSpPr>
        <p:spPr>
          <a:xfrm>
            <a:off x="8302624" y="1989614"/>
            <a:ext cx="3695701" cy="3605213"/>
          </a:xfrm>
          <a:prstGeom prst="rect">
            <a:avLst/>
          </a:prstGeom>
        </p:spPr>
        <p:txBody>
          <a:bodyPr anchor="ctr">
            <a:noAutofit/>
          </a:bodyPr>
          <a:lstStyle>
            <a:lvl1pPr marL="0" indent="0" algn="ctr">
              <a:buNone/>
              <a:defRPr sz="2400">
                <a:solidFill>
                  <a:srgbClr val="000000"/>
                </a:solidFill>
              </a:defRPr>
            </a:lvl1pPr>
          </a:lstStyle>
          <a:p>
            <a:r>
              <a:rPr lang="en-US" dirty="0"/>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4" y="5783263"/>
            <a:ext cx="3702053" cy="246221"/>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49" y="5783263"/>
            <a:ext cx="3702053" cy="246221"/>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4" y="5783263"/>
            <a:ext cx="3702053" cy="246221"/>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4" y="5973763"/>
            <a:ext cx="3679825" cy="307777"/>
          </a:xfrm>
          <a:prstGeom prst="rect">
            <a:avLst/>
          </a:prstGeom>
        </p:spPr>
        <p:txBody>
          <a:bodyPr vert="horz" wrap="square" lIns="0" tIns="0" rIns="0" bIns="0" rtlCol="0">
            <a:spAutoFit/>
          </a:bodyPr>
          <a:lstStyle>
            <a:lvl1pPr>
              <a:tabLst/>
              <a:defRPr lang="en-US" sz="1000" b="0" i="0" spc="0" dirty="0" smtClean="0">
                <a:solidFill>
                  <a:srgbClr val="000000"/>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9" name="Text Box 3">
            <a:extLst>
              <a:ext uri="{FF2B5EF4-FFF2-40B4-BE49-F238E27FC236}">
                <a16:creationId xmlns:a16="http://schemas.microsoft.com/office/drawing/2014/main" id="{DD3304D6-24AF-6742-A22C-8D78DC39B073}"/>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3242037054"/>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Table styling</a:t>
            </a:r>
          </a:p>
        </p:txBody>
      </p:sp>
      <p:sp>
        <p:nvSpPr>
          <p:cNvPr id="4" name="Table Placeholder 3"/>
          <p:cNvSpPr>
            <a:spLocks noGrp="1"/>
          </p:cNvSpPr>
          <p:nvPr>
            <p:ph type="tbl" sz="quarter" idx="10"/>
          </p:nvPr>
        </p:nvSpPr>
        <p:spPr>
          <a:xfrm>
            <a:off x="465138" y="2201862"/>
            <a:ext cx="11533187" cy="4159883"/>
          </a:xfrm>
          <a:prstGeom prst="rect">
            <a:avLst/>
          </a:prstGeom>
        </p:spPr>
        <p:txBody>
          <a:bodyPr anchor="ctr" anchorCtr="0"/>
          <a:lstStyle>
            <a:lvl1pPr algn="ctr">
              <a:defRPr/>
            </a:lvl1pPr>
          </a:lstStyle>
          <a:p>
            <a:r>
              <a:rPr lang="en-US" dirty="0"/>
              <a:t>Click icon to add table</a:t>
            </a:r>
          </a:p>
        </p:txBody>
      </p:sp>
      <p:sp>
        <p:nvSpPr>
          <p:cNvPr id="10" name="Text Box 3">
            <a:extLst>
              <a:ext uri="{FF2B5EF4-FFF2-40B4-BE49-F238E27FC236}">
                <a16:creationId xmlns:a16="http://schemas.microsoft.com/office/drawing/2014/main" id="{AD9F5927-827C-2E4D-8781-07CF39C27494}"/>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3044053603"/>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8" y="1882011"/>
            <a:ext cx="7604125" cy="1502728"/>
          </a:xfrm>
          <a:prstGeom prst="rect">
            <a:avLst/>
          </a:prstGeom>
          <a:noFill/>
        </p:spPr>
        <p:txBody>
          <a:bodyPr lIns="0" tIns="0" rIns="0" bIns="0" anchor="t" anchorCtr="0"/>
          <a:lstStyle>
            <a:lvl1pPr>
              <a:lnSpc>
                <a:spcPct val="100000"/>
              </a:lnSpc>
              <a:spcAft>
                <a:spcPts val="1300"/>
              </a:spcAft>
              <a:defRPr sz="2600" spc="-50"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277" y="448056"/>
            <a:ext cx="1362456" cy="194066"/>
          </a:xfrm>
          <a:prstGeom prst="rect">
            <a:avLst/>
          </a:prstGeom>
        </p:spPr>
      </p:pic>
      <p:sp>
        <p:nvSpPr>
          <p:cNvPr id="6" name="Text Box 3">
            <a:extLst>
              <a:ext uri="{FF2B5EF4-FFF2-40B4-BE49-F238E27FC236}">
                <a16:creationId xmlns:a16="http://schemas.microsoft.com/office/drawing/2014/main" id="{4071864E-755E-AD40-A80D-10E454980F16}"/>
              </a:ext>
            </a:extLst>
          </p:cNvPr>
          <p:cNvSpPr txBox="1">
            <a:spLocks noChangeArrowheads="1"/>
          </p:cNvSpPr>
          <p:nvPr userDrawn="1"/>
        </p:nvSpPr>
        <p:spPr bwMode="blackWhite">
          <a:xfrm>
            <a:off x="463277" y="6579623"/>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3457522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Closing slide 2">
    <p:bg>
      <p:bgPr>
        <a:solidFill>
          <a:srgbClr val="00000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8" y="1882011"/>
            <a:ext cx="7604125" cy="1502728"/>
          </a:xfrm>
          <a:prstGeom prst="rect">
            <a:avLst/>
          </a:prstGeom>
          <a:noFill/>
        </p:spPr>
        <p:txBody>
          <a:bodyPr lIns="0" tIns="0" rIns="0" bIns="0" anchor="t" anchorCtr="0"/>
          <a:lstStyle>
            <a:lvl1pPr>
              <a:lnSpc>
                <a:spcPct val="100000"/>
              </a:lnSpc>
              <a:spcAft>
                <a:spcPts val="1300"/>
              </a:spcAft>
              <a:defRPr sz="2600" spc="-50" baseline="0">
                <a:solidFill>
                  <a:schemeClr val="bg1"/>
                </a:solidFill>
              </a:defRPr>
            </a:lvl1pPr>
          </a:lstStyle>
          <a:p>
            <a:r>
              <a:rPr lang="en-US"/>
              <a:t>Thank you.</a:t>
            </a:r>
          </a:p>
        </p:txBody>
      </p:sp>
      <p:sp>
        <p:nvSpPr>
          <p:cNvPr id="5" name="Text Box 3">
            <a:extLst>
              <a:ext uri="{FF2B5EF4-FFF2-40B4-BE49-F238E27FC236}">
                <a16:creationId xmlns:a16="http://schemas.microsoft.com/office/drawing/2014/main" id="{0AFD6FAE-B215-4CF5-A1C7-AE7803BB4E41}"/>
              </a:ext>
            </a:extLst>
          </p:cNvPr>
          <p:cNvSpPr txBox="1">
            <a:spLocks noChangeArrowheads="1"/>
          </p:cNvSpPr>
          <p:nvPr userDrawn="1"/>
        </p:nvSpPr>
        <p:spPr bwMode="blackWhite">
          <a:xfrm>
            <a:off x="463277" y="6579623"/>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bg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277" y="448056"/>
            <a:ext cx="1362456" cy="194066"/>
          </a:xfrm>
          <a:prstGeom prst="rect">
            <a:avLst/>
          </a:prstGeom>
        </p:spPr>
      </p:pic>
    </p:spTree>
    <p:extLst>
      <p:ext uri="{BB962C8B-B14F-4D97-AF65-F5344CB8AC3E}">
        <p14:creationId xmlns:p14="http://schemas.microsoft.com/office/powerpoint/2010/main" val="32655683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4762" y="-1"/>
            <a:ext cx="6093577" cy="6994525"/>
          </a:xfrm>
          <a:prstGeom prst="rect">
            <a:avLst/>
          </a:prstGeom>
        </p:spPr>
      </p:pic>
      <p:sp>
        <p:nvSpPr>
          <p:cNvPr id="2" name="Title 1"/>
          <p:cNvSpPr>
            <a:spLocks noGrp="1"/>
          </p:cNvSpPr>
          <p:nvPr>
            <p:ph type="title" hasCustomPrompt="1"/>
          </p:nvPr>
        </p:nvSpPr>
        <p:spPr>
          <a:xfrm>
            <a:off x="465138" y="632779"/>
            <a:ext cx="5653087" cy="411162"/>
          </a:xfrm>
          <a:prstGeom prst="rect">
            <a:avLst/>
          </a:prstGeom>
        </p:spPr>
        <p:txBody>
          <a:bodyPr wrap="square" lIns="0" tIns="0" rIns="0" bIns="0">
            <a:spAutoFit/>
          </a:bodyPr>
          <a:lstStyle>
            <a:lvl1pPr>
              <a:lnSpc>
                <a:spcPts val="3200"/>
              </a:lnSpc>
              <a:defRPr sz="2800" baseline="0">
                <a:solidFill>
                  <a:srgbClr val="000000"/>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6"/>
            <a:ext cx="4919662" cy="206794"/>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8" y="1960860"/>
            <a:ext cx="4919661" cy="307777"/>
          </a:xfrm>
          <a:prstGeom prst="rect">
            <a:avLst/>
          </a:prstGeom>
        </p:spPr>
        <p:txBody>
          <a:bodyPr wrap="square" lIns="0" tIns="0" rIns="0" bIns="0">
            <a:spAutoFit/>
          </a:bodyPr>
          <a:lstStyle>
            <a:lvl1pPr marL="0" indent="0">
              <a:lnSpc>
                <a:spcPts val="2400"/>
              </a:lnSpc>
              <a:buNone/>
              <a:defRPr lang="en-US" sz="2000" kern="1200" spc="0" baseline="0" dirty="0">
                <a:solidFill>
                  <a:srgbClr val="000000"/>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a:t>
            </a:r>
          </a:p>
        </p:txBody>
      </p:sp>
      <p:sp>
        <p:nvSpPr>
          <p:cNvPr id="8" name="Picture Placeholder 7">
            <a:extLst>
              <a:ext uri="{FF2B5EF4-FFF2-40B4-BE49-F238E27FC236}">
                <a16:creationId xmlns:a16="http://schemas.microsoft.com/office/drawing/2014/main" id="{7193607F-5D7C-414A-BD66-EADF11B22CA7}"/>
              </a:ext>
            </a:extLst>
          </p:cNvPr>
          <p:cNvSpPr>
            <a:spLocks noGrp="1"/>
          </p:cNvSpPr>
          <p:nvPr>
            <p:ph type="pic" sz="quarter" idx="15" hasCustomPrompt="1"/>
          </p:nvPr>
        </p:nvSpPr>
        <p:spPr>
          <a:xfrm>
            <a:off x="6354763" y="3183626"/>
            <a:ext cx="6092825" cy="553998"/>
          </a:xfrm>
          <a:prstGeom prst="rect">
            <a:avLst/>
          </a:prstGeom>
        </p:spPr>
        <p:txBody>
          <a:bodyPr/>
          <a:lstStyle>
            <a:lvl1pPr algn="ctr">
              <a:defRPr>
                <a:solidFill>
                  <a:schemeClr val="bg1"/>
                </a:solidFill>
              </a:defRPr>
            </a:lvl1pPr>
          </a:lstStyle>
          <a:p>
            <a:r>
              <a:rPr lang="en-US" dirty="0"/>
              <a:t>Drop photo here</a:t>
            </a:r>
          </a:p>
        </p:txBody>
      </p:sp>
      <p:sp>
        <p:nvSpPr>
          <p:cNvPr id="13" name="Text Box 3">
            <a:extLst>
              <a:ext uri="{FF2B5EF4-FFF2-40B4-BE49-F238E27FC236}">
                <a16:creationId xmlns:a16="http://schemas.microsoft.com/office/drawing/2014/main" id="{9B6CD1B2-B033-3544-BC3C-77A135C65972}"/>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16" name="Text Placeholder 4">
            <a:extLst>
              <a:ext uri="{FF2B5EF4-FFF2-40B4-BE49-F238E27FC236}">
                <a16:creationId xmlns:a16="http://schemas.microsoft.com/office/drawing/2014/main" id="{2B8FCD16-3426-8B48-803D-6B6E81EED213}"/>
              </a:ext>
            </a:extLst>
          </p:cNvPr>
          <p:cNvSpPr>
            <a:spLocks noGrp="1"/>
          </p:cNvSpPr>
          <p:nvPr>
            <p:ph type="body" sz="quarter" idx="42" hasCustomPrompt="1"/>
          </p:nvPr>
        </p:nvSpPr>
        <p:spPr>
          <a:xfrm>
            <a:off x="465138" y="2627970"/>
            <a:ext cx="4919661" cy="72739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7" name="Text Placeholder 4">
            <a:extLst>
              <a:ext uri="{FF2B5EF4-FFF2-40B4-BE49-F238E27FC236}">
                <a16:creationId xmlns:a16="http://schemas.microsoft.com/office/drawing/2014/main" id="{0D336736-F7E2-BA48-AD3E-B0037BAC6816}"/>
              </a:ext>
            </a:extLst>
          </p:cNvPr>
          <p:cNvSpPr>
            <a:spLocks noGrp="1"/>
          </p:cNvSpPr>
          <p:nvPr>
            <p:ph type="body" sz="quarter" idx="43" hasCustomPrompt="1"/>
          </p:nvPr>
        </p:nvSpPr>
        <p:spPr>
          <a:xfrm>
            <a:off x="465137" y="3497262"/>
            <a:ext cx="4919662" cy="206794"/>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18" name="Text Placeholder 4">
            <a:extLst>
              <a:ext uri="{FF2B5EF4-FFF2-40B4-BE49-F238E27FC236}">
                <a16:creationId xmlns:a16="http://schemas.microsoft.com/office/drawing/2014/main" id="{9FA36614-3522-794F-B70F-0659F06DAB3B}"/>
              </a:ext>
            </a:extLst>
          </p:cNvPr>
          <p:cNvSpPr>
            <a:spLocks noGrp="1"/>
          </p:cNvSpPr>
          <p:nvPr>
            <p:ph type="body" sz="quarter" idx="44" hasCustomPrompt="1"/>
          </p:nvPr>
        </p:nvSpPr>
        <p:spPr>
          <a:xfrm>
            <a:off x="465137" y="3711916"/>
            <a:ext cx="4919661" cy="727392"/>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5187412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Photo layout 2</a:t>
            </a:r>
          </a:p>
        </p:txBody>
      </p:sp>
      <p:sp>
        <p:nvSpPr>
          <p:cNvPr id="5" name="Text Placeholder 4"/>
          <p:cNvSpPr>
            <a:spLocks noGrp="1"/>
          </p:cNvSpPr>
          <p:nvPr>
            <p:ph type="body" sz="quarter" idx="11" hasCustomPrompt="1"/>
          </p:nvPr>
        </p:nvSpPr>
        <p:spPr>
          <a:xfrm>
            <a:off x="465138" y="5026024"/>
            <a:ext cx="3690937" cy="220510"/>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9" name="Text Placeholder 4"/>
          <p:cNvSpPr>
            <a:spLocks noGrp="1"/>
          </p:cNvSpPr>
          <p:nvPr>
            <p:ph type="body" sz="quarter" idx="12" hasCustomPrompt="1"/>
          </p:nvPr>
        </p:nvSpPr>
        <p:spPr>
          <a:xfrm>
            <a:off x="4386263" y="5026024"/>
            <a:ext cx="3690937" cy="220510"/>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chemeClr val="tx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10" name="Text Placeholder 4"/>
          <p:cNvSpPr>
            <a:spLocks noGrp="1"/>
          </p:cNvSpPr>
          <p:nvPr>
            <p:ph type="body" sz="quarter" idx="13" hasCustomPrompt="1"/>
          </p:nvPr>
        </p:nvSpPr>
        <p:spPr>
          <a:xfrm>
            <a:off x="8307388" y="5026024"/>
            <a:ext cx="3690937" cy="220510"/>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chemeClr val="tx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1"/>
          <a:stretch/>
        </p:blipFill>
        <p:spPr>
          <a:xfrm>
            <a:off x="8313791" y="2195639"/>
            <a:ext cx="3695703" cy="2641473"/>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4182" y="2195639"/>
            <a:ext cx="3721892" cy="2641473"/>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381499" y="2195637"/>
            <a:ext cx="3695702" cy="2641475"/>
          </a:xfrm>
          <a:prstGeom prst="rect">
            <a:avLst/>
          </a:prstGeom>
        </p:spPr>
      </p:pic>
      <p:sp>
        <p:nvSpPr>
          <p:cNvPr id="4" name="Picture Placeholder 3">
            <a:extLst>
              <a:ext uri="{FF2B5EF4-FFF2-40B4-BE49-F238E27FC236}">
                <a16:creationId xmlns:a16="http://schemas.microsoft.com/office/drawing/2014/main" id="{2717A0C5-B07A-A34B-9DBC-AEA2B456E25A}"/>
              </a:ext>
            </a:extLst>
          </p:cNvPr>
          <p:cNvSpPr>
            <a:spLocks noGrp="1"/>
          </p:cNvSpPr>
          <p:nvPr>
            <p:ph type="pic" sz="quarter" idx="14" hasCustomPrompt="1"/>
          </p:nvPr>
        </p:nvSpPr>
        <p:spPr>
          <a:xfrm>
            <a:off x="434975" y="3257272"/>
            <a:ext cx="3721100" cy="553998"/>
          </a:xfrm>
          <a:prstGeom prst="rect">
            <a:avLst/>
          </a:prstGeom>
        </p:spPr>
        <p:txBody>
          <a:bodyPr/>
          <a:lstStyle>
            <a:lvl1pPr algn="ctr">
              <a:defRPr>
                <a:solidFill>
                  <a:schemeClr val="bg1"/>
                </a:solidFill>
              </a:defRPr>
            </a:lvl1pPr>
          </a:lstStyle>
          <a:p>
            <a:r>
              <a:rPr lang="en-US" dirty="0"/>
              <a:t>Drop photo here</a:t>
            </a:r>
          </a:p>
        </p:txBody>
      </p:sp>
      <p:sp>
        <p:nvSpPr>
          <p:cNvPr id="7" name="Picture Placeholder 6">
            <a:extLst>
              <a:ext uri="{FF2B5EF4-FFF2-40B4-BE49-F238E27FC236}">
                <a16:creationId xmlns:a16="http://schemas.microsoft.com/office/drawing/2014/main" id="{F5287B92-3963-B94C-821F-3908B3544A42}"/>
              </a:ext>
            </a:extLst>
          </p:cNvPr>
          <p:cNvSpPr>
            <a:spLocks noGrp="1"/>
          </p:cNvSpPr>
          <p:nvPr>
            <p:ph type="pic" sz="quarter" idx="15" hasCustomPrompt="1"/>
          </p:nvPr>
        </p:nvSpPr>
        <p:spPr>
          <a:xfrm>
            <a:off x="4386263" y="3250274"/>
            <a:ext cx="3690937" cy="553998"/>
          </a:xfrm>
          <a:prstGeom prst="rect">
            <a:avLst/>
          </a:prstGeom>
        </p:spPr>
        <p:txBody>
          <a:bodyPr/>
          <a:lstStyle>
            <a:lvl1pPr algn="ctr">
              <a:defRPr>
                <a:solidFill>
                  <a:schemeClr val="bg1"/>
                </a:solidFill>
              </a:defRPr>
            </a:lvl1pPr>
          </a:lstStyle>
          <a:p>
            <a:r>
              <a:rPr lang="en-US" dirty="0"/>
              <a:t>Drop photo here</a:t>
            </a:r>
          </a:p>
        </p:txBody>
      </p:sp>
      <p:sp>
        <p:nvSpPr>
          <p:cNvPr id="11" name="Picture Placeholder 10">
            <a:extLst>
              <a:ext uri="{FF2B5EF4-FFF2-40B4-BE49-F238E27FC236}">
                <a16:creationId xmlns:a16="http://schemas.microsoft.com/office/drawing/2014/main" id="{1DC31788-B7D8-9D46-BE0A-6B7EED7110B6}"/>
              </a:ext>
            </a:extLst>
          </p:cNvPr>
          <p:cNvSpPr>
            <a:spLocks noGrp="1"/>
          </p:cNvSpPr>
          <p:nvPr>
            <p:ph type="pic" sz="quarter" idx="16" hasCustomPrompt="1"/>
          </p:nvPr>
        </p:nvSpPr>
        <p:spPr>
          <a:xfrm>
            <a:off x="8313738" y="3250274"/>
            <a:ext cx="3684587" cy="553998"/>
          </a:xfrm>
          <a:prstGeom prst="rect">
            <a:avLst/>
          </a:prstGeom>
        </p:spPr>
        <p:txBody>
          <a:bodyPr/>
          <a:lstStyle>
            <a:lvl1pPr algn="ctr">
              <a:defRPr>
                <a:solidFill>
                  <a:schemeClr val="bg1"/>
                </a:solidFill>
              </a:defRPr>
            </a:lvl1pPr>
          </a:lstStyle>
          <a:p>
            <a:r>
              <a:rPr lang="en-US" dirty="0"/>
              <a:t>Drop photo here</a:t>
            </a:r>
          </a:p>
        </p:txBody>
      </p:sp>
      <p:sp>
        <p:nvSpPr>
          <p:cNvPr id="20" name="Text Box 3">
            <a:extLst>
              <a:ext uri="{FF2B5EF4-FFF2-40B4-BE49-F238E27FC236}">
                <a16:creationId xmlns:a16="http://schemas.microsoft.com/office/drawing/2014/main" id="{F848FF14-9025-D34E-A47B-6D1957DCA63E}"/>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22" name="Text Placeholder 4">
            <a:extLst>
              <a:ext uri="{FF2B5EF4-FFF2-40B4-BE49-F238E27FC236}">
                <a16:creationId xmlns:a16="http://schemas.microsoft.com/office/drawing/2014/main" id="{B97163EF-E7E8-4446-98C1-DF17E29E7379}"/>
              </a:ext>
            </a:extLst>
          </p:cNvPr>
          <p:cNvSpPr>
            <a:spLocks noGrp="1"/>
          </p:cNvSpPr>
          <p:nvPr>
            <p:ph type="body" sz="quarter" idx="42" hasCustomPrompt="1"/>
          </p:nvPr>
        </p:nvSpPr>
        <p:spPr>
          <a:xfrm>
            <a:off x="463276" y="5260860"/>
            <a:ext cx="3690937" cy="68211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3" name="Text Placeholder 4">
            <a:extLst>
              <a:ext uri="{FF2B5EF4-FFF2-40B4-BE49-F238E27FC236}">
                <a16:creationId xmlns:a16="http://schemas.microsoft.com/office/drawing/2014/main" id="{8E57B78A-F25C-4D46-917C-E53FD3A557E0}"/>
              </a:ext>
            </a:extLst>
          </p:cNvPr>
          <p:cNvSpPr>
            <a:spLocks noGrp="1"/>
          </p:cNvSpPr>
          <p:nvPr>
            <p:ph type="body" sz="quarter" idx="43" hasCustomPrompt="1"/>
          </p:nvPr>
        </p:nvSpPr>
        <p:spPr>
          <a:xfrm>
            <a:off x="4388443" y="5260860"/>
            <a:ext cx="3688758" cy="68211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4" name="Text Placeholder 4">
            <a:extLst>
              <a:ext uri="{FF2B5EF4-FFF2-40B4-BE49-F238E27FC236}">
                <a16:creationId xmlns:a16="http://schemas.microsoft.com/office/drawing/2014/main" id="{A1AA5291-B66D-8249-B809-BA15DD1EEA3E}"/>
              </a:ext>
            </a:extLst>
          </p:cNvPr>
          <p:cNvSpPr>
            <a:spLocks noGrp="1"/>
          </p:cNvSpPr>
          <p:nvPr>
            <p:ph type="body" sz="quarter" idx="44" hasCustomPrompt="1"/>
          </p:nvPr>
        </p:nvSpPr>
        <p:spPr>
          <a:xfrm>
            <a:off x="8313738" y="5260860"/>
            <a:ext cx="3690937" cy="682110"/>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Tree>
    <p:extLst>
      <p:ext uri="{BB962C8B-B14F-4D97-AF65-F5344CB8AC3E}">
        <p14:creationId xmlns:p14="http://schemas.microsoft.com/office/powerpoint/2010/main" val="354089618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61079"/>
            <a:ext cx="4853623" cy="615553"/>
          </a:xfrm>
          <a:prstGeom prst="rect">
            <a:avLst/>
          </a:prstGeom>
        </p:spPr>
        <p:txBody>
          <a:bodyPr wrap="square" lIns="0" tIns="0" rIns="0" bIns="0">
            <a:spAutoFit/>
          </a:bodyPr>
          <a:lstStyle>
            <a:lvl1pPr marL="0" indent="0">
              <a:lnSpc>
                <a:spcPts val="2400"/>
              </a:lnSpc>
              <a:buNone/>
              <a:defRPr sz="2000" b="0" i="0">
                <a:solidFill>
                  <a:srgbClr val="000000"/>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522101"/>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5449" y="3490932"/>
            <a:ext cx="5951026" cy="553998"/>
          </a:xfrm>
          <a:prstGeom prst="rect">
            <a:avLst/>
          </a:prstGeom>
        </p:spPr>
        <p:txBody>
          <a:bodyPr anchor="ctr" anchorCtr="0"/>
          <a:lstStyle>
            <a:lvl1pPr algn="ctr">
              <a:defRPr>
                <a:solidFill>
                  <a:srgbClr val="000000"/>
                </a:solidFill>
              </a:defRPr>
            </a:lvl1pPr>
          </a:lstStyle>
          <a:p>
            <a:r>
              <a:rPr lang="en-US" dirty="0"/>
              <a:t>Drag picture to placeholder or click icon to add</a:t>
            </a:r>
          </a:p>
        </p:txBody>
      </p:sp>
      <p:sp>
        <p:nvSpPr>
          <p:cNvPr id="14" name="Text Box 3">
            <a:extLst>
              <a:ext uri="{FF2B5EF4-FFF2-40B4-BE49-F238E27FC236}">
                <a16:creationId xmlns:a16="http://schemas.microsoft.com/office/drawing/2014/main" id="{9732C163-B0E6-5B41-A1A7-C570F404A2CB}"/>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356932621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49" y="3490932"/>
            <a:ext cx="5951026" cy="553998"/>
          </a:xfrm>
          <a:prstGeom prst="rect">
            <a:avLst/>
          </a:prstGeom>
        </p:spPr>
        <p:txBody>
          <a:bodyPr anchor="ctr" anchorCtr="0"/>
          <a:lstStyle>
            <a:lvl1pPr algn="ctr">
              <a:defRPr>
                <a:solidFill>
                  <a:srgbClr val="000000"/>
                </a:solidFill>
              </a:defRPr>
            </a:lvl1pPr>
          </a:lstStyle>
          <a:p>
            <a:r>
              <a:rPr lang="en-US" dirty="0"/>
              <a:t>Drag picture to placeholder or click icon to add</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49" y="2040568"/>
            <a:ext cx="1727200" cy="451342"/>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38" y="2040568"/>
            <a:ext cx="1727200" cy="451342"/>
          </a:xfrm>
          <a:prstGeom prst="rect">
            <a:avLst/>
          </a:prstGeo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Device layout 2: two columns</a:t>
            </a:r>
          </a:p>
        </p:txBody>
      </p:sp>
      <p:sp>
        <p:nvSpPr>
          <p:cNvPr id="17" name="Text Box 3">
            <a:extLst>
              <a:ext uri="{FF2B5EF4-FFF2-40B4-BE49-F238E27FC236}">
                <a16:creationId xmlns:a16="http://schemas.microsoft.com/office/drawing/2014/main" id="{E9958694-2D93-5A49-BF9C-C2FD1753BAA3}"/>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463277" y="2501585"/>
            <a:ext cx="1727200" cy="1985855"/>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433365" y="2501585"/>
            <a:ext cx="1727200" cy="1985855"/>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85303834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53" y="496641"/>
            <a:ext cx="11087895" cy="6497884"/>
          </a:xfrm>
          <a:prstGeom prst="rect">
            <a:avLst/>
          </a:prstGeom>
        </p:spPr>
      </p:pic>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3559515"/>
            <a:ext cx="7832726" cy="553998"/>
          </a:xfrm>
          <a:prstGeom prst="rect">
            <a:avLst/>
          </a:prstGeom>
        </p:spPr>
        <p:txBody>
          <a:bodyPr anchor="ctr" anchorCtr="0"/>
          <a:lstStyle>
            <a:lvl1pPr algn="ctr">
              <a:defRPr>
                <a:solidFill>
                  <a:srgbClr val="000000"/>
                </a:solidFill>
              </a:defRPr>
            </a:lvl1pPr>
          </a:lstStyle>
          <a:p>
            <a:r>
              <a:rPr lang="en-US" dirty="0"/>
              <a:t>Drag picture to placeholder or click icon to add</a:t>
            </a:r>
          </a:p>
        </p:txBody>
      </p:sp>
      <p:sp>
        <p:nvSpPr>
          <p:cNvPr id="12" name="Text Box 3">
            <a:extLst>
              <a:ext uri="{FF2B5EF4-FFF2-40B4-BE49-F238E27FC236}">
                <a16:creationId xmlns:a16="http://schemas.microsoft.com/office/drawing/2014/main" id="{A8F5F40B-56C9-1D43-9521-8583515F1C5D}"/>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4094364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1989614"/>
            <a:ext cx="3690933" cy="3605213"/>
          </a:xfrm>
          <a:prstGeom prst="rect">
            <a:avLst/>
          </a:prstGeom>
        </p:spPr>
        <p:txBody>
          <a:bodyPr anchor="ctr">
            <a:noAutofit/>
          </a:bodyPr>
          <a:lstStyle>
            <a:lvl1pPr marL="0" indent="0" algn="ctr">
              <a:buNone/>
              <a:defRPr sz="2400">
                <a:solidFill>
                  <a:srgbClr val="000000"/>
                </a:solidFill>
              </a:defRPr>
            </a:lvl1pPr>
          </a:lstStyle>
          <a:p>
            <a:r>
              <a:rPr lang="en-US" dirty="0"/>
              <a:t>Click icon to add chart</a:t>
            </a:r>
          </a:p>
        </p:txBody>
      </p:sp>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Chart examples</a:t>
            </a:r>
          </a:p>
        </p:txBody>
      </p:sp>
      <p:sp>
        <p:nvSpPr>
          <p:cNvPr id="9" name="Text Placeholder 4"/>
          <p:cNvSpPr>
            <a:spLocks noGrp="1"/>
          </p:cNvSpPr>
          <p:nvPr>
            <p:ph type="body" sz="quarter" idx="12" hasCustomPrompt="1"/>
          </p:nvPr>
        </p:nvSpPr>
        <p:spPr>
          <a:xfrm>
            <a:off x="465135" y="5973763"/>
            <a:ext cx="3690937" cy="307777"/>
          </a:xfrm>
          <a:prstGeom prst="rect">
            <a:avLst/>
          </a:prstGeom>
        </p:spPr>
        <p:txBody>
          <a:bodyPr lIns="0" tIns="0" rIns="0" bIns="0"/>
          <a:lstStyle>
            <a:lvl1pPr marL="0" indent="0">
              <a:lnSpc>
                <a:spcPts val="1200"/>
              </a:lnSpc>
              <a:spcBef>
                <a:spcPts val="900"/>
              </a:spcBef>
              <a:buFont typeface="Arial" panose="020B0604020202020204" pitchFamily="34" charset="0"/>
              <a:buNone/>
              <a:defRPr sz="1000" b="0" i="0" spc="0">
                <a:solidFill>
                  <a:srgbClr val="000000"/>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38" y="5973763"/>
            <a:ext cx="3679825" cy="307777"/>
          </a:xfrm>
          <a:prstGeom prst="rect">
            <a:avLst/>
          </a:prstGeom>
        </p:spPr>
        <p:txBody>
          <a:bodyPr vert="horz" wrap="square" lIns="0" tIns="0" rIns="0" bIns="0" rtlCol="0">
            <a:spAutoFit/>
          </a:bodyPr>
          <a:lstStyle>
            <a:lvl1pPr>
              <a:tabLst/>
              <a:defRPr lang="en-US" sz="1000" b="0" i="0" spc="0" dirty="0" smtClean="0">
                <a:solidFill>
                  <a:srgbClr val="000000"/>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1989614"/>
            <a:ext cx="3679825" cy="3605213"/>
          </a:xfrm>
          <a:prstGeom prst="rect">
            <a:avLst/>
          </a:prstGeom>
        </p:spPr>
        <p:txBody>
          <a:bodyPr anchor="ctr">
            <a:noAutofit/>
          </a:bodyPr>
          <a:lstStyle>
            <a:lvl1pPr marL="0" indent="0" algn="ctr">
              <a:buNone/>
              <a:defRPr sz="2400">
                <a:solidFill>
                  <a:srgbClr val="000000"/>
                </a:solidFill>
              </a:defRPr>
            </a:lvl1pPr>
          </a:lstStyle>
          <a:p>
            <a:r>
              <a:rPr lang="en-US" dirty="0"/>
              <a:t>Click icon to add chart</a:t>
            </a:r>
          </a:p>
        </p:txBody>
      </p:sp>
      <p:sp>
        <p:nvSpPr>
          <p:cNvPr id="21" name="Chart Placeholder 6"/>
          <p:cNvSpPr>
            <a:spLocks noGrp="1"/>
          </p:cNvSpPr>
          <p:nvPr>
            <p:ph type="chart" sz="quarter" idx="23"/>
          </p:nvPr>
        </p:nvSpPr>
        <p:spPr>
          <a:xfrm>
            <a:off x="8302624" y="1989614"/>
            <a:ext cx="3695701" cy="3605213"/>
          </a:xfrm>
          <a:prstGeom prst="rect">
            <a:avLst/>
          </a:prstGeom>
        </p:spPr>
        <p:txBody>
          <a:bodyPr anchor="ctr">
            <a:noAutofit/>
          </a:bodyPr>
          <a:lstStyle>
            <a:lvl1pPr marL="0" indent="0" algn="ctr">
              <a:buNone/>
              <a:defRPr sz="2400">
                <a:solidFill>
                  <a:srgbClr val="000000"/>
                </a:solidFill>
              </a:defRPr>
            </a:lvl1pPr>
          </a:lstStyle>
          <a:p>
            <a:r>
              <a:rPr lang="en-US" dirty="0"/>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4" y="5783263"/>
            <a:ext cx="3702053" cy="246221"/>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49" y="5783263"/>
            <a:ext cx="3702053" cy="246221"/>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4" y="5783263"/>
            <a:ext cx="3702053" cy="246221"/>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4" y="5973763"/>
            <a:ext cx="3679825" cy="307777"/>
          </a:xfrm>
          <a:prstGeom prst="rect">
            <a:avLst/>
          </a:prstGeom>
        </p:spPr>
        <p:txBody>
          <a:bodyPr vert="horz" wrap="square" lIns="0" tIns="0" rIns="0" bIns="0" rtlCol="0">
            <a:spAutoFit/>
          </a:bodyPr>
          <a:lstStyle>
            <a:lvl1pPr>
              <a:tabLst/>
              <a:defRPr lang="en-US" sz="1000" b="0" i="0" spc="0" dirty="0" smtClean="0">
                <a:solidFill>
                  <a:srgbClr val="000000"/>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9" name="Text Box 3">
            <a:extLst>
              <a:ext uri="{FF2B5EF4-FFF2-40B4-BE49-F238E27FC236}">
                <a16:creationId xmlns:a16="http://schemas.microsoft.com/office/drawing/2014/main" id="{DD3304D6-24AF-6742-A22C-8D78DC39B073}"/>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334531664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29" y="483228"/>
            <a:ext cx="1362456" cy="194066"/>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37277" y="2582862"/>
            <a:ext cx="9823498" cy="1828800"/>
          </a:xfrm>
          <a:prstGeom prst="rect">
            <a:avLst/>
          </a:prstGeom>
          <a:noFill/>
        </p:spPr>
        <p:txBody>
          <a:bodyPr lIns="0" tIns="0" rIns="0" bIns="182880" anchor="b" anchorCtr="0"/>
          <a:lstStyle>
            <a:lvl1pPr>
              <a:defRPr sz="4800" strike="noStrike" spc="-50" baseline="0">
                <a:solidFill>
                  <a:schemeClr val="bg2"/>
                </a:solidFill>
              </a:defRPr>
            </a:lvl1pPr>
          </a:lstStyle>
          <a:p>
            <a:r>
              <a:rPr lang="en-US"/>
              <a:t>Azure presentation title </a:t>
            </a:r>
            <a:br>
              <a:rPr lang="en-US"/>
            </a:br>
            <a:r>
              <a:rPr lang="en-US"/>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51338" y="4436713"/>
            <a:ext cx="9795376" cy="738664"/>
          </a:xfrm>
          <a:prstGeom prst="rect">
            <a:avLst/>
          </a:prstGeom>
        </p:spPr>
        <p:txBody>
          <a:bodyPr/>
          <a:lstStyle>
            <a:lvl1pPr>
              <a:defRPr sz="1800">
                <a:solidFill>
                  <a:schemeClr val="bg2"/>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Tree>
    <p:extLst>
      <p:ext uri="{BB962C8B-B14F-4D97-AF65-F5344CB8AC3E}">
        <p14:creationId xmlns:p14="http://schemas.microsoft.com/office/powerpoint/2010/main" val="54886129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Table styling</a:t>
            </a:r>
          </a:p>
        </p:txBody>
      </p:sp>
      <p:sp>
        <p:nvSpPr>
          <p:cNvPr id="4" name="Table Placeholder 3"/>
          <p:cNvSpPr>
            <a:spLocks noGrp="1"/>
          </p:cNvSpPr>
          <p:nvPr>
            <p:ph type="tbl" sz="quarter" idx="10"/>
          </p:nvPr>
        </p:nvSpPr>
        <p:spPr>
          <a:xfrm>
            <a:off x="465138" y="2201862"/>
            <a:ext cx="11533187" cy="4159883"/>
          </a:xfrm>
          <a:prstGeom prst="rect">
            <a:avLst/>
          </a:prstGeom>
        </p:spPr>
        <p:txBody>
          <a:bodyPr anchor="ctr" anchorCtr="0"/>
          <a:lstStyle>
            <a:lvl1pPr algn="ctr">
              <a:defRPr/>
            </a:lvl1pPr>
          </a:lstStyle>
          <a:p>
            <a:r>
              <a:rPr lang="en-US" dirty="0"/>
              <a:t>Click icon to add table</a:t>
            </a:r>
          </a:p>
        </p:txBody>
      </p:sp>
      <p:sp>
        <p:nvSpPr>
          <p:cNvPr id="10" name="Text Box 3">
            <a:extLst>
              <a:ext uri="{FF2B5EF4-FFF2-40B4-BE49-F238E27FC236}">
                <a16:creationId xmlns:a16="http://schemas.microsoft.com/office/drawing/2014/main" id="{AD9F5927-827C-2E4D-8781-07CF39C27494}"/>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2764159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8" y="1882011"/>
            <a:ext cx="7604125" cy="1502728"/>
          </a:xfrm>
          <a:prstGeom prst="rect">
            <a:avLst/>
          </a:prstGeom>
          <a:noFill/>
        </p:spPr>
        <p:txBody>
          <a:bodyPr lIns="0" tIns="0" rIns="0" bIns="0" anchor="t" anchorCtr="0"/>
          <a:lstStyle>
            <a:lvl1pPr>
              <a:lnSpc>
                <a:spcPct val="100000"/>
              </a:lnSpc>
              <a:spcAft>
                <a:spcPts val="1300"/>
              </a:spcAft>
              <a:defRPr sz="2600" spc="-50"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277" y="448056"/>
            <a:ext cx="1362456" cy="194066"/>
          </a:xfrm>
          <a:prstGeom prst="rect">
            <a:avLst/>
          </a:prstGeom>
        </p:spPr>
      </p:pic>
      <p:sp>
        <p:nvSpPr>
          <p:cNvPr id="6" name="Text Box 3">
            <a:extLst>
              <a:ext uri="{FF2B5EF4-FFF2-40B4-BE49-F238E27FC236}">
                <a16:creationId xmlns:a16="http://schemas.microsoft.com/office/drawing/2014/main" id="{4071864E-755E-AD40-A80D-10E454980F16}"/>
              </a:ext>
            </a:extLst>
          </p:cNvPr>
          <p:cNvSpPr txBox="1">
            <a:spLocks noChangeArrowheads="1"/>
          </p:cNvSpPr>
          <p:nvPr userDrawn="1"/>
        </p:nvSpPr>
        <p:spPr bwMode="blackWhite">
          <a:xfrm>
            <a:off x="463277" y="6579623"/>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853844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oftware code slide">
    <p:bg>
      <p:bgPr>
        <a:solidFill>
          <a:schemeClr val="bg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CEE2ED2-76B4-9F41-8074-736FC3EE60AE}"/>
              </a:ext>
            </a:extLst>
          </p:cNvPr>
          <p:cNvSpPr>
            <a:spLocks noGrp="1"/>
          </p:cNvSpPr>
          <p:nvPr>
            <p:ph type="title" hasCustomPrompt="1"/>
          </p:nvPr>
        </p:nvSpPr>
        <p:spPr>
          <a:xfrm>
            <a:off x="465138" y="567457"/>
            <a:ext cx="11530584" cy="830020"/>
          </a:xfrm>
          <a:prstGeom prst="rect">
            <a:avLst/>
          </a:prstGeom>
        </p:spPr>
        <p:txBody>
          <a:bodyPr vert="horz" wrap="square" lIns="0" tIns="91440" rIns="146304" bIns="91440" rtlCol="0" anchor="t">
            <a:noAutofit/>
          </a:bodyPr>
          <a:lstStyle/>
          <a:p>
            <a:r>
              <a:rPr lang="en-US"/>
              <a:t>Software code slide</a:t>
            </a:r>
          </a:p>
        </p:txBody>
      </p:sp>
    </p:spTree>
    <p:extLst>
      <p:ext uri="{BB962C8B-B14F-4D97-AF65-F5344CB8AC3E}">
        <p14:creationId xmlns:p14="http://schemas.microsoft.com/office/powerpoint/2010/main" val="15073064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Connection event illustration dark">
            <a:extLst>
              <a:ext uri="{FF2B5EF4-FFF2-40B4-BE49-F238E27FC236}">
                <a16:creationId xmlns:a16="http://schemas.microsoft.com/office/drawing/2014/main" id="{9489D3FF-C884-41DC-A4D2-8F11F22CD645}"/>
              </a:ext>
            </a:extLst>
          </p:cNvPr>
          <p:cNvPicPr>
            <a:picLocks noChangeAspect="1"/>
          </p:cNvPicPr>
          <p:nvPr userDrawn="1"/>
        </p:nvPicPr>
        <p:blipFill>
          <a:blip r:embed="rId2"/>
          <a:stretch>
            <a:fillRect/>
          </a:stretch>
        </p:blipFill>
        <p:spPr bwMode="ltGray">
          <a:xfrm>
            <a:off x="0" y="0"/>
            <a:ext cx="12436475" cy="6994525"/>
          </a:xfrm>
          <a:prstGeom prst="rect">
            <a:avLst/>
          </a:prstGeom>
        </p:spPr>
      </p:pic>
      <p:pic>
        <p:nvPicPr>
          <p:cNvPr id="3" name="MS logo white - EMF" descr="Microsoft logo white text version">
            <a:extLst>
              <a:ext uri="{FF2B5EF4-FFF2-40B4-BE49-F238E27FC236}">
                <a16:creationId xmlns:a16="http://schemas.microsoft.com/office/drawing/2014/main" id="{A0263815-BFDD-470B-8D0A-54991A418EAA}"/>
              </a:ext>
            </a:extLst>
          </p:cNvPr>
          <p:cNvPicPr>
            <a:picLocks noChangeAspect="1"/>
          </p:cNvPicPr>
          <p:nvPr userDrawn="1"/>
        </p:nvPicPr>
        <p:blipFill>
          <a:blip r:embed="rId3"/>
          <a:stretch>
            <a:fillRect/>
          </a:stretch>
        </p:blipFill>
        <p:spPr bwMode="black">
          <a:xfrm>
            <a:off x="595915" y="597450"/>
            <a:ext cx="1393641" cy="29843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C555B86-B744-448C-A004-EEB4516C68A9}"/>
              </a:ext>
            </a:extLst>
          </p:cNvPr>
          <p:cNvPicPr>
            <a:picLocks noChangeAspect="1"/>
          </p:cNvPicPr>
          <p:nvPr userDrawn="1"/>
        </p:nvPicPr>
        <p:blipFill>
          <a:blip r:embed="rId4"/>
          <a:stretch>
            <a:fillRect/>
          </a:stretch>
        </p:blipFill>
        <p:spPr bwMode="black">
          <a:xfrm>
            <a:off x="254751" y="2796963"/>
            <a:ext cx="2903923" cy="1706667"/>
          </a:xfrm>
          <a:prstGeom prst="rect">
            <a:avLst/>
          </a:prstGeom>
        </p:spPr>
      </p:pic>
    </p:spTree>
    <p:extLst>
      <p:ext uri="{BB962C8B-B14F-4D97-AF65-F5344CB8AC3E}">
        <p14:creationId xmlns:p14="http://schemas.microsoft.com/office/powerpoint/2010/main" val="4196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1712384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2" name="Picture 1" descr="Connection event illustration dark">
            <a:extLst>
              <a:ext uri="{FF2B5EF4-FFF2-40B4-BE49-F238E27FC236}">
                <a16:creationId xmlns:a16="http://schemas.microsoft.com/office/drawing/2014/main" id="{70B020DF-A712-4578-AD3B-F2B7975B20EE}"/>
              </a:ext>
            </a:extLst>
          </p:cNvPr>
          <p:cNvPicPr>
            <a:picLocks noChangeAspect="1"/>
          </p:cNvPicPr>
          <p:nvPr userDrawn="1"/>
        </p:nvPicPr>
        <p:blipFill>
          <a:blip r:embed="rId2"/>
          <a:stretch>
            <a:fillRect/>
          </a:stretch>
        </p:blipFill>
        <p:spPr bwMode="ltGray">
          <a:xfrm>
            <a:off x="0" y="0"/>
            <a:ext cx="12436475" cy="6994525"/>
          </a:xfrm>
          <a:prstGeom prst="rect">
            <a:avLst/>
          </a:prstGeom>
        </p:spPr>
      </p:pic>
      <p:sp>
        <p:nvSpPr>
          <p:cNvPr id="9" name="Title 1"/>
          <p:cNvSpPr>
            <a:spLocks noGrp="1"/>
          </p:cNvSpPr>
          <p:nvPr>
            <p:ph type="title" hasCustomPrompt="1"/>
          </p:nvPr>
        </p:nvSpPr>
        <p:spPr bwMode="auto">
          <a:xfrm>
            <a:off x="595915" y="3497262"/>
            <a:ext cx="8021526" cy="565027"/>
          </a:xfrm>
          <a:noFill/>
        </p:spPr>
        <p:txBody>
          <a:bodyPr wrap="square" lIns="0" tIns="0" rIns="0" bIns="0" anchor="b" anchorCtr="0">
            <a:spAutoFit/>
          </a:bodyPr>
          <a:lstStyle>
            <a:lvl1pPr>
              <a:defRPr sz="3672" spc="-51" baseline="0">
                <a:solidFill>
                  <a:srgbClr val="FFFF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bwMode="auto">
          <a:xfrm>
            <a:off x="595915" y="4499446"/>
            <a:ext cx="8021526" cy="345294"/>
          </a:xfrm>
          <a:noFill/>
        </p:spPr>
        <p:txBody>
          <a:bodyPr wrap="square" lIns="0" tIns="0" rIns="0" bIns="0">
            <a:spAutoFit/>
          </a:bodyPr>
          <a:lstStyle>
            <a:lvl1pPr marL="0" indent="0">
              <a:spcBef>
                <a:spcPts val="0"/>
              </a:spcBef>
              <a:buNone/>
              <a:defRPr sz="2244" spc="0" baseline="0">
                <a:solidFill>
                  <a:srgbClr val="FFFFFF"/>
                </a:solidFill>
                <a:latin typeface="+mn-lt"/>
                <a:cs typeface="Segoe UI" panose="020B0502040204020203" pitchFamily="34" charset="0"/>
              </a:defRPr>
            </a:lvl1pPr>
          </a:lstStyle>
          <a:p>
            <a:pPr lvl="0"/>
            <a:r>
              <a:rPr lang="en-US"/>
              <a:t>Speaker name or subtitle text</a:t>
            </a:r>
          </a:p>
        </p:txBody>
      </p:sp>
      <p:pic>
        <p:nvPicPr>
          <p:cNvPr id="10" name="MS logo white - EMF" descr="Microsoft logo white text version">
            <a:extLst>
              <a:ext uri="{FF2B5EF4-FFF2-40B4-BE49-F238E27FC236}">
                <a16:creationId xmlns:a16="http://schemas.microsoft.com/office/drawing/2014/main" id="{B4AFEFEA-501F-45C2-A9A4-8F69A9370F5E}"/>
              </a:ext>
            </a:extLst>
          </p:cNvPr>
          <p:cNvPicPr>
            <a:picLocks noChangeAspect="1"/>
          </p:cNvPicPr>
          <p:nvPr userDrawn="1"/>
        </p:nvPicPr>
        <p:blipFill>
          <a:blip r:embed="rId3"/>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21529883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26078427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8149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9715163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7835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83EBA8-9428-5042-A6AB-BA1563CB95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pic>
        <p:nvPicPr>
          <p:cNvPr id="5" name="Picture 4">
            <a:extLst>
              <a:ext uri="{FF2B5EF4-FFF2-40B4-BE49-F238E27FC236}">
                <a16:creationId xmlns:a16="http://schemas.microsoft.com/office/drawing/2014/main" id="{B0419340-DB0C-B34E-84FE-2AA1A19A58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75074" y="0"/>
            <a:ext cx="6093577" cy="6994525"/>
          </a:xfrm>
          <a:prstGeom prst="rect">
            <a:avLst/>
          </a:prstGeom>
        </p:spPr>
      </p:pic>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Tree>
    <p:extLst>
      <p:ext uri="{BB962C8B-B14F-4D97-AF65-F5344CB8AC3E}">
        <p14:creationId xmlns:p14="http://schemas.microsoft.com/office/powerpoint/2010/main" val="384216182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47681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825354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2A8B3ECF-E4A4-4BBE-8FC7-9B89BFA966A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4311180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3467260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213E2564-B248-4307-9647-3860A1D1F957}"/>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0547626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61522532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23680381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72"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05839665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EE0325E-4E70-4338-BF4C-7AFCB34D0965}"/>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5656041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AACE723B-35DC-425C-8962-F4599190EE4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64039521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64BDF03-4137-9B4F-811A-B300BDF9B2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2523" y="210208"/>
            <a:ext cx="5695363" cy="6537434"/>
          </a:xfrm>
          <a:prstGeom prst="rect">
            <a:avLst/>
          </a:prstGeom>
        </p:spPr>
      </p:pic>
    </p:spTree>
    <p:extLst>
      <p:ext uri="{BB962C8B-B14F-4D97-AF65-F5344CB8AC3E}">
        <p14:creationId xmlns:p14="http://schemas.microsoft.com/office/powerpoint/2010/main" val="34029454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A39C78D3-0313-4B8D-88E0-883765889810}"/>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0848273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282513"/>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99380397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850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F8455F91-F643-4C10-B5F5-E0C9FA397E4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401546071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5"/>
            <a:ext cx="3245833" cy="565091"/>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441841" y="2355794"/>
            <a:ext cx="7400340" cy="439479"/>
          </a:xfrm>
        </p:spPr>
        <p:txBody>
          <a:bodyPr anchor="t"/>
          <a:lstStyle>
            <a:lvl1pPr marL="0" indent="0">
              <a:spcAft>
                <a:spcPts val="816"/>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1"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4020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88365994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D83B0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679679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214686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3299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2462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0704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pic>
        <p:nvPicPr>
          <p:cNvPr id="8" name="Picture 7">
            <a:extLst>
              <a:ext uri="{FF2B5EF4-FFF2-40B4-BE49-F238E27FC236}">
                <a16:creationId xmlns:a16="http://schemas.microsoft.com/office/drawing/2014/main" id="{67DB9C92-5B22-1645-98AA-DEA153351D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74421" y="327991"/>
            <a:ext cx="5522090" cy="6338542"/>
          </a:xfrm>
          <a:prstGeom prst="rect">
            <a:avLst/>
          </a:prstGeom>
        </p:spPr>
      </p:pic>
    </p:spTree>
    <p:extLst>
      <p:ext uri="{BB962C8B-B14F-4D97-AF65-F5344CB8AC3E}">
        <p14:creationId xmlns:p14="http://schemas.microsoft.com/office/powerpoint/2010/main" val="382068001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solidFill>
                  <a:schemeClr val="tx1"/>
                </a:soli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solidFill>
                  <a:schemeClr val="tx1"/>
                </a:solidFill>
                <a:latin typeface="Consolas" panose="020B0609020204030204" pitchFamily="49" charset="0"/>
                <a:cs typeface="Consolas" panose="020B0609020204030204" pitchFamily="49" charset="0"/>
              </a:defRPr>
            </a:lvl1pPr>
            <a:lvl2pPr marL="353449" indent="0">
              <a:buNone/>
              <a:defRPr sz="2448">
                <a:solidFill>
                  <a:schemeClr val="tx1"/>
                </a:solidFill>
                <a:latin typeface="Consolas" panose="020B0609020204030204" pitchFamily="49" charset="0"/>
                <a:cs typeface="Consolas" panose="020B0609020204030204" pitchFamily="49" charset="0"/>
              </a:defRPr>
            </a:lvl2pPr>
            <a:lvl3pPr marL="596241" indent="0">
              <a:buNone/>
              <a:defRPr sz="2040">
                <a:solidFill>
                  <a:schemeClr val="tx1"/>
                </a:solidFill>
                <a:latin typeface="Consolas" panose="020B0609020204030204" pitchFamily="49" charset="0"/>
                <a:cs typeface="Consolas" panose="020B0609020204030204" pitchFamily="49" charset="0"/>
              </a:defRPr>
            </a:lvl3pPr>
            <a:lvl4pPr marL="830773" indent="0">
              <a:buNone/>
              <a:defRPr sz="1836">
                <a:solidFill>
                  <a:schemeClr val="tx1"/>
                </a:solidFill>
                <a:latin typeface="Consolas" panose="020B0609020204030204" pitchFamily="49" charset="0"/>
                <a:cs typeface="Consolas" panose="020B0609020204030204" pitchFamily="49" charset="0"/>
              </a:defRPr>
            </a:lvl4pPr>
            <a:lvl5pPr marL="1071912" indent="0">
              <a:buNone/>
              <a:defRPr sz="1836">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72168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dirty="0">
                <a:solidFill>
                  <a:schemeClr val="tx1"/>
                </a:soli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67691AE2-EB2F-4DC7-AF3E-3DBF63743870}"/>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34819325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solidFill>
                  <a:schemeClr val="tx1"/>
                </a:solidFill>
                <a:latin typeface="+mn-lt"/>
              </a:defRPr>
            </a:lvl1pPr>
            <a:lvl2pPr>
              <a:defRPr sz="2856">
                <a:solidFill>
                  <a:schemeClr val="tx1"/>
                </a:solidFill>
                <a:latin typeface="+mn-lt"/>
              </a:defRPr>
            </a:lvl2pPr>
            <a:lvl3pPr>
              <a:defRPr sz="2448">
                <a:solidFill>
                  <a:schemeClr val="tx1"/>
                </a:solidFill>
                <a:latin typeface="+mn-lt"/>
              </a:defRPr>
            </a:lvl3pPr>
            <a:lvl4pPr>
              <a:defRPr sz="2040">
                <a:solidFill>
                  <a:schemeClr val="tx1"/>
                </a:solidFill>
                <a:latin typeface="+mn-lt"/>
              </a:defRPr>
            </a:lvl4pPr>
            <a:lvl5pPr>
              <a:defRPr sz="1836">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07290197"/>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1192213"/>
            <a:ext cx="3690937" cy="917575"/>
          </a:xfrm>
          <a:prstGeom prst="rect">
            <a:avLst/>
          </a:prstGeom>
        </p:spPr>
        <p:txBody>
          <a:bodyPr lIns="0" tIns="0" rIns="0" bIns="0"/>
          <a:lstStyle>
            <a:lvl1pPr>
              <a:defRPr sz="1800"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354764" y="1192213"/>
            <a:ext cx="558414" cy="3862387"/>
          </a:xfrm>
          <a:prstGeom prst="rect">
            <a:avLst/>
          </a:prstGeom>
        </p:spPr>
        <p:txBody>
          <a:bodyPr wrap="square" lIns="0" tIns="0" rIns="0" bIns="0">
            <a:noAutofit/>
          </a:bodyPr>
          <a:lstStyle>
            <a:lvl1pPr marL="0" indent="0" defTabSz="517525">
              <a:spcAft>
                <a:spcPts val="500"/>
              </a:spcAft>
              <a:buNone/>
              <a:defRPr sz="1800" spc="0" baseline="0">
                <a:solidFill>
                  <a:schemeClr val="tx2"/>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a:t>
            </a:r>
            <a:br>
              <a:rPr lang="en-US"/>
            </a:br>
            <a:r>
              <a:rPr lang="en-US"/>
              <a:t>##</a:t>
            </a:r>
            <a:br>
              <a:rPr lang="en-US"/>
            </a:br>
            <a:r>
              <a:rPr lang="en-US"/>
              <a:t>##</a:t>
            </a:r>
            <a:br>
              <a:rPr lang="en-US"/>
            </a:br>
            <a:r>
              <a:rPr lang="en-US"/>
              <a:t>##</a:t>
            </a:r>
            <a:br>
              <a:rPr lang="en-US"/>
            </a:br>
            <a:r>
              <a:rPr lang="en-US"/>
              <a:t>##</a:t>
            </a:r>
          </a:p>
        </p:txBody>
      </p:sp>
      <p:sp>
        <p:nvSpPr>
          <p:cNvPr id="11" name="Text Placeholder 3">
            <a:extLst>
              <a:ext uri="{FF2B5EF4-FFF2-40B4-BE49-F238E27FC236}">
                <a16:creationId xmlns:a16="http://schemas.microsoft.com/office/drawing/2014/main" id="{FF941B29-79EC-DD49-A767-757BAE16FCDB}"/>
              </a:ext>
            </a:extLst>
          </p:cNvPr>
          <p:cNvSpPr>
            <a:spLocks noGrp="1"/>
          </p:cNvSpPr>
          <p:nvPr>
            <p:ph type="body" sz="quarter" idx="11" hasCustomPrompt="1"/>
          </p:nvPr>
        </p:nvSpPr>
        <p:spPr>
          <a:xfrm>
            <a:off x="6913178" y="1192212"/>
            <a:ext cx="3356359" cy="3862387"/>
          </a:xfrm>
          <a:prstGeom prst="rect">
            <a:avLst/>
          </a:prstGeom>
        </p:spPr>
        <p:txBody>
          <a:bodyPr wrap="square" lIns="0" tIns="0" rIns="0" bIns="0">
            <a:noAutofit/>
          </a:bodyPr>
          <a:lstStyle>
            <a:lvl1pPr marL="0" indent="0" defTabSz="517525">
              <a:spcAft>
                <a:spcPts val="500"/>
              </a:spcAft>
              <a:buNone/>
              <a:defRPr sz="1800" spc="0" baseline="0">
                <a:solidFill>
                  <a:srgbClr val="000000"/>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Section Title</a:t>
            </a:r>
            <a:br>
              <a:rPr lang="en-US"/>
            </a:br>
            <a:r>
              <a:rPr lang="en-US"/>
              <a:t>Section Title</a:t>
            </a:r>
            <a:br>
              <a:rPr lang="en-US"/>
            </a:br>
            <a:r>
              <a:rPr lang="en-US"/>
              <a:t>Section Title</a:t>
            </a:r>
            <a:br>
              <a:rPr lang="en-US"/>
            </a:br>
            <a:r>
              <a:rPr lang="en-US"/>
              <a:t>Section Title</a:t>
            </a:r>
            <a:br>
              <a:rPr lang="en-US"/>
            </a:br>
            <a:r>
              <a:rPr lang="en-US"/>
              <a:t>Section Title</a:t>
            </a:r>
          </a:p>
        </p:txBody>
      </p:sp>
      <p:sp>
        <p:nvSpPr>
          <p:cNvPr id="16" name="Text Box 3">
            <a:extLst>
              <a:ext uri="{FF2B5EF4-FFF2-40B4-BE49-F238E27FC236}">
                <a16:creationId xmlns:a16="http://schemas.microsoft.com/office/drawing/2014/main" id="{A2F7DAD6-99FA-B74A-87E5-BFA3CB237070}"/>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195763586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bg1"/>
        </a:solidFill>
        <a:effectLst/>
      </p:bgPr>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65138" y="960438"/>
            <a:ext cx="7604124" cy="3629025"/>
          </a:xfrm>
          <a:prstGeom prst="rect">
            <a:avLst/>
          </a:prstGeom>
          <a:noFill/>
        </p:spPr>
        <p:txBody>
          <a:bodyPr vert="horz" wrap="square" lIns="0" tIns="0" rIns="0" bIns="0" rtlCol="0" anchor="t" anchorCtr="0">
            <a:noAutofit/>
          </a:bodyPr>
          <a:lstStyle>
            <a:lvl1pPr>
              <a:defRPr lang="en-US" sz="4800" spc="-50" baseline="0" dirty="0">
                <a:solidFill>
                  <a:srgbClr val="000000"/>
                </a:solidFill>
              </a:defRPr>
            </a:lvl1pPr>
          </a:lstStyle>
          <a:p>
            <a:pPr marL="0" lvl="0">
              <a:lnSpc>
                <a:spcPts val="5600"/>
              </a:lnSpc>
            </a:pPr>
            <a:r>
              <a:rPr lang="en-US"/>
              <a:t>Section title</a:t>
            </a:r>
          </a:p>
        </p:txBody>
      </p:sp>
    </p:spTree>
    <p:extLst>
      <p:ext uri="{BB962C8B-B14F-4D97-AF65-F5344CB8AC3E}">
        <p14:creationId xmlns:p14="http://schemas.microsoft.com/office/powerpoint/2010/main" val="233301672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Heading Segoe UI </a:t>
            </a:r>
            <a:r>
              <a:rPr lang="en-US" err="1"/>
              <a:t>Semibold</a:t>
            </a:r>
            <a:r>
              <a:rPr lang="en-US"/>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65138" y="1960860"/>
            <a:ext cx="9572625" cy="3385542"/>
          </a:xfrm>
          <a:prstGeom prst="rect">
            <a:avLst/>
          </a:prstGeom>
        </p:spPr>
        <p:txBody>
          <a:bodyPr wrap="square" lIns="0" tIns="0" rIns="0" bIns="0">
            <a:spAutoFit/>
          </a:bodyPr>
          <a:lstStyle>
            <a:lvl1pPr marL="342900" marR="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lang="en-US" sz="2000" kern="1200" spc="0" baseline="0" dirty="0">
                <a:solidFill>
                  <a:srgbClr val="000000"/>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42900" marR="0" lvl="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42900" marR="0" lvl="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289081672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61079"/>
            <a:ext cx="11533187" cy="307777"/>
          </a:xfrm>
          <a:prstGeom prst="rect">
            <a:avLst/>
          </a:prstGeom>
        </p:spPr>
        <p:txBody>
          <a:bodyPr wrap="square" lIns="0" tIns="0" rIns="0" bIns="0">
            <a:spAutoFit/>
          </a:bodyPr>
          <a:lstStyle>
            <a:lvl1pPr marL="0" indent="0">
              <a:lnSpc>
                <a:spcPts val="2400"/>
              </a:lnSpc>
              <a:buNone/>
              <a:defRPr sz="2000" b="0" i="0" spc="0">
                <a:solidFill>
                  <a:srgbClr val="000000"/>
                </a:solidFill>
                <a:latin typeface="+mj-lt"/>
              </a:defRPr>
            </a:lvl1pPr>
            <a:lvl2pPr marL="0" indent="0">
              <a:lnSpc>
                <a:spcPts val="2400"/>
              </a:lnSpc>
              <a:buNone/>
              <a:defRPr spc="0">
                <a:solidFill>
                  <a:srgbClr val="000000"/>
                </a:solidFill>
                <a:latin typeface="+mn-lt"/>
              </a:defRPr>
            </a:lvl2pPr>
            <a:lvl3pPr marL="457200" indent="0">
              <a:buNone/>
              <a:defRPr/>
            </a:lvl3pPr>
            <a:lvl4pPr marL="685800" indent="0">
              <a:buNone/>
              <a:defRPr/>
            </a:lvl4pPr>
            <a:lvl5pPr marL="914400" indent="0">
              <a:buNone/>
              <a:defRPr/>
            </a:lvl5pPr>
          </a:lstStyle>
          <a:p>
            <a:pPr lvl="1"/>
            <a:r>
              <a:rPr lang="en-US"/>
              <a:t>Large: subhead Segoe UI Regular 20/24</a:t>
            </a:r>
          </a:p>
        </p:txBody>
      </p:sp>
      <p:sp>
        <p:nvSpPr>
          <p:cNvPr id="5" name="Text Placeholder 4"/>
          <p:cNvSpPr>
            <a:spLocks noGrp="1"/>
          </p:cNvSpPr>
          <p:nvPr>
            <p:ph type="body" sz="quarter" idx="11" hasCustomPrompt="1"/>
          </p:nvPr>
        </p:nvSpPr>
        <p:spPr>
          <a:xfrm>
            <a:off x="465138" y="3075739"/>
            <a:ext cx="11533187" cy="220510"/>
          </a:xfrm>
          <a:prstGeom prst="rect">
            <a:avLst/>
          </a:prstGeom>
        </p:spPr>
        <p:txBody>
          <a:bodyPr lIns="0" tIns="0" rIns="0" bIns="0"/>
          <a:lstStyle>
            <a:lvl1pPr marL="0" indent="0">
              <a:lnSpc>
                <a:spcPts val="1800"/>
              </a:lnSpc>
              <a:spcBef>
                <a:spcPts val="0"/>
              </a:spcBef>
              <a:buNone/>
              <a:defRPr sz="1400" b="0" spc="0">
                <a:solidFill>
                  <a:schemeClr val="tx2"/>
                </a:solidFill>
                <a:latin typeface="+mj-lt"/>
              </a:defRPr>
            </a:lvl1pPr>
            <a:lvl2pPr marL="0" indent="0">
              <a:lnSpc>
                <a:spcPts val="1800"/>
              </a:lnSpc>
              <a:spcBef>
                <a:spcPts val="0"/>
              </a:spcBef>
              <a:buNone/>
              <a:defRPr sz="1400" spc="0">
                <a:solidFill>
                  <a:srgbClr val="000000"/>
                </a:solidFill>
              </a:defRPr>
            </a:lvl2pPr>
            <a:lvl3pPr marL="457200" indent="0">
              <a:buNone/>
              <a:defRPr/>
            </a:lvl3pPr>
            <a:lvl4pPr marL="685800" indent="0">
              <a:buNone/>
              <a:defRPr/>
            </a:lvl4pPr>
            <a:lvl5pPr marL="914400" indent="0">
              <a:buNone/>
              <a:defRPr/>
            </a:lvl5pPr>
          </a:lstStyle>
          <a:p>
            <a:pPr lvl="0"/>
            <a:r>
              <a:rPr lang="en-US"/>
              <a:t>Medium: paragraph heading Segoe UI </a:t>
            </a:r>
            <a:r>
              <a:rPr lang="en-US" err="1"/>
              <a:t>Semibold</a:t>
            </a:r>
            <a:r>
              <a:rPr lang="en-US"/>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65138" y="4593491"/>
            <a:ext cx="11533187" cy="153888"/>
          </a:xfrm>
          <a:prstGeom prst="rect">
            <a:avLst/>
          </a:prstGeo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rgbClr val="000000"/>
                </a:solidFill>
              </a:defRPr>
            </a:lvl2pPr>
            <a:lvl3pPr marL="457200" indent="0">
              <a:buNone/>
              <a:defRPr/>
            </a:lvl3pPr>
            <a:lvl4pPr marL="68580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63276" y="4385524"/>
            <a:ext cx="11533187" cy="207967"/>
          </a:xfrm>
          <a:prstGeom prst="rect">
            <a:avLst/>
          </a:prstGeom>
        </p:spPr>
        <p:txBody>
          <a:bodyPr tIns="0"/>
          <a:lstStyle>
            <a:lvl1pPr>
              <a:defRPr lang="en-US" sz="1000" b="1" kern="1200" spc="0" dirty="0" smtClean="0">
                <a:solidFill>
                  <a:srgbClr val="000000"/>
                </a:solidFill>
                <a:latin typeface="+mn-lt"/>
                <a:ea typeface="+mn-ea"/>
                <a:cs typeface="+mn-cs"/>
              </a:defRPr>
            </a:lvl1pPr>
          </a:lstStyle>
          <a:p>
            <a:pPr lvl="0"/>
            <a:r>
              <a:rPr lang="en-US"/>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63276" y="3323870"/>
            <a:ext cx="11533187" cy="220445"/>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body copy Segoe UI Regular 14/18</a:t>
            </a:r>
          </a:p>
        </p:txBody>
      </p:sp>
    </p:spTree>
    <p:extLst>
      <p:ext uri="{BB962C8B-B14F-4D97-AF65-F5344CB8AC3E}">
        <p14:creationId xmlns:p14="http://schemas.microsoft.com/office/powerpoint/2010/main" val="49393251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53" y="496641"/>
            <a:ext cx="11087895" cy="6497884"/>
          </a:xfrm>
          <a:prstGeom prst="rect">
            <a:avLst/>
          </a:prstGeom>
        </p:spPr>
      </p:pic>
      <p:sp>
        <p:nvSpPr>
          <p:cNvPr id="2" name="Title 1"/>
          <p:cNvSpPr>
            <a:spLocks noGrp="1"/>
          </p:cNvSpPr>
          <p:nvPr>
            <p:ph type="title" hasCustomPrompt="1"/>
          </p:nvPr>
        </p:nvSpPr>
        <p:spPr>
          <a:xfrm>
            <a:off x="465138" y="632779"/>
            <a:ext cx="11533187" cy="411162"/>
          </a:xfrm>
          <a:prstGeom prst="rect">
            <a:avLst/>
          </a:prstGeom>
        </p:spPr>
        <p:txBody>
          <a:bodyPr wrap="square" lIns="0" tIns="0" rIns="0" bIns="0">
            <a:spAutoFit/>
          </a:bodyPr>
          <a:lstStyle>
            <a:lvl1pPr>
              <a:lnSpc>
                <a:spcPts val="3200"/>
              </a:lnSpc>
              <a:defRPr sz="2800">
                <a:solidFill>
                  <a:srgbClr val="000000"/>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3559515"/>
            <a:ext cx="7832726" cy="553998"/>
          </a:xfrm>
          <a:prstGeom prst="rect">
            <a:avLst/>
          </a:prstGeom>
        </p:spPr>
        <p:txBody>
          <a:bodyPr anchor="ctr" anchorCtr="0"/>
          <a:lstStyle>
            <a:lvl1pPr algn="ctr">
              <a:defRPr>
                <a:solidFill>
                  <a:srgbClr val="000000"/>
                </a:solidFill>
              </a:defRPr>
            </a:lvl1pPr>
          </a:lstStyle>
          <a:p>
            <a:r>
              <a:rPr lang="en-US" dirty="0"/>
              <a:t>Drag picture to placeholder or click icon to add</a:t>
            </a:r>
          </a:p>
        </p:txBody>
      </p:sp>
      <p:sp>
        <p:nvSpPr>
          <p:cNvPr id="12" name="Text Box 3">
            <a:extLst>
              <a:ext uri="{FF2B5EF4-FFF2-40B4-BE49-F238E27FC236}">
                <a16:creationId xmlns:a16="http://schemas.microsoft.com/office/drawing/2014/main" id="{A8F5F40B-56C9-1D43-9521-8583515F1C5D}"/>
              </a:ext>
            </a:extLst>
          </p:cNvPr>
          <p:cNvSpPr txBox="1">
            <a:spLocks noChangeArrowheads="1"/>
          </p:cNvSpPr>
          <p:nvPr userDrawn="1"/>
        </p:nvSpPr>
        <p:spPr bwMode="blackWhite">
          <a:xfrm>
            <a:off x="463276" y="6583680"/>
            <a:ext cx="1153318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18282134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Walk-i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C20C272-8E66-429C-A9F7-1C4E612DB65F}"/>
              </a:ext>
            </a:extLst>
          </p:cNvPr>
          <p:cNvCxnSpPr>
            <a:cxnSpLocks/>
          </p:cNvCxnSpPr>
          <p:nvPr userDrawn="1"/>
        </p:nvCxnSpPr>
        <p:spPr>
          <a:xfrm>
            <a:off x="12134298" y="1853549"/>
            <a:ext cx="0" cy="724711"/>
          </a:xfrm>
          <a:prstGeom prst="line">
            <a:avLst/>
          </a:prstGeom>
          <a:ln>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95914" y="597747"/>
            <a:ext cx="1393840" cy="298433"/>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8920" y="1193732"/>
            <a:ext cx="11837321" cy="5501259"/>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dirty="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907610" y="3136130"/>
            <a:ext cx="2368037" cy="1458018"/>
          </a:xfrm>
          <a:prstGeom prst="rect">
            <a:avLst/>
          </a:prstGeom>
        </p:spPr>
        <p:txBody>
          <a:bodyPr wrap="square" lIns="0" tIns="0" rIns="0" bIns="0">
            <a:spAutoFit/>
          </a:bodyPr>
          <a:lstStyle/>
          <a:p>
            <a:pPr marL="0" marR="0" lvl="0" indent="0" algn="l" defTabSz="951304"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51304"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51304"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97738" y="3247133"/>
            <a:ext cx="2766694" cy="1394459"/>
          </a:xfrm>
          <a:prstGeom prst="rect">
            <a:avLst/>
          </a:prstGeom>
          <a:effectLst/>
        </p:spPr>
      </p:pic>
      <p:pic>
        <p:nvPicPr>
          <p:cNvPr id="31" name="Picture 30">
            <a:extLst>
              <a:ext uri="{FF2B5EF4-FFF2-40B4-BE49-F238E27FC236}">
                <a16:creationId xmlns:a16="http://schemas.microsoft.com/office/drawing/2014/main" id="{786210CF-A0F8-409C-A4D3-027E8C0B2F2F}"/>
              </a:ext>
            </a:extLst>
          </p:cNvPr>
          <p:cNvPicPr>
            <a:picLocks noChangeAspect="1"/>
          </p:cNvPicPr>
          <p:nvPr userDrawn="1"/>
        </p:nvPicPr>
        <p:blipFill rotWithShape="1">
          <a:blip r:embed="rId5"/>
          <a:srcRect r="6311"/>
          <a:stretch/>
        </p:blipFill>
        <p:spPr>
          <a:xfrm>
            <a:off x="8892324" y="1852314"/>
            <a:ext cx="3544152" cy="4231842"/>
          </a:xfrm>
          <a:prstGeom prst="rect">
            <a:avLst/>
          </a:prstGeom>
        </p:spPr>
      </p:pic>
    </p:spTree>
    <p:extLst>
      <p:ext uri="{BB962C8B-B14F-4D97-AF65-F5344CB8AC3E}">
        <p14:creationId xmlns:p14="http://schemas.microsoft.com/office/powerpoint/2010/main" val="9614659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6EA2AC-FEA2-4901-8495-272A5FA7FC20}"/>
              </a:ext>
            </a:extLst>
          </p:cNvPr>
          <p:cNvGrpSpPr/>
          <p:nvPr userDrawn="1"/>
        </p:nvGrpSpPr>
        <p:grpSpPr>
          <a:xfrm>
            <a:off x="6318818" y="-1"/>
            <a:ext cx="6117658" cy="6994526"/>
            <a:chOff x="6194603" y="-1"/>
            <a:chExt cx="5997398" cy="6858001"/>
          </a:xfrm>
        </p:grpSpPr>
        <p:pic>
          <p:nvPicPr>
            <p:cNvPr id="35" name="Picture 34">
              <a:extLst>
                <a:ext uri="{FF2B5EF4-FFF2-40B4-BE49-F238E27FC236}">
                  <a16:creationId xmlns:a16="http://schemas.microsoft.com/office/drawing/2014/main" id="{A096FE2B-3270-4E2C-AD0E-3AB4FD1B86FA}"/>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6" name="Picture 35">
              <a:extLst>
                <a:ext uri="{FF2B5EF4-FFF2-40B4-BE49-F238E27FC236}">
                  <a16:creationId xmlns:a16="http://schemas.microsoft.com/office/drawing/2014/main" id="{94A5D7CE-1FED-4CEA-810D-4198E9924290}"/>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55" name="Picture 54">
              <a:extLst>
                <a:ext uri="{FF2B5EF4-FFF2-40B4-BE49-F238E27FC236}">
                  <a16:creationId xmlns:a16="http://schemas.microsoft.com/office/drawing/2014/main" id="{9BF408BE-3FB0-4FA0-B683-0E647B7E04BF}"/>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4"/>
          <a:stretch>
            <a:fillRect/>
          </a:stretch>
        </p:blipFill>
        <p:spPr bwMode="black">
          <a:xfrm>
            <a:off x="595914" y="597450"/>
            <a:ext cx="1393840" cy="298433"/>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8" y="3038854"/>
            <a:ext cx="6062782" cy="565027"/>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93712" y="4041282"/>
            <a:ext cx="6062782"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9096577" y="597450"/>
            <a:ext cx="2745604" cy="282513"/>
          </a:xfrm>
          <a:solidFill>
            <a:srgbClr val="E6E6E6">
              <a:alpha val="75000"/>
            </a:srgbClr>
          </a:solidFill>
        </p:spPr>
        <p:txBody>
          <a:bodyPr/>
          <a:lstStyle>
            <a:lvl1pPr marL="0" marR="0" indent="0" algn="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36"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spTree>
    <p:extLst>
      <p:ext uri="{BB962C8B-B14F-4D97-AF65-F5344CB8AC3E}">
        <p14:creationId xmlns:p14="http://schemas.microsoft.com/office/powerpoint/2010/main" val="156912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7507D490-6D76-184D-B20A-2C0F2F3DD099}"/>
              </a:ext>
            </a:extLst>
          </p:cNvPr>
          <p:cNvSpPr/>
          <p:nvPr userDrawn="1"/>
        </p:nvSpPr>
        <p:spPr bwMode="auto">
          <a:xfrm>
            <a:off x="6234457" y="0"/>
            <a:ext cx="6202018"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04B63C3A-8B21-B940-BD1D-D9281E6DD2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8677" y="0"/>
            <a:ext cx="6093577" cy="6994525"/>
          </a:xfrm>
          <a:prstGeom prst="rect">
            <a:avLst/>
          </a:prstGeom>
        </p:spPr>
      </p:pic>
    </p:spTree>
    <p:extLst>
      <p:ext uri="{BB962C8B-B14F-4D97-AF65-F5344CB8AC3E}">
        <p14:creationId xmlns:p14="http://schemas.microsoft.com/office/powerpoint/2010/main" val="311740734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527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95915" y="1464074"/>
            <a:ext cx="11239464"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9875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87396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6097"/>
            <a:ext cx="5316593" cy="1682523"/>
          </a:xfrm>
        </p:spPr>
        <p:txBody>
          <a:bodyPr wrap="square">
            <a:spAutoFit/>
          </a:bodyPr>
          <a:lstStyle>
            <a:lvl1pPr marL="236387" indent="-236387">
              <a:spcBef>
                <a:spcPts val="1248"/>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536" indent="-174862">
              <a:buFont typeface="Wingdings" panose="05000000000000000000" pitchFamily="2" charset="2"/>
              <a:buChar char=""/>
              <a:defRPr sz="2040" b="0"/>
            </a:lvl2pPr>
            <a:lvl3pPr marL="652494" indent="-192672">
              <a:buFont typeface="Wingdings" panose="05000000000000000000" pitchFamily="2" charset="2"/>
              <a:buChar char=""/>
              <a:tabLst/>
              <a:defRPr sz="1632" b="0"/>
            </a:lvl3pPr>
            <a:lvl4pPr marL="845166" indent="-179720">
              <a:buFont typeface="Wingdings" panose="05000000000000000000" pitchFamily="2" charset="2"/>
              <a:buChar char=""/>
              <a:defRPr sz="1428" b="0"/>
            </a:lvl4pPr>
            <a:lvl5pPr marL="1044314" indent="-173243">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518045" y="1466097"/>
            <a:ext cx="5316593" cy="1682523"/>
          </a:xfrm>
        </p:spPr>
        <p:txBody>
          <a:bodyPr wrap="square">
            <a:spAutoFit/>
          </a:bodyPr>
          <a:lstStyle>
            <a:lvl1pPr marL="236387" indent="-236387">
              <a:spcBef>
                <a:spcPts val="1248"/>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536" indent="-174862">
              <a:buFont typeface="Wingdings" panose="05000000000000000000" pitchFamily="2" charset="2"/>
              <a:buChar char=""/>
              <a:defRPr sz="2040" b="0"/>
            </a:lvl2pPr>
            <a:lvl3pPr marL="652494" indent="-192672">
              <a:buFont typeface="Wingdings" panose="05000000000000000000" pitchFamily="2" charset="2"/>
              <a:buChar char=""/>
              <a:tabLst/>
              <a:defRPr sz="1632" b="0"/>
            </a:lvl3pPr>
            <a:lvl4pPr marL="845166" indent="-179720">
              <a:buFont typeface="Wingdings" panose="05000000000000000000" pitchFamily="2" charset="2"/>
              <a:buChar char=""/>
              <a:defRPr sz="1428" b="0"/>
            </a:lvl4pPr>
            <a:lvl5pPr marL="1044314" indent="-173243">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7517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175324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9649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694960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E07265-7E47-481D-9C2B-6C8BF221FAA5}"/>
              </a:ext>
            </a:extLst>
          </p:cNvPr>
          <p:cNvGrpSpPr/>
          <p:nvPr userDrawn="1"/>
        </p:nvGrpSpPr>
        <p:grpSpPr>
          <a:xfrm>
            <a:off x="6318818" y="-1"/>
            <a:ext cx="6117658" cy="6994526"/>
            <a:chOff x="6194603" y="-1"/>
            <a:chExt cx="5997398" cy="6858001"/>
          </a:xfrm>
        </p:grpSpPr>
        <p:pic>
          <p:nvPicPr>
            <p:cNvPr id="32" name="Picture 31">
              <a:extLst>
                <a:ext uri="{FF2B5EF4-FFF2-40B4-BE49-F238E27FC236}">
                  <a16:creationId xmlns:a16="http://schemas.microsoft.com/office/drawing/2014/main" id="{A5AE405F-E300-4B3D-9110-B06B75841503}"/>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3" name="Picture 32">
              <a:extLst>
                <a:ext uri="{FF2B5EF4-FFF2-40B4-BE49-F238E27FC236}">
                  <a16:creationId xmlns:a16="http://schemas.microsoft.com/office/drawing/2014/main" id="{38D0436A-7978-419B-9760-5EFC6747DD72}"/>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34" name="Picture 33">
              <a:extLst>
                <a:ext uri="{FF2B5EF4-FFF2-40B4-BE49-F238E27FC236}">
                  <a16:creationId xmlns:a16="http://schemas.microsoft.com/office/drawing/2014/main" id="{77C68831-B0BD-42C1-AB2F-BEAC8CFD1FD5}"/>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117092" y="297916"/>
            <a:ext cx="7019808" cy="6397076"/>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28"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2" name="Title 1"/>
          <p:cNvSpPr>
            <a:spLocks noGrp="1"/>
          </p:cNvSpPr>
          <p:nvPr>
            <p:ph type="title" hasCustomPrompt="1"/>
          </p:nvPr>
        </p:nvSpPr>
        <p:spPr>
          <a:xfrm>
            <a:off x="595916" y="2631002"/>
            <a:ext cx="3844472" cy="565027"/>
          </a:xfrm>
        </p:spPr>
        <p:txBody>
          <a:bodyPr wrap="square" rIns="0" anchor="b">
            <a:spAutoFit/>
          </a:bodyPr>
          <a:lstStyle>
            <a:lvl1pPr>
              <a:lnSpc>
                <a:spcPct val="100000"/>
              </a:lnSpc>
              <a:defRPr sz="3672" b="1"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6" y="3605925"/>
            <a:ext cx="3844882" cy="313904"/>
          </a:xfrm>
        </p:spPr>
        <p:txBody>
          <a:bodyPr/>
          <a:lstStyle>
            <a:lvl1pPr marL="0" indent="0">
              <a:buNone/>
              <a:defRPr sz="2040">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Edit Master text styles</a:t>
            </a:r>
          </a:p>
        </p:txBody>
      </p:sp>
    </p:spTree>
    <p:extLst>
      <p:ext uri="{BB962C8B-B14F-4D97-AF65-F5344CB8AC3E}">
        <p14:creationId xmlns:p14="http://schemas.microsoft.com/office/powerpoint/2010/main" val="2987733121"/>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quare Photo body text">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B071B18-AE3E-4C1A-8C40-38A79DBA86AA}"/>
              </a:ext>
            </a:extLst>
          </p:cNvPr>
          <p:cNvGrpSpPr/>
          <p:nvPr userDrawn="1"/>
        </p:nvGrpSpPr>
        <p:grpSpPr>
          <a:xfrm>
            <a:off x="6318818" y="1"/>
            <a:ext cx="6117658" cy="6994526"/>
            <a:chOff x="6194603" y="0"/>
            <a:chExt cx="5997398" cy="6858001"/>
          </a:xfrm>
        </p:grpSpPr>
        <p:pic>
          <p:nvPicPr>
            <p:cNvPr id="38" name="Picture 37">
              <a:extLst>
                <a:ext uri="{FF2B5EF4-FFF2-40B4-BE49-F238E27FC236}">
                  <a16:creationId xmlns:a16="http://schemas.microsoft.com/office/drawing/2014/main" id="{A874D211-CD8A-4B0E-B9C0-C2FF7D72BEE7}"/>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471513C0-489E-4E2E-9C12-D1DC6B98AB21}"/>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984DC410-B12F-4706-B9C8-EBBBA766DAC2}"/>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95915" y="3040994"/>
            <a:ext cx="3845061" cy="878930"/>
          </a:xfrm>
        </p:spPr>
        <p:txBody>
          <a:bodyPr wrap="square" anchor="t">
            <a:spAutoFit/>
          </a:bodyPr>
          <a:lstStyle>
            <a:lvl1pPr>
              <a:lnSpc>
                <a:spcPct val="100000"/>
              </a:lnSpc>
              <a:defRPr sz="2856"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117092" y="297916"/>
            <a:ext cx="7019808" cy="6397076"/>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28"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4769240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765DB89-7B31-44F9-9B76-2E06E7805A5E}"/>
              </a:ext>
            </a:extLst>
          </p:cNvPr>
          <p:cNvGrpSpPr/>
          <p:nvPr userDrawn="1"/>
        </p:nvGrpSpPr>
        <p:grpSpPr>
          <a:xfrm>
            <a:off x="6318818" y="1"/>
            <a:ext cx="6117658" cy="6994526"/>
            <a:chOff x="6194603" y="0"/>
            <a:chExt cx="5997398" cy="6858001"/>
          </a:xfrm>
        </p:grpSpPr>
        <p:pic>
          <p:nvPicPr>
            <p:cNvPr id="38" name="Picture 37">
              <a:extLst>
                <a:ext uri="{FF2B5EF4-FFF2-40B4-BE49-F238E27FC236}">
                  <a16:creationId xmlns:a16="http://schemas.microsoft.com/office/drawing/2014/main" id="{58E8D605-B082-4C02-839C-9C18EA6541D2}"/>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3E9382F8-B3AE-4F98-8782-19AA597713F7}"/>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3D3278C9-22EA-4588-8125-8F64C455E53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96951" y="3093607"/>
            <a:ext cx="6529149" cy="508524"/>
          </a:xfrm>
          <a:noFill/>
        </p:spPr>
        <p:txBody>
          <a:bodyPr wrap="square" lIns="0" tIns="0" rIns="0" bIns="0" anchor="b" anchorCtr="0">
            <a:spAutoFit/>
          </a:bodyPr>
          <a:lstStyle>
            <a:lvl1pPr algn="l" defTabSz="951304"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8"/>
            <a:ext cx="6529149" cy="313904"/>
          </a:xfrm>
          <a:noFill/>
        </p:spPr>
        <p:txBody>
          <a:bodyPr wrap="square" lIns="0" tIns="0" rIns="0" bIns="0">
            <a:spAutoFit/>
          </a:bodyPr>
          <a:lstStyle>
            <a:lvl1pPr marL="0" indent="0">
              <a:spcBef>
                <a:spcPts val="0"/>
              </a:spcBef>
              <a:spcAft>
                <a:spcPts val="0"/>
              </a:spcAft>
              <a:buFont typeface="Arial" panose="020B0604020202020204" pitchFamily="34" charset="0"/>
              <a:buNone/>
              <a:defRPr sz="204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9318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D76228DA-C78B-F44C-94F8-7128E0B2D7A7}"/>
              </a:ext>
            </a:extLst>
          </p:cNvPr>
          <p:cNvSpPr/>
          <p:nvPr userDrawn="1"/>
        </p:nvSpPr>
        <p:spPr bwMode="auto">
          <a:xfrm>
            <a:off x="6234457" y="0"/>
            <a:ext cx="6202018"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234457" y="0"/>
            <a:ext cx="6202018" cy="6994525"/>
          </a:xfrm>
          <a:prstGeom prst="rect">
            <a:avLst/>
          </a:prstGeom>
        </p:spPr>
      </p:pic>
    </p:spTree>
    <p:extLst>
      <p:ext uri="{BB962C8B-B14F-4D97-AF65-F5344CB8AC3E}">
        <p14:creationId xmlns:p14="http://schemas.microsoft.com/office/powerpoint/2010/main" val="243372835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ECE3688-F7FF-4D8A-BE15-6CEE4046B621}"/>
              </a:ext>
            </a:extLst>
          </p:cNvPr>
          <p:cNvGrpSpPr/>
          <p:nvPr userDrawn="1"/>
        </p:nvGrpSpPr>
        <p:grpSpPr>
          <a:xfrm>
            <a:off x="6318818" y="1"/>
            <a:ext cx="6117658" cy="6994526"/>
            <a:chOff x="6194603" y="0"/>
            <a:chExt cx="5997398" cy="6858001"/>
          </a:xfrm>
        </p:grpSpPr>
        <p:pic>
          <p:nvPicPr>
            <p:cNvPr id="36" name="Picture 35">
              <a:extLst>
                <a:ext uri="{FF2B5EF4-FFF2-40B4-BE49-F238E27FC236}">
                  <a16:creationId xmlns:a16="http://schemas.microsoft.com/office/drawing/2014/main" id="{CDA126B3-3793-49DF-951A-6BEC5934FFCE}"/>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7DE8673A-798E-4BFA-88EE-4BCCF0BF217C}"/>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05970F2A-65AD-4C60-92A1-97326C8B6109}"/>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96951" y="3096243"/>
            <a:ext cx="6529149"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00362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A8E8A28C-CBDE-4C67-825F-C47808C9BDD6}"/>
              </a:ext>
            </a:extLst>
          </p:cNvPr>
          <p:cNvGrpSpPr/>
          <p:nvPr userDrawn="1"/>
        </p:nvGrpSpPr>
        <p:grpSpPr>
          <a:xfrm>
            <a:off x="6318818" y="1"/>
            <a:ext cx="6117658" cy="6994526"/>
            <a:chOff x="6194603" y="0"/>
            <a:chExt cx="5997398" cy="6858001"/>
          </a:xfrm>
        </p:grpSpPr>
        <p:pic>
          <p:nvPicPr>
            <p:cNvPr id="36" name="Picture 35">
              <a:extLst>
                <a:ext uri="{FF2B5EF4-FFF2-40B4-BE49-F238E27FC236}">
                  <a16:creationId xmlns:a16="http://schemas.microsoft.com/office/drawing/2014/main" id="{E6ED7E4A-DB81-4ED7-82E1-34B79F3FF4A1}"/>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11E4BCF2-710C-4869-A4C5-C1345D5F2E6F}"/>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7B7B7A20-BA31-44FA-9F1C-298649B34CF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96951" y="3096243"/>
            <a:ext cx="6529149"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6532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09231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53449" indent="0">
              <a:buNone/>
              <a:defRPr sz="244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241" indent="0">
              <a:buNone/>
              <a:defRPr sz="204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773"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912"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364190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23465800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75813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232121" y="296862"/>
            <a:ext cx="6904778" cy="565027"/>
          </a:xfrm>
        </p:spPr>
        <p:txBody>
          <a:bodyPr/>
          <a:lstStyle>
            <a:lvl1pPr>
              <a:defRPr sz="3672"/>
            </a:lvl1pPr>
          </a:lstStyle>
          <a:p>
            <a:r>
              <a:rPr lang="en-US"/>
              <a:t>Click to edit Master title style</a:t>
            </a:r>
          </a:p>
        </p:txBody>
      </p:sp>
      <p:sp>
        <p:nvSpPr>
          <p:cNvPr id="4" name="Text Placeholder 3"/>
          <p:cNvSpPr>
            <a:spLocks noGrp="1"/>
          </p:cNvSpPr>
          <p:nvPr>
            <p:ph type="body" sz="quarter" idx="10"/>
          </p:nvPr>
        </p:nvSpPr>
        <p:spPr>
          <a:xfrm>
            <a:off x="5232120" y="4868863"/>
            <a:ext cx="6904778" cy="1828800"/>
          </a:xfrm>
        </p:spPr>
        <p:txBody>
          <a:bodyPr wrap="square">
            <a:noAutofit/>
          </a:bodyPr>
          <a:lstStyle>
            <a:lvl1pPr marL="0" indent="0">
              <a:spcBef>
                <a:spcPts val="1800"/>
              </a:spcBef>
              <a:buNone/>
              <a:defRPr sz="2040">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0"/>
            <a:ext cx="4925696" cy="6995160"/>
          </a:xfrm>
          <a:prstGeom prst="rect">
            <a:avLst/>
          </a:prstGeom>
        </p:spPr>
      </p:pic>
    </p:spTree>
    <p:extLst>
      <p:ext uri="{BB962C8B-B14F-4D97-AF65-F5344CB8AC3E}">
        <p14:creationId xmlns:p14="http://schemas.microsoft.com/office/powerpoint/2010/main" val="28010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01D4-5FA2-4445-AD1E-D87900807B49}"/>
              </a:ext>
            </a:extLst>
          </p:cNvPr>
          <p:cNvSpPr>
            <a:spLocks noGrp="1"/>
          </p:cNvSpPr>
          <p:nvPr>
            <p:ph type="ctrTitle"/>
          </p:nvPr>
        </p:nvSpPr>
        <p:spPr>
          <a:xfrm>
            <a:off x="1554560" y="1696501"/>
            <a:ext cx="9327356" cy="1883336"/>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5428DB8D-0D56-4510-97E2-8A8AAE14B1AB}"/>
              </a:ext>
            </a:extLst>
          </p:cNvPr>
          <p:cNvSpPr>
            <a:spLocks noGrp="1"/>
          </p:cNvSpPr>
          <p:nvPr>
            <p:ph type="subTitle" idx="1"/>
          </p:nvPr>
        </p:nvSpPr>
        <p:spPr>
          <a:xfrm>
            <a:off x="1554560" y="3673745"/>
            <a:ext cx="9327356" cy="376706"/>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20B42108-B863-4972-B4C1-8F887A4D709F}"/>
              </a:ext>
            </a:extLst>
          </p:cNvPr>
          <p:cNvSpPr>
            <a:spLocks noGrp="1"/>
          </p:cNvSpPr>
          <p:nvPr>
            <p:ph type="dt" sz="half" idx="10"/>
          </p:nvPr>
        </p:nvSpPr>
        <p:spPr/>
        <p:txBody>
          <a:bodyPr/>
          <a:lstStyle/>
          <a:p>
            <a:fld id="{B879A40C-BE12-4695-8F9D-87DE29F79717}" type="datetimeFigureOut">
              <a:rPr lang="en-US" smtClean="0"/>
              <a:t>8/27/2020</a:t>
            </a:fld>
            <a:endParaRPr lang="en-US" dirty="0"/>
          </a:p>
        </p:txBody>
      </p:sp>
      <p:sp>
        <p:nvSpPr>
          <p:cNvPr id="5" name="Footer Placeholder 4">
            <a:extLst>
              <a:ext uri="{FF2B5EF4-FFF2-40B4-BE49-F238E27FC236}">
                <a16:creationId xmlns:a16="http://schemas.microsoft.com/office/drawing/2014/main" id="{0E1CEC2D-CC2B-470E-B3D3-F994F424BD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A3E161-25B5-4899-B358-D5A8A1BBA833}"/>
              </a:ext>
            </a:extLst>
          </p:cNvPr>
          <p:cNvSpPr>
            <a:spLocks noGrp="1"/>
          </p:cNvSpPr>
          <p:nvPr>
            <p:ph type="sldNum" sz="quarter" idx="12"/>
          </p:nvPr>
        </p:nvSpPr>
        <p:spPr/>
        <p:txBody>
          <a:bodyPr/>
          <a:lstStyle/>
          <a:p>
            <a:fld id="{7616E433-5119-4E82-ADBB-6EFD89CE2F33}" type="slidenum">
              <a:rPr lang="en-US" smtClean="0"/>
              <a:t>‹#›</a:t>
            </a:fld>
            <a:endParaRPr lang="en-US" dirty="0"/>
          </a:p>
        </p:txBody>
      </p:sp>
    </p:spTree>
    <p:extLst>
      <p:ext uri="{BB962C8B-B14F-4D97-AF65-F5344CB8AC3E}">
        <p14:creationId xmlns:p14="http://schemas.microsoft.com/office/powerpoint/2010/main" val="42118260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4_Insert Photo">
    <p:spTree>
      <p:nvGrpSpPr>
        <p:cNvPr id="1" name=""/>
        <p:cNvGrpSpPr/>
        <p:nvPr/>
      </p:nvGrpSpPr>
      <p:grpSpPr>
        <a:xfrm>
          <a:off x="0" y="0"/>
          <a:ext cx="0" cy="0"/>
          <a:chOff x="0" y="0"/>
          <a:chExt cx="0" cy="0"/>
        </a:xfrm>
      </p:grpSpPr>
      <p:sp>
        <p:nvSpPr>
          <p:cNvPr id="21" name="Title 1"/>
          <p:cNvSpPr>
            <a:spLocks noGrp="1"/>
          </p:cNvSpPr>
          <p:nvPr>
            <p:ph type="ctrTitle"/>
          </p:nvPr>
        </p:nvSpPr>
        <p:spPr>
          <a:xfrm>
            <a:off x="626094" y="868146"/>
            <a:ext cx="4793963" cy="1064374"/>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634778" y="1968829"/>
            <a:ext cx="4819134" cy="3450268"/>
          </a:xfrm>
          <a:prstGeom prst="rect">
            <a:avLst/>
          </a:prstGeom>
        </p:spPr>
        <p:txBody>
          <a:bodyPr lIns="0" tIns="0" rIns="0" bIns="0">
            <a:noAutofit/>
          </a:bodyPr>
          <a:lstStyle>
            <a:lvl1pPr marL="0" indent="0">
              <a:lnSpc>
                <a:spcPts val="1836"/>
              </a:lnSpc>
              <a:buNone/>
              <a:defRPr sz="1224">
                <a:solidFill>
                  <a:schemeClr val="bg2">
                    <a:lumMod val="25000"/>
                  </a:schemeClr>
                </a:solidFill>
              </a:defRPr>
            </a:lvl1pPr>
          </a:lstStyle>
          <a:p>
            <a:pPr lvl="0"/>
            <a:r>
              <a:rPr lang="en-US"/>
              <a:t>Click to edit Master text styles</a:t>
            </a:r>
          </a:p>
        </p:txBody>
      </p:sp>
      <p:cxnSp>
        <p:nvCxnSpPr>
          <p:cNvPr id="31" name="Straight Connector 30"/>
          <p:cNvCxnSpPr/>
          <p:nvPr userDrawn="1"/>
        </p:nvCxnSpPr>
        <p:spPr>
          <a:xfrm>
            <a:off x="14242472" y="10226255"/>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427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Connection event illustration dark">
            <a:extLst>
              <a:ext uri="{FF2B5EF4-FFF2-40B4-BE49-F238E27FC236}">
                <a16:creationId xmlns:a16="http://schemas.microsoft.com/office/drawing/2014/main" id="{9489D3FF-C884-41DC-A4D2-8F11F22CD645}"/>
              </a:ext>
            </a:extLst>
          </p:cNvPr>
          <p:cNvPicPr>
            <a:picLocks noChangeAspect="1"/>
          </p:cNvPicPr>
          <p:nvPr userDrawn="1"/>
        </p:nvPicPr>
        <p:blipFill>
          <a:blip r:embed="rId2"/>
          <a:stretch>
            <a:fillRect/>
          </a:stretch>
        </p:blipFill>
        <p:spPr bwMode="ltGray">
          <a:xfrm>
            <a:off x="0" y="0"/>
            <a:ext cx="12436475" cy="6994525"/>
          </a:xfrm>
          <a:prstGeom prst="rect">
            <a:avLst/>
          </a:prstGeom>
        </p:spPr>
      </p:pic>
      <p:pic>
        <p:nvPicPr>
          <p:cNvPr id="3" name="MS logo white - EMF" descr="Microsoft logo white text version">
            <a:extLst>
              <a:ext uri="{FF2B5EF4-FFF2-40B4-BE49-F238E27FC236}">
                <a16:creationId xmlns:a16="http://schemas.microsoft.com/office/drawing/2014/main" id="{A0263815-BFDD-470B-8D0A-54991A418EAA}"/>
              </a:ext>
            </a:extLst>
          </p:cNvPr>
          <p:cNvPicPr>
            <a:picLocks noChangeAspect="1"/>
          </p:cNvPicPr>
          <p:nvPr userDrawn="1"/>
        </p:nvPicPr>
        <p:blipFill>
          <a:blip r:embed="rId3"/>
          <a:stretch>
            <a:fillRect/>
          </a:stretch>
        </p:blipFill>
        <p:spPr bwMode="black">
          <a:xfrm>
            <a:off x="595916" y="597451"/>
            <a:ext cx="1393641" cy="29843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C555B86-B744-448C-A004-EEB4516C68A9}"/>
              </a:ext>
            </a:extLst>
          </p:cNvPr>
          <p:cNvPicPr>
            <a:picLocks noChangeAspect="1"/>
          </p:cNvPicPr>
          <p:nvPr userDrawn="1"/>
        </p:nvPicPr>
        <p:blipFill>
          <a:blip r:embed="rId4"/>
          <a:stretch>
            <a:fillRect/>
          </a:stretch>
        </p:blipFill>
        <p:spPr bwMode="black">
          <a:xfrm>
            <a:off x="254752" y="2796964"/>
            <a:ext cx="2903923" cy="1706667"/>
          </a:xfrm>
          <a:prstGeom prst="rect">
            <a:avLst/>
          </a:prstGeom>
        </p:spPr>
      </p:pic>
    </p:spTree>
    <p:extLst>
      <p:ext uri="{BB962C8B-B14F-4D97-AF65-F5344CB8AC3E}">
        <p14:creationId xmlns:p14="http://schemas.microsoft.com/office/powerpoint/2010/main" val="138233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277" y="481923"/>
            <a:ext cx="1362456" cy="194066"/>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37277" y="2582862"/>
            <a:ext cx="5537797" cy="1828800"/>
          </a:xfrm>
          <a:prstGeom prst="rect">
            <a:avLst/>
          </a:prstGeom>
          <a:noFill/>
        </p:spPr>
        <p:txBody>
          <a:bodyPr lIns="0" tIns="0" rIns="0" bIns="182880" anchor="b" anchorCtr="0"/>
          <a:lstStyle>
            <a:lvl1pPr>
              <a:defRPr sz="4800" strike="noStrike" spc="-50"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51338" y="4436713"/>
            <a:ext cx="5521944" cy="738664"/>
          </a:xfrm>
          <a:prstGeom prst="rect">
            <a:avLst/>
          </a:prstGeom>
        </p:spPr>
        <p:txBody>
          <a:bodyPr/>
          <a:lstStyle>
            <a:lvl1pPr>
              <a:defRPr sz="1800">
                <a:solidFill>
                  <a:srgbClr val="000000"/>
                </a:solidFill>
              </a:defRPr>
            </a:lvl1pPr>
            <a:lvl2pPr>
              <a:defRPr sz="1800">
                <a:solidFill>
                  <a:srgbClr val="000000"/>
                </a:solidFill>
              </a:defRPr>
            </a:lvl2pPr>
            <a:lvl3pPr>
              <a:defRPr sz="1400"/>
            </a:lvl3pPr>
            <a:lvl4pPr>
              <a:defRPr sz="1400"/>
            </a:lvl4pPr>
            <a:lvl5pPr>
              <a:defRPr sz="1050"/>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01443AB1-0CDE-B44D-8883-27DEB7B914EA}"/>
              </a:ext>
            </a:extLst>
          </p:cNvPr>
          <p:cNvSpPr/>
          <p:nvPr userDrawn="1"/>
        </p:nvSpPr>
        <p:spPr bwMode="auto">
          <a:xfrm>
            <a:off x="6234457" y="0"/>
            <a:ext cx="6202018"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8677" y="0"/>
            <a:ext cx="6093577" cy="6994525"/>
          </a:xfrm>
          <a:prstGeom prst="rect">
            <a:avLst/>
          </a:prstGeom>
        </p:spPr>
      </p:pic>
    </p:spTree>
    <p:extLst>
      <p:ext uri="{BB962C8B-B14F-4D97-AF65-F5344CB8AC3E}">
        <p14:creationId xmlns:p14="http://schemas.microsoft.com/office/powerpoint/2010/main" val="197626981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95916" y="597451"/>
            <a:ext cx="1393641" cy="298433"/>
          </a:xfrm>
          <a:prstGeom prst="rect">
            <a:avLst/>
          </a:prstGeom>
        </p:spPr>
      </p:pic>
    </p:spTree>
    <p:extLst>
      <p:ext uri="{BB962C8B-B14F-4D97-AF65-F5344CB8AC3E}">
        <p14:creationId xmlns:p14="http://schemas.microsoft.com/office/powerpoint/2010/main" val="753891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2" name="Picture 1" descr="Connection event illustration dark">
            <a:extLst>
              <a:ext uri="{FF2B5EF4-FFF2-40B4-BE49-F238E27FC236}">
                <a16:creationId xmlns:a16="http://schemas.microsoft.com/office/drawing/2014/main" id="{70B020DF-A712-4578-AD3B-F2B7975B20EE}"/>
              </a:ext>
            </a:extLst>
          </p:cNvPr>
          <p:cNvPicPr>
            <a:picLocks noChangeAspect="1"/>
          </p:cNvPicPr>
          <p:nvPr userDrawn="1"/>
        </p:nvPicPr>
        <p:blipFill>
          <a:blip r:embed="rId2"/>
          <a:stretch>
            <a:fillRect/>
          </a:stretch>
        </p:blipFill>
        <p:spPr bwMode="ltGray">
          <a:xfrm>
            <a:off x="0" y="0"/>
            <a:ext cx="12436475" cy="6994525"/>
          </a:xfrm>
          <a:prstGeom prst="rect">
            <a:avLst/>
          </a:prstGeom>
        </p:spPr>
      </p:pic>
      <p:sp>
        <p:nvSpPr>
          <p:cNvPr id="9" name="Title 1"/>
          <p:cNvSpPr>
            <a:spLocks noGrp="1"/>
          </p:cNvSpPr>
          <p:nvPr>
            <p:ph type="title" hasCustomPrompt="1"/>
          </p:nvPr>
        </p:nvSpPr>
        <p:spPr bwMode="auto">
          <a:xfrm>
            <a:off x="595915" y="3497262"/>
            <a:ext cx="8021526" cy="565027"/>
          </a:xfrm>
          <a:noFill/>
        </p:spPr>
        <p:txBody>
          <a:bodyPr wrap="square" lIns="0" tIns="0" rIns="0" bIns="0" anchor="b" anchorCtr="0">
            <a:spAutoFit/>
          </a:bodyPr>
          <a:lstStyle>
            <a:lvl1pPr>
              <a:defRPr sz="3672" spc="-51" baseline="0">
                <a:solidFill>
                  <a:srgbClr val="FFFF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bwMode="auto">
          <a:xfrm>
            <a:off x="595915" y="4499446"/>
            <a:ext cx="8021526" cy="345294"/>
          </a:xfrm>
          <a:noFill/>
        </p:spPr>
        <p:txBody>
          <a:bodyPr wrap="square" lIns="0" tIns="0" rIns="0" bIns="0">
            <a:spAutoFit/>
          </a:bodyPr>
          <a:lstStyle>
            <a:lvl1pPr marL="0" indent="0">
              <a:spcBef>
                <a:spcPts val="0"/>
              </a:spcBef>
              <a:buNone/>
              <a:defRPr sz="2244" spc="0" baseline="0">
                <a:solidFill>
                  <a:srgbClr val="FFFFFF"/>
                </a:solidFill>
                <a:latin typeface="+mn-lt"/>
                <a:cs typeface="Segoe UI" panose="020B0502040204020203" pitchFamily="34" charset="0"/>
              </a:defRPr>
            </a:lvl1pPr>
          </a:lstStyle>
          <a:p>
            <a:pPr lvl="0"/>
            <a:r>
              <a:rPr lang="en-US"/>
              <a:t>Speaker name or subtitle text</a:t>
            </a:r>
          </a:p>
        </p:txBody>
      </p:sp>
      <p:pic>
        <p:nvPicPr>
          <p:cNvPr id="10" name="MS logo white - EMF" descr="Microsoft logo white text version">
            <a:extLst>
              <a:ext uri="{FF2B5EF4-FFF2-40B4-BE49-F238E27FC236}">
                <a16:creationId xmlns:a16="http://schemas.microsoft.com/office/drawing/2014/main" id="{B4AFEFEA-501F-45C2-A9A4-8F69A9370F5E}"/>
              </a:ext>
            </a:extLst>
          </p:cNvPr>
          <p:cNvPicPr>
            <a:picLocks noChangeAspect="1"/>
          </p:cNvPicPr>
          <p:nvPr userDrawn="1"/>
        </p:nvPicPr>
        <p:blipFill>
          <a:blip r:embed="rId3"/>
          <a:stretch>
            <a:fillRect/>
          </a:stretch>
        </p:blipFill>
        <p:spPr bwMode="black">
          <a:xfrm>
            <a:off x="595916" y="597451"/>
            <a:ext cx="1393641" cy="298433"/>
          </a:xfrm>
          <a:prstGeom prst="rect">
            <a:avLst/>
          </a:prstGeom>
        </p:spPr>
      </p:pic>
    </p:spTree>
    <p:extLst>
      <p:ext uri="{BB962C8B-B14F-4D97-AF65-F5344CB8AC3E}">
        <p14:creationId xmlns:p14="http://schemas.microsoft.com/office/powerpoint/2010/main" val="1796465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26057426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04" indent="0">
              <a:buNone/>
              <a:defRPr/>
            </a:lvl2pPr>
            <a:lvl3pPr marL="466209" indent="0">
              <a:buNone/>
              <a:defRPr/>
            </a:lvl3pPr>
            <a:lvl4pPr marL="699313" indent="0">
              <a:buNone/>
              <a:defRPr/>
            </a:lvl4pPr>
            <a:lvl5pPr marL="93241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20178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6"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9111680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7"/>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24" indent="0">
              <a:buFont typeface="Wingdings" panose="05000000000000000000" pitchFamily="2" charset="2"/>
              <a:buNone/>
              <a:defRPr sz="2040" b="0"/>
            </a:lvl2pPr>
            <a:lvl3pPr marL="459734" indent="0">
              <a:buFont typeface="Wingdings" panose="05000000000000000000" pitchFamily="2" charset="2"/>
              <a:buNone/>
              <a:tabLst/>
              <a:defRPr sz="1632" b="0"/>
            </a:lvl3pPr>
            <a:lvl4pPr marL="665319" indent="0">
              <a:buFont typeface="Wingdings" panose="05000000000000000000" pitchFamily="2" charset="2"/>
              <a:buNone/>
              <a:defRPr sz="1428" b="0"/>
            </a:lvl4pPr>
            <a:lvl5pPr marL="870904"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9" y="1463669"/>
            <a:ext cx="5316593" cy="1682523"/>
          </a:xfrm>
        </p:spPr>
        <p:txBody>
          <a:bodyPr wrap="square">
            <a:spAutoFit/>
          </a:bodyPr>
          <a:lstStyle>
            <a:lvl1pPr marL="0" indent="0">
              <a:spcBef>
                <a:spcPts val="1247"/>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24" indent="0">
              <a:buFont typeface="Wingdings" panose="05000000000000000000" pitchFamily="2" charset="2"/>
              <a:buNone/>
              <a:defRPr sz="2040" b="0"/>
            </a:lvl2pPr>
            <a:lvl3pPr marL="459734" indent="0">
              <a:buFont typeface="Wingdings" panose="05000000000000000000" pitchFamily="2" charset="2"/>
              <a:buNone/>
              <a:tabLst/>
              <a:defRPr sz="1632" b="0"/>
            </a:lvl3pPr>
            <a:lvl4pPr marL="665319" indent="0">
              <a:buFont typeface="Wingdings" panose="05000000000000000000" pitchFamily="2" charset="2"/>
              <a:buNone/>
              <a:defRPr sz="1428" b="0"/>
            </a:lvl4pPr>
            <a:lvl5pPr marL="870904"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8818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68441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75351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4"/>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04" indent="0">
              <a:buNone/>
              <a:defRPr/>
            </a:lvl2pPr>
            <a:lvl3pPr marL="466209" indent="0">
              <a:buNone/>
              <a:defRPr/>
            </a:lvl3pPr>
            <a:lvl4pPr marL="675032" indent="0">
              <a:buNone/>
              <a:defRPr/>
            </a:lvl4pPr>
            <a:lvl5pPr marL="87252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9"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2A8B3ECF-E4A4-4BBE-8FC7-9B89BFA966A3}"/>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63589710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4"/>
            <a:ext cx="4243366" cy="113018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9"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210609015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image" Target="../media/image29.emf"/><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8" Type="http://schemas.openxmlformats.org/officeDocument/2006/relationships/slideLayout" Target="../slideLayouts/slideLayout40.xml"/><Relationship Id="rId3"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image" Target="../media/image39.emf"/><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image" Target="../media/image29.emf"/><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theme" Target="../theme/theme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8"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image" Target="../media/image29.emf"/><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theme" Target="../theme/theme6.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8" Type="http://schemas.openxmlformats.org/officeDocument/2006/relationships/slideLayout" Target="../slideLayouts/slideLayout12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34" Type="http://schemas.openxmlformats.org/officeDocument/2006/relationships/image" Target="../media/image29.emf"/><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theme" Target="../theme/theme7.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slideLayout" Target="../slideLayouts/slideLayout180.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slideLayout" Target="../slideLayouts/slideLayout183.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slideLayout" Target="../slideLayouts/slideLayout182.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8" Type="http://schemas.openxmlformats.org/officeDocument/2006/relationships/slideLayout" Target="../slideLayouts/slideLayout1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image" Target="../media/image39.emf"/><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34" Type="http://schemas.openxmlformats.org/officeDocument/2006/relationships/image" Target="../media/image56.png"/><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theme" Target="../theme/theme9.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slideLayout" Target="../slideLayouts/slideLayout233.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slideLayout" Target="../slideLayouts/slideLayout236.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31" Type="http://schemas.openxmlformats.org/officeDocument/2006/relationships/slideLayout" Target="../slideLayouts/slideLayout235.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slideLayout" Target="../slideLayouts/slideLayout234.xml"/><Relationship Id="rId8" Type="http://schemas.openxmlformats.org/officeDocument/2006/relationships/slideLayout" Target="../slideLayouts/slideLayout2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8" y="567457"/>
            <a:ext cx="11530584"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8" y="1853742"/>
            <a:ext cx="11456988" cy="2062103"/>
          </a:xfrm>
          <a:prstGeom prst="rect">
            <a:avLst/>
          </a:prstGeom>
        </p:spPr>
        <p:txBody>
          <a:bodyPr vert="horz" wrap="square" lIns="0" tIns="91440" rIns="146304" bIns="9144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Segoe UI Regular 10/12</a:t>
            </a:r>
          </a:p>
          <a:p>
            <a:pPr lvl="6"/>
            <a:endParaRPr lang="en-US"/>
          </a:p>
          <a:p>
            <a:pPr lvl="6"/>
            <a:endParaRPr lang="en-US"/>
          </a:p>
        </p:txBody>
      </p:sp>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rot="5400000">
            <a:off x="9621908" y="2898552"/>
            <a:ext cx="6979503" cy="1188133"/>
          </a:xfrm>
          <a:prstGeom prst="rect">
            <a:avLst/>
          </a:prstGeom>
        </p:spPr>
      </p:pic>
    </p:spTree>
    <p:extLst>
      <p:ext uri="{BB962C8B-B14F-4D97-AF65-F5344CB8AC3E}">
        <p14:creationId xmlns:p14="http://schemas.microsoft.com/office/powerpoint/2010/main" val="1881724970"/>
      </p:ext>
    </p:extLst>
  </p:cSld>
  <p:clrMap bg1="lt1" tx1="dk1" bg2="lt2" tx2="dk2" accent1="accent1" accent2="accent2" accent3="accent3" accent4="accent4" accent5="accent5" accent6="accent6" hlink="hlink" folHlink="folHlink"/>
  <p:sldLayoutIdLst>
    <p:sldLayoutId id="2147484552" r:id="rId1"/>
    <p:sldLayoutId id="2147484553" r:id="rId2"/>
    <p:sldLayoutId id="2147484581" r:id="rId3"/>
    <p:sldLayoutId id="2147484583" r:id="rId4"/>
    <p:sldLayoutId id="2147484585" r:id="rId5"/>
    <p:sldLayoutId id="2147484586" r:id="rId6"/>
    <p:sldLayoutId id="2147484587" r:id="rId7"/>
    <p:sldLayoutId id="2147484588" r:id="rId8"/>
    <p:sldLayoutId id="2147484589" r:id="rId9"/>
    <p:sldLayoutId id="2147484590" r:id="rId10"/>
    <p:sldLayoutId id="2147484591" r:id="rId11"/>
    <p:sldLayoutId id="2147484592" r:id="rId12"/>
    <p:sldLayoutId id="2147484556" r:id="rId13"/>
    <p:sldLayoutId id="2147484557" r:id="rId14"/>
    <p:sldLayoutId id="2147484610" r:id="rId15"/>
    <p:sldLayoutId id="2147484558" r:id="rId16"/>
    <p:sldLayoutId id="2147484559" r:id="rId17"/>
    <p:sldLayoutId id="2147484560" r:id="rId18"/>
    <p:sldLayoutId id="2147484561" r:id="rId19"/>
    <p:sldLayoutId id="2147484562" r:id="rId20"/>
    <p:sldLayoutId id="2147484580" r:id="rId21"/>
    <p:sldLayoutId id="2147484563" r:id="rId22"/>
    <p:sldLayoutId id="2147484564" r:id="rId23"/>
    <p:sldLayoutId id="2147484566" r:id="rId24"/>
    <p:sldLayoutId id="2147484567" r:id="rId25"/>
    <p:sldLayoutId id="2147484568" r:id="rId26"/>
    <p:sldLayoutId id="2147484577" r:id="rId27"/>
    <p:sldLayoutId id="2147484570" r:id="rId28"/>
    <p:sldLayoutId id="2147484571" r:id="rId29"/>
    <p:sldLayoutId id="2147484572" r:id="rId30"/>
    <p:sldLayoutId id="2147484576" r:id="rId31"/>
  </p:sldLayoutIdLst>
  <p:transition>
    <p:fade/>
  </p:transition>
  <p:hf hdr="0" dt="0"/>
  <p:txStyles>
    <p:titleStyle>
      <a:lvl1pPr algn="l" defTabSz="932742" rtl="0" eaLnBrk="1" latinLnBrk="0" hangingPunct="1">
        <a:lnSpc>
          <a:spcPct val="9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rgbClr val="000000"/>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Tx/>
        <a:buNone/>
        <a:tabLst/>
        <a:defRPr sz="2000" kern="1200" spc="0" baseline="0">
          <a:solidFill>
            <a:srgbClr val="000000"/>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000" b="1" kern="1200" spc="0" baseline="0">
          <a:solidFill>
            <a:srgbClr val="000000"/>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000" kern="1200">
          <a:solidFill>
            <a:srgbClr val="000000"/>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userDrawn="1">
          <p15:clr>
            <a:srgbClr val="C35EA4"/>
          </p15:clr>
        </p15:guide>
        <p15:guide id="32" pos="1528" userDrawn="1">
          <p15:clr>
            <a:srgbClr val="C35EA4"/>
          </p15:clr>
        </p15:guide>
        <p15:guide id="33" pos="2621" userDrawn="1">
          <p15:clr>
            <a:srgbClr val="C35EA4"/>
          </p15:clr>
        </p15:guide>
        <p15:guide id="34" pos="2765" userDrawn="1">
          <p15:clr>
            <a:srgbClr val="C35EA4"/>
          </p15:clr>
        </p15:guide>
        <p15:guide id="35" pos="3854" userDrawn="1">
          <p15:clr>
            <a:srgbClr val="C35EA4"/>
          </p15:clr>
        </p15:guide>
        <p15:guide id="36" pos="4003" userDrawn="1">
          <p15:clr>
            <a:srgbClr val="C35EA4"/>
          </p15:clr>
        </p15:guide>
        <p15:guide id="37" pos="5083" userDrawn="1">
          <p15:clr>
            <a:srgbClr val="C35EA4"/>
          </p15:clr>
        </p15:guide>
        <p15:guide id="38" pos="5230" userDrawn="1">
          <p15:clr>
            <a:srgbClr val="C35EA4"/>
          </p15:clr>
        </p15:guide>
        <p15:guide id="39" pos="6323" userDrawn="1">
          <p15:clr>
            <a:srgbClr val="C35EA4"/>
          </p15:clr>
        </p15:guide>
        <p15:guide id="40" pos="6469" userDrawn="1">
          <p15:clr>
            <a:srgbClr val="C35EA4"/>
          </p15:clr>
        </p15:guide>
        <p15:guide id="41" pos="269" userDrawn="1">
          <p15:clr>
            <a:srgbClr val="F26B43"/>
          </p15:clr>
        </p15:guide>
        <p15:guide id="42" pos="7565" userDrawn="1">
          <p15:clr>
            <a:srgbClr val="F26B43"/>
          </p15:clr>
        </p15:guide>
        <p15:guide id="43" orient="horz" pos="751" userDrawn="1">
          <p15:clr>
            <a:srgbClr val="5ACBF0"/>
          </p15:clr>
        </p15:guide>
        <p15:guide id="44" orient="horz" pos="1387" userDrawn="1">
          <p15:clr>
            <a:srgbClr val="5ACBF0"/>
          </p15:clr>
        </p15:guide>
        <p15:guide id="45" orient="horz" pos="605" userDrawn="1">
          <p15:clr>
            <a:srgbClr val="5ACBF0"/>
          </p15:clr>
        </p15:guide>
        <p15:guide id="46" orient="horz" pos="1514" userDrawn="1">
          <p15:clr>
            <a:srgbClr val="5ACBF0"/>
          </p15:clr>
        </p15:guide>
        <p15:guide id="47" orient="horz" pos="2130" userDrawn="1">
          <p15:clr>
            <a:srgbClr val="5ACBF0"/>
          </p15:clr>
        </p15:guide>
        <p15:guide id="48" orient="horz" pos="2299" userDrawn="1">
          <p15:clr>
            <a:srgbClr val="5ACBF0"/>
          </p15:clr>
        </p15:guide>
        <p15:guide id="49" orient="horz" pos="283" userDrawn="1">
          <p15:clr>
            <a:srgbClr val="F26B43"/>
          </p15:clr>
        </p15:guide>
        <p15:guide id="50" orient="horz" pos="4123" userDrawn="1">
          <p15:clr>
            <a:srgbClr val="F26B43"/>
          </p15:clr>
        </p15:guide>
        <p15:guide id="51" orient="horz" pos="2891" userDrawn="1">
          <p15:clr>
            <a:srgbClr val="5ACBF0"/>
          </p15:clr>
        </p15:guide>
        <p15:guide id="52" orient="horz" pos="3019" userDrawn="1">
          <p15:clr>
            <a:srgbClr val="5ACBF0"/>
          </p15:clr>
        </p15:guide>
        <p15:guide id="53" orient="horz" pos="3643" userDrawn="1">
          <p15:clr>
            <a:srgbClr val="5ACBF0"/>
          </p15:clr>
        </p15:guide>
        <p15:guide id="54" orient="horz" pos="3763"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8" y="567457"/>
            <a:ext cx="11530584"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621908" y="2898552"/>
            <a:ext cx="6979503" cy="1188133"/>
          </a:xfrm>
          <a:prstGeom prst="rect">
            <a:avLst/>
          </a:prstGeom>
        </p:spPr>
      </p:pic>
      <p:sp>
        <p:nvSpPr>
          <p:cNvPr id="5" name="Text Placeholder 4">
            <a:extLst>
              <a:ext uri="{FF2B5EF4-FFF2-40B4-BE49-F238E27FC236}">
                <a16:creationId xmlns:a16="http://schemas.microsoft.com/office/drawing/2014/main" id="{58032683-9535-EA4A-933A-0D812239AE62}"/>
              </a:ext>
            </a:extLst>
          </p:cNvPr>
          <p:cNvSpPr txBox="1">
            <a:spLocks/>
          </p:cNvSpPr>
          <p:nvPr userDrawn="1"/>
        </p:nvSpPr>
        <p:spPr>
          <a:xfrm>
            <a:off x="465138" y="1853742"/>
            <a:ext cx="11456988" cy="1815882"/>
          </a:xfrm>
          <a:prstGeom prst="rect">
            <a:avLst/>
          </a:prstGeom>
        </p:spPr>
        <p:txBody>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rgbClr val="000000"/>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000" b="1" kern="1200" spc="0" baseline="0">
                <a:solidFill>
                  <a:srgbClr val="000000"/>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000" kern="1200">
                <a:solidFill>
                  <a:srgbClr val="000000"/>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2400"/>
              </a:lnSpc>
            </a:pPr>
            <a:r>
              <a:rPr lang="en-US" sz="2000" dirty="0">
                <a:latin typeface="Consolas" charset="0"/>
                <a:ea typeface="Consolas" charset="0"/>
                <a:cs typeface="Consolas" charset="0"/>
              </a:rPr>
              <a:t>This slide layout uses Consolas 20/24pt, a monotype font which is ideal for showing software code. </a:t>
            </a:r>
          </a:p>
        </p:txBody>
      </p:sp>
    </p:spTree>
    <p:extLst>
      <p:ext uri="{BB962C8B-B14F-4D97-AF65-F5344CB8AC3E}">
        <p14:creationId xmlns:p14="http://schemas.microsoft.com/office/powerpoint/2010/main" val="3294407995"/>
      </p:ext>
    </p:extLst>
  </p:cSld>
  <p:clrMap bg1="lt1" tx1="dk1" bg2="lt2" tx2="dk2" accent1="accent1" accent2="accent2" accent3="accent3" accent4="accent4" accent5="accent5" accent6="accent6" hlink="hlink" folHlink="folHlink"/>
  <p:sldLayoutIdLst>
    <p:sldLayoutId id="2147484609" r:id="rId1"/>
  </p:sldLayoutIdLst>
  <p:transition>
    <p:fade/>
  </p:transition>
  <p:hf hdr="0" dt="0"/>
  <p:txStyles>
    <p:titleStyle>
      <a:lvl1pPr algn="l" defTabSz="932742" rtl="0" eaLnBrk="1" latinLnBrk="0" hangingPunct="1">
        <a:lnSpc>
          <a:spcPct val="9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rgbClr val="000000"/>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000" b="1" kern="1200" spc="0" baseline="0">
          <a:solidFill>
            <a:srgbClr val="000000"/>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000" kern="1200">
          <a:solidFill>
            <a:srgbClr val="000000"/>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a:srcRect l="762"/>
          <a:stretch/>
        </p:blipFill>
        <p:spPr>
          <a:xfrm rot="5400000">
            <a:off x="9700947" y="2900301"/>
            <a:ext cx="6994525" cy="1193925"/>
          </a:xfrm>
          <a:prstGeom prst="rect">
            <a:avLst/>
          </a:prstGeom>
        </p:spPr>
      </p:pic>
    </p:spTree>
    <p:extLst>
      <p:ext uri="{BB962C8B-B14F-4D97-AF65-F5344CB8AC3E}">
        <p14:creationId xmlns:p14="http://schemas.microsoft.com/office/powerpoint/2010/main" val="1883564627"/>
      </p:ext>
    </p:extLst>
  </p:cSld>
  <p:clrMap bg1="dk1" tx1="lt1" bg2="dk2" tx2="lt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 id="2147484627" r:id="rId13"/>
    <p:sldLayoutId id="2147484628" r:id="rId14"/>
    <p:sldLayoutId id="2147484629" r:id="rId15"/>
    <p:sldLayoutId id="2147484630" r:id="rId16"/>
    <p:sldLayoutId id="2147484631" r:id="rId17"/>
    <p:sldLayoutId id="2147484632" r:id="rId18"/>
    <p:sldLayoutId id="2147484633" r:id="rId19"/>
    <p:sldLayoutId id="2147484634" r:id="rId20"/>
    <p:sldLayoutId id="2147484635" r:id="rId21"/>
    <p:sldLayoutId id="2147484636" r:id="rId22"/>
    <p:sldLayoutId id="2147484637" r:id="rId23"/>
    <p:sldLayoutId id="2147484638" r:id="rId24"/>
    <p:sldLayoutId id="2147484639" r:id="rId25"/>
    <p:sldLayoutId id="2147484640" r:id="rId26"/>
    <p:sldLayoutId id="2147484641" r:id="rId27"/>
    <p:sldLayoutId id="2147484642" r:id="rId28"/>
    <p:sldLayoutId id="2147484643" r:id="rId29"/>
    <p:sldLayoutId id="2147484644" r:id="rId30"/>
    <p:sldLayoutId id="2147484834" r:id="rId31"/>
    <p:sldLayoutId id="2147484835" r:id="rId32"/>
    <p:sldLayoutId id="2147484836" r:id="rId33"/>
    <p:sldLayoutId id="2147484837" r:id="rId34"/>
    <p:sldLayoutId id="2147484839" r:id="rId35"/>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rot="5400000">
            <a:off x="9475748" y="3001154"/>
            <a:ext cx="6994525" cy="992217"/>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654541339"/>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 id="2147484671" r:id="rId12"/>
    <p:sldLayoutId id="2147484672" r:id="rId13"/>
    <p:sldLayoutId id="2147484673" r:id="rId14"/>
    <p:sldLayoutId id="2147484674" r:id="rId15"/>
    <p:sldLayoutId id="2147484675" r:id="rId16"/>
    <p:sldLayoutId id="2147484676" r:id="rId17"/>
    <p:sldLayoutId id="2147484677" r:id="rId18"/>
    <p:sldLayoutId id="2147484678" r:id="rId19"/>
    <p:sldLayoutId id="2147484679" r:id="rId20"/>
    <p:sldLayoutId id="2147484680" r:id="rId21"/>
  </p:sldLayoutIdLst>
  <p:transition>
    <p:fade/>
  </p:transition>
  <p:hf sldNum="0" hdr="0" ftr="0" dt="0"/>
  <p:txStyles>
    <p:titleStyle>
      <a:lvl1pPr algn="l" defTabSz="951304" rtl="0" eaLnBrk="1" latinLnBrk="0" hangingPunct="1">
        <a:lnSpc>
          <a:spcPct val="100000"/>
        </a:lnSpc>
        <a:spcBef>
          <a:spcPct val="0"/>
        </a:spcBef>
        <a:buNone/>
        <a:defRPr lang="en-US" sz="3672"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1"/>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700948" y="2900302"/>
            <a:ext cx="6994525" cy="1193925"/>
          </a:xfrm>
          <a:prstGeom prst="rect">
            <a:avLst/>
          </a:prstGeom>
        </p:spPr>
      </p:pic>
    </p:spTree>
    <p:extLst>
      <p:ext uri="{BB962C8B-B14F-4D97-AF65-F5344CB8AC3E}">
        <p14:creationId xmlns:p14="http://schemas.microsoft.com/office/powerpoint/2010/main" val="2885359996"/>
      </p:ext>
    </p:extLst>
  </p:cSld>
  <p:clrMap bg1="dk1" tx1="lt1" bg2="dk2" tx2="lt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 id="2147484694" r:id="rId12"/>
    <p:sldLayoutId id="2147484695" r:id="rId13"/>
    <p:sldLayoutId id="2147484696" r:id="rId14"/>
    <p:sldLayoutId id="2147484697" r:id="rId15"/>
    <p:sldLayoutId id="2147484698" r:id="rId16"/>
    <p:sldLayoutId id="2147484699" r:id="rId17"/>
    <p:sldLayoutId id="2147484700" r:id="rId18"/>
    <p:sldLayoutId id="2147484701" r:id="rId19"/>
    <p:sldLayoutId id="2147484702" r:id="rId20"/>
    <p:sldLayoutId id="2147484703" r:id="rId21"/>
    <p:sldLayoutId id="2147484704" r:id="rId22"/>
    <p:sldLayoutId id="2147484705" r:id="rId23"/>
    <p:sldLayoutId id="2147484706" r:id="rId24"/>
    <p:sldLayoutId id="2147484707" r:id="rId25"/>
    <p:sldLayoutId id="2147484708" r:id="rId26"/>
    <p:sldLayoutId id="2147484709" r:id="rId27"/>
    <p:sldLayoutId id="2147484710" r:id="rId28"/>
    <p:sldLayoutId id="2147484711" r:id="rId29"/>
    <p:sldLayoutId id="2147484712" r:id="rId30"/>
    <p:sldLayoutId id="2147484713" r:id="rId31"/>
    <p:sldLayoutId id="2147484841" r:id="rId32"/>
  </p:sldLayoutIdLst>
  <p:transition>
    <p:fade/>
  </p:transition>
  <p:hf sldNum="0" hdr="0" ftr="0" dt="0"/>
  <p:txStyles>
    <p:titleStyle>
      <a:lvl1pPr algn="l" defTabSz="951121"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04" marR="0" indent="-233104"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09" marR="0" indent="-233104"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175" marR="0" indent="-203966"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573" marR="0" indent="-184541"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113" marR="0" indent="-171591"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5581"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144"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6704"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2266"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121" rtl="0" eaLnBrk="1" latinLnBrk="0" hangingPunct="1">
        <a:defRPr sz="1836" kern="1200">
          <a:solidFill>
            <a:schemeClr val="tx1"/>
          </a:solidFill>
          <a:latin typeface="+mn-lt"/>
          <a:ea typeface="+mn-ea"/>
          <a:cs typeface="+mn-cs"/>
        </a:defRPr>
      </a:lvl1pPr>
      <a:lvl2pPr marL="475561" algn="l" defTabSz="951121" rtl="0" eaLnBrk="1" latinLnBrk="0" hangingPunct="1">
        <a:defRPr sz="1836" kern="1200">
          <a:solidFill>
            <a:schemeClr val="tx1"/>
          </a:solidFill>
          <a:latin typeface="+mn-lt"/>
          <a:ea typeface="+mn-ea"/>
          <a:cs typeface="+mn-cs"/>
        </a:defRPr>
      </a:lvl2pPr>
      <a:lvl3pPr marL="951121" algn="l" defTabSz="951121" rtl="0" eaLnBrk="1" latinLnBrk="0" hangingPunct="1">
        <a:defRPr sz="1836" kern="1200">
          <a:solidFill>
            <a:schemeClr val="tx1"/>
          </a:solidFill>
          <a:latin typeface="+mn-lt"/>
          <a:ea typeface="+mn-ea"/>
          <a:cs typeface="+mn-cs"/>
        </a:defRPr>
      </a:lvl3pPr>
      <a:lvl4pPr marL="1426681" algn="l" defTabSz="951121" rtl="0" eaLnBrk="1" latinLnBrk="0" hangingPunct="1">
        <a:defRPr sz="1836" kern="1200">
          <a:solidFill>
            <a:schemeClr val="tx1"/>
          </a:solidFill>
          <a:latin typeface="+mn-lt"/>
          <a:ea typeface="+mn-ea"/>
          <a:cs typeface="+mn-cs"/>
        </a:defRPr>
      </a:lvl4pPr>
      <a:lvl5pPr marL="1902242" algn="l" defTabSz="951121" rtl="0" eaLnBrk="1" latinLnBrk="0" hangingPunct="1">
        <a:defRPr sz="1836" kern="1200">
          <a:solidFill>
            <a:schemeClr val="tx1"/>
          </a:solidFill>
          <a:latin typeface="+mn-lt"/>
          <a:ea typeface="+mn-ea"/>
          <a:cs typeface="+mn-cs"/>
        </a:defRPr>
      </a:lvl5pPr>
      <a:lvl6pPr marL="2377803" algn="l" defTabSz="951121" rtl="0" eaLnBrk="1" latinLnBrk="0" hangingPunct="1">
        <a:defRPr sz="1836" kern="1200">
          <a:solidFill>
            <a:schemeClr val="tx1"/>
          </a:solidFill>
          <a:latin typeface="+mn-lt"/>
          <a:ea typeface="+mn-ea"/>
          <a:cs typeface="+mn-cs"/>
        </a:defRPr>
      </a:lvl6pPr>
      <a:lvl7pPr marL="2853363" algn="l" defTabSz="951121" rtl="0" eaLnBrk="1" latinLnBrk="0" hangingPunct="1">
        <a:defRPr sz="1836" kern="1200">
          <a:solidFill>
            <a:schemeClr val="tx1"/>
          </a:solidFill>
          <a:latin typeface="+mn-lt"/>
          <a:ea typeface="+mn-ea"/>
          <a:cs typeface="+mn-cs"/>
        </a:defRPr>
      </a:lvl7pPr>
      <a:lvl8pPr marL="3328923" algn="l" defTabSz="951121" rtl="0" eaLnBrk="1" latinLnBrk="0" hangingPunct="1">
        <a:defRPr sz="1836" kern="1200">
          <a:solidFill>
            <a:schemeClr val="tx1"/>
          </a:solidFill>
          <a:latin typeface="+mn-lt"/>
          <a:ea typeface="+mn-ea"/>
          <a:cs typeface="+mn-cs"/>
        </a:defRPr>
      </a:lvl8pPr>
      <a:lvl9pPr marL="3804484" algn="l" defTabSz="951121"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a:srcRect l="762"/>
          <a:stretch/>
        </p:blipFill>
        <p:spPr>
          <a:xfrm rot="5400000">
            <a:off x="9700947" y="2900301"/>
            <a:ext cx="6994525" cy="1193925"/>
          </a:xfrm>
          <a:prstGeom prst="rect">
            <a:avLst/>
          </a:prstGeom>
        </p:spPr>
      </p:pic>
    </p:spTree>
    <p:extLst>
      <p:ext uri="{BB962C8B-B14F-4D97-AF65-F5344CB8AC3E}">
        <p14:creationId xmlns:p14="http://schemas.microsoft.com/office/powerpoint/2010/main" val="3139402284"/>
      </p:ext>
    </p:extLst>
  </p:cSld>
  <p:clrMap bg1="dk1" tx1="lt1" bg2="dk2" tx2="lt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 id="2147484727" r:id="rId12"/>
    <p:sldLayoutId id="2147484728" r:id="rId13"/>
    <p:sldLayoutId id="2147484729" r:id="rId14"/>
    <p:sldLayoutId id="2147484730" r:id="rId15"/>
    <p:sldLayoutId id="2147484731" r:id="rId16"/>
    <p:sldLayoutId id="2147484732" r:id="rId17"/>
    <p:sldLayoutId id="2147484733" r:id="rId18"/>
    <p:sldLayoutId id="2147484734" r:id="rId19"/>
    <p:sldLayoutId id="2147484735" r:id="rId20"/>
    <p:sldLayoutId id="2147484736" r:id="rId21"/>
    <p:sldLayoutId id="2147484737" r:id="rId22"/>
    <p:sldLayoutId id="2147484738" r:id="rId23"/>
    <p:sldLayoutId id="2147484739" r:id="rId24"/>
    <p:sldLayoutId id="2147484740" r:id="rId25"/>
    <p:sldLayoutId id="2147484741" r:id="rId26"/>
    <p:sldLayoutId id="2147484742" r:id="rId27"/>
    <p:sldLayoutId id="2147484743" r:id="rId28"/>
    <p:sldLayoutId id="2147484744" r:id="rId29"/>
    <p:sldLayoutId id="2147484745" r:id="rId30"/>
    <p:sldLayoutId id="2147484838" r:id="rId31"/>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34"/>
          <a:srcRect l="762"/>
          <a:stretch/>
        </p:blipFill>
        <p:spPr>
          <a:xfrm rot="5400000">
            <a:off x="9654779" y="2900301"/>
            <a:ext cx="6994525" cy="1193925"/>
          </a:xfrm>
          <a:prstGeom prst="rect">
            <a:avLst/>
          </a:prstGeom>
        </p:spPr>
      </p:pic>
    </p:spTree>
    <p:extLst>
      <p:ext uri="{BB962C8B-B14F-4D97-AF65-F5344CB8AC3E}">
        <p14:creationId xmlns:p14="http://schemas.microsoft.com/office/powerpoint/2010/main" val="551442420"/>
      </p:ext>
    </p:extLst>
  </p:cSld>
  <p:clrMap bg1="dk1" tx1="lt1" bg2="dk2" tx2="lt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 id="2147484764" r:id="rId18"/>
    <p:sldLayoutId id="2147484765" r:id="rId19"/>
    <p:sldLayoutId id="2147484766" r:id="rId20"/>
    <p:sldLayoutId id="2147484767" r:id="rId21"/>
    <p:sldLayoutId id="2147484768" r:id="rId22"/>
    <p:sldLayoutId id="2147484769" r:id="rId23"/>
    <p:sldLayoutId id="2147484770" r:id="rId24"/>
    <p:sldLayoutId id="2147484771" r:id="rId25"/>
    <p:sldLayoutId id="2147484772" r:id="rId26"/>
    <p:sldLayoutId id="2147484773" r:id="rId27"/>
    <p:sldLayoutId id="2147484774" r:id="rId28"/>
    <p:sldLayoutId id="2147484775" r:id="rId29"/>
    <p:sldLayoutId id="2147484776" r:id="rId30"/>
    <p:sldLayoutId id="2147484777" r:id="rId31"/>
    <p:sldLayoutId id="2147484778" r:id="rId32"/>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1"/>
            <a:ext cx="11239464" cy="164485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rot="5400000">
            <a:off x="9475749" y="3001154"/>
            <a:ext cx="6994525" cy="992217"/>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7490758"/>
      </p:ext>
    </p:extLst>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 id="2147484791" r:id="rId12"/>
    <p:sldLayoutId id="2147484792" r:id="rId13"/>
    <p:sldLayoutId id="2147484793" r:id="rId14"/>
    <p:sldLayoutId id="2147484794" r:id="rId15"/>
    <p:sldLayoutId id="2147484795" r:id="rId16"/>
    <p:sldLayoutId id="2147484796" r:id="rId17"/>
    <p:sldLayoutId id="2147484797" r:id="rId18"/>
    <p:sldLayoutId id="2147484798" r:id="rId19"/>
    <p:sldLayoutId id="2147484799" r:id="rId20"/>
    <p:sldLayoutId id="2147484800" r:id="rId21"/>
  </p:sldLayoutIdLst>
  <p:transition>
    <p:fade/>
  </p:transition>
  <p:hf sldNum="0" hdr="0" ftr="0" dt="0"/>
  <p:txStyles>
    <p:titleStyle>
      <a:lvl1pPr algn="l" defTabSz="951121" rtl="0" eaLnBrk="1" latinLnBrk="0" hangingPunct="1">
        <a:lnSpc>
          <a:spcPct val="100000"/>
        </a:lnSpc>
        <a:spcBef>
          <a:spcPct val="0"/>
        </a:spcBef>
        <a:buNone/>
        <a:defRPr lang="en-US" sz="3672"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33104" marR="0" indent="-233104"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66209" marR="0" indent="-233104"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175" marR="0" indent="-203966"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573" marR="0" indent="-184541"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113" marR="0" indent="-171591"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5581"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144"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6704"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2266"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121" rtl="0" eaLnBrk="1" latinLnBrk="0" hangingPunct="1">
        <a:defRPr sz="1836" kern="1200">
          <a:solidFill>
            <a:schemeClr val="tx1"/>
          </a:solidFill>
          <a:latin typeface="+mn-lt"/>
          <a:ea typeface="+mn-ea"/>
          <a:cs typeface="+mn-cs"/>
        </a:defRPr>
      </a:lvl1pPr>
      <a:lvl2pPr marL="475561" algn="l" defTabSz="951121" rtl="0" eaLnBrk="1" latinLnBrk="0" hangingPunct="1">
        <a:defRPr sz="1836" kern="1200">
          <a:solidFill>
            <a:schemeClr val="tx1"/>
          </a:solidFill>
          <a:latin typeface="+mn-lt"/>
          <a:ea typeface="+mn-ea"/>
          <a:cs typeface="+mn-cs"/>
        </a:defRPr>
      </a:lvl2pPr>
      <a:lvl3pPr marL="951121" algn="l" defTabSz="951121" rtl="0" eaLnBrk="1" latinLnBrk="0" hangingPunct="1">
        <a:defRPr sz="1836" kern="1200">
          <a:solidFill>
            <a:schemeClr val="tx1"/>
          </a:solidFill>
          <a:latin typeface="+mn-lt"/>
          <a:ea typeface="+mn-ea"/>
          <a:cs typeface="+mn-cs"/>
        </a:defRPr>
      </a:lvl3pPr>
      <a:lvl4pPr marL="1426681" algn="l" defTabSz="951121" rtl="0" eaLnBrk="1" latinLnBrk="0" hangingPunct="1">
        <a:defRPr sz="1836" kern="1200">
          <a:solidFill>
            <a:schemeClr val="tx1"/>
          </a:solidFill>
          <a:latin typeface="+mn-lt"/>
          <a:ea typeface="+mn-ea"/>
          <a:cs typeface="+mn-cs"/>
        </a:defRPr>
      </a:lvl4pPr>
      <a:lvl5pPr marL="1902242" algn="l" defTabSz="951121" rtl="0" eaLnBrk="1" latinLnBrk="0" hangingPunct="1">
        <a:defRPr sz="1836" kern="1200">
          <a:solidFill>
            <a:schemeClr val="tx1"/>
          </a:solidFill>
          <a:latin typeface="+mn-lt"/>
          <a:ea typeface="+mn-ea"/>
          <a:cs typeface="+mn-cs"/>
        </a:defRPr>
      </a:lvl5pPr>
      <a:lvl6pPr marL="2377803" algn="l" defTabSz="951121" rtl="0" eaLnBrk="1" latinLnBrk="0" hangingPunct="1">
        <a:defRPr sz="1836" kern="1200">
          <a:solidFill>
            <a:schemeClr val="tx1"/>
          </a:solidFill>
          <a:latin typeface="+mn-lt"/>
          <a:ea typeface="+mn-ea"/>
          <a:cs typeface="+mn-cs"/>
        </a:defRPr>
      </a:lvl6pPr>
      <a:lvl7pPr marL="2853363" algn="l" defTabSz="951121" rtl="0" eaLnBrk="1" latinLnBrk="0" hangingPunct="1">
        <a:defRPr sz="1836" kern="1200">
          <a:solidFill>
            <a:schemeClr val="tx1"/>
          </a:solidFill>
          <a:latin typeface="+mn-lt"/>
          <a:ea typeface="+mn-ea"/>
          <a:cs typeface="+mn-cs"/>
        </a:defRPr>
      </a:lvl7pPr>
      <a:lvl8pPr marL="3328923" algn="l" defTabSz="951121" rtl="0" eaLnBrk="1" latinLnBrk="0" hangingPunct="1">
        <a:defRPr sz="1836" kern="1200">
          <a:solidFill>
            <a:schemeClr val="tx1"/>
          </a:solidFill>
          <a:latin typeface="+mn-lt"/>
          <a:ea typeface="+mn-ea"/>
          <a:cs typeface="+mn-cs"/>
        </a:defRPr>
      </a:lvl8pPr>
      <a:lvl9pPr marL="3804484" algn="l" defTabSz="951121"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8" y="567457"/>
            <a:ext cx="11530584"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8" y="1853742"/>
            <a:ext cx="11456988" cy="2062103"/>
          </a:xfrm>
          <a:prstGeom prst="rect">
            <a:avLst/>
          </a:prstGeom>
        </p:spPr>
        <p:txBody>
          <a:bodyPr vert="horz" wrap="square" lIns="0" tIns="91440" rIns="146304" bIns="9144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Segoe UI Regular 10/12</a:t>
            </a:r>
          </a:p>
          <a:p>
            <a:pPr lvl="6"/>
            <a:endParaRPr lang="en-US"/>
          </a:p>
          <a:p>
            <a:pPr lvl="6"/>
            <a:endParaRPr lang="en-US"/>
          </a:p>
        </p:txBody>
      </p:sp>
      <p:pic>
        <p:nvPicPr>
          <p:cNvPr id="7" name="Picture 6"/>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rot="5400000">
            <a:off x="9621908" y="2898552"/>
            <a:ext cx="6979503" cy="1188133"/>
          </a:xfrm>
          <a:prstGeom prst="rect">
            <a:avLst/>
          </a:prstGeom>
        </p:spPr>
      </p:pic>
    </p:spTree>
    <p:extLst>
      <p:ext uri="{BB962C8B-B14F-4D97-AF65-F5344CB8AC3E}">
        <p14:creationId xmlns:p14="http://schemas.microsoft.com/office/powerpoint/2010/main" val="397959827"/>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 id="2147484813" r:id="rId12"/>
    <p:sldLayoutId id="2147484814" r:id="rId13"/>
    <p:sldLayoutId id="2147484815" r:id="rId14"/>
    <p:sldLayoutId id="2147484816" r:id="rId15"/>
    <p:sldLayoutId id="2147484817" r:id="rId16"/>
    <p:sldLayoutId id="2147484818" r:id="rId17"/>
    <p:sldLayoutId id="2147484819" r:id="rId18"/>
    <p:sldLayoutId id="2147484820" r:id="rId19"/>
    <p:sldLayoutId id="2147484821" r:id="rId20"/>
    <p:sldLayoutId id="2147484822" r:id="rId21"/>
    <p:sldLayoutId id="2147484823" r:id="rId22"/>
    <p:sldLayoutId id="2147484824" r:id="rId23"/>
    <p:sldLayoutId id="2147484825" r:id="rId24"/>
    <p:sldLayoutId id="2147484826" r:id="rId25"/>
    <p:sldLayoutId id="2147484827" r:id="rId26"/>
    <p:sldLayoutId id="2147484828" r:id="rId27"/>
    <p:sldLayoutId id="2147484829" r:id="rId28"/>
    <p:sldLayoutId id="2147484830" r:id="rId29"/>
    <p:sldLayoutId id="2147484831" r:id="rId30"/>
    <p:sldLayoutId id="2147484832" r:id="rId31"/>
    <p:sldLayoutId id="2147484833" r:id="rId32"/>
  </p:sldLayoutIdLst>
  <p:transition>
    <p:fade/>
  </p:transition>
  <p:hf hdr="0" dt="0"/>
  <p:txStyles>
    <p:titleStyle>
      <a:lvl1pPr algn="l" defTabSz="932742" rtl="0" eaLnBrk="1" latinLnBrk="0" hangingPunct="1">
        <a:lnSpc>
          <a:spcPct val="9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rgbClr val="000000"/>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Tx/>
        <a:buNone/>
        <a:tabLst/>
        <a:defRPr sz="2000" kern="1200" spc="0" baseline="0">
          <a:solidFill>
            <a:srgbClr val="000000"/>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000" b="1" kern="1200" spc="0" baseline="0">
          <a:solidFill>
            <a:srgbClr val="000000"/>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000" kern="1200">
          <a:solidFill>
            <a:srgbClr val="000000"/>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7.xml"/></Relationships>
</file>

<file path=ppt/slides/_rels/slide10.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103.svg"/><Relationship Id="rId12" Type="http://schemas.openxmlformats.org/officeDocument/2006/relationships/image" Target="../media/image73.tiff"/><Relationship Id="rId2" Type="http://schemas.openxmlformats.org/officeDocument/2006/relationships/image" Target="../media/image60.png"/><Relationship Id="rId16" Type="http://schemas.openxmlformats.org/officeDocument/2006/relationships/image" Target="../media/image116.svg"/><Relationship Id="rId1" Type="http://schemas.openxmlformats.org/officeDocument/2006/relationships/slideLayout" Target="../slideLayouts/slideLayout65.xml"/><Relationship Id="rId6" Type="http://schemas.openxmlformats.org/officeDocument/2006/relationships/image" Target="../media/image102.png"/><Relationship Id="rId11" Type="http://schemas.openxmlformats.org/officeDocument/2006/relationships/image" Target="../media/image109.png"/><Relationship Id="rId5" Type="http://schemas.openxmlformats.org/officeDocument/2006/relationships/image" Target="../media/image63.svg"/><Relationship Id="rId15" Type="http://schemas.openxmlformats.org/officeDocument/2006/relationships/image" Target="../media/image115.png"/><Relationship Id="rId10" Type="http://schemas.openxmlformats.org/officeDocument/2006/relationships/image" Target="../media/image114.png"/><Relationship Id="rId4" Type="http://schemas.openxmlformats.org/officeDocument/2006/relationships/image" Target="../media/image62.png"/><Relationship Id="rId9" Type="http://schemas.openxmlformats.org/officeDocument/2006/relationships/image" Target="../media/image105.svg"/><Relationship Id="rId14" Type="http://schemas.openxmlformats.org/officeDocument/2006/relationships/image" Target="../media/image67.svg"/></Relationships>
</file>

<file path=ppt/slides/_rels/slide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61.svg"/><Relationship Id="rId7" Type="http://schemas.openxmlformats.org/officeDocument/2006/relationships/image" Target="../media/image103.svg"/><Relationship Id="rId2" Type="http://schemas.openxmlformats.org/officeDocument/2006/relationships/image" Target="../media/image60.png"/><Relationship Id="rId1" Type="http://schemas.openxmlformats.org/officeDocument/2006/relationships/slideLayout" Target="../slideLayouts/slideLayout65.xml"/><Relationship Id="rId6" Type="http://schemas.openxmlformats.org/officeDocument/2006/relationships/image" Target="../media/image102.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105.svg"/></Relationships>
</file>

<file path=ppt/slides/_rels/slide1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61.svg"/><Relationship Id="rId7" Type="http://schemas.openxmlformats.org/officeDocument/2006/relationships/image" Target="../media/image103.svg"/><Relationship Id="rId2" Type="http://schemas.openxmlformats.org/officeDocument/2006/relationships/image" Target="../media/image60.png"/><Relationship Id="rId1" Type="http://schemas.openxmlformats.org/officeDocument/2006/relationships/slideLayout" Target="../slideLayouts/slideLayout120.xml"/><Relationship Id="rId6" Type="http://schemas.openxmlformats.org/officeDocument/2006/relationships/image" Target="../media/image102.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105.svg"/></Relationships>
</file>

<file path=ppt/slides/_rels/slide15.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103.svg"/><Relationship Id="rId2" Type="http://schemas.openxmlformats.org/officeDocument/2006/relationships/image" Target="../media/image60.png"/><Relationship Id="rId1" Type="http://schemas.openxmlformats.org/officeDocument/2006/relationships/slideLayout" Target="../slideLayouts/slideLayout120.xml"/><Relationship Id="rId6" Type="http://schemas.openxmlformats.org/officeDocument/2006/relationships/image" Target="../media/image102.png"/><Relationship Id="rId5" Type="http://schemas.openxmlformats.org/officeDocument/2006/relationships/image" Target="../media/image63.sv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103.svg"/><Relationship Id="rId2" Type="http://schemas.openxmlformats.org/officeDocument/2006/relationships/image" Target="../media/image60.png"/><Relationship Id="rId1" Type="http://schemas.openxmlformats.org/officeDocument/2006/relationships/slideLayout" Target="../slideLayouts/slideLayout120.xml"/><Relationship Id="rId6" Type="http://schemas.openxmlformats.org/officeDocument/2006/relationships/image" Target="../media/image102.png"/><Relationship Id="rId5" Type="http://schemas.openxmlformats.org/officeDocument/2006/relationships/image" Target="../media/image63.sv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103.svg"/><Relationship Id="rId2" Type="http://schemas.openxmlformats.org/officeDocument/2006/relationships/image" Target="../media/image60.png"/><Relationship Id="rId1" Type="http://schemas.openxmlformats.org/officeDocument/2006/relationships/slideLayout" Target="../slideLayouts/slideLayout120.xml"/><Relationship Id="rId6" Type="http://schemas.openxmlformats.org/officeDocument/2006/relationships/image" Target="../media/image102.png"/><Relationship Id="rId5" Type="http://schemas.openxmlformats.org/officeDocument/2006/relationships/image" Target="../media/image63.sv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103.svg"/><Relationship Id="rId2" Type="http://schemas.openxmlformats.org/officeDocument/2006/relationships/image" Target="../media/image60.png"/><Relationship Id="rId1" Type="http://schemas.openxmlformats.org/officeDocument/2006/relationships/slideLayout" Target="../slideLayouts/slideLayout120.xml"/><Relationship Id="rId6" Type="http://schemas.openxmlformats.org/officeDocument/2006/relationships/image" Target="../media/image102.png"/><Relationship Id="rId5" Type="http://schemas.openxmlformats.org/officeDocument/2006/relationships/image" Target="../media/image63.sv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1.svg"/><Relationship Id="rId2" Type="http://schemas.openxmlformats.org/officeDocument/2006/relationships/image" Target="../media/image62.png"/><Relationship Id="rId1" Type="http://schemas.openxmlformats.org/officeDocument/2006/relationships/slideLayout" Target="../slideLayouts/slideLayout120.xml"/><Relationship Id="rId6" Type="http://schemas.openxmlformats.org/officeDocument/2006/relationships/image" Target="../media/image60.png"/><Relationship Id="rId5" Type="http://schemas.openxmlformats.org/officeDocument/2006/relationships/image" Target="../media/image103.svg"/><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120.xml"/><Relationship Id="rId6" Type="http://schemas.openxmlformats.org/officeDocument/2006/relationships/image" Target="../media/image66.png"/><Relationship Id="rId5" Type="http://schemas.openxmlformats.org/officeDocument/2006/relationships/image" Target="../media/image103.svg"/><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1.svg"/><Relationship Id="rId2" Type="http://schemas.openxmlformats.org/officeDocument/2006/relationships/image" Target="../media/image62.png"/><Relationship Id="rId1" Type="http://schemas.openxmlformats.org/officeDocument/2006/relationships/slideLayout" Target="../slideLayouts/slideLayout120.xml"/><Relationship Id="rId6" Type="http://schemas.openxmlformats.org/officeDocument/2006/relationships/image" Target="../media/image60.png"/><Relationship Id="rId5" Type="http://schemas.openxmlformats.org/officeDocument/2006/relationships/image" Target="../media/image103.svg"/><Relationship Id="rId4" Type="http://schemas.openxmlformats.org/officeDocument/2006/relationships/image" Target="../media/image102.png"/></Relationships>
</file>

<file path=ppt/slides/_rels/slide2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0.xml"/></Relationships>
</file>

<file path=ppt/slides/_rels/slide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0.xml"/></Relationships>
</file>

<file path=ppt/slides/_rels/slide2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0.xml"/></Relationships>
</file>

<file path=ppt/slides/_rels/slide2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0.xml"/></Relationships>
</file>

<file path=ppt/slides/_rels/slide2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71.svg"/><Relationship Id="rId3" Type="http://schemas.openxmlformats.org/officeDocument/2006/relationships/image" Target="../media/image65.svg"/><Relationship Id="rId7" Type="http://schemas.openxmlformats.org/officeDocument/2006/relationships/image" Target="../media/image103.svg"/><Relationship Id="rId12"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120.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63.svg"/><Relationship Id="rId10" Type="http://schemas.openxmlformats.org/officeDocument/2006/relationships/image" Target="../media/image106.png"/><Relationship Id="rId4" Type="http://schemas.openxmlformats.org/officeDocument/2006/relationships/image" Target="../media/image62.png"/><Relationship Id="rId9" Type="http://schemas.openxmlformats.org/officeDocument/2006/relationships/image" Target="../media/image105.svg"/></Relationships>
</file>

<file path=ppt/slides/_rels/slide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65.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1.png"/><Relationship Id="rId1" Type="http://schemas.openxmlformats.org/officeDocument/2006/relationships/slideLayout" Target="../slideLayouts/slideLayout65.xml"/><Relationship Id="rId4" Type="http://schemas.openxmlformats.org/officeDocument/2006/relationships/image" Target="../media/image116.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6.xml"/></Relationships>
</file>

<file path=ppt/slides/_rels/slide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65.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1.svg"/><Relationship Id="rId10" Type="http://schemas.openxmlformats.org/officeDocument/2006/relationships/image" Target="../media/image70.png"/><Relationship Id="rId4" Type="http://schemas.openxmlformats.org/officeDocument/2006/relationships/image" Target="../media/image60.png"/><Relationship Id="rId9" Type="http://schemas.openxmlformats.org/officeDocument/2006/relationships/image" Target="../media/image65.svg"/></Relationships>
</file>

<file path=ppt/slides/_rels/slide5.xml.rels><?xml version="1.0" encoding="UTF-8" standalone="yes"?>
<Relationships xmlns="http://schemas.openxmlformats.org/package/2006/relationships"><Relationship Id="rId8" Type="http://schemas.openxmlformats.org/officeDocument/2006/relationships/image" Target="../media/image77.tiff"/><Relationship Id="rId13" Type="http://schemas.openxmlformats.org/officeDocument/2006/relationships/image" Target="../media/image82.emf"/><Relationship Id="rId18" Type="http://schemas.openxmlformats.org/officeDocument/2006/relationships/image" Target="../media/image87.jpeg"/><Relationship Id="rId26" Type="http://schemas.openxmlformats.org/officeDocument/2006/relationships/image" Target="../media/image95.png"/><Relationship Id="rId3" Type="http://schemas.openxmlformats.org/officeDocument/2006/relationships/image" Target="../media/image72.tiff"/><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tiff"/><Relationship Id="rId17" Type="http://schemas.openxmlformats.org/officeDocument/2006/relationships/image" Target="../media/image86.jpeg"/><Relationship Id="rId25" Type="http://schemas.openxmlformats.org/officeDocument/2006/relationships/image" Target="../media/image94.jpeg"/><Relationship Id="rId2" Type="http://schemas.openxmlformats.org/officeDocument/2006/relationships/notesSlide" Target="../notesSlides/notesSlide2.xml"/><Relationship Id="rId16" Type="http://schemas.openxmlformats.org/officeDocument/2006/relationships/image" Target="../media/image85.jpeg"/><Relationship Id="rId20" Type="http://schemas.openxmlformats.org/officeDocument/2006/relationships/image" Target="../media/image89.jpeg"/><Relationship Id="rId29" Type="http://schemas.openxmlformats.org/officeDocument/2006/relationships/image" Target="../media/image98.jpeg"/><Relationship Id="rId1" Type="http://schemas.openxmlformats.org/officeDocument/2006/relationships/slideLayout" Target="../slideLayouts/slideLayout66.xml"/><Relationship Id="rId6" Type="http://schemas.openxmlformats.org/officeDocument/2006/relationships/image" Target="../media/image75.jpeg"/><Relationship Id="rId11" Type="http://schemas.openxmlformats.org/officeDocument/2006/relationships/image" Target="../media/image80.jpeg"/><Relationship Id="rId24" Type="http://schemas.openxmlformats.org/officeDocument/2006/relationships/image" Target="../media/image93.jpeg"/><Relationship Id="rId5" Type="http://schemas.openxmlformats.org/officeDocument/2006/relationships/image" Target="../media/image74.tiff"/><Relationship Id="rId15" Type="http://schemas.openxmlformats.org/officeDocument/2006/relationships/image" Target="../media/image84.jpeg"/><Relationship Id="rId23" Type="http://schemas.openxmlformats.org/officeDocument/2006/relationships/image" Target="../media/image92.jpeg"/><Relationship Id="rId28" Type="http://schemas.openxmlformats.org/officeDocument/2006/relationships/image" Target="../media/image97.gif"/><Relationship Id="rId10" Type="http://schemas.openxmlformats.org/officeDocument/2006/relationships/image" Target="../media/image79.tiff"/><Relationship Id="rId19" Type="http://schemas.openxmlformats.org/officeDocument/2006/relationships/image" Target="../media/image88.png"/><Relationship Id="rId31" Type="http://schemas.openxmlformats.org/officeDocument/2006/relationships/image" Target="../media/image100.png"/><Relationship Id="rId4" Type="http://schemas.openxmlformats.org/officeDocument/2006/relationships/image" Target="../media/image73.tiff"/><Relationship Id="rId9" Type="http://schemas.openxmlformats.org/officeDocument/2006/relationships/image" Target="../media/image78.tiff"/><Relationship Id="rId14" Type="http://schemas.openxmlformats.org/officeDocument/2006/relationships/image" Target="../media/image83.png"/><Relationship Id="rId22" Type="http://schemas.openxmlformats.org/officeDocument/2006/relationships/image" Target="../media/image91.jpeg"/><Relationship Id="rId27" Type="http://schemas.openxmlformats.org/officeDocument/2006/relationships/image" Target="../media/image96.jpeg"/><Relationship Id="rId30" Type="http://schemas.openxmlformats.org/officeDocument/2006/relationships/image" Target="../media/image99.jpeg"/></Relationships>
</file>

<file path=ppt/slides/_rels/slide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101.png"/><Relationship Id="rId2" Type="http://schemas.openxmlformats.org/officeDocument/2006/relationships/image" Target="../media/image62.png"/><Relationship Id="rId1" Type="http://schemas.openxmlformats.org/officeDocument/2006/relationships/slideLayout" Target="../slideLayouts/slideLayout65.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1.svg"/><Relationship Id="rId10" Type="http://schemas.openxmlformats.org/officeDocument/2006/relationships/image" Target="../media/image70.png"/><Relationship Id="rId4" Type="http://schemas.openxmlformats.org/officeDocument/2006/relationships/image" Target="../media/image60.png"/><Relationship Id="rId9" Type="http://schemas.openxmlformats.org/officeDocument/2006/relationships/image" Target="../media/image65.svg"/></Relationships>
</file>

<file path=ppt/slides/_rels/slide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03.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102.png"/><Relationship Id="rId17" Type="http://schemas.openxmlformats.org/officeDocument/2006/relationships/image" Target="../media/image107.svg"/><Relationship Id="rId2" Type="http://schemas.openxmlformats.org/officeDocument/2006/relationships/image" Target="../media/image62.png"/><Relationship Id="rId16" Type="http://schemas.openxmlformats.org/officeDocument/2006/relationships/image" Target="../media/image106.png"/><Relationship Id="rId1" Type="http://schemas.openxmlformats.org/officeDocument/2006/relationships/slideLayout" Target="../slideLayouts/slideLayout65.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1.svg"/><Relationship Id="rId15" Type="http://schemas.openxmlformats.org/officeDocument/2006/relationships/image" Target="../media/image105.svg"/><Relationship Id="rId10" Type="http://schemas.openxmlformats.org/officeDocument/2006/relationships/image" Target="../media/image70.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104.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09.png"/><Relationship Id="rId18" Type="http://schemas.openxmlformats.org/officeDocument/2006/relationships/image" Target="../media/image112.pn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108.png"/><Relationship Id="rId17" Type="http://schemas.openxmlformats.org/officeDocument/2006/relationships/image" Target="../media/image105.svg"/><Relationship Id="rId2" Type="http://schemas.openxmlformats.org/officeDocument/2006/relationships/image" Target="../media/image62.png"/><Relationship Id="rId16" Type="http://schemas.openxmlformats.org/officeDocument/2006/relationships/image" Target="../media/image104.png"/><Relationship Id="rId20" Type="http://schemas.openxmlformats.org/officeDocument/2006/relationships/image" Target="../media/image73.tiff"/><Relationship Id="rId1" Type="http://schemas.openxmlformats.org/officeDocument/2006/relationships/slideLayout" Target="../slideLayouts/slideLayout65.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1.svg"/><Relationship Id="rId15" Type="http://schemas.openxmlformats.org/officeDocument/2006/relationships/image" Target="../media/image111.svg"/><Relationship Id="rId10" Type="http://schemas.openxmlformats.org/officeDocument/2006/relationships/image" Target="../media/image70.png"/><Relationship Id="rId19" Type="http://schemas.openxmlformats.org/officeDocument/2006/relationships/image" Target="../media/image113.sv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110.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03.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102.png"/><Relationship Id="rId17" Type="http://schemas.openxmlformats.org/officeDocument/2006/relationships/image" Target="../media/image107.svg"/><Relationship Id="rId2" Type="http://schemas.openxmlformats.org/officeDocument/2006/relationships/image" Target="../media/image62.png"/><Relationship Id="rId16" Type="http://schemas.openxmlformats.org/officeDocument/2006/relationships/image" Target="../media/image106.png"/><Relationship Id="rId1" Type="http://schemas.openxmlformats.org/officeDocument/2006/relationships/slideLayout" Target="../slideLayouts/slideLayout65.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1.svg"/><Relationship Id="rId15" Type="http://schemas.openxmlformats.org/officeDocument/2006/relationships/image" Target="../media/image105.svg"/><Relationship Id="rId10" Type="http://schemas.openxmlformats.org/officeDocument/2006/relationships/image" Target="../media/image70.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928E299-0EF9-FE4C-958C-2F04B40D54CE}"/>
              </a:ext>
            </a:extLst>
          </p:cNvPr>
          <p:cNvSpPr>
            <a:spLocks noGrp="1"/>
          </p:cNvSpPr>
          <p:nvPr>
            <p:ph type="title"/>
          </p:nvPr>
        </p:nvSpPr>
        <p:spPr>
          <a:xfrm>
            <a:off x="437277" y="2237642"/>
            <a:ext cx="9823498" cy="2174020"/>
          </a:xfrm>
        </p:spPr>
        <p:txBody>
          <a:bodyPr/>
          <a:lstStyle/>
          <a:p>
            <a:r>
              <a:rPr lang="en-US" dirty="0"/>
              <a:t>Architect and simplify hybrid networking with Azure Virtual WAN and SD-WAN</a:t>
            </a:r>
          </a:p>
        </p:txBody>
      </p:sp>
      <p:sp>
        <p:nvSpPr>
          <p:cNvPr id="17" name="Text Placeholder 16">
            <a:extLst>
              <a:ext uri="{FF2B5EF4-FFF2-40B4-BE49-F238E27FC236}">
                <a16:creationId xmlns:a16="http://schemas.microsoft.com/office/drawing/2014/main" id="{E3761BAF-F05B-1B42-9957-75C8587CAEBC}"/>
              </a:ext>
            </a:extLst>
          </p:cNvPr>
          <p:cNvSpPr>
            <a:spLocks noGrp="1"/>
          </p:cNvSpPr>
          <p:nvPr>
            <p:ph type="body" sz="quarter" idx="15"/>
          </p:nvPr>
        </p:nvSpPr>
        <p:spPr>
          <a:xfrm>
            <a:off x="451338" y="4436713"/>
            <a:ext cx="9795376" cy="800219"/>
          </a:xfrm>
        </p:spPr>
        <p:txBody>
          <a:bodyPr/>
          <a:lstStyle/>
          <a:p>
            <a:r>
              <a:rPr lang="en-US" sz="2200" b="1" dirty="0">
                <a:cs typeface="Segoe UI"/>
              </a:rPr>
              <a:t>Reshmi Yandapalli</a:t>
            </a:r>
          </a:p>
          <a:p>
            <a:r>
              <a:rPr lang="en-US" sz="1800" dirty="0">
                <a:latin typeface="Segoe UI Semilight" panose="020B0402040204020203" pitchFamily="34" charset="0"/>
                <a:cs typeface="Segoe UI Semilight" panose="020B0402040204020203" pitchFamily="34" charset="0"/>
              </a:rPr>
              <a:t>Principal Product Manager, Azure Networking</a:t>
            </a:r>
          </a:p>
        </p:txBody>
      </p:sp>
    </p:spTree>
    <p:extLst>
      <p:ext uri="{BB962C8B-B14F-4D97-AF65-F5344CB8AC3E}">
        <p14:creationId xmlns:p14="http://schemas.microsoft.com/office/powerpoint/2010/main" val="96982085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a:xfrm>
            <a:off x="290395" y="125824"/>
            <a:ext cx="11533187" cy="411162"/>
          </a:xfrm>
        </p:spPr>
        <p:txBody>
          <a:bodyPr/>
          <a:lstStyle/>
          <a:p>
            <a:r>
              <a:rPr lang="en-US" dirty="0">
                <a:solidFill>
                  <a:srgbClr val="FFFFFF"/>
                </a:solidFill>
              </a:rPr>
              <a:t>Putting it together</a:t>
            </a:r>
          </a:p>
        </p:txBody>
      </p:sp>
      <p:cxnSp>
        <p:nvCxnSpPr>
          <p:cNvPr id="4" name="Straight Connector 3">
            <a:extLst>
              <a:ext uri="{FF2B5EF4-FFF2-40B4-BE49-F238E27FC236}">
                <a16:creationId xmlns:a16="http://schemas.microsoft.com/office/drawing/2014/main" id="{5958A951-8D71-4A60-9EE7-C3B046895ABA}"/>
              </a:ext>
            </a:extLst>
          </p:cNvPr>
          <p:cNvCxnSpPr/>
          <p:nvPr/>
        </p:nvCxnSpPr>
        <p:spPr>
          <a:xfrm>
            <a:off x="6051006" y="872724"/>
            <a:ext cx="0" cy="5780324"/>
          </a:xfrm>
          <a:prstGeom prst="line">
            <a:avLst/>
          </a:prstGeom>
          <a:ln w="31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FED6D7B-66A9-42CB-8202-41FED3A14E98}"/>
              </a:ext>
            </a:extLst>
          </p:cNvPr>
          <p:cNvGrpSpPr/>
          <p:nvPr/>
        </p:nvGrpSpPr>
        <p:grpSpPr>
          <a:xfrm>
            <a:off x="8484776" y="2822862"/>
            <a:ext cx="1905454" cy="266217"/>
            <a:chOff x="8484776" y="2822862"/>
            <a:chExt cx="1905454" cy="266217"/>
          </a:xfrm>
        </p:grpSpPr>
        <p:cxnSp>
          <p:nvCxnSpPr>
            <p:cNvPr id="6" name="Straight Connector 5">
              <a:extLst>
                <a:ext uri="{FF2B5EF4-FFF2-40B4-BE49-F238E27FC236}">
                  <a16:creationId xmlns:a16="http://schemas.microsoft.com/office/drawing/2014/main" id="{E1C46B5E-9A1D-42DE-AFA0-E821D3B1FD54}"/>
                </a:ext>
              </a:extLst>
            </p:cNvPr>
            <p:cNvCxnSpPr>
              <a:cxnSpLocks/>
              <a:stCxn id="9" idx="3"/>
            </p:cNvCxnSpPr>
            <p:nvPr/>
          </p:nvCxnSpPr>
          <p:spPr>
            <a:xfrm>
              <a:off x="8484776" y="3075932"/>
              <a:ext cx="1905454" cy="13147"/>
            </a:xfrm>
            <a:prstGeom prst="line">
              <a:avLst/>
            </a:prstGeom>
            <a:ln w="28575">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532EBB2-6632-41A0-9A35-29CF1CCBECAA}"/>
                </a:ext>
              </a:extLst>
            </p:cNvPr>
            <p:cNvSpPr txBox="1"/>
            <p:nvPr/>
          </p:nvSpPr>
          <p:spPr>
            <a:xfrm>
              <a:off x="8702850" y="2822862"/>
              <a:ext cx="1537463" cy="215444"/>
            </a:xfrm>
            <a:prstGeom prst="rect">
              <a:avLst/>
            </a:prstGeom>
            <a:noFill/>
          </p:spPr>
          <p:txBody>
            <a:bodyPr wrap="square" lIns="0" tIns="0" rIns="0" bIns="0" rtlCol="0">
              <a:spAutoFit/>
            </a:bodyPr>
            <a:lstStyle/>
            <a:p>
              <a:pPr algn="l"/>
              <a:r>
                <a:rPr lang="en-US" sz="1400" dirty="0"/>
                <a:t>Fully meshed hubs</a:t>
              </a:r>
            </a:p>
          </p:txBody>
        </p:sp>
      </p:grpSp>
      <p:grpSp>
        <p:nvGrpSpPr>
          <p:cNvPr id="8" name="Group 7">
            <a:extLst>
              <a:ext uri="{FF2B5EF4-FFF2-40B4-BE49-F238E27FC236}">
                <a16:creationId xmlns:a16="http://schemas.microsoft.com/office/drawing/2014/main" id="{59EF832F-66CB-44AA-BB2E-F992D95565AA}"/>
              </a:ext>
            </a:extLst>
          </p:cNvPr>
          <p:cNvGrpSpPr/>
          <p:nvPr/>
        </p:nvGrpSpPr>
        <p:grpSpPr>
          <a:xfrm>
            <a:off x="6328910" y="1134937"/>
            <a:ext cx="3720537" cy="5798945"/>
            <a:chOff x="6309314" y="1182852"/>
            <a:chExt cx="3720537" cy="5798945"/>
          </a:xfrm>
        </p:grpSpPr>
        <p:pic>
          <p:nvPicPr>
            <p:cNvPr id="9" name="Graphic 8">
              <a:extLst>
                <a:ext uri="{FF2B5EF4-FFF2-40B4-BE49-F238E27FC236}">
                  <a16:creationId xmlns:a16="http://schemas.microsoft.com/office/drawing/2014/main" id="{8DC234EC-7AC1-4C3A-AAB4-BD94F667F0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26141" y="2804327"/>
              <a:ext cx="639039" cy="639039"/>
            </a:xfrm>
            <a:prstGeom prst="rect">
              <a:avLst/>
            </a:prstGeom>
          </p:spPr>
        </p:pic>
        <p:pic>
          <p:nvPicPr>
            <p:cNvPr id="10" name="Graphic 9">
              <a:extLst>
                <a:ext uri="{FF2B5EF4-FFF2-40B4-BE49-F238E27FC236}">
                  <a16:creationId xmlns:a16="http://schemas.microsoft.com/office/drawing/2014/main" id="{F8402559-BAD6-4AA9-A57E-B8F78932AC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83402" y="6021267"/>
              <a:ext cx="510344" cy="510344"/>
            </a:xfrm>
            <a:prstGeom prst="rect">
              <a:avLst/>
            </a:prstGeom>
          </p:spPr>
        </p:pic>
        <p:pic>
          <p:nvPicPr>
            <p:cNvPr id="11" name="Graphic 10">
              <a:extLst>
                <a:ext uri="{FF2B5EF4-FFF2-40B4-BE49-F238E27FC236}">
                  <a16:creationId xmlns:a16="http://schemas.microsoft.com/office/drawing/2014/main" id="{3DC3452F-886D-4B39-89A6-60B35A0D9F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38992" y="5990949"/>
              <a:ext cx="405861" cy="405861"/>
            </a:xfrm>
            <a:prstGeom prst="rect">
              <a:avLst/>
            </a:prstGeom>
          </p:spPr>
        </p:pic>
        <p:cxnSp>
          <p:nvCxnSpPr>
            <p:cNvPr id="12" name="Straight Connector 11">
              <a:extLst>
                <a:ext uri="{FF2B5EF4-FFF2-40B4-BE49-F238E27FC236}">
                  <a16:creationId xmlns:a16="http://schemas.microsoft.com/office/drawing/2014/main" id="{04D54082-AE54-4CA2-848E-711D1B059277}"/>
                </a:ext>
              </a:extLst>
            </p:cNvPr>
            <p:cNvCxnSpPr>
              <a:cxnSpLocks/>
            </p:cNvCxnSpPr>
            <p:nvPr/>
          </p:nvCxnSpPr>
          <p:spPr>
            <a:xfrm flipV="1">
              <a:off x="6963032" y="3497262"/>
              <a:ext cx="1047665" cy="235712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CCE499B7-1D28-40F7-8516-5A512F9BED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45973" y="4405899"/>
              <a:ext cx="269927" cy="269927"/>
            </a:xfrm>
            <a:prstGeom prst="rect">
              <a:avLst/>
            </a:prstGeom>
          </p:spPr>
        </p:pic>
        <p:sp>
          <p:nvSpPr>
            <p:cNvPr id="16" name="TextBox 15">
              <a:extLst>
                <a:ext uri="{FF2B5EF4-FFF2-40B4-BE49-F238E27FC236}">
                  <a16:creationId xmlns:a16="http://schemas.microsoft.com/office/drawing/2014/main" id="{B0E80293-D0E9-41CD-B1D8-2A3AF50FCFC7}"/>
                </a:ext>
              </a:extLst>
            </p:cNvPr>
            <p:cNvSpPr txBox="1"/>
            <p:nvPr/>
          </p:nvSpPr>
          <p:spPr>
            <a:xfrm>
              <a:off x="6309314" y="6550910"/>
              <a:ext cx="1200660" cy="430887"/>
            </a:xfrm>
            <a:prstGeom prst="rect">
              <a:avLst/>
            </a:prstGeom>
            <a:noFill/>
          </p:spPr>
          <p:txBody>
            <a:bodyPr wrap="square" lIns="0" tIns="0" rIns="0" bIns="0" rtlCol="0">
              <a:spAutoFit/>
            </a:bodyPr>
            <a:lstStyle/>
            <a:p>
              <a:pPr algn="l"/>
              <a:r>
                <a:rPr lang="en-US" sz="1400" dirty="0"/>
                <a:t>ExpressRoute User</a:t>
              </a:r>
            </a:p>
          </p:txBody>
        </p:sp>
        <p:sp>
          <p:nvSpPr>
            <p:cNvPr id="17" name="TextBox 16">
              <a:extLst>
                <a:ext uri="{FF2B5EF4-FFF2-40B4-BE49-F238E27FC236}">
                  <a16:creationId xmlns:a16="http://schemas.microsoft.com/office/drawing/2014/main" id="{476D2188-28DF-4802-A614-062B13A46545}"/>
                </a:ext>
              </a:extLst>
            </p:cNvPr>
            <p:cNvSpPr txBox="1"/>
            <p:nvPr/>
          </p:nvSpPr>
          <p:spPr>
            <a:xfrm>
              <a:off x="8702850" y="6550910"/>
              <a:ext cx="1327001" cy="215444"/>
            </a:xfrm>
            <a:prstGeom prst="rect">
              <a:avLst/>
            </a:prstGeom>
            <a:noFill/>
          </p:spPr>
          <p:txBody>
            <a:bodyPr wrap="square" lIns="0" tIns="0" rIns="0" bIns="0" rtlCol="0">
              <a:spAutoFit/>
            </a:bodyPr>
            <a:lstStyle/>
            <a:p>
              <a:pPr algn="l"/>
              <a:r>
                <a:rPr lang="en-US" sz="1400" dirty="0"/>
                <a:t>S2S User</a:t>
              </a:r>
            </a:p>
          </p:txBody>
        </p:sp>
        <p:cxnSp>
          <p:nvCxnSpPr>
            <p:cNvPr id="18" name="Straight Connector 17">
              <a:extLst>
                <a:ext uri="{FF2B5EF4-FFF2-40B4-BE49-F238E27FC236}">
                  <a16:creationId xmlns:a16="http://schemas.microsoft.com/office/drawing/2014/main" id="{2A2D25B9-FA0A-4534-9AA1-64114567EF7A}"/>
                </a:ext>
              </a:extLst>
            </p:cNvPr>
            <p:cNvCxnSpPr>
              <a:cxnSpLocks/>
            </p:cNvCxnSpPr>
            <p:nvPr/>
          </p:nvCxnSpPr>
          <p:spPr>
            <a:xfrm flipH="1" flipV="1">
              <a:off x="8223512" y="3551160"/>
              <a:ext cx="647529" cy="2374176"/>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D2560AE-06DE-4CB0-A30D-B938CB1A5E1B}"/>
                </a:ext>
              </a:extLst>
            </p:cNvPr>
            <p:cNvCxnSpPr>
              <a:cxnSpLocks/>
            </p:cNvCxnSpPr>
            <p:nvPr/>
          </p:nvCxnSpPr>
          <p:spPr>
            <a:xfrm flipV="1">
              <a:off x="7766820" y="3551159"/>
              <a:ext cx="334540" cy="246658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CFC42877-DCB4-4AD7-85F8-19A02D698F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01790" y="6012646"/>
              <a:ext cx="362468" cy="362468"/>
            </a:xfrm>
            <a:prstGeom prst="rect">
              <a:avLst/>
            </a:prstGeom>
          </p:spPr>
        </p:pic>
        <p:sp>
          <p:nvSpPr>
            <p:cNvPr id="21" name="TextBox 20">
              <a:extLst>
                <a:ext uri="{FF2B5EF4-FFF2-40B4-BE49-F238E27FC236}">
                  <a16:creationId xmlns:a16="http://schemas.microsoft.com/office/drawing/2014/main" id="{2EAE6D9B-D9C0-428E-9F29-DE7D92A7E914}"/>
                </a:ext>
              </a:extLst>
            </p:cNvPr>
            <p:cNvSpPr txBox="1"/>
            <p:nvPr/>
          </p:nvSpPr>
          <p:spPr>
            <a:xfrm>
              <a:off x="7544040" y="6550910"/>
              <a:ext cx="1327001" cy="215444"/>
            </a:xfrm>
            <a:prstGeom prst="rect">
              <a:avLst/>
            </a:prstGeom>
            <a:noFill/>
          </p:spPr>
          <p:txBody>
            <a:bodyPr wrap="square" lIns="0" tIns="0" rIns="0" bIns="0" rtlCol="0">
              <a:spAutoFit/>
            </a:bodyPr>
            <a:lstStyle/>
            <a:p>
              <a:pPr algn="l"/>
              <a:r>
                <a:rPr lang="en-US" sz="1400" dirty="0"/>
                <a:t>P2S User</a:t>
              </a:r>
            </a:p>
          </p:txBody>
        </p:sp>
        <p:sp>
          <p:nvSpPr>
            <p:cNvPr id="22" name="cloud">
              <a:extLst>
                <a:ext uri="{FF2B5EF4-FFF2-40B4-BE49-F238E27FC236}">
                  <a16:creationId xmlns:a16="http://schemas.microsoft.com/office/drawing/2014/main" id="{FEBB4648-C862-4132-B206-581A9CB9BC2E}"/>
                </a:ext>
              </a:extLst>
            </p:cNvPr>
            <p:cNvSpPr>
              <a:spLocks noChangeAspect="1"/>
            </p:cNvSpPr>
            <p:nvPr/>
          </p:nvSpPr>
          <p:spPr bwMode="auto">
            <a:xfrm>
              <a:off x="6623095" y="1182852"/>
              <a:ext cx="886879" cy="565026"/>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89642" tIns="44821" rIns="89642" bIns="0" numCol="1" anchor="ctr" anchorCtr="0" compatLnSpc="1">
              <a:prstTxWarp prst="textNoShape">
                <a:avLst/>
              </a:prstTxWarp>
            </a:bodyPr>
            <a:lstStyle/>
            <a:p>
              <a:pPr algn="ctr" defTabSz="896354">
                <a:defRPr/>
              </a:pPr>
              <a:r>
                <a:rPr lang="en-US" sz="1961" dirty="0">
                  <a:solidFill>
                    <a:srgbClr val="000000"/>
                  </a:solidFill>
                  <a:latin typeface="Segoe UI"/>
                </a:rPr>
                <a:t>VNet</a:t>
              </a:r>
            </a:p>
          </p:txBody>
        </p:sp>
        <p:sp>
          <p:nvSpPr>
            <p:cNvPr id="23" name="cloud">
              <a:extLst>
                <a:ext uri="{FF2B5EF4-FFF2-40B4-BE49-F238E27FC236}">
                  <a16:creationId xmlns:a16="http://schemas.microsoft.com/office/drawing/2014/main" id="{AFDC3FAE-65DD-42F5-A52A-943F923B8E94}"/>
                </a:ext>
              </a:extLst>
            </p:cNvPr>
            <p:cNvSpPr>
              <a:spLocks noChangeAspect="1"/>
            </p:cNvSpPr>
            <p:nvPr/>
          </p:nvSpPr>
          <p:spPr bwMode="auto">
            <a:xfrm>
              <a:off x="8400125" y="1182852"/>
              <a:ext cx="886879" cy="565026"/>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89642" tIns="44821" rIns="89642" bIns="0" numCol="1" anchor="ctr" anchorCtr="0" compatLnSpc="1">
              <a:prstTxWarp prst="textNoShape">
                <a:avLst/>
              </a:prstTxWarp>
            </a:bodyPr>
            <a:lstStyle/>
            <a:p>
              <a:pPr algn="ctr" defTabSz="896354">
                <a:defRPr/>
              </a:pPr>
              <a:r>
                <a:rPr lang="en-US" sz="1961" dirty="0">
                  <a:solidFill>
                    <a:srgbClr val="000000"/>
                  </a:solidFill>
                  <a:latin typeface="Segoe UI"/>
                </a:rPr>
                <a:t>VNet</a:t>
              </a:r>
            </a:p>
          </p:txBody>
        </p:sp>
        <p:cxnSp>
          <p:nvCxnSpPr>
            <p:cNvPr id="24" name="Straight Connector 23">
              <a:extLst>
                <a:ext uri="{FF2B5EF4-FFF2-40B4-BE49-F238E27FC236}">
                  <a16:creationId xmlns:a16="http://schemas.microsoft.com/office/drawing/2014/main" id="{B24642FF-5238-4630-BC7D-D5ED165ACAB6}"/>
                </a:ext>
              </a:extLst>
            </p:cNvPr>
            <p:cNvCxnSpPr>
              <a:cxnSpLocks/>
            </p:cNvCxnSpPr>
            <p:nvPr/>
          </p:nvCxnSpPr>
          <p:spPr>
            <a:xfrm flipH="1" flipV="1">
              <a:off x="7168052" y="1729416"/>
              <a:ext cx="796206" cy="1149659"/>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086FCE-7387-4BBF-B252-0591529E3C76}"/>
                </a:ext>
              </a:extLst>
            </p:cNvPr>
            <p:cNvCxnSpPr>
              <a:cxnSpLocks/>
            </p:cNvCxnSpPr>
            <p:nvPr/>
          </p:nvCxnSpPr>
          <p:spPr>
            <a:xfrm flipV="1">
              <a:off x="8309897" y="1729416"/>
              <a:ext cx="529095" cy="106567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2B06F98-EE90-4C64-9749-CBEDA6B6E1B2}"/>
              </a:ext>
            </a:extLst>
          </p:cNvPr>
          <p:cNvGrpSpPr/>
          <p:nvPr/>
        </p:nvGrpSpPr>
        <p:grpSpPr>
          <a:xfrm>
            <a:off x="11286148" y="2216863"/>
            <a:ext cx="1228766" cy="1637156"/>
            <a:chOff x="11286148" y="2216863"/>
            <a:chExt cx="1228766" cy="1637156"/>
          </a:xfrm>
        </p:grpSpPr>
        <p:pic>
          <p:nvPicPr>
            <p:cNvPr id="27" name="Picture 4" descr="See the source image">
              <a:extLst>
                <a:ext uri="{FF2B5EF4-FFF2-40B4-BE49-F238E27FC236}">
                  <a16:creationId xmlns:a16="http://schemas.microsoft.com/office/drawing/2014/main" id="{2C8E5D08-ACE1-4479-B6D0-1AA93DE795E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09423" y="2728914"/>
              <a:ext cx="1046176" cy="3661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ogo">
              <a:extLst>
                <a:ext uri="{FF2B5EF4-FFF2-40B4-BE49-F238E27FC236}">
                  <a16:creationId xmlns:a16="http://schemas.microsoft.com/office/drawing/2014/main" id="{F303842C-F7DD-4E3E-B943-6F1D9B0DC3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36491" y="3074809"/>
              <a:ext cx="592040" cy="1606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8DD18628-29CB-4A36-ADF1-FA7ACBF0B279}"/>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l="2474" r="2474" b="14337"/>
            <a:stretch/>
          </p:blipFill>
          <p:spPr>
            <a:xfrm>
              <a:off x="11286148" y="3251634"/>
              <a:ext cx="1228766" cy="602385"/>
            </a:xfrm>
            <a:prstGeom prst="rect">
              <a:avLst/>
            </a:prstGeom>
          </p:spPr>
        </p:pic>
        <p:sp>
          <p:nvSpPr>
            <p:cNvPr id="30" name="cloud">
              <a:extLst>
                <a:ext uri="{FF2B5EF4-FFF2-40B4-BE49-F238E27FC236}">
                  <a16:creationId xmlns:a16="http://schemas.microsoft.com/office/drawing/2014/main" id="{79275F2F-4C30-423B-B6BD-42055F022538}"/>
                </a:ext>
              </a:extLst>
            </p:cNvPr>
            <p:cNvSpPr>
              <a:spLocks noChangeAspect="1"/>
            </p:cNvSpPr>
            <p:nvPr/>
          </p:nvSpPr>
          <p:spPr bwMode="auto">
            <a:xfrm>
              <a:off x="11496596" y="2216863"/>
              <a:ext cx="871830" cy="555437"/>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lumMod val="50000"/>
                <a:lumOff val="50000"/>
              </a:schemeClr>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1200" dirty="0">
                  <a:latin typeface="Segoe UI"/>
                </a:rPr>
                <a:t>Internet</a:t>
              </a:r>
            </a:p>
          </p:txBody>
        </p:sp>
      </p:grpSp>
      <p:grpSp>
        <p:nvGrpSpPr>
          <p:cNvPr id="31" name="Group 30">
            <a:extLst>
              <a:ext uri="{FF2B5EF4-FFF2-40B4-BE49-F238E27FC236}">
                <a16:creationId xmlns:a16="http://schemas.microsoft.com/office/drawing/2014/main" id="{F677EED1-E408-4583-96E5-A837990C15FC}"/>
              </a:ext>
            </a:extLst>
          </p:cNvPr>
          <p:cNvGrpSpPr/>
          <p:nvPr/>
        </p:nvGrpSpPr>
        <p:grpSpPr>
          <a:xfrm>
            <a:off x="325982" y="4441585"/>
            <a:ext cx="5547796" cy="1049561"/>
            <a:chOff x="347378" y="4450623"/>
            <a:chExt cx="5547796" cy="1049561"/>
          </a:xfrm>
          <a:solidFill>
            <a:srgbClr val="3C3C41"/>
          </a:solidFill>
        </p:grpSpPr>
        <p:sp>
          <p:nvSpPr>
            <p:cNvPr id="32" name="Rectangle 31">
              <a:extLst>
                <a:ext uri="{FF2B5EF4-FFF2-40B4-BE49-F238E27FC236}">
                  <a16:creationId xmlns:a16="http://schemas.microsoft.com/office/drawing/2014/main" id="{71A779AD-0A46-441E-AC45-3DDD3778EBD1}"/>
                </a:ext>
              </a:extLst>
            </p:cNvPr>
            <p:cNvSpPr/>
            <p:nvPr/>
          </p:nvSpPr>
          <p:spPr bwMode="auto">
            <a:xfrm>
              <a:off x="347378" y="4450623"/>
              <a:ext cx="5547796" cy="1049561"/>
            </a:xfrm>
            <a:prstGeom prst="rect">
              <a:avLst/>
            </a:prstGeom>
            <a:grpFill/>
            <a:ln w="28575">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33" name="TextBox 32">
              <a:extLst>
                <a:ext uri="{FF2B5EF4-FFF2-40B4-BE49-F238E27FC236}">
                  <a16:creationId xmlns:a16="http://schemas.microsoft.com/office/drawing/2014/main" id="{E655897C-001D-4A44-807B-AE55178F55E2}"/>
                </a:ext>
              </a:extLst>
            </p:cNvPr>
            <p:cNvSpPr txBox="1"/>
            <p:nvPr/>
          </p:nvSpPr>
          <p:spPr>
            <a:xfrm>
              <a:off x="445828" y="5163248"/>
              <a:ext cx="2847943" cy="246221"/>
            </a:xfrm>
            <a:prstGeom prst="rect">
              <a:avLst/>
            </a:prstGeom>
            <a:grpFill/>
          </p:spPr>
          <p:txBody>
            <a:bodyPr wrap="square" lIns="0" tIns="0" rIns="0" bIns="0" rtlCol="0">
              <a:spAutoFit/>
            </a:bodyPr>
            <a:lstStyle/>
            <a:p>
              <a:pPr algn="l"/>
              <a:r>
                <a:rPr lang="en-US" sz="1600" dirty="0">
                  <a:solidFill>
                    <a:schemeClr val="accent1"/>
                  </a:solidFill>
                </a:rPr>
                <a:t>vWAN scale</a:t>
              </a:r>
            </a:p>
          </p:txBody>
        </p:sp>
        <p:sp>
          <p:nvSpPr>
            <p:cNvPr id="34" name="TextBox 33">
              <a:extLst>
                <a:ext uri="{FF2B5EF4-FFF2-40B4-BE49-F238E27FC236}">
                  <a16:creationId xmlns:a16="http://schemas.microsoft.com/office/drawing/2014/main" id="{DF81A00F-39EC-4E26-A96B-4F508C5D8DC3}"/>
                </a:ext>
              </a:extLst>
            </p:cNvPr>
            <p:cNvSpPr txBox="1"/>
            <p:nvPr/>
          </p:nvSpPr>
          <p:spPr>
            <a:xfrm>
              <a:off x="437449" y="4698658"/>
              <a:ext cx="1210159" cy="369332"/>
            </a:xfrm>
            <a:prstGeom prst="rect">
              <a:avLst/>
            </a:prstGeom>
            <a:grpFill/>
          </p:spPr>
          <p:txBody>
            <a:bodyPr wrap="square" lIns="0" tIns="0" rIns="0" bIns="0" rtlCol="0">
              <a:spAutoFit/>
            </a:bodyPr>
            <a:lstStyle/>
            <a:p>
              <a:pPr algn="l"/>
              <a:r>
                <a:rPr lang="en-US" sz="1200" dirty="0"/>
                <a:t>8 ckt/Hub</a:t>
              </a:r>
            </a:p>
            <a:p>
              <a:pPr algn="l"/>
              <a:r>
                <a:rPr lang="en-US" sz="1200" dirty="0"/>
                <a:t>20 Gbps agg</a:t>
              </a:r>
            </a:p>
          </p:txBody>
        </p:sp>
        <p:sp>
          <p:nvSpPr>
            <p:cNvPr id="35" name="TextBox 34">
              <a:extLst>
                <a:ext uri="{FF2B5EF4-FFF2-40B4-BE49-F238E27FC236}">
                  <a16:creationId xmlns:a16="http://schemas.microsoft.com/office/drawing/2014/main" id="{2EC8F204-EAF2-4EEE-99E3-0C6EF572E128}"/>
                </a:ext>
              </a:extLst>
            </p:cNvPr>
            <p:cNvSpPr txBox="1"/>
            <p:nvPr/>
          </p:nvSpPr>
          <p:spPr>
            <a:xfrm>
              <a:off x="1982148" y="4694945"/>
              <a:ext cx="1210159" cy="369332"/>
            </a:xfrm>
            <a:prstGeom prst="rect">
              <a:avLst/>
            </a:prstGeom>
            <a:grpFill/>
          </p:spPr>
          <p:txBody>
            <a:bodyPr wrap="square" lIns="0" tIns="0" rIns="0" bIns="0" rtlCol="0">
              <a:spAutoFit/>
            </a:bodyPr>
            <a:lstStyle/>
            <a:p>
              <a:pPr algn="l"/>
              <a:r>
                <a:rPr lang="en-US" sz="1200" dirty="0"/>
                <a:t>10,000/Hub</a:t>
              </a:r>
            </a:p>
            <a:p>
              <a:pPr algn="l"/>
              <a:r>
                <a:rPr lang="en-US" sz="1200" dirty="0"/>
                <a:t>20 Gbps agg</a:t>
              </a:r>
            </a:p>
          </p:txBody>
        </p:sp>
        <p:sp>
          <p:nvSpPr>
            <p:cNvPr id="36" name="TextBox 35">
              <a:extLst>
                <a:ext uri="{FF2B5EF4-FFF2-40B4-BE49-F238E27FC236}">
                  <a16:creationId xmlns:a16="http://schemas.microsoft.com/office/drawing/2014/main" id="{4DCA9E1A-946E-4AE3-A0D1-90AEF9B25CA1}"/>
                </a:ext>
              </a:extLst>
            </p:cNvPr>
            <p:cNvSpPr txBox="1"/>
            <p:nvPr/>
          </p:nvSpPr>
          <p:spPr>
            <a:xfrm>
              <a:off x="3423286" y="4702774"/>
              <a:ext cx="1210159" cy="369332"/>
            </a:xfrm>
            <a:prstGeom prst="rect">
              <a:avLst/>
            </a:prstGeom>
            <a:grpFill/>
          </p:spPr>
          <p:txBody>
            <a:bodyPr wrap="square" lIns="0" tIns="0" rIns="0" bIns="0" rtlCol="0">
              <a:spAutoFit/>
            </a:bodyPr>
            <a:lstStyle/>
            <a:p>
              <a:pPr algn="l"/>
              <a:r>
                <a:rPr lang="en-US" sz="1200" dirty="0"/>
                <a:t>1,000/Hub</a:t>
              </a:r>
            </a:p>
            <a:p>
              <a:pPr algn="l"/>
              <a:r>
                <a:rPr lang="en-US" sz="1200" dirty="0"/>
                <a:t>20 Gbps agg</a:t>
              </a:r>
            </a:p>
          </p:txBody>
        </p:sp>
        <p:sp>
          <p:nvSpPr>
            <p:cNvPr id="37" name="TextBox 36">
              <a:extLst>
                <a:ext uri="{FF2B5EF4-FFF2-40B4-BE49-F238E27FC236}">
                  <a16:creationId xmlns:a16="http://schemas.microsoft.com/office/drawing/2014/main" id="{97895969-503F-4382-9E2F-7F123D951FB1}"/>
                </a:ext>
              </a:extLst>
            </p:cNvPr>
            <p:cNvSpPr txBox="1"/>
            <p:nvPr/>
          </p:nvSpPr>
          <p:spPr>
            <a:xfrm>
              <a:off x="4650865" y="4605705"/>
              <a:ext cx="1210159" cy="769441"/>
            </a:xfrm>
            <a:prstGeom prst="rect">
              <a:avLst/>
            </a:prstGeom>
            <a:grpFill/>
          </p:spPr>
          <p:txBody>
            <a:bodyPr wrap="square" lIns="0" tIns="0" rIns="0" bIns="0" rtlCol="0">
              <a:spAutoFit/>
            </a:bodyPr>
            <a:lstStyle/>
            <a:p>
              <a:pPr algn="l"/>
              <a:r>
                <a:rPr lang="en-US" sz="1200" dirty="0"/>
                <a:t>500/Hub</a:t>
              </a:r>
            </a:p>
            <a:p>
              <a:pPr algn="l"/>
              <a:r>
                <a:rPr lang="en-US" sz="1200" dirty="0"/>
                <a:t>50 Gbps agg </a:t>
              </a:r>
            </a:p>
            <a:p>
              <a:pPr algn="l"/>
              <a:r>
                <a:rPr lang="en-US" sz="1200" dirty="0"/>
                <a:t>V&lt;-&gt;V</a:t>
              </a:r>
            </a:p>
            <a:p>
              <a:pPr algn="l"/>
              <a:endParaRPr lang="en-US" sz="1400" dirty="0"/>
            </a:p>
          </p:txBody>
        </p:sp>
      </p:grpSp>
      <p:grpSp>
        <p:nvGrpSpPr>
          <p:cNvPr id="38" name="Group 37">
            <a:extLst>
              <a:ext uri="{FF2B5EF4-FFF2-40B4-BE49-F238E27FC236}">
                <a16:creationId xmlns:a16="http://schemas.microsoft.com/office/drawing/2014/main" id="{4295030D-5C25-446A-B5B2-67B58D91117E}"/>
              </a:ext>
            </a:extLst>
          </p:cNvPr>
          <p:cNvGrpSpPr/>
          <p:nvPr/>
        </p:nvGrpSpPr>
        <p:grpSpPr>
          <a:xfrm>
            <a:off x="343312" y="5599636"/>
            <a:ext cx="5547796" cy="931976"/>
            <a:chOff x="295437" y="5603487"/>
            <a:chExt cx="5547796" cy="1049561"/>
          </a:xfrm>
          <a:solidFill>
            <a:srgbClr val="3C3C41"/>
          </a:solidFill>
        </p:grpSpPr>
        <p:sp>
          <p:nvSpPr>
            <p:cNvPr id="39" name="Rectangle 38">
              <a:extLst>
                <a:ext uri="{FF2B5EF4-FFF2-40B4-BE49-F238E27FC236}">
                  <a16:creationId xmlns:a16="http://schemas.microsoft.com/office/drawing/2014/main" id="{40EA079B-0935-4E3F-BCFA-DF47D238BC32}"/>
                </a:ext>
              </a:extLst>
            </p:cNvPr>
            <p:cNvSpPr/>
            <p:nvPr/>
          </p:nvSpPr>
          <p:spPr bwMode="auto">
            <a:xfrm>
              <a:off x="295437" y="5603487"/>
              <a:ext cx="5547796" cy="1049561"/>
            </a:xfrm>
            <a:prstGeom prst="rect">
              <a:avLst/>
            </a:prstGeom>
            <a:grpFill/>
            <a:ln w="28575">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40" name="TextBox 39">
              <a:extLst>
                <a:ext uri="{FF2B5EF4-FFF2-40B4-BE49-F238E27FC236}">
                  <a16:creationId xmlns:a16="http://schemas.microsoft.com/office/drawing/2014/main" id="{F1E33C9A-B305-4719-A5B6-1B6F5B20374B}"/>
                </a:ext>
              </a:extLst>
            </p:cNvPr>
            <p:cNvSpPr txBox="1"/>
            <p:nvPr/>
          </p:nvSpPr>
          <p:spPr>
            <a:xfrm>
              <a:off x="444369" y="5854390"/>
              <a:ext cx="1732272" cy="215444"/>
            </a:xfrm>
            <a:prstGeom prst="rect">
              <a:avLst/>
            </a:prstGeom>
            <a:grpFill/>
          </p:spPr>
          <p:txBody>
            <a:bodyPr wrap="square" lIns="0" tIns="0" rIns="0" bIns="0" rtlCol="0">
              <a:spAutoFit/>
            </a:bodyPr>
            <a:lstStyle/>
            <a:p>
              <a:pPr algn="l"/>
              <a:r>
                <a:rPr lang="en-US" sz="1200" dirty="0"/>
                <a:t>ExpressRoute</a:t>
              </a:r>
            </a:p>
          </p:txBody>
        </p:sp>
        <p:sp>
          <p:nvSpPr>
            <p:cNvPr id="41" name="TextBox 40">
              <a:extLst>
                <a:ext uri="{FF2B5EF4-FFF2-40B4-BE49-F238E27FC236}">
                  <a16:creationId xmlns:a16="http://schemas.microsoft.com/office/drawing/2014/main" id="{B63D29BE-9946-4A11-A24F-5955518C7831}"/>
                </a:ext>
              </a:extLst>
            </p:cNvPr>
            <p:cNvSpPr txBox="1"/>
            <p:nvPr/>
          </p:nvSpPr>
          <p:spPr>
            <a:xfrm>
              <a:off x="1848750" y="5844366"/>
              <a:ext cx="1732272" cy="215444"/>
            </a:xfrm>
            <a:prstGeom prst="rect">
              <a:avLst/>
            </a:prstGeom>
            <a:grpFill/>
          </p:spPr>
          <p:txBody>
            <a:bodyPr wrap="square" lIns="0" tIns="0" rIns="0" bIns="0" rtlCol="0">
              <a:spAutoFit/>
            </a:bodyPr>
            <a:lstStyle/>
            <a:p>
              <a:pPr algn="l"/>
              <a:r>
                <a:rPr lang="en-US" sz="1200" dirty="0"/>
                <a:t>User/P2S VPN</a:t>
              </a:r>
            </a:p>
          </p:txBody>
        </p:sp>
        <p:sp>
          <p:nvSpPr>
            <p:cNvPr id="42" name="TextBox 41">
              <a:extLst>
                <a:ext uri="{FF2B5EF4-FFF2-40B4-BE49-F238E27FC236}">
                  <a16:creationId xmlns:a16="http://schemas.microsoft.com/office/drawing/2014/main" id="{C07DD4BC-FF2B-4416-B8E5-B95653A9DF06}"/>
                </a:ext>
              </a:extLst>
            </p:cNvPr>
            <p:cNvSpPr txBox="1"/>
            <p:nvPr/>
          </p:nvSpPr>
          <p:spPr>
            <a:xfrm>
              <a:off x="3380816" y="5844366"/>
              <a:ext cx="1732272" cy="215444"/>
            </a:xfrm>
            <a:prstGeom prst="rect">
              <a:avLst/>
            </a:prstGeom>
            <a:grpFill/>
          </p:spPr>
          <p:txBody>
            <a:bodyPr wrap="square" lIns="0" tIns="0" rIns="0" bIns="0" rtlCol="0">
              <a:spAutoFit/>
            </a:bodyPr>
            <a:lstStyle/>
            <a:p>
              <a:pPr algn="l"/>
              <a:r>
                <a:rPr lang="en-US" sz="1200" dirty="0"/>
                <a:t>Site/S2S VPN</a:t>
              </a:r>
            </a:p>
          </p:txBody>
        </p:sp>
        <p:sp>
          <p:nvSpPr>
            <p:cNvPr id="43" name="TextBox 42">
              <a:extLst>
                <a:ext uri="{FF2B5EF4-FFF2-40B4-BE49-F238E27FC236}">
                  <a16:creationId xmlns:a16="http://schemas.microsoft.com/office/drawing/2014/main" id="{74FB50C9-8306-4DE0-8D3E-86EA9ABD0EB1}"/>
                </a:ext>
              </a:extLst>
            </p:cNvPr>
            <p:cNvSpPr txBox="1"/>
            <p:nvPr/>
          </p:nvSpPr>
          <p:spPr>
            <a:xfrm>
              <a:off x="4806504" y="5844366"/>
              <a:ext cx="938320" cy="215444"/>
            </a:xfrm>
            <a:prstGeom prst="rect">
              <a:avLst/>
            </a:prstGeom>
            <a:grpFill/>
          </p:spPr>
          <p:txBody>
            <a:bodyPr wrap="square" lIns="0" tIns="0" rIns="0" bIns="0" rtlCol="0">
              <a:spAutoFit/>
            </a:bodyPr>
            <a:lstStyle/>
            <a:p>
              <a:pPr algn="l"/>
              <a:r>
                <a:rPr lang="en-US" sz="1200" dirty="0"/>
                <a:t>VNet</a:t>
              </a:r>
            </a:p>
          </p:txBody>
        </p:sp>
        <p:sp>
          <p:nvSpPr>
            <p:cNvPr id="44" name="TextBox 43">
              <a:extLst>
                <a:ext uri="{FF2B5EF4-FFF2-40B4-BE49-F238E27FC236}">
                  <a16:creationId xmlns:a16="http://schemas.microsoft.com/office/drawing/2014/main" id="{1A3147FD-DDC3-41FA-863E-DBA325E5233C}"/>
                </a:ext>
              </a:extLst>
            </p:cNvPr>
            <p:cNvSpPr txBox="1"/>
            <p:nvPr/>
          </p:nvSpPr>
          <p:spPr>
            <a:xfrm>
              <a:off x="457665" y="6276438"/>
              <a:ext cx="2847943" cy="277286"/>
            </a:xfrm>
            <a:prstGeom prst="rect">
              <a:avLst/>
            </a:prstGeom>
            <a:grpFill/>
          </p:spPr>
          <p:txBody>
            <a:bodyPr wrap="square" lIns="0" tIns="0" rIns="0" bIns="0" rtlCol="0">
              <a:spAutoFit/>
            </a:bodyPr>
            <a:lstStyle/>
            <a:p>
              <a:pPr algn="l"/>
              <a:r>
                <a:rPr lang="en-US" sz="1600" dirty="0">
                  <a:solidFill>
                    <a:schemeClr val="accent1"/>
                  </a:solidFill>
                </a:rPr>
                <a:t>Connectivity &amp; Security </a:t>
              </a:r>
            </a:p>
          </p:txBody>
        </p:sp>
        <p:sp>
          <p:nvSpPr>
            <p:cNvPr id="45" name="TextBox 44">
              <a:extLst>
                <a:ext uri="{FF2B5EF4-FFF2-40B4-BE49-F238E27FC236}">
                  <a16:creationId xmlns:a16="http://schemas.microsoft.com/office/drawing/2014/main" id="{0B0C8D05-8022-4869-810C-7621721B89AF}"/>
                </a:ext>
              </a:extLst>
            </p:cNvPr>
            <p:cNvSpPr txBox="1"/>
            <p:nvPr/>
          </p:nvSpPr>
          <p:spPr>
            <a:xfrm>
              <a:off x="4814028" y="6282529"/>
              <a:ext cx="964894" cy="215444"/>
            </a:xfrm>
            <a:prstGeom prst="rect">
              <a:avLst/>
            </a:prstGeom>
            <a:grpFill/>
          </p:spPr>
          <p:txBody>
            <a:bodyPr wrap="square" lIns="0" tIns="0" rIns="0" bIns="0" rtlCol="0">
              <a:spAutoFit/>
            </a:bodyPr>
            <a:lstStyle/>
            <a:p>
              <a:pPr algn="l"/>
              <a:r>
                <a:rPr lang="en-US" sz="1200" dirty="0"/>
                <a:t>Azure FW</a:t>
              </a:r>
            </a:p>
          </p:txBody>
        </p:sp>
      </p:grpSp>
      <p:grpSp>
        <p:nvGrpSpPr>
          <p:cNvPr id="46" name="Group 45">
            <a:extLst>
              <a:ext uri="{FF2B5EF4-FFF2-40B4-BE49-F238E27FC236}">
                <a16:creationId xmlns:a16="http://schemas.microsoft.com/office/drawing/2014/main" id="{555FC1E6-A43A-49A1-8012-3CCF876DEB08}"/>
              </a:ext>
            </a:extLst>
          </p:cNvPr>
          <p:cNvGrpSpPr/>
          <p:nvPr/>
        </p:nvGrpSpPr>
        <p:grpSpPr>
          <a:xfrm>
            <a:off x="330391" y="1917107"/>
            <a:ext cx="5554764" cy="1413940"/>
            <a:chOff x="330391" y="1917107"/>
            <a:chExt cx="5554764" cy="1413940"/>
          </a:xfrm>
          <a:solidFill>
            <a:srgbClr val="3C3C41"/>
          </a:solidFill>
        </p:grpSpPr>
        <p:sp>
          <p:nvSpPr>
            <p:cNvPr id="47" name="Rectangle 46">
              <a:extLst>
                <a:ext uri="{FF2B5EF4-FFF2-40B4-BE49-F238E27FC236}">
                  <a16:creationId xmlns:a16="http://schemas.microsoft.com/office/drawing/2014/main" id="{82EF79F2-197F-4B4E-BCA0-0B960B26E463}"/>
                </a:ext>
              </a:extLst>
            </p:cNvPr>
            <p:cNvSpPr/>
            <p:nvPr/>
          </p:nvSpPr>
          <p:spPr bwMode="auto">
            <a:xfrm>
              <a:off x="330391" y="1917107"/>
              <a:ext cx="5554764" cy="1413940"/>
            </a:xfrm>
            <a:prstGeom prst="rect">
              <a:avLst/>
            </a:prstGeom>
            <a:grpFill/>
            <a:ln w="28575">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48" name="TextBox 47">
              <a:extLst>
                <a:ext uri="{FF2B5EF4-FFF2-40B4-BE49-F238E27FC236}">
                  <a16:creationId xmlns:a16="http://schemas.microsoft.com/office/drawing/2014/main" id="{83052024-7DD0-46D9-931A-5CE9821AC5CF}"/>
                </a:ext>
              </a:extLst>
            </p:cNvPr>
            <p:cNvSpPr txBox="1"/>
            <p:nvPr/>
          </p:nvSpPr>
          <p:spPr>
            <a:xfrm>
              <a:off x="447350" y="2170272"/>
              <a:ext cx="1449275" cy="984885"/>
            </a:xfrm>
            <a:prstGeom prst="rect">
              <a:avLst/>
            </a:prstGeom>
            <a:grpFill/>
          </p:spPr>
          <p:txBody>
            <a:bodyPr wrap="square" lIns="0" tIns="0" rIns="0" bIns="0" rtlCol="0">
              <a:spAutoFit/>
            </a:bodyPr>
            <a:lstStyle/>
            <a:p>
              <a:pPr algn="l"/>
              <a:r>
                <a:rPr lang="en-US" sz="1600" dirty="0">
                  <a:solidFill>
                    <a:schemeClr val="accent1"/>
                  </a:solidFill>
                </a:rPr>
                <a:t>vWAN</a:t>
              </a:r>
            </a:p>
            <a:p>
              <a:pPr algn="l"/>
              <a:r>
                <a:rPr lang="en-US" sz="1600" dirty="0">
                  <a:solidFill>
                    <a:schemeClr val="accent1"/>
                  </a:solidFill>
                </a:rPr>
                <a:t>routing </a:t>
              </a:r>
            </a:p>
            <a:p>
              <a:pPr algn="l"/>
              <a:r>
                <a:rPr lang="en-US" sz="1600" dirty="0">
                  <a:solidFill>
                    <a:schemeClr val="accent1"/>
                  </a:solidFill>
                </a:rPr>
                <a:t>enabled capabilities</a:t>
              </a:r>
            </a:p>
          </p:txBody>
        </p:sp>
        <p:sp>
          <p:nvSpPr>
            <p:cNvPr id="49" name="TextBox 48">
              <a:extLst>
                <a:ext uri="{FF2B5EF4-FFF2-40B4-BE49-F238E27FC236}">
                  <a16:creationId xmlns:a16="http://schemas.microsoft.com/office/drawing/2014/main" id="{45924B08-04CC-4A5D-96CB-381F1ECDE298}"/>
                </a:ext>
              </a:extLst>
            </p:cNvPr>
            <p:cNvSpPr txBox="1"/>
            <p:nvPr/>
          </p:nvSpPr>
          <p:spPr>
            <a:xfrm>
              <a:off x="1533956" y="2019699"/>
              <a:ext cx="4328990" cy="1107996"/>
            </a:xfrm>
            <a:prstGeom prst="rect">
              <a:avLst/>
            </a:prstGeom>
            <a:grpFill/>
          </p:spPr>
          <p:txBody>
            <a:bodyPr wrap="square" lIns="0" tIns="0" rIns="0" bIns="0" rtlCol="0">
              <a:spAutoFit/>
            </a:bodyPr>
            <a:lstStyle/>
            <a:p>
              <a:pPr algn="l"/>
              <a:r>
                <a:rPr lang="en-US" sz="1200" dirty="0"/>
                <a:t>Microsoft managed hub </a:t>
              </a:r>
            </a:p>
            <a:p>
              <a:pPr algn="l"/>
              <a:r>
                <a:rPr lang="en-US" sz="1200" dirty="0"/>
                <a:t>Virtual Hub Router – automatic hub to hub</a:t>
              </a:r>
            </a:p>
            <a:p>
              <a:pPr algn="l"/>
              <a:r>
                <a:rPr lang="en-US" sz="1200" dirty="0"/>
                <a:t>Virtual Hub Router – Fully meshed hubs</a:t>
              </a:r>
            </a:p>
            <a:p>
              <a:pPr algn="l"/>
              <a:r>
                <a:rPr lang="en-US" sz="1200" dirty="0"/>
                <a:t>Transit between VPN and ExpressRoute, VNETs</a:t>
              </a:r>
            </a:p>
            <a:p>
              <a:pPr algn="l"/>
              <a:r>
                <a:rPr lang="en-US" sz="1200" dirty="0"/>
                <a:t>Custom Routing</a:t>
              </a:r>
            </a:p>
            <a:p>
              <a:pPr algn="l"/>
              <a:r>
                <a:rPr lang="en-US" sz="1200" dirty="0"/>
                <a:t>Integrated Network Virtual Appliance (NVA)</a:t>
              </a:r>
              <a:endParaRPr lang="en-US" sz="1400" dirty="0"/>
            </a:p>
          </p:txBody>
        </p:sp>
      </p:grpSp>
      <p:grpSp>
        <p:nvGrpSpPr>
          <p:cNvPr id="50" name="Group 49">
            <a:extLst>
              <a:ext uri="{FF2B5EF4-FFF2-40B4-BE49-F238E27FC236}">
                <a16:creationId xmlns:a16="http://schemas.microsoft.com/office/drawing/2014/main" id="{AAEA6AA7-1F90-4B23-AEA8-7B6DA8DE2570}"/>
              </a:ext>
            </a:extLst>
          </p:cNvPr>
          <p:cNvGrpSpPr/>
          <p:nvPr/>
        </p:nvGrpSpPr>
        <p:grpSpPr>
          <a:xfrm>
            <a:off x="330391" y="3450952"/>
            <a:ext cx="5547796" cy="879798"/>
            <a:chOff x="290395" y="3443366"/>
            <a:chExt cx="5547796" cy="879798"/>
          </a:xfrm>
          <a:solidFill>
            <a:srgbClr val="3C3C41"/>
          </a:solidFill>
        </p:grpSpPr>
        <p:sp>
          <p:nvSpPr>
            <p:cNvPr id="51" name="Rectangle 50">
              <a:extLst>
                <a:ext uri="{FF2B5EF4-FFF2-40B4-BE49-F238E27FC236}">
                  <a16:creationId xmlns:a16="http://schemas.microsoft.com/office/drawing/2014/main" id="{78A716AD-BE0A-49B2-B756-4C3C7306BA8B}"/>
                </a:ext>
              </a:extLst>
            </p:cNvPr>
            <p:cNvSpPr/>
            <p:nvPr/>
          </p:nvSpPr>
          <p:spPr bwMode="auto">
            <a:xfrm>
              <a:off x="290395" y="3443366"/>
              <a:ext cx="5547796" cy="879798"/>
            </a:xfrm>
            <a:prstGeom prst="rect">
              <a:avLst/>
            </a:prstGeom>
            <a:grpFill/>
            <a:ln w="28575">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53" name="TextBox 52">
              <a:extLst>
                <a:ext uri="{FF2B5EF4-FFF2-40B4-BE49-F238E27FC236}">
                  <a16:creationId xmlns:a16="http://schemas.microsoft.com/office/drawing/2014/main" id="{72440025-A80E-4E0D-A0A1-8724BC51FF1A}"/>
                </a:ext>
              </a:extLst>
            </p:cNvPr>
            <p:cNvSpPr txBox="1"/>
            <p:nvPr/>
          </p:nvSpPr>
          <p:spPr>
            <a:xfrm>
              <a:off x="3430341" y="3551159"/>
              <a:ext cx="954211" cy="553998"/>
            </a:xfrm>
            <a:prstGeom prst="rect">
              <a:avLst/>
            </a:prstGeom>
            <a:grpFill/>
          </p:spPr>
          <p:txBody>
            <a:bodyPr wrap="square" lIns="0" tIns="0" rIns="0" bIns="0" rtlCol="0">
              <a:spAutoFit/>
            </a:bodyPr>
            <a:lstStyle/>
            <a:p>
              <a:pPr algn="l"/>
              <a:r>
                <a:rPr lang="en-US" sz="1200" dirty="0"/>
                <a:t>S2S connectivity automation</a:t>
              </a:r>
            </a:p>
          </p:txBody>
        </p:sp>
        <p:sp>
          <p:nvSpPr>
            <p:cNvPr id="54" name="TextBox 53">
              <a:extLst>
                <a:ext uri="{FF2B5EF4-FFF2-40B4-BE49-F238E27FC236}">
                  <a16:creationId xmlns:a16="http://schemas.microsoft.com/office/drawing/2014/main" id="{16194E3F-853C-4DB0-8AFD-DBA1C12A9034}"/>
                </a:ext>
              </a:extLst>
            </p:cNvPr>
            <p:cNvSpPr txBox="1"/>
            <p:nvPr/>
          </p:nvSpPr>
          <p:spPr>
            <a:xfrm>
              <a:off x="4815914" y="3556229"/>
              <a:ext cx="833032" cy="553998"/>
            </a:xfrm>
            <a:prstGeom prst="rect">
              <a:avLst/>
            </a:prstGeom>
            <a:grpFill/>
          </p:spPr>
          <p:txBody>
            <a:bodyPr wrap="square" lIns="0" tIns="0" rIns="0" bIns="0" rtlCol="0">
              <a:spAutoFit/>
            </a:bodyPr>
            <a:lstStyle/>
            <a:p>
              <a:pPr algn="l"/>
              <a:r>
                <a:rPr lang="en-US" sz="1200" dirty="0"/>
                <a:t>FW Manager Partners</a:t>
              </a:r>
            </a:p>
          </p:txBody>
        </p:sp>
        <p:sp>
          <p:nvSpPr>
            <p:cNvPr id="56" name="TextBox 55">
              <a:extLst>
                <a:ext uri="{FF2B5EF4-FFF2-40B4-BE49-F238E27FC236}">
                  <a16:creationId xmlns:a16="http://schemas.microsoft.com/office/drawing/2014/main" id="{27632D7F-95E3-426C-B9E7-54914E1207F9}"/>
                </a:ext>
              </a:extLst>
            </p:cNvPr>
            <p:cNvSpPr txBox="1"/>
            <p:nvPr/>
          </p:nvSpPr>
          <p:spPr>
            <a:xfrm>
              <a:off x="482924" y="4020819"/>
              <a:ext cx="2847943" cy="246221"/>
            </a:xfrm>
            <a:prstGeom prst="rect">
              <a:avLst/>
            </a:prstGeom>
            <a:grpFill/>
          </p:spPr>
          <p:txBody>
            <a:bodyPr wrap="square" lIns="0" tIns="0" rIns="0" bIns="0" rtlCol="0">
              <a:spAutoFit/>
            </a:bodyPr>
            <a:lstStyle/>
            <a:p>
              <a:pPr algn="l"/>
              <a:r>
                <a:rPr lang="en-US" sz="1600" dirty="0">
                  <a:solidFill>
                    <a:schemeClr val="accent1"/>
                  </a:solidFill>
                </a:rPr>
                <a:t>vWAN unique</a:t>
              </a:r>
            </a:p>
          </p:txBody>
        </p:sp>
        <p:sp>
          <p:nvSpPr>
            <p:cNvPr id="55" name="TextBox 54">
              <a:extLst>
                <a:ext uri="{FF2B5EF4-FFF2-40B4-BE49-F238E27FC236}">
                  <a16:creationId xmlns:a16="http://schemas.microsoft.com/office/drawing/2014/main" id="{E30C8A10-8957-4B95-B6C8-2DD636EABD1E}"/>
                </a:ext>
              </a:extLst>
            </p:cNvPr>
            <p:cNvSpPr txBox="1"/>
            <p:nvPr/>
          </p:nvSpPr>
          <p:spPr>
            <a:xfrm>
              <a:off x="591844" y="3556229"/>
              <a:ext cx="1114310" cy="369332"/>
            </a:xfrm>
            <a:prstGeom prst="rect">
              <a:avLst/>
            </a:prstGeom>
            <a:grpFill/>
          </p:spPr>
          <p:txBody>
            <a:bodyPr wrap="square" lIns="0" tIns="0" rIns="0" bIns="0" rtlCol="0">
              <a:spAutoFit/>
            </a:bodyPr>
            <a:lstStyle/>
            <a:p>
              <a:pPr algn="l"/>
              <a:r>
                <a:rPr lang="en-US" sz="1200" dirty="0"/>
                <a:t>ER </a:t>
              </a:r>
            </a:p>
            <a:p>
              <a:pPr algn="l"/>
              <a:r>
                <a:rPr lang="en-US" sz="1200" dirty="0"/>
                <a:t>Encryption</a:t>
              </a:r>
              <a:endParaRPr lang="en-US" sz="1400" dirty="0"/>
            </a:p>
          </p:txBody>
        </p:sp>
        <p:sp>
          <p:nvSpPr>
            <p:cNvPr id="52" name="TextBox 51">
              <a:extLst>
                <a:ext uri="{FF2B5EF4-FFF2-40B4-BE49-F238E27FC236}">
                  <a16:creationId xmlns:a16="http://schemas.microsoft.com/office/drawing/2014/main" id="{A5474BA1-7FCF-4D13-A7D8-BECDF20027FC}"/>
                </a:ext>
              </a:extLst>
            </p:cNvPr>
            <p:cNvSpPr txBox="1"/>
            <p:nvPr/>
          </p:nvSpPr>
          <p:spPr>
            <a:xfrm>
              <a:off x="2146753" y="3547676"/>
              <a:ext cx="669566" cy="553998"/>
            </a:xfrm>
            <a:prstGeom prst="rect">
              <a:avLst/>
            </a:prstGeom>
            <a:grpFill/>
          </p:spPr>
          <p:txBody>
            <a:bodyPr wrap="square" lIns="0" tIns="0" rIns="0" bIns="0" rtlCol="0">
              <a:spAutoFit/>
            </a:bodyPr>
            <a:lstStyle/>
            <a:p>
              <a:pPr algn="l"/>
              <a:r>
                <a:rPr lang="en-US" sz="1200" dirty="0"/>
                <a:t>P2S Traffic mgmt</a:t>
              </a:r>
            </a:p>
          </p:txBody>
        </p:sp>
      </p:grpSp>
      <p:sp>
        <p:nvSpPr>
          <p:cNvPr id="57" name="Freeform: Shape 56">
            <a:extLst>
              <a:ext uri="{FF2B5EF4-FFF2-40B4-BE49-F238E27FC236}">
                <a16:creationId xmlns:a16="http://schemas.microsoft.com/office/drawing/2014/main" id="{BA61EE67-1CE8-42C5-AD67-F7D608E1F578}"/>
              </a:ext>
            </a:extLst>
          </p:cNvPr>
          <p:cNvSpPr/>
          <p:nvPr/>
        </p:nvSpPr>
        <p:spPr bwMode="auto">
          <a:xfrm>
            <a:off x="7522858" y="1791399"/>
            <a:ext cx="1120325" cy="834050"/>
          </a:xfrm>
          <a:custGeom>
            <a:avLst/>
            <a:gdLst>
              <a:gd name="connsiteX0" fmla="*/ 0 w 1041400"/>
              <a:gd name="connsiteY0" fmla="*/ 0 h 736751"/>
              <a:gd name="connsiteX1" fmla="*/ 469900 w 1041400"/>
              <a:gd name="connsiteY1" fmla="*/ 736600 h 736751"/>
              <a:gd name="connsiteX2" fmla="*/ 1041400 w 1041400"/>
              <a:gd name="connsiteY2" fmla="*/ 50800 h 736751"/>
            </a:gdLst>
            <a:ahLst/>
            <a:cxnLst>
              <a:cxn ang="0">
                <a:pos x="connsiteX0" y="connsiteY0"/>
              </a:cxn>
              <a:cxn ang="0">
                <a:pos x="connsiteX1" y="connsiteY1"/>
              </a:cxn>
              <a:cxn ang="0">
                <a:pos x="connsiteX2" y="connsiteY2"/>
              </a:cxn>
            </a:cxnLst>
            <a:rect l="l" t="t" r="r" b="b"/>
            <a:pathLst>
              <a:path w="1041400" h="736751">
                <a:moveTo>
                  <a:pt x="0" y="0"/>
                </a:moveTo>
                <a:cubicBezTo>
                  <a:pt x="148166" y="364066"/>
                  <a:pt x="296333" y="728133"/>
                  <a:pt x="469900" y="736600"/>
                </a:cubicBezTo>
                <a:cubicBezTo>
                  <a:pt x="643467" y="745067"/>
                  <a:pt x="842433" y="397933"/>
                  <a:pt x="1041400" y="50800"/>
                </a:cubicBezTo>
              </a:path>
            </a:pathLst>
          </a:custGeom>
          <a:noFill/>
          <a:ln>
            <a:solidFill>
              <a:srgbClr val="FFC000"/>
            </a:solidFill>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8" name="Freeform: Shape 57">
            <a:extLst>
              <a:ext uri="{FF2B5EF4-FFF2-40B4-BE49-F238E27FC236}">
                <a16:creationId xmlns:a16="http://schemas.microsoft.com/office/drawing/2014/main" id="{E0C9D78B-7003-4E38-9489-31BDC92D847C}"/>
              </a:ext>
            </a:extLst>
          </p:cNvPr>
          <p:cNvSpPr/>
          <p:nvPr/>
        </p:nvSpPr>
        <p:spPr bwMode="auto">
          <a:xfrm>
            <a:off x="6426200" y="1917700"/>
            <a:ext cx="1300801" cy="3657600"/>
          </a:xfrm>
          <a:custGeom>
            <a:avLst/>
            <a:gdLst>
              <a:gd name="connsiteX0" fmla="*/ 0 w 1300801"/>
              <a:gd name="connsiteY0" fmla="*/ 3657600 h 3657600"/>
              <a:gd name="connsiteX1" fmla="*/ 1282700 w 1300801"/>
              <a:gd name="connsiteY1" fmla="*/ 1473200 h 3657600"/>
              <a:gd name="connsiteX2" fmla="*/ 635000 w 1300801"/>
              <a:gd name="connsiteY2" fmla="*/ 0 h 3657600"/>
            </a:gdLst>
            <a:ahLst/>
            <a:cxnLst>
              <a:cxn ang="0">
                <a:pos x="connsiteX0" y="connsiteY0"/>
              </a:cxn>
              <a:cxn ang="0">
                <a:pos x="connsiteX1" y="connsiteY1"/>
              </a:cxn>
              <a:cxn ang="0">
                <a:pos x="connsiteX2" y="connsiteY2"/>
              </a:cxn>
            </a:cxnLst>
            <a:rect l="l" t="t" r="r" b="b"/>
            <a:pathLst>
              <a:path w="1300801" h="3657600">
                <a:moveTo>
                  <a:pt x="0" y="3657600"/>
                </a:moveTo>
                <a:cubicBezTo>
                  <a:pt x="588433" y="2870200"/>
                  <a:pt x="1176867" y="2082800"/>
                  <a:pt x="1282700" y="1473200"/>
                </a:cubicBezTo>
                <a:cubicBezTo>
                  <a:pt x="1388533" y="863600"/>
                  <a:pt x="1011766" y="431800"/>
                  <a:pt x="635000" y="0"/>
                </a:cubicBezTo>
              </a:path>
            </a:pathLst>
          </a:custGeom>
          <a:noFill/>
          <a:ln>
            <a:solidFill>
              <a:srgbClr val="FFC000"/>
            </a:solidFill>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9" name="Freeform: Shape 58">
            <a:extLst>
              <a:ext uri="{FF2B5EF4-FFF2-40B4-BE49-F238E27FC236}">
                <a16:creationId xmlns:a16="http://schemas.microsoft.com/office/drawing/2014/main" id="{EE0E8489-E450-4A60-B802-D35FAC609E36}"/>
              </a:ext>
            </a:extLst>
          </p:cNvPr>
          <p:cNvSpPr/>
          <p:nvPr/>
        </p:nvSpPr>
        <p:spPr bwMode="auto">
          <a:xfrm>
            <a:off x="8675002" y="3466691"/>
            <a:ext cx="1796508" cy="2337749"/>
          </a:xfrm>
          <a:custGeom>
            <a:avLst/>
            <a:gdLst>
              <a:gd name="connsiteX0" fmla="*/ 532203 w 2189334"/>
              <a:gd name="connsiteY0" fmla="*/ 2325049 h 2337749"/>
              <a:gd name="connsiteX1" fmla="*/ 75003 w 2189334"/>
              <a:gd name="connsiteY1" fmla="*/ 420049 h 2337749"/>
              <a:gd name="connsiteX2" fmla="*/ 1916503 w 2189334"/>
              <a:gd name="connsiteY2" fmla="*/ 153349 h 2337749"/>
              <a:gd name="connsiteX3" fmla="*/ 2145103 w 2189334"/>
              <a:gd name="connsiteY3" fmla="*/ 2337749 h 2337749"/>
            </a:gdLst>
            <a:ahLst/>
            <a:cxnLst>
              <a:cxn ang="0">
                <a:pos x="connsiteX0" y="connsiteY0"/>
              </a:cxn>
              <a:cxn ang="0">
                <a:pos x="connsiteX1" y="connsiteY1"/>
              </a:cxn>
              <a:cxn ang="0">
                <a:pos x="connsiteX2" y="connsiteY2"/>
              </a:cxn>
              <a:cxn ang="0">
                <a:pos x="connsiteX3" y="connsiteY3"/>
              </a:cxn>
            </a:cxnLst>
            <a:rect l="l" t="t" r="r" b="b"/>
            <a:pathLst>
              <a:path w="2189334" h="2337749">
                <a:moveTo>
                  <a:pt x="532203" y="2325049"/>
                </a:moveTo>
                <a:cubicBezTo>
                  <a:pt x="188244" y="1553524"/>
                  <a:pt x="-155714" y="781999"/>
                  <a:pt x="75003" y="420049"/>
                </a:cubicBezTo>
                <a:cubicBezTo>
                  <a:pt x="305720" y="58099"/>
                  <a:pt x="1571486" y="-166268"/>
                  <a:pt x="1916503" y="153349"/>
                </a:cubicBezTo>
                <a:cubicBezTo>
                  <a:pt x="2261520" y="472966"/>
                  <a:pt x="2203311" y="1405357"/>
                  <a:pt x="2145103" y="2337749"/>
                </a:cubicBezTo>
              </a:path>
            </a:pathLst>
          </a:custGeom>
          <a:noFill/>
          <a:ln>
            <a:solidFill>
              <a:srgbClr val="FFC000"/>
            </a:solidFill>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0" name="Freeform: Shape 59">
            <a:extLst>
              <a:ext uri="{FF2B5EF4-FFF2-40B4-BE49-F238E27FC236}">
                <a16:creationId xmlns:a16="http://schemas.microsoft.com/office/drawing/2014/main" id="{BD4CBF22-8D2A-47D0-9A51-BC34CAF5EEEF}"/>
              </a:ext>
            </a:extLst>
          </p:cNvPr>
          <p:cNvSpPr/>
          <p:nvPr/>
        </p:nvSpPr>
        <p:spPr bwMode="auto">
          <a:xfrm>
            <a:off x="10375900" y="1727200"/>
            <a:ext cx="1066800" cy="1035355"/>
          </a:xfrm>
          <a:custGeom>
            <a:avLst/>
            <a:gdLst>
              <a:gd name="connsiteX0" fmla="*/ 0 w 1066800"/>
              <a:gd name="connsiteY0" fmla="*/ 0 h 1035355"/>
              <a:gd name="connsiteX1" fmla="*/ 406400 w 1066800"/>
              <a:gd name="connsiteY1" fmla="*/ 977900 h 1035355"/>
              <a:gd name="connsiteX2" fmla="*/ 1066800 w 1066800"/>
              <a:gd name="connsiteY2" fmla="*/ 914400 h 1035355"/>
            </a:gdLst>
            <a:ahLst/>
            <a:cxnLst>
              <a:cxn ang="0">
                <a:pos x="connsiteX0" y="connsiteY0"/>
              </a:cxn>
              <a:cxn ang="0">
                <a:pos x="connsiteX1" y="connsiteY1"/>
              </a:cxn>
              <a:cxn ang="0">
                <a:pos x="connsiteX2" y="connsiteY2"/>
              </a:cxn>
            </a:cxnLst>
            <a:rect l="l" t="t" r="r" b="b"/>
            <a:pathLst>
              <a:path w="1066800" h="1035355">
                <a:moveTo>
                  <a:pt x="0" y="0"/>
                </a:moveTo>
                <a:cubicBezTo>
                  <a:pt x="114300" y="412750"/>
                  <a:pt x="228600" y="825500"/>
                  <a:pt x="406400" y="977900"/>
                </a:cubicBezTo>
                <a:cubicBezTo>
                  <a:pt x="584200" y="1130300"/>
                  <a:pt x="956734" y="933450"/>
                  <a:pt x="1066800" y="914400"/>
                </a:cubicBezTo>
              </a:path>
            </a:pathLst>
          </a:custGeom>
          <a:noFill/>
          <a:ln>
            <a:solidFill>
              <a:srgbClr val="FFC000"/>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1" name="Freeform: Shape 60">
            <a:extLst>
              <a:ext uri="{FF2B5EF4-FFF2-40B4-BE49-F238E27FC236}">
                <a16:creationId xmlns:a16="http://schemas.microsoft.com/office/drawing/2014/main" id="{B0517AB8-05E4-430D-A4D5-FA3555FA86DC}"/>
              </a:ext>
            </a:extLst>
          </p:cNvPr>
          <p:cNvSpPr/>
          <p:nvPr/>
        </p:nvSpPr>
        <p:spPr bwMode="auto">
          <a:xfrm>
            <a:off x="10824604" y="2768600"/>
            <a:ext cx="681596" cy="3048000"/>
          </a:xfrm>
          <a:custGeom>
            <a:avLst/>
            <a:gdLst>
              <a:gd name="connsiteX0" fmla="*/ 97396 w 681596"/>
              <a:gd name="connsiteY0" fmla="*/ 3048000 h 3048000"/>
              <a:gd name="connsiteX1" fmla="*/ 46596 w 681596"/>
              <a:gd name="connsiteY1" fmla="*/ 774700 h 3048000"/>
              <a:gd name="connsiteX2" fmla="*/ 681596 w 681596"/>
              <a:gd name="connsiteY2" fmla="*/ 0 h 3048000"/>
            </a:gdLst>
            <a:ahLst/>
            <a:cxnLst>
              <a:cxn ang="0">
                <a:pos x="connsiteX0" y="connsiteY0"/>
              </a:cxn>
              <a:cxn ang="0">
                <a:pos x="connsiteX1" y="connsiteY1"/>
              </a:cxn>
              <a:cxn ang="0">
                <a:pos x="connsiteX2" y="connsiteY2"/>
              </a:cxn>
            </a:cxnLst>
            <a:rect l="l" t="t" r="r" b="b"/>
            <a:pathLst>
              <a:path w="681596" h="3048000">
                <a:moveTo>
                  <a:pt x="97396" y="3048000"/>
                </a:moveTo>
                <a:cubicBezTo>
                  <a:pt x="23312" y="2165350"/>
                  <a:pt x="-50771" y="1282700"/>
                  <a:pt x="46596" y="774700"/>
                </a:cubicBezTo>
                <a:cubicBezTo>
                  <a:pt x="143963" y="266700"/>
                  <a:pt x="412779" y="133350"/>
                  <a:pt x="681596" y="0"/>
                </a:cubicBezTo>
              </a:path>
            </a:pathLst>
          </a:custGeom>
          <a:noFill/>
          <a:ln>
            <a:solidFill>
              <a:srgbClr val="FFC000"/>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FA8B0C03-E13C-42BE-BF74-15ED1567EC02}"/>
              </a:ext>
            </a:extLst>
          </p:cNvPr>
          <p:cNvGrpSpPr/>
          <p:nvPr/>
        </p:nvGrpSpPr>
        <p:grpSpPr>
          <a:xfrm>
            <a:off x="9923246" y="1134937"/>
            <a:ext cx="2941091" cy="5625862"/>
            <a:chOff x="9923246" y="1134937"/>
            <a:chExt cx="2941091" cy="5625862"/>
          </a:xfrm>
        </p:grpSpPr>
        <p:cxnSp>
          <p:nvCxnSpPr>
            <p:cNvPr id="70" name="Straight Connector 69">
              <a:extLst>
                <a:ext uri="{FF2B5EF4-FFF2-40B4-BE49-F238E27FC236}">
                  <a16:creationId xmlns:a16="http://schemas.microsoft.com/office/drawing/2014/main" id="{2B1F6F10-844C-43C6-BD94-C79BDC45DAB8}"/>
                </a:ext>
              </a:extLst>
            </p:cNvPr>
            <p:cNvCxnSpPr>
              <a:cxnSpLocks/>
            </p:cNvCxnSpPr>
            <p:nvPr/>
          </p:nvCxnSpPr>
          <p:spPr>
            <a:xfrm flipV="1">
              <a:off x="10885629" y="1620739"/>
              <a:ext cx="895776" cy="1174355"/>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63" name="Graphic 62">
              <a:extLst>
                <a:ext uri="{FF2B5EF4-FFF2-40B4-BE49-F238E27FC236}">
                  <a16:creationId xmlns:a16="http://schemas.microsoft.com/office/drawing/2014/main" id="{A20B2B36-DD87-4773-8E81-4F8D6B660E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54405" y="6061140"/>
              <a:ext cx="362468" cy="362468"/>
            </a:xfrm>
            <a:prstGeom prst="rect">
              <a:avLst/>
            </a:prstGeom>
          </p:spPr>
        </p:pic>
        <p:sp>
          <p:nvSpPr>
            <p:cNvPr id="64" name="TextBox 63">
              <a:extLst>
                <a:ext uri="{FF2B5EF4-FFF2-40B4-BE49-F238E27FC236}">
                  <a16:creationId xmlns:a16="http://schemas.microsoft.com/office/drawing/2014/main" id="{09448341-C4E5-4B41-9D0C-39CB106743A2}"/>
                </a:ext>
              </a:extLst>
            </p:cNvPr>
            <p:cNvSpPr txBox="1"/>
            <p:nvPr/>
          </p:nvSpPr>
          <p:spPr>
            <a:xfrm>
              <a:off x="10454405" y="6545355"/>
              <a:ext cx="1327001" cy="215444"/>
            </a:xfrm>
            <a:prstGeom prst="rect">
              <a:avLst/>
            </a:prstGeom>
            <a:noFill/>
          </p:spPr>
          <p:txBody>
            <a:bodyPr wrap="square" lIns="0" tIns="0" rIns="0" bIns="0" rtlCol="0">
              <a:spAutoFit/>
            </a:bodyPr>
            <a:lstStyle/>
            <a:p>
              <a:pPr algn="l"/>
              <a:r>
                <a:rPr lang="en-US" sz="1400" dirty="0"/>
                <a:t>P2S User</a:t>
              </a:r>
            </a:p>
          </p:txBody>
        </p:sp>
        <p:pic>
          <p:nvPicPr>
            <p:cNvPr id="65" name="Graphic 64">
              <a:extLst>
                <a:ext uri="{FF2B5EF4-FFF2-40B4-BE49-F238E27FC236}">
                  <a16:creationId xmlns:a16="http://schemas.microsoft.com/office/drawing/2014/main" id="{9DA22A98-64DE-460B-BE90-F804B51B358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07833" y="2765333"/>
              <a:ext cx="701840" cy="701840"/>
            </a:xfrm>
            <a:prstGeom prst="rect">
              <a:avLst/>
            </a:prstGeom>
          </p:spPr>
        </p:pic>
        <p:cxnSp>
          <p:nvCxnSpPr>
            <p:cNvPr id="66" name="Straight Connector 65">
              <a:extLst>
                <a:ext uri="{FF2B5EF4-FFF2-40B4-BE49-F238E27FC236}">
                  <a16:creationId xmlns:a16="http://schemas.microsoft.com/office/drawing/2014/main" id="{2C030174-D3D9-45FB-842E-DDAF43A76077}"/>
                </a:ext>
              </a:extLst>
            </p:cNvPr>
            <p:cNvCxnSpPr>
              <a:cxnSpLocks/>
            </p:cNvCxnSpPr>
            <p:nvPr/>
          </p:nvCxnSpPr>
          <p:spPr>
            <a:xfrm flipH="1" flipV="1">
              <a:off x="10642373" y="3443367"/>
              <a:ext cx="16380" cy="2508721"/>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7" name="cloud">
              <a:extLst>
                <a:ext uri="{FF2B5EF4-FFF2-40B4-BE49-F238E27FC236}">
                  <a16:creationId xmlns:a16="http://schemas.microsoft.com/office/drawing/2014/main" id="{03EE61A0-4DF7-4E50-ABFB-75C2599668B1}"/>
                </a:ext>
              </a:extLst>
            </p:cNvPr>
            <p:cNvSpPr>
              <a:spLocks noChangeAspect="1"/>
            </p:cNvSpPr>
            <p:nvPr/>
          </p:nvSpPr>
          <p:spPr bwMode="auto">
            <a:xfrm>
              <a:off x="9923246" y="1134937"/>
              <a:ext cx="886879" cy="565026"/>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89642" tIns="44821" rIns="89642" bIns="0" numCol="1" anchor="ctr" anchorCtr="0" compatLnSpc="1">
              <a:prstTxWarp prst="textNoShape">
                <a:avLst/>
              </a:prstTxWarp>
            </a:bodyPr>
            <a:lstStyle/>
            <a:p>
              <a:pPr algn="ctr" defTabSz="896354">
                <a:defRPr/>
              </a:pPr>
              <a:r>
                <a:rPr lang="en-US" sz="1961" dirty="0">
                  <a:solidFill>
                    <a:srgbClr val="000000"/>
                  </a:solidFill>
                  <a:latin typeface="Segoe UI"/>
                </a:rPr>
                <a:t>VNet</a:t>
              </a:r>
            </a:p>
          </p:txBody>
        </p:sp>
        <p:sp>
          <p:nvSpPr>
            <p:cNvPr id="68" name="cloud">
              <a:extLst>
                <a:ext uri="{FF2B5EF4-FFF2-40B4-BE49-F238E27FC236}">
                  <a16:creationId xmlns:a16="http://schemas.microsoft.com/office/drawing/2014/main" id="{F073350A-70ED-429C-AD01-39A57C301C95}"/>
                </a:ext>
              </a:extLst>
            </p:cNvPr>
            <p:cNvSpPr>
              <a:spLocks noChangeAspect="1"/>
            </p:cNvSpPr>
            <p:nvPr/>
          </p:nvSpPr>
          <p:spPr bwMode="auto">
            <a:xfrm>
              <a:off x="11337966" y="1134937"/>
              <a:ext cx="886879" cy="565026"/>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89642" tIns="44821" rIns="89642" bIns="0" numCol="1" anchor="ctr" anchorCtr="0" compatLnSpc="1">
              <a:prstTxWarp prst="textNoShape">
                <a:avLst/>
              </a:prstTxWarp>
            </a:bodyPr>
            <a:lstStyle/>
            <a:p>
              <a:pPr algn="ctr" defTabSz="896354">
                <a:defRPr/>
              </a:pPr>
              <a:r>
                <a:rPr lang="en-US" sz="1961" dirty="0">
                  <a:solidFill>
                    <a:srgbClr val="000000"/>
                  </a:solidFill>
                  <a:latin typeface="Segoe UI"/>
                </a:rPr>
                <a:t>VNet</a:t>
              </a:r>
            </a:p>
          </p:txBody>
        </p:sp>
        <p:cxnSp>
          <p:nvCxnSpPr>
            <p:cNvPr id="69" name="Straight Connector 68">
              <a:extLst>
                <a:ext uri="{FF2B5EF4-FFF2-40B4-BE49-F238E27FC236}">
                  <a16:creationId xmlns:a16="http://schemas.microsoft.com/office/drawing/2014/main" id="{CBC82578-CB85-49A3-A21B-5B16224AB5E2}"/>
                </a:ext>
              </a:extLst>
            </p:cNvPr>
            <p:cNvCxnSpPr>
              <a:cxnSpLocks/>
              <a:stCxn id="65" idx="0"/>
              <a:endCxn id="67" idx="2"/>
            </p:cNvCxnSpPr>
            <p:nvPr/>
          </p:nvCxnSpPr>
          <p:spPr>
            <a:xfrm flipH="1" flipV="1">
              <a:off x="10150122" y="1699963"/>
              <a:ext cx="508631" cy="1065370"/>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71" name="Graphic 70">
              <a:extLst>
                <a:ext uri="{FF2B5EF4-FFF2-40B4-BE49-F238E27FC236}">
                  <a16:creationId xmlns:a16="http://schemas.microsoft.com/office/drawing/2014/main" id="{0615F5E3-995D-4263-8B06-B1A74962D6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73478" y="5952088"/>
              <a:ext cx="405861" cy="405861"/>
            </a:xfrm>
            <a:prstGeom prst="rect">
              <a:avLst/>
            </a:prstGeom>
          </p:spPr>
        </p:pic>
        <p:sp>
          <p:nvSpPr>
            <p:cNvPr id="72" name="TextBox 71">
              <a:extLst>
                <a:ext uri="{FF2B5EF4-FFF2-40B4-BE49-F238E27FC236}">
                  <a16:creationId xmlns:a16="http://schemas.microsoft.com/office/drawing/2014/main" id="{80D790CE-47FB-458E-AC2A-BB127B2B78D3}"/>
                </a:ext>
              </a:extLst>
            </p:cNvPr>
            <p:cNvSpPr txBox="1"/>
            <p:nvPr/>
          </p:nvSpPr>
          <p:spPr>
            <a:xfrm>
              <a:off x="11537336" y="6545355"/>
              <a:ext cx="1327001" cy="215444"/>
            </a:xfrm>
            <a:prstGeom prst="rect">
              <a:avLst/>
            </a:prstGeom>
            <a:noFill/>
          </p:spPr>
          <p:txBody>
            <a:bodyPr wrap="square" lIns="0" tIns="0" rIns="0" bIns="0" rtlCol="0">
              <a:spAutoFit/>
            </a:bodyPr>
            <a:lstStyle/>
            <a:p>
              <a:pPr algn="l"/>
              <a:r>
                <a:rPr lang="en-US" sz="1400" dirty="0"/>
                <a:t>S2S User</a:t>
              </a:r>
            </a:p>
          </p:txBody>
        </p:sp>
        <p:cxnSp>
          <p:nvCxnSpPr>
            <p:cNvPr id="73" name="Straight Connector 72">
              <a:extLst>
                <a:ext uri="{FF2B5EF4-FFF2-40B4-BE49-F238E27FC236}">
                  <a16:creationId xmlns:a16="http://schemas.microsoft.com/office/drawing/2014/main" id="{9FC6F14B-F0D2-4D26-BF08-79803D2C454C}"/>
                </a:ext>
              </a:extLst>
            </p:cNvPr>
            <p:cNvCxnSpPr>
              <a:cxnSpLocks/>
              <a:stCxn id="71" idx="0"/>
            </p:cNvCxnSpPr>
            <p:nvPr/>
          </p:nvCxnSpPr>
          <p:spPr>
            <a:xfrm flipH="1" flipV="1">
              <a:off x="10968037" y="3412244"/>
              <a:ext cx="908372" cy="2539844"/>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4" name="Freeform: Shape 73">
            <a:extLst>
              <a:ext uri="{FF2B5EF4-FFF2-40B4-BE49-F238E27FC236}">
                <a16:creationId xmlns:a16="http://schemas.microsoft.com/office/drawing/2014/main" id="{E6830493-C8D2-40CB-82E6-683E0EC28E4F}"/>
              </a:ext>
            </a:extLst>
          </p:cNvPr>
          <p:cNvSpPr/>
          <p:nvPr/>
        </p:nvSpPr>
        <p:spPr bwMode="auto">
          <a:xfrm>
            <a:off x="8488052" y="1791399"/>
            <a:ext cx="3514605" cy="3949700"/>
          </a:xfrm>
          <a:custGeom>
            <a:avLst/>
            <a:gdLst>
              <a:gd name="connsiteX0" fmla="*/ 3514605 w 3514605"/>
              <a:gd name="connsiteY0" fmla="*/ 3949700 h 3949700"/>
              <a:gd name="connsiteX1" fmla="*/ 2714505 w 3514605"/>
              <a:gd name="connsiteY1" fmla="*/ 1752600 h 3949700"/>
              <a:gd name="connsiteX2" fmla="*/ 123705 w 3514605"/>
              <a:gd name="connsiteY2" fmla="*/ 1447800 h 3949700"/>
              <a:gd name="connsiteX3" fmla="*/ 415805 w 3514605"/>
              <a:gd name="connsiteY3" fmla="*/ 0 h 3949700"/>
            </a:gdLst>
            <a:ahLst/>
            <a:cxnLst>
              <a:cxn ang="0">
                <a:pos x="connsiteX0" y="connsiteY0"/>
              </a:cxn>
              <a:cxn ang="0">
                <a:pos x="connsiteX1" y="connsiteY1"/>
              </a:cxn>
              <a:cxn ang="0">
                <a:pos x="connsiteX2" y="connsiteY2"/>
              </a:cxn>
              <a:cxn ang="0">
                <a:pos x="connsiteX3" y="connsiteY3"/>
              </a:cxn>
            </a:cxnLst>
            <a:rect l="l" t="t" r="r" b="b"/>
            <a:pathLst>
              <a:path w="3514605" h="3949700">
                <a:moveTo>
                  <a:pt x="3514605" y="3949700"/>
                </a:moveTo>
                <a:cubicBezTo>
                  <a:pt x="3397130" y="3059641"/>
                  <a:pt x="3279655" y="2169583"/>
                  <a:pt x="2714505" y="1752600"/>
                </a:cubicBezTo>
                <a:cubicBezTo>
                  <a:pt x="2149355" y="1335617"/>
                  <a:pt x="506822" y="1739900"/>
                  <a:pt x="123705" y="1447800"/>
                </a:cubicBezTo>
                <a:cubicBezTo>
                  <a:pt x="-259412" y="1155700"/>
                  <a:pt x="365005" y="232833"/>
                  <a:pt x="415805" y="0"/>
                </a:cubicBezTo>
              </a:path>
            </a:pathLst>
          </a:custGeom>
          <a:noFill/>
          <a:ln>
            <a:solidFill>
              <a:srgbClr val="FFC000"/>
            </a:solidFill>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4C7BC88C-49F5-4E59-B8ED-03A4EA8429D1}"/>
              </a:ext>
            </a:extLst>
          </p:cNvPr>
          <p:cNvGrpSpPr/>
          <p:nvPr/>
        </p:nvGrpSpPr>
        <p:grpSpPr>
          <a:xfrm>
            <a:off x="329660" y="667333"/>
            <a:ext cx="5547792" cy="1146472"/>
            <a:chOff x="329660" y="667333"/>
            <a:chExt cx="5547792" cy="1146472"/>
          </a:xfrm>
          <a:solidFill>
            <a:srgbClr val="3C3C41"/>
          </a:solidFill>
        </p:grpSpPr>
        <p:grpSp>
          <p:nvGrpSpPr>
            <p:cNvPr id="76" name="Group 75">
              <a:extLst>
                <a:ext uri="{FF2B5EF4-FFF2-40B4-BE49-F238E27FC236}">
                  <a16:creationId xmlns:a16="http://schemas.microsoft.com/office/drawing/2014/main" id="{F2812B7C-7F13-4AEE-8C00-309FDFB64F75}"/>
                </a:ext>
              </a:extLst>
            </p:cNvPr>
            <p:cNvGrpSpPr/>
            <p:nvPr/>
          </p:nvGrpSpPr>
          <p:grpSpPr>
            <a:xfrm>
              <a:off x="329660" y="667333"/>
              <a:ext cx="5547792" cy="1146472"/>
              <a:chOff x="329660" y="667333"/>
              <a:chExt cx="5547792" cy="1146472"/>
            </a:xfrm>
            <a:grpFill/>
          </p:grpSpPr>
          <p:sp>
            <p:nvSpPr>
              <p:cNvPr id="78" name="Rectangle 77">
                <a:extLst>
                  <a:ext uri="{FF2B5EF4-FFF2-40B4-BE49-F238E27FC236}">
                    <a16:creationId xmlns:a16="http://schemas.microsoft.com/office/drawing/2014/main" id="{22B380F4-D092-452A-B162-35B551D4D8B1}"/>
                  </a:ext>
                </a:extLst>
              </p:cNvPr>
              <p:cNvSpPr/>
              <p:nvPr/>
            </p:nvSpPr>
            <p:spPr bwMode="auto">
              <a:xfrm>
                <a:off x="329660" y="667333"/>
                <a:ext cx="5547792" cy="1146472"/>
              </a:xfrm>
              <a:prstGeom prst="rect">
                <a:avLst/>
              </a:prstGeom>
              <a:grpFill/>
              <a:ln w="28575">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79" name="TextBox 78">
                <a:extLst>
                  <a:ext uri="{FF2B5EF4-FFF2-40B4-BE49-F238E27FC236}">
                    <a16:creationId xmlns:a16="http://schemas.microsoft.com/office/drawing/2014/main" id="{2C1F1D80-75BB-4CBB-88FA-D72B762F5DC0}"/>
                  </a:ext>
                </a:extLst>
              </p:cNvPr>
              <p:cNvSpPr txBox="1"/>
              <p:nvPr/>
            </p:nvSpPr>
            <p:spPr>
              <a:xfrm>
                <a:off x="561545" y="1480979"/>
                <a:ext cx="1449275" cy="246221"/>
              </a:xfrm>
              <a:prstGeom prst="rect">
                <a:avLst/>
              </a:prstGeom>
              <a:grpFill/>
            </p:spPr>
            <p:txBody>
              <a:bodyPr wrap="square" lIns="0" tIns="0" rIns="0" bIns="0" rtlCol="0">
                <a:spAutoFit/>
              </a:bodyPr>
              <a:lstStyle/>
              <a:p>
                <a:pPr algn="l"/>
                <a:r>
                  <a:rPr lang="en-US" sz="1600" dirty="0">
                    <a:solidFill>
                      <a:schemeClr val="accent1"/>
                    </a:solidFill>
                  </a:rPr>
                  <a:t>vWAN pricing</a:t>
                </a:r>
              </a:p>
            </p:txBody>
          </p:sp>
          <p:sp>
            <p:nvSpPr>
              <p:cNvPr id="80" name="TextBox 79">
                <a:extLst>
                  <a:ext uri="{FF2B5EF4-FFF2-40B4-BE49-F238E27FC236}">
                    <a16:creationId xmlns:a16="http://schemas.microsoft.com/office/drawing/2014/main" id="{F117CC5B-FEC4-42D6-B82D-D765BEE25E20}"/>
                  </a:ext>
                </a:extLst>
              </p:cNvPr>
              <p:cNvSpPr txBox="1"/>
              <p:nvPr/>
            </p:nvSpPr>
            <p:spPr>
              <a:xfrm>
                <a:off x="504580" y="780686"/>
                <a:ext cx="2340558" cy="553998"/>
              </a:xfrm>
              <a:prstGeom prst="rect">
                <a:avLst/>
              </a:prstGeom>
              <a:grpFill/>
            </p:spPr>
            <p:txBody>
              <a:bodyPr wrap="square" lIns="0" tIns="0" rIns="0" bIns="0" rtlCol="0">
                <a:spAutoFit/>
              </a:bodyPr>
              <a:lstStyle/>
              <a:p>
                <a:pPr algn="l"/>
                <a:r>
                  <a:rPr lang="en-US" sz="1200" dirty="0"/>
                  <a:t>VPN, ER </a:t>
                </a:r>
              </a:p>
              <a:p>
                <a:pPr marL="285750" indent="-285750" algn="l">
                  <a:buFontTx/>
                  <a:buChar char="-"/>
                </a:pPr>
                <a:r>
                  <a:rPr lang="en-US" sz="1200" dirty="0"/>
                  <a:t>Throughput : $/scale unit</a:t>
                </a:r>
              </a:p>
              <a:p>
                <a:pPr marL="285750" indent="-285750" algn="l">
                  <a:buFontTx/>
                  <a:buChar char="-"/>
                </a:pPr>
                <a:r>
                  <a:rPr lang="en-US" sz="1200" dirty="0"/>
                  <a:t>Connection : $/conn unit</a:t>
                </a:r>
              </a:p>
            </p:txBody>
          </p:sp>
        </p:grpSp>
        <p:sp>
          <p:nvSpPr>
            <p:cNvPr id="77" name="TextBox 76">
              <a:extLst>
                <a:ext uri="{FF2B5EF4-FFF2-40B4-BE49-F238E27FC236}">
                  <a16:creationId xmlns:a16="http://schemas.microsoft.com/office/drawing/2014/main" id="{438AC552-A934-4BEB-A91A-1C2D8749F65F}"/>
                </a:ext>
              </a:extLst>
            </p:cNvPr>
            <p:cNvSpPr txBox="1"/>
            <p:nvPr/>
          </p:nvSpPr>
          <p:spPr>
            <a:xfrm>
              <a:off x="2916296" y="701754"/>
              <a:ext cx="2850362" cy="954107"/>
            </a:xfrm>
            <a:prstGeom prst="rect">
              <a:avLst/>
            </a:prstGeom>
            <a:grpFill/>
          </p:spPr>
          <p:txBody>
            <a:bodyPr wrap="square" lIns="0" tIns="0" rIns="0" bIns="0" rtlCol="0">
              <a:spAutoFit/>
            </a:bodyPr>
            <a:lstStyle/>
            <a:p>
              <a:r>
                <a:rPr lang="en-US" sz="1200" dirty="0"/>
                <a:t>FW : Per hr, Per GB</a:t>
              </a:r>
            </a:p>
            <a:p>
              <a:pPr algn="l"/>
              <a:r>
                <a:rPr lang="en-US" sz="1200" dirty="0"/>
                <a:t>Virtual Hub : Per hr, Per GB</a:t>
              </a:r>
            </a:p>
            <a:p>
              <a:pPr algn="l"/>
              <a:r>
                <a:rPr lang="en-US" sz="1200" dirty="0"/>
                <a:t>Hub to hub : Source Destination based Egress only charges</a:t>
              </a:r>
            </a:p>
            <a:p>
              <a:pPr marL="285750" indent="-285750" algn="l">
                <a:buFontTx/>
                <a:buChar char="-"/>
              </a:pPr>
              <a:endParaRPr lang="en-US" sz="1400" dirty="0"/>
            </a:p>
          </p:txBody>
        </p:sp>
      </p:grpSp>
      <p:sp>
        <p:nvSpPr>
          <p:cNvPr id="81" name="Freeform: Shape 80">
            <a:extLst>
              <a:ext uri="{FF2B5EF4-FFF2-40B4-BE49-F238E27FC236}">
                <a16:creationId xmlns:a16="http://schemas.microsoft.com/office/drawing/2014/main" id="{495F21AF-1DE9-49EA-BB09-F7E395EF4C4E}"/>
              </a:ext>
            </a:extLst>
          </p:cNvPr>
          <p:cNvSpPr/>
          <p:nvPr/>
        </p:nvSpPr>
        <p:spPr bwMode="auto">
          <a:xfrm>
            <a:off x="7098700" y="4114286"/>
            <a:ext cx="1473200" cy="1790838"/>
          </a:xfrm>
          <a:custGeom>
            <a:avLst/>
            <a:gdLst>
              <a:gd name="connsiteX0" fmla="*/ 1473200 w 1473200"/>
              <a:gd name="connsiteY0" fmla="*/ 1790838 h 1790838"/>
              <a:gd name="connsiteX1" fmla="*/ 990600 w 1473200"/>
              <a:gd name="connsiteY1" fmla="*/ 138 h 1790838"/>
              <a:gd name="connsiteX2" fmla="*/ 0 w 1473200"/>
              <a:gd name="connsiteY2" fmla="*/ 1714638 h 1790838"/>
            </a:gdLst>
            <a:ahLst/>
            <a:cxnLst>
              <a:cxn ang="0">
                <a:pos x="connsiteX0" y="connsiteY0"/>
              </a:cxn>
              <a:cxn ang="0">
                <a:pos x="connsiteX1" y="connsiteY1"/>
              </a:cxn>
              <a:cxn ang="0">
                <a:pos x="connsiteX2" y="connsiteY2"/>
              </a:cxn>
            </a:cxnLst>
            <a:rect l="l" t="t" r="r" b="b"/>
            <a:pathLst>
              <a:path w="1473200" h="1790838">
                <a:moveTo>
                  <a:pt x="1473200" y="1790838"/>
                </a:moveTo>
                <a:cubicBezTo>
                  <a:pt x="1354666" y="901838"/>
                  <a:pt x="1236133" y="12838"/>
                  <a:pt x="990600" y="138"/>
                </a:cubicBezTo>
                <a:cubicBezTo>
                  <a:pt x="745067" y="-12562"/>
                  <a:pt x="372533" y="851038"/>
                  <a:pt x="0" y="1714638"/>
                </a:cubicBezTo>
              </a:path>
            </a:pathLst>
          </a:custGeom>
          <a:noFill/>
          <a:ln>
            <a:solidFill>
              <a:srgbClr val="FFC000"/>
            </a:solidFill>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nvGrpSpPr>
          <p:cNvPr id="82" name="Group 81">
            <a:extLst>
              <a:ext uri="{FF2B5EF4-FFF2-40B4-BE49-F238E27FC236}">
                <a16:creationId xmlns:a16="http://schemas.microsoft.com/office/drawing/2014/main" id="{834132B3-968C-4A87-B199-542C2EADBB8E}"/>
              </a:ext>
            </a:extLst>
          </p:cNvPr>
          <p:cNvGrpSpPr/>
          <p:nvPr/>
        </p:nvGrpSpPr>
        <p:grpSpPr>
          <a:xfrm>
            <a:off x="6638570" y="288797"/>
            <a:ext cx="5784767" cy="600007"/>
            <a:chOff x="6638570" y="288797"/>
            <a:chExt cx="5784767" cy="600007"/>
          </a:xfrm>
        </p:grpSpPr>
        <p:sp>
          <p:nvSpPr>
            <p:cNvPr id="83" name="Title 1">
              <a:extLst>
                <a:ext uri="{FF2B5EF4-FFF2-40B4-BE49-F238E27FC236}">
                  <a16:creationId xmlns:a16="http://schemas.microsoft.com/office/drawing/2014/main" id="{FAB6530E-03FA-4158-9926-1C627A48B626}"/>
                </a:ext>
              </a:extLst>
            </p:cNvPr>
            <p:cNvSpPr txBox="1">
              <a:spLocks/>
            </p:cNvSpPr>
            <p:nvPr/>
          </p:nvSpPr>
          <p:spPr>
            <a:xfrm>
              <a:off x="7355426" y="335277"/>
              <a:ext cx="5067911" cy="531816"/>
            </a:xfrm>
            <a:prstGeom prst="rect">
              <a:avLst/>
            </a:prstGeom>
          </p:spPr>
          <p:txBody>
            <a:bodyPr vert="horz" wrap="square" lIns="0" tIns="0" rIns="0" bIns="0" rtlCol="0" anchor="t">
              <a:normAutofit/>
            </a:bodyPr>
            <a:lst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a:lstStyle>
            <a:p>
              <a:r>
                <a:rPr lang="en-US" sz="1600" dirty="0"/>
                <a:t>Unified framework for networking, security and routing using the Microsoft Global Backbone</a:t>
              </a:r>
            </a:p>
          </p:txBody>
        </p:sp>
        <p:pic>
          <p:nvPicPr>
            <p:cNvPr id="84" name="Graphic 83">
              <a:extLst>
                <a:ext uri="{FF2B5EF4-FFF2-40B4-BE49-F238E27FC236}">
                  <a16:creationId xmlns:a16="http://schemas.microsoft.com/office/drawing/2014/main" id="{6574A713-54D2-4A49-9DED-2F6CE778639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38570" y="288797"/>
              <a:ext cx="600007" cy="600007"/>
            </a:xfrm>
            <a:prstGeom prst="rect">
              <a:avLst/>
            </a:prstGeom>
          </p:spPr>
        </p:pic>
      </p:grpSp>
    </p:spTree>
    <p:extLst>
      <p:ext uri="{BB962C8B-B14F-4D97-AF65-F5344CB8AC3E}">
        <p14:creationId xmlns:p14="http://schemas.microsoft.com/office/powerpoint/2010/main" val="1673366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500" fill="hold"/>
                                        <p:tgtEl>
                                          <p:spTgt spid="58"/>
                                        </p:tgtEl>
                                        <p:attrNameLst>
                                          <p:attrName>ppt_x</p:attrName>
                                        </p:attrNameLst>
                                      </p:cBhvr>
                                      <p:tavLst>
                                        <p:tav tm="0">
                                          <p:val>
                                            <p:strVal val="#ppt_x"/>
                                          </p:val>
                                        </p:tav>
                                        <p:tav tm="100000">
                                          <p:val>
                                            <p:strVal val="#ppt_x"/>
                                          </p:val>
                                        </p:tav>
                                      </p:tavLst>
                                    </p:anim>
                                    <p:anim calcmode="lin" valueType="num">
                                      <p:cBhvr additive="base">
                                        <p:cTn id="4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additive="base">
                                        <p:cTn id="49" dur="500" fill="hold"/>
                                        <p:tgtEl>
                                          <p:spTgt spid="81"/>
                                        </p:tgtEl>
                                        <p:attrNameLst>
                                          <p:attrName>ppt_x</p:attrName>
                                        </p:attrNameLst>
                                      </p:cBhvr>
                                      <p:tavLst>
                                        <p:tav tm="0">
                                          <p:val>
                                            <p:strVal val="#ppt_x"/>
                                          </p:val>
                                        </p:tav>
                                        <p:tav tm="100000">
                                          <p:val>
                                            <p:strVal val="#ppt_x"/>
                                          </p:val>
                                        </p:tav>
                                      </p:tavLst>
                                    </p:anim>
                                    <p:anim calcmode="lin" valueType="num">
                                      <p:cBhvr additive="base">
                                        <p:cTn id="50" dur="500" fill="hold"/>
                                        <p:tgtEl>
                                          <p:spTgt spid="8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 calcmode="lin" valueType="num">
                                      <p:cBhvr additive="base">
                                        <p:cTn id="53" dur="500" fill="hold"/>
                                        <p:tgtEl>
                                          <p:spTgt spid="59"/>
                                        </p:tgtEl>
                                        <p:attrNameLst>
                                          <p:attrName>ppt_x</p:attrName>
                                        </p:attrNameLst>
                                      </p:cBhvr>
                                      <p:tavLst>
                                        <p:tav tm="0">
                                          <p:val>
                                            <p:strVal val="#ppt_x"/>
                                          </p:val>
                                        </p:tav>
                                        <p:tav tm="100000">
                                          <p:val>
                                            <p:strVal val="#ppt_x"/>
                                          </p:val>
                                        </p:tav>
                                      </p:tavLst>
                                    </p:anim>
                                    <p:anim calcmode="lin" valueType="num">
                                      <p:cBhvr additive="base">
                                        <p:cTn id="5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anim calcmode="lin" valueType="num">
                                      <p:cBhvr additive="base">
                                        <p:cTn id="59" dur="500" fill="hold"/>
                                        <p:tgtEl>
                                          <p:spTgt spid="57"/>
                                        </p:tgtEl>
                                        <p:attrNameLst>
                                          <p:attrName>ppt_x</p:attrName>
                                        </p:attrNameLst>
                                      </p:cBhvr>
                                      <p:tavLst>
                                        <p:tav tm="0">
                                          <p:val>
                                            <p:strVal val="#ppt_x"/>
                                          </p:val>
                                        </p:tav>
                                        <p:tav tm="100000">
                                          <p:val>
                                            <p:strVal val="#ppt_x"/>
                                          </p:val>
                                        </p:tav>
                                      </p:tavLst>
                                    </p:anim>
                                    <p:anim calcmode="lin" valueType="num">
                                      <p:cBhvr additive="base">
                                        <p:cTn id="6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61"/>
                                        </p:tgtEl>
                                        <p:attrNameLst>
                                          <p:attrName>style.visibility</p:attrName>
                                        </p:attrNameLst>
                                      </p:cBhvr>
                                      <p:to>
                                        <p:strVal val="visible"/>
                                      </p:to>
                                    </p:set>
                                    <p:anim calcmode="lin" valueType="num">
                                      <p:cBhvr additive="base">
                                        <p:cTn id="65" dur="500" fill="hold"/>
                                        <p:tgtEl>
                                          <p:spTgt spid="61"/>
                                        </p:tgtEl>
                                        <p:attrNameLst>
                                          <p:attrName>ppt_x</p:attrName>
                                        </p:attrNameLst>
                                      </p:cBhvr>
                                      <p:tavLst>
                                        <p:tav tm="0">
                                          <p:val>
                                            <p:strVal val="#ppt_x"/>
                                          </p:val>
                                        </p:tav>
                                        <p:tav tm="100000">
                                          <p:val>
                                            <p:strVal val="#ppt_x"/>
                                          </p:val>
                                        </p:tav>
                                      </p:tavLst>
                                    </p:anim>
                                    <p:anim calcmode="lin" valueType="num">
                                      <p:cBhvr additive="base">
                                        <p:cTn id="6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0"/>
                                        </p:tgtEl>
                                        <p:attrNameLst>
                                          <p:attrName>style.visibility</p:attrName>
                                        </p:attrNameLst>
                                      </p:cBhvr>
                                      <p:to>
                                        <p:strVal val="visible"/>
                                      </p:to>
                                    </p:set>
                                    <p:anim calcmode="lin" valueType="num">
                                      <p:cBhvr additive="base">
                                        <p:cTn id="77" dur="500" fill="hold"/>
                                        <p:tgtEl>
                                          <p:spTgt spid="60"/>
                                        </p:tgtEl>
                                        <p:attrNameLst>
                                          <p:attrName>ppt_x</p:attrName>
                                        </p:attrNameLst>
                                      </p:cBhvr>
                                      <p:tavLst>
                                        <p:tav tm="0">
                                          <p:val>
                                            <p:strVal val="#ppt_x"/>
                                          </p:val>
                                        </p:tav>
                                        <p:tav tm="100000">
                                          <p:val>
                                            <p:strVal val="#ppt_x"/>
                                          </p:val>
                                        </p:tav>
                                      </p:tavLst>
                                    </p:anim>
                                    <p:anim calcmode="lin" valueType="num">
                                      <p:cBhvr additive="base">
                                        <p:cTn id="7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anim calcmode="lin" valueType="num">
                                      <p:cBhvr additive="base">
                                        <p:cTn id="83" dur="500" fill="hold"/>
                                        <p:tgtEl>
                                          <p:spTgt spid="74"/>
                                        </p:tgtEl>
                                        <p:attrNameLst>
                                          <p:attrName>ppt_x</p:attrName>
                                        </p:attrNameLst>
                                      </p:cBhvr>
                                      <p:tavLst>
                                        <p:tav tm="0">
                                          <p:val>
                                            <p:strVal val="#ppt_x"/>
                                          </p:val>
                                        </p:tav>
                                        <p:tav tm="100000">
                                          <p:val>
                                            <p:strVal val="#ppt_x"/>
                                          </p:val>
                                        </p:tav>
                                      </p:tavLst>
                                    </p:anim>
                                    <p:anim calcmode="lin" valueType="num">
                                      <p:cBhvr additive="base">
                                        <p:cTn id="8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additive="base">
                                        <p:cTn id="89" dur="500" fill="hold"/>
                                        <p:tgtEl>
                                          <p:spTgt spid="46"/>
                                        </p:tgtEl>
                                        <p:attrNameLst>
                                          <p:attrName>ppt_x</p:attrName>
                                        </p:attrNameLst>
                                      </p:cBhvr>
                                      <p:tavLst>
                                        <p:tav tm="0">
                                          <p:val>
                                            <p:strVal val="#ppt_x"/>
                                          </p:val>
                                        </p:tav>
                                        <p:tav tm="100000">
                                          <p:val>
                                            <p:strVal val="#ppt_x"/>
                                          </p:val>
                                        </p:tav>
                                      </p:tavLst>
                                    </p:anim>
                                    <p:anim calcmode="lin" valueType="num">
                                      <p:cBhvr additive="base">
                                        <p:cTn id="9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75"/>
                                        </p:tgtEl>
                                        <p:attrNameLst>
                                          <p:attrName>style.visibility</p:attrName>
                                        </p:attrNameLst>
                                      </p:cBhvr>
                                      <p:to>
                                        <p:strVal val="visible"/>
                                      </p:to>
                                    </p:set>
                                    <p:anim calcmode="lin" valueType="num">
                                      <p:cBhvr additive="base">
                                        <p:cTn id="95" dur="500" fill="hold"/>
                                        <p:tgtEl>
                                          <p:spTgt spid="75"/>
                                        </p:tgtEl>
                                        <p:attrNameLst>
                                          <p:attrName>ppt_x</p:attrName>
                                        </p:attrNameLst>
                                      </p:cBhvr>
                                      <p:tavLst>
                                        <p:tav tm="0">
                                          <p:val>
                                            <p:strVal val="#ppt_x"/>
                                          </p:val>
                                        </p:tav>
                                        <p:tav tm="100000">
                                          <p:val>
                                            <p:strVal val="#ppt_x"/>
                                          </p:val>
                                        </p:tav>
                                      </p:tavLst>
                                    </p:anim>
                                    <p:anim calcmode="lin" valueType="num">
                                      <p:cBhvr additive="base">
                                        <p:cTn id="96"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82"/>
                                        </p:tgtEl>
                                        <p:attrNameLst>
                                          <p:attrName>style.visibility</p:attrName>
                                        </p:attrNameLst>
                                      </p:cBhvr>
                                      <p:to>
                                        <p:strVal val="visible"/>
                                      </p:to>
                                    </p:set>
                                    <p:anim calcmode="lin" valueType="num">
                                      <p:cBhvr additive="base">
                                        <p:cTn id="101" dur="500" fill="hold"/>
                                        <p:tgtEl>
                                          <p:spTgt spid="82"/>
                                        </p:tgtEl>
                                        <p:attrNameLst>
                                          <p:attrName>ppt_x</p:attrName>
                                        </p:attrNameLst>
                                      </p:cBhvr>
                                      <p:tavLst>
                                        <p:tav tm="0">
                                          <p:val>
                                            <p:strVal val="#ppt_x"/>
                                          </p:val>
                                        </p:tav>
                                        <p:tav tm="100000">
                                          <p:val>
                                            <p:strVal val="#ppt_x"/>
                                          </p:val>
                                        </p:tav>
                                      </p:tavLst>
                                    </p:anim>
                                    <p:anim calcmode="lin" valueType="num">
                                      <p:cBhvr additive="base">
                                        <p:cTn id="10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74" grpId="0" animBg="1"/>
      <p:bldP spid="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FFBF44-5123-4C3F-9795-604AB1EF0021}"/>
              </a:ext>
            </a:extLst>
          </p:cNvPr>
          <p:cNvSpPr txBox="1">
            <a:spLocks/>
          </p:cNvSpPr>
          <p:nvPr/>
        </p:nvSpPr>
        <p:spPr>
          <a:xfrm>
            <a:off x="9697160" y="0"/>
            <a:ext cx="2830733" cy="2255546"/>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a:lnSpc>
                <a:spcPct val="95000"/>
              </a:lnSpc>
              <a:buFont typeface="Wingdings" panose="05000000000000000000" pitchFamily="2" charset="2"/>
              <a:buChar char="ü"/>
            </a:pPr>
            <a:r>
              <a:rPr lang="en-US" sz="2000" dirty="0">
                <a:solidFill>
                  <a:srgbClr val="FFFFFF"/>
                </a:solidFill>
                <a:latin typeface="Segoe UI"/>
              </a:rPr>
              <a:t>Topology of your network</a:t>
            </a:r>
          </a:p>
          <a:p>
            <a:pPr>
              <a:lnSpc>
                <a:spcPct val="95000"/>
              </a:lnSpc>
              <a:buFont typeface="Wingdings" panose="05000000000000000000" pitchFamily="2" charset="2"/>
              <a:buChar char="ü"/>
            </a:pPr>
            <a:r>
              <a:rPr lang="en-US" sz="2000" dirty="0">
                <a:solidFill>
                  <a:srgbClr val="FFFFFF"/>
                </a:solidFill>
                <a:latin typeface="Segoe UI"/>
              </a:rPr>
              <a:t>Metrics</a:t>
            </a:r>
          </a:p>
        </p:txBody>
      </p:sp>
      <p:pic>
        <p:nvPicPr>
          <p:cNvPr id="7" name="Picture 6" descr="A screenshot of a cell phone&#10;&#10;Description automatically generated">
            <a:extLst>
              <a:ext uri="{FF2B5EF4-FFF2-40B4-BE49-F238E27FC236}">
                <a16:creationId xmlns:a16="http://schemas.microsoft.com/office/drawing/2014/main" id="{11CC1C76-042F-4EE2-BE99-0E9C34B05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129"/>
            <a:ext cx="12436475" cy="6215133"/>
          </a:xfrm>
          <a:prstGeom prst="rect">
            <a:avLst/>
          </a:prstGeom>
        </p:spPr>
      </p:pic>
      <p:sp>
        <p:nvSpPr>
          <p:cNvPr id="8" name="Title 1">
            <a:extLst>
              <a:ext uri="{FF2B5EF4-FFF2-40B4-BE49-F238E27FC236}">
                <a16:creationId xmlns:a16="http://schemas.microsoft.com/office/drawing/2014/main" id="{BEC5186F-4675-4437-9764-CDCA99172170}"/>
              </a:ext>
            </a:extLst>
          </p:cNvPr>
          <p:cNvSpPr txBox="1">
            <a:spLocks/>
          </p:cNvSpPr>
          <p:nvPr/>
        </p:nvSpPr>
        <p:spPr>
          <a:xfrm>
            <a:off x="337300" y="150991"/>
            <a:ext cx="11239464" cy="565027"/>
          </a:xfrm>
          <a:prstGeom prst="rect">
            <a:avLst/>
          </a:prstGeom>
        </p:spPr>
        <p:txBody>
          <a:bodyPr vert="horz" wrap="square" lIns="0" tIns="0" rIns="0" bIns="0" rtlCol="0" anchor="ctr">
            <a:spAutoFit/>
          </a:bodyPr>
          <a:lstStyle>
            <a:lvl1pPr algn="l" defTabSz="951121" rtl="0" eaLnBrk="1" latinLnBrk="0" hangingPunct="1">
              <a:lnSpc>
                <a:spcPct val="100000"/>
              </a:lnSpc>
              <a:spcBef>
                <a:spcPct val="0"/>
              </a:spcBef>
              <a:buNone/>
              <a:defRPr lang="en-US" sz="3672" b="0" kern="1200" cap="none" spc="-51" baseline="0">
                <a:ln w="3175">
                  <a:noFill/>
                </a:ln>
                <a:solidFill>
                  <a:schemeClr val="tx1"/>
                </a:solidFill>
                <a:effectLst/>
                <a:latin typeface="+mj-lt"/>
                <a:ea typeface="+mn-ea"/>
                <a:cs typeface="Segoe UI" pitchFamily="34" charset="0"/>
              </a:defRPr>
            </a:lvl1pPr>
          </a:lstStyle>
          <a:p>
            <a:r>
              <a:rPr lang="en-US" dirty="0"/>
              <a:t>Virtual WAN Monitoring Insights (</a:t>
            </a:r>
            <a:r>
              <a:rPr lang="en-US" i="1" dirty="0">
                <a:solidFill>
                  <a:srgbClr val="0070C0"/>
                </a:solidFill>
              </a:rPr>
              <a:t>Preview</a:t>
            </a:r>
            <a:r>
              <a:rPr lang="en-US" dirty="0"/>
              <a:t>)</a:t>
            </a:r>
          </a:p>
        </p:txBody>
      </p:sp>
    </p:spTree>
    <p:extLst>
      <p:ext uri="{BB962C8B-B14F-4D97-AF65-F5344CB8AC3E}">
        <p14:creationId xmlns:p14="http://schemas.microsoft.com/office/powerpoint/2010/main" val="138481951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7C2C26-EFD2-E847-AEA7-5CEF245E0904}"/>
              </a:ext>
            </a:extLst>
          </p:cNvPr>
          <p:cNvSpPr>
            <a:spLocks noGrp="1"/>
          </p:cNvSpPr>
          <p:nvPr>
            <p:ph type="title"/>
          </p:nvPr>
        </p:nvSpPr>
        <p:spPr/>
        <p:txBody>
          <a:bodyPr/>
          <a:lstStyle/>
          <a:p>
            <a:r>
              <a:rPr lang="en-US" dirty="0">
                <a:solidFill>
                  <a:schemeClr val="tx1"/>
                </a:solidFill>
              </a:rPr>
              <a:t>Transit Routing Use Cases</a:t>
            </a:r>
          </a:p>
        </p:txBody>
      </p:sp>
    </p:spTree>
    <p:extLst>
      <p:ext uri="{BB962C8B-B14F-4D97-AF65-F5344CB8AC3E}">
        <p14:creationId xmlns:p14="http://schemas.microsoft.com/office/powerpoint/2010/main" val="42003643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a:xfrm>
            <a:off x="451643" y="363337"/>
            <a:ext cx="11533187" cy="411162"/>
          </a:xfrm>
        </p:spPr>
        <p:txBody>
          <a:bodyPr/>
          <a:lstStyle/>
          <a:p>
            <a:r>
              <a:rPr lang="en-US" dirty="0">
                <a:solidFill>
                  <a:srgbClr val="FFFFFF"/>
                </a:solidFill>
              </a:rPr>
              <a:t>Connection, association &amp; propagation</a:t>
            </a:r>
          </a:p>
        </p:txBody>
      </p:sp>
      <p:pic>
        <p:nvPicPr>
          <p:cNvPr id="4" name="Graphic 3">
            <a:extLst>
              <a:ext uri="{FF2B5EF4-FFF2-40B4-BE49-F238E27FC236}">
                <a16:creationId xmlns:a16="http://schemas.microsoft.com/office/drawing/2014/main" id="{A765AC3E-D5CE-4AC9-967D-EE87812164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752" y="2499778"/>
            <a:ext cx="964148" cy="964148"/>
          </a:xfrm>
          <a:prstGeom prst="rect">
            <a:avLst/>
          </a:prstGeom>
        </p:spPr>
      </p:pic>
      <p:pic>
        <p:nvPicPr>
          <p:cNvPr id="5" name="Graphic 4">
            <a:extLst>
              <a:ext uri="{FF2B5EF4-FFF2-40B4-BE49-F238E27FC236}">
                <a16:creationId xmlns:a16="http://schemas.microsoft.com/office/drawing/2014/main" id="{1D560AA1-6931-4BCD-A2A6-57CB041C45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3566" y="5483109"/>
            <a:ext cx="678290" cy="720461"/>
          </a:xfrm>
          <a:prstGeom prst="rect">
            <a:avLst/>
          </a:prstGeom>
        </p:spPr>
      </p:pic>
      <p:pic>
        <p:nvPicPr>
          <p:cNvPr id="6" name="Graphic 5">
            <a:extLst>
              <a:ext uri="{FF2B5EF4-FFF2-40B4-BE49-F238E27FC236}">
                <a16:creationId xmlns:a16="http://schemas.microsoft.com/office/drawing/2014/main" id="{C6B416EE-DCF0-4C2B-9747-B72313B48F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04089" y="5483109"/>
            <a:ext cx="689025" cy="689025"/>
          </a:xfrm>
          <a:prstGeom prst="rect">
            <a:avLst/>
          </a:prstGeom>
        </p:spPr>
      </p:pic>
      <p:cxnSp>
        <p:nvCxnSpPr>
          <p:cNvPr id="7" name="Straight Connector 6">
            <a:extLst>
              <a:ext uri="{FF2B5EF4-FFF2-40B4-BE49-F238E27FC236}">
                <a16:creationId xmlns:a16="http://schemas.microsoft.com/office/drawing/2014/main" id="{F52C61A8-8969-4DEB-8728-2569F86C7E7A}"/>
              </a:ext>
            </a:extLst>
          </p:cNvPr>
          <p:cNvCxnSpPr>
            <a:cxnSpLocks/>
            <a:stCxn id="6" idx="0"/>
          </p:cNvCxnSpPr>
          <p:nvPr/>
        </p:nvCxnSpPr>
        <p:spPr>
          <a:xfrm flipH="1" flipV="1">
            <a:off x="9115825" y="3173472"/>
            <a:ext cx="32777" cy="230963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77EB978-0AED-4EA2-AA91-D0AFD27B07AB}"/>
              </a:ext>
            </a:extLst>
          </p:cNvPr>
          <p:cNvSpPr txBox="1"/>
          <p:nvPr/>
        </p:nvSpPr>
        <p:spPr>
          <a:xfrm>
            <a:off x="6389763" y="6248233"/>
            <a:ext cx="1867776" cy="320182"/>
          </a:xfrm>
          <a:prstGeom prst="rect">
            <a:avLst/>
          </a:prstGeom>
          <a:noFill/>
        </p:spPr>
        <p:txBody>
          <a:bodyPr wrap="square" lIns="0" tIns="0" rIns="0" bIns="0" rtlCol="0">
            <a:spAutoFit/>
          </a:bodyPr>
          <a:lstStyle/>
          <a:p>
            <a:pPr defTabSz="932597"/>
            <a:r>
              <a:rPr lang="en-US" sz="2040" dirty="0">
                <a:solidFill>
                  <a:srgbClr val="FFFFFF"/>
                </a:solidFill>
                <a:latin typeface="Segoe UI"/>
              </a:rPr>
              <a:t>192.168.1.0/24</a:t>
            </a:r>
          </a:p>
        </p:txBody>
      </p:sp>
      <p:sp>
        <p:nvSpPr>
          <p:cNvPr id="9" name="TextBox 8">
            <a:extLst>
              <a:ext uri="{FF2B5EF4-FFF2-40B4-BE49-F238E27FC236}">
                <a16:creationId xmlns:a16="http://schemas.microsoft.com/office/drawing/2014/main" id="{525A5D70-BDBD-400C-9401-ED840537FB8A}"/>
              </a:ext>
            </a:extLst>
          </p:cNvPr>
          <p:cNvSpPr txBox="1"/>
          <p:nvPr/>
        </p:nvSpPr>
        <p:spPr>
          <a:xfrm>
            <a:off x="8333140" y="6248233"/>
            <a:ext cx="1867776" cy="320182"/>
          </a:xfrm>
          <a:prstGeom prst="rect">
            <a:avLst/>
          </a:prstGeom>
          <a:noFill/>
        </p:spPr>
        <p:txBody>
          <a:bodyPr wrap="square" lIns="0" tIns="0" rIns="0" bIns="0" rtlCol="0">
            <a:spAutoFit/>
          </a:bodyPr>
          <a:lstStyle/>
          <a:p>
            <a:pPr defTabSz="932597"/>
            <a:r>
              <a:rPr lang="en-US" sz="2040" dirty="0">
                <a:solidFill>
                  <a:srgbClr val="FFFFFF"/>
                </a:solidFill>
                <a:latin typeface="Segoe UI"/>
              </a:rPr>
              <a:t>192.168.2.0/24</a:t>
            </a:r>
          </a:p>
        </p:txBody>
      </p:sp>
      <p:cxnSp>
        <p:nvCxnSpPr>
          <p:cNvPr id="10" name="Straight Connector 9">
            <a:extLst>
              <a:ext uri="{FF2B5EF4-FFF2-40B4-BE49-F238E27FC236}">
                <a16:creationId xmlns:a16="http://schemas.microsoft.com/office/drawing/2014/main" id="{3C61991C-0501-45E9-A760-7EB8A45D442A}"/>
              </a:ext>
            </a:extLst>
          </p:cNvPr>
          <p:cNvCxnSpPr>
            <a:cxnSpLocks/>
          </p:cNvCxnSpPr>
          <p:nvPr/>
        </p:nvCxnSpPr>
        <p:spPr>
          <a:xfrm flipH="1" flipV="1">
            <a:off x="9441949" y="3463926"/>
            <a:ext cx="1013036" cy="2019185"/>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64445C9-01DB-49C7-BD4B-DEB6B87082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00916" y="5548134"/>
            <a:ext cx="601222" cy="601222"/>
          </a:xfrm>
          <a:prstGeom prst="rect">
            <a:avLst/>
          </a:prstGeom>
        </p:spPr>
      </p:pic>
      <p:sp>
        <p:nvSpPr>
          <p:cNvPr id="12" name="TextBox 11">
            <a:extLst>
              <a:ext uri="{FF2B5EF4-FFF2-40B4-BE49-F238E27FC236}">
                <a16:creationId xmlns:a16="http://schemas.microsoft.com/office/drawing/2014/main" id="{59F3C7F3-00DB-4BFE-A7A6-7DB962BE9F77}"/>
              </a:ext>
            </a:extLst>
          </p:cNvPr>
          <p:cNvSpPr txBox="1"/>
          <p:nvPr/>
        </p:nvSpPr>
        <p:spPr>
          <a:xfrm>
            <a:off x="10276516" y="6248233"/>
            <a:ext cx="1867776" cy="320182"/>
          </a:xfrm>
          <a:prstGeom prst="rect">
            <a:avLst/>
          </a:prstGeom>
          <a:noFill/>
        </p:spPr>
        <p:txBody>
          <a:bodyPr wrap="square" lIns="0" tIns="0" rIns="0" bIns="0" rtlCol="0">
            <a:spAutoFit/>
          </a:bodyPr>
          <a:lstStyle/>
          <a:p>
            <a:pPr defTabSz="932597"/>
            <a:r>
              <a:rPr lang="en-US" sz="2040" dirty="0">
                <a:solidFill>
                  <a:srgbClr val="FFFFFF"/>
                </a:solidFill>
                <a:latin typeface="Segoe UI"/>
              </a:rPr>
              <a:t>192.168.3.0/24</a:t>
            </a:r>
          </a:p>
        </p:txBody>
      </p:sp>
      <p:sp>
        <p:nvSpPr>
          <p:cNvPr id="13" name="cloud">
            <a:extLst>
              <a:ext uri="{FF2B5EF4-FFF2-40B4-BE49-F238E27FC236}">
                <a16:creationId xmlns:a16="http://schemas.microsoft.com/office/drawing/2014/main" id="{167A6E20-52BC-4F30-B939-7C1BA40A10E1}"/>
              </a:ext>
            </a:extLst>
          </p:cNvPr>
          <p:cNvSpPr>
            <a:spLocks noChangeAspect="1"/>
          </p:cNvSpPr>
          <p:nvPr/>
        </p:nvSpPr>
        <p:spPr bwMode="auto">
          <a:xfrm>
            <a:off x="7607859" y="811633"/>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2040" dirty="0">
                <a:solidFill>
                  <a:srgbClr val="000000"/>
                </a:solidFill>
                <a:latin typeface="Segoe UI"/>
              </a:rPr>
              <a:t>VNet1</a:t>
            </a:r>
          </a:p>
        </p:txBody>
      </p:sp>
      <p:sp>
        <p:nvSpPr>
          <p:cNvPr id="16" name="cloud">
            <a:extLst>
              <a:ext uri="{FF2B5EF4-FFF2-40B4-BE49-F238E27FC236}">
                <a16:creationId xmlns:a16="http://schemas.microsoft.com/office/drawing/2014/main" id="{99F49869-19FC-446D-AB03-19F6D453A159}"/>
              </a:ext>
            </a:extLst>
          </p:cNvPr>
          <p:cNvSpPr>
            <a:spLocks noChangeAspect="1"/>
          </p:cNvSpPr>
          <p:nvPr/>
        </p:nvSpPr>
        <p:spPr bwMode="auto">
          <a:xfrm>
            <a:off x="9612721" y="821624"/>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2040" dirty="0">
                <a:solidFill>
                  <a:srgbClr val="000000"/>
                </a:solidFill>
                <a:latin typeface="Segoe UI"/>
              </a:rPr>
              <a:t>VNet2</a:t>
            </a:r>
          </a:p>
        </p:txBody>
      </p:sp>
      <p:cxnSp>
        <p:nvCxnSpPr>
          <p:cNvPr id="17" name="Straight Connector 16">
            <a:extLst>
              <a:ext uri="{FF2B5EF4-FFF2-40B4-BE49-F238E27FC236}">
                <a16:creationId xmlns:a16="http://schemas.microsoft.com/office/drawing/2014/main" id="{505F3058-ECC2-484C-B2A6-0A4E297FB8FF}"/>
              </a:ext>
            </a:extLst>
          </p:cNvPr>
          <p:cNvCxnSpPr>
            <a:cxnSpLocks/>
          </p:cNvCxnSpPr>
          <p:nvPr/>
        </p:nvCxnSpPr>
        <p:spPr>
          <a:xfrm flipH="1" flipV="1">
            <a:off x="8257539" y="1534845"/>
            <a:ext cx="564940" cy="96493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5B7B42-C609-489A-AB5E-D1D26DE01ABA}"/>
              </a:ext>
            </a:extLst>
          </p:cNvPr>
          <p:cNvCxnSpPr>
            <a:cxnSpLocks/>
          </p:cNvCxnSpPr>
          <p:nvPr/>
        </p:nvCxnSpPr>
        <p:spPr>
          <a:xfrm flipV="1">
            <a:off x="9441949" y="1484033"/>
            <a:ext cx="733098" cy="104291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F726887-B27D-464D-B5BC-1A81A3C52C55}"/>
              </a:ext>
            </a:extLst>
          </p:cNvPr>
          <p:cNvSpPr txBox="1"/>
          <p:nvPr/>
        </p:nvSpPr>
        <p:spPr>
          <a:xfrm>
            <a:off x="6919553" y="1589423"/>
            <a:ext cx="1867776" cy="320182"/>
          </a:xfrm>
          <a:prstGeom prst="rect">
            <a:avLst/>
          </a:prstGeom>
          <a:noFill/>
        </p:spPr>
        <p:txBody>
          <a:bodyPr wrap="square" lIns="0" tIns="0" rIns="0" bIns="0" rtlCol="0">
            <a:spAutoFit/>
          </a:bodyPr>
          <a:lstStyle/>
          <a:p>
            <a:pPr defTabSz="932597"/>
            <a:r>
              <a:rPr lang="en-US" sz="2040" dirty="0">
                <a:solidFill>
                  <a:srgbClr val="FFFFFF"/>
                </a:solidFill>
                <a:latin typeface="Segoe UI"/>
              </a:rPr>
              <a:t>10.1.0.0/24</a:t>
            </a:r>
          </a:p>
        </p:txBody>
      </p:sp>
      <p:sp>
        <p:nvSpPr>
          <p:cNvPr id="20" name="TextBox 19">
            <a:extLst>
              <a:ext uri="{FF2B5EF4-FFF2-40B4-BE49-F238E27FC236}">
                <a16:creationId xmlns:a16="http://schemas.microsoft.com/office/drawing/2014/main" id="{BFF60206-87BE-4373-82C3-05FBEFEF5284}"/>
              </a:ext>
            </a:extLst>
          </p:cNvPr>
          <p:cNvSpPr txBox="1"/>
          <p:nvPr/>
        </p:nvSpPr>
        <p:spPr>
          <a:xfrm>
            <a:off x="10158891" y="1589423"/>
            <a:ext cx="1867776" cy="320182"/>
          </a:xfrm>
          <a:prstGeom prst="rect">
            <a:avLst/>
          </a:prstGeom>
          <a:noFill/>
        </p:spPr>
        <p:txBody>
          <a:bodyPr wrap="square" lIns="0" tIns="0" rIns="0" bIns="0" rtlCol="0">
            <a:spAutoFit/>
          </a:bodyPr>
          <a:lstStyle/>
          <a:p>
            <a:pPr defTabSz="932597"/>
            <a:r>
              <a:rPr lang="en-US" sz="2040" dirty="0">
                <a:solidFill>
                  <a:srgbClr val="FFFFFF"/>
                </a:solidFill>
                <a:latin typeface="Segoe UI"/>
              </a:rPr>
              <a:t>10.2.0.0/24</a:t>
            </a:r>
          </a:p>
        </p:txBody>
      </p:sp>
      <p:cxnSp>
        <p:nvCxnSpPr>
          <p:cNvPr id="21" name="Straight Connector 20">
            <a:extLst>
              <a:ext uri="{FF2B5EF4-FFF2-40B4-BE49-F238E27FC236}">
                <a16:creationId xmlns:a16="http://schemas.microsoft.com/office/drawing/2014/main" id="{1098A09C-6D46-4E23-87D4-E97E4332955D}"/>
              </a:ext>
            </a:extLst>
          </p:cNvPr>
          <p:cNvCxnSpPr>
            <a:cxnSpLocks/>
          </p:cNvCxnSpPr>
          <p:nvPr/>
        </p:nvCxnSpPr>
        <p:spPr>
          <a:xfrm flipV="1">
            <a:off x="7733089" y="3479109"/>
            <a:ext cx="1054240" cy="1848917"/>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5">
            <a:extLst>
              <a:ext uri="{FF2B5EF4-FFF2-40B4-BE49-F238E27FC236}">
                <a16:creationId xmlns:a16="http://schemas.microsoft.com/office/drawing/2014/main" id="{B2B26BA9-1DB6-4967-BA3C-9B2A9652E3D3}"/>
              </a:ext>
            </a:extLst>
          </p:cNvPr>
          <p:cNvSpPr txBox="1">
            <a:spLocks/>
          </p:cNvSpPr>
          <p:nvPr/>
        </p:nvSpPr>
        <p:spPr>
          <a:xfrm>
            <a:off x="451645" y="1180605"/>
            <a:ext cx="6023033" cy="307777"/>
          </a:xfrm>
          <a:prstGeom prst="rect">
            <a:avLst/>
          </a:prstGeom>
        </p:spPr>
        <p:txBody>
          <a:bodyPr vert="horz" wrap="square" lIns="0" tIns="0" rIns="0" bIns="0" rtlCol="0">
            <a:spAutoFit/>
          </a:bodyPr>
          <a:lst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51121">
              <a:buNone/>
            </a:pPr>
            <a:r>
              <a:rPr lang="en-US" sz="2000" dirty="0">
                <a:solidFill>
                  <a:srgbClr val="FFFFFF"/>
                </a:solidFill>
                <a:latin typeface="Segoe UI" panose="020B0502040204020203" pitchFamily="34" charset="0"/>
              </a:rPr>
              <a:t>Connections </a:t>
            </a:r>
            <a:r>
              <a:rPr lang="en-US" sz="2000" dirty="0">
                <a:solidFill>
                  <a:srgbClr val="0078D4"/>
                </a:solidFill>
                <a:latin typeface="Segoe UI" panose="020B0502040204020203" pitchFamily="34" charset="0"/>
              </a:rPr>
              <a:t>propagate routes to </a:t>
            </a:r>
            <a:r>
              <a:rPr lang="en-US" sz="2000" dirty="0">
                <a:solidFill>
                  <a:srgbClr val="FFFFFF"/>
                </a:solidFill>
                <a:latin typeface="Segoe UI" panose="020B0502040204020203" pitchFamily="34" charset="0"/>
              </a:rPr>
              <a:t>route table</a:t>
            </a:r>
          </a:p>
        </p:txBody>
      </p:sp>
      <p:sp>
        <p:nvSpPr>
          <p:cNvPr id="23" name="TextBox 22">
            <a:extLst>
              <a:ext uri="{FF2B5EF4-FFF2-40B4-BE49-F238E27FC236}">
                <a16:creationId xmlns:a16="http://schemas.microsoft.com/office/drawing/2014/main" id="{6C8257DF-C18A-4B2B-AD2A-FBD001A340A5}"/>
              </a:ext>
            </a:extLst>
          </p:cNvPr>
          <p:cNvSpPr txBox="1"/>
          <p:nvPr/>
        </p:nvSpPr>
        <p:spPr>
          <a:xfrm>
            <a:off x="451643" y="1615249"/>
            <a:ext cx="4326658" cy="1477328"/>
          </a:xfrm>
          <a:prstGeom prst="rect">
            <a:avLst/>
          </a:prstGeom>
          <a:noFill/>
        </p:spPr>
        <p:txBody>
          <a:bodyPr wrap="square" lIns="0" tIns="0" rIns="0" bIns="0" rtlCol="0">
            <a:spAutoFit/>
          </a:bodyPr>
          <a:lstStyle/>
          <a:p>
            <a:pPr marL="342900" indent="-342900">
              <a:buFont typeface="Wingdings" pitchFamily="2" charset="2"/>
              <a:buChar char="§"/>
            </a:pPr>
            <a:r>
              <a:rPr lang="en-US" sz="2400" dirty="0"/>
              <a:t> VPN Connection</a:t>
            </a:r>
          </a:p>
          <a:p>
            <a:pPr marL="342900" indent="-342900">
              <a:buFont typeface="Wingdings" pitchFamily="2" charset="2"/>
              <a:buChar char="§"/>
            </a:pPr>
            <a:r>
              <a:rPr lang="en-US" sz="2400" dirty="0">
                <a:solidFill>
                  <a:srgbClr val="FFFFFF"/>
                </a:solidFill>
              </a:rPr>
              <a:t> ExpressRoute Connection</a:t>
            </a:r>
          </a:p>
          <a:p>
            <a:pPr marL="342900" indent="-342900">
              <a:buFont typeface="Wingdings" pitchFamily="2" charset="2"/>
              <a:buChar char="§"/>
            </a:pPr>
            <a:r>
              <a:rPr lang="en-US" sz="2400" dirty="0">
                <a:solidFill>
                  <a:srgbClr val="FFFFFF"/>
                </a:solidFill>
              </a:rPr>
              <a:t> P2S Config Connection</a:t>
            </a:r>
          </a:p>
          <a:p>
            <a:pPr marL="342900" indent="-342900">
              <a:buFont typeface="Wingdings" pitchFamily="2" charset="2"/>
              <a:buChar char="§"/>
            </a:pPr>
            <a:r>
              <a:rPr lang="en-US" sz="2400" dirty="0">
                <a:solidFill>
                  <a:srgbClr val="FFFFFF"/>
                </a:solidFill>
              </a:rPr>
              <a:t> Virtual Network Connection</a:t>
            </a:r>
          </a:p>
        </p:txBody>
      </p:sp>
      <p:sp>
        <p:nvSpPr>
          <p:cNvPr id="24" name="Text Placeholder 5">
            <a:extLst>
              <a:ext uri="{FF2B5EF4-FFF2-40B4-BE49-F238E27FC236}">
                <a16:creationId xmlns:a16="http://schemas.microsoft.com/office/drawing/2014/main" id="{FE3E870A-765D-4374-9538-0C4124C4C428}"/>
              </a:ext>
            </a:extLst>
          </p:cNvPr>
          <p:cNvSpPr txBox="1">
            <a:spLocks/>
          </p:cNvSpPr>
          <p:nvPr/>
        </p:nvSpPr>
        <p:spPr>
          <a:xfrm>
            <a:off x="610675" y="3271686"/>
            <a:ext cx="4947395" cy="439479"/>
          </a:xfrm>
          <a:prstGeom prst="rect">
            <a:avLst/>
          </a:prstGeom>
        </p:spPr>
        <p:txBody>
          <a:bodyPr vert="horz" wrap="square" lIns="0" tIns="0" rIns="0" bIns="0" rtlCol="0">
            <a:spAutoFit/>
          </a:bodyPr>
          <a:lstStyle>
            <a:lvl1pPr marL="342900" marR="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lang="en-US" sz="2000" kern="1200" spc="0" baseline="0" dirty="0">
                <a:solidFill>
                  <a:srgbClr val="000000"/>
                </a:solidFill>
                <a:latin typeface="+mn-lt"/>
                <a:ea typeface="+mn-ea"/>
                <a:cs typeface="+mn-cs"/>
              </a:defRPr>
            </a:lvl1pPr>
            <a:lvl2pPr marL="22860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2040" kern="1200" spc="0" baseline="0">
                <a:solidFill>
                  <a:schemeClr val="tx1"/>
                </a:solidFill>
                <a:latin typeface="+mn-lt"/>
                <a:ea typeface="+mn-ea"/>
                <a:cs typeface="+mn-cs"/>
              </a:defRPr>
            </a:lvl2pPr>
            <a:lvl3pPr marL="45720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632" kern="1200" spc="0" baseline="0">
                <a:solidFill>
                  <a:schemeClr val="tx1"/>
                </a:solidFill>
                <a:latin typeface="+mn-lt"/>
                <a:ea typeface="+mn-ea"/>
                <a:cs typeface="+mn-cs"/>
              </a:defRPr>
            </a:lvl3pPr>
            <a:lvl4pPr marL="68580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solidFill>
                  <a:schemeClr val="tx1"/>
                </a:solidFill>
                <a:latin typeface="+mn-lt"/>
                <a:ea typeface="+mn-ea"/>
                <a:cs typeface="+mn-cs"/>
              </a:defRPr>
            </a:lvl4pPr>
            <a:lvl5pPr marL="91440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buFont typeface="Arial" panose="020B0604020202020204" pitchFamily="34" charset="0"/>
              <a:buNone/>
            </a:pPr>
            <a:r>
              <a:rPr lang="en-US" dirty="0"/>
              <a:t> </a:t>
            </a:r>
            <a:r>
              <a:rPr lang="en-US" sz="2400" dirty="0"/>
              <a:t>Every hub has a Default Route Table</a:t>
            </a:r>
          </a:p>
        </p:txBody>
      </p:sp>
      <p:graphicFrame>
        <p:nvGraphicFramePr>
          <p:cNvPr id="25" name="Table 2">
            <a:extLst>
              <a:ext uri="{FF2B5EF4-FFF2-40B4-BE49-F238E27FC236}">
                <a16:creationId xmlns:a16="http://schemas.microsoft.com/office/drawing/2014/main" id="{42C65A06-620B-4DA8-A6E6-5D5D8D64861C}"/>
              </a:ext>
            </a:extLst>
          </p:cNvPr>
          <p:cNvGraphicFramePr>
            <a:graphicFrameLocks noGrp="1"/>
          </p:cNvGraphicFramePr>
          <p:nvPr>
            <p:extLst>
              <p:ext uri="{D42A27DB-BD31-4B8C-83A1-F6EECF244321}">
                <p14:modId xmlns:p14="http://schemas.microsoft.com/office/powerpoint/2010/main" val="3500583870"/>
              </p:ext>
            </p:extLst>
          </p:nvPr>
        </p:nvGraphicFramePr>
        <p:xfrm>
          <a:off x="639856" y="3890274"/>
          <a:ext cx="4326658" cy="2679740"/>
        </p:xfrm>
        <a:graphic>
          <a:graphicData uri="http://schemas.openxmlformats.org/drawingml/2006/table">
            <a:tbl>
              <a:tblPr firstRow="1" bandRow="1">
                <a:tableStyleId>{5C22544A-7EE6-4342-B048-85BDC9FD1C3A}</a:tableStyleId>
              </a:tblPr>
              <a:tblGrid>
                <a:gridCol w="2163329">
                  <a:extLst>
                    <a:ext uri="{9D8B030D-6E8A-4147-A177-3AD203B41FA5}">
                      <a16:colId xmlns:a16="http://schemas.microsoft.com/office/drawing/2014/main" val="1148060327"/>
                    </a:ext>
                  </a:extLst>
                </a:gridCol>
                <a:gridCol w="2163329">
                  <a:extLst>
                    <a:ext uri="{9D8B030D-6E8A-4147-A177-3AD203B41FA5}">
                      <a16:colId xmlns:a16="http://schemas.microsoft.com/office/drawing/2014/main" val="3990394409"/>
                    </a:ext>
                  </a:extLst>
                </a:gridCol>
              </a:tblGrid>
              <a:tr h="278452">
                <a:tc>
                  <a:txBody>
                    <a:bodyPr/>
                    <a:lstStyle/>
                    <a:p>
                      <a:endParaRPr lang="en-US" sz="1900" dirty="0">
                        <a:solidFill>
                          <a:schemeClr val="bg1"/>
                        </a:solidFill>
                      </a:endParaRPr>
                    </a:p>
                  </a:txBody>
                  <a:tcPr marL="93260" marR="93260" marT="46630" marB="46630"/>
                </a:tc>
                <a:tc>
                  <a:txBody>
                    <a:bodyPr/>
                    <a:lstStyle/>
                    <a:p>
                      <a:endParaRPr lang="en-US" sz="1900" dirty="0">
                        <a:solidFill>
                          <a:schemeClr val="bg1"/>
                        </a:solidFill>
                      </a:endParaRPr>
                    </a:p>
                  </a:txBody>
                  <a:tcPr marL="93260" marR="93260" marT="46630" marB="46630"/>
                </a:tc>
                <a:extLst>
                  <a:ext uri="{0D108BD9-81ED-4DB2-BD59-A6C34878D82A}">
                    <a16:rowId xmlns:a16="http://schemas.microsoft.com/office/drawing/2014/main" val="578154714"/>
                  </a:ext>
                </a:extLst>
              </a:tr>
              <a:tr h="278452">
                <a:tc>
                  <a:txBody>
                    <a:bodyPr/>
                    <a:lstStyle/>
                    <a:p>
                      <a:r>
                        <a:rPr lang="en-US" sz="1900" dirty="0"/>
                        <a:t>192.168.1.0/24 </a:t>
                      </a:r>
                      <a:endParaRPr lang="en-US" sz="1900" dirty="0">
                        <a:solidFill>
                          <a:schemeClr val="bg1"/>
                        </a:solidFill>
                      </a:endParaRPr>
                    </a:p>
                  </a:txBody>
                  <a:tcPr marL="93260" marR="93260" marT="46630" marB="46630"/>
                </a:tc>
                <a:tc>
                  <a:txBody>
                    <a:bodyPr/>
                    <a:lstStyle/>
                    <a:p>
                      <a:r>
                        <a:rPr lang="en-US" sz="19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278452">
                <a:tc>
                  <a:txBody>
                    <a:bodyPr/>
                    <a:lstStyle/>
                    <a:p>
                      <a:r>
                        <a:rPr lang="en-US" sz="1900" dirty="0"/>
                        <a:t>192.168.2.0/24 </a:t>
                      </a:r>
                      <a:endParaRPr lang="en-US" sz="19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900" dirty="0">
                          <a:solidFill>
                            <a:schemeClr val="bg1"/>
                          </a:solidFill>
                        </a:rPr>
                        <a:t>ER Conn ID</a:t>
                      </a:r>
                    </a:p>
                  </a:txBody>
                  <a:tcPr marL="93260" marR="93260" marT="46630" marB="46630"/>
                </a:tc>
                <a:extLst>
                  <a:ext uri="{0D108BD9-81ED-4DB2-BD59-A6C34878D82A}">
                    <a16:rowId xmlns:a16="http://schemas.microsoft.com/office/drawing/2014/main" val="2948242085"/>
                  </a:ext>
                </a:extLst>
              </a:tr>
              <a:tr h="278452">
                <a:tc>
                  <a:txBody>
                    <a:bodyPr/>
                    <a:lstStyle/>
                    <a:p>
                      <a:r>
                        <a:rPr lang="en-US" sz="1900" dirty="0"/>
                        <a:t>192.168.3.0/24 </a:t>
                      </a:r>
                      <a:endParaRPr lang="en-US" sz="19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900" dirty="0">
                          <a:solidFill>
                            <a:schemeClr val="bg1"/>
                          </a:solidFill>
                        </a:rPr>
                        <a:t>P2S VPN Conn ID</a:t>
                      </a:r>
                    </a:p>
                  </a:txBody>
                  <a:tcPr marL="93260" marR="93260" marT="46630" marB="46630"/>
                </a:tc>
                <a:extLst>
                  <a:ext uri="{0D108BD9-81ED-4DB2-BD59-A6C34878D82A}">
                    <a16:rowId xmlns:a16="http://schemas.microsoft.com/office/drawing/2014/main" val="3655810704"/>
                  </a:ext>
                </a:extLst>
              </a:tr>
              <a:tr h="278452">
                <a:tc>
                  <a:txBody>
                    <a:bodyPr/>
                    <a:lstStyle/>
                    <a:p>
                      <a:r>
                        <a:rPr lang="en-US" sz="1900" dirty="0"/>
                        <a:t>10.1.0.0/24 </a:t>
                      </a:r>
                      <a:endParaRPr lang="en-US" sz="19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900" dirty="0">
                          <a:solidFill>
                            <a:schemeClr val="bg1"/>
                          </a:solidFill>
                        </a:rPr>
                        <a:t>VNet 1 Conn ID</a:t>
                      </a:r>
                    </a:p>
                  </a:txBody>
                  <a:tcPr marL="93260" marR="93260" marT="46630" marB="46630"/>
                </a:tc>
                <a:extLst>
                  <a:ext uri="{0D108BD9-81ED-4DB2-BD59-A6C34878D82A}">
                    <a16:rowId xmlns:a16="http://schemas.microsoft.com/office/drawing/2014/main" val="364821337"/>
                  </a:ext>
                </a:extLst>
              </a:tr>
              <a:tr h="278452">
                <a:tc>
                  <a:txBody>
                    <a:bodyPr/>
                    <a:lstStyle/>
                    <a:p>
                      <a:r>
                        <a:rPr lang="en-US" sz="1900" dirty="0"/>
                        <a:t>10.2.0.0/24 </a:t>
                      </a:r>
                      <a:endParaRPr lang="en-US" sz="19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900" dirty="0">
                          <a:solidFill>
                            <a:schemeClr val="bg1"/>
                          </a:solidFill>
                        </a:rPr>
                        <a:t>VNet 2 Conn ID</a:t>
                      </a:r>
                    </a:p>
                  </a:txBody>
                  <a:tcPr marL="93260" marR="93260" marT="46630" marB="46630"/>
                </a:tc>
                <a:extLst>
                  <a:ext uri="{0D108BD9-81ED-4DB2-BD59-A6C34878D82A}">
                    <a16:rowId xmlns:a16="http://schemas.microsoft.com/office/drawing/2014/main" val="474123328"/>
                  </a:ext>
                </a:extLst>
              </a:tr>
              <a:tr h="278452">
                <a:tc gridSpan="2">
                  <a:txBody>
                    <a:bodyPr/>
                    <a:lstStyle/>
                    <a:p>
                      <a:r>
                        <a:rPr lang="en-US" sz="1900" b="1" dirty="0">
                          <a:solidFill>
                            <a:schemeClr val="bg1"/>
                          </a:solidFill>
                          <a:sym typeface="Wingdings" panose="05000000000000000000" pitchFamily="2" charset="2"/>
                        </a:rPr>
                        <a:t>Enables a</a:t>
                      </a:r>
                      <a:r>
                        <a:rPr lang="en-US" sz="1900" b="1" dirty="0">
                          <a:solidFill>
                            <a:schemeClr val="bg1"/>
                          </a:solidFill>
                        </a:rPr>
                        <a:t>ny-to-any connectivity</a:t>
                      </a:r>
                    </a:p>
                  </a:txBody>
                  <a:tcPr marL="93260" marR="93260" marT="46630" marB="46630"/>
                </a:tc>
                <a:tc hMerge="1">
                  <a:txBody>
                    <a:bodyPr/>
                    <a:lstStyle/>
                    <a:p>
                      <a:endParaRPr lang="en-US">
                        <a:solidFill>
                          <a:schemeClr val="bg1"/>
                        </a:solidFill>
                      </a:endParaRPr>
                    </a:p>
                  </a:txBody>
                  <a:tcPr/>
                </a:tc>
                <a:extLst>
                  <a:ext uri="{0D108BD9-81ED-4DB2-BD59-A6C34878D82A}">
                    <a16:rowId xmlns:a16="http://schemas.microsoft.com/office/drawing/2014/main" val="1468236029"/>
                  </a:ext>
                </a:extLst>
              </a:tr>
            </a:tbl>
          </a:graphicData>
        </a:graphic>
      </p:graphicFrame>
      <p:cxnSp>
        <p:nvCxnSpPr>
          <p:cNvPr id="26" name="Connector: Elbow 25">
            <a:extLst>
              <a:ext uri="{FF2B5EF4-FFF2-40B4-BE49-F238E27FC236}">
                <a16:creationId xmlns:a16="http://schemas.microsoft.com/office/drawing/2014/main" id="{6FCBD937-9EE2-417A-803B-1065BC495ADA}"/>
              </a:ext>
            </a:extLst>
          </p:cNvPr>
          <p:cNvCxnSpPr>
            <a:cxnSpLocks/>
          </p:cNvCxnSpPr>
          <p:nvPr/>
        </p:nvCxnSpPr>
        <p:spPr>
          <a:xfrm rot="10800000" flipV="1">
            <a:off x="5126486" y="2113252"/>
            <a:ext cx="3391147" cy="1727121"/>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3A62AF41-F155-4B27-A3B0-35C603420A27}"/>
              </a:ext>
            </a:extLst>
          </p:cNvPr>
          <p:cNvCxnSpPr>
            <a:cxnSpLocks/>
          </p:cNvCxnSpPr>
          <p:nvPr/>
        </p:nvCxnSpPr>
        <p:spPr>
          <a:xfrm rot="10800000" flipV="1">
            <a:off x="5126487" y="2220272"/>
            <a:ext cx="4486235" cy="1732892"/>
          </a:xfrm>
          <a:prstGeom prst="bentConnector3">
            <a:avLst>
              <a:gd name="adj1" fmla="val 5000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3B2A822A-1CD1-4FE9-A7F4-B8E64FF8C2D6}"/>
              </a:ext>
            </a:extLst>
          </p:cNvPr>
          <p:cNvCxnSpPr>
            <a:cxnSpLocks/>
          </p:cNvCxnSpPr>
          <p:nvPr/>
        </p:nvCxnSpPr>
        <p:spPr>
          <a:xfrm rot="10800000">
            <a:off x="5126486" y="4061262"/>
            <a:ext cx="3206656" cy="120322"/>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01A9E32A-FAC6-449A-AEFD-55E12CC02AE7}"/>
              </a:ext>
            </a:extLst>
          </p:cNvPr>
          <p:cNvCxnSpPr>
            <a:cxnSpLocks/>
          </p:cNvCxnSpPr>
          <p:nvPr/>
        </p:nvCxnSpPr>
        <p:spPr>
          <a:xfrm rot="10800000">
            <a:off x="5164132" y="4264367"/>
            <a:ext cx="3949170" cy="178891"/>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C281DD09-7C69-48D4-A7A0-6ED467E0FE71}"/>
              </a:ext>
            </a:extLst>
          </p:cNvPr>
          <p:cNvCxnSpPr>
            <a:cxnSpLocks/>
          </p:cNvCxnSpPr>
          <p:nvPr/>
        </p:nvCxnSpPr>
        <p:spPr>
          <a:xfrm rot="10800000">
            <a:off x="5161609" y="4436918"/>
            <a:ext cx="4786858" cy="285846"/>
          </a:xfrm>
          <a:prstGeom prst="bentConnector3">
            <a:avLst>
              <a:gd name="adj1" fmla="val 6258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Table 2">
            <a:extLst>
              <a:ext uri="{FF2B5EF4-FFF2-40B4-BE49-F238E27FC236}">
                <a16:creationId xmlns:a16="http://schemas.microsoft.com/office/drawing/2014/main" id="{C45D80E1-B0FE-4036-B922-93A15DA781C8}"/>
              </a:ext>
            </a:extLst>
          </p:cNvPr>
          <p:cNvGraphicFramePr>
            <a:graphicFrameLocks noGrp="1"/>
          </p:cNvGraphicFramePr>
          <p:nvPr>
            <p:extLst>
              <p:ext uri="{D42A27DB-BD31-4B8C-83A1-F6EECF244321}">
                <p14:modId xmlns:p14="http://schemas.microsoft.com/office/powerpoint/2010/main" val="3285867032"/>
              </p:ext>
            </p:extLst>
          </p:nvPr>
        </p:nvGraphicFramePr>
        <p:xfrm>
          <a:off x="637333" y="3500107"/>
          <a:ext cx="4326658" cy="765640"/>
        </p:xfrm>
        <a:graphic>
          <a:graphicData uri="http://schemas.openxmlformats.org/drawingml/2006/table">
            <a:tbl>
              <a:tblPr firstRow="1" bandRow="1">
                <a:tableStyleId>{5C22544A-7EE6-4342-B048-85BDC9FD1C3A}</a:tableStyleId>
              </a:tblPr>
              <a:tblGrid>
                <a:gridCol w="2163329">
                  <a:extLst>
                    <a:ext uri="{9D8B030D-6E8A-4147-A177-3AD203B41FA5}">
                      <a16:colId xmlns:a16="http://schemas.microsoft.com/office/drawing/2014/main" val="1148060327"/>
                    </a:ext>
                  </a:extLst>
                </a:gridCol>
                <a:gridCol w="2163329">
                  <a:extLst>
                    <a:ext uri="{9D8B030D-6E8A-4147-A177-3AD203B41FA5}">
                      <a16:colId xmlns:a16="http://schemas.microsoft.com/office/drawing/2014/main" val="3990394409"/>
                    </a:ext>
                  </a:extLst>
                </a:gridCol>
              </a:tblGrid>
              <a:tr h="278452">
                <a:tc gridSpan="2">
                  <a:txBody>
                    <a:bodyPr/>
                    <a:lstStyle/>
                    <a:p>
                      <a:r>
                        <a:rPr lang="en-US" sz="1900" dirty="0">
                          <a:solidFill>
                            <a:schemeClr val="bg1"/>
                          </a:solidFill>
                        </a:rPr>
                        <a:t>Default route table</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278452">
                <a:tc>
                  <a:txBody>
                    <a:bodyPr/>
                    <a:lstStyle/>
                    <a:p>
                      <a:r>
                        <a:rPr lang="en-US" sz="1900" dirty="0">
                          <a:solidFill>
                            <a:schemeClr val="bg1"/>
                          </a:solidFill>
                        </a:rPr>
                        <a:t>Route </a:t>
                      </a:r>
                    </a:p>
                  </a:txBody>
                  <a:tcPr marL="93260" marR="93260" marT="46630" marB="46630"/>
                </a:tc>
                <a:tc>
                  <a:txBody>
                    <a:bodyPr/>
                    <a:lstStyle/>
                    <a:p>
                      <a:r>
                        <a:rPr lang="en-US" sz="19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sp>
        <p:nvSpPr>
          <p:cNvPr id="32" name="Text Placeholder 5">
            <a:extLst>
              <a:ext uri="{FF2B5EF4-FFF2-40B4-BE49-F238E27FC236}">
                <a16:creationId xmlns:a16="http://schemas.microsoft.com/office/drawing/2014/main" id="{187454C8-3F77-40D0-A0C6-B6360C8D0D5A}"/>
              </a:ext>
            </a:extLst>
          </p:cNvPr>
          <p:cNvSpPr txBox="1">
            <a:spLocks/>
          </p:cNvSpPr>
          <p:nvPr/>
        </p:nvSpPr>
        <p:spPr>
          <a:xfrm>
            <a:off x="451643" y="875539"/>
            <a:ext cx="6205047" cy="307777"/>
          </a:xfrm>
          <a:prstGeom prst="rect">
            <a:avLst/>
          </a:prstGeom>
        </p:spPr>
        <p:txBody>
          <a:bodyPr vert="horz" wrap="square" lIns="0" tIns="0" rIns="0" bIns="0" rtlCol="0">
            <a:spAutoFit/>
          </a:bodyPr>
          <a:lst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51121">
              <a:buNone/>
            </a:pPr>
            <a:r>
              <a:rPr lang="en-US" sz="2000" dirty="0">
                <a:solidFill>
                  <a:srgbClr val="FFFFFF"/>
                </a:solidFill>
                <a:cs typeface="Segoe UI Semilight" panose="020B0402040204020203" pitchFamily="34" charset="0"/>
              </a:rPr>
              <a:t>Connections </a:t>
            </a:r>
            <a:r>
              <a:rPr lang="en-US" sz="2000" dirty="0">
                <a:solidFill>
                  <a:srgbClr val="0078D4"/>
                </a:solidFill>
                <a:cs typeface="Segoe UI Semilight" panose="020B0402040204020203" pitchFamily="34" charset="0"/>
              </a:rPr>
              <a:t>learn routes from associated </a:t>
            </a:r>
            <a:r>
              <a:rPr lang="en-US" sz="2000" dirty="0">
                <a:solidFill>
                  <a:srgbClr val="FFFFFF"/>
                </a:solidFill>
                <a:cs typeface="Segoe UI Semilight" panose="020B0402040204020203" pitchFamily="34" charset="0"/>
              </a:rPr>
              <a:t>route table</a:t>
            </a:r>
          </a:p>
        </p:txBody>
      </p:sp>
    </p:spTree>
    <p:extLst>
      <p:ext uri="{BB962C8B-B14F-4D97-AF65-F5344CB8AC3E}">
        <p14:creationId xmlns:p14="http://schemas.microsoft.com/office/powerpoint/2010/main" val="4225367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4">
                                            <p:txEl>
                                              <p:pRg st="0" end="0"/>
                                            </p:txEl>
                                          </p:spTgt>
                                        </p:tgtEl>
                                        <p:attrNameLst>
                                          <p:attrName>style.visibility</p:attrName>
                                        </p:attrNameLst>
                                      </p:cBhvr>
                                      <p:to>
                                        <p:strVal val="visible"/>
                                      </p:to>
                                    </p:set>
                                    <p:anim calcmode="lin" valueType="num">
                                      <p:cBhvr additive="base">
                                        <p:cTn id="7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additive="base">
                                        <p:cTn id="81" dur="500" fill="hold"/>
                                        <p:tgtEl>
                                          <p:spTgt spid="32"/>
                                        </p:tgtEl>
                                        <p:attrNameLst>
                                          <p:attrName>ppt_x</p:attrName>
                                        </p:attrNameLst>
                                      </p:cBhvr>
                                      <p:tavLst>
                                        <p:tav tm="0">
                                          <p:val>
                                            <p:strVal val="#ppt_x"/>
                                          </p:val>
                                        </p:tav>
                                        <p:tav tm="100000">
                                          <p:val>
                                            <p:strVal val="#ppt_x"/>
                                          </p:val>
                                        </p:tav>
                                      </p:tavLst>
                                    </p:anim>
                                    <p:anim calcmode="lin" valueType="num">
                                      <p:cBhvr additive="base">
                                        <p:cTn id="8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ppt_x"/>
                                          </p:val>
                                        </p:tav>
                                        <p:tav tm="100000">
                                          <p:val>
                                            <p:strVal val="#ppt_x"/>
                                          </p:val>
                                        </p:tav>
                                      </p:tavLst>
                                    </p:anim>
                                    <p:anim calcmode="lin" valueType="num">
                                      <p:cBhvr additive="base">
                                        <p:cTn id="88" dur="500" fill="hold"/>
                                        <p:tgtEl>
                                          <p:spTgt spid="31"/>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ppt_x"/>
                                          </p:val>
                                        </p:tav>
                                        <p:tav tm="100000">
                                          <p:val>
                                            <p:strVal val="#ppt_x"/>
                                          </p:val>
                                        </p:tav>
                                      </p:tavLst>
                                    </p:anim>
                                    <p:anim calcmode="lin" valueType="num">
                                      <p:cBhvr additive="base">
                                        <p:cTn id="92" dur="500" fill="hold"/>
                                        <p:tgtEl>
                                          <p:spTgt spid="26"/>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additive="base">
                                        <p:cTn id="95" dur="500" fill="hold"/>
                                        <p:tgtEl>
                                          <p:spTgt spid="27"/>
                                        </p:tgtEl>
                                        <p:attrNameLst>
                                          <p:attrName>ppt_x</p:attrName>
                                        </p:attrNameLst>
                                      </p:cBhvr>
                                      <p:tavLst>
                                        <p:tav tm="0">
                                          <p:val>
                                            <p:strVal val="#ppt_x"/>
                                          </p:val>
                                        </p:tav>
                                        <p:tav tm="100000">
                                          <p:val>
                                            <p:strVal val="#ppt_x"/>
                                          </p:val>
                                        </p:tav>
                                      </p:tavLst>
                                    </p:anim>
                                    <p:anim calcmode="lin" valueType="num">
                                      <p:cBhvr additive="base">
                                        <p:cTn id="96" dur="500" fill="hold"/>
                                        <p:tgtEl>
                                          <p:spTgt spid="27"/>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additive="base">
                                        <p:cTn id="99" dur="500" fill="hold"/>
                                        <p:tgtEl>
                                          <p:spTgt spid="28"/>
                                        </p:tgtEl>
                                        <p:attrNameLst>
                                          <p:attrName>ppt_x</p:attrName>
                                        </p:attrNameLst>
                                      </p:cBhvr>
                                      <p:tavLst>
                                        <p:tav tm="0">
                                          <p:val>
                                            <p:strVal val="#ppt_x"/>
                                          </p:val>
                                        </p:tav>
                                        <p:tav tm="100000">
                                          <p:val>
                                            <p:strVal val="#ppt_x"/>
                                          </p:val>
                                        </p:tav>
                                      </p:tavLst>
                                    </p:anim>
                                    <p:anim calcmode="lin" valueType="num">
                                      <p:cBhvr additive="base">
                                        <p:cTn id="100" dur="500" fill="hold"/>
                                        <p:tgtEl>
                                          <p:spTgt spid="28"/>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additive="base">
                                        <p:cTn id="103" dur="500" fill="hold"/>
                                        <p:tgtEl>
                                          <p:spTgt spid="29"/>
                                        </p:tgtEl>
                                        <p:attrNameLst>
                                          <p:attrName>ppt_x</p:attrName>
                                        </p:attrNameLst>
                                      </p:cBhvr>
                                      <p:tavLst>
                                        <p:tav tm="0">
                                          <p:val>
                                            <p:strVal val="#ppt_x"/>
                                          </p:val>
                                        </p:tav>
                                        <p:tav tm="100000">
                                          <p:val>
                                            <p:strVal val="#ppt_x"/>
                                          </p:val>
                                        </p:tav>
                                      </p:tavLst>
                                    </p:anim>
                                    <p:anim calcmode="lin" valueType="num">
                                      <p:cBhvr additive="base">
                                        <p:cTn id="104" dur="500" fill="hold"/>
                                        <p:tgtEl>
                                          <p:spTgt spid="29"/>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additive="base">
                                        <p:cTn id="107" dur="500" fill="hold"/>
                                        <p:tgtEl>
                                          <p:spTgt spid="30"/>
                                        </p:tgtEl>
                                        <p:attrNameLst>
                                          <p:attrName>ppt_x</p:attrName>
                                        </p:attrNameLst>
                                      </p:cBhvr>
                                      <p:tavLst>
                                        <p:tav tm="0">
                                          <p:val>
                                            <p:strVal val="#ppt_x"/>
                                          </p:val>
                                        </p:tav>
                                        <p:tav tm="100000">
                                          <p:val>
                                            <p:strVal val="#ppt_x"/>
                                          </p:val>
                                        </p:tav>
                                      </p:tavLst>
                                    </p:anim>
                                    <p:anim calcmode="lin" valueType="num">
                                      <p:cBhvr additive="base">
                                        <p:cTn id="10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2"/>
                                        </p:tgtEl>
                                        <p:attrNameLst>
                                          <p:attrName>style.visibility</p:attrName>
                                        </p:attrNameLst>
                                      </p:cBhvr>
                                      <p:to>
                                        <p:strVal val="visible"/>
                                      </p:to>
                                    </p:set>
                                    <p:anim calcmode="lin" valueType="num">
                                      <p:cBhvr additive="base">
                                        <p:cTn id="113" dur="500" fill="hold"/>
                                        <p:tgtEl>
                                          <p:spTgt spid="22"/>
                                        </p:tgtEl>
                                        <p:attrNameLst>
                                          <p:attrName>ppt_x</p:attrName>
                                        </p:attrNameLst>
                                      </p:cBhvr>
                                      <p:tavLst>
                                        <p:tav tm="0">
                                          <p:val>
                                            <p:strVal val="#ppt_x"/>
                                          </p:val>
                                        </p:tav>
                                        <p:tav tm="100000">
                                          <p:val>
                                            <p:strVal val="#ppt_x"/>
                                          </p:val>
                                        </p:tav>
                                      </p:tavLst>
                                    </p:anim>
                                    <p:anim calcmode="lin" valueType="num">
                                      <p:cBhvr additive="base">
                                        <p:cTn id="1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25"/>
                                        </p:tgtEl>
                                        <p:attrNameLst>
                                          <p:attrName>style.visibility</p:attrName>
                                        </p:attrNameLst>
                                      </p:cBhvr>
                                      <p:to>
                                        <p:strVal val="visible"/>
                                      </p:to>
                                    </p:set>
                                    <p:anim calcmode="lin" valueType="num">
                                      <p:cBhvr additive="base">
                                        <p:cTn id="119" dur="500" fill="hold"/>
                                        <p:tgtEl>
                                          <p:spTgt spid="25"/>
                                        </p:tgtEl>
                                        <p:attrNameLst>
                                          <p:attrName>ppt_x</p:attrName>
                                        </p:attrNameLst>
                                      </p:cBhvr>
                                      <p:tavLst>
                                        <p:tav tm="0">
                                          <p:val>
                                            <p:strVal val="#ppt_x"/>
                                          </p:val>
                                        </p:tav>
                                        <p:tav tm="100000">
                                          <p:val>
                                            <p:strVal val="#ppt_x"/>
                                          </p:val>
                                        </p:tav>
                                      </p:tavLst>
                                    </p:anim>
                                    <p:anim calcmode="lin" valueType="num">
                                      <p:cBhvr additive="base">
                                        <p:cTn id="1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animBg="1"/>
      <p:bldP spid="16" grpId="0" animBg="1"/>
      <p:bldP spid="19" grpId="0"/>
      <p:bldP spid="20" grpId="0"/>
      <p:bldP spid="22" grpId="0"/>
      <p:bldP spid="24" grpId="0" build="p"/>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a:xfrm>
            <a:off x="465138" y="632779"/>
            <a:ext cx="11533187" cy="820738"/>
          </a:xfrm>
        </p:spPr>
        <p:txBody>
          <a:bodyPr/>
          <a:lstStyle/>
          <a:p>
            <a:r>
              <a:rPr lang="en-US" dirty="0">
                <a:solidFill>
                  <a:srgbClr val="FFFFFF"/>
                </a:solidFill>
              </a:rPr>
              <a:t>Custom routes, static routes,</a:t>
            </a:r>
            <a:br>
              <a:rPr lang="en-US" dirty="0">
                <a:solidFill>
                  <a:srgbClr val="FFFFFF"/>
                </a:solidFill>
              </a:rPr>
            </a:br>
            <a:r>
              <a:rPr lang="en-US" dirty="0">
                <a:solidFill>
                  <a:srgbClr val="FFFFFF"/>
                </a:solidFill>
              </a:rPr>
              <a:t>next hop</a:t>
            </a:r>
          </a:p>
        </p:txBody>
      </p:sp>
      <p:graphicFrame>
        <p:nvGraphicFramePr>
          <p:cNvPr id="4" name="Table 2">
            <a:extLst>
              <a:ext uri="{FF2B5EF4-FFF2-40B4-BE49-F238E27FC236}">
                <a16:creationId xmlns:a16="http://schemas.microsoft.com/office/drawing/2014/main" id="{FD32D158-7D82-411C-B0C5-0B272E397902}"/>
              </a:ext>
            </a:extLst>
          </p:cNvPr>
          <p:cNvGraphicFramePr>
            <a:graphicFrameLocks noGrp="1"/>
          </p:cNvGraphicFramePr>
          <p:nvPr>
            <p:extLst>
              <p:ext uri="{D42A27DB-BD31-4B8C-83A1-F6EECF244321}">
                <p14:modId xmlns:p14="http://schemas.microsoft.com/office/powerpoint/2010/main" val="612495106"/>
              </p:ext>
            </p:extLst>
          </p:nvPr>
        </p:nvGraphicFramePr>
        <p:xfrm>
          <a:off x="666057" y="3606501"/>
          <a:ext cx="4591678" cy="765640"/>
        </p:xfrm>
        <a:graphic>
          <a:graphicData uri="http://schemas.openxmlformats.org/drawingml/2006/table">
            <a:tbl>
              <a:tblPr firstRow="1" bandRow="1">
                <a:tableStyleId>{5C22544A-7EE6-4342-B048-85BDC9FD1C3A}</a:tableStyleId>
              </a:tblPr>
              <a:tblGrid>
                <a:gridCol w="2295839">
                  <a:extLst>
                    <a:ext uri="{9D8B030D-6E8A-4147-A177-3AD203B41FA5}">
                      <a16:colId xmlns:a16="http://schemas.microsoft.com/office/drawing/2014/main" val="1148060327"/>
                    </a:ext>
                  </a:extLst>
                </a:gridCol>
                <a:gridCol w="2295839">
                  <a:extLst>
                    <a:ext uri="{9D8B030D-6E8A-4147-A177-3AD203B41FA5}">
                      <a16:colId xmlns:a16="http://schemas.microsoft.com/office/drawing/2014/main" val="3990394409"/>
                    </a:ext>
                  </a:extLst>
                </a:gridCol>
              </a:tblGrid>
              <a:tr h="378611">
                <a:tc>
                  <a:txBody>
                    <a:bodyPr/>
                    <a:lstStyle/>
                    <a:p>
                      <a:r>
                        <a:rPr lang="en-US" sz="1900" dirty="0">
                          <a:solidFill>
                            <a:srgbClr val="FF33CC"/>
                          </a:solidFill>
                        </a:rPr>
                        <a:t>Route </a:t>
                      </a:r>
                    </a:p>
                  </a:txBody>
                  <a:tcPr marL="93260" marR="93260" marT="46630" marB="46630">
                    <a:solidFill>
                      <a:schemeClr val="bg1"/>
                    </a:solidFill>
                  </a:tcPr>
                </a:tc>
                <a:tc>
                  <a:txBody>
                    <a:bodyPr/>
                    <a:lstStyle/>
                    <a:p>
                      <a:r>
                        <a:rPr lang="en-US" sz="1900" dirty="0">
                          <a:solidFill>
                            <a:srgbClr val="FF33CC"/>
                          </a:solidFill>
                        </a:rPr>
                        <a:t>Next hop </a:t>
                      </a:r>
                    </a:p>
                  </a:txBody>
                  <a:tcPr marL="93260" marR="93260" marT="46630" marB="46630">
                    <a:solidFill>
                      <a:schemeClr val="bg1"/>
                    </a:solidFill>
                  </a:tcPr>
                </a:tc>
                <a:extLst>
                  <a:ext uri="{0D108BD9-81ED-4DB2-BD59-A6C34878D82A}">
                    <a16:rowId xmlns:a16="http://schemas.microsoft.com/office/drawing/2014/main" val="578154714"/>
                  </a:ext>
                </a:extLst>
              </a:tr>
              <a:tr h="378611">
                <a:tc>
                  <a:txBody>
                    <a:bodyPr/>
                    <a:lstStyle/>
                    <a:p>
                      <a:r>
                        <a:rPr lang="en-US" sz="1900" dirty="0">
                          <a:solidFill>
                            <a:srgbClr val="FF00FF"/>
                          </a:solidFill>
                        </a:rPr>
                        <a:t>192.168.0.0/16 </a:t>
                      </a: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900" dirty="0">
                          <a:solidFill>
                            <a:srgbClr val="FF00FF"/>
                          </a:solidFill>
                        </a:rPr>
                        <a:t>VNet 3 Conn ID</a:t>
                      </a:r>
                    </a:p>
                  </a:txBody>
                  <a:tcPr marL="93260" marR="93260" marT="46630" marB="46630"/>
                </a:tc>
                <a:extLst>
                  <a:ext uri="{0D108BD9-81ED-4DB2-BD59-A6C34878D82A}">
                    <a16:rowId xmlns:a16="http://schemas.microsoft.com/office/drawing/2014/main" val="474123328"/>
                  </a:ext>
                </a:extLst>
              </a:tr>
            </a:tbl>
          </a:graphicData>
        </a:graphic>
      </p:graphicFrame>
      <p:graphicFrame>
        <p:nvGraphicFramePr>
          <p:cNvPr id="5" name="Table 2">
            <a:extLst>
              <a:ext uri="{FF2B5EF4-FFF2-40B4-BE49-F238E27FC236}">
                <a16:creationId xmlns:a16="http://schemas.microsoft.com/office/drawing/2014/main" id="{43971CDE-FCCD-4D4D-B080-548A2BF34881}"/>
              </a:ext>
            </a:extLst>
          </p:cNvPr>
          <p:cNvGraphicFramePr>
            <a:graphicFrameLocks noGrp="1"/>
          </p:cNvGraphicFramePr>
          <p:nvPr>
            <p:extLst>
              <p:ext uri="{D42A27DB-BD31-4B8C-83A1-F6EECF244321}">
                <p14:modId xmlns:p14="http://schemas.microsoft.com/office/powerpoint/2010/main" val="3453843031"/>
              </p:ext>
            </p:extLst>
          </p:nvPr>
        </p:nvGraphicFramePr>
        <p:xfrm>
          <a:off x="682088" y="3249612"/>
          <a:ext cx="4591678" cy="765640"/>
        </p:xfrm>
        <a:graphic>
          <a:graphicData uri="http://schemas.openxmlformats.org/drawingml/2006/table">
            <a:tbl>
              <a:tblPr firstRow="1" bandRow="1">
                <a:tableStyleId>{5C22544A-7EE6-4342-B048-85BDC9FD1C3A}</a:tableStyleId>
              </a:tblPr>
              <a:tblGrid>
                <a:gridCol w="2295839">
                  <a:extLst>
                    <a:ext uri="{9D8B030D-6E8A-4147-A177-3AD203B41FA5}">
                      <a16:colId xmlns:a16="http://schemas.microsoft.com/office/drawing/2014/main" val="1148060327"/>
                    </a:ext>
                  </a:extLst>
                </a:gridCol>
                <a:gridCol w="2295839">
                  <a:extLst>
                    <a:ext uri="{9D8B030D-6E8A-4147-A177-3AD203B41FA5}">
                      <a16:colId xmlns:a16="http://schemas.microsoft.com/office/drawing/2014/main" val="3990394409"/>
                    </a:ext>
                  </a:extLst>
                </a:gridCol>
              </a:tblGrid>
              <a:tr h="378611">
                <a:tc>
                  <a:txBody>
                    <a:bodyPr/>
                    <a:lstStyle/>
                    <a:p>
                      <a:r>
                        <a:rPr lang="en-US" sz="1900" dirty="0">
                          <a:solidFill>
                            <a:schemeClr val="bg1"/>
                          </a:solidFill>
                        </a:rPr>
                        <a:t>Route </a:t>
                      </a:r>
                    </a:p>
                  </a:txBody>
                  <a:tcPr marL="93260" marR="93260" marT="46630" marB="46630">
                    <a:solidFill>
                      <a:schemeClr val="bg1"/>
                    </a:solidFill>
                  </a:tcPr>
                </a:tc>
                <a:tc>
                  <a:txBody>
                    <a:bodyPr/>
                    <a:lstStyle/>
                    <a:p>
                      <a:r>
                        <a:rPr lang="en-US" sz="1900" dirty="0">
                          <a:solidFill>
                            <a:schemeClr val="bg1"/>
                          </a:solidFill>
                        </a:rPr>
                        <a:t>Next hop </a:t>
                      </a:r>
                    </a:p>
                  </a:txBody>
                  <a:tcPr marL="93260" marR="93260" marT="46630" marB="46630">
                    <a:solidFill>
                      <a:schemeClr val="bg1"/>
                    </a:solidFill>
                  </a:tcPr>
                </a:tc>
                <a:extLst>
                  <a:ext uri="{0D108BD9-81ED-4DB2-BD59-A6C34878D82A}">
                    <a16:rowId xmlns:a16="http://schemas.microsoft.com/office/drawing/2014/main" val="578154714"/>
                  </a:ext>
                </a:extLst>
              </a:tr>
              <a:tr h="378611">
                <a:tc>
                  <a:txBody>
                    <a:bodyPr/>
                    <a:lstStyle/>
                    <a:p>
                      <a:r>
                        <a:rPr lang="en-US" sz="1900" dirty="0"/>
                        <a:t>10.2.0.0/24 </a:t>
                      </a:r>
                      <a:endParaRPr lang="en-US" sz="19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900" dirty="0">
                          <a:solidFill>
                            <a:schemeClr val="bg1"/>
                          </a:solidFill>
                        </a:rPr>
                        <a:t>VNet 2 Conn ID</a:t>
                      </a:r>
                    </a:p>
                  </a:txBody>
                  <a:tcPr marL="93260" marR="93260" marT="46630" marB="46630"/>
                </a:tc>
                <a:extLst>
                  <a:ext uri="{0D108BD9-81ED-4DB2-BD59-A6C34878D82A}">
                    <a16:rowId xmlns:a16="http://schemas.microsoft.com/office/drawing/2014/main" val="474123328"/>
                  </a:ext>
                </a:extLst>
              </a:tr>
            </a:tbl>
          </a:graphicData>
        </a:graphic>
      </p:graphicFrame>
      <p:sp>
        <p:nvSpPr>
          <p:cNvPr id="6" name="Text Placeholder 5">
            <a:extLst>
              <a:ext uri="{FF2B5EF4-FFF2-40B4-BE49-F238E27FC236}">
                <a16:creationId xmlns:a16="http://schemas.microsoft.com/office/drawing/2014/main" id="{780FC5D4-CD81-4383-9EE2-D9CE92C08225}"/>
              </a:ext>
            </a:extLst>
          </p:cNvPr>
          <p:cNvSpPr txBox="1">
            <a:spLocks/>
          </p:cNvSpPr>
          <p:nvPr/>
        </p:nvSpPr>
        <p:spPr>
          <a:xfrm>
            <a:off x="465138" y="1837308"/>
            <a:ext cx="5895657" cy="307777"/>
          </a:xfrm>
          <a:prstGeom prst="rect">
            <a:avLst/>
          </a:prstGeom>
        </p:spPr>
        <p:txBody>
          <a:bodyPr vert="horz" wrap="square" lIns="0" tIns="0" rIns="0" bIns="0" rtlCol="0">
            <a:spAutoFit/>
          </a:bodyPr>
          <a:lstStyle>
            <a:lvl1pPr marL="342900" marR="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lang="en-US" sz="2000" kern="1200" spc="0" baseline="0" dirty="0">
                <a:solidFill>
                  <a:srgbClr val="000000"/>
                </a:solidFill>
                <a:latin typeface="+mn-lt"/>
                <a:ea typeface="+mn-ea"/>
                <a:cs typeface="+mn-cs"/>
              </a:defRPr>
            </a:lvl1pPr>
            <a:lvl2pPr marL="228600" marR="0" indent="0" algn="l" defTabSz="951121" rtl="0" eaLnBrk="1" fontAlgn="auto" latinLnBrk="0" hangingPunct="1">
              <a:lnSpc>
                <a:spcPct val="100000"/>
              </a:lnSpc>
              <a:spcBef>
                <a:spcPct val="20000"/>
              </a:spcBef>
              <a:spcAft>
                <a:spcPts val="0"/>
              </a:spcAft>
              <a:buClrTx/>
              <a:buSzPct val="90000"/>
              <a:buFont typeface="Wingdings" panose="05000000000000000000" pitchFamily="2" charset="2"/>
              <a:buNone/>
              <a:tabLst/>
              <a:defRPr sz="2040" kern="1200" spc="0" baseline="0">
                <a:solidFill>
                  <a:schemeClr val="tx1"/>
                </a:solidFill>
                <a:latin typeface="+mn-lt"/>
                <a:ea typeface="+mn-ea"/>
                <a:cs typeface="+mn-cs"/>
              </a:defRPr>
            </a:lvl2pPr>
            <a:lvl3pPr marL="457200" marR="0" indent="0" algn="l" defTabSz="951121" rtl="0" eaLnBrk="1" fontAlgn="auto" latinLnBrk="0" hangingPunct="1">
              <a:lnSpc>
                <a:spcPct val="100000"/>
              </a:lnSpc>
              <a:spcBef>
                <a:spcPct val="20000"/>
              </a:spcBef>
              <a:spcAft>
                <a:spcPts val="0"/>
              </a:spcAft>
              <a:buClrTx/>
              <a:buSzPct val="90000"/>
              <a:buFont typeface="Wingdings" panose="05000000000000000000" pitchFamily="2" charset="2"/>
              <a:buNone/>
              <a:tabLst/>
              <a:defRPr sz="1632" kern="1200" spc="0" baseline="0">
                <a:solidFill>
                  <a:schemeClr val="tx1"/>
                </a:solidFill>
                <a:latin typeface="+mn-lt"/>
                <a:ea typeface="+mn-ea"/>
                <a:cs typeface="+mn-cs"/>
              </a:defRPr>
            </a:lvl3pPr>
            <a:lvl4pPr marL="685800" marR="0" indent="0" algn="l" defTabSz="951121"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solidFill>
                  <a:schemeClr val="tx1"/>
                </a:solidFill>
                <a:latin typeface="+mn-lt"/>
                <a:ea typeface="+mn-ea"/>
                <a:cs typeface="+mn-cs"/>
              </a:defRPr>
            </a:lvl4pPr>
            <a:lvl5pPr marL="914400" marR="0" indent="0" algn="l" defTabSz="951121"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solidFill>
                  <a:schemeClr val="tx1"/>
                </a:solidFill>
                <a:latin typeface="+mn-lt"/>
                <a:ea typeface="+mn-ea"/>
                <a:cs typeface="+mn-cs"/>
              </a:defRPr>
            </a:lvl5pPr>
            <a:lvl6pPr marL="2615581"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144"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6704"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2266"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FFFFFF"/>
                </a:solidFill>
              </a:rPr>
              <a:t>VNETs can associate to custom route tables</a:t>
            </a:r>
          </a:p>
        </p:txBody>
      </p:sp>
      <p:pic>
        <p:nvPicPr>
          <p:cNvPr id="7" name="Graphic 6">
            <a:extLst>
              <a:ext uri="{FF2B5EF4-FFF2-40B4-BE49-F238E27FC236}">
                <a16:creationId xmlns:a16="http://schemas.microsoft.com/office/drawing/2014/main" id="{1E0C79F4-E448-413B-8F0E-E2CEBF4311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44185" y="2340285"/>
            <a:ext cx="964148" cy="964148"/>
          </a:xfrm>
          <a:prstGeom prst="rect">
            <a:avLst/>
          </a:prstGeom>
        </p:spPr>
      </p:pic>
      <p:pic>
        <p:nvPicPr>
          <p:cNvPr id="8" name="Graphic 7">
            <a:extLst>
              <a:ext uri="{FF2B5EF4-FFF2-40B4-BE49-F238E27FC236}">
                <a16:creationId xmlns:a16="http://schemas.microsoft.com/office/drawing/2014/main" id="{781A8506-4EF2-4CE2-835D-CA0499AD85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43999" y="5323616"/>
            <a:ext cx="678290" cy="720461"/>
          </a:xfrm>
          <a:prstGeom prst="rect">
            <a:avLst/>
          </a:prstGeom>
        </p:spPr>
      </p:pic>
      <p:pic>
        <p:nvPicPr>
          <p:cNvPr id="9" name="Graphic 8">
            <a:extLst>
              <a:ext uri="{FF2B5EF4-FFF2-40B4-BE49-F238E27FC236}">
                <a16:creationId xmlns:a16="http://schemas.microsoft.com/office/drawing/2014/main" id="{45660C22-7060-45BF-8A23-5A8CF4AB27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14522" y="5323616"/>
            <a:ext cx="689025" cy="689025"/>
          </a:xfrm>
          <a:prstGeom prst="rect">
            <a:avLst/>
          </a:prstGeom>
        </p:spPr>
      </p:pic>
      <p:cxnSp>
        <p:nvCxnSpPr>
          <p:cNvPr id="10" name="Straight Connector 9">
            <a:extLst>
              <a:ext uri="{FF2B5EF4-FFF2-40B4-BE49-F238E27FC236}">
                <a16:creationId xmlns:a16="http://schemas.microsoft.com/office/drawing/2014/main" id="{95D821A7-B703-4463-AFED-430539F90FC1}"/>
              </a:ext>
            </a:extLst>
          </p:cNvPr>
          <p:cNvCxnSpPr>
            <a:cxnSpLocks/>
            <a:stCxn id="9" idx="0"/>
          </p:cNvCxnSpPr>
          <p:nvPr/>
        </p:nvCxnSpPr>
        <p:spPr>
          <a:xfrm flipH="1" flipV="1">
            <a:off x="8926258" y="3013979"/>
            <a:ext cx="32777" cy="230963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CFA57F2-AD68-47D8-B373-9D4B9C1836AB}"/>
              </a:ext>
            </a:extLst>
          </p:cNvPr>
          <p:cNvSpPr txBox="1"/>
          <p:nvPr/>
        </p:nvSpPr>
        <p:spPr>
          <a:xfrm>
            <a:off x="6200196" y="6088740"/>
            <a:ext cx="1867776" cy="320182"/>
          </a:xfrm>
          <a:prstGeom prst="rect">
            <a:avLst/>
          </a:prstGeom>
          <a:noFill/>
        </p:spPr>
        <p:txBody>
          <a:bodyPr wrap="square" lIns="0" tIns="0" rIns="0" bIns="0" rtlCol="0">
            <a:spAutoFit/>
          </a:bodyPr>
          <a:lstStyle/>
          <a:p>
            <a:pPr defTabSz="932597"/>
            <a:r>
              <a:rPr lang="en-US" sz="2040" dirty="0">
                <a:solidFill>
                  <a:srgbClr val="FFFFFF"/>
                </a:solidFill>
                <a:latin typeface="Segoe UI"/>
              </a:rPr>
              <a:t>192.168.1.0/24</a:t>
            </a:r>
          </a:p>
        </p:txBody>
      </p:sp>
      <p:sp>
        <p:nvSpPr>
          <p:cNvPr id="12" name="TextBox 11">
            <a:extLst>
              <a:ext uri="{FF2B5EF4-FFF2-40B4-BE49-F238E27FC236}">
                <a16:creationId xmlns:a16="http://schemas.microsoft.com/office/drawing/2014/main" id="{D5B8E879-AE12-4712-B027-AACD41326539}"/>
              </a:ext>
            </a:extLst>
          </p:cNvPr>
          <p:cNvSpPr txBox="1"/>
          <p:nvPr/>
        </p:nvSpPr>
        <p:spPr>
          <a:xfrm>
            <a:off x="8143573" y="6088740"/>
            <a:ext cx="1867776" cy="320182"/>
          </a:xfrm>
          <a:prstGeom prst="rect">
            <a:avLst/>
          </a:prstGeom>
          <a:noFill/>
        </p:spPr>
        <p:txBody>
          <a:bodyPr wrap="square" lIns="0" tIns="0" rIns="0" bIns="0" rtlCol="0">
            <a:spAutoFit/>
          </a:bodyPr>
          <a:lstStyle/>
          <a:p>
            <a:pPr defTabSz="932597"/>
            <a:r>
              <a:rPr lang="en-US" sz="2040" dirty="0">
                <a:solidFill>
                  <a:srgbClr val="FFFFFF"/>
                </a:solidFill>
                <a:latin typeface="Segoe UI"/>
              </a:rPr>
              <a:t>192.168.2.0/24</a:t>
            </a:r>
          </a:p>
        </p:txBody>
      </p:sp>
      <p:cxnSp>
        <p:nvCxnSpPr>
          <p:cNvPr id="13" name="Straight Connector 12">
            <a:extLst>
              <a:ext uri="{FF2B5EF4-FFF2-40B4-BE49-F238E27FC236}">
                <a16:creationId xmlns:a16="http://schemas.microsoft.com/office/drawing/2014/main" id="{A0F48F49-5D5B-4676-A95E-44988D522273}"/>
              </a:ext>
            </a:extLst>
          </p:cNvPr>
          <p:cNvCxnSpPr>
            <a:cxnSpLocks/>
          </p:cNvCxnSpPr>
          <p:nvPr/>
        </p:nvCxnSpPr>
        <p:spPr>
          <a:xfrm flipH="1" flipV="1">
            <a:off x="9252382" y="3304433"/>
            <a:ext cx="1013036" cy="2019185"/>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671C94D7-270B-43D9-B00F-354328EED9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1349" y="5388641"/>
            <a:ext cx="601222" cy="601222"/>
          </a:xfrm>
          <a:prstGeom prst="rect">
            <a:avLst/>
          </a:prstGeom>
        </p:spPr>
      </p:pic>
      <p:sp>
        <p:nvSpPr>
          <p:cNvPr id="17" name="TextBox 16">
            <a:extLst>
              <a:ext uri="{FF2B5EF4-FFF2-40B4-BE49-F238E27FC236}">
                <a16:creationId xmlns:a16="http://schemas.microsoft.com/office/drawing/2014/main" id="{4D18CBC1-145B-4CCE-A507-8656E4EA9967}"/>
              </a:ext>
            </a:extLst>
          </p:cNvPr>
          <p:cNvSpPr txBox="1"/>
          <p:nvPr/>
        </p:nvSpPr>
        <p:spPr>
          <a:xfrm>
            <a:off x="10086949" y="6088740"/>
            <a:ext cx="1867776" cy="320182"/>
          </a:xfrm>
          <a:prstGeom prst="rect">
            <a:avLst/>
          </a:prstGeom>
          <a:noFill/>
        </p:spPr>
        <p:txBody>
          <a:bodyPr wrap="square" lIns="0" tIns="0" rIns="0" bIns="0" rtlCol="0">
            <a:spAutoFit/>
          </a:bodyPr>
          <a:lstStyle/>
          <a:p>
            <a:pPr defTabSz="932597"/>
            <a:r>
              <a:rPr lang="en-US" sz="2040" dirty="0">
                <a:solidFill>
                  <a:srgbClr val="FFFFFF"/>
                </a:solidFill>
                <a:latin typeface="Segoe UI"/>
              </a:rPr>
              <a:t>192.168.3.0/24</a:t>
            </a:r>
          </a:p>
        </p:txBody>
      </p:sp>
      <p:sp>
        <p:nvSpPr>
          <p:cNvPr id="18" name="cloud">
            <a:extLst>
              <a:ext uri="{FF2B5EF4-FFF2-40B4-BE49-F238E27FC236}">
                <a16:creationId xmlns:a16="http://schemas.microsoft.com/office/drawing/2014/main" id="{D7801459-AB79-4F8B-8410-489E7AF08CA4}"/>
              </a:ext>
            </a:extLst>
          </p:cNvPr>
          <p:cNvSpPr>
            <a:spLocks noChangeAspect="1"/>
          </p:cNvSpPr>
          <p:nvPr/>
        </p:nvSpPr>
        <p:spPr bwMode="auto">
          <a:xfrm>
            <a:off x="7418292" y="652140"/>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2040" dirty="0">
                <a:solidFill>
                  <a:srgbClr val="000000"/>
                </a:solidFill>
                <a:latin typeface="Segoe UI"/>
              </a:rPr>
              <a:t>VNet1</a:t>
            </a:r>
          </a:p>
        </p:txBody>
      </p:sp>
      <p:sp>
        <p:nvSpPr>
          <p:cNvPr id="19" name="cloud">
            <a:extLst>
              <a:ext uri="{FF2B5EF4-FFF2-40B4-BE49-F238E27FC236}">
                <a16:creationId xmlns:a16="http://schemas.microsoft.com/office/drawing/2014/main" id="{96BD61B4-37DA-4C00-93D2-BE97E235C5A9}"/>
              </a:ext>
            </a:extLst>
          </p:cNvPr>
          <p:cNvSpPr>
            <a:spLocks noChangeAspect="1"/>
          </p:cNvSpPr>
          <p:nvPr/>
        </p:nvSpPr>
        <p:spPr bwMode="auto">
          <a:xfrm>
            <a:off x="9423154" y="662131"/>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2040" dirty="0">
                <a:solidFill>
                  <a:srgbClr val="000000"/>
                </a:solidFill>
                <a:latin typeface="Segoe UI"/>
              </a:rPr>
              <a:t>VNet2</a:t>
            </a:r>
          </a:p>
        </p:txBody>
      </p:sp>
      <p:cxnSp>
        <p:nvCxnSpPr>
          <p:cNvPr id="20" name="Straight Connector 19">
            <a:extLst>
              <a:ext uri="{FF2B5EF4-FFF2-40B4-BE49-F238E27FC236}">
                <a16:creationId xmlns:a16="http://schemas.microsoft.com/office/drawing/2014/main" id="{4FC65973-42D0-475E-ADA0-CCC328EAD89E}"/>
              </a:ext>
            </a:extLst>
          </p:cNvPr>
          <p:cNvCxnSpPr>
            <a:cxnSpLocks/>
          </p:cNvCxnSpPr>
          <p:nvPr/>
        </p:nvCxnSpPr>
        <p:spPr>
          <a:xfrm flipH="1" flipV="1">
            <a:off x="8067972" y="1375352"/>
            <a:ext cx="564940" cy="96493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288CCE2-C4D7-49D4-B258-5CBDD23959D1}"/>
              </a:ext>
            </a:extLst>
          </p:cNvPr>
          <p:cNvCxnSpPr>
            <a:cxnSpLocks/>
          </p:cNvCxnSpPr>
          <p:nvPr/>
        </p:nvCxnSpPr>
        <p:spPr>
          <a:xfrm flipV="1">
            <a:off x="9252382" y="1324540"/>
            <a:ext cx="733098" cy="104291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34DBD39-8949-4FC9-B6BF-0A0062505060}"/>
              </a:ext>
            </a:extLst>
          </p:cNvPr>
          <p:cNvSpPr txBox="1"/>
          <p:nvPr/>
        </p:nvSpPr>
        <p:spPr>
          <a:xfrm>
            <a:off x="6729986" y="1432660"/>
            <a:ext cx="1867776" cy="320182"/>
          </a:xfrm>
          <a:prstGeom prst="rect">
            <a:avLst/>
          </a:prstGeom>
          <a:noFill/>
        </p:spPr>
        <p:txBody>
          <a:bodyPr wrap="square" lIns="0" tIns="0" rIns="0" bIns="0" rtlCol="0">
            <a:spAutoFit/>
          </a:bodyPr>
          <a:lstStyle/>
          <a:p>
            <a:pPr defTabSz="932597"/>
            <a:r>
              <a:rPr lang="en-US" sz="2040" dirty="0">
                <a:solidFill>
                  <a:srgbClr val="FFFFFF"/>
                </a:solidFill>
                <a:latin typeface="Segoe UI"/>
              </a:rPr>
              <a:t>10.1.0.0/24</a:t>
            </a:r>
          </a:p>
        </p:txBody>
      </p:sp>
      <p:sp>
        <p:nvSpPr>
          <p:cNvPr id="23" name="TextBox 22">
            <a:extLst>
              <a:ext uri="{FF2B5EF4-FFF2-40B4-BE49-F238E27FC236}">
                <a16:creationId xmlns:a16="http://schemas.microsoft.com/office/drawing/2014/main" id="{80F5E911-D880-4812-B3C6-C0EA72A5575B}"/>
              </a:ext>
            </a:extLst>
          </p:cNvPr>
          <p:cNvSpPr txBox="1"/>
          <p:nvPr/>
        </p:nvSpPr>
        <p:spPr>
          <a:xfrm>
            <a:off x="9969324" y="1429930"/>
            <a:ext cx="1867776" cy="320182"/>
          </a:xfrm>
          <a:prstGeom prst="rect">
            <a:avLst/>
          </a:prstGeom>
          <a:noFill/>
        </p:spPr>
        <p:txBody>
          <a:bodyPr wrap="square" lIns="0" tIns="0" rIns="0" bIns="0" rtlCol="0">
            <a:spAutoFit/>
          </a:bodyPr>
          <a:lstStyle/>
          <a:p>
            <a:pPr defTabSz="932597"/>
            <a:r>
              <a:rPr lang="en-US" sz="2040" dirty="0">
                <a:solidFill>
                  <a:srgbClr val="FFFFFF"/>
                </a:solidFill>
                <a:latin typeface="Segoe UI"/>
              </a:rPr>
              <a:t>10.2.0.0/24</a:t>
            </a:r>
          </a:p>
        </p:txBody>
      </p:sp>
      <p:cxnSp>
        <p:nvCxnSpPr>
          <p:cNvPr id="24" name="Straight Connector 23">
            <a:extLst>
              <a:ext uri="{FF2B5EF4-FFF2-40B4-BE49-F238E27FC236}">
                <a16:creationId xmlns:a16="http://schemas.microsoft.com/office/drawing/2014/main" id="{1046A327-FEE3-4E7D-ACF2-4E9A6D651F9F}"/>
              </a:ext>
            </a:extLst>
          </p:cNvPr>
          <p:cNvCxnSpPr>
            <a:cxnSpLocks/>
          </p:cNvCxnSpPr>
          <p:nvPr/>
        </p:nvCxnSpPr>
        <p:spPr>
          <a:xfrm flipV="1">
            <a:off x="7543522" y="3319616"/>
            <a:ext cx="1054240" cy="1848917"/>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aphicFrame>
        <p:nvGraphicFramePr>
          <p:cNvPr id="25" name="Table 2">
            <a:extLst>
              <a:ext uri="{FF2B5EF4-FFF2-40B4-BE49-F238E27FC236}">
                <a16:creationId xmlns:a16="http://schemas.microsoft.com/office/drawing/2014/main" id="{5F505968-4CBD-4CC7-9FD8-6C8E654771D0}"/>
              </a:ext>
            </a:extLst>
          </p:cNvPr>
          <p:cNvGraphicFramePr>
            <a:graphicFrameLocks noGrp="1"/>
          </p:cNvGraphicFramePr>
          <p:nvPr>
            <p:extLst>
              <p:ext uri="{D42A27DB-BD31-4B8C-83A1-F6EECF244321}">
                <p14:modId xmlns:p14="http://schemas.microsoft.com/office/powerpoint/2010/main" val="2559782686"/>
              </p:ext>
            </p:extLst>
          </p:nvPr>
        </p:nvGraphicFramePr>
        <p:xfrm>
          <a:off x="671194" y="2863396"/>
          <a:ext cx="4591678" cy="765640"/>
        </p:xfrm>
        <a:graphic>
          <a:graphicData uri="http://schemas.openxmlformats.org/drawingml/2006/table">
            <a:tbl>
              <a:tblPr firstRow="1" bandRow="1">
                <a:tableStyleId>{5C22544A-7EE6-4342-B048-85BDC9FD1C3A}</a:tableStyleId>
              </a:tblPr>
              <a:tblGrid>
                <a:gridCol w="2295839">
                  <a:extLst>
                    <a:ext uri="{9D8B030D-6E8A-4147-A177-3AD203B41FA5}">
                      <a16:colId xmlns:a16="http://schemas.microsoft.com/office/drawing/2014/main" val="1148060327"/>
                    </a:ext>
                  </a:extLst>
                </a:gridCol>
                <a:gridCol w="2295839">
                  <a:extLst>
                    <a:ext uri="{9D8B030D-6E8A-4147-A177-3AD203B41FA5}">
                      <a16:colId xmlns:a16="http://schemas.microsoft.com/office/drawing/2014/main" val="3990394409"/>
                    </a:ext>
                  </a:extLst>
                </a:gridCol>
              </a:tblGrid>
              <a:tr h="378611">
                <a:tc>
                  <a:txBody>
                    <a:bodyPr/>
                    <a:lstStyle/>
                    <a:p>
                      <a:r>
                        <a:rPr lang="en-US" sz="1900" dirty="0">
                          <a:solidFill>
                            <a:schemeClr val="bg1"/>
                          </a:solidFill>
                        </a:rPr>
                        <a:t>Route </a:t>
                      </a:r>
                    </a:p>
                  </a:txBody>
                  <a:tcPr marL="93260" marR="93260" marT="46630" marB="46630">
                    <a:solidFill>
                      <a:schemeClr val="bg1"/>
                    </a:solidFill>
                  </a:tcPr>
                </a:tc>
                <a:tc>
                  <a:txBody>
                    <a:bodyPr/>
                    <a:lstStyle/>
                    <a:p>
                      <a:r>
                        <a:rPr lang="en-US" sz="1900" dirty="0">
                          <a:solidFill>
                            <a:schemeClr val="bg1"/>
                          </a:solidFill>
                        </a:rPr>
                        <a:t>Next hop </a:t>
                      </a:r>
                    </a:p>
                  </a:txBody>
                  <a:tcPr marL="93260" marR="93260" marT="46630" marB="46630">
                    <a:solidFill>
                      <a:schemeClr val="bg1"/>
                    </a:solidFill>
                  </a:tcPr>
                </a:tc>
                <a:extLst>
                  <a:ext uri="{0D108BD9-81ED-4DB2-BD59-A6C34878D82A}">
                    <a16:rowId xmlns:a16="http://schemas.microsoft.com/office/drawing/2014/main" val="578154714"/>
                  </a:ext>
                </a:extLst>
              </a:tr>
              <a:tr h="284512">
                <a:tc>
                  <a:txBody>
                    <a:bodyPr/>
                    <a:lstStyle/>
                    <a:p>
                      <a:r>
                        <a:rPr lang="en-US" sz="1900" dirty="0"/>
                        <a:t>10.1.0.0/24 </a:t>
                      </a:r>
                      <a:endParaRPr lang="en-US" sz="19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900" dirty="0">
                          <a:solidFill>
                            <a:schemeClr val="bg1"/>
                          </a:solidFill>
                        </a:rPr>
                        <a:t>VNet 1 Conn ID</a:t>
                      </a:r>
                    </a:p>
                  </a:txBody>
                  <a:tcPr marL="93260" marR="93260" marT="46630" marB="46630"/>
                </a:tc>
                <a:extLst>
                  <a:ext uri="{0D108BD9-81ED-4DB2-BD59-A6C34878D82A}">
                    <a16:rowId xmlns:a16="http://schemas.microsoft.com/office/drawing/2014/main" val="364821337"/>
                  </a:ext>
                </a:extLst>
              </a:tr>
            </a:tbl>
          </a:graphicData>
        </a:graphic>
      </p:graphicFrame>
      <p:sp>
        <p:nvSpPr>
          <p:cNvPr id="26" name="Rectangle 25">
            <a:extLst>
              <a:ext uri="{FF2B5EF4-FFF2-40B4-BE49-F238E27FC236}">
                <a16:creationId xmlns:a16="http://schemas.microsoft.com/office/drawing/2014/main" id="{71875164-0DFA-4732-978C-C3B6E494A3A8}"/>
              </a:ext>
            </a:extLst>
          </p:cNvPr>
          <p:cNvSpPr/>
          <p:nvPr/>
        </p:nvSpPr>
        <p:spPr bwMode="auto">
          <a:xfrm>
            <a:off x="5725181" y="5190739"/>
            <a:ext cx="6571546" cy="1481816"/>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dirty="0">
              <a:solidFill>
                <a:srgbClr val="000000"/>
              </a:solidFill>
              <a:latin typeface="Segoe UI"/>
              <a:ea typeface="Segoe UI" pitchFamily="34" charset="0"/>
              <a:cs typeface="Segoe UI" pitchFamily="34" charset="0"/>
            </a:endParaRPr>
          </a:p>
        </p:txBody>
      </p:sp>
      <p:graphicFrame>
        <p:nvGraphicFramePr>
          <p:cNvPr id="27" name="Table 2">
            <a:extLst>
              <a:ext uri="{FF2B5EF4-FFF2-40B4-BE49-F238E27FC236}">
                <a16:creationId xmlns:a16="http://schemas.microsoft.com/office/drawing/2014/main" id="{6EC29038-E693-447B-BAA9-937BE2AD73F6}"/>
              </a:ext>
            </a:extLst>
          </p:cNvPr>
          <p:cNvGraphicFramePr>
            <a:graphicFrameLocks noGrp="1"/>
          </p:cNvGraphicFramePr>
          <p:nvPr>
            <p:extLst>
              <p:ext uri="{D42A27DB-BD31-4B8C-83A1-F6EECF244321}">
                <p14:modId xmlns:p14="http://schemas.microsoft.com/office/powerpoint/2010/main" val="825610207"/>
              </p:ext>
            </p:extLst>
          </p:nvPr>
        </p:nvGraphicFramePr>
        <p:xfrm>
          <a:off x="675483" y="2509968"/>
          <a:ext cx="4591678" cy="765640"/>
        </p:xfrm>
        <a:graphic>
          <a:graphicData uri="http://schemas.openxmlformats.org/drawingml/2006/table">
            <a:tbl>
              <a:tblPr firstRow="1" bandRow="1">
                <a:tableStyleId>{5C22544A-7EE6-4342-B048-85BDC9FD1C3A}</a:tableStyleId>
              </a:tblPr>
              <a:tblGrid>
                <a:gridCol w="2295839">
                  <a:extLst>
                    <a:ext uri="{9D8B030D-6E8A-4147-A177-3AD203B41FA5}">
                      <a16:colId xmlns:a16="http://schemas.microsoft.com/office/drawing/2014/main" val="1148060327"/>
                    </a:ext>
                  </a:extLst>
                </a:gridCol>
                <a:gridCol w="2295839">
                  <a:extLst>
                    <a:ext uri="{9D8B030D-6E8A-4147-A177-3AD203B41FA5}">
                      <a16:colId xmlns:a16="http://schemas.microsoft.com/office/drawing/2014/main" val="3990394409"/>
                    </a:ext>
                  </a:extLst>
                </a:gridCol>
              </a:tblGrid>
              <a:tr h="378611">
                <a:tc gridSpan="2">
                  <a:txBody>
                    <a:bodyPr/>
                    <a:lstStyle/>
                    <a:p>
                      <a:r>
                        <a:rPr lang="en-US" sz="1900" dirty="0">
                          <a:solidFill>
                            <a:schemeClr val="bg1"/>
                          </a:solidFill>
                        </a:rPr>
                        <a:t>RT_VNET</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378611">
                <a:tc>
                  <a:txBody>
                    <a:bodyPr/>
                    <a:lstStyle/>
                    <a:p>
                      <a:r>
                        <a:rPr lang="en-US" sz="1900" dirty="0">
                          <a:solidFill>
                            <a:schemeClr val="bg1"/>
                          </a:solidFill>
                        </a:rPr>
                        <a:t>Route </a:t>
                      </a:r>
                    </a:p>
                  </a:txBody>
                  <a:tcPr marL="93260" marR="93260" marT="46630" marB="46630"/>
                </a:tc>
                <a:tc>
                  <a:txBody>
                    <a:bodyPr/>
                    <a:lstStyle/>
                    <a:p>
                      <a:r>
                        <a:rPr lang="en-US" sz="19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cxnSp>
        <p:nvCxnSpPr>
          <p:cNvPr id="28" name="Connector: Elbow 27">
            <a:extLst>
              <a:ext uri="{FF2B5EF4-FFF2-40B4-BE49-F238E27FC236}">
                <a16:creationId xmlns:a16="http://schemas.microsoft.com/office/drawing/2014/main" id="{9AE67288-EBAB-4B54-9699-8F7B26AFA6F0}"/>
              </a:ext>
            </a:extLst>
          </p:cNvPr>
          <p:cNvCxnSpPr/>
          <p:nvPr/>
        </p:nvCxnSpPr>
        <p:spPr>
          <a:xfrm rot="10800000" flipV="1">
            <a:off x="5552675" y="1893997"/>
            <a:ext cx="2842621" cy="783609"/>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 Placeholder 5">
            <a:extLst>
              <a:ext uri="{FF2B5EF4-FFF2-40B4-BE49-F238E27FC236}">
                <a16:creationId xmlns:a16="http://schemas.microsoft.com/office/drawing/2014/main" id="{2F998F70-506A-4B50-9E4A-73B763F1F76E}"/>
              </a:ext>
            </a:extLst>
          </p:cNvPr>
          <p:cNvSpPr txBox="1">
            <a:spLocks/>
          </p:cNvSpPr>
          <p:nvPr/>
        </p:nvSpPr>
        <p:spPr>
          <a:xfrm>
            <a:off x="635694" y="4763322"/>
            <a:ext cx="4638072" cy="886397"/>
          </a:xfrm>
          <a:prstGeom prst="rect">
            <a:avLst/>
          </a:prstGeom>
        </p:spPr>
        <p:txBody>
          <a:bodyPr vert="horz" wrap="square" lIns="0" tIns="0" rIns="0" bIns="0" rtlCol="0">
            <a:spAutoFit/>
          </a:bodyPr>
          <a:lst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51121">
              <a:buClr>
                <a:srgbClr val="FF00FF"/>
              </a:buClr>
              <a:buFont typeface="Wingdings" pitchFamily="2" charset="2"/>
              <a:buChar char="§"/>
            </a:pPr>
            <a:r>
              <a:rPr lang="en-US" sz="1800" dirty="0">
                <a:solidFill>
                  <a:srgbClr val="FF00FF"/>
                </a:solidFill>
                <a:latin typeface="Segoe UI"/>
              </a:rPr>
              <a:t>Add a static route to route table</a:t>
            </a:r>
          </a:p>
          <a:p>
            <a:pPr defTabSz="951121">
              <a:buClr>
                <a:srgbClr val="FF00FF"/>
              </a:buClr>
              <a:buFont typeface="Wingdings" pitchFamily="2" charset="2"/>
              <a:buChar char="§"/>
            </a:pPr>
            <a:r>
              <a:rPr lang="en-US" sz="1800" dirty="0">
                <a:solidFill>
                  <a:srgbClr val="FF00FF"/>
                </a:solidFill>
              </a:rPr>
              <a:t>Add a next hop for 10.3.0.5 in VNet3 connection</a:t>
            </a:r>
            <a:r>
              <a:rPr lang="en-US" sz="1800" dirty="0">
                <a:solidFill>
                  <a:srgbClr val="FF00FF"/>
                </a:solidFill>
                <a:latin typeface="Segoe UI"/>
              </a:rPr>
              <a:t> </a:t>
            </a:r>
          </a:p>
        </p:txBody>
      </p:sp>
      <p:grpSp>
        <p:nvGrpSpPr>
          <p:cNvPr id="30" name="Group 29">
            <a:extLst>
              <a:ext uri="{FF2B5EF4-FFF2-40B4-BE49-F238E27FC236}">
                <a16:creationId xmlns:a16="http://schemas.microsoft.com/office/drawing/2014/main" id="{56CE1B53-B579-476D-A075-070077E35135}"/>
              </a:ext>
            </a:extLst>
          </p:cNvPr>
          <p:cNvGrpSpPr/>
          <p:nvPr/>
        </p:nvGrpSpPr>
        <p:grpSpPr>
          <a:xfrm>
            <a:off x="9443242" y="1947842"/>
            <a:ext cx="3408847" cy="1290832"/>
            <a:chOff x="9223825" y="1918923"/>
            <a:chExt cx="3342313" cy="1265636"/>
          </a:xfrm>
        </p:grpSpPr>
        <p:grpSp>
          <p:nvGrpSpPr>
            <p:cNvPr id="31" name="Group 30">
              <a:extLst>
                <a:ext uri="{FF2B5EF4-FFF2-40B4-BE49-F238E27FC236}">
                  <a16:creationId xmlns:a16="http://schemas.microsoft.com/office/drawing/2014/main" id="{02098697-59DF-42F6-8221-F6BBA60DF216}"/>
                </a:ext>
              </a:extLst>
            </p:cNvPr>
            <p:cNvGrpSpPr/>
            <p:nvPr/>
          </p:nvGrpSpPr>
          <p:grpSpPr>
            <a:xfrm>
              <a:off x="9223825" y="1918923"/>
              <a:ext cx="3342313" cy="1265636"/>
              <a:chOff x="9223825" y="1918923"/>
              <a:chExt cx="3342313" cy="1265636"/>
            </a:xfrm>
          </p:grpSpPr>
          <p:sp>
            <p:nvSpPr>
              <p:cNvPr id="33" name="cloud">
                <a:extLst>
                  <a:ext uri="{FF2B5EF4-FFF2-40B4-BE49-F238E27FC236}">
                    <a16:creationId xmlns:a16="http://schemas.microsoft.com/office/drawing/2014/main" id="{956CDD6D-4CF4-4507-883E-92149EB4D1B1}"/>
                  </a:ext>
                </a:extLst>
              </p:cNvPr>
              <p:cNvSpPr>
                <a:spLocks noChangeAspect="1"/>
              </p:cNvSpPr>
              <p:nvPr/>
            </p:nvSpPr>
            <p:spPr bwMode="auto">
              <a:xfrm>
                <a:off x="10465208" y="2300678"/>
                <a:ext cx="1102701" cy="70252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2040" dirty="0">
                    <a:solidFill>
                      <a:srgbClr val="000000"/>
                    </a:solidFill>
                    <a:latin typeface="Segoe UI"/>
                  </a:rPr>
                  <a:t>VNet3</a:t>
                </a:r>
              </a:p>
            </p:txBody>
          </p:sp>
          <p:cxnSp>
            <p:nvCxnSpPr>
              <p:cNvPr id="34" name="Straight Connector 33">
                <a:extLst>
                  <a:ext uri="{FF2B5EF4-FFF2-40B4-BE49-F238E27FC236}">
                    <a16:creationId xmlns:a16="http://schemas.microsoft.com/office/drawing/2014/main" id="{A0D1E167-1AE9-4219-8EE6-1791EE3D4E57}"/>
                  </a:ext>
                </a:extLst>
              </p:cNvPr>
              <p:cNvCxnSpPr>
                <a:cxnSpLocks/>
                <a:stCxn id="7" idx="3"/>
              </p:cNvCxnSpPr>
              <p:nvPr/>
            </p:nvCxnSpPr>
            <p:spPr>
              <a:xfrm flipV="1">
                <a:off x="9223825" y="2740895"/>
                <a:ext cx="1125030" cy="26375"/>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78CF5F6-BA55-4E48-94EC-4E4B083017BE}"/>
                  </a:ext>
                </a:extLst>
              </p:cNvPr>
              <p:cNvSpPr txBox="1"/>
              <p:nvPr/>
            </p:nvSpPr>
            <p:spPr>
              <a:xfrm>
                <a:off x="10734819" y="1918923"/>
                <a:ext cx="1831319" cy="313932"/>
              </a:xfrm>
              <a:prstGeom prst="rect">
                <a:avLst/>
              </a:prstGeom>
              <a:noFill/>
            </p:spPr>
            <p:txBody>
              <a:bodyPr wrap="square" lIns="0" tIns="0" rIns="0" bIns="0" rtlCol="0">
                <a:spAutoFit/>
              </a:bodyPr>
              <a:lstStyle/>
              <a:p>
                <a:pPr defTabSz="932597"/>
                <a:r>
                  <a:rPr lang="en-US" sz="2040" dirty="0">
                    <a:solidFill>
                      <a:srgbClr val="FFFFFF"/>
                    </a:solidFill>
                    <a:latin typeface="Segoe UI"/>
                  </a:rPr>
                  <a:t>10.3.0.0/24</a:t>
                </a:r>
              </a:p>
            </p:txBody>
          </p:sp>
          <p:sp>
            <p:nvSpPr>
              <p:cNvPr id="36" name="TextBox 35">
                <a:extLst>
                  <a:ext uri="{FF2B5EF4-FFF2-40B4-BE49-F238E27FC236}">
                    <a16:creationId xmlns:a16="http://schemas.microsoft.com/office/drawing/2014/main" id="{34E840B0-D0EC-4F79-8015-8F924BFA041E}"/>
                  </a:ext>
                </a:extLst>
              </p:cNvPr>
              <p:cNvSpPr txBox="1"/>
              <p:nvPr/>
            </p:nvSpPr>
            <p:spPr>
              <a:xfrm>
                <a:off x="9357701" y="2870627"/>
                <a:ext cx="1831319" cy="313932"/>
              </a:xfrm>
              <a:prstGeom prst="rect">
                <a:avLst/>
              </a:prstGeom>
              <a:noFill/>
            </p:spPr>
            <p:txBody>
              <a:bodyPr wrap="square" lIns="0" tIns="0" rIns="0" bIns="0" rtlCol="0">
                <a:spAutoFit/>
              </a:bodyPr>
              <a:lstStyle/>
              <a:p>
                <a:pPr defTabSz="932597"/>
                <a:r>
                  <a:rPr lang="en-US" sz="2040" dirty="0">
                    <a:solidFill>
                      <a:srgbClr val="FF00FF"/>
                    </a:solidFill>
                    <a:latin typeface="Segoe UI"/>
                  </a:rPr>
                  <a:t>10.3.0.5</a:t>
                </a:r>
              </a:p>
            </p:txBody>
          </p:sp>
        </p:grpSp>
        <p:sp>
          <p:nvSpPr>
            <p:cNvPr id="32" name="Oval 31">
              <a:extLst>
                <a:ext uri="{FF2B5EF4-FFF2-40B4-BE49-F238E27FC236}">
                  <a16:creationId xmlns:a16="http://schemas.microsoft.com/office/drawing/2014/main" id="{D21F83E2-E317-4B18-8C95-65EDD7A7D1E4}"/>
                </a:ext>
              </a:extLst>
            </p:cNvPr>
            <p:cNvSpPr/>
            <p:nvPr/>
          </p:nvSpPr>
          <p:spPr bwMode="auto">
            <a:xfrm>
              <a:off x="10273361" y="2625343"/>
              <a:ext cx="187810" cy="182163"/>
            </a:xfrm>
            <a:prstGeom prst="ellipse">
              <a:avLst/>
            </a:prstGeom>
            <a:solidFill>
              <a:srgbClr val="FF00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dirty="0">
                <a:solidFill>
                  <a:srgbClr val="000000"/>
                </a:solidFill>
                <a:latin typeface="Segoe UI"/>
                <a:ea typeface="Segoe UI" pitchFamily="34" charset="0"/>
                <a:cs typeface="Segoe UI" pitchFamily="34" charset="0"/>
              </a:endParaRPr>
            </a:p>
          </p:txBody>
        </p:sp>
      </p:grpSp>
    </p:spTree>
    <p:extLst>
      <p:ext uri="{BB962C8B-B14F-4D97-AF65-F5344CB8AC3E}">
        <p14:creationId xmlns:p14="http://schemas.microsoft.com/office/powerpoint/2010/main" val="318175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Custom use case – Isolating VNets</a:t>
            </a:r>
          </a:p>
        </p:txBody>
      </p:sp>
      <p:graphicFrame>
        <p:nvGraphicFramePr>
          <p:cNvPr id="4" name="Table 2">
            <a:extLst>
              <a:ext uri="{FF2B5EF4-FFF2-40B4-BE49-F238E27FC236}">
                <a16:creationId xmlns:a16="http://schemas.microsoft.com/office/drawing/2014/main" id="{AACD1727-F171-4BA1-A445-E2462B76346E}"/>
              </a:ext>
            </a:extLst>
          </p:cNvPr>
          <p:cNvGraphicFramePr>
            <a:graphicFrameLocks noGrp="1"/>
          </p:cNvGraphicFramePr>
          <p:nvPr>
            <p:extLst>
              <p:ext uri="{D42A27DB-BD31-4B8C-83A1-F6EECF244321}">
                <p14:modId xmlns:p14="http://schemas.microsoft.com/office/powerpoint/2010/main" val="4008866771"/>
              </p:ext>
            </p:extLst>
          </p:nvPr>
        </p:nvGraphicFramePr>
        <p:xfrm>
          <a:off x="613141" y="3914411"/>
          <a:ext cx="3835050" cy="1083782"/>
        </p:xfrm>
        <a:graphic>
          <a:graphicData uri="http://schemas.openxmlformats.org/drawingml/2006/table">
            <a:tbl>
              <a:tblPr firstRow="1" bandRow="1">
                <a:tableStyleId>{5C22544A-7EE6-4342-B048-85BDC9FD1C3A}</a:tableStyleId>
              </a:tblPr>
              <a:tblGrid>
                <a:gridCol w="1535949">
                  <a:extLst>
                    <a:ext uri="{9D8B030D-6E8A-4147-A177-3AD203B41FA5}">
                      <a16:colId xmlns:a16="http://schemas.microsoft.com/office/drawing/2014/main" val="1148060327"/>
                    </a:ext>
                  </a:extLst>
                </a:gridCol>
                <a:gridCol w="2299101">
                  <a:extLst>
                    <a:ext uri="{9D8B030D-6E8A-4147-A177-3AD203B41FA5}">
                      <a16:colId xmlns:a16="http://schemas.microsoft.com/office/drawing/2014/main" val="3990394409"/>
                    </a:ext>
                  </a:extLst>
                </a:gridCol>
              </a:tblGrid>
              <a:tr h="0">
                <a:tc gridSpan="2">
                  <a:txBody>
                    <a:bodyPr/>
                    <a:lstStyle/>
                    <a:p>
                      <a:endParaRPr lang="en-US" sz="1600" dirty="0">
                        <a:solidFill>
                          <a:schemeClr val="bg1"/>
                        </a:solidFill>
                      </a:endParaRPr>
                    </a:p>
                  </a:txBody>
                  <a:tcPr marL="93260" marR="93260" marT="46630" marB="46630">
                    <a:solidFill>
                      <a:schemeClr val="bg1"/>
                    </a:solidFill>
                  </a:tcPr>
                </a:tc>
                <a:tc hMerge="1">
                  <a:txBody>
                    <a:bodyPr/>
                    <a:lstStyle/>
                    <a:p>
                      <a:endParaRPr lang="en-US"/>
                    </a:p>
                  </a:txBody>
                  <a:tcPr/>
                </a:tc>
                <a:extLst>
                  <a:ext uri="{0D108BD9-81ED-4DB2-BD59-A6C34878D82A}">
                    <a16:rowId xmlns:a16="http://schemas.microsoft.com/office/drawing/2014/main" val="1705971304"/>
                  </a:ext>
                </a:extLst>
              </a:tr>
              <a:tr h="373341">
                <a:tc>
                  <a:txBody>
                    <a:bodyPr/>
                    <a:lstStyle/>
                    <a:p>
                      <a:r>
                        <a:rPr lang="en-US" sz="1600" dirty="0">
                          <a:solidFill>
                            <a:schemeClr val="bg1"/>
                          </a:solidFill>
                        </a:rPr>
                        <a:t>10.1.0.0/24</a:t>
                      </a:r>
                    </a:p>
                  </a:txBody>
                  <a:tcPr marL="93260" marR="93260" marT="46630" marB="46630"/>
                </a:tc>
                <a:tc>
                  <a:txBody>
                    <a:bodyPr/>
                    <a:lstStyle/>
                    <a:p>
                      <a:r>
                        <a:rPr lang="en-US" sz="1600" dirty="0">
                          <a:solidFill>
                            <a:schemeClr val="bg1"/>
                          </a:solidFill>
                        </a:rPr>
                        <a:t>VNet 1 Conn ID</a:t>
                      </a:r>
                    </a:p>
                  </a:txBody>
                  <a:tcPr marL="93260" marR="93260" marT="46630" marB="46630"/>
                </a:tc>
                <a:extLst>
                  <a:ext uri="{0D108BD9-81ED-4DB2-BD59-A6C34878D82A}">
                    <a16:rowId xmlns:a16="http://schemas.microsoft.com/office/drawing/2014/main" val="578154714"/>
                  </a:ext>
                </a:extLst>
              </a:tr>
              <a:tr h="373341">
                <a:tc>
                  <a:txBody>
                    <a:bodyPr/>
                    <a:lstStyle/>
                    <a:p>
                      <a:r>
                        <a:rPr lang="en-US" sz="1600" dirty="0">
                          <a:solidFill>
                            <a:schemeClr val="bg1"/>
                          </a:solidFill>
                        </a:rPr>
                        <a:t>10.2.0.0/24</a:t>
                      </a:r>
                    </a:p>
                  </a:txBody>
                  <a:tcPr marL="93260" marR="93260" marT="46630" marB="46630"/>
                </a:tc>
                <a:tc>
                  <a:txBody>
                    <a:bodyPr/>
                    <a:lstStyle/>
                    <a:p>
                      <a:r>
                        <a:rPr lang="en-US" sz="1600" dirty="0">
                          <a:solidFill>
                            <a:schemeClr val="bg1"/>
                          </a:solidFill>
                        </a:rPr>
                        <a:t>VNet 2 Conn ID</a:t>
                      </a:r>
                    </a:p>
                  </a:txBody>
                  <a:tcPr marL="93260" marR="93260" marT="46630" marB="46630"/>
                </a:tc>
                <a:extLst>
                  <a:ext uri="{0D108BD9-81ED-4DB2-BD59-A6C34878D82A}">
                    <a16:rowId xmlns:a16="http://schemas.microsoft.com/office/drawing/2014/main" val="3871834141"/>
                  </a:ext>
                </a:extLst>
              </a:tr>
            </a:tbl>
          </a:graphicData>
        </a:graphic>
      </p:graphicFrame>
      <p:graphicFrame>
        <p:nvGraphicFramePr>
          <p:cNvPr id="5" name="Table 2">
            <a:extLst>
              <a:ext uri="{FF2B5EF4-FFF2-40B4-BE49-F238E27FC236}">
                <a16:creationId xmlns:a16="http://schemas.microsoft.com/office/drawing/2014/main" id="{50F8770B-3068-4577-96F6-1F552257C959}"/>
              </a:ext>
            </a:extLst>
          </p:cNvPr>
          <p:cNvGraphicFramePr>
            <a:graphicFrameLocks noGrp="1"/>
          </p:cNvGraphicFramePr>
          <p:nvPr>
            <p:extLst>
              <p:ext uri="{D42A27DB-BD31-4B8C-83A1-F6EECF244321}">
                <p14:modId xmlns:p14="http://schemas.microsoft.com/office/powerpoint/2010/main" val="1649156303"/>
              </p:ext>
            </p:extLst>
          </p:nvPr>
        </p:nvGraphicFramePr>
        <p:xfrm>
          <a:off x="608428" y="3154010"/>
          <a:ext cx="3835050" cy="1083782"/>
        </p:xfrm>
        <a:graphic>
          <a:graphicData uri="http://schemas.openxmlformats.org/drawingml/2006/table">
            <a:tbl>
              <a:tblPr firstRow="1" bandRow="1">
                <a:tableStyleId>{5C22544A-7EE6-4342-B048-85BDC9FD1C3A}</a:tableStyleId>
              </a:tblPr>
              <a:tblGrid>
                <a:gridCol w="1545264">
                  <a:extLst>
                    <a:ext uri="{9D8B030D-6E8A-4147-A177-3AD203B41FA5}">
                      <a16:colId xmlns:a16="http://schemas.microsoft.com/office/drawing/2014/main" val="1148060327"/>
                    </a:ext>
                  </a:extLst>
                </a:gridCol>
                <a:gridCol w="2289786">
                  <a:extLst>
                    <a:ext uri="{9D8B030D-6E8A-4147-A177-3AD203B41FA5}">
                      <a16:colId xmlns:a16="http://schemas.microsoft.com/office/drawing/2014/main" val="3990394409"/>
                    </a:ext>
                  </a:extLst>
                </a:gridCol>
              </a:tblGrid>
              <a:tr h="0">
                <a:tc>
                  <a:txBody>
                    <a:bodyPr/>
                    <a:lstStyle/>
                    <a:p>
                      <a:endParaRPr lang="en-US" sz="1600" dirty="0">
                        <a:solidFill>
                          <a:schemeClr val="bg1"/>
                        </a:solidFill>
                      </a:endParaRPr>
                    </a:p>
                  </a:txBody>
                  <a:tcPr marL="93260" marR="93260" marT="46630" marB="46630">
                    <a:solidFill>
                      <a:schemeClr val="bg1"/>
                    </a:solidFill>
                  </a:tcPr>
                </a:tc>
                <a:tc>
                  <a:txBody>
                    <a:bodyPr/>
                    <a:lstStyle/>
                    <a:p>
                      <a:endParaRPr lang="en-US" sz="16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373341">
                <a:tc>
                  <a:txBody>
                    <a:bodyPr/>
                    <a:lstStyle/>
                    <a:p>
                      <a:r>
                        <a:rPr lang="en-US" sz="1600" dirty="0"/>
                        <a:t>192.168.1.0/24 </a:t>
                      </a:r>
                      <a:endParaRPr lang="en-US" sz="1600" dirty="0">
                        <a:solidFill>
                          <a:schemeClr val="bg1"/>
                        </a:solidFill>
                      </a:endParaRPr>
                    </a:p>
                  </a:txBody>
                  <a:tcPr marL="93260" marR="93260" marT="46630" marB="46630"/>
                </a:tc>
                <a:tc>
                  <a:txBody>
                    <a:bodyPr/>
                    <a:lstStyle/>
                    <a:p>
                      <a:r>
                        <a:rPr lang="en-US" sz="16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373341">
                <a:tc>
                  <a:txBody>
                    <a:bodyPr/>
                    <a:lstStyle/>
                    <a:p>
                      <a:r>
                        <a:rPr lang="en-US" sz="1600" dirty="0"/>
                        <a:t>192.168.2.0/24 </a:t>
                      </a:r>
                      <a:endParaRPr lang="en-US" sz="16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600" dirty="0">
                          <a:solidFill>
                            <a:schemeClr val="bg1"/>
                          </a:solidFill>
                        </a:rPr>
                        <a:t>ER Conn ID</a:t>
                      </a:r>
                    </a:p>
                  </a:txBody>
                  <a:tcPr marL="93260" marR="93260" marT="46630" marB="46630"/>
                </a:tc>
                <a:extLst>
                  <a:ext uri="{0D108BD9-81ED-4DB2-BD59-A6C34878D82A}">
                    <a16:rowId xmlns:a16="http://schemas.microsoft.com/office/drawing/2014/main" val="2948242085"/>
                  </a:ext>
                </a:extLst>
              </a:tr>
            </a:tbl>
          </a:graphicData>
        </a:graphic>
      </p:graphicFrame>
      <p:graphicFrame>
        <p:nvGraphicFramePr>
          <p:cNvPr id="6" name="Table 2">
            <a:extLst>
              <a:ext uri="{FF2B5EF4-FFF2-40B4-BE49-F238E27FC236}">
                <a16:creationId xmlns:a16="http://schemas.microsoft.com/office/drawing/2014/main" id="{793DF910-5944-445D-BF0D-49958C498B8F}"/>
              </a:ext>
            </a:extLst>
          </p:cNvPr>
          <p:cNvGraphicFramePr>
            <a:graphicFrameLocks noGrp="1"/>
          </p:cNvGraphicFramePr>
          <p:nvPr>
            <p:extLst>
              <p:ext uri="{D42A27DB-BD31-4B8C-83A1-F6EECF244321}">
                <p14:modId xmlns:p14="http://schemas.microsoft.com/office/powerpoint/2010/main" val="323670022"/>
              </p:ext>
            </p:extLst>
          </p:nvPr>
        </p:nvGraphicFramePr>
        <p:xfrm>
          <a:off x="9241045" y="2972900"/>
          <a:ext cx="3108530" cy="1291381"/>
        </p:xfrm>
        <a:graphic>
          <a:graphicData uri="http://schemas.openxmlformats.org/drawingml/2006/table">
            <a:tbl>
              <a:tblPr firstRow="1" bandRow="1">
                <a:tableStyleId>{5C22544A-7EE6-4342-B048-85BDC9FD1C3A}</a:tableStyleId>
              </a:tblPr>
              <a:tblGrid>
                <a:gridCol w="1554265">
                  <a:extLst>
                    <a:ext uri="{9D8B030D-6E8A-4147-A177-3AD203B41FA5}">
                      <a16:colId xmlns:a16="http://schemas.microsoft.com/office/drawing/2014/main" val="1148060327"/>
                    </a:ext>
                  </a:extLst>
                </a:gridCol>
                <a:gridCol w="1554265">
                  <a:extLst>
                    <a:ext uri="{9D8B030D-6E8A-4147-A177-3AD203B41FA5}">
                      <a16:colId xmlns:a16="http://schemas.microsoft.com/office/drawing/2014/main" val="3990394409"/>
                    </a:ext>
                  </a:extLst>
                </a:gridCol>
              </a:tblGrid>
              <a:tr h="0">
                <a:tc gridSpan="2">
                  <a:txBody>
                    <a:bodyPr/>
                    <a:lstStyle/>
                    <a:p>
                      <a:endParaRPr lang="en-US" sz="1600" dirty="0">
                        <a:solidFill>
                          <a:schemeClr val="bg1"/>
                        </a:solidFill>
                      </a:endParaRPr>
                    </a:p>
                  </a:txBody>
                  <a:tcPr marL="93260" marR="93260" marT="46630" marB="46630">
                    <a:solidFill>
                      <a:schemeClr val="bg1"/>
                    </a:solidFill>
                  </a:tcPr>
                </a:tc>
                <a:tc hMerge="1">
                  <a:txBody>
                    <a:bodyPr/>
                    <a:lstStyle/>
                    <a:p>
                      <a:endParaRPr lang="en-US"/>
                    </a:p>
                  </a:txBody>
                  <a:tcPr/>
                </a:tc>
                <a:extLst>
                  <a:ext uri="{0D108BD9-81ED-4DB2-BD59-A6C34878D82A}">
                    <a16:rowId xmlns:a16="http://schemas.microsoft.com/office/drawing/2014/main" val="1705971304"/>
                  </a:ext>
                </a:extLst>
              </a:tr>
              <a:tr h="373341">
                <a:tc>
                  <a:txBody>
                    <a:bodyPr/>
                    <a:lstStyle/>
                    <a:p>
                      <a:r>
                        <a:rPr lang="en-US" sz="1600" dirty="0"/>
                        <a:t>192.168.1.0/24 </a:t>
                      </a:r>
                      <a:endParaRPr lang="en-US" sz="1600" dirty="0">
                        <a:solidFill>
                          <a:schemeClr val="bg1"/>
                        </a:solidFill>
                      </a:endParaRPr>
                    </a:p>
                  </a:txBody>
                  <a:tcPr marL="93260" marR="93260" marT="46630" marB="46630"/>
                </a:tc>
                <a:tc>
                  <a:txBody>
                    <a:bodyPr/>
                    <a:lstStyle/>
                    <a:p>
                      <a:r>
                        <a:rPr lang="en-US" sz="1600" dirty="0">
                          <a:solidFill>
                            <a:schemeClr val="bg1"/>
                          </a:solidFill>
                        </a:rPr>
                        <a:t>S2S VPN Conn ID</a:t>
                      </a:r>
                    </a:p>
                  </a:txBody>
                  <a:tcPr marL="93260" marR="93260" marT="46630" marB="46630"/>
                </a:tc>
                <a:extLst>
                  <a:ext uri="{0D108BD9-81ED-4DB2-BD59-A6C34878D82A}">
                    <a16:rowId xmlns:a16="http://schemas.microsoft.com/office/drawing/2014/main" val="578154714"/>
                  </a:ext>
                </a:extLst>
              </a:tr>
              <a:tr h="373341">
                <a:tc>
                  <a:txBody>
                    <a:bodyPr/>
                    <a:lstStyle/>
                    <a:p>
                      <a:r>
                        <a:rPr lang="en-US" sz="1600" dirty="0"/>
                        <a:t>192.168.2.0/24 </a:t>
                      </a:r>
                      <a:endParaRPr lang="en-US" sz="16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600" dirty="0">
                          <a:solidFill>
                            <a:schemeClr val="bg1"/>
                          </a:solidFill>
                        </a:rPr>
                        <a:t>ER Conn ID</a:t>
                      </a:r>
                    </a:p>
                  </a:txBody>
                  <a:tcPr marL="93260" marR="93260" marT="46630" marB="46630"/>
                </a:tc>
                <a:extLst>
                  <a:ext uri="{0D108BD9-81ED-4DB2-BD59-A6C34878D82A}">
                    <a16:rowId xmlns:a16="http://schemas.microsoft.com/office/drawing/2014/main" val="3871834141"/>
                  </a:ext>
                </a:extLst>
              </a:tr>
            </a:tbl>
          </a:graphicData>
        </a:graphic>
      </p:graphicFrame>
      <p:graphicFrame>
        <p:nvGraphicFramePr>
          <p:cNvPr id="7" name="Table 2">
            <a:extLst>
              <a:ext uri="{FF2B5EF4-FFF2-40B4-BE49-F238E27FC236}">
                <a16:creationId xmlns:a16="http://schemas.microsoft.com/office/drawing/2014/main" id="{B274D935-22A1-4ED1-A5DD-31272A06974A}"/>
              </a:ext>
            </a:extLst>
          </p:cNvPr>
          <p:cNvGraphicFramePr>
            <a:graphicFrameLocks noGrp="1"/>
          </p:cNvGraphicFramePr>
          <p:nvPr>
            <p:extLst>
              <p:ext uri="{D42A27DB-BD31-4B8C-83A1-F6EECF244321}">
                <p14:modId xmlns:p14="http://schemas.microsoft.com/office/powerpoint/2010/main" val="1446622013"/>
              </p:ext>
            </p:extLst>
          </p:nvPr>
        </p:nvGraphicFramePr>
        <p:xfrm>
          <a:off x="610466" y="2739768"/>
          <a:ext cx="3835050" cy="746682"/>
        </p:xfrm>
        <a:graphic>
          <a:graphicData uri="http://schemas.openxmlformats.org/drawingml/2006/table">
            <a:tbl>
              <a:tblPr firstRow="1" bandRow="1">
                <a:tableStyleId>{5C22544A-7EE6-4342-B048-85BDC9FD1C3A}</a:tableStyleId>
              </a:tblPr>
              <a:tblGrid>
                <a:gridCol w="1545264">
                  <a:extLst>
                    <a:ext uri="{9D8B030D-6E8A-4147-A177-3AD203B41FA5}">
                      <a16:colId xmlns:a16="http://schemas.microsoft.com/office/drawing/2014/main" val="1148060327"/>
                    </a:ext>
                  </a:extLst>
                </a:gridCol>
                <a:gridCol w="2289786">
                  <a:extLst>
                    <a:ext uri="{9D8B030D-6E8A-4147-A177-3AD203B41FA5}">
                      <a16:colId xmlns:a16="http://schemas.microsoft.com/office/drawing/2014/main" val="3990394409"/>
                    </a:ext>
                  </a:extLst>
                </a:gridCol>
              </a:tblGrid>
              <a:tr h="373341">
                <a:tc gridSpan="2">
                  <a:txBody>
                    <a:bodyPr/>
                    <a:lstStyle/>
                    <a:p>
                      <a:r>
                        <a:rPr lang="en-US" sz="1600" dirty="0">
                          <a:solidFill>
                            <a:schemeClr val="bg1"/>
                          </a:solidFill>
                        </a:rPr>
                        <a:t>Default Route Table</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373341">
                <a:tc>
                  <a:txBody>
                    <a:bodyPr/>
                    <a:lstStyle/>
                    <a:p>
                      <a:r>
                        <a:rPr lang="en-US" sz="1600" dirty="0">
                          <a:solidFill>
                            <a:schemeClr val="bg1"/>
                          </a:solidFill>
                        </a:rPr>
                        <a:t>Route </a:t>
                      </a:r>
                    </a:p>
                  </a:txBody>
                  <a:tcPr marL="93260" marR="93260" marT="46630" marB="46630"/>
                </a:tc>
                <a:tc>
                  <a:txBody>
                    <a:bodyPr/>
                    <a:lstStyle/>
                    <a:p>
                      <a:r>
                        <a:rPr lang="en-US" sz="16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graphicFrame>
        <p:nvGraphicFramePr>
          <p:cNvPr id="8" name="Table 2">
            <a:extLst>
              <a:ext uri="{FF2B5EF4-FFF2-40B4-BE49-F238E27FC236}">
                <a16:creationId xmlns:a16="http://schemas.microsoft.com/office/drawing/2014/main" id="{F905273B-BD03-462D-9818-9036B7608412}"/>
              </a:ext>
            </a:extLst>
          </p:cNvPr>
          <p:cNvGraphicFramePr>
            <a:graphicFrameLocks noGrp="1"/>
          </p:cNvGraphicFramePr>
          <p:nvPr>
            <p:extLst>
              <p:ext uri="{D42A27DB-BD31-4B8C-83A1-F6EECF244321}">
                <p14:modId xmlns:p14="http://schemas.microsoft.com/office/powerpoint/2010/main" val="1746977858"/>
              </p:ext>
            </p:extLst>
          </p:nvPr>
        </p:nvGraphicFramePr>
        <p:xfrm>
          <a:off x="9241045" y="2610264"/>
          <a:ext cx="3114468" cy="766611"/>
        </p:xfrm>
        <a:graphic>
          <a:graphicData uri="http://schemas.openxmlformats.org/drawingml/2006/table">
            <a:tbl>
              <a:tblPr firstRow="1" bandRow="1">
                <a:tableStyleId>{5C22544A-7EE6-4342-B048-85BDC9FD1C3A}</a:tableStyleId>
              </a:tblPr>
              <a:tblGrid>
                <a:gridCol w="1557234">
                  <a:extLst>
                    <a:ext uri="{9D8B030D-6E8A-4147-A177-3AD203B41FA5}">
                      <a16:colId xmlns:a16="http://schemas.microsoft.com/office/drawing/2014/main" val="1148060327"/>
                    </a:ext>
                  </a:extLst>
                </a:gridCol>
                <a:gridCol w="1557234">
                  <a:extLst>
                    <a:ext uri="{9D8B030D-6E8A-4147-A177-3AD203B41FA5}">
                      <a16:colId xmlns:a16="http://schemas.microsoft.com/office/drawing/2014/main" val="3990394409"/>
                    </a:ext>
                  </a:extLst>
                </a:gridCol>
              </a:tblGrid>
              <a:tr h="389410">
                <a:tc gridSpan="2">
                  <a:txBody>
                    <a:bodyPr/>
                    <a:lstStyle/>
                    <a:p>
                      <a:r>
                        <a:rPr lang="en-US" sz="1600" dirty="0">
                          <a:solidFill>
                            <a:schemeClr val="bg1"/>
                          </a:solidFill>
                        </a:rPr>
                        <a:t>Custom Route Table RT_VNET</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377201">
                <a:tc>
                  <a:txBody>
                    <a:bodyPr/>
                    <a:lstStyle/>
                    <a:p>
                      <a:r>
                        <a:rPr lang="en-US" sz="1600" dirty="0">
                          <a:solidFill>
                            <a:schemeClr val="bg1"/>
                          </a:solidFill>
                        </a:rPr>
                        <a:t>Route</a:t>
                      </a:r>
                    </a:p>
                  </a:txBody>
                  <a:tcPr marL="93260" marR="93260" marT="46630" marB="46630"/>
                </a:tc>
                <a:tc>
                  <a:txBody>
                    <a:bodyPr/>
                    <a:lstStyle/>
                    <a:p>
                      <a:r>
                        <a:rPr lang="en-US" sz="1600" dirty="0">
                          <a:solidFill>
                            <a:schemeClr val="bg1"/>
                          </a:solidFill>
                        </a:rPr>
                        <a:t>Next Hop</a:t>
                      </a:r>
                    </a:p>
                  </a:txBody>
                  <a:tcPr marL="93260" marR="93260" marT="46630" marB="46630"/>
                </a:tc>
                <a:extLst>
                  <a:ext uri="{0D108BD9-81ED-4DB2-BD59-A6C34878D82A}">
                    <a16:rowId xmlns:a16="http://schemas.microsoft.com/office/drawing/2014/main" val="578154714"/>
                  </a:ext>
                </a:extLst>
              </a:tr>
            </a:tbl>
          </a:graphicData>
        </a:graphic>
      </p:graphicFrame>
      <p:grpSp>
        <p:nvGrpSpPr>
          <p:cNvPr id="9" name="Group 8">
            <a:extLst>
              <a:ext uri="{FF2B5EF4-FFF2-40B4-BE49-F238E27FC236}">
                <a16:creationId xmlns:a16="http://schemas.microsoft.com/office/drawing/2014/main" id="{ED3A22CF-C106-427D-8F7A-455C4D52AE75}"/>
              </a:ext>
            </a:extLst>
          </p:cNvPr>
          <p:cNvGrpSpPr/>
          <p:nvPr/>
        </p:nvGrpSpPr>
        <p:grpSpPr>
          <a:xfrm>
            <a:off x="5118534" y="2830934"/>
            <a:ext cx="5567929" cy="4017659"/>
            <a:chOff x="6066384" y="2340285"/>
            <a:chExt cx="5567929" cy="4017659"/>
          </a:xfrm>
        </p:grpSpPr>
        <p:pic>
          <p:nvPicPr>
            <p:cNvPr id="10" name="Graphic 9">
              <a:extLst>
                <a:ext uri="{FF2B5EF4-FFF2-40B4-BE49-F238E27FC236}">
                  <a16:creationId xmlns:a16="http://schemas.microsoft.com/office/drawing/2014/main" id="{98F81234-1422-4EED-ADED-208542B51D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0373" y="2340285"/>
              <a:ext cx="964148" cy="964148"/>
            </a:xfrm>
            <a:prstGeom prst="rect">
              <a:avLst/>
            </a:prstGeom>
          </p:spPr>
        </p:pic>
        <p:pic>
          <p:nvPicPr>
            <p:cNvPr id="11" name="Graphic 10">
              <a:extLst>
                <a:ext uri="{FF2B5EF4-FFF2-40B4-BE49-F238E27FC236}">
                  <a16:creationId xmlns:a16="http://schemas.microsoft.com/office/drawing/2014/main" id="{B4BE1837-1D9E-4C25-945D-33D1A91869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0187" y="5323616"/>
              <a:ext cx="678290" cy="720461"/>
            </a:xfrm>
            <a:prstGeom prst="rect">
              <a:avLst/>
            </a:prstGeom>
          </p:spPr>
        </p:pic>
        <p:pic>
          <p:nvPicPr>
            <p:cNvPr id="12" name="Graphic 11">
              <a:extLst>
                <a:ext uri="{FF2B5EF4-FFF2-40B4-BE49-F238E27FC236}">
                  <a16:creationId xmlns:a16="http://schemas.microsoft.com/office/drawing/2014/main" id="{7559438A-18A0-4E9A-B0E0-B975C4F301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1400" y="5422698"/>
              <a:ext cx="689025" cy="689025"/>
            </a:xfrm>
            <a:prstGeom prst="rect">
              <a:avLst/>
            </a:prstGeom>
          </p:spPr>
        </p:pic>
        <p:cxnSp>
          <p:nvCxnSpPr>
            <p:cNvPr id="13" name="Straight Connector 12">
              <a:extLst>
                <a:ext uri="{FF2B5EF4-FFF2-40B4-BE49-F238E27FC236}">
                  <a16:creationId xmlns:a16="http://schemas.microsoft.com/office/drawing/2014/main" id="{A1EAE02E-E322-4487-BD2F-775FADDCBB2A}"/>
                </a:ext>
              </a:extLst>
            </p:cNvPr>
            <p:cNvCxnSpPr>
              <a:cxnSpLocks/>
              <a:stCxn id="12" idx="0"/>
            </p:cNvCxnSpPr>
            <p:nvPr/>
          </p:nvCxnSpPr>
          <p:spPr>
            <a:xfrm flipH="1" flipV="1">
              <a:off x="9043639" y="3200400"/>
              <a:ext cx="1312274" cy="222229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8823F03-DFA4-4B27-A46B-70BE32006B16}"/>
                </a:ext>
              </a:extLst>
            </p:cNvPr>
            <p:cNvSpPr txBox="1"/>
            <p:nvPr/>
          </p:nvSpPr>
          <p:spPr>
            <a:xfrm>
              <a:off x="6066384" y="6111723"/>
              <a:ext cx="1867776" cy="246221"/>
            </a:xfrm>
            <a:prstGeom prst="rect">
              <a:avLst/>
            </a:prstGeom>
            <a:noFill/>
          </p:spPr>
          <p:txBody>
            <a:bodyPr wrap="square" lIns="0" tIns="0" rIns="0" bIns="0" rtlCol="0">
              <a:spAutoFit/>
            </a:bodyPr>
            <a:lstStyle/>
            <a:p>
              <a:pPr defTabSz="932597"/>
              <a:r>
                <a:rPr lang="en-US" sz="1600" dirty="0">
                  <a:solidFill>
                    <a:srgbClr val="FFFFFF"/>
                  </a:solidFill>
                  <a:latin typeface="Segoe UI"/>
                </a:rPr>
                <a:t>192.168.1.0/24</a:t>
              </a:r>
            </a:p>
          </p:txBody>
        </p:sp>
        <p:sp>
          <p:nvSpPr>
            <p:cNvPr id="17" name="TextBox 16">
              <a:extLst>
                <a:ext uri="{FF2B5EF4-FFF2-40B4-BE49-F238E27FC236}">
                  <a16:creationId xmlns:a16="http://schemas.microsoft.com/office/drawing/2014/main" id="{D69B7C8C-589A-4977-AA3C-6653C16DF812}"/>
                </a:ext>
              </a:extLst>
            </p:cNvPr>
            <p:cNvSpPr txBox="1"/>
            <p:nvPr/>
          </p:nvSpPr>
          <p:spPr>
            <a:xfrm>
              <a:off x="9766537" y="6089537"/>
              <a:ext cx="1867776" cy="246221"/>
            </a:xfrm>
            <a:prstGeom prst="rect">
              <a:avLst/>
            </a:prstGeom>
            <a:noFill/>
          </p:spPr>
          <p:txBody>
            <a:bodyPr wrap="square" lIns="0" tIns="0" rIns="0" bIns="0" rtlCol="0">
              <a:spAutoFit/>
            </a:bodyPr>
            <a:lstStyle/>
            <a:p>
              <a:pPr defTabSz="932597"/>
              <a:r>
                <a:rPr lang="en-US" sz="1600" dirty="0">
                  <a:solidFill>
                    <a:srgbClr val="FFFFFF"/>
                  </a:solidFill>
                  <a:latin typeface="Segoe UI"/>
                </a:rPr>
                <a:t>192.168.2.0/24</a:t>
              </a:r>
            </a:p>
          </p:txBody>
        </p:sp>
        <p:cxnSp>
          <p:nvCxnSpPr>
            <p:cNvPr id="18" name="Straight Connector 17">
              <a:extLst>
                <a:ext uri="{FF2B5EF4-FFF2-40B4-BE49-F238E27FC236}">
                  <a16:creationId xmlns:a16="http://schemas.microsoft.com/office/drawing/2014/main" id="{522F2B37-CA6C-408D-8F72-3ADA3EDEBC5B}"/>
                </a:ext>
              </a:extLst>
            </p:cNvPr>
            <p:cNvCxnSpPr>
              <a:cxnSpLocks/>
            </p:cNvCxnSpPr>
            <p:nvPr/>
          </p:nvCxnSpPr>
          <p:spPr>
            <a:xfrm flipV="1">
              <a:off x="7409710" y="3319616"/>
              <a:ext cx="1054240" cy="1848917"/>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9" name="cloud">
            <a:extLst>
              <a:ext uri="{FF2B5EF4-FFF2-40B4-BE49-F238E27FC236}">
                <a16:creationId xmlns:a16="http://schemas.microsoft.com/office/drawing/2014/main" id="{04D8102C-5A35-41AA-A915-AE1113DB641A}"/>
              </a:ext>
            </a:extLst>
          </p:cNvPr>
          <p:cNvSpPr>
            <a:spLocks noChangeAspect="1"/>
          </p:cNvSpPr>
          <p:nvPr/>
        </p:nvSpPr>
        <p:spPr bwMode="auto">
          <a:xfrm>
            <a:off x="6336630" y="1095230"/>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1600" dirty="0">
                <a:solidFill>
                  <a:srgbClr val="000000"/>
                </a:solidFill>
                <a:latin typeface="Segoe UI"/>
              </a:rPr>
              <a:t>VNet1</a:t>
            </a:r>
          </a:p>
        </p:txBody>
      </p:sp>
      <p:sp>
        <p:nvSpPr>
          <p:cNvPr id="20" name="cloud">
            <a:extLst>
              <a:ext uri="{FF2B5EF4-FFF2-40B4-BE49-F238E27FC236}">
                <a16:creationId xmlns:a16="http://schemas.microsoft.com/office/drawing/2014/main" id="{3C4C1C86-3B19-4EAB-AF7A-56CC1AD33998}"/>
              </a:ext>
            </a:extLst>
          </p:cNvPr>
          <p:cNvSpPr>
            <a:spLocks noChangeAspect="1"/>
          </p:cNvSpPr>
          <p:nvPr/>
        </p:nvSpPr>
        <p:spPr bwMode="auto">
          <a:xfrm>
            <a:off x="8397555" y="1095230"/>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1600" dirty="0">
                <a:solidFill>
                  <a:srgbClr val="000000"/>
                </a:solidFill>
                <a:latin typeface="Segoe UI"/>
              </a:rPr>
              <a:t>VNet2</a:t>
            </a:r>
          </a:p>
        </p:txBody>
      </p:sp>
      <p:cxnSp>
        <p:nvCxnSpPr>
          <p:cNvPr id="21" name="Straight Connector 20">
            <a:extLst>
              <a:ext uri="{FF2B5EF4-FFF2-40B4-BE49-F238E27FC236}">
                <a16:creationId xmlns:a16="http://schemas.microsoft.com/office/drawing/2014/main" id="{53D9F7B6-6EE7-484A-8120-84C2B4A63872}"/>
              </a:ext>
            </a:extLst>
          </p:cNvPr>
          <p:cNvCxnSpPr>
            <a:cxnSpLocks/>
          </p:cNvCxnSpPr>
          <p:nvPr/>
        </p:nvCxnSpPr>
        <p:spPr>
          <a:xfrm flipH="1" flipV="1">
            <a:off x="6986310" y="1866001"/>
            <a:ext cx="564940" cy="96493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8AF7E24-6E73-40C8-8831-3B897DA40D1A}"/>
              </a:ext>
            </a:extLst>
          </p:cNvPr>
          <p:cNvCxnSpPr>
            <a:cxnSpLocks/>
          </p:cNvCxnSpPr>
          <p:nvPr/>
        </p:nvCxnSpPr>
        <p:spPr>
          <a:xfrm flipV="1">
            <a:off x="8170720" y="1815189"/>
            <a:ext cx="733098" cy="104291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E0E09A1-B37C-41B3-AB71-A0827D3B2EBB}"/>
              </a:ext>
            </a:extLst>
          </p:cNvPr>
          <p:cNvSpPr txBox="1"/>
          <p:nvPr/>
        </p:nvSpPr>
        <p:spPr>
          <a:xfrm>
            <a:off x="5648324" y="1923309"/>
            <a:ext cx="1867776" cy="246221"/>
          </a:xfrm>
          <a:prstGeom prst="rect">
            <a:avLst/>
          </a:prstGeom>
          <a:noFill/>
        </p:spPr>
        <p:txBody>
          <a:bodyPr wrap="square" lIns="0" tIns="0" rIns="0" bIns="0" rtlCol="0">
            <a:spAutoFit/>
          </a:bodyPr>
          <a:lstStyle/>
          <a:p>
            <a:pPr defTabSz="932597"/>
            <a:r>
              <a:rPr lang="en-US" sz="1600" dirty="0">
                <a:solidFill>
                  <a:srgbClr val="FFFFFF"/>
                </a:solidFill>
                <a:latin typeface="Segoe UI"/>
              </a:rPr>
              <a:t>10.1.0.0/24</a:t>
            </a:r>
          </a:p>
        </p:txBody>
      </p:sp>
      <p:sp>
        <p:nvSpPr>
          <p:cNvPr id="24" name="TextBox 23">
            <a:extLst>
              <a:ext uri="{FF2B5EF4-FFF2-40B4-BE49-F238E27FC236}">
                <a16:creationId xmlns:a16="http://schemas.microsoft.com/office/drawing/2014/main" id="{AEB2A516-CC4B-4731-958B-0A0BD92D7C97}"/>
              </a:ext>
            </a:extLst>
          </p:cNvPr>
          <p:cNvSpPr txBox="1"/>
          <p:nvPr/>
        </p:nvSpPr>
        <p:spPr>
          <a:xfrm>
            <a:off x="8887662" y="1920579"/>
            <a:ext cx="1867776" cy="246221"/>
          </a:xfrm>
          <a:prstGeom prst="rect">
            <a:avLst/>
          </a:prstGeom>
          <a:noFill/>
        </p:spPr>
        <p:txBody>
          <a:bodyPr wrap="square" lIns="0" tIns="0" rIns="0" bIns="0" rtlCol="0">
            <a:spAutoFit/>
          </a:bodyPr>
          <a:lstStyle/>
          <a:p>
            <a:pPr defTabSz="932597"/>
            <a:r>
              <a:rPr lang="en-US" sz="1600" dirty="0">
                <a:solidFill>
                  <a:srgbClr val="FFFFFF"/>
                </a:solidFill>
                <a:latin typeface="Segoe UI"/>
              </a:rPr>
              <a:t>10.2.0.0/24</a:t>
            </a:r>
          </a:p>
        </p:txBody>
      </p:sp>
      <p:sp>
        <p:nvSpPr>
          <p:cNvPr id="25" name="TextBox 24">
            <a:extLst>
              <a:ext uri="{FF2B5EF4-FFF2-40B4-BE49-F238E27FC236}">
                <a16:creationId xmlns:a16="http://schemas.microsoft.com/office/drawing/2014/main" id="{30346F26-EA24-4854-9973-DEF27200924E}"/>
              </a:ext>
            </a:extLst>
          </p:cNvPr>
          <p:cNvSpPr txBox="1"/>
          <p:nvPr/>
        </p:nvSpPr>
        <p:spPr>
          <a:xfrm>
            <a:off x="640854" y="1501044"/>
            <a:ext cx="3590694" cy="1231106"/>
          </a:xfrm>
          <a:prstGeom prst="rect">
            <a:avLst/>
          </a:prstGeom>
          <a:noFill/>
        </p:spPr>
        <p:txBody>
          <a:bodyPr wrap="square" lIns="0" tIns="0" rIns="0" bIns="0" rtlCol="0">
            <a:spAutoFit/>
          </a:bodyPr>
          <a:lstStyle/>
          <a:p>
            <a:pPr marL="342900" indent="-342900">
              <a:buFont typeface="Wingdings" pitchFamily="2" charset="2"/>
              <a:buChar char="§"/>
            </a:pPr>
            <a:r>
              <a:rPr lang="en-US" sz="2000" dirty="0"/>
              <a:t>Branches &lt;-&gt;Branches</a:t>
            </a:r>
          </a:p>
          <a:p>
            <a:pPr marL="342900" indent="-342900">
              <a:buFont typeface="Wingdings" pitchFamily="2" charset="2"/>
              <a:buChar char="§"/>
            </a:pPr>
            <a:r>
              <a:rPr lang="en-US" sz="2000" dirty="0"/>
              <a:t>Branches &lt;-&gt;VNet</a:t>
            </a:r>
          </a:p>
          <a:p>
            <a:pPr marL="342900" indent="-342900">
              <a:buFont typeface="Wingdings" pitchFamily="2" charset="2"/>
              <a:buChar char="§"/>
            </a:pPr>
            <a:r>
              <a:rPr lang="en-US" sz="2000" u="sng" dirty="0"/>
              <a:t>No </a:t>
            </a:r>
            <a:r>
              <a:rPr lang="en-US" sz="2000" dirty="0"/>
              <a:t>VNet &lt;-&gt;VNet</a:t>
            </a:r>
          </a:p>
          <a:p>
            <a:pPr>
              <a:buFont typeface="Wingdings" panose="05000000000000000000" pitchFamily="2" charset="2"/>
              <a:buChar char="ü"/>
            </a:pPr>
            <a:endParaRPr lang="en-US" sz="2000" dirty="0"/>
          </a:p>
        </p:txBody>
      </p:sp>
      <p:grpSp>
        <p:nvGrpSpPr>
          <p:cNvPr id="26" name="Group 25">
            <a:extLst>
              <a:ext uri="{FF2B5EF4-FFF2-40B4-BE49-F238E27FC236}">
                <a16:creationId xmlns:a16="http://schemas.microsoft.com/office/drawing/2014/main" id="{B467D546-1D3B-4FB9-9BDA-F4345B9340ED}"/>
              </a:ext>
            </a:extLst>
          </p:cNvPr>
          <p:cNvGrpSpPr/>
          <p:nvPr/>
        </p:nvGrpSpPr>
        <p:grpSpPr>
          <a:xfrm>
            <a:off x="4530294" y="2802489"/>
            <a:ext cx="3811199" cy="1551000"/>
            <a:chOff x="4530294" y="2802489"/>
            <a:chExt cx="3811199" cy="1551000"/>
          </a:xfrm>
        </p:grpSpPr>
        <p:cxnSp>
          <p:nvCxnSpPr>
            <p:cNvPr id="27" name="Connector: Elbow 26">
              <a:extLst>
                <a:ext uri="{FF2B5EF4-FFF2-40B4-BE49-F238E27FC236}">
                  <a16:creationId xmlns:a16="http://schemas.microsoft.com/office/drawing/2014/main" id="{3B3A0E7D-F001-48FF-8294-2CB759F5D45F}"/>
                </a:ext>
              </a:extLst>
            </p:cNvPr>
            <p:cNvCxnSpPr/>
            <p:nvPr/>
          </p:nvCxnSpPr>
          <p:spPr>
            <a:xfrm rot="10800000">
              <a:off x="4549698" y="2993569"/>
              <a:ext cx="2598234" cy="1359920"/>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41DE0BCD-A4B0-4977-B9E1-0D57D30CF823}"/>
                </a:ext>
              </a:extLst>
            </p:cNvPr>
            <p:cNvCxnSpPr/>
            <p:nvPr/>
          </p:nvCxnSpPr>
          <p:spPr>
            <a:xfrm rot="10800000">
              <a:off x="4530294" y="2802489"/>
              <a:ext cx="3811199" cy="1361102"/>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34C1ED0-5FB4-46D5-8E74-A0735F695018}"/>
              </a:ext>
            </a:extLst>
          </p:cNvPr>
          <p:cNvGrpSpPr/>
          <p:nvPr/>
        </p:nvGrpSpPr>
        <p:grpSpPr>
          <a:xfrm>
            <a:off x="7204099" y="2116597"/>
            <a:ext cx="2036946" cy="741510"/>
            <a:chOff x="7204099" y="2116597"/>
            <a:chExt cx="2036946" cy="741510"/>
          </a:xfrm>
        </p:grpSpPr>
        <p:cxnSp>
          <p:nvCxnSpPr>
            <p:cNvPr id="30" name="Connector: Elbow 29">
              <a:extLst>
                <a:ext uri="{FF2B5EF4-FFF2-40B4-BE49-F238E27FC236}">
                  <a16:creationId xmlns:a16="http://schemas.microsoft.com/office/drawing/2014/main" id="{AC986C2B-9D01-4C3E-A255-7684935D5725}"/>
                </a:ext>
              </a:extLst>
            </p:cNvPr>
            <p:cNvCxnSpPr/>
            <p:nvPr/>
          </p:nvCxnSpPr>
          <p:spPr>
            <a:xfrm>
              <a:off x="7204099" y="2116597"/>
              <a:ext cx="1930769" cy="741510"/>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E33816CC-4915-4EB1-ACF9-328693111979}"/>
                </a:ext>
              </a:extLst>
            </p:cNvPr>
            <p:cNvCxnSpPr/>
            <p:nvPr/>
          </p:nvCxnSpPr>
          <p:spPr>
            <a:xfrm>
              <a:off x="8678720" y="2218089"/>
              <a:ext cx="562325" cy="474152"/>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74E23309-16FC-4CB0-BD7A-286C0A21A075}"/>
              </a:ext>
            </a:extLst>
          </p:cNvPr>
          <p:cNvGrpSpPr/>
          <p:nvPr/>
        </p:nvGrpSpPr>
        <p:grpSpPr>
          <a:xfrm>
            <a:off x="4443478" y="3695901"/>
            <a:ext cx="4964585" cy="2370362"/>
            <a:chOff x="4443478" y="3695901"/>
            <a:chExt cx="4964585" cy="2370362"/>
          </a:xfrm>
        </p:grpSpPr>
        <p:cxnSp>
          <p:nvCxnSpPr>
            <p:cNvPr id="33" name="Connector: Elbow 32">
              <a:extLst>
                <a:ext uri="{FF2B5EF4-FFF2-40B4-BE49-F238E27FC236}">
                  <a16:creationId xmlns:a16="http://schemas.microsoft.com/office/drawing/2014/main" id="{3C5EC500-5DAB-4A55-B5D7-C3E2B7FFCF36}"/>
                </a:ext>
              </a:extLst>
            </p:cNvPr>
            <p:cNvCxnSpPr>
              <a:cxnSpLocks/>
              <a:stCxn id="11" idx="0"/>
              <a:endCxn id="5" idx="3"/>
            </p:cNvCxnSpPr>
            <p:nvPr/>
          </p:nvCxnSpPr>
          <p:spPr>
            <a:xfrm rot="16200000" flipV="1">
              <a:off x="4313298" y="3826081"/>
              <a:ext cx="2118364" cy="1858004"/>
            </a:xfrm>
            <a:prstGeom prst="bentConnector2">
              <a:avLst/>
            </a:prstGeom>
            <a:ln>
              <a:solidFill>
                <a:srgbClr val="FFC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AC2D41B3-DFB5-480A-979F-F8EA36A289F7}"/>
                </a:ext>
              </a:extLst>
            </p:cNvPr>
            <p:cNvCxnSpPr/>
            <p:nvPr/>
          </p:nvCxnSpPr>
          <p:spPr>
            <a:xfrm rot="10800000">
              <a:off x="4448192" y="4014439"/>
              <a:ext cx="4959871" cy="2051824"/>
            </a:xfrm>
            <a:prstGeom prst="bentConnector3">
              <a:avLst/>
            </a:prstGeom>
            <a:ln>
              <a:solidFill>
                <a:srgbClr val="FFC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B9AE0567-F247-45FA-956C-F06668698669}"/>
              </a:ext>
            </a:extLst>
          </p:cNvPr>
          <p:cNvGrpSpPr/>
          <p:nvPr/>
        </p:nvGrpSpPr>
        <p:grpSpPr>
          <a:xfrm>
            <a:off x="4448192" y="2510032"/>
            <a:ext cx="3956959" cy="2333691"/>
            <a:chOff x="4448192" y="2510032"/>
            <a:chExt cx="3956959" cy="2333691"/>
          </a:xfrm>
        </p:grpSpPr>
        <p:cxnSp>
          <p:nvCxnSpPr>
            <p:cNvPr id="36" name="Connector: Elbow 35">
              <a:extLst>
                <a:ext uri="{FF2B5EF4-FFF2-40B4-BE49-F238E27FC236}">
                  <a16:creationId xmlns:a16="http://schemas.microsoft.com/office/drawing/2014/main" id="{5905CAEC-B5C8-45D8-A646-8F0FCCB00498}"/>
                </a:ext>
              </a:extLst>
            </p:cNvPr>
            <p:cNvCxnSpPr>
              <a:cxnSpLocks/>
              <a:endCxn id="4" idx="3"/>
            </p:cNvCxnSpPr>
            <p:nvPr/>
          </p:nvCxnSpPr>
          <p:spPr>
            <a:xfrm rot="10800000" flipV="1">
              <a:off x="4448192" y="2510032"/>
              <a:ext cx="2820589" cy="1946270"/>
            </a:xfrm>
            <a:prstGeom prst="bentConnector3">
              <a:avLst/>
            </a:prstGeom>
            <a:ln>
              <a:solidFill>
                <a:srgbClr val="FFC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BDF670D8-7963-4529-ADE5-AD369E809092}"/>
                </a:ext>
              </a:extLst>
            </p:cNvPr>
            <p:cNvCxnSpPr>
              <a:cxnSpLocks/>
            </p:cNvCxnSpPr>
            <p:nvPr/>
          </p:nvCxnSpPr>
          <p:spPr>
            <a:xfrm rot="10800000" flipV="1">
              <a:off x="4481760" y="2607229"/>
              <a:ext cx="3923391" cy="2236494"/>
            </a:xfrm>
            <a:prstGeom prst="bentConnector3">
              <a:avLst>
                <a:gd name="adj1" fmla="val 50000"/>
              </a:avLst>
            </a:prstGeom>
            <a:ln>
              <a:solidFill>
                <a:srgbClr val="FFC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31EF4280-F59C-4B99-90EA-F6F33B4F0B61}"/>
              </a:ext>
            </a:extLst>
          </p:cNvPr>
          <p:cNvGrpSpPr/>
          <p:nvPr/>
        </p:nvGrpSpPr>
        <p:grpSpPr>
          <a:xfrm>
            <a:off x="6582212" y="3497262"/>
            <a:ext cx="3083885" cy="2515166"/>
            <a:chOff x="6582212" y="3497262"/>
            <a:chExt cx="3083885" cy="2515166"/>
          </a:xfrm>
        </p:grpSpPr>
        <p:cxnSp>
          <p:nvCxnSpPr>
            <p:cNvPr id="39" name="Connector: Elbow 38">
              <a:extLst>
                <a:ext uri="{FF2B5EF4-FFF2-40B4-BE49-F238E27FC236}">
                  <a16:creationId xmlns:a16="http://schemas.microsoft.com/office/drawing/2014/main" id="{703C848E-E3AB-4416-8F44-1E273EF33A9E}"/>
                </a:ext>
              </a:extLst>
            </p:cNvPr>
            <p:cNvCxnSpPr/>
            <p:nvPr/>
          </p:nvCxnSpPr>
          <p:spPr>
            <a:xfrm flipV="1">
              <a:off x="6582212" y="3497262"/>
              <a:ext cx="2658833" cy="2317003"/>
            </a:xfrm>
            <a:prstGeom prst="bentConnector3">
              <a:avLst/>
            </a:prstGeom>
            <a:ln>
              <a:solidFill>
                <a:srgbClr val="FFC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73CC081D-C9F5-48C4-AA81-4AEE1B6E8FE3}"/>
                </a:ext>
              </a:extLst>
            </p:cNvPr>
            <p:cNvCxnSpPr/>
            <p:nvPr/>
          </p:nvCxnSpPr>
          <p:spPr>
            <a:xfrm rot="5400000" flipH="1" flipV="1">
              <a:off x="8665479" y="5011811"/>
              <a:ext cx="1743201" cy="258034"/>
            </a:xfrm>
            <a:prstGeom prst="bentConnector3">
              <a:avLst>
                <a:gd name="adj1" fmla="val 49999"/>
              </a:avLst>
            </a:prstGeom>
            <a:ln>
              <a:solidFill>
                <a:srgbClr val="FFC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9501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ppt_x"/>
                                          </p:val>
                                        </p:tav>
                                        <p:tav tm="100000">
                                          <p:val>
                                            <p:strVal val="#ppt_x"/>
                                          </p:val>
                                        </p:tav>
                                      </p:tavLst>
                                    </p:anim>
                                    <p:anim calcmode="lin" valueType="num">
                                      <p:cBhvr additive="base">
                                        <p:cTn id="53" dur="500" fill="hold"/>
                                        <p:tgtEl>
                                          <p:spTgt spid="38"/>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ppt_x"/>
                                          </p:val>
                                        </p:tav>
                                        <p:tav tm="100000">
                                          <p:val>
                                            <p:strVal val="#ppt_x"/>
                                          </p:val>
                                        </p:tav>
                                      </p:tavLst>
                                    </p:anim>
                                    <p:anim calcmode="lin" valueType="num">
                                      <p:cBhvr additive="base">
                                        <p:cTn id="5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Custom use case – Isolating VNets</a:t>
            </a:r>
            <a:endParaRPr lang="en-US" dirty="0"/>
          </a:p>
        </p:txBody>
      </p:sp>
      <p:graphicFrame>
        <p:nvGraphicFramePr>
          <p:cNvPr id="4" name="Table 2">
            <a:extLst>
              <a:ext uri="{FF2B5EF4-FFF2-40B4-BE49-F238E27FC236}">
                <a16:creationId xmlns:a16="http://schemas.microsoft.com/office/drawing/2014/main" id="{1D71E575-9FE8-42D9-8337-698C2A5F9142}"/>
              </a:ext>
            </a:extLst>
          </p:cNvPr>
          <p:cNvGraphicFramePr>
            <a:graphicFrameLocks noGrp="1"/>
          </p:cNvGraphicFramePr>
          <p:nvPr/>
        </p:nvGraphicFramePr>
        <p:xfrm>
          <a:off x="613141" y="3914411"/>
          <a:ext cx="3835050" cy="1083782"/>
        </p:xfrm>
        <a:graphic>
          <a:graphicData uri="http://schemas.openxmlformats.org/drawingml/2006/table">
            <a:tbl>
              <a:tblPr firstRow="1" bandRow="1">
                <a:tableStyleId>{5C22544A-7EE6-4342-B048-85BDC9FD1C3A}</a:tableStyleId>
              </a:tblPr>
              <a:tblGrid>
                <a:gridCol w="1535949">
                  <a:extLst>
                    <a:ext uri="{9D8B030D-6E8A-4147-A177-3AD203B41FA5}">
                      <a16:colId xmlns:a16="http://schemas.microsoft.com/office/drawing/2014/main" val="1148060327"/>
                    </a:ext>
                  </a:extLst>
                </a:gridCol>
                <a:gridCol w="2299101">
                  <a:extLst>
                    <a:ext uri="{9D8B030D-6E8A-4147-A177-3AD203B41FA5}">
                      <a16:colId xmlns:a16="http://schemas.microsoft.com/office/drawing/2014/main" val="3990394409"/>
                    </a:ext>
                  </a:extLst>
                </a:gridCol>
              </a:tblGrid>
              <a:tr h="0">
                <a:tc gridSpan="2">
                  <a:txBody>
                    <a:bodyPr/>
                    <a:lstStyle/>
                    <a:p>
                      <a:endParaRPr lang="en-US" sz="1600" dirty="0">
                        <a:solidFill>
                          <a:schemeClr val="bg1"/>
                        </a:solidFill>
                      </a:endParaRPr>
                    </a:p>
                  </a:txBody>
                  <a:tcPr marL="93260" marR="93260" marT="46630" marB="46630">
                    <a:solidFill>
                      <a:schemeClr val="bg1"/>
                    </a:solidFill>
                  </a:tcPr>
                </a:tc>
                <a:tc hMerge="1">
                  <a:txBody>
                    <a:bodyPr/>
                    <a:lstStyle/>
                    <a:p>
                      <a:endParaRPr lang="en-US"/>
                    </a:p>
                  </a:txBody>
                  <a:tcPr/>
                </a:tc>
                <a:extLst>
                  <a:ext uri="{0D108BD9-81ED-4DB2-BD59-A6C34878D82A}">
                    <a16:rowId xmlns:a16="http://schemas.microsoft.com/office/drawing/2014/main" val="1705971304"/>
                  </a:ext>
                </a:extLst>
              </a:tr>
              <a:tr h="373341">
                <a:tc>
                  <a:txBody>
                    <a:bodyPr/>
                    <a:lstStyle/>
                    <a:p>
                      <a:r>
                        <a:rPr lang="en-US" sz="1600" dirty="0">
                          <a:solidFill>
                            <a:schemeClr val="bg1"/>
                          </a:solidFill>
                        </a:rPr>
                        <a:t>10.1.0.0/24</a:t>
                      </a:r>
                    </a:p>
                  </a:txBody>
                  <a:tcPr marL="93260" marR="93260" marT="46630" marB="46630"/>
                </a:tc>
                <a:tc>
                  <a:txBody>
                    <a:bodyPr/>
                    <a:lstStyle/>
                    <a:p>
                      <a:r>
                        <a:rPr lang="en-US" sz="1600" dirty="0">
                          <a:solidFill>
                            <a:schemeClr val="bg1"/>
                          </a:solidFill>
                        </a:rPr>
                        <a:t>VNet 1 Conn ID</a:t>
                      </a:r>
                    </a:p>
                  </a:txBody>
                  <a:tcPr marL="93260" marR="93260" marT="46630" marB="46630"/>
                </a:tc>
                <a:extLst>
                  <a:ext uri="{0D108BD9-81ED-4DB2-BD59-A6C34878D82A}">
                    <a16:rowId xmlns:a16="http://schemas.microsoft.com/office/drawing/2014/main" val="578154714"/>
                  </a:ext>
                </a:extLst>
              </a:tr>
              <a:tr h="373341">
                <a:tc>
                  <a:txBody>
                    <a:bodyPr/>
                    <a:lstStyle/>
                    <a:p>
                      <a:r>
                        <a:rPr lang="en-US" sz="1600" dirty="0">
                          <a:solidFill>
                            <a:schemeClr val="bg1"/>
                          </a:solidFill>
                        </a:rPr>
                        <a:t>10.2.0.0/24</a:t>
                      </a:r>
                    </a:p>
                  </a:txBody>
                  <a:tcPr marL="93260" marR="93260" marT="46630" marB="46630"/>
                </a:tc>
                <a:tc>
                  <a:txBody>
                    <a:bodyPr/>
                    <a:lstStyle/>
                    <a:p>
                      <a:r>
                        <a:rPr lang="en-US" sz="1600" dirty="0">
                          <a:solidFill>
                            <a:schemeClr val="bg1"/>
                          </a:solidFill>
                        </a:rPr>
                        <a:t>VNet 2 Conn ID</a:t>
                      </a:r>
                    </a:p>
                  </a:txBody>
                  <a:tcPr marL="93260" marR="93260" marT="46630" marB="46630"/>
                </a:tc>
                <a:extLst>
                  <a:ext uri="{0D108BD9-81ED-4DB2-BD59-A6C34878D82A}">
                    <a16:rowId xmlns:a16="http://schemas.microsoft.com/office/drawing/2014/main" val="3871834141"/>
                  </a:ext>
                </a:extLst>
              </a:tr>
            </a:tbl>
          </a:graphicData>
        </a:graphic>
      </p:graphicFrame>
      <p:graphicFrame>
        <p:nvGraphicFramePr>
          <p:cNvPr id="5" name="Table 2">
            <a:extLst>
              <a:ext uri="{FF2B5EF4-FFF2-40B4-BE49-F238E27FC236}">
                <a16:creationId xmlns:a16="http://schemas.microsoft.com/office/drawing/2014/main" id="{30862B98-4EF0-451F-8FA0-EB7893A0B35B}"/>
              </a:ext>
            </a:extLst>
          </p:cNvPr>
          <p:cNvGraphicFramePr>
            <a:graphicFrameLocks noGrp="1"/>
          </p:cNvGraphicFramePr>
          <p:nvPr/>
        </p:nvGraphicFramePr>
        <p:xfrm>
          <a:off x="613141" y="3154010"/>
          <a:ext cx="3835050" cy="1083782"/>
        </p:xfrm>
        <a:graphic>
          <a:graphicData uri="http://schemas.openxmlformats.org/drawingml/2006/table">
            <a:tbl>
              <a:tblPr firstRow="1" bandRow="1">
                <a:tableStyleId>{5C22544A-7EE6-4342-B048-85BDC9FD1C3A}</a:tableStyleId>
              </a:tblPr>
              <a:tblGrid>
                <a:gridCol w="1545264">
                  <a:extLst>
                    <a:ext uri="{9D8B030D-6E8A-4147-A177-3AD203B41FA5}">
                      <a16:colId xmlns:a16="http://schemas.microsoft.com/office/drawing/2014/main" val="1148060327"/>
                    </a:ext>
                  </a:extLst>
                </a:gridCol>
                <a:gridCol w="2289786">
                  <a:extLst>
                    <a:ext uri="{9D8B030D-6E8A-4147-A177-3AD203B41FA5}">
                      <a16:colId xmlns:a16="http://schemas.microsoft.com/office/drawing/2014/main" val="3990394409"/>
                    </a:ext>
                  </a:extLst>
                </a:gridCol>
              </a:tblGrid>
              <a:tr h="0">
                <a:tc>
                  <a:txBody>
                    <a:bodyPr/>
                    <a:lstStyle/>
                    <a:p>
                      <a:endParaRPr lang="en-US" sz="1600" dirty="0">
                        <a:solidFill>
                          <a:schemeClr val="bg1"/>
                        </a:solidFill>
                      </a:endParaRPr>
                    </a:p>
                  </a:txBody>
                  <a:tcPr marL="93260" marR="93260" marT="46630" marB="46630">
                    <a:solidFill>
                      <a:schemeClr val="bg1"/>
                    </a:solidFill>
                  </a:tcPr>
                </a:tc>
                <a:tc>
                  <a:txBody>
                    <a:bodyPr/>
                    <a:lstStyle/>
                    <a:p>
                      <a:endParaRPr lang="en-US" sz="16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373341">
                <a:tc>
                  <a:txBody>
                    <a:bodyPr/>
                    <a:lstStyle/>
                    <a:p>
                      <a:r>
                        <a:rPr lang="en-US" sz="1600" dirty="0"/>
                        <a:t>192.168.1.0/24 </a:t>
                      </a:r>
                      <a:endParaRPr lang="en-US" sz="1600" dirty="0">
                        <a:solidFill>
                          <a:schemeClr val="bg1"/>
                        </a:solidFill>
                      </a:endParaRPr>
                    </a:p>
                  </a:txBody>
                  <a:tcPr marL="93260" marR="93260" marT="46630" marB="46630"/>
                </a:tc>
                <a:tc>
                  <a:txBody>
                    <a:bodyPr/>
                    <a:lstStyle/>
                    <a:p>
                      <a:r>
                        <a:rPr lang="en-US" sz="16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373341">
                <a:tc>
                  <a:txBody>
                    <a:bodyPr/>
                    <a:lstStyle/>
                    <a:p>
                      <a:r>
                        <a:rPr lang="en-US" sz="1600" dirty="0"/>
                        <a:t>192.168.2.0/24 </a:t>
                      </a:r>
                      <a:endParaRPr lang="en-US" sz="16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600" dirty="0">
                          <a:solidFill>
                            <a:schemeClr val="bg1"/>
                          </a:solidFill>
                        </a:rPr>
                        <a:t>ER Conn ID</a:t>
                      </a:r>
                    </a:p>
                  </a:txBody>
                  <a:tcPr marL="93260" marR="93260" marT="46630" marB="46630"/>
                </a:tc>
                <a:extLst>
                  <a:ext uri="{0D108BD9-81ED-4DB2-BD59-A6C34878D82A}">
                    <a16:rowId xmlns:a16="http://schemas.microsoft.com/office/drawing/2014/main" val="2948242085"/>
                  </a:ext>
                </a:extLst>
              </a:tr>
            </a:tbl>
          </a:graphicData>
        </a:graphic>
      </p:graphicFrame>
      <p:graphicFrame>
        <p:nvGraphicFramePr>
          <p:cNvPr id="6" name="Table 2">
            <a:extLst>
              <a:ext uri="{FF2B5EF4-FFF2-40B4-BE49-F238E27FC236}">
                <a16:creationId xmlns:a16="http://schemas.microsoft.com/office/drawing/2014/main" id="{CA3239A9-8FCD-454E-BE6A-A9000AC7E1F9}"/>
              </a:ext>
            </a:extLst>
          </p:cNvPr>
          <p:cNvGraphicFramePr>
            <a:graphicFrameLocks noGrp="1"/>
          </p:cNvGraphicFramePr>
          <p:nvPr/>
        </p:nvGraphicFramePr>
        <p:xfrm>
          <a:off x="9241045" y="2972900"/>
          <a:ext cx="3108530" cy="1291381"/>
        </p:xfrm>
        <a:graphic>
          <a:graphicData uri="http://schemas.openxmlformats.org/drawingml/2006/table">
            <a:tbl>
              <a:tblPr firstRow="1" bandRow="1">
                <a:tableStyleId>{5C22544A-7EE6-4342-B048-85BDC9FD1C3A}</a:tableStyleId>
              </a:tblPr>
              <a:tblGrid>
                <a:gridCol w="1554265">
                  <a:extLst>
                    <a:ext uri="{9D8B030D-6E8A-4147-A177-3AD203B41FA5}">
                      <a16:colId xmlns:a16="http://schemas.microsoft.com/office/drawing/2014/main" val="1148060327"/>
                    </a:ext>
                  </a:extLst>
                </a:gridCol>
                <a:gridCol w="1554265">
                  <a:extLst>
                    <a:ext uri="{9D8B030D-6E8A-4147-A177-3AD203B41FA5}">
                      <a16:colId xmlns:a16="http://schemas.microsoft.com/office/drawing/2014/main" val="3990394409"/>
                    </a:ext>
                  </a:extLst>
                </a:gridCol>
              </a:tblGrid>
              <a:tr h="0">
                <a:tc gridSpan="2">
                  <a:txBody>
                    <a:bodyPr/>
                    <a:lstStyle/>
                    <a:p>
                      <a:endParaRPr lang="en-US" sz="1600" dirty="0">
                        <a:solidFill>
                          <a:schemeClr val="bg1"/>
                        </a:solidFill>
                      </a:endParaRPr>
                    </a:p>
                  </a:txBody>
                  <a:tcPr marL="93260" marR="93260" marT="46630" marB="46630">
                    <a:solidFill>
                      <a:schemeClr val="bg1"/>
                    </a:solidFill>
                  </a:tcPr>
                </a:tc>
                <a:tc hMerge="1">
                  <a:txBody>
                    <a:bodyPr/>
                    <a:lstStyle/>
                    <a:p>
                      <a:endParaRPr lang="en-US"/>
                    </a:p>
                  </a:txBody>
                  <a:tcPr/>
                </a:tc>
                <a:extLst>
                  <a:ext uri="{0D108BD9-81ED-4DB2-BD59-A6C34878D82A}">
                    <a16:rowId xmlns:a16="http://schemas.microsoft.com/office/drawing/2014/main" val="1705971304"/>
                  </a:ext>
                </a:extLst>
              </a:tr>
              <a:tr h="373341">
                <a:tc>
                  <a:txBody>
                    <a:bodyPr/>
                    <a:lstStyle/>
                    <a:p>
                      <a:r>
                        <a:rPr lang="en-US" sz="1600" dirty="0"/>
                        <a:t>192.168.1.0/24 </a:t>
                      </a:r>
                      <a:endParaRPr lang="en-US" sz="1600" dirty="0">
                        <a:solidFill>
                          <a:schemeClr val="bg1"/>
                        </a:solidFill>
                      </a:endParaRPr>
                    </a:p>
                  </a:txBody>
                  <a:tcPr marL="93260" marR="93260" marT="46630" marB="46630"/>
                </a:tc>
                <a:tc>
                  <a:txBody>
                    <a:bodyPr/>
                    <a:lstStyle/>
                    <a:p>
                      <a:r>
                        <a:rPr lang="en-US" sz="1600" dirty="0">
                          <a:solidFill>
                            <a:schemeClr val="bg1"/>
                          </a:solidFill>
                        </a:rPr>
                        <a:t>S2S VPN Conn ID</a:t>
                      </a:r>
                    </a:p>
                  </a:txBody>
                  <a:tcPr marL="93260" marR="93260" marT="46630" marB="46630"/>
                </a:tc>
                <a:extLst>
                  <a:ext uri="{0D108BD9-81ED-4DB2-BD59-A6C34878D82A}">
                    <a16:rowId xmlns:a16="http://schemas.microsoft.com/office/drawing/2014/main" val="578154714"/>
                  </a:ext>
                </a:extLst>
              </a:tr>
              <a:tr h="373341">
                <a:tc>
                  <a:txBody>
                    <a:bodyPr/>
                    <a:lstStyle/>
                    <a:p>
                      <a:r>
                        <a:rPr lang="en-US" sz="1600" dirty="0"/>
                        <a:t>192.168.2.0/24 </a:t>
                      </a:r>
                      <a:endParaRPr lang="en-US" sz="16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600" dirty="0">
                          <a:solidFill>
                            <a:schemeClr val="bg1"/>
                          </a:solidFill>
                        </a:rPr>
                        <a:t>ER Conn ID</a:t>
                      </a:r>
                    </a:p>
                  </a:txBody>
                  <a:tcPr marL="93260" marR="93260" marT="46630" marB="46630"/>
                </a:tc>
                <a:extLst>
                  <a:ext uri="{0D108BD9-81ED-4DB2-BD59-A6C34878D82A}">
                    <a16:rowId xmlns:a16="http://schemas.microsoft.com/office/drawing/2014/main" val="3871834141"/>
                  </a:ext>
                </a:extLst>
              </a:tr>
            </a:tbl>
          </a:graphicData>
        </a:graphic>
      </p:graphicFrame>
      <p:graphicFrame>
        <p:nvGraphicFramePr>
          <p:cNvPr id="7" name="Table 2">
            <a:extLst>
              <a:ext uri="{FF2B5EF4-FFF2-40B4-BE49-F238E27FC236}">
                <a16:creationId xmlns:a16="http://schemas.microsoft.com/office/drawing/2014/main" id="{19786CB4-8A0A-42EA-813A-CCD334F086B7}"/>
              </a:ext>
            </a:extLst>
          </p:cNvPr>
          <p:cNvGraphicFramePr>
            <a:graphicFrameLocks noGrp="1"/>
          </p:cNvGraphicFramePr>
          <p:nvPr>
            <p:extLst>
              <p:ext uri="{D42A27DB-BD31-4B8C-83A1-F6EECF244321}">
                <p14:modId xmlns:p14="http://schemas.microsoft.com/office/powerpoint/2010/main" val="4107825171"/>
              </p:ext>
            </p:extLst>
          </p:nvPr>
        </p:nvGraphicFramePr>
        <p:xfrm>
          <a:off x="610466" y="2739768"/>
          <a:ext cx="3835050" cy="746682"/>
        </p:xfrm>
        <a:graphic>
          <a:graphicData uri="http://schemas.openxmlformats.org/drawingml/2006/table">
            <a:tbl>
              <a:tblPr firstRow="1" bandRow="1">
                <a:tableStyleId>{5C22544A-7EE6-4342-B048-85BDC9FD1C3A}</a:tableStyleId>
              </a:tblPr>
              <a:tblGrid>
                <a:gridCol w="1545264">
                  <a:extLst>
                    <a:ext uri="{9D8B030D-6E8A-4147-A177-3AD203B41FA5}">
                      <a16:colId xmlns:a16="http://schemas.microsoft.com/office/drawing/2014/main" val="1148060327"/>
                    </a:ext>
                  </a:extLst>
                </a:gridCol>
                <a:gridCol w="2289786">
                  <a:extLst>
                    <a:ext uri="{9D8B030D-6E8A-4147-A177-3AD203B41FA5}">
                      <a16:colId xmlns:a16="http://schemas.microsoft.com/office/drawing/2014/main" val="3990394409"/>
                    </a:ext>
                  </a:extLst>
                </a:gridCol>
              </a:tblGrid>
              <a:tr h="373341">
                <a:tc gridSpan="2">
                  <a:txBody>
                    <a:bodyPr/>
                    <a:lstStyle/>
                    <a:p>
                      <a:r>
                        <a:rPr lang="en-US" sz="1600" dirty="0">
                          <a:solidFill>
                            <a:schemeClr val="bg1"/>
                          </a:solidFill>
                        </a:rPr>
                        <a:t>Default Route Table</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373341">
                <a:tc>
                  <a:txBody>
                    <a:bodyPr/>
                    <a:lstStyle/>
                    <a:p>
                      <a:r>
                        <a:rPr lang="en-US" sz="1600" dirty="0">
                          <a:solidFill>
                            <a:schemeClr val="bg1"/>
                          </a:solidFill>
                        </a:rPr>
                        <a:t>Route </a:t>
                      </a:r>
                    </a:p>
                  </a:txBody>
                  <a:tcPr marL="93260" marR="93260" marT="46630" marB="46630"/>
                </a:tc>
                <a:tc>
                  <a:txBody>
                    <a:bodyPr/>
                    <a:lstStyle/>
                    <a:p>
                      <a:r>
                        <a:rPr lang="en-US" sz="16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graphicFrame>
        <p:nvGraphicFramePr>
          <p:cNvPr id="8" name="Table 2">
            <a:extLst>
              <a:ext uri="{FF2B5EF4-FFF2-40B4-BE49-F238E27FC236}">
                <a16:creationId xmlns:a16="http://schemas.microsoft.com/office/drawing/2014/main" id="{260BCA23-B622-4DE2-81CE-C154AA3E7209}"/>
              </a:ext>
            </a:extLst>
          </p:cNvPr>
          <p:cNvGraphicFramePr>
            <a:graphicFrameLocks noGrp="1"/>
          </p:cNvGraphicFramePr>
          <p:nvPr/>
        </p:nvGraphicFramePr>
        <p:xfrm>
          <a:off x="9241045" y="2610264"/>
          <a:ext cx="3114468" cy="766611"/>
        </p:xfrm>
        <a:graphic>
          <a:graphicData uri="http://schemas.openxmlformats.org/drawingml/2006/table">
            <a:tbl>
              <a:tblPr firstRow="1" bandRow="1">
                <a:tableStyleId>{5C22544A-7EE6-4342-B048-85BDC9FD1C3A}</a:tableStyleId>
              </a:tblPr>
              <a:tblGrid>
                <a:gridCol w="1557234">
                  <a:extLst>
                    <a:ext uri="{9D8B030D-6E8A-4147-A177-3AD203B41FA5}">
                      <a16:colId xmlns:a16="http://schemas.microsoft.com/office/drawing/2014/main" val="1148060327"/>
                    </a:ext>
                  </a:extLst>
                </a:gridCol>
                <a:gridCol w="1557234">
                  <a:extLst>
                    <a:ext uri="{9D8B030D-6E8A-4147-A177-3AD203B41FA5}">
                      <a16:colId xmlns:a16="http://schemas.microsoft.com/office/drawing/2014/main" val="3990394409"/>
                    </a:ext>
                  </a:extLst>
                </a:gridCol>
              </a:tblGrid>
              <a:tr h="389410">
                <a:tc gridSpan="2">
                  <a:txBody>
                    <a:bodyPr/>
                    <a:lstStyle/>
                    <a:p>
                      <a:r>
                        <a:rPr lang="en-US" sz="1600" dirty="0">
                          <a:solidFill>
                            <a:schemeClr val="bg1"/>
                          </a:solidFill>
                        </a:rPr>
                        <a:t>Custom Route Table RT_VNET</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377201">
                <a:tc>
                  <a:txBody>
                    <a:bodyPr/>
                    <a:lstStyle/>
                    <a:p>
                      <a:r>
                        <a:rPr lang="en-US" sz="1600" dirty="0">
                          <a:solidFill>
                            <a:schemeClr val="bg1"/>
                          </a:solidFill>
                        </a:rPr>
                        <a:t>Route</a:t>
                      </a:r>
                    </a:p>
                  </a:txBody>
                  <a:tcPr marL="93260" marR="93260" marT="46630" marB="46630"/>
                </a:tc>
                <a:tc>
                  <a:txBody>
                    <a:bodyPr/>
                    <a:lstStyle/>
                    <a:p>
                      <a:r>
                        <a:rPr lang="en-US" sz="1600" dirty="0">
                          <a:solidFill>
                            <a:schemeClr val="bg1"/>
                          </a:solidFill>
                        </a:rPr>
                        <a:t>Next Hop</a:t>
                      </a:r>
                    </a:p>
                  </a:txBody>
                  <a:tcPr marL="93260" marR="93260" marT="46630" marB="46630"/>
                </a:tc>
                <a:extLst>
                  <a:ext uri="{0D108BD9-81ED-4DB2-BD59-A6C34878D82A}">
                    <a16:rowId xmlns:a16="http://schemas.microsoft.com/office/drawing/2014/main" val="578154714"/>
                  </a:ext>
                </a:extLst>
              </a:tr>
            </a:tbl>
          </a:graphicData>
        </a:graphic>
      </p:graphicFrame>
      <p:grpSp>
        <p:nvGrpSpPr>
          <p:cNvPr id="9" name="Group 8">
            <a:extLst>
              <a:ext uri="{FF2B5EF4-FFF2-40B4-BE49-F238E27FC236}">
                <a16:creationId xmlns:a16="http://schemas.microsoft.com/office/drawing/2014/main" id="{C19D944A-1417-484C-B2C2-3FA771EE4569}"/>
              </a:ext>
            </a:extLst>
          </p:cNvPr>
          <p:cNvGrpSpPr/>
          <p:nvPr/>
        </p:nvGrpSpPr>
        <p:grpSpPr>
          <a:xfrm>
            <a:off x="5118534" y="2830934"/>
            <a:ext cx="5567929" cy="4017659"/>
            <a:chOff x="6066384" y="2340285"/>
            <a:chExt cx="5567929" cy="4017659"/>
          </a:xfrm>
        </p:grpSpPr>
        <p:pic>
          <p:nvPicPr>
            <p:cNvPr id="10" name="Graphic 9">
              <a:extLst>
                <a:ext uri="{FF2B5EF4-FFF2-40B4-BE49-F238E27FC236}">
                  <a16:creationId xmlns:a16="http://schemas.microsoft.com/office/drawing/2014/main" id="{B4FD38E8-7934-4C5C-84E3-E07BEA795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0373" y="2340285"/>
              <a:ext cx="964148" cy="964148"/>
            </a:xfrm>
            <a:prstGeom prst="rect">
              <a:avLst/>
            </a:prstGeom>
          </p:spPr>
        </p:pic>
        <p:pic>
          <p:nvPicPr>
            <p:cNvPr id="11" name="Graphic 10">
              <a:extLst>
                <a:ext uri="{FF2B5EF4-FFF2-40B4-BE49-F238E27FC236}">
                  <a16:creationId xmlns:a16="http://schemas.microsoft.com/office/drawing/2014/main" id="{1202EC1F-F043-4A3E-A2DA-D9A387FA76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0187" y="5323616"/>
              <a:ext cx="678290" cy="720461"/>
            </a:xfrm>
            <a:prstGeom prst="rect">
              <a:avLst/>
            </a:prstGeom>
          </p:spPr>
        </p:pic>
        <p:pic>
          <p:nvPicPr>
            <p:cNvPr id="12" name="Graphic 11">
              <a:extLst>
                <a:ext uri="{FF2B5EF4-FFF2-40B4-BE49-F238E27FC236}">
                  <a16:creationId xmlns:a16="http://schemas.microsoft.com/office/drawing/2014/main" id="{AEC0C324-DD37-4230-A7B8-D8DDEEED04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1400" y="5422698"/>
              <a:ext cx="689025" cy="689025"/>
            </a:xfrm>
            <a:prstGeom prst="rect">
              <a:avLst/>
            </a:prstGeom>
          </p:spPr>
        </p:pic>
        <p:cxnSp>
          <p:nvCxnSpPr>
            <p:cNvPr id="13" name="Straight Connector 12">
              <a:extLst>
                <a:ext uri="{FF2B5EF4-FFF2-40B4-BE49-F238E27FC236}">
                  <a16:creationId xmlns:a16="http://schemas.microsoft.com/office/drawing/2014/main" id="{C3398CD4-9483-4323-9218-933A1D5E2795}"/>
                </a:ext>
              </a:extLst>
            </p:cNvPr>
            <p:cNvCxnSpPr>
              <a:cxnSpLocks/>
              <a:stCxn id="12" idx="0"/>
            </p:cNvCxnSpPr>
            <p:nvPr/>
          </p:nvCxnSpPr>
          <p:spPr>
            <a:xfrm flipH="1" flipV="1">
              <a:off x="9043639" y="3200400"/>
              <a:ext cx="1312274" cy="222229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C156E7-459A-4B10-8C28-9E84DAD97638}"/>
                </a:ext>
              </a:extLst>
            </p:cNvPr>
            <p:cNvSpPr txBox="1"/>
            <p:nvPr/>
          </p:nvSpPr>
          <p:spPr>
            <a:xfrm>
              <a:off x="6066384" y="6111723"/>
              <a:ext cx="1867776" cy="246221"/>
            </a:xfrm>
            <a:prstGeom prst="rect">
              <a:avLst/>
            </a:prstGeom>
            <a:noFill/>
          </p:spPr>
          <p:txBody>
            <a:bodyPr wrap="square" lIns="0" tIns="0" rIns="0" bIns="0" rtlCol="0">
              <a:spAutoFit/>
            </a:bodyPr>
            <a:lstStyle/>
            <a:p>
              <a:pPr defTabSz="932597"/>
              <a:r>
                <a:rPr lang="en-US" sz="1600" dirty="0">
                  <a:solidFill>
                    <a:srgbClr val="FFFFFF"/>
                  </a:solidFill>
                  <a:latin typeface="Segoe UI"/>
                </a:rPr>
                <a:t>192.168.1.0/24</a:t>
              </a:r>
            </a:p>
          </p:txBody>
        </p:sp>
        <p:sp>
          <p:nvSpPr>
            <p:cNvPr id="17" name="TextBox 16">
              <a:extLst>
                <a:ext uri="{FF2B5EF4-FFF2-40B4-BE49-F238E27FC236}">
                  <a16:creationId xmlns:a16="http://schemas.microsoft.com/office/drawing/2014/main" id="{EEA48E77-345A-401A-873F-17BDE4B32C74}"/>
                </a:ext>
              </a:extLst>
            </p:cNvPr>
            <p:cNvSpPr txBox="1"/>
            <p:nvPr/>
          </p:nvSpPr>
          <p:spPr>
            <a:xfrm>
              <a:off x="9766537" y="6089537"/>
              <a:ext cx="1867776" cy="246221"/>
            </a:xfrm>
            <a:prstGeom prst="rect">
              <a:avLst/>
            </a:prstGeom>
            <a:noFill/>
          </p:spPr>
          <p:txBody>
            <a:bodyPr wrap="square" lIns="0" tIns="0" rIns="0" bIns="0" rtlCol="0">
              <a:spAutoFit/>
            </a:bodyPr>
            <a:lstStyle/>
            <a:p>
              <a:pPr defTabSz="932597"/>
              <a:r>
                <a:rPr lang="en-US" sz="1600" dirty="0">
                  <a:solidFill>
                    <a:srgbClr val="FFFFFF"/>
                  </a:solidFill>
                  <a:latin typeface="Segoe UI"/>
                </a:rPr>
                <a:t>192.168.2.0/24</a:t>
              </a:r>
            </a:p>
          </p:txBody>
        </p:sp>
        <p:cxnSp>
          <p:nvCxnSpPr>
            <p:cNvPr id="18" name="Straight Connector 17">
              <a:extLst>
                <a:ext uri="{FF2B5EF4-FFF2-40B4-BE49-F238E27FC236}">
                  <a16:creationId xmlns:a16="http://schemas.microsoft.com/office/drawing/2014/main" id="{F2E07E93-ADE3-41FC-A62E-B8787B5AD2EC}"/>
                </a:ext>
              </a:extLst>
            </p:cNvPr>
            <p:cNvCxnSpPr>
              <a:cxnSpLocks/>
            </p:cNvCxnSpPr>
            <p:nvPr/>
          </p:nvCxnSpPr>
          <p:spPr>
            <a:xfrm flipV="1">
              <a:off x="7409710" y="3319616"/>
              <a:ext cx="1054240" cy="1848917"/>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9" name="cloud">
            <a:extLst>
              <a:ext uri="{FF2B5EF4-FFF2-40B4-BE49-F238E27FC236}">
                <a16:creationId xmlns:a16="http://schemas.microsoft.com/office/drawing/2014/main" id="{1BAAFF97-A6C3-4891-9617-C1F8EE5FD354}"/>
              </a:ext>
            </a:extLst>
          </p:cNvPr>
          <p:cNvSpPr>
            <a:spLocks noChangeAspect="1"/>
          </p:cNvSpPr>
          <p:nvPr/>
        </p:nvSpPr>
        <p:spPr bwMode="auto">
          <a:xfrm>
            <a:off x="6336630" y="1142789"/>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1600" dirty="0">
                <a:solidFill>
                  <a:srgbClr val="000000"/>
                </a:solidFill>
                <a:latin typeface="Segoe UI"/>
              </a:rPr>
              <a:t>VNet1</a:t>
            </a:r>
          </a:p>
        </p:txBody>
      </p:sp>
      <p:cxnSp>
        <p:nvCxnSpPr>
          <p:cNvPr id="21" name="Straight Connector 20">
            <a:extLst>
              <a:ext uri="{FF2B5EF4-FFF2-40B4-BE49-F238E27FC236}">
                <a16:creationId xmlns:a16="http://schemas.microsoft.com/office/drawing/2014/main" id="{EB468501-FC3B-4F4E-B578-B660410CA87F}"/>
              </a:ext>
            </a:extLst>
          </p:cNvPr>
          <p:cNvCxnSpPr>
            <a:cxnSpLocks/>
          </p:cNvCxnSpPr>
          <p:nvPr/>
        </p:nvCxnSpPr>
        <p:spPr>
          <a:xfrm flipH="1" flipV="1">
            <a:off x="6986310" y="1866001"/>
            <a:ext cx="564940" cy="96493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6DF6FE6-CA32-4BD9-9E0C-BBAF85CDD9CF}"/>
              </a:ext>
            </a:extLst>
          </p:cNvPr>
          <p:cNvCxnSpPr>
            <a:cxnSpLocks/>
          </p:cNvCxnSpPr>
          <p:nvPr/>
        </p:nvCxnSpPr>
        <p:spPr>
          <a:xfrm flipV="1">
            <a:off x="8170720" y="1815189"/>
            <a:ext cx="733098" cy="104291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3434744-714A-42FF-B2CA-BB2E6AA560F2}"/>
              </a:ext>
            </a:extLst>
          </p:cNvPr>
          <p:cNvSpPr txBox="1"/>
          <p:nvPr/>
        </p:nvSpPr>
        <p:spPr>
          <a:xfrm>
            <a:off x="5648324" y="1923309"/>
            <a:ext cx="1867776" cy="246221"/>
          </a:xfrm>
          <a:prstGeom prst="rect">
            <a:avLst/>
          </a:prstGeom>
          <a:noFill/>
        </p:spPr>
        <p:txBody>
          <a:bodyPr wrap="square" lIns="0" tIns="0" rIns="0" bIns="0" rtlCol="0">
            <a:spAutoFit/>
          </a:bodyPr>
          <a:lstStyle/>
          <a:p>
            <a:pPr defTabSz="932597"/>
            <a:r>
              <a:rPr lang="en-US" sz="1600" dirty="0">
                <a:solidFill>
                  <a:srgbClr val="FFFFFF"/>
                </a:solidFill>
                <a:latin typeface="Segoe UI"/>
              </a:rPr>
              <a:t>10.1.0.0/24</a:t>
            </a:r>
          </a:p>
        </p:txBody>
      </p:sp>
      <p:sp>
        <p:nvSpPr>
          <p:cNvPr id="24" name="TextBox 23">
            <a:extLst>
              <a:ext uri="{FF2B5EF4-FFF2-40B4-BE49-F238E27FC236}">
                <a16:creationId xmlns:a16="http://schemas.microsoft.com/office/drawing/2014/main" id="{33B3E46C-713D-4B1F-AA23-C198F5A2FAE7}"/>
              </a:ext>
            </a:extLst>
          </p:cNvPr>
          <p:cNvSpPr txBox="1"/>
          <p:nvPr/>
        </p:nvSpPr>
        <p:spPr>
          <a:xfrm>
            <a:off x="8887662" y="1920579"/>
            <a:ext cx="1867776" cy="246221"/>
          </a:xfrm>
          <a:prstGeom prst="rect">
            <a:avLst/>
          </a:prstGeom>
          <a:noFill/>
        </p:spPr>
        <p:txBody>
          <a:bodyPr wrap="square" lIns="0" tIns="0" rIns="0" bIns="0" rtlCol="0">
            <a:spAutoFit/>
          </a:bodyPr>
          <a:lstStyle/>
          <a:p>
            <a:pPr defTabSz="932597"/>
            <a:r>
              <a:rPr lang="en-US" sz="1600" dirty="0">
                <a:solidFill>
                  <a:srgbClr val="FFFFFF"/>
                </a:solidFill>
                <a:latin typeface="Segoe UI"/>
              </a:rPr>
              <a:t>10.2.0.0/24</a:t>
            </a:r>
          </a:p>
        </p:txBody>
      </p:sp>
      <p:sp>
        <p:nvSpPr>
          <p:cNvPr id="25" name="TextBox 24">
            <a:extLst>
              <a:ext uri="{FF2B5EF4-FFF2-40B4-BE49-F238E27FC236}">
                <a16:creationId xmlns:a16="http://schemas.microsoft.com/office/drawing/2014/main" id="{00095884-3F4A-43AE-92A6-E6DDF49ED533}"/>
              </a:ext>
            </a:extLst>
          </p:cNvPr>
          <p:cNvSpPr txBox="1"/>
          <p:nvPr/>
        </p:nvSpPr>
        <p:spPr>
          <a:xfrm>
            <a:off x="640854" y="1501044"/>
            <a:ext cx="3590694" cy="1231106"/>
          </a:xfrm>
          <a:prstGeom prst="rect">
            <a:avLst/>
          </a:prstGeom>
          <a:noFill/>
        </p:spPr>
        <p:txBody>
          <a:bodyPr wrap="square" lIns="0" tIns="0" rIns="0" bIns="0" rtlCol="0">
            <a:spAutoFit/>
          </a:bodyPr>
          <a:lstStyle/>
          <a:p>
            <a:pPr marL="342900" indent="-342900">
              <a:buFont typeface="Wingdings" pitchFamily="2" charset="2"/>
              <a:buChar char="§"/>
            </a:pPr>
            <a:r>
              <a:rPr lang="en-US" sz="2000" dirty="0"/>
              <a:t>Branches &lt;-&gt;Branches</a:t>
            </a:r>
          </a:p>
          <a:p>
            <a:pPr marL="342900" indent="-342900">
              <a:buFont typeface="Wingdings" pitchFamily="2" charset="2"/>
              <a:buChar char="§"/>
            </a:pPr>
            <a:r>
              <a:rPr lang="en-US" sz="2000" dirty="0"/>
              <a:t>Branches &lt;-&gt;VNet</a:t>
            </a:r>
          </a:p>
          <a:p>
            <a:pPr marL="342900" indent="-342900">
              <a:buFont typeface="Wingdings" pitchFamily="2" charset="2"/>
              <a:buChar char="§"/>
            </a:pPr>
            <a:r>
              <a:rPr lang="en-US" sz="2000" u="sng" dirty="0"/>
              <a:t>No </a:t>
            </a:r>
            <a:r>
              <a:rPr lang="en-US" sz="2000" dirty="0"/>
              <a:t>VNet &lt;-&gt;VNet</a:t>
            </a:r>
          </a:p>
          <a:p>
            <a:pPr>
              <a:buFont typeface="Wingdings" panose="05000000000000000000" pitchFamily="2" charset="2"/>
              <a:buChar char="ü"/>
            </a:pPr>
            <a:endParaRPr lang="en-US" sz="2000" dirty="0"/>
          </a:p>
        </p:txBody>
      </p:sp>
      <p:grpSp>
        <p:nvGrpSpPr>
          <p:cNvPr id="26" name="Group 25">
            <a:extLst>
              <a:ext uri="{FF2B5EF4-FFF2-40B4-BE49-F238E27FC236}">
                <a16:creationId xmlns:a16="http://schemas.microsoft.com/office/drawing/2014/main" id="{693FD8AB-5CCC-44E3-A991-73D070DC226B}"/>
              </a:ext>
            </a:extLst>
          </p:cNvPr>
          <p:cNvGrpSpPr/>
          <p:nvPr/>
        </p:nvGrpSpPr>
        <p:grpSpPr>
          <a:xfrm>
            <a:off x="4530294" y="2802489"/>
            <a:ext cx="3811199" cy="1551000"/>
            <a:chOff x="4530294" y="2802489"/>
            <a:chExt cx="3811199" cy="1551000"/>
          </a:xfrm>
        </p:grpSpPr>
        <p:cxnSp>
          <p:nvCxnSpPr>
            <p:cNvPr id="27" name="Connector: Elbow 26">
              <a:extLst>
                <a:ext uri="{FF2B5EF4-FFF2-40B4-BE49-F238E27FC236}">
                  <a16:creationId xmlns:a16="http://schemas.microsoft.com/office/drawing/2014/main" id="{412E66C0-AF87-45BA-A02C-8FFC86B28313}"/>
                </a:ext>
              </a:extLst>
            </p:cNvPr>
            <p:cNvCxnSpPr/>
            <p:nvPr/>
          </p:nvCxnSpPr>
          <p:spPr>
            <a:xfrm rot="10800000">
              <a:off x="4549698" y="2993569"/>
              <a:ext cx="2598234" cy="1359920"/>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9AFAB6B5-B36E-4A1B-ADB0-888C22116193}"/>
                </a:ext>
              </a:extLst>
            </p:cNvPr>
            <p:cNvCxnSpPr/>
            <p:nvPr/>
          </p:nvCxnSpPr>
          <p:spPr>
            <a:xfrm rot="10800000">
              <a:off x="4530294" y="2802489"/>
              <a:ext cx="3811199" cy="1361102"/>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9F37D863-9391-4837-970D-CFFB967DAA7B}"/>
              </a:ext>
            </a:extLst>
          </p:cNvPr>
          <p:cNvGrpSpPr/>
          <p:nvPr/>
        </p:nvGrpSpPr>
        <p:grpSpPr>
          <a:xfrm>
            <a:off x="7204099" y="2116597"/>
            <a:ext cx="2036946" cy="741510"/>
            <a:chOff x="7204099" y="2116597"/>
            <a:chExt cx="2036946" cy="741510"/>
          </a:xfrm>
        </p:grpSpPr>
        <p:cxnSp>
          <p:nvCxnSpPr>
            <p:cNvPr id="30" name="Connector: Elbow 29">
              <a:extLst>
                <a:ext uri="{FF2B5EF4-FFF2-40B4-BE49-F238E27FC236}">
                  <a16:creationId xmlns:a16="http://schemas.microsoft.com/office/drawing/2014/main" id="{C36470CE-D148-4E0C-9C7E-564B97B7014B}"/>
                </a:ext>
              </a:extLst>
            </p:cNvPr>
            <p:cNvCxnSpPr/>
            <p:nvPr/>
          </p:nvCxnSpPr>
          <p:spPr>
            <a:xfrm>
              <a:off x="7204099" y="2116597"/>
              <a:ext cx="1930769" cy="741510"/>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50DDB5F6-F47E-4DFA-8D70-8363F5D6C8CC}"/>
                </a:ext>
              </a:extLst>
            </p:cNvPr>
            <p:cNvCxnSpPr/>
            <p:nvPr/>
          </p:nvCxnSpPr>
          <p:spPr>
            <a:xfrm>
              <a:off x="8678720" y="2218089"/>
              <a:ext cx="562325" cy="474152"/>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
        <p:nvSpPr>
          <p:cNvPr id="20" name="cloud">
            <a:extLst>
              <a:ext uri="{FF2B5EF4-FFF2-40B4-BE49-F238E27FC236}">
                <a16:creationId xmlns:a16="http://schemas.microsoft.com/office/drawing/2014/main" id="{E5BDCF71-5E1F-419F-8BF1-02DE54CC4644}"/>
              </a:ext>
            </a:extLst>
          </p:cNvPr>
          <p:cNvSpPr>
            <a:spLocks noChangeAspect="1"/>
          </p:cNvSpPr>
          <p:nvPr/>
        </p:nvSpPr>
        <p:spPr bwMode="auto">
          <a:xfrm>
            <a:off x="8341492" y="1152780"/>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1600" dirty="0">
                <a:solidFill>
                  <a:srgbClr val="000000"/>
                </a:solidFill>
                <a:latin typeface="Segoe UI"/>
              </a:rPr>
              <a:t>VNet2</a:t>
            </a:r>
          </a:p>
        </p:txBody>
      </p:sp>
    </p:spTree>
    <p:extLst>
      <p:ext uri="{BB962C8B-B14F-4D97-AF65-F5344CB8AC3E}">
        <p14:creationId xmlns:p14="http://schemas.microsoft.com/office/powerpoint/2010/main" val="25342788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Custom use case – Route to shared services VNets</a:t>
            </a:r>
            <a:endParaRPr lang="en-US" dirty="0"/>
          </a:p>
        </p:txBody>
      </p:sp>
      <p:graphicFrame>
        <p:nvGraphicFramePr>
          <p:cNvPr id="4" name="Table 2">
            <a:extLst>
              <a:ext uri="{FF2B5EF4-FFF2-40B4-BE49-F238E27FC236}">
                <a16:creationId xmlns:a16="http://schemas.microsoft.com/office/drawing/2014/main" id="{1830A3B1-3C80-42F8-BD13-2ECD1371535B}"/>
              </a:ext>
            </a:extLst>
          </p:cNvPr>
          <p:cNvGraphicFramePr>
            <a:graphicFrameLocks noGrp="1"/>
          </p:cNvGraphicFramePr>
          <p:nvPr>
            <p:extLst>
              <p:ext uri="{D42A27DB-BD31-4B8C-83A1-F6EECF244321}">
                <p14:modId xmlns:p14="http://schemas.microsoft.com/office/powerpoint/2010/main" val="2009887292"/>
              </p:ext>
            </p:extLst>
          </p:nvPr>
        </p:nvGraphicFramePr>
        <p:xfrm>
          <a:off x="1657053" y="5827548"/>
          <a:ext cx="3835050" cy="1083782"/>
        </p:xfrm>
        <a:graphic>
          <a:graphicData uri="http://schemas.openxmlformats.org/drawingml/2006/table">
            <a:tbl>
              <a:tblPr firstRow="1" bandRow="1">
                <a:tableStyleId>{5C22544A-7EE6-4342-B048-85BDC9FD1C3A}</a:tableStyleId>
              </a:tblPr>
              <a:tblGrid>
                <a:gridCol w="1535949">
                  <a:extLst>
                    <a:ext uri="{9D8B030D-6E8A-4147-A177-3AD203B41FA5}">
                      <a16:colId xmlns:a16="http://schemas.microsoft.com/office/drawing/2014/main" val="1148060327"/>
                    </a:ext>
                  </a:extLst>
                </a:gridCol>
                <a:gridCol w="2299101">
                  <a:extLst>
                    <a:ext uri="{9D8B030D-6E8A-4147-A177-3AD203B41FA5}">
                      <a16:colId xmlns:a16="http://schemas.microsoft.com/office/drawing/2014/main" val="3990394409"/>
                    </a:ext>
                  </a:extLst>
                </a:gridCol>
              </a:tblGrid>
              <a:tr h="0">
                <a:tc gridSpan="2">
                  <a:txBody>
                    <a:bodyPr/>
                    <a:lstStyle/>
                    <a:p>
                      <a:endParaRPr lang="en-US" sz="1600" dirty="0">
                        <a:solidFill>
                          <a:schemeClr val="bg1"/>
                        </a:solidFill>
                      </a:endParaRPr>
                    </a:p>
                  </a:txBody>
                  <a:tcPr marL="93260" marR="93260" marT="46630" marB="46630">
                    <a:solidFill>
                      <a:schemeClr val="bg1"/>
                    </a:solidFill>
                  </a:tcPr>
                </a:tc>
                <a:tc hMerge="1">
                  <a:txBody>
                    <a:bodyPr/>
                    <a:lstStyle/>
                    <a:p>
                      <a:endParaRPr lang="en-US"/>
                    </a:p>
                  </a:txBody>
                  <a:tcPr/>
                </a:tc>
                <a:extLst>
                  <a:ext uri="{0D108BD9-81ED-4DB2-BD59-A6C34878D82A}">
                    <a16:rowId xmlns:a16="http://schemas.microsoft.com/office/drawing/2014/main" val="1705971304"/>
                  </a:ext>
                </a:extLst>
              </a:tr>
              <a:tr h="373341">
                <a:tc>
                  <a:txBody>
                    <a:bodyPr/>
                    <a:lstStyle/>
                    <a:p>
                      <a:r>
                        <a:rPr lang="en-US" sz="1600" dirty="0">
                          <a:solidFill>
                            <a:schemeClr val="bg1"/>
                          </a:solidFill>
                        </a:rPr>
                        <a:t>10.1.0.0/24</a:t>
                      </a:r>
                    </a:p>
                  </a:txBody>
                  <a:tcPr marL="93260" marR="93260" marT="46630" marB="46630"/>
                </a:tc>
                <a:tc>
                  <a:txBody>
                    <a:bodyPr/>
                    <a:lstStyle/>
                    <a:p>
                      <a:r>
                        <a:rPr lang="en-US" sz="1600" dirty="0">
                          <a:solidFill>
                            <a:schemeClr val="bg1"/>
                          </a:solidFill>
                        </a:rPr>
                        <a:t>VNet 1 Conn ID</a:t>
                      </a:r>
                    </a:p>
                  </a:txBody>
                  <a:tcPr marL="93260" marR="93260" marT="46630" marB="46630"/>
                </a:tc>
                <a:extLst>
                  <a:ext uri="{0D108BD9-81ED-4DB2-BD59-A6C34878D82A}">
                    <a16:rowId xmlns:a16="http://schemas.microsoft.com/office/drawing/2014/main" val="578154714"/>
                  </a:ext>
                </a:extLst>
              </a:tr>
              <a:tr h="373341">
                <a:tc>
                  <a:txBody>
                    <a:bodyPr/>
                    <a:lstStyle/>
                    <a:p>
                      <a:r>
                        <a:rPr lang="en-US" sz="1600" dirty="0">
                          <a:solidFill>
                            <a:schemeClr val="bg1"/>
                          </a:solidFill>
                        </a:rPr>
                        <a:t>10.2.0.0/24</a:t>
                      </a:r>
                    </a:p>
                  </a:txBody>
                  <a:tcPr marL="93260" marR="93260" marT="46630" marB="46630"/>
                </a:tc>
                <a:tc>
                  <a:txBody>
                    <a:bodyPr/>
                    <a:lstStyle/>
                    <a:p>
                      <a:r>
                        <a:rPr lang="en-US" sz="1600" dirty="0">
                          <a:solidFill>
                            <a:schemeClr val="bg1"/>
                          </a:solidFill>
                        </a:rPr>
                        <a:t>VNet 2 Conn ID</a:t>
                      </a:r>
                    </a:p>
                  </a:txBody>
                  <a:tcPr marL="93260" marR="93260" marT="46630" marB="46630"/>
                </a:tc>
                <a:extLst>
                  <a:ext uri="{0D108BD9-81ED-4DB2-BD59-A6C34878D82A}">
                    <a16:rowId xmlns:a16="http://schemas.microsoft.com/office/drawing/2014/main" val="3871834141"/>
                  </a:ext>
                </a:extLst>
              </a:tr>
            </a:tbl>
          </a:graphicData>
        </a:graphic>
      </p:graphicFrame>
      <p:graphicFrame>
        <p:nvGraphicFramePr>
          <p:cNvPr id="5" name="Table 2">
            <a:extLst>
              <a:ext uri="{FF2B5EF4-FFF2-40B4-BE49-F238E27FC236}">
                <a16:creationId xmlns:a16="http://schemas.microsoft.com/office/drawing/2014/main" id="{452EA980-6FB8-41B8-BEB5-C2EF05F65231}"/>
              </a:ext>
            </a:extLst>
          </p:cNvPr>
          <p:cNvGraphicFramePr>
            <a:graphicFrameLocks noGrp="1"/>
          </p:cNvGraphicFramePr>
          <p:nvPr>
            <p:extLst>
              <p:ext uri="{D42A27DB-BD31-4B8C-83A1-F6EECF244321}">
                <p14:modId xmlns:p14="http://schemas.microsoft.com/office/powerpoint/2010/main" val="1550017878"/>
              </p:ext>
            </p:extLst>
          </p:nvPr>
        </p:nvGraphicFramePr>
        <p:xfrm>
          <a:off x="1631629" y="2470328"/>
          <a:ext cx="3908624" cy="676015"/>
        </p:xfrm>
        <a:graphic>
          <a:graphicData uri="http://schemas.openxmlformats.org/drawingml/2006/table">
            <a:tbl>
              <a:tblPr firstRow="1" bandRow="1">
                <a:tableStyleId>{5C22544A-7EE6-4342-B048-85BDC9FD1C3A}</a:tableStyleId>
              </a:tblPr>
              <a:tblGrid>
                <a:gridCol w="1967311">
                  <a:extLst>
                    <a:ext uri="{9D8B030D-6E8A-4147-A177-3AD203B41FA5}">
                      <a16:colId xmlns:a16="http://schemas.microsoft.com/office/drawing/2014/main" val="1148060327"/>
                    </a:ext>
                  </a:extLst>
                </a:gridCol>
                <a:gridCol w="1941313">
                  <a:extLst>
                    <a:ext uri="{9D8B030D-6E8A-4147-A177-3AD203B41FA5}">
                      <a16:colId xmlns:a16="http://schemas.microsoft.com/office/drawing/2014/main" val="3990394409"/>
                    </a:ext>
                  </a:extLst>
                </a:gridCol>
              </a:tblGrid>
              <a:tr h="306015">
                <a:tc gridSpan="2">
                  <a:txBody>
                    <a:bodyPr/>
                    <a:lstStyle/>
                    <a:p>
                      <a:endParaRPr lang="en-US" sz="1600" dirty="0">
                        <a:solidFill>
                          <a:schemeClr val="bg1"/>
                        </a:solidFill>
                      </a:endParaRPr>
                    </a:p>
                  </a:txBody>
                  <a:tcPr marL="93260" marR="93260" marT="46630" marB="46630">
                    <a:solidFill>
                      <a:schemeClr val="bg1"/>
                    </a:solidFill>
                  </a:tcPr>
                </a:tc>
                <a:tc hMerge="1">
                  <a:txBody>
                    <a:bodyPr/>
                    <a:lstStyle/>
                    <a:p>
                      <a:endParaRPr lang="en-US"/>
                    </a:p>
                  </a:txBody>
                  <a:tcPr/>
                </a:tc>
                <a:extLst>
                  <a:ext uri="{0D108BD9-81ED-4DB2-BD59-A6C34878D82A}">
                    <a16:rowId xmlns:a16="http://schemas.microsoft.com/office/drawing/2014/main" val="1705971304"/>
                  </a:ext>
                </a:extLst>
              </a:tr>
              <a:tr h="338915">
                <a:tc>
                  <a:txBody>
                    <a:bodyPr/>
                    <a:lstStyle/>
                    <a:p>
                      <a:r>
                        <a:rPr lang="en-US" sz="1600" dirty="0">
                          <a:solidFill>
                            <a:schemeClr val="bg1"/>
                          </a:solidFill>
                        </a:rPr>
                        <a:t>10.3.0.0/24</a:t>
                      </a:r>
                    </a:p>
                  </a:txBody>
                  <a:tcPr marL="93260" marR="93260" marT="46630" marB="46630"/>
                </a:tc>
                <a:tc>
                  <a:txBody>
                    <a:bodyPr/>
                    <a:lstStyle/>
                    <a:p>
                      <a:r>
                        <a:rPr lang="en-US" sz="1600" dirty="0">
                          <a:solidFill>
                            <a:schemeClr val="bg1"/>
                          </a:solidFill>
                        </a:rPr>
                        <a:t>VNet 3 Conn ID</a:t>
                      </a:r>
                    </a:p>
                  </a:txBody>
                  <a:tcPr marL="93260" marR="93260" marT="46630" marB="46630"/>
                </a:tc>
                <a:extLst>
                  <a:ext uri="{0D108BD9-81ED-4DB2-BD59-A6C34878D82A}">
                    <a16:rowId xmlns:a16="http://schemas.microsoft.com/office/drawing/2014/main" val="578154714"/>
                  </a:ext>
                </a:extLst>
              </a:tr>
            </a:tbl>
          </a:graphicData>
        </a:graphic>
      </p:graphicFrame>
      <p:graphicFrame>
        <p:nvGraphicFramePr>
          <p:cNvPr id="6" name="Table 2">
            <a:extLst>
              <a:ext uri="{FF2B5EF4-FFF2-40B4-BE49-F238E27FC236}">
                <a16:creationId xmlns:a16="http://schemas.microsoft.com/office/drawing/2014/main" id="{606B5843-CD42-4E74-A4C6-CDE6D642C4C0}"/>
              </a:ext>
            </a:extLst>
          </p:cNvPr>
          <p:cNvGraphicFramePr>
            <a:graphicFrameLocks noGrp="1"/>
          </p:cNvGraphicFramePr>
          <p:nvPr>
            <p:extLst>
              <p:ext uri="{D42A27DB-BD31-4B8C-83A1-F6EECF244321}">
                <p14:modId xmlns:p14="http://schemas.microsoft.com/office/powerpoint/2010/main" val="2044496653"/>
              </p:ext>
            </p:extLst>
          </p:nvPr>
        </p:nvGraphicFramePr>
        <p:xfrm>
          <a:off x="1657053" y="5437018"/>
          <a:ext cx="3835050" cy="710441"/>
        </p:xfrm>
        <a:graphic>
          <a:graphicData uri="http://schemas.openxmlformats.org/drawingml/2006/table">
            <a:tbl>
              <a:tblPr firstRow="1" bandRow="1">
                <a:tableStyleId>{5C22544A-7EE6-4342-B048-85BDC9FD1C3A}</a:tableStyleId>
              </a:tblPr>
              <a:tblGrid>
                <a:gridCol w="1535949">
                  <a:extLst>
                    <a:ext uri="{9D8B030D-6E8A-4147-A177-3AD203B41FA5}">
                      <a16:colId xmlns:a16="http://schemas.microsoft.com/office/drawing/2014/main" val="1148060327"/>
                    </a:ext>
                  </a:extLst>
                </a:gridCol>
                <a:gridCol w="2299101">
                  <a:extLst>
                    <a:ext uri="{9D8B030D-6E8A-4147-A177-3AD203B41FA5}">
                      <a16:colId xmlns:a16="http://schemas.microsoft.com/office/drawing/2014/main" val="3990394409"/>
                    </a:ext>
                  </a:extLst>
                </a:gridCol>
              </a:tblGrid>
              <a:tr h="0">
                <a:tc gridSpan="2">
                  <a:txBody>
                    <a:bodyPr/>
                    <a:lstStyle/>
                    <a:p>
                      <a:endParaRPr lang="en-US" sz="1600" dirty="0">
                        <a:solidFill>
                          <a:schemeClr val="bg1"/>
                        </a:solidFill>
                      </a:endParaRPr>
                    </a:p>
                  </a:txBody>
                  <a:tcPr marL="93260" marR="93260" marT="46630" marB="46630">
                    <a:solidFill>
                      <a:schemeClr val="bg1"/>
                    </a:solidFill>
                  </a:tcPr>
                </a:tc>
                <a:tc hMerge="1">
                  <a:txBody>
                    <a:bodyPr/>
                    <a:lstStyle/>
                    <a:p>
                      <a:endParaRPr lang="en-US"/>
                    </a:p>
                  </a:txBody>
                  <a:tcPr/>
                </a:tc>
                <a:extLst>
                  <a:ext uri="{0D108BD9-81ED-4DB2-BD59-A6C34878D82A}">
                    <a16:rowId xmlns:a16="http://schemas.microsoft.com/office/drawing/2014/main" val="1705971304"/>
                  </a:ext>
                </a:extLst>
              </a:tr>
              <a:tr h="373341">
                <a:tc>
                  <a:txBody>
                    <a:bodyPr/>
                    <a:lstStyle/>
                    <a:p>
                      <a:r>
                        <a:rPr lang="en-US" sz="1600" dirty="0">
                          <a:solidFill>
                            <a:schemeClr val="bg1"/>
                          </a:solidFill>
                        </a:rPr>
                        <a:t>10.3.0.0/24</a:t>
                      </a:r>
                    </a:p>
                  </a:txBody>
                  <a:tcPr marL="93260" marR="93260" marT="46630" marB="46630"/>
                </a:tc>
                <a:tc>
                  <a:txBody>
                    <a:bodyPr/>
                    <a:lstStyle/>
                    <a:p>
                      <a:r>
                        <a:rPr lang="en-US" sz="1600" dirty="0">
                          <a:solidFill>
                            <a:schemeClr val="bg1"/>
                          </a:solidFill>
                        </a:rPr>
                        <a:t>VNet 3 Conn ID</a:t>
                      </a:r>
                    </a:p>
                  </a:txBody>
                  <a:tcPr marL="93260" marR="93260" marT="46630" marB="46630"/>
                </a:tc>
                <a:extLst>
                  <a:ext uri="{0D108BD9-81ED-4DB2-BD59-A6C34878D82A}">
                    <a16:rowId xmlns:a16="http://schemas.microsoft.com/office/drawing/2014/main" val="578154714"/>
                  </a:ext>
                </a:extLst>
              </a:tr>
            </a:tbl>
          </a:graphicData>
        </a:graphic>
      </p:graphicFrame>
      <p:graphicFrame>
        <p:nvGraphicFramePr>
          <p:cNvPr id="7" name="Table 2">
            <a:extLst>
              <a:ext uri="{FF2B5EF4-FFF2-40B4-BE49-F238E27FC236}">
                <a16:creationId xmlns:a16="http://schemas.microsoft.com/office/drawing/2014/main" id="{14E0E744-FDF0-4C8C-8271-5EDCB49F6061}"/>
              </a:ext>
            </a:extLst>
          </p:cNvPr>
          <p:cNvGraphicFramePr>
            <a:graphicFrameLocks noGrp="1"/>
          </p:cNvGraphicFramePr>
          <p:nvPr>
            <p:extLst>
              <p:ext uri="{D42A27DB-BD31-4B8C-83A1-F6EECF244321}">
                <p14:modId xmlns:p14="http://schemas.microsoft.com/office/powerpoint/2010/main" val="3640273779"/>
              </p:ext>
            </p:extLst>
          </p:nvPr>
        </p:nvGraphicFramePr>
        <p:xfrm>
          <a:off x="1657053" y="4676617"/>
          <a:ext cx="3835050" cy="1083782"/>
        </p:xfrm>
        <a:graphic>
          <a:graphicData uri="http://schemas.openxmlformats.org/drawingml/2006/table">
            <a:tbl>
              <a:tblPr firstRow="1" bandRow="1">
                <a:tableStyleId>{5C22544A-7EE6-4342-B048-85BDC9FD1C3A}</a:tableStyleId>
              </a:tblPr>
              <a:tblGrid>
                <a:gridCol w="1545264">
                  <a:extLst>
                    <a:ext uri="{9D8B030D-6E8A-4147-A177-3AD203B41FA5}">
                      <a16:colId xmlns:a16="http://schemas.microsoft.com/office/drawing/2014/main" val="1148060327"/>
                    </a:ext>
                  </a:extLst>
                </a:gridCol>
                <a:gridCol w="2289786">
                  <a:extLst>
                    <a:ext uri="{9D8B030D-6E8A-4147-A177-3AD203B41FA5}">
                      <a16:colId xmlns:a16="http://schemas.microsoft.com/office/drawing/2014/main" val="3990394409"/>
                    </a:ext>
                  </a:extLst>
                </a:gridCol>
              </a:tblGrid>
              <a:tr h="0">
                <a:tc>
                  <a:txBody>
                    <a:bodyPr/>
                    <a:lstStyle/>
                    <a:p>
                      <a:endParaRPr lang="en-US" sz="1600" dirty="0">
                        <a:solidFill>
                          <a:schemeClr val="bg1"/>
                        </a:solidFill>
                      </a:endParaRPr>
                    </a:p>
                  </a:txBody>
                  <a:tcPr marL="93260" marR="93260" marT="46630" marB="46630">
                    <a:solidFill>
                      <a:schemeClr val="bg1"/>
                    </a:solidFill>
                  </a:tcPr>
                </a:tc>
                <a:tc>
                  <a:txBody>
                    <a:bodyPr/>
                    <a:lstStyle/>
                    <a:p>
                      <a:endParaRPr lang="en-US" sz="16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373341">
                <a:tc>
                  <a:txBody>
                    <a:bodyPr/>
                    <a:lstStyle/>
                    <a:p>
                      <a:r>
                        <a:rPr lang="en-US" sz="1600" dirty="0"/>
                        <a:t>192.168.1.0/24 </a:t>
                      </a:r>
                      <a:endParaRPr lang="en-US" sz="1600" dirty="0">
                        <a:solidFill>
                          <a:schemeClr val="bg1"/>
                        </a:solidFill>
                      </a:endParaRPr>
                    </a:p>
                  </a:txBody>
                  <a:tcPr marL="93260" marR="93260" marT="46630" marB="46630"/>
                </a:tc>
                <a:tc>
                  <a:txBody>
                    <a:bodyPr/>
                    <a:lstStyle/>
                    <a:p>
                      <a:r>
                        <a:rPr lang="en-US" sz="16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373341">
                <a:tc>
                  <a:txBody>
                    <a:bodyPr/>
                    <a:lstStyle/>
                    <a:p>
                      <a:r>
                        <a:rPr lang="en-US" sz="1600" dirty="0"/>
                        <a:t>192.168.2.0/24 </a:t>
                      </a:r>
                      <a:endParaRPr lang="en-US" sz="16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600" dirty="0">
                          <a:solidFill>
                            <a:schemeClr val="bg1"/>
                          </a:solidFill>
                        </a:rPr>
                        <a:t>ER Conn ID</a:t>
                      </a:r>
                    </a:p>
                  </a:txBody>
                  <a:tcPr marL="93260" marR="93260" marT="46630" marB="46630"/>
                </a:tc>
                <a:extLst>
                  <a:ext uri="{0D108BD9-81ED-4DB2-BD59-A6C34878D82A}">
                    <a16:rowId xmlns:a16="http://schemas.microsoft.com/office/drawing/2014/main" val="2948242085"/>
                  </a:ext>
                </a:extLst>
              </a:tr>
            </a:tbl>
          </a:graphicData>
        </a:graphic>
      </p:graphicFrame>
      <p:graphicFrame>
        <p:nvGraphicFramePr>
          <p:cNvPr id="8" name="Table 2">
            <a:extLst>
              <a:ext uri="{FF2B5EF4-FFF2-40B4-BE49-F238E27FC236}">
                <a16:creationId xmlns:a16="http://schemas.microsoft.com/office/drawing/2014/main" id="{81770574-673E-47D1-961A-417063E3AC12}"/>
              </a:ext>
            </a:extLst>
          </p:cNvPr>
          <p:cNvGraphicFramePr>
            <a:graphicFrameLocks noGrp="1"/>
          </p:cNvGraphicFramePr>
          <p:nvPr>
            <p:extLst>
              <p:ext uri="{D42A27DB-BD31-4B8C-83A1-F6EECF244321}">
                <p14:modId xmlns:p14="http://schemas.microsoft.com/office/powerpoint/2010/main" val="2920990574"/>
              </p:ext>
            </p:extLst>
          </p:nvPr>
        </p:nvGraphicFramePr>
        <p:xfrm>
          <a:off x="1636079" y="1566529"/>
          <a:ext cx="3892572" cy="1266575"/>
        </p:xfrm>
        <a:graphic>
          <a:graphicData uri="http://schemas.openxmlformats.org/drawingml/2006/table">
            <a:tbl>
              <a:tblPr firstRow="1" bandRow="1">
                <a:tableStyleId>{5C22544A-7EE6-4342-B048-85BDC9FD1C3A}</a:tableStyleId>
              </a:tblPr>
              <a:tblGrid>
                <a:gridCol w="1946286">
                  <a:extLst>
                    <a:ext uri="{9D8B030D-6E8A-4147-A177-3AD203B41FA5}">
                      <a16:colId xmlns:a16="http://schemas.microsoft.com/office/drawing/2014/main" val="1148060327"/>
                    </a:ext>
                  </a:extLst>
                </a:gridCol>
                <a:gridCol w="1946286">
                  <a:extLst>
                    <a:ext uri="{9D8B030D-6E8A-4147-A177-3AD203B41FA5}">
                      <a16:colId xmlns:a16="http://schemas.microsoft.com/office/drawing/2014/main" val="3990394409"/>
                    </a:ext>
                  </a:extLst>
                </a:gridCol>
              </a:tblGrid>
              <a:tr h="328337">
                <a:tc gridSpan="2">
                  <a:txBody>
                    <a:bodyPr/>
                    <a:lstStyle/>
                    <a:p>
                      <a:endParaRPr lang="en-US" sz="1600" dirty="0">
                        <a:solidFill>
                          <a:schemeClr val="bg1"/>
                        </a:solidFill>
                      </a:endParaRPr>
                    </a:p>
                  </a:txBody>
                  <a:tcPr marL="93260" marR="93260" marT="46630" marB="46630">
                    <a:solidFill>
                      <a:schemeClr val="bg1"/>
                    </a:solidFill>
                  </a:tcPr>
                </a:tc>
                <a:tc hMerge="1">
                  <a:txBody>
                    <a:bodyPr/>
                    <a:lstStyle/>
                    <a:p>
                      <a:endParaRPr lang="en-US"/>
                    </a:p>
                  </a:txBody>
                  <a:tcPr/>
                </a:tc>
                <a:extLst>
                  <a:ext uri="{0D108BD9-81ED-4DB2-BD59-A6C34878D82A}">
                    <a16:rowId xmlns:a16="http://schemas.microsoft.com/office/drawing/2014/main" val="1705971304"/>
                  </a:ext>
                </a:extLst>
              </a:tr>
              <a:tr h="565839">
                <a:tc>
                  <a:txBody>
                    <a:bodyPr/>
                    <a:lstStyle/>
                    <a:p>
                      <a:r>
                        <a:rPr lang="en-US" sz="1600" dirty="0"/>
                        <a:t>192.168.1.0/24 </a:t>
                      </a:r>
                      <a:endParaRPr lang="en-US" sz="1600" dirty="0">
                        <a:solidFill>
                          <a:schemeClr val="bg1"/>
                        </a:solidFill>
                      </a:endParaRPr>
                    </a:p>
                  </a:txBody>
                  <a:tcPr marL="93260" marR="93260" marT="46630" marB="46630"/>
                </a:tc>
                <a:tc>
                  <a:txBody>
                    <a:bodyPr/>
                    <a:lstStyle/>
                    <a:p>
                      <a:r>
                        <a:rPr lang="en-US" sz="1600" dirty="0">
                          <a:solidFill>
                            <a:schemeClr val="bg1"/>
                          </a:solidFill>
                        </a:rPr>
                        <a:t>S2S VPN Conn ID</a:t>
                      </a:r>
                    </a:p>
                  </a:txBody>
                  <a:tcPr marL="93260" marR="93260" marT="46630" marB="46630"/>
                </a:tc>
                <a:extLst>
                  <a:ext uri="{0D108BD9-81ED-4DB2-BD59-A6C34878D82A}">
                    <a16:rowId xmlns:a16="http://schemas.microsoft.com/office/drawing/2014/main" val="578154714"/>
                  </a:ext>
                </a:extLst>
              </a:tr>
              <a:tr h="363636">
                <a:tc>
                  <a:txBody>
                    <a:bodyPr/>
                    <a:lstStyle/>
                    <a:p>
                      <a:r>
                        <a:rPr lang="en-US" sz="1600" dirty="0"/>
                        <a:t>192.168.2.0/24 </a:t>
                      </a:r>
                      <a:endParaRPr lang="en-US" sz="16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1600" dirty="0">
                          <a:solidFill>
                            <a:schemeClr val="bg1"/>
                          </a:solidFill>
                        </a:rPr>
                        <a:t>ER Conn ID</a:t>
                      </a:r>
                    </a:p>
                  </a:txBody>
                  <a:tcPr marL="93260" marR="93260" marT="46630" marB="46630"/>
                </a:tc>
                <a:extLst>
                  <a:ext uri="{0D108BD9-81ED-4DB2-BD59-A6C34878D82A}">
                    <a16:rowId xmlns:a16="http://schemas.microsoft.com/office/drawing/2014/main" val="3871834141"/>
                  </a:ext>
                </a:extLst>
              </a:tr>
            </a:tbl>
          </a:graphicData>
        </a:graphic>
      </p:graphicFrame>
      <p:graphicFrame>
        <p:nvGraphicFramePr>
          <p:cNvPr id="9" name="Table 2">
            <a:extLst>
              <a:ext uri="{FF2B5EF4-FFF2-40B4-BE49-F238E27FC236}">
                <a16:creationId xmlns:a16="http://schemas.microsoft.com/office/drawing/2014/main" id="{E360EB99-24FD-4FF1-94D6-27134EB75612}"/>
              </a:ext>
            </a:extLst>
          </p:cNvPr>
          <p:cNvGraphicFramePr>
            <a:graphicFrameLocks noGrp="1"/>
          </p:cNvGraphicFramePr>
          <p:nvPr>
            <p:extLst>
              <p:ext uri="{D42A27DB-BD31-4B8C-83A1-F6EECF244321}">
                <p14:modId xmlns:p14="http://schemas.microsoft.com/office/powerpoint/2010/main" val="3551527331"/>
              </p:ext>
            </p:extLst>
          </p:nvPr>
        </p:nvGraphicFramePr>
        <p:xfrm>
          <a:off x="1649665" y="4262375"/>
          <a:ext cx="3835050" cy="746682"/>
        </p:xfrm>
        <a:graphic>
          <a:graphicData uri="http://schemas.openxmlformats.org/drawingml/2006/table">
            <a:tbl>
              <a:tblPr firstRow="1" bandRow="1">
                <a:tableStyleId>{5C22544A-7EE6-4342-B048-85BDC9FD1C3A}</a:tableStyleId>
              </a:tblPr>
              <a:tblGrid>
                <a:gridCol w="1545264">
                  <a:extLst>
                    <a:ext uri="{9D8B030D-6E8A-4147-A177-3AD203B41FA5}">
                      <a16:colId xmlns:a16="http://schemas.microsoft.com/office/drawing/2014/main" val="1148060327"/>
                    </a:ext>
                  </a:extLst>
                </a:gridCol>
                <a:gridCol w="2289786">
                  <a:extLst>
                    <a:ext uri="{9D8B030D-6E8A-4147-A177-3AD203B41FA5}">
                      <a16:colId xmlns:a16="http://schemas.microsoft.com/office/drawing/2014/main" val="3990394409"/>
                    </a:ext>
                  </a:extLst>
                </a:gridCol>
              </a:tblGrid>
              <a:tr h="373341">
                <a:tc gridSpan="2">
                  <a:txBody>
                    <a:bodyPr/>
                    <a:lstStyle/>
                    <a:p>
                      <a:r>
                        <a:rPr lang="en-US" sz="1600" dirty="0">
                          <a:solidFill>
                            <a:schemeClr val="bg1"/>
                          </a:solidFill>
                        </a:rPr>
                        <a:t>Default Route Table</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373341">
                <a:tc>
                  <a:txBody>
                    <a:bodyPr/>
                    <a:lstStyle/>
                    <a:p>
                      <a:r>
                        <a:rPr lang="en-US" sz="1600" dirty="0">
                          <a:solidFill>
                            <a:schemeClr val="bg1"/>
                          </a:solidFill>
                        </a:rPr>
                        <a:t>Route </a:t>
                      </a:r>
                    </a:p>
                  </a:txBody>
                  <a:tcPr marL="93260" marR="93260" marT="46630" marB="46630"/>
                </a:tc>
                <a:tc>
                  <a:txBody>
                    <a:bodyPr/>
                    <a:lstStyle/>
                    <a:p>
                      <a:r>
                        <a:rPr lang="en-US" sz="16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graphicFrame>
        <p:nvGraphicFramePr>
          <p:cNvPr id="10" name="Table 2">
            <a:extLst>
              <a:ext uri="{FF2B5EF4-FFF2-40B4-BE49-F238E27FC236}">
                <a16:creationId xmlns:a16="http://schemas.microsoft.com/office/drawing/2014/main" id="{9CA3763F-C562-49FC-B1E6-EB0B229D6004}"/>
              </a:ext>
            </a:extLst>
          </p:cNvPr>
          <p:cNvGraphicFramePr>
            <a:graphicFrameLocks noGrp="1"/>
          </p:cNvGraphicFramePr>
          <p:nvPr>
            <p:extLst>
              <p:ext uri="{D42A27DB-BD31-4B8C-83A1-F6EECF244321}">
                <p14:modId xmlns:p14="http://schemas.microsoft.com/office/powerpoint/2010/main" val="2334644334"/>
              </p:ext>
            </p:extLst>
          </p:nvPr>
        </p:nvGraphicFramePr>
        <p:xfrm>
          <a:off x="1639142" y="1158159"/>
          <a:ext cx="3885786" cy="746683"/>
        </p:xfrm>
        <a:graphic>
          <a:graphicData uri="http://schemas.openxmlformats.org/drawingml/2006/table">
            <a:tbl>
              <a:tblPr firstRow="1" bandRow="1">
                <a:tableStyleId>{5C22544A-7EE6-4342-B048-85BDC9FD1C3A}</a:tableStyleId>
              </a:tblPr>
              <a:tblGrid>
                <a:gridCol w="1942893">
                  <a:extLst>
                    <a:ext uri="{9D8B030D-6E8A-4147-A177-3AD203B41FA5}">
                      <a16:colId xmlns:a16="http://schemas.microsoft.com/office/drawing/2014/main" val="1148060327"/>
                    </a:ext>
                  </a:extLst>
                </a:gridCol>
                <a:gridCol w="1942893">
                  <a:extLst>
                    <a:ext uri="{9D8B030D-6E8A-4147-A177-3AD203B41FA5}">
                      <a16:colId xmlns:a16="http://schemas.microsoft.com/office/drawing/2014/main" val="3990394409"/>
                    </a:ext>
                  </a:extLst>
                </a:gridCol>
              </a:tblGrid>
              <a:tr h="379287">
                <a:tc gridSpan="2">
                  <a:txBody>
                    <a:bodyPr/>
                    <a:lstStyle/>
                    <a:p>
                      <a:r>
                        <a:rPr lang="en-US" sz="1600" dirty="0">
                          <a:solidFill>
                            <a:schemeClr val="bg1"/>
                          </a:solidFill>
                        </a:rPr>
                        <a:t>Custom Route Table RT_VNET</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367396">
                <a:tc>
                  <a:txBody>
                    <a:bodyPr/>
                    <a:lstStyle/>
                    <a:p>
                      <a:r>
                        <a:rPr lang="en-US" sz="1600" dirty="0">
                          <a:solidFill>
                            <a:schemeClr val="bg1"/>
                          </a:solidFill>
                        </a:rPr>
                        <a:t>Route</a:t>
                      </a:r>
                    </a:p>
                  </a:txBody>
                  <a:tcPr marL="93260" marR="93260" marT="46630" marB="46630"/>
                </a:tc>
                <a:tc>
                  <a:txBody>
                    <a:bodyPr/>
                    <a:lstStyle/>
                    <a:p>
                      <a:r>
                        <a:rPr lang="en-US" sz="1600" dirty="0">
                          <a:solidFill>
                            <a:schemeClr val="bg1"/>
                          </a:solidFill>
                        </a:rPr>
                        <a:t>Next Hop</a:t>
                      </a:r>
                    </a:p>
                  </a:txBody>
                  <a:tcPr marL="93260" marR="93260" marT="46630" marB="46630"/>
                </a:tc>
                <a:extLst>
                  <a:ext uri="{0D108BD9-81ED-4DB2-BD59-A6C34878D82A}">
                    <a16:rowId xmlns:a16="http://schemas.microsoft.com/office/drawing/2014/main" val="578154714"/>
                  </a:ext>
                </a:extLst>
              </a:tr>
            </a:tbl>
          </a:graphicData>
        </a:graphic>
      </p:graphicFrame>
      <p:grpSp>
        <p:nvGrpSpPr>
          <p:cNvPr id="11" name="Group 10">
            <a:extLst>
              <a:ext uri="{FF2B5EF4-FFF2-40B4-BE49-F238E27FC236}">
                <a16:creationId xmlns:a16="http://schemas.microsoft.com/office/drawing/2014/main" id="{76C12A87-4613-4A28-8CE1-A3CCF6195C45}"/>
              </a:ext>
            </a:extLst>
          </p:cNvPr>
          <p:cNvGrpSpPr/>
          <p:nvPr/>
        </p:nvGrpSpPr>
        <p:grpSpPr>
          <a:xfrm>
            <a:off x="5593507" y="2830934"/>
            <a:ext cx="3790369" cy="4043948"/>
            <a:chOff x="6541357" y="2340285"/>
            <a:chExt cx="3790369" cy="4043948"/>
          </a:xfrm>
        </p:grpSpPr>
        <p:pic>
          <p:nvPicPr>
            <p:cNvPr id="12" name="Graphic 11">
              <a:extLst>
                <a:ext uri="{FF2B5EF4-FFF2-40B4-BE49-F238E27FC236}">
                  <a16:creationId xmlns:a16="http://schemas.microsoft.com/office/drawing/2014/main" id="{18AEDF60-15C1-4F05-929E-065CCE753F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0373" y="2340285"/>
              <a:ext cx="964148" cy="964148"/>
            </a:xfrm>
            <a:prstGeom prst="rect">
              <a:avLst/>
            </a:prstGeom>
          </p:spPr>
        </p:pic>
        <p:pic>
          <p:nvPicPr>
            <p:cNvPr id="13" name="Graphic 12">
              <a:extLst>
                <a:ext uri="{FF2B5EF4-FFF2-40B4-BE49-F238E27FC236}">
                  <a16:creationId xmlns:a16="http://schemas.microsoft.com/office/drawing/2014/main" id="{D58CF4D8-B199-4740-B0D3-70EF5D6F2C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0187" y="5323616"/>
              <a:ext cx="678290" cy="720461"/>
            </a:xfrm>
            <a:prstGeom prst="rect">
              <a:avLst/>
            </a:prstGeom>
          </p:spPr>
        </p:pic>
        <p:pic>
          <p:nvPicPr>
            <p:cNvPr id="16" name="Graphic 15">
              <a:extLst>
                <a:ext uri="{FF2B5EF4-FFF2-40B4-BE49-F238E27FC236}">
                  <a16:creationId xmlns:a16="http://schemas.microsoft.com/office/drawing/2014/main" id="{A7EB326E-36D5-415E-A0B0-7E1B02158F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96094" y="5400512"/>
              <a:ext cx="689025" cy="689025"/>
            </a:xfrm>
            <a:prstGeom prst="rect">
              <a:avLst/>
            </a:prstGeom>
          </p:spPr>
        </p:pic>
        <p:cxnSp>
          <p:nvCxnSpPr>
            <p:cNvPr id="17" name="Straight Connector 16">
              <a:extLst>
                <a:ext uri="{FF2B5EF4-FFF2-40B4-BE49-F238E27FC236}">
                  <a16:creationId xmlns:a16="http://schemas.microsoft.com/office/drawing/2014/main" id="{623CCBD8-5E81-441C-AF9A-374024CAE2C1}"/>
                </a:ext>
              </a:extLst>
            </p:cNvPr>
            <p:cNvCxnSpPr>
              <a:cxnSpLocks/>
            </p:cNvCxnSpPr>
            <p:nvPr/>
          </p:nvCxnSpPr>
          <p:spPr>
            <a:xfrm flipH="1" flipV="1">
              <a:off x="8499100" y="3319616"/>
              <a:ext cx="619471" cy="2103082"/>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1A9F166-DA21-4E3F-8B2E-510C3BFC0E86}"/>
                </a:ext>
              </a:extLst>
            </p:cNvPr>
            <p:cNvSpPr txBox="1"/>
            <p:nvPr/>
          </p:nvSpPr>
          <p:spPr>
            <a:xfrm>
              <a:off x="6541357" y="6138012"/>
              <a:ext cx="1867776" cy="246221"/>
            </a:xfrm>
            <a:prstGeom prst="rect">
              <a:avLst/>
            </a:prstGeom>
            <a:noFill/>
          </p:spPr>
          <p:txBody>
            <a:bodyPr wrap="square" lIns="0" tIns="0" rIns="0" bIns="0" rtlCol="0">
              <a:spAutoFit/>
            </a:bodyPr>
            <a:lstStyle/>
            <a:p>
              <a:pPr defTabSz="932597"/>
              <a:r>
                <a:rPr lang="en-US" sz="1600" dirty="0">
                  <a:solidFill>
                    <a:srgbClr val="FFFFFF"/>
                  </a:solidFill>
                  <a:latin typeface="Segoe UI"/>
                </a:rPr>
                <a:t>192.168.1.0/24</a:t>
              </a:r>
            </a:p>
          </p:txBody>
        </p:sp>
        <p:sp>
          <p:nvSpPr>
            <p:cNvPr id="19" name="TextBox 18">
              <a:extLst>
                <a:ext uri="{FF2B5EF4-FFF2-40B4-BE49-F238E27FC236}">
                  <a16:creationId xmlns:a16="http://schemas.microsoft.com/office/drawing/2014/main" id="{07A04ED0-F030-4A0D-A14D-7F41223F5124}"/>
                </a:ext>
              </a:extLst>
            </p:cNvPr>
            <p:cNvSpPr txBox="1"/>
            <p:nvPr/>
          </p:nvSpPr>
          <p:spPr>
            <a:xfrm>
              <a:off x="8463950" y="6120691"/>
              <a:ext cx="1867776" cy="246221"/>
            </a:xfrm>
            <a:prstGeom prst="rect">
              <a:avLst/>
            </a:prstGeom>
            <a:noFill/>
          </p:spPr>
          <p:txBody>
            <a:bodyPr wrap="square" lIns="0" tIns="0" rIns="0" bIns="0" rtlCol="0">
              <a:spAutoFit/>
            </a:bodyPr>
            <a:lstStyle/>
            <a:p>
              <a:pPr defTabSz="932597"/>
              <a:r>
                <a:rPr lang="en-US" sz="1600" dirty="0">
                  <a:solidFill>
                    <a:srgbClr val="FFFFFF"/>
                  </a:solidFill>
                  <a:latin typeface="Segoe UI"/>
                </a:rPr>
                <a:t>192.168.2.0/24</a:t>
              </a:r>
            </a:p>
          </p:txBody>
        </p:sp>
        <p:cxnSp>
          <p:nvCxnSpPr>
            <p:cNvPr id="20" name="Straight Connector 19">
              <a:extLst>
                <a:ext uri="{FF2B5EF4-FFF2-40B4-BE49-F238E27FC236}">
                  <a16:creationId xmlns:a16="http://schemas.microsoft.com/office/drawing/2014/main" id="{FCC3FC7C-0C5C-49FF-BE0B-A13D665D9E8E}"/>
                </a:ext>
              </a:extLst>
            </p:cNvPr>
            <p:cNvCxnSpPr>
              <a:cxnSpLocks/>
            </p:cNvCxnSpPr>
            <p:nvPr/>
          </p:nvCxnSpPr>
          <p:spPr>
            <a:xfrm flipV="1">
              <a:off x="7409710" y="3319616"/>
              <a:ext cx="1054240" cy="1848917"/>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 name="cloud">
            <a:extLst>
              <a:ext uri="{FF2B5EF4-FFF2-40B4-BE49-F238E27FC236}">
                <a16:creationId xmlns:a16="http://schemas.microsoft.com/office/drawing/2014/main" id="{4B5DEE0C-4C7D-4FD9-9070-2F962A5D6D92}"/>
              </a:ext>
            </a:extLst>
          </p:cNvPr>
          <p:cNvSpPr>
            <a:spLocks noChangeAspect="1"/>
          </p:cNvSpPr>
          <p:nvPr/>
        </p:nvSpPr>
        <p:spPr bwMode="auto">
          <a:xfrm>
            <a:off x="7763009" y="1110524"/>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1600" dirty="0">
                <a:solidFill>
                  <a:srgbClr val="000000"/>
                </a:solidFill>
                <a:latin typeface="Segoe UI"/>
              </a:rPr>
              <a:t>VNet2</a:t>
            </a:r>
          </a:p>
        </p:txBody>
      </p:sp>
      <p:cxnSp>
        <p:nvCxnSpPr>
          <p:cNvPr id="22" name="Straight Connector 21">
            <a:extLst>
              <a:ext uri="{FF2B5EF4-FFF2-40B4-BE49-F238E27FC236}">
                <a16:creationId xmlns:a16="http://schemas.microsoft.com/office/drawing/2014/main" id="{CC0D9637-4913-4466-93C4-2245936F6220}"/>
              </a:ext>
            </a:extLst>
          </p:cNvPr>
          <p:cNvCxnSpPr>
            <a:cxnSpLocks/>
          </p:cNvCxnSpPr>
          <p:nvPr/>
        </p:nvCxnSpPr>
        <p:spPr>
          <a:xfrm flipH="1" flipV="1">
            <a:off x="6986310" y="1866001"/>
            <a:ext cx="564940" cy="96493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B36CA03-814F-4640-BC80-65CAF82B4ACB}"/>
              </a:ext>
            </a:extLst>
          </p:cNvPr>
          <p:cNvCxnSpPr>
            <a:cxnSpLocks/>
          </p:cNvCxnSpPr>
          <p:nvPr/>
        </p:nvCxnSpPr>
        <p:spPr>
          <a:xfrm flipV="1">
            <a:off x="7551250" y="1846429"/>
            <a:ext cx="759390" cy="984505"/>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E7F0354-E973-4CED-AEB6-F4094299AF9E}"/>
              </a:ext>
            </a:extLst>
          </p:cNvPr>
          <p:cNvSpPr txBox="1"/>
          <p:nvPr/>
        </p:nvSpPr>
        <p:spPr>
          <a:xfrm>
            <a:off x="7114602" y="1840003"/>
            <a:ext cx="1867776" cy="246221"/>
          </a:xfrm>
          <a:prstGeom prst="rect">
            <a:avLst/>
          </a:prstGeom>
          <a:noFill/>
        </p:spPr>
        <p:txBody>
          <a:bodyPr wrap="square" lIns="0" tIns="0" rIns="0" bIns="0" rtlCol="0">
            <a:spAutoFit/>
          </a:bodyPr>
          <a:lstStyle/>
          <a:p>
            <a:pPr defTabSz="932597"/>
            <a:r>
              <a:rPr lang="en-US" sz="1600" dirty="0">
                <a:solidFill>
                  <a:srgbClr val="FFFFFF"/>
                </a:solidFill>
                <a:latin typeface="Segoe UI"/>
              </a:rPr>
              <a:t>10.1.0.0/24</a:t>
            </a:r>
          </a:p>
        </p:txBody>
      </p:sp>
      <p:sp>
        <p:nvSpPr>
          <p:cNvPr id="25" name="TextBox 24">
            <a:extLst>
              <a:ext uri="{FF2B5EF4-FFF2-40B4-BE49-F238E27FC236}">
                <a16:creationId xmlns:a16="http://schemas.microsoft.com/office/drawing/2014/main" id="{05268EC4-52F6-4567-AB92-1E1CA75D5EF1}"/>
              </a:ext>
            </a:extLst>
          </p:cNvPr>
          <p:cNvSpPr txBox="1"/>
          <p:nvPr/>
        </p:nvSpPr>
        <p:spPr>
          <a:xfrm>
            <a:off x="8367461" y="1837923"/>
            <a:ext cx="1867776" cy="246221"/>
          </a:xfrm>
          <a:prstGeom prst="rect">
            <a:avLst/>
          </a:prstGeom>
          <a:noFill/>
        </p:spPr>
        <p:txBody>
          <a:bodyPr wrap="square" lIns="0" tIns="0" rIns="0" bIns="0" rtlCol="0">
            <a:spAutoFit/>
          </a:bodyPr>
          <a:lstStyle/>
          <a:p>
            <a:pPr defTabSz="932597"/>
            <a:r>
              <a:rPr lang="en-US" sz="1600" dirty="0">
                <a:solidFill>
                  <a:srgbClr val="FFFFFF"/>
                </a:solidFill>
                <a:latin typeface="Segoe UI"/>
              </a:rPr>
              <a:t>10.2.0.0/24</a:t>
            </a:r>
          </a:p>
        </p:txBody>
      </p:sp>
      <p:sp>
        <p:nvSpPr>
          <p:cNvPr id="26" name="TextBox 25">
            <a:extLst>
              <a:ext uri="{FF2B5EF4-FFF2-40B4-BE49-F238E27FC236}">
                <a16:creationId xmlns:a16="http://schemas.microsoft.com/office/drawing/2014/main" id="{E2F8F15B-DC2D-4F63-95A2-377D170B768B}"/>
              </a:ext>
            </a:extLst>
          </p:cNvPr>
          <p:cNvSpPr txBox="1"/>
          <p:nvPr/>
        </p:nvSpPr>
        <p:spPr>
          <a:xfrm>
            <a:off x="8934249" y="5112567"/>
            <a:ext cx="3356988" cy="1231106"/>
          </a:xfrm>
          <a:prstGeom prst="rect">
            <a:avLst/>
          </a:prstGeom>
          <a:noFill/>
        </p:spPr>
        <p:txBody>
          <a:bodyPr wrap="square" lIns="0" tIns="0" rIns="0" bIns="0" rtlCol="0">
            <a:spAutoFit/>
          </a:bodyPr>
          <a:lstStyle/>
          <a:p>
            <a:pPr marL="342900" indent="-342900">
              <a:buFont typeface="Wingdings" pitchFamily="2" charset="2"/>
              <a:buChar char="§"/>
            </a:pPr>
            <a:r>
              <a:rPr lang="en-US" sz="2000" dirty="0"/>
              <a:t>Branches &lt;-&gt;Branches</a:t>
            </a:r>
          </a:p>
          <a:p>
            <a:pPr marL="342900" indent="-342900">
              <a:buFont typeface="Wingdings" pitchFamily="2" charset="2"/>
              <a:buChar char="§"/>
            </a:pPr>
            <a:r>
              <a:rPr lang="en-US" sz="2000" dirty="0"/>
              <a:t>Branches -&gt; VNET3</a:t>
            </a:r>
          </a:p>
          <a:p>
            <a:pPr marL="342900" indent="-342900">
              <a:buFont typeface="Wingdings" pitchFamily="2" charset="2"/>
              <a:buChar char="§"/>
            </a:pPr>
            <a:r>
              <a:rPr lang="en-US" sz="2000" dirty="0"/>
              <a:t>Branches -&gt; VNET1,2</a:t>
            </a:r>
          </a:p>
          <a:p>
            <a:pPr marL="342900" indent="-342900">
              <a:buFont typeface="Wingdings" pitchFamily="2" charset="2"/>
              <a:buChar char="§"/>
            </a:pPr>
            <a:r>
              <a:rPr lang="en-US" sz="2000" dirty="0"/>
              <a:t>VNETs 1, 2 -&gt; VNET3</a:t>
            </a:r>
          </a:p>
        </p:txBody>
      </p:sp>
      <p:grpSp>
        <p:nvGrpSpPr>
          <p:cNvPr id="27" name="Group 26">
            <a:extLst>
              <a:ext uri="{FF2B5EF4-FFF2-40B4-BE49-F238E27FC236}">
                <a16:creationId xmlns:a16="http://schemas.microsoft.com/office/drawing/2014/main" id="{01F0FEE8-9DA7-4A0F-8AF5-B5FCC22BCAC7}"/>
              </a:ext>
            </a:extLst>
          </p:cNvPr>
          <p:cNvGrpSpPr/>
          <p:nvPr/>
        </p:nvGrpSpPr>
        <p:grpSpPr>
          <a:xfrm>
            <a:off x="5499491" y="4388527"/>
            <a:ext cx="2671229" cy="1258665"/>
            <a:chOff x="4530296" y="2802490"/>
            <a:chExt cx="3602959" cy="1403869"/>
          </a:xfrm>
        </p:grpSpPr>
        <p:cxnSp>
          <p:nvCxnSpPr>
            <p:cNvPr id="28" name="Connector: Elbow 27">
              <a:extLst>
                <a:ext uri="{FF2B5EF4-FFF2-40B4-BE49-F238E27FC236}">
                  <a16:creationId xmlns:a16="http://schemas.microsoft.com/office/drawing/2014/main" id="{B72BE13E-1610-44B7-9A18-B5B3568969D1}"/>
                </a:ext>
              </a:extLst>
            </p:cNvPr>
            <p:cNvCxnSpPr>
              <a:cxnSpLocks/>
            </p:cNvCxnSpPr>
            <p:nvPr/>
          </p:nvCxnSpPr>
          <p:spPr>
            <a:xfrm rot="10800000">
              <a:off x="4549700" y="2993571"/>
              <a:ext cx="1519764" cy="855561"/>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A57532DE-92BD-4969-BF32-95C92F11B746}"/>
                </a:ext>
              </a:extLst>
            </p:cNvPr>
            <p:cNvCxnSpPr>
              <a:cxnSpLocks/>
            </p:cNvCxnSpPr>
            <p:nvPr/>
          </p:nvCxnSpPr>
          <p:spPr>
            <a:xfrm rot="10800000">
              <a:off x="4530296" y="2802490"/>
              <a:ext cx="3602959" cy="1403869"/>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4C09266-04D3-41F8-9EB8-1F671AE8361F}"/>
              </a:ext>
            </a:extLst>
          </p:cNvPr>
          <p:cNvGrpSpPr/>
          <p:nvPr/>
        </p:nvGrpSpPr>
        <p:grpSpPr>
          <a:xfrm rot="10800000">
            <a:off x="5484716" y="1229732"/>
            <a:ext cx="2722598" cy="1357997"/>
            <a:chOff x="6243989" y="1527495"/>
            <a:chExt cx="2678569" cy="1219135"/>
          </a:xfrm>
        </p:grpSpPr>
        <p:cxnSp>
          <p:nvCxnSpPr>
            <p:cNvPr id="31" name="Connector: Elbow 30">
              <a:extLst>
                <a:ext uri="{FF2B5EF4-FFF2-40B4-BE49-F238E27FC236}">
                  <a16:creationId xmlns:a16="http://schemas.microsoft.com/office/drawing/2014/main" id="{F65160DE-3344-4D66-81DF-C3F234C46AD3}"/>
                </a:ext>
              </a:extLst>
            </p:cNvPr>
            <p:cNvCxnSpPr>
              <a:cxnSpLocks/>
            </p:cNvCxnSpPr>
            <p:nvPr/>
          </p:nvCxnSpPr>
          <p:spPr>
            <a:xfrm>
              <a:off x="6243989" y="1791558"/>
              <a:ext cx="2635559" cy="955072"/>
            </a:xfrm>
            <a:prstGeom prst="bentConnector3">
              <a:avLst>
                <a:gd name="adj1" fmla="val 7937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A47568DF-4CA1-4C91-A5B4-9E04A332FDB6}"/>
                </a:ext>
              </a:extLst>
            </p:cNvPr>
            <p:cNvCxnSpPr>
              <a:cxnSpLocks/>
            </p:cNvCxnSpPr>
            <p:nvPr/>
          </p:nvCxnSpPr>
          <p:spPr>
            <a:xfrm>
              <a:off x="7078565" y="1527495"/>
              <a:ext cx="1843993" cy="1066765"/>
            </a:xfrm>
            <a:prstGeom prst="bentConnector3">
              <a:avLst>
                <a:gd name="adj1" fmla="val 8233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
        <p:nvSpPr>
          <p:cNvPr id="33" name="cloud">
            <a:extLst>
              <a:ext uri="{FF2B5EF4-FFF2-40B4-BE49-F238E27FC236}">
                <a16:creationId xmlns:a16="http://schemas.microsoft.com/office/drawing/2014/main" id="{AE015768-8058-436F-9E3E-D31BA959FD46}"/>
              </a:ext>
            </a:extLst>
          </p:cNvPr>
          <p:cNvSpPr>
            <a:spLocks noChangeAspect="1"/>
          </p:cNvSpPr>
          <p:nvPr/>
        </p:nvSpPr>
        <p:spPr bwMode="auto">
          <a:xfrm>
            <a:off x="6336630" y="1142789"/>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1600" dirty="0">
                <a:solidFill>
                  <a:srgbClr val="000000"/>
                </a:solidFill>
                <a:latin typeface="Segoe UI"/>
              </a:rPr>
              <a:t>VNet1</a:t>
            </a:r>
          </a:p>
        </p:txBody>
      </p:sp>
      <p:grpSp>
        <p:nvGrpSpPr>
          <p:cNvPr id="34" name="Group 33">
            <a:extLst>
              <a:ext uri="{FF2B5EF4-FFF2-40B4-BE49-F238E27FC236}">
                <a16:creationId xmlns:a16="http://schemas.microsoft.com/office/drawing/2014/main" id="{DAD82ECF-0704-49D0-BED4-2300846A9B9F}"/>
              </a:ext>
            </a:extLst>
          </p:cNvPr>
          <p:cNvGrpSpPr/>
          <p:nvPr/>
        </p:nvGrpSpPr>
        <p:grpSpPr>
          <a:xfrm>
            <a:off x="8325435" y="1669312"/>
            <a:ext cx="5101663" cy="2840531"/>
            <a:chOff x="8325435" y="1669312"/>
            <a:chExt cx="5101663" cy="2840531"/>
          </a:xfrm>
        </p:grpSpPr>
        <p:sp>
          <p:nvSpPr>
            <p:cNvPr id="35" name="Chord 34">
              <a:extLst>
                <a:ext uri="{FF2B5EF4-FFF2-40B4-BE49-F238E27FC236}">
                  <a16:creationId xmlns:a16="http://schemas.microsoft.com/office/drawing/2014/main" id="{B8E280DB-EF3A-4D98-A745-CB81AED407E8}"/>
                </a:ext>
              </a:extLst>
            </p:cNvPr>
            <p:cNvSpPr/>
            <p:nvPr/>
          </p:nvSpPr>
          <p:spPr bwMode="auto">
            <a:xfrm rot="1290690">
              <a:off x="11273204" y="1669312"/>
              <a:ext cx="2153894" cy="2840531"/>
            </a:xfrm>
            <a:prstGeom prst="chord">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36" name="cloud">
              <a:extLst>
                <a:ext uri="{FF2B5EF4-FFF2-40B4-BE49-F238E27FC236}">
                  <a16:creationId xmlns:a16="http://schemas.microsoft.com/office/drawing/2014/main" id="{34271C0F-9933-4274-A87F-6FF27275562B}"/>
                </a:ext>
              </a:extLst>
            </p:cNvPr>
            <p:cNvSpPr>
              <a:spLocks noChangeAspect="1"/>
            </p:cNvSpPr>
            <p:nvPr/>
          </p:nvSpPr>
          <p:spPr bwMode="auto">
            <a:xfrm>
              <a:off x="9531954" y="2742448"/>
              <a:ext cx="1124652" cy="716511"/>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2040" dirty="0">
                  <a:solidFill>
                    <a:srgbClr val="000000"/>
                  </a:solidFill>
                  <a:latin typeface="Segoe UI"/>
                </a:rPr>
                <a:t>VNet3</a:t>
              </a:r>
            </a:p>
          </p:txBody>
        </p:sp>
        <p:cxnSp>
          <p:nvCxnSpPr>
            <p:cNvPr id="37" name="Straight Connector 36">
              <a:extLst>
                <a:ext uri="{FF2B5EF4-FFF2-40B4-BE49-F238E27FC236}">
                  <a16:creationId xmlns:a16="http://schemas.microsoft.com/office/drawing/2014/main" id="{C1E044CB-7972-4719-AE0D-C09F0E485675}"/>
                </a:ext>
              </a:extLst>
            </p:cNvPr>
            <p:cNvCxnSpPr>
              <a:cxnSpLocks/>
            </p:cNvCxnSpPr>
            <p:nvPr/>
          </p:nvCxnSpPr>
          <p:spPr>
            <a:xfrm flipV="1">
              <a:off x="8325435" y="3275642"/>
              <a:ext cx="1147425" cy="26900"/>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E434D81-80E5-4779-B149-CE8C151062C4}"/>
                </a:ext>
              </a:extLst>
            </p:cNvPr>
            <p:cNvSpPr txBox="1"/>
            <p:nvPr/>
          </p:nvSpPr>
          <p:spPr>
            <a:xfrm>
              <a:off x="9866508" y="2437306"/>
              <a:ext cx="1867774" cy="320182"/>
            </a:xfrm>
            <a:prstGeom prst="rect">
              <a:avLst/>
            </a:prstGeom>
            <a:noFill/>
          </p:spPr>
          <p:txBody>
            <a:bodyPr wrap="square" lIns="0" tIns="0" rIns="0" bIns="0" rtlCol="0">
              <a:spAutoFit/>
            </a:bodyPr>
            <a:lstStyle/>
            <a:p>
              <a:pPr defTabSz="932597"/>
              <a:r>
                <a:rPr lang="en-US" sz="2040" dirty="0">
                  <a:solidFill>
                    <a:srgbClr val="FFFFFF"/>
                  </a:solidFill>
                  <a:latin typeface="Segoe UI"/>
                </a:rPr>
                <a:t>10.3.0.0/24</a:t>
              </a:r>
            </a:p>
          </p:txBody>
        </p:sp>
        <p:sp>
          <p:nvSpPr>
            <p:cNvPr id="39" name="TextBox 38">
              <a:extLst>
                <a:ext uri="{FF2B5EF4-FFF2-40B4-BE49-F238E27FC236}">
                  <a16:creationId xmlns:a16="http://schemas.microsoft.com/office/drawing/2014/main" id="{4F285FD2-D0DA-4A41-929D-0BD6E84D5C43}"/>
                </a:ext>
              </a:extLst>
            </p:cNvPr>
            <p:cNvSpPr txBox="1"/>
            <p:nvPr/>
          </p:nvSpPr>
          <p:spPr>
            <a:xfrm>
              <a:off x="9772728" y="3568047"/>
              <a:ext cx="1500476" cy="941796"/>
            </a:xfrm>
            <a:prstGeom prst="rect">
              <a:avLst/>
            </a:prstGeom>
            <a:noFill/>
          </p:spPr>
          <p:txBody>
            <a:bodyPr wrap="square" lIns="0" tIns="0" rIns="0" bIns="0" rtlCol="0">
              <a:spAutoFit/>
            </a:bodyPr>
            <a:lstStyle/>
            <a:p>
              <a:pPr defTabSz="932597"/>
              <a:r>
                <a:rPr lang="en-US" sz="2040" dirty="0">
                  <a:solidFill>
                    <a:srgbClr val="FF00FF"/>
                  </a:solidFill>
                  <a:latin typeface="Segoe UI"/>
                </a:rPr>
                <a:t>Shared Services VNET</a:t>
              </a:r>
            </a:p>
          </p:txBody>
        </p:sp>
        <p:cxnSp>
          <p:nvCxnSpPr>
            <p:cNvPr id="40" name="Straight Connector 39">
              <a:extLst>
                <a:ext uri="{FF2B5EF4-FFF2-40B4-BE49-F238E27FC236}">
                  <a16:creationId xmlns:a16="http://schemas.microsoft.com/office/drawing/2014/main" id="{30373180-0EA2-4B5A-A4F4-4011625A6363}"/>
                </a:ext>
              </a:extLst>
            </p:cNvPr>
            <p:cNvCxnSpPr>
              <a:cxnSpLocks/>
            </p:cNvCxnSpPr>
            <p:nvPr/>
          </p:nvCxnSpPr>
          <p:spPr>
            <a:xfrm flipV="1">
              <a:off x="9607561" y="3222990"/>
              <a:ext cx="2373480" cy="52654"/>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1" name="Graphic 40">
              <a:extLst>
                <a:ext uri="{FF2B5EF4-FFF2-40B4-BE49-F238E27FC236}">
                  <a16:creationId xmlns:a16="http://schemas.microsoft.com/office/drawing/2014/main" id="{3BB661CA-A73B-4F1E-A67D-CF184B08C3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57896" y="2830934"/>
              <a:ext cx="678290" cy="720461"/>
            </a:xfrm>
            <a:prstGeom prst="rect">
              <a:avLst/>
            </a:prstGeom>
          </p:spPr>
        </p:pic>
        <p:sp>
          <p:nvSpPr>
            <p:cNvPr id="42" name="Oval 41">
              <a:extLst>
                <a:ext uri="{FF2B5EF4-FFF2-40B4-BE49-F238E27FC236}">
                  <a16:creationId xmlns:a16="http://schemas.microsoft.com/office/drawing/2014/main" id="{C2D0D776-5D12-4694-A37A-6E441459CABD}"/>
                </a:ext>
              </a:extLst>
            </p:cNvPr>
            <p:cNvSpPr/>
            <p:nvPr/>
          </p:nvSpPr>
          <p:spPr bwMode="auto">
            <a:xfrm>
              <a:off x="9563133" y="3157789"/>
              <a:ext cx="191549" cy="185789"/>
            </a:xfrm>
            <a:prstGeom prst="ellipse">
              <a:avLst/>
            </a:prstGeom>
            <a:solidFill>
              <a:srgbClr val="FF00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dirty="0">
                <a:solidFill>
                  <a:srgbClr val="000000"/>
                </a:solidFill>
                <a:latin typeface="Segoe UI"/>
                <a:ea typeface="Segoe UI" pitchFamily="34" charset="0"/>
                <a:cs typeface="Segoe UI" pitchFamily="34" charset="0"/>
              </a:endParaRPr>
            </a:p>
          </p:txBody>
        </p:sp>
      </p:grpSp>
      <p:grpSp>
        <p:nvGrpSpPr>
          <p:cNvPr id="43" name="Group 42">
            <a:extLst>
              <a:ext uri="{FF2B5EF4-FFF2-40B4-BE49-F238E27FC236}">
                <a16:creationId xmlns:a16="http://schemas.microsoft.com/office/drawing/2014/main" id="{C78982D2-A8F9-4911-9064-DBB4EA0A4482}"/>
              </a:ext>
            </a:extLst>
          </p:cNvPr>
          <p:cNvGrpSpPr/>
          <p:nvPr/>
        </p:nvGrpSpPr>
        <p:grpSpPr>
          <a:xfrm>
            <a:off x="8441000" y="1409497"/>
            <a:ext cx="3153075" cy="2285417"/>
            <a:chOff x="8441000" y="1409497"/>
            <a:chExt cx="3153075" cy="2285417"/>
          </a:xfrm>
        </p:grpSpPr>
        <p:sp>
          <p:nvSpPr>
            <p:cNvPr id="44" name="TextBox 43">
              <a:extLst>
                <a:ext uri="{FF2B5EF4-FFF2-40B4-BE49-F238E27FC236}">
                  <a16:creationId xmlns:a16="http://schemas.microsoft.com/office/drawing/2014/main" id="{9582B79E-AC6B-4F6E-8742-4D27A694E51F}"/>
                </a:ext>
              </a:extLst>
            </p:cNvPr>
            <p:cNvSpPr txBox="1"/>
            <p:nvPr/>
          </p:nvSpPr>
          <p:spPr>
            <a:xfrm>
              <a:off x="8441000" y="3374732"/>
              <a:ext cx="1867774" cy="320182"/>
            </a:xfrm>
            <a:prstGeom prst="rect">
              <a:avLst/>
            </a:prstGeom>
            <a:noFill/>
          </p:spPr>
          <p:txBody>
            <a:bodyPr wrap="square" lIns="0" tIns="0" rIns="0" bIns="0" rtlCol="0">
              <a:spAutoFit/>
            </a:bodyPr>
            <a:lstStyle/>
            <a:p>
              <a:pPr defTabSz="932597"/>
              <a:r>
                <a:rPr lang="en-US" sz="2040" dirty="0">
                  <a:solidFill>
                    <a:srgbClr val="FF00FF"/>
                  </a:solidFill>
                  <a:latin typeface="Segoe UI"/>
                </a:rPr>
                <a:t>10.3.0.5</a:t>
              </a:r>
            </a:p>
          </p:txBody>
        </p:sp>
        <p:cxnSp>
          <p:nvCxnSpPr>
            <p:cNvPr id="45" name="Straight Arrow Connector 44">
              <a:extLst>
                <a:ext uri="{FF2B5EF4-FFF2-40B4-BE49-F238E27FC236}">
                  <a16:creationId xmlns:a16="http://schemas.microsoft.com/office/drawing/2014/main" id="{1F4B724B-D7C5-4248-9153-15E4C722D1FE}"/>
                </a:ext>
              </a:extLst>
            </p:cNvPr>
            <p:cNvCxnSpPr/>
            <p:nvPr/>
          </p:nvCxnSpPr>
          <p:spPr>
            <a:xfrm flipH="1">
              <a:off x="8803639" y="2095033"/>
              <a:ext cx="855268" cy="1177040"/>
            </a:xfrm>
            <a:prstGeom prst="straightConnector1">
              <a:avLst/>
            </a:prstGeom>
            <a:ln>
              <a:solidFill>
                <a:srgbClr val="FF00FF"/>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6" name="Text Placeholder 5">
              <a:extLst>
                <a:ext uri="{FF2B5EF4-FFF2-40B4-BE49-F238E27FC236}">
                  <a16:creationId xmlns:a16="http://schemas.microsoft.com/office/drawing/2014/main" id="{0F1420C7-3939-4A81-BA80-9A819B6C32B0}"/>
                </a:ext>
              </a:extLst>
            </p:cNvPr>
            <p:cNvSpPr txBox="1">
              <a:spLocks/>
            </p:cNvSpPr>
            <p:nvPr/>
          </p:nvSpPr>
          <p:spPr>
            <a:xfrm>
              <a:off x="9658907" y="1409497"/>
              <a:ext cx="1935168" cy="738664"/>
            </a:xfrm>
            <a:prstGeom prst="rect">
              <a:avLst/>
            </a:prstGeom>
            <a:ln>
              <a:solidFill>
                <a:srgbClr val="000000"/>
              </a:solidFill>
            </a:ln>
          </p:spPr>
          <p:txBody>
            <a:bodyPr vert="horz" wrap="square" lIns="0" tIns="0" rIns="0" bIns="0" rtlCol="0">
              <a:spAutoFit/>
            </a:bodyPr>
            <a:lst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51121">
                <a:buNone/>
              </a:pPr>
              <a:r>
                <a:rPr lang="en-US" sz="1600" dirty="0">
                  <a:solidFill>
                    <a:srgbClr val="FF00FF"/>
                  </a:solidFill>
                  <a:latin typeface="Segoe UI"/>
                </a:rPr>
                <a:t> Add a next hop for 10.3.0.5 in VNet3 connection </a:t>
              </a:r>
            </a:p>
          </p:txBody>
        </p:sp>
      </p:grpSp>
    </p:spTree>
    <p:extLst>
      <p:ext uri="{BB962C8B-B14F-4D97-AF65-F5344CB8AC3E}">
        <p14:creationId xmlns:p14="http://schemas.microsoft.com/office/powerpoint/2010/main" val="2889054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ppt_x"/>
                                          </p:val>
                                        </p:tav>
                                        <p:tav tm="100000">
                                          <p:val>
                                            <p:strVal val="#ppt_x"/>
                                          </p:val>
                                        </p:tav>
                                      </p:tavLst>
                                    </p:anim>
                                    <p:anim calcmode="lin" valueType="num">
                                      <p:cBhvr additive="base">
                                        <p:cTn id="6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a:xfrm>
            <a:off x="451643" y="317631"/>
            <a:ext cx="11533187" cy="411162"/>
          </a:xfrm>
        </p:spPr>
        <p:txBody>
          <a:bodyPr/>
          <a:lstStyle/>
          <a:p>
            <a:r>
              <a:rPr lang="en-US" dirty="0">
                <a:solidFill>
                  <a:srgbClr val="FFFFFF"/>
                </a:solidFill>
              </a:rPr>
              <a:t>Custom use case – Custom isolation VNets</a:t>
            </a:r>
            <a:endParaRPr lang="en-US" dirty="0"/>
          </a:p>
        </p:txBody>
      </p:sp>
      <p:graphicFrame>
        <p:nvGraphicFramePr>
          <p:cNvPr id="4" name="Table 2">
            <a:extLst>
              <a:ext uri="{FF2B5EF4-FFF2-40B4-BE49-F238E27FC236}">
                <a16:creationId xmlns:a16="http://schemas.microsoft.com/office/drawing/2014/main" id="{5D047BB3-DAE3-4A5D-96D5-B5C0A03E18B2}"/>
              </a:ext>
            </a:extLst>
          </p:cNvPr>
          <p:cNvGraphicFramePr>
            <a:graphicFrameLocks noGrp="1"/>
          </p:cNvGraphicFramePr>
          <p:nvPr>
            <p:extLst>
              <p:ext uri="{D42A27DB-BD31-4B8C-83A1-F6EECF244321}">
                <p14:modId xmlns:p14="http://schemas.microsoft.com/office/powerpoint/2010/main" val="2795874499"/>
              </p:ext>
            </p:extLst>
          </p:nvPr>
        </p:nvGraphicFramePr>
        <p:xfrm>
          <a:off x="9745343" y="5562128"/>
          <a:ext cx="2360364" cy="1169784"/>
        </p:xfrm>
        <a:graphic>
          <a:graphicData uri="http://schemas.openxmlformats.org/drawingml/2006/table">
            <a:tbl>
              <a:tblPr firstRow="1" bandRow="1">
                <a:tableStyleId>{5C22544A-7EE6-4342-B048-85BDC9FD1C3A}</a:tableStyleId>
              </a:tblPr>
              <a:tblGrid>
                <a:gridCol w="1120734">
                  <a:extLst>
                    <a:ext uri="{9D8B030D-6E8A-4147-A177-3AD203B41FA5}">
                      <a16:colId xmlns:a16="http://schemas.microsoft.com/office/drawing/2014/main" val="1148060327"/>
                    </a:ext>
                  </a:extLst>
                </a:gridCol>
                <a:gridCol w="1239630">
                  <a:extLst>
                    <a:ext uri="{9D8B030D-6E8A-4147-A177-3AD203B41FA5}">
                      <a16:colId xmlns:a16="http://schemas.microsoft.com/office/drawing/2014/main" val="3990394409"/>
                    </a:ext>
                  </a:extLst>
                </a:gridCol>
              </a:tblGrid>
              <a:tr h="152019">
                <a:tc>
                  <a:txBody>
                    <a:bodyPr/>
                    <a:lstStyle/>
                    <a:p>
                      <a:endParaRPr lang="en-US" sz="1000" dirty="0">
                        <a:solidFill>
                          <a:schemeClr val="bg1"/>
                        </a:solidFill>
                      </a:endParaRPr>
                    </a:p>
                  </a:txBody>
                  <a:tcPr marL="93260" marR="93260" marT="46630" marB="46630">
                    <a:solidFill>
                      <a:schemeClr val="bg1"/>
                    </a:solidFill>
                  </a:tcPr>
                </a:tc>
                <a:tc>
                  <a:txBody>
                    <a:bodyPr/>
                    <a:lstStyle/>
                    <a:p>
                      <a:endParaRPr lang="en-US" sz="10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31031">
                <a:tc>
                  <a:txBody>
                    <a:bodyPr/>
                    <a:lstStyle/>
                    <a:p>
                      <a:r>
                        <a:rPr lang="en-US" sz="800" dirty="0"/>
                        <a:t>10.1.0.0/24 </a:t>
                      </a:r>
                      <a:endParaRPr lang="en-US" sz="800" dirty="0">
                        <a:solidFill>
                          <a:schemeClr val="bg1"/>
                        </a:solidFill>
                      </a:endParaRPr>
                    </a:p>
                  </a:txBody>
                  <a:tcPr marL="93260" marR="93260" marT="46630" marB="46630"/>
                </a:tc>
                <a:tc>
                  <a:txBody>
                    <a:bodyPr/>
                    <a:lstStyle/>
                    <a:p>
                      <a:r>
                        <a:rPr lang="en-US" sz="800" dirty="0">
                          <a:solidFill>
                            <a:schemeClr val="bg1"/>
                          </a:solidFill>
                        </a:rPr>
                        <a:t>VNet1 Conn ID</a:t>
                      </a:r>
                    </a:p>
                  </a:txBody>
                  <a:tcPr marL="93260" marR="93260" marT="46630" marB="46630"/>
                </a:tc>
                <a:extLst>
                  <a:ext uri="{0D108BD9-81ED-4DB2-BD59-A6C34878D82A}">
                    <a16:rowId xmlns:a16="http://schemas.microsoft.com/office/drawing/2014/main" val="1883647809"/>
                  </a:ext>
                </a:extLst>
              </a:tr>
              <a:tr h="231031">
                <a:tc>
                  <a:txBody>
                    <a:bodyPr/>
                    <a:lstStyle/>
                    <a:p>
                      <a:r>
                        <a:rPr lang="en-US" sz="800" dirty="0"/>
                        <a:t>10.3.0.0/24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VNet3 Conn ID</a:t>
                      </a:r>
                    </a:p>
                  </a:txBody>
                  <a:tcPr marL="93260" marR="93260" marT="46630" marB="46630"/>
                </a:tc>
                <a:extLst>
                  <a:ext uri="{0D108BD9-81ED-4DB2-BD59-A6C34878D82A}">
                    <a16:rowId xmlns:a16="http://schemas.microsoft.com/office/drawing/2014/main" val="2948242085"/>
                  </a:ext>
                </a:extLst>
              </a:tr>
              <a:tr h="231031">
                <a:tc>
                  <a:txBody>
                    <a:bodyPr/>
                    <a:lstStyle/>
                    <a:p>
                      <a:r>
                        <a:rPr lang="en-US" sz="800" dirty="0"/>
                        <a:t>10.2.0.0/24 </a:t>
                      </a:r>
                      <a:endParaRPr lang="en-US" sz="800" dirty="0">
                        <a:solidFill>
                          <a:schemeClr val="bg1"/>
                        </a:solidFill>
                      </a:endParaRPr>
                    </a:p>
                  </a:txBody>
                  <a:tcPr marL="93260" marR="93260" marT="46630" marB="46630"/>
                </a:tc>
                <a:tc>
                  <a:txBody>
                    <a:bodyPr/>
                    <a:lstStyle/>
                    <a:p>
                      <a:r>
                        <a:rPr lang="en-US" sz="800" dirty="0">
                          <a:solidFill>
                            <a:schemeClr val="bg1"/>
                          </a:solidFill>
                        </a:rPr>
                        <a:t>VNet2 Conn ID</a:t>
                      </a:r>
                    </a:p>
                  </a:txBody>
                  <a:tcPr marL="93260" marR="93260" marT="46630" marB="46630"/>
                </a:tc>
                <a:extLst>
                  <a:ext uri="{0D108BD9-81ED-4DB2-BD59-A6C34878D82A}">
                    <a16:rowId xmlns:a16="http://schemas.microsoft.com/office/drawing/2014/main" val="2519819941"/>
                  </a:ext>
                </a:extLst>
              </a:tr>
              <a:tr h="231031">
                <a:tc>
                  <a:txBody>
                    <a:bodyPr/>
                    <a:lstStyle/>
                    <a:p>
                      <a:r>
                        <a:rPr lang="en-US" sz="800" dirty="0"/>
                        <a:t>10.4.0.0/24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VNet4 Conn ID</a:t>
                      </a:r>
                    </a:p>
                  </a:txBody>
                  <a:tcPr marL="93260" marR="93260" marT="46630" marB="46630"/>
                </a:tc>
                <a:extLst>
                  <a:ext uri="{0D108BD9-81ED-4DB2-BD59-A6C34878D82A}">
                    <a16:rowId xmlns:a16="http://schemas.microsoft.com/office/drawing/2014/main" val="1726208506"/>
                  </a:ext>
                </a:extLst>
              </a:tr>
            </a:tbl>
          </a:graphicData>
        </a:graphic>
      </p:graphicFrame>
      <p:graphicFrame>
        <p:nvGraphicFramePr>
          <p:cNvPr id="5" name="Table 2">
            <a:extLst>
              <a:ext uri="{FF2B5EF4-FFF2-40B4-BE49-F238E27FC236}">
                <a16:creationId xmlns:a16="http://schemas.microsoft.com/office/drawing/2014/main" id="{6A439FA0-7004-4469-85B5-964FC6C9F487}"/>
              </a:ext>
            </a:extLst>
          </p:cNvPr>
          <p:cNvGraphicFramePr>
            <a:graphicFrameLocks noGrp="1"/>
          </p:cNvGraphicFramePr>
          <p:nvPr>
            <p:extLst>
              <p:ext uri="{D42A27DB-BD31-4B8C-83A1-F6EECF244321}">
                <p14:modId xmlns:p14="http://schemas.microsoft.com/office/powerpoint/2010/main" val="1893648118"/>
              </p:ext>
            </p:extLst>
          </p:nvPr>
        </p:nvGraphicFramePr>
        <p:xfrm>
          <a:off x="1128432" y="5388449"/>
          <a:ext cx="2351984" cy="1169784"/>
        </p:xfrm>
        <a:graphic>
          <a:graphicData uri="http://schemas.openxmlformats.org/drawingml/2006/table">
            <a:tbl>
              <a:tblPr firstRow="1" bandRow="1">
                <a:tableStyleId>{5C22544A-7EE6-4342-B048-85BDC9FD1C3A}</a:tableStyleId>
              </a:tblPr>
              <a:tblGrid>
                <a:gridCol w="1116755">
                  <a:extLst>
                    <a:ext uri="{9D8B030D-6E8A-4147-A177-3AD203B41FA5}">
                      <a16:colId xmlns:a16="http://schemas.microsoft.com/office/drawing/2014/main" val="1148060327"/>
                    </a:ext>
                  </a:extLst>
                </a:gridCol>
                <a:gridCol w="1235229">
                  <a:extLst>
                    <a:ext uri="{9D8B030D-6E8A-4147-A177-3AD203B41FA5}">
                      <a16:colId xmlns:a16="http://schemas.microsoft.com/office/drawing/2014/main" val="3990394409"/>
                    </a:ext>
                  </a:extLst>
                </a:gridCol>
              </a:tblGrid>
              <a:tr h="152019">
                <a:tc>
                  <a:txBody>
                    <a:bodyPr/>
                    <a:lstStyle/>
                    <a:p>
                      <a:endParaRPr lang="en-US" sz="1000" dirty="0">
                        <a:solidFill>
                          <a:schemeClr val="bg1"/>
                        </a:solidFill>
                      </a:endParaRPr>
                    </a:p>
                  </a:txBody>
                  <a:tcPr marL="93260" marR="93260" marT="46630" marB="46630">
                    <a:solidFill>
                      <a:schemeClr val="bg1"/>
                    </a:solidFill>
                  </a:tcPr>
                </a:tc>
                <a:tc>
                  <a:txBody>
                    <a:bodyPr/>
                    <a:lstStyle/>
                    <a:p>
                      <a:endParaRPr lang="en-US" sz="10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31031">
                <a:tc>
                  <a:txBody>
                    <a:bodyPr/>
                    <a:lstStyle/>
                    <a:p>
                      <a:r>
                        <a:rPr lang="en-US" sz="800" dirty="0"/>
                        <a:t>10.1.0.0/24 </a:t>
                      </a:r>
                      <a:endParaRPr lang="en-US" sz="800" dirty="0">
                        <a:solidFill>
                          <a:schemeClr val="bg1"/>
                        </a:solidFill>
                      </a:endParaRPr>
                    </a:p>
                  </a:txBody>
                  <a:tcPr marL="93260" marR="93260" marT="46630" marB="46630"/>
                </a:tc>
                <a:tc>
                  <a:txBody>
                    <a:bodyPr/>
                    <a:lstStyle/>
                    <a:p>
                      <a:r>
                        <a:rPr lang="en-US" sz="800" dirty="0">
                          <a:solidFill>
                            <a:schemeClr val="bg1"/>
                          </a:solidFill>
                        </a:rPr>
                        <a:t>VNet1 Conn ID</a:t>
                      </a:r>
                    </a:p>
                  </a:txBody>
                  <a:tcPr marL="93260" marR="93260" marT="46630" marB="46630"/>
                </a:tc>
                <a:extLst>
                  <a:ext uri="{0D108BD9-81ED-4DB2-BD59-A6C34878D82A}">
                    <a16:rowId xmlns:a16="http://schemas.microsoft.com/office/drawing/2014/main" val="1883647809"/>
                  </a:ext>
                </a:extLst>
              </a:tr>
              <a:tr h="231031">
                <a:tc>
                  <a:txBody>
                    <a:bodyPr/>
                    <a:lstStyle/>
                    <a:p>
                      <a:r>
                        <a:rPr lang="en-US" sz="800" dirty="0"/>
                        <a:t>10.3.0.0/24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VNet3 Conn ID</a:t>
                      </a:r>
                    </a:p>
                  </a:txBody>
                  <a:tcPr marL="93260" marR="93260" marT="46630" marB="46630"/>
                </a:tc>
                <a:extLst>
                  <a:ext uri="{0D108BD9-81ED-4DB2-BD59-A6C34878D82A}">
                    <a16:rowId xmlns:a16="http://schemas.microsoft.com/office/drawing/2014/main" val="2948242085"/>
                  </a:ext>
                </a:extLst>
              </a:tr>
              <a:tr h="231031">
                <a:tc>
                  <a:txBody>
                    <a:bodyPr/>
                    <a:lstStyle/>
                    <a:p>
                      <a:r>
                        <a:rPr lang="en-US" sz="800" dirty="0"/>
                        <a:t>10.2.0.0/24 </a:t>
                      </a:r>
                      <a:endParaRPr lang="en-US" sz="800" dirty="0">
                        <a:solidFill>
                          <a:schemeClr val="bg1"/>
                        </a:solidFill>
                      </a:endParaRPr>
                    </a:p>
                  </a:txBody>
                  <a:tcPr marL="93260" marR="93260" marT="46630" marB="46630"/>
                </a:tc>
                <a:tc>
                  <a:txBody>
                    <a:bodyPr/>
                    <a:lstStyle/>
                    <a:p>
                      <a:r>
                        <a:rPr lang="en-US" sz="800" dirty="0">
                          <a:solidFill>
                            <a:schemeClr val="bg1"/>
                          </a:solidFill>
                        </a:rPr>
                        <a:t>VNet2 Conn ID</a:t>
                      </a:r>
                    </a:p>
                  </a:txBody>
                  <a:tcPr marL="93260" marR="93260" marT="46630" marB="46630"/>
                </a:tc>
                <a:extLst>
                  <a:ext uri="{0D108BD9-81ED-4DB2-BD59-A6C34878D82A}">
                    <a16:rowId xmlns:a16="http://schemas.microsoft.com/office/drawing/2014/main" val="2519819941"/>
                  </a:ext>
                </a:extLst>
              </a:tr>
              <a:tr h="231031">
                <a:tc>
                  <a:txBody>
                    <a:bodyPr/>
                    <a:lstStyle/>
                    <a:p>
                      <a:r>
                        <a:rPr lang="en-US" sz="800" dirty="0"/>
                        <a:t>10.4.0.0/24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VNet4 Conn ID</a:t>
                      </a:r>
                    </a:p>
                  </a:txBody>
                  <a:tcPr marL="93260" marR="93260" marT="46630" marB="46630"/>
                </a:tc>
                <a:extLst>
                  <a:ext uri="{0D108BD9-81ED-4DB2-BD59-A6C34878D82A}">
                    <a16:rowId xmlns:a16="http://schemas.microsoft.com/office/drawing/2014/main" val="1726208506"/>
                  </a:ext>
                </a:extLst>
              </a:tr>
            </a:tbl>
          </a:graphicData>
        </a:graphic>
      </p:graphicFrame>
      <p:graphicFrame>
        <p:nvGraphicFramePr>
          <p:cNvPr id="6" name="Table 2">
            <a:extLst>
              <a:ext uri="{FF2B5EF4-FFF2-40B4-BE49-F238E27FC236}">
                <a16:creationId xmlns:a16="http://schemas.microsoft.com/office/drawing/2014/main" id="{73D4CDC3-39EF-4701-84FA-BDAA8903A493}"/>
              </a:ext>
            </a:extLst>
          </p:cNvPr>
          <p:cNvGraphicFramePr>
            <a:graphicFrameLocks noGrp="1"/>
          </p:cNvGraphicFramePr>
          <p:nvPr>
            <p:extLst>
              <p:ext uri="{D42A27DB-BD31-4B8C-83A1-F6EECF244321}">
                <p14:modId xmlns:p14="http://schemas.microsoft.com/office/powerpoint/2010/main" val="2607120047"/>
              </p:ext>
            </p:extLst>
          </p:nvPr>
        </p:nvGraphicFramePr>
        <p:xfrm>
          <a:off x="9897264" y="2949161"/>
          <a:ext cx="2351984" cy="961862"/>
        </p:xfrm>
        <a:graphic>
          <a:graphicData uri="http://schemas.openxmlformats.org/drawingml/2006/table">
            <a:tbl>
              <a:tblPr firstRow="1" bandRow="1">
                <a:tableStyleId>{5C22544A-7EE6-4342-B048-85BDC9FD1C3A}</a:tableStyleId>
              </a:tblPr>
              <a:tblGrid>
                <a:gridCol w="1116756">
                  <a:extLst>
                    <a:ext uri="{9D8B030D-6E8A-4147-A177-3AD203B41FA5}">
                      <a16:colId xmlns:a16="http://schemas.microsoft.com/office/drawing/2014/main" val="1148060327"/>
                    </a:ext>
                  </a:extLst>
                </a:gridCol>
                <a:gridCol w="1235228">
                  <a:extLst>
                    <a:ext uri="{9D8B030D-6E8A-4147-A177-3AD203B41FA5}">
                      <a16:colId xmlns:a16="http://schemas.microsoft.com/office/drawing/2014/main" val="3990394409"/>
                    </a:ext>
                  </a:extLst>
                </a:gridCol>
              </a:tblGrid>
              <a:tr h="0">
                <a:tc>
                  <a:txBody>
                    <a:bodyPr/>
                    <a:lstStyle/>
                    <a:p>
                      <a:endParaRPr lang="en-US" sz="800" dirty="0">
                        <a:solidFill>
                          <a:schemeClr val="bg1"/>
                        </a:solidFill>
                      </a:endParaRPr>
                    </a:p>
                  </a:txBody>
                  <a:tcPr marL="93260" marR="93260" marT="46630" marB="46630">
                    <a:solidFill>
                      <a:schemeClr val="bg1"/>
                    </a:solidFill>
                  </a:tcPr>
                </a:tc>
                <a:tc>
                  <a:txBody>
                    <a:bodyPr/>
                    <a:lstStyle/>
                    <a:p>
                      <a:endParaRPr lang="en-US" sz="8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373341">
                <a:tc>
                  <a:txBody>
                    <a:bodyPr/>
                    <a:lstStyle/>
                    <a:p>
                      <a:r>
                        <a:rPr lang="en-US" sz="800" dirty="0"/>
                        <a:t>10.2.0.0/24 </a:t>
                      </a:r>
                      <a:endParaRPr lang="en-US" sz="800" dirty="0">
                        <a:solidFill>
                          <a:schemeClr val="bg1"/>
                        </a:solidFill>
                      </a:endParaRPr>
                    </a:p>
                  </a:txBody>
                  <a:tcPr marL="93260" marR="93260" marT="46630" marB="46630"/>
                </a:tc>
                <a:tc>
                  <a:txBody>
                    <a:bodyPr/>
                    <a:lstStyle/>
                    <a:p>
                      <a:r>
                        <a:rPr lang="en-US" sz="800" dirty="0">
                          <a:solidFill>
                            <a:schemeClr val="bg1"/>
                          </a:solidFill>
                        </a:rPr>
                        <a:t>VNet2 Conn ID</a:t>
                      </a:r>
                    </a:p>
                  </a:txBody>
                  <a:tcPr marL="93260" marR="93260" marT="46630" marB="46630"/>
                </a:tc>
                <a:extLst>
                  <a:ext uri="{0D108BD9-81ED-4DB2-BD59-A6C34878D82A}">
                    <a16:rowId xmlns:a16="http://schemas.microsoft.com/office/drawing/2014/main" val="1883647809"/>
                  </a:ext>
                </a:extLst>
              </a:tr>
              <a:tr h="373341">
                <a:tc>
                  <a:txBody>
                    <a:bodyPr/>
                    <a:lstStyle/>
                    <a:p>
                      <a:r>
                        <a:rPr lang="en-US" sz="800" dirty="0"/>
                        <a:t>10.4.0.0/24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VNet4 Conn ID</a:t>
                      </a:r>
                    </a:p>
                  </a:txBody>
                  <a:tcPr marL="93260" marR="93260" marT="46630" marB="46630"/>
                </a:tc>
                <a:extLst>
                  <a:ext uri="{0D108BD9-81ED-4DB2-BD59-A6C34878D82A}">
                    <a16:rowId xmlns:a16="http://schemas.microsoft.com/office/drawing/2014/main" val="2948242085"/>
                  </a:ext>
                </a:extLst>
              </a:tr>
            </a:tbl>
          </a:graphicData>
        </a:graphic>
      </p:graphicFrame>
      <p:graphicFrame>
        <p:nvGraphicFramePr>
          <p:cNvPr id="7" name="Table 2">
            <a:extLst>
              <a:ext uri="{FF2B5EF4-FFF2-40B4-BE49-F238E27FC236}">
                <a16:creationId xmlns:a16="http://schemas.microsoft.com/office/drawing/2014/main" id="{608B2DDC-6AA3-4AA9-9B4B-23BB1519DD60}"/>
              </a:ext>
            </a:extLst>
          </p:cNvPr>
          <p:cNvGraphicFramePr>
            <a:graphicFrameLocks noGrp="1"/>
          </p:cNvGraphicFramePr>
          <p:nvPr>
            <p:extLst>
              <p:ext uri="{D42A27DB-BD31-4B8C-83A1-F6EECF244321}">
                <p14:modId xmlns:p14="http://schemas.microsoft.com/office/powerpoint/2010/main" val="3779495006"/>
              </p:ext>
            </p:extLst>
          </p:nvPr>
        </p:nvGraphicFramePr>
        <p:xfrm>
          <a:off x="1103995" y="2532135"/>
          <a:ext cx="2367704" cy="822240"/>
        </p:xfrm>
        <a:graphic>
          <a:graphicData uri="http://schemas.openxmlformats.org/drawingml/2006/table">
            <a:tbl>
              <a:tblPr firstRow="1" bandRow="1">
                <a:tableStyleId>{5C22544A-7EE6-4342-B048-85BDC9FD1C3A}</a:tableStyleId>
              </a:tblPr>
              <a:tblGrid>
                <a:gridCol w="1124220">
                  <a:extLst>
                    <a:ext uri="{9D8B030D-6E8A-4147-A177-3AD203B41FA5}">
                      <a16:colId xmlns:a16="http://schemas.microsoft.com/office/drawing/2014/main" val="1148060327"/>
                    </a:ext>
                  </a:extLst>
                </a:gridCol>
                <a:gridCol w="1243484">
                  <a:extLst>
                    <a:ext uri="{9D8B030D-6E8A-4147-A177-3AD203B41FA5}">
                      <a16:colId xmlns:a16="http://schemas.microsoft.com/office/drawing/2014/main" val="3990394409"/>
                    </a:ext>
                  </a:extLst>
                </a:gridCol>
              </a:tblGrid>
              <a:tr h="193256">
                <a:tc>
                  <a:txBody>
                    <a:bodyPr/>
                    <a:lstStyle/>
                    <a:p>
                      <a:endParaRPr lang="en-US" sz="800" dirty="0">
                        <a:solidFill>
                          <a:schemeClr val="bg1"/>
                        </a:solidFill>
                      </a:endParaRPr>
                    </a:p>
                  </a:txBody>
                  <a:tcPr marL="93260" marR="93260" marT="46630" marB="46630">
                    <a:solidFill>
                      <a:schemeClr val="bg1"/>
                    </a:solidFill>
                  </a:tcPr>
                </a:tc>
                <a:tc>
                  <a:txBody>
                    <a:bodyPr/>
                    <a:lstStyle/>
                    <a:p>
                      <a:endParaRPr lang="en-US" sz="8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303530">
                <a:tc>
                  <a:txBody>
                    <a:bodyPr/>
                    <a:lstStyle/>
                    <a:p>
                      <a:r>
                        <a:rPr lang="en-US" sz="800" dirty="0"/>
                        <a:t>10.1.0.0/24 </a:t>
                      </a:r>
                      <a:endParaRPr lang="en-US" sz="800" dirty="0">
                        <a:solidFill>
                          <a:schemeClr val="bg1"/>
                        </a:solidFill>
                      </a:endParaRPr>
                    </a:p>
                  </a:txBody>
                  <a:tcPr marL="93260" marR="93260" marT="46630" marB="46630"/>
                </a:tc>
                <a:tc>
                  <a:txBody>
                    <a:bodyPr/>
                    <a:lstStyle/>
                    <a:p>
                      <a:r>
                        <a:rPr lang="en-US" sz="800" dirty="0">
                          <a:solidFill>
                            <a:schemeClr val="bg1"/>
                          </a:solidFill>
                        </a:rPr>
                        <a:t>VNet1 Conn ID</a:t>
                      </a:r>
                    </a:p>
                  </a:txBody>
                  <a:tcPr marL="93260" marR="93260" marT="46630" marB="46630"/>
                </a:tc>
                <a:extLst>
                  <a:ext uri="{0D108BD9-81ED-4DB2-BD59-A6C34878D82A}">
                    <a16:rowId xmlns:a16="http://schemas.microsoft.com/office/drawing/2014/main" val="1883647809"/>
                  </a:ext>
                </a:extLst>
              </a:tr>
              <a:tr h="303530">
                <a:tc>
                  <a:txBody>
                    <a:bodyPr/>
                    <a:lstStyle/>
                    <a:p>
                      <a:r>
                        <a:rPr lang="en-US" sz="800" dirty="0"/>
                        <a:t>10.3.0.0/24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VNet3 Conn ID</a:t>
                      </a:r>
                    </a:p>
                  </a:txBody>
                  <a:tcPr marL="93260" marR="93260" marT="46630" marB="46630"/>
                </a:tc>
                <a:extLst>
                  <a:ext uri="{0D108BD9-81ED-4DB2-BD59-A6C34878D82A}">
                    <a16:rowId xmlns:a16="http://schemas.microsoft.com/office/drawing/2014/main" val="2948242085"/>
                  </a:ext>
                </a:extLst>
              </a:tr>
            </a:tbl>
          </a:graphicData>
        </a:graphic>
      </p:graphicFrame>
      <p:graphicFrame>
        <p:nvGraphicFramePr>
          <p:cNvPr id="8" name="Table 2">
            <a:extLst>
              <a:ext uri="{FF2B5EF4-FFF2-40B4-BE49-F238E27FC236}">
                <a16:creationId xmlns:a16="http://schemas.microsoft.com/office/drawing/2014/main" id="{9B75D7F4-580F-4F75-9EFD-21BBC7EC4F17}"/>
              </a:ext>
            </a:extLst>
          </p:cNvPr>
          <p:cNvGraphicFramePr>
            <a:graphicFrameLocks noGrp="1"/>
          </p:cNvGraphicFramePr>
          <p:nvPr>
            <p:extLst>
              <p:ext uri="{D42A27DB-BD31-4B8C-83A1-F6EECF244321}">
                <p14:modId xmlns:p14="http://schemas.microsoft.com/office/powerpoint/2010/main" val="2436395438"/>
              </p:ext>
            </p:extLst>
          </p:nvPr>
        </p:nvGraphicFramePr>
        <p:xfrm>
          <a:off x="9896990" y="1723392"/>
          <a:ext cx="2351985" cy="1432820"/>
        </p:xfrm>
        <a:graphic>
          <a:graphicData uri="http://schemas.openxmlformats.org/drawingml/2006/table">
            <a:tbl>
              <a:tblPr firstRow="1" bandRow="1">
                <a:tableStyleId>{5C22544A-7EE6-4342-B048-85BDC9FD1C3A}</a:tableStyleId>
              </a:tblPr>
              <a:tblGrid>
                <a:gridCol w="1116757">
                  <a:extLst>
                    <a:ext uri="{9D8B030D-6E8A-4147-A177-3AD203B41FA5}">
                      <a16:colId xmlns:a16="http://schemas.microsoft.com/office/drawing/2014/main" val="1148060327"/>
                    </a:ext>
                  </a:extLst>
                </a:gridCol>
                <a:gridCol w="1235228">
                  <a:extLst>
                    <a:ext uri="{9D8B030D-6E8A-4147-A177-3AD203B41FA5}">
                      <a16:colId xmlns:a16="http://schemas.microsoft.com/office/drawing/2014/main" val="3990394409"/>
                    </a:ext>
                  </a:extLst>
                </a:gridCol>
              </a:tblGrid>
              <a:tr h="175451">
                <a:tc>
                  <a:txBody>
                    <a:bodyPr/>
                    <a:lstStyle/>
                    <a:p>
                      <a:endParaRPr lang="en-US" sz="800" dirty="0">
                        <a:solidFill>
                          <a:schemeClr val="bg1"/>
                        </a:solidFill>
                      </a:endParaRPr>
                    </a:p>
                  </a:txBody>
                  <a:tcPr marL="93260" marR="93260" marT="46630" marB="46630">
                    <a:solidFill>
                      <a:schemeClr val="bg1"/>
                    </a:solidFill>
                  </a:tcPr>
                </a:tc>
                <a:tc>
                  <a:txBody>
                    <a:bodyPr/>
                    <a:lstStyle/>
                    <a:p>
                      <a:endParaRPr lang="en-US" sz="8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304410">
                <a:tc>
                  <a:txBody>
                    <a:bodyPr/>
                    <a:lstStyle/>
                    <a:p>
                      <a:r>
                        <a:rPr lang="en-US" sz="800" dirty="0"/>
                        <a:t>192.168.1.0/24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304410">
                <a:tc>
                  <a:txBody>
                    <a:bodyPr/>
                    <a:lstStyle/>
                    <a:p>
                      <a:r>
                        <a:rPr lang="en-US" sz="800" dirty="0"/>
                        <a:t>192.168.2.0/24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948242085"/>
                  </a:ext>
                </a:extLst>
              </a:tr>
              <a:tr h="304410">
                <a:tc>
                  <a:txBody>
                    <a:bodyPr/>
                    <a:lstStyle/>
                    <a:p>
                      <a:r>
                        <a:rPr lang="en-US" sz="800" dirty="0"/>
                        <a:t>192.168.3.0/24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2684097170"/>
                  </a:ext>
                </a:extLst>
              </a:tr>
              <a:tr h="304410">
                <a:tc>
                  <a:txBody>
                    <a:bodyPr/>
                    <a:lstStyle/>
                    <a:p>
                      <a:r>
                        <a:rPr lang="en-US" sz="800" dirty="0"/>
                        <a:t>192.168.4.0/24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762987894"/>
                  </a:ext>
                </a:extLst>
              </a:tr>
            </a:tbl>
          </a:graphicData>
        </a:graphic>
      </p:graphicFrame>
      <p:graphicFrame>
        <p:nvGraphicFramePr>
          <p:cNvPr id="9" name="Table 2">
            <a:extLst>
              <a:ext uri="{FF2B5EF4-FFF2-40B4-BE49-F238E27FC236}">
                <a16:creationId xmlns:a16="http://schemas.microsoft.com/office/drawing/2014/main" id="{0FA55294-2DAE-48A0-BF03-9594E3047404}"/>
              </a:ext>
            </a:extLst>
          </p:cNvPr>
          <p:cNvGraphicFramePr>
            <a:graphicFrameLocks noGrp="1"/>
          </p:cNvGraphicFramePr>
          <p:nvPr>
            <p:extLst>
              <p:ext uri="{D42A27DB-BD31-4B8C-83A1-F6EECF244321}">
                <p14:modId xmlns:p14="http://schemas.microsoft.com/office/powerpoint/2010/main" val="2926630740"/>
              </p:ext>
            </p:extLst>
          </p:nvPr>
        </p:nvGraphicFramePr>
        <p:xfrm>
          <a:off x="1096991" y="1359790"/>
          <a:ext cx="2371117" cy="1409712"/>
        </p:xfrm>
        <a:graphic>
          <a:graphicData uri="http://schemas.openxmlformats.org/drawingml/2006/table">
            <a:tbl>
              <a:tblPr firstRow="1" bandRow="1">
                <a:tableStyleId>{5C22544A-7EE6-4342-B048-85BDC9FD1C3A}</a:tableStyleId>
              </a:tblPr>
              <a:tblGrid>
                <a:gridCol w="1125841">
                  <a:extLst>
                    <a:ext uri="{9D8B030D-6E8A-4147-A177-3AD203B41FA5}">
                      <a16:colId xmlns:a16="http://schemas.microsoft.com/office/drawing/2014/main" val="1148060327"/>
                    </a:ext>
                  </a:extLst>
                </a:gridCol>
                <a:gridCol w="1245276">
                  <a:extLst>
                    <a:ext uri="{9D8B030D-6E8A-4147-A177-3AD203B41FA5}">
                      <a16:colId xmlns:a16="http://schemas.microsoft.com/office/drawing/2014/main" val="3990394409"/>
                    </a:ext>
                  </a:extLst>
                </a:gridCol>
              </a:tblGrid>
              <a:tr h="199465">
                <a:tc>
                  <a:txBody>
                    <a:bodyPr/>
                    <a:lstStyle/>
                    <a:p>
                      <a:endParaRPr lang="en-US" sz="800" dirty="0">
                        <a:solidFill>
                          <a:schemeClr val="bg1"/>
                        </a:solidFill>
                      </a:endParaRPr>
                    </a:p>
                  </a:txBody>
                  <a:tcPr marL="93260" marR="93260" marT="46630" marB="46630">
                    <a:solidFill>
                      <a:schemeClr val="bg1"/>
                    </a:solidFill>
                  </a:tcPr>
                </a:tc>
                <a:tc>
                  <a:txBody>
                    <a:bodyPr/>
                    <a:lstStyle/>
                    <a:p>
                      <a:endParaRPr lang="en-US" sz="8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98633">
                <a:tc>
                  <a:txBody>
                    <a:bodyPr/>
                    <a:lstStyle/>
                    <a:p>
                      <a:r>
                        <a:rPr lang="en-US" sz="800" dirty="0"/>
                        <a:t>192.168.1.0/24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298633">
                <a:tc>
                  <a:txBody>
                    <a:bodyPr/>
                    <a:lstStyle/>
                    <a:p>
                      <a:r>
                        <a:rPr lang="en-US" sz="800" dirty="0"/>
                        <a:t>192.168.2.0/24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948242085"/>
                  </a:ext>
                </a:extLst>
              </a:tr>
              <a:tr h="298633">
                <a:tc>
                  <a:txBody>
                    <a:bodyPr/>
                    <a:lstStyle/>
                    <a:p>
                      <a:r>
                        <a:rPr lang="en-US" sz="800" dirty="0"/>
                        <a:t>192.168.3.0/24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2684097170"/>
                  </a:ext>
                </a:extLst>
              </a:tr>
              <a:tr h="298633">
                <a:tc>
                  <a:txBody>
                    <a:bodyPr/>
                    <a:lstStyle/>
                    <a:p>
                      <a:r>
                        <a:rPr lang="en-US" sz="800" dirty="0"/>
                        <a:t>192.168.4.0/24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762987894"/>
                  </a:ext>
                </a:extLst>
              </a:tr>
            </a:tbl>
          </a:graphicData>
        </a:graphic>
      </p:graphicFrame>
      <p:graphicFrame>
        <p:nvGraphicFramePr>
          <p:cNvPr id="10" name="Table 2">
            <a:extLst>
              <a:ext uri="{FF2B5EF4-FFF2-40B4-BE49-F238E27FC236}">
                <a16:creationId xmlns:a16="http://schemas.microsoft.com/office/drawing/2014/main" id="{ED80EA08-7D6C-4DDF-8945-747732871EB0}"/>
              </a:ext>
            </a:extLst>
          </p:cNvPr>
          <p:cNvGraphicFramePr>
            <a:graphicFrameLocks noGrp="1"/>
          </p:cNvGraphicFramePr>
          <p:nvPr>
            <p:extLst>
              <p:ext uri="{D42A27DB-BD31-4B8C-83A1-F6EECF244321}">
                <p14:modId xmlns:p14="http://schemas.microsoft.com/office/powerpoint/2010/main" val="2941573108"/>
              </p:ext>
            </p:extLst>
          </p:nvPr>
        </p:nvGraphicFramePr>
        <p:xfrm>
          <a:off x="9750430" y="4477266"/>
          <a:ext cx="2351984" cy="1342364"/>
        </p:xfrm>
        <a:graphic>
          <a:graphicData uri="http://schemas.openxmlformats.org/drawingml/2006/table">
            <a:tbl>
              <a:tblPr firstRow="1" bandRow="1">
                <a:tableStyleId>{5C22544A-7EE6-4342-B048-85BDC9FD1C3A}</a:tableStyleId>
              </a:tblPr>
              <a:tblGrid>
                <a:gridCol w="1116757">
                  <a:extLst>
                    <a:ext uri="{9D8B030D-6E8A-4147-A177-3AD203B41FA5}">
                      <a16:colId xmlns:a16="http://schemas.microsoft.com/office/drawing/2014/main" val="1148060327"/>
                    </a:ext>
                  </a:extLst>
                </a:gridCol>
                <a:gridCol w="1235227">
                  <a:extLst>
                    <a:ext uri="{9D8B030D-6E8A-4147-A177-3AD203B41FA5}">
                      <a16:colId xmlns:a16="http://schemas.microsoft.com/office/drawing/2014/main" val="3990394409"/>
                    </a:ext>
                  </a:extLst>
                </a:gridCol>
              </a:tblGrid>
              <a:tr h="162417">
                <a:tc>
                  <a:txBody>
                    <a:bodyPr/>
                    <a:lstStyle/>
                    <a:p>
                      <a:endParaRPr lang="en-US" sz="800" dirty="0">
                        <a:solidFill>
                          <a:schemeClr val="bg1"/>
                        </a:solidFill>
                      </a:endParaRPr>
                    </a:p>
                  </a:txBody>
                  <a:tcPr marL="93260" marR="93260" marT="46630" marB="46630">
                    <a:solidFill>
                      <a:schemeClr val="bg1"/>
                    </a:solidFill>
                  </a:tcPr>
                </a:tc>
                <a:tc>
                  <a:txBody>
                    <a:bodyPr/>
                    <a:lstStyle/>
                    <a:p>
                      <a:endParaRPr lang="en-US" sz="8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81796">
                <a:tc>
                  <a:txBody>
                    <a:bodyPr/>
                    <a:lstStyle/>
                    <a:p>
                      <a:r>
                        <a:rPr lang="en-US" sz="800" dirty="0"/>
                        <a:t>192.168.1.0/24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281796">
                <a:tc>
                  <a:txBody>
                    <a:bodyPr/>
                    <a:lstStyle/>
                    <a:p>
                      <a:r>
                        <a:rPr lang="en-US" sz="800" dirty="0"/>
                        <a:t>192.168.2.0/24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948242085"/>
                  </a:ext>
                </a:extLst>
              </a:tr>
              <a:tr h="281796">
                <a:tc>
                  <a:txBody>
                    <a:bodyPr/>
                    <a:lstStyle/>
                    <a:p>
                      <a:r>
                        <a:rPr lang="en-US" sz="800" dirty="0"/>
                        <a:t>192.168.3.0/24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532415249"/>
                  </a:ext>
                </a:extLst>
              </a:tr>
              <a:tr h="281796">
                <a:tc>
                  <a:txBody>
                    <a:bodyPr/>
                    <a:lstStyle/>
                    <a:p>
                      <a:r>
                        <a:rPr lang="en-US" sz="800" dirty="0"/>
                        <a:t>192.168.4.0/24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838874256"/>
                  </a:ext>
                </a:extLst>
              </a:tr>
            </a:tbl>
          </a:graphicData>
        </a:graphic>
      </p:graphicFrame>
      <p:graphicFrame>
        <p:nvGraphicFramePr>
          <p:cNvPr id="11" name="Table 2">
            <a:extLst>
              <a:ext uri="{FF2B5EF4-FFF2-40B4-BE49-F238E27FC236}">
                <a16:creationId xmlns:a16="http://schemas.microsoft.com/office/drawing/2014/main" id="{16E41B24-2373-4603-A165-FCFAC98ED6C4}"/>
              </a:ext>
            </a:extLst>
          </p:cNvPr>
          <p:cNvGraphicFramePr>
            <a:graphicFrameLocks noGrp="1"/>
          </p:cNvGraphicFramePr>
          <p:nvPr>
            <p:extLst>
              <p:ext uri="{D42A27DB-BD31-4B8C-83A1-F6EECF244321}">
                <p14:modId xmlns:p14="http://schemas.microsoft.com/office/powerpoint/2010/main" val="1651765945"/>
              </p:ext>
            </p:extLst>
          </p:nvPr>
        </p:nvGraphicFramePr>
        <p:xfrm>
          <a:off x="1125138" y="4414347"/>
          <a:ext cx="2360365" cy="1265260"/>
        </p:xfrm>
        <a:graphic>
          <a:graphicData uri="http://schemas.openxmlformats.org/drawingml/2006/table">
            <a:tbl>
              <a:tblPr firstRow="1" bandRow="1">
                <a:tableStyleId>{5C22544A-7EE6-4342-B048-85BDC9FD1C3A}</a:tableStyleId>
              </a:tblPr>
              <a:tblGrid>
                <a:gridCol w="1120735">
                  <a:extLst>
                    <a:ext uri="{9D8B030D-6E8A-4147-A177-3AD203B41FA5}">
                      <a16:colId xmlns:a16="http://schemas.microsoft.com/office/drawing/2014/main" val="1148060327"/>
                    </a:ext>
                  </a:extLst>
                </a:gridCol>
                <a:gridCol w="1239630">
                  <a:extLst>
                    <a:ext uri="{9D8B030D-6E8A-4147-A177-3AD203B41FA5}">
                      <a16:colId xmlns:a16="http://schemas.microsoft.com/office/drawing/2014/main" val="3990394409"/>
                    </a:ext>
                  </a:extLst>
                </a:gridCol>
              </a:tblGrid>
              <a:tr h="189824">
                <a:tc>
                  <a:txBody>
                    <a:bodyPr/>
                    <a:lstStyle/>
                    <a:p>
                      <a:endParaRPr lang="en-US" sz="800" dirty="0">
                        <a:solidFill>
                          <a:schemeClr val="bg1"/>
                        </a:solidFill>
                      </a:endParaRPr>
                    </a:p>
                  </a:txBody>
                  <a:tcPr marL="93260" marR="93260" marT="46630" marB="46630">
                    <a:solidFill>
                      <a:schemeClr val="bg1"/>
                    </a:solidFill>
                  </a:tcPr>
                </a:tc>
                <a:tc>
                  <a:txBody>
                    <a:bodyPr/>
                    <a:lstStyle/>
                    <a:p>
                      <a:endParaRPr lang="en-US" sz="8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62520">
                <a:tc>
                  <a:txBody>
                    <a:bodyPr/>
                    <a:lstStyle/>
                    <a:p>
                      <a:r>
                        <a:rPr lang="en-US" sz="800" dirty="0"/>
                        <a:t>192.168.1.0/24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262520">
                <a:tc>
                  <a:txBody>
                    <a:bodyPr/>
                    <a:lstStyle/>
                    <a:p>
                      <a:r>
                        <a:rPr lang="en-US" sz="800" dirty="0"/>
                        <a:t>192.168.2.0/24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948242085"/>
                  </a:ext>
                </a:extLst>
              </a:tr>
              <a:tr h="262520">
                <a:tc>
                  <a:txBody>
                    <a:bodyPr/>
                    <a:lstStyle/>
                    <a:p>
                      <a:r>
                        <a:rPr lang="en-US" sz="800" dirty="0"/>
                        <a:t>192.168.3.0/24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2684097170"/>
                  </a:ext>
                </a:extLst>
              </a:tr>
              <a:tr h="262520">
                <a:tc>
                  <a:txBody>
                    <a:bodyPr/>
                    <a:lstStyle/>
                    <a:p>
                      <a:r>
                        <a:rPr lang="en-US" sz="800" dirty="0"/>
                        <a:t>192.168.4.0/24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762987894"/>
                  </a:ext>
                </a:extLst>
              </a:tr>
            </a:tbl>
          </a:graphicData>
        </a:graphic>
      </p:graphicFrame>
      <p:grpSp>
        <p:nvGrpSpPr>
          <p:cNvPr id="12" name="Group 11">
            <a:extLst>
              <a:ext uri="{FF2B5EF4-FFF2-40B4-BE49-F238E27FC236}">
                <a16:creationId xmlns:a16="http://schemas.microsoft.com/office/drawing/2014/main" id="{BDD830E1-0D43-4E26-8C1D-742E6E61DF29}"/>
              </a:ext>
            </a:extLst>
          </p:cNvPr>
          <p:cNvGrpSpPr/>
          <p:nvPr/>
        </p:nvGrpSpPr>
        <p:grpSpPr>
          <a:xfrm>
            <a:off x="3908837" y="1989142"/>
            <a:ext cx="2967320" cy="3665111"/>
            <a:chOff x="5648324" y="1142789"/>
            <a:chExt cx="5107114" cy="5626386"/>
          </a:xfrm>
        </p:grpSpPr>
        <p:cxnSp>
          <p:nvCxnSpPr>
            <p:cNvPr id="13" name="Straight Connector 12">
              <a:extLst>
                <a:ext uri="{FF2B5EF4-FFF2-40B4-BE49-F238E27FC236}">
                  <a16:creationId xmlns:a16="http://schemas.microsoft.com/office/drawing/2014/main" id="{52FF600A-AC0E-45EC-972F-300BB612C9F0}"/>
                </a:ext>
              </a:extLst>
            </p:cNvPr>
            <p:cNvCxnSpPr>
              <a:cxnSpLocks/>
            </p:cNvCxnSpPr>
            <p:nvPr/>
          </p:nvCxnSpPr>
          <p:spPr>
            <a:xfrm flipH="1" flipV="1">
              <a:off x="6986310" y="1866001"/>
              <a:ext cx="564940" cy="96493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D17790-C23E-4309-B69A-328DBEB4B810}"/>
                </a:ext>
              </a:extLst>
            </p:cNvPr>
            <p:cNvCxnSpPr>
              <a:cxnSpLocks/>
            </p:cNvCxnSpPr>
            <p:nvPr/>
          </p:nvCxnSpPr>
          <p:spPr>
            <a:xfrm flipV="1">
              <a:off x="8170720" y="1815189"/>
              <a:ext cx="733098" cy="1042918"/>
            </a:xfrm>
            <a:prstGeom prst="line">
              <a:avLst/>
            </a:prstGeom>
            <a:ln w="28575">
              <a:solidFill>
                <a:srgbClr val="FF33CC"/>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B73BE49-DC61-4C13-9CBD-AF5FF98663A7}"/>
                </a:ext>
              </a:extLst>
            </p:cNvPr>
            <p:cNvGrpSpPr/>
            <p:nvPr/>
          </p:nvGrpSpPr>
          <p:grpSpPr>
            <a:xfrm>
              <a:off x="5648324" y="1142789"/>
              <a:ext cx="5038138" cy="5626386"/>
              <a:chOff x="5648324" y="1142789"/>
              <a:chExt cx="5038138" cy="5626386"/>
            </a:xfrm>
          </p:grpSpPr>
          <p:grpSp>
            <p:nvGrpSpPr>
              <p:cNvPr id="19" name="Group 18">
                <a:extLst>
                  <a:ext uri="{FF2B5EF4-FFF2-40B4-BE49-F238E27FC236}">
                    <a16:creationId xmlns:a16="http://schemas.microsoft.com/office/drawing/2014/main" id="{A28EECEE-6D3D-453F-B88C-3B50B3571074}"/>
                  </a:ext>
                </a:extLst>
              </p:cNvPr>
              <p:cNvGrpSpPr/>
              <p:nvPr/>
            </p:nvGrpSpPr>
            <p:grpSpPr>
              <a:xfrm>
                <a:off x="5698394" y="2830934"/>
                <a:ext cx="4988068" cy="3938241"/>
                <a:chOff x="6606075" y="2340285"/>
                <a:chExt cx="5028238" cy="3938241"/>
              </a:xfrm>
            </p:grpSpPr>
            <p:pic>
              <p:nvPicPr>
                <p:cNvPr id="23" name="Graphic 22">
                  <a:extLst>
                    <a:ext uri="{FF2B5EF4-FFF2-40B4-BE49-F238E27FC236}">
                      <a16:creationId xmlns:a16="http://schemas.microsoft.com/office/drawing/2014/main" id="{4EA5E763-2E9F-4E71-AAD2-E965355789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0373" y="2340285"/>
                  <a:ext cx="964148" cy="964148"/>
                </a:xfrm>
                <a:prstGeom prst="rect">
                  <a:avLst/>
                </a:prstGeom>
              </p:spPr>
            </p:pic>
            <p:pic>
              <p:nvPicPr>
                <p:cNvPr id="24" name="Graphic 23">
                  <a:extLst>
                    <a:ext uri="{FF2B5EF4-FFF2-40B4-BE49-F238E27FC236}">
                      <a16:creationId xmlns:a16="http://schemas.microsoft.com/office/drawing/2014/main" id="{7B424A20-CDD2-495A-9235-A91DE23168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0187" y="5323616"/>
                  <a:ext cx="678290" cy="720461"/>
                </a:xfrm>
                <a:prstGeom prst="rect">
                  <a:avLst/>
                </a:prstGeom>
              </p:spPr>
            </p:pic>
            <p:pic>
              <p:nvPicPr>
                <p:cNvPr id="25" name="Graphic 24">
                  <a:extLst>
                    <a:ext uri="{FF2B5EF4-FFF2-40B4-BE49-F238E27FC236}">
                      <a16:creationId xmlns:a16="http://schemas.microsoft.com/office/drawing/2014/main" id="{42693681-4BCF-4331-8CEC-623E73723E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1400" y="5422698"/>
                  <a:ext cx="689025" cy="689025"/>
                </a:xfrm>
                <a:prstGeom prst="rect">
                  <a:avLst/>
                </a:prstGeom>
              </p:spPr>
            </p:pic>
            <p:cxnSp>
              <p:nvCxnSpPr>
                <p:cNvPr id="26" name="Straight Connector 25">
                  <a:extLst>
                    <a:ext uri="{FF2B5EF4-FFF2-40B4-BE49-F238E27FC236}">
                      <a16:creationId xmlns:a16="http://schemas.microsoft.com/office/drawing/2014/main" id="{0D9980D3-09CB-4939-8566-2A462D633145}"/>
                    </a:ext>
                  </a:extLst>
                </p:cNvPr>
                <p:cNvCxnSpPr>
                  <a:cxnSpLocks/>
                  <a:stCxn id="25" idx="0"/>
                </p:cNvCxnSpPr>
                <p:nvPr/>
              </p:nvCxnSpPr>
              <p:spPr>
                <a:xfrm flipH="1" flipV="1">
                  <a:off x="9043639" y="3200400"/>
                  <a:ext cx="1312274" cy="222229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5B737E9-BAF9-4278-AEDA-82EA1216C4D7}"/>
                    </a:ext>
                  </a:extLst>
                </p:cNvPr>
                <p:cNvSpPr txBox="1"/>
                <p:nvPr/>
              </p:nvSpPr>
              <p:spPr>
                <a:xfrm>
                  <a:off x="6606075" y="6089535"/>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192.168.1.0/24</a:t>
                  </a:r>
                </a:p>
              </p:txBody>
            </p:sp>
            <p:sp>
              <p:nvSpPr>
                <p:cNvPr id="28" name="TextBox 27">
                  <a:extLst>
                    <a:ext uri="{FF2B5EF4-FFF2-40B4-BE49-F238E27FC236}">
                      <a16:creationId xmlns:a16="http://schemas.microsoft.com/office/drawing/2014/main" id="{8D3D78CD-76FE-4D05-8AD7-EF54D9EAED58}"/>
                    </a:ext>
                  </a:extLst>
                </p:cNvPr>
                <p:cNvSpPr txBox="1"/>
                <p:nvPr/>
              </p:nvSpPr>
              <p:spPr>
                <a:xfrm>
                  <a:off x="9766537" y="6089536"/>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192.168.2.0/24</a:t>
                  </a:r>
                </a:p>
              </p:txBody>
            </p:sp>
            <p:cxnSp>
              <p:nvCxnSpPr>
                <p:cNvPr id="29" name="Straight Connector 28">
                  <a:extLst>
                    <a:ext uri="{FF2B5EF4-FFF2-40B4-BE49-F238E27FC236}">
                      <a16:creationId xmlns:a16="http://schemas.microsoft.com/office/drawing/2014/main" id="{3FDE13FA-28F9-402D-9F47-E02E94F616B8}"/>
                    </a:ext>
                  </a:extLst>
                </p:cNvPr>
                <p:cNvCxnSpPr>
                  <a:cxnSpLocks/>
                </p:cNvCxnSpPr>
                <p:nvPr/>
              </p:nvCxnSpPr>
              <p:spPr>
                <a:xfrm flipV="1">
                  <a:off x="7409710" y="3319616"/>
                  <a:ext cx="1054240" cy="1848917"/>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0" name="cloud">
                <a:extLst>
                  <a:ext uri="{FF2B5EF4-FFF2-40B4-BE49-F238E27FC236}">
                    <a16:creationId xmlns:a16="http://schemas.microsoft.com/office/drawing/2014/main" id="{F9CFD582-B973-4A18-8D6F-093826470296}"/>
                  </a:ext>
                </a:extLst>
              </p:cNvPr>
              <p:cNvSpPr>
                <a:spLocks noChangeAspect="1"/>
              </p:cNvSpPr>
              <p:nvPr/>
            </p:nvSpPr>
            <p:spPr bwMode="auto">
              <a:xfrm>
                <a:off x="6336630" y="1142789"/>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VNet1</a:t>
                </a:r>
              </a:p>
            </p:txBody>
          </p:sp>
          <p:sp>
            <p:nvSpPr>
              <p:cNvPr id="21" name="cloud">
                <a:extLst>
                  <a:ext uri="{FF2B5EF4-FFF2-40B4-BE49-F238E27FC236}">
                    <a16:creationId xmlns:a16="http://schemas.microsoft.com/office/drawing/2014/main" id="{68F23037-E1D3-4BE7-AA4D-9D55F62C071F}"/>
                  </a:ext>
                </a:extLst>
              </p:cNvPr>
              <p:cNvSpPr>
                <a:spLocks noChangeAspect="1"/>
              </p:cNvSpPr>
              <p:nvPr/>
            </p:nvSpPr>
            <p:spPr bwMode="auto">
              <a:xfrm>
                <a:off x="8341492" y="1152780"/>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FF00FF"/>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VNet2</a:t>
                </a:r>
              </a:p>
            </p:txBody>
          </p:sp>
          <p:sp>
            <p:nvSpPr>
              <p:cNvPr id="22" name="TextBox 21">
                <a:extLst>
                  <a:ext uri="{FF2B5EF4-FFF2-40B4-BE49-F238E27FC236}">
                    <a16:creationId xmlns:a16="http://schemas.microsoft.com/office/drawing/2014/main" id="{87F57E56-7185-45C6-9E89-E896C973B5AE}"/>
                  </a:ext>
                </a:extLst>
              </p:cNvPr>
              <p:cNvSpPr txBox="1"/>
              <p:nvPr/>
            </p:nvSpPr>
            <p:spPr>
              <a:xfrm>
                <a:off x="5648324" y="192330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10.1.0.0/24</a:t>
                </a:r>
              </a:p>
            </p:txBody>
          </p:sp>
        </p:grpSp>
        <p:sp>
          <p:nvSpPr>
            <p:cNvPr id="18" name="TextBox 17">
              <a:extLst>
                <a:ext uri="{FF2B5EF4-FFF2-40B4-BE49-F238E27FC236}">
                  <a16:creationId xmlns:a16="http://schemas.microsoft.com/office/drawing/2014/main" id="{0583BD48-D730-417A-B4ED-AFA865804423}"/>
                </a:ext>
              </a:extLst>
            </p:cNvPr>
            <p:cNvSpPr txBox="1"/>
            <p:nvPr/>
          </p:nvSpPr>
          <p:spPr>
            <a:xfrm>
              <a:off x="8887661" y="192057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10.2.0.0/24</a:t>
              </a:r>
            </a:p>
          </p:txBody>
        </p:sp>
      </p:grpSp>
      <p:sp>
        <p:nvSpPr>
          <p:cNvPr id="30" name="TextBox 29">
            <a:extLst>
              <a:ext uri="{FF2B5EF4-FFF2-40B4-BE49-F238E27FC236}">
                <a16:creationId xmlns:a16="http://schemas.microsoft.com/office/drawing/2014/main" id="{84A2D4D2-C6E1-4B2D-9753-9870765DA743}"/>
              </a:ext>
            </a:extLst>
          </p:cNvPr>
          <p:cNvSpPr txBox="1"/>
          <p:nvPr/>
        </p:nvSpPr>
        <p:spPr>
          <a:xfrm>
            <a:off x="9637132" y="54118"/>
            <a:ext cx="3484671" cy="1323439"/>
          </a:xfrm>
          <a:prstGeom prst="rect">
            <a:avLst/>
          </a:prstGeom>
          <a:noFill/>
        </p:spPr>
        <p:txBody>
          <a:bodyPr wrap="square" lIns="0" tIns="0" rIns="0" bIns="0" rtlCol="0">
            <a:spAutoFit/>
          </a:bodyPr>
          <a:lstStyle/>
          <a:p>
            <a:pPr marL="342900" indent="-342900">
              <a:buFont typeface="Wingdings" pitchFamily="2" charset="2"/>
              <a:buChar char="§"/>
            </a:pPr>
            <a:r>
              <a:rPr lang="en-US" sz="1200" dirty="0"/>
              <a:t>Branches &lt;-&gt;Branches</a:t>
            </a:r>
          </a:p>
          <a:p>
            <a:pPr marL="342900" indent="-342900">
              <a:buFont typeface="Wingdings" pitchFamily="2" charset="2"/>
              <a:buChar char="§"/>
            </a:pPr>
            <a:r>
              <a:rPr lang="en-US" sz="1200" dirty="0"/>
              <a:t>Blue Vnets &lt;-&gt;Branches</a:t>
            </a:r>
          </a:p>
          <a:p>
            <a:pPr marL="342900" indent="-342900">
              <a:buFont typeface="Wingdings" pitchFamily="2" charset="2"/>
              <a:buChar char="§"/>
            </a:pPr>
            <a:r>
              <a:rPr lang="en-US" sz="1200" dirty="0"/>
              <a:t>Pink Vnets &lt;-&gt; Branches</a:t>
            </a:r>
          </a:p>
          <a:p>
            <a:pPr marL="342900" indent="-342900">
              <a:buFont typeface="Wingdings" pitchFamily="2" charset="2"/>
              <a:buChar char="§"/>
            </a:pPr>
            <a:r>
              <a:rPr lang="en-US" sz="1200" dirty="0"/>
              <a:t>Blue VNets &lt;-&gt; Blue VNets</a:t>
            </a:r>
          </a:p>
          <a:p>
            <a:pPr marL="342900" indent="-342900">
              <a:buFont typeface="Wingdings" pitchFamily="2" charset="2"/>
              <a:buChar char="§"/>
            </a:pPr>
            <a:r>
              <a:rPr lang="en-US" sz="1200" dirty="0"/>
              <a:t>Pink VNets &lt;-&gt; Pink VNets</a:t>
            </a:r>
          </a:p>
          <a:p>
            <a:pPr marL="342900" indent="-342900">
              <a:buFont typeface="Wingdings" pitchFamily="2" charset="2"/>
              <a:buChar char="§"/>
            </a:pPr>
            <a:r>
              <a:rPr lang="en-US" sz="1200" dirty="0"/>
              <a:t>Branches &lt;-&gt; Blue and Pink VNets</a:t>
            </a:r>
          </a:p>
          <a:p>
            <a:pPr>
              <a:buFont typeface="Wingdings" panose="05000000000000000000" pitchFamily="2" charset="2"/>
              <a:buChar char="ü"/>
            </a:pPr>
            <a:endParaRPr lang="en-US" sz="1400" dirty="0"/>
          </a:p>
        </p:txBody>
      </p:sp>
      <p:grpSp>
        <p:nvGrpSpPr>
          <p:cNvPr id="31" name="Group 30">
            <a:extLst>
              <a:ext uri="{FF2B5EF4-FFF2-40B4-BE49-F238E27FC236}">
                <a16:creationId xmlns:a16="http://schemas.microsoft.com/office/drawing/2014/main" id="{E35F4A2F-DCF4-45B8-AFD3-46D4D7D33A75}"/>
              </a:ext>
            </a:extLst>
          </p:cNvPr>
          <p:cNvGrpSpPr/>
          <p:nvPr/>
        </p:nvGrpSpPr>
        <p:grpSpPr>
          <a:xfrm>
            <a:off x="6985448" y="1999132"/>
            <a:ext cx="2967320" cy="3665111"/>
            <a:chOff x="5648324" y="1142789"/>
            <a:chExt cx="5107114" cy="5626386"/>
          </a:xfrm>
        </p:grpSpPr>
        <p:cxnSp>
          <p:nvCxnSpPr>
            <p:cNvPr id="32" name="Straight Connector 31">
              <a:extLst>
                <a:ext uri="{FF2B5EF4-FFF2-40B4-BE49-F238E27FC236}">
                  <a16:creationId xmlns:a16="http://schemas.microsoft.com/office/drawing/2014/main" id="{44E213E5-0A81-4609-B210-08EE71D6556C}"/>
                </a:ext>
              </a:extLst>
            </p:cNvPr>
            <p:cNvCxnSpPr>
              <a:cxnSpLocks/>
            </p:cNvCxnSpPr>
            <p:nvPr/>
          </p:nvCxnSpPr>
          <p:spPr>
            <a:xfrm flipH="1" flipV="1">
              <a:off x="6986310" y="1866001"/>
              <a:ext cx="564940" cy="96493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E1337DE-C65A-49C0-86D4-DB4AFF23330E}"/>
                </a:ext>
              </a:extLst>
            </p:cNvPr>
            <p:cNvCxnSpPr>
              <a:cxnSpLocks/>
            </p:cNvCxnSpPr>
            <p:nvPr/>
          </p:nvCxnSpPr>
          <p:spPr>
            <a:xfrm flipV="1">
              <a:off x="8170720" y="1815189"/>
              <a:ext cx="733098" cy="1042918"/>
            </a:xfrm>
            <a:prstGeom prst="line">
              <a:avLst/>
            </a:prstGeom>
            <a:ln w="28575">
              <a:solidFill>
                <a:srgbClr val="FF33CC"/>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BE0393C6-7B42-4BF5-8F40-2E265A0C1DE6}"/>
                </a:ext>
              </a:extLst>
            </p:cNvPr>
            <p:cNvGrpSpPr/>
            <p:nvPr/>
          </p:nvGrpSpPr>
          <p:grpSpPr>
            <a:xfrm>
              <a:off x="5648324" y="1142789"/>
              <a:ext cx="5038138" cy="5626386"/>
              <a:chOff x="5648324" y="1142789"/>
              <a:chExt cx="5038138" cy="5626386"/>
            </a:xfrm>
          </p:grpSpPr>
          <p:grpSp>
            <p:nvGrpSpPr>
              <p:cNvPr id="36" name="Group 35">
                <a:extLst>
                  <a:ext uri="{FF2B5EF4-FFF2-40B4-BE49-F238E27FC236}">
                    <a16:creationId xmlns:a16="http://schemas.microsoft.com/office/drawing/2014/main" id="{FF7257AF-33D6-4A63-BDD2-2F5848642195}"/>
                  </a:ext>
                </a:extLst>
              </p:cNvPr>
              <p:cNvGrpSpPr/>
              <p:nvPr/>
            </p:nvGrpSpPr>
            <p:grpSpPr>
              <a:xfrm>
                <a:off x="5698394" y="2830934"/>
                <a:ext cx="4988068" cy="3938241"/>
                <a:chOff x="6606075" y="2340285"/>
                <a:chExt cx="5028238" cy="3938241"/>
              </a:xfrm>
            </p:grpSpPr>
            <p:pic>
              <p:nvPicPr>
                <p:cNvPr id="40" name="Graphic 39">
                  <a:extLst>
                    <a:ext uri="{FF2B5EF4-FFF2-40B4-BE49-F238E27FC236}">
                      <a16:creationId xmlns:a16="http://schemas.microsoft.com/office/drawing/2014/main" id="{F0A8E47D-C1CB-4506-9A93-3E9BDEC5B9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0373" y="2340285"/>
                  <a:ext cx="964148" cy="964148"/>
                </a:xfrm>
                <a:prstGeom prst="rect">
                  <a:avLst/>
                </a:prstGeom>
              </p:spPr>
            </p:pic>
            <p:pic>
              <p:nvPicPr>
                <p:cNvPr id="41" name="Graphic 40">
                  <a:extLst>
                    <a:ext uri="{FF2B5EF4-FFF2-40B4-BE49-F238E27FC236}">
                      <a16:creationId xmlns:a16="http://schemas.microsoft.com/office/drawing/2014/main" id="{DCF72E8C-D3A2-45D4-8BA7-63643F379D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0187" y="5323616"/>
                  <a:ext cx="678290" cy="720461"/>
                </a:xfrm>
                <a:prstGeom prst="rect">
                  <a:avLst/>
                </a:prstGeom>
              </p:spPr>
            </p:pic>
            <p:pic>
              <p:nvPicPr>
                <p:cNvPr id="42" name="Graphic 41">
                  <a:extLst>
                    <a:ext uri="{FF2B5EF4-FFF2-40B4-BE49-F238E27FC236}">
                      <a16:creationId xmlns:a16="http://schemas.microsoft.com/office/drawing/2014/main" id="{3466CA32-DAA3-4C3E-BF49-C00857E9E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1400" y="5422698"/>
                  <a:ext cx="689025" cy="689025"/>
                </a:xfrm>
                <a:prstGeom prst="rect">
                  <a:avLst/>
                </a:prstGeom>
              </p:spPr>
            </p:pic>
            <p:cxnSp>
              <p:nvCxnSpPr>
                <p:cNvPr id="43" name="Straight Connector 42">
                  <a:extLst>
                    <a:ext uri="{FF2B5EF4-FFF2-40B4-BE49-F238E27FC236}">
                      <a16:creationId xmlns:a16="http://schemas.microsoft.com/office/drawing/2014/main" id="{C592866F-5FE7-430A-97AD-0D0A20EE505B}"/>
                    </a:ext>
                  </a:extLst>
                </p:cNvPr>
                <p:cNvCxnSpPr>
                  <a:cxnSpLocks/>
                  <a:stCxn id="42" idx="0"/>
                </p:cNvCxnSpPr>
                <p:nvPr/>
              </p:nvCxnSpPr>
              <p:spPr>
                <a:xfrm flipH="1" flipV="1">
                  <a:off x="9043639" y="3200400"/>
                  <a:ext cx="1312274" cy="222229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B8F1D57-1B5A-415B-8856-6BE3BDD2ADA1}"/>
                    </a:ext>
                  </a:extLst>
                </p:cNvPr>
                <p:cNvSpPr txBox="1"/>
                <p:nvPr/>
              </p:nvSpPr>
              <p:spPr>
                <a:xfrm>
                  <a:off x="6606075" y="6089535"/>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192.168.3.0/24</a:t>
                  </a:r>
                </a:p>
              </p:txBody>
            </p:sp>
            <p:sp>
              <p:nvSpPr>
                <p:cNvPr id="45" name="TextBox 44">
                  <a:extLst>
                    <a:ext uri="{FF2B5EF4-FFF2-40B4-BE49-F238E27FC236}">
                      <a16:creationId xmlns:a16="http://schemas.microsoft.com/office/drawing/2014/main" id="{518CD407-3644-4D36-A379-D8824790B92E}"/>
                    </a:ext>
                  </a:extLst>
                </p:cNvPr>
                <p:cNvSpPr txBox="1"/>
                <p:nvPr/>
              </p:nvSpPr>
              <p:spPr>
                <a:xfrm>
                  <a:off x="9766537" y="6089536"/>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192.168.4.0/24</a:t>
                  </a:r>
                </a:p>
              </p:txBody>
            </p:sp>
            <p:cxnSp>
              <p:nvCxnSpPr>
                <p:cNvPr id="46" name="Straight Connector 45">
                  <a:extLst>
                    <a:ext uri="{FF2B5EF4-FFF2-40B4-BE49-F238E27FC236}">
                      <a16:creationId xmlns:a16="http://schemas.microsoft.com/office/drawing/2014/main" id="{6695FF1C-9F80-43C7-934E-B00F9A0DA5F8}"/>
                    </a:ext>
                  </a:extLst>
                </p:cNvPr>
                <p:cNvCxnSpPr>
                  <a:cxnSpLocks/>
                </p:cNvCxnSpPr>
                <p:nvPr/>
              </p:nvCxnSpPr>
              <p:spPr>
                <a:xfrm flipV="1">
                  <a:off x="7409710" y="3319616"/>
                  <a:ext cx="1054240" cy="1848917"/>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7" name="cloud">
                <a:extLst>
                  <a:ext uri="{FF2B5EF4-FFF2-40B4-BE49-F238E27FC236}">
                    <a16:creationId xmlns:a16="http://schemas.microsoft.com/office/drawing/2014/main" id="{DF0D4F93-DD19-4EE0-BD67-7E27A866B437}"/>
                  </a:ext>
                </a:extLst>
              </p:cNvPr>
              <p:cNvSpPr>
                <a:spLocks noChangeAspect="1"/>
              </p:cNvSpPr>
              <p:nvPr/>
            </p:nvSpPr>
            <p:spPr bwMode="auto">
              <a:xfrm>
                <a:off x="6336630" y="1142789"/>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VNet3</a:t>
                </a:r>
              </a:p>
            </p:txBody>
          </p:sp>
          <p:sp>
            <p:nvSpPr>
              <p:cNvPr id="38" name="cloud">
                <a:extLst>
                  <a:ext uri="{FF2B5EF4-FFF2-40B4-BE49-F238E27FC236}">
                    <a16:creationId xmlns:a16="http://schemas.microsoft.com/office/drawing/2014/main" id="{5BCEA871-325E-4FAB-8F88-3F4377B3014F}"/>
                  </a:ext>
                </a:extLst>
              </p:cNvPr>
              <p:cNvSpPr>
                <a:spLocks noChangeAspect="1"/>
              </p:cNvSpPr>
              <p:nvPr/>
            </p:nvSpPr>
            <p:spPr bwMode="auto">
              <a:xfrm>
                <a:off x="8341492" y="1152780"/>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FF00FF"/>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VNet4</a:t>
                </a:r>
              </a:p>
            </p:txBody>
          </p:sp>
          <p:sp>
            <p:nvSpPr>
              <p:cNvPr id="39" name="TextBox 38">
                <a:extLst>
                  <a:ext uri="{FF2B5EF4-FFF2-40B4-BE49-F238E27FC236}">
                    <a16:creationId xmlns:a16="http://schemas.microsoft.com/office/drawing/2014/main" id="{A501325E-1839-4220-ABE9-A67077D678E0}"/>
                  </a:ext>
                </a:extLst>
              </p:cNvPr>
              <p:cNvSpPr txBox="1"/>
              <p:nvPr/>
            </p:nvSpPr>
            <p:spPr>
              <a:xfrm>
                <a:off x="5648324" y="192330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10.3.0.0/24</a:t>
                </a:r>
              </a:p>
            </p:txBody>
          </p:sp>
        </p:grpSp>
        <p:sp>
          <p:nvSpPr>
            <p:cNvPr id="35" name="TextBox 34">
              <a:extLst>
                <a:ext uri="{FF2B5EF4-FFF2-40B4-BE49-F238E27FC236}">
                  <a16:creationId xmlns:a16="http://schemas.microsoft.com/office/drawing/2014/main" id="{DE44DE4E-01F9-46F6-ABDF-758F7E0EBC4E}"/>
                </a:ext>
              </a:extLst>
            </p:cNvPr>
            <p:cNvSpPr txBox="1"/>
            <p:nvPr/>
          </p:nvSpPr>
          <p:spPr>
            <a:xfrm>
              <a:off x="8887661" y="192057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10.4.0.0/24</a:t>
              </a:r>
            </a:p>
          </p:txBody>
        </p:sp>
      </p:grpSp>
      <p:cxnSp>
        <p:nvCxnSpPr>
          <p:cNvPr id="47" name="Straight Connector 46">
            <a:extLst>
              <a:ext uri="{FF2B5EF4-FFF2-40B4-BE49-F238E27FC236}">
                <a16:creationId xmlns:a16="http://schemas.microsoft.com/office/drawing/2014/main" id="{393F0512-F17B-4828-A7C1-E426101540F1}"/>
              </a:ext>
            </a:extLst>
          </p:cNvPr>
          <p:cNvCxnSpPr>
            <a:cxnSpLocks/>
            <a:stCxn id="23" idx="3"/>
          </p:cNvCxnSpPr>
          <p:nvPr/>
        </p:nvCxnSpPr>
        <p:spPr>
          <a:xfrm>
            <a:off x="5475955" y="3402854"/>
            <a:ext cx="2553026" cy="0"/>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aphicFrame>
        <p:nvGraphicFramePr>
          <p:cNvPr id="48" name="Table 2">
            <a:extLst>
              <a:ext uri="{FF2B5EF4-FFF2-40B4-BE49-F238E27FC236}">
                <a16:creationId xmlns:a16="http://schemas.microsoft.com/office/drawing/2014/main" id="{00A9E35F-F0EA-4A07-B72A-92506C423739}"/>
              </a:ext>
            </a:extLst>
          </p:cNvPr>
          <p:cNvGraphicFramePr>
            <a:graphicFrameLocks noGrp="1"/>
          </p:cNvGraphicFramePr>
          <p:nvPr>
            <p:extLst>
              <p:ext uri="{D42A27DB-BD31-4B8C-83A1-F6EECF244321}">
                <p14:modId xmlns:p14="http://schemas.microsoft.com/office/powerpoint/2010/main" val="1434556594"/>
              </p:ext>
            </p:extLst>
          </p:nvPr>
        </p:nvGraphicFramePr>
        <p:xfrm>
          <a:off x="1125659" y="4118601"/>
          <a:ext cx="2351984" cy="497768"/>
        </p:xfrm>
        <a:graphic>
          <a:graphicData uri="http://schemas.openxmlformats.org/drawingml/2006/table">
            <a:tbl>
              <a:tblPr firstRow="1" bandRow="1">
                <a:tableStyleId>{5C22544A-7EE6-4342-B048-85BDC9FD1C3A}</a:tableStyleId>
              </a:tblPr>
              <a:tblGrid>
                <a:gridCol w="1115736">
                  <a:extLst>
                    <a:ext uri="{9D8B030D-6E8A-4147-A177-3AD203B41FA5}">
                      <a16:colId xmlns:a16="http://schemas.microsoft.com/office/drawing/2014/main" val="1148060327"/>
                    </a:ext>
                  </a:extLst>
                </a:gridCol>
                <a:gridCol w="1236248">
                  <a:extLst>
                    <a:ext uri="{9D8B030D-6E8A-4147-A177-3AD203B41FA5}">
                      <a16:colId xmlns:a16="http://schemas.microsoft.com/office/drawing/2014/main" val="3990394409"/>
                    </a:ext>
                  </a:extLst>
                </a:gridCol>
              </a:tblGrid>
              <a:tr h="248884">
                <a:tc gridSpan="2">
                  <a:txBody>
                    <a:bodyPr/>
                    <a:lstStyle/>
                    <a:p>
                      <a:r>
                        <a:rPr lang="en-US" sz="800" dirty="0">
                          <a:solidFill>
                            <a:schemeClr val="bg1"/>
                          </a:solidFill>
                        </a:rPr>
                        <a:t>Default Route Table – </a:t>
                      </a:r>
                      <a:r>
                        <a:rPr lang="en-US" sz="800" dirty="0">
                          <a:solidFill>
                            <a:srgbClr val="0070C0"/>
                          </a:solidFill>
                        </a:rPr>
                        <a:t>Label Default</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248884">
                <a:tc>
                  <a:txBody>
                    <a:bodyPr/>
                    <a:lstStyle/>
                    <a:p>
                      <a:r>
                        <a:rPr lang="en-US" sz="800" dirty="0">
                          <a:solidFill>
                            <a:schemeClr val="bg1"/>
                          </a:solidFill>
                        </a:rPr>
                        <a:t>Route </a:t>
                      </a:r>
                    </a:p>
                  </a:txBody>
                  <a:tcPr marL="93260" marR="93260" marT="46630" marB="46630"/>
                </a:tc>
                <a:tc>
                  <a:txBody>
                    <a:bodyPr/>
                    <a:lstStyle/>
                    <a:p>
                      <a:r>
                        <a:rPr lang="en-US" sz="8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graphicFrame>
        <p:nvGraphicFramePr>
          <p:cNvPr id="49" name="Table 2">
            <a:extLst>
              <a:ext uri="{FF2B5EF4-FFF2-40B4-BE49-F238E27FC236}">
                <a16:creationId xmlns:a16="http://schemas.microsoft.com/office/drawing/2014/main" id="{3F259567-16F2-447A-8BB2-4383B947110B}"/>
              </a:ext>
            </a:extLst>
          </p:cNvPr>
          <p:cNvGraphicFramePr>
            <a:graphicFrameLocks noGrp="1"/>
          </p:cNvGraphicFramePr>
          <p:nvPr>
            <p:extLst>
              <p:ext uri="{D42A27DB-BD31-4B8C-83A1-F6EECF244321}">
                <p14:modId xmlns:p14="http://schemas.microsoft.com/office/powerpoint/2010/main" val="4276676344"/>
              </p:ext>
            </p:extLst>
          </p:nvPr>
        </p:nvGraphicFramePr>
        <p:xfrm>
          <a:off x="9750430" y="4179013"/>
          <a:ext cx="2351984" cy="497768"/>
        </p:xfrm>
        <a:graphic>
          <a:graphicData uri="http://schemas.openxmlformats.org/drawingml/2006/table">
            <a:tbl>
              <a:tblPr firstRow="1" bandRow="1">
                <a:tableStyleId>{5C22544A-7EE6-4342-B048-85BDC9FD1C3A}</a:tableStyleId>
              </a:tblPr>
              <a:tblGrid>
                <a:gridCol w="1119453">
                  <a:extLst>
                    <a:ext uri="{9D8B030D-6E8A-4147-A177-3AD203B41FA5}">
                      <a16:colId xmlns:a16="http://schemas.microsoft.com/office/drawing/2014/main" val="1148060327"/>
                    </a:ext>
                  </a:extLst>
                </a:gridCol>
                <a:gridCol w="1232531">
                  <a:extLst>
                    <a:ext uri="{9D8B030D-6E8A-4147-A177-3AD203B41FA5}">
                      <a16:colId xmlns:a16="http://schemas.microsoft.com/office/drawing/2014/main" val="3990394409"/>
                    </a:ext>
                  </a:extLst>
                </a:gridCol>
              </a:tblGrid>
              <a:tr h="253770">
                <a:tc gridSpan="2">
                  <a:txBody>
                    <a:bodyPr/>
                    <a:lstStyle/>
                    <a:p>
                      <a:r>
                        <a:rPr lang="en-US" sz="800" dirty="0">
                          <a:solidFill>
                            <a:schemeClr val="bg1"/>
                          </a:solidFill>
                        </a:rPr>
                        <a:t>Default Route Table – </a:t>
                      </a:r>
                      <a:r>
                        <a:rPr lang="en-US" sz="800" dirty="0">
                          <a:solidFill>
                            <a:srgbClr val="0070C0"/>
                          </a:solidFill>
                        </a:rPr>
                        <a:t>Label Default</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243998">
                <a:tc>
                  <a:txBody>
                    <a:bodyPr/>
                    <a:lstStyle/>
                    <a:p>
                      <a:r>
                        <a:rPr lang="en-US" sz="800" dirty="0">
                          <a:solidFill>
                            <a:schemeClr val="bg1"/>
                          </a:solidFill>
                        </a:rPr>
                        <a:t>Route </a:t>
                      </a:r>
                    </a:p>
                  </a:txBody>
                  <a:tcPr marL="93260" marR="93260" marT="46630" marB="46630"/>
                </a:tc>
                <a:tc>
                  <a:txBody>
                    <a:bodyPr/>
                    <a:lstStyle/>
                    <a:p>
                      <a:r>
                        <a:rPr lang="en-US" sz="8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grpSp>
        <p:nvGrpSpPr>
          <p:cNvPr id="50" name="Group 49">
            <a:extLst>
              <a:ext uri="{FF2B5EF4-FFF2-40B4-BE49-F238E27FC236}">
                <a16:creationId xmlns:a16="http://schemas.microsoft.com/office/drawing/2014/main" id="{73B907C9-7DF1-42DB-96DB-A65A7873CDCD}"/>
              </a:ext>
            </a:extLst>
          </p:cNvPr>
          <p:cNvGrpSpPr/>
          <p:nvPr/>
        </p:nvGrpSpPr>
        <p:grpSpPr>
          <a:xfrm>
            <a:off x="3468505" y="4178804"/>
            <a:ext cx="2322442" cy="527011"/>
            <a:chOff x="3468505" y="4178804"/>
            <a:chExt cx="2322442" cy="527011"/>
          </a:xfrm>
        </p:grpSpPr>
        <p:cxnSp>
          <p:nvCxnSpPr>
            <p:cNvPr id="51" name="Connector: Elbow 50">
              <a:extLst>
                <a:ext uri="{FF2B5EF4-FFF2-40B4-BE49-F238E27FC236}">
                  <a16:creationId xmlns:a16="http://schemas.microsoft.com/office/drawing/2014/main" id="{AE63F9D7-590F-4837-8456-35D42CE970CA}"/>
                </a:ext>
              </a:extLst>
            </p:cNvPr>
            <p:cNvCxnSpPr/>
            <p:nvPr/>
          </p:nvCxnSpPr>
          <p:spPr>
            <a:xfrm rot="10800000">
              <a:off x="3477644" y="4328981"/>
              <a:ext cx="1026519" cy="376834"/>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FCBE7AD3-658F-4EC1-A79E-59ED3B829A0D}"/>
                </a:ext>
              </a:extLst>
            </p:cNvPr>
            <p:cNvCxnSpPr/>
            <p:nvPr/>
          </p:nvCxnSpPr>
          <p:spPr>
            <a:xfrm rot="10800000">
              <a:off x="3468505" y="4178804"/>
              <a:ext cx="2322442" cy="365012"/>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13D3FC44-57AA-4C5A-80E9-066D124F3387}"/>
              </a:ext>
            </a:extLst>
          </p:cNvPr>
          <p:cNvGrpSpPr/>
          <p:nvPr/>
        </p:nvGrpSpPr>
        <p:grpSpPr>
          <a:xfrm>
            <a:off x="7926961" y="4073614"/>
            <a:ext cx="1826025" cy="346684"/>
            <a:chOff x="7926961" y="4073614"/>
            <a:chExt cx="1826025" cy="346684"/>
          </a:xfrm>
        </p:grpSpPr>
        <p:cxnSp>
          <p:nvCxnSpPr>
            <p:cNvPr id="54" name="Connector: Elbow 53">
              <a:extLst>
                <a:ext uri="{FF2B5EF4-FFF2-40B4-BE49-F238E27FC236}">
                  <a16:creationId xmlns:a16="http://schemas.microsoft.com/office/drawing/2014/main" id="{4A9ACC7F-A469-40FA-908A-711C9AEB9FC0}"/>
                </a:ext>
              </a:extLst>
            </p:cNvPr>
            <p:cNvCxnSpPr/>
            <p:nvPr/>
          </p:nvCxnSpPr>
          <p:spPr>
            <a:xfrm>
              <a:off x="8663974" y="4073614"/>
              <a:ext cx="1089012" cy="210380"/>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CA237064-82D4-438C-8A90-DB0536DFB959}"/>
                </a:ext>
              </a:extLst>
            </p:cNvPr>
            <p:cNvCxnSpPr>
              <a:cxnSpLocks/>
            </p:cNvCxnSpPr>
            <p:nvPr/>
          </p:nvCxnSpPr>
          <p:spPr>
            <a:xfrm>
              <a:off x="7926961" y="4178804"/>
              <a:ext cx="1826025" cy="241494"/>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56" name="Table 2">
            <a:extLst>
              <a:ext uri="{FF2B5EF4-FFF2-40B4-BE49-F238E27FC236}">
                <a16:creationId xmlns:a16="http://schemas.microsoft.com/office/drawing/2014/main" id="{538E5151-FD32-4EA5-B131-A6E4E6897D99}"/>
              </a:ext>
            </a:extLst>
          </p:cNvPr>
          <p:cNvGraphicFramePr>
            <a:graphicFrameLocks noGrp="1"/>
          </p:cNvGraphicFramePr>
          <p:nvPr>
            <p:extLst>
              <p:ext uri="{D42A27DB-BD31-4B8C-83A1-F6EECF244321}">
                <p14:modId xmlns:p14="http://schemas.microsoft.com/office/powerpoint/2010/main" val="1549326475"/>
              </p:ext>
            </p:extLst>
          </p:nvPr>
        </p:nvGraphicFramePr>
        <p:xfrm>
          <a:off x="1089479" y="927662"/>
          <a:ext cx="2388164" cy="657928"/>
        </p:xfrm>
        <a:graphic>
          <a:graphicData uri="http://schemas.openxmlformats.org/drawingml/2006/table">
            <a:tbl>
              <a:tblPr firstRow="1" bandRow="1">
                <a:tableStyleId>{5C22544A-7EE6-4342-B048-85BDC9FD1C3A}</a:tableStyleId>
              </a:tblPr>
              <a:tblGrid>
                <a:gridCol w="1132900">
                  <a:extLst>
                    <a:ext uri="{9D8B030D-6E8A-4147-A177-3AD203B41FA5}">
                      <a16:colId xmlns:a16="http://schemas.microsoft.com/office/drawing/2014/main" val="1148060327"/>
                    </a:ext>
                  </a:extLst>
                </a:gridCol>
                <a:gridCol w="1255264">
                  <a:extLst>
                    <a:ext uri="{9D8B030D-6E8A-4147-A177-3AD203B41FA5}">
                      <a16:colId xmlns:a16="http://schemas.microsoft.com/office/drawing/2014/main" val="3990394409"/>
                    </a:ext>
                  </a:extLst>
                </a:gridCol>
              </a:tblGrid>
              <a:tr h="328964">
                <a:tc gridSpan="2">
                  <a:txBody>
                    <a:bodyPr/>
                    <a:lstStyle/>
                    <a:p>
                      <a:r>
                        <a:rPr lang="en-US" sz="800" dirty="0">
                          <a:solidFill>
                            <a:schemeClr val="bg1"/>
                          </a:solidFill>
                        </a:rPr>
                        <a:t>Custom Route Table – </a:t>
                      </a:r>
                      <a:r>
                        <a:rPr lang="en-US" sz="800" dirty="0">
                          <a:solidFill>
                            <a:srgbClr val="0070C0"/>
                          </a:solidFill>
                        </a:rPr>
                        <a:t>Label Blue</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328964">
                <a:tc>
                  <a:txBody>
                    <a:bodyPr/>
                    <a:lstStyle/>
                    <a:p>
                      <a:r>
                        <a:rPr lang="en-US" sz="800" dirty="0">
                          <a:solidFill>
                            <a:schemeClr val="bg1"/>
                          </a:solidFill>
                        </a:rPr>
                        <a:t>Route </a:t>
                      </a:r>
                    </a:p>
                  </a:txBody>
                  <a:tcPr marL="93260" marR="93260" marT="46630" marB="46630"/>
                </a:tc>
                <a:tc>
                  <a:txBody>
                    <a:bodyPr/>
                    <a:lstStyle/>
                    <a:p>
                      <a:r>
                        <a:rPr lang="en-US" sz="8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graphicFrame>
        <p:nvGraphicFramePr>
          <p:cNvPr id="57" name="Table 2">
            <a:extLst>
              <a:ext uri="{FF2B5EF4-FFF2-40B4-BE49-F238E27FC236}">
                <a16:creationId xmlns:a16="http://schemas.microsoft.com/office/drawing/2014/main" id="{DBC3EC3B-A9A5-45FC-B5C3-461300FA4933}"/>
              </a:ext>
            </a:extLst>
          </p:cNvPr>
          <p:cNvGraphicFramePr>
            <a:graphicFrameLocks noGrp="1"/>
          </p:cNvGraphicFramePr>
          <p:nvPr>
            <p:extLst>
              <p:ext uri="{D42A27DB-BD31-4B8C-83A1-F6EECF244321}">
                <p14:modId xmlns:p14="http://schemas.microsoft.com/office/powerpoint/2010/main" val="423169353"/>
              </p:ext>
            </p:extLst>
          </p:nvPr>
        </p:nvGraphicFramePr>
        <p:xfrm>
          <a:off x="9899003" y="1234016"/>
          <a:ext cx="2351984" cy="761634"/>
        </p:xfrm>
        <a:graphic>
          <a:graphicData uri="http://schemas.openxmlformats.org/drawingml/2006/table">
            <a:tbl>
              <a:tblPr firstRow="1" bandRow="1">
                <a:tableStyleId>{5C22544A-7EE6-4342-B048-85BDC9FD1C3A}</a:tableStyleId>
              </a:tblPr>
              <a:tblGrid>
                <a:gridCol w="1119453">
                  <a:extLst>
                    <a:ext uri="{9D8B030D-6E8A-4147-A177-3AD203B41FA5}">
                      <a16:colId xmlns:a16="http://schemas.microsoft.com/office/drawing/2014/main" val="1148060327"/>
                    </a:ext>
                  </a:extLst>
                </a:gridCol>
                <a:gridCol w="1232531">
                  <a:extLst>
                    <a:ext uri="{9D8B030D-6E8A-4147-A177-3AD203B41FA5}">
                      <a16:colId xmlns:a16="http://schemas.microsoft.com/office/drawing/2014/main" val="3990394409"/>
                    </a:ext>
                  </a:extLst>
                </a:gridCol>
              </a:tblGrid>
              <a:tr h="388293">
                <a:tc gridSpan="2">
                  <a:txBody>
                    <a:bodyPr/>
                    <a:lstStyle/>
                    <a:p>
                      <a:r>
                        <a:rPr lang="en-US" sz="800" dirty="0">
                          <a:solidFill>
                            <a:schemeClr val="bg1"/>
                          </a:solidFill>
                        </a:rPr>
                        <a:t>Custom Route Table – </a:t>
                      </a:r>
                      <a:r>
                        <a:rPr lang="en-US" sz="800" dirty="0">
                          <a:solidFill>
                            <a:srgbClr val="0070C0"/>
                          </a:solidFill>
                        </a:rPr>
                        <a:t>Label Pink</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373341">
                <a:tc>
                  <a:txBody>
                    <a:bodyPr/>
                    <a:lstStyle/>
                    <a:p>
                      <a:r>
                        <a:rPr lang="en-US" sz="800" dirty="0">
                          <a:solidFill>
                            <a:schemeClr val="bg1"/>
                          </a:solidFill>
                        </a:rPr>
                        <a:t>Route </a:t>
                      </a:r>
                    </a:p>
                  </a:txBody>
                  <a:tcPr marL="93260" marR="93260" marT="46630" marB="46630"/>
                </a:tc>
                <a:tc>
                  <a:txBody>
                    <a:bodyPr/>
                    <a:lstStyle/>
                    <a:p>
                      <a:r>
                        <a:rPr lang="en-US" sz="8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grpSp>
        <p:nvGrpSpPr>
          <p:cNvPr id="58" name="Group 57">
            <a:extLst>
              <a:ext uri="{FF2B5EF4-FFF2-40B4-BE49-F238E27FC236}">
                <a16:creationId xmlns:a16="http://schemas.microsoft.com/office/drawing/2014/main" id="{56022625-A16E-4185-BB90-BA03E680D455}"/>
              </a:ext>
            </a:extLst>
          </p:cNvPr>
          <p:cNvGrpSpPr/>
          <p:nvPr/>
        </p:nvGrpSpPr>
        <p:grpSpPr>
          <a:xfrm>
            <a:off x="3463766" y="1014764"/>
            <a:ext cx="6425702" cy="1951461"/>
            <a:chOff x="3463766" y="1014764"/>
            <a:chExt cx="6425702" cy="1951461"/>
          </a:xfrm>
        </p:grpSpPr>
        <p:grpSp>
          <p:nvGrpSpPr>
            <p:cNvPr id="59" name="Group 58">
              <a:extLst>
                <a:ext uri="{FF2B5EF4-FFF2-40B4-BE49-F238E27FC236}">
                  <a16:creationId xmlns:a16="http://schemas.microsoft.com/office/drawing/2014/main" id="{1AC80409-ACA6-431E-8709-C0D5857AB224}"/>
                </a:ext>
              </a:extLst>
            </p:cNvPr>
            <p:cNvGrpSpPr/>
            <p:nvPr/>
          </p:nvGrpSpPr>
          <p:grpSpPr>
            <a:xfrm>
              <a:off x="3463766" y="1014764"/>
              <a:ext cx="4463195" cy="1841842"/>
              <a:chOff x="3463766" y="1014764"/>
              <a:chExt cx="4463195" cy="1841842"/>
            </a:xfrm>
          </p:grpSpPr>
          <p:cxnSp>
            <p:nvCxnSpPr>
              <p:cNvPr id="63" name="Connector: Elbow 62">
                <a:extLst>
                  <a:ext uri="{FF2B5EF4-FFF2-40B4-BE49-F238E27FC236}">
                    <a16:creationId xmlns:a16="http://schemas.microsoft.com/office/drawing/2014/main" id="{B71E0287-8C07-4B3E-A119-63CCD60FFB04}"/>
                  </a:ext>
                </a:extLst>
              </p:cNvPr>
              <p:cNvCxnSpPr>
                <a:cxnSpLocks/>
              </p:cNvCxnSpPr>
              <p:nvPr/>
            </p:nvCxnSpPr>
            <p:spPr>
              <a:xfrm rot="16200000" flipV="1">
                <a:off x="3308877" y="1249978"/>
                <a:ext cx="1761517" cy="1451740"/>
              </a:xfrm>
              <a:prstGeom prst="bentConnector3">
                <a:avLst>
                  <a:gd name="adj1" fmla="val 10001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22A0D881-2570-4488-93F8-51FB255E6D01}"/>
                  </a:ext>
                </a:extLst>
              </p:cNvPr>
              <p:cNvCxnSpPr/>
              <p:nvPr/>
            </p:nvCxnSpPr>
            <p:spPr>
              <a:xfrm rot="10800000">
                <a:off x="3477643" y="1014764"/>
                <a:ext cx="4449318" cy="1739024"/>
              </a:xfrm>
              <a:prstGeom prst="bentConnector3">
                <a:avLst>
                  <a:gd name="adj1" fmla="val 3120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926C6F80-ED8D-451D-B29A-FE7F679D4BBE}"/>
                </a:ext>
              </a:extLst>
            </p:cNvPr>
            <p:cNvGrpSpPr/>
            <p:nvPr/>
          </p:nvGrpSpPr>
          <p:grpSpPr>
            <a:xfrm>
              <a:off x="5823129" y="1256399"/>
              <a:ext cx="4066339" cy="1709826"/>
              <a:chOff x="5823129" y="1256399"/>
              <a:chExt cx="4066339" cy="1709826"/>
            </a:xfrm>
          </p:grpSpPr>
          <p:cxnSp>
            <p:nvCxnSpPr>
              <p:cNvPr id="61" name="Connector: Elbow 60">
                <a:extLst>
                  <a:ext uri="{FF2B5EF4-FFF2-40B4-BE49-F238E27FC236}">
                    <a16:creationId xmlns:a16="http://schemas.microsoft.com/office/drawing/2014/main" id="{A10BC957-A532-411E-9829-B3DC4EFF5E7F}"/>
                  </a:ext>
                </a:extLst>
              </p:cNvPr>
              <p:cNvCxnSpPr>
                <a:cxnSpLocks/>
              </p:cNvCxnSpPr>
              <p:nvPr/>
            </p:nvCxnSpPr>
            <p:spPr>
              <a:xfrm rot="5400000" flipH="1" flipV="1">
                <a:off x="8444151" y="1520908"/>
                <a:ext cx="1551390" cy="1339244"/>
              </a:xfrm>
              <a:prstGeom prst="bentConnector3">
                <a:avLst>
                  <a:gd name="adj1" fmla="val 10031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6394645D-95BF-40D1-8091-D1C61B4F1BED}"/>
                  </a:ext>
                </a:extLst>
              </p:cNvPr>
              <p:cNvCxnSpPr>
                <a:stCxn id="21" idx="8"/>
              </p:cNvCxnSpPr>
              <p:nvPr/>
            </p:nvCxnSpPr>
            <p:spPr>
              <a:xfrm flipV="1">
                <a:off x="5823129" y="1256399"/>
                <a:ext cx="4066339" cy="739251"/>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56684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500" fill="hold"/>
                                        <p:tgtEl>
                                          <p:spTgt spid="50"/>
                                        </p:tgtEl>
                                        <p:attrNameLst>
                                          <p:attrName>ppt_x</p:attrName>
                                        </p:attrNameLst>
                                      </p:cBhvr>
                                      <p:tavLst>
                                        <p:tav tm="0">
                                          <p:val>
                                            <p:strVal val="#ppt_x"/>
                                          </p:val>
                                        </p:tav>
                                        <p:tav tm="100000">
                                          <p:val>
                                            <p:strVal val="#ppt_x"/>
                                          </p:val>
                                        </p:tav>
                                      </p:tavLst>
                                    </p:anim>
                                    <p:anim calcmode="lin" valueType="num">
                                      <p:cBhvr additive="base">
                                        <p:cTn id="42" dur="500" fill="hold"/>
                                        <p:tgtEl>
                                          <p:spTgt spid="5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500" fill="hold"/>
                                        <p:tgtEl>
                                          <p:spTgt spid="53"/>
                                        </p:tgtEl>
                                        <p:attrNameLst>
                                          <p:attrName>ppt_x</p:attrName>
                                        </p:attrNameLst>
                                      </p:cBhvr>
                                      <p:tavLst>
                                        <p:tav tm="0">
                                          <p:val>
                                            <p:strVal val="#ppt_x"/>
                                          </p:val>
                                        </p:tav>
                                        <p:tav tm="100000">
                                          <p:val>
                                            <p:strVal val="#ppt_x"/>
                                          </p:val>
                                        </p:tav>
                                      </p:tavLst>
                                    </p:anim>
                                    <p:anim calcmode="lin" valueType="num">
                                      <p:cBhvr additive="base">
                                        <p:cTn id="46" dur="500" fill="hold"/>
                                        <p:tgtEl>
                                          <p:spTgt spid="5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500" fill="hold"/>
                                        <p:tgtEl>
                                          <p:spTgt spid="56"/>
                                        </p:tgtEl>
                                        <p:attrNameLst>
                                          <p:attrName>ppt_x</p:attrName>
                                        </p:attrNameLst>
                                      </p:cBhvr>
                                      <p:tavLst>
                                        <p:tav tm="0">
                                          <p:val>
                                            <p:strVal val="#ppt_x"/>
                                          </p:val>
                                        </p:tav>
                                        <p:tav tm="100000">
                                          <p:val>
                                            <p:strVal val="#ppt_x"/>
                                          </p:val>
                                        </p:tav>
                                      </p:tavLst>
                                    </p:anim>
                                    <p:anim calcmode="lin" valueType="num">
                                      <p:cBhvr additive="base">
                                        <p:cTn id="60" dur="500" fill="hold"/>
                                        <p:tgtEl>
                                          <p:spTgt spid="5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 calcmode="lin" valueType="num">
                                      <p:cBhvr additive="base">
                                        <p:cTn id="63" dur="500" fill="hold"/>
                                        <p:tgtEl>
                                          <p:spTgt spid="57"/>
                                        </p:tgtEl>
                                        <p:attrNameLst>
                                          <p:attrName>ppt_x</p:attrName>
                                        </p:attrNameLst>
                                      </p:cBhvr>
                                      <p:tavLst>
                                        <p:tav tm="0">
                                          <p:val>
                                            <p:strVal val="#ppt_x"/>
                                          </p:val>
                                        </p:tav>
                                        <p:tav tm="100000">
                                          <p:val>
                                            <p:strVal val="#ppt_x"/>
                                          </p:val>
                                        </p:tav>
                                      </p:tavLst>
                                    </p:anim>
                                    <p:anim calcmode="lin" valueType="num">
                                      <p:cBhvr additive="base">
                                        <p:cTn id="6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58"/>
                                        </p:tgtEl>
                                        <p:attrNameLst>
                                          <p:attrName>style.visibility</p:attrName>
                                        </p:attrNameLst>
                                      </p:cBhvr>
                                      <p:to>
                                        <p:strVal val="visible"/>
                                      </p:to>
                                    </p:set>
                                    <p:anim calcmode="lin" valueType="num">
                                      <p:cBhvr additive="base">
                                        <p:cTn id="69" dur="500" fill="hold"/>
                                        <p:tgtEl>
                                          <p:spTgt spid="58"/>
                                        </p:tgtEl>
                                        <p:attrNameLst>
                                          <p:attrName>ppt_x</p:attrName>
                                        </p:attrNameLst>
                                      </p:cBhvr>
                                      <p:tavLst>
                                        <p:tav tm="0">
                                          <p:val>
                                            <p:strVal val="#ppt_x"/>
                                          </p:val>
                                        </p:tav>
                                        <p:tav tm="100000">
                                          <p:val>
                                            <p:strVal val="#ppt_x"/>
                                          </p:val>
                                        </p:tav>
                                      </p:tavLst>
                                    </p:anim>
                                    <p:anim calcmode="lin" valueType="num">
                                      <p:cBhvr additive="base">
                                        <p:cTn id="7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additive="base">
                                        <p:cTn id="75" dur="500" fill="hold"/>
                                        <p:tgtEl>
                                          <p:spTgt spid="9"/>
                                        </p:tgtEl>
                                        <p:attrNameLst>
                                          <p:attrName>ppt_x</p:attrName>
                                        </p:attrNameLst>
                                      </p:cBhvr>
                                      <p:tavLst>
                                        <p:tav tm="0">
                                          <p:val>
                                            <p:strVal val="#ppt_x"/>
                                          </p:val>
                                        </p:tav>
                                        <p:tav tm="100000">
                                          <p:val>
                                            <p:strVal val="#ppt_x"/>
                                          </p:val>
                                        </p:tav>
                                      </p:tavLst>
                                    </p:anim>
                                    <p:anim calcmode="lin" valueType="num">
                                      <p:cBhvr additive="base">
                                        <p:cTn id="76" dur="500" fill="hold"/>
                                        <p:tgtEl>
                                          <p:spTgt spid="9"/>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ppt_x"/>
                                          </p:val>
                                        </p:tav>
                                        <p:tav tm="100000">
                                          <p:val>
                                            <p:strVal val="#ppt_x"/>
                                          </p:val>
                                        </p:tav>
                                      </p:tavLst>
                                    </p:anim>
                                    <p:anim calcmode="lin" valueType="num">
                                      <p:cBhvr additive="base">
                                        <p:cTn id="8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additive="base">
                                        <p:cTn id="91" dur="500" fill="hold"/>
                                        <p:tgtEl>
                                          <p:spTgt spid="6"/>
                                        </p:tgtEl>
                                        <p:attrNameLst>
                                          <p:attrName>ppt_x</p:attrName>
                                        </p:attrNameLst>
                                      </p:cBhvr>
                                      <p:tavLst>
                                        <p:tav tm="0">
                                          <p:val>
                                            <p:strVal val="#ppt_x"/>
                                          </p:val>
                                        </p:tav>
                                        <p:tav tm="100000">
                                          <p:val>
                                            <p:strVal val="#ppt_x"/>
                                          </p:val>
                                        </p:tav>
                                      </p:tavLst>
                                    </p:anim>
                                    <p:anim calcmode="lin" valueType="num">
                                      <p:cBhvr additive="base">
                                        <p:cTn id="9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4"/>
                                        </p:tgtEl>
                                        <p:attrNameLst>
                                          <p:attrName>style.visibility</p:attrName>
                                        </p:attrNameLst>
                                      </p:cBhvr>
                                      <p:to>
                                        <p:strVal val="visible"/>
                                      </p:to>
                                    </p:set>
                                    <p:anim calcmode="lin" valueType="num">
                                      <p:cBhvr additive="base">
                                        <p:cTn id="103" dur="500" fill="hold"/>
                                        <p:tgtEl>
                                          <p:spTgt spid="4"/>
                                        </p:tgtEl>
                                        <p:attrNameLst>
                                          <p:attrName>ppt_x</p:attrName>
                                        </p:attrNameLst>
                                      </p:cBhvr>
                                      <p:tavLst>
                                        <p:tav tm="0">
                                          <p:val>
                                            <p:strVal val="#ppt_x"/>
                                          </p:val>
                                        </p:tav>
                                        <p:tav tm="100000">
                                          <p:val>
                                            <p:strVal val="#ppt_x"/>
                                          </p:val>
                                        </p:tav>
                                      </p:tavLst>
                                    </p:anim>
                                    <p:anim calcmode="lin" valueType="num">
                                      <p:cBhvr additive="base">
                                        <p:cTn id="10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Custom Use Case – Multi-hub and any-to-any</a:t>
            </a:r>
            <a:endParaRPr lang="en-US" dirty="0"/>
          </a:p>
        </p:txBody>
      </p:sp>
      <p:graphicFrame>
        <p:nvGraphicFramePr>
          <p:cNvPr id="4" name="Table 2">
            <a:extLst>
              <a:ext uri="{FF2B5EF4-FFF2-40B4-BE49-F238E27FC236}">
                <a16:creationId xmlns:a16="http://schemas.microsoft.com/office/drawing/2014/main" id="{E67247F4-07CA-42E8-9E59-1111F2DB12E5}"/>
              </a:ext>
            </a:extLst>
          </p:cNvPr>
          <p:cNvGraphicFramePr>
            <a:graphicFrameLocks noGrp="1"/>
          </p:cNvGraphicFramePr>
          <p:nvPr>
            <p:extLst>
              <p:ext uri="{D42A27DB-BD31-4B8C-83A1-F6EECF244321}">
                <p14:modId xmlns:p14="http://schemas.microsoft.com/office/powerpoint/2010/main" val="4131222459"/>
              </p:ext>
            </p:extLst>
          </p:nvPr>
        </p:nvGraphicFramePr>
        <p:xfrm>
          <a:off x="9858464" y="5514994"/>
          <a:ext cx="2360364" cy="1169784"/>
        </p:xfrm>
        <a:graphic>
          <a:graphicData uri="http://schemas.openxmlformats.org/drawingml/2006/table">
            <a:tbl>
              <a:tblPr firstRow="1" bandRow="1">
                <a:tableStyleId>{5C22544A-7EE6-4342-B048-85BDC9FD1C3A}</a:tableStyleId>
              </a:tblPr>
              <a:tblGrid>
                <a:gridCol w="1120734">
                  <a:extLst>
                    <a:ext uri="{9D8B030D-6E8A-4147-A177-3AD203B41FA5}">
                      <a16:colId xmlns:a16="http://schemas.microsoft.com/office/drawing/2014/main" val="1148060327"/>
                    </a:ext>
                  </a:extLst>
                </a:gridCol>
                <a:gridCol w="1239630">
                  <a:extLst>
                    <a:ext uri="{9D8B030D-6E8A-4147-A177-3AD203B41FA5}">
                      <a16:colId xmlns:a16="http://schemas.microsoft.com/office/drawing/2014/main" val="3990394409"/>
                    </a:ext>
                  </a:extLst>
                </a:gridCol>
              </a:tblGrid>
              <a:tr h="152019">
                <a:tc>
                  <a:txBody>
                    <a:bodyPr/>
                    <a:lstStyle/>
                    <a:p>
                      <a:endParaRPr lang="en-US" sz="1000" dirty="0">
                        <a:solidFill>
                          <a:schemeClr val="bg1"/>
                        </a:solidFill>
                      </a:endParaRPr>
                    </a:p>
                  </a:txBody>
                  <a:tcPr marL="93260" marR="93260" marT="46630" marB="46630">
                    <a:solidFill>
                      <a:schemeClr val="bg1"/>
                    </a:solidFill>
                  </a:tcPr>
                </a:tc>
                <a:tc>
                  <a:txBody>
                    <a:bodyPr/>
                    <a:lstStyle/>
                    <a:p>
                      <a:endParaRPr lang="en-US" sz="10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31031">
                <a:tc>
                  <a:txBody>
                    <a:bodyPr/>
                    <a:lstStyle/>
                    <a:p>
                      <a:r>
                        <a:rPr lang="en-US" sz="800" dirty="0"/>
                        <a:t>10.1.0.0/24 </a:t>
                      </a:r>
                      <a:endParaRPr lang="en-US" sz="800" dirty="0">
                        <a:solidFill>
                          <a:schemeClr val="bg1"/>
                        </a:solidFill>
                      </a:endParaRPr>
                    </a:p>
                  </a:txBody>
                  <a:tcPr marL="93260" marR="93260" marT="46630" marB="46630"/>
                </a:tc>
                <a:tc>
                  <a:txBody>
                    <a:bodyPr/>
                    <a:lstStyle/>
                    <a:p>
                      <a:r>
                        <a:rPr lang="en-US" sz="800" dirty="0">
                          <a:solidFill>
                            <a:schemeClr val="bg1"/>
                          </a:solidFill>
                        </a:rPr>
                        <a:t>VNet1 Conn ID</a:t>
                      </a:r>
                    </a:p>
                  </a:txBody>
                  <a:tcPr marL="93260" marR="93260" marT="46630" marB="46630"/>
                </a:tc>
                <a:extLst>
                  <a:ext uri="{0D108BD9-81ED-4DB2-BD59-A6C34878D82A}">
                    <a16:rowId xmlns:a16="http://schemas.microsoft.com/office/drawing/2014/main" val="1883647809"/>
                  </a:ext>
                </a:extLst>
              </a:tr>
              <a:tr h="231031">
                <a:tc>
                  <a:txBody>
                    <a:bodyPr/>
                    <a:lstStyle/>
                    <a:p>
                      <a:r>
                        <a:rPr lang="en-US" sz="800" dirty="0"/>
                        <a:t>10.3.0.0/24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VNet3 Conn ID</a:t>
                      </a:r>
                    </a:p>
                  </a:txBody>
                  <a:tcPr marL="93260" marR="93260" marT="46630" marB="46630"/>
                </a:tc>
                <a:extLst>
                  <a:ext uri="{0D108BD9-81ED-4DB2-BD59-A6C34878D82A}">
                    <a16:rowId xmlns:a16="http://schemas.microsoft.com/office/drawing/2014/main" val="2948242085"/>
                  </a:ext>
                </a:extLst>
              </a:tr>
              <a:tr h="231031">
                <a:tc>
                  <a:txBody>
                    <a:bodyPr/>
                    <a:lstStyle/>
                    <a:p>
                      <a:r>
                        <a:rPr lang="en-US" sz="800" dirty="0"/>
                        <a:t>10.2.0.0/24 </a:t>
                      </a:r>
                      <a:endParaRPr lang="en-US" sz="800" dirty="0">
                        <a:solidFill>
                          <a:schemeClr val="bg1"/>
                        </a:solidFill>
                      </a:endParaRPr>
                    </a:p>
                  </a:txBody>
                  <a:tcPr marL="93260" marR="93260" marT="46630" marB="46630"/>
                </a:tc>
                <a:tc>
                  <a:txBody>
                    <a:bodyPr/>
                    <a:lstStyle/>
                    <a:p>
                      <a:r>
                        <a:rPr lang="en-US" sz="800" dirty="0">
                          <a:solidFill>
                            <a:schemeClr val="bg1"/>
                          </a:solidFill>
                        </a:rPr>
                        <a:t>VNet2 Conn ID</a:t>
                      </a:r>
                    </a:p>
                  </a:txBody>
                  <a:tcPr marL="93260" marR="93260" marT="46630" marB="46630"/>
                </a:tc>
                <a:extLst>
                  <a:ext uri="{0D108BD9-81ED-4DB2-BD59-A6C34878D82A}">
                    <a16:rowId xmlns:a16="http://schemas.microsoft.com/office/drawing/2014/main" val="2519819941"/>
                  </a:ext>
                </a:extLst>
              </a:tr>
              <a:tr h="231031">
                <a:tc>
                  <a:txBody>
                    <a:bodyPr/>
                    <a:lstStyle/>
                    <a:p>
                      <a:r>
                        <a:rPr lang="en-US" sz="800" dirty="0"/>
                        <a:t>10.4.0.0/24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VNet4 Conn ID</a:t>
                      </a:r>
                    </a:p>
                  </a:txBody>
                  <a:tcPr marL="93260" marR="93260" marT="46630" marB="46630"/>
                </a:tc>
                <a:extLst>
                  <a:ext uri="{0D108BD9-81ED-4DB2-BD59-A6C34878D82A}">
                    <a16:rowId xmlns:a16="http://schemas.microsoft.com/office/drawing/2014/main" val="1726208506"/>
                  </a:ext>
                </a:extLst>
              </a:tr>
            </a:tbl>
          </a:graphicData>
        </a:graphic>
      </p:graphicFrame>
      <p:graphicFrame>
        <p:nvGraphicFramePr>
          <p:cNvPr id="5" name="Table 2">
            <a:extLst>
              <a:ext uri="{FF2B5EF4-FFF2-40B4-BE49-F238E27FC236}">
                <a16:creationId xmlns:a16="http://schemas.microsoft.com/office/drawing/2014/main" id="{BF390986-43C3-4DC9-BA48-F2AFCAEFD6B2}"/>
              </a:ext>
            </a:extLst>
          </p:cNvPr>
          <p:cNvGraphicFramePr>
            <a:graphicFrameLocks noGrp="1"/>
          </p:cNvGraphicFramePr>
          <p:nvPr>
            <p:extLst>
              <p:ext uri="{D42A27DB-BD31-4B8C-83A1-F6EECF244321}">
                <p14:modId xmlns:p14="http://schemas.microsoft.com/office/powerpoint/2010/main" val="4080761113"/>
              </p:ext>
            </p:extLst>
          </p:nvPr>
        </p:nvGraphicFramePr>
        <p:xfrm>
          <a:off x="1241553" y="5341315"/>
          <a:ext cx="2351984" cy="1169784"/>
        </p:xfrm>
        <a:graphic>
          <a:graphicData uri="http://schemas.openxmlformats.org/drawingml/2006/table">
            <a:tbl>
              <a:tblPr firstRow="1" bandRow="1">
                <a:tableStyleId>{5C22544A-7EE6-4342-B048-85BDC9FD1C3A}</a:tableStyleId>
              </a:tblPr>
              <a:tblGrid>
                <a:gridCol w="1116755">
                  <a:extLst>
                    <a:ext uri="{9D8B030D-6E8A-4147-A177-3AD203B41FA5}">
                      <a16:colId xmlns:a16="http://schemas.microsoft.com/office/drawing/2014/main" val="1148060327"/>
                    </a:ext>
                  </a:extLst>
                </a:gridCol>
                <a:gridCol w="1235229">
                  <a:extLst>
                    <a:ext uri="{9D8B030D-6E8A-4147-A177-3AD203B41FA5}">
                      <a16:colId xmlns:a16="http://schemas.microsoft.com/office/drawing/2014/main" val="3990394409"/>
                    </a:ext>
                  </a:extLst>
                </a:gridCol>
              </a:tblGrid>
              <a:tr h="152019">
                <a:tc>
                  <a:txBody>
                    <a:bodyPr/>
                    <a:lstStyle/>
                    <a:p>
                      <a:endParaRPr lang="en-US" sz="1000" dirty="0">
                        <a:solidFill>
                          <a:schemeClr val="bg1"/>
                        </a:solidFill>
                      </a:endParaRPr>
                    </a:p>
                  </a:txBody>
                  <a:tcPr marL="93260" marR="93260" marT="46630" marB="46630">
                    <a:solidFill>
                      <a:schemeClr val="bg1"/>
                    </a:solidFill>
                  </a:tcPr>
                </a:tc>
                <a:tc>
                  <a:txBody>
                    <a:bodyPr/>
                    <a:lstStyle/>
                    <a:p>
                      <a:endParaRPr lang="en-US" sz="10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31031">
                <a:tc>
                  <a:txBody>
                    <a:bodyPr/>
                    <a:lstStyle/>
                    <a:p>
                      <a:r>
                        <a:rPr lang="en-US" sz="800" dirty="0"/>
                        <a:t>10.1.0.0/24 </a:t>
                      </a:r>
                      <a:endParaRPr lang="en-US" sz="800" dirty="0">
                        <a:solidFill>
                          <a:schemeClr val="bg1"/>
                        </a:solidFill>
                      </a:endParaRPr>
                    </a:p>
                  </a:txBody>
                  <a:tcPr marL="93260" marR="93260" marT="46630" marB="46630"/>
                </a:tc>
                <a:tc>
                  <a:txBody>
                    <a:bodyPr/>
                    <a:lstStyle/>
                    <a:p>
                      <a:r>
                        <a:rPr lang="en-US" sz="800" dirty="0">
                          <a:solidFill>
                            <a:schemeClr val="bg1"/>
                          </a:solidFill>
                        </a:rPr>
                        <a:t>VNet1 Conn ID</a:t>
                      </a:r>
                    </a:p>
                  </a:txBody>
                  <a:tcPr marL="93260" marR="93260" marT="46630" marB="46630"/>
                </a:tc>
                <a:extLst>
                  <a:ext uri="{0D108BD9-81ED-4DB2-BD59-A6C34878D82A}">
                    <a16:rowId xmlns:a16="http://schemas.microsoft.com/office/drawing/2014/main" val="1883647809"/>
                  </a:ext>
                </a:extLst>
              </a:tr>
              <a:tr h="231031">
                <a:tc>
                  <a:txBody>
                    <a:bodyPr/>
                    <a:lstStyle/>
                    <a:p>
                      <a:r>
                        <a:rPr lang="en-US" sz="800" dirty="0"/>
                        <a:t>10.3.0.0/24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VNet3 Conn ID</a:t>
                      </a:r>
                    </a:p>
                  </a:txBody>
                  <a:tcPr marL="93260" marR="93260" marT="46630" marB="46630"/>
                </a:tc>
                <a:extLst>
                  <a:ext uri="{0D108BD9-81ED-4DB2-BD59-A6C34878D82A}">
                    <a16:rowId xmlns:a16="http://schemas.microsoft.com/office/drawing/2014/main" val="2948242085"/>
                  </a:ext>
                </a:extLst>
              </a:tr>
              <a:tr h="231031">
                <a:tc>
                  <a:txBody>
                    <a:bodyPr/>
                    <a:lstStyle/>
                    <a:p>
                      <a:r>
                        <a:rPr lang="en-US" sz="800" dirty="0"/>
                        <a:t>10.2.0.0/24 </a:t>
                      </a:r>
                      <a:endParaRPr lang="en-US" sz="800" dirty="0">
                        <a:solidFill>
                          <a:schemeClr val="bg1"/>
                        </a:solidFill>
                      </a:endParaRPr>
                    </a:p>
                  </a:txBody>
                  <a:tcPr marL="93260" marR="93260" marT="46630" marB="46630"/>
                </a:tc>
                <a:tc>
                  <a:txBody>
                    <a:bodyPr/>
                    <a:lstStyle/>
                    <a:p>
                      <a:r>
                        <a:rPr lang="en-US" sz="800" dirty="0">
                          <a:solidFill>
                            <a:schemeClr val="bg1"/>
                          </a:solidFill>
                        </a:rPr>
                        <a:t>VNet2 Conn ID</a:t>
                      </a:r>
                    </a:p>
                  </a:txBody>
                  <a:tcPr marL="93260" marR="93260" marT="46630" marB="46630"/>
                </a:tc>
                <a:extLst>
                  <a:ext uri="{0D108BD9-81ED-4DB2-BD59-A6C34878D82A}">
                    <a16:rowId xmlns:a16="http://schemas.microsoft.com/office/drawing/2014/main" val="2519819941"/>
                  </a:ext>
                </a:extLst>
              </a:tr>
              <a:tr h="231031">
                <a:tc>
                  <a:txBody>
                    <a:bodyPr/>
                    <a:lstStyle/>
                    <a:p>
                      <a:r>
                        <a:rPr lang="en-US" sz="800" dirty="0"/>
                        <a:t>10.4.0.0/24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VNet4 Conn ID</a:t>
                      </a:r>
                    </a:p>
                  </a:txBody>
                  <a:tcPr marL="93260" marR="93260" marT="46630" marB="46630"/>
                </a:tc>
                <a:extLst>
                  <a:ext uri="{0D108BD9-81ED-4DB2-BD59-A6C34878D82A}">
                    <a16:rowId xmlns:a16="http://schemas.microsoft.com/office/drawing/2014/main" val="1726208506"/>
                  </a:ext>
                </a:extLst>
              </a:tr>
            </a:tbl>
          </a:graphicData>
        </a:graphic>
      </p:graphicFrame>
      <p:graphicFrame>
        <p:nvGraphicFramePr>
          <p:cNvPr id="6" name="Table 2">
            <a:extLst>
              <a:ext uri="{FF2B5EF4-FFF2-40B4-BE49-F238E27FC236}">
                <a16:creationId xmlns:a16="http://schemas.microsoft.com/office/drawing/2014/main" id="{294A9546-EFE3-49E6-BBB5-5D6D2AC3BDA7}"/>
              </a:ext>
            </a:extLst>
          </p:cNvPr>
          <p:cNvGraphicFramePr>
            <a:graphicFrameLocks noGrp="1"/>
          </p:cNvGraphicFramePr>
          <p:nvPr>
            <p:extLst>
              <p:ext uri="{D42A27DB-BD31-4B8C-83A1-F6EECF244321}">
                <p14:modId xmlns:p14="http://schemas.microsoft.com/office/powerpoint/2010/main" val="1468929252"/>
              </p:ext>
            </p:extLst>
          </p:nvPr>
        </p:nvGraphicFramePr>
        <p:xfrm>
          <a:off x="9863551" y="4430132"/>
          <a:ext cx="2351984" cy="1342364"/>
        </p:xfrm>
        <a:graphic>
          <a:graphicData uri="http://schemas.openxmlformats.org/drawingml/2006/table">
            <a:tbl>
              <a:tblPr firstRow="1" bandRow="1">
                <a:tableStyleId>{5C22544A-7EE6-4342-B048-85BDC9FD1C3A}</a:tableStyleId>
              </a:tblPr>
              <a:tblGrid>
                <a:gridCol w="1116757">
                  <a:extLst>
                    <a:ext uri="{9D8B030D-6E8A-4147-A177-3AD203B41FA5}">
                      <a16:colId xmlns:a16="http://schemas.microsoft.com/office/drawing/2014/main" val="1148060327"/>
                    </a:ext>
                  </a:extLst>
                </a:gridCol>
                <a:gridCol w="1235227">
                  <a:extLst>
                    <a:ext uri="{9D8B030D-6E8A-4147-A177-3AD203B41FA5}">
                      <a16:colId xmlns:a16="http://schemas.microsoft.com/office/drawing/2014/main" val="3990394409"/>
                    </a:ext>
                  </a:extLst>
                </a:gridCol>
              </a:tblGrid>
              <a:tr h="162417">
                <a:tc>
                  <a:txBody>
                    <a:bodyPr/>
                    <a:lstStyle/>
                    <a:p>
                      <a:endParaRPr lang="en-US" sz="800" dirty="0">
                        <a:solidFill>
                          <a:schemeClr val="bg1"/>
                        </a:solidFill>
                      </a:endParaRPr>
                    </a:p>
                  </a:txBody>
                  <a:tcPr marL="93260" marR="93260" marT="46630" marB="46630">
                    <a:solidFill>
                      <a:schemeClr val="bg1"/>
                    </a:solidFill>
                  </a:tcPr>
                </a:tc>
                <a:tc>
                  <a:txBody>
                    <a:bodyPr/>
                    <a:lstStyle/>
                    <a:p>
                      <a:endParaRPr lang="en-US" sz="8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81796">
                <a:tc>
                  <a:txBody>
                    <a:bodyPr/>
                    <a:lstStyle/>
                    <a:p>
                      <a:r>
                        <a:rPr lang="en-US" sz="800" dirty="0"/>
                        <a:t>192.168.1.0/24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281796">
                <a:tc>
                  <a:txBody>
                    <a:bodyPr/>
                    <a:lstStyle/>
                    <a:p>
                      <a:r>
                        <a:rPr lang="en-US" sz="800" dirty="0"/>
                        <a:t>192.168.2.0/24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948242085"/>
                  </a:ext>
                </a:extLst>
              </a:tr>
              <a:tr h="281796">
                <a:tc>
                  <a:txBody>
                    <a:bodyPr/>
                    <a:lstStyle/>
                    <a:p>
                      <a:r>
                        <a:rPr lang="en-US" sz="800" dirty="0"/>
                        <a:t>192.168.3.0/24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532415249"/>
                  </a:ext>
                </a:extLst>
              </a:tr>
              <a:tr h="281796">
                <a:tc>
                  <a:txBody>
                    <a:bodyPr/>
                    <a:lstStyle/>
                    <a:p>
                      <a:r>
                        <a:rPr lang="en-US" sz="800" dirty="0"/>
                        <a:t>192.168.4.0/24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838874256"/>
                  </a:ext>
                </a:extLst>
              </a:tr>
            </a:tbl>
          </a:graphicData>
        </a:graphic>
      </p:graphicFrame>
      <p:graphicFrame>
        <p:nvGraphicFramePr>
          <p:cNvPr id="7" name="Table 2">
            <a:extLst>
              <a:ext uri="{FF2B5EF4-FFF2-40B4-BE49-F238E27FC236}">
                <a16:creationId xmlns:a16="http://schemas.microsoft.com/office/drawing/2014/main" id="{62490043-F279-4378-AA99-D2F03CE36484}"/>
              </a:ext>
            </a:extLst>
          </p:cNvPr>
          <p:cNvGraphicFramePr>
            <a:graphicFrameLocks noGrp="1"/>
          </p:cNvGraphicFramePr>
          <p:nvPr>
            <p:extLst>
              <p:ext uri="{D42A27DB-BD31-4B8C-83A1-F6EECF244321}">
                <p14:modId xmlns:p14="http://schemas.microsoft.com/office/powerpoint/2010/main" val="4277903349"/>
              </p:ext>
            </p:extLst>
          </p:nvPr>
        </p:nvGraphicFramePr>
        <p:xfrm>
          <a:off x="1238259" y="4367213"/>
          <a:ext cx="2360365" cy="1265260"/>
        </p:xfrm>
        <a:graphic>
          <a:graphicData uri="http://schemas.openxmlformats.org/drawingml/2006/table">
            <a:tbl>
              <a:tblPr firstRow="1" bandRow="1">
                <a:tableStyleId>{5C22544A-7EE6-4342-B048-85BDC9FD1C3A}</a:tableStyleId>
              </a:tblPr>
              <a:tblGrid>
                <a:gridCol w="1120735">
                  <a:extLst>
                    <a:ext uri="{9D8B030D-6E8A-4147-A177-3AD203B41FA5}">
                      <a16:colId xmlns:a16="http://schemas.microsoft.com/office/drawing/2014/main" val="1148060327"/>
                    </a:ext>
                  </a:extLst>
                </a:gridCol>
                <a:gridCol w="1239630">
                  <a:extLst>
                    <a:ext uri="{9D8B030D-6E8A-4147-A177-3AD203B41FA5}">
                      <a16:colId xmlns:a16="http://schemas.microsoft.com/office/drawing/2014/main" val="3990394409"/>
                    </a:ext>
                  </a:extLst>
                </a:gridCol>
              </a:tblGrid>
              <a:tr h="189824">
                <a:tc>
                  <a:txBody>
                    <a:bodyPr/>
                    <a:lstStyle/>
                    <a:p>
                      <a:endParaRPr lang="en-US" sz="800" dirty="0">
                        <a:solidFill>
                          <a:schemeClr val="bg1"/>
                        </a:solidFill>
                      </a:endParaRPr>
                    </a:p>
                  </a:txBody>
                  <a:tcPr marL="93260" marR="93260" marT="46630" marB="46630">
                    <a:solidFill>
                      <a:schemeClr val="bg1"/>
                    </a:solidFill>
                  </a:tcPr>
                </a:tc>
                <a:tc>
                  <a:txBody>
                    <a:bodyPr/>
                    <a:lstStyle/>
                    <a:p>
                      <a:endParaRPr lang="en-US" sz="8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62520">
                <a:tc>
                  <a:txBody>
                    <a:bodyPr/>
                    <a:lstStyle/>
                    <a:p>
                      <a:r>
                        <a:rPr lang="en-US" sz="800" dirty="0"/>
                        <a:t>192.168.1.0/24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262520">
                <a:tc>
                  <a:txBody>
                    <a:bodyPr/>
                    <a:lstStyle/>
                    <a:p>
                      <a:r>
                        <a:rPr lang="en-US" sz="800" dirty="0"/>
                        <a:t>192.168.2.0/24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948242085"/>
                  </a:ext>
                </a:extLst>
              </a:tr>
              <a:tr h="262520">
                <a:tc>
                  <a:txBody>
                    <a:bodyPr/>
                    <a:lstStyle/>
                    <a:p>
                      <a:r>
                        <a:rPr lang="en-US" sz="800" dirty="0"/>
                        <a:t>192.168.3.0/24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2684097170"/>
                  </a:ext>
                </a:extLst>
              </a:tr>
              <a:tr h="262520">
                <a:tc>
                  <a:txBody>
                    <a:bodyPr/>
                    <a:lstStyle/>
                    <a:p>
                      <a:r>
                        <a:rPr lang="en-US" sz="800" dirty="0"/>
                        <a:t>192.168.4.0/24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762987894"/>
                  </a:ext>
                </a:extLst>
              </a:tr>
            </a:tbl>
          </a:graphicData>
        </a:graphic>
      </p:graphicFrame>
      <p:cxnSp>
        <p:nvCxnSpPr>
          <p:cNvPr id="8" name="Straight Connector 7">
            <a:extLst>
              <a:ext uri="{FF2B5EF4-FFF2-40B4-BE49-F238E27FC236}">
                <a16:creationId xmlns:a16="http://schemas.microsoft.com/office/drawing/2014/main" id="{0EE3BC39-F88D-42AB-AC70-6DE40148D4F5}"/>
              </a:ext>
            </a:extLst>
          </p:cNvPr>
          <p:cNvCxnSpPr>
            <a:cxnSpLocks/>
          </p:cNvCxnSpPr>
          <p:nvPr/>
        </p:nvCxnSpPr>
        <p:spPr>
          <a:xfrm>
            <a:off x="5589076" y="3355720"/>
            <a:ext cx="2553026" cy="0"/>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aphicFrame>
        <p:nvGraphicFramePr>
          <p:cNvPr id="9" name="Table 2">
            <a:extLst>
              <a:ext uri="{FF2B5EF4-FFF2-40B4-BE49-F238E27FC236}">
                <a16:creationId xmlns:a16="http://schemas.microsoft.com/office/drawing/2014/main" id="{EF75C924-99B0-4F87-8D46-2F5A52011C62}"/>
              </a:ext>
            </a:extLst>
          </p:cNvPr>
          <p:cNvGraphicFramePr>
            <a:graphicFrameLocks noGrp="1"/>
          </p:cNvGraphicFramePr>
          <p:nvPr>
            <p:extLst>
              <p:ext uri="{D42A27DB-BD31-4B8C-83A1-F6EECF244321}">
                <p14:modId xmlns:p14="http://schemas.microsoft.com/office/powerpoint/2010/main" val="772932952"/>
              </p:ext>
            </p:extLst>
          </p:nvPr>
        </p:nvGraphicFramePr>
        <p:xfrm>
          <a:off x="1238780" y="4071467"/>
          <a:ext cx="2351984" cy="497768"/>
        </p:xfrm>
        <a:graphic>
          <a:graphicData uri="http://schemas.openxmlformats.org/drawingml/2006/table">
            <a:tbl>
              <a:tblPr firstRow="1" bandRow="1">
                <a:tableStyleId>{5C22544A-7EE6-4342-B048-85BDC9FD1C3A}</a:tableStyleId>
              </a:tblPr>
              <a:tblGrid>
                <a:gridCol w="1115736">
                  <a:extLst>
                    <a:ext uri="{9D8B030D-6E8A-4147-A177-3AD203B41FA5}">
                      <a16:colId xmlns:a16="http://schemas.microsoft.com/office/drawing/2014/main" val="1148060327"/>
                    </a:ext>
                  </a:extLst>
                </a:gridCol>
                <a:gridCol w="1236248">
                  <a:extLst>
                    <a:ext uri="{9D8B030D-6E8A-4147-A177-3AD203B41FA5}">
                      <a16:colId xmlns:a16="http://schemas.microsoft.com/office/drawing/2014/main" val="3990394409"/>
                    </a:ext>
                  </a:extLst>
                </a:gridCol>
              </a:tblGrid>
              <a:tr h="248884">
                <a:tc gridSpan="2">
                  <a:txBody>
                    <a:bodyPr/>
                    <a:lstStyle/>
                    <a:p>
                      <a:r>
                        <a:rPr lang="en-US" sz="800" dirty="0">
                          <a:solidFill>
                            <a:schemeClr val="bg1"/>
                          </a:solidFill>
                        </a:rPr>
                        <a:t>Default Route Table – </a:t>
                      </a:r>
                      <a:r>
                        <a:rPr lang="en-US" sz="800" dirty="0">
                          <a:solidFill>
                            <a:srgbClr val="0070C0"/>
                          </a:solidFill>
                        </a:rPr>
                        <a:t>Label Default</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248884">
                <a:tc>
                  <a:txBody>
                    <a:bodyPr/>
                    <a:lstStyle/>
                    <a:p>
                      <a:r>
                        <a:rPr lang="en-US" sz="800" dirty="0">
                          <a:solidFill>
                            <a:schemeClr val="bg1"/>
                          </a:solidFill>
                        </a:rPr>
                        <a:t>Route </a:t>
                      </a:r>
                    </a:p>
                  </a:txBody>
                  <a:tcPr marL="93260" marR="93260" marT="46630" marB="46630"/>
                </a:tc>
                <a:tc>
                  <a:txBody>
                    <a:bodyPr/>
                    <a:lstStyle/>
                    <a:p>
                      <a:r>
                        <a:rPr lang="en-US" sz="8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graphicFrame>
        <p:nvGraphicFramePr>
          <p:cNvPr id="10" name="Table 2">
            <a:extLst>
              <a:ext uri="{FF2B5EF4-FFF2-40B4-BE49-F238E27FC236}">
                <a16:creationId xmlns:a16="http://schemas.microsoft.com/office/drawing/2014/main" id="{D6FA9450-280E-41C0-85EC-36C388236AA6}"/>
              </a:ext>
            </a:extLst>
          </p:cNvPr>
          <p:cNvGraphicFramePr>
            <a:graphicFrameLocks noGrp="1"/>
          </p:cNvGraphicFramePr>
          <p:nvPr>
            <p:extLst>
              <p:ext uri="{D42A27DB-BD31-4B8C-83A1-F6EECF244321}">
                <p14:modId xmlns:p14="http://schemas.microsoft.com/office/powerpoint/2010/main" val="4243646733"/>
              </p:ext>
            </p:extLst>
          </p:nvPr>
        </p:nvGraphicFramePr>
        <p:xfrm>
          <a:off x="9863551" y="4131879"/>
          <a:ext cx="2351984" cy="497768"/>
        </p:xfrm>
        <a:graphic>
          <a:graphicData uri="http://schemas.openxmlformats.org/drawingml/2006/table">
            <a:tbl>
              <a:tblPr firstRow="1" bandRow="1">
                <a:tableStyleId>{5C22544A-7EE6-4342-B048-85BDC9FD1C3A}</a:tableStyleId>
              </a:tblPr>
              <a:tblGrid>
                <a:gridCol w="1119453">
                  <a:extLst>
                    <a:ext uri="{9D8B030D-6E8A-4147-A177-3AD203B41FA5}">
                      <a16:colId xmlns:a16="http://schemas.microsoft.com/office/drawing/2014/main" val="1148060327"/>
                    </a:ext>
                  </a:extLst>
                </a:gridCol>
                <a:gridCol w="1232531">
                  <a:extLst>
                    <a:ext uri="{9D8B030D-6E8A-4147-A177-3AD203B41FA5}">
                      <a16:colId xmlns:a16="http://schemas.microsoft.com/office/drawing/2014/main" val="3990394409"/>
                    </a:ext>
                  </a:extLst>
                </a:gridCol>
              </a:tblGrid>
              <a:tr h="253770">
                <a:tc gridSpan="2">
                  <a:txBody>
                    <a:bodyPr/>
                    <a:lstStyle/>
                    <a:p>
                      <a:r>
                        <a:rPr lang="en-US" sz="800" dirty="0">
                          <a:solidFill>
                            <a:schemeClr val="bg1"/>
                          </a:solidFill>
                        </a:rPr>
                        <a:t>Default Route Table – </a:t>
                      </a:r>
                      <a:r>
                        <a:rPr lang="en-US" sz="800" dirty="0">
                          <a:solidFill>
                            <a:srgbClr val="0070C0"/>
                          </a:solidFill>
                        </a:rPr>
                        <a:t>Label Default</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243998">
                <a:tc>
                  <a:txBody>
                    <a:bodyPr/>
                    <a:lstStyle/>
                    <a:p>
                      <a:r>
                        <a:rPr lang="en-US" sz="800" dirty="0">
                          <a:solidFill>
                            <a:schemeClr val="bg1"/>
                          </a:solidFill>
                        </a:rPr>
                        <a:t>Route </a:t>
                      </a:r>
                    </a:p>
                  </a:txBody>
                  <a:tcPr marL="93260" marR="93260" marT="46630" marB="46630"/>
                </a:tc>
                <a:tc>
                  <a:txBody>
                    <a:bodyPr/>
                    <a:lstStyle/>
                    <a:p>
                      <a:r>
                        <a:rPr lang="en-US" sz="8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grpSp>
        <p:nvGrpSpPr>
          <p:cNvPr id="11" name="Group 10">
            <a:extLst>
              <a:ext uri="{FF2B5EF4-FFF2-40B4-BE49-F238E27FC236}">
                <a16:creationId xmlns:a16="http://schemas.microsoft.com/office/drawing/2014/main" id="{557473FC-6981-480E-A0FA-BFEECE35DF6A}"/>
              </a:ext>
            </a:extLst>
          </p:cNvPr>
          <p:cNvGrpSpPr/>
          <p:nvPr/>
        </p:nvGrpSpPr>
        <p:grpSpPr>
          <a:xfrm>
            <a:off x="3581626" y="4187425"/>
            <a:ext cx="2322442" cy="471256"/>
            <a:chOff x="3468505" y="4234559"/>
            <a:chExt cx="2322442" cy="471256"/>
          </a:xfrm>
        </p:grpSpPr>
        <p:cxnSp>
          <p:nvCxnSpPr>
            <p:cNvPr id="12" name="Connector: Elbow 11">
              <a:extLst>
                <a:ext uri="{FF2B5EF4-FFF2-40B4-BE49-F238E27FC236}">
                  <a16:creationId xmlns:a16="http://schemas.microsoft.com/office/drawing/2014/main" id="{A30F0678-6F23-40F4-A19A-C35D88CF2E46}"/>
                </a:ext>
              </a:extLst>
            </p:cNvPr>
            <p:cNvCxnSpPr/>
            <p:nvPr/>
          </p:nvCxnSpPr>
          <p:spPr>
            <a:xfrm rot="10800000">
              <a:off x="3477644" y="4328981"/>
              <a:ext cx="1026519" cy="376834"/>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EC252CDD-B9AE-4BD5-8B70-F3C20A89715B}"/>
                </a:ext>
              </a:extLst>
            </p:cNvPr>
            <p:cNvCxnSpPr/>
            <p:nvPr/>
          </p:nvCxnSpPr>
          <p:spPr>
            <a:xfrm rot="10800000">
              <a:off x="3468505" y="4234559"/>
              <a:ext cx="2322442" cy="365012"/>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D4D1529B-44BE-45FD-9E88-FA7ED4307313}"/>
              </a:ext>
            </a:extLst>
          </p:cNvPr>
          <p:cNvGrpSpPr/>
          <p:nvPr/>
        </p:nvGrpSpPr>
        <p:grpSpPr>
          <a:xfrm>
            <a:off x="8040082" y="4026480"/>
            <a:ext cx="1826025" cy="346684"/>
            <a:chOff x="7926961" y="4073614"/>
            <a:chExt cx="1826025" cy="346684"/>
          </a:xfrm>
        </p:grpSpPr>
        <p:cxnSp>
          <p:nvCxnSpPr>
            <p:cNvPr id="17" name="Connector: Elbow 16">
              <a:extLst>
                <a:ext uri="{FF2B5EF4-FFF2-40B4-BE49-F238E27FC236}">
                  <a16:creationId xmlns:a16="http://schemas.microsoft.com/office/drawing/2014/main" id="{9F894CA3-0D25-4CBF-8E53-FF10F1099EC8}"/>
                </a:ext>
              </a:extLst>
            </p:cNvPr>
            <p:cNvCxnSpPr/>
            <p:nvPr/>
          </p:nvCxnSpPr>
          <p:spPr>
            <a:xfrm>
              <a:off x="8663974" y="4073614"/>
              <a:ext cx="1089012" cy="210380"/>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337FEA10-6D34-4880-A9F7-69446D3D6682}"/>
                </a:ext>
              </a:extLst>
            </p:cNvPr>
            <p:cNvCxnSpPr>
              <a:cxnSpLocks/>
            </p:cNvCxnSpPr>
            <p:nvPr/>
          </p:nvCxnSpPr>
          <p:spPr>
            <a:xfrm>
              <a:off x="7926961" y="4178804"/>
              <a:ext cx="1826025" cy="241494"/>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8FDCEDD-1ECC-4F49-AB01-B232196742FB}"/>
              </a:ext>
            </a:extLst>
          </p:cNvPr>
          <p:cNvGrpSpPr/>
          <p:nvPr/>
        </p:nvGrpSpPr>
        <p:grpSpPr>
          <a:xfrm>
            <a:off x="4021958" y="1942008"/>
            <a:ext cx="2967320" cy="3665111"/>
            <a:chOff x="3908837" y="1989142"/>
            <a:chExt cx="2967320" cy="3665111"/>
          </a:xfrm>
        </p:grpSpPr>
        <p:grpSp>
          <p:nvGrpSpPr>
            <p:cNvPr id="20" name="Group 19">
              <a:extLst>
                <a:ext uri="{FF2B5EF4-FFF2-40B4-BE49-F238E27FC236}">
                  <a16:creationId xmlns:a16="http://schemas.microsoft.com/office/drawing/2014/main" id="{5EACFC17-28E4-4763-86DB-5D3D5C5DD590}"/>
                </a:ext>
              </a:extLst>
            </p:cNvPr>
            <p:cNvGrpSpPr/>
            <p:nvPr/>
          </p:nvGrpSpPr>
          <p:grpSpPr>
            <a:xfrm>
              <a:off x="3908837" y="1989142"/>
              <a:ext cx="2967320" cy="3665111"/>
              <a:chOff x="5648324" y="1142789"/>
              <a:chExt cx="5107114" cy="5626386"/>
            </a:xfrm>
          </p:grpSpPr>
          <p:cxnSp>
            <p:nvCxnSpPr>
              <p:cNvPr id="22" name="Straight Connector 21">
                <a:extLst>
                  <a:ext uri="{FF2B5EF4-FFF2-40B4-BE49-F238E27FC236}">
                    <a16:creationId xmlns:a16="http://schemas.microsoft.com/office/drawing/2014/main" id="{DC216435-E322-496B-8FA0-43015A9773C4}"/>
                  </a:ext>
                </a:extLst>
              </p:cNvPr>
              <p:cNvCxnSpPr>
                <a:cxnSpLocks/>
              </p:cNvCxnSpPr>
              <p:nvPr/>
            </p:nvCxnSpPr>
            <p:spPr>
              <a:xfrm flipH="1" flipV="1">
                <a:off x="6986310" y="1866001"/>
                <a:ext cx="564940" cy="96493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634E6B-4970-4697-B0F5-F4400B6AB56F}"/>
                  </a:ext>
                </a:extLst>
              </p:cNvPr>
              <p:cNvCxnSpPr>
                <a:cxnSpLocks/>
              </p:cNvCxnSpPr>
              <p:nvPr/>
            </p:nvCxnSpPr>
            <p:spPr>
              <a:xfrm flipV="1">
                <a:off x="8170720" y="1815189"/>
                <a:ext cx="733098" cy="104291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1E04EFB-B479-4E38-98AF-48AA39D63889}"/>
                  </a:ext>
                </a:extLst>
              </p:cNvPr>
              <p:cNvGrpSpPr/>
              <p:nvPr/>
            </p:nvGrpSpPr>
            <p:grpSpPr>
              <a:xfrm>
                <a:off x="5648324" y="1142789"/>
                <a:ext cx="5038138" cy="5626386"/>
                <a:chOff x="5648324" y="1142789"/>
                <a:chExt cx="5038138" cy="5626386"/>
              </a:xfrm>
            </p:grpSpPr>
            <p:grpSp>
              <p:nvGrpSpPr>
                <p:cNvPr id="26" name="Group 25">
                  <a:extLst>
                    <a:ext uri="{FF2B5EF4-FFF2-40B4-BE49-F238E27FC236}">
                      <a16:creationId xmlns:a16="http://schemas.microsoft.com/office/drawing/2014/main" id="{24C2FE19-1A27-41F6-B022-A1FEF42BA86D}"/>
                    </a:ext>
                  </a:extLst>
                </p:cNvPr>
                <p:cNvGrpSpPr/>
                <p:nvPr/>
              </p:nvGrpSpPr>
              <p:grpSpPr>
                <a:xfrm>
                  <a:off x="5698394" y="3691049"/>
                  <a:ext cx="4988068" cy="3078126"/>
                  <a:chOff x="6606075" y="3200400"/>
                  <a:chExt cx="5028238" cy="3078126"/>
                </a:xfrm>
              </p:grpSpPr>
              <p:pic>
                <p:nvPicPr>
                  <p:cNvPr id="30" name="Graphic 29">
                    <a:extLst>
                      <a:ext uri="{FF2B5EF4-FFF2-40B4-BE49-F238E27FC236}">
                        <a16:creationId xmlns:a16="http://schemas.microsoft.com/office/drawing/2014/main" id="{1CA1F3A0-AF98-47CF-A818-478B3E84D8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10187" y="5323616"/>
                    <a:ext cx="678290" cy="720461"/>
                  </a:xfrm>
                  <a:prstGeom prst="rect">
                    <a:avLst/>
                  </a:prstGeom>
                </p:spPr>
              </p:pic>
              <p:pic>
                <p:nvPicPr>
                  <p:cNvPr id="31" name="Graphic 30">
                    <a:extLst>
                      <a:ext uri="{FF2B5EF4-FFF2-40B4-BE49-F238E27FC236}">
                        <a16:creationId xmlns:a16="http://schemas.microsoft.com/office/drawing/2014/main" id="{E31E6C46-F294-4167-93E4-0EE3D49BCF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11400" y="5422698"/>
                    <a:ext cx="689025" cy="689025"/>
                  </a:xfrm>
                  <a:prstGeom prst="rect">
                    <a:avLst/>
                  </a:prstGeom>
                </p:spPr>
              </p:pic>
              <p:cxnSp>
                <p:nvCxnSpPr>
                  <p:cNvPr id="32" name="Straight Connector 31">
                    <a:extLst>
                      <a:ext uri="{FF2B5EF4-FFF2-40B4-BE49-F238E27FC236}">
                        <a16:creationId xmlns:a16="http://schemas.microsoft.com/office/drawing/2014/main" id="{EDA6206F-E8D9-4B95-8B92-0A85A95C6FD3}"/>
                      </a:ext>
                    </a:extLst>
                  </p:cNvPr>
                  <p:cNvCxnSpPr>
                    <a:cxnSpLocks/>
                    <a:stCxn id="31" idx="0"/>
                  </p:cNvCxnSpPr>
                  <p:nvPr/>
                </p:nvCxnSpPr>
                <p:spPr>
                  <a:xfrm flipH="1" flipV="1">
                    <a:off x="9043639" y="3200400"/>
                    <a:ext cx="1312274" cy="222229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5DFCD6D-9F89-48A9-ADDC-39217E70BF1F}"/>
                      </a:ext>
                    </a:extLst>
                  </p:cNvPr>
                  <p:cNvSpPr txBox="1"/>
                  <p:nvPr/>
                </p:nvSpPr>
                <p:spPr>
                  <a:xfrm>
                    <a:off x="6606075" y="6089535"/>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192.168.1.0/24</a:t>
                    </a:r>
                  </a:p>
                </p:txBody>
              </p:sp>
              <p:sp>
                <p:nvSpPr>
                  <p:cNvPr id="34" name="TextBox 33">
                    <a:extLst>
                      <a:ext uri="{FF2B5EF4-FFF2-40B4-BE49-F238E27FC236}">
                        <a16:creationId xmlns:a16="http://schemas.microsoft.com/office/drawing/2014/main" id="{67B79831-43DA-41E4-AE35-4B81C1524C34}"/>
                      </a:ext>
                    </a:extLst>
                  </p:cNvPr>
                  <p:cNvSpPr txBox="1"/>
                  <p:nvPr/>
                </p:nvSpPr>
                <p:spPr>
                  <a:xfrm>
                    <a:off x="9766537" y="6089536"/>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192.168.2.0/24</a:t>
                    </a:r>
                  </a:p>
                </p:txBody>
              </p:sp>
              <p:cxnSp>
                <p:nvCxnSpPr>
                  <p:cNvPr id="35" name="Straight Connector 34">
                    <a:extLst>
                      <a:ext uri="{FF2B5EF4-FFF2-40B4-BE49-F238E27FC236}">
                        <a16:creationId xmlns:a16="http://schemas.microsoft.com/office/drawing/2014/main" id="{EB368CB6-CAA0-4372-A829-F5650798653E}"/>
                      </a:ext>
                    </a:extLst>
                  </p:cNvPr>
                  <p:cNvCxnSpPr>
                    <a:cxnSpLocks/>
                  </p:cNvCxnSpPr>
                  <p:nvPr/>
                </p:nvCxnSpPr>
                <p:spPr>
                  <a:xfrm flipV="1">
                    <a:off x="7409709" y="3319769"/>
                    <a:ext cx="892443" cy="184876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7" name="cloud">
                  <a:extLst>
                    <a:ext uri="{FF2B5EF4-FFF2-40B4-BE49-F238E27FC236}">
                      <a16:creationId xmlns:a16="http://schemas.microsoft.com/office/drawing/2014/main" id="{1FE5D602-20A4-4BB3-B9CE-1EAE7EA965CA}"/>
                    </a:ext>
                  </a:extLst>
                </p:cNvPr>
                <p:cNvSpPr>
                  <a:spLocks noChangeAspect="1"/>
                </p:cNvSpPr>
                <p:nvPr/>
              </p:nvSpPr>
              <p:spPr bwMode="auto">
                <a:xfrm>
                  <a:off x="6336630" y="1142789"/>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VNet1</a:t>
                  </a:r>
                </a:p>
              </p:txBody>
            </p:sp>
            <p:sp>
              <p:nvSpPr>
                <p:cNvPr id="28" name="cloud">
                  <a:extLst>
                    <a:ext uri="{FF2B5EF4-FFF2-40B4-BE49-F238E27FC236}">
                      <a16:creationId xmlns:a16="http://schemas.microsoft.com/office/drawing/2014/main" id="{7354B48F-58A9-43E3-99E1-399FE38FFB4B}"/>
                    </a:ext>
                  </a:extLst>
                </p:cNvPr>
                <p:cNvSpPr>
                  <a:spLocks noChangeAspect="1"/>
                </p:cNvSpPr>
                <p:nvPr/>
              </p:nvSpPr>
              <p:spPr bwMode="auto">
                <a:xfrm>
                  <a:off x="8341492" y="1152780"/>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VNet2</a:t>
                  </a:r>
                </a:p>
              </p:txBody>
            </p:sp>
            <p:sp>
              <p:nvSpPr>
                <p:cNvPr id="29" name="TextBox 28">
                  <a:extLst>
                    <a:ext uri="{FF2B5EF4-FFF2-40B4-BE49-F238E27FC236}">
                      <a16:creationId xmlns:a16="http://schemas.microsoft.com/office/drawing/2014/main" id="{B5B505F1-623B-44F6-ADA1-B85C2CC565AA}"/>
                    </a:ext>
                  </a:extLst>
                </p:cNvPr>
                <p:cNvSpPr txBox="1"/>
                <p:nvPr/>
              </p:nvSpPr>
              <p:spPr>
                <a:xfrm>
                  <a:off x="5648324" y="192330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10.1.0.0/24</a:t>
                  </a:r>
                </a:p>
              </p:txBody>
            </p:sp>
          </p:grpSp>
          <p:sp>
            <p:nvSpPr>
              <p:cNvPr id="25" name="TextBox 24">
                <a:extLst>
                  <a:ext uri="{FF2B5EF4-FFF2-40B4-BE49-F238E27FC236}">
                    <a16:creationId xmlns:a16="http://schemas.microsoft.com/office/drawing/2014/main" id="{009A2BF6-2DE8-4A64-9C91-7162E1C513B8}"/>
                  </a:ext>
                </a:extLst>
              </p:cNvPr>
              <p:cNvSpPr txBox="1"/>
              <p:nvPr/>
            </p:nvSpPr>
            <p:spPr>
              <a:xfrm>
                <a:off x="8887661" y="192057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10.2.0.0/24</a:t>
                </a:r>
              </a:p>
            </p:txBody>
          </p:sp>
        </p:grpSp>
        <p:pic>
          <p:nvPicPr>
            <p:cNvPr id="21" name="Graphic 20">
              <a:extLst>
                <a:ext uri="{FF2B5EF4-FFF2-40B4-BE49-F238E27FC236}">
                  <a16:creationId xmlns:a16="http://schemas.microsoft.com/office/drawing/2014/main" id="{AA1EC693-CABD-4569-BE00-5C30468D1E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20244" y="3088825"/>
              <a:ext cx="555711" cy="628060"/>
            </a:xfrm>
            <a:prstGeom prst="rect">
              <a:avLst/>
            </a:prstGeom>
          </p:spPr>
        </p:pic>
      </p:grpSp>
      <p:grpSp>
        <p:nvGrpSpPr>
          <p:cNvPr id="36" name="Group 35">
            <a:extLst>
              <a:ext uri="{FF2B5EF4-FFF2-40B4-BE49-F238E27FC236}">
                <a16:creationId xmlns:a16="http://schemas.microsoft.com/office/drawing/2014/main" id="{FF9AD6DA-05E2-4647-824E-18CEB5A1D5A4}"/>
              </a:ext>
            </a:extLst>
          </p:cNvPr>
          <p:cNvGrpSpPr/>
          <p:nvPr/>
        </p:nvGrpSpPr>
        <p:grpSpPr>
          <a:xfrm>
            <a:off x="7098569" y="1951998"/>
            <a:ext cx="2967320" cy="3665111"/>
            <a:chOff x="6985448" y="1999132"/>
            <a:chExt cx="2967320" cy="3665111"/>
          </a:xfrm>
        </p:grpSpPr>
        <p:grpSp>
          <p:nvGrpSpPr>
            <p:cNvPr id="37" name="Group 36">
              <a:extLst>
                <a:ext uri="{FF2B5EF4-FFF2-40B4-BE49-F238E27FC236}">
                  <a16:creationId xmlns:a16="http://schemas.microsoft.com/office/drawing/2014/main" id="{CFB9EBE9-C442-41E0-8994-EBFFC3845D14}"/>
                </a:ext>
              </a:extLst>
            </p:cNvPr>
            <p:cNvGrpSpPr/>
            <p:nvPr/>
          </p:nvGrpSpPr>
          <p:grpSpPr>
            <a:xfrm>
              <a:off x="6985448" y="1999132"/>
              <a:ext cx="2967320" cy="3665111"/>
              <a:chOff x="5648324" y="1142789"/>
              <a:chExt cx="5107114" cy="5626386"/>
            </a:xfrm>
          </p:grpSpPr>
          <p:cxnSp>
            <p:nvCxnSpPr>
              <p:cNvPr id="39" name="Straight Connector 38">
                <a:extLst>
                  <a:ext uri="{FF2B5EF4-FFF2-40B4-BE49-F238E27FC236}">
                    <a16:creationId xmlns:a16="http://schemas.microsoft.com/office/drawing/2014/main" id="{481F359A-2CEE-4056-8905-07FAAF3BD47B}"/>
                  </a:ext>
                </a:extLst>
              </p:cNvPr>
              <p:cNvCxnSpPr>
                <a:cxnSpLocks/>
              </p:cNvCxnSpPr>
              <p:nvPr/>
            </p:nvCxnSpPr>
            <p:spPr>
              <a:xfrm flipH="1" flipV="1">
                <a:off x="6986310" y="1866001"/>
                <a:ext cx="564940" cy="96493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8E9F5F6-30DA-4465-9596-040258E0465F}"/>
                  </a:ext>
                </a:extLst>
              </p:cNvPr>
              <p:cNvCxnSpPr>
                <a:cxnSpLocks/>
              </p:cNvCxnSpPr>
              <p:nvPr/>
            </p:nvCxnSpPr>
            <p:spPr>
              <a:xfrm flipV="1">
                <a:off x="8170720" y="1815189"/>
                <a:ext cx="733098" cy="104291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8708A9FC-0103-473E-993E-B02454EBC982}"/>
                  </a:ext>
                </a:extLst>
              </p:cNvPr>
              <p:cNvGrpSpPr/>
              <p:nvPr/>
            </p:nvGrpSpPr>
            <p:grpSpPr>
              <a:xfrm>
                <a:off x="5648324" y="1142789"/>
                <a:ext cx="5038138" cy="5626386"/>
                <a:chOff x="5648324" y="1142789"/>
                <a:chExt cx="5038138" cy="5626386"/>
              </a:xfrm>
            </p:grpSpPr>
            <p:grpSp>
              <p:nvGrpSpPr>
                <p:cNvPr id="43" name="Group 42">
                  <a:extLst>
                    <a:ext uri="{FF2B5EF4-FFF2-40B4-BE49-F238E27FC236}">
                      <a16:creationId xmlns:a16="http://schemas.microsoft.com/office/drawing/2014/main" id="{ED015901-B040-454C-8DB7-E85C5D586D00}"/>
                    </a:ext>
                  </a:extLst>
                </p:cNvPr>
                <p:cNvGrpSpPr/>
                <p:nvPr/>
              </p:nvGrpSpPr>
              <p:grpSpPr>
                <a:xfrm>
                  <a:off x="5698394" y="3810265"/>
                  <a:ext cx="4988068" cy="2958910"/>
                  <a:chOff x="6606075" y="3319616"/>
                  <a:chExt cx="5028238" cy="2958910"/>
                </a:xfrm>
              </p:grpSpPr>
              <p:pic>
                <p:nvPicPr>
                  <p:cNvPr id="47" name="Graphic 46">
                    <a:extLst>
                      <a:ext uri="{FF2B5EF4-FFF2-40B4-BE49-F238E27FC236}">
                        <a16:creationId xmlns:a16="http://schemas.microsoft.com/office/drawing/2014/main" id="{4D928E23-B2DF-4CFA-8D36-0DD6CB3D92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10187" y="5323616"/>
                    <a:ext cx="678290" cy="720461"/>
                  </a:xfrm>
                  <a:prstGeom prst="rect">
                    <a:avLst/>
                  </a:prstGeom>
                </p:spPr>
              </p:pic>
              <p:pic>
                <p:nvPicPr>
                  <p:cNvPr id="48" name="Graphic 47">
                    <a:extLst>
                      <a:ext uri="{FF2B5EF4-FFF2-40B4-BE49-F238E27FC236}">
                        <a16:creationId xmlns:a16="http://schemas.microsoft.com/office/drawing/2014/main" id="{7C244F73-B46D-4B76-B18A-64D75AF9F8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11400" y="5422698"/>
                    <a:ext cx="689025" cy="689025"/>
                  </a:xfrm>
                  <a:prstGeom prst="rect">
                    <a:avLst/>
                  </a:prstGeom>
                </p:spPr>
              </p:pic>
              <p:cxnSp>
                <p:nvCxnSpPr>
                  <p:cNvPr id="49" name="Straight Connector 48">
                    <a:extLst>
                      <a:ext uri="{FF2B5EF4-FFF2-40B4-BE49-F238E27FC236}">
                        <a16:creationId xmlns:a16="http://schemas.microsoft.com/office/drawing/2014/main" id="{A0C83B72-3039-4DDA-A0A7-30DCD6261D6E}"/>
                      </a:ext>
                    </a:extLst>
                  </p:cNvPr>
                  <p:cNvCxnSpPr>
                    <a:cxnSpLocks/>
                    <a:stCxn id="48" idx="0"/>
                  </p:cNvCxnSpPr>
                  <p:nvPr/>
                </p:nvCxnSpPr>
                <p:spPr>
                  <a:xfrm flipH="1" flipV="1">
                    <a:off x="9174733" y="3337829"/>
                    <a:ext cx="1181180" cy="2084870"/>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36066F2-C1B8-4474-B93E-56043F99FA68}"/>
                      </a:ext>
                    </a:extLst>
                  </p:cNvPr>
                  <p:cNvSpPr txBox="1"/>
                  <p:nvPr/>
                </p:nvSpPr>
                <p:spPr>
                  <a:xfrm>
                    <a:off x="6606075" y="6089535"/>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192.168.3.0/24</a:t>
                    </a:r>
                  </a:p>
                </p:txBody>
              </p:sp>
              <p:sp>
                <p:nvSpPr>
                  <p:cNvPr id="51" name="TextBox 50">
                    <a:extLst>
                      <a:ext uri="{FF2B5EF4-FFF2-40B4-BE49-F238E27FC236}">
                        <a16:creationId xmlns:a16="http://schemas.microsoft.com/office/drawing/2014/main" id="{1D61E197-9211-4FA0-8AD2-FD9FD2382E7E}"/>
                      </a:ext>
                    </a:extLst>
                  </p:cNvPr>
                  <p:cNvSpPr txBox="1"/>
                  <p:nvPr/>
                </p:nvSpPr>
                <p:spPr>
                  <a:xfrm>
                    <a:off x="9766537" y="6089536"/>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192.168.4.0/24</a:t>
                    </a:r>
                  </a:p>
                </p:txBody>
              </p:sp>
              <p:cxnSp>
                <p:nvCxnSpPr>
                  <p:cNvPr id="52" name="Straight Connector 51">
                    <a:extLst>
                      <a:ext uri="{FF2B5EF4-FFF2-40B4-BE49-F238E27FC236}">
                        <a16:creationId xmlns:a16="http://schemas.microsoft.com/office/drawing/2014/main" id="{5FD870BB-2491-45F3-94DA-21CAFFD1800F}"/>
                      </a:ext>
                    </a:extLst>
                  </p:cNvPr>
                  <p:cNvCxnSpPr>
                    <a:cxnSpLocks/>
                  </p:cNvCxnSpPr>
                  <p:nvPr/>
                </p:nvCxnSpPr>
                <p:spPr>
                  <a:xfrm flipV="1">
                    <a:off x="7409710" y="3319616"/>
                    <a:ext cx="1054240" cy="1848917"/>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4" name="cloud">
                  <a:extLst>
                    <a:ext uri="{FF2B5EF4-FFF2-40B4-BE49-F238E27FC236}">
                      <a16:creationId xmlns:a16="http://schemas.microsoft.com/office/drawing/2014/main" id="{D437C004-16D4-4821-9AA6-9F19EDE460C5}"/>
                    </a:ext>
                  </a:extLst>
                </p:cNvPr>
                <p:cNvSpPr>
                  <a:spLocks noChangeAspect="1"/>
                </p:cNvSpPr>
                <p:nvPr/>
              </p:nvSpPr>
              <p:spPr bwMode="auto">
                <a:xfrm>
                  <a:off x="6336630" y="1142789"/>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VNet3</a:t>
                  </a:r>
                </a:p>
              </p:txBody>
            </p:sp>
            <p:sp>
              <p:nvSpPr>
                <p:cNvPr id="45" name="cloud">
                  <a:extLst>
                    <a:ext uri="{FF2B5EF4-FFF2-40B4-BE49-F238E27FC236}">
                      <a16:creationId xmlns:a16="http://schemas.microsoft.com/office/drawing/2014/main" id="{8E98EFC3-0878-4643-955C-8178B9142B91}"/>
                    </a:ext>
                  </a:extLst>
                </p:cNvPr>
                <p:cNvSpPr>
                  <a:spLocks noChangeAspect="1"/>
                </p:cNvSpPr>
                <p:nvPr/>
              </p:nvSpPr>
              <p:spPr bwMode="auto">
                <a:xfrm>
                  <a:off x="8341492" y="1152780"/>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VNet4</a:t>
                  </a:r>
                </a:p>
              </p:txBody>
            </p:sp>
            <p:sp>
              <p:nvSpPr>
                <p:cNvPr id="46" name="TextBox 45">
                  <a:extLst>
                    <a:ext uri="{FF2B5EF4-FFF2-40B4-BE49-F238E27FC236}">
                      <a16:creationId xmlns:a16="http://schemas.microsoft.com/office/drawing/2014/main" id="{DBDE651B-5E2B-4698-B2E3-B08FE2ECAF19}"/>
                    </a:ext>
                  </a:extLst>
                </p:cNvPr>
                <p:cNvSpPr txBox="1"/>
                <p:nvPr/>
              </p:nvSpPr>
              <p:spPr>
                <a:xfrm>
                  <a:off x="5648324" y="192330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10.3.0.0/24</a:t>
                  </a:r>
                </a:p>
              </p:txBody>
            </p:sp>
          </p:grpSp>
          <p:sp>
            <p:nvSpPr>
              <p:cNvPr id="42" name="TextBox 41">
                <a:extLst>
                  <a:ext uri="{FF2B5EF4-FFF2-40B4-BE49-F238E27FC236}">
                    <a16:creationId xmlns:a16="http://schemas.microsoft.com/office/drawing/2014/main" id="{82EB3E7B-ABDA-47F9-B7AE-7B0A9A596B0C}"/>
                  </a:ext>
                </a:extLst>
              </p:cNvPr>
              <p:cNvSpPr txBox="1"/>
              <p:nvPr/>
            </p:nvSpPr>
            <p:spPr>
              <a:xfrm>
                <a:off x="8887661" y="192057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10.4.0.0/24</a:t>
                </a:r>
              </a:p>
            </p:txBody>
          </p:sp>
        </p:grpSp>
        <p:pic>
          <p:nvPicPr>
            <p:cNvPr id="38" name="Graphic 37">
              <a:extLst>
                <a:ext uri="{FF2B5EF4-FFF2-40B4-BE49-F238E27FC236}">
                  <a16:creationId xmlns:a16="http://schemas.microsoft.com/office/drawing/2014/main" id="{2D8D98C9-4947-4AFF-BE86-839E2D0393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94513" y="3118695"/>
              <a:ext cx="555711" cy="628060"/>
            </a:xfrm>
            <a:prstGeom prst="rect">
              <a:avLst/>
            </a:prstGeom>
          </p:spPr>
        </p:pic>
      </p:grpSp>
      <p:cxnSp>
        <p:nvCxnSpPr>
          <p:cNvPr id="53" name="Connector: Elbow 52">
            <a:extLst>
              <a:ext uri="{FF2B5EF4-FFF2-40B4-BE49-F238E27FC236}">
                <a16:creationId xmlns:a16="http://schemas.microsoft.com/office/drawing/2014/main" id="{3563CE6E-864B-4A8C-A75A-152BAD357FD3}"/>
              </a:ext>
            </a:extLst>
          </p:cNvPr>
          <p:cNvCxnSpPr>
            <a:cxnSpLocks/>
          </p:cNvCxnSpPr>
          <p:nvPr/>
        </p:nvCxnSpPr>
        <p:spPr>
          <a:xfrm rot="10800000" flipV="1">
            <a:off x="3447339" y="2658927"/>
            <a:ext cx="1463043" cy="1367552"/>
          </a:xfrm>
          <a:prstGeom prst="bentConnector3">
            <a:avLst>
              <a:gd name="adj1" fmla="val 10030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D64CB531-7991-4941-904F-092172D20C73}"/>
              </a:ext>
            </a:extLst>
          </p:cNvPr>
          <p:cNvCxnSpPr>
            <a:cxnSpLocks/>
          </p:cNvCxnSpPr>
          <p:nvPr/>
        </p:nvCxnSpPr>
        <p:spPr>
          <a:xfrm rot="10800000" flipV="1">
            <a:off x="3585680" y="2838220"/>
            <a:ext cx="2034509" cy="1240532"/>
          </a:xfrm>
          <a:prstGeom prst="bentConnector3">
            <a:avLst>
              <a:gd name="adj1" fmla="val 9987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6560FF96-075F-4564-9E91-DE40E5CD328E}"/>
              </a:ext>
            </a:extLst>
          </p:cNvPr>
          <p:cNvCxnSpPr/>
          <p:nvPr/>
        </p:nvCxnSpPr>
        <p:spPr>
          <a:xfrm>
            <a:off x="8777095" y="2838220"/>
            <a:ext cx="1439031" cy="1293450"/>
          </a:xfrm>
          <a:prstGeom prst="bentConnector3">
            <a:avLst>
              <a:gd name="adj1" fmla="val 9959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AE03A74B-2196-401A-AACD-15D5ECD1432C}"/>
              </a:ext>
            </a:extLst>
          </p:cNvPr>
          <p:cNvCxnSpPr/>
          <p:nvPr/>
        </p:nvCxnSpPr>
        <p:spPr>
          <a:xfrm>
            <a:off x="8151930" y="2952544"/>
            <a:ext cx="1913959" cy="1126209"/>
          </a:xfrm>
          <a:prstGeom prst="bentConnector3">
            <a:avLst>
              <a:gd name="adj1" fmla="val 10010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AD49EC9-0FB5-4C39-9A12-025CEA8F212B}"/>
              </a:ext>
            </a:extLst>
          </p:cNvPr>
          <p:cNvSpPr txBox="1"/>
          <p:nvPr/>
        </p:nvSpPr>
        <p:spPr>
          <a:xfrm>
            <a:off x="468329" y="1247625"/>
            <a:ext cx="4901349" cy="1723549"/>
          </a:xfrm>
          <a:prstGeom prst="rect">
            <a:avLst/>
          </a:prstGeom>
          <a:noFill/>
        </p:spPr>
        <p:txBody>
          <a:bodyPr wrap="square" lIns="0" tIns="0" rIns="0" bIns="0" rtlCol="0">
            <a:spAutoFit/>
          </a:bodyPr>
          <a:lstStyle/>
          <a:p>
            <a:r>
              <a:rPr lang="en-US" sz="1600" b="1" dirty="0"/>
              <a:t>Any-to-any </a:t>
            </a:r>
          </a:p>
          <a:p>
            <a:endParaRPr lang="en-US" sz="1600" dirty="0"/>
          </a:p>
          <a:p>
            <a:r>
              <a:rPr lang="en-US" sz="1600" dirty="0"/>
              <a:t>Routing configuration – VNETs , Branches</a:t>
            </a:r>
          </a:p>
          <a:p>
            <a:pPr marL="285750" indent="-285750">
              <a:buFontTx/>
              <a:buChar char="-"/>
            </a:pPr>
            <a:r>
              <a:rPr lang="en-US" sz="1600" dirty="0"/>
              <a:t>Association default</a:t>
            </a:r>
          </a:p>
          <a:p>
            <a:pPr marL="285750" indent="-285750">
              <a:buFontTx/>
              <a:buChar char="-"/>
            </a:pPr>
            <a:r>
              <a:rPr lang="en-US" sz="1600" dirty="0"/>
              <a:t>Propagation default</a:t>
            </a:r>
          </a:p>
          <a:p>
            <a:r>
              <a:rPr lang="en-US" sz="1600" dirty="0"/>
              <a:t> </a:t>
            </a:r>
          </a:p>
          <a:p>
            <a:pPr>
              <a:buFont typeface="Wingdings" panose="05000000000000000000" pitchFamily="2" charset="2"/>
              <a:buChar char="ü"/>
            </a:pPr>
            <a:endParaRPr lang="en-US" sz="1600" dirty="0"/>
          </a:p>
        </p:txBody>
      </p:sp>
    </p:spTree>
    <p:extLst>
      <p:ext uri="{BB962C8B-B14F-4D97-AF65-F5344CB8AC3E}">
        <p14:creationId xmlns:p14="http://schemas.microsoft.com/office/powerpoint/2010/main" val="1073114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A790A51-6AC4-B747-8FD1-5150B6AB703E}"/>
              </a:ext>
            </a:extLst>
          </p:cNvPr>
          <p:cNvSpPr>
            <a:spLocks noGrp="1"/>
          </p:cNvSpPr>
          <p:nvPr>
            <p:ph type="title"/>
          </p:nvPr>
        </p:nvSpPr>
        <p:spPr>
          <a:xfrm>
            <a:off x="465138" y="1192213"/>
            <a:ext cx="3690937" cy="369332"/>
          </a:xfrm>
        </p:spPr>
        <p:txBody>
          <a:bodyPr/>
          <a:lstStyle/>
          <a:p>
            <a:r>
              <a:rPr lang="en-US" sz="2400" dirty="0">
                <a:solidFill>
                  <a:srgbClr val="FFFFFF"/>
                </a:solidFill>
              </a:rPr>
              <a:t>Agenda</a:t>
            </a:r>
          </a:p>
        </p:txBody>
      </p:sp>
      <p:sp>
        <p:nvSpPr>
          <p:cNvPr id="16" name="Text Placeholder 15">
            <a:extLst>
              <a:ext uri="{FF2B5EF4-FFF2-40B4-BE49-F238E27FC236}">
                <a16:creationId xmlns:a16="http://schemas.microsoft.com/office/drawing/2014/main" id="{B2EED57A-980C-6347-9F9C-76C6E6169B7D}"/>
              </a:ext>
            </a:extLst>
          </p:cNvPr>
          <p:cNvSpPr>
            <a:spLocks noGrp="1"/>
          </p:cNvSpPr>
          <p:nvPr>
            <p:ph type="body" sz="quarter" idx="10"/>
          </p:nvPr>
        </p:nvSpPr>
        <p:spPr/>
        <p:txBody>
          <a:bodyPr/>
          <a:lstStyle/>
          <a:p>
            <a:r>
              <a:rPr lang="en-US" dirty="0"/>
              <a:t>1.</a:t>
            </a:r>
          </a:p>
          <a:p>
            <a:r>
              <a:rPr lang="en-US" dirty="0"/>
              <a:t>2.</a:t>
            </a:r>
          </a:p>
          <a:p>
            <a:r>
              <a:rPr lang="en-US" dirty="0"/>
              <a:t>3.</a:t>
            </a:r>
          </a:p>
          <a:p>
            <a:r>
              <a:rPr lang="en-US" dirty="0"/>
              <a:t>4.</a:t>
            </a:r>
          </a:p>
          <a:p>
            <a:r>
              <a:rPr lang="en-US" dirty="0"/>
              <a:t>5.</a:t>
            </a:r>
          </a:p>
          <a:p>
            <a:r>
              <a:rPr lang="en-US" dirty="0"/>
              <a:t>6.</a:t>
            </a:r>
          </a:p>
        </p:txBody>
      </p:sp>
      <p:sp>
        <p:nvSpPr>
          <p:cNvPr id="17" name="Text Placeholder 16">
            <a:extLst>
              <a:ext uri="{FF2B5EF4-FFF2-40B4-BE49-F238E27FC236}">
                <a16:creationId xmlns:a16="http://schemas.microsoft.com/office/drawing/2014/main" id="{6B7C205D-72A3-3643-AC08-069823F06880}"/>
              </a:ext>
            </a:extLst>
          </p:cNvPr>
          <p:cNvSpPr>
            <a:spLocks noGrp="1"/>
          </p:cNvSpPr>
          <p:nvPr>
            <p:ph type="body" sz="quarter" idx="11"/>
          </p:nvPr>
        </p:nvSpPr>
        <p:spPr>
          <a:xfrm>
            <a:off x="6913178" y="1192212"/>
            <a:ext cx="4776195" cy="3862387"/>
          </a:xfrm>
        </p:spPr>
        <p:txBody>
          <a:bodyPr/>
          <a:lstStyle/>
          <a:p>
            <a:r>
              <a:rPr lang="en-US" dirty="0">
                <a:solidFill>
                  <a:schemeClr val="tx1"/>
                </a:solidFill>
              </a:rPr>
              <a:t>Azure Virtual WAN Overview </a:t>
            </a:r>
          </a:p>
          <a:p>
            <a:r>
              <a:rPr lang="en-US" dirty="0">
                <a:solidFill>
                  <a:schemeClr val="tx1"/>
                </a:solidFill>
              </a:rPr>
              <a:t>Key Partner announcements </a:t>
            </a:r>
          </a:p>
          <a:p>
            <a:r>
              <a:rPr lang="en-US" dirty="0">
                <a:solidFill>
                  <a:schemeClr val="tx1"/>
                </a:solidFill>
              </a:rPr>
              <a:t>Monitoring</a:t>
            </a:r>
          </a:p>
          <a:p>
            <a:r>
              <a:rPr lang="en-US" dirty="0">
                <a:solidFill>
                  <a:schemeClr val="tx1"/>
                </a:solidFill>
              </a:rPr>
              <a:t>Transit Routing use cases</a:t>
            </a:r>
          </a:p>
          <a:p>
            <a:r>
              <a:rPr lang="en-US" dirty="0">
                <a:solidFill>
                  <a:schemeClr val="tx1"/>
                </a:solidFill>
              </a:rPr>
              <a:t>Integrated Network Virtual Appliance (Demo)</a:t>
            </a:r>
          </a:p>
          <a:p>
            <a:r>
              <a:rPr lang="en-US" dirty="0">
                <a:solidFill>
                  <a:schemeClr val="tx1"/>
                </a:solidFill>
              </a:rPr>
              <a:t>Summary</a:t>
            </a:r>
          </a:p>
        </p:txBody>
      </p:sp>
    </p:spTree>
    <p:extLst>
      <p:ext uri="{BB962C8B-B14F-4D97-AF65-F5344CB8AC3E}">
        <p14:creationId xmlns:p14="http://schemas.microsoft.com/office/powerpoint/2010/main" val="242823822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Custom use case – Azure internet edge with Azure Firewall</a:t>
            </a:r>
            <a:endParaRPr lang="en-US" dirty="0"/>
          </a:p>
        </p:txBody>
      </p:sp>
      <p:graphicFrame>
        <p:nvGraphicFramePr>
          <p:cNvPr id="4" name="Table 2">
            <a:extLst>
              <a:ext uri="{FF2B5EF4-FFF2-40B4-BE49-F238E27FC236}">
                <a16:creationId xmlns:a16="http://schemas.microsoft.com/office/drawing/2014/main" id="{9E5F6A19-D81A-49C6-8990-D4DD28F3B2F9}"/>
              </a:ext>
            </a:extLst>
          </p:cNvPr>
          <p:cNvGraphicFramePr>
            <a:graphicFrameLocks noGrp="1"/>
          </p:cNvGraphicFramePr>
          <p:nvPr>
            <p:extLst>
              <p:ext uri="{D42A27DB-BD31-4B8C-83A1-F6EECF244321}">
                <p14:modId xmlns:p14="http://schemas.microsoft.com/office/powerpoint/2010/main" val="1764957983"/>
              </p:ext>
            </p:extLst>
          </p:nvPr>
        </p:nvGraphicFramePr>
        <p:xfrm>
          <a:off x="9745343" y="5562128"/>
          <a:ext cx="2360364" cy="1169784"/>
        </p:xfrm>
        <a:graphic>
          <a:graphicData uri="http://schemas.openxmlformats.org/drawingml/2006/table">
            <a:tbl>
              <a:tblPr firstRow="1" bandRow="1">
                <a:tableStyleId>{5C22544A-7EE6-4342-B048-85BDC9FD1C3A}</a:tableStyleId>
              </a:tblPr>
              <a:tblGrid>
                <a:gridCol w="1120734">
                  <a:extLst>
                    <a:ext uri="{9D8B030D-6E8A-4147-A177-3AD203B41FA5}">
                      <a16:colId xmlns:a16="http://schemas.microsoft.com/office/drawing/2014/main" val="1148060327"/>
                    </a:ext>
                  </a:extLst>
                </a:gridCol>
                <a:gridCol w="1239630">
                  <a:extLst>
                    <a:ext uri="{9D8B030D-6E8A-4147-A177-3AD203B41FA5}">
                      <a16:colId xmlns:a16="http://schemas.microsoft.com/office/drawing/2014/main" val="3990394409"/>
                    </a:ext>
                  </a:extLst>
                </a:gridCol>
              </a:tblGrid>
              <a:tr h="152019">
                <a:tc>
                  <a:txBody>
                    <a:bodyPr/>
                    <a:lstStyle/>
                    <a:p>
                      <a:endParaRPr lang="en-US" sz="1000" dirty="0">
                        <a:solidFill>
                          <a:schemeClr val="bg1"/>
                        </a:solidFill>
                      </a:endParaRPr>
                    </a:p>
                  </a:txBody>
                  <a:tcPr marL="93260" marR="93260" marT="46630" marB="46630">
                    <a:solidFill>
                      <a:schemeClr val="bg1"/>
                    </a:solidFill>
                  </a:tcPr>
                </a:tc>
                <a:tc>
                  <a:txBody>
                    <a:bodyPr/>
                    <a:lstStyle/>
                    <a:p>
                      <a:endParaRPr lang="en-US" sz="10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31031">
                <a:tc>
                  <a:txBody>
                    <a:bodyPr/>
                    <a:lstStyle/>
                    <a:p>
                      <a:r>
                        <a:rPr lang="en-US" sz="800" dirty="0"/>
                        <a:t>10.1.0.0/24 </a:t>
                      </a:r>
                      <a:endParaRPr lang="en-US" sz="800" dirty="0">
                        <a:solidFill>
                          <a:schemeClr val="bg1"/>
                        </a:solidFill>
                      </a:endParaRPr>
                    </a:p>
                  </a:txBody>
                  <a:tcPr marL="93260" marR="93260" marT="46630" marB="46630"/>
                </a:tc>
                <a:tc>
                  <a:txBody>
                    <a:bodyPr/>
                    <a:lstStyle/>
                    <a:p>
                      <a:r>
                        <a:rPr lang="en-US" sz="800" dirty="0">
                          <a:solidFill>
                            <a:schemeClr val="bg1"/>
                          </a:solidFill>
                        </a:rPr>
                        <a:t>VNet1 Conn ID</a:t>
                      </a:r>
                    </a:p>
                  </a:txBody>
                  <a:tcPr marL="93260" marR="93260" marT="46630" marB="46630"/>
                </a:tc>
                <a:extLst>
                  <a:ext uri="{0D108BD9-81ED-4DB2-BD59-A6C34878D82A}">
                    <a16:rowId xmlns:a16="http://schemas.microsoft.com/office/drawing/2014/main" val="1883647809"/>
                  </a:ext>
                </a:extLst>
              </a:tr>
              <a:tr h="231031">
                <a:tc>
                  <a:txBody>
                    <a:bodyPr/>
                    <a:lstStyle/>
                    <a:p>
                      <a:r>
                        <a:rPr lang="en-US" sz="800" dirty="0"/>
                        <a:t>10.3.0.0/24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VNet3 Conn ID</a:t>
                      </a:r>
                    </a:p>
                  </a:txBody>
                  <a:tcPr marL="93260" marR="93260" marT="46630" marB="46630"/>
                </a:tc>
                <a:extLst>
                  <a:ext uri="{0D108BD9-81ED-4DB2-BD59-A6C34878D82A}">
                    <a16:rowId xmlns:a16="http://schemas.microsoft.com/office/drawing/2014/main" val="2948242085"/>
                  </a:ext>
                </a:extLst>
              </a:tr>
              <a:tr h="231031">
                <a:tc>
                  <a:txBody>
                    <a:bodyPr/>
                    <a:lstStyle/>
                    <a:p>
                      <a:r>
                        <a:rPr lang="en-US" sz="800" dirty="0"/>
                        <a:t>10.2.0.0/24 </a:t>
                      </a:r>
                      <a:endParaRPr lang="en-US" sz="800" dirty="0">
                        <a:solidFill>
                          <a:schemeClr val="bg1"/>
                        </a:solidFill>
                      </a:endParaRPr>
                    </a:p>
                  </a:txBody>
                  <a:tcPr marL="93260" marR="93260" marT="46630" marB="46630"/>
                </a:tc>
                <a:tc>
                  <a:txBody>
                    <a:bodyPr/>
                    <a:lstStyle/>
                    <a:p>
                      <a:r>
                        <a:rPr lang="en-US" sz="800" dirty="0">
                          <a:solidFill>
                            <a:schemeClr val="bg1"/>
                          </a:solidFill>
                        </a:rPr>
                        <a:t>VNet2 Conn ID</a:t>
                      </a:r>
                    </a:p>
                  </a:txBody>
                  <a:tcPr marL="93260" marR="93260" marT="46630" marB="46630"/>
                </a:tc>
                <a:extLst>
                  <a:ext uri="{0D108BD9-81ED-4DB2-BD59-A6C34878D82A}">
                    <a16:rowId xmlns:a16="http://schemas.microsoft.com/office/drawing/2014/main" val="2519819941"/>
                  </a:ext>
                </a:extLst>
              </a:tr>
              <a:tr h="231031">
                <a:tc>
                  <a:txBody>
                    <a:bodyPr/>
                    <a:lstStyle/>
                    <a:p>
                      <a:r>
                        <a:rPr lang="en-US" sz="800" dirty="0"/>
                        <a:t>10.4.0.0/24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VNet4 Conn ID</a:t>
                      </a:r>
                    </a:p>
                  </a:txBody>
                  <a:tcPr marL="93260" marR="93260" marT="46630" marB="46630"/>
                </a:tc>
                <a:extLst>
                  <a:ext uri="{0D108BD9-81ED-4DB2-BD59-A6C34878D82A}">
                    <a16:rowId xmlns:a16="http://schemas.microsoft.com/office/drawing/2014/main" val="1726208506"/>
                  </a:ext>
                </a:extLst>
              </a:tr>
            </a:tbl>
          </a:graphicData>
        </a:graphic>
      </p:graphicFrame>
      <p:graphicFrame>
        <p:nvGraphicFramePr>
          <p:cNvPr id="5" name="Table 2">
            <a:extLst>
              <a:ext uri="{FF2B5EF4-FFF2-40B4-BE49-F238E27FC236}">
                <a16:creationId xmlns:a16="http://schemas.microsoft.com/office/drawing/2014/main" id="{CED79647-DEEE-4976-855F-9B1CE20771CB}"/>
              </a:ext>
            </a:extLst>
          </p:cNvPr>
          <p:cNvGraphicFramePr>
            <a:graphicFrameLocks noGrp="1"/>
          </p:cNvGraphicFramePr>
          <p:nvPr>
            <p:extLst>
              <p:ext uri="{D42A27DB-BD31-4B8C-83A1-F6EECF244321}">
                <p14:modId xmlns:p14="http://schemas.microsoft.com/office/powerpoint/2010/main" val="4165854332"/>
              </p:ext>
            </p:extLst>
          </p:nvPr>
        </p:nvGraphicFramePr>
        <p:xfrm>
          <a:off x="1128432" y="5388449"/>
          <a:ext cx="2351984" cy="1169784"/>
        </p:xfrm>
        <a:graphic>
          <a:graphicData uri="http://schemas.openxmlformats.org/drawingml/2006/table">
            <a:tbl>
              <a:tblPr firstRow="1" bandRow="1">
                <a:tableStyleId>{5C22544A-7EE6-4342-B048-85BDC9FD1C3A}</a:tableStyleId>
              </a:tblPr>
              <a:tblGrid>
                <a:gridCol w="1116755">
                  <a:extLst>
                    <a:ext uri="{9D8B030D-6E8A-4147-A177-3AD203B41FA5}">
                      <a16:colId xmlns:a16="http://schemas.microsoft.com/office/drawing/2014/main" val="1148060327"/>
                    </a:ext>
                  </a:extLst>
                </a:gridCol>
                <a:gridCol w="1235229">
                  <a:extLst>
                    <a:ext uri="{9D8B030D-6E8A-4147-A177-3AD203B41FA5}">
                      <a16:colId xmlns:a16="http://schemas.microsoft.com/office/drawing/2014/main" val="3990394409"/>
                    </a:ext>
                  </a:extLst>
                </a:gridCol>
              </a:tblGrid>
              <a:tr h="152019">
                <a:tc>
                  <a:txBody>
                    <a:bodyPr/>
                    <a:lstStyle/>
                    <a:p>
                      <a:endParaRPr lang="en-US" sz="1000" dirty="0">
                        <a:solidFill>
                          <a:schemeClr val="bg1"/>
                        </a:solidFill>
                      </a:endParaRPr>
                    </a:p>
                  </a:txBody>
                  <a:tcPr marL="93260" marR="93260" marT="46630" marB="46630">
                    <a:solidFill>
                      <a:schemeClr val="bg1"/>
                    </a:solidFill>
                  </a:tcPr>
                </a:tc>
                <a:tc>
                  <a:txBody>
                    <a:bodyPr/>
                    <a:lstStyle/>
                    <a:p>
                      <a:endParaRPr lang="en-US" sz="10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31031">
                <a:tc>
                  <a:txBody>
                    <a:bodyPr/>
                    <a:lstStyle/>
                    <a:p>
                      <a:r>
                        <a:rPr lang="en-US" sz="800" dirty="0"/>
                        <a:t>10.1.0.0/24 </a:t>
                      </a:r>
                      <a:endParaRPr lang="en-US" sz="800" dirty="0">
                        <a:solidFill>
                          <a:schemeClr val="bg1"/>
                        </a:solidFill>
                      </a:endParaRPr>
                    </a:p>
                  </a:txBody>
                  <a:tcPr marL="93260" marR="93260" marT="46630" marB="46630"/>
                </a:tc>
                <a:tc>
                  <a:txBody>
                    <a:bodyPr/>
                    <a:lstStyle/>
                    <a:p>
                      <a:r>
                        <a:rPr lang="en-US" sz="800" dirty="0">
                          <a:solidFill>
                            <a:schemeClr val="bg1"/>
                          </a:solidFill>
                        </a:rPr>
                        <a:t>VNet1 Conn ID</a:t>
                      </a:r>
                    </a:p>
                  </a:txBody>
                  <a:tcPr marL="93260" marR="93260" marT="46630" marB="46630"/>
                </a:tc>
                <a:extLst>
                  <a:ext uri="{0D108BD9-81ED-4DB2-BD59-A6C34878D82A}">
                    <a16:rowId xmlns:a16="http://schemas.microsoft.com/office/drawing/2014/main" val="1883647809"/>
                  </a:ext>
                </a:extLst>
              </a:tr>
              <a:tr h="231031">
                <a:tc>
                  <a:txBody>
                    <a:bodyPr/>
                    <a:lstStyle/>
                    <a:p>
                      <a:r>
                        <a:rPr lang="en-US" sz="800" dirty="0"/>
                        <a:t>10.3.0.0/24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VNet3 Conn ID</a:t>
                      </a:r>
                    </a:p>
                  </a:txBody>
                  <a:tcPr marL="93260" marR="93260" marT="46630" marB="46630"/>
                </a:tc>
                <a:extLst>
                  <a:ext uri="{0D108BD9-81ED-4DB2-BD59-A6C34878D82A}">
                    <a16:rowId xmlns:a16="http://schemas.microsoft.com/office/drawing/2014/main" val="2948242085"/>
                  </a:ext>
                </a:extLst>
              </a:tr>
              <a:tr h="231031">
                <a:tc>
                  <a:txBody>
                    <a:bodyPr/>
                    <a:lstStyle/>
                    <a:p>
                      <a:r>
                        <a:rPr lang="en-US" sz="800" dirty="0"/>
                        <a:t>10.2.0.0/24 </a:t>
                      </a:r>
                      <a:endParaRPr lang="en-US" sz="800" dirty="0">
                        <a:solidFill>
                          <a:schemeClr val="bg1"/>
                        </a:solidFill>
                      </a:endParaRPr>
                    </a:p>
                  </a:txBody>
                  <a:tcPr marL="93260" marR="93260" marT="46630" marB="46630"/>
                </a:tc>
                <a:tc>
                  <a:txBody>
                    <a:bodyPr/>
                    <a:lstStyle/>
                    <a:p>
                      <a:r>
                        <a:rPr lang="en-US" sz="800" dirty="0">
                          <a:solidFill>
                            <a:schemeClr val="bg1"/>
                          </a:solidFill>
                        </a:rPr>
                        <a:t>VNet2 Conn ID</a:t>
                      </a:r>
                    </a:p>
                  </a:txBody>
                  <a:tcPr marL="93260" marR="93260" marT="46630" marB="46630"/>
                </a:tc>
                <a:extLst>
                  <a:ext uri="{0D108BD9-81ED-4DB2-BD59-A6C34878D82A}">
                    <a16:rowId xmlns:a16="http://schemas.microsoft.com/office/drawing/2014/main" val="2519819941"/>
                  </a:ext>
                </a:extLst>
              </a:tr>
              <a:tr h="231031">
                <a:tc>
                  <a:txBody>
                    <a:bodyPr/>
                    <a:lstStyle/>
                    <a:p>
                      <a:r>
                        <a:rPr lang="en-US" sz="800" dirty="0"/>
                        <a:t>10.4.0.0/24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VNet4 Conn ID</a:t>
                      </a:r>
                    </a:p>
                  </a:txBody>
                  <a:tcPr marL="93260" marR="93260" marT="46630" marB="46630"/>
                </a:tc>
                <a:extLst>
                  <a:ext uri="{0D108BD9-81ED-4DB2-BD59-A6C34878D82A}">
                    <a16:rowId xmlns:a16="http://schemas.microsoft.com/office/drawing/2014/main" val="1726208506"/>
                  </a:ext>
                </a:extLst>
              </a:tr>
            </a:tbl>
          </a:graphicData>
        </a:graphic>
      </p:graphicFrame>
      <p:graphicFrame>
        <p:nvGraphicFramePr>
          <p:cNvPr id="6" name="Table 2">
            <a:extLst>
              <a:ext uri="{FF2B5EF4-FFF2-40B4-BE49-F238E27FC236}">
                <a16:creationId xmlns:a16="http://schemas.microsoft.com/office/drawing/2014/main" id="{5F37B1A5-9BBA-4E26-BD5D-324D8BCF2F70}"/>
              </a:ext>
            </a:extLst>
          </p:cNvPr>
          <p:cNvGraphicFramePr>
            <a:graphicFrameLocks noGrp="1"/>
          </p:cNvGraphicFramePr>
          <p:nvPr>
            <p:extLst>
              <p:ext uri="{D42A27DB-BD31-4B8C-83A1-F6EECF244321}">
                <p14:modId xmlns:p14="http://schemas.microsoft.com/office/powerpoint/2010/main" val="1107728519"/>
              </p:ext>
            </p:extLst>
          </p:nvPr>
        </p:nvGraphicFramePr>
        <p:xfrm>
          <a:off x="9750430" y="4477266"/>
          <a:ext cx="2351984" cy="1342364"/>
        </p:xfrm>
        <a:graphic>
          <a:graphicData uri="http://schemas.openxmlformats.org/drawingml/2006/table">
            <a:tbl>
              <a:tblPr firstRow="1" bandRow="1">
                <a:tableStyleId>{5C22544A-7EE6-4342-B048-85BDC9FD1C3A}</a:tableStyleId>
              </a:tblPr>
              <a:tblGrid>
                <a:gridCol w="1116757">
                  <a:extLst>
                    <a:ext uri="{9D8B030D-6E8A-4147-A177-3AD203B41FA5}">
                      <a16:colId xmlns:a16="http://schemas.microsoft.com/office/drawing/2014/main" val="1148060327"/>
                    </a:ext>
                  </a:extLst>
                </a:gridCol>
                <a:gridCol w="1235227">
                  <a:extLst>
                    <a:ext uri="{9D8B030D-6E8A-4147-A177-3AD203B41FA5}">
                      <a16:colId xmlns:a16="http://schemas.microsoft.com/office/drawing/2014/main" val="3990394409"/>
                    </a:ext>
                  </a:extLst>
                </a:gridCol>
              </a:tblGrid>
              <a:tr h="162417">
                <a:tc>
                  <a:txBody>
                    <a:bodyPr/>
                    <a:lstStyle/>
                    <a:p>
                      <a:endParaRPr lang="en-US" sz="800" dirty="0">
                        <a:solidFill>
                          <a:schemeClr val="bg1"/>
                        </a:solidFill>
                      </a:endParaRPr>
                    </a:p>
                  </a:txBody>
                  <a:tcPr marL="93260" marR="93260" marT="46630" marB="46630">
                    <a:solidFill>
                      <a:schemeClr val="bg1"/>
                    </a:solidFill>
                  </a:tcPr>
                </a:tc>
                <a:tc>
                  <a:txBody>
                    <a:bodyPr/>
                    <a:lstStyle/>
                    <a:p>
                      <a:endParaRPr lang="en-US" sz="8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81796">
                <a:tc>
                  <a:txBody>
                    <a:bodyPr/>
                    <a:lstStyle/>
                    <a:p>
                      <a:r>
                        <a:rPr lang="en-US" sz="800" dirty="0"/>
                        <a:t>192.168.1.0/24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281796">
                <a:tc>
                  <a:txBody>
                    <a:bodyPr/>
                    <a:lstStyle/>
                    <a:p>
                      <a:r>
                        <a:rPr lang="en-US" sz="800" dirty="0"/>
                        <a:t>192.168.2.0/24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948242085"/>
                  </a:ext>
                </a:extLst>
              </a:tr>
              <a:tr h="281796">
                <a:tc>
                  <a:txBody>
                    <a:bodyPr/>
                    <a:lstStyle/>
                    <a:p>
                      <a:r>
                        <a:rPr lang="en-US" sz="800" dirty="0"/>
                        <a:t>192.168.3.0/24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532415249"/>
                  </a:ext>
                </a:extLst>
              </a:tr>
              <a:tr h="281796">
                <a:tc>
                  <a:txBody>
                    <a:bodyPr/>
                    <a:lstStyle/>
                    <a:p>
                      <a:r>
                        <a:rPr lang="en-US" sz="800" dirty="0"/>
                        <a:t>192.168.4.0/24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838874256"/>
                  </a:ext>
                </a:extLst>
              </a:tr>
            </a:tbl>
          </a:graphicData>
        </a:graphic>
      </p:graphicFrame>
      <p:graphicFrame>
        <p:nvGraphicFramePr>
          <p:cNvPr id="7" name="Table 2">
            <a:extLst>
              <a:ext uri="{FF2B5EF4-FFF2-40B4-BE49-F238E27FC236}">
                <a16:creationId xmlns:a16="http://schemas.microsoft.com/office/drawing/2014/main" id="{D0EC2946-0AAB-4D3A-B622-50E510F0BBEC}"/>
              </a:ext>
            </a:extLst>
          </p:cNvPr>
          <p:cNvGraphicFramePr>
            <a:graphicFrameLocks noGrp="1"/>
          </p:cNvGraphicFramePr>
          <p:nvPr>
            <p:extLst>
              <p:ext uri="{D42A27DB-BD31-4B8C-83A1-F6EECF244321}">
                <p14:modId xmlns:p14="http://schemas.microsoft.com/office/powerpoint/2010/main" val="4275477730"/>
              </p:ext>
            </p:extLst>
          </p:nvPr>
        </p:nvGraphicFramePr>
        <p:xfrm>
          <a:off x="1125138" y="4414347"/>
          <a:ext cx="2360365" cy="1265260"/>
        </p:xfrm>
        <a:graphic>
          <a:graphicData uri="http://schemas.openxmlformats.org/drawingml/2006/table">
            <a:tbl>
              <a:tblPr firstRow="1" bandRow="1">
                <a:tableStyleId>{5C22544A-7EE6-4342-B048-85BDC9FD1C3A}</a:tableStyleId>
              </a:tblPr>
              <a:tblGrid>
                <a:gridCol w="1120735">
                  <a:extLst>
                    <a:ext uri="{9D8B030D-6E8A-4147-A177-3AD203B41FA5}">
                      <a16:colId xmlns:a16="http://schemas.microsoft.com/office/drawing/2014/main" val="1148060327"/>
                    </a:ext>
                  </a:extLst>
                </a:gridCol>
                <a:gridCol w="1239630">
                  <a:extLst>
                    <a:ext uri="{9D8B030D-6E8A-4147-A177-3AD203B41FA5}">
                      <a16:colId xmlns:a16="http://schemas.microsoft.com/office/drawing/2014/main" val="3990394409"/>
                    </a:ext>
                  </a:extLst>
                </a:gridCol>
              </a:tblGrid>
              <a:tr h="189824">
                <a:tc>
                  <a:txBody>
                    <a:bodyPr/>
                    <a:lstStyle/>
                    <a:p>
                      <a:endParaRPr lang="en-US" sz="800" dirty="0">
                        <a:solidFill>
                          <a:schemeClr val="bg1"/>
                        </a:solidFill>
                      </a:endParaRPr>
                    </a:p>
                  </a:txBody>
                  <a:tcPr marL="93260" marR="93260" marT="46630" marB="46630">
                    <a:solidFill>
                      <a:schemeClr val="bg1"/>
                    </a:solidFill>
                  </a:tcPr>
                </a:tc>
                <a:tc>
                  <a:txBody>
                    <a:bodyPr/>
                    <a:lstStyle/>
                    <a:p>
                      <a:endParaRPr lang="en-US" sz="8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62520">
                <a:tc>
                  <a:txBody>
                    <a:bodyPr/>
                    <a:lstStyle/>
                    <a:p>
                      <a:r>
                        <a:rPr lang="en-US" sz="800" dirty="0"/>
                        <a:t>192.168.1.0/24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262520">
                <a:tc>
                  <a:txBody>
                    <a:bodyPr/>
                    <a:lstStyle/>
                    <a:p>
                      <a:r>
                        <a:rPr lang="en-US" sz="800" dirty="0"/>
                        <a:t>192.168.2.0/24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948242085"/>
                  </a:ext>
                </a:extLst>
              </a:tr>
              <a:tr h="262520">
                <a:tc>
                  <a:txBody>
                    <a:bodyPr/>
                    <a:lstStyle/>
                    <a:p>
                      <a:r>
                        <a:rPr lang="en-US" sz="800" dirty="0"/>
                        <a:t>192.168.3.0/24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2684097170"/>
                  </a:ext>
                </a:extLst>
              </a:tr>
              <a:tr h="262520">
                <a:tc>
                  <a:txBody>
                    <a:bodyPr/>
                    <a:lstStyle/>
                    <a:p>
                      <a:r>
                        <a:rPr lang="en-US" sz="800" dirty="0"/>
                        <a:t>192.168.4.0/24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762987894"/>
                  </a:ext>
                </a:extLst>
              </a:tr>
            </a:tbl>
          </a:graphicData>
        </a:graphic>
      </p:graphicFrame>
      <p:cxnSp>
        <p:nvCxnSpPr>
          <p:cNvPr id="8" name="Straight Connector 7">
            <a:extLst>
              <a:ext uri="{FF2B5EF4-FFF2-40B4-BE49-F238E27FC236}">
                <a16:creationId xmlns:a16="http://schemas.microsoft.com/office/drawing/2014/main" id="{AB4E0DB6-6E7F-42E3-A608-A20E622F6BC6}"/>
              </a:ext>
            </a:extLst>
          </p:cNvPr>
          <p:cNvCxnSpPr>
            <a:cxnSpLocks/>
          </p:cNvCxnSpPr>
          <p:nvPr/>
        </p:nvCxnSpPr>
        <p:spPr>
          <a:xfrm>
            <a:off x="5475955" y="3402854"/>
            <a:ext cx="2553026" cy="0"/>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aphicFrame>
        <p:nvGraphicFramePr>
          <p:cNvPr id="9" name="Table 2">
            <a:extLst>
              <a:ext uri="{FF2B5EF4-FFF2-40B4-BE49-F238E27FC236}">
                <a16:creationId xmlns:a16="http://schemas.microsoft.com/office/drawing/2014/main" id="{36328DCC-2939-4EC2-A305-E3223FD1F85B}"/>
              </a:ext>
            </a:extLst>
          </p:cNvPr>
          <p:cNvGraphicFramePr>
            <a:graphicFrameLocks noGrp="1"/>
          </p:cNvGraphicFramePr>
          <p:nvPr>
            <p:extLst>
              <p:ext uri="{D42A27DB-BD31-4B8C-83A1-F6EECF244321}">
                <p14:modId xmlns:p14="http://schemas.microsoft.com/office/powerpoint/2010/main" val="610528972"/>
              </p:ext>
            </p:extLst>
          </p:nvPr>
        </p:nvGraphicFramePr>
        <p:xfrm>
          <a:off x="1125659" y="4118601"/>
          <a:ext cx="2351984" cy="497768"/>
        </p:xfrm>
        <a:graphic>
          <a:graphicData uri="http://schemas.openxmlformats.org/drawingml/2006/table">
            <a:tbl>
              <a:tblPr firstRow="1" bandRow="1">
                <a:tableStyleId>{5C22544A-7EE6-4342-B048-85BDC9FD1C3A}</a:tableStyleId>
              </a:tblPr>
              <a:tblGrid>
                <a:gridCol w="1115736">
                  <a:extLst>
                    <a:ext uri="{9D8B030D-6E8A-4147-A177-3AD203B41FA5}">
                      <a16:colId xmlns:a16="http://schemas.microsoft.com/office/drawing/2014/main" val="1148060327"/>
                    </a:ext>
                  </a:extLst>
                </a:gridCol>
                <a:gridCol w="1236248">
                  <a:extLst>
                    <a:ext uri="{9D8B030D-6E8A-4147-A177-3AD203B41FA5}">
                      <a16:colId xmlns:a16="http://schemas.microsoft.com/office/drawing/2014/main" val="3990394409"/>
                    </a:ext>
                  </a:extLst>
                </a:gridCol>
              </a:tblGrid>
              <a:tr h="248884">
                <a:tc gridSpan="2">
                  <a:txBody>
                    <a:bodyPr/>
                    <a:lstStyle/>
                    <a:p>
                      <a:r>
                        <a:rPr lang="en-US" sz="800" dirty="0">
                          <a:solidFill>
                            <a:schemeClr val="bg1"/>
                          </a:solidFill>
                        </a:rPr>
                        <a:t>Default Route Table – </a:t>
                      </a:r>
                      <a:r>
                        <a:rPr lang="en-US" sz="800" dirty="0">
                          <a:solidFill>
                            <a:srgbClr val="0070C0"/>
                          </a:solidFill>
                        </a:rPr>
                        <a:t>Label Default</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248884">
                <a:tc>
                  <a:txBody>
                    <a:bodyPr/>
                    <a:lstStyle/>
                    <a:p>
                      <a:r>
                        <a:rPr lang="en-US" sz="800" dirty="0">
                          <a:solidFill>
                            <a:schemeClr val="bg1"/>
                          </a:solidFill>
                        </a:rPr>
                        <a:t>Route </a:t>
                      </a:r>
                    </a:p>
                  </a:txBody>
                  <a:tcPr marL="93260" marR="93260" marT="46630" marB="46630"/>
                </a:tc>
                <a:tc>
                  <a:txBody>
                    <a:bodyPr/>
                    <a:lstStyle/>
                    <a:p>
                      <a:r>
                        <a:rPr lang="en-US" sz="8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graphicFrame>
        <p:nvGraphicFramePr>
          <p:cNvPr id="10" name="Table 2">
            <a:extLst>
              <a:ext uri="{FF2B5EF4-FFF2-40B4-BE49-F238E27FC236}">
                <a16:creationId xmlns:a16="http://schemas.microsoft.com/office/drawing/2014/main" id="{2521A945-8E33-41FE-80F4-FC60DD35A22A}"/>
              </a:ext>
            </a:extLst>
          </p:cNvPr>
          <p:cNvGraphicFramePr>
            <a:graphicFrameLocks noGrp="1"/>
          </p:cNvGraphicFramePr>
          <p:nvPr>
            <p:extLst>
              <p:ext uri="{D42A27DB-BD31-4B8C-83A1-F6EECF244321}">
                <p14:modId xmlns:p14="http://schemas.microsoft.com/office/powerpoint/2010/main" val="832960135"/>
              </p:ext>
            </p:extLst>
          </p:nvPr>
        </p:nvGraphicFramePr>
        <p:xfrm>
          <a:off x="9750430" y="4179013"/>
          <a:ext cx="2351984" cy="497768"/>
        </p:xfrm>
        <a:graphic>
          <a:graphicData uri="http://schemas.openxmlformats.org/drawingml/2006/table">
            <a:tbl>
              <a:tblPr firstRow="1" bandRow="1">
                <a:tableStyleId>{5C22544A-7EE6-4342-B048-85BDC9FD1C3A}</a:tableStyleId>
              </a:tblPr>
              <a:tblGrid>
                <a:gridCol w="1119453">
                  <a:extLst>
                    <a:ext uri="{9D8B030D-6E8A-4147-A177-3AD203B41FA5}">
                      <a16:colId xmlns:a16="http://schemas.microsoft.com/office/drawing/2014/main" val="1148060327"/>
                    </a:ext>
                  </a:extLst>
                </a:gridCol>
                <a:gridCol w="1232531">
                  <a:extLst>
                    <a:ext uri="{9D8B030D-6E8A-4147-A177-3AD203B41FA5}">
                      <a16:colId xmlns:a16="http://schemas.microsoft.com/office/drawing/2014/main" val="3990394409"/>
                    </a:ext>
                  </a:extLst>
                </a:gridCol>
              </a:tblGrid>
              <a:tr h="253770">
                <a:tc gridSpan="2">
                  <a:txBody>
                    <a:bodyPr/>
                    <a:lstStyle/>
                    <a:p>
                      <a:r>
                        <a:rPr lang="en-US" sz="800" dirty="0">
                          <a:solidFill>
                            <a:schemeClr val="bg1"/>
                          </a:solidFill>
                        </a:rPr>
                        <a:t>Default Route Table – </a:t>
                      </a:r>
                      <a:r>
                        <a:rPr lang="en-US" sz="800" dirty="0">
                          <a:solidFill>
                            <a:srgbClr val="0070C0"/>
                          </a:solidFill>
                        </a:rPr>
                        <a:t>Label Default</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243998">
                <a:tc>
                  <a:txBody>
                    <a:bodyPr/>
                    <a:lstStyle/>
                    <a:p>
                      <a:r>
                        <a:rPr lang="en-US" sz="800" dirty="0">
                          <a:solidFill>
                            <a:schemeClr val="bg1"/>
                          </a:solidFill>
                        </a:rPr>
                        <a:t>Route </a:t>
                      </a:r>
                    </a:p>
                  </a:txBody>
                  <a:tcPr marL="93260" marR="93260" marT="46630" marB="46630"/>
                </a:tc>
                <a:tc>
                  <a:txBody>
                    <a:bodyPr/>
                    <a:lstStyle/>
                    <a:p>
                      <a:r>
                        <a:rPr lang="en-US" sz="8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grpSp>
        <p:nvGrpSpPr>
          <p:cNvPr id="11" name="Group 10">
            <a:extLst>
              <a:ext uri="{FF2B5EF4-FFF2-40B4-BE49-F238E27FC236}">
                <a16:creationId xmlns:a16="http://schemas.microsoft.com/office/drawing/2014/main" id="{CE183E57-479B-4923-A282-44618EAD5C68}"/>
              </a:ext>
            </a:extLst>
          </p:cNvPr>
          <p:cNvGrpSpPr/>
          <p:nvPr/>
        </p:nvGrpSpPr>
        <p:grpSpPr>
          <a:xfrm>
            <a:off x="3468505" y="4234559"/>
            <a:ext cx="2322442" cy="471256"/>
            <a:chOff x="3468505" y="4234559"/>
            <a:chExt cx="2322442" cy="471256"/>
          </a:xfrm>
        </p:grpSpPr>
        <p:cxnSp>
          <p:nvCxnSpPr>
            <p:cNvPr id="12" name="Connector: Elbow 11">
              <a:extLst>
                <a:ext uri="{FF2B5EF4-FFF2-40B4-BE49-F238E27FC236}">
                  <a16:creationId xmlns:a16="http://schemas.microsoft.com/office/drawing/2014/main" id="{06CD3D05-826B-47F2-8172-D441D645C040}"/>
                </a:ext>
              </a:extLst>
            </p:cNvPr>
            <p:cNvCxnSpPr/>
            <p:nvPr/>
          </p:nvCxnSpPr>
          <p:spPr>
            <a:xfrm rot="10800000">
              <a:off x="3477644" y="4328981"/>
              <a:ext cx="1026519" cy="376834"/>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F5CBEDBB-25BC-424D-92A5-BEF103CB984B}"/>
                </a:ext>
              </a:extLst>
            </p:cNvPr>
            <p:cNvCxnSpPr/>
            <p:nvPr/>
          </p:nvCxnSpPr>
          <p:spPr>
            <a:xfrm rot="10800000">
              <a:off x="3468505" y="4234559"/>
              <a:ext cx="2322442" cy="365012"/>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8E88DD51-CF2C-4CBB-A8F8-AB82AFB58E5F}"/>
              </a:ext>
            </a:extLst>
          </p:cNvPr>
          <p:cNvGrpSpPr/>
          <p:nvPr/>
        </p:nvGrpSpPr>
        <p:grpSpPr>
          <a:xfrm>
            <a:off x="7926961" y="4073614"/>
            <a:ext cx="1826025" cy="346684"/>
            <a:chOff x="7926961" y="4073614"/>
            <a:chExt cx="1826025" cy="346684"/>
          </a:xfrm>
        </p:grpSpPr>
        <p:cxnSp>
          <p:nvCxnSpPr>
            <p:cNvPr id="17" name="Connector: Elbow 16">
              <a:extLst>
                <a:ext uri="{FF2B5EF4-FFF2-40B4-BE49-F238E27FC236}">
                  <a16:creationId xmlns:a16="http://schemas.microsoft.com/office/drawing/2014/main" id="{229F987E-C6EC-439B-9743-598A36D2C00C}"/>
                </a:ext>
              </a:extLst>
            </p:cNvPr>
            <p:cNvCxnSpPr/>
            <p:nvPr/>
          </p:nvCxnSpPr>
          <p:spPr>
            <a:xfrm>
              <a:off x="8663974" y="4073614"/>
              <a:ext cx="1089012" cy="210380"/>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4B6E385E-AD0B-40CB-99CB-98374B6CD44A}"/>
                </a:ext>
              </a:extLst>
            </p:cNvPr>
            <p:cNvCxnSpPr>
              <a:cxnSpLocks/>
            </p:cNvCxnSpPr>
            <p:nvPr/>
          </p:nvCxnSpPr>
          <p:spPr>
            <a:xfrm>
              <a:off x="7926961" y="4178804"/>
              <a:ext cx="1826025" cy="241494"/>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8A1FE1B-E030-4107-BBF1-A3BECB42845C}"/>
              </a:ext>
            </a:extLst>
          </p:cNvPr>
          <p:cNvGrpSpPr/>
          <p:nvPr/>
        </p:nvGrpSpPr>
        <p:grpSpPr>
          <a:xfrm>
            <a:off x="3908837" y="1989142"/>
            <a:ext cx="2967320" cy="3665111"/>
            <a:chOff x="3908837" y="1989142"/>
            <a:chExt cx="2967320" cy="3665111"/>
          </a:xfrm>
        </p:grpSpPr>
        <p:cxnSp>
          <p:nvCxnSpPr>
            <p:cNvPr id="20" name="Straight Connector 19">
              <a:extLst>
                <a:ext uri="{FF2B5EF4-FFF2-40B4-BE49-F238E27FC236}">
                  <a16:creationId xmlns:a16="http://schemas.microsoft.com/office/drawing/2014/main" id="{8938567A-2E9C-4287-BB3F-24771704E383}"/>
                </a:ext>
              </a:extLst>
            </p:cNvPr>
            <p:cNvCxnSpPr>
              <a:cxnSpLocks/>
            </p:cNvCxnSpPr>
            <p:nvPr/>
          </p:nvCxnSpPr>
          <p:spPr>
            <a:xfrm flipH="1" flipV="1">
              <a:off x="4686230" y="2460253"/>
              <a:ext cx="328240" cy="628572"/>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E79FD8-8195-4E5C-B84F-4B9F9E755E91}"/>
                </a:ext>
              </a:extLst>
            </p:cNvPr>
            <p:cNvCxnSpPr>
              <a:cxnSpLocks/>
            </p:cNvCxnSpPr>
            <p:nvPr/>
          </p:nvCxnSpPr>
          <p:spPr>
            <a:xfrm flipV="1">
              <a:off x="5374392" y="2427153"/>
              <a:ext cx="425942" cy="679372"/>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02084D83-A301-4123-BD3B-4236CD741C2B}"/>
                </a:ext>
              </a:extLst>
            </p:cNvPr>
            <p:cNvGrpSpPr/>
            <p:nvPr/>
          </p:nvGrpSpPr>
          <p:grpSpPr>
            <a:xfrm>
              <a:off x="3908837" y="1989142"/>
              <a:ext cx="2927244" cy="3665111"/>
              <a:chOff x="5648324" y="1142789"/>
              <a:chExt cx="5038138" cy="5626386"/>
            </a:xfrm>
          </p:grpSpPr>
          <p:grpSp>
            <p:nvGrpSpPr>
              <p:cNvPr id="24" name="Group 23">
                <a:extLst>
                  <a:ext uri="{FF2B5EF4-FFF2-40B4-BE49-F238E27FC236}">
                    <a16:creationId xmlns:a16="http://schemas.microsoft.com/office/drawing/2014/main" id="{FD2A55CB-7C9D-4BEB-8B98-5E1E2E283B17}"/>
                  </a:ext>
                </a:extLst>
              </p:cNvPr>
              <p:cNvGrpSpPr/>
              <p:nvPr/>
            </p:nvGrpSpPr>
            <p:grpSpPr>
              <a:xfrm>
                <a:off x="5698394" y="3691049"/>
                <a:ext cx="4988068" cy="3078126"/>
                <a:chOff x="6606075" y="3200400"/>
                <a:chExt cx="5028238" cy="3078126"/>
              </a:xfrm>
            </p:grpSpPr>
            <p:pic>
              <p:nvPicPr>
                <p:cNvPr id="28" name="Graphic 27">
                  <a:extLst>
                    <a:ext uri="{FF2B5EF4-FFF2-40B4-BE49-F238E27FC236}">
                      <a16:creationId xmlns:a16="http://schemas.microsoft.com/office/drawing/2014/main" id="{5D857AEE-CEA2-484A-9C1E-3947860BE7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10187" y="5323616"/>
                  <a:ext cx="678290" cy="720461"/>
                </a:xfrm>
                <a:prstGeom prst="rect">
                  <a:avLst/>
                </a:prstGeom>
              </p:spPr>
            </p:pic>
            <p:pic>
              <p:nvPicPr>
                <p:cNvPr id="29" name="Graphic 28">
                  <a:extLst>
                    <a:ext uri="{FF2B5EF4-FFF2-40B4-BE49-F238E27FC236}">
                      <a16:creationId xmlns:a16="http://schemas.microsoft.com/office/drawing/2014/main" id="{B64348EC-C71F-4B69-BA25-836CD5AC22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11400" y="5422698"/>
                  <a:ext cx="689025" cy="689025"/>
                </a:xfrm>
                <a:prstGeom prst="rect">
                  <a:avLst/>
                </a:prstGeom>
              </p:spPr>
            </p:pic>
            <p:cxnSp>
              <p:nvCxnSpPr>
                <p:cNvPr id="30" name="Straight Connector 29">
                  <a:extLst>
                    <a:ext uri="{FF2B5EF4-FFF2-40B4-BE49-F238E27FC236}">
                      <a16:creationId xmlns:a16="http://schemas.microsoft.com/office/drawing/2014/main" id="{97CC9162-07C2-4C5B-A61B-EC6FCE5DA01C}"/>
                    </a:ext>
                  </a:extLst>
                </p:cNvPr>
                <p:cNvCxnSpPr>
                  <a:cxnSpLocks/>
                  <a:stCxn id="29" idx="0"/>
                </p:cNvCxnSpPr>
                <p:nvPr/>
              </p:nvCxnSpPr>
              <p:spPr>
                <a:xfrm flipH="1" flipV="1">
                  <a:off x="9043639" y="3200400"/>
                  <a:ext cx="1312274" cy="222229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6995E22-CF6D-434A-A88A-C4219FAB3DD6}"/>
                    </a:ext>
                  </a:extLst>
                </p:cNvPr>
                <p:cNvSpPr txBox="1"/>
                <p:nvPr/>
              </p:nvSpPr>
              <p:spPr>
                <a:xfrm>
                  <a:off x="6606075" y="6089535"/>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192.168.1.0/24</a:t>
                  </a:r>
                </a:p>
              </p:txBody>
            </p:sp>
            <p:sp>
              <p:nvSpPr>
                <p:cNvPr id="32" name="TextBox 31">
                  <a:extLst>
                    <a:ext uri="{FF2B5EF4-FFF2-40B4-BE49-F238E27FC236}">
                      <a16:creationId xmlns:a16="http://schemas.microsoft.com/office/drawing/2014/main" id="{89CB0076-01DC-48EA-8F2D-B3CFBE7EFFA2}"/>
                    </a:ext>
                  </a:extLst>
                </p:cNvPr>
                <p:cNvSpPr txBox="1"/>
                <p:nvPr/>
              </p:nvSpPr>
              <p:spPr>
                <a:xfrm>
                  <a:off x="9766537" y="6089536"/>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192.168.2.0/24</a:t>
                  </a:r>
                </a:p>
              </p:txBody>
            </p:sp>
            <p:cxnSp>
              <p:nvCxnSpPr>
                <p:cNvPr id="33" name="Straight Connector 32">
                  <a:extLst>
                    <a:ext uri="{FF2B5EF4-FFF2-40B4-BE49-F238E27FC236}">
                      <a16:creationId xmlns:a16="http://schemas.microsoft.com/office/drawing/2014/main" id="{13CC1B77-3354-4319-9F96-DE2FA35D6741}"/>
                    </a:ext>
                  </a:extLst>
                </p:cNvPr>
                <p:cNvCxnSpPr>
                  <a:cxnSpLocks/>
                </p:cNvCxnSpPr>
                <p:nvPr/>
              </p:nvCxnSpPr>
              <p:spPr>
                <a:xfrm flipV="1">
                  <a:off x="7409709" y="3319769"/>
                  <a:ext cx="892443" cy="184876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5" name="cloud">
                <a:extLst>
                  <a:ext uri="{FF2B5EF4-FFF2-40B4-BE49-F238E27FC236}">
                    <a16:creationId xmlns:a16="http://schemas.microsoft.com/office/drawing/2014/main" id="{6C51705A-008C-4F13-BF63-7185A77F8E54}"/>
                  </a:ext>
                </a:extLst>
              </p:cNvPr>
              <p:cNvSpPr>
                <a:spLocks noChangeAspect="1"/>
              </p:cNvSpPr>
              <p:nvPr/>
            </p:nvSpPr>
            <p:spPr bwMode="auto">
              <a:xfrm>
                <a:off x="6336630" y="1142789"/>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VNet1</a:t>
                </a:r>
              </a:p>
            </p:txBody>
          </p:sp>
          <p:sp>
            <p:nvSpPr>
              <p:cNvPr id="26" name="cloud">
                <a:extLst>
                  <a:ext uri="{FF2B5EF4-FFF2-40B4-BE49-F238E27FC236}">
                    <a16:creationId xmlns:a16="http://schemas.microsoft.com/office/drawing/2014/main" id="{173A6A4F-D2B9-42CB-A121-D818018D3A56}"/>
                  </a:ext>
                </a:extLst>
              </p:cNvPr>
              <p:cNvSpPr>
                <a:spLocks noChangeAspect="1"/>
              </p:cNvSpPr>
              <p:nvPr/>
            </p:nvSpPr>
            <p:spPr bwMode="auto">
              <a:xfrm>
                <a:off x="8341492" y="1152780"/>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VNet2</a:t>
                </a:r>
              </a:p>
            </p:txBody>
          </p:sp>
          <p:sp>
            <p:nvSpPr>
              <p:cNvPr id="27" name="TextBox 26">
                <a:extLst>
                  <a:ext uri="{FF2B5EF4-FFF2-40B4-BE49-F238E27FC236}">
                    <a16:creationId xmlns:a16="http://schemas.microsoft.com/office/drawing/2014/main" id="{EAEF5A82-7220-46BB-A074-43467A2C3475}"/>
                  </a:ext>
                </a:extLst>
              </p:cNvPr>
              <p:cNvSpPr txBox="1"/>
              <p:nvPr/>
            </p:nvSpPr>
            <p:spPr>
              <a:xfrm>
                <a:off x="5648324" y="192330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10.1.0.0/24</a:t>
                </a:r>
              </a:p>
            </p:txBody>
          </p:sp>
        </p:grpSp>
        <p:sp>
          <p:nvSpPr>
            <p:cNvPr id="23" name="TextBox 22">
              <a:extLst>
                <a:ext uri="{FF2B5EF4-FFF2-40B4-BE49-F238E27FC236}">
                  <a16:creationId xmlns:a16="http://schemas.microsoft.com/office/drawing/2014/main" id="{DBB9A3EF-C317-4162-96DF-D50937D1E507}"/>
                </a:ext>
              </a:extLst>
            </p:cNvPr>
            <p:cNvSpPr txBox="1"/>
            <p:nvPr/>
          </p:nvSpPr>
          <p:spPr>
            <a:xfrm>
              <a:off x="5790947" y="2495806"/>
              <a:ext cx="1085210" cy="123111"/>
            </a:xfrm>
            <a:prstGeom prst="rect">
              <a:avLst/>
            </a:prstGeom>
            <a:noFill/>
          </p:spPr>
          <p:txBody>
            <a:bodyPr wrap="square" lIns="0" tIns="0" rIns="0" bIns="0" rtlCol="0">
              <a:spAutoFit/>
            </a:bodyPr>
            <a:lstStyle/>
            <a:p>
              <a:pPr defTabSz="932597"/>
              <a:r>
                <a:rPr lang="en-US" sz="800" dirty="0">
                  <a:solidFill>
                    <a:srgbClr val="FFFFFF"/>
                  </a:solidFill>
                  <a:latin typeface="Segoe UI"/>
                </a:rPr>
                <a:t>10.2.0.0/24</a:t>
              </a:r>
            </a:p>
          </p:txBody>
        </p:sp>
      </p:grpSp>
      <p:grpSp>
        <p:nvGrpSpPr>
          <p:cNvPr id="34" name="Group 33">
            <a:extLst>
              <a:ext uri="{FF2B5EF4-FFF2-40B4-BE49-F238E27FC236}">
                <a16:creationId xmlns:a16="http://schemas.microsoft.com/office/drawing/2014/main" id="{B85A1436-8415-4BEE-9D71-D44A0D4090D2}"/>
              </a:ext>
            </a:extLst>
          </p:cNvPr>
          <p:cNvGrpSpPr/>
          <p:nvPr/>
        </p:nvGrpSpPr>
        <p:grpSpPr>
          <a:xfrm>
            <a:off x="6985448" y="1989141"/>
            <a:ext cx="2967320" cy="3665111"/>
            <a:chOff x="6985448" y="1999132"/>
            <a:chExt cx="2967320" cy="3665111"/>
          </a:xfrm>
        </p:grpSpPr>
        <p:cxnSp>
          <p:nvCxnSpPr>
            <p:cNvPr id="35" name="Straight Connector 34">
              <a:extLst>
                <a:ext uri="{FF2B5EF4-FFF2-40B4-BE49-F238E27FC236}">
                  <a16:creationId xmlns:a16="http://schemas.microsoft.com/office/drawing/2014/main" id="{966BD23B-5F2D-4404-B015-2B7162133D49}"/>
                </a:ext>
              </a:extLst>
            </p:cNvPr>
            <p:cNvCxnSpPr>
              <a:cxnSpLocks/>
            </p:cNvCxnSpPr>
            <p:nvPr/>
          </p:nvCxnSpPr>
          <p:spPr>
            <a:xfrm flipH="1" flipV="1">
              <a:off x="7762841" y="2470243"/>
              <a:ext cx="328240" cy="628572"/>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6D29363-0D8B-4089-BAAE-8ACFFF992C8A}"/>
                </a:ext>
              </a:extLst>
            </p:cNvPr>
            <p:cNvCxnSpPr>
              <a:cxnSpLocks/>
            </p:cNvCxnSpPr>
            <p:nvPr/>
          </p:nvCxnSpPr>
          <p:spPr>
            <a:xfrm flipV="1">
              <a:off x="8451003" y="2437143"/>
              <a:ext cx="425942" cy="679372"/>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6E4705CD-18D7-41CC-8032-C94EAE53FF4A}"/>
                </a:ext>
              </a:extLst>
            </p:cNvPr>
            <p:cNvGrpSpPr/>
            <p:nvPr/>
          </p:nvGrpSpPr>
          <p:grpSpPr>
            <a:xfrm>
              <a:off x="6985448" y="1999132"/>
              <a:ext cx="2927244" cy="3665111"/>
              <a:chOff x="5648324" y="1142789"/>
              <a:chExt cx="5038138" cy="5626386"/>
            </a:xfrm>
          </p:grpSpPr>
          <p:grpSp>
            <p:nvGrpSpPr>
              <p:cNvPr id="39" name="Group 38">
                <a:extLst>
                  <a:ext uri="{FF2B5EF4-FFF2-40B4-BE49-F238E27FC236}">
                    <a16:creationId xmlns:a16="http://schemas.microsoft.com/office/drawing/2014/main" id="{52A318A0-9330-478F-9717-7E9C29BAC098}"/>
                  </a:ext>
                </a:extLst>
              </p:cNvPr>
              <p:cNvGrpSpPr/>
              <p:nvPr/>
            </p:nvGrpSpPr>
            <p:grpSpPr>
              <a:xfrm>
                <a:off x="5698394" y="3810265"/>
                <a:ext cx="4988068" cy="2958910"/>
                <a:chOff x="6606075" y="3319616"/>
                <a:chExt cx="5028238" cy="2958910"/>
              </a:xfrm>
            </p:grpSpPr>
            <p:pic>
              <p:nvPicPr>
                <p:cNvPr id="43" name="Graphic 42">
                  <a:extLst>
                    <a:ext uri="{FF2B5EF4-FFF2-40B4-BE49-F238E27FC236}">
                      <a16:creationId xmlns:a16="http://schemas.microsoft.com/office/drawing/2014/main" id="{A2B27083-0AC9-4E90-BA7B-ABF918DA3A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10187" y="5323616"/>
                  <a:ext cx="678290" cy="720461"/>
                </a:xfrm>
                <a:prstGeom prst="rect">
                  <a:avLst/>
                </a:prstGeom>
              </p:spPr>
            </p:pic>
            <p:pic>
              <p:nvPicPr>
                <p:cNvPr id="44" name="Graphic 43">
                  <a:extLst>
                    <a:ext uri="{FF2B5EF4-FFF2-40B4-BE49-F238E27FC236}">
                      <a16:creationId xmlns:a16="http://schemas.microsoft.com/office/drawing/2014/main" id="{81E39324-5BD0-4078-B8C7-9F4F73CD28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11400" y="5422698"/>
                  <a:ext cx="689025" cy="689025"/>
                </a:xfrm>
                <a:prstGeom prst="rect">
                  <a:avLst/>
                </a:prstGeom>
              </p:spPr>
            </p:pic>
            <p:cxnSp>
              <p:nvCxnSpPr>
                <p:cNvPr id="45" name="Straight Connector 44">
                  <a:extLst>
                    <a:ext uri="{FF2B5EF4-FFF2-40B4-BE49-F238E27FC236}">
                      <a16:creationId xmlns:a16="http://schemas.microsoft.com/office/drawing/2014/main" id="{B484C896-811F-4B05-8902-03FF96FC5046}"/>
                    </a:ext>
                  </a:extLst>
                </p:cNvPr>
                <p:cNvCxnSpPr>
                  <a:cxnSpLocks/>
                  <a:stCxn id="44" idx="0"/>
                </p:cNvCxnSpPr>
                <p:nvPr/>
              </p:nvCxnSpPr>
              <p:spPr>
                <a:xfrm flipH="1" flipV="1">
                  <a:off x="9174733" y="3337829"/>
                  <a:ext cx="1181180" cy="2084870"/>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AEBC643-9A77-4C4A-9E7E-4DB76CD9016A}"/>
                    </a:ext>
                  </a:extLst>
                </p:cNvPr>
                <p:cNvSpPr txBox="1"/>
                <p:nvPr/>
              </p:nvSpPr>
              <p:spPr>
                <a:xfrm>
                  <a:off x="6606075" y="6089535"/>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192.168.3.0/24</a:t>
                  </a:r>
                </a:p>
              </p:txBody>
            </p:sp>
            <p:sp>
              <p:nvSpPr>
                <p:cNvPr id="47" name="TextBox 46">
                  <a:extLst>
                    <a:ext uri="{FF2B5EF4-FFF2-40B4-BE49-F238E27FC236}">
                      <a16:creationId xmlns:a16="http://schemas.microsoft.com/office/drawing/2014/main" id="{EC9DC073-30D1-4AFA-B45A-4187A7C2FF8F}"/>
                    </a:ext>
                  </a:extLst>
                </p:cNvPr>
                <p:cNvSpPr txBox="1"/>
                <p:nvPr/>
              </p:nvSpPr>
              <p:spPr>
                <a:xfrm>
                  <a:off x="9766537" y="6089536"/>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192.168.4.0/24</a:t>
                  </a:r>
                </a:p>
              </p:txBody>
            </p:sp>
            <p:cxnSp>
              <p:nvCxnSpPr>
                <p:cNvPr id="48" name="Straight Connector 47">
                  <a:extLst>
                    <a:ext uri="{FF2B5EF4-FFF2-40B4-BE49-F238E27FC236}">
                      <a16:creationId xmlns:a16="http://schemas.microsoft.com/office/drawing/2014/main" id="{916F4180-70CB-4B7A-B2FD-FF5DA1ACD587}"/>
                    </a:ext>
                  </a:extLst>
                </p:cNvPr>
                <p:cNvCxnSpPr>
                  <a:cxnSpLocks/>
                </p:cNvCxnSpPr>
                <p:nvPr/>
              </p:nvCxnSpPr>
              <p:spPr>
                <a:xfrm flipV="1">
                  <a:off x="7409710" y="3319616"/>
                  <a:ext cx="1054240" cy="1848917"/>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0" name="cloud">
                <a:extLst>
                  <a:ext uri="{FF2B5EF4-FFF2-40B4-BE49-F238E27FC236}">
                    <a16:creationId xmlns:a16="http://schemas.microsoft.com/office/drawing/2014/main" id="{1A68C2B9-EF9C-41DC-B245-33D72446A5A6}"/>
                  </a:ext>
                </a:extLst>
              </p:cNvPr>
              <p:cNvSpPr>
                <a:spLocks noChangeAspect="1"/>
              </p:cNvSpPr>
              <p:nvPr/>
            </p:nvSpPr>
            <p:spPr bwMode="auto">
              <a:xfrm>
                <a:off x="6336630" y="1142789"/>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VNet3</a:t>
                </a:r>
              </a:p>
            </p:txBody>
          </p:sp>
          <p:sp>
            <p:nvSpPr>
              <p:cNvPr id="41" name="cloud">
                <a:extLst>
                  <a:ext uri="{FF2B5EF4-FFF2-40B4-BE49-F238E27FC236}">
                    <a16:creationId xmlns:a16="http://schemas.microsoft.com/office/drawing/2014/main" id="{3D4A2C60-10E9-401E-BDDE-7EE379CACD18}"/>
                  </a:ext>
                </a:extLst>
              </p:cNvPr>
              <p:cNvSpPr>
                <a:spLocks noChangeAspect="1"/>
              </p:cNvSpPr>
              <p:nvPr/>
            </p:nvSpPr>
            <p:spPr bwMode="auto">
              <a:xfrm>
                <a:off x="8341492" y="1152780"/>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VNet4</a:t>
                </a:r>
              </a:p>
            </p:txBody>
          </p:sp>
          <p:sp>
            <p:nvSpPr>
              <p:cNvPr id="42" name="TextBox 41">
                <a:extLst>
                  <a:ext uri="{FF2B5EF4-FFF2-40B4-BE49-F238E27FC236}">
                    <a16:creationId xmlns:a16="http://schemas.microsoft.com/office/drawing/2014/main" id="{9DA3C062-BFA5-401E-8159-C5BCFD412268}"/>
                  </a:ext>
                </a:extLst>
              </p:cNvPr>
              <p:cNvSpPr txBox="1"/>
              <p:nvPr/>
            </p:nvSpPr>
            <p:spPr>
              <a:xfrm>
                <a:off x="5648324" y="192330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10.3.0.0/24</a:t>
                </a:r>
              </a:p>
            </p:txBody>
          </p:sp>
        </p:grpSp>
        <p:sp>
          <p:nvSpPr>
            <p:cNvPr id="38" name="TextBox 37">
              <a:extLst>
                <a:ext uri="{FF2B5EF4-FFF2-40B4-BE49-F238E27FC236}">
                  <a16:creationId xmlns:a16="http://schemas.microsoft.com/office/drawing/2014/main" id="{3D0F59CE-4FC9-4AED-9B2D-9FFD5947217C}"/>
                </a:ext>
              </a:extLst>
            </p:cNvPr>
            <p:cNvSpPr txBox="1"/>
            <p:nvPr/>
          </p:nvSpPr>
          <p:spPr>
            <a:xfrm>
              <a:off x="8867558" y="2505796"/>
              <a:ext cx="1085210" cy="123111"/>
            </a:xfrm>
            <a:prstGeom prst="rect">
              <a:avLst/>
            </a:prstGeom>
            <a:noFill/>
          </p:spPr>
          <p:txBody>
            <a:bodyPr wrap="square" lIns="0" tIns="0" rIns="0" bIns="0" rtlCol="0">
              <a:spAutoFit/>
            </a:bodyPr>
            <a:lstStyle/>
            <a:p>
              <a:pPr defTabSz="932597"/>
              <a:r>
                <a:rPr lang="en-US" sz="800" dirty="0">
                  <a:solidFill>
                    <a:srgbClr val="FFFFFF"/>
                  </a:solidFill>
                  <a:latin typeface="Segoe UI"/>
                </a:rPr>
                <a:t>10.4.0.0/24</a:t>
              </a:r>
            </a:p>
          </p:txBody>
        </p:sp>
      </p:grpSp>
      <p:cxnSp>
        <p:nvCxnSpPr>
          <p:cNvPr id="49" name="Connector: Elbow 48">
            <a:extLst>
              <a:ext uri="{FF2B5EF4-FFF2-40B4-BE49-F238E27FC236}">
                <a16:creationId xmlns:a16="http://schemas.microsoft.com/office/drawing/2014/main" id="{2CABA8E7-66CA-4518-AE74-4DD743C561C3}"/>
              </a:ext>
            </a:extLst>
          </p:cNvPr>
          <p:cNvCxnSpPr>
            <a:cxnSpLocks/>
          </p:cNvCxnSpPr>
          <p:nvPr/>
        </p:nvCxnSpPr>
        <p:spPr>
          <a:xfrm rot="10800000" flipV="1">
            <a:off x="3334218" y="2706061"/>
            <a:ext cx="1463043" cy="1367552"/>
          </a:xfrm>
          <a:prstGeom prst="bentConnector3">
            <a:avLst>
              <a:gd name="adj1" fmla="val 10030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3F5FAC0D-C456-40AD-9D97-B3AE2FB47AB4}"/>
              </a:ext>
            </a:extLst>
          </p:cNvPr>
          <p:cNvCxnSpPr>
            <a:cxnSpLocks/>
          </p:cNvCxnSpPr>
          <p:nvPr/>
        </p:nvCxnSpPr>
        <p:spPr>
          <a:xfrm rot="10800000" flipV="1">
            <a:off x="3472559" y="2885354"/>
            <a:ext cx="2034509" cy="1240532"/>
          </a:xfrm>
          <a:prstGeom prst="bentConnector3">
            <a:avLst>
              <a:gd name="adj1" fmla="val 9987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11CF3983-C921-4FFA-B405-2E21F6EC3755}"/>
              </a:ext>
            </a:extLst>
          </p:cNvPr>
          <p:cNvCxnSpPr/>
          <p:nvPr/>
        </p:nvCxnSpPr>
        <p:spPr>
          <a:xfrm>
            <a:off x="8663974" y="2885354"/>
            <a:ext cx="1439031" cy="1293450"/>
          </a:xfrm>
          <a:prstGeom prst="bentConnector3">
            <a:avLst>
              <a:gd name="adj1" fmla="val 9959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294F4C46-4871-4755-B9D1-8BD5BFEEEA77}"/>
              </a:ext>
            </a:extLst>
          </p:cNvPr>
          <p:cNvCxnSpPr/>
          <p:nvPr/>
        </p:nvCxnSpPr>
        <p:spPr>
          <a:xfrm>
            <a:off x="8038809" y="2999678"/>
            <a:ext cx="1913959" cy="1126209"/>
          </a:xfrm>
          <a:prstGeom prst="bentConnector3">
            <a:avLst>
              <a:gd name="adj1" fmla="val 10010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53" name="Graphic 52">
            <a:extLst>
              <a:ext uri="{FF2B5EF4-FFF2-40B4-BE49-F238E27FC236}">
                <a16:creationId xmlns:a16="http://schemas.microsoft.com/office/drawing/2014/main" id="{4F9B15C2-5D13-418E-A9A8-0A7A5480BF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24525" y="3081390"/>
            <a:ext cx="607389" cy="607389"/>
          </a:xfrm>
          <a:prstGeom prst="rect">
            <a:avLst/>
          </a:prstGeom>
        </p:spPr>
      </p:pic>
      <p:pic>
        <p:nvPicPr>
          <p:cNvPr id="54" name="Graphic 53">
            <a:extLst>
              <a:ext uri="{FF2B5EF4-FFF2-40B4-BE49-F238E27FC236}">
                <a16:creationId xmlns:a16="http://schemas.microsoft.com/office/drawing/2014/main" id="{586E3C11-E1C4-4FFB-A315-B5FFC13672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02138" y="3136146"/>
            <a:ext cx="610002" cy="610002"/>
          </a:xfrm>
          <a:prstGeom prst="rect">
            <a:avLst/>
          </a:prstGeom>
        </p:spPr>
      </p:pic>
      <p:sp>
        <p:nvSpPr>
          <p:cNvPr id="55" name="TextBox 54">
            <a:extLst>
              <a:ext uri="{FF2B5EF4-FFF2-40B4-BE49-F238E27FC236}">
                <a16:creationId xmlns:a16="http://schemas.microsoft.com/office/drawing/2014/main" id="{C0E74CD3-468B-4E3C-9294-0F6F8CF4613E}"/>
              </a:ext>
            </a:extLst>
          </p:cNvPr>
          <p:cNvSpPr txBox="1"/>
          <p:nvPr/>
        </p:nvSpPr>
        <p:spPr>
          <a:xfrm>
            <a:off x="465138" y="1275189"/>
            <a:ext cx="4815077" cy="738664"/>
          </a:xfrm>
          <a:prstGeom prst="rect">
            <a:avLst/>
          </a:prstGeom>
          <a:noFill/>
        </p:spPr>
        <p:txBody>
          <a:bodyPr wrap="square" lIns="0" tIns="0" rIns="0" bIns="0" rtlCol="0">
            <a:spAutoFit/>
          </a:bodyPr>
          <a:lstStyle/>
          <a:p>
            <a:pPr marL="342900" indent="-342900">
              <a:buFont typeface="Wingdings" pitchFamily="2" charset="2"/>
              <a:buChar char="§"/>
            </a:pPr>
            <a:r>
              <a:rPr lang="en-US" sz="1600" dirty="0"/>
              <a:t>VNET -&gt; Internet via AzFW</a:t>
            </a:r>
          </a:p>
          <a:p>
            <a:pPr marL="342900" indent="-342900">
              <a:buFont typeface="Wingdings" pitchFamily="2" charset="2"/>
              <a:buChar char="§"/>
            </a:pPr>
            <a:r>
              <a:rPr lang="en-US" sz="1600" dirty="0"/>
              <a:t>Branch -&gt; Internet via AzFW</a:t>
            </a:r>
          </a:p>
          <a:p>
            <a:pPr marL="342900" indent="-342900">
              <a:buFont typeface="Wingdings" pitchFamily="2" charset="2"/>
              <a:buChar char="§"/>
            </a:pPr>
            <a:r>
              <a:rPr lang="en-US" sz="1600" dirty="0"/>
              <a:t>Private traffic (VNet, Branch) to go Direct</a:t>
            </a:r>
          </a:p>
        </p:txBody>
      </p:sp>
      <p:grpSp>
        <p:nvGrpSpPr>
          <p:cNvPr id="56" name="Group 55">
            <a:extLst>
              <a:ext uri="{FF2B5EF4-FFF2-40B4-BE49-F238E27FC236}">
                <a16:creationId xmlns:a16="http://schemas.microsoft.com/office/drawing/2014/main" id="{20BFC124-2240-4C9F-ACE1-64C717016A20}"/>
              </a:ext>
            </a:extLst>
          </p:cNvPr>
          <p:cNvGrpSpPr/>
          <p:nvPr/>
        </p:nvGrpSpPr>
        <p:grpSpPr>
          <a:xfrm>
            <a:off x="1047691" y="3294129"/>
            <a:ext cx="2258306" cy="824472"/>
            <a:chOff x="1047691" y="3294129"/>
            <a:chExt cx="2258306" cy="824472"/>
          </a:xfrm>
        </p:grpSpPr>
        <p:sp>
          <p:nvSpPr>
            <p:cNvPr id="57" name="Text Placeholder 5">
              <a:extLst>
                <a:ext uri="{FF2B5EF4-FFF2-40B4-BE49-F238E27FC236}">
                  <a16:creationId xmlns:a16="http://schemas.microsoft.com/office/drawing/2014/main" id="{85EC54FE-21EF-448C-B49F-F083C26EF932}"/>
                </a:ext>
              </a:extLst>
            </p:cNvPr>
            <p:cNvSpPr txBox="1">
              <a:spLocks/>
            </p:cNvSpPr>
            <p:nvPr/>
          </p:nvSpPr>
          <p:spPr>
            <a:xfrm>
              <a:off x="1047691" y="3294129"/>
              <a:ext cx="2258306" cy="406265"/>
            </a:xfrm>
            <a:prstGeom prst="rect">
              <a:avLst/>
            </a:prstGeom>
          </p:spPr>
          <p:txBody>
            <a:bodyPr vert="horz" wrap="square" lIns="0" tIns="0" rIns="0" bIns="0" rtlCol="0">
              <a:spAutoFit/>
            </a:bodyPr>
            <a:lst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51121">
                <a:buNone/>
              </a:pPr>
              <a:r>
                <a:rPr lang="en-US" sz="1200" dirty="0">
                  <a:solidFill>
                    <a:srgbClr val="FF33CC"/>
                  </a:solidFill>
                  <a:latin typeface="Segoe UI"/>
                </a:rPr>
                <a:t> Add a static route to route table</a:t>
              </a:r>
            </a:p>
            <a:p>
              <a:pPr marL="0" indent="0" defTabSz="951121">
                <a:buNone/>
              </a:pPr>
              <a:r>
                <a:rPr lang="en-US" sz="1200" dirty="0">
                  <a:solidFill>
                    <a:srgbClr val="FF33CC"/>
                  </a:solidFill>
                  <a:latin typeface="Segoe UI"/>
                </a:rPr>
                <a:t>0.0.0.0/0 -&gt; next hop AzFW </a:t>
              </a:r>
            </a:p>
          </p:txBody>
        </p:sp>
        <p:cxnSp>
          <p:nvCxnSpPr>
            <p:cNvPr id="58" name="Straight Arrow Connector 57">
              <a:extLst>
                <a:ext uri="{FF2B5EF4-FFF2-40B4-BE49-F238E27FC236}">
                  <a16:creationId xmlns:a16="http://schemas.microsoft.com/office/drawing/2014/main" id="{02038AEE-179A-4034-AC48-B26A78FCA715}"/>
                </a:ext>
              </a:extLst>
            </p:cNvPr>
            <p:cNvCxnSpPr>
              <a:endCxn id="9" idx="0"/>
            </p:cNvCxnSpPr>
            <p:nvPr/>
          </p:nvCxnSpPr>
          <p:spPr>
            <a:xfrm>
              <a:off x="2301651" y="3767596"/>
              <a:ext cx="0" cy="351005"/>
            </a:xfrm>
            <a:prstGeom prst="straightConnector1">
              <a:avLst/>
            </a:prstGeom>
            <a:ln>
              <a:solidFill>
                <a:srgbClr val="FF33CC"/>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D2D75E75-2FE2-42C6-AA4B-D00FA7D33207}"/>
              </a:ext>
            </a:extLst>
          </p:cNvPr>
          <p:cNvGrpSpPr/>
          <p:nvPr/>
        </p:nvGrpSpPr>
        <p:grpSpPr>
          <a:xfrm>
            <a:off x="10178169" y="3254327"/>
            <a:ext cx="2258305" cy="836876"/>
            <a:chOff x="1047691" y="3281725"/>
            <a:chExt cx="2650361" cy="836876"/>
          </a:xfrm>
        </p:grpSpPr>
        <p:sp>
          <p:nvSpPr>
            <p:cNvPr id="60" name="Text Placeholder 5">
              <a:extLst>
                <a:ext uri="{FF2B5EF4-FFF2-40B4-BE49-F238E27FC236}">
                  <a16:creationId xmlns:a16="http://schemas.microsoft.com/office/drawing/2014/main" id="{0A0EB67A-137B-4234-86C9-85045331E090}"/>
                </a:ext>
              </a:extLst>
            </p:cNvPr>
            <p:cNvSpPr txBox="1">
              <a:spLocks/>
            </p:cNvSpPr>
            <p:nvPr/>
          </p:nvSpPr>
          <p:spPr>
            <a:xfrm>
              <a:off x="1047691" y="3281725"/>
              <a:ext cx="2650361" cy="418670"/>
            </a:xfrm>
            <a:prstGeom prst="rect">
              <a:avLst/>
            </a:prstGeom>
          </p:spPr>
          <p:txBody>
            <a:bodyPr vert="horz" wrap="square" lIns="0" tIns="0" rIns="0" bIns="0" rtlCol="0">
              <a:spAutoFit/>
            </a:bodyPr>
            <a:lst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51121">
                <a:buNone/>
              </a:pPr>
              <a:r>
                <a:rPr lang="en-US" sz="1200" dirty="0">
                  <a:solidFill>
                    <a:srgbClr val="FF33CC"/>
                  </a:solidFill>
                  <a:latin typeface="Segoe UI"/>
                </a:rPr>
                <a:t> Add a static route to route table</a:t>
              </a:r>
            </a:p>
            <a:p>
              <a:pPr marL="0" indent="0" defTabSz="951121">
                <a:buNone/>
              </a:pPr>
              <a:r>
                <a:rPr lang="en-US" sz="1200" dirty="0">
                  <a:solidFill>
                    <a:srgbClr val="FF33CC"/>
                  </a:solidFill>
                  <a:latin typeface="Segoe UI"/>
                </a:rPr>
                <a:t>0.0.0.0/0 -&gt; next hop AzFW </a:t>
              </a:r>
            </a:p>
          </p:txBody>
        </p:sp>
        <p:cxnSp>
          <p:nvCxnSpPr>
            <p:cNvPr id="61" name="Straight Arrow Connector 60">
              <a:extLst>
                <a:ext uri="{FF2B5EF4-FFF2-40B4-BE49-F238E27FC236}">
                  <a16:creationId xmlns:a16="http://schemas.microsoft.com/office/drawing/2014/main" id="{BD6AB5B0-57F1-4038-903A-9EEFEB703345}"/>
                </a:ext>
              </a:extLst>
            </p:cNvPr>
            <p:cNvCxnSpPr/>
            <p:nvPr/>
          </p:nvCxnSpPr>
          <p:spPr>
            <a:xfrm>
              <a:off x="2301651" y="3767596"/>
              <a:ext cx="0" cy="351005"/>
            </a:xfrm>
            <a:prstGeom prst="straightConnector1">
              <a:avLst/>
            </a:prstGeom>
            <a:ln>
              <a:solidFill>
                <a:srgbClr val="FF33CC"/>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5789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additive="base">
                                        <p:cTn id="57" dur="500" fill="hold"/>
                                        <p:tgtEl>
                                          <p:spTgt spid="49"/>
                                        </p:tgtEl>
                                        <p:attrNameLst>
                                          <p:attrName>ppt_x</p:attrName>
                                        </p:attrNameLst>
                                      </p:cBhvr>
                                      <p:tavLst>
                                        <p:tav tm="0">
                                          <p:val>
                                            <p:strVal val="#ppt_x"/>
                                          </p:val>
                                        </p:tav>
                                        <p:tav tm="100000">
                                          <p:val>
                                            <p:strVal val="#ppt_x"/>
                                          </p:val>
                                        </p:tav>
                                      </p:tavLst>
                                    </p:anim>
                                    <p:anim calcmode="lin" valueType="num">
                                      <p:cBhvr additive="base">
                                        <p:cTn id="58" dur="500" fill="hold"/>
                                        <p:tgtEl>
                                          <p:spTgt spid="4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500" fill="hold"/>
                                        <p:tgtEl>
                                          <p:spTgt spid="50"/>
                                        </p:tgtEl>
                                        <p:attrNameLst>
                                          <p:attrName>ppt_x</p:attrName>
                                        </p:attrNameLst>
                                      </p:cBhvr>
                                      <p:tavLst>
                                        <p:tav tm="0">
                                          <p:val>
                                            <p:strVal val="#ppt_x"/>
                                          </p:val>
                                        </p:tav>
                                        <p:tav tm="100000">
                                          <p:val>
                                            <p:strVal val="#ppt_x"/>
                                          </p:val>
                                        </p:tav>
                                      </p:tavLst>
                                    </p:anim>
                                    <p:anim calcmode="lin" valueType="num">
                                      <p:cBhvr additive="base">
                                        <p:cTn id="62" dur="500" fill="hold"/>
                                        <p:tgtEl>
                                          <p:spTgt spid="5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3"/>
                                        </p:tgtEl>
                                        <p:attrNameLst>
                                          <p:attrName>style.visibility</p:attrName>
                                        </p:attrNameLst>
                                      </p:cBhvr>
                                      <p:to>
                                        <p:strVal val="visible"/>
                                      </p:to>
                                    </p:set>
                                    <p:anim calcmode="lin" valueType="num">
                                      <p:cBhvr additive="base">
                                        <p:cTn id="73" dur="500" fill="hold"/>
                                        <p:tgtEl>
                                          <p:spTgt spid="53"/>
                                        </p:tgtEl>
                                        <p:attrNameLst>
                                          <p:attrName>ppt_x</p:attrName>
                                        </p:attrNameLst>
                                      </p:cBhvr>
                                      <p:tavLst>
                                        <p:tav tm="0">
                                          <p:val>
                                            <p:strVal val="#ppt_x"/>
                                          </p:val>
                                        </p:tav>
                                        <p:tav tm="100000">
                                          <p:val>
                                            <p:strVal val="#ppt_x"/>
                                          </p:val>
                                        </p:tav>
                                      </p:tavLst>
                                    </p:anim>
                                    <p:anim calcmode="lin" valueType="num">
                                      <p:cBhvr additive="base">
                                        <p:cTn id="74" dur="500" fill="hold"/>
                                        <p:tgtEl>
                                          <p:spTgt spid="53"/>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4"/>
                                        </p:tgtEl>
                                        <p:attrNameLst>
                                          <p:attrName>style.visibility</p:attrName>
                                        </p:attrNameLst>
                                      </p:cBhvr>
                                      <p:to>
                                        <p:strVal val="visible"/>
                                      </p:to>
                                    </p:set>
                                    <p:anim calcmode="lin" valueType="num">
                                      <p:cBhvr additive="base">
                                        <p:cTn id="77" dur="500" fill="hold"/>
                                        <p:tgtEl>
                                          <p:spTgt spid="54"/>
                                        </p:tgtEl>
                                        <p:attrNameLst>
                                          <p:attrName>ppt_x</p:attrName>
                                        </p:attrNameLst>
                                      </p:cBhvr>
                                      <p:tavLst>
                                        <p:tav tm="0">
                                          <p:val>
                                            <p:strVal val="#ppt_x"/>
                                          </p:val>
                                        </p:tav>
                                        <p:tav tm="100000">
                                          <p:val>
                                            <p:strVal val="#ppt_x"/>
                                          </p:val>
                                        </p:tav>
                                      </p:tavLst>
                                    </p:anim>
                                    <p:anim calcmode="lin" valueType="num">
                                      <p:cBhvr additive="base">
                                        <p:cTn id="7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56"/>
                                        </p:tgtEl>
                                        <p:attrNameLst>
                                          <p:attrName>style.visibility</p:attrName>
                                        </p:attrNameLst>
                                      </p:cBhvr>
                                      <p:to>
                                        <p:strVal val="visible"/>
                                      </p:to>
                                    </p:set>
                                    <p:anim calcmode="lin" valueType="num">
                                      <p:cBhvr additive="base">
                                        <p:cTn id="83" dur="500" fill="hold"/>
                                        <p:tgtEl>
                                          <p:spTgt spid="56"/>
                                        </p:tgtEl>
                                        <p:attrNameLst>
                                          <p:attrName>ppt_x</p:attrName>
                                        </p:attrNameLst>
                                      </p:cBhvr>
                                      <p:tavLst>
                                        <p:tav tm="0">
                                          <p:val>
                                            <p:strVal val="#ppt_x"/>
                                          </p:val>
                                        </p:tav>
                                        <p:tav tm="100000">
                                          <p:val>
                                            <p:strVal val="#ppt_x"/>
                                          </p:val>
                                        </p:tav>
                                      </p:tavLst>
                                    </p:anim>
                                    <p:anim calcmode="lin" valueType="num">
                                      <p:cBhvr additive="base">
                                        <p:cTn id="84" dur="500" fill="hold"/>
                                        <p:tgtEl>
                                          <p:spTgt spid="5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59"/>
                                        </p:tgtEl>
                                        <p:attrNameLst>
                                          <p:attrName>style.visibility</p:attrName>
                                        </p:attrNameLst>
                                      </p:cBhvr>
                                      <p:to>
                                        <p:strVal val="visible"/>
                                      </p:to>
                                    </p:set>
                                    <p:anim calcmode="lin" valueType="num">
                                      <p:cBhvr additive="base">
                                        <p:cTn id="87" dur="500" fill="hold"/>
                                        <p:tgtEl>
                                          <p:spTgt spid="59"/>
                                        </p:tgtEl>
                                        <p:attrNameLst>
                                          <p:attrName>ppt_x</p:attrName>
                                        </p:attrNameLst>
                                      </p:cBhvr>
                                      <p:tavLst>
                                        <p:tav tm="0">
                                          <p:val>
                                            <p:strVal val="#ppt_x"/>
                                          </p:val>
                                        </p:tav>
                                        <p:tav tm="100000">
                                          <p:val>
                                            <p:strVal val="#ppt_x"/>
                                          </p:val>
                                        </p:tav>
                                      </p:tavLst>
                                    </p:anim>
                                    <p:anim calcmode="lin" valueType="num">
                                      <p:cBhvr additive="base">
                                        <p:cTn id="8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a:xfrm>
            <a:off x="478625" y="321957"/>
            <a:ext cx="11533187" cy="411162"/>
          </a:xfrm>
        </p:spPr>
        <p:txBody>
          <a:bodyPr/>
          <a:lstStyle/>
          <a:p>
            <a:r>
              <a:rPr lang="en-US" dirty="0">
                <a:solidFill>
                  <a:srgbClr val="FFFFFF"/>
                </a:solidFill>
              </a:rPr>
              <a:t>Custom use case – Route through NVA</a:t>
            </a:r>
            <a:endParaRPr lang="en-US" dirty="0"/>
          </a:p>
        </p:txBody>
      </p:sp>
      <p:graphicFrame>
        <p:nvGraphicFramePr>
          <p:cNvPr id="4" name="Table 2">
            <a:extLst>
              <a:ext uri="{FF2B5EF4-FFF2-40B4-BE49-F238E27FC236}">
                <a16:creationId xmlns:a16="http://schemas.microsoft.com/office/drawing/2014/main" id="{8650F6E6-C02F-456F-802A-801A38D990A5}"/>
              </a:ext>
            </a:extLst>
          </p:cNvPr>
          <p:cNvGraphicFramePr>
            <a:graphicFrameLocks noGrp="1"/>
          </p:cNvGraphicFramePr>
          <p:nvPr>
            <p:extLst>
              <p:ext uri="{D42A27DB-BD31-4B8C-83A1-F6EECF244321}">
                <p14:modId xmlns:p14="http://schemas.microsoft.com/office/powerpoint/2010/main" val="1269446455"/>
              </p:ext>
            </p:extLst>
          </p:nvPr>
        </p:nvGraphicFramePr>
        <p:xfrm>
          <a:off x="9958001" y="5562128"/>
          <a:ext cx="2360364" cy="1169784"/>
        </p:xfrm>
        <a:graphic>
          <a:graphicData uri="http://schemas.openxmlformats.org/drawingml/2006/table">
            <a:tbl>
              <a:tblPr firstRow="1" bandRow="1">
                <a:tableStyleId>{5C22544A-7EE6-4342-B048-85BDC9FD1C3A}</a:tableStyleId>
              </a:tblPr>
              <a:tblGrid>
                <a:gridCol w="1120734">
                  <a:extLst>
                    <a:ext uri="{9D8B030D-6E8A-4147-A177-3AD203B41FA5}">
                      <a16:colId xmlns:a16="http://schemas.microsoft.com/office/drawing/2014/main" val="1148060327"/>
                    </a:ext>
                  </a:extLst>
                </a:gridCol>
                <a:gridCol w="1239630">
                  <a:extLst>
                    <a:ext uri="{9D8B030D-6E8A-4147-A177-3AD203B41FA5}">
                      <a16:colId xmlns:a16="http://schemas.microsoft.com/office/drawing/2014/main" val="3990394409"/>
                    </a:ext>
                  </a:extLst>
                </a:gridCol>
              </a:tblGrid>
              <a:tr h="152019">
                <a:tc>
                  <a:txBody>
                    <a:bodyPr/>
                    <a:lstStyle/>
                    <a:p>
                      <a:endParaRPr lang="en-US" sz="1000" dirty="0">
                        <a:solidFill>
                          <a:schemeClr val="bg1"/>
                        </a:solidFill>
                      </a:endParaRPr>
                    </a:p>
                  </a:txBody>
                  <a:tcPr marL="93260" marR="93260" marT="46630" marB="46630">
                    <a:solidFill>
                      <a:schemeClr val="bg1"/>
                    </a:solidFill>
                  </a:tcPr>
                </a:tc>
                <a:tc>
                  <a:txBody>
                    <a:bodyPr/>
                    <a:lstStyle/>
                    <a:p>
                      <a:endParaRPr lang="en-US" sz="10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31031">
                <a:tc>
                  <a:txBody>
                    <a:bodyPr/>
                    <a:lstStyle/>
                    <a:p>
                      <a:r>
                        <a:rPr lang="en-US" sz="800" dirty="0"/>
                        <a:t>10.1.0.0/24 </a:t>
                      </a:r>
                      <a:endParaRPr lang="en-US" sz="800" dirty="0">
                        <a:solidFill>
                          <a:schemeClr val="bg1"/>
                        </a:solidFill>
                      </a:endParaRPr>
                    </a:p>
                  </a:txBody>
                  <a:tcPr marL="93260" marR="93260" marT="46630" marB="46630"/>
                </a:tc>
                <a:tc>
                  <a:txBody>
                    <a:bodyPr/>
                    <a:lstStyle/>
                    <a:p>
                      <a:r>
                        <a:rPr lang="en-US" sz="800" dirty="0">
                          <a:solidFill>
                            <a:schemeClr val="bg1"/>
                          </a:solidFill>
                        </a:rPr>
                        <a:t>VNet1 Conn ID</a:t>
                      </a:r>
                    </a:p>
                  </a:txBody>
                  <a:tcPr marL="93260" marR="93260" marT="46630" marB="46630"/>
                </a:tc>
                <a:extLst>
                  <a:ext uri="{0D108BD9-81ED-4DB2-BD59-A6C34878D82A}">
                    <a16:rowId xmlns:a16="http://schemas.microsoft.com/office/drawing/2014/main" val="1883647809"/>
                  </a:ext>
                </a:extLst>
              </a:tr>
              <a:tr h="231031">
                <a:tc>
                  <a:txBody>
                    <a:bodyPr/>
                    <a:lstStyle/>
                    <a:p>
                      <a:r>
                        <a:rPr lang="en-US" sz="800" dirty="0"/>
                        <a:t>10.3.0.0/24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VNet3 Conn ID</a:t>
                      </a:r>
                    </a:p>
                  </a:txBody>
                  <a:tcPr marL="93260" marR="93260" marT="46630" marB="46630"/>
                </a:tc>
                <a:extLst>
                  <a:ext uri="{0D108BD9-81ED-4DB2-BD59-A6C34878D82A}">
                    <a16:rowId xmlns:a16="http://schemas.microsoft.com/office/drawing/2014/main" val="2948242085"/>
                  </a:ext>
                </a:extLst>
              </a:tr>
              <a:tr h="231031">
                <a:tc>
                  <a:txBody>
                    <a:bodyPr/>
                    <a:lstStyle/>
                    <a:p>
                      <a:r>
                        <a:rPr lang="en-US" sz="800" dirty="0"/>
                        <a:t>10.2.0.0/24 </a:t>
                      </a:r>
                      <a:endParaRPr lang="en-US" sz="800" dirty="0">
                        <a:solidFill>
                          <a:schemeClr val="bg1"/>
                        </a:solidFill>
                      </a:endParaRPr>
                    </a:p>
                  </a:txBody>
                  <a:tcPr marL="93260" marR="93260" marT="46630" marB="46630"/>
                </a:tc>
                <a:tc>
                  <a:txBody>
                    <a:bodyPr/>
                    <a:lstStyle/>
                    <a:p>
                      <a:r>
                        <a:rPr lang="en-US" sz="800" dirty="0">
                          <a:solidFill>
                            <a:schemeClr val="bg1"/>
                          </a:solidFill>
                        </a:rPr>
                        <a:t>VNet2 Conn ID</a:t>
                      </a:r>
                    </a:p>
                  </a:txBody>
                  <a:tcPr marL="93260" marR="93260" marT="46630" marB="46630"/>
                </a:tc>
                <a:extLst>
                  <a:ext uri="{0D108BD9-81ED-4DB2-BD59-A6C34878D82A}">
                    <a16:rowId xmlns:a16="http://schemas.microsoft.com/office/drawing/2014/main" val="2519819941"/>
                  </a:ext>
                </a:extLst>
              </a:tr>
              <a:tr h="231031">
                <a:tc>
                  <a:txBody>
                    <a:bodyPr/>
                    <a:lstStyle/>
                    <a:p>
                      <a:r>
                        <a:rPr lang="en-US" sz="800" dirty="0"/>
                        <a:t>10.4.0.0/24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VNet4 Conn ID</a:t>
                      </a:r>
                    </a:p>
                  </a:txBody>
                  <a:tcPr marL="93260" marR="93260" marT="46630" marB="46630"/>
                </a:tc>
                <a:extLst>
                  <a:ext uri="{0D108BD9-81ED-4DB2-BD59-A6C34878D82A}">
                    <a16:rowId xmlns:a16="http://schemas.microsoft.com/office/drawing/2014/main" val="1726208506"/>
                  </a:ext>
                </a:extLst>
              </a:tr>
            </a:tbl>
          </a:graphicData>
        </a:graphic>
      </p:graphicFrame>
      <p:graphicFrame>
        <p:nvGraphicFramePr>
          <p:cNvPr id="5" name="Table 2">
            <a:extLst>
              <a:ext uri="{FF2B5EF4-FFF2-40B4-BE49-F238E27FC236}">
                <a16:creationId xmlns:a16="http://schemas.microsoft.com/office/drawing/2014/main" id="{5A280C93-B9C0-42C7-9286-8CFC1707D300}"/>
              </a:ext>
            </a:extLst>
          </p:cNvPr>
          <p:cNvGraphicFramePr>
            <a:graphicFrameLocks noGrp="1"/>
          </p:cNvGraphicFramePr>
          <p:nvPr>
            <p:extLst>
              <p:ext uri="{D42A27DB-BD31-4B8C-83A1-F6EECF244321}">
                <p14:modId xmlns:p14="http://schemas.microsoft.com/office/powerpoint/2010/main" val="2043130092"/>
              </p:ext>
            </p:extLst>
          </p:nvPr>
        </p:nvGraphicFramePr>
        <p:xfrm>
          <a:off x="1341090" y="5388449"/>
          <a:ext cx="2351984" cy="1169784"/>
        </p:xfrm>
        <a:graphic>
          <a:graphicData uri="http://schemas.openxmlformats.org/drawingml/2006/table">
            <a:tbl>
              <a:tblPr firstRow="1" bandRow="1">
                <a:tableStyleId>{5C22544A-7EE6-4342-B048-85BDC9FD1C3A}</a:tableStyleId>
              </a:tblPr>
              <a:tblGrid>
                <a:gridCol w="1116755">
                  <a:extLst>
                    <a:ext uri="{9D8B030D-6E8A-4147-A177-3AD203B41FA5}">
                      <a16:colId xmlns:a16="http://schemas.microsoft.com/office/drawing/2014/main" val="1148060327"/>
                    </a:ext>
                  </a:extLst>
                </a:gridCol>
                <a:gridCol w="1235229">
                  <a:extLst>
                    <a:ext uri="{9D8B030D-6E8A-4147-A177-3AD203B41FA5}">
                      <a16:colId xmlns:a16="http://schemas.microsoft.com/office/drawing/2014/main" val="3990394409"/>
                    </a:ext>
                  </a:extLst>
                </a:gridCol>
              </a:tblGrid>
              <a:tr h="152019">
                <a:tc>
                  <a:txBody>
                    <a:bodyPr/>
                    <a:lstStyle/>
                    <a:p>
                      <a:endParaRPr lang="en-US" sz="1000" dirty="0">
                        <a:solidFill>
                          <a:schemeClr val="bg1"/>
                        </a:solidFill>
                      </a:endParaRPr>
                    </a:p>
                  </a:txBody>
                  <a:tcPr marL="93260" marR="93260" marT="46630" marB="46630">
                    <a:solidFill>
                      <a:schemeClr val="bg1"/>
                    </a:solidFill>
                  </a:tcPr>
                </a:tc>
                <a:tc>
                  <a:txBody>
                    <a:bodyPr/>
                    <a:lstStyle/>
                    <a:p>
                      <a:endParaRPr lang="en-US" sz="10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31031">
                <a:tc>
                  <a:txBody>
                    <a:bodyPr/>
                    <a:lstStyle/>
                    <a:p>
                      <a:r>
                        <a:rPr lang="en-US" sz="800" dirty="0"/>
                        <a:t>10.1.0.0/24 </a:t>
                      </a:r>
                      <a:endParaRPr lang="en-US" sz="800" dirty="0">
                        <a:solidFill>
                          <a:schemeClr val="bg1"/>
                        </a:solidFill>
                      </a:endParaRPr>
                    </a:p>
                  </a:txBody>
                  <a:tcPr marL="93260" marR="93260" marT="46630" marB="46630"/>
                </a:tc>
                <a:tc>
                  <a:txBody>
                    <a:bodyPr/>
                    <a:lstStyle/>
                    <a:p>
                      <a:r>
                        <a:rPr lang="en-US" sz="800" dirty="0">
                          <a:solidFill>
                            <a:schemeClr val="bg1"/>
                          </a:solidFill>
                        </a:rPr>
                        <a:t>VNet1 Conn ID</a:t>
                      </a:r>
                    </a:p>
                  </a:txBody>
                  <a:tcPr marL="93260" marR="93260" marT="46630" marB="46630"/>
                </a:tc>
                <a:extLst>
                  <a:ext uri="{0D108BD9-81ED-4DB2-BD59-A6C34878D82A}">
                    <a16:rowId xmlns:a16="http://schemas.microsoft.com/office/drawing/2014/main" val="1883647809"/>
                  </a:ext>
                </a:extLst>
              </a:tr>
              <a:tr h="231031">
                <a:tc>
                  <a:txBody>
                    <a:bodyPr/>
                    <a:lstStyle/>
                    <a:p>
                      <a:r>
                        <a:rPr lang="en-US" sz="800" dirty="0"/>
                        <a:t>10.3.0.0/24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VNet3 Conn ID</a:t>
                      </a:r>
                    </a:p>
                  </a:txBody>
                  <a:tcPr marL="93260" marR="93260" marT="46630" marB="46630"/>
                </a:tc>
                <a:extLst>
                  <a:ext uri="{0D108BD9-81ED-4DB2-BD59-A6C34878D82A}">
                    <a16:rowId xmlns:a16="http://schemas.microsoft.com/office/drawing/2014/main" val="2948242085"/>
                  </a:ext>
                </a:extLst>
              </a:tr>
              <a:tr h="231031">
                <a:tc>
                  <a:txBody>
                    <a:bodyPr/>
                    <a:lstStyle/>
                    <a:p>
                      <a:r>
                        <a:rPr lang="en-US" sz="800" dirty="0"/>
                        <a:t>10.2.0.0/24 </a:t>
                      </a:r>
                      <a:endParaRPr lang="en-US" sz="800" dirty="0">
                        <a:solidFill>
                          <a:schemeClr val="bg1"/>
                        </a:solidFill>
                      </a:endParaRPr>
                    </a:p>
                  </a:txBody>
                  <a:tcPr marL="93260" marR="93260" marT="46630" marB="46630"/>
                </a:tc>
                <a:tc>
                  <a:txBody>
                    <a:bodyPr/>
                    <a:lstStyle/>
                    <a:p>
                      <a:r>
                        <a:rPr lang="en-US" sz="800" dirty="0">
                          <a:solidFill>
                            <a:schemeClr val="bg1"/>
                          </a:solidFill>
                        </a:rPr>
                        <a:t>VNet2 Conn ID</a:t>
                      </a:r>
                    </a:p>
                  </a:txBody>
                  <a:tcPr marL="93260" marR="93260" marT="46630" marB="46630"/>
                </a:tc>
                <a:extLst>
                  <a:ext uri="{0D108BD9-81ED-4DB2-BD59-A6C34878D82A}">
                    <a16:rowId xmlns:a16="http://schemas.microsoft.com/office/drawing/2014/main" val="2519819941"/>
                  </a:ext>
                </a:extLst>
              </a:tr>
              <a:tr h="231031">
                <a:tc>
                  <a:txBody>
                    <a:bodyPr/>
                    <a:lstStyle/>
                    <a:p>
                      <a:r>
                        <a:rPr lang="en-US" sz="800" dirty="0"/>
                        <a:t>10.4.0.0/24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VNet4 Conn ID</a:t>
                      </a:r>
                    </a:p>
                  </a:txBody>
                  <a:tcPr marL="93260" marR="93260" marT="46630" marB="46630"/>
                </a:tc>
                <a:extLst>
                  <a:ext uri="{0D108BD9-81ED-4DB2-BD59-A6C34878D82A}">
                    <a16:rowId xmlns:a16="http://schemas.microsoft.com/office/drawing/2014/main" val="1726208506"/>
                  </a:ext>
                </a:extLst>
              </a:tr>
            </a:tbl>
          </a:graphicData>
        </a:graphic>
      </p:graphicFrame>
      <p:graphicFrame>
        <p:nvGraphicFramePr>
          <p:cNvPr id="6" name="Table 2">
            <a:extLst>
              <a:ext uri="{FF2B5EF4-FFF2-40B4-BE49-F238E27FC236}">
                <a16:creationId xmlns:a16="http://schemas.microsoft.com/office/drawing/2014/main" id="{913C8FB7-86F7-476C-A5A3-61D4899859C6}"/>
              </a:ext>
            </a:extLst>
          </p:cNvPr>
          <p:cNvGraphicFramePr>
            <a:graphicFrameLocks noGrp="1"/>
          </p:cNvGraphicFramePr>
          <p:nvPr>
            <p:extLst>
              <p:ext uri="{D42A27DB-BD31-4B8C-83A1-F6EECF244321}">
                <p14:modId xmlns:p14="http://schemas.microsoft.com/office/powerpoint/2010/main" val="1523558210"/>
              </p:ext>
            </p:extLst>
          </p:nvPr>
        </p:nvGraphicFramePr>
        <p:xfrm>
          <a:off x="9963088" y="4477266"/>
          <a:ext cx="2351984" cy="1342364"/>
        </p:xfrm>
        <a:graphic>
          <a:graphicData uri="http://schemas.openxmlformats.org/drawingml/2006/table">
            <a:tbl>
              <a:tblPr firstRow="1" bandRow="1">
                <a:tableStyleId>{5C22544A-7EE6-4342-B048-85BDC9FD1C3A}</a:tableStyleId>
              </a:tblPr>
              <a:tblGrid>
                <a:gridCol w="1116757">
                  <a:extLst>
                    <a:ext uri="{9D8B030D-6E8A-4147-A177-3AD203B41FA5}">
                      <a16:colId xmlns:a16="http://schemas.microsoft.com/office/drawing/2014/main" val="1148060327"/>
                    </a:ext>
                  </a:extLst>
                </a:gridCol>
                <a:gridCol w="1235227">
                  <a:extLst>
                    <a:ext uri="{9D8B030D-6E8A-4147-A177-3AD203B41FA5}">
                      <a16:colId xmlns:a16="http://schemas.microsoft.com/office/drawing/2014/main" val="3990394409"/>
                    </a:ext>
                  </a:extLst>
                </a:gridCol>
              </a:tblGrid>
              <a:tr h="162417">
                <a:tc>
                  <a:txBody>
                    <a:bodyPr/>
                    <a:lstStyle/>
                    <a:p>
                      <a:endParaRPr lang="en-US" sz="800" dirty="0">
                        <a:solidFill>
                          <a:schemeClr val="bg1"/>
                        </a:solidFill>
                      </a:endParaRPr>
                    </a:p>
                  </a:txBody>
                  <a:tcPr marL="93260" marR="93260" marT="46630" marB="46630">
                    <a:solidFill>
                      <a:schemeClr val="bg1"/>
                    </a:solidFill>
                  </a:tcPr>
                </a:tc>
                <a:tc>
                  <a:txBody>
                    <a:bodyPr/>
                    <a:lstStyle/>
                    <a:p>
                      <a:endParaRPr lang="en-US" sz="8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81796">
                <a:tc>
                  <a:txBody>
                    <a:bodyPr/>
                    <a:lstStyle/>
                    <a:p>
                      <a:r>
                        <a:rPr lang="en-US" sz="800" dirty="0"/>
                        <a:t>192.168.1.0/24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281796">
                <a:tc>
                  <a:txBody>
                    <a:bodyPr/>
                    <a:lstStyle/>
                    <a:p>
                      <a:r>
                        <a:rPr lang="en-US" sz="800" dirty="0"/>
                        <a:t>192.168.2.0/24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948242085"/>
                  </a:ext>
                </a:extLst>
              </a:tr>
              <a:tr h="281796">
                <a:tc>
                  <a:txBody>
                    <a:bodyPr/>
                    <a:lstStyle/>
                    <a:p>
                      <a:r>
                        <a:rPr lang="en-US" sz="800" dirty="0"/>
                        <a:t>192.168.3.0/24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532415249"/>
                  </a:ext>
                </a:extLst>
              </a:tr>
              <a:tr h="281796">
                <a:tc>
                  <a:txBody>
                    <a:bodyPr/>
                    <a:lstStyle/>
                    <a:p>
                      <a:r>
                        <a:rPr lang="en-US" sz="800" dirty="0"/>
                        <a:t>192.168.4.0/24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838874256"/>
                  </a:ext>
                </a:extLst>
              </a:tr>
            </a:tbl>
          </a:graphicData>
        </a:graphic>
      </p:graphicFrame>
      <p:graphicFrame>
        <p:nvGraphicFramePr>
          <p:cNvPr id="7" name="Table 2">
            <a:extLst>
              <a:ext uri="{FF2B5EF4-FFF2-40B4-BE49-F238E27FC236}">
                <a16:creationId xmlns:a16="http://schemas.microsoft.com/office/drawing/2014/main" id="{A35BB872-1799-4A16-ABB9-A89E552967AA}"/>
              </a:ext>
            </a:extLst>
          </p:cNvPr>
          <p:cNvGraphicFramePr>
            <a:graphicFrameLocks noGrp="1"/>
          </p:cNvGraphicFramePr>
          <p:nvPr>
            <p:extLst>
              <p:ext uri="{D42A27DB-BD31-4B8C-83A1-F6EECF244321}">
                <p14:modId xmlns:p14="http://schemas.microsoft.com/office/powerpoint/2010/main" val="1996186775"/>
              </p:ext>
            </p:extLst>
          </p:nvPr>
        </p:nvGraphicFramePr>
        <p:xfrm>
          <a:off x="1337796" y="4414347"/>
          <a:ext cx="2360365" cy="1265260"/>
        </p:xfrm>
        <a:graphic>
          <a:graphicData uri="http://schemas.openxmlformats.org/drawingml/2006/table">
            <a:tbl>
              <a:tblPr firstRow="1" bandRow="1">
                <a:tableStyleId>{5C22544A-7EE6-4342-B048-85BDC9FD1C3A}</a:tableStyleId>
              </a:tblPr>
              <a:tblGrid>
                <a:gridCol w="1120735">
                  <a:extLst>
                    <a:ext uri="{9D8B030D-6E8A-4147-A177-3AD203B41FA5}">
                      <a16:colId xmlns:a16="http://schemas.microsoft.com/office/drawing/2014/main" val="1148060327"/>
                    </a:ext>
                  </a:extLst>
                </a:gridCol>
                <a:gridCol w="1239630">
                  <a:extLst>
                    <a:ext uri="{9D8B030D-6E8A-4147-A177-3AD203B41FA5}">
                      <a16:colId xmlns:a16="http://schemas.microsoft.com/office/drawing/2014/main" val="3990394409"/>
                    </a:ext>
                  </a:extLst>
                </a:gridCol>
              </a:tblGrid>
              <a:tr h="189824">
                <a:tc>
                  <a:txBody>
                    <a:bodyPr/>
                    <a:lstStyle/>
                    <a:p>
                      <a:endParaRPr lang="en-US" sz="800" dirty="0">
                        <a:solidFill>
                          <a:schemeClr val="bg1"/>
                        </a:solidFill>
                      </a:endParaRPr>
                    </a:p>
                  </a:txBody>
                  <a:tcPr marL="93260" marR="93260" marT="46630" marB="46630">
                    <a:solidFill>
                      <a:schemeClr val="bg1"/>
                    </a:solidFill>
                  </a:tcPr>
                </a:tc>
                <a:tc>
                  <a:txBody>
                    <a:bodyPr/>
                    <a:lstStyle/>
                    <a:p>
                      <a:endParaRPr lang="en-US" sz="800" dirty="0">
                        <a:solidFill>
                          <a:schemeClr val="bg1"/>
                        </a:solidFill>
                      </a:endParaRPr>
                    </a:p>
                  </a:txBody>
                  <a:tcPr marL="93260" marR="93260" marT="46630" marB="46630">
                    <a:solidFill>
                      <a:schemeClr val="bg1"/>
                    </a:solidFill>
                  </a:tcPr>
                </a:tc>
                <a:extLst>
                  <a:ext uri="{0D108BD9-81ED-4DB2-BD59-A6C34878D82A}">
                    <a16:rowId xmlns:a16="http://schemas.microsoft.com/office/drawing/2014/main" val="578154714"/>
                  </a:ext>
                </a:extLst>
              </a:tr>
              <a:tr h="262520">
                <a:tc>
                  <a:txBody>
                    <a:bodyPr/>
                    <a:lstStyle/>
                    <a:p>
                      <a:r>
                        <a:rPr lang="en-US" sz="800" dirty="0"/>
                        <a:t>192.168.1.0/24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1883647809"/>
                  </a:ext>
                </a:extLst>
              </a:tr>
              <a:tr h="262520">
                <a:tc>
                  <a:txBody>
                    <a:bodyPr/>
                    <a:lstStyle/>
                    <a:p>
                      <a:r>
                        <a:rPr lang="en-US" sz="800" dirty="0"/>
                        <a:t>192.168.2.0/24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948242085"/>
                  </a:ext>
                </a:extLst>
              </a:tr>
              <a:tr h="262520">
                <a:tc>
                  <a:txBody>
                    <a:bodyPr/>
                    <a:lstStyle/>
                    <a:p>
                      <a:r>
                        <a:rPr lang="en-US" sz="800" dirty="0"/>
                        <a:t>192.168.3.0/24 </a:t>
                      </a:r>
                      <a:endParaRPr lang="en-US" sz="800" dirty="0">
                        <a:solidFill>
                          <a:schemeClr val="bg1"/>
                        </a:solidFill>
                      </a:endParaRPr>
                    </a:p>
                  </a:txBody>
                  <a:tcPr marL="93260" marR="93260" marT="46630" marB="46630"/>
                </a:tc>
                <a:tc>
                  <a:txBody>
                    <a:bodyPr/>
                    <a:lstStyle/>
                    <a:p>
                      <a:r>
                        <a:rPr lang="en-US" sz="800" dirty="0">
                          <a:solidFill>
                            <a:schemeClr val="bg1"/>
                          </a:solidFill>
                        </a:rPr>
                        <a:t>S2S VPN Conn ID</a:t>
                      </a:r>
                    </a:p>
                  </a:txBody>
                  <a:tcPr marL="93260" marR="93260" marT="46630" marB="46630"/>
                </a:tc>
                <a:extLst>
                  <a:ext uri="{0D108BD9-81ED-4DB2-BD59-A6C34878D82A}">
                    <a16:rowId xmlns:a16="http://schemas.microsoft.com/office/drawing/2014/main" val="2684097170"/>
                  </a:ext>
                </a:extLst>
              </a:tr>
              <a:tr h="262520">
                <a:tc>
                  <a:txBody>
                    <a:bodyPr/>
                    <a:lstStyle/>
                    <a:p>
                      <a:r>
                        <a:rPr lang="en-US" sz="800" dirty="0"/>
                        <a:t>192.168.4.0/24 </a:t>
                      </a:r>
                      <a:endParaRPr lang="en-US" sz="800" dirty="0">
                        <a:solidFill>
                          <a:schemeClr val="bg1"/>
                        </a:solidFill>
                      </a:endParaRPr>
                    </a:p>
                  </a:txBody>
                  <a:tcPr marL="93260" marR="93260" marT="46630" marB="46630"/>
                </a:tc>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800" dirty="0">
                          <a:solidFill>
                            <a:schemeClr val="bg1"/>
                          </a:solidFill>
                        </a:rPr>
                        <a:t>ER Conn ID</a:t>
                      </a:r>
                    </a:p>
                  </a:txBody>
                  <a:tcPr marL="93260" marR="93260" marT="46630" marB="46630"/>
                </a:tc>
                <a:extLst>
                  <a:ext uri="{0D108BD9-81ED-4DB2-BD59-A6C34878D82A}">
                    <a16:rowId xmlns:a16="http://schemas.microsoft.com/office/drawing/2014/main" val="2762987894"/>
                  </a:ext>
                </a:extLst>
              </a:tr>
            </a:tbl>
          </a:graphicData>
        </a:graphic>
      </p:graphicFrame>
      <p:cxnSp>
        <p:nvCxnSpPr>
          <p:cNvPr id="8" name="Straight Connector 7">
            <a:extLst>
              <a:ext uri="{FF2B5EF4-FFF2-40B4-BE49-F238E27FC236}">
                <a16:creationId xmlns:a16="http://schemas.microsoft.com/office/drawing/2014/main" id="{EAB3D698-13BA-4D68-96D0-F19A87CD3738}"/>
              </a:ext>
            </a:extLst>
          </p:cNvPr>
          <p:cNvCxnSpPr>
            <a:cxnSpLocks/>
          </p:cNvCxnSpPr>
          <p:nvPr/>
        </p:nvCxnSpPr>
        <p:spPr>
          <a:xfrm>
            <a:off x="5688613" y="3402854"/>
            <a:ext cx="2553026" cy="0"/>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aphicFrame>
        <p:nvGraphicFramePr>
          <p:cNvPr id="9" name="Table 2">
            <a:extLst>
              <a:ext uri="{FF2B5EF4-FFF2-40B4-BE49-F238E27FC236}">
                <a16:creationId xmlns:a16="http://schemas.microsoft.com/office/drawing/2014/main" id="{B6E7C14B-DF3E-426A-AE56-5E69C9EFFF74}"/>
              </a:ext>
            </a:extLst>
          </p:cNvPr>
          <p:cNvGraphicFramePr>
            <a:graphicFrameLocks noGrp="1"/>
          </p:cNvGraphicFramePr>
          <p:nvPr>
            <p:extLst>
              <p:ext uri="{D42A27DB-BD31-4B8C-83A1-F6EECF244321}">
                <p14:modId xmlns:p14="http://schemas.microsoft.com/office/powerpoint/2010/main" val="2472434398"/>
              </p:ext>
            </p:extLst>
          </p:nvPr>
        </p:nvGraphicFramePr>
        <p:xfrm>
          <a:off x="1338317" y="4118601"/>
          <a:ext cx="2351984" cy="497768"/>
        </p:xfrm>
        <a:graphic>
          <a:graphicData uri="http://schemas.openxmlformats.org/drawingml/2006/table">
            <a:tbl>
              <a:tblPr firstRow="1" bandRow="1">
                <a:tableStyleId>{5C22544A-7EE6-4342-B048-85BDC9FD1C3A}</a:tableStyleId>
              </a:tblPr>
              <a:tblGrid>
                <a:gridCol w="1115736">
                  <a:extLst>
                    <a:ext uri="{9D8B030D-6E8A-4147-A177-3AD203B41FA5}">
                      <a16:colId xmlns:a16="http://schemas.microsoft.com/office/drawing/2014/main" val="1148060327"/>
                    </a:ext>
                  </a:extLst>
                </a:gridCol>
                <a:gridCol w="1236248">
                  <a:extLst>
                    <a:ext uri="{9D8B030D-6E8A-4147-A177-3AD203B41FA5}">
                      <a16:colId xmlns:a16="http://schemas.microsoft.com/office/drawing/2014/main" val="3990394409"/>
                    </a:ext>
                  </a:extLst>
                </a:gridCol>
              </a:tblGrid>
              <a:tr h="248884">
                <a:tc gridSpan="2">
                  <a:txBody>
                    <a:bodyPr/>
                    <a:lstStyle/>
                    <a:p>
                      <a:r>
                        <a:rPr lang="en-US" sz="800" dirty="0">
                          <a:solidFill>
                            <a:schemeClr val="bg1"/>
                          </a:solidFill>
                        </a:rPr>
                        <a:t>Default Route Table – </a:t>
                      </a:r>
                      <a:r>
                        <a:rPr lang="en-US" sz="800" dirty="0">
                          <a:solidFill>
                            <a:srgbClr val="0070C0"/>
                          </a:solidFill>
                        </a:rPr>
                        <a:t>Label Default</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248884">
                <a:tc>
                  <a:txBody>
                    <a:bodyPr/>
                    <a:lstStyle/>
                    <a:p>
                      <a:r>
                        <a:rPr lang="en-US" sz="800" dirty="0">
                          <a:solidFill>
                            <a:schemeClr val="bg1"/>
                          </a:solidFill>
                        </a:rPr>
                        <a:t>Route </a:t>
                      </a:r>
                    </a:p>
                  </a:txBody>
                  <a:tcPr marL="93260" marR="93260" marT="46630" marB="46630"/>
                </a:tc>
                <a:tc>
                  <a:txBody>
                    <a:bodyPr/>
                    <a:lstStyle/>
                    <a:p>
                      <a:r>
                        <a:rPr lang="en-US" sz="8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graphicFrame>
        <p:nvGraphicFramePr>
          <p:cNvPr id="10" name="Table 2">
            <a:extLst>
              <a:ext uri="{FF2B5EF4-FFF2-40B4-BE49-F238E27FC236}">
                <a16:creationId xmlns:a16="http://schemas.microsoft.com/office/drawing/2014/main" id="{60541873-BC4E-4C20-ADEE-2D274828E6B9}"/>
              </a:ext>
            </a:extLst>
          </p:cNvPr>
          <p:cNvGraphicFramePr>
            <a:graphicFrameLocks noGrp="1"/>
          </p:cNvGraphicFramePr>
          <p:nvPr>
            <p:extLst>
              <p:ext uri="{D42A27DB-BD31-4B8C-83A1-F6EECF244321}">
                <p14:modId xmlns:p14="http://schemas.microsoft.com/office/powerpoint/2010/main" val="2041816663"/>
              </p:ext>
            </p:extLst>
          </p:nvPr>
        </p:nvGraphicFramePr>
        <p:xfrm>
          <a:off x="9963088" y="4179013"/>
          <a:ext cx="2351984" cy="497768"/>
        </p:xfrm>
        <a:graphic>
          <a:graphicData uri="http://schemas.openxmlformats.org/drawingml/2006/table">
            <a:tbl>
              <a:tblPr firstRow="1" bandRow="1">
                <a:tableStyleId>{5C22544A-7EE6-4342-B048-85BDC9FD1C3A}</a:tableStyleId>
              </a:tblPr>
              <a:tblGrid>
                <a:gridCol w="1119453">
                  <a:extLst>
                    <a:ext uri="{9D8B030D-6E8A-4147-A177-3AD203B41FA5}">
                      <a16:colId xmlns:a16="http://schemas.microsoft.com/office/drawing/2014/main" val="1148060327"/>
                    </a:ext>
                  </a:extLst>
                </a:gridCol>
                <a:gridCol w="1232531">
                  <a:extLst>
                    <a:ext uri="{9D8B030D-6E8A-4147-A177-3AD203B41FA5}">
                      <a16:colId xmlns:a16="http://schemas.microsoft.com/office/drawing/2014/main" val="3990394409"/>
                    </a:ext>
                  </a:extLst>
                </a:gridCol>
              </a:tblGrid>
              <a:tr h="253770">
                <a:tc gridSpan="2">
                  <a:txBody>
                    <a:bodyPr/>
                    <a:lstStyle/>
                    <a:p>
                      <a:r>
                        <a:rPr lang="en-US" sz="800" dirty="0">
                          <a:solidFill>
                            <a:schemeClr val="bg1"/>
                          </a:solidFill>
                        </a:rPr>
                        <a:t>Default Route Table – </a:t>
                      </a:r>
                      <a:r>
                        <a:rPr lang="en-US" sz="800" dirty="0">
                          <a:solidFill>
                            <a:srgbClr val="0070C0"/>
                          </a:solidFill>
                        </a:rPr>
                        <a:t>Label Default</a:t>
                      </a:r>
                    </a:p>
                  </a:txBody>
                  <a:tcPr marL="93260" marR="93260" marT="46630" marB="46630"/>
                </a:tc>
                <a:tc hMerge="1">
                  <a:txBody>
                    <a:bodyPr/>
                    <a:lstStyle/>
                    <a:p>
                      <a:endParaRPr lang="en-US"/>
                    </a:p>
                  </a:txBody>
                  <a:tcPr/>
                </a:tc>
                <a:extLst>
                  <a:ext uri="{0D108BD9-81ED-4DB2-BD59-A6C34878D82A}">
                    <a16:rowId xmlns:a16="http://schemas.microsoft.com/office/drawing/2014/main" val="1705971304"/>
                  </a:ext>
                </a:extLst>
              </a:tr>
              <a:tr h="243998">
                <a:tc>
                  <a:txBody>
                    <a:bodyPr/>
                    <a:lstStyle/>
                    <a:p>
                      <a:r>
                        <a:rPr lang="en-US" sz="800" dirty="0">
                          <a:solidFill>
                            <a:schemeClr val="bg1"/>
                          </a:solidFill>
                        </a:rPr>
                        <a:t>Route </a:t>
                      </a:r>
                    </a:p>
                  </a:txBody>
                  <a:tcPr marL="93260" marR="93260" marT="46630" marB="46630"/>
                </a:tc>
                <a:tc>
                  <a:txBody>
                    <a:bodyPr/>
                    <a:lstStyle/>
                    <a:p>
                      <a:r>
                        <a:rPr lang="en-US" sz="800" dirty="0">
                          <a:solidFill>
                            <a:schemeClr val="bg1"/>
                          </a:solidFill>
                        </a:rPr>
                        <a:t>Next hop </a:t>
                      </a:r>
                    </a:p>
                  </a:txBody>
                  <a:tcPr marL="93260" marR="93260" marT="46630" marB="46630"/>
                </a:tc>
                <a:extLst>
                  <a:ext uri="{0D108BD9-81ED-4DB2-BD59-A6C34878D82A}">
                    <a16:rowId xmlns:a16="http://schemas.microsoft.com/office/drawing/2014/main" val="578154714"/>
                  </a:ext>
                </a:extLst>
              </a:tr>
            </a:tbl>
          </a:graphicData>
        </a:graphic>
      </p:graphicFrame>
      <p:grpSp>
        <p:nvGrpSpPr>
          <p:cNvPr id="11" name="Group 10">
            <a:extLst>
              <a:ext uri="{FF2B5EF4-FFF2-40B4-BE49-F238E27FC236}">
                <a16:creationId xmlns:a16="http://schemas.microsoft.com/office/drawing/2014/main" id="{AF45EF2C-A57F-4CC2-8337-8E577AA1F283}"/>
              </a:ext>
            </a:extLst>
          </p:cNvPr>
          <p:cNvGrpSpPr/>
          <p:nvPr/>
        </p:nvGrpSpPr>
        <p:grpSpPr>
          <a:xfrm>
            <a:off x="3681163" y="4234559"/>
            <a:ext cx="2322442" cy="471256"/>
            <a:chOff x="3468505" y="4234559"/>
            <a:chExt cx="2322442" cy="471256"/>
          </a:xfrm>
        </p:grpSpPr>
        <p:cxnSp>
          <p:nvCxnSpPr>
            <p:cNvPr id="12" name="Connector: Elbow 11">
              <a:extLst>
                <a:ext uri="{FF2B5EF4-FFF2-40B4-BE49-F238E27FC236}">
                  <a16:creationId xmlns:a16="http://schemas.microsoft.com/office/drawing/2014/main" id="{2BEFCBC9-0044-48A9-98FC-2B379F388AB2}"/>
                </a:ext>
              </a:extLst>
            </p:cNvPr>
            <p:cNvCxnSpPr/>
            <p:nvPr/>
          </p:nvCxnSpPr>
          <p:spPr>
            <a:xfrm rot="10800000">
              <a:off x="3477644" y="4328981"/>
              <a:ext cx="1026519" cy="376834"/>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58D111D8-6C82-4399-B64E-610C3EDCD68F}"/>
                </a:ext>
              </a:extLst>
            </p:cNvPr>
            <p:cNvCxnSpPr/>
            <p:nvPr/>
          </p:nvCxnSpPr>
          <p:spPr>
            <a:xfrm rot="10800000">
              <a:off x="3468505" y="4234559"/>
              <a:ext cx="2322442" cy="365012"/>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42CC115A-F3E9-4702-8CFB-7273B5F0AD7C}"/>
              </a:ext>
            </a:extLst>
          </p:cNvPr>
          <p:cNvGrpSpPr/>
          <p:nvPr/>
        </p:nvGrpSpPr>
        <p:grpSpPr>
          <a:xfrm>
            <a:off x="8139619" y="4073614"/>
            <a:ext cx="1826025" cy="346684"/>
            <a:chOff x="7926961" y="4073614"/>
            <a:chExt cx="1826025" cy="346684"/>
          </a:xfrm>
        </p:grpSpPr>
        <p:cxnSp>
          <p:nvCxnSpPr>
            <p:cNvPr id="17" name="Connector: Elbow 16">
              <a:extLst>
                <a:ext uri="{FF2B5EF4-FFF2-40B4-BE49-F238E27FC236}">
                  <a16:creationId xmlns:a16="http://schemas.microsoft.com/office/drawing/2014/main" id="{B21D561A-F573-4A4C-86A8-91C2D2C0CB4B}"/>
                </a:ext>
              </a:extLst>
            </p:cNvPr>
            <p:cNvCxnSpPr/>
            <p:nvPr/>
          </p:nvCxnSpPr>
          <p:spPr>
            <a:xfrm>
              <a:off x="8663974" y="4073614"/>
              <a:ext cx="1089012" cy="210380"/>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30834B9A-E9A0-494B-9F8D-F4DA10BDD8C6}"/>
                </a:ext>
              </a:extLst>
            </p:cNvPr>
            <p:cNvCxnSpPr>
              <a:cxnSpLocks/>
            </p:cNvCxnSpPr>
            <p:nvPr/>
          </p:nvCxnSpPr>
          <p:spPr>
            <a:xfrm>
              <a:off x="7926961" y="4178804"/>
              <a:ext cx="1826025" cy="241494"/>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cxnSp>
        <p:nvCxnSpPr>
          <p:cNvPr id="19" name="Connector: Elbow 18">
            <a:extLst>
              <a:ext uri="{FF2B5EF4-FFF2-40B4-BE49-F238E27FC236}">
                <a16:creationId xmlns:a16="http://schemas.microsoft.com/office/drawing/2014/main" id="{05B7277B-038E-4CE6-82BD-34F1D303BDA8}"/>
              </a:ext>
            </a:extLst>
          </p:cNvPr>
          <p:cNvCxnSpPr>
            <a:cxnSpLocks/>
          </p:cNvCxnSpPr>
          <p:nvPr/>
        </p:nvCxnSpPr>
        <p:spPr>
          <a:xfrm rot="10800000" flipV="1">
            <a:off x="3546876" y="2706061"/>
            <a:ext cx="1463043" cy="1367552"/>
          </a:xfrm>
          <a:prstGeom prst="bentConnector3">
            <a:avLst>
              <a:gd name="adj1" fmla="val 10030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D9BF60D2-EED8-4B59-96E2-67AB1C7388F8}"/>
              </a:ext>
            </a:extLst>
          </p:cNvPr>
          <p:cNvCxnSpPr>
            <a:cxnSpLocks/>
          </p:cNvCxnSpPr>
          <p:nvPr/>
        </p:nvCxnSpPr>
        <p:spPr>
          <a:xfrm rot="10800000" flipV="1">
            <a:off x="3685217" y="2885354"/>
            <a:ext cx="2034509" cy="1240532"/>
          </a:xfrm>
          <a:prstGeom prst="bentConnector3">
            <a:avLst>
              <a:gd name="adj1" fmla="val 9987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15E6ADD1-5C4C-4DC1-91F4-EB6F0CBE44BF}"/>
              </a:ext>
            </a:extLst>
          </p:cNvPr>
          <p:cNvCxnSpPr/>
          <p:nvPr/>
        </p:nvCxnSpPr>
        <p:spPr>
          <a:xfrm>
            <a:off x="8876632" y="2885354"/>
            <a:ext cx="1439031" cy="1293450"/>
          </a:xfrm>
          <a:prstGeom prst="bentConnector3">
            <a:avLst>
              <a:gd name="adj1" fmla="val 9959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61B55F22-1AC0-4BC2-ABD8-E81C53620DF7}"/>
              </a:ext>
            </a:extLst>
          </p:cNvPr>
          <p:cNvCxnSpPr/>
          <p:nvPr/>
        </p:nvCxnSpPr>
        <p:spPr>
          <a:xfrm>
            <a:off x="8251467" y="2999678"/>
            <a:ext cx="1913959" cy="1126209"/>
          </a:xfrm>
          <a:prstGeom prst="bentConnector3">
            <a:avLst>
              <a:gd name="adj1" fmla="val 10010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9DD0E6D-D27C-4B95-8B35-223F486A2519}"/>
              </a:ext>
            </a:extLst>
          </p:cNvPr>
          <p:cNvSpPr txBox="1"/>
          <p:nvPr/>
        </p:nvSpPr>
        <p:spPr>
          <a:xfrm>
            <a:off x="480288" y="960024"/>
            <a:ext cx="2592714" cy="738664"/>
          </a:xfrm>
          <a:prstGeom prst="rect">
            <a:avLst/>
          </a:prstGeom>
          <a:noFill/>
        </p:spPr>
        <p:txBody>
          <a:bodyPr wrap="square" lIns="0" tIns="0" rIns="0" bIns="0" rtlCol="0">
            <a:spAutoFit/>
          </a:bodyPr>
          <a:lstStyle/>
          <a:p>
            <a:pPr marL="342900" indent="-342900">
              <a:buFont typeface="+mj-lt"/>
              <a:buAutoNum type="arabicPeriod"/>
            </a:pPr>
            <a:r>
              <a:rPr lang="en-US" sz="1600" dirty="0"/>
              <a:t>Ensure UDR from indirect spoke to the NVA VNETs</a:t>
            </a:r>
          </a:p>
        </p:txBody>
      </p:sp>
      <p:grpSp>
        <p:nvGrpSpPr>
          <p:cNvPr id="24" name="Group 23">
            <a:extLst>
              <a:ext uri="{FF2B5EF4-FFF2-40B4-BE49-F238E27FC236}">
                <a16:creationId xmlns:a16="http://schemas.microsoft.com/office/drawing/2014/main" id="{49D97ADC-BAEC-4609-A2EF-6EA8C79D72F1}"/>
              </a:ext>
            </a:extLst>
          </p:cNvPr>
          <p:cNvGrpSpPr/>
          <p:nvPr/>
        </p:nvGrpSpPr>
        <p:grpSpPr>
          <a:xfrm>
            <a:off x="5917695" y="1517279"/>
            <a:ext cx="327159" cy="307777"/>
            <a:chOff x="5227127" y="1527502"/>
            <a:chExt cx="327159" cy="307777"/>
          </a:xfrm>
        </p:grpSpPr>
        <p:sp>
          <p:nvSpPr>
            <p:cNvPr id="25" name="Oval 24">
              <a:extLst>
                <a:ext uri="{FF2B5EF4-FFF2-40B4-BE49-F238E27FC236}">
                  <a16:creationId xmlns:a16="http://schemas.microsoft.com/office/drawing/2014/main" id="{D78F252F-00B3-49E0-AE49-29B1D3999D55}"/>
                </a:ext>
              </a:extLst>
            </p:cNvPr>
            <p:cNvSpPr/>
            <p:nvPr/>
          </p:nvSpPr>
          <p:spPr bwMode="auto">
            <a:xfrm>
              <a:off x="5227127" y="1541722"/>
              <a:ext cx="327159" cy="29047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26" name="TextBox 25">
              <a:extLst>
                <a:ext uri="{FF2B5EF4-FFF2-40B4-BE49-F238E27FC236}">
                  <a16:creationId xmlns:a16="http://schemas.microsoft.com/office/drawing/2014/main" id="{5F18C92B-DDCC-4546-AB69-A7F9F5DDB8CB}"/>
                </a:ext>
              </a:extLst>
            </p:cNvPr>
            <p:cNvSpPr txBox="1"/>
            <p:nvPr/>
          </p:nvSpPr>
          <p:spPr>
            <a:xfrm>
              <a:off x="5305287" y="1527502"/>
              <a:ext cx="210367" cy="307777"/>
            </a:xfrm>
            <a:prstGeom prst="rect">
              <a:avLst/>
            </a:prstGeom>
            <a:noFill/>
          </p:spPr>
          <p:txBody>
            <a:bodyPr wrap="square" lIns="0" tIns="0" rIns="0" bIns="0" rtlCol="0">
              <a:spAutoFit/>
            </a:bodyPr>
            <a:lstStyle/>
            <a:p>
              <a:pPr algn="l"/>
              <a:r>
                <a:rPr lang="en-US" sz="2000" dirty="0">
                  <a:solidFill>
                    <a:schemeClr val="bg1"/>
                  </a:solidFill>
                </a:rPr>
                <a:t>1</a:t>
              </a:r>
            </a:p>
          </p:txBody>
        </p:sp>
      </p:grpSp>
      <p:grpSp>
        <p:nvGrpSpPr>
          <p:cNvPr id="27" name="Group 26">
            <a:extLst>
              <a:ext uri="{FF2B5EF4-FFF2-40B4-BE49-F238E27FC236}">
                <a16:creationId xmlns:a16="http://schemas.microsoft.com/office/drawing/2014/main" id="{9513DF66-A2D1-4F41-948B-1578F9322CBB}"/>
              </a:ext>
            </a:extLst>
          </p:cNvPr>
          <p:cNvGrpSpPr/>
          <p:nvPr/>
        </p:nvGrpSpPr>
        <p:grpSpPr>
          <a:xfrm>
            <a:off x="4121495" y="1989142"/>
            <a:ext cx="4079061" cy="3665111"/>
            <a:chOff x="4121495" y="1989142"/>
            <a:chExt cx="4079061" cy="3665111"/>
          </a:xfrm>
        </p:grpSpPr>
        <p:grpSp>
          <p:nvGrpSpPr>
            <p:cNvPr id="28" name="Group 27">
              <a:extLst>
                <a:ext uri="{FF2B5EF4-FFF2-40B4-BE49-F238E27FC236}">
                  <a16:creationId xmlns:a16="http://schemas.microsoft.com/office/drawing/2014/main" id="{57CE9A37-FC47-400F-9072-6AF896164F6E}"/>
                </a:ext>
              </a:extLst>
            </p:cNvPr>
            <p:cNvGrpSpPr/>
            <p:nvPr/>
          </p:nvGrpSpPr>
          <p:grpSpPr>
            <a:xfrm>
              <a:off x="4121495" y="1989142"/>
              <a:ext cx="2967320" cy="3665111"/>
              <a:chOff x="3908837" y="1989142"/>
              <a:chExt cx="2967320" cy="3665111"/>
            </a:xfrm>
          </p:grpSpPr>
          <p:grpSp>
            <p:nvGrpSpPr>
              <p:cNvPr id="31" name="Group 30">
                <a:extLst>
                  <a:ext uri="{FF2B5EF4-FFF2-40B4-BE49-F238E27FC236}">
                    <a16:creationId xmlns:a16="http://schemas.microsoft.com/office/drawing/2014/main" id="{9853AAD5-79F1-4FFF-BEF0-AE3DDC8E7643}"/>
                  </a:ext>
                </a:extLst>
              </p:cNvPr>
              <p:cNvGrpSpPr/>
              <p:nvPr/>
            </p:nvGrpSpPr>
            <p:grpSpPr>
              <a:xfrm>
                <a:off x="3908837" y="1989142"/>
                <a:ext cx="2967320" cy="3665111"/>
                <a:chOff x="5648324" y="1142789"/>
                <a:chExt cx="5107114" cy="5626386"/>
              </a:xfrm>
            </p:grpSpPr>
            <p:cxnSp>
              <p:nvCxnSpPr>
                <p:cNvPr id="33" name="Straight Connector 32">
                  <a:extLst>
                    <a:ext uri="{FF2B5EF4-FFF2-40B4-BE49-F238E27FC236}">
                      <a16:creationId xmlns:a16="http://schemas.microsoft.com/office/drawing/2014/main" id="{E2756348-1F49-405B-AA5E-4D94D673F252}"/>
                    </a:ext>
                  </a:extLst>
                </p:cNvPr>
                <p:cNvCxnSpPr>
                  <a:cxnSpLocks/>
                </p:cNvCxnSpPr>
                <p:nvPr/>
              </p:nvCxnSpPr>
              <p:spPr>
                <a:xfrm flipH="1" flipV="1">
                  <a:off x="6986310" y="1866001"/>
                  <a:ext cx="564940" cy="96493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FAC4C5F-6D00-4154-A988-E1E84DD2C77E}"/>
                    </a:ext>
                  </a:extLst>
                </p:cNvPr>
                <p:cNvCxnSpPr>
                  <a:cxnSpLocks/>
                </p:cNvCxnSpPr>
                <p:nvPr/>
              </p:nvCxnSpPr>
              <p:spPr>
                <a:xfrm flipV="1">
                  <a:off x="8207321" y="1815189"/>
                  <a:ext cx="733097" cy="1042918"/>
                </a:xfrm>
                <a:prstGeom prst="line">
                  <a:avLst/>
                </a:prstGeom>
                <a:ln w="28575">
                  <a:solidFill>
                    <a:srgbClr val="FF33CC"/>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47A0CF93-4D13-4C05-9AF5-B3378021A72E}"/>
                    </a:ext>
                  </a:extLst>
                </p:cNvPr>
                <p:cNvGrpSpPr/>
                <p:nvPr/>
              </p:nvGrpSpPr>
              <p:grpSpPr>
                <a:xfrm>
                  <a:off x="5648324" y="1142789"/>
                  <a:ext cx="5038138" cy="5626386"/>
                  <a:chOff x="5648324" y="1142789"/>
                  <a:chExt cx="5038138" cy="5626386"/>
                </a:xfrm>
              </p:grpSpPr>
              <p:grpSp>
                <p:nvGrpSpPr>
                  <p:cNvPr id="37" name="Group 36">
                    <a:extLst>
                      <a:ext uri="{FF2B5EF4-FFF2-40B4-BE49-F238E27FC236}">
                        <a16:creationId xmlns:a16="http://schemas.microsoft.com/office/drawing/2014/main" id="{39EB1587-62B3-4098-B38D-A6D191B5C6C0}"/>
                      </a:ext>
                    </a:extLst>
                  </p:cNvPr>
                  <p:cNvGrpSpPr/>
                  <p:nvPr/>
                </p:nvGrpSpPr>
                <p:grpSpPr>
                  <a:xfrm>
                    <a:off x="5698394" y="3691049"/>
                    <a:ext cx="4988068" cy="3078126"/>
                    <a:chOff x="6606075" y="3200400"/>
                    <a:chExt cx="5028238" cy="3078126"/>
                  </a:xfrm>
                </p:grpSpPr>
                <p:pic>
                  <p:nvPicPr>
                    <p:cNvPr id="41" name="Graphic 40">
                      <a:extLst>
                        <a:ext uri="{FF2B5EF4-FFF2-40B4-BE49-F238E27FC236}">
                          <a16:creationId xmlns:a16="http://schemas.microsoft.com/office/drawing/2014/main" id="{B97BCAD9-F494-444B-988F-28E4EF6868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10187" y="5323616"/>
                      <a:ext cx="678290" cy="720461"/>
                    </a:xfrm>
                    <a:prstGeom prst="rect">
                      <a:avLst/>
                    </a:prstGeom>
                  </p:spPr>
                </p:pic>
                <p:pic>
                  <p:nvPicPr>
                    <p:cNvPr id="42" name="Graphic 41">
                      <a:extLst>
                        <a:ext uri="{FF2B5EF4-FFF2-40B4-BE49-F238E27FC236}">
                          <a16:creationId xmlns:a16="http://schemas.microsoft.com/office/drawing/2014/main" id="{D7EF9608-8338-4411-83FC-E2648AA546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11400" y="5422698"/>
                      <a:ext cx="689025" cy="689025"/>
                    </a:xfrm>
                    <a:prstGeom prst="rect">
                      <a:avLst/>
                    </a:prstGeom>
                  </p:spPr>
                </p:pic>
                <p:cxnSp>
                  <p:nvCxnSpPr>
                    <p:cNvPr id="43" name="Straight Connector 42">
                      <a:extLst>
                        <a:ext uri="{FF2B5EF4-FFF2-40B4-BE49-F238E27FC236}">
                          <a16:creationId xmlns:a16="http://schemas.microsoft.com/office/drawing/2014/main" id="{4BE5CE27-C44F-47F2-AFC6-5EADEC8295B9}"/>
                        </a:ext>
                      </a:extLst>
                    </p:cNvPr>
                    <p:cNvCxnSpPr>
                      <a:cxnSpLocks/>
                      <a:stCxn id="42" idx="0"/>
                    </p:cNvCxnSpPr>
                    <p:nvPr/>
                  </p:nvCxnSpPr>
                  <p:spPr>
                    <a:xfrm flipH="1" flipV="1">
                      <a:off x="9043639" y="3200400"/>
                      <a:ext cx="1312274" cy="2222298"/>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9ED6572-A821-454A-A5D4-C1B88A4236B8}"/>
                        </a:ext>
                      </a:extLst>
                    </p:cNvPr>
                    <p:cNvSpPr txBox="1"/>
                    <p:nvPr/>
                  </p:nvSpPr>
                  <p:spPr>
                    <a:xfrm>
                      <a:off x="6606075" y="6089535"/>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192.168.1.0/24</a:t>
                      </a:r>
                    </a:p>
                  </p:txBody>
                </p:sp>
                <p:sp>
                  <p:nvSpPr>
                    <p:cNvPr id="45" name="TextBox 44">
                      <a:extLst>
                        <a:ext uri="{FF2B5EF4-FFF2-40B4-BE49-F238E27FC236}">
                          <a16:creationId xmlns:a16="http://schemas.microsoft.com/office/drawing/2014/main" id="{6AADF2CF-E15B-4257-9F59-D1D35473CDFD}"/>
                        </a:ext>
                      </a:extLst>
                    </p:cNvPr>
                    <p:cNvSpPr txBox="1"/>
                    <p:nvPr/>
                  </p:nvSpPr>
                  <p:spPr>
                    <a:xfrm>
                      <a:off x="9766537" y="6089536"/>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192.168.2.0/24</a:t>
                      </a:r>
                    </a:p>
                  </p:txBody>
                </p:sp>
                <p:cxnSp>
                  <p:nvCxnSpPr>
                    <p:cNvPr id="46" name="Straight Connector 45">
                      <a:extLst>
                        <a:ext uri="{FF2B5EF4-FFF2-40B4-BE49-F238E27FC236}">
                          <a16:creationId xmlns:a16="http://schemas.microsoft.com/office/drawing/2014/main" id="{5E01E844-016C-4956-B743-247A7ED44DD2}"/>
                        </a:ext>
                      </a:extLst>
                    </p:cNvPr>
                    <p:cNvCxnSpPr>
                      <a:cxnSpLocks/>
                    </p:cNvCxnSpPr>
                    <p:nvPr/>
                  </p:nvCxnSpPr>
                  <p:spPr>
                    <a:xfrm flipV="1">
                      <a:off x="7409709" y="3319769"/>
                      <a:ext cx="892443" cy="184876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8" name="cloud">
                    <a:extLst>
                      <a:ext uri="{FF2B5EF4-FFF2-40B4-BE49-F238E27FC236}">
                        <a16:creationId xmlns:a16="http://schemas.microsoft.com/office/drawing/2014/main" id="{3357D481-9656-499F-B1FF-66C804F1AB52}"/>
                      </a:ext>
                    </a:extLst>
                  </p:cNvPr>
                  <p:cNvSpPr>
                    <a:spLocks noChangeAspect="1"/>
                  </p:cNvSpPr>
                  <p:nvPr/>
                </p:nvSpPr>
                <p:spPr bwMode="auto">
                  <a:xfrm>
                    <a:off x="6336630" y="1142789"/>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VNet1</a:t>
                    </a:r>
                  </a:p>
                </p:txBody>
              </p:sp>
              <p:sp>
                <p:nvSpPr>
                  <p:cNvPr id="39" name="cloud">
                    <a:extLst>
                      <a:ext uri="{FF2B5EF4-FFF2-40B4-BE49-F238E27FC236}">
                        <a16:creationId xmlns:a16="http://schemas.microsoft.com/office/drawing/2014/main" id="{F05D6E41-2B6B-4CF6-A119-27B79B2DF652}"/>
                      </a:ext>
                    </a:extLst>
                  </p:cNvPr>
                  <p:cNvSpPr>
                    <a:spLocks noChangeAspect="1"/>
                  </p:cNvSpPr>
                  <p:nvPr/>
                </p:nvSpPr>
                <p:spPr bwMode="auto">
                  <a:xfrm>
                    <a:off x="8341492" y="1152780"/>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VNet2</a:t>
                    </a:r>
                  </a:p>
                </p:txBody>
              </p:sp>
              <p:sp>
                <p:nvSpPr>
                  <p:cNvPr id="40" name="TextBox 39">
                    <a:extLst>
                      <a:ext uri="{FF2B5EF4-FFF2-40B4-BE49-F238E27FC236}">
                        <a16:creationId xmlns:a16="http://schemas.microsoft.com/office/drawing/2014/main" id="{AF562125-D413-481F-B7A3-71953CAC5972}"/>
                      </a:ext>
                    </a:extLst>
                  </p:cNvPr>
                  <p:cNvSpPr txBox="1"/>
                  <p:nvPr/>
                </p:nvSpPr>
                <p:spPr>
                  <a:xfrm>
                    <a:off x="5648324" y="192330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10.1.0.0/24</a:t>
                    </a:r>
                  </a:p>
                </p:txBody>
              </p:sp>
            </p:grpSp>
            <p:sp>
              <p:nvSpPr>
                <p:cNvPr id="36" name="TextBox 35">
                  <a:extLst>
                    <a:ext uri="{FF2B5EF4-FFF2-40B4-BE49-F238E27FC236}">
                      <a16:creationId xmlns:a16="http://schemas.microsoft.com/office/drawing/2014/main" id="{C06EF9A4-3541-46BF-82A2-40999103D47D}"/>
                    </a:ext>
                  </a:extLst>
                </p:cNvPr>
                <p:cNvSpPr txBox="1"/>
                <p:nvPr/>
              </p:nvSpPr>
              <p:spPr>
                <a:xfrm>
                  <a:off x="8887661" y="192057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10.2.0.0/24</a:t>
                  </a:r>
                </a:p>
              </p:txBody>
            </p:sp>
          </p:grpSp>
          <p:pic>
            <p:nvPicPr>
              <p:cNvPr id="32" name="Graphic 31">
                <a:extLst>
                  <a:ext uri="{FF2B5EF4-FFF2-40B4-BE49-F238E27FC236}">
                    <a16:creationId xmlns:a16="http://schemas.microsoft.com/office/drawing/2014/main" id="{0E8F0FD1-30CB-48FC-AD5E-863C55A8F8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20244" y="3088825"/>
                <a:ext cx="555711" cy="628060"/>
              </a:xfrm>
              <a:prstGeom prst="rect">
                <a:avLst/>
              </a:prstGeom>
            </p:spPr>
          </p:pic>
        </p:grpSp>
        <p:sp>
          <p:nvSpPr>
            <p:cNvPr id="29" name="Oval 28">
              <a:extLst>
                <a:ext uri="{FF2B5EF4-FFF2-40B4-BE49-F238E27FC236}">
                  <a16:creationId xmlns:a16="http://schemas.microsoft.com/office/drawing/2014/main" id="{81DD0F28-F164-43E9-B827-1CB6BD053580}"/>
                </a:ext>
              </a:extLst>
            </p:cNvPr>
            <p:cNvSpPr/>
            <p:nvPr/>
          </p:nvSpPr>
          <p:spPr bwMode="auto">
            <a:xfrm>
              <a:off x="6018225" y="2310350"/>
              <a:ext cx="139686" cy="150339"/>
            </a:xfrm>
            <a:prstGeom prst="ellipse">
              <a:avLst/>
            </a:prstGeom>
            <a:solidFill>
              <a:srgbClr val="FF33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30" name="TextBox 29">
              <a:extLst>
                <a:ext uri="{FF2B5EF4-FFF2-40B4-BE49-F238E27FC236}">
                  <a16:creationId xmlns:a16="http://schemas.microsoft.com/office/drawing/2014/main" id="{9A9E8AE6-D852-4F19-BDBF-B2BA6BC8C8A1}"/>
                </a:ext>
              </a:extLst>
            </p:cNvPr>
            <p:cNvSpPr txBox="1"/>
            <p:nvPr/>
          </p:nvSpPr>
          <p:spPr>
            <a:xfrm>
              <a:off x="6332782" y="2246378"/>
              <a:ext cx="1867774" cy="184666"/>
            </a:xfrm>
            <a:prstGeom prst="rect">
              <a:avLst/>
            </a:prstGeom>
            <a:noFill/>
          </p:spPr>
          <p:txBody>
            <a:bodyPr wrap="square" lIns="0" tIns="0" rIns="0" bIns="0" rtlCol="0">
              <a:spAutoFit/>
            </a:bodyPr>
            <a:lstStyle/>
            <a:p>
              <a:pPr defTabSz="932597"/>
              <a:r>
                <a:rPr lang="en-US" sz="1200" dirty="0">
                  <a:solidFill>
                    <a:srgbClr val="FF33CC"/>
                  </a:solidFill>
                  <a:latin typeface="Segoe UI"/>
                </a:rPr>
                <a:t>10.2.0.5</a:t>
              </a:r>
            </a:p>
          </p:txBody>
        </p:sp>
      </p:grpSp>
      <p:grpSp>
        <p:nvGrpSpPr>
          <p:cNvPr id="47" name="Group 46">
            <a:extLst>
              <a:ext uri="{FF2B5EF4-FFF2-40B4-BE49-F238E27FC236}">
                <a16:creationId xmlns:a16="http://schemas.microsoft.com/office/drawing/2014/main" id="{00D47BC7-970B-4577-8242-22858B807E21}"/>
              </a:ext>
            </a:extLst>
          </p:cNvPr>
          <p:cNvGrpSpPr/>
          <p:nvPr/>
        </p:nvGrpSpPr>
        <p:grpSpPr>
          <a:xfrm>
            <a:off x="7198106" y="1999132"/>
            <a:ext cx="4135887" cy="3665111"/>
            <a:chOff x="7198106" y="1999132"/>
            <a:chExt cx="4135887" cy="3665111"/>
          </a:xfrm>
        </p:grpSpPr>
        <p:grpSp>
          <p:nvGrpSpPr>
            <p:cNvPr id="48" name="Group 47">
              <a:extLst>
                <a:ext uri="{FF2B5EF4-FFF2-40B4-BE49-F238E27FC236}">
                  <a16:creationId xmlns:a16="http://schemas.microsoft.com/office/drawing/2014/main" id="{10221884-C2C6-4F8C-829D-A35844D17DF2}"/>
                </a:ext>
              </a:extLst>
            </p:cNvPr>
            <p:cNvGrpSpPr/>
            <p:nvPr/>
          </p:nvGrpSpPr>
          <p:grpSpPr>
            <a:xfrm>
              <a:off x="7198106" y="1999132"/>
              <a:ext cx="2967320" cy="3665111"/>
              <a:chOff x="6985448" y="1999132"/>
              <a:chExt cx="2967320" cy="3665111"/>
            </a:xfrm>
          </p:grpSpPr>
          <p:grpSp>
            <p:nvGrpSpPr>
              <p:cNvPr id="51" name="Group 50">
                <a:extLst>
                  <a:ext uri="{FF2B5EF4-FFF2-40B4-BE49-F238E27FC236}">
                    <a16:creationId xmlns:a16="http://schemas.microsoft.com/office/drawing/2014/main" id="{721F1AF5-EA37-443E-BFBE-8594FB22CF74}"/>
                  </a:ext>
                </a:extLst>
              </p:cNvPr>
              <p:cNvGrpSpPr/>
              <p:nvPr/>
            </p:nvGrpSpPr>
            <p:grpSpPr>
              <a:xfrm>
                <a:off x="6985448" y="1999132"/>
                <a:ext cx="2967320" cy="3665111"/>
                <a:chOff x="5648324" y="1142789"/>
                <a:chExt cx="5107114" cy="5626386"/>
              </a:xfrm>
            </p:grpSpPr>
            <p:cxnSp>
              <p:nvCxnSpPr>
                <p:cNvPr id="53" name="Straight Connector 52">
                  <a:extLst>
                    <a:ext uri="{FF2B5EF4-FFF2-40B4-BE49-F238E27FC236}">
                      <a16:creationId xmlns:a16="http://schemas.microsoft.com/office/drawing/2014/main" id="{3B46315A-3789-440D-A6D7-4CD973CD58E3}"/>
                    </a:ext>
                  </a:extLst>
                </p:cNvPr>
                <p:cNvCxnSpPr>
                  <a:cxnSpLocks/>
                </p:cNvCxnSpPr>
                <p:nvPr/>
              </p:nvCxnSpPr>
              <p:spPr>
                <a:xfrm flipH="1" flipV="1">
                  <a:off x="6986310" y="1866001"/>
                  <a:ext cx="564940" cy="964933"/>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FDFF762-5B4A-4C1A-97BA-C89B29743DC6}"/>
                    </a:ext>
                  </a:extLst>
                </p:cNvPr>
                <p:cNvCxnSpPr>
                  <a:cxnSpLocks/>
                </p:cNvCxnSpPr>
                <p:nvPr/>
              </p:nvCxnSpPr>
              <p:spPr>
                <a:xfrm flipV="1">
                  <a:off x="8189021" y="1815189"/>
                  <a:ext cx="733097" cy="1042918"/>
                </a:xfrm>
                <a:prstGeom prst="line">
                  <a:avLst/>
                </a:prstGeom>
                <a:ln w="28575">
                  <a:solidFill>
                    <a:srgbClr val="FF33CC"/>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F90A7DFE-8B3F-4FF6-AC03-0D8102683CA0}"/>
                    </a:ext>
                  </a:extLst>
                </p:cNvPr>
                <p:cNvGrpSpPr/>
                <p:nvPr/>
              </p:nvGrpSpPr>
              <p:grpSpPr>
                <a:xfrm>
                  <a:off x="5648324" y="1142789"/>
                  <a:ext cx="5038138" cy="5626386"/>
                  <a:chOff x="5648324" y="1142789"/>
                  <a:chExt cx="5038138" cy="5626386"/>
                </a:xfrm>
              </p:grpSpPr>
              <p:grpSp>
                <p:nvGrpSpPr>
                  <p:cNvPr id="57" name="Group 56">
                    <a:extLst>
                      <a:ext uri="{FF2B5EF4-FFF2-40B4-BE49-F238E27FC236}">
                        <a16:creationId xmlns:a16="http://schemas.microsoft.com/office/drawing/2014/main" id="{90D15AC9-6EFE-4E12-89A2-7EFD64AA21EE}"/>
                      </a:ext>
                    </a:extLst>
                  </p:cNvPr>
                  <p:cNvGrpSpPr/>
                  <p:nvPr/>
                </p:nvGrpSpPr>
                <p:grpSpPr>
                  <a:xfrm>
                    <a:off x="5698394" y="3810265"/>
                    <a:ext cx="4988068" cy="2958910"/>
                    <a:chOff x="6606075" y="3319616"/>
                    <a:chExt cx="5028238" cy="2958910"/>
                  </a:xfrm>
                </p:grpSpPr>
                <p:pic>
                  <p:nvPicPr>
                    <p:cNvPr id="61" name="Graphic 60">
                      <a:extLst>
                        <a:ext uri="{FF2B5EF4-FFF2-40B4-BE49-F238E27FC236}">
                          <a16:creationId xmlns:a16="http://schemas.microsoft.com/office/drawing/2014/main" id="{E6A8C007-FD01-46DA-B909-57F4EB75F5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10187" y="5323616"/>
                      <a:ext cx="678290" cy="720461"/>
                    </a:xfrm>
                    <a:prstGeom prst="rect">
                      <a:avLst/>
                    </a:prstGeom>
                  </p:spPr>
                </p:pic>
                <p:pic>
                  <p:nvPicPr>
                    <p:cNvPr id="62" name="Graphic 61">
                      <a:extLst>
                        <a:ext uri="{FF2B5EF4-FFF2-40B4-BE49-F238E27FC236}">
                          <a16:creationId xmlns:a16="http://schemas.microsoft.com/office/drawing/2014/main" id="{E066B22D-C7AA-4A76-8104-87ED8BE961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11400" y="5422698"/>
                      <a:ext cx="689025" cy="689025"/>
                    </a:xfrm>
                    <a:prstGeom prst="rect">
                      <a:avLst/>
                    </a:prstGeom>
                  </p:spPr>
                </p:pic>
                <p:cxnSp>
                  <p:nvCxnSpPr>
                    <p:cNvPr id="63" name="Straight Connector 62">
                      <a:extLst>
                        <a:ext uri="{FF2B5EF4-FFF2-40B4-BE49-F238E27FC236}">
                          <a16:creationId xmlns:a16="http://schemas.microsoft.com/office/drawing/2014/main" id="{7CE41819-EACB-42DF-B831-12A445AEE1F2}"/>
                        </a:ext>
                      </a:extLst>
                    </p:cNvPr>
                    <p:cNvCxnSpPr>
                      <a:cxnSpLocks/>
                      <a:stCxn id="62" idx="0"/>
                    </p:cNvCxnSpPr>
                    <p:nvPr/>
                  </p:nvCxnSpPr>
                  <p:spPr>
                    <a:xfrm flipH="1" flipV="1">
                      <a:off x="9174733" y="3337829"/>
                      <a:ext cx="1181180" cy="2084870"/>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33EAAEA-21F9-42F7-A208-CB3A96696B08}"/>
                        </a:ext>
                      </a:extLst>
                    </p:cNvPr>
                    <p:cNvSpPr txBox="1"/>
                    <p:nvPr/>
                  </p:nvSpPr>
                  <p:spPr>
                    <a:xfrm>
                      <a:off x="6606075" y="6089535"/>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192.168.3.0/24</a:t>
                      </a:r>
                    </a:p>
                  </p:txBody>
                </p:sp>
                <p:sp>
                  <p:nvSpPr>
                    <p:cNvPr id="65" name="TextBox 64">
                      <a:extLst>
                        <a:ext uri="{FF2B5EF4-FFF2-40B4-BE49-F238E27FC236}">
                          <a16:creationId xmlns:a16="http://schemas.microsoft.com/office/drawing/2014/main" id="{C5CA9C86-F068-414A-9B99-4379C6FC5521}"/>
                        </a:ext>
                      </a:extLst>
                    </p:cNvPr>
                    <p:cNvSpPr txBox="1"/>
                    <p:nvPr/>
                  </p:nvSpPr>
                  <p:spPr>
                    <a:xfrm>
                      <a:off x="9766537" y="6089536"/>
                      <a:ext cx="1867776"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192.168.4.0/24</a:t>
                      </a:r>
                    </a:p>
                  </p:txBody>
                </p:sp>
                <p:cxnSp>
                  <p:nvCxnSpPr>
                    <p:cNvPr id="66" name="Straight Connector 65">
                      <a:extLst>
                        <a:ext uri="{FF2B5EF4-FFF2-40B4-BE49-F238E27FC236}">
                          <a16:creationId xmlns:a16="http://schemas.microsoft.com/office/drawing/2014/main" id="{377D3F46-BFC6-4E2A-B31A-C76C464A2B9A}"/>
                        </a:ext>
                      </a:extLst>
                    </p:cNvPr>
                    <p:cNvCxnSpPr>
                      <a:cxnSpLocks/>
                    </p:cNvCxnSpPr>
                    <p:nvPr/>
                  </p:nvCxnSpPr>
                  <p:spPr>
                    <a:xfrm flipV="1">
                      <a:off x="7409710" y="3319616"/>
                      <a:ext cx="1054240" cy="1848917"/>
                    </a:xfrm>
                    <a:prstGeom prst="line">
                      <a:avLst/>
                    </a:prstGeom>
                    <a:ln w="2857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8" name="cloud">
                    <a:extLst>
                      <a:ext uri="{FF2B5EF4-FFF2-40B4-BE49-F238E27FC236}">
                        <a16:creationId xmlns:a16="http://schemas.microsoft.com/office/drawing/2014/main" id="{8B19341D-8385-48FA-946D-7E108C8CDD7F}"/>
                      </a:ext>
                    </a:extLst>
                  </p:cNvPr>
                  <p:cNvSpPr>
                    <a:spLocks noChangeAspect="1"/>
                  </p:cNvSpPr>
                  <p:nvPr/>
                </p:nvSpPr>
                <p:spPr bwMode="auto">
                  <a:xfrm>
                    <a:off x="6336630" y="1142789"/>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VNet3</a:t>
                    </a:r>
                  </a:p>
                </p:txBody>
              </p:sp>
              <p:sp>
                <p:nvSpPr>
                  <p:cNvPr id="59" name="cloud">
                    <a:extLst>
                      <a:ext uri="{FF2B5EF4-FFF2-40B4-BE49-F238E27FC236}">
                        <a16:creationId xmlns:a16="http://schemas.microsoft.com/office/drawing/2014/main" id="{1A98AAE8-0DD6-45A6-B513-16EEF8767E7A}"/>
                      </a:ext>
                    </a:extLst>
                  </p:cNvPr>
                  <p:cNvSpPr>
                    <a:spLocks noChangeAspect="1"/>
                  </p:cNvSpPr>
                  <p:nvPr/>
                </p:nvSpPr>
                <p:spPr bwMode="auto">
                  <a:xfrm>
                    <a:off x="8341492" y="1152780"/>
                    <a:ext cx="1124653" cy="7165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VNet4</a:t>
                    </a:r>
                  </a:p>
                </p:txBody>
              </p:sp>
              <p:sp>
                <p:nvSpPr>
                  <p:cNvPr id="60" name="TextBox 59">
                    <a:extLst>
                      <a:ext uri="{FF2B5EF4-FFF2-40B4-BE49-F238E27FC236}">
                        <a16:creationId xmlns:a16="http://schemas.microsoft.com/office/drawing/2014/main" id="{7EFD16A5-F81C-4BD0-AE1C-FCD61DC476B8}"/>
                      </a:ext>
                    </a:extLst>
                  </p:cNvPr>
                  <p:cNvSpPr txBox="1"/>
                  <p:nvPr/>
                </p:nvSpPr>
                <p:spPr>
                  <a:xfrm>
                    <a:off x="5648324" y="192330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10.3.0.0/24</a:t>
                    </a:r>
                  </a:p>
                </p:txBody>
              </p:sp>
            </p:grpSp>
            <p:sp>
              <p:nvSpPr>
                <p:cNvPr id="56" name="TextBox 55">
                  <a:extLst>
                    <a:ext uri="{FF2B5EF4-FFF2-40B4-BE49-F238E27FC236}">
                      <a16:creationId xmlns:a16="http://schemas.microsoft.com/office/drawing/2014/main" id="{8D55A89C-2340-45F7-8DEA-D82362F5C615}"/>
                    </a:ext>
                  </a:extLst>
                </p:cNvPr>
                <p:cNvSpPr txBox="1"/>
                <p:nvPr/>
              </p:nvSpPr>
              <p:spPr>
                <a:xfrm>
                  <a:off x="8887661" y="1920579"/>
                  <a:ext cx="1867777" cy="188990"/>
                </a:xfrm>
                <a:prstGeom prst="rect">
                  <a:avLst/>
                </a:prstGeom>
                <a:noFill/>
              </p:spPr>
              <p:txBody>
                <a:bodyPr wrap="square" lIns="0" tIns="0" rIns="0" bIns="0" rtlCol="0">
                  <a:spAutoFit/>
                </a:bodyPr>
                <a:lstStyle/>
                <a:p>
                  <a:pPr defTabSz="932597"/>
                  <a:r>
                    <a:rPr lang="en-US" sz="800" dirty="0">
                      <a:solidFill>
                        <a:srgbClr val="FFFFFF"/>
                      </a:solidFill>
                      <a:latin typeface="Segoe UI"/>
                    </a:rPr>
                    <a:t>10.4.0.0/24</a:t>
                  </a:r>
                </a:p>
              </p:txBody>
            </p:sp>
          </p:grpSp>
          <p:pic>
            <p:nvPicPr>
              <p:cNvPr id="52" name="Graphic 51">
                <a:extLst>
                  <a:ext uri="{FF2B5EF4-FFF2-40B4-BE49-F238E27FC236}">
                    <a16:creationId xmlns:a16="http://schemas.microsoft.com/office/drawing/2014/main" id="{E73133F0-A98B-4D94-A43F-C098DAA8B9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94513" y="3118695"/>
                <a:ext cx="555711" cy="628060"/>
              </a:xfrm>
              <a:prstGeom prst="rect">
                <a:avLst/>
              </a:prstGeom>
            </p:spPr>
          </p:pic>
        </p:grpSp>
        <p:sp>
          <p:nvSpPr>
            <p:cNvPr id="49" name="Oval 48">
              <a:extLst>
                <a:ext uri="{FF2B5EF4-FFF2-40B4-BE49-F238E27FC236}">
                  <a16:creationId xmlns:a16="http://schemas.microsoft.com/office/drawing/2014/main" id="{E85DD092-8FB1-44CE-9FDA-389F440C7D20}"/>
                </a:ext>
              </a:extLst>
            </p:cNvPr>
            <p:cNvSpPr/>
            <p:nvPr/>
          </p:nvSpPr>
          <p:spPr bwMode="auto">
            <a:xfrm>
              <a:off x="9257642" y="2270300"/>
              <a:ext cx="139686" cy="150339"/>
            </a:xfrm>
            <a:prstGeom prst="ellipse">
              <a:avLst/>
            </a:prstGeom>
            <a:solidFill>
              <a:srgbClr val="FF33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50" name="TextBox 49">
              <a:extLst>
                <a:ext uri="{FF2B5EF4-FFF2-40B4-BE49-F238E27FC236}">
                  <a16:creationId xmlns:a16="http://schemas.microsoft.com/office/drawing/2014/main" id="{B4480439-52A9-49F5-9C72-5857202DA127}"/>
                </a:ext>
              </a:extLst>
            </p:cNvPr>
            <p:cNvSpPr txBox="1"/>
            <p:nvPr/>
          </p:nvSpPr>
          <p:spPr>
            <a:xfrm>
              <a:off x="9466219" y="2226169"/>
              <a:ext cx="1867774" cy="184666"/>
            </a:xfrm>
            <a:prstGeom prst="rect">
              <a:avLst/>
            </a:prstGeom>
            <a:noFill/>
          </p:spPr>
          <p:txBody>
            <a:bodyPr wrap="square" lIns="0" tIns="0" rIns="0" bIns="0" rtlCol="0">
              <a:spAutoFit/>
            </a:bodyPr>
            <a:lstStyle/>
            <a:p>
              <a:pPr defTabSz="932597"/>
              <a:r>
                <a:rPr lang="en-US" sz="1200" dirty="0">
                  <a:solidFill>
                    <a:srgbClr val="FF33CC"/>
                  </a:solidFill>
                  <a:latin typeface="Segoe UI"/>
                </a:rPr>
                <a:t>10.4.0.5</a:t>
              </a:r>
            </a:p>
          </p:txBody>
        </p:sp>
      </p:grpSp>
      <p:grpSp>
        <p:nvGrpSpPr>
          <p:cNvPr id="67" name="Group 66">
            <a:extLst>
              <a:ext uri="{FF2B5EF4-FFF2-40B4-BE49-F238E27FC236}">
                <a16:creationId xmlns:a16="http://schemas.microsoft.com/office/drawing/2014/main" id="{102110EB-3098-49A3-8116-063368A627E8}"/>
              </a:ext>
            </a:extLst>
          </p:cNvPr>
          <p:cNvGrpSpPr/>
          <p:nvPr/>
        </p:nvGrpSpPr>
        <p:grpSpPr>
          <a:xfrm>
            <a:off x="4842383" y="926477"/>
            <a:ext cx="2951048" cy="1079832"/>
            <a:chOff x="4842383" y="926477"/>
            <a:chExt cx="2951048" cy="1079832"/>
          </a:xfrm>
        </p:grpSpPr>
        <p:sp>
          <p:nvSpPr>
            <p:cNvPr id="68" name="cloud">
              <a:extLst>
                <a:ext uri="{FF2B5EF4-FFF2-40B4-BE49-F238E27FC236}">
                  <a16:creationId xmlns:a16="http://schemas.microsoft.com/office/drawing/2014/main" id="{8DB609B4-E6E4-4FF8-8610-91B2E6A080AD}"/>
                </a:ext>
              </a:extLst>
            </p:cNvPr>
            <p:cNvSpPr>
              <a:spLocks noChangeAspect="1"/>
            </p:cNvSpPr>
            <p:nvPr/>
          </p:nvSpPr>
          <p:spPr bwMode="auto">
            <a:xfrm>
              <a:off x="5174856" y="963462"/>
              <a:ext cx="653443" cy="46674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VNet2a</a:t>
              </a:r>
            </a:p>
          </p:txBody>
        </p:sp>
        <p:sp>
          <p:nvSpPr>
            <p:cNvPr id="69" name="cloud">
              <a:extLst>
                <a:ext uri="{FF2B5EF4-FFF2-40B4-BE49-F238E27FC236}">
                  <a16:creationId xmlns:a16="http://schemas.microsoft.com/office/drawing/2014/main" id="{F0EF4D6D-F395-44CD-9389-C2D014A39E4B}"/>
                </a:ext>
              </a:extLst>
            </p:cNvPr>
            <p:cNvSpPr>
              <a:spLocks noChangeAspect="1"/>
            </p:cNvSpPr>
            <p:nvPr/>
          </p:nvSpPr>
          <p:spPr bwMode="auto">
            <a:xfrm>
              <a:off x="6183747" y="978310"/>
              <a:ext cx="653443" cy="46674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VNet2b</a:t>
              </a:r>
            </a:p>
          </p:txBody>
        </p:sp>
        <p:cxnSp>
          <p:nvCxnSpPr>
            <p:cNvPr id="70" name="Straight Connector 69">
              <a:extLst>
                <a:ext uri="{FF2B5EF4-FFF2-40B4-BE49-F238E27FC236}">
                  <a16:creationId xmlns:a16="http://schemas.microsoft.com/office/drawing/2014/main" id="{14A08D3E-2CC7-474B-89B5-4F3BFE96CBAF}"/>
                </a:ext>
              </a:extLst>
            </p:cNvPr>
            <p:cNvCxnSpPr>
              <a:cxnSpLocks/>
            </p:cNvCxnSpPr>
            <p:nvPr/>
          </p:nvCxnSpPr>
          <p:spPr>
            <a:xfrm flipH="1" flipV="1">
              <a:off x="5600880" y="1438715"/>
              <a:ext cx="327159" cy="567594"/>
            </a:xfrm>
            <a:prstGeom prst="line">
              <a:avLst/>
            </a:prstGeom>
            <a:ln w="28575">
              <a:solidFill>
                <a:srgbClr val="FF33CC"/>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266948D-503B-4562-927D-EABB7F2218C9}"/>
                </a:ext>
              </a:extLst>
            </p:cNvPr>
            <p:cNvCxnSpPr>
              <a:cxnSpLocks/>
            </p:cNvCxnSpPr>
            <p:nvPr/>
          </p:nvCxnSpPr>
          <p:spPr>
            <a:xfrm flipV="1">
              <a:off x="6150836" y="1445055"/>
              <a:ext cx="371242" cy="557120"/>
            </a:xfrm>
            <a:prstGeom prst="line">
              <a:avLst/>
            </a:prstGeom>
            <a:ln w="28575">
              <a:solidFill>
                <a:srgbClr val="FF33CC"/>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B23CBA6B-1537-44F7-90A7-0858ACC57F6E}"/>
                </a:ext>
              </a:extLst>
            </p:cNvPr>
            <p:cNvSpPr txBox="1"/>
            <p:nvPr/>
          </p:nvSpPr>
          <p:spPr>
            <a:xfrm>
              <a:off x="4842383" y="926477"/>
              <a:ext cx="1085210" cy="123111"/>
            </a:xfrm>
            <a:prstGeom prst="rect">
              <a:avLst/>
            </a:prstGeom>
            <a:noFill/>
          </p:spPr>
          <p:txBody>
            <a:bodyPr wrap="square" lIns="0" tIns="0" rIns="0" bIns="0" rtlCol="0">
              <a:spAutoFit/>
            </a:bodyPr>
            <a:lstStyle/>
            <a:p>
              <a:pPr defTabSz="932597"/>
              <a:r>
                <a:rPr lang="en-US" sz="800" dirty="0">
                  <a:solidFill>
                    <a:srgbClr val="FFFFFF"/>
                  </a:solidFill>
                  <a:latin typeface="Segoe UI"/>
                </a:rPr>
                <a:t>10.2.1.0/24</a:t>
              </a:r>
            </a:p>
          </p:txBody>
        </p:sp>
        <p:sp>
          <p:nvSpPr>
            <p:cNvPr id="73" name="TextBox 72">
              <a:extLst>
                <a:ext uri="{FF2B5EF4-FFF2-40B4-BE49-F238E27FC236}">
                  <a16:creationId xmlns:a16="http://schemas.microsoft.com/office/drawing/2014/main" id="{93CD9C8C-1C7A-4DA2-9B79-2D7DAC605F95}"/>
                </a:ext>
              </a:extLst>
            </p:cNvPr>
            <p:cNvSpPr txBox="1"/>
            <p:nvPr/>
          </p:nvSpPr>
          <p:spPr>
            <a:xfrm>
              <a:off x="6708221" y="942055"/>
              <a:ext cx="1085210" cy="123111"/>
            </a:xfrm>
            <a:prstGeom prst="rect">
              <a:avLst/>
            </a:prstGeom>
            <a:noFill/>
          </p:spPr>
          <p:txBody>
            <a:bodyPr wrap="square" lIns="0" tIns="0" rIns="0" bIns="0" rtlCol="0">
              <a:spAutoFit/>
            </a:bodyPr>
            <a:lstStyle/>
            <a:p>
              <a:pPr defTabSz="932597"/>
              <a:r>
                <a:rPr lang="en-US" sz="800" dirty="0">
                  <a:solidFill>
                    <a:srgbClr val="FFFFFF"/>
                  </a:solidFill>
                  <a:latin typeface="Segoe UI"/>
                </a:rPr>
                <a:t>10.2.2.0/24</a:t>
              </a:r>
            </a:p>
          </p:txBody>
        </p:sp>
      </p:grpSp>
      <p:grpSp>
        <p:nvGrpSpPr>
          <p:cNvPr id="74" name="Group 73">
            <a:extLst>
              <a:ext uri="{FF2B5EF4-FFF2-40B4-BE49-F238E27FC236}">
                <a16:creationId xmlns:a16="http://schemas.microsoft.com/office/drawing/2014/main" id="{5ACE7626-D481-4D32-969F-A0C647C8D8FC}"/>
              </a:ext>
            </a:extLst>
          </p:cNvPr>
          <p:cNvGrpSpPr/>
          <p:nvPr/>
        </p:nvGrpSpPr>
        <p:grpSpPr>
          <a:xfrm>
            <a:off x="8319186" y="929997"/>
            <a:ext cx="2951048" cy="1097720"/>
            <a:chOff x="8319186" y="929997"/>
            <a:chExt cx="2951048" cy="1097720"/>
          </a:xfrm>
        </p:grpSpPr>
        <p:sp>
          <p:nvSpPr>
            <p:cNvPr id="75" name="cloud">
              <a:extLst>
                <a:ext uri="{FF2B5EF4-FFF2-40B4-BE49-F238E27FC236}">
                  <a16:creationId xmlns:a16="http://schemas.microsoft.com/office/drawing/2014/main" id="{E3D7A29C-D166-485E-8CB8-9FE1EC931C95}"/>
                </a:ext>
              </a:extLst>
            </p:cNvPr>
            <p:cNvSpPr>
              <a:spLocks noChangeAspect="1"/>
            </p:cNvSpPr>
            <p:nvPr/>
          </p:nvSpPr>
          <p:spPr bwMode="auto">
            <a:xfrm>
              <a:off x="8619988" y="982423"/>
              <a:ext cx="653443" cy="46674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VNet4a</a:t>
              </a:r>
            </a:p>
          </p:txBody>
        </p:sp>
        <p:sp>
          <p:nvSpPr>
            <p:cNvPr id="76" name="cloud">
              <a:extLst>
                <a:ext uri="{FF2B5EF4-FFF2-40B4-BE49-F238E27FC236}">
                  <a16:creationId xmlns:a16="http://schemas.microsoft.com/office/drawing/2014/main" id="{82DB196A-46A4-4DE8-9B41-E432BF9E8828}"/>
                </a:ext>
              </a:extLst>
            </p:cNvPr>
            <p:cNvSpPr>
              <a:spLocks noChangeAspect="1"/>
            </p:cNvSpPr>
            <p:nvPr/>
          </p:nvSpPr>
          <p:spPr bwMode="auto">
            <a:xfrm>
              <a:off x="9622368" y="985310"/>
              <a:ext cx="653443" cy="46674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800" dirty="0">
                  <a:solidFill>
                    <a:srgbClr val="000000"/>
                  </a:solidFill>
                  <a:latin typeface="Segoe UI"/>
                </a:rPr>
                <a:t>VNet4b</a:t>
              </a:r>
            </a:p>
          </p:txBody>
        </p:sp>
        <p:cxnSp>
          <p:nvCxnSpPr>
            <p:cNvPr id="77" name="Straight Connector 76">
              <a:extLst>
                <a:ext uri="{FF2B5EF4-FFF2-40B4-BE49-F238E27FC236}">
                  <a16:creationId xmlns:a16="http://schemas.microsoft.com/office/drawing/2014/main" id="{56527EDD-D557-45FF-ACAA-D03AB49518A8}"/>
                </a:ext>
              </a:extLst>
            </p:cNvPr>
            <p:cNvCxnSpPr>
              <a:cxnSpLocks/>
            </p:cNvCxnSpPr>
            <p:nvPr/>
          </p:nvCxnSpPr>
          <p:spPr>
            <a:xfrm flipH="1" flipV="1">
              <a:off x="9006543" y="1505428"/>
              <a:ext cx="83060" cy="443244"/>
            </a:xfrm>
            <a:prstGeom prst="line">
              <a:avLst/>
            </a:prstGeom>
            <a:ln w="28575">
              <a:solidFill>
                <a:srgbClr val="FF33CC"/>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025A227-5370-4531-933F-4E8CA57628C0}"/>
                </a:ext>
              </a:extLst>
            </p:cNvPr>
            <p:cNvCxnSpPr>
              <a:cxnSpLocks/>
              <a:endCxn id="76" idx="2"/>
            </p:cNvCxnSpPr>
            <p:nvPr/>
          </p:nvCxnSpPr>
          <p:spPr>
            <a:xfrm flipV="1">
              <a:off x="9311465" y="1452055"/>
              <a:ext cx="478063" cy="575662"/>
            </a:xfrm>
            <a:prstGeom prst="line">
              <a:avLst/>
            </a:prstGeom>
            <a:ln w="28575">
              <a:solidFill>
                <a:srgbClr val="FF33CC"/>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44E4E2F6-15D6-4DCE-BFAA-70F91CFC1083}"/>
                </a:ext>
              </a:extLst>
            </p:cNvPr>
            <p:cNvSpPr txBox="1"/>
            <p:nvPr/>
          </p:nvSpPr>
          <p:spPr>
            <a:xfrm>
              <a:off x="8319186" y="929997"/>
              <a:ext cx="1085210" cy="123111"/>
            </a:xfrm>
            <a:prstGeom prst="rect">
              <a:avLst/>
            </a:prstGeom>
            <a:noFill/>
          </p:spPr>
          <p:txBody>
            <a:bodyPr wrap="square" lIns="0" tIns="0" rIns="0" bIns="0" rtlCol="0">
              <a:spAutoFit/>
            </a:bodyPr>
            <a:lstStyle/>
            <a:p>
              <a:pPr defTabSz="932597"/>
              <a:r>
                <a:rPr lang="en-US" sz="800" dirty="0">
                  <a:solidFill>
                    <a:srgbClr val="FFFFFF"/>
                  </a:solidFill>
                  <a:latin typeface="Segoe UI"/>
                </a:rPr>
                <a:t>10.4.1.0/24</a:t>
              </a:r>
            </a:p>
          </p:txBody>
        </p:sp>
        <p:sp>
          <p:nvSpPr>
            <p:cNvPr id="80" name="TextBox 79">
              <a:extLst>
                <a:ext uri="{FF2B5EF4-FFF2-40B4-BE49-F238E27FC236}">
                  <a16:creationId xmlns:a16="http://schemas.microsoft.com/office/drawing/2014/main" id="{FDA3FB53-8C51-4F2E-8483-6D34B965A54E}"/>
                </a:ext>
              </a:extLst>
            </p:cNvPr>
            <p:cNvSpPr txBox="1"/>
            <p:nvPr/>
          </p:nvSpPr>
          <p:spPr>
            <a:xfrm>
              <a:off x="10185024" y="945575"/>
              <a:ext cx="1085210" cy="123111"/>
            </a:xfrm>
            <a:prstGeom prst="rect">
              <a:avLst/>
            </a:prstGeom>
            <a:noFill/>
          </p:spPr>
          <p:txBody>
            <a:bodyPr wrap="square" lIns="0" tIns="0" rIns="0" bIns="0" rtlCol="0">
              <a:spAutoFit/>
            </a:bodyPr>
            <a:lstStyle/>
            <a:p>
              <a:pPr defTabSz="932597"/>
              <a:r>
                <a:rPr lang="en-US" sz="800" dirty="0">
                  <a:solidFill>
                    <a:srgbClr val="FFFFFF"/>
                  </a:solidFill>
                  <a:latin typeface="Segoe UI"/>
                </a:rPr>
                <a:t>10.4.2.0/24</a:t>
              </a:r>
            </a:p>
          </p:txBody>
        </p:sp>
      </p:grpSp>
      <p:grpSp>
        <p:nvGrpSpPr>
          <p:cNvPr id="81" name="Group 80">
            <a:extLst>
              <a:ext uri="{FF2B5EF4-FFF2-40B4-BE49-F238E27FC236}">
                <a16:creationId xmlns:a16="http://schemas.microsoft.com/office/drawing/2014/main" id="{62E4BD99-C532-4C6D-A86B-E7BFD0F36B6D}"/>
              </a:ext>
            </a:extLst>
          </p:cNvPr>
          <p:cNvGrpSpPr/>
          <p:nvPr/>
        </p:nvGrpSpPr>
        <p:grpSpPr>
          <a:xfrm>
            <a:off x="9163905" y="1520585"/>
            <a:ext cx="327159" cy="307777"/>
            <a:chOff x="5227127" y="1527502"/>
            <a:chExt cx="327159" cy="307777"/>
          </a:xfrm>
        </p:grpSpPr>
        <p:sp>
          <p:nvSpPr>
            <p:cNvPr id="82" name="Oval 81">
              <a:extLst>
                <a:ext uri="{FF2B5EF4-FFF2-40B4-BE49-F238E27FC236}">
                  <a16:creationId xmlns:a16="http://schemas.microsoft.com/office/drawing/2014/main" id="{F2E7C520-EA59-467F-965E-44C29BF5D430}"/>
                </a:ext>
              </a:extLst>
            </p:cNvPr>
            <p:cNvSpPr/>
            <p:nvPr/>
          </p:nvSpPr>
          <p:spPr bwMode="auto">
            <a:xfrm>
              <a:off x="5227127" y="1541722"/>
              <a:ext cx="327159" cy="29047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83" name="TextBox 82">
              <a:extLst>
                <a:ext uri="{FF2B5EF4-FFF2-40B4-BE49-F238E27FC236}">
                  <a16:creationId xmlns:a16="http://schemas.microsoft.com/office/drawing/2014/main" id="{9ABCAD9E-CA27-4332-AE10-855002396D63}"/>
                </a:ext>
              </a:extLst>
            </p:cNvPr>
            <p:cNvSpPr txBox="1"/>
            <p:nvPr/>
          </p:nvSpPr>
          <p:spPr>
            <a:xfrm>
              <a:off x="5305287" y="1527502"/>
              <a:ext cx="210367" cy="307777"/>
            </a:xfrm>
            <a:prstGeom prst="rect">
              <a:avLst/>
            </a:prstGeom>
            <a:noFill/>
          </p:spPr>
          <p:txBody>
            <a:bodyPr wrap="square" lIns="0" tIns="0" rIns="0" bIns="0" rtlCol="0">
              <a:spAutoFit/>
            </a:bodyPr>
            <a:lstStyle/>
            <a:p>
              <a:pPr algn="l"/>
              <a:r>
                <a:rPr lang="en-US" sz="2000" dirty="0">
                  <a:solidFill>
                    <a:schemeClr val="bg1"/>
                  </a:solidFill>
                </a:rPr>
                <a:t>1</a:t>
              </a:r>
            </a:p>
          </p:txBody>
        </p:sp>
      </p:grpSp>
      <p:sp>
        <p:nvSpPr>
          <p:cNvPr id="84" name="TextBox 83">
            <a:extLst>
              <a:ext uri="{FF2B5EF4-FFF2-40B4-BE49-F238E27FC236}">
                <a16:creationId xmlns:a16="http://schemas.microsoft.com/office/drawing/2014/main" id="{AD21865D-E084-46CA-A47A-1ED45A98AFCB}"/>
              </a:ext>
            </a:extLst>
          </p:cNvPr>
          <p:cNvSpPr txBox="1"/>
          <p:nvPr/>
        </p:nvSpPr>
        <p:spPr>
          <a:xfrm>
            <a:off x="5774334" y="2836528"/>
            <a:ext cx="1867774" cy="184666"/>
          </a:xfrm>
          <a:prstGeom prst="rect">
            <a:avLst/>
          </a:prstGeom>
          <a:noFill/>
        </p:spPr>
        <p:txBody>
          <a:bodyPr wrap="square" lIns="0" tIns="0" rIns="0" bIns="0" rtlCol="0">
            <a:spAutoFit/>
          </a:bodyPr>
          <a:lstStyle/>
          <a:p>
            <a:pPr defTabSz="932597"/>
            <a:r>
              <a:rPr lang="en-US" sz="1200" dirty="0">
                <a:solidFill>
                  <a:srgbClr val="FF33CC"/>
                </a:solidFill>
                <a:latin typeface="Segoe UI"/>
              </a:rPr>
              <a:t>VNET2 Connection</a:t>
            </a:r>
          </a:p>
        </p:txBody>
      </p:sp>
      <p:sp>
        <p:nvSpPr>
          <p:cNvPr id="85" name="TextBox 84">
            <a:extLst>
              <a:ext uri="{FF2B5EF4-FFF2-40B4-BE49-F238E27FC236}">
                <a16:creationId xmlns:a16="http://schemas.microsoft.com/office/drawing/2014/main" id="{0091C12F-EC4A-4666-A108-1A71B2CB31E0}"/>
              </a:ext>
            </a:extLst>
          </p:cNvPr>
          <p:cNvSpPr txBox="1"/>
          <p:nvPr/>
        </p:nvSpPr>
        <p:spPr>
          <a:xfrm>
            <a:off x="8762882" y="3087069"/>
            <a:ext cx="1867774" cy="184666"/>
          </a:xfrm>
          <a:prstGeom prst="rect">
            <a:avLst/>
          </a:prstGeom>
          <a:noFill/>
        </p:spPr>
        <p:txBody>
          <a:bodyPr wrap="square" lIns="0" tIns="0" rIns="0" bIns="0" rtlCol="0">
            <a:spAutoFit/>
          </a:bodyPr>
          <a:lstStyle/>
          <a:p>
            <a:pPr defTabSz="932597"/>
            <a:r>
              <a:rPr lang="en-US" sz="1200" dirty="0">
                <a:solidFill>
                  <a:srgbClr val="FF33CC"/>
                </a:solidFill>
                <a:latin typeface="Segoe UI"/>
              </a:rPr>
              <a:t>VNET4 Connection</a:t>
            </a:r>
          </a:p>
        </p:txBody>
      </p:sp>
      <p:sp>
        <p:nvSpPr>
          <p:cNvPr id="86" name="TextBox 85">
            <a:extLst>
              <a:ext uri="{FF2B5EF4-FFF2-40B4-BE49-F238E27FC236}">
                <a16:creationId xmlns:a16="http://schemas.microsoft.com/office/drawing/2014/main" id="{3D98FDC7-D53F-4D81-82FB-BC828560E79C}"/>
              </a:ext>
            </a:extLst>
          </p:cNvPr>
          <p:cNvSpPr txBox="1"/>
          <p:nvPr/>
        </p:nvSpPr>
        <p:spPr>
          <a:xfrm>
            <a:off x="477717" y="1755953"/>
            <a:ext cx="2592714" cy="492443"/>
          </a:xfrm>
          <a:prstGeom prst="rect">
            <a:avLst/>
          </a:prstGeom>
          <a:noFill/>
        </p:spPr>
        <p:txBody>
          <a:bodyPr wrap="square" lIns="0" tIns="0" rIns="0" bIns="0" rtlCol="0">
            <a:spAutoFit/>
          </a:bodyPr>
          <a:lstStyle/>
          <a:p>
            <a:pPr marL="342900" indent="-342900">
              <a:buFont typeface="+mj-lt"/>
              <a:buAutoNum type="arabicPeriod" startAt="2"/>
            </a:pPr>
            <a:r>
              <a:rPr lang="en-US" sz="1600" dirty="0"/>
              <a:t>Ensure Static route to get to NVA connections</a:t>
            </a:r>
          </a:p>
        </p:txBody>
      </p:sp>
      <p:grpSp>
        <p:nvGrpSpPr>
          <p:cNvPr id="87" name="Group 86">
            <a:extLst>
              <a:ext uri="{FF2B5EF4-FFF2-40B4-BE49-F238E27FC236}">
                <a16:creationId xmlns:a16="http://schemas.microsoft.com/office/drawing/2014/main" id="{28B11586-AB5B-4162-86DA-4DE2C2475A20}"/>
              </a:ext>
            </a:extLst>
          </p:cNvPr>
          <p:cNvGrpSpPr/>
          <p:nvPr/>
        </p:nvGrpSpPr>
        <p:grpSpPr>
          <a:xfrm>
            <a:off x="242032" y="2256946"/>
            <a:ext cx="12524914" cy="1861655"/>
            <a:chOff x="242032" y="2256946"/>
            <a:chExt cx="12524914" cy="1861655"/>
          </a:xfrm>
        </p:grpSpPr>
        <p:sp>
          <p:nvSpPr>
            <p:cNvPr id="88" name="Text Placeholder 5">
              <a:extLst>
                <a:ext uri="{FF2B5EF4-FFF2-40B4-BE49-F238E27FC236}">
                  <a16:creationId xmlns:a16="http://schemas.microsoft.com/office/drawing/2014/main" id="{9166BFDB-BCED-48E7-985B-9C1D68C9AA2F}"/>
                </a:ext>
              </a:extLst>
            </p:cNvPr>
            <p:cNvSpPr txBox="1">
              <a:spLocks/>
            </p:cNvSpPr>
            <p:nvPr/>
          </p:nvSpPr>
          <p:spPr>
            <a:xfrm>
              <a:off x="861057" y="3104697"/>
              <a:ext cx="2872224" cy="627864"/>
            </a:xfrm>
            <a:prstGeom prst="rect">
              <a:avLst/>
            </a:prstGeom>
          </p:spPr>
          <p:txBody>
            <a:bodyPr vert="horz" wrap="square" lIns="0" tIns="0" rIns="0" bIns="0" rtlCol="0">
              <a:spAutoFit/>
            </a:bodyPr>
            <a:lst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51121">
                <a:buNone/>
              </a:pPr>
              <a:r>
                <a:rPr lang="en-US" sz="1200" dirty="0">
                  <a:solidFill>
                    <a:srgbClr val="FF33CC"/>
                  </a:solidFill>
                  <a:latin typeface="Segoe UI"/>
                </a:rPr>
                <a:t> Add a static route </a:t>
              </a:r>
            </a:p>
            <a:p>
              <a:pPr marL="0" indent="0" defTabSz="951121">
                <a:buNone/>
              </a:pPr>
              <a:r>
                <a:rPr lang="en-US" sz="1200" dirty="0">
                  <a:solidFill>
                    <a:srgbClr val="FF33CC"/>
                  </a:solidFill>
                  <a:latin typeface="Segoe UI"/>
                </a:rPr>
                <a:t>10.2.0.0/16 -&gt; next hop VNet2 conn ID</a:t>
              </a:r>
            </a:p>
            <a:p>
              <a:pPr marL="0" indent="0" defTabSz="951121">
                <a:buNone/>
              </a:pPr>
              <a:r>
                <a:rPr lang="en-US" sz="1200" dirty="0">
                  <a:solidFill>
                    <a:srgbClr val="FF33CC"/>
                  </a:solidFill>
                  <a:latin typeface="Segoe UI"/>
                </a:rPr>
                <a:t>10.4.0.0/16 -&gt; next hop VNet4 conn ID</a:t>
              </a:r>
            </a:p>
          </p:txBody>
        </p:sp>
        <p:cxnSp>
          <p:nvCxnSpPr>
            <p:cNvPr id="89" name="Straight Arrow Connector 88">
              <a:extLst>
                <a:ext uri="{FF2B5EF4-FFF2-40B4-BE49-F238E27FC236}">
                  <a16:creationId xmlns:a16="http://schemas.microsoft.com/office/drawing/2014/main" id="{B12AE9C2-A0B9-4EDC-AB59-6F80C1817A97}"/>
                </a:ext>
              </a:extLst>
            </p:cNvPr>
            <p:cNvCxnSpPr>
              <a:cxnSpLocks/>
            </p:cNvCxnSpPr>
            <p:nvPr/>
          </p:nvCxnSpPr>
          <p:spPr>
            <a:xfrm>
              <a:off x="2301651" y="3767596"/>
              <a:ext cx="0" cy="351005"/>
            </a:xfrm>
            <a:prstGeom prst="straightConnector1">
              <a:avLst/>
            </a:prstGeom>
            <a:ln>
              <a:solidFill>
                <a:srgbClr val="FF33CC"/>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64ECA0DE-0351-4E55-BD7F-E2892E2A1CAC}"/>
                </a:ext>
              </a:extLst>
            </p:cNvPr>
            <p:cNvGrpSpPr/>
            <p:nvPr/>
          </p:nvGrpSpPr>
          <p:grpSpPr>
            <a:xfrm>
              <a:off x="242032" y="3297002"/>
              <a:ext cx="327159" cy="307777"/>
              <a:chOff x="5227127" y="1527502"/>
              <a:chExt cx="327159" cy="307777"/>
            </a:xfrm>
          </p:grpSpPr>
          <p:sp>
            <p:nvSpPr>
              <p:cNvPr id="96" name="Oval 95">
                <a:extLst>
                  <a:ext uri="{FF2B5EF4-FFF2-40B4-BE49-F238E27FC236}">
                    <a16:creationId xmlns:a16="http://schemas.microsoft.com/office/drawing/2014/main" id="{6DD500BB-1178-4CF5-B4FA-06BFE0EE8CB3}"/>
                  </a:ext>
                </a:extLst>
              </p:cNvPr>
              <p:cNvSpPr/>
              <p:nvPr/>
            </p:nvSpPr>
            <p:spPr bwMode="auto">
              <a:xfrm>
                <a:off x="5227127" y="1541722"/>
                <a:ext cx="327159" cy="29047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97" name="TextBox 96">
                <a:extLst>
                  <a:ext uri="{FF2B5EF4-FFF2-40B4-BE49-F238E27FC236}">
                    <a16:creationId xmlns:a16="http://schemas.microsoft.com/office/drawing/2014/main" id="{37B94233-388A-4DFF-942E-8232237D1AFA}"/>
                  </a:ext>
                </a:extLst>
              </p:cNvPr>
              <p:cNvSpPr txBox="1"/>
              <p:nvPr/>
            </p:nvSpPr>
            <p:spPr>
              <a:xfrm>
                <a:off x="5305287" y="1527502"/>
                <a:ext cx="210367" cy="307777"/>
              </a:xfrm>
              <a:prstGeom prst="rect">
                <a:avLst/>
              </a:prstGeom>
              <a:noFill/>
            </p:spPr>
            <p:txBody>
              <a:bodyPr wrap="square" lIns="0" tIns="0" rIns="0" bIns="0" rtlCol="0">
                <a:spAutoFit/>
              </a:bodyPr>
              <a:lstStyle/>
              <a:p>
                <a:pPr algn="l"/>
                <a:r>
                  <a:rPr lang="en-US" sz="2000" dirty="0">
                    <a:solidFill>
                      <a:schemeClr val="bg1"/>
                    </a:solidFill>
                  </a:rPr>
                  <a:t>2</a:t>
                </a:r>
              </a:p>
            </p:txBody>
          </p:sp>
        </p:grpSp>
        <p:cxnSp>
          <p:nvCxnSpPr>
            <p:cNvPr id="91" name="Straight Arrow Connector 90">
              <a:extLst>
                <a:ext uri="{FF2B5EF4-FFF2-40B4-BE49-F238E27FC236}">
                  <a16:creationId xmlns:a16="http://schemas.microsoft.com/office/drawing/2014/main" id="{0041F7C6-7129-4CE4-B688-B9249D0FB80E}"/>
                </a:ext>
              </a:extLst>
            </p:cNvPr>
            <p:cNvCxnSpPr>
              <a:cxnSpLocks/>
            </p:cNvCxnSpPr>
            <p:nvPr/>
          </p:nvCxnSpPr>
          <p:spPr>
            <a:xfrm>
              <a:off x="11289460" y="3716885"/>
              <a:ext cx="0" cy="351005"/>
            </a:xfrm>
            <a:prstGeom prst="straightConnector1">
              <a:avLst/>
            </a:prstGeom>
            <a:ln>
              <a:solidFill>
                <a:srgbClr val="FF33CC"/>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13E76519-158A-4D7C-8D29-BBDE898A4A42}"/>
                </a:ext>
              </a:extLst>
            </p:cNvPr>
            <p:cNvGrpSpPr/>
            <p:nvPr/>
          </p:nvGrpSpPr>
          <p:grpSpPr>
            <a:xfrm>
              <a:off x="11289460" y="2256946"/>
              <a:ext cx="327159" cy="307777"/>
              <a:chOff x="5227127" y="1527502"/>
              <a:chExt cx="327159" cy="307777"/>
            </a:xfrm>
          </p:grpSpPr>
          <p:sp>
            <p:nvSpPr>
              <p:cNvPr id="94" name="Oval 93">
                <a:extLst>
                  <a:ext uri="{FF2B5EF4-FFF2-40B4-BE49-F238E27FC236}">
                    <a16:creationId xmlns:a16="http://schemas.microsoft.com/office/drawing/2014/main" id="{0BE333BD-AFD3-479D-B466-588E4AA2CE60}"/>
                  </a:ext>
                </a:extLst>
              </p:cNvPr>
              <p:cNvSpPr/>
              <p:nvPr/>
            </p:nvSpPr>
            <p:spPr bwMode="auto">
              <a:xfrm>
                <a:off x="5227127" y="1541722"/>
                <a:ext cx="327159" cy="29047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95" name="TextBox 94">
                <a:extLst>
                  <a:ext uri="{FF2B5EF4-FFF2-40B4-BE49-F238E27FC236}">
                    <a16:creationId xmlns:a16="http://schemas.microsoft.com/office/drawing/2014/main" id="{A6C5F2E6-B527-4AB6-8A0F-AC54248BF3AD}"/>
                  </a:ext>
                </a:extLst>
              </p:cNvPr>
              <p:cNvSpPr txBox="1"/>
              <p:nvPr/>
            </p:nvSpPr>
            <p:spPr>
              <a:xfrm>
                <a:off x="5305287" y="1527502"/>
                <a:ext cx="210367" cy="307777"/>
              </a:xfrm>
              <a:prstGeom prst="rect">
                <a:avLst/>
              </a:prstGeom>
              <a:noFill/>
            </p:spPr>
            <p:txBody>
              <a:bodyPr wrap="square" lIns="0" tIns="0" rIns="0" bIns="0" rtlCol="0">
                <a:spAutoFit/>
              </a:bodyPr>
              <a:lstStyle/>
              <a:p>
                <a:pPr algn="l"/>
                <a:r>
                  <a:rPr lang="en-US" sz="2000" dirty="0">
                    <a:solidFill>
                      <a:schemeClr val="bg1"/>
                    </a:solidFill>
                  </a:rPr>
                  <a:t>2</a:t>
                </a:r>
              </a:p>
            </p:txBody>
          </p:sp>
        </p:grpSp>
        <p:sp>
          <p:nvSpPr>
            <p:cNvPr id="93" name="Text Placeholder 5">
              <a:extLst>
                <a:ext uri="{FF2B5EF4-FFF2-40B4-BE49-F238E27FC236}">
                  <a16:creationId xmlns:a16="http://schemas.microsoft.com/office/drawing/2014/main" id="{DC96D922-4FC1-4FF1-8880-7588C0998EBB}"/>
                </a:ext>
              </a:extLst>
            </p:cNvPr>
            <p:cNvSpPr txBox="1">
              <a:spLocks/>
            </p:cNvSpPr>
            <p:nvPr/>
          </p:nvSpPr>
          <p:spPr>
            <a:xfrm>
              <a:off x="10815057" y="2628907"/>
              <a:ext cx="1951889" cy="997196"/>
            </a:xfrm>
            <a:prstGeom prst="rect">
              <a:avLst/>
            </a:prstGeom>
          </p:spPr>
          <p:txBody>
            <a:bodyPr vert="horz" wrap="square" lIns="0" tIns="0" rIns="0" bIns="0" rtlCol="0">
              <a:spAutoFit/>
            </a:bodyPr>
            <a:lst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51121">
                <a:buNone/>
              </a:pPr>
              <a:r>
                <a:rPr lang="en-US" sz="1200" dirty="0">
                  <a:solidFill>
                    <a:srgbClr val="FF33CC"/>
                  </a:solidFill>
                  <a:latin typeface="Segoe UI"/>
                </a:rPr>
                <a:t> Add a static route </a:t>
              </a:r>
            </a:p>
            <a:p>
              <a:pPr marL="0" indent="0" defTabSz="951121">
                <a:buNone/>
              </a:pPr>
              <a:r>
                <a:rPr lang="en-US" sz="1200" dirty="0">
                  <a:solidFill>
                    <a:srgbClr val="FF33CC"/>
                  </a:solidFill>
                  <a:latin typeface="Segoe UI"/>
                </a:rPr>
                <a:t>10.2.0.0/16 -&gt; next hop VNet2 conn ID</a:t>
              </a:r>
            </a:p>
            <a:p>
              <a:pPr marL="0" indent="0" defTabSz="951121">
                <a:buNone/>
              </a:pPr>
              <a:r>
                <a:rPr lang="en-US" sz="1200" dirty="0">
                  <a:solidFill>
                    <a:srgbClr val="FF33CC"/>
                  </a:solidFill>
                  <a:latin typeface="Segoe UI"/>
                </a:rPr>
                <a:t>10.4.0.0/16 -&gt; next hop VNet4 conn ID</a:t>
              </a:r>
            </a:p>
          </p:txBody>
        </p:sp>
      </p:grpSp>
      <p:sp>
        <p:nvSpPr>
          <p:cNvPr id="98" name="TextBox 97">
            <a:extLst>
              <a:ext uri="{FF2B5EF4-FFF2-40B4-BE49-F238E27FC236}">
                <a16:creationId xmlns:a16="http://schemas.microsoft.com/office/drawing/2014/main" id="{20853239-0173-4382-AE7E-7EC77367BA4E}"/>
              </a:ext>
            </a:extLst>
          </p:cNvPr>
          <p:cNvSpPr txBox="1"/>
          <p:nvPr/>
        </p:nvSpPr>
        <p:spPr>
          <a:xfrm>
            <a:off x="480370" y="2409336"/>
            <a:ext cx="2592714" cy="492443"/>
          </a:xfrm>
          <a:prstGeom prst="rect">
            <a:avLst/>
          </a:prstGeom>
          <a:noFill/>
        </p:spPr>
        <p:txBody>
          <a:bodyPr wrap="square" lIns="0" tIns="0" rIns="0" bIns="0" rtlCol="0">
            <a:spAutoFit/>
          </a:bodyPr>
          <a:lstStyle/>
          <a:p>
            <a:pPr marL="342900" indent="-342900">
              <a:buFont typeface="+mj-lt"/>
              <a:buAutoNum type="arabicPeriod" startAt="3"/>
            </a:pPr>
            <a:r>
              <a:rPr lang="en-US" sz="1600" dirty="0"/>
              <a:t>Enter the NVA IP in the NVA Connection</a:t>
            </a:r>
          </a:p>
        </p:txBody>
      </p:sp>
      <p:grpSp>
        <p:nvGrpSpPr>
          <p:cNvPr id="99" name="Group 98">
            <a:extLst>
              <a:ext uri="{FF2B5EF4-FFF2-40B4-BE49-F238E27FC236}">
                <a16:creationId xmlns:a16="http://schemas.microsoft.com/office/drawing/2014/main" id="{1A0E039B-F4C4-4024-84C5-02C5BE55C88C}"/>
              </a:ext>
            </a:extLst>
          </p:cNvPr>
          <p:cNvGrpSpPr/>
          <p:nvPr/>
        </p:nvGrpSpPr>
        <p:grpSpPr>
          <a:xfrm>
            <a:off x="5867981" y="2996214"/>
            <a:ext cx="3716736" cy="612180"/>
            <a:chOff x="5867981" y="2996214"/>
            <a:chExt cx="3716736" cy="612180"/>
          </a:xfrm>
        </p:grpSpPr>
        <p:grpSp>
          <p:nvGrpSpPr>
            <p:cNvPr id="100" name="Group 99">
              <a:extLst>
                <a:ext uri="{FF2B5EF4-FFF2-40B4-BE49-F238E27FC236}">
                  <a16:creationId xmlns:a16="http://schemas.microsoft.com/office/drawing/2014/main" id="{F1279589-C6BA-416A-B526-3D287ECBAD8A}"/>
                </a:ext>
              </a:extLst>
            </p:cNvPr>
            <p:cNvGrpSpPr/>
            <p:nvPr/>
          </p:nvGrpSpPr>
          <p:grpSpPr>
            <a:xfrm>
              <a:off x="5867981" y="2996214"/>
              <a:ext cx="327159" cy="315008"/>
              <a:chOff x="5867981" y="2996214"/>
              <a:chExt cx="327159" cy="315008"/>
            </a:xfrm>
          </p:grpSpPr>
          <p:sp>
            <p:nvSpPr>
              <p:cNvPr id="104" name="Oval 103">
                <a:extLst>
                  <a:ext uri="{FF2B5EF4-FFF2-40B4-BE49-F238E27FC236}">
                    <a16:creationId xmlns:a16="http://schemas.microsoft.com/office/drawing/2014/main" id="{1F78CC51-DC11-492A-B3F4-B36C9259ECBD}"/>
                  </a:ext>
                </a:extLst>
              </p:cNvPr>
              <p:cNvSpPr/>
              <p:nvPr/>
            </p:nvSpPr>
            <p:spPr bwMode="auto">
              <a:xfrm>
                <a:off x="5867981" y="2996214"/>
                <a:ext cx="327159" cy="29047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105" name="TextBox 104">
                <a:extLst>
                  <a:ext uri="{FF2B5EF4-FFF2-40B4-BE49-F238E27FC236}">
                    <a16:creationId xmlns:a16="http://schemas.microsoft.com/office/drawing/2014/main" id="{B647D687-DF20-49DD-B7EB-0BE1F8824EF1}"/>
                  </a:ext>
                </a:extLst>
              </p:cNvPr>
              <p:cNvSpPr txBox="1"/>
              <p:nvPr/>
            </p:nvSpPr>
            <p:spPr>
              <a:xfrm>
                <a:off x="5958608" y="3003445"/>
                <a:ext cx="210367" cy="307777"/>
              </a:xfrm>
              <a:prstGeom prst="rect">
                <a:avLst/>
              </a:prstGeom>
              <a:noFill/>
            </p:spPr>
            <p:txBody>
              <a:bodyPr wrap="square" lIns="0" tIns="0" rIns="0" bIns="0" rtlCol="0">
                <a:spAutoFit/>
              </a:bodyPr>
              <a:lstStyle/>
              <a:p>
                <a:pPr algn="l"/>
                <a:r>
                  <a:rPr lang="en-US" sz="2000" dirty="0">
                    <a:solidFill>
                      <a:schemeClr val="bg1"/>
                    </a:solidFill>
                  </a:rPr>
                  <a:t>3</a:t>
                </a:r>
              </a:p>
            </p:txBody>
          </p:sp>
        </p:grpSp>
        <p:grpSp>
          <p:nvGrpSpPr>
            <p:cNvPr id="101" name="Group 100">
              <a:extLst>
                <a:ext uri="{FF2B5EF4-FFF2-40B4-BE49-F238E27FC236}">
                  <a16:creationId xmlns:a16="http://schemas.microsoft.com/office/drawing/2014/main" id="{F4156817-CEAB-40B8-80E2-D603864B4ED1}"/>
                </a:ext>
              </a:extLst>
            </p:cNvPr>
            <p:cNvGrpSpPr/>
            <p:nvPr/>
          </p:nvGrpSpPr>
          <p:grpSpPr>
            <a:xfrm>
              <a:off x="9257558" y="3293386"/>
              <a:ext cx="327159" cy="315008"/>
              <a:chOff x="5867981" y="2996214"/>
              <a:chExt cx="327159" cy="315008"/>
            </a:xfrm>
          </p:grpSpPr>
          <p:sp>
            <p:nvSpPr>
              <p:cNvPr id="102" name="Oval 101">
                <a:extLst>
                  <a:ext uri="{FF2B5EF4-FFF2-40B4-BE49-F238E27FC236}">
                    <a16:creationId xmlns:a16="http://schemas.microsoft.com/office/drawing/2014/main" id="{0BABF5E2-D7AA-4B6D-80CF-E9AE50AEF738}"/>
                  </a:ext>
                </a:extLst>
              </p:cNvPr>
              <p:cNvSpPr/>
              <p:nvPr/>
            </p:nvSpPr>
            <p:spPr bwMode="auto">
              <a:xfrm>
                <a:off x="5867981" y="2996214"/>
                <a:ext cx="327159" cy="29047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103" name="TextBox 102">
                <a:extLst>
                  <a:ext uri="{FF2B5EF4-FFF2-40B4-BE49-F238E27FC236}">
                    <a16:creationId xmlns:a16="http://schemas.microsoft.com/office/drawing/2014/main" id="{52462EE8-CA76-4260-925F-FFC16E01D097}"/>
                  </a:ext>
                </a:extLst>
              </p:cNvPr>
              <p:cNvSpPr txBox="1"/>
              <p:nvPr/>
            </p:nvSpPr>
            <p:spPr>
              <a:xfrm>
                <a:off x="5958608" y="3003445"/>
                <a:ext cx="210367" cy="307777"/>
              </a:xfrm>
              <a:prstGeom prst="rect">
                <a:avLst/>
              </a:prstGeom>
              <a:noFill/>
            </p:spPr>
            <p:txBody>
              <a:bodyPr wrap="square" lIns="0" tIns="0" rIns="0" bIns="0" rtlCol="0">
                <a:spAutoFit/>
              </a:bodyPr>
              <a:lstStyle/>
              <a:p>
                <a:pPr algn="l"/>
                <a:r>
                  <a:rPr lang="en-US" sz="2000" dirty="0">
                    <a:solidFill>
                      <a:schemeClr val="bg1"/>
                    </a:solidFill>
                  </a:rPr>
                  <a:t>3</a:t>
                </a:r>
              </a:p>
            </p:txBody>
          </p:sp>
        </p:grpSp>
      </p:grpSp>
      <p:grpSp>
        <p:nvGrpSpPr>
          <p:cNvPr id="106" name="Group 105">
            <a:extLst>
              <a:ext uri="{FF2B5EF4-FFF2-40B4-BE49-F238E27FC236}">
                <a16:creationId xmlns:a16="http://schemas.microsoft.com/office/drawing/2014/main" id="{654D1A40-6BE4-4B23-A433-9FCBF446E7EF}"/>
              </a:ext>
            </a:extLst>
          </p:cNvPr>
          <p:cNvGrpSpPr/>
          <p:nvPr/>
        </p:nvGrpSpPr>
        <p:grpSpPr>
          <a:xfrm>
            <a:off x="3746810" y="1025912"/>
            <a:ext cx="3077736" cy="3992137"/>
            <a:chOff x="3746810" y="1025912"/>
            <a:chExt cx="3077736" cy="3992137"/>
          </a:xfrm>
        </p:grpSpPr>
        <p:sp>
          <p:nvSpPr>
            <p:cNvPr id="107" name="Freeform: Shape 106">
              <a:extLst>
                <a:ext uri="{FF2B5EF4-FFF2-40B4-BE49-F238E27FC236}">
                  <a16:creationId xmlns:a16="http://schemas.microsoft.com/office/drawing/2014/main" id="{E8C082D0-06DE-4CF5-822E-B0C2F7C7CB6D}"/>
                </a:ext>
              </a:extLst>
            </p:cNvPr>
            <p:cNvSpPr/>
            <p:nvPr/>
          </p:nvSpPr>
          <p:spPr bwMode="auto">
            <a:xfrm>
              <a:off x="5754029" y="1025912"/>
              <a:ext cx="490654" cy="535298"/>
            </a:xfrm>
            <a:custGeom>
              <a:avLst/>
              <a:gdLst>
                <a:gd name="connsiteX0" fmla="*/ 0 w 490654"/>
                <a:gd name="connsiteY0" fmla="*/ 22303 h 535298"/>
                <a:gd name="connsiteX1" fmla="*/ 223025 w 490654"/>
                <a:gd name="connsiteY1" fmla="*/ 535259 h 535298"/>
                <a:gd name="connsiteX2" fmla="*/ 490654 w 490654"/>
                <a:gd name="connsiteY2" fmla="*/ 0 h 535298"/>
              </a:gdLst>
              <a:ahLst/>
              <a:cxnLst>
                <a:cxn ang="0">
                  <a:pos x="connsiteX0" y="connsiteY0"/>
                </a:cxn>
                <a:cxn ang="0">
                  <a:pos x="connsiteX1" y="connsiteY1"/>
                </a:cxn>
                <a:cxn ang="0">
                  <a:pos x="connsiteX2" y="connsiteY2"/>
                </a:cxn>
              </a:cxnLst>
              <a:rect l="l" t="t" r="r" b="b"/>
              <a:pathLst>
                <a:path w="490654" h="535298">
                  <a:moveTo>
                    <a:pt x="0" y="22303"/>
                  </a:moveTo>
                  <a:cubicBezTo>
                    <a:pt x="70624" y="280639"/>
                    <a:pt x="141249" y="538976"/>
                    <a:pt x="223025" y="535259"/>
                  </a:cubicBezTo>
                  <a:cubicBezTo>
                    <a:pt x="304801" y="531542"/>
                    <a:pt x="447908" y="91068"/>
                    <a:pt x="490654" y="0"/>
                  </a:cubicBezTo>
                </a:path>
              </a:pathLst>
            </a:custGeom>
            <a:noFill/>
            <a:ln>
              <a:solidFill>
                <a:srgbClr val="FFFF00"/>
              </a:solidFill>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08" name="Freeform: Shape 107">
              <a:extLst>
                <a:ext uri="{FF2B5EF4-FFF2-40B4-BE49-F238E27FC236}">
                  <a16:creationId xmlns:a16="http://schemas.microsoft.com/office/drawing/2014/main" id="{B5C03E88-EC19-45A2-8C68-55FFD6B7817C}"/>
                </a:ext>
              </a:extLst>
            </p:cNvPr>
            <p:cNvSpPr/>
            <p:nvPr/>
          </p:nvSpPr>
          <p:spPr bwMode="auto">
            <a:xfrm>
              <a:off x="5770513" y="1561171"/>
              <a:ext cx="1054033" cy="3456878"/>
            </a:xfrm>
            <a:custGeom>
              <a:avLst/>
              <a:gdLst>
                <a:gd name="connsiteX0" fmla="*/ 1054033 w 1054033"/>
                <a:gd name="connsiteY0" fmla="*/ 0 h 3456878"/>
                <a:gd name="connsiteX1" fmla="*/ 5819 w 1054033"/>
                <a:gd name="connsiteY1" fmla="*/ 1628078 h 3456878"/>
                <a:gd name="connsiteX2" fmla="*/ 708346 w 1054033"/>
                <a:gd name="connsiteY2" fmla="*/ 3456878 h 3456878"/>
              </a:gdLst>
              <a:ahLst/>
              <a:cxnLst>
                <a:cxn ang="0">
                  <a:pos x="connsiteX0" y="connsiteY0"/>
                </a:cxn>
                <a:cxn ang="0">
                  <a:pos x="connsiteX1" y="connsiteY1"/>
                </a:cxn>
                <a:cxn ang="0">
                  <a:pos x="connsiteX2" y="connsiteY2"/>
                </a:cxn>
              </a:cxnLst>
              <a:rect l="l" t="t" r="r" b="b"/>
              <a:pathLst>
                <a:path w="1054033" h="3456878">
                  <a:moveTo>
                    <a:pt x="1054033" y="0"/>
                  </a:moveTo>
                  <a:cubicBezTo>
                    <a:pt x="558733" y="525966"/>
                    <a:pt x="63433" y="1051932"/>
                    <a:pt x="5819" y="1628078"/>
                  </a:cubicBezTo>
                  <a:cubicBezTo>
                    <a:pt x="-51796" y="2204224"/>
                    <a:pt x="328275" y="2830551"/>
                    <a:pt x="708346" y="3456878"/>
                  </a:cubicBezTo>
                </a:path>
              </a:pathLst>
            </a:custGeom>
            <a:noFill/>
            <a:ln>
              <a:solidFill>
                <a:srgbClr val="FFFF00"/>
              </a:solidFill>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09" name="Freeform: Shape 108">
              <a:extLst>
                <a:ext uri="{FF2B5EF4-FFF2-40B4-BE49-F238E27FC236}">
                  <a16:creationId xmlns:a16="http://schemas.microsoft.com/office/drawing/2014/main" id="{D1249609-5D2F-42D7-9725-31ECBB41BD0E}"/>
                </a:ext>
              </a:extLst>
            </p:cNvPr>
            <p:cNvSpPr/>
            <p:nvPr/>
          </p:nvSpPr>
          <p:spPr bwMode="auto">
            <a:xfrm>
              <a:off x="3746810" y="1204332"/>
              <a:ext cx="2042048" cy="917314"/>
            </a:xfrm>
            <a:custGeom>
              <a:avLst/>
              <a:gdLst>
                <a:gd name="connsiteX0" fmla="*/ 1471961 w 2042048"/>
                <a:gd name="connsiteY0" fmla="*/ 234175 h 917314"/>
                <a:gd name="connsiteX1" fmla="*/ 1962614 w 2042048"/>
                <a:gd name="connsiteY1" fmla="*/ 914400 h 917314"/>
                <a:gd name="connsiteX2" fmla="*/ 0 w 2042048"/>
                <a:gd name="connsiteY2" fmla="*/ 0 h 917314"/>
              </a:gdLst>
              <a:ahLst/>
              <a:cxnLst>
                <a:cxn ang="0">
                  <a:pos x="connsiteX0" y="connsiteY0"/>
                </a:cxn>
                <a:cxn ang="0">
                  <a:pos x="connsiteX1" y="connsiteY1"/>
                </a:cxn>
                <a:cxn ang="0">
                  <a:pos x="connsiteX2" y="connsiteY2"/>
                </a:cxn>
              </a:cxnLst>
              <a:rect l="l" t="t" r="r" b="b"/>
              <a:pathLst>
                <a:path w="2042048" h="917314">
                  <a:moveTo>
                    <a:pt x="1471961" y="234175"/>
                  </a:moveTo>
                  <a:cubicBezTo>
                    <a:pt x="1839951" y="593802"/>
                    <a:pt x="2207941" y="953429"/>
                    <a:pt x="1962614" y="914400"/>
                  </a:cubicBezTo>
                  <a:cubicBezTo>
                    <a:pt x="1717287" y="875371"/>
                    <a:pt x="858643" y="437685"/>
                    <a:pt x="0" y="0"/>
                  </a:cubicBezTo>
                </a:path>
              </a:pathLst>
            </a:custGeom>
            <a:noFill/>
            <a:ln>
              <a:solidFill>
                <a:srgbClr val="FFFF00"/>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highlight>
                  <a:srgbClr val="FFFF00"/>
                </a:highlight>
              </a:endParaRPr>
            </a:p>
          </p:txBody>
        </p:sp>
      </p:grpSp>
      <p:sp>
        <p:nvSpPr>
          <p:cNvPr id="110" name="TextBox 109">
            <a:extLst>
              <a:ext uri="{FF2B5EF4-FFF2-40B4-BE49-F238E27FC236}">
                <a16:creationId xmlns:a16="http://schemas.microsoft.com/office/drawing/2014/main" id="{0957D6CB-4316-4565-B281-FD257DDDC74E}"/>
              </a:ext>
            </a:extLst>
          </p:cNvPr>
          <p:cNvSpPr txBox="1"/>
          <p:nvPr/>
        </p:nvSpPr>
        <p:spPr>
          <a:xfrm>
            <a:off x="3316766" y="1037725"/>
            <a:ext cx="1867774" cy="184666"/>
          </a:xfrm>
          <a:prstGeom prst="rect">
            <a:avLst/>
          </a:prstGeom>
          <a:noFill/>
        </p:spPr>
        <p:txBody>
          <a:bodyPr wrap="square" lIns="0" tIns="0" rIns="0" bIns="0" rtlCol="0">
            <a:spAutoFit/>
          </a:bodyPr>
          <a:lstStyle/>
          <a:p>
            <a:pPr defTabSz="932597"/>
            <a:r>
              <a:rPr lang="en-US" sz="1200" dirty="0">
                <a:solidFill>
                  <a:srgbClr val="FFFF00"/>
                </a:solidFill>
                <a:latin typeface="Segoe UI"/>
              </a:rPr>
              <a:t>Internet</a:t>
            </a:r>
          </a:p>
        </p:txBody>
      </p:sp>
      <p:sp>
        <p:nvSpPr>
          <p:cNvPr id="111" name="TextBox 110">
            <a:extLst>
              <a:ext uri="{FF2B5EF4-FFF2-40B4-BE49-F238E27FC236}">
                <a16:creationId xmlns:a16="http://schemas.microsoft.com/office/drawing/2014/main" id="{5CC1286C-FF62-4636-91CA-9E2864AF614B}"/>
              </a:ext>
            </a:extLst>
          </p:cNvPr>
          <p:cNvSpPr txBox="1"/>
          <p:nvPr/>
        </p:nvSpPr>
        <p:spPr>
          <a:xfrm>
            <a:off x="4795420" y="5856343"/>
            <a:ext cx="4901349" cy="923330"/>
          </a:xfrm>
          <a:prstGeom prst="rect">
            <a:avLst/>
          </a:prstGeom>
          <a:noFill/>
        </p:spPr>
        <p:txBody>
          <a:bodyPr wrap="square" lIns="0" tIns="0" rIns="0" bIns="0" rtlCol="0">
            <a:spAutoFit/>
          </a:bodyPr>
          <a:lstStyle/>
          <a:p>
            <a:r>
              <a:rPr lang="en-US" sz="1200" dirty="0"/>
              <a:t>Routing Configuration – VNETs , Branches</a:t>
            </a:r>
          </a:p>
          <a:p>
            <a:pPr marL="285750" indent="-285750">
              <a:buFontTx/>
              <a:buChar char="-"/>
            </a:pPr>
            <a:r>
              <a:rPr lang="en-US" sz="1200" dirty="0"/>
              <a:t>Association Default</a:t>
            </a:r>
          </a:p>
          <a:p>
            <a:pPr marL="285750" indent="-285750">
              <a:buFontTx/>
              <a:buChar char="-"/>
            </a:pPr>
            <a:r>
              <a:rPr lang="en-US" sz="1200" dirty="0"/>
              <a:t>Propagation Default</a:t>
            </a:r>
          </a:p>
          <a:p>
            <a:r>
              <a:rPr lang="en-US" sz="1200" dirty="0"/>
              <a:t> </a:t>
            </a:r>
          </a:p>
          <a:p>
            <a:pPr>
              <a:buFont typeface="Wingdings" panose="05000000000000000000" pitchFamily="2" charset="2"/>
              <a:buChar char="ü"/>
            </a:pPr>
            <a:endParaRPr lang="en-US" sz="1200" dirty="0"/>
          </a:p>
        </p:txBody>
      </p:sp>
    </p:spTree>
    <p:extLst>
      <p:ext uri="{BB962C8B-B14F-4D97-AF65-F5344CB8AC3E}">
        <p14:creationId xmlns:p14="http://schemas.microsoft.com/office/powerpoint/2010/main" val="567314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11"/>
                                        </p:tgtEl>
                                        <p:attrNameLst>
                                          <p:attrName>style.visibility</p:attrName>
                                        </p:attrNameLst>
                                      </p:cBhvr>
                                      <p:to>
                                        <p:strVal val="visible"/>
                                      </p:to>
                                    </p:set>
                                    <p:anim calcmode="lin" valueType="num">
                                      <p:cBhvr additive="base">
                                        <p:cTn id="67" dur="500" fill="hold"/>
                                        <p:tgtEl>
                                          <p:spTgt spid="111"/>
                                        </p:tgtEl>
                                        <p:attrNameLst>
                                          <p:attrName>ppt_x</p:attrName>
                                        </p:attrNameLst>
                                      </p:cBhvr>
                                      <p:tavLst>
                                        <p:tav tm="0">
                                          <p:val>
                                            <p:strVal val="#ppt_x"/>
                                          </p:val>
                                        </p:tav>
                                        <p:tav tm="100000">
                                          <p:val>
                                            <p:strVal val="#ppt_x"/>
                                          </p:val>
                                        </p:tav>
                                      </p:tavLst>
                                    </p:anim>
                                    <p:anim calcmode="lin" valueType="num">
                                      <p:cBhvr additive="base">
                                        <p:cTn id="6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7"/>
                                        </p:tgtEl>
                                        <p:attrNameLst>
                                          <p:attrName>style.visibility</p:attrName>
                                        </p:attrNameLst>
                                      </p:cBhvr>
                                      <p:to>
                                        <p:strVal val="visible"/>
                                      </p:to>
                                    </p:set>
                                    <p:anim calcmode="lin" valueType="num">
                                      <p:cBhvr additive="base">
                                        <p:cTn id="73" dur="500" fill="hold"/>
                                        <p:tgtEl>
                                          <p:spTgt spid="67"/>
                                        </p:tgtEl>
                                        <p:attrNameLst>
                                          <p:attrName>ppt_x</p:attrName>
                                        </p:attrNameLst>
                                      </p:cBhvr>
                                      <p:tavLst>
                                        <p:tav tm="0">
                                          <p:val>
                                            <p:strVal val="#ppt_x"/>
                                          </p:val>
                                        </p:tav>
                                        <p:tav tm="100000">
                                          <p:val>
                                            <p:strVal val="#ppt_x"/>
                                          </p:val>
                                        </p:tav>
                                      </p:tavLst>
                                    </p:anim>
                                    <p:anim calcmode="lin" valueType="num">
                                      <p:cBhvr additive="base">
                                        <p:cTn id="74" dur="500" fill="hold"/>
                                        <p:tgtEl>
                                          <p:spTgt spid="6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74"/>
                                        </p:tgtEl>
                                        <p:attrNameLst>
                                          <p:attrName>style.visibility</p:attrName>
                                        </p:attrNameLst>
                                      </p:cBhvr>
                                      <p:to>
                                        <p:strVal val="visible"/>
                                      </p:to>
                                    </p:set>
                                    <p:anim calcmode="lin" valueType="num">
                                      <p:cBhvr additive="base">
                                        <p:cTn id="77" dur="500" fill="hold"/>
                                        <p:tgtEl>
                                          <p:spTgt spid="74"/>
                                        </p:tgtEl>
                                        <p:attrNameLst>
                                          <p:attrName>ppt_x</p:attrName>
                                        </p:attrNameLst>
                                      </p:cBhvr>
                                      <p:tavLst>
                                        <p:tav tm="0">
                                          <p:val>
                                            <p:strVal val="#ppt_x"/>
                                          </p:val>
                                        </p:tav>
                                        <p:tav tm="100000">
                                          <p:val>
                                            <p:strVal val="#ppt_x"/>
                                          </p:val>
                                        </p:tav>
                                      </p:tavLst>
                                    </p:anim>
                                    <p:anim calcmode="lin" valueType="num">
                                      <p:cBhvr additive="base">
                                        <p:cTn id="7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84"/>
                                        </p:tgtEl>
                                        <p:attrNameLst>
                                          <p:attrName>style.visibility</p:attrName>
                                        </p:attrNameLst>
                                      </p:cBhvr>
                                      <p:to>
                                        <p:strVal val="visible"/>
                                      </p:to>
                                    </p:set>
                                    <p:anim calcmode="lin" valueType="num">
                                      <p:cBhvr additive="base">
                                        <p:cTn id="83" dur="500" fill="hold"/>
                                        <p:tgtEl>
                                          <p:spTgt spid="84"/>
                                        </p:tgtEl>
                                        <p:attrNameLst>
                                          <p:attrName>ppt_x</p:attrName>
                                        </p:attrNameLst>
                                      </p:cBhvr>
                                      <p:tavLst>
                                        <p:tav tm="0">
                                          <p:val>
                                            <p:strVal val="#ppt_x"/>
                                          </p:val>
                                        </p:tav>
                                        <p:tav tm="100000">
                                          <p:val>
                                            <p:strVal val="#ppt_x"/>
                                          </p:val>
                                        </p:tav>
                                      </p:tavLst>
                                    </p:anim>
                                    <p:anim calcmode="lin" valueType="num">
                                      <p:cBhvr additive="base">
                                        <p:cTn id="84" dur="500" fill="hold"/>
                                        <p:tgtEl>
                                          <p:spTgt spid="8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85"/>
                                        </p:tgtEl>
                                        <p:attrNameLst>
                                          <p:attrName>style.visibility</p:attrName>
                                        </p:attrNameLst>
                                      </p:cBhvr>
                                      <p:to>
                                        <p:strVal val="visible"/>
                                      </p:to>
                                    </p:set>
                                    <p:anim calcmode="lin" valueType="num">
                                      <p:cBhvr additive="base">
                                        <p:cTn id="87" dur="500" fill="hold"/>
                                        <p:tgtEl>
                                          <p:spTgt spid="85"/>
                                        </p:tgtEl>
                                        <p:attrNameLst>
                                          <p:attrName>ppt_x</p:attrName>
                                        </p:attrNameLst>
                                      </p:cBhvr>
                                      <p:tavLst>
                                        <p:tav tm="0">
                                          <p:val>
                                            <p:strVal val="#ppt_x"/>
                                          </p:val>
                                        </p:tav>
                                        <p:tav tm="100000">
                                          <p:val>
                                            <p:strVal val="#ppt_x"/>
                                          </p:val>
                                        </p:tav>
                                      </p:tavLst>
                                    </p:anim>
                                    <p:anim calcmode="lin" valueType="num">
                                      <p:cBhvr additive="base">
                                        <p:cTn id="8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500" fill="hold"/>
                                        <p:tgtEl>
                                          <p:spTgt spid="23"/>
                                        </p:tgtEl>
                                        <p:attrNameLst>
                                          <p:attrName>ppt_x</p:attrName>
                                        </p:attrNameLst>
                                      </p:cBhvr>
                                      <p:tavLst>
                                        <p:tav tm="0">
                                          <p:val>
                                            <p:strVal val="#ppt_x"/>
                                          </p:val>
                                        </p:tav>
                                        <p:tav tm="100000">
                                          <p:val>
                                            <p:strVal val="#ppt_x"/>
                                          </p:val>
                                        </p:tav>
                                      </p:tavLst>
                                    </p:anim>
                                    <p:anim calcmode="lin" valueType="num">
                                      <p:cBhvr additive="base">
                                        <p:cTn id="94" dur="500" fill="hold"/>
                                        <p:tgtEl>
                                          <p:spTgt spid="23"/>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additive="base">
                                        <p:cTn id="97" dur="500" fill="hold"/>
                                        <p:tgtEl>
                                          <p:spTgt spid="24"/>
                                        </p:tgtEl>
                                        <p:attrNameLst>
                                          <p:attrName>ppt_x</p:attrName>
                                        </p:attrNameLst>
                                      </p:cBhvr>
                                      <p:tavLst>
                                        <p:tav tm="0">
                                          <p:val>
                                            <p:strVal val="#ppt_x"/>
                                          </p:val>
                                        </p:tav>
                                        <p:tav tm="100000">
                                          <p:val>
                                            <p:strVal val="#ppt_x"/>
                                          </p:val>
                                        </p:tav>
                                      </p:tavLst>
                                    </p:anim>
                                    <p:anim calcmode="lin" valueType="num">
                                      <p:cBhvr additive="base">
                                        <p:cTn id="98" dur="500" fill="hold"/>
                                        <p:tgtEl>
                                          <p:spTgt spid="24"/>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81"/>
                                        </p:tgtEl>
                                        <p:attrNameLst>
                                          <p:attrName>style.visibility</p:attrName>
                                        </p:attrNameLst>
                                      </p:cBhvr>
                                      <p:to>
                                        <p:strVal val="visible"/>
                                      </p:to>
                                    </p:set>
                                    <p:anim calcmode="lin" valueType="num">
                                      <p:cBhvr additive="base">
                                        <p:cTn id="101" dur="500" fill="hold"/>
                                        <p:tgtEl>
                                          <p:spTgt spid="81"/>
                                        </p:tgtEl>
                                        <p:attrNameLst>
                                          <p:attrName>ppt_x</p:attrName>
                                        </p:attrNameLst>
                                      </p:cBhvr>
                                      <p:tavLst>
                                        <p:tav tm="0">
                                          <p:val>
                                            <p:strVal val="#ppt_x"/>
                                          </p:val>
                                        </p:tav>
                                        <p:tav tm="100000">
                                          <p:val>
                                            <p:strVal val="#ppt_x"/>
                                          </p:val>
                                        </p:tav>
                                      </p:tavLst>
                                    </p:anim>
                                    <p:anim calcmode="lin" valueType="num">
                                      <p:cBhvr additive="base">
                                        <p:cTn id="102"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ppt_x"/>
                                          </p:val>
                                        </p:tav>
                                        <p:tav tm="100000">
                                          <p:val>
                                            <p:strVal val="#ppt_x"/>
                                          </p:val>
                                        </p:tav>
                                      </p:tavLst>
                                    </p:anim>
                                    <p:anim calcmode="lin" valueType="num">
                                      <p:cBhvr additive="base">
                                        <p:cTn id="108"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87"/>
                                        </p:tgtEl>
                                        <p:attrNameLst>
                                          <p:attrName>style.visibility</p:attrName>
                                        </p:attrNameLst>
                                      </p:cBhvr>
                                      <p:to>
                                        <p:strVal val="visible"/>
                                      </p:to>
                                    </p:set>
                                    <p:anim calcmode="lin" valueType="num">
                                      <p:cBhvr additive="base">
                                        <p:cTn id="113" dur="500" fill="hold"/>
                                        <p:tgtEl>
                                          <p:spTgt spid="87"/>
                                        </p:tgtEl>
                                        <p:attrNameLst>
                                          <p:attrName>ppt_x</p:attrName>
                                        </p:attrNameLst>
                                      </p:cBhvr>
                                      <p:tavLst>
                                        <p:tav tm="0">
                                          <p:val>
                                            <p:strVal val="#ppt_x"/>
                                          </p:val>
                                        </p:tav>
                                        <p:tav tm="100000">
                                          <p:val>
                                            <p:strVal val="#ppt_x"/>
                                          </p:val>
                                        </p:tav>
                                      </p:tavLst>
                                    </p:anim>
                                    <p:anim calcmode="lin" valueType="num">
                                      <p:cBhvr additive="base">
                                        <p:cTn id="114"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98"/>
                                        </p:tgtEl>
                                        <p:attrNameLst>
                                          <p:attrName>style.visibility</p:attrName>
                                        </p:attrNameLst>
                                      </p:cBhvr>
                                      <p:to>
                                        <p:strVal val="visible"/>
                                      </p:to>
                                    </p:set>
                                    <p:anim calcmode="lin" valueType="num">
                                      <p:cBhvr additive="base">
                                        <p:cTn id="119" dur="500" fill="hold"/>
                                        <p:tgtEl>
                                          <p:spTgt spid="98"/>
                                        </p:tgtEl>
                                        <p:attrNameLst>
                                          <p:attrName>ppt_x</p:attrName>
                                        </p:attrNameLst>
                                      </p:cBhvr>
                                      <p:tavLst>
                                        <p:tav tm="0">
                                          <p:val>
                                            <p:strVal val="#ppt_x"/>
                                          </p:val>
                                        </p:tav>
                                        <p:tav tm="100000">
                                          <p:val>
                                            <p:strVal val="#ppt_x"/>
                                          </p:val>
                                        </p:tav>
                                      </p:tavLst>
                                    </p:anim>
                                    <p:anim calcmode="lin" valueType="num">
                                      <p:cBhvr additive="base">
                                        <p:cTn id="120" dur="500" fill="hold"/>
                                        <p:tgtEl>
                                          <p:spTgt spid="98"/>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99"/>
                                        </p:tgtEl>
                                        <p:attrNameLst>
                                          <p:attrName>style.visibility</p:attrName>
                                        </p:attrNameLst>
                                      </p:cBhvr>
                                      <p:to>
                                        <p:strVal val="visible"/>
                                      </p:to>
                                    </p:set>
                                    <p:anim calcmode="lin" valueType="num">
                                      <p:cBhvr additive="base">
                                        <p:cTn id="123" dur="500" fill="hold"/>
                                        <p:tgtEl>
                                          <p:spTgt spid="99"/>
                                        </p:tgtEl>
                                        <p:attrNameLst>
                                          <p:attrName>ppt_x</p:attrName>
                                        </p:attrNameLst>
                                      </p:cBhvr>
                                      <p:tavLst>
                                        <p:tav tm="0">
                                          <p:val>
                                            <p:strVal val="#ppt_x"/>
                                          </p:val>
                                        </p:tav>
                                        <p:tav tm="100000">
                                          <p:val>
                                            <p:strVal val="#ppt_x"/>
                                          </p:val>
                                        </p:tav>
                                      </p:tavLst>
                                    </p:anim>
                                    <p:anim calcmode="lin" valueType="num">
                                      <p:cBhvr additive="base">
                                        <p:cTn id="12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106"/>
                                        </p:tgtEl>
                                        <p:attrNameLst>
                                          <p:attrName>style.visibility</p:attrName>
                                        </p:attrNameLst>
                                      </p:cBhvr>
                                      <p:to>
                                        <p:strVal val="visible"/>
                                      </p:to>
                                    </p:set>
                                    <p:anim calcmode="lin" valueType="num">
                                      <p:cBhvr additive="base">
                                        <p:cTn id="129" dur="500" fill="hold"/>
                                        <p:tgtEl>
                                          <p:spTgt spid="106"/>
                                        </p:tgtEl>
                                        <p:attrNameLst>
                                          <p:attrName>ppt_x</p:attrName>
                                        </p:attrNameLst>
                                      </p:cBhvr>
                                      <p:tavLst>
                                        <p:tav tm="0">
                                          <p:val>
                                            <p:strVal val="#ppt_x"/>
                                          </p:val>
                                        </p:tav>
                                        <p:tav tm="100000">
                                          <p:val>
                                            <p:strVal val="#ppt_x"/>
                                          </p:val>
                                        </p:tav>
                                      </p:tavLst>
                                    </p:anim>
                                    <p:anim calcmode="lin" valueType="num">
                                      <p:cBhvr additive="base">
                                        <p:cTn id="130" dur="500" fill="hold"/>
                                        <p:tgtEl>
                                          <p:spTgt spid="106"/>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110"/>
                                        </p:tgtEl>
                                        <p:attrNameLst>
                                          <p:attrName>style.visibility</p:attrName>
                                        </p:attrNameLst>
                                      </p:cBhvr>
                                      <p:to>
                                        <p:strVal val="visible"/>
                                      </p:to>
                                    </p:set>
                                    <p:anim calcmode="lin" valueType="num">
                                      <p:cBhvr additive="base">
                                        <p:cTn id="133" dur="500" fill="hold"/>
                                        <p:tgtEl>
                                          <p:spTgt spid="110"/>
                                        </p:tgtEl>
                                        <p:attrNameLst>
                                          <p:attrName>ppt_x</p:attrName>
                                        </p:attrNameLst>
                                      </p:cBhvr>
                                      <p:tavLst>
                                        <p:tav tm="0">
                                          <p:val>
                                            <p:strVal val="#ppt_x"/>
                                          </p:val>
                                        </p:tav>
                                        <p:tav tm="100000">
                                          <p:val>
                                            <p:strVal val="#ppt_x"/>
                                          </p:val>
                                        </p:tav>
                                      </p:tavLst>
                                    </p:anim>
                                    <p:anim calcmode="lin" valueType="num">
                                      <p:cBhvr additive="base">
                                        <p:cTn id="134"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4" grpId="0"/>
      <p:bldP spid="85" grpId="0"/>
      <p:bldP spid="86" grpId="0"/>
      <p:bldP spid="98" grpId="0"/>
      <p:bldP spid="110" grpId="0"/>
      <p:bldP spid="1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Virtual WAN Portal</a:t>
            </a:r>
          </a:p>
        </p:txBody>
      </p:sp>
      <p:pic>
        <p:nvPicPr>
          <p:cNvPr id="4" name="Picture 2" descr="Routing page">
            <a:extLst>
              <a:ext uri="{FF2B5EF4-FFF2-40B4-BE49-F238E27FC236}">
                <a16:creationId xmlns:a16="http://schemas.microsoft.com/office/drawing/2014/main" id="{301F4E6B-D97E-418E-BC90-9A5BA87E4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6" y="1739934"/>
            <a:ext cx="12350301" cy="21251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E62141-5447-4971-803B-794C18C18DE0}"/>
              </a:ext>
            </a:extLst>
          </p:cNvPr>
          <p:cNvSpPr txBox="1"/>
          <p:nvPr/>
        </p:nvSpPr>
        <p:spPr>
          <a:xfrm>
            <a:off x="1570803" y="5129905"/>
            <a:ext cx="3044283" cy="307777"/>
          </a:xfrm>
          <a:prstGeom prst="rect">
            <a:avLst/>
          </a:prstGeom>
          <a:noFill/>
        </p:spPr>
        <p:txBody>
          <a:bodyPr wrap="square" lIns="0" tIns="0" rIns="0" bIns="0" rtlCol="0">
            <a:spAutoFit/>
          </a:bodyPr>
          <a:lstStyle/>
          <a:p>
            <a:pPr algn="l"/>
            <a:r>
              <a:rPr lang="en-US" sz="2000" dirty="0">
                <a:solidFill>
                  <a:srgbClr val="FF33CC"/>
                </a:solidFill>
              </a:rPr>
              <a:t>Create route table</a:t>
            </a:r>
          </a:p>
        </p:txBody>
      </p:sp>
      <p:cxnSp>
        <p:nvCxnSpPr>
          <p:cNvPr id="6" name="Straight Arrow Connector 5">
            <a:extLst>
              <a:ext uri="{FF2B5EF4-FFF2-40B4-BE49-F238E27FC236}">
                <a16:creationId xmlns:a16="http://schemas.microsoft.com/office/drawing/2014/main" id="{CA536CC3-52D3-4F7F-927F-19AA09ECBE43}"/>
              </a:ext>
            </a:extLst>
          </p:cNvPr>
          <p:cNvCxnSpPr/>
          <p:nvPr/>
        </p:nvCxnSpPr>
        <p:spPr>
          <a:xfrm flipV="1">
            <a:off x="2641320" y="2598578"/>
            <a:ext cx="0" cy="2364059"/>
          </a:xfrm>
          <a:prstGeom prst="straightConnector1">
            <a:avLst/>
          </a:prstGeom>
          <a:ln>
            <a:solidFill>
              <a:srgbClr val="FF00FF"/>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33061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Virtual WAN Portal</a:t>
            </a:r>
            <a:endParaRPr lang="en-US" dirty="0"/>
          </a:p>
        </p:txBody>
      </p:sp>
      <p:sp>
        <p:nvSpPr>
          <p:cNvPr id="2" name="TextBox 1">
            <a:extLst>
              <a:ext uri="{FF2B5EF4-FFF2-40B4-BE49-F238E27FC236}">
                <a16:creationId xmlns:a16="http://schemas.microsoft.com/office/drawing/2014/main" id="{EAA100F7-FEC4-4B42-9A1A-83F3E840B1E4}"/>
              </a:ext>
            </a:extLst>
          </p:cNvPr>
          <p:cNvSpPr txBox="1"/>
          <p:nvPr/>
        </p:nvSpPr>
        <p:spPr>
          <a:xfrm>
            <a:off x="465138" y="2881709"/>
            <a:ext cx="4270918" cy="1231106"/>
          </a:xfrm>
          <a:prstGeom prst="rect">
            <a:avLst/>
          </a:prstGeom>
          <a:noFill/>
        </p:spPr>
        <p:txBody>
          <a:bodyPr wrap="square" lIns="0" tIns="0" rIns="0" bIns="0" rtlCol="0">
            <a:spAutoFit/>
          </a:bodyPr>
          <a:lstStyle/>
          <a:p>
            <a:pPr algn="l"/>
            <a:r>
              <a:rPr lang="en-US" sz="2000" dirty="0">
                <a:solidFill>
                  <a:srgbClr val="FF33CC"/>
                </a:solidFill>
              </a:rPr>
              <a:t>Basics : Set up static route in this route table with next hop </a:t>
            </a:r>
          </a:p>
          <a:p>
            <a:pPr marL="342900" indent="-342900" algn="l">
              <a:buFontTx/>
              <a:buChar char="-"/>
            </a:pPr>
            <a:r>
              <a:rPr lang="en-US" sz="2000" dirty="0">
                <a:solidFill>
                  <a:srgbClr val="FF33CC"/>
                </a:solidFill>
              </a:rPr>
              <a:t>Azure Firewall</a:t>
            </a:r>
          </a:p>
          <a:p>
            <a:pPr marL="342900" indent="-342900" algn="l">
              <a:buFontTx/>
              <a:buChar char="-"/>
            </a:pPr>
            <a:r>
              <a:rPr lang="en-US" sz="2000" dirty="0">
                <a:solidFill>
                  <a:srgbClr val="FF33CC"/>
                </a:solidFill>
              </a:rPr>
              <a:t>VNET connection ID</a:t>
            </a:r>
          </a:p>
        </p:txBody>
      </p:sp>
      <p:pic>
        <p:nvPicPr>
          <p:cNvPr id="3" name="Picture 2" descr="Basics tab">
            <a:extLst>
              <a:ext uri="{FF2B5EF4-FFF2-40B4-BE49-F238E27FC236}">
                <a16:creationId xmlns:a16="http://schemas.microsoft.com/office/drawing/2014/main" id="{E7D0CB86-8006-4642-B34B-8492CA78D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8237" y="668686"/>
            <a:ext cx="5448300" cy="5924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457B2D7-7373-464D-BFD7-FC14A42F60E2}"/>
              </a:ext>
            </a:extLst>
          </p:cNvPr>
          <p:cNvSpPr/>
          <p:nvPr/>
        </p:nvSpPr>
        <p:spPr bwMode="auto">
          <a:xfrm>
            <a:off x="6218237" y="1333825"/>
            <a:ext cx="602167" cy="411162"/>
          </a:xfrm>
          <a:prstGeom prst="rect">
            <a:avLst/>
          </a:prstGeom>
          <a:noFill/>
          <a:ln w="28575">
            <a:solidFill>
              <a:srgbClr val="FF33C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234326764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Virtual WAN Portal</a:t>
            </a:r>
            <a:endParaRPr lang="en-US" dirty="0"/>
          </a:p>
        </p:txBody>
      </p:sp>
      <p:sp>
        <p:nvSpPr>
          <p:cNvPr id="4" name="TextBox 3">
            <a:extLst>
              <a:ext uri="{FF2B5EF4-FFF2-40B4-BE49-F238E27FC236}">
                <a16:creationId xmlns:a16="http://schemas.microsoft.com/office/drawing/2014/main" id="{6B28C1F0-9037-4895-82F9-D45A9BB0603A}"/>
              </a:ext>
            </a:extLst>
          </p:cNvPr>
          <p:cNvSpPr txBox="1"/>
          <p:nvPr/>
        </p:nvSpPr>
        <p:spPr>
          <a:xfrm>
            <a:off x="465138" y="3189485"/>
            <a:ext cx="4003287" cy="615553"/>
          </a:xfrm>
          <a:prstGeom prst="rect">
            <a:avLst/>
          </a:prstGeom>
          <a:noFill/>
        </p:spPr>
        <p:txBody>
          <a:bodyPr wrap="square" lIns="0" tIns="0" rIns="0" bIns="0" rtlCol="0">
            <a:spAutoFit/>
          </a:bodyPr>
          <a:lstStyle/>
          <a:p>
            <a:pPr algn="l"/>
            <a:r>
              <a:rPr lang="en-US" sz="2000" dirty="0">
                <a:solidFill>
                  <a:srgbClr val="FF33CC"/>
                </a:solidFill>
              </a:rPr>
              <a:t>Label : Set up label to propagate routes across multiple route tables </a:t>
            </a:r>
          </a:p>
        </p:txBody>
      </p:sp>
      <p:grpSp>
        <p:nvGrpSpPr>
          <p:cNvPr id="5" name="Group 4">
            <a:extLst>
              <a:ext uri="{FF2B5EF4-FFF2-40B4-BE49-F238E27FC236}">
                <a16:creationId xmlns:a16="http://schemas.microsoft.com/office/drawing/2014/main" id="{AC1CBE48-E359-4320-9B90-E56875E6C25A}"/>
              </a:ext>
            </a:extLst>
          </p:cNvPr>
          <p:cNvGrpSpPr/>
          <p:nvPr/>
        </p:nvGrpSpPr>
        <p:grpSpPr>
          <a:xfrm>
            <a:off x="4787900" y="2201861"/>
            <a:ext cx="7210425" cy="2590800"/>
            <a:chOff x="5036479" y="899790"/>
            <a:chExt cx="7210425" cy="2590800"/>
          </a:xfrm>
        </p:grpSpPr>
        <p:pic>
          <p:nvPicPr>
            <p:cNvPr id="6" name="Picture 2" descr="Configure label names">
              <a:extLst>
                <a:ext uri="{FF2B5EF4-FFF2-40B4-BE49-F238E27FC236}">
                  <a16:creationId xmlns:a16="http://schemas.microsoft.com/office/drawing/2014/main" id="{AA78C633-401E-4945-AE4D-C1EF2F44F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479" y="899790"/>
              <a:ext cx="7210425" cy="2590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39DD68F-6561-4D4E-98B8-FF4041765D2C}"/>
                </a:ext>
              </a:extLst>
            </p:cNvPr>
            <p:cNvSpPr/>
            <p:nvPr/>
          </p:nvSpPr>
          <p:spPr bwMode="auto">
            <a:xfrm>
              <a:off x="5698274" y="1763784"/>
              <a:ext cx="613316" cy="565027"/>
            </a:xfrm>
            <a:prstGeom prst="rect">
              <a:avLst/>
            </a:prstGeom>
            <a:noFill/>
            <a:ln w="28575">
              <a:solidFill>
                <a:srgbClr val="FF33C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grpSp>
    </p:spTree>
    <p:extLst>
      <p:ext uri="{BB962C8B-B14F-4D97-AF65-F5344CB8AC3E}">
        <p14:creationId xmlns:p14="http://schemas.microsoft.com/office/powerpoint/2010/main" val="25606480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Virtual WAN Portal</a:t>
            </a:r>
            <a:endParaRPr lang="en-US" dirty="0"/>
          </a:p>
        </p:txBody>
      </p:sp>
      <p:sp>
        <p:nvSpPr>
          <p:cNvPr id="2" name="TextBox 1">
            <a:extLst>
              <a:ext uri="{FF2B5EF4-FFF2-40B4-BE49-F238E27FC236}">
                <a16:creationId xmlns:a16="http://schemas.microsoft.com/office/drawing/2014/main" id="{8602DCEA-293D-451E-9FCD-055399EB2814}"/>
              </a:ext>
            </a:extLst>
          </p:cNvPr>
          <p:cNvSpPr txBox="1"/>
          <p:nvPr/>
        </p:nvSpPr>
        <p:spPr>
          <a:xfrm>
            <a:off x="465138" y="2573931"/>
            <a:ext cx="4003287" cy="1846659"/>
          </a:xfrm>
          <a:prstGeom prst="rect">
            <a:avLst/>
          </a:prstGeom>
          <a:noFill/>
        </p:spPr>
        <p:txBody>
          <a:bodyPr wrap="square" lIns="0" tIns="0" rIns="0" bIns="0" rtlCol="0">
            <a:spAutoFit/>
          </a:bodyPr>
          <a:lstStyle/>
          <a:p>
            <a:pPr algn="l"/>
            <a:r>
              <a:rPr lang="en-US" sz="2000" dirty="0">
                <a:solidFill>
                  <a:srgbClr val="FF33CC"/>
                </a:solidFill>
              </a:rPr>
              <a:t>Associations : Select connections =&gt;these connections will learn routes from this route table</a:t>
            </a:r>
          </a:p>
          <a:p>
            <a:pPr algn="l"/>
            <a:endParaRPr lang="en-US" sz="2000" dirty="0">
              <a:solidFill>
                <a:srgbClr val="FF33CC"/>
              </a:solidFill>
            </a:endParaRPr>
          </a:p>
          <a:p>
            <a:pPr algn="l"/>
            <a:r>
              <a:rPr lang="en-US" sz="2000" dirty="0">
                <a:solidFill>
                  <a:srgbClr val="FF33CC"/>
                </a:solidFill>
              </a:rPr>
              <a:t>All connections associate always to a single route table </a:t>
            </a:r>
          </a:p>
        </p:txBody>
      </p:sp>
      <p:pic>
        <p:nvPicPr>
          <p:cNvPr id="3" name="Picture 2" descr="Association connections to the route table">
            <a:extLst>
              <a:ext uri="{FF2B5EF4-FFF2-40B4-BE49-F238E27FC236}">
                <a16:creationId xmlns:a16="http://schemas.microsoft.com/office/drawing/2014/main" id="{94109F27-20B7-433B-A80B-B2996940B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858" y="-1"/>
            <a:ext cx="8567738" cy="6994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3EAFB87-4BBA-40BB-80D2-BDD6E360347C}"/>
              </a:ext>
            </a:extLst>
          </p:cNvPr>
          <p:cNvSpPr/>
          <p:nvPr/>
        </p:nvSpPr>
        <p:spPr bwMode="auto">
          <a:xfrm>
            <a:off x="6122020" y="902679"/>
            <a:ext cx="880945" cy="411162"/>
          </a:xfrm>
          <a:prstGeom prst="rect">
            <a:avLst/>
          </a:prstGeom>
          <a:noFill/>
          <a:ln w="28575">
            <a:solidFill>
              <a:srgbClr val="FF33C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210709628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Virtual WAN Portal</a:t>
            </a:r>
            <a:endParaRPr lang="en-US" dirty="0"/>
          </a:p>
        </p:txBody>
      </p:sp>
      <p:sp>
        <p:nvSpPr>
          <p:cNvPr id="2" name="TextBox 1">
            <a:extLst>
              <a:ext uri="{FF2B5EF4-FFF2-40B4-BE49-F238E27FC236}">
                <a16:creationId xmlns:a16="http://schemas.microsoft.com/office/drawing/2014/main" id="{9D3A0AB6-680B-4B15-AA3D-620603CFE318}"/>
              </a:ext>
            </a:extLst>
          </p:cNvPr>
          <p:cNvSpPr txBox="1"/>
          <p:nvPr/>
        </p:nvSpPr>
        <p:spPr>
          <a:xfrm>
            <a:off x="465138" y="2112267"/>
            <a:ext cx="4003287" cy="2769989"/>
          </a:xfrm>
          <a:prstGeom prst="rect">
            <a:avLst/>
          </a:prstGeom>
          <a:noFill/>
        </p:spPr>
        <p:txBody>
          <a:bodyPr wrap="square" lIns="0" tIns="0" rIns="0" bIns="0" rtlCol="0">
            <a:spAutoFit/>
          </a:bodyPr>
          <a:lstStyle/>
          <a:p>
            <a:pPr algn="l"/>
            <a:r>
              <a:rPr lang="en-US" sz="2000" dirty="0">
                <a:solidFill>
                  <a:srgbClr val="FF33CC"/>
                </a:solidFill>
              </a:rPr>
              <a:t>Propagations : Select connections to propagate routes to this route table</a:t>
            </a:r>
          </a:p>
          <a:p>
            <a:pPr algn="l"/>
            <a:endParaRPr lang="en-US" sz="2000" dirty="0">
              <a:solidFill>
                <a:srgbClr val="FF33CC"/>
              </a:solidFill>
            </a:endParaRPr>
          </a:p>
          <a:p>
            <a:pPr algn="l"/>
            <a:r>
              <a:rPr lang="en-US" sz="2000" dirty="0">
                <a:solidFill>
                  <a:srgbClr val="FF33CC"/>
                </a:solidFill>
              </a:rPr>
              <a:t>Connections can propagate to multiple route tables</a:t>
            </a:r>
          </a:p>
          <a:p>
            <a:pPr algn="l"/>
            <a:endParaRPr lang="en-US" sz="2000" dirty="0">
              <a:solidFill>
                <a:srgbClr val="FF33CC"/>
              </a:solidFill>
            </a:endParaRPr>
          </a:p>
          <a:p>
            <a:pPr algn="l"/>
            <a:r>
              <a:rPr lang="en-US" sz="2000" dirty="0">
                <a:solidFill>
                  <a:srgbClr val="FF33CC"/>
                </a:solidFill>
              </a:rPr>
              <a:t>Branch connections propagate to the ‘same set’ of route tables</a:t>
            </a:r>
          </a:p>
        </p:txBody>
      </p:sp>
      <p:pic>
        <p:nvPicPr>
          <p:cNvPr id="3" name="Picture 2" descr="Propagate routes">
            <a:extLst>
              <a:ext uri="{FF2B5EF4-FFF2-40B4-BE49-F238E27FC236}">
                <a16:creationId xmlns:a16="http://schemas.microsoft.com/office/drawing/2014/main" id="{19BDCE04-D780-4EB6-90A5-ECE504E63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2633" y="0"/>
            <a:ext cx="7445375" cy="6994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7EFFDCD-85BB-4C00-9164-1B8CEB15E4C1}"/>
              </a:ext>
            </a:extLst>
          </p:cNvPr>
          <p:cNvSpPr/>
          <p:nvPr/>
        </p:nvSpPr>
        <p:spPr bwMode="auto">
          <a:xfrm>
            <a:off x="7125629" y="902679"/>
            <a:ext cx="849447" cy="411162"/>
          </a:xfrm>
          <a:prstGeom prst="rect">
            <a:avLst/>
          </a:prstGeom>
          <a:noFill/>
          <a:ln w="28575">
            <a:solidFill>
              <a:srgbClr val="FF33C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399167103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Virtual WAN Portal</a:t>
            </a:r>
            <a:endParaRPr lang="en-US" dirty="0"/>
          </a:p>
        </p:txBody>
      </p:sp>
      <p:sp>
        <p:nvSpPr>
          <p:cNvPr id="4" name="TextBox 3">
            <a:extLst>
              <a:ext uri="{FF2B5EF4-FFF2-40B4-BE49-F238E27FC236}">
                <a16:creationId xmlns:a16="http://schemas.microsoft.com/office/drawing/2014/main" id="{9DE8438B-97D1-4C27-9FC2-B1B092048ACB}"/>
              </a:ext>
            </a:extLst>
          </p:cNvPr>
          <p:cNvSpPr txBox="1"/>
          <p:nvPr/>
        </p:nvSpPr>
        <p:spPr>
          <a:xfrm>
            <a:off x="3626063" y="1048947"/>
            <a:ext cx="5618179" cy="615553"/>
          </a:xfrm>
          <a:prstGeom prst="rect">
            <a:avLst/>
          </a:prstGeom>
          <a:noFill/>
        </p:spPr>
        <p:txBody>
          <a:bodyPr wrap="square" lIns="0" tIns="0" rIns="0" bIns="0" rtlCol="0">
            <a:spAutoFit/>
          </a:bodyPr>
          <a:lstStyle/>
          <a:p>
            <a:pPr algn="l"/>
            <a:r>
              <a:rPr lang="en-US" sz="2000" dirty="0">
                <a:solidFill>
                  <a:srgbClr val="FF33CC"/>
                </a:solidFill>
              </a:rPr>
              <a:t>View effective routes of a route table</a:t>
            </a:r>
          </a:p>
          <a:p>
            <a:pPr algn="l"/>
            <a:endParaRPr lang="en-US" sz="2000" dirty="0">
              <a:solidFill>
                <a:srgbClr val="FF33CC"/>
              </a:solidFill>
            </a:endParaRPr>
          </a:p>
        </p:txBody>
      </p:sp>
      <p:pic>
        <p:nvPicPr>
          <p:cNvPr id="5" name="Picture 4">
            <a:extLst>
              <a:ext uri="{FF2B5EF4-FFF2-40B4-BE49-F238E27FC236}">
                <a16:creationId xmlns:a16="http://schemas.microsoft.com/office/drawing/2014/main" id="{F4CFC4D9-E61D-413D-8EA0-050BCFC8B8F3}"/>
              </a:ext>
            </a:extLst>
          </p:cNvPr>
          <p:cNvPicPr>
            <a:picLocks noChangeAspect="1"/>
          </p:cNvPicPr>
          <p:nvPr/>
        </p:nvPicPr>
        <p:blipFill>
          <a:blip r:embed="rId2"/>
          <a:stretch>
            <a:fillRect/>
          </a:stretch>
        </p:blipFill>
        <p:spPr>
          <a:xfrm>
            <a:off x="0" y="1711924"/>
            <a:ext cx="12436475" cy="4818756"/>
          </a:xfrm>
          <a:prstGeom prst="rect">
            <a:avLst/>
          </a:prstGeom>
        </p:spPr>
      </p:pic>
      <p:sp>
        <p:nvSpPr>
          <p:cNvPr id="6" name="Rectangle 5">
            <a:extLst>
              <a:ext uri="{FF2B5EF4-FFF2-40B4-BE49-F238E27FC236}">
                <a16:creationId xmlns:a16="http://schemas.microsoft.com/office/drawing/2014/main" id="{5461ADDE-52AC-4234-997F-18322F5CC5DE}"/>
              </a:ext>
            </a:extLst>
          </p:cNvPr>
          <p:cNvSpPr/>
          <p:nvPr/>
        </p:nvSpPr>
        <p:spPr bwMode="auto">
          <a:xfrm>
            <a:off x="2098882" y="2685734"/>
            <a:ext cx="880945" cy="341467"/>
          </a:xfrm>
          <a:prstGeom prst="rect">
            <a:avLst/>
          </a:prstGeom>
          <a:noFill/>
          <a:ln w="28575">
            <a:solidFill>
              <a:srgbClr val="FF33C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cxnSp>
        <p:nvCxnSpPr>
          <p:cNvPr id="7" name="Straight Arrow Connector 6">
            <a:extLst>
              <a:ext uri="{FF2B5EF4-FFF2-40B4-BE49-F238E27FC236}">
                <a16:creationId xmlns:a16="http://schemas.microsoft.com/office/drawing/2014/main" id="{406CCE88-AD81-4398-90B9-FAD64A8AD95F}"/>
              </a:ext>
            </a:extLst>
          </p:cNvPr>
          <p:cNvCxnSpPr>
            <a:cxnSpLocks/>
          </p:cNvCxnSpPr>
          <p:nvPr/>
        </p:nvCxnSpPr>
        <p:spPr>
          <a:xfrm flipV="1">
            <a:off x="2698595" y="1423451"/>
            <a:ext cx="1675442" cy="1184224"/>
          </a:xfrm>
          <a:prstGeom prst="straightConnector1">
            <a:avLst/>
          </a:prstGeom>
          <a:ln>
            <a:solidFill>
              <a:srgbClr val="FF00FF"/>
            </a:solidFill>
            <a:headEnd type="triangl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7018355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Let’s summarize – Routing</a:t>
            </a:r>
          </a:p>
        </p:txBody>
      </p:sp>
      <p:sp>
        <p:nvSpPr>
          <p:cNvPr id="15" name="Text Placeholder 14">
            <a:extLst>
              <a:ext uri="{FF2B5EF4-FFF2-40B4-BE49-F238E27FC236}">
                <a16:creationId xmlns:a16="http://schemas.microsoft.com/office/drawing/2014/main" id="{7AFD9358-0F0F-DD41-8430-DD40142A3348}"/>
              </a:ext>
            </a:extLst>
          </p:cNvPr>
          <p:cNvSpPr>
            <a:spLocks noGrp="1"/>
          </p:cNvSpPr>
          <p:nvPr>
            <p:ph type="body" sz="quarter" idx="10"/>
          </p:nvPr>
        </p:nvSpPr>
        <p:spPr>
          <a:xfrm>
            <a:off x="465138" y="1196911"/>
            <a:ext cx="11674981" cy="5232202"/>
          </a:xfrm>
        </p:spPr>
        <p:txBody>
          <a:bodyPr/>
          <a:lstStyle/>
          <a:p>
            <a:pPr marL="0" indent="0">
              <a:buNone/>
            </a:pPr>
            <a:r>
              <a:rPr lang="en-US" sz="2000" dirty="0">
                <a:solidFill>
                  <a:srgbClr val="FFFFFF"/>
                </a:solidFill>
              </a:rPr>
              <a:t>1. </a:t>
            </a:r>
            <a:r>
              <a:rPr lang="en-US" sz="1600" dirty="0">
                <a:solidFill>
                  <a:srgbClr val="FFFFFF"/>
                </a:solidFill>
              </a:rPr>
              <a:t>S2S, P2S, ExpressRoute connections are considered as branch spokes</a:t>
            </a:r>
          </a:p>
          <a:p>
            <a:pPr marL="0" indent="0">
              <a:buNone/>
            </a:pPr>
            <a:r>
              <a:rPr lang="en-US" sz="1600" dirty="0">
                <a:solidFill>
                  <a:srgbClr val="FFFFFF"/>
                </a:solidFill>
              </a:rPr>
              <a:t>	Associate to default route table</a:t>
            </a:r>
          </a:p>
          <a:p>
            <a:pPr marL="0" indent="0">
              <a:buNone/>
            </a:pPr>
            <a:r>
              <a:rPr lang="en-US" sz="1600" dirty="0">
                <a:solidFill>
                  <a:srgbClr val="FFFFFF"/>
                </a:solidFill>
              </a:rPr>
              <a:t>	Propagate to the ‘same set’ of route tables</a:t>
            </a:r>
          </a:p>
          <a:p>
            <a:pPr marL="0" indent="0">
              <a:buNone/>
            </a:pPr>
            <a:endParaRPr lang="en-US" sz="1600" dirty="0">
              <a:solidFill>
                <a:srgbClr val="FFFFFF"/>
              </a:solidFill>
            </a:endParaRPr>
          </a:p>
          <a:p>
            <a:pPr marL="0" indent="0">
              <a:buNone/>
            </a:pPr>
            <a:r>
              <a:rPr lang="en-US" sz="1600" dirty="0">
                <a:solidFill>
                  <a:srgbClr val="FFFFFF"/>
                </a:solidFill>
              </a:rPr>
              <a:t>2. Custom route tables are currently supported only for VNets</a:t>
            </a:r>
          </a:p>
          <a:p>
            <a:pPr marL="0" indent="0">
              <a:buNone/>
            </a:pPr>
            <a:endParaRPr lang="en-US" sz="1600" dirty="0">
              <a:solidFill>
                <a:srgbClr val="FFFFFF"/>
              </a:solidFill>
            </a:endParaRPr>
          </a:p>
          <a:p>
            <a:pPr marL="0" indent="0">
              <a:buNone/>
            </a:pPr>
            <a:r>
              <a:rPr lang="en-US" sz="1600" dirty="0">
                <a:solidFill>
                  <a:srgbClr val="FFFFFF"/>
                </a:solidFill>
              </a:rPr>
              <a:t>3. Connections associate to a route table =&gt;they learn routes from that route table</a:t>
            </a:r>
          </a:p>
          <a:p>
            <a:pPr marL="0" indent="0">
              <a:buNone/>
            </a:pPr>
            <a:endParaRPr lang="en-US" sz="1600" dirty="0">
              <a:solidFill>
                <a:srgbClr val="FFFFFF"/>
              </a:solidFill>
            </a:endParaRPr>
          </a:p>
          <a:p>
            <a:pPr marL="0" indent="0">
              <a:buNone/>
            </a:pPr>
            <a:r>
              <a:rPr lang="en-US" sz="1600" dirty="0">
                <a:solidFill>
                  <a:srgbClr val="FFFFFF"/>
                </a:solidFill>
              </a:rPr>
              <a:t>4. Connections propagate routes to a route table &lt;= the route table learns about the connection</a:t>
            </a:r>
          </a:p>
          <a:p>
            <a:pPr marL="0" indent="0">
              <a:buNone/>
            </a:pPr>
            <a:endParaRPr lang="en-US" sz="1600" dirty="0">
              <a:solidFill>
                <a:srgbClr val="FFFFFF"/>
              </a:solidFill>
            </a:endParaRPr>
          </a:p>
          <a:p>
            <a:pPr marL="0" indent="0">
              <a:buNone/>
            </a:pPr>
            <a:r>
              <a:rPr lang="en-US" sz="1600" dirty="0">
                <a:solidFill>
                  <a:srgbClr val="FFFFFF"/>
                </a:solidFill>
              </a:rPr>
              <a:t>5. Specific routes always win [e.g 10.1.0.0/24 is more specific than 10.0.0.0/16]</a:t>
            </a:r>
          </a:p>
          <a:p>
            <a:pPr marL="0" indent="0">
              <a:buNone/>
            </a:pPr>
            <a:endParaRPr lang="en-US" sz="1600" dirty="0">
              <a:solidFill>
                <a:srgbClr val="FFFFFF"/>
              </a:solidFill>
            </a:endParaRPr>
          </a:p>
          <a:p>
            <a:pPr marL="0" indent="0">
              <a:buNone/>
            </a:pPr>
            <a:r>
              <a:rPr lang="en-US" sz="1600" dirty="0">
                <a:solidFill>
                  <a:srgbClr val="FFFFFF"/>
                </a:solidFill>
              </a:rPr>
              <a:t>6. Set up static route with next hop as AzFW , VNet Connection ID </a:t>
            </a:r>
          </a:p>
          <a:p>
            <a:pPr marL="0" indent="0">
              <a:buNone/>
            </a:pPr>
            <a:endParaRPr lang="en-US" sz="1600" dirty="0">
              <a:solidFill>
                <a:srgbClr val="FFFFFF"/>
              </a:solidFill>
            </a:endParaRPr>
          </a:p>
          <a:p>
            <a:pPr marL="0" indent="0">
              <a:buNone/>
            </a:pPr>
            <a:r>
              <a:rPr lang="en-US" sz="1600" dirty="0">
                <a:solidFill>
                  <a:srgbClr val="FFFFFF"/>
                </a:solidFill>
              </a:rPr>
              <a:t>7. View effective routes on route tables</a:t>
            </a:r>
          </a:p>
          <a:p>
            <a:pPr marL="0" indent="0">
              <a:buNone/>
            </a:pPr>
            <a:endParaRPr lang="en-US" sz="1600" dirty="0">
              <a:solidFill>
                <a:srgbClr val="FFFFFF"/>
              </a:solidFill>
            </a:endParaRPr>
          </a:p>
          <a:p>
            <a:pPr marL="0" indent="0">
              <a:buNone/>
            </a:pPr>
            <a:r>
              <a:rPr lang="en-US" sz="1600" dirty="0">
                <a:solidFill>
                  <a:srgbClr val="FFFFFF"/>
                </a:solidFill>
              </a:rPr>
              <a:t>8. Connections propagate to none (label)/none route table =&gt; Black hole</a:t>
            </a:r>
          </a:p>
        </p:txBody>
      </p:sp>
    </p:spTree>
    <p:extLst>
      <p:ext uri="{BB962C8B-B14F-4D97-AF65-F5344CB8AC3E}">
        <p14:creationId xmlns:p14="http://schemas.microsoft.com/office/powerpoint/2010/main" val="142732288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Integrated Virtual Appliance – Cisco Viptela demo</a:t>
            </a:r>
          </a:p>
        </p:txBody>
      </p:sp>
      <p:sp>
        <p:nvSpPr>
          <p:cNvPr id="5" name="Text Placeholder 5">
            <a:extLst>
              <a:ext uri="{FF2B5EF4-FFF2-40B4-BE49-F238E27FC236}">
                <a16:creationId xmlns:a16="http://schemas.microsoft.com/office/drawing/2014/main" id="{EE3867AF-B73A-4CFD-A369-5B3E34759BDB}"/>
              </a:ext>
            </a:extLst>
          </p:cNvPr>
          <p:cNvSpPr txBox="1">
            <a:spLocks/>
          </p:cNvSpPr>
          <p:nvPr/>
        </p:nvSpPr>
        <p:spPr>
          <a:xfrm>
            <a:off x="465873" y="2369489"/>
            <a:ext cx="2830733" cy="2255546"/>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a:lnSpc>
                <a:spcPct val="95000"/>
              </a:lnSpc>
              <a:buFont typeface="Wingdings" panose="05000000000000000000" pitchFamily="2" charset="2"/>
              <a:buChar char="§"/>
            </a:pPr>
            <a:r>
              <a:rPr lang="en-US" sz="2000" dirty="0">
                <a:solidFill>
                  <a:srgbClr val="FFFFFF"/>
                </a:solidFill>
                <a:latin typeface="Segoe UI"/>
              </a:rPr>
              <a:t>Supports transit </a:t>
            </a:r>
          </a:p>
          <a:p>
            <a:pPr>
              <a:lnSpc>
                <a:spcPct val="95000"/>
              </a:lnSpc>
              <a:buFont typeface="Wingdings" panose="05000000000000000000" pitchFamily="2" charset="2"/>
              <a:buChar char="§"/>
            </a:pPr>
            <a:r>
              <a:rPr lang="en-US" sz="2000" dirty="0">
                <a:solidFill>
                  <a:srgbClr val="FFFFFF"/>
                </a:solidFill>
                <a:latin typeface="Segoe UI"/>
              </a:rPr>
              <a:t>SASE : Works with Secure Virtual Hub</a:t>
            </a:r>
          </a:p>
          <a:p>
            <a:pPr>
              <a:lnSpc>
                <a:spcPct val="95000"/>
              </a:lnSpc>
              <a:buFont typeface="Wingdings" panose="05000000000000000000" pitchFamily="2" charset="2"/>
              <a:buChar char="§"/>
            </a:pPr>
            <a:r>
              <a:rPr lang="en-US" sz="2000" dirty="0">
                <a:solidFill>
                  <a:srgbClr val="FFFFFF"/>
                </a:solidFill>
                <a:latin typeface="Segoe UI"/>
              </a:rPr>
              <a:t>Built-in resiliency </a:t>
            </a:r>
          </a:p>
          <a:p>
            <a:pPr>
              <a:lnSpc>
                <a:spcPct val="95000"/>
              </a:lnSpc>
              <a:buFont typeface="Wingdings" panose="05000000000000000000" pitchFamily="2" charset="2"/>
              <a:buChar char="§"/>
            </a:pPr>
            <a:r>
              <a:rPr lang="en-US" sz="2000" dirty="0">
                <a:solidFill>
                  <a:srgbClr val="FFFFFF"/>
                </a:solidFill>
                <a:latin typeface="Segoe UI"/>
              </a:rPr>
              <a:t>No hassle routing</a:t>
            </a:r>
          </a:p>
        </p:txBody>
      </p:sp>
      <p:grpSp>
        <p:nvGrpSpPr>
          <p:cNvPr id="6" name="Group 5">
            <a:extLst>
              <a:ext uri="{FF2B5EF4-FFF2-40B4-BE49-F238E27FC236}">
                <a16:creationId xmlns:a16="http://schemas.microsoft.com/office/drawing/2014/main" id="{BCBAA866-5462-4E3C-9AE4-B0B0BA57694F}"/>
              </a:ext>
            </a:extLst>
          </p:cNvPr>
          <p:cNvGrpSpPr/>
          <p:nvPr/>
        </p:nvGrpSpPr>
        <p:grpSpPr>
          <a:xfrm>
            <a:off x="4188715" y="1551375"/>
            <a:ext cx="4756613" cy="3891774"/>
            <a:chOff x="7221614" y="4159404"/>
            <a:chExt cx="3219762" cy="2729161"/>
          </a:xfrm>
        </p:grpSpPr>
        <p:grpSp>
          <p:nvGrpSpPr>
            <p:cNvPr id="7" name="Group 6">
              <a:extLst>
                <a:ext uri="{FF2B5EF4-FFF2-40B4-BE49-F238E27FC236}">
                  <a16:creationId xmlns:a16="http://schemas.microsoft.com/office/drawing/2014/main" id="{6EE1B622-2CE6-4ACA-A49B-CB756F7DF318}"/>
                </a:ext>
              </a:extLst>
            </p:cNvPr>
            <p:cNvGrpSpPr/>
            <p:nvPr/>
          </p:nvGrpSpPr>
          <p:grpSpPr>
            <a:xfrm>
              <a:off x="7221614" y="4159404"/>
              <a:ext cx="3219762" cy="2729161"/>
              <a:chOff x="7118966" y="1738910"/>
              <a:chExt cx="5766750" cy="4825534"/>
            </a:xfrm>
          </p:grpSpPr>
          <p:sp>
            <p:nvSpPr>
              <p:cNvPr id="12" name="Oval 11">
                <a:extLst>
                  <a:ext uri="{FF2B5EF4-FFF2-40B4-BE49-F238E27FC236}">
                    <a16:creationId xmlns:a16="http://schemas.microsoft.com/office/drawing/2014/main" id="{0BEBB983-A250-48AD-880E-46FE70C1F13D}"/>
                  </a:ext>
                </a:extLst>
              </p:cNvPr>
              <p:cNvSpPr/>
              <p:nvPr/>
            </p:nvSpPr>
            <p:spPr bwMode="auto">
              <a:xfrm>
                <a:off x="7118966" y="1738910"/>
                <a:ext cx="4921043" cy="482553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700" dirty="0">
                  <a:solidFill>
                    <a:srgbClr val="000000"/>
                  </a:soli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51B17728-9248-4688-A75F-FB1FD6DF6F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65626" y="3017082"/>
                <a:ext cx="602533" cy="476383"/>
              </a:xfrm>
              <a:prstGeom prst="rect">
                <a:avLst/>
              </a:prstGeom>
            </p:spPr>
          </p:pic>
          <p:sp>
            <p:nvSpPr>
              <p:cNvPr id="16" name="TextBox 15">
                <a:extLst>
                  <a:ext uri="{FF2B5EF4-FFF2-40B4-BE49-F238E27FC236}">
                    <a16:creationId xmlns:a16="http://schemas.microsoft.com/office/drawing/2014/main" id="{B5EA591B-788C-44A6-9226-02CD5881BA32}"/>
                  </a:ext>
                </a:extLst>
              </p:cNvPr>
              <p:cNvSpPr txBox="1"/>
              <p:nvPr/>
            </p:nvSpPr>
            <p:spPr>
              <a:xfrm>
                <a:off x="9822518" y="3046961"/>
                <a:ext cx="3063198" cy="206075"/>
              </a:xfrm>
              <a:prstGeom prst="rect">
                <a:avLst/>
              </a:prstGeom>
              <a:noFill/>
            </p:spPr>
            <p:txBody>
              <a:bodyPr wrap="square" lIns="0" tIns="0" rIns="0" bIns="0" rtlCol="0">
                <a:spAutoFit/>
              </a:bodyPr>
              <a:lstStyle/>
              <a:p>
                <a:pPr defTabSz="932597">
                  <a:lnSpc>
                    <a:spcPct val="90000"/>
                  </a:lnSpc>
                  <a:spcAft>
                    <a:spcPts val="612"/>
                  </a:spcAft>
                  <a:defRPr/>
                </a:pPr>
                <a:r>
                  <a:rPr lang="en-US" sz="1200" kern="0" dirty="0">
                    <a:solidFill>
                      <a:schemeClr val="bg1"/>
                    </a:solidFill>
                    <a:latin typeface="Segoe UI Semibold"/>
                  </a:rPr>
                  <a:t>Virtual Hub Router</a:t>
                </a:r>
              </a:p>
            </p:txBody>
          </p:sp>
          <p:cxnSp>
            <p:nvCxnSpPr>
              <p:cNvPr id="17" name="Straight Connector 16">
                <a:extLst>
                  <a:ext uri="{FF2B5EF4-FFF2-40B4-BE49-F238E27FC236}">
                    <a16:creationId xmlns:a16="http://schemas.microsoft.com/office/drawing/2014/main" id="{BE780E2F-5506-417D-A4CE-D5F97AFB9495}"/>
                  </a:ext>
                </a:extLst>
              </p:cNvPr>
              <p:cNvCxnSpPr>
                <a:cxnSpLocks/>
              </p:cNvCxnSpPr>
              <p:nvPr/>
            </p:nvCxnSpPr>
            <p:spPr>
              <a:xfrm>
                <a:off x="10018244" y="2837792"/>
                <a:ext cx="406371" cy="110226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1FAF6639-82BD-4F73-B8F0-EEE81E167D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90434" y="4235987"/>
                <a:ext cx="388563" cy="388563"/>
              </a:xfrm>
              <a:prstGeom prst="rect">
                <a:avLst/>
              </a:prstGeom>
            </p:spPr>
          </p:pic>
          <p:sp>
            <p:nvSpPr>
              <p:cNvPr id="19" name="TextBox 18">
                <a:extLst>
                  <a:ext uri="{FF2B5EF4-FFF2-40B4-BE49-F238E27FC236}">
                    <a16:creationId xmlns:a16="http://schemas.microsoft.com/office/drawing/2014/main" id="{CB44ACB2-DBC0-4B2F-8705-191DFEB23B74}"/>
                  </a:ext>
                </a:extLst>
              </p:cNvPr>
              <p:cNvSpPr txBox="1"/>
              <p:nvPr/>
            </p:nvSpPr>
            <p:spPr>
              <a:xfrm>
                <a:off x="7694266" y="4716843"/>
                <a:ext cx="1092982" cy="455063"/>
              </a:xfrm>
              <a:prstGeom prst="rect">
                <a:avLst/>
              </a:prstGeom>
              <a:noFill/>
            </p:spPr>
            <p:txBody>
              <a:bodyPr wrap="square" lIns="0" tIns="0" rIns="0" bIns="0" rtlCol="0">
                <a:spAutoFit/>
              </a:bodyPr>
              <a:lstStyle/>
              <a:p>
                <a:pPr algn="ctr" defTabSz="932597">
                  <a:lnSpc>
                    <a:spcPct val="90000"/>
                  </a:lnSpc>
                  <a:spcAft>
                    <a:spcPts val="612"/>
                  </a:spcAft>
                  <a:defRPr/>
                </a:pPr>
                <a:r>
                  <a:rPr lang="en-US" sz="700" kern="0" dirty="0">
                    <a:solidFill>
                      <a:schemeClr val="bg1"/>
                    </a:solidFill>
                    <a:latin typeface="Segoe UI Semibold"/>
                  </a:rPr>
                  <a:t>VPN Gateway</a:t>
                </a:r>
              </a:p>
            </p:txBody>
          </p:sp>
          <p:pic>
            <p:nvPicPr>
              <p:cNvPr id="20" name="Graphic 19">
                <a:extLst>
                  <a:ext uri="{FF2B5EF4-FFF2-40B4-BE49-F238E27FC236}">
                    <a16:creationId xmlns:a16="http://schemas.microsoft.com/office/drawing/2014/main" id="{E0E9E420-CED2-41D3-ABE0-DC8E3E6832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77558" y="4213434"/>
                <a:ext cx="405821" cy="405821"/>
              </a:xfrm>
              <a:prstGeom prst="rect">
                <a:avLst/>
              </a:prstGeom>
            </p:spPr>
          </p:pic>
          <p:sp>
            <p:nvSpPr>
              <p:cNvPr id="21" name="TextBox 20">
                <a:extLst>
                  <a:ext uri="{FF2B5EF4-FFF2-40B4-BE49-F238E27FC236}">
                    <a16:creationId xmlns:a16="http://schemas.microsoft.com/office/drawing/2014/main" id="{EE1F9D69-A66E-43A3-884B-F404A670A332}"/>
                  </a:ext>
                </a:extLst>
              </p:cNvPr>
              <p:cNvSpPr txBox="1"/>
              <p:nvPr/>
            </p:nvSpPr>
            <p:spPr>
              <a:xfrm>
                <a:off x="8775178" y="4689168"/>
                <a:ext cx="1092982" cy="682596"/>
              </a:xfrm>
              <a:prstGeom prst="rect">
                <a:avLst/>
              </a:prstGeom>
              <a:noFill/>
            </p:spPr>
            <p:txBody>
              <a:bodyPr wrap="square" lIns="0" tIns="0" rIns="0" bIns="0" rtlCol="0">
                <a:spAutoFit/>
              </a:bodyPr>
              <a:lstStyle/>
              <a:p>
                <a:pPr algn="ctr" defTabSz="932597">
                  <a:lnSpc>
                    <a:spcPct val="90000"/>
                  </a:lnSpc>
                  <a:spcAft>
                    <a:spcPts val="612"/>
                  </a:spcAft>
                  <a:defRPr/>
                </a:pPr>
                <a:r>
                  <a:rPr lang="en-US" sz="700" kern="0" dirty="0">
                    <a:solidFill>
                      <a:schemeClr val="bg1"/>
                    </a:solidFill>
                    <a:latin typeface="Segoe UI Semibold"/>
                  </a:rPr>
                  <a:t>ExpressRoute Gateway</a:t>
                </a:r>
              </a:p>
            </p:txBody>
          </p:sp>
          <p:pic>
            <p:nvPicPr>
              <p:cNvPr id="22" name="Graphic 21">
                <a:extLst>
                  <a:ext uri="{FF2B5EF4-FFF2-40B4-BE49-F238E27FC236}">
                    <a16:creationId xmlns:a16="http://schemas.microsoft.com/office/drawing/2014/main" id="{6AF7801D-C814-47D0-848D-705C2ABF9E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8245" y="4204162"/>
                <a:ext cx="386426" cy="386426"/>
              </a:xfrm>
              <a:prstGeom prst="rect">
                <a:avLst/>
              </a:prstGeom>
            </p:spPr>
          </p:pic>
          <p:sp>
            <p:nvSpPr>
              <p:cNvPr id="23" name="TextBox 22">
                <a:extLst>
                  <a:ext uri="{FF2B5EF4-FFF2-40B4-BE49-F238E27FC236}">
                    <a16:creationId xmlns:a16="http://schemas.microsoft.com/office/drawing/2014/main" id="{7DA0362C-D60D-4D0D-A274-D5BC03BD2A0B}"/>
                  </a:ext>
                </a:extLst>
              </p:cNvPr>
              <p:cNvSpPr txBox="1"/>
              <p:nvPr/>
            </p:nvSpPr>
            <p:spPr>
              <a:xfrm>
                <a:off x="9820338" y="4680367"/>
                <a:ext cx="1092982" cy="455063"/>
              </a:xfrm>
              <a:prstGeom prst="rect">
                <a:avLst/>
              </a:prstGeom>
              <a:noFill/>
            </p:spPr>
            <p:txBody>
              <a:bodyPr wrap="square" lIns="0" tIns="0" rIns="0" bIns="0" rtlCol="0">
                <a:spAutoFit/>
              </a:bodyPr>
              <a:lstStyle/>
              <a:p>
                <a:pPr algn="ctr" defTabSz="932597">
                  <a:lnSpc>
                    <a:spcPct val="90000"/>
                  </a:lnSpc>
                  <a:spcAft>
                    <a:spcPts val="612"/>
                  </a:spcAft>
                  <a:defRPr/>
                </a:pPr>
                <a:r>
                  <a:rPr lang="en-US" sz="700" kern="0" dirty="0">
                    <a:solidFill>
                      <a:schemeClr val="bg1"/>
                    </a:solidFill>
                    <a:latin typeface="Segoe UI Semibold"/>
                  </a:rPr>
                  <a:t>User VPN Gateway</a:t>
                </a:r>
              </a:p>
            </p:txBody>
          </p:sp>
          <p:pic>
            <p:nvPicPr>
              <p:cNvPr id="24" name="Graphic 23">
                <a:extLst>
                  <a:ext uri="{FF2B5EF4-FFF2-40B4-BE49-F238E27FC236}">
                    <a16:creationId xmlns:a16="http://schemas.microsoft.com/office/drawing/2014/main" id="{BD1E8035-8579-4B20-91C6-F9C09F09F5B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06511" y="4135673"/>
                <a:ext cx="638698" cy="504974"/>
              </a:xfrm>
              <a:prstGeom prst="rect">
                <a:avLst/>
              </a:prstGeom>
            </p:spPr>
          </p:pic>
          <p:sp>
            <p:nvSpPr>
              <p:cNvPr id="25" name="TextBox 24">
                <a:extLst>
                  <a:ext uri="{FF2B5EF4-FFF2-40B4-BE49-F238E27FC236}">
                    <a16:creationId xmlns:a16="http://schemas.microsoft.com/office/drawing/2014/main" id="{644D67EE-B60C-47FA-AE6E-FB1D741B2263}"/>
                  </a:ext>
                </a:extLst>
              </p:cNvPr>
              <p:cNvSpPr txBox="1"/>
              <p:nvPr/>
            </p:nvSpPr>
            <p:spPr>
              <a:xfrm>
                <a:off x="10795478" y="4671566"/>
                <a:ext cx="844086" cy="455063"/>
              </a:xfrm>
              <a:prstGeom prst="rect">
                <a:avLst/>
              </a:prstGeom>
              <a:noFill/>
            </p:spPr>
            <p:txBody>
              <a:bodyPr wrap="square" lIns="0" tIns="0" rIns="0" bIns="0" rtlCol="0">
                <a:spAutoFit/>
              </a:bodyPr>
              <a:lstStyle/>
              <a:p>
                <a:pPr algn="ctr" defTabSz="932597">
                  <a:lnSpc>
                    <a:spcPct val="90000"/>
                  </a:lnSpc>
                  <a:spcAft>
                    <a:spcPts val="612"/>
                  </a:spcAft>
                  <a:defRPr/>
                </a:pPr>
                <a:r>
                  <a:rPr lang="en-US" sz="700" kern="0" dirty="0">
                    <a:solidFill>
                      <a:schemeClr val="bg1"/>
                    </a:solidFill>
                    <a:latin typeface="Segoe UI Semibold"/>
                  </a:rPr>
                  <a:t>Azure Firewall</a:t>
                </a:r>
              </a:p>
            </p:txBody>
          </p:sp>
          <p:cxnSp>
            <p:nvCxnSpPr>
              <p:cNvPr id="26" name="Connector: Elbow 25">
                <a:extLst>
                  <a:ext uri="{FF2B5EF4-FFF2-40B4-BE49-F238E27FC236}">
                    <a16:creationId xmlns:a16="http://schemas.microsoft.com/office/drawing/2014/main" id="{C66647AD-AD8D-433A-9B76-7AB328A2699C}"/>
                  </a:ext>
                </a:extLst>
              </p:cNvPr>
              <p:cNvCxnSpPr/>
              <p:nvPr/>
            </p:nvCxnSpPr>
            <p:spPr>
              <a:xfrm rot="10800000" flipV="1">
                <a:off x="8349788" y="3388339"/>
                <a:ext cx="1142623" cy="824509"/>
              </a:xfrm>
              <a:prstGeom prst="bentConnector3">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27" name="Connector: Elbow 26">
                <a:extLst>
                  <a:ext uri="{FF2B5EF4-FFF2-40B4-BE49-F238E27FC236}">
                    <a16:creationId xmlns:a16="http://schemas.microsoft.com/office/drawing/2014/main" id="{0F3E1566-E084-43E1-BB2D-E94670F0827D}"/>
                  </a:ext>
                </a:extLst>
              </p:cNvPr>
              <p:cNvCxnSpPr>
                <a:cxnSpLocks/>
                <a:stCxn id="13" idx="2"/>
                <a:endCxn id="20" idx="0"/>
              </p:cNvCxnSpPr>
              <p:nvPr/>
            </p:nvCxnSpPr>
            <p:spPr>
              <a:xfrm rot="5400000">
                <a:off x="9013697" y="3660237"/>
                <a:ext cx="719969" cy="386424"/>
              </a:xfrm>
              <a:prstGeom prst="bentConnector3">
                <a:avLst>
                  <a:gd name="adj1" fmla="val 50000"/>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28" name="Connector: Elbow 27">
                <a:extLst>
                  <a:ext uri="{FF2B5EF4-FFF2-40B4-BE49-F238E27FC236}">
                    <a16:creationId xmlns:a16="http://schemas.microsoft.com/office/drawing/2014/main" id="{87033073-9F3A-4511-8B61-FF653D276E17}"/>
                  </a:ext>
                </a:extLst>
              </p:cNvPr>
              <p:cNvCxnSpPr>
                <a:cxnSpLocks/>
                <a:endCxn id="22" idx="0"/>
              </p:cNvCxnSpPr>
              <p:nvPr/>
            </p:nvCxnSpPr>
            <p:spPr>
              <a:xfrm rot="16200000" flipH="1">
                <a:off x="9583221" y="3575925"/>
                <a:ext cx="746352" cy="510121"/>
              </a:xfrm>
              <a:prstGeom prst="bentConnector3">
                <a:avLst>
                  <a:gd name="adj1" fmla="val 50000"/>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29" name="Connector: Elbow 28">
                <a:extLst>
                  <a:ext uri="{FF2B5EF4-FFF2-40B4-BE49-F238E27FC236}">
                    <a16:creationId xmlns:a16="http://schemas.microsoft.com/office/drawing/2014/main" id="{93EC1CA5-1A0F-4A12-9279-17BD8FF7DFA8}"/>
                  </a:ext>
                </a:extLst>
              </p:cNvPr>
              <p:cNvCxnSpPr>
                <a:cxnSpLocks/>
              </p:cNvCxnSpPr>
              <p:nvPr/>
            </p:nvCxnSpPr>
            <p:spPr>
              <a:xfrm>
                <a:off x="9769805" y="3368029"/>
                <a:ext cx="1369696" cy="854205"/>
              </a:xfrm>
              <a:prstGeom prst="bentConnector3">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grpSp>
        <p:pic>
          <p:nvPicPr>
            <p:cNvPr id="8" name="Graphic 7">
              <a:extLst>
                <a:ext uri="{FF2B5EF4-FFF2-40B4-BE49-F238E27FC236}">
                  <a16:creationId xmlns:a16="http://schemas.microsoft.com/office/drawing/2014/main" id="{FDCCCD14-B7E9-458F-AD23-BB50FAC8E7C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32202" y="5097555"/>
              <a:ext cx="269427" cy="269427"/>
            </a:xfrm>
            <a:prstGeom prst="rect">
              <a:avLst/>
            </a:prstGeom>
          </p:spPr>
        </p:pic>
        <p:cxnSp>
          <p:nvCxnSpPr>
            <p:cNvPr id="9" name="Connector: Elbow 8">
              <a:extLst>
                <a:ext uri="{FF2B5EF4-FFF2-40B4-BE49-F238E27FC236}">
                  <a16:creationId xmlns:a16="http://schemas.microsoft.com/office/drawing/2014/main" id="{C3CCEA62-0A40-40CA-A773-2DA7671C54F1}"/>
                </a:ext>
              </a:extLst>
            </p:cNvPr>
            <p:cNvCxnSpPr>
              <a:cxnSpLocks/>
            </p:cNvCxnSpPr>
            <p:nvPr/>
          </p:nvCxnSpPr>
          <p:spPr>
            <a:xfrm rot="10800000" flipV="1">
              <a:off x="7900206" y="4967510"/>
              <a:ext cx="536706" cy="261952"/>
            </a:xfrm>
            <a:prstGeom prst="bentConnector3">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sp>
          <p:nvSpPr>
            <p:cNvPr id="10" name="Oval 9">
              <a:extLst>
                <a:ext uri="{FF2B5EF4-FFF2-40B4-BE49-F238E27FC236}">
                  <a16:creationId xmlns:a16="http://schemas.microsoft.com/office/drawing/2014/main" id="{E1369E26-EBF2-4AF4-A658-382AC3DE1AEA}"/>
                </a:ext>
              </a:extLst>
            </p:cNvPr>
            <p:cNvSpPr/>
            <p:nvPr/>
          </p:nvSpPr>
          <p:spPr bwMode="auto">
            <a:xfrm>
              <a:off x="7314858" y="4990971"/>
              <a:ext cx="510444" cy="491123"/>
            </a:xfrm>
            <a:prstGeom prst="ellipse">
              <a:avLst/>
            </a:prstGeom>
            <a:noFill/>
            <a:ln w="38100">
              <a:solidFill>
                <a:schemeClr val="accent2">
                  <a:lumMod val="60000"/>
                  <a:lumOff val="4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11" name="TextBox 10">
              <a:extLst>
                <a:ext uri="{FF2B5EF4-FFF2-40B4-BE49-F238E27FC236}">
                  <a16:creationId xmlns:a16="http://schemas.microsoft.com/office/drawing/2014/main" id="{B7BBB7CB-F5D6-4172-A9D9-AB01F093BB16}"/>
                </a:ext>
              </a:extLst>
            </p:cNvPr>
            <p:cNvSpPr txBox="1"/>
            <p:nvPr/>
          </p:nvSpPr>
          <p:spPr>
            <a:xfrm>
              <a:off x="7561602" y="4583515"/>
              <a:ext cx="734291" cy="407924"/>
            </a:xfrm>
            <a:prstGeom prst="rect">
              <a:avLst/>
            </a:prstGeom>
            <a:noFill/>
          </p:spPr>
          <p:txBody>
            <a:bodyPr wrap="square" lIns="0" tIns="0" rIns="0" bIns="0" rtlCol="0">
              <a:spAutoFit/>
            </a:bodyPr>
            <a:lstStyle/>
            <a:p>
              <a:pPr algn="ctr" defTabSz="932597">
                <a:lnSpc>
                  <a:spcPct val="90000"/>
                </a:lnSpc>
                <a:spcAft>
                  <a:spcPts val="612"/>
                </a:spcAft>
                <a:defRPr/>
              </a:pPr>
              <a:r>
                <a:rPr lang="en-US" sz="1400" kern="0" dirty="0">
                  <a:solidFill>
                    <a:srgbClr val="00B0F0"/>
                  </a:solidFill>
                  <a:latin typeface="Segoe UI Semibold"/>
                </a:rPr>
                <a:t>Network Virtual Appliance</a:t>
              </a:r>
            </a:p>
          </p:txBody>
        </p:sp>
      </p:grpSp>
    </p:spTree>
    <p:extLst>
      <p:ext uri="{BB962C8B-B14F-4D97-AF65-F5344CB8AC3E}">
        <p14:creationId xmlns:p14="http://schemas.microsoft.com/office/powerpoint/2010/main" val="107341143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chemeClr val="tx1"/>
                </a:solidFill>
              </a:rPr>
              <a:t>Azure Virtual WAN overview</a:t>
            </a:r>
          </a:p>
        </p:txBody>
      </p:sp>
      <p:sp>
        <p:nvSpPr>
          <p:cNvPr id="15" name="Text Placeholder 14">
            <a:extLst>
              <a:ext uri="{FF2B5EF4-FFF2-40B4-BE49-F238E27FC236}">
                <a16:creationId xmlns:a16="http://schemas.microsoft.com/office/drawing/2014/main" id="{7AFD9358-0F0F-DD41-8430-DD40142A3348}"/>
              </a:ext>
            </a:extLst>
          </p:cNvPr>
          <p:cNvSpPr>
            <a:spLocks noGrp="1"/>
          </p:cNvSpPr>
          <p:nvPr>
            <p:ph type="body" sz="quarter" idx="10"/>
          </p:nvPr>
        </p:nvSpPr>
        <p:spPr>
          <a:xfrm>
            <a:off x="465138" y="5732760"/>
            <a:ext cx="9572625" cy="307777"/>
          </a:xfrm>
        </p:spPr>
        <p:txBody>
          <a:bodyPr/>
          <a:lstStyle/>
          <a:p>
            <a:pPr marL="0" indent="0">
              <a:buNone/>
            </a:pPr>
            <a:r>
              <a:rPr lang="en-US" dirty="0">
                <a:solidFill>
                  <a:schemeClr val="tx1"/>
                </a:solidFill>
              </a:rPr>
              <a:t>Unified framework for networking, security and routing</a:t>
            </a:r>
          </a:p>
        </p:txBody>
      </p:sp>
      <p:grpSp>
        <p:nvGrpSpPr>
          <p:cNvPr id="25" name="Group 24">
            <a:extLst>
              <a:ext uri="{FF2B5EF4-FFF2-40B4-BE49-F238E27FC236}">
                <a16:creationId xmlns:a16="http://schemas.microsoft.com/office/drawing/2014/main" id="{821F0320-CA44-42FA-95D9-885AEDBB750F}"/>
              </a:ext>
            </a:extLst>
          </p:cNvPr>
          <p:cNvGrpSpPr/>
          <p:nvPr/>
        </p:nvGrpSpPr>
        <p:grpSpPr>
          <a:xfrm>
            <a:off x="465138" y="1849415"/>
            <a:ext cx="11261049" cy="3077870"/>
            <a:chOff x="635442" y="1434277"/>
            <a:chExt cx="11261049" cy="3077870"/>
          </a:xfrm>
        </p:grpSpPr>
        <p:sp>
          <p:nvSpPr>
            <p:cNvPr id="26" name="TextBox 25">
              <a:extLst>
                <a:ext uri="{FF2B5EF4-FFF2-40B4-BE49-F238E27FC236}">
                  <a16:creationId xmlns:a16="http://schemas.microsoft.com/office/drawing/2014/main" id="{D3F92384-5FE9-40AA-A5DB-43F5AC62A19C}"/>
                </a:ext>
              </a:extLst>
            </p:cNvPr>
            <p:cNvSpPr txBox="1"/>
            <p:nvPr/>
          </p:nvSpPr>
          <p:spPr>
            <a:xfrm>
              <a:off x="7383240" y="1441417"/>
              <a:ext cx="2144988" cy="254237"/>
            </a:xfrm>
            <a:prstGeom prst="rect">
              <a:avLst/>
            </a:prstGeom>
            <a:noFill/>
          </p:spPr>
          <p:txBody>
            <a:bodyPr wrap="square" lIns="0" tIns="0" rIns="0" bIns="0" rtlCol="0">
              <a:spAutoFit/>
            </a:bodyPr>
            <a:lstStyle/>
            <a:p>
              <a:pPr algn="ctr">
                <a:lnSpc>
                  <a:spcPct val="90000"/>
                </a:lnSpc>
                <a:defRPr/>
              </a:pPr>
              <a:r>
                <a:rPr lang="en-US" sz="1836" dirty="0">
                  <a:solidFill>
                    <a:schemeClr val="accent1"/>
                  </a:solidFill>
                  <a:latin typeface="+mj-lt"/>
                </a:rPr>
                <a:t>Routing</a:t>
              </a:r>
            </a:p>
          </p:txBody>
        </p:sp>
        <p:sp>
          <p:nvSpPr>
            <p:cNvPr id="27" name="TextBox 26">
              <a:extLst>
                <a:ext uri="{FF2B5EF4-FFF2-40B4-BE49-F238E27FC236}">
                  <a16:creationId xmlns:a16="http://schemas.microsoft.com/office/drawing/2014/main" id="{0A0C1F6C-0E94-4C61-8025-5E3A64423C95}"/>
                </a:ext>
              </a:extLst>
            </p:cNvPr>
            <p:cNvSpPr txBox="1"/>
            <p:nvPr/>
          </p:nvSpPr>
          <p:spPr>
            <a:xfrm>
              <a:off x="2884708" y="1441417"/>
              <a:ext cx="2144988" cy="508473"/>
            </a:xfrm>
            <a:prstGeom prst="rect">
              <a:avLst/>
            </a:prstGeom>
            <a:noFill/>
          </p:spPr>
          <p:txBody>
            <a:bodyPr wrap="square" lIns="0" tIns="0" rIns="0" bIns="0" rtlCol="0">
              <a:spAutoFit/>
            </a:bodyPr>
            <a:lstStyle/>
            <a:p>
              <a:pPr algn="ctr" defTabSz="932563">
                <a:lnSpc>
                  <a:spcPct val="90000"/>
                </a:lnSpc>
                <a:defRPr/>
              </a:pPr>
              <a:r>
                <a:rPr lang="en-US" sz="1836" dirty="0">
                  <a:solidFill>
                    <a:schemeClr val="accent1"/>
                  </a:solidFill>
                  <a:latin typeface="+mj-lt"/>
                </a:rPr>
                <a:t>Global transit architecture</a:t>
              </a:r>
            </a:p>
          </p:txBody>
        </p:sp>
        <p:sp>
          <p:nvSpPr>
            <p:cNvPr id="28" name="TextBox 27">
              <a:extLst>
                <a:ext uri="{FF2B5EF4-FFF2-40B4-BE49-F238E27FC236}">
                  <a16:creationId xmlns:a16="http://schemas.microsoft.com/office/drawing/2014/main" id="{C017C15E-C087-4314-8BD4-6498D98DA18E}"/>
                </a:ext>
              </a:extLst>
            </p:cNvPr>
            <p:cNvSpPr txBox="1"/>
            <p:nvPr/>
          </p:nvSpPr>
          <p:spPr>
            <a:xfrm>
              <a:off x="5133974" y="1434277"/>
              <a:ext cx="2144988" cy="254237"/>
            </a:xfrm>
            <a:prstGeom prst="rect">
              <a:avLst/>
            </a:prstGeom>
            <a:noFill/>
          </p:spPr>
          <p:txBody>
            <a:bodyPr wrap="square" lIns="0" tIns="0" rIns="0" bIns="0" rtlCol="0">
              <a:spAutoFit/>
            </a:bodyPr>
            <a:lstStyle/>
            <a:p>
              <a:pPr algn="ctr">
                <a:lnSpc>
                  <a:spcPct val="90000"/>
                </a:lnSpc>
                <a:defRPr/>
              </a:pPr>
              <a:r>
                <a:rPr lang="en-US" sz="1836" dirty="0">
                  <a:solidFill>
                    <a:schemeClr val="accent1"/>
                  </a:solidFill>
                  <a:latin typeface="+mj-lt"/>
                </a:rPr>
                <a:t>Secure virtual hub </a:t>
              </a:r>
            </a:p>
          </p:txBody>
        </p:sp>
        <p:sp>
          <p:nvSpPr>
            <p:cNvPr id="29" name="TextBox 28">
              <a:extLst>
                <a:ext uri="{FF2B5EF4-FFF2-40B4-BE49-F238E27FC236}">
                  <a16:creationId xmlns:a16="http://schemas.microsoft.com/office/drawing/2014/main" id="{C1839390-D5E0-4BD1-9AD2-64E792322982}"/>
                </a:ext>
              </a:extLst>
            </p:cNvPr>
            <p:cNvSpPr txBox="1"/>
            <p:nvPr/>
          </p:nvSpPr>
          <p:spPr>
            <a:xfrm>
              <a:off x="9632506" y="1434277"/>
              <a:ext cx="2144988" cy="508473"/>
            </a:xfrm>
            <a:prstGeom prst="rect">
              <a:avLst/>
            </a:prstGeom>
            <a:noFill/>
          </p:spPr>
          <p:txBody>
            <a:bodyPr wrap="square" lIns="0" tIns="0" rIns="0" bIns="0" rtlCol="0">
              <a:spAutoFit/>
            </a:bodyPr>
            <a:lstStyle/>
            <a:p>
              <a:pPr algn="ctr">
                <a:lnSpc>
                  <a:spcPct val="90000"/>
                </a:lnSpc>
                <a:defRPr/>
              </a:pPr>
              <a:r>
                <a:rPr lang="en-US" sz="1836" dirty="0">
                  <a:solidFill>
                    <a:schemeClr val="accent1"/>
                  </a:solidFill>
                  <a:latin typeface="+mj-lt"/>
                </a:rPr>
                <a:t>Integrated network virtual appliance</a:t>
              </a:r>
            </a:p>
          </p:txBody>
        </p:sp>
        <p:sp>
          <p:nvSpPr>
            <p:cNvPr id="30" name="TextBox 29">
              <a:extLst>
                <a:ext uri="{FF2B5EF4-FFF2-40B4-BE49-F238E27FC236}">
                  <a16:creationId xmlns:a16="http://schemas.microsoft.com/office/drawing/2014/main" id="{21A8C2C6-F9C0-4B16-A03D-9D1DE216636D}"/>
                </a:ext>
              </a:extLst>
            </p:cNvPr>
            <p:cNvSpPr txBox="1"/>
            <p:nvPr/>
          </p:nvSpPr>
          <p:spPr>
            <a:xfrm>
              <a:off x="635442" y="1441417"/>
              <a:ext cx="2144988" cy="254237"/>
            </a:xfrm>
            <a:prstGeom prst="rect">
              <a:avLst/>
            </a:prstGeom>
            <a:noFill/>
          </p:spPr>
          <p:txBody>
            <a:bodyPr wrap="square" lIns="0" tIns="0" rIns="0" bIns="0" rtlCol="0">
              <a:spAutoFit/>
            </a:bodyPr>
            <a:lstStyle/>
            <a:p>
              <a:pPr algn="ctr">
                <a:lnSpc>
                  <a:spcPct val="90000"/>
                </a:lnSpc>
                <a:defRPr/>
              </a:pPr>
              <a:r>
                <a:rPr lang="en-US" sz="1836" dirty="0">
                  <a:solidFill>
                    <a:schemeClr val="accent1"/>
                  </a:solidFill>
                  <a:latin typeface="+mj-lt"/>
                </a:rPr>
                <a:t>Connectivity</a:t>
              </a:r>
            </a:p>
          </p:txBody>
        </p:sp>
        <p:sp>
          <p:nvSpPr>
            <p:cNvPr id="31" name="Arc 30">
              <a:extLst>
                <a:ext uri="{FF2B5EF4-FFF2-40B4-BE49-F238E27FC236}">
                  <a16:creationId xmlns:a16="http://schemas.microsoft.com/office/drawing/2014/main" id="{EBDEBCF6-D11D-45AB-9D65-774F06AA56FD}"/>
                </a:ext>
              </a:extLst>
            </p:cNvPr>
            <p:cNvSpPr/>
            <p:nvPr/>
          </p:nvSpPr>
          <p:spPr bwMode="auto">
            <a:xfrm rot="16200000" flipH="1">
              <a:off x="7404501" y="2255496"/>
              <a:ext cx="2247813" cy="2247806"/>
            </a:xfrm>
            <a:prstGeom prst="arc">
              <a:avLst>
                <a:gd name="adj1" fmla="val 5364818"/>
                <a:gd name="adj2" fmla="val 16319942"/>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cs typeface="Segoe UI" pitchFamily="34" charset="0"/>
              </a:endParaRPr>
            </a:p>
          </p:txBody>
        </p:sp>
        <p:sp>
          <p:nvSpPr>
            <p:cNvPr id="32" name="Oval 31">
              <a:extLst>
                <a:ext uri="{FF2B5EF4-FFF2-40B4-BE49-F238E27FC236}">
                  <a16:creationId xmlns:a16="http://schemas.microsoft.com/office/drawing/2014/main" id="{CBCE0317-E0A1-4EED-A403-B710231AEBAF}"/>
                </a:ext>
              </a:extLst>
            </p:cNvPr>
            <p:cNvSpPr/>
            <p:nvPr/>
          </p:nvSpPr>
          <p:spPr bwMode="auto">
            <a:xfrm flipH="1">
              <a:off x="7653109"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836" dirty="0">
                <a:solidFill>
                  <a:schemeClr val="bg1"/>
                </a:solidFill>
                <a:cs typeface="Segoe UI" pitchFamily="34" charset="0"/>
              </a:endParaRPr>
            </a:p>
          </p:txBody>
        </p:sp>
        <p:sp>
          <p:nvSpPr>
            <p:cNvPr id="33" name="Arc 32">
              <a:extLst>
                <a:ext uri="{FF2B5EF4-FFF2-40B4-BE49-F238E27FC236}">
                  <a16:creationId xmlns:a16="http://schemas.microsoft.com/office/drawing/2014/main" id="{B927E2DF-F7E4-44DB-A117-BF86EFFC229C}"/>
                </a:ext>
              </a:extLst>
            </p:cNvPr>
            <p:cNvSpPr/>
            <p:nvPr/>
          </p:nvSpPr>
          <p:spPr bwMode="auto">
            <a:xfrm rot="16200000" flipH="1">
              <a:off x="5156596" y="2255496"/>
              <a:ext cx="2247813" cy="2247806"/>
            </a:xfrm>
            <a:prstGeom prst="arc">
              <a:avLst>
                <a:gd name="adj1" fmla="val 16505501"/>
                <a:gd name="adj2" fmla="val 5250291"/>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cs typeface="Segoe UI" pitchFamily="34" charset="0"/>
              </a:endParaRPr>
            </a:p>
          </p:txBody>
        </p:sp>
        <p:sp>
          <p:nvSpPr>
            <p:cNvPr id="34" name="Arc 33">
              <a:extLst>
                <a:ext uri="{FF2B5EF4-FFF2-40B4-BE49-F238E27FC236}">
                  <a16:creationId xmlns:a16="http://schemas.microsoft.com/office/drawing/2014/main" id="{E37FF1D6-D0AD-4F5F-BDD0-D3D34CA5D846}"/>
                </a:ext>
              </a:extLst>
            </p:cNvPr>
            <p:cNvSpPr/>
            <p:nvPr/>
          </p:nvSpPr>
          <p:spPr bwMode="auto">
            <a:xfrm rot="16200000" flipH="1">
              <a:off x="655960" y="2255496"/>
              <a:ext cx="2247813" cy="2247806"/>
            </a:xfrm>
            <a:prstGeom prst="arc">
              <a:avLst>
                <a:gd name="adj1" fmla="val 7481161"/>
                <a:gd name="adj2" fmla="val 5449567"/>
              </a:avLst>
            </a:prstGeom>
            <a:noFill/>
            <a:ln w="19050">
              <a:solidFill>
                <a:schemeClr val="accent1"/>
              </a:solidFill>
              <a:prstDash val="sysDot"/>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cs typeface="Segoe UI" pitchFamily="34" charset="0"/>
              </a:endParaRPr>
            </a:p>
          </p:txBody>
        </p:sp>
        <p:sp>
          <p:nvSpPr>
            <p:cNvPr id="35" name="Arc 34">
              <a:extLst>
                <a:ext uri="{FF2B5EF4-FFF2-40B4-BE49-F238E27FC236}">
                  <a16:creationId xmlns:a16="http://schemas.microsoft.com/office/drawing/2014/main" id="{4FCA48C5-CC4C-44EA-A649-4D7F57D0E216}"/>
                </a:ext>
              </a:extLst>
            </p:cNvPr>
            <p:cNvSpPr/>
            <p:nvPr/>
          </p:nvSpPr>
          <p:spPr bwMode="auto">
            <a:xfrm rot="16200000" flipH="1">
              <a:off x="2908491" y="2264337"/>
              <a:ext cx="2247813" cy="2247807"/>
            </a:xfrm>
            <a:prstGeom prst="arc">
              <a:avLst>
                <a:gd name="adj1" fmla="val 5208144"/>
                <a:gd name="adj2" fmla="val 16214520"/>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cs typeface="Segoe UI" pitchFamily="34" charset="0"/>
              </a:endParaRPr>
            </a:p>
          </p:txBody>
        </p:sp>
        <p:sp>
          <p:nvSpPr>
            <p:cNvPr id="36" name="Oval 35">
              <a:extLst>
                <a:ext uri="{FF2B5EF4-FFF2-40B4-BE49-F238E27FC236}">
                  <a16:creationId xmlns:a16="http://schemas.microsoft.com/office/drawing/2014/main" id="{FBDBF62A-5006-454B-AB79-3E5A9266FB44}"/>
                </a:ext>
              </a:extLst>
            </p:cNvPr>
            <p:cNvSpPr/>
            <p:nvPr/>
          </p:nvSpPr>
          <p:spPr bwMode="auto">
            <a:xfrm flipH="1">
              <a:off x="3156382"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836" dirty="0">
                <a:solidFill>
                  <a:schemeClr val="bg1"/>
                </a:solidFill>
                <a:cs typeface="Segoe UI" pitchFamily="34" charset="0"/>
              </a:endParaRPr>
            </a:p>
          </p:txBody>
        </p:sp>
        <p:sp>
          <p:nvSpPr>
            <p:cNvPr id="37" name="Oval 36">
              <a:extLst>
                <a:ext uri="{FF2B5EF4-FFF2-40B4-BE49-F238E27FC236}">
                  <a16:creationId xmlns:a16="http://schemas.microsoft.com/office/drawing/2014/main" id="{A000F8F8-6DA9-4F6E-B88B-9A51654BA8E9}"/>
                </a:ext>
              </a:extLst>
            </p:cNvPr>
            <p:cNvSpPr/>
            <p:nvPr/>
          </p:nvSpPr>
          <p:spPr bwMode="auto">
            <a:xfrm flipH="1">
              <a:off x="5404746"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836" dirty="0">
                <a:solidFill>
                  <a:schemeClr val="bg1"/>
                </a:solidFill>
                <a:cs typeface="Segoe UI" pitchFamily="34" charset="0"/>
              </a:endParaRPr>
            </a:p>
          </p:txBody>
        </p:sp>
        <p:sp>
          <p:nvSpPr>
            <p:cNvPr id="38" name="Arc 37">
              <a:extLst>
                <a:ext uri="{FF2B5EF4-FFF2-40B4-BE49-F238E27FC236}">
                  <a16:creationId xmlns:a16="http://schemas.microsoft.com/office/drawing/2014/main" id="{7CB0770C-8A92-43FF-8C06-92FDD46971BF}"/>
                </a:ext>
              </a:extLst>
            </p:cNvPr>
            <p:cNvSpPr/>
            <p:nvPr/>
          </p:nvSpPr>
          <p:spPr bwMode="auto">
            <a:xfrm rot="5400000" flipH="1" flipV="1">
              <a:off x="9648681" y="2255496"/>
              <a:ext cx="2247813" cy="2247806"/>
            </a:xfrm>
            <a:prstGeom prst="arc">
              <a:avLst>
                <a:gd name="adj1" fmla="val 18181965"/>
                <a:gd name="adj2" fmla="val 16116544"/>
              </a:avLst>
            </a:prstGeom>
            <a:noFill/>
            <a:ln w="19050">
              <a:solidFill>
                <a:schemeClr val="accent1"/>
              </a:solidFill>
              <a:prstDash val="sysDot"/>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cs typeface="Segoe UI" pitchFamily="34" charset="0"/>
              </a:endParaRPr>
            </a:p>
          </p:txBody>
        </p:sp>
        <p:sp>
          <p:nvSpPr>
            <p:cNvPr id="39" name="Oval 38">
              <a:extLst>
                <a:ext uri="{FF2B5EF4-FFF2-40B4-BE49-F238E27FC236}">
                  <a16:creationId xmlns:a16="http://schemas.microsoft.com/office/drawing/2014/main" id="{7F9498EF-4F49-4A7D-88F1-D42521A4471E}"/>
                </a:ext>
              </a:extLst>
            </p:cNvPr>
            <p:cNvSpPr/>
            <p:nvPr/>
          </p:nvSpPr>
          <p:spPr bwMode="auto">
            <a:xfrm rot="10800000" flipH="1" flipV="1">
              <a:off x="9966647"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836" dirty="0">
                <a:solidFill>
                  <a:schemeClr val="bg1"/>
                </a:solidFill>
                <a:cs typeface="Segoe UI" pitchFamily="34" charset="0"/>
              </a:endParaRPr>
            </a:p>
          </p:txBody>
        </p:sp>
        <p:sp>
          <p:nvSpPr>
            <p:cNvPr id="40" name="Oval 39">
              <a:extLst>
                <a:ext uri="{FF2B5EF4-FFF2-40B4-BE49-F238E27FC236}">
                  <a16:creationId xmlns:a16="http://schemas.microsoft.com/office/drawing/2014/main" id="{AF372C5D-E960-4705-A6D9-1C7A22042CF6}"/>
                </a:ext>
              </a:extLst>
            </p:cNvPr>
            <p:cNvSpPr/>
            <p:nvPr/>
          </p:nvSpPr>
          <p:spPr bwMode="auto">
            <a:xfrm flipH="1">
              <a:off x="908019"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836" dirty="0">
                <a:solidFill>
                  <a:schemeClr val="bg1"/>
                </a:solidFill>
                <a:ea typeface="Segoe UI" pitchFamily="34" charset="0"/>
                <a:cs typeface="Segoe UI" pitchFamily="34" charset="0"/>
              </a:endParaRPr>
            </a:p>
          </p:txBody>
        </p:sp>
        <p:pic>
          <p:nvPicPr>
            <p:cNvPr id="41" name="Graphic 40">
              <a:extLst>
                <a:ext uri="{FF2B5EF4-FFF2-40B4-BE49-F238E27FC236}">
                  <a16:creationId xmlns:a16="http://schemas.microsoft.com/office/drawing/2014/main" id="{F735994F-9F03-4C08-9F0B-270C72982B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66859" y="3043247"/>
              <a:ext cx="817734" cy="817734"/>
            </a:xfrm>
            <a:prstGeom prst="rect">
              <a:avLst/>
            </a:prstGeom>
          </p:spPr>
        </p:pic>
        <p:pic>
          <p:nvPicPr>
            <p:cNvPr id="42" name="Graphic 41">
              <a:extLst>
                <a:ext uri="{FF2B5EF4-FFF2-40B4-BE49-F238E27FC236}">
                  <a16:creationId xmlns:a16="http://schemas.microsoft.com/office/drawing/2014/main" id="{0612DA7C-E850-4263-96C2-F33392FCF9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57108" y="3033016"/>
              <a:ext cx="641071" cy="641071"/>
            </a:xfrm>
            <a:prstGeom prst="rect">
              <a:avLst/>
            </a:prstGeom>
          </p:spPr>
        </p:pic>
        <p:pic>
          <p:nvPicPr>
            <p:cNvPr id="43" name="Graphic 42">
              <a:extLst>
                <a:ext uri="{FF2B5EF4-FFF2-40B4-BE49-F238E27FC236}">
                  <a16:creationId xmlns:a16="http://schemas.microsoft.com/office/drawing/2014/main" id="{0A656BEC-63B6-40AC-B8D6-3F632D01BF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38945" y="2970330"/>
              <a:ext cx="818134" cy="818134"/>
            </a:xfrm>
            <a:prstGeom prst="rect">
              <a:avLst/>
            </a:prstGeom>
          </p:spPr>
        </p:pic>
      </p:grpSp>
      <p:pic>
        <p:nvPicPr>
          <p:cNvPr id="44" name="Graphic 43">
            <a:extLst>
              <a:ext uri="{FF2B5EF4-FFF2-40B4-BE49-F238E27FC236}">
                <a16:creationId xmlns:a16="http://schemas.microsoft.com/office/drawing/2014/main" id="{3620DD83-2DA6-4CF9-879B-C86CDDA1B4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14615" y="3405083"/>
            <a:ext cx="778903" cy="778903"/>
          </a:xfrm>
          <a:prstGeom prst="rect">
            <a:avLst/>
          </a:prstGeom>
        </p:spPr>
      </p:pic>
      <p:pic>
        <p:nvPicPr>
          <p:cNvPr id="45" name="Graphic 44">
            <a:extLst>
              <a:ext uri="{FF2B5EF4-FFF2-40B4-BE49-F238E27FC236}">
                <a16:creationId xmlns:a16="http://schemas.microsoft.com/office/drawing/2014/main" id="{E7D4893C-2039-4638-843E-067916A906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56409" y="3095019"/>
            <a:ext cx="1095375" cy="1181100"/>
          </a:xfrm>
          <a:prstGeom prst="rect">
            <a:avLst/>
          </a:prstGeom>
        </p:spPr>
      </p:pic>
    </p:spTree>
    <p:extLst>
      <p:ext uri="{BB962C8B-B14F-4D97-AF65-F5344CB8AC3E}">
        <p14:creationId xmlns:p14="http://schemas.microsoft.com/office/powerpoint/2010/main" val="128576813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A9EF-EBA4-964C-B2C3-CA2524BAE48C}"/>
              </a:ext>
            </a:extLst>
          </p:cNvPr>
          <p:cNvSpPr>
            <a:spLocks noGrp="1"/>
          </p:cNvSpPr>
          <p:nvPr>
            <p:ph type="title"/>
          </p:nvPr>
        </p:nvSpPr>
        <p:spPr>
          <a:xfrm>
            <a:off x="465138" y="632779"/>
            <a:ext cx="11533187" cy="410369"/>
          </a:xfrm>
        </p:spPr>
        <p:txBody>
          <a:bodyPr/>
          <a:lstStyle/>
          <a:p>
            <a:r>
              <a:rPr lang="en-US" dirty="0">
                <a:solidFill>
                  <a:srgbClr val="FFFFFF"/>
                </a:solidFill>
              </a:rPr>
              <a:t>Cisco Viptela demo video placeholder</a:t>
            </a:r>
          </a:p>
        </p:txBody>
      </p:sp>
      <p:sp>
        <p:nvSpPr>
          <p:cNvPr id="5" name="Rectangle 4">
            <a:extLst>
              <a:ext uri="{FF2B5EF4-FFF2-40B4-BE49-F238E27FC236}">
                <a16:creationId xmlns:a16="http://schemas.microsoft.com/office/drawing/2014/main" id="{31BAC495-7340-4195-8DC0-E0B8A0B59315}"/>
              </a:ext>
            </a:extLst>
          </p:cNvPr>
          <p:cNvSpPr/>
          <p:nvPr/>
        </p:nvSpPr>
        <p:spPr bwMode="auto">
          <a:xfrm rot="1626525">
            <a:off x="2025235" y="3543377"/>
            <a:ext cx="8482042" cy="565027"/>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dirty="0">
                <a:solidFill>
                  <a:schemeClr val="tx1"/>
                </a:solidFill>
                <a:ea typeface="Segoe UI" pitchFamily="34" charset="0"/>
                <a:cs typeface="Segoe UI" pitchFamily="34" charset="0"/>
              </a:rPr>
              <a:t>Insert partner video here</a:t>
            </a:r>
          </a:p>
        </p:txBody>
      </p:sp>
    </p:spTree>
    <p:extLst>
      <p:ext uri="{BB962C8B-B14F-4D97-AF65-F5344CB8AC3E}">
        <p14:creationId xmlns:p14="http://schemas.microsoft.com/office/powerpoint/2010/main" val="348370418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To summarize</a:t>
            </a:r>
          </a:p>
        </p:txBody>
      </p:sp>
      <p:pic>
        <p:nvPicPr>
          <p:cNvPr id="2" name="Picture 1">
            <a:extLst>
              <a:ext uri="{FF2B5EF4-FFF2-40B4-BE49-F238E27FC236}">
                <a16:creationId xmlns:a16="http://schemas.microsoft.com/office/drawing/2014/main" id="{BA404CDA-5EB7-4069-BB62-9F5EF406C5DC}"/>
              </a:ext>
            </a:extLst>
          </p:cNvPr>
          <p:cNvPicPr>
            <a:picLocks noChangeAspect="1"/>
          </p:cNvPicPr>
          <p:nvPr/>
        </p:nvPicPr>
        <p:blipFill>
          <a:blip r:embed="rId2"/>
          <a:stretch>
            <a:fillRect/>
          </a:stretch>
        </p:blipFill>
        <p:spPr>
          <a:xfrm>
            <a:off x="2321597" y="2428234"/>
            <a:ext cx="8117851" cy="4566291"/>
          </a:xfrm>
          <a:prstGeom prst="rect">
            <a:avLst/>
          </a:prstGeom>
        </p:spPr>
      </p:pic>
      <p:sp>
        <p:nvSpPr>
          <p:cNvPr id="3" name="Title 1">
            <a:extLst>
              <a:ext uri="{FF2B5EF4-FFF2-40B4-BE49-F238E27FC236}">
                <a16:creationId xmlns:a16="http://schemas.microsoft.com/office/drawing/2014/main" id="{59945604-DBF8-4B82-A51D-00E7EF693915}"/>
              </a:ext>
            </a:extLst>
          </p:cNvPr>
          <p:cNvSpPr txBox="1">
            <a:spLocks/>
          </p:cNvSpPr>
          <p:nvPr/>
        </p:nvSpPr>
        <p:spPr>
          <a:xfrm>
            <a:off x="902658" y="1503600"/>
            <a:ext cx="11237870" cy="565027"/>
          </a:xfrm>
          <a:prstGeom prst="rect">
            <a:avLst/>
          </a:prstGeom>
        </p:spPr>
        <p:txBody>
          <a:bodyPr vert="horz" wrap="square" lIns="0" tIns="0" rIns="0" bIns="0" rtlCol="0" anchor="t">
            <a:normAutofit/>
          </a:bodyPr>
          <a:lst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a:lstStyle>
          <a:p>
            <a:r>
              <a:rPr lang="en-US" sz="2000" dirty="0">
                <a:solidFill>
                  <a:srgbClr val="00B0F0"/>
                </a:solidFill>
              </a:rPr>
              <a:t>Azure Virtual WAN provides ubiquitous connectivity, routing and security in a unified framework</a:t>
            </a:r>
          </a:p>
        </p:txBody>
      </p:sp>
      <p:pic>
        <p:nvPicPr>
          <p:cNvPr id="5" name="Graphic 4">
            <a:extLst>
              <a:ext uri="{FF2B5EF4-FFF2-40B4-BE49-F238E27FC236}">
                <a16:creationId xmlns:a16="http://schemas.microsoft.com/office/drawing/2014/main" id="{25D8438D-BC75-46D7-B77C-4D7FF9F00B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47842" y="423786"/>
            <a:ext cx="600007" cy="600007"/>
          </a:xfrm>
          <a:prstGeom prst="rect">
            <a:avLst/>
          </a:prstGeom>
        </p:spPr>
      </p:pic>
    </p:spTree>
    <p:extLst>
      <p:ext uri="{BB962C8B-B14F-4D97-AF65-F5344CB8AC3E}">
        <p14:creationId xmlns:p14="http://schemas.microsoft.com/office/powerpoint/2010/main" val="102647781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60DC-264C-3548-9950-504558EE0B70}"/>
              </a:ext>
            </a:extLst>
          </p:cNvPr>
          <p:cNvSpPr>
            <a:spLocks noGrp="1"/>
          </p:cNvSpPr>
          <p:nvPr>
            <p:ph type="title"/>
          </p:nvPr>
        </p:nvSpPr>
        <p:spPr/>
        <p:txBody>
          <a:bodyPr/>
          <a:lstStyle/>
          <a:p>
            <a:r>
              <a:rPr lang="en-US" dirty="0">
                <a:solidFill>
                  <a:schemeClr val="tx1"/>
                </a:solidFill>
              </a:rPr>
              <a:t>Resources</a:t>
            </a:r>
          </a:p>
        </p:txBody>
      </p:sp>
      <p:sp>
        <p:nvSpPr>
          <p:cNvPr id="5" name="Text Placeholder 4">
            <a:extLst>
              <a:ext uri="{FF2B5EF4-FFF2-40B4-BE49-F238E27FC236}">
                <a16:creationId xmlns:a16="http://schemas.microsoft.com/office/drawing/2014/main" id="{FD3E4AA9-6D63-1A4F-9FA5-596B0F09AB29}"/>
              </a:ext>
            </a:extLst>
          </p:cNvPr>
          <p:cNvSpPr>
            <a:spLocks noGrp="1"/>
          </p:cNvSpPr>
          <p:nvPr>
            <p:ph type="body" sz="quarter" idx="17"/>
          </p:nvPr>
        </p:nvSpPr>
        <p:spPr>
          <a:xfrm>
            <a:off x="465138" y="1448882"/>
            <a:ext cx="3690937" cy="444609"/>
          </a:xfrm>
        </p:spPr>
        <p:txBody>
          <a:bodyPr/>
          <a:lstStyle/>
          <a:p>
            <a:r>
              <a:rPr lang="en-US" sz="1400" b="1" dirty="0">
                <a:solidFill>
                  <a:schemeClr val="tx1"/>
                </a:solidFill>
              </a:rPr>
              <a:t>Microsoft announcement blog?</a:t>
            </a:r>
          </a:p>
          <a:p>
            <a:endParaRPr lang="en-US" dirty="0">
              <a:solidFill>
                <a:schemeClr val="tx1"/>
              </a:solidFill>
            </a:endParaRPr>
          </a:p>
        </p:txBody>
      </p:sp>
      <p:sp>
        <p:nvSpPr>
          <p:cNvPr id="6" name="Text Placeholder 5">
            <a:extLst>
              <a:ext uri="{FF2B5EF4-FFF2-40B4-BE49-F238E27FC236}">
                <a16:creationId xmlns:a16="http://schemas.microsoft.com/office/drawing/2014/main" id="{585EF005-3B74-DB4A-923E-83C8146EA952}"/>
              </a:ext>
            </a:extLst>
          </p:cNvPr>
          <p:cNvSpPr>
            <a:spLocks noGrp="1"/>
          </p:cNvSpPr>
          <p:nvPr>
            <p:ph type="body" sz="quarter" idx="18"/>
          </p:nvPr>
        </p:nvSpPr>
        <p:spPr>
          <a:xfrm>
            <a:off x="465137" y="1786603"/>
            <a:ext cx="3690937" cy="213776"/>
          </a:xfrm>
        </p:spPr>
        <p:txBody>
          <a:bodyPr/>
          <a:lstStyle/>
          <a:p>
            <a:r>
              <a:rPr lang="en-US" sz="1400" dirty="0">
                <a:solidFill>
                  <a:schemeClr val="tx1"/>
                </a:solidFill>
              </a:rPr>
              <a:t>aka.ms/virtualwan-docs</a:t>
            </a:r>
            <a:r>
              <a:rPr lang="en-US" sz="1400" b="1" dirty="0">
                <a:solidFill>
                  <a:schemeClr val="tx1"/>
                </a:solidFill>
              </a:rPr>
              <a:t>	</a:t>
            </a:r>
          </a:p>
        </p:txBody>
      </p:sp>
    </p:spTree>
    <p:extLst>
      <p:ext uri="{BB962C8B-B14F-4D97-AF65-F5344CB8AC3E}">
        <p14:creationId xmlns:p14="http://schemas.microsoft.com/office/powerpoint/2010/main" val="412615289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36708-45E7-4161-A763-100683C03DEC}"/>
              </a:ext>
            </a:extLst>
          </p:cNvPr>
          <p:cNvSpPr>
            <a:spLocks noGrp="1"/>
          </p:cNvSpPr>
          <p:nvPr>
            <p:ph type="title"/>
          </p:nvPr>
        </p:nvSpPr>
        <p:spPr/>
        <p:txBody>
          <a:bodyPr/>
          <a:lstStyle/>
          <a:p>
            <a:r>
              <a:rPr lang="en-US" dirty="0">
                <a:solidFill>
                  <a:srgbClr val="FFFFFF"/>
                </a:solidFill>
              </a:rPr>
              <a:t>Thank you</a:t>
            </a:r>
          </a:p>
        </p:txBody>
      </p:sp>
    </p:spTree>
    <p:extLst>
      <p:ext uri="{BB962C8B-B14F-4D97-AF65-F5344CB8AC3E}">
        <p14:creationId xmlns:p14="http://schemas.microsoft.com/office/powerpoint/2010/main" val="32713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Azure Virtual WAN Overview</a:t>
            </a:r>
          </a:p>
        </p:txBody>
      </p:sp>
      <p:grpSp>
        <p:nvGrpSpPr>
          <p:cNvPr id="4" name="Group 3">
            <a:extLst>
              <a:ext uri="{FF2B5EF4-FFF2-40B4-BE49-F238E27FC236}">
                <a16:creationId xmlns:a16="http://schemas.microsoft.com/office/drawing/2014/main" id="{6352C3DB-2121-4EAE-8DF1-C21FCFE9AB70}"/>
              </a:ext>
            </a:extLst>
          </p:cNvPr>
          <p:cNvGrpSpPr/>
          <p:nvPr/>
        </p:nvGrpSpPr>
        <p:grpSpPr>
          <a:xfrm rot="5400000">
            <a:off x="592489" y="1626342"/>
            <a:ext cx="4683380" cy="4730947"/>
            <a:chOff x="655964" y="-3700370"/>
            <a:chExt cx="11240527" cy="8212517"/>
          </a:xfrm>
        </p:grpSpPr>
        <p:sp>
          <p:nvSpPr>
            <p:cNvPr id="5" name="TextBox 4">
              <a:extLst>
                <a:ext uri="{FF2B5EF4-FFF2-40B4-BE49-F238E27FC236}">
                  <a16:creationId xmlns:a16="http://schemas.microsoft.com/office/drawing/2014/main" id="{F566CF47-AEFC-4148-BBAB-AA7165FB49E2}"/>
                </a:ext>
              </a:extLst>
            </p:cNvPr>
            <p:cNvSpPr txBox="1"/>
            <p:nvPr/>
          </p:nvSpPr>
          <p:spPr>
            <a:xfrm rot="16200000">
              <a:off x="5483677" y="1110482"/>
              <a:ext cx="1551407" cy="383227"/>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Routing</a:t>
              </a:r>
            </a:p>
          </p:txBody>
        </p:sp>
        <p:sp>
          <p:nvSpPr>
            <p:cNvPr id="6" name="TextBox 5">
              <a:extLst>
                <a:ext uri="{FF2B5EF4-FFF2-40B4-BE49-F238E27FC236}">
                  <a16:creationId xmlns:a16="http://schemas.microsoft.com/office/drawing/2014/main" id="{037584CC-4A34-465F-BC02-205782DFD948}"/>
                </a:ext>
              </a:extLst>
            </p:cNvPr>
            <p:cNvSpPr txBox="1"/>
            <p:nvPr/>
          </p:nvSpPr>
          <p:spPr>
            <a:xfrm rot="16200000">
              <a:off x="1558245" y="-216056"/>
              <a:ext cx="4725267" cy="465375"/>
            </a:xfrm>
            <a:prstGeom prst="rect">
              <a:avLst/>
            </a:prstGeom>
            <a:noFill/>
          </p:spPr>
          <p:txBody>
            <a:bodyPr wrap="square" lIns="0" tIns="0" rIns="0" bIns="0" rtlCol="0">
              <a:spAutoFit/>
            </a:bodyPr>
            <a:lstStyle/>
            <a:p>
              <a:pPr algn="ctr" defTabSz="932563">
                <a:lnSpc>
                  <a:spcPct val="90000"/>
                </a:lnSpc>
                <a:defRPr/>
              </a:pPr>
              <a:r>
                <a:rPr lang="en-US" sz="1400" dirty="0">
                  <a:solidFill>
                    <a:schemeClr val="accent1"/>
                  </a:solidFill>
                  <a:latin typeface="+mj-lt"/>
                </a:rPr>
                <a:t>Global transit architecture</a:t>
              </a:r>
            </a:p>
          </p:txBody>
        </p:sp>
        <p:sp>
          <p:nvSpPr>
            <p:cNvPr id="7" name="TextBox 6">
              <a:extLst>
                <a:ext uri="{FF2B5EF4-FFF2-40B4-BE49-F238E27FC236}">
                  <a16:creationId xmlns:a16="http://schemas.microsoft.com/office/drawing/2014/main" id="{1118859A-3567-49F3-A87E-9F84C5A5242B}"/>
                </a:ext>
              </a:extLst>
            </p:cNvPr>
            <p:cNvSpPr txBox="1"/>
            <p:nvPr/>
          </p:nvSpPr>
          <p:spPr>
            <a:xfrm rot="16200000">
              <a:off x="6632971" y="253056"/>
              <a:ext cx="3787044"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Secure virtual hub </a:t>
              </a:r>
            </a:p>
          </p:txBody>
        </p:sp>
        <p:sp>
          <p:nvSpPr>
            <p:cNvPr id="8" name="TextBox 7">
              <a:extLst>
                <a:ext uri="{FF2B5EF4-FFF2-40B4-BE49-F238E27FC236}">
                  <a16:creationId xmlns:a16="http://schemas.microsoft.com/office/drawing/2014/main" id="{C7D669B9-5B86-410A-8ECE-27D03E35BEA7}"/>
                </a:ext>
              </a:extLst>
            </p:cNvPr>
            <p:cNvSpPr txBox="1"/>
            <p:nvPr/>
          </p:nvSpPr>
          <p:spPr>
            <a:xfrm rot="16200000">
              <a:off x="7747789" y="-1022935"/>
              <a:ext cx="5820245"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Integrated network virtual appliance</a:t>
              </a:r>
            </a:p>
          </p:txBody>
        </p:sp>
        <p:sp>
          <p:nvSpPr>
            <p:cNvPr id="9" name="TextBox 8">
              <a:extLst>
                <a:ext uri="{FF2B5EF4-FFF2-40B4-BE49-F238E27FC236}">
                  <a16:creationId xmlns:a16="http://schemas.microsoft.com/office/drawing/2014/main" id="{5B58CACB-DAFC-4AA7-B16F-5EFB710EBA62}"/>
                </a:ext>
              </a:extLst>
            </p:cNvPr>
            <p:cNvSpPr txBox="1"/>
            <p:nvPr/>
          </p:nvSpPr>
          <p:spPr>
            <a:xfrm rot="16200000">
              <a:off x="-728465" y="792922"/>
              <a:ext cx="4725267"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Connectivity</a:t>
              </a:r>
            </a:p>
          </p:txBody>
        </p:sp>
        <p:sp>
          <p:nvSpPr>
            <p:cNvPr id="10" name="Arc 9">
              <a:extLst>
                <a:ext uri="{FF2B5EF4-FFF2-40B4-BE49-F238E27FC236}">
                  <a16:creationId xmlns:a16="http://schemas.microsoft.com/office/drawing/2014/main" id="{78490747-DB8E-4527-9EDE-3839E8B740F7}"/>
                </a:ext>
              </a:extLst>
            </p:cNvPr>
            <p:cNvSpPr/>
            <p:nvPr/>
          </p:nvSpPr>
          <p:spPr bwMode="auto">
            <a:xfrm rot="16200000" flipH="1">
              <a:off x="7404501" y="2255496"/>
              <a:ext cx="2247813" cy="2247806"/>
            </a:xfrm>
            <a:prstGeom prst="arc">
              <a:avLst>
                <a:gd name="adj1" fmla="val 5364818"/>
                <a:gd name="adj2" fmla="val 16319942"/>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1" name="Oval 10">
              <a:extLst>
                <a:ext uri="{FF2B5EF4-FFF2-40B4-BE49-F238E27FC236}">
                  <a16:creationId xmlns:a16="http://schemas.microsoft.com/office/drawing/2014/main" id="{A2732B01-0972-4231-B984-4F0BF9273676}"/>
                </a:ext>
              </a:extLst>
            </p:cNvPr>
            <p:cNvSpPr/>
            <p:nvPr/>
          </p:nvSpPr>
          <p:spPr bwMode="auto">
            <a:xfrm flipH="1">
              <a:off x="7653109"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12" name="Arc 11">
              <a:extLst>
                <a:ext uri="{FF2B5EF4-FFF2-40B4-BE49-F238E27FC236}">
                  <a16:creationId xmlns:a16="http://schemas.microsoft.com/office/drawing/2014/main" id="{5FA78DD9-EC08-4380-BA39-0ED15A131F76}"/>
                </a:ext>
              </a:extLst>
            </p:cNvPr>
            <p:cNvSpPr/>
            <p:nvPr/>
          </p:nvSpPr>
          <p:spPr bwMode="auto">
            <a:xfrm rot="16200000" flipH="1">
              <a:off x="5156596" y="2255496"/>
              <a:ext cx="2247813" cy="2247806"/>
            </a:xfrm>
            <a:prstGeom prst="arc">
              <a:avLst>
                <a:gd name="adj1" fmla="val 16505501"/>
                <a:gd name="adj2" fmla="val 5250291"/>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3" name="Arc 12">
              <a:extLst>
                <a:ext uri="{FF2B5EF4-FFF2-40B4-BE49-F238E27FC236}">
                  <a16:creationId xmlns:a16="http://schemas.microsoft.com/office/drawing/2014/main" id="{6110C14F-26A7-4C14-B686-FCC4CFC71F1A}"/>
                </a:ext>
              </a:extLst>
            </p:cNvPr>
            <p:cNvSpPr/>
            <p:nvPr/>
          </p:nvSpPr>
          <p:spPr bwMode="auto">
            <a:xfrm rot="16200000" flipH="1">
              <a:off x="655960" y="2255496"/>
              <a:ext cx="2247813" cy="2247806"/>
            </a:xfrm>
            <a:prstGeom prst="arc">
              <a:avLst>
                <a:gd name="adj1" fmla="val 7481161"/>
                <a:gd name="adj2" fmla="val 5449567"/>
              </a:avLst>
            </a:prstGeom>
            <a:noFill/>
            <a:ln w="19050">
              <a:solidFill>
                <a:schemeClr val="accent1"/>
              </a:solidFill>
              <a:prstDash val="sysDot"/>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6" name="Arc 15">
              <a:extLst>
                <a:ext uri="{FF2B5EF4-FFF2-40B4-BE49-F238E27FC236}">
                  <a16:creationId xmlns:a16="http://schemas.microsoft.com/office/drawing/2014/main" id="{56332736-4404-437E-B00E-954A0D4DA208}"/>
                </a:ext>
              </a:extLst>
            </p:cNvPr>
            <p:cNvSpPr/>
            <p:nvPr/>
          </p:nvSpPr>
          <p:spPr bwMode="auto">
            <a:xfrm rot="16200000" flipH="1">
              <a:off x="2908491" y="2264337"/>
              <a:ext cx="2247813" cy="2247807"/>
            </a:xfrm>
            <a:prstGeom prst="arc">
              <a:avLst>
                <a:gd name="adj1" fmla="val 5208144"/>
                <a:gd name="adj2" fmla="val 16214520"/>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7" name="Oval 16">
              <a:extLst>
                <a:ext uri="{FF2B5EF4-FFF2-40B4-BE49-F238E27FC236}">
                  <a16:creationId xmlns:a16="http://schemas.microsoft.com/office/drawing/2014/main" id="{A8F2BBAB-ED13-453F-AE73-1DCFEE7AC876}"/>
                </a:ext>
              </a:extLst>
            </p:cNvPr>
            <p:cNvSpPr/>
            <p:nvPr/>
          </p:nvSpPr>
          <p:spPr bwMode="auto">
            <a:xfrm flipH="1">
              <a:off x="3156382"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18" name="Arc 17">
              <a:extLst>
                <a:ext uri="{FF2B5EF4-FFF2-40B4-BE49-F238E27FC236}">
                  <a16:creationId xmlns:a16="http://schemas.microsoft.com/office/drawing/2014/main" id="{3E14F60F-5D0B-44E5-A351-558859794510}"/>
                </a:ext>
              </a:extLst>
            </p:cNvPr>
            <p:cNvSpPr/>
            <p:nvPr/>
          </p:nvSpPr>
          <p:spPr bwMode="auto">
            <a:xfrm rot="5400000" flipH="1" flipV="1">
              <a:off x="9648681" y="2255496"/>
              <a:ext cx="2247813" cy="2247806"/>
            </a:xfrm>
            <a:prstGeom prst="arc">
              <a:avLst>
                <a:gd name="adj1" fmla="val 18181965"/>
                <a:gd name="adj2" fmla="val 16116544"/>
              </a:avLst>
            </a:prstGeom>
            <a:noFill/>
            <a:ln w="19050">
              <a:solidFill>
                <a:schemeClr val="accent1"/>
              </a:solidFill>
              <a:prstDash val="sysDot"/>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9" name="Oval 18">
              <a:extLst>
                <a:ext uri="{FF2B5EF4-FFF2-40B4-BE49-F238E27FC236}">
                  <a16:creationId xmlns:a16="http://schemas.microsoft.com/office/drawing/2014/main" id="{FF0D6DEF-6DB8-4BC9-9B2C-8EB878DD42AB}"/>
                </a:ext>
              </a:extLst>
            </p:cNvPr>
            <p:cNvSpPr/>
            <p:nvPr/>
          </p:nvSpPr>
          <p:spPr bwMode="auto">
            <a:xfrm rot="10800000" flipH="1" flipV="1">
              <a:off x="9966647"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20" name="Oval 19">
              <a:extLst>
                <a:ext uri="{FF2B5EF4-FFF2-40B4-BE49-F238E27FC236}">
                  <a16:creationId xmlns:a16="http://schemas.microsoft.com/office/drawing/2014/main" id="{02769893-E5E3-484A-93F1-B1B18AAA5E04}"/>
                </a:ext>
              </a:extLst>
            </p:cNvPr>
            <p:cNvSpPr/>
            <p:nvPr/>
          </p:nvSpPr>
          <p:spPr bwMode="auto">
            <a:xfrm flipH="1">
              <a:off x="908019"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ea typeface="Segoe UI" pitchFamily="34" charset="0"/>
                <a:cs typeface="Segoe UI" pitchFamily="34" charset="0"/>
              </a:endParaRPr>
            </a:p>
          </p:txBody>
        </p:sp>
        <p:sp>
          <p:nvSpPr>
            <p:cNvPr id="21" name="Oval 20">
              <a:extLst>
                <a:ext uri="{FF2B5EF4-FFF2-40B4-BE49-F238E27FC236}">
                  <a16:creationId xmlns:a16="http://schemas.microsoft.com/office/drawing/2014/main" id="{FD16C062-56A6-44DA-915C-FC0CA232337D}"/>
                </a:ext>
              </a:extLst>
            </p:cNvPr>
            <p:cNvSpPr/>
            <p:nvPr/>
          </p:nvSpPr>
          <p:spPr bwMode="auto">
            <a:xfrm rot="10489763" flipH="1">
              <a:off x="5404189" y="2533219"/>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grpSp>
      <p:pic>
        <p:nvPicPr>
          <p:cNvPr id="22" name="Graphic 21">
            <a:extLst>
              <a:ext uri="{FF2B5EF4-FFF2-40B4-BE49-F238E27FC236}">
                <a16:creationId xmlns:a16="http://schemas.microsoft.com/office/drawing/2014/main" id="{4B00AAE2-F493-45F3-8F67-5E74026DBF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929" y="1873013"/>
            <a:ext cx="510344" cy="510344"/>
          </a:xfrm>
          <a:prstGeom prst="rect">
            <a:avLst/>
          </a:prstGeom>
        </p:spPr>
      </p:pic>
      <p:pic>
        <p:nvPicPr>
          <p:cNvPr id="23" name="Graphic 22">
            <a:extLst>
              <a:ext uri="{FF2B5EF4-FFF2-40B4-BE49-F238E27FC236}">
                <a16:creationId xmlns:a16="http://schemas.microsoft.com/office/drawing/2014/main" id="{C1F1DF33-37ED-4488-ADD4-8718E1DA0A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234" y="2755313"/>
            <a:ext cx="639039" cy="639039"/>
          </a:xfrm>
          <a:prstGeom prst="rect">
            <a:avLst/>
          </a:prstGeom>
        </p:spPr>
      </p:pic>
      <p:pic>
        <p:nvPicPr>
          <p:cNvPr id="24" name="Graphic 23">
            <a:extLst>
              <a:ext uri="{FF2B5EF4-FFF2-40B4-BE49-F238E27FC236}">
                <a16:creationId xmlns:a16="http://schemas.microsoft.com/office/drawing/2014/main" id="{94A8D50F-CF20-40BC-A604-BF729A5105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3997" y="4575499"/>
            <a:ext cx="701840" cy="701840"/>
          </a:xfrm>
          <a:prstGeom prst="rect">
            <a:avLst/>
          </a:prstGeom>
        </p:spPr>
      </p:pic>
      <p:pic>
        <p:nvPicPr>
          <p:cNvPr id="25" name="Graphic 24">
            <a:extLst>
              <a:ext uri="{FF2B5EF4-FFF2-40B4-BE49-F238E27FC236}">
                <a16:creationId xmlns:a16="http://schemas.microsoft.com/office/drawing/2014/main" id="{63045F8A-068B-4928-AC96-2382B93CCC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4079" y="3693242"/>
            <a:ext cx="636150" cy="636150"/>
          </a:xfrm>
          <a:prstGeom prst="rect">
            <a:avLst/>
          </a:prstGeom>
        </p:spPr>
      </p:pic>
      <p:pic>
        <p:nvPicPr>
          <p:cNvPr id="26" name="Graphic 25">
            <a:extLst>
              <a:ext uri="{FF2B5EF4-FFF2-40B4-BE49-F238E27FC236}">
                <a16:creationId xmlns:a16="http://schemas.microsoft.com/office/drawing/2014/main" id="{D52D62B1-D17B-4074-85FD-5B6C4C923E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4079" y="5502046"/>
            <a:ext cx="720233" cy="720233"/>
          </a:xfrm>
          <a:prstGeom prst="rect">
            <a:avLst/>
          </a:prstGeom>
        </p:spPr>
      </p:pic>
      <p:cxnSp>
        <p:nvCxnSpPr>
          <p:cNvPr id="27" name="Straight Connector 26">
            <a:extLst>
              <a:ext uri="{FF2B5EF4-FFF2-40B4-BE49-F238E27FC236}">
                <a16:creationId xmlns:a16="http://schemas.microsoft.com/office/drawing/2014/main" id="{9CF91254-39EE-454F-9A5C-2B63B1B67BD5}"/>
              </a:ext>
            </a:extLst>
          </p:cNvPr>
          <p:cNvCxnSpPr/>
          <p:nvPr/>
        </p:nvCxnSpPr>
        <p:spPr>
          <a:xfrm>
            <a:off x="6051006" y="872724"/>
            <a:ext cx="0" cy="5780324"/>
          </a:xfrm>
          <a:prstGeom prst="line">
            <a:avLst/>
          </a:prstGeom>
          <a:ln w="31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3698CA7-FE67-457F-971A-E31E39DFD2C3}"/>
              </a:ext>
            </a:extLst>
          </p:cNvPr>
          <p:cNvCxnSpPr/>
          <p:nvPr/>
        </p:nvCxnSpPr>
        <p:spPr>
          <a:xfrm>
            <a:off x="4880100" y="1960746"/>
            <a:ext cx="977462" cy="0"/>
          </a:xfrm>
          <a:prstGeom prst="straightConnector1">
            <a:avLst/>
          </a:prstGeom>
          <a:ln>
            <a:solidFill>
              <a:schemeClr val="tx1"/>
            </a:solidFill>
            <a:prstDash val="dash"/>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9" name="Text Placeholder 5">
            <a:extLst>
              <a:ext uri="{FF2B5EF4-FFF2-40B4-BE49-F238E27FC236}">
                <a16:creationId xmlns:a16="http://schemas.microsoft.com/office/drawing/2014/main" id="{60C6CDD2-230F-469F-9A48-A24AF7023292}"/>
              </a:ext>
            </a:extLst>
          </p:cNvPr>
          <p:cNvSpPr txBox="1">
            <a:spLocks/>
          </p:cNvSpPr>
          <p:nvPr/>
        </p:nvSpPr>
        <p:spPr>
          <a:xfrm>
            <a:off x="6204816" y="872724"/>
            <a:ext cx="6148538" cy="5897123"/>
          </a:xfrm>
          <a:prstGeom prst="rect">
            <a:avLst/>
          </a:prstGeom>
        </p:spPr>
        <p:txBody>
          <a:bodyPr lIns="91440" tIns="45720" rIns="91440" bIns="45720" anchor="t"/>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nSpc>
                <a:spcPct val="95000"/>
              </a:lnSpc>
              <a:buNone/>
            </a:pPr>
            <a:r>
              <a:rPr lang="en-US" sz="2000" b="1" dirty="0">
                <a:latin typeface="Segoe UI" panose="020B0502040204020203" pitchFamily="34" charset="0"/>
              </a:rPr>
              <a:t>Site-to-site VPN</a:t>
            </a:r>
            <a:endParaRPr lang="en-US" dirty="0">
              <a:latin typeface="Segoe UI" panose="020B0502040204020203" pitchFamily="34" charset="0"/>
            </a:endParaRPr>
          </a:p>
          <a:p>
            <a:pPr marL="466090" lvl="1" indent="-233045">
              <a:lnSpc>
                <a:spcPct val="95000"/>
              </a:lnSpc>
              <a:buFont typeface="Wingdings" panose="05000000000000000000" pitchFamily="2" charset="2"/>
              <a:buChar char="§"/>
            </a:pPr>
            <a:r>
              <a:rPr lang="en-US" sz="1600" dirty="0">
                <a:latin typeface="Segoe UI" panose="020B0502040204020203" pitchFamily="34" charset="0"/>
                <a:cs typeface="Segoe UI" panose="020B0502040204020203" pitchFamily="34" charset="0"/>
              </a:rPr>
              <a:t>Supports IKEv1, IKEv2 protocol</a:t>
            </a:r>
          </a:p>
          <a:p>
            <a:pPr marL="466090" lvl="1" indent="-233045">
              <a:lnSpc>
                <a:spcPct val="95000"/>
              </a:lnSpc>
              <a:buFont typeface="Wingdings" panose="05000000000000000000" pitchFamily="2" charset="2"/>
              <a:buChar char="§"/>
            </a:pPr>
            <a:r>
              <a:rPr lang="en-US" sz="1600" dirty="0">
                <a:latin typeface="Segoe UI" panose="020B0502040204020203" pitchFamily="34" charset="0"/>
                <a:cs typeface="Segoe UI" panose="020B0502040204020203" pitchFamily="34" charset="0"/>
              </a:rPr>
              <a:t>VPN/SD-WAN CPE partnerships with signed agreements for configuration and connectivity automation</a:t>
            </a:r>
          </a:p>
          <a:p>
            <a:pPr marL="466090" lvl="1" indent="-233045">
              <a:lnSpc>
                <a:spcPct val="95000"/>
              </a:lnSpc>
              <a:buFont typeface="Wingdings" panose="05000000000000000000" pitchFamily="2" charset="2"/>
              <a:buChar char="§"/>
            </a:pPr>
            <a:r>
              <a:rPr lang="en-US" sz="1600" dirty="0">
                <a:latin typeface="Segoe UI" panose="020B0502040204020203" pitchFamily="34" charset="0"/>
                <a:cs typeface="Segoe UI" panose="020B0502040204020203" pitchFamily="34" charset="0"/>
              </a:rPr>
              <a:t>Scale : Up to 1000 connections/region (hub), 20 Gbps aggregate throughput /region (hub)</a:t>
            </a:r>
          </a:p>
          <a:p>
            <a:pPr marL="466090" lvl="1" indent="-233045">
              <a:lnSpc>
                <a:spcPct val="95000"/>
              </a:lnSpc>
              <a:buFont typeface="Wingdings" panose="05000000000000000000" pitchFamily="2" charset="2"/>
              <a:buChar char="§"/>
            </a:pPr>
            <a:r>
              <a:rPr lang="en-US" sz="1600" b="1" dirty="0">
                <a:solidFill>
                  <a:srgbClr val="0078D4"/>
                </a:solidFill>
                <a:latin typeface="Segoe UI" panose="020B0502040204020203" pitchFamily="34" charset="0"/>
                <a:cs typeface="Segoe UI" panose="020B0502040204020203" pitchFamily="34" charset="0"/>
              </a:rPr>
              <a:t>New</a:t>
            </a:r>
            <a:r>
              <a:rPr lang="en-US" sz="1600" dirty="0">
                <a:latin typeface="Segoe UI" panose="020B0502040204020203" pitchFamily="34" charset="0"/>
                <a:cs typeface="Segoe UI" panose="020B0502040204020203" pitchFamily="34" charset="0"/>
              </a:rPr>
              <a:t> : FQDN based IPsec, custom BGP/APIPA </a:t>
            </a:r>
          </a:p>
          <a:p>
            <a:pPr marL="233045" lvl="1" indent="0">
              <a:lnSpc>
                <a:spcPct val="95000"/>
              </a:lnSpc>
              <a:buNone/>
            </a:pPr>
            <a:endParaRPr lang="en-US" sz="2000" dirty="0">
              <a:latin typeface="Segoe UI" panose="020B0502040204020203" pitchFamily="34" charset="0"/>
              <a:cs typeface="Segoe UI" panose="020B0502040204020203" pitchFamily="34" charset="0"/>
            </a:endParaRPr>
          </a:p>
          <a:p>
            <a:pPr marL="0" indent="0">
              <a:lnSpc>
                <a:spcPct val="95000"/>
              </a:lnSpc>
              <a:buNone/>
            </a:pPr>
            <a:r>
              <a:rPr lang="en-US" sz="2000" b="1" dirty="0">
                <a:latin typeface="Segoe UI" panose="020B0502040204020203" pitchFamily="34" charset="0"/>
              </a:rPr>
              <a:t>Point-to-Site VPN</a:t>
            </a:r>
          </a:p>
          <a:p>
            <a:pPr marL="466090" lvl="1" indent="-233045">
              <a:lnSpc>
                <a:spcPct val="95000"/>
              </a:lnSpc>
              <a:buFont typeface="Wingdings" panose="05000000000000000000" pitchFamily="2" charset="2"/>
              <a:buChar char="§"/>
            </a:pPr>
            <a:r>
              <a:rPr lang="en-US" sz="1600" dirty="0">
                <a:latin typeface="Segoe UI" panose="020B0502040204020203" pitchFamily="34" charset="0"/>
                <a:cs typeface="Segoe UI" panose="020B0502040204020203" pitchFamily="34" charset="0"/>
              </a:rPr>
              <a:t>Support IKEv2, OpenVPN protocol, cert based and RADIUS authentication</a:t>
            </a:r>
          </a:p>
          <a:p>
            <a:pPr marL="466090" lvl="1" indent="-233045">
              <a:lnSpc>
                <a:spcPct val="95000"/>
              </a:lnSpc>
              <a:buFont typeface="Wingdings" panose="05000000000000000000" pitchFamily="2" charset="2"/>
              <a:buChar char="§"/>
            </a:pPr>
            <a:r>
              <a:rPr lang="en-US" sz="1600" dirty="0">
                <a:latin typeface="Segoe UI" panose="020B0502040204020203" pitchFamily="34" charset="0"/>
                <a:cs typeface="Segoe UI" panose="020B0502040204020203" pitchFamily="34" charset="0"/>
              </a:rPr>
              <a:t>Built in traffic management, Integrated with Azure VPN Client</a:t>
            </a:r>
          </a:p>
          <a:p>
            <a:pPr marL="466090" lvl="1" indent="-233045">
              <a:lnSpc>
                <a:spcPct val="95000"/>
              </a:lnSpc>
              <a:buFont typeface="Wingdings" panose="05000000000000000000" pitchFamily="2" charset="2"/>
              <a:buChar char="§"/>
            </a:pPr>
            <a:r>
              <a:rPr lang="en-US" sz="1600" dirty="0">
                <a:latin typeface="Segoe UI" panose="020B0502040204020203" pitchFamily="34" charset="0"/>
                <a:cs typeface="Segoe UI" panose="020B0502040204020203" pitchFamily="34" charset="0"/>
              </a:rPr>
              <a:t>Scale : Up to 10K users/region (hub ), 20 Gbps aggregate throughput /region (hub)</a:t>
            </a:r>
          </a:p>
          <a:p>
            <a:pPr marL="466090" lvl="1" indent="-233045">
              <a:lnSpc>
                <a:spcPct val="95000"/>
              </a:lnSpc>
              <a:buFont typeface="Wingdings" panose="05000000000000000000" pitchFamily="2" charset="2"/>
              <a:buChar char="§"/>
            </a:pPr>
            <a:r>
              <a:rPr lang="en-US" sz="1600" b="1" dirty="0">
                <a:solidFill>
                  <a:srgbClr val="0078D4"/>
                </a:solidFill>
                <a:latin typeface="Segoe UI" panose="020B0502040204020203" pitchFamily="34" charset="0"/>
                <a:cs typeface="Segoe UI" panose="020B0502040204020203" pitchFamily="34" charset="0"/>
              </a:rPr>
              <a:t>New</a:t>
            </a:r>
            <a:r>
              <a:rPr lang="en-US" sz="1600" dirty="0">
                <a:latin typeface="Segoe UI" panose="020B0502040204020203" pitchFamily="34" charset="0"/>
                <a:cs typeface="Segoe UI" panose="020B0502040204020203" pitchFamily="34" charset="0"/>
              </a:rPr>
              <a:t> : Custom DNS</a:t>
            </a:r>
          </a:p>
          <a:p>
            <a:pPr marL="233045" lvl="1" indent="0">
              <a:lnSpc>
                <a:spcPct val="95000"/>
              </a:lnSpc>
              <a:buNone/>
            </a:pPr>
            <a:endParaRPr lang="en-US" sz="2000" dirty="0">
              <a:latin typeface="Segoe UI" panose="020B0502040204020203" pitchFamily="34" charset="0"/>
              <a:cs typeface="Segoe UI" panose="020B0502040204020203" pitchFamily="34" charset="0"/>
            </a:endParaRPr>
          </a:p>
          <a:p>
            <a:pPr marL="0" indent="0">
              <a:lnSpc>
                <a:spcPct val="95000"/>
              </a:lnSpc>
              <a:buNone/>
            </a:pPr>
            <a:r>
              <a:rPr lang="en-US" sz="2000" b="1" dirty="0">
                <a:latin typeface="Segoe UI" panose="020B0502040204020203" pitchFamily="34" charset="0"/>
              </a:rPr>
              <a:t>Private Connectivity with ExpressRoute</a:t>
            </a:r>
          </a:p>
          <a:p>
            <a:pPr marL="466090" lvl="1" indent="-233045">
              <a:lnSpc>
                <a:spcPct val="95000"/>
              </a:lnSpc>
              <a:buFont typeface="Wingdings" panose="05000000000000000000" pitchFamily="2" charset="2"/>
              <a:buChar char="§"/>
            </a:pPr>
            <a:r>
              <a:rPr lang="en-US" sz="1600" dirty="0">
                <a:latin typeface="Segoe UI" panose="020B0502040204020203" pitchFamily="34" charset="0"/>
                <a:cs typeface="Segoe UI" panose="020B0502040204020203" pitchFamily="34" charset="0"/>
              </a:rPr>
              <a:t>Support encryption with native site-to-site VPN</a:t>
            </a:r>
          </a:p>
          <a:p>
            <a:pPr marL="466090" lvl="1" indent="-233045">
              <a:lnSpc>
                <a:spcPct val="95000"/>
              </a:lnSpc>
              <a:buFont typeface="Wingdings" panose="05000000000000000000" pitchFamily="2" charset="2"/>
              <a:buChar char="§"/>
            </a:pPr>
            <a:r>
              <a:rPr lang="en-US" sz="1600" dirty="0">
                <a:latin typeface="Segoe UI" panose="020B0502040204020203" pitchFamily="34" charset="0"/>
                <a:cs typeface="Segoe UI" panose="020B0502040204020203" pitchFamily="34" charset="0"/>
              </a:rPr>
              <a:t>Scale : Up to 20 Gbps aggregate throughput /region (hub)</a:t>
            </a:r>
            <a:endParaRPr lang="en-US" sz="1600" b="1" dirty="0">
              <a:solidFill>
                <a:srgbClr val="00B0F0"/>
              </a:solidFill>
              <a:latin typeface="Segoe UI" panose="020B0502040204020203" pitchFamily="34" charset="0"/>
              <a:cs typeface="Segoe UI" panose="020B0502040204020203" pitchFamily="34" charset="0"/>
            </a:endParaRPr>
          </a:p>
          <a:p>
            <a:pPr marL="466090" lvl="1" indent="-233045">
              <a:lnSpc>
                <a:spcPct val="95000"/>
              </a:lnSpc>
              <a:buFont typeface="Wingdings" panose="05000000000000000000" pitchFamily="2" charset="2"/>
              <a:buChar char="§"/>
            </a:pPr>
            <a:r>
              <a:rPr lang="en-US" sz="1600" b="1" dirty="0">
                <a:solidFill>
                  <a:srgbClr val="0078D4"/>
                </a:solidFill>
                <a:latin typeface="Segoe UI" panose="020B0502040204020203" pitchFamily="34" charset="0"/>
                <a:cs typeface="Segoe UI" panose="020B0502040204020203" pitchFamily="34" charset="0"/>
              </a:rPr>
              <a:t>New</a:t>
            </a:r>
            <a:r>
              <a:rPr lang="en-US" sz="1600" b="1" dirty="0">
                <a:solidFill>
                  <a:srgbClr val="00B0F0"/>
                </a:solidFill>
                <a:latin typeface="Segoe UI" panose="020B0502040204020203" pitchFamily="34" charset="0"/>
                <a:cs typeface="Segoe UI" panose="020B0502040204020203" pitchFamily="34" charset="0"/>
              </a:rPr>
              <a:t> </a:t>
            </a:r>
            <a:r>
              <a:rPr lang="en-US" sz="1600" b="1" dirty="0">
                <a:latin typeface="Segoe UI" panose="020B0502040204020203" pitchFamily="34" charset="0"/>
                <a:cs typeface="Segoe UI" panose="020B0502040204020203" pitchFamily="34" charset="0"/>
              </a:rPr>
              <a:t>: </a:t>
            </a:r>
            <a:r>
              <a:rPr lang="en-US" sz="1600" dirty="0">
                <a:latin typeface="Segoe UI" panose="020B0502040204020203" pitchFamily="34" charset="0"/>
                <a:cs typeface="Segoe UI" panose="020B0502040204020203" pitchFamily="34" charset="0"/>
              </a:rPr>
              <a:t>Up to 8 circuit connection per region (hub), </a:t>
            </a:r>
            <a:r>
              <a:rPr lang="en-US" sz="1600" dirty="0">
                <a:latin typeface="Segoe UI Semilight" panose="020B0402040204020203" pitchFamily="34" charset="0"/>
                <a:cs typeface="Segoe UI Semilight" panose="020B0402040204020203" pitchFamily="34" charset="0"/>
              </a:rPr>
              <a:t>), Ability to connect Standard circuits </a:t>
            </a:r>
            <a:endParaRPr lang="en-US" sz="1600" dirty="0">
              <a:latin typeface="Segoe UI" panose="020B0502040204020203" pitchFamily="34" charset="0"/>
              <a:cs typeface="Segoe UI" panose="020B0502040204020203" pitchFamily="34" charset="0"/>
            </a:endParaRPr>
          </a:p>
        </p:txBody>
      </p:sp>
      <p:sp>
        <p:nvSpPr>
          <p:cNvPr id="30" name="Rectangle: Rounded Corners 29">
            <a:extLst>
              <a:ext uri="{FF2B5EF4-FFF2-40B4-BE49-F238E27FC236}">
                <a16:creationId xmlns:a16="http://schemas.microsoft.com/office/drawing/2014/main" id="{3A4A51AC-0AFA-48E0-8273-93F3AE4E7FEA}"/>
              </a:ext>
            </a:extLst>
          </p:cNvPr>
          <p:cNvSpPr/>
          <p:nvPr/>
        </p:nvSpPr>
        <p:spPr bwMode="auto">
          <a:xfrm>
            <a:off x="343475" y="1609806"/>
            <a:ext cx="4304793" cy="936549"/>
          </a:xfrm>
          <a:prstGeom prst="roundRect">
            <a:avLst/>
          </a:prstGeom>
          <a:noFill/>
          <a:ln w="28575">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376197093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9522803-7AAF-6843-A0DA-910E49B10590}"/>
              </a:ext>
            </a:extLst>
          </p:cNvPr>
          <p:cNvSpPr>
            <a:spLocks noGrp="1"/>
          </p:cNvSpPr>
          <p:nvPr>
            <p:ph type="title"/>
          </p:nvPr>
        </p:nvSpPr>
        <p:spPr>
          <a:xfrm>
            <a:off x="483067" y="462450"/>
            <a:ext cx="11533187" cy="411162"/>
          </a:xfrm>
        </p:spPr>
        <p:txBody>
          <a:bodyPr/>
          <a:lstStyle/>
          <a:p>
            <a:r>
              <a:rPr lang="en-US" dirty="0">
                <a:solidFill>
                  <a:schemeClr val="tx1"/>
                </a:solidFill>
              </a:rPr>
              <a:t>Virtual WAN Partners</a:t>
            </a:r>
          </a:p>
        </p:txBody>
      </p:sp>
      <p:sp>
        <p:nvSpPr>
          <p:cNvPr id="17" name="Text Placeholder 5">
            <a:extLst>
              <a:ext uri="{FF2B5EF4-FFF2-40B4-BE49-F238E27FC236}">
                <a16:creationId xmlns:a16="http://schemas.microsoft.com/office/drawing/2014/main" id="{F32CB198-0FFE-47C8-8435-59C0080D1655}"/>
              </a:ext>
            </a:extLst>
          </p:cNvPr>
          <p:cNvSpPr txBox="1">
            <a:spLocks/>
          </p:cNvSpPr>
          <p:nvPr/>
        </p:nvSpPr>
        <p:spPr>
          <a:xfrm>
            <a:off x="1252733" y="1249341"/>
            <a:ext cx="7441961" cy="3590568"/>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nSpc>
                <a:spcPct val="95000"/>
              </a:lnSpc>
              <a:buNone/>
            </a:pPr>
            <a:endParaRPr lang="en-US" dirty="0"/>
          </a:p>
        </p:txBody>
      </p:sp>
      <p:sp>
        <p:nvSpPr>
          <p:cNvPr id="18" name="Rectangle: Rounded Corners 58">
            <a:extLst>
              <a:ext uri="{FF2B5EF4-FFF2-40B4-BE49-F238E27FC236}">
                <a16:creationId xmlns:a16="http://schemas.microsoft.com/office/drawing/2014/main" id="{03E62405-1D3E-468A-BD10-AD2B6E135F97}"/>
              </a:ext>
            </a:extLst>
          </p:cNvPr>
          <p:cNvSpPr/>
          <p:nvPr/>
        </p:nvSpPr>
        <p:spPr bwMode="auto">
          <a:xfrm>
            <a:off x="561031" y="887967"/>
            <a:ext cx="8455559" cy="3912323"/>
          </a:xfrm>
          <a:custGeom>
            <a:avLst/>
            <a:gdLst>
              <a:gd name="connsiteX0" fmla="*/ 0 w 7441961"/>
              <a:gd name="connsiteY0" fmla="*/ 576767 h 3460531"/>
              <a:gd name="connsiteX1" fmla="*/ 576767 w 7441961"/>
              <a:gd name="connsiteY1" fmla="*/ 0 h 3460531"/>
              <a:gd name="connsiteX2" fmla="*/ 6865194 w 7441961"/>
              <a:gd name="connsiteY2" fmla="*/ 0 h 3460531"/>
              <a:gd name="connsiteX3" fmla="*/ 7441961 w 7441961"/>
              <a:gd name="connsiteY3" fmla="*/ 576767 h 3460531"/>
              <a:gd name="connsiteX4" fmla="*/ 7441961 w 7441961"/>
              <a:gd name="connsiteY4" fmla="*/ 2883764 h 3460531"/>
              <a:gd name="connsiteX5" fmla="*/ 6865194 w 7441961"/>
              <a:gd name="connsiteY5" fmla="*/ 3460531 h 3460531"/>
              <a:gd name="connsiteX6" fmla="*/ 576767 w 7441961"/>
              <a:gd name="connsiteY6" fmla="*/ 3460531 h 3460531"/>
              <a:gd name="connsiteX7" fmla="*/ 0 w 7441961"/>
              <a:gd name="connsiteY7" fmla="*/ 2883764 h 3460531"/>
              <a:gd name="connsiteX8" fmla="*/ 0 w 7441961"/>
              <a:gd name="connsiteY8" fmla="*/ 576767 h 3460531"/>
              <a:gd name="connsiteX0" fmla="*/ 2384 w 7444345"/>
              <a:gd name="connsiteY0" fmla="*/ 589467 h 3473231"/>
              <a:gd name="connsiteX1" fmla="*/ 274351 w 7444345"/>
              <a:gd name="connsiteY1" fmla="*/ 0 h 3473231"/>
              <a:gd name="connsiteX2" fmla="*/ 6867578 w 7444345"/>
              <a:gd name="connsiteY2" fmla="*/ 12700 h 3473231"/>
              <a:gd name="connsiteX3" fmla="*/ 7444345 w 7444345"/>
              <a:gd name="connsiteY3" fmla="*/ 589467 h 3473231"/>
              <a:gd name="connsiteX4" fmla="*/ 7444345 w 7444345"/>
              <a:gd name="connsiteY4" fmla="*/ 2896464 h 3473231"/>
              <a:gd name="connsiteX5" fmla="*/ 6867578 w 7444345"/>
              <a:gd name="connsiteY5" fmla="*/ 3473231 h 3473231"/>
              <a:gd name="connsiteX6" fmla="*/ 579151 w 7444345"/>
              <a:gd name="connsiteY6" fmla="*/ 3473231 h 3473231"/>
              <a:gd name="connsiteX7" fmla="*/ 2384 w 7444345"/>
              <a:gd name="connsiteY7" fmla="*/ 2896464 h 3473231"/>
              <a:gd name="connsiteX8" fmla="*/ 2384 w 7444345"/>
              <a:gd name="connsiteY8" fmla="*/ 589467 h 3473231"/>
              <a:gd name="connsiteX0" fmla="*/ 2384 w 7446729"/>
              <a:gd name="connsiteY0" fmla="*/ 589467 h 3473231"/>
              <a:gd name="connsiteX1" fmla="*/ 274351 w 7446729"/>
              <a:gd name="connsiteY1" fmla="*/ 0 h 3473231"/>
              <a:gd name="connsiteX2" fmla="*/ 7172378 w 7446729"/>
              <a:gd name="connsiteY2" fmla="*/ 0 h 3473231"/>
              <a:gd name="connsiteX3" fmla="*/ 7444345 w 7446729"/>
              <a:gd name="connsiteY3" fmla="*/ 589467 h 3473231"/>
              <a:gd name="connsiteX4" fmla="*/ 7444345 w 7446729"/>
              <a:gd name="connsiteY4" fmla="*/ 2896464 h 3473231"/>
              <a:gd name="connsiteX5" fmla="*/ 6867578 w 7446729"/>
              <a:gd name="connsiteY5" fmla="*/ 3473231 h 3473231"/>
              <a:gd name="connsiteX6" fmla="*/ 579151 w 7446729"/>
              <a:gd name="connsiteY6" fmla="*/ 3473231 h 3473231"/>
              <a:gd name="connsiteX7" fmla="*/ 2384 w 7446729"/>
              <a:gd name="connsiteY7" fmla="*/ 2896464 h 3473231"/>
              <a:gd name="connsiteX8" fmla="*/ 2384 w 7446729"/>
              <a:gd name="connsiteY8" fmla="*/ 589467 h 3473231"/>
              <a:gd name="connsiteX0" fmla="*/ 2384 w 7458362"/>
              <a:gd name="connsiteY0" fmla="*/ 589467 h 3485931"/>
              <a:gd name="connsiteX1" fmla="*/ 274351 w 7458362"/>
              <a:gd name="connsiteY1" fmla="*/ 0 h 3485931"/>
              <a:gd name="connsiteX2" fmla="*/ 7172378 w 7458362"/>
              <a:gd name="connsiteY2" fmla="*/ 0 h 3485931"/>
              <a:gd name="connsiteX3" fmla="*/ 7444345 w 7458362"/>
              <a:gd name="connsiteY3" fmla="*/ 589467 h 3485931"/>
              <a:gd name="connsiteX4" fmla="*/ 7444345 w 7458362"/>
              <a:gd name="connsiteY4" fmla="*/ 2896464 h 3485931"/>
              <a:gd name="connsiteX5" fmla="*/ 7223178 w 7458362"/>
              <a:gd name="connsiteY5" fmla="*/ 3485931 h 3485931"/>
              <a:gd name="connsiteX6" fmla="*/ 579151 w 7458362"/>
              <a:gd name="connsiteY6" fmla="*/ 3473231 h 3485931"/>
              <a:gd name="connsiteX7" fmla="*/ 2384 w 7458362"/>
              <a:gd name="connsiteY7" fmla="*/ 2896464 h 3485931"/>
              <a:gd name="connsiteX8" fmla="*/ 2384 w 7458362"/>
              <a:gd name="connsiteY8" fmla="*/ 589467 h 3485931"/>
              <a:gd name="connsiteX0" fmla="*/ 2384 w 7451317"/>
              <a:gd name="connsiteY0" fmla="*/ 589467 h 3498631"/>
              <a:gd name="connsiteX1" fmla="*/ 274351 w 7451317"/>
              <a:gd name="connsiteY1" fmla="*/ 0 h 3498631"/>
              <a:gd name="connsiteX2" fmla="*/ 7172378 w 7451317"/>
              <a:gd name="connsiteY2" fmla="*/ 0 h 3498631"/>
              <a:gd name="connsiteX3" fmla="*/ 7444345 w 7451317"/>
              <a:gd name="connsiteY3" fmla="*/ 589467 h 3498631"/>
              <a:gd name="connsiteX4" fmla="*/ 7444345 w 7451317"/>
              <a:gd name="connsiteY4" fmla="*/ 2896464 h 3498631"/>
              <a:gd name="connsiteX5" fmla="*/ 7197778 w 7451317"/>
              <a:gd name="connsiteY5" fmla="*/ 3498631 h 3498631"/>
              <a:gd name="connsiteX6" fmla="*/ 579151 w 7451317"/>
              <a:gd name="connsiteY6" fmla="*/ 3473231 h 3498631"/>
              <a:gd name="connsiteX7" fmla="*/ 2384 w 7451317"/>
              <a:gd name="connsiteY7" fmla="*/ 2896464 h 3498631"/>
              <a:gd name="connsiteX8" fmla="*/ 2384 w 7451317"/>
              <a:gd name="connsiteY8" fmla="*/ 589467 h 3498631"/>
              <a:gd name="connsiteX0" fmla="*/ 2384 w 7446729"/>
              <a:gd name="connsiteY0" fmla="*/ 589467 h 3511331"/>
              <a:gd name="connsiteX1" fmla="*/ 274351 w 7446729"/>
              <a:gd name="connsiteY1" fmla="*/ 0 h 3511331"/>
              <a:gd name="connsiteX2" fmla="*/ 7172378 w 7446729"/>
              <a:gd name="connsiteY2" fmla="*/ 0 h 3511331"/>
              <a:gd name="connsiteX3" fmla="*/ 7444345 w 7446729"/>
              <a:gd name="connsiteY3" fmla="*/ 589467 h 3511331"/>
              <a:gd name="connsiteX4" fmla="*/ 7444345 w 7446729"/>
              <a:gd name="connsiteY4" fmla="*/ 2896464 h 3511331"/>
              <a:gd name="connsiteX5" fmla="*/ 7172378 w 7446729"/>
              <a:gd name="connsiteY5" fmla="*/ 3511331 h 3511331"/>
              <a:gd name="connsiteX6" fmla="*/ 579151 w 7446729"/>
              <a:gd name="connsiteY6" fmla="*/ 3473231 h 3511331"/>
              <a:gd name="connsiteX7" fmla="*/ 2384 w 7446729"/>
              <a:gd name="connsiteY7" fmla="*/ 2896464 h 3511331"/>
              <a:gd name="connsiteX8" fmla="*/ 2384 w 7446729"/>
              <a:gd name="connsiteY8" fmla="*/ 589467 h 3511331"/>
              <a:gd name="connsiteX0" fmla="*/ 2384 w 7446729"/>
              <a:gd name="connsiteY0" fmla="*/ 589467 h 3511331"/>
              <a:gd name="connsiteX1" fmla="*/ 274351 w 7446729"/>
              <a:gd name="connsiteY1" fmla="*/ 0 h 3511331"/>
              <a:gd name="connsiteX2" fmla="*/ 7172378 w 7446729"/>
              <a:gd name="connsiteY2" fmla="*/ 0 h 3511331"/>
              <a:gd name="connsiteX3" fmla="*/ 7444345 w 7446729"/>
              <a:gd name="connsiteY3" fmla="*/ 589467 h 3511331"/>
              <a:gd name="connsiteX4" fmla="*/ 7444345 w 7446729"/>
              <a:gd name="connsiteY4" fmla="*/ 2896464 h 3511331"/>
              <a:gd name="connsiteX5" fmla="*/ 7172378 w 7446729"/>
              <a:gd name="connsiteY5" fmla="*/ 3511331 h 3511331"/>
              <a:gd name="connsiteX6" fmla="*/ 350551 w 7446729"/>
              <a:gd name="connsiteY6" fmla="*/ 3485931 h 3511331"/>
              <a:gd name="connsiteX7" fmla="*/ 2384 w 7446729"/>
              <a:gd name="connsiteY7" fmla="*/ 2896464 h 3511331"/>
              <a:gd name="connsiteX8" fmla="*/ 2384 w 7446729"/>
              <a:gd name="connsiteY8" fmla="*/ 589467 h 351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6729" h="3511331">
                <a:moveTo>
                  <a:pt x="2384" y="589467"/>
                </a:moveTo>
                <a:cubicBezTo>
                  <a:pt x="2384" y="270927"/>
                  <a:pt x="-44189" y="0"/>
                  <a:pt x="274351" y="0"/>
                </a:cubicBezTo>
                <a:lnTo>
                  <a:pt x="7172378" y="0"/>
                </a:lnTo>
                <a:cubicBezTo>
                  <a:pt x="7490918" y="0"/>
                  <a:pt x="7444345" y="270927"/>
                  <a:pt x="7444345" y="589467"/>
                </a:cubicBezTo>
                <a:lnTo>
                  <a:pt x="7444345" y="2896464"/>
                </a:lnTo>
                <a:cubicBezTo>
                  <a:pt x="7444345" y="3215004"/>
                  <a:pt x="7490918" y="3511331"/>
                  <a:pt x="7172378" y="3511331"/>
                </a:cubicBezTo>
                <a:lnTo>
                  <a:pt x="350551" y="3485931"/>
                </a:lnTo>
                <a:cubicBezTo>
                  <a:pt x="32011" y="3485931"/>
                  <a:pt x="2384" y="3215004"/>
                  <a:pt x="2384" y="2896464"/>
                </a:cubicBezTo>
                <a:lnTo>
                  <a:pt x="2384" y="589467"/>
                </a:lnTo>
                <a:close/>
              </a:path>
            </a:pathLst>
          </a:custGeom>
          <a:solidFill>
            <a:srgbClr val="FFFFFF"/>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pic>
        <p:nvPicPr>
          <p:cNvPr id="19" name="Picture 18">
            <a:extLst>
              <a:ext uri="{FF2B5EF4-FFF2-40B4-BE49-F238E27FC236}">
                <a16:creationId xmlns:a16="http://schemas.microsoft.com/office/drawing/2014/main" id="{C1A561EA-8163-460C-B29F-C86FB81D97D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255" r="5245"/>
          <a:stretch/>
        </p:blipFill>
        <p:spPr>
          <a:xfrm>
            <a:off x="1715817" y="1498860"/>
            <a:ext cx="1330527" cy="429524"/>
          </a:xfrm>
          <a:prstGeom prst="rect">
            <a:avLst/>
          </a:prstGeom>
        </p:spPr>
      </p:pic>
      <p:pic>
        <p:nvPicPr>
          <p:cNvPr id="20" name="Picture 19">
            <a:extLst>
              <a:ext uri="{FF2B5EF4-FFF2-40B4-BE49-F238E27FC236}">
                <a16:creationId xmlns:a16="http://schemas.microsoft.com/office/drawing/2014/main" id="{A2E6A9F9-5198-420C-A86E-66BC4DCD1DF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474" r="2474" b="14337"/>
          <a:stretch/>
        </p:blipFill>
        <p:spPr>
          <a:xfrm>
            <a:off x="3338572" y="1498860"/>
            <a:ext cx="1059069" cy="544337"/>
          </a:xfrm>
          <a:prstGeom prst="rect">
            <a:avLst/>
          </a:prstGeom>
        </p:spPr>
      </p:pic>
      <p:pic>
        <p:nvPicPr>
          <p:cNvPr id="21" name="Picture 20">
            <a:extLst>
              <a:ext uri="{FF2B5EF4-FFF2-40B4-BE49-F238E27FC236}">
                <a16:creationId xmlns:a16="http://schemas.microsoft.com/office/drawing/2014/main" id="{D07E3719-C61C-41DC-9726-4429A4EC67A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15692" y="1636481"/>
            <a:ext cx="1144325" cy="248359"/>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B60CFA4B-5BEE-44BF-BA02-B3CB3D274431}"/>
              </a:ext>
            </a:extLst>
          </p:cNvPr>
          <p:cNvPicPr>
            <a:picLocks noChangeAspect="1"/>
          </p:cNvPicPr>
          <p:nvPr/>
        </p:nvPicPr>
        <p:blipFill>
          <a:blip r:embed="rId6"/>
          <a:stretch>
            <a:fillRect/>
          </a:stretch>
        </p:blipFill>
        <p:spPr>
          <a:xfrm>
            <a:off x="6062301" y="1490916"/>
            <a:ext cx="649768" cy="649768"/>
          </a:xfrm>
          <a:prstGeom prst="rect">
            <a:avLst/>
          </a:prstGeom>
        </p:spPr>
      </p:pic>
      <p:pic>
        <p:nvPicPr>
          <p:cNvPr id="23" name="Picture 22" descr="A close up of a logo&#10;&#10;Description automatically generated">
            <a:extLst>
              <a:ext uri="{FF2B5EF4-FFF2-40B4-BE49-F238E27FC236}">
                <a16:creationId xmlns:a16="http://schemas.microsoft.com/office/drawing/2014/main" id="{1217A38D-A83B-4E44-8242-2255619CE150}"/>
              </a:ext>
            </a:extLst>
          </p:cNvPr>
          <p:cNvPicPr>
            <a:picLocks noChangeAspect="1"/>
          </p:cNvPicPr>
          <p:nvPr/>
        </p:nvPicPr>
        <p:blipFill>
          <a:blip r:embed="rId7"/>
          <a:stretch>
            <a:fillRect/>
          </a:stretch>
        </p:blipFill>
        <p:spPr>
          <a:xfrm>
            <a:off x="893769" y="2211699"/>
            <a:ext cx="1358446" cy="738286"/>
          </a:xfrm>
          <a:prstGeom prst="rect">
            <a:avLst/>
          </a:prstGeom>
        </p:spPr>
      </p:pic>
      <p:pic>
        <p:nvPicPr>
          <p:cNvPr id="24" name="Picture 23">
            <a:extLst>
              <a:ext uri="{FF2B5EF4-FFF2-40B4-BE49-F238E27FC236}">
                <a16:creationId xmlns:a16="http://schemas.microsoft.com/office/drawing/2014/main" id="{92342168-C794-413C-B7E0-80415597CDD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05792" y="2384433"/>
            <a:ext cx="1130609" cy="295066"/>
          </a:xfrm>
          <a:prstGeom prst="rect">
            <a:avLst/>
          </a:prstGeom>
        </p:spPr>
      </p:pic>
      <p:pic>
        <p:nvPicPr>
          <p:cNvPr id="25" name="Picture 24">
            <a:extLst>
              <a:ext uri="{FF2B5EF4-FFF2-40B4-BE49-F238E27FC236}">
                <a16:creationId xmlns:a16="http://schemas.microsoft.com/office/drawing/2014/main" id="{D83424D9-C619-4BAE-8189-99D3B2D370A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839730" y="2212846"/>
            <a:ext cx="1184512" cy="802110"/>
          </a:xfrm>
          <a:prstGeom prst="rect">
            <a:avLst/>
          </a:prstGeom>
        </p:spPr>
      </p:pic>
      <p:pic>
        <p:nvPicPr>
          <p:cNvPr id="26" name="Picture 25">
            <a:extLst>
              <a:ext uri="{FF2B5EF4-FFF2-40B4-BE49-F238E27FC236}">
                <a16:creationId xmlns:a16="http://schemas.microsoft.com/office/drawing/2014/main" id="{9F0A04B3-A949-42B6-A1A1-AF044D47B5F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11429" t="17381" r="11429" b="17381"/>
          <a:stretch/>
        </p:blipFill>
        <p:spPr>
          <a:xfrm>
            <a:off x="6296233" y="2297132"/>
            <a:ext cx="860449" cy="454435"/>
          </a:xfrm>
          <a:prstGeom prst="rect">
            <a:avLst/>
          </a:prstGeom>
        </p:spPr>
      </p:pic>
      <p:pic>
        <p:nvPicPr>
          <p:cNvPr id="27" name="Picture 26" descr="A picture containing drawing, table&#10;&#10;Description automatically generated">
            <a:extLst>
              <a:ext uri="{FF2B5EF4-FFF2-40B4-BE49-F238E27FC236}">
                <a16:creationId xmlns:a16="http://schemas.microsoft.com/office/drawing/2014/main" id="{C937701E-788F-4BA1-8B13-38D38A7AAE2F}"/>
              </a:ext>
            </a:extLst>
          </p:cNvPr>
          <p:cNvPicPr>
            <a:picLocks noChangeAspect="1"/>
          </p:cNvPicPr>
          <p:nvPr/>
        </p:nvPicPr>
        <p:blipFill>
          <a:blip r:embed="rId11"/>
          <a:stretch>
            <a:fillRect/>
          </a:stretch>
        </p:blipFill>
        <p:spPr>
          <a:xfrm>
            <a:off x="7478578" y="2218159"/>
            <a:ext cx="700776" cy="700776"/>
          </a:xfrm>
          <a:prstGeom prst="rect">
            <a:avLst/>
          </a:prstGeom>
        </p:spPr>
      </p:pic>
      <p:pic>
        <p:nvPicPr>
          <p:cNvPr id="28" name="Picture 27">
            <a:extLst>
              <a:ext uri="{FF2B5EF4-FFF2-40B4-BE49-F238E27FC236}">
                <a16:creationId xmlns:a16="http://schemas.microsoft.com/office/drawing/2014/main" id="{70E09FB2-AFE0-404F-9F78-30840EE4C6F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035396" y="3100112"/>
            <a:ext cx="1015138" cy="295067"/>
          </a:xfrm>
          <a:prstGeom prst="rect">
            <a:avLst/>
          </a:prstGeom>
        </p:spPr>
      </p:pic>
      <p:pic>
        <p:nvPicPr>
          <p:cNvPr id="29" name="Picture 28">
            <a:extLst>
              <a:ext uri="{FF2B5EF4-FFF2-40B4-BE49-F238E27FC236}">
                <a16:creationId xmlns:a16="http://schemas.microsoft.com/office/drawing/2014/main" id="{B5E96A2C-3D80-46D9-8EE4-89B4860C5EEC}"/>
              </a:ext>
            </a:extLst>
          </p:cNvPr>
          <p:cNvPicPr>
            <a:picLocks noChangeAspect="1"/>
          </p:cNvPicPr>
          <p:nvPr/>
        </p:nvPicPr>
        <p:blipFill>
          <a:blip r:embed="rId13"/>
          <a:stretch>
            <a:fillRect/>
          </a:stretch>
        </p:blipFill>
        <p:spPr>
          <a:xfrm>
            <a:off x="3603242" y="3074122"/>
            <a:ext cx="1076369" cy="382709"/>
          </a:xfrm>
          <a:prstGeom prst="rect">
            <a:avLst/>
          </a:prstGeom>
        </p:spPr>
      </p:pic>
      <p:sp>
        <p:nvSpPr>
          <p:cNvPr id="30" name="Rectangle: Rounded Corners 29">
            <a:extLst>
              <a:ext uri="{FF2B5EF4-FFF2-40B4-BE49-F238E27FC236}">
                <a16:creationId xmlns:a16="http://schemas.microsoft.com/office/drawing/2014/main" id="{ECC70EEC-4601-4117-9C76-BB13CA4059ED}"/>
              </a:ext>
            </a:extLst>
          </p:cNvPr>
          <p:cNvSpPr/>
          <p:nvPr/>
        </p:nvSpPr>
        <p:spPr bwMode="auto">
          <a:xfrm>
            <a:off x="1688635" y="3804170"/>
            <a:ext cx="6910339" cy="787093"/>
          </a:xfrm>
          <a:prstGeom prst="roundRect">
            <a:avLst/>
          </a:prstGeom>
          <a:solidFill>
            <a:srgbClr val="FFFFFF"/>
          </a:solidFill>
          <a:ln>
            <a:solidFill>
              <a:schemeClr val="tx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grpSp>
        <p:nvGrpSpPr>
          <p:cNvPr id="31" name="Group 30">
            <a:extLst>
              <a:ext uri="{FF2B5EF4-FFF2-40B4-BE49-F238E27FC236}">
                <a16:creationId xmlns:a16="http://schemas.microsoft.com/office/drawing/2014/main" id="{EF10083B-E7BF-4E6A-96B8-DC36F3D14AF4}"/>
              </a:ext>
            </a:extLst>
          </p:cNvPr>
          <p:cNvGrpSpPr/>
          <p:nvPr/>
        </p:nvGrpSpPr>
        <p:grpSpPr>
          <a:xfrm>
            <a:off x="756263" y="1576195"/>
            <a:ext cx="7244481" cy="2870714"/>
            <a:chOff x="4007896" y="2167541"/>
            <a:chExt cx="7244481" cy="2870714"/>
          </a:xfrm>
        </p:grpSpPr>
        <p:pic>
          <p:nvPicPr>
            <p:cNvPr id="32" name="Picture 31" descr="A picture containing drawing&#10;&#10;Description automatically generated">
              <a:extLst>
                <a:ext uri="{FF2B5EF4-FFF2-40B4-BE49-F238E27FC236}">
                  <a16:creationId xmlns:a16="http://schemas.microsoft.com/office/drawing/2014/main" id="{EE15142F-0038-465E-8115-D97CD773F666}"/>
                </a:ext>
              </a:extLst>
            </p:cNvPr>
            <p:cNvPicPr>
              <a:picLocks noChangeAspect="1"/>
            </p:cNvPicPr>
            <p:nvPr/>
          </p:nvPicPr>
          <p:blipFill>
            <a:blip r:embed="rId14"/>
            <a:stretch>
              <a:fillRect/>
            </a:stretch>
          </p:blipFill>
          <p:spPr>
            <a:xfrm>
              <a:off x="6858823" y="4628840"/>
              <a:ext cx="804722" cy="351799"/>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3D40A698-40AF-4810-93E9-904A2B6832FE}"/>
                </a:ext>
              </a:extLst>
            </p:cNvPr>
            <p:cNvPicPr>
              <a:picLocks noChangeAspect="1"/>
            </p:cNvPicPr>
            <p:nvPr/>
          </p:nvPicPr>
          <p:blipFill>
            <a:blip r:embed="rId15"/>
            <a:stretch>
              <a:fillRect/>
            </a:stretch>
          </p:blipFill>
          <p:spPr>
            <a:xfrm>
              <a:off x="4007896" y="2167541"/>
              <a:ext cx="705890" cy="350274"/>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11D7F9AF-323B-43E1-B844-F4D9FB8FD220}"/>
                </a:ext>
              </a:extLst>
            </p:cNvPr>
            <p:cNvPicPr>
              <a:picLocks noChangeAspect="1"/>
            </p:cNvPicPr>
            <p:nvPr/>
          </p:nvPicPr>
          <p:blipFill>
            <a:blip r:embed="rId16"/>
            <a:stretch>
              <a:fillRect/>
            </a:stretch>
          </p:blipFill>
          <p:spPr>
            <a:xfrm>
              <a:off x="8959090" y="4580956"/>
              <a:ext cx="506486" cy="454436"/>
            </a:xfrm>
            <a:prstGeom prst="rect">
              <a:avLst/>
            </a:prstGeom>
          </p:spPr>
        </p:pic>
        <p:pic>
          <p:nvPicPr>
            <p:cNvPr id="35" name="Picture 2" descr="Image result for 128 technology logo">
              <a:extLst>
                <a:ext uri="{FF2B5EF4-FFF2-40B4-BE49-F238E27FC236}">
                  <a16:creationId xmlns:a16="http://schemas.microsoft.com/office/drawing/2014/main" id="{025D9145-4035-4DA6-BBB6-2188165BDADD}"/>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2008" y="4623081"/>
              <a:ext cx="804722" cy="4082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picture containing drawing&#10;&#10;Description automatically generated">
              <a:extLst>
                <a:ext uri="{FF2B5EF4-FFF2-40B4-BE49-F238E27FC236}">
                  <a16:creationId xmlns:a16="http://schemas.microsoft.com/office/drawing/2014/main" id="{6E7ACF17-56C8-4386-A767-3B430B177DDB}"/>
                </a:ext>
              </a:extLst>
            </p:cNvPr>
            <p:cNvPicPr>
              <a:picLocks noChangeAspect="1"/>
            </p:cNvPicPr>
            <p:nvPr/>
          </p:nvPicPr>
          <p:blipFill>
            <a:blip r:embed="rId18"/>
            <a:stretch>
              <a:fillRect/>
            </a:stretch>
          </p:blipFill>
          <p:spPr>
            <a:xfrm>
              <a:off x="8397796" y="2898874"/>
              <a:ext cx="908441" cy="454436"/>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E49E1DBE-AC89-4B33-9F9D-8AE8107C1BF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646688" y="4490357"/>
              <a:ext cx="605689" cy="547898"/>
            </a:xfrm>
            <a:prstGeom prst="rect">
              <a:avLst/>
            </a:prstGeom>
          </p:spPr>
        </p:pic>
      </p:grpSp>
      <p:sp>
        <p:nvSpPr>
          <p:cNvPr id="38" name="Text Placeholder 11">
            <a:extLst>
              <a:ext uri="{FF2B5EF4-FFF2-40B4-BE49-F238E27FC236}">
                <a16:creationId xmlns:a16="http://schemas.microsoft.com/office/drawing/2014/main" id="{6B92439F-AC8E-4D0D-990B-B18D8EC5C5FC}"/>
              </a:ext>
            </a:extLst>
          </p:cNvPr>
          <p:cNvSpPr txBox="1">
            <a:spLocks/>
          </p:cNvSpPr>
          <p:nvPr/>
        </p:nvSpPr>
        <p:spPr>
          <a:xfrm>
            <a:off x="1755009" y="3805201"/>
            <a:ext cx="3544216" cy="138499"/>
          </a:xfrm>
          <a:prstGeom prst="rect">
            <a:avLst/>
          </a:prstGeom>
        </p:spPr>
        <p:txBody>
          <a:bodyPr vert="horz" wrap="square" lIns="0" tIns="0" rIns="0" bIns="0" rtlCol="0">
            <a:spAutoFit/>
          </a:bodyPr>
          <a:lstStyle>
            <a:lvl1pPr marL="0" marR="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sz="1836" kern="1200" spc="0" baseline="0">
                <a:solidFill>
                  <a:schemeClr val="tx1"/>
                </a:solidFill>
                <a:latin typeface="+mj-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r>
              <a:rPr lang="en-US" sz="900" b="1" i="1" dirty="0">
                <a:solidFill>
                  <a:schemeClr val="bg1">
                    <a:lumMod val="65000"/>
                    <a:lumOff val="35000"/>
                  </a:schemeClr>
                </a:solidFill>
              </a:rPr>
              <a:t>Coming Soon</a:t>
            </a:r>
          </a:p>
        </p:txBody>
      </p:sp>
      <p:sp>
        <p:nvSpPr>
          <p:cNvPr id="39" name="Rectangle: Rounded Corners 38">
            <a:extLst>
              <a:ext uri="{FF2B5EF4-FFF2-40B4-BE49-F238E27FC236}">
                <a16:creationId xmlns:a16="http://schemas.microsoft.com/office/drawing/2014/main" id="{5BB735FB-E822-4242-BCD2-39792A57A32F}"/>
              </a:ext>
            </a:extLst>
          </p:cNvPr>
          <p:cNvSpPr/>
          <p:nvPr/>
        </p:nvSpPr>
        <p:spPr bwMode="auto">
          <a:xfrm>
            <a:off x="683031" y="5018034"/>
            <a:ext cx="10255782" cy="1492559"/>
          </a:xfrm>
          <a:prstGeom prst="roundRect">
            <a:avLst/>
          </a:prstGeom>
          <a:solidFill>
            <a:srgbClr val="FFFFFF"/>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40" name="Text Placeholder 11">
            <a:extLst>
              <a:ext uri="{FF2B5EF4-FFF2-40B4-BE49-F238E27FC236}">
                <a16:creationId xmlns:a16="http://schemas.microsoft.com/office/drawing/2014/main" id="{FD26B263-F368-49BA-B9DE-E0EC6FDF200C}"/>
              </a:ext>
            </a:extLst>
          </p:cNvPr>
          <p:cNvSpPr txBox="1">
            <a:spLocks/>
          </p:cNvSpPr>
          <p:nvPr/>
        </p:nvSpPr>
        <p:spPr>
          <a:xfrm>
            <a:off x="1010466" y="5150832"/>
            <a:ext cx="10073290" cy="215444"/>
          </a:xfrm>
          <a:prstGeom prst="rect">
            <a:avLst/>
          </a:prstGeom>
        </p:spPr>
        <p:txBody>
          <a:bodyPr vert="horz" wrap="square" lIns="0" tIns="0" rIns="0" bIns="0" rtlCol="0">
            <a:spAutoFit/>
          </a:bodyPr>
          <a:lstStyle>
            <a:lvl1pPr marL="0" marR="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sz="1836" kern="1200" spc="0" baseline="0">
                <a:solidFill>
                  <a:schemeClr val="tx1"/>
                </a:solidFill>
                <a:latin typeface="+mj-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r>
              <a:rPr lang="en-US" sz="1400" dirty="0">
                <a:solidFill>
                  <a:schemeClr val="accent2"/>
                </a:solidFill>
              </a:rPr>
              <a:t>MSP Partners providing Azure Virtual WAN Services</a:t>
            </a:r>
          </a:p>
        </p:txBody>
      </p:sp>
      <p:pic>
        <p:nvPicPr>
          <p:cNvPr id="41" name="Picture 2">
            <a:extLst>
              <a:ext uri="{FF2B5EF4-FFF2-40B4-BE49-F238E27FC236}">
                <a16:creationId xmlns:a16="http://schemas.microsoft.com/office/drawing/2014/main" id="{B55B53F9-587B-4343-A301-1F71F4E9338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3048" y="5573993"/>
            <a:ext cx="790575" cy="3429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a:extLst>
              <a:ext uri="{FF2B5EF4-FFF2-40B4-BE49-F238E27FC236}">
                <a16:creationId xmlns:a16="http://schemas.microsoft.com/office/drawing/2014/main" id="{EB768396-C95F-4ED4-B3A9-972C560AACC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19568" y="5584020"/>
            <a:ext cx="1069948" cy="3328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27159197-D464-493E-BEE5-48653C4AA37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96033" y="5449339"/>
            <a:ext cx="517910" cy="52768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a:extLst>
              <a:ext uri="{FF2B5EF4-FFF2-40B4-BE49-F238E27FC236}">
                <a16:creationId xmlns:a16="http://schemas.microsoft.com/office/drawing/2014/main" id="{BE3853B4-E5C6-4697-9F8E-0AED97B7E5E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21454" y="5537300"/>
            <a:ext cx="1057275" cy="2286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a:extLst>
              <a:ext uri="{FF2B5EF4-FFF2-40B4-BE49-F238E27FC236}">
                <a16:creationId xmlns:a16="http://schemas.microsoft.com/office/drawing/2014/main" id="{2CBE7F95-E5EE-4AB9-847B-C3D20983DF6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321504" y="6039305"/>
            <a:ext cx="681592" cy="3849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7">
            <a:extLst>
              <a:ext uri="{FF2B5EF4-FFF2-40B4-BE49-F238E27FC236}">
                <a16:creationId xmlns:a16="http://schemas.microsoft.com/office/drawing/2014/main" id="{2B50CB32-E12A-49AC-BE8A-2BB42952961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60838" y="6031730"/>
            <a:ext cx="1390650" cy="40005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a:extLst>
              <a:ext uri="{FF2B5EF4-FFF2-40B4-BE49-F238E27FC236}">
                <a16:creationId xmlns:a16="http://schemas.microsoft.com/office/drawing/2014/main" id="{D3B29995-2276-4DBD-91C6-9F5885205F3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27015" y="5889192"/>
            <a:ext cx="1295400" cy="55245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9">
            <a:extLst>
              <a:ext uri="{FF2B5EF4-FFF2-40B4-BE49-F238E27FC236}">
                <a16:creationId xmlns:a16="http://schemas.microsoft.com/office/drawing/2014/main" id="{CB84FF37-05A5-4D21-99F4-F3181D5423B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387501" y="5960629"/>
            <a:ext cx="1362075" cy="409576"/>
          </a:xfrm>
          <a:prstGeom prst="rect">
            <a:avLst/>
          </a:prstGeom>
          <a:noFill/>
          <a:extLst>
            <a:ext uri="{909E8E84-426E-40DD-AFC4-6F175D3DCCD1}">
              <a14:hiddenFill xmlns:a14="http://schemas.microsoft.com/office/drawing/2010/main">
                <a:solidFill>
                  <a:srgbClr val="FFFFFF"/>
                </a:solidFill>
              </a14:hiddenFill>
            </a:ext>
          </a:extLst>
        </p:spPr>
      </p:pic>
      <p:sp>
        <p:nvSpPr>
          <p:cNvPr id="49" name="Text Placeholder 11">
            <a:extLst>
              <a:ext uri="{FF2B5EF4-FFF2-40B4-BE49-F238E27FC236}">
                <a16:creationId xmlns:a16="http://schemas.microsoft.com/office/drawing/2014/main" id="{BBA932A4-55D0-4E18-8053-1D27114DD7D9}"/>
              </a:ext>
            </a:extLst>
          </p:cNvPr>
          <p:cNvSpPr txBox="1">
            <a:spLocks/>
          </p:cNvSpPr>
          <p:nvPr/>
        </p:nvSpPr>
        <p:spPr>
          <a:xfrm>
            <a:off x="788791" y="1042461"/>
            <a:ext cx="8000037" cy="215444"/>
          </a:xfrm>
          <a:prstGeom prst="rect">
            <a:avLst/>
          </a:prstGeom>
        </p:spPr>
        <p:txBody>
          <a:bodyPr vert="horz" wrap="square" lIns="0" tIns="0" rIns="0" bIns="0" rtlCol="0">
            <a:spAutoFit/>
          </a:bodyPr>
          <a:lstStyle>
            <a:lvl1pPr marL="0" marR="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sz="1836" kern="1200" spc="0" baseline="0">
                <a:solidFill>
                  <a:schemeClr val="tx1"/>
                </a:solidFill>
                <a:latin typeface="+mj-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r>
              <a:rPr lang="en-US" sz="1400" dirty="0">
                <a:solidFill>
                  <a:schemeClr val="accent2"/>
                </a:solidFill>
              </a:rPr>
              <a:t>VPN/SD-WAN Device Connectivity automation with Virtual WAN VPN</a:t>
            </a:r>
          </a:p>
        </p:txBody>
      </p:sp>
      <p:sp>
        <p:nvSpPr>
          <p:cNvPr id="50" name="Rectangle: Rounded Corners 58">
            <a:extLst>
              <a:ext uri="{FF2B5EF4-FFF2-40B4-BE49-F238E27FC236}">
                <a16:creationId xmlns:a16="http://schemas.microsoft.com/office/drawing/2014/main" id="{4C5D64EA-8FA0-420E-AEA4-7BD97C311847}"/>
              </a:ext>
            </a:extLst>
          </p:cNvPr>
          <p:cNvSpPr/>
          <p:nvPr/>
        </p:nvSpPr>
        <p:spPr bwMode="auto">
          <a:xfrm>
            <a:off x="9174069" y="922031"/>
            <a:ext cx="2958111" cy="3932112"/>
          </a:xfrm>
          <a:custGeom>
            <a:avLst/>
            <a:gdLst>
              <a:gd name="connsiteX0" fmla="*/ 0 w 7441961"/>
              <a:gd name="connsiteY0" fmla="*/ 576767 h 3460531"/>
              <a:gd name="connsiteX1" fmla="*/ 576767 w 7441961"/>
              <a:gd name="connsiteY1" fmla="*/ 0 h 3460531"/>
              <a:gd name="connsiteX2" fmla="*/ 6865194 w 7441961"/>
              <a:gd name="connsiteY2" fmla="*/ 0 h 3460531"/>
              <a:gd name="connsiteX3" fmla="*/ 7441961 w 7441961"/>
              <a:gd name="connsiteY3" fmla="*/ 576767 h 3460531"/>
              <a:gd name="connsiteX4" fmla="*/ 7441961 w 7441961"/>
              <a:gd name="connsiteY4" fmla="*/ 2883764 h 3460531"/>
              <a:gd name="connsiteX5" fmla="*/ 6865194 w 7441961"/>
              <a:gd name="connsiteY5" fmla="*/ 3460531 h 3460531"/>
              <a:gd name="connsiteX6" fmla="*/ 576767 w 7441961"/>
              <a:gd name="connsiteY6" fmla="*/ 3460531 h 3460531"/>
              <a:gd name="connsiteX7" fmla="*/ 0 w 7441961"/>
              <a:gd name="connsiteY7" fmla="*/ 2883764 h 3460531"/>
              <a:gd name="connsiteX8" fmla="*/ 0 w 7441961"/>
              <a:gd name="connsiteY8" fmla="*/ 576767 h 3460531"/>
              <a:gd name="connsiteX0" fmla="*/ 2384 w 7444345"/>
              <a:gd name="connsiteY0" fmla="*/ 589467 h 3473231"/>
              <a:gd name="connsiteX1" fmla="*/ 274351 w 7444345"/>
              <a:gd name="connsiteY1" fmla="*/ 0 h 3473231"/>
              <a:gd name="connsiteX2" fmla="*/ 6867578 w 7444345"/>
              <a:gd name="connsiteY2" fmla="*/ 12700 h 3473231"/>
              <a:gd name="connsiteX3" fmla="*/ 7444345 w 7444345"/>
              <a:gd name="connsiteY3" fmla="*/ 589467 h 3473231"/>
              <a:gd name="connsiteX4" fmla="*/ 7444345 w 7444345"/>
              <a:gd name="connsiteY4" fmla="*/ 2896464 h 3473231"/>
              <a:gd name="connsiteX5" fmla="*/ 6867578 w 7444345"/>
              <a:gd name="connsiteY5" fmla="*/ 3473231 h 3473231"/>
              <a:gd name="connsiteX6" fmla="*/ 579151 w 7444345"/>
              <a:gd name="connsiteY6" fmla="*/ 3473231 h 3473231"/>
              <a:gd name="connsiteX7" fmla="*/ 2384 w 7444345"/>
              <a:gd name="connsiteY7" fmla="*/ 2896464 h 3473231"/>
              <a:gd name="connsiteX8" fmla="*/ 2384 w 7444345"/>
              <a:gd name="connsiteY8" fmla="*/ 589467 h 3473231"/>
              <a:gd name="connsiteX0" fmla="*/ 2384 w 7446729"/>
              <a:gd name="connsiteY0" fmla="*/ 589467 h 3473231"/>
              <a:gd name="connsiteX1" fmla="*/ 274351 w 7446729"/>
              <a:gd name="connsiteY1" fmla="*/ 0 h 3473231"/>
              <a:gd name="connsiteX2" fmla="*/ 7172378 w 7446729"/>
              <a:gd name="connsiteY2" fmla="*/ 0 h 3473231"/>
              <a:gd name="connsiteX3" fmla="*/ 7444345 w 7446729"/>
              <a:gd name="connsiteY3" fmla="*/ 589467 h 3473231"/>
              <a:gd name="connsiteX4" fmla="*/ 7444345 w 7446729"/>
              <a:gd name="connsiteY4" fmla="*/ 2896464 h 3473231"/>
              <a:gd name="connsiteX5" fmla="*/ 6867578 w 7446729"/>
              <a:gd name="connsiteY5" fmla="*/ 3473231 h 3473231"/>
              <a:gd name="connsiteX6" fmla="*/ 579151 w 7446729"/>
              <a:gd name="connsiteY6" fmla="*/ 3473231 h 3473231"/>
              <a:gd name="connsiteX7" fmla="*/ 2384 w 7446729"/>
              <a:gd name="connsiteY7" fmla="*/ 2896464 h 3473231"/>
              <a:gd name="connsiteX8" fmla="*/ 2384 w 7446729"/>
              <a:gd name="connsiteY8" fmla="*/ 589467 h 3473231"/>
              <a:gd name="connsiteX0" fmla="*/ 2384 w 7458362"/>
              <a:gd name="connsiteY0" fmla="*/ 589467 h 3485931"/>
              <a:gd name="connsiteX1" fmla="*/ 274351 w 7458362"/>
              <a:gd name="connsiteY1" fmla="*/ 0 h 3485931"/>
              <a:gd name="connsiteX2" fmla="*/ 7172378 w 7458362"/>
              <a:gd name="connsiteY2" fmla="*/ 0 h 3485931"/>
              <a:gd name="connsiteX3" fmla="*/ 7444345 w 7458362"/>
              <a:gd name="connsiteY3" fmla="*/ 589467 h 3485931"/>
              <a:gd name="connsiteX4" fmla="*/ 7444345 w 7458362"/>
              <a:gd name="connsiteY4" fmla="*/ 2896464 h 3485931"/>
              <a:gd name="connsiteX5" fmla="*/ 7223178 w 7458362"/>
              <a:gd name="connsiteY5" fmla="*/ 3485931 h 3485931"/>
              <a:gd name="connsiteX6" fmla="*/ 579151 w 7458362"/>
              <a:gd name="connsiteY6" fmla="*/ 3473231 h 3485931"/>
              <a:gd name="connsiteX7" fmla="*/ 2384 w 7458362"/>
              <a:gd name="connsiteY7" fmla="*/ 2896464 h 3485931"/>
              <a:gd name="connsiteX8" fmla="*/ 2384 w 7458362"/>
              <a:gd name="connsiteY8" fmla="*/ 589467 h 3485931"/>
              <a:gd name="connsiteX0" fmla="*/ 2384 w 7451317"/>
              <a:gd name="connsiteY0" fmla="*/ 589467 h 3498631"/>
              <a:gd name="connsiteX1" fmla="*/ 274351 w 7451317"/>
              <a:gd name="connsiteY1" fmla="*/ 0 h 3498631"/>
              <a:gd name="connsiteX2" fmla="*/ 7172378 w 7451317"/>
              <a:gd name="connsiteY2" fmla="*/ 0 h 3498631"/>
              <a:gd name="connsiteX3" fmla="*/ 7444345 w 7451317"/>
              <a:gd name="connsiteY3" fmla="*/ 589467 h 3498631"/>
              <a:gd name="connsiteX4" fmla="*/ 7444345 w 7451317"/>
              <a:gd name="connsiteY4" fmla="*/ 2896464 h 3498631"/>
              <a:gd name="connsiteX5" fmla="*/ 7197778 w 7451317"/>
              <a:gd name="connsiteY5" fmla="*/ 3498631 h 3498631"/>
              <a:gd name="connsiteX6" fmla="*/ 579151 w 7451317"/>
              <a:gd name="connsiteY6" fmla="*/ 3473231 h 3498631"/>
              <a:gd name="connsiteX7" fmla="*/ 2384 w 7451317"/>
              <a:gd name="connsiteY7" fmla="*/ 2896464 h 3498631"/>
              <a:gd name="connsiteX8" fmla="*/ 2384 w 7451317"/>
              <a:gd name="connsiteY8" fmla="*/ 589467 h 3498631"/>
              <a:gd name="connsiteX0" fmla="*/ 2384 w 7446729"/>
              <a:gd name="connsiteY0" fmla="*/ 589467 h 3511331"/>
              <a:gd name="connsiteX1" fmla="*/ 274351 w 7446729"/>
              <a:gd name="connsiteY1" fmla="*/ 0 h 3511331"/>
              <a:gd name="connsiteX2" fmla="*/ 7172378 w 7446729"/>
              <a:gd name="connsiteY2" fmla="*/ 0 h 3511331"/>
              <a:gd name="connsiteX3" fmla="*/ 7444345 w 7446729"/>
              <a:gd name="connsiteY3" fmla="*/ 589467 h 3511331"/>
              <a:gd name="connsiteX4" fmla="*/ 7444345 w 7446729"/>
              <a:gd name="connsiteY4" fmla="*/ 2896464 h 3511331"/>
              <a:gd name="connsiteX5" fmla="*/ 7172378 w 7446729"/>
              <a:gd name="connsiteY5" fmla="*/ 3511331 h 3511331"/>
              <a:gd name="connsiteX6" fmla="*/ 579151 w 7446729"/>
              <a:gd name="connsiteY6" fmla="*/ 3473231 h 3511331"/>
              <a:gd name="connsiteX7" fmla="*/ 2384 w 7446729"/>
              <a:gd name="connsiteY7" fmla="*/ 2896464 h 3511331"/>
              <a:gd name="connsiteX8" fmla="*/ 2384 w 7446729"/>
              <a:gd name="connsiteY8" fmla="*/ 589467 h 3511331"/>
              <a:gd name="connsiteX0" fmla="*/ 2384 w 7446729"/>
              <a:gd name="connsiteY0" fmla="*/ 589467 h 3511331"/>
              <a:gd name="connsiteX1" fmla="*/ 274351 w 7446729"/>
              <a:gd name="connsiteY1" fmla="*/ 0 h 3511331"/>
              <a:gd name="connsiteX2" fmla="*/ 7172378 w 7446729"/>
              <a:gd name="connsiteY2" fmla="*/ 0 h 3511331"/>
              <a:gd name="connsiteX3" fmla="*/ 7444345 w 7446729"/>
              <a:gd name="connsiteY3" fmla="*/ 589467 h 3511331"/>
              <a:gd name="connsiteX4" fmla="*/ 7444345 w 7446729"/>
              <a:gd name="connsiteY4" fmla="*/ 2896464 h 3511331"/>
              <a:gd name="connsiteX5" fmla="*/ 7172378 w 7446729"/>
              <a:gd name="connsiteY5" fmla="*/ 3511331 h 3511331"/>
              <a:gd name="connsiteX6" fmla="*/ 350551 w 7446729"/>
              <a:gd name="connsiteY6" fmla="*/ 3485931 h 3511331"/>
              <a:gd name="connsiteX7" fmla="*/ 2384 w 7446729"/>
              <a:gd name="connsiteY7" fmla="*/ 2896464 h 3511331"/>
              <a:gd name="connsiteX8" fmla="*/ 2384 w 7446729"/>
              <a:gd name="connsiteY8" fmla="*/ 589467 h 351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6729" h="3511331">
                <a:moveTo>
                  <a:pt x="2384" y="589467"/>
                </a:moveTo>
                <a:cubicBezTo>
                  <a:pt x="2384" y="270927"/>
                  <a:pt x="-44189" y="0"/>
                  <a:pt x="274351" y="0"/>
                </a:cubicBezTo>
                <a:lnTo>
                  <a:pt x="7172378" y="0"/>
                </a:lnTo>
                <a:cubicBezTo>
                  <a:pt x="7490918" y="0"/>
                  <a:pt x="7444345" y="270927"/>
                  <a:pt x="7444345" y="589467"/>
                </a:cubicBezTo>
                <a:lnTo>
                  <a:pt x="7444345" y="2896464"/>
                </a:lnTo>
                <a:cubicBezTo>
                  <a:pt x="7444345" y="3215004"/>
                  <a:pt x="7490918" y="3511331"/>
                  <a:pt x="7172378" y="3511331"/>
                </a:cubicBezTo>
                <a:lnTo>
                  <a:pt x="350551" y="3485931"/>
                </a:lnTo>
                <a:cubicBezTo>
                  <a:pt x="32011" y="3485931"/>
                  <a:pt x="2384" y="3215004"/>
                  <a:pt x="2384" y="2896464"/>
                </a:cubicBezTo>
                <a:lnTo>
                  <a:pt x="2384" y="589467"/>
                </a:lnTo>
                <a:close/>
              </a:path>
            </a:pathLst>
          </a:custGeom>
          <a:solidFill>
            <a:srgbClr val="FFFFFF"/>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51" name="Text Placeholder 11">
            <a:extLst>
              <a:ext uri="{FF2B5EF4-FFF2-40B4-BE49-F238E27FC236}">
                <a16:creationId xmlns:a16="http://schemas.microsoft.com/office/drawing/2014/main" id="{1867901E-A8CD-4864-9260-22C1A1F461E3}"/>
              </a:ext>
            </a:extLst>
          </p:cNvPr>
          <p:cNvSpPr txBox="1">
            <a:spLocks/>
          </p:cNvSpPr>
          <p:nvPr/>
        </p:nvSpPr>
        <p:spPr>
          <a:xfrm>
            <a:off x="9319828" y="1001720"/>
            <a:ext cx="2723524" cy="646331"/>
          </a:xfrm>
          <a:prstGeom prst="rect">
            <a:avLst/>
          </a:prstGeom>
        </p:spPr>
        <p:txBody>
          <a:bodyPr vert="horz" wrap="square" lIns="0" tIns="0" rIns="0" bIns="0" rtlCol="0">
            <a:spAutoFit/>
          </a:bodyPr>
          <a:lstStyle>
            <a:lvl1pPr marL="0" marR="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sz="1836" kern="1200" spc="0" baseline="0">
                <a:solidFill>
                  <a:schemeClr val="tx1"/>
                </a:solidFill>
                <a:latin typeface="+mj-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r>
              <a:rPr lang="en-US" sz="1400" dirty="0">
                <a:solidFill>
                  <a:schemeClr val="accent2"/>
                </a:solidFill>
              </a:rPr>
              <a:t>Partners with Azure Marketplace based network virtual appliance deployable in Virtual WAN hub</a:t>
            </a:r>
          </a:p>
        </p:txBody>
      </p:sp>
      <p:pic>
        <p:nvPicPr>
          <p:cNvPr id="52" name="Picture 51">
            <a:extLst>
              <a:ext uri="{FF2B5EF4-FFF2-40B4-BE49-F238E27FC236}">
                <a16:creationId xmlns:a16="http://schemas.microsoft.com/office/drawing/2014/main" id="{76D81BDE-8607-4815-8A52-0BC9AE8B072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255" r="5245"/>
          <a:stretch/>
        </p:blipFill>
        <p:spPr>
          <a:xfrm>
            <a:off x="9923868" y="2043197"/>
            <a:ext cx="1330527" cy="429524"/>
          </a:xfrm>
          <a:prstGeom prst="rect">
            <a:avLst/>
          </a:prstGeom>
        </p:spPr>
      </p:pic>
      <p:pic>
        <p:nvPicPr>
          <p:cNvPr id="53" name="Picture 52" descr="A picture containing food, fence&#10;&#10;Description automatically generated">
            <a:extLst>
              <a:ext uri="{FF2B5EF4-FFF2-40B4-BE49-F238E27FC236}">
                <a16:creationId xmlns:a16="http://schemas.microsoft.com/office/drawing/2014/main" id="{9BF54DD7-2876-4DBC-B104-9B31BC242770}"/>
              </a:ext>
            </a:extLst>
          </p:cNvPr>
          <p:cNvPicPr>
            <a:picLocks noChangeAspect="1"/>
          </p:cNvPicPr>
          <p:nvPr/>
        </p:nvPicPr>
        <p:blipFill>
          <a:blip r:embed="rId28"/>
          <a:stretch>
            <a:fillRect/>
          </a:stretch>
        </p:blipFill>
        <p:spPr>
          <a:xfrm>
            <a:off x="9969883" y="2746749"/>
            <a:ext cx="700797" cy="714854"/>
          </a:xfrm>
          <a:prstGeom prst="rect">
            <a:avLst/>
          </a:prstGeom>
        </p:spPr>
      </p:pic>
      <p:sp>
        <p:nvSpPr>
          <p:cNvPr id="54" name="TextBox 53">
            <a:extLst>
              <a:ext uri="{FF2B5EF4-FFF2-40B4-BE49-F238E27FC236}">
                <a16:creationId xmlns:a16="http://schemas.microsoft.com/office/drawing/2014/main" id="{74328CD9-E56A-4789-8709-51CA06B07E93}"/>
              </a:ext>
            </a:extLst>
          </p:cNvPr>
          <p:cNvSpPr txBox="1"/>
          <p:nvPr/>
        </p:nvSpPr>
        <p:spPr>
          <a:xfrm>
            <a:off x="10774707" y="2985525"/>
            <a:ext cx="506984" cy="307777"/>
          </a:xfrm>
          <a:prstGeom prst="rect">
            <a:avLst/>
          </a:prstGeom>
          <a:noFill/>
        </p:spPr>
        <p:txBody>
          <a:bodyPr wrap="square" lIns="0" tIns="0" rIns="0" bIns="0" rtlCol="0">
            <a:spAutoFit/>
          </a:bodyPr>
          <a:lstStyle/>
          <a:p>
            <a:pPr algn="l"/>
            <a:r>
              <a:rPr lang="en-US" sz="1000" dirty="0">
                <a:solidFill>
                  <a:schemeClr val="bg1"/>
                </a:solidFill>
              </a:rPr>
              <a:t>Viptela </a:t>
            </a:r>
          </a:p>
          <a:p>
            <a:pPr algn="l"/>
            <a:r>
              <a:rPr lang="en-US" sz="1000" dirty="0">
                <a:solidFill>
                  <a:schemeClr val="bg1"/>
                </a:solidFill>
              </a:rPr>
              <a:t>SD-WAN</a:t>
            </a:r>
          </a:p>
        </p:txBody>
      </p:sp>
      <p:sp>
        <p:nvSpPr>
          <p:cNvPr id="55" name="TextBox 54">
            <a:extLst>
              <a:ext uri="{FF2B5EF4-FFF2-40B4-BE49-F238E27FC236}">
                <a16:creationId xmlns:a16="http://schemas.microsoft.com/office/drawing/2014/main" id="{EB57324A-6F63-468C-8D37-AE3137403063}"/>
              </a:ext>
            </a:extLst>
          </p:cNvPr>
          <p:cNvSpPr txBox="1"/>
          <p:nvPr/>
        </p:nvSpPr>
        <p:spPr>
          <a:xfrm>
            <a:off x="10766010" y="2483002"/>
            <a:ext cx="506984" cy="153888"/>
          </a:xfrm>
          <a:prstGeom prst="rect">
            <a:avLst/>
          </a:prstGeom>
          <a:noFill/>
        </p:spPr>
        <p:txBody>
          <a:bodyPr wrap="square" lIns="0" tIns="0" rIns="0" bIns="0" rtlCol="0">
            <a:spAutoFit/>
          </a:bodyPr>
          <a:lstStyle/>
          <a:p>
            <a:pPr algn="l"/>
            <a:r>
              <a:rPr lang="en-US" sz="1000" dirty="0">
                <a:solidFill>
                  <a:schemeClr val="bg1"/>
                </a:solidFill>
              </a:rPr>
              <a:t>SD-WAN</a:t>
            </a:r>
          </a:p>
        </p:txBody>
      </p:sp>
      <p:pic>
        <p:nvPicPr>
          <p:cNvPr id="56" name="Picture 2">
            <a:extLst>
              <a:ext uri="{FF2B5EF4-FFF2-40B4-BE49-F238E27FC236}">
                <a16:creationId xmlns:a16="http://schemas.microsoft.com/office/drawing/2014/main" id="{304D8DE2-055E-4262-B5A1-F6130A0B414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999268" y="5568143"/>
            <a:ext cx="942747" cy="290076"/>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Rounded Corners 56">
            <a:extLst>
              <a:ext uri="{FF2B5EF4-FFF2-40B4-BE49-F238E27FC236}">
                <a16:creationId xmlns:a16="http://schemas.microsoft.com/office/drawing/2014/main" id="{38C7CF7F-BE87-4C72-B9B8-1F854A12AA5D}"/>
              </a:ext>
            </a:extLst>
          </p:cNvPr>
          <p:cNvSpPr/>
          <p:nvPr/>
        </p:nvSpPr>
        <p:spPr bwMode="auto">
          <a:xfrm>
            <a:off x="8323141" y="5100314"/>
            <a:ext cx="2386041" cy="1258854"/>
          </a:xfrm>
          <a:prstGeom prst="roundRect">
            <a:avLst/>
          </a:prstGeom>
          <a:noFill/>
          <a:ln>
            <a:solidFill>
              <a:srgbClr val="EBEB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58" name="Text Placeholder 11">
            <a:extLst>
              <a:ext uri="{FF2B5EF4-FFF2-40B4-BE49-F238E27FC236}">
                <a16:creationId xmlns:a16="http://schemas.microsoft.com/office/drawing/2014/main" id="{7C5EF689-0FBF-4195-844C-CBF5BCBAF1F3}"/>
              </a:ext>
            </a:extLst>
          </p:cNvPr>
          <p:cNvSpPr txBox="1">
            <a:spLocks/>
          </p:cNvSpPr>
          <p:nvPr/>
        </p:nvSpPr>
        <p:spPr>
          <a:xfrm>
            <a:off x="8445776" y="5126549"/>
            <a:ext cx="5854144" cy="138499"/>
          </a:xfrm>
          <a:prstGeom prst="rect">
            <a:avLst/>
          </a:prstGeom>
        </p:spPr>
        <p:txBody>
          <a:bodyPr vert="horz" wrap="square" lIns="0" tIns="0" rIns="0" bIns="0" rtlCol="0">
            <a:spAutoFit/>
          </a:bodyPr>
          <a:lstStyle>
            <a:lvl1pPr marL="0" marR="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sz="1836" kern="1200" spc="0" baseline="0">
                <a:solidFill>
                  <a:schemeClr val="tx1"/>
                </a:solidFill>
                <a:latin typeface="+mj-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r>
              <a:rPr lang="en-US" sz="900" b="1" i="1" dirty="0">
                <a:solidFill>
                  <a:schemeClr val="bg1">
                    <a:lumMod val="65000"/>
                    <a:lumOff val="35000"/>
                  </a:schemeClr>
                </a:solidFill>
              </a:rPr>
              <a:t>Coming Soon</a:t>
            </a:r>
          </a:p>
        </p:txBody>
      </p:sp>
      <p:pic>
        <p:nvPicPr>
          <p:cNvPr id="59" name="Picture 2" descr="Image result for orange business services">
            <a:extLst>
              <a:ext uri="{FF2B5EF4-FFF2-40B4-BE49-F238E27FC236}">
                <a16:creationId xmlns:a16="http://schemas.microsoft.com/office/drawing/2014/main" id="{6CE6FB36-5BD4-42FE-9F55-236CF29EE8D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357087" y="5325124"/>
            <a:ext cx="1696362" cy="809234"/>
          </a:xfrm>
          <a:prstGeom prst="rect">
            <a:avLst/>
          </a:prstGeom>
          <a:noFill/>
          <a:extLst>
            <a:ext uri="{909E8E84-426E-40DD-AFC4-6F175D3DCCD1}">
              <a14:hiddenFill xmlns:a14="http://schemas.microsoft.com/office/drawing/2010/main">
                <a:solidFill>
                  <a:srgbClr val="FFFFFF"/>
                </a:solidFill>
              </a14:hiddenFill>
            </a:ext>
          </a:extLst>
        </p:spPr>
      </p:pic>
      <p:pic>
        <p:nvPicPr>
          <p:cNvPr id="60" name="x_x_x_Picture 3">
            <a:extLst>
              <a:ext uri="{FF2B5EF4-FFF2-40B4-BE49-F238E27FC236}">
                <a16:creationId xmlns:a16="http://schemas.microsoft.com/office/drawing/2014/main" id="{DF839D4D-ED17-43A0-A987-3A04027D7E8C}"/>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813388" y="1382623"/>
            <a:ext cx="738286" cy="73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5554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chemeClr val="tx1"/>
                </a:solidFill>
              </a:rPr>
              <a:t>Azure Virtual WAN Overview</a:t>
            </a:r>
          </a:p>
        </p:txBody>
      </p:sp>
      <p:grpSp>
        <p:nvGrpSpPr>
          <p:cNvPr id="4" name="Group 3">
            <a:extLst>
              <a:ext uri="{FF2B5EF4-FFF2-40B4-BE49-F238E27FC236}">
                <a16:creationId xmlns:a16="http://schemas.microsoft.com/office/drawing/2014/main" id="{DCA1A629-7E4E-4C10-9707-5891E3B633B3}"/>
              </a:ext>
            </a:extLst>
          </p:cNvPr>
          <p:cNvGrpSpPr/>
          <p:nvPr/>
        </p:nvGrpSpPr>
        <p:grpSpPr>
          <a:xfrm rot="5400000">
            <a:off x="592489" y="1626342"/>
            <a:ext cx="4683380" cy="4730947"/>
            <a:chOff x="655964" y="-3700370"/>
            <a:chExt cx="11240527" cy="8212517"/>
          </a:xfrm>
        </p:grpSpPr>
        <p:sp>
          <p:nvSpPr>
            <p:cNvPr id="5" name="TextBox 4">
              <a:extLst>
                <a:ext uri="{FF2B5EF4-FFF2-40B4-BE49-F238E27FC236}">
                  <a16:creationId xmlns:a16="http://schemas.microsoft.com/office/drawing/2014/main" id="{040E668C-7C43-4BC9-AEEB-96F5D2B627FE}"/>
                </a:ext>
              </a:extLst>
            </p:cNvPr>
            <p:cNvSpPr txBox="1"/>
            <p:nvPr/>
          </p:nvSpPr>
          <p:spPr>
            <a:xfrm rot="16200000">
              <a:off x="5483677" y="1110482"/>
              <a:ext cx="1551407" cy="383227"/>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Routing</a:t>
              </a:r>
            </a:p>
          </p:txBody>
        </p:sp>
        <p:sp>
          <p:nvSpPr>
            <p:cNvPr id="6" name="TextBox 5">
              <a:extLst>
                <a:ext uri="{FF2B5EF4-FFF2-40B4-BE49-F238E27FC236}">
                  <a16:creationId xmlns:a16="http://schemas.microsoft.com/office/drawing/2014/main" id="{0184E878-11EE-4CE0-A961-5D9B5C779EFE}"/>
                </a:ext>
              </a:extLst>
            </p:cNvPr>
            <p:cNvSpPr txBox="1"/>
            <p:nvPr/>
          </p:nvSpPr>
          <p:spPr>
            <a:xfrm rot="16200000">
              <a:off x="1558245" y="-216056"/>
              <a:ext cx="4725267" cy="465375"/>
            </a:xfrm>
            <a:prstGeom prst="rect">
              <a:avLst/>
            </a:prstGeom>
            <a:noFill/>
          </p:spPr>
          <p:txBody>
            <a:bodyPr wrap="square" lIns="0" tIns="0" rIns="0" bIns="0" rtlCol="0">
              <a:spAutoFit/>
            </a:bodyPr>
            <a:lstStyle/>
            <a:p>
              <a:pPr algn="ctr" defTabSz="932563">
                <a:lnSpc>
                  <a:spcPct val="90000"/>
                </a:lnSpc>
                <a:defRPr/>
              </a:pPr>
              <a:r>
                <a:rPr lang="en-US" sz="1400" dirty="0">
                  <a:solidFill>
                    <a:schemeClr val="accent1"/>
                  </a:solidFill>
                  <a:latin typeface="+mj-lt"/>
                </a:rPr>
                <a:t>Global transit architecture</a:t>
              </a:r>
            </a:p>
          </p:txBody>
        </p:sp>
        <p:sp>
          <p:nvSpPr>
            <p:cNvPr id="7" name="TextBox 6">
              <a:extLst>
                <a:ext uri="{FF2B5EF4-FFF2-40B4-BE49-F238E27FC236}">
                  <a16:creationId xmlns:a16="http://schemas.microsoft.com/office/drawing/2014/main" id="{C1E5D0CC-E162-4C05-BF08-427E7E1049B5}"/>
                </a:ext>
              </a:extLst>
            </p:cNvPr>
            <p:cNvSpPr txBox="1"/>
            <p:nvPr/>
          </p:nvSpPr>
          <p:spPr>
            <a:xfrm rot="16200000">
              <a:off x="6632971" y="253056"/>
              <a:ext cx="3787044"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Secure virtual hub </a:t>
              </a:r>
            </a:p>
          </p:txBody>
        </p:sp>
        <p:sp>
          <p:nvSpPr>
            <p:cNvPr id="8" name="TextBox 7">
              <a:extLst>
                <a:ext uri="{FF2B5EF4-FFF2-40B4-BE49-F238E27FC236}">
                  <a16:creationId xmlns:a16="http://schemas.microsoft.com/office/drawing/2014/main" id="{BD8ADEFD-C522-4958-941F-AFF76DF65DE9}"/>
                </a:ext>
              </a:extLst>
            </p:cNvPr>
            <p:cNvSpPr txBox="1"/>
            <p:nvPr/>
          </p:nvSpPr>
          <p:spPr>
            <a:xfrm rot="16200000">
              <a:off x="7747789" y="-1022935"/>
              <a:ext cx="5820245"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Integrated network virtual appliance</a:t>
              </a:r>
            </a:p>
          </p:txBody>
        </p:sp>
        <p:sp>
          <p:nvSpPr>
            <p:cNvPr id="9" name="TextBox 8">
              <a:extLst>
                <a:ext uri="{FF2B5EF4-FFF2-40B4-BE49-F238E27FC236}">
                  <a16:creationId xmlns:a16="http://schemas.microsoft.com/office/drawing/2014/main" id="{10193DF9-6ADF-404E-8B62-FA7A0C0D747B}"/>
                </a:ext>
              </a:extLst>
            </p:cNvPr>
            <p:cNvSpPr txBox="1"/>
            <p:nvPr/>
          </p:nvSpPr>
          <p:spPr>
            <a:xfrm rot="16200000">
              <a:off x="-728465" y="792922"/>
              <a:ext cx="4725267"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Connectivity</a:t>
              </a:r>
            </a:p>
          </p:txBody>
        </p:sp>
        <p:sp>
          <p:nvSpPr>
            <p:cNvPr id="10" name="Arc 9">
              <a:extLst>
                <a:ext uri="{FF2B5EF4-FFF2-40B4-BE49-F238E27FC236}">
                  <a16:creationId xmlns:a16="http://schemas.microsoft.com/office/drawing/2014/main" id="{EB130283-051F-48C2-9AD5-E003C00FE73B}"/>
                </a:ext>
              </a:extLst>
            </p:cNvPr>
            <p:cNvSpPr/>
            <p:nvPr/>
          </p:nvSpPr>
          <p:spPr bwMode="auto">
            <a:xfrm rot="16200000" flipH="1">
              <a:off x="7404501" y="2255496"/>
              <a:ext cx="2247813" cy="2247806"/>
            </a:xfrm>
            <a:prstGeom prst="arc">
              <a:avLst>
                <a:gd name="adj1" fmla="val 5364818"/>
                <a:gd name="adj2" fmla="val 16319942"/>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1" name="Oval 10">
              <a:extLst>
                <a:ext uri="{FF2B5EF4-FFF2-40B4-BE49-F238E27FC236}">
                  <a16:creationId xmlns:a16="http://schemas.microsoft.com/office/drawing/2014/main" id="{A0F788AC-122F-4863-AC64-5B76B4299A3A}"/>
                </a:ext>
              </a:extLst>
            </p:cNvPr>
            <p:cNvSpPr/>
            <p:nvPr/>
          </p:nvSpPr>
          <p:spPr bwMode="auto">
            <a:xfrm flipH="1">
              <a:off x="7653109"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12" name="Arc 11">
              <a:extLst>
                <a:ext uri="{FF2B5EF4-FFF2-40B4-BE49-F238E27FC236}">
                  <a16:creationId xmlns:a16="http://schemas.microsoft.com/office/drawing/2014/main" id="{9DE82181-64CE-450B-9A14-FBB11A88E416}"/>
                </a:ext>
              </a:extLst>
            </p:cNvPr>
            <p:cNvSpPr/>
            <p:nvPr/>
          </p:nvSpPr>
          <p:spPr bwMode="auto">
            <a:xfrm rot="16200000" flipH="1">
              <a:off x="5156596" y="2255496"/>
              <a:ext cx="2247813" cy="2247806"/>
            </a:xfrm>
            <a:prstGeom prst="arc">
              <a:avLst>
                <a:gd name="adj1" fmla="val 16505501"/>
                <a:gd name="adj2" fmla="val 5250291"/>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3" name="Arc 12">
              <a:extLst>
                <a:ext uri="{FF2B5EF4-FFF2-40B4-BE49-F238E27FC236}">
                  <a16:creationId xmlns:a16="http://schemas.microsoft.com/office/drawing/2014/main" id="{FFFD06A4-14AE-4BB1-8EAC-73A521CD915C}"/>
                </a:ext>
              </a:extLst>
            </p:cNvPr>
            <p:cNvSpPr/>
            <p:nvPr/>
          </p:nvSpPr>
          <p:spPr bwMode="auto">
            <a:xfrm rot="16200000" flipH="1">
              <a:off x="655960" y="2255496"/>
              <a:ext cx="2247813" cy="2247806"/>
            </a:xfrm>
            <a:prstGeom prst="arc">
              <a:avLst>
                <a:gd name="adj1" fmla="val 7481161"/>
                <a:gd name="adj2" fmla="val 5449567"/>
              </a:avLst>
            </a:prstGeom>
            <a:noFill/>
            <a:ln w="19050">
              <a:solidFill>
                <a:schemeClr val="accent1"/>
              </a:solidFill>
              <a:prstDash val="sysDot"/>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6" name="Arc 15">
              <a:extLst>
                <a:ext uri="{FF2B5EF4-FFF2-40B4-BE49-F238E27FC236}">
                  <a16:creationId xmlns:a16="http://schemas.microsoft.com/office/drawing/2014/main" id="{8EE2838A-A4DF-43C3-A671-F0A4F969E637}"/>
                </a:ext>
              </a:extLst>
            </p:cNvPr>
            <p:cNvSpPr/>
            <p:nvPr/>
          </p:nvSpPr>
          <p:spPr bwMode="auto">
            <a:xfrm rot="16200000" flipH="1">
              <a:off x="2908491" y="2264337"/>
              <a:ext cx="2247813" cy="2247807"/>
            </a:xfrm>
            <a:prstGeom prst="arc">
              <a:avLst>
                <a:gd name="adj1" fmla="val 5208144"/>
                <a:gd name="adj2" fmla="val 16214520"/>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7" name="Oval 16">
              <a:extLst>
                <a:ext uri="{FF2B5EF4-FFF2-40B4-BE49-F238E27FC236}">
                  <a16:creationId xmlns:a16="http://schemas.microsoft.com/office/drawing/2014/main" id="{FC3D7D33-66D0-465E-82AC-FB35E8A8A9DF}"/>
                </a:ext>
              </a:extLst>
            </p:cNvPr>
            <p:cNvSpPr/>
            <p:nvPr/>
          </p:nvSpPr>
          <p:spPr bwMode="auto">
            <a:xfrm flipH="1">
              <a:off x="3156382"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18" name="Arc 17">
              <a:extLst>
                <a:ext uri="{FF2B5EF4-FFF2-40B4-BE49-F238E27FC236}">
                  <a16:creationId xmlns:a16="http://schemas.microsoft.com/office/drawing/2014/main" id="{48C2851C-4BAA-489D-9081-96987CAD5AA7}"/>
                </a:ext>
              </a:extLst>
            </p:cNvPr>
            <p:cNvSpPr/>
            <p:nvPr/>
          </p:nvSpPr>
          <p:spPr bwMode="auto">
            <a:xfrm rot="5400000" flipH="1" flipV="1">
              <a:off x="9648681" y="2255496"/>
              <a:ext cx="2247813" cy="2247806"/>
            </a:xfrm>
            <a:prstGeom prst="arc">
              <a:avLst>
                <a:gd name="adj1" fmla="val 18181965"/>
                <a:gd name="adj2" fmla="val 16116544"/>
              </a:avLst>
            </a:prstGeom>
            <a:noFill/>
            <a:ln w="19050">
              <a:solidFill>
                <a:schemeClr val="accent1"/>
              </a:solidFill>
              <a:prstDash val="sysDot"/>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9" name="Oval 18">
              <a:extLst>
                <a:ext uri="{FF2B5EF4-FFF2-40B4-BE49-F238E27FC236}">
                  <a16:creationId xmlns:a16="http://schemas.microsoft.com/office/drawing/2014/main" id="{53F916E9-9B04-4C9D-ABCB-CABB0EB6D2CB}"/>
                </a:ext>
              </a:extLst>
            </p:cNvPr>
            <p:cNvSpPr/>
            <p:nvPr/>
          </p:nvSpPr>
          <p:spPr bwMode="auto">
            <a:xfrm rot="10800000" flipH="1" flipV="1">
              <a:off x="9966647"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20" name="Oval 19">
              <a:extLst>
                <a:ext uri="{FF2B5EF4-FFF2-40B4-BE49-F238E27FC236}">
                  <a16:creationId xmlns:a16="http://schemas.microsoft.com/office/drawing/2014/main" id="{8BB43899-0F1D-44BE-8C59-87CB5B49234E}"/>
                </a:ext>
              </a:extLst>
            </p:cNvPr>
            <p:cNvSpPr/>
            <p:nvPr/>
          </p:nvSpPr>
          <p:spPr bwMode="auto">
            <a:xfrm flipH="1">
              <a:off x="908019"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ea typeface="Segoe UI" pitchFamily="34" charset="0"/>
                <a:cs typeface="Segoe UI" pitchFamily="34" charset="0"/>
              </a:endParaRPr>
            </a:p>
          </p:txBody>
        </p:sp>
        <p:sp>
          <p:nvSpPr>
            <p:cNvPr id="21" name="Oval 20">
              <a:extLst>
                <a:ext uri="{FF2B5EF4-FFF2-40B4-BE49-F238E27FC236}">
                  <a16:creationId xmlns:a16="http://schemas.microsoft.com/office/drawing/2014/main" id="{C0E7A366-AA95-421F-99BA-9DCE19C44C2A}"/>
                </a:ext>
              </a:extLst>
            </p:cNvPr>
            <p:cNvSpPr/>
            <p:nvPr/>
          </p:nvSpPr>
          <p:spPr bwMode="auto">
            <a:xfrm rot="10489763" flipH="1">
              <a:off x="5404189" y="2533219"/>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grpSp>
      <p:pic>
        <p:nvPicPr>
          <p:cNvPr id="22" name="Graphic 21">
            <a:extLst>
              <a:ext uri="{FF2B5EF4-FFF2-40B4-BE49-F238E27FC236}">
                <a16:creationId xmlns:a16="http://schemas.microsoft.com/office/drawing/2014/main" id="{9C426187-CD39-420A-B62B-79BBD4C0BD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929" y="1873013"/>
            <a:ext cx="510344" cy="510344"/>
          </a:xfrm>
          <a:prstGeom prst="rect">
            <a:avLst/>
          </a:prstGeom>
        </p:spPr>
      </p:pic>
      <p:pic>
        <p:nvPicPr>
          <p:cNvPr id="23" name="Graphic 22">
            <a:extLst>
              <a:ext uri="{FF2B5EF4-FFF2-40B4-BE49-F238E27FC236}">
                <a16:creationId xmlns:a16="http://schemas.microsoft.com/office/drawing/2014/main" id="{6D4E52FB-2F2B-4BDC-9B59-CA722107E8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234" y="2755313"/>
            <a:ext cx="639039" cy="639039"/>
          </a:xfrm>
          <a:prstGeom prst="rect">
            <a:avLst/>
          </a:prstGeom>
        </p:spPr>
      </p:pic>
      <p:pic>
        <p:nvPicPr>
          <p:cNvPr id="24" name="Graphic 23">
            <a:extLst>
              <a:ext uri="{FF2B5EF4-FFF2-40B4-BE49-F238E27FC236}">
                <a16:creationId xmlns:a16="http://schemas.microsoft.com/office/drawing/2014/main" id="{63C3900E-7510-483C-8ACC-4C42ABD105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3997" y="4575499"/>
            <a:ext cx="701840" cy="701840"/>
          </a:xfrm>
          <a:prstGeom prst="rect">
            <a:avLst/>
          </a:prstGeom>
        </p:spPr>
      </p:pic>
      <p:pic>
        <p:nvPicPr>
          <p:cNvPr id="25" name="Graphic 24">
            <a:extLst>
              <a:ext uri="{FF2B5EF4-FFF2-40B4-BE49-F238E27FC236}">
                <a16:creationId xmlns:a16="http://schemas.microsoft.com/office/drawing/2014/main" id="{E2343212-24EA-4353-8903-EC2D8C9331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4079" y="3693242"/>
            <a:ext cx="636150" cy="636150"/>
          </a:xfrm>
          <a:prstGeom prst="rect">
            <a:avLst/>
          </a:prstGeom>
        </p:spPr>
      </p:pic>
      <p:pic>
        <p:nvPicPr>
          <p:cNvPr id="26" name="Graphic 25">
            <a:extLst>
              <a:ext uri="{FF2B5EF4-FFF2-40B4-BE49-F238E27FC236}">
                <a16:creationId xmlns:a16="http://schemas.microsoft.com/office/drawing/2014/main" id="{0051298C-CB82-4D34-BCB1-892D6FB891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4079" y="5502046"/>
            <a:ext cx="720233" cy="720233"/>
          </a:xfrm>
          <a:prstGeom prst="rect">
            <a:avLst/>
          </a:prstGeom>
        </p:spPr>
      </p:pic>
      <p:cxnSp>
        <p:nvCxnSpPr>
          <p:cNvPr id="27" name="Straight Connector 26">
            <a:extLst>
              <a:ext uri="{FF2B5EF4-FFF2-40B4-BE49-F238E27FC236}">
                <a16:creationId xmlns:a16="http://schemas.microsoft.com/office/drawing/2014/main" id="{F65053C9-DC6A-48BC-A74F-0638D85FFD6E}"/>
              </a:ext>
            </a:extLst>
          </p:cNvPr>
          <p:cNvCxnSpPr/>
          <p:nvPr/>
        </p:nvCxnSpPr>
        <p:spPr>
          <a:xfrm>
            <a:off x="6051006" y="872724"/>
            <a:ext cx="0" cy="5780324"/>
          </a:xfrm>
          <a:prstGeom prst="line">
            <a:avLst/>
          </a:prstGeom>
          <a:ln w="31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03675CA-9640-4BC3-99D3-18DBB284E2BC}"/>
              </a:ext>
            </a:extLst>
          </p:cNvPr>
          <p:cNvCxnSpPr/>
          <p:nvPr/>
        </p:nvCxnSpPr>
        <p:spPr>
          <a:xfrm>
            <a:off x="4933844" y="3010456"/>
            <a:ext cx="977462" cy="0"/>
          </a:xfrm>
          <a:prstGeom prst="straightConnector1">
            <a:avLst/>
          </a:prstGeom>
          <a:ln>
            <a:solidFill>
              <a:schemeClr val="tx1"/>
            </a:solidFill>
            <a:prstDash val="dash"/>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9" name="Text Placeholder 5">
            <a:extLst>
              <a:ext uri="{FF2B5EF4-FFF2-40B4-BE49-F238E27FC236}">
                <a16:creationId xmlns:a16="http://schemas.microsoft.com/office/drawing/2014/main" id="{D03B870C-F669-4907-83B9-F53AA068FB4C}"/>
              </a:ext>
            </a:extLst>
          </p:cNvPr>
          <p:cNvSpPr txBox="1">
            <a:spLocks/>
          </p:cNvSpPr>
          <p:nvPr/>
        </p:nvSpPr>
        <p:spPr>
          <a:xfrm>
            <a:off x="6201118" y="956398"/>
            <a:ext cx="6148538" cy="5897123"/>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nSpc>
                <a:spcPct val="95000"/>
              </a:lnSpc>
              <a:buNone/>
            </a:pPr>
            <a:r>
              <a:rPr lang="en-US" sz="2000" b="1" dirty="0">
                <a:latin typeface="Segoe UI" panose="020B0502040204020203" pitchFamily="34" charset="0"/>
              </a:rPr>
              <a:t>Fully meshed hub </a:t>
            </a:r>
          </a:p>
          <a:p>
            <a:pPr marL="0" indent="0">
              <a:lnSpc>
                <a:spcPct val="95000"/>
              </a:lnSpc>
              <a:buNone/>
            </a:pPr>
            <a:endParaRPr lang="en-US" sz="1184" b="1" dirty="0">
              <a:latin typeface="Segoe UI" panose="020B0502040204020203" pitchFamily="34" charset="0"/>
            </a:endParaRPr>
          </a:p>
          <a:p>
            <a:pPr marL="0" indent="0">
              <a:lnSpc>
                <a:spcPct val="95000"/>
              </a:lnSpc>
              <a:buNone/>
            </a:pPr>
            <a:r>
              <a:rPr lang="en-US" sz="2000" b="1" dirty="0">
                <a:latin typeface="Segoe UI" panose="020B0502040204020203" pitchFamily="34" charset="0"/>
              </a:rPr>
              <a:t>Any-to-any connectivity</a:t>
            </a:r>
          </a:p>
          <a:p>
            <a:pPr marL="690349" lvl="1" indent="-457200">
              <a:lnSpc>
                <a:spcPct val="95000"/>
              </a:lnSpc>
              <a:buFont typeface="+mj-lt"/>
              <a:buAutoNum type="alphaLcPeriod"/>
            </a:pPr>
            <a:r>
              <a:rPr lang="en-US" sz="1600" dirty="0">
                <a:latin typeface="Segoe UI" panose="020B0502040204020203" pitchFamily="34" charset="0"/>
                <a:cs typeface="Segoe UI" panose="020B0502040204020203" pitchFamily="34" charset="0"/>
              </a:rPr>
              <a:t>Branch to Azure</a:t>
            </a:r>
          </a:p>
          <a:p>
            <a:pPr marL="690349" lvl="1" indent="-457200">
              <a:lnSpc>
                <a:spcPct val="95000"/>
              </a:lnSpc>
              <a:buFont typeface="+mj-lt"/>
              <a:buAutoNum type="alphaLcPeriod"/>
            </a:pPr>
            <a:r>
              <a:rPr lang="en-US" sz="1600" dirty="0">
                <a:latin typeface="Segoe UI" panose="020B0502040204020203" pitchFamily="34" charset="0"/>
                <a:cs typeface="Segoe UI" panose="020B0502040204020203" pitchFamily="34" charset="0"/>
              </a:rPr>
              <a:t>Branch to branch</a:t>
            </a:r>
          </a:p>
          <a:p>
            <a:pPr marL="690349" lvl="1" indent="-457200">
              <a:lnSpc>
                <a:spcPct val="95000"/>
              </a:lnSpc>
              <a:buFont typeface="+mj-lt"/>
              <a:buAutoNum type="alphaLcPeriod"/>
            </a:pPr>
            <a:r>
              <a:rPr lang="en-US" sz="1600" dirty="0">
                <a:latin typeface="Segoe UI" panose="020B0502040204020203" pitchFamily="34" charset="0"/>
                <a:cs typeface="Segoe UI" panose="020B0502040204020203" pitchFamily="34" charset="0"/>
              </a:rPr>
              <a:t>Users &lt;-&gt;Branch</a:t>
            </a:r>
          </a:p>
          <a:p>
            <a:pPr marL="690349" lvl="1" indent="-457200">
              <a:lnSpc>
                <a:spcPct val="95000"/>
              </a:lnSpc>
              <a:buFont typeface="+mj-lt"/>
              <a:buAutoNum type="alphaLcPeriod"/>
            </a:pPr>
            <a:r>
              <a:rPr lang="en-US" sz="1600" dirty="0">
                <a:latin typeface="Segoe UI" panose="020B0502040204020203" pitchFamily="34" charset="0"/>
                <a:cs typeface="Segoe UI" panose="020B0502040204020203" pitchFamily="34" charset="0"/>
              </a:rPr>
              <a:t>VNet&lt;-&gt;VNet transit</a:t>
            </a:r>
          </a:p>
          <a:p>
            <a:pPr marL="690349" lvl="1" indent="-457200">
              <a:lnSpc>
                <a:spcPct val="95000"/>
              </a:lnSpc>
              <a:buFont typeface="+mj-lt"/>
              <a:buAutoNum type="alphaLcPeriod"/>
            </a:pPr>
            <a:r>
              <a:rPr lang="en-US" sz="1600" dirty="0">
                <a:latin typeface="Segoe UI" panose="020B0502040204020203" pitchFamily="34" charset="0"/>
                <a:cs typeface="Segoe UI" panose="020B0502040204020203" pitchFamily="34" charset="0"/>
              </a:rPr>
              <a:t>VPN&lt;-&gt; ExpressRoute transit</a:t>
            </a:r>
          </a:p>
        </p:txBody>
      </p:sp>
      <p:pic>
        <p:nvPicPr>
          <p:cNvPr id="30" name="Picture 29">
            <a:extLst>
              <a:ext uri="{FF2B5EF4-FFF2-40B4-BE49-F238E27FC236}">
                <a16:creationId xmlns:a16="http://schemas.microsoft.com/office/drawing/2014/main" id="{A3D0A8BF-C988-44E9-A342-E7005B8EA818}"/>
              </a:ext>
            </a:extLst>
          </p:cNvPr>
          <p:cNvPicPr>
            <a:picLocks noChangeAspect="1"/>
          </p:cNvPicPr>
          <p:nvPr/>
        </p:nvPicPr>
        <p:blipFill>
          <a:blip r:embed="rId12"/>
          <a:stretch>
            <a:fillRect/>
          </a:stretch>
        </p:blipFill>
        <p:spPr>
          <a:xfrm>
            <a:off x="6517029" y="3762886"/>
            <a:ext cx="4823524" cy="2713232"/>
          </a:xfrm>
          <a:prstGeom prst="rect">
            <a:avLst/>
          </a:prstGeom>
        </p:spPr>
      </p:pic>
      <p:sp>
        <p:nvSpPr>
          <p:cNvPr id="41" name="Rectangle: Rounded Corners 40">
            <a:extLst>
              <a:ext uri="{FF2B5EF4-FFF2-40B4-BE49-F238E27FC236}">
                <a16:creationId xmlns:a16="http://schemas.microsoft.com/office/drawing/2014/main" id="{C0CAA9E6-8E3A-4BDB-A68A-310847D99E5E}"/>
              </a:ext>
            </a:extLst>
          </p:cNvPr>
          <p:cNvSpPr/>
          <p:nvPr/>
        </p:nvSpPr>
        <p:spPr bwMode="auto">
          <a:xfrm>
            <a:off x="491703" y="2611711"/>
            <a:ext cx="4304793" cy="936549"/>
          </a:xfrm>
          <a:prstGeom prst="roundRect">
            <a:avLst/>
          </a:prstGeom>
          <a:noFill/>
          <a:ln w="28575">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357206091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Azure Virtual WAN Overview</a:t>
            </a:r>
            <a:endParaRPr lang="en-US" dirty="0"/>
          </a:p>
        </p:txBody>
      </p:sp>
      <p:grpSp>
        <p:nvGrpSpPr>
          <p:cNvPr id="4" name="Group 3">
            <a:extLst>
              <a:ext uri="{FF2B5EF4-FFF2-40B4-BE49-F238E27FC236}">
                <a16:creationId xmlns:a16="http://schemas.microsoft.com/office/drawing/2014/main" id="{4AA64A54-3097-4EC7-B14E-A4E04249171F}"/>
              </a:ext>
            </a:extLst>
          </p:cNvPr>
          <p:cNvGrpSpPr/>
          <p:nvPr/>
        </p:nvGrpSpPr>
        <p:grpSpPr>
          <a:xfrm rot="5400000">
            <a:off x="592489" y="1385042"/>
            <a:ext cx="4683380" cy="4730947"/>
            <a:chOff x="655964" y="-3700370"/>
            <a:chExt cx="11240527" cy="8212517"/>
          </a:xfrm>
        </p:grpSpPr>
        <p:sp>
          <p:nvSpPr>
            <p:cNvPr id="5" name="TextBox 4">
              <a:extLst>
                <a:ext uri="{FF2B5EF4-FFF2-40B4-BE49-F238E27FC236}">
                  <a16:creationId xmlns:a16="http://schemas.microsoft.com/office/drawing/2014/main" id="{217C21A3-BDBE-4787-A787-B40789AA5BB1}"/>
                </a:ext>
              </a:extLst>
            </p:cNvPr>
            <p:cNvSpPr txBox="1"/>
            <p:nvPr/>
          </p:nvSpPr>
          <p:spPr>
            <a:xfrm rot="16200000">
              <a:off x="5483677" y="1110482"/>
              <a:ext cx="1551407" cy="383227"/>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Routing</a:t>
              </a:r>
            </a:p>
          </p:txBody>
        </p:sp>
        <p:sp>
          <p:nvSpPr>
            <p:cNvPr id="6" name="TextBox 5">
              <a:extLst>
                <a:ext uri="{FF2B5EF4-FFF2-40B4-BE49-F238E27FC236}">
                  <a16:creationId xmlns:a16="http://schemas.microsoft.com/office/drawing/2014/main" id="{259D9252-8DB4-4E9E-8DE5-41BEF4F0C4ED}"/>
                </a:ext>
              </a:extLst>
            </p:cNvPr>
            <p:cNvSpPr txBox="1"/>
            <p:nvPr/>
          </p:nvSpPr>
          <p:spPr>
            <a:xfrm rot="16200000">
              <a:off x="1558245" y="-216056"/>
              <a:ext cx="4725267" cy="465375"/>
            </a:xfrm>
            <a:prstGeom prst="rect">
              <a:avLst/>
            </a:prstGeom>
            <a:noFill/>
          </p:spPr>
          <p:txBody>
            <a:bodyPr wrap="square" lIns="0" tIns="0" rIns="0" bIns="0" rtlCol="0">
              <a:spAutoFit/>
            </a:bodyPr>
            <a:lstStyle/>
            <a:p>
              <a:pPr algn="ctr" defTabSz="932563">
                <a:lnSpc>
                  <a:spcPct val="90000"/>
                </a:lnSpc>
                <a:defRPr/>
              </a:pPr>
              <a:r>
                <a:rPr lang="en-US" sz="1400" dirty="0">
                  <a:solidFill>
                    <a:schemeClr val="accent1"/>
                  </a:solidFill>
                  <a:latin typeface="+mj-lt"/>
                </a:rPr>
                <a:t>Global Transit Architecture</a:t>
              </a:r>
            </a:p>
          </p:txBody>
        </p:sp>
        <p:sp>
          <p:nvSpPr>
            <p:cNvPr id="7" name="TextBox 6">
              <a:extLst>
                <a:ext uri="{FF2B5EF4-FFF2-40B4-BE49-F238E27FC236}">
                  <a16:creationId xmlns:a16="http://schemas.microsoft.com/office/drawing/2014/main" id="{3C47D234-EA4C-4D2F-B4EC-E5CA5BF52D19}"/>
                </a:ext>
              </a:extLst>
            </p:cNvPr>
            <p:cNvSpPr txBox="1"/>
            <p:nvPr/>
          </p:nvSpPr>
          <p:spPr>
            <a:xfrm rot="16200000">
              <a:off x="6632971" y="253056"/>
              <a:ext cx="3787044"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Secure Virtual Hub </a:t>
              </a:r>
            </a:p>
          </p:txBody>
        </p:sp>
        <p:sp>
          <p:nvSpPr>
            <p:cNvPr id="8" name="TextBox 7">
              <a:extLst>
                <a:ext uri="{FF2B5EF4-FFF2-40B4-BE49-F238E27FC236}">
                  <a16:creationId xmlns:a16="http://schemas.microsoft.com/office/drawing/2014/main" id="{5556D17C-AE74-41C6-8958-EBEB6519237C}"/>
                </a:ext>
              </a:extLst>
            </p:cNvPr>
            <p:cNvSpPr txBox="1"/>
            <p:nvPr/>
          </p:nvSpPr>
          <p:spPr>
            <a:xfrm rot="16200000">
              <a:off x="7747789" y="-1022935"/>
              <a:ext cx="5820245"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Integrated Network Virtual Appliance</a:t>
              </a:r>
            </a:p>
          </p:txBody>
        </p:sp>
        <p:sp>
          <p:nvSpPr>
            <p:cNvPr id="9" name="TextBox 8">
              <a:extLst>
                <a:ext uri="{FF2B5EF4-FFF2-40B4-BE49-F238E27FC236}">
                  <a16:creationId xmlns:a16="http://schemas.microsoft.com/office/drawing/2014/main" id="{E6D310D7-ED3C-41ED-B14C-45DFAADF4E41}"/>
                </a:ext>
              </a:extLst>
            </p:cNvPr>
            <p:cNvSpPr txBox="1"/>
            <p:nvPr/>
          </p:nvSpPr>
          <p:spPr>
            <a:xfrm rot="16200000">
              <a:off x="-728465" y="792922"/>
              <a:ext cx="4725267"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Connectivity</a:t>
              </a:r>
            </a:p>
          </p:txBody>
        </p:sp>
        <p:sp>
          <p:nvSpPr>
            <p:cNvPr id="10" name="Arc 9">
              <a:extLst>
                <a:ext uri="{FF2B5EF4-FFF2-40B4-BE49-F238E27FC236}">
                  <a16:creationId xmlns:a16="http://schemas.microsoft.com/office/drawing/2014/main" id="{FDEFFDE6-48A3-4BE3-803E-60283204D91A}"/>
                </a:ext>
              </a:extLst>
            </p:cNvPr>
            <p:cNvSpPr/>
            <p:nvPr/>
          </p:nvSpPr>
          <p:spPr bwMode="auto">
            <a:xfrm rot="16200000" flipH="1">
              <a:off x="7404501" y="2255496"/>
              <a:ext cx="2247813" cy="2247806"/>
            </a:xfrm>
            <a:prstGeom prst="arc">
              <a:avLst>
                <a:gd name="adj1" fmla="val 5364818"/>
                <a:gd name="adj2" fmla="val 16319942"/>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1" name="Oval 10">
              <a:extLst>
                <a:ext uri="{FF2B5EF4-FFF2-40B4-BE49-F238E27FC236}">
                  <a16:creationId xmlns:a16="http://schemas.microsoft.com/office/drawing/2014/main" id="{83CDFF8D-C2A6-4D48-AADC-D18546A967AE}"/>
                </a:ext>
              </a:extLst>
            </p:cNvPr>
            <p:cNvSpPr/>
            <p:nvPr/>
          </p:nvSpPr>
          <p:spPr bwMode="auto">
            <a:xfrm flipH="1">
              <a:off x="7653109"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12" name="Arc 11">
              <a:extLst>
                <a:ext uri="{FF2B5EF4-FFF2-40B4-BE49-F238E27FC236}">
                  <a16:creationId xmlns:a16="http://schemas.microsoft.com/office/drawing/2014/main" id="{D7418C74-6558-4D55-BE84-3EDFC4A91CAB}"/>
                </a:ext>
              </a:extLst>
            </p:cNvPr>
            <p:cNvSpPr/>
            <p:nvPr/>
          </p:nvSpPr>
          <p:spPr bwMode="auto">
            <a:xfrm rot="16200000" flipH="1">
              <a:off x="5156596" y="2255496"/>
              <a:ext cx="2247813" cy="2247806"/>
            </a:xfrm>
            <a:prstGeom prst="arc">
              <a:avLst>
                <a:gd name="adj1" fmla="val 16505501"/>
                <a:gd name="adj2" fmla="val 5250291"/>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3" name="Arc 12">
              <a:extLst>
                <a:ext uri="{FF2B5EF4-FFF2-40B4-BE49-F238E27FC236}">
                  <a16:creationId xmlns:a16="http://schemas.microsoft.com/office/drawing/2014/main" id="{B911CC99-6DA2-4278-9464-41F13E730D44}"/>
                </a:ext>
              </a:extLst>
            </p:cNvPr>
            <p:cNvSpPr/>
            <p:nvPr/>
          </p:nvSpPr>
          <p:spPr bwMode="auto">
            <a:xfrm rot="16200000" flipH="1">
              <a:off x="655960" y="2255496"/>
              <a:ext cx="2247813" cy="2247806"/>
            </a:xfrm>
            <a:prstGeom prst="arc">
              <a:avLst>
                <a:gd name="adj1" fmla="val 7481161"/>
                <a:gd name="adj2" fmla="val 5449567"/>
              </a:avLst>
            </a:prstGeom>
            <a:noFill/>
            <a:ln w="19050">
              <a:solidFill>
                <a:schemeClr val="accent1"/>
              </a:solidFill>
              <a:prstDash val="sysDot"/>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6" name="Arc 15">
              <a:extLst>
                <a:ext uri="{FF2B5EF4-FFF2-40B4-BE49-F238E27FC236}">
                  <a16:creationId xmlns:a16="http://schemas.microsoft.com/office/drawing/2014/main" id="{66EE4CD8-2D86-45B7-A765-E3116239CED0}"/>
                </a:ext>
              </a:extLst>
            </p:cNvPr>
            <p:cNvSpPr/>
            <p:nvPr/>
          </p:nvSpPr>
          <p:spPr bwMode="auto">
            <a:xfrm rot="16200000" flipH="1">
              <a:off x="2908491" y="2264337"/>
              <a:ext cx="2247813" cy="2247807"/>
            </a:xfrm>
            <a:prstGeom prst="arc">
              <a:avLst>
                <a:gd name="adj1" fmla="val 5208144"/>
                <a:gd name="adj2" fmla="val 16214520"/>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7" name="Oval 16">
              <a:extLst>
                <a:ext uri="{FF2B5EF4-FFF2-40B4-BE49-F238E27FC236}">
                  <a16:creationId xmlns:a16="http://schemas.microsoft.com/office/drawing/2014/main" id="{929387CA-39B5-4FBE-9B26-8744DFDA1589}"/>
                </a:ext>
              </a:extLst>
            </p:cNvPr>
            <p:cNvSpPr/>
            <p:nvPr/>
          </p:nvSpPr>
          <p:spPr bwMode="auto">
            <a:xfrm flipH="1">
              <a:off x="3156382"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18" name="Arc 17">
              <a:extLst>
                <a:ext uri="{FF2B5EF4-FFF2-40B4-BE49-F238E27FC236}">
                  <a16:creationId xmlns:a16="http://schemas.microsoft.com/office/drawing/2014/main" id="{653DD661-7F61-46F3-8442-8058ED1C916A}"/>
                </a:ext>
              </a:extLst>
            </p:cNvPr>
            <p:cNvSpPr/>
            <p:nvPr/>
          </p:nvSpPr>
          <p:spPr bwMode="auto">
            <a:xfrm rot="5400000" flipH="1" flipV="1">
              <a:off x="9648681" y="2255496"/>
              <a:ext cx="2247813" cy="2247806"/>
            </a:xfrm>
            <a:prstGeom prst="arc">
              <a:avLst>
                <a:gd name="adj1" fmla="val 18181965"/>
                <a:gd name="adj2" fmla="val 16116544"/>
              </a:avLst>
            </a:prstGeom>
            <a:noFill/>
            <a:ln w="19050">
              <a:solidFill>
                <a:schemeClr val="accent1"/>
              </a:solidFill>
              <a:prstDash val="sysDot"/>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9" name="Oval 18">
              <a:extLst>
                <a:ext uri="{FF2B5EF4-FFF2-40B4-BE49-F238E27FC236}">
                  <a16:creationId xmlns:a16="http://schemas.microsoft.com/office/drawing/2014/main" id="{E8774A61-080F-462A-97BF-65DF24EBB571}"/>
                </a:ext>
              </a:extLst>
            </p:cNvPr>
            <p:cNvSpPr/>
            <p:nvPr/>
          </p:nvSpPr>
          <p:spPr bwMode="auto">
            <a:xfrm rot="10800000" flipH="1" flipV="1">
              <a:off x="9966647"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20" name="Oval 19">
              <a:extLst>
                <a:ext uri="{FF2B5EF4-FFF2-40B4-BE49-F238E27FC236}">
                  <a16:creationId xmlns:a16="http://schemas.microsoft.com/office/drawing/2014/main" id="{5338538C-2A15-47D9-B478-C2A10B9E478A}"/>
                </a:ext>
              </a:extLst>
            </p:cNvPr>
            <p:cNvSpPr/>
            <p:nvPr/>
          </p:nvSpPr>
          <p:spPr bwMode="auto">
            <a:xfrm flipH="1">
              <a:off x="908019"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ea typeface="Segoe UI" pitchFamily="34" charset="0"/>
                <a:cs typeface="Segoe UI" pitchFamily="34" charset="0"/>
              </a:endParaRPr>
            </a:p>
          </p:txBody>
        </p:sp>
        <p:sp>
          <p:nvSpPr>
            <p:cNvPr id="21" name="Oval 20">
              <a:extLst>
                <a:ext uri="{FF2B5EF4-FFF2-40B4-BE49-F238E27FC236}">
                  <a16:creationId xmlns:a16="http://schemas.microsoft.com/office/drawing/2014/main" id="{B256119D-2AF7-4657-B369-56BF5CB8674D}"/>
                </a:ext>
              </a:extLst>
            </p:cNvPr>
            <p:cNvSpPr/>
            <p:nvPr/>
          </p:nvSpPr>
          <p:spPr bwMode="auto">
            <a:xfrm rot="10489763" flipH="1">
              <a:off x="5404189" y="2533219"/>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grpSp>
      <p:pic>
        <p:nvPicPr>
          <p:cNvPr id="22" name="Graphic 21">
            <a:extLst>
              <a:ext uri="{FF2B5EF4-FFF2-40B4-BE49-F238E27FC236}">
                <a16:creationId xmlns:a16="http://schemas.microsoft.com/office/drawing/2014/main" id="{6C78B2D7-25C8-49C1-9951-02CEF09DFE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929" y="1631713"/>
            <a:ext cx="510344" cy="510344"/>
          </a:xfrm>
          <a:prstGeom prst="rect">
            <a:avLst/>
          </a:prstGeom>
        </p:spPr>
      </p:pic>
      <p:pic>
        <p:nvPicPr>
          <p:cNvPr id="23" name="Graphic 22">
            <a:extLst>
              <a:ext uri="{FF2B5EF4-FFF2-40B4-BE49-F238E27FC236}">
                <a16:creationId xmlns:a16="http://schemas.microsoft.com/office/drawing/2014/main" id="{5080414D-AFEE-4565-BA62-38512761B1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234" y="2514013"/>
            <a:ext cx="639039" cy="639039"/>
          </a:xfrm>
          <a:prstGeom prst="rect">
            <a:avLst/>
          </a:prstGeom>
        </p:spPr>
      </p:pic>
      <p:pic>
        <p:nvPicPr>
          <p:cNvPr id="24" name="Graphic 23">
            <a:extLst>
              <a:ext uri="{FF2B5EF4-FFF2-40B4-BE49-F238E27FC236}">
                <a16:creationId xmlns:a16="http://schemas.microsoft.com/office/drawing/2014/main" id="{810E9992-221D-47BF-95CD-CAF65BCB6F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3997" y="4334199"/>
            <a:ext cx="701840" cy="701840"/>
          </a:xfrm>
          <a:prstGeom prst="rect">
            <a:avLst/>
          </a:prstGeom>
        </p:spPr>
      </p:pic>
      <p:pic>
        <p:nvPicPr>
          <p:cNvPr id="25" name="Graphic 24">
            <a:extLst>
              <a:ext uri="{FF2B5EF4-FFF2-40B4-BE49-F238E27FC236}">
                <a16:creationId xmlns:a16="http://schemas.microsoft.com/office/drawing/2014/main" id="{BACD2F34-7ACF-4F3D-B7FF-B9AFF2F303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4079" y="3451942"/>
            <a:ext cx="636150" cy="636150"/>
          </a:xfrm>
          <a:prstGeom prst="rect">
            <a:avLst/>
          </a:prstGeom>
        </p:spPr>
      </p:pic>
      <p:pic>
        <p:nvPicPr>
          <p:cNvPr id="26" name="Graphic 25">
            <a:extLst>
              <a:ext uri="{FF2B5EF4-FFF2-40B4-BE49-F238E27FC236}">
                <a16:creationId xmlns:a16="http://schemas.microsoft.com/office/drawing/2014/main" id="{55C61E78-8821-4392-B76D-E579EFC1B9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4079" y="5260746"/>
            <a:ext cx="720233" cy="720233"/>
          </a:xfrm>
          <a:prstGeom prst="rect">
            <a:avLst/>
          </a:prstGeom>
        </p:spPr>
      </p:pic>
      <p:cxnSp>
        <p:nvCxnSpPr>
          <p:cNvPr id="27" name="Straight Connector 26">
            <a:extLst>
              <a:ext uri="{FF2B5EF4-FFF2-40B4-BE49-F238E27FC236}">
                <a16:creationId xmlns:a16="http://schemas.microsoft.com/office/drawing/2014/main" id="{1D9CF852-05B4-4688-878D-AD1D0A257652}"/>
              </a:ext>
            </a:extLst>
          </p:cNvPr>
          <p:cNvCxnSpPr/>
          <p:nvPr/>
        </p:nvCxnSpPr>
        <p:spPr>
          <a:xfrm>
            <a:off x="6002865" y="1014798"/>
            <a:ext cx="0" cy="5780324"/>
          </a:xfrm>
          <a:prstGeom prst="line">
            <a:avLst/>
          </a:prstGeom>
          <a:ln w="31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DB4AD22-7245-45F4-B56D-527C9977A26B}"/>
              </a:ext>
            </a:extLst>
          </p:cNvPr>
          <p:cNvCxnSpPr/>
          <p:nvPr/>
        </p:nvCxnSpPr>
        <p:spPr>
          <a:xfrm>
            <a:off x="4899497" y="3663680"/>
            <a:ext cx="977462" cy="0"/>
          </a:xfrm>
          <a:prstGeom prst="straightConnector1">
            <a:avLst/>
          </a:prstGeom>
          <a:ln>
            <a:solidFill>
              <a:schemeClr val="tx1"/>
            </a:solidFill>
            <a:prstDash val="dash"/>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9" name="Text Placeholder 5">
            <a:extLst>
              <a:ext uri="{FF2B5EF4-FFF2-40B4-BE49-F238E27FC236}">
                <a16:creationId xmlns:a16="http://schemas.microsoft.com/office/drawing/2014/main" id="{802BC642-4F08-4054-BB71-98D8B0BF839F}"/>
              </a:ext>
            </a:extLst>
          </p:cNvPr>
          <p:cNvSpPr txBox="1">
            <a:spLocks/>
          </p:cNvSpPr>
          <p:nvPr/>
        </p:nvSpPr>
        <p:spPr>
          <a:xfrm>
            <a:off x="6159432" y="614151"/>
            <a:ext cx="6148538" cy="5897123"/>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nSpc>
                <a:spcPct val="95000"/>
              </a:lnSpc>
              <a:buNone/>
            </a:pPr>
            <a:r>
              <a:rPr lang="en-US" sz="2000" dirty="0">
                <a:latin typeface="Segoe UI Semilight" panose="020B0402040204020203" pitchFamily="34" charset="0"/>
                <a:cs typeface="Segoe UI Semilight" panose="020B0402040204020203" pitchFamily="34" charset="0"/>
              </a:rPr>
              <a:t> </a:t>
            </a:r>
          </a:p>
          <a:p>
            <a:pPr marL="0" indent="0">
              <a:lnSpc>
                <a:spcPct val="95000"/>
              </a:lnSpc>
              <a:buNone/>
            </a:pPr>
            <a:r>
              <a:rPr lang="en-US" sz="2000" b="1" dirty="0"/>
              <a:t>Virtual Hub Router</a:t>
            </a:r>
          </a:p>
          <a:p>
            <a:pPr lvl="1">
              <a:lnSpc>
                <a:spcPct val="95000"/>
              </a:lnSpc>
              <a:buFont typeface="Wingdings" panose="05000000000000000000" pitchFamily="2" charset="2"/>
              <a:buChar char="§"/>
            </a:pPr>
            <a:r>
              <a:rPr lang="en-US" sz="1600" dirty="0"/>
              <a:t>One router per virtual hub</a:t>
            </a:r>
          </a:p>
          <a:p>
            <a:pPr lvl="1">
              <a:lnSpc>
                <a:spcPct val="95000"/>
              </a:lnSpc>
              <a:buFont typeface="Wingdings" panose="05000000000000000000" pitchFamily="2" charset="2"/>
              <a:buChar char="§"/>
            </a:pPr>
            <a:r>
              <a:rPr lang="en-US" sz="1600" dirty="0"/>
              <a:t>Controls routes between all gateways</a:t>
            </a:r>
          </a:p>
          <a:p>
            <a:pPr lvl="1">
              <a:lnSpc>
                <a:spcPct val="95000"/>
              </a:lnSpc>
              <a:buFont typeface="Wingdings" panose="05000000000000000000" pitchFamily="2" charset="2"/>
              <a:buChar char="§"/>
            </a:pPr>
            <a:r>
              <a:rPr lang="en-US" sz="1600" dirty="0"/>
              <a:t>Provides VNET&lt;-&gt;VNET transit</a:t>
            </a:r>
          </a:p>
          <a:p>
            <a:pPr lvl="1">
              <a:lnSpc>
                <a:spcPct val="95000"/>
              </a:lnSpc>
              <a:buFont typeface="Wingdings" panose="05000000000000000000" pitchFamily="2" charset="2"/>
              <a:buChar char="§"/>
            </a:pPr>
            <a:r>
              <a:rPr lang="en-US" sz="1600" dirty="0">
                <a:cs typeface="Segoe UI Semilight" panose="020B0402040204020203" pitchFamily="34" charset="0"/>
              </a:rPr>
              <a:t>Scale : Up to 50 Gbps aggregate throughput /region (hub) for VNet to VNet transit connectivity, Up to (500 minus #Hubs) VNet Spoke connections to each hub</a:t>
            </a:r>
            <a:endParaRPr lang="en-US" dirty="0"/>
          </a:p>
          <a:p>
            <a:pPr marL="0" indent="0">
              <a:lnSpc>
                <a:spcPct val="95000"/>
              </a:lnSpc>
              <a:buNone/>
            </a:pPr>
            <a:r>
              <a:rPr lang="en-US" sz="2000" b="1" dirty="0"/>
              <a:t>Custom Routing</a:t>
            </a:r>
          </a:p>
          <a:p>
            <a:pPr lvl="1">
              <a:lnSpc>
                <a:spcPct val="95000"/>
              </a:lnSpc>
              <a:buFont typeface="Wingdings" panose="05000000000000000000" pitchFamily="2" charset="2"/>
              <a:buChar char="§"/>
            </a:pPr>
            <a:r>
              <a:rPr lang="en-US" sz="1600" dirty="0"/>
              <a:t>Custom Route table for VNETs</a:t>
            </a:r>
          </a:p>
          <a:p>
            <a:pPr lvl="1">
              <a:lnSpc>
                <a:spcPct val="95000"/>
              </a:lnSpc>
              <a:buFont typeface="Wingdings" panose="05000000000000000000" pitchFamily="2" charset="2"/>
              <a:buChar char="§"/>
            </a:pPr>
            <a:r>
              <a:rPr lang="en-US" sz="1600" dirty="0"/>
              <a:t>Default Route Table for Branches (P2S, S2S, ER)</a:t>
            </a:r>
          </a:p>
          <a:p>
            <a:pPr lvl="1">
              <a:lnSpc>
                <a:spcPct val="95000"/>
              </a:lnSpc>
              <a:buFont typeface="Wingdings" panose="05000000000000000000" pitchFamily="2" charset="2"/>
              <a:buChar char="§"/>
            </a:pPr>
            <a:r>
              <a:rPr lang="en-US" sz="1600" dirty="0"/>
              <a:t>Associate Connections to route tables</a:t>
            </a:r>
          </a:p>
          <a:p>
            <a:pPr lvl="1">
              <a:lnSpc>
                <a:spcPct val="95000"/>
              </a:lnSpc>
              <a:buFont typeface="Wingdings" panose="05000000000000000000" pitchFamily="2" charset="2"/>
              <a:buChar char="§"/>
            </a:pPr>
            <a:r>
              <a:rPr lang="en-US" sz="1600" dirty="0"/>
              <a:t>Propagate routes from Connections to route tables</a:t>
            </a:r>
          </a:p>
          <a:p>
            <a:pPr lvl="1">
              <a:lnSpc>
                <a:spcPct val="95000"/>
              </a:lnSpc>
              <a:buFont typeface="Wingdings" panose="05000000000000000000" pitchFamily="2" charset="2"/>
              <a:buChar char="§"/>
            </a:pPr>
            <a:r>
              <a:rPr lang="en-US" sz="1600" dirty="0"/>
              <a:t>View effective routes on route tables</a:t>
            </a:r>
          </a:p>
          <a:p>
            <a:pPr marL="233149" lvl="1" indent="0">
              <a:lnSpc>
                <a:spcPct val="95000"/>
              </a:lnSpc>
              <a:buNone/>
            </a:pPr>
            <a:endParaRPr lang="en-US" sz="2000" dirty="0">
              <a:latin typeface="Segoe UI Semilight" panose="020B0402040204020203" pitchFamily="34" charset="0"/>
              <a:cs typeface="Segoe UI Semilight" panose="020B0402040204020203" pitchFamily="34" charset="0"/>
            </a:endParaRPr>
          </a:p>
        </p:txBody>
      </p:sp>
      <p:grpSp>
        <p:nvGrpSpPr>
          <p:cNvPr id="30" name="Group 29">
            <a:extLst>
              <a:ext uri="{FF2B5EF4-FFF2-40B4-BE49-F238E27FC236}">
                <a16:creationId xmlns:a16="http://schemas.microsoft.com/office/drawing/2014/main" id="{D7462CC4-72BE-4BC0-9725-AA2858E41FD4}"/>
              </a:ext>
            </a:extLst>
          </p:cNvPr>
          <p:cNvGrpSpPr/>
          <p:nvPr/>
        </p:nvGrpSpPr>
        <p:grpSpPr>
          <a:xfrm>
            <a:off x="8208686" y="4815447"/>
            <a:ext cx="2050029" cy="2056124"/>
            <a:chOff x="7118966" y="1738910"/>
            <a:chExt cx="4921043" cy="4825534"/>
          </a:xfrm>
        </p:grpSpPr>
        <p:sp>
          <p:nvSpPr>
            <p:cNvPr id="31" name="Oval 30">
              <a:extLst>
                <a:ext uri="{FF2B5EF4-FFF2-40B4-BE49-F238E27FC236}">
                  <a16:creationId xmlns:a16="http://schemas.microsoft.com/office/drawing/2014/main" id="{46C09AC2-EA9E-4C21-9994-4BC52E2CAFAA}"/>
                </a:ext>
              </a:extLst>
            </p:cNvPr>
            <p:cNvSpPr/>
            <p:nvPr/>
          </p:nvSpPr>
          <p:spPr bwMode="auto">
            <a:xfrm>
              <a:off x="7118966" y="1738910"/>
              <a:ext cx="4921043" cy="482553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700" dirty="0">
                <a:solidFill>
                  <a:srgbClr val="000000"/>
                </a:solidFill>
                <a:ea typeface="Segoe UI" pitchFamily="34" charset="0"/>
                <a:cs typeface="Segoe UI" pitchFamily="34" charset="0"/>
              </a:endParaRPr>
            </a:p>
          </p:txBody>
        </p:sp>
        <p:pic>
          <p:nvPicPr>
            <p:cNvPr id="32" name="Graphic 31">
              <a:extLst>
                <a:ext uri="{FF2B5EF4-FFF2-40B4-BE49-F238E27FC236}">
                  <a16:creationId xmlns:a16="http://schemas.microsoft.com/office/drawing/2014/main" id="{D4BF602F-0CF0-494C-A831-93AE1E0D29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65626" y="3017082"/>
              <a:ext cx="602533" cy="476383"/>
            </a:xfrm>
            <a:prstGeom prst="rect">
              <a:avLst/>
            </a:prstGeom>
          </p:spPr>
        </p:pic>
        <p:sp>
          <p:nvSpPr>
            <p:cNvPr id="33" name="TextBox 32">
              <a:extLst>
                <a:ext uri="{FF2B5EF4-FFF2-40B4-BE49-F238E27FC236}">
                  <a16:creationId xmlns:a16="http://schemas.microsoft.com/office/drawing/2014/main" id="{4EEEE0D1-F42D-42EB-ABA7-AF8E138932CD}"/>
                </a:ext>
              </a:extLst>
            </p:cNvPr>
            <p:cNvSpPr txBox="1"/>
            <p:nvPr/>
          </p:nvSpPr>
          <p:spPr>
            <a:xfrm>
              <a:off x="8035294" y="2567749"/>
              <a:ext cx="3063198" cy="325044"/>
            </a:xfrm>
            <a:prstGeom prst="rect">
              <a:avLst/>
            </a:prstGeom>
            <a:noFill/>
          </p:spPr>
          <p:txBody>
            <a:bodyPr wrap="square" lIns="0" tIns="0" rIns="0" bIns="0" rtlCol="0">
              <a:spAutoFit/>
            </a:bodyPr>
            <a:lstStyle/>
            <a:p>
              <a:pPr algn="ctr" defTabSz="932597">
                <a:lnSpc>
                  <a:spcPct val="90000"/>
                </a:lnSpc>
                <a:spcAft>
                  <a:spcPts val="612"/>
                </a:spcAft>
                <a:defRPr/>
              </a:pPr>
              <a:r>
                <a:rPr lang="en-US" sz="1000" kern="0" dirty="0">
                  <a:solidFill>
                    <a:schemeClr val="bg1"/>
                  </a:solidFill>
                  <a:latin typeface="Segoe UI Semibold"/>
                </a:rPr>
                <a:t>Virtual Hub Router</a:t>
              </a:r>
            </a:p>
          </p:txBody>
        </p:sp>
        <p:cxnSp>
          <p:nvCxnSpPr>
            <p:cNvPr id="34" name="Straight Connector 33">
              <a:extLst>
                <a:ext uri="{FF2B5EF4-FFF2-40B4-BE49-F238E27FC236}">
                  <a16:creationId xmlns:a16="http://schemas.microsoft.com/office/drawing/2014/main" id="{497011E3-8865-4E58-8691-1B4A1A342C12}"/>
                </a:ext>
              </a:extLst>
            </p:cNvPr>
            <p:cNvCxnSpPr>
              <a:cxnSpLocks/>
            </p:cNvCxnSpPr>
            <p:nvPr/>
          </p:nvCxnSpPr>
          <p:spPr>
            <a:xfrm>
              <a:off x="10018244" y="2837792"/>
              <a:ext cx="406371" cy="110226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5" name="Graphic 34">
              <a:extLst>
                <a:ext uri="{FF2B5EF4-FFF2-40B4-BE49-F238E27FC236}">
                  <a16:creationId xmlns:a16="http://schemas.microsoft.com/office/drawing/2014/main" id="{4CEF500D-DB3E-4911-94D7-4CDBCF69B7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0434" y="4235987"/>
              <a:ext cx="388563" cy="388563"/>
            </a:xfrm>
            <a:prstGeom prst="rect">
              <a:avLst/>
            </a:prstGeom>
          </p:spPr>
        </p:pic>
        <p:sp>
          <p:nvSpPr>
            <p:cNvPr id="36" name="TextBox 35">
              <a:extLst>
                <a:ext uri="{FF2B5EF4-FFF2-40B4-BE49-F238E27FC236}">
                  <a16:creationId xmlns:a16="http://schemas.microsoft.com/office/drawing/2014/main" id="{D1602CE6-AAD8-411E-A010-CF3348AE500F}"/>
                </a:ext>
              </a:extLst>
            </p:cNvPr>
            <p:cNvSpPr txBox="1"/>
            <p:nvPr/>
          </p:nvSpPr>
          <p:spPr>
            <a:xfrm>
              <a:off x="7694266" y="4716843"/>
              <a:ext cx="1092982" cy="455063"/>
            </a:xfrm>
            <a:prstGeom prst="rect">
              <a:avLst/>
            </a:prstGeom>
            <a:noFill/>
          </p:spPr>
          <p:txBody>
            <a:bodyPr wrap="square" lIns="0" tIns="0" rIns="0" bIns="0" rtlCol="0">
              <a:spAutoFit/>
            </a:bodyPr>
            <a:lstStyle/>
            <a:p>
              <a:pPr algn="ctr" defTabSz="932597">
                <a:lnSpc>
                  <a:spcPct val="90000"/>
                </a:lnSpc>
                <a:spcAft>
                  <a:spcPts val="612"/>
                </a:spcAft>
                <a:defRPr/>
              </a:pPr>
              <a:r>
                <a:rPr lang="en-US" sz="700" kern="0" dirty="0">
                  <a:solidFill>
                    <a:schemeClr val="bg1"/>
                  </a:solidFill>
                  <a:latin typeface="Segoe UI Semibold"/>
                </a:rPr>
                <a:t>VPN Gateway</a:t>
              </a:r>
            </a:p>
          </p:txBody>
        </p:sp>
        <p:pic>
          <p:nvPicPr>
            <p:cNvPr id="37" name="Graphic 36">
              <a:extLst>
                <a:ext uri="{FF2B5EF4-FFF2-40B4-BE49-F238E27FC236}">
                  <a16:creationId xmlns:a16="http://schemas.microsoft.com/office/drawing/2014/main" id="{B4509B19-C774-4848-A65E-E10D34C2A1B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77558" y="4213434"/>
              <a:ext cx="405821" cy="405821"/>
            </a:xfrm>
            <a:prstGeom prst="rect">
              <a:avLst/>
            </a:prstGeom>
          </p:spPr>
        </p:pic>
        <p:sp>
          <p:nvSpPr>
            <p:cNvPr id="38" name="TextBox 37">
              <a:extLst>
                <a:ext uri="{FF2B5EF4-FFF2-40B4-BE49-F238E27FC236}">
                  <a16:creationId xmlns:a16="http://schemas.microsoft.com/office/drawing/2014/main" id="{11F36DA5-2981-48D8-9715-9F9D9DC48151}"/>
                </a:ext>
              </a:extLst>
            </p:cNvPr>
            <p:cNvSpPr txBox="1"/>
            <p:nvPr/>
          </p:nvSpPr>
          <p:spPr>
            <a:xfrm>
              <a:off x="8775178" y="4689168"/>
              <a:ext cx="1092982" cy="682596"/>
            </a:xfrm>
            <a:prstGeom prst="rect">
              <a:avLst/>
            </a:prstGeom>
            <a:noFill/>
          </p:spPr>
          <p:txBody>
            <a:bodyPr wrap="square" lIns="0" tIns="0" rIns="0" bIns="0" rtlCol="0">
              <a:spAutoFit/>
            </a:bodyPr>
            <a:lstStyle/>
            <a:p>
              <a:pPr algn="ctr" defTabSz="932597">
                <a:lnSpc>
                  <a:spcPct val="90000"/>
                </a:lnSpc>
                <a:spcAft>
                  <a:spcPts val="612"/>
                </a:spcAft>
                <a:defRPr/>
              </a:pPr>
              <a:r>
                <a:rPr lang="en-US" sz="700" kern="0" dirty="0">
                  <a:solidFill>
                    <a:schemeClr val="bg1"/>
                  </a:solidFill>
                  <a:latin typeface="Segoe UI Semibold"/>
                </a:rPr>
                <a:t>ExpressRoute Gateway</a:t>
              </a:r>
            </a:p>
          </p:txBody>
        </p:sp>
        <p:pic>
          <p:nvPicPr>
            <p:cNvPr id="39" name="Graphic 38">
              <a:extLst>
                <a:ext uri="{FF2B5EF4-FFF2-40B4-BE49-F238E27FC236}">
                  <a16:creationId xmlns:a16="http://schemas.microsoft.com/office/drawing/2014/main" id="{81DFBF00-D024-432D-A869-441FDE1473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018245" y="4204162"/>
              <a:ext cx="386426" cy="386426"/>
            </a:xfrm>
            <a:prstGeom prst="rect">
              <a:avLst/>
            </a:prstGeom>
          </p:spPr>
        </p:pic>
        <p:sp>
          <p:nvSpPr>
            <p:cNvPr id="40" name="TextBox 39">
              <a:extLst>
                <a:ext uri="{FF2B5EF4-FFF2-40B4-BE49-F238E27FC236}">
                  <a16:creationId xmlns:a16="http://schemas.microsoft.com/office/drawing/2014/main" id="{84E684BF-9AC3-49D3-8857-070E852C4EBD}"/>
                </a:ext>
              </a:extLst>
            </p:cNvPr>
            <p:cNvSpPr txBox="1"/>
            <p:nvPr/>
          </p:nvSpPr>
          <p:spPr>
            <a:xfrm>
              <a:off x="9820338" y="4680367"/>
              <a:ext cx="1092982" cy="455063"/>
            </a:xfrm>
            <a:prstGeom prst="rect">
              <a:avLst/>
            </a:prstGeom>
            <a:noFill/>
          </p:spPr>
          <p:txBody>
            <a:bodyPr wrap="square" lIns="0" tIns="0" rIns="0" bIns="0" rtlCol="0">
              <a:spAutoFit/>
            </a:bodyPr>
            <a:lstStyle/>
            <a:p>
              <a:pPr algn="ctr" defTabSz="932597">
                <a:lnSpc>
                  <a:spcPct val="90000"/>
                </a:lnSpc>
                <a:spcAft>
                  <a:spcPts val="612"/>
                </a:spcAft>
                <a:defRPr/>
              </a:pPr>
              <a:r>
                <a:rPr lang="en-US" sz="700" kern="0" dirty="0">
                  <a:solidFill>
                    <a:schemeClr val="bg1"/>
                  </a:solidFill>
                  <a:latin typeface="Segoe UI Semibold"/>
                </a:rPr>
                <a:t>User VPN Gateway</a:t>
              </a:r>
            </a:p>
          </p:txBody>
        </p:sp>
        <p:pic>
          <p:nvPicPr>
            <p:cNvPr id="41" name="Graphic 40">
              <a:extLst>
                <a:ext uri="{FF2B5EF4-FFF2-40B4-BE49-F238E27FC236}">
                  <a16:creationId xmlns:a16="http://schemas.microsoft.com/office/drawing/2014/main" id="{4BD8E57C-9050-4D11-A09E-94B9440E8F7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906511" y="4135673"/>
              <a:ext cx="638698" cy="504974"/>
            </a:xfrm>
            <a:prstGeom prst="rect">
              <a:avLst/>
            </a:prstGeom>
          </p:spPr>
        </p:pic>
        <p:sp>
          <p:nvSpPr>
            <p:cNvPr id="42" name="TextBox 41">
              <a:extLst>
                <a:ext uri="{FF2B5EF4-FFF2-40B4-BE49-F238E27FC236}">
                  <a16:creationId xmlns:a16="http://schemas.microsoft.com/office/drawing/2014/main" id="{AD060C39-9A3D-427E-8EA5-2D070F5B1D90}"/>
                </a:ext>
              </a:extLst>
            </p:cNvPr>
            <p:cNvSpPr txBox="1"/>
            <p:nvPr/>
          </p:nvSpPr>
          <p:spPr>
            <a:xfrm>
              <a:off x="10795478" y="4671566"/>
              <a:ext cx="844086" cy="455063"/>
            </a:xfrm>
            <a:prstGeom prst="rect">
              <a:avLst/>
            </a:prstGeom>
            <a:noFill/>
          </p:spPr>
          <p:txBody>
            <a:bodyPr wrap="square" lIns="0" tIns="0" rIns="0" bIns="0" rtlCol="0">
              <a:spAutoFit/>
            </a:bodyPr>
            <a:lstStyle/>
            <a:p>
              <a:pPr algn="ctr" defTabSz="932597">
                <a:lnSpc>
                  <a:spcPct val="90000"/>
                </a:lnSpc>
                <a:spcAft>
                  <a:spcPts val="612"/>
                </a:spcAft>
                <a:defRPr/>
              </a:pPr>
              <a:r>
                <a:rPr lang="en-US" sz="700" kern="0" dirty="0">
                  <a:solidFill>
                    <a:schemeClr val="bg1"/>
                  </a:solidFill>
                  <a:latin typeface="Segoe UI Semibold"/>
                </a:rPr>
                <a:t>Azure Firewall</a:t>
              </a:r>
            </a:p>
          </p:txBody>
        </p:sp>
        <p:cxnSp>
          <p:nvCxnSpPr>
            <p:cNvPr id="43" name="Connector: Elbow 42">
              <a:extLst>
                <a:ext uri="{FF2B5EF4-FFF2-40B4-BE49-F238E27FC236}">
                  <a16:creationId xmlns:a16="http://schemas.microsoft.com/office/drawing/2014/main" id="{FD94FD21-1F1A-4677-9A6F-42BF9C74B7A9}"/>
                </a:ext>
              </a:extLst>
            </p:cNvPr>
            <p:cNvCxnSpPr/>
            <p:nvPr/>
          </p:nvCxnSpPr>
          <p:spPr>
            <a:xfrm rot="10800000" flipV="1">
              <a:off x="8240757" y="3388924"/>
              <a:ext cx="1142622" cy="824509"/>
            </a:xfrm>
            <a:prstGeom prst="bentConnector3">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44" name="Connector: Elbow 43">
              <a:extLst>
                <a:ext uri="{FF2B5EF4-FFF2-40B4-BE49-F238E27FC236}">
                  <a16:creationId xmlns:a16="http://schemas.microsoft.com/office/drawing/2014/main" id="{8ED13E68-3B4A-4A6E-8D34-0341A51B474A}"/>
                </a:ext>
              </a:extLst>
            </p:cNvPr>
            <p:cNvCxnSpPr>
              <a:cxnSpLocks/>
              <a:stCxn id="32" idx="2"/>
              <a:endCxn id="37" idx="0"/>
            </p:cNvCxnSpPr>
            <p:nvPr/>
          </p:nvCxnSpPr>
          <p:spPr>
            <a:xfrm rot="5400000">
              <a:off x="9013697" y="3660237"/>
              <a:ext cx="719969" cy="386424"/>
            </a:xfrm>
            <a:prstGeom prst="bentConnector3">
              <a:avLst>
                <a:gd name="adj1" fmla="val 50000"/>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45" name="Connector: Elbow 44">
              <a:extLst>
                <a:ext uri="{FF2B5EF4-FFF2-40B4-BE49-F238E27FC236}">
                  <a16:creationId xmlns:a16="http://schemas.microsoft.com/office/drawing/2014/main" id="{54BE3177-E9CE-4A93-BF56-61D7C6C0C1CA}"/>
                </a:ext>
              </a:extLst>
            </p:cNvPr>
            <p:cNvCxnSpPr>
              <a:cxnSpLocks/>
              <a:endCxn id="39" idx="0"/>
            </p:cNvCxnSpPr>
            <p:nvPr/>
          </p:nvCxnSpPr>
          <p:spPr>
            <a:xfrm rot="16200000" flipH="1">
              <a:off x="9583221" y="3575925"/>
              <a:ext cx="746352" cy="510121"/>
            </a:xfrm>
            <a:prstGeom prst="bentConnector3">
              <a:avLst>
                <a:gd name="adj1" fmla="val 50000"/>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46" name="Connector: Elbow 45">
              <a:extLst>
                <a:ext uri="{FF2B5EF4-FFF2-40B4-BE49-F238E27FC236}">
                  <a16:creationId xmlns:a16="http://schemas.microsoft.com/office/drawing/2014/main" id="{0E98C8FD-3505-4B23-B277-30345C6161B6}"/>
                </a:ext>
              </a:extLst>
            </p:cNvPr>
            <p:cNvCxnSpPr>
              <a:cxnSpLocks/>
            </p:cNvCxnSpPr>
            <p:nvPr/>
          </p:nvCxnSpPr>
          <p:spPr>
            <a:xfrm>
              <a:off x="9769805" y="3368029"/>
              <a:ext cx="1369696" cy="854205"/>
            </a:xfrm>
            <a:prstGeom prst="bentConnector3">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grpSp>
      <p:sp>
        <p:nvSpPr>
          <p:cNvPr id="47" name="Rectangle: Rounded Corners 46">
            <a:extLst>
              <a:ext uri="{FF2B5EF4-FFF2-40B4-BE49-F238E27FC236}">
                <a16:creationId xmlns:a16="http://schemas.microsoft.com/office/drawing/2014/main" id="{F0F25F07-13C7-4883-B99E-4011EF7C4B3E}"/>
              </a:ext>
            </a:extLst>
          </p:cNvPr>
          <p:cNvSpPr/>
          <p:nvPr/>
        </p:nvSpPr>
        <p:spPr bwMode="auto">
          <a:xfrm>
            <a:off x="424782" y="3272198"/>
            <a:ext cx="4304793" cy="936549"/>
          </a:xfrm>
          <a:prstGeom prst="roundRect">
            <a:avLst/>
          </a:prstGeom>
          <a:noFill/>
          <a:ln w="28575">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2935136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Azure Virtual WAN Overview</a:t>
            </a:r>
            <a:endParaRPr lang="en-US" dirty="0"/>
          </a:p>
        </p:txBody>
      </p:sp>
      <p:grpSp>
        <p:nvGrpSpPr>
          <p:cNvPr id="4" name="Group 3">
            <a:extLst>
              <a:ext uri="{FF2B5EF4-FFF2-40B4-BE49-F238E27FC236}">
                <a16:creationId xmlns:a16="http://schemas.microsoft.com/office/drawing/2014/main" id="{F35704AA-3589-4912-8AAB-13C28D7D840C}"/>
              </a:ext>
            </a:extLst>
          </p:cNvPr>
          <p:cNvGrpSpPr/>
          <p:nvPr/>
        </p:nvGrpSpPr>
        <p:grpSpPr>
          <a:xfrm rot="5400000">
            <a:off x="592489" y="1626342"/>
            <a:ext cx="4683380" cy="4730947"/>
            <a:chOff x="655964" y="-3700370"/>
            <a:chExt cx="11240527" cy="8212517"/>
          </a:xfrm>
        </p:grpSpPr>
        <p:sp>
          <p:nvSpPr>
            <p:cNvPr id="5" name="TextBox 4">
              <a:extLst>
                <a:ext uri="{FF2B5EF4-FFF2-40B4-BE49-F238E27FC236}">
                  <a16:creationId xmlns:a16="http://schemas.microsoft.com/office/drawing/2014/main" id="{914596A3-C954-4BDA-A38B-800380E9D877}"/>
                </a:ext>
              </a:extLst>
            </p:cNvPr>
            <p:cNvSpPr txBox="1"/>
            <p:nvPr/>
          </p:nvSpPr>
          <p:spPr>
            <a:xfrm rot="16200000">
              <a:off x="5483677" y="1110482"/>
              <a:ext cx="1551407" cy="383227"/>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Routing</a:t>
              </a:r>
            </a:p>
          </p:txBody>
        </p:sp>
        <p:sp>
          <p:nvSpPr>
            <p:cNvPr id="6" name="TextBox 5">
              <a:extLst>
                <a:ext uri="{FF2B5EF4-FFF2-40B4-BE49-F238E27FC236}">
                  <a16:creationId xmlns:a16="http://schemas.microsoft.com/office/drawing/2014/main" id="{A5F9BC4A-0F62-4284-9B63-E34E56740740}"/>
                </a:ext>
              </a:extLst>
            </p:cNvPr>
            <p:cNvSpPr txBox="1"/>
            <p:nvPr/>
          </p:nvSpPr>
          <p:spPr>
            <a:xfrm rot="16200000">
              <a:off x="1558245" y="-216056"/>
              <a:ext cx="4725267" cy="465375"/>
            </a:xfrm>
            <a:prstGeom prst="rect">
              <a:avLst/>
            </a:prstGeom>
            <a:noFill/>
          </p:spPr>
          <p:txBody>
            <a:bodyPr wrap="square" lIns="0" tIns="0" rIns="0" bIns="0" rtlCol="0">
              <a:spAutoFit/>
            </a:bodyPr>
            <a:lstStyle/>
            <a:p>
              <a:pPr algn="ctr" defTabSz="932563">
                <a:lnSpc>
                  <a:spcPct val="90000"/>
                </a:lnSpc>
                <a:defRPr/>
              </a:pPr>
              <a:r>
                <a:rPr lang="en-US" sz="1400" dirty="0">
                  <a:solidFill>
                    <a:schemeClr val="accent1"/>
                  </a:solidFill>
                  <a:latin typeface="+mj-lt"/>
                </a:rPr>
                <a:t>Global transit architecture</a:t>
              </a:r>
            </a:p>
          </p:txBody>
        </p:sp>
        <p:sp>
          <p:nvSpPr>
            <p:cNvPr id="7" name="TextBox 6">
              <a:extLst>
                <a:ext uri="{FF2B5EF4-FFF2-40B4-BE49-F238E27FC236}">
                  <a16:creationId xmlns:a16="http://schemas.microsoft.com/office/drawing/2014/main" id="{D91D3610-2390-41B5-858A-25A8C81CE231}"/>
                </a:ext>
              </a:extLst>
            </p:cNvPr>
            <p:cNvSpPr txBox="1"/>
            <p:nvPr/>
          </p:nvSpPr>
          <p:spPr>
            <a:xfrm rot="16200000">
              <a:off x="6632971" y="253056"/>
              <a:ext cx="3787044"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Secure virtual hub </a:t>
              </a:r>
            </a:p>
          </p:txBody>
        </p:sp>
        <p:sp>
          <p:nvSpPr>
            <p:cNvPr id="8" name="TextBox 7">
              <a:extLst>
                <a:ext uri="{FF2B5EF4-FFF2-40B4-BE49-F238E27FC236}">
                  <a16:creationId xmlns:a16="http://schemas.microsoft.com/office/drawing/2014/main" id="{43707130-D769-488A-AA7F-385F4D5D7811}"/>
                </a:ext>
              </a:extLst>
            </p:cNvPr>
            <p:cNvSpPr txBox="1"/>
            <p:nvPr/>
          </p:nvSpPr>
          <p:spPr>
            <a:xfrm rot="16200000">
              <a:off x="7747789" y="-1022935"/>
              <a:ext cx="5820245"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Integrated network virtual appliance</a:t>
              </a:r>
            </a:p>
          </p:txBody>
        </p:sp>
        <p:sp>
          <p:nvSpPr>
            <p:cNvPr id="9" name="TextBox 8">
              <a:extLst>
                <a:ext uri="{FF2B5EF4-FFF2-40B4-BE49-F238E27FC236}">
                  <a16:creationId xmlns:a16="http://schemas.microsoft.com/office/drawing/2014/main" id="{1C1D1B31-411F-47F0-BB95-38416C90AEA6}"/>
                </a:ext>
              </a:extLst>
            </p:cNvPr>
            <p:cNvSpPr txBox="1"/>
            <p:nvPr/>
          </p:nvSpPr>
          <p:spPr>
            <a:xfrm rot="16200000">
              <a:off x="-728465" y="792922"/>
              <a:ext cx="4725267"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Connectivity</a:t>
              </a:r>
            </a:p>
          </p:txBody>
        </p:sp>
        <p:sp>
          <p:nvSpPr>
            <p:cNvPr id="10" name="Arc 9">
              <a:extLst>
                <a:ext uri="{FF2B5EF4-FFF2-40B4-BE49-F238E27FC236}">
                  <a16:creationId xmlns:a16="http://schemas.microsoft.com/office/drawing/2014/main" id="{D343D3D5-12CB-4049-B172-A149562DC124}"/>
                </a:ext>
              </a:extLst>
            </p:cNvPr>
            <p:cNvSpPr/>
            <p:nvPr/>
          </p:nvSpPr>
          <p:spPr bwMode="auto">
            <a:xfrm rot="16200000" flipH="1">
              <a:off x="7404501" y="2255496"/>
              <a:ext cx="2247813" cy="2247806"/>
            </a:xfrm>
            <a:prstGeom prst="arc">
              <a:avLst>
                <a:gd name="adj1" fmla="val 5364818"/>
                <a:gd name="adj2" fmla="val 16319942"/>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1" name="Oval 10">
              <a:extLst>
                <a:ext uri="{FF2B5EF4-FFF2-40B4-BE49-F238E27FC236}">
                  <a16:creationId xmlns:a16="http://schemas.microsoft.com/office/drawing/2014/main" id="{09312A50-3AF4-41C5-B079-343A7D29AFB3}"/>
                </a:ext>
              </a:extLst>
            </p:cNvPr>
            <p:cNvSpPr/>
            <p:nvPr/>
          </p:nvSpPr>
          <p:spPr bwMode="auto">
            <a:xfrm flipH="1">
              <a:off x="7653109"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12" name="Arc 11">
              <a:extLst>
                <a:ext uri="{FF2B5EF4-FFF2-40B4-BE49-F238E27FC236}">
                  <a16:creationId xmlns:a16="http://schemas.microsoft.com/office/drawing/2014/main" id="{F6872271-B764-4392-9AE6-59C531CB9414}"/>
                </a:ext>
              </a:extLst>
            </p:cNvPr>
            <p:cNvSpPr/>
            <p:nvPr/>
          </p:nvSpPr>
          <p:spPr bwMode="auto">
            <a:xfrm rot="16200000" flipH="1">
              <a:off x="5156596" y="2255496"/>
              <a:ext cx="2247813" cy="2247806"/>
            </a:xfrm>
            <a:prstGeom prst="arc">
              <a:avLst>
                <a:gd name="adj1" fmla="val 16505501"/>
                <a:gd name="adj2" fmla="val 5250291"/>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3" name="Arc 12">
              <a:extLst>
                <a:ext uri="{FF2B5EF4-FFF2-40B4-BE49-F238E27FC236}">
                  <a16:creationId xmlns:a16="http://schemas.microsoft.com/office/drawing/2014/main" id="{B61885A4-3282-49D3-9C46-9FA5960FDA3D}"/>
                </a:ext>
              </a:extLst>
            </p:cNvPr>
            <p:cNvSpPr/>
            <p:nvPr/>
          </p:nvSpPr>
          <p:spPr bwMode="auto">
            <a:xfrm rot="16200000" flipH="1">
              <a:off x="655960" y="2255496"/>
              <a:ext cx="2247813" cy="2247806"/>
            </a:xfrm>
            <a:prstGeom prst="arc">
              <a:avLst>
                <a:gd name="adj1" fmla="val 7481161"/>
                <a:gd name="adj2" fmla="val 5449567"/>
              </a:avLst>
            </a:prstGeom>
            <a:noFill/>
            <a:ln w="19050">
              <a:solidFill>
                <a:schemeClr val="accent1"/>
              </a:solidFill>
              <a:prstDash val="sysDot"/>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6" name="Arc 15">
              <a:extLst>
                <a:ext uri="{FF2B5EF4-FFF2-40B4-BE49-F238E27FC236}">
                  <a16:creationId xmlns:a16="http://schemas.microsoft.com/office/drawing/2014/main" id="{6C06674C-D992-4F9C-A32B-8A87082D174D}"/>
                </a:ext>
              </a:extLst>
            </p:cNvPr>
            <p:cNvSpPr/>
            <p:nvPr/>
          </p:nvSpPr>
          <p:spPr bwMode="auto">
            <a:xfrm rot="16200000" flipH="1">
              <a:off x="2908491" y="2264337"/>
              <a:ext cx="2247813" cy="2247807"/>
            </a:xfrm>
            <a:prstGeom prst="arc">
              <a:avLst>
                <a:gd name="adj1" fmla="val 5208144"/>
                <a:gd name="adj2" fmla="val 16214520"/>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7" name="Oval 16">
              <a:extLst>
                <a:ext uri="{FF2B5EF4-FFF2-40B4-BE49-F238E27FC236}">
                  <a16:creationId xmlns:a16="http://schemas.microsoft.com/office/drawing/2014/main" id="{597F07AE-0BE2-41E8-BB9D-A1BCC0D37B8F}"/>
                </a:ext>
              </a:extLst>
            </p:cNvPr>
            <p:cNvSpPr/>
            <p:nvPr/>
          </p:nvSpPr>
          <p:spPr bwMode="auto">
            <a:xfrm flipH="1">
              <a:off x="3156382"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18" name="Arc 17">
              <a:extLst>
                <a:ext uri="{FF2B5EF4-FFF2-40B4-BE49-F238E27FC236}">
                  <a16:creationId xmlns:a16="http://schemas.microsoft.com/office/drawing/2014/main" id="{403BFA9B-28EA-4C9C-BD6E-7E6DBCFF7DEC}"/>
                </a:ext>
              </a:extLst>
            </p:cNvPr>
            <p:cNvSpPr/>
            <p:nvPr/>
          </p:nvSpPr>
          <p:spPr bwMode="auto">
            <a:xfrm rot="5400000" flipH="1" flipV="1">
              <a:off x="9648681" y="2255496"/>
              <a:ext cx="2247813" cy="2247806"/>
            </a:xfrm>
            <a:prstGeom prst="arc">
              <a:avLst>
                <a:gd name="adj1" fmla="val 18181965"/>
                <a:gd name="adj2" fmla="val 16116544"/>
              </a:avLst>
            </a:prstGeom>
            <a:noFill/>
            <a:ln w="19050">
              <a:solidFill>
                <a:schemeClr val="accent1"/>
              </a:solidFill>
              <a:prstDash val="sysDot"/>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9" name="Oval 18">
              <a:extLst>
                <a:ext uri="{FF2B5EF4-FFF2-40B4-BE49-F238E27FC236}">
                  <a16:creationId xmlns:a16="http://schemas.microsoft.com/office/drawing/2014/main" id="{055ABB47-C826-4B4C-872E-B94AFF66FAF2}"/>
                </a:ext>
              </a:extLst>
            </p:cNvPr>
            <p:cNvSpPr/>
            <p:nvPr/>
          </p:nvSpPr>
          <p:spPr bwMode="auto">
            <a:xfrm rot="10800000" flipH="1" flipV="1">
              <a:off x="9966647"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20" name="Oval 19">
              <a:extLst>
                <a:ext uri="{FF2B5EF4-FFF2-40B4-BE49-F238E27FC236}">
                  <a16:creationId xmlns:a16="http://schemas.microsoft.com/office/drawing/2014/main" id="{E4F3F913-DC8A-4096-8F44-3681A5EA8890}"/>
                </a:ext>
              </a:extLst>
            </p:cNvPr>
            <p:cNvSpPr/>
            <p:nvPr/>
          </p:nvSpPr>
          <p:spPr bwMode="auto">
            <a:xfrm flipH="1">
              <a:off x="908019"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ea typeface="Segoe UI" pitchFamily="34" charset="0"/>
                <a:cs typeface="Segoe UI" pitchFamily="34" charset="0"/>
              </a:endParaRPr>
            </a:p>
          </p:txBody>
        </p:sp>
        <p:sp>
          <p:nvSpPr>
            <p:cNvPr id="21" name="Oval 20">
              <a:extLst>
                <a:ext uri="{FF2B5EF4-FFF2-40B4-BE49-F238E27FC236}">
                  <a16:creationId xmlns:a16="http://schemas.microsoft.com/office/drawing/2014/main" id="{9DC0EA90-6694-43EB-A051-DE3A7CC858FB}"/>
                </a:ext>
              </a:extLst>
            </p:cNvPr>
            <p:cNvSpPr/>
            <p:nvPr/>
          </p:nvSpPr>
          <p:spPr bwMode="auto">
            <a:xfrm rot="10489763" flipH="1">
              <a:off x="5404189" y="2533219"/>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grpSp>
      <p:pic>
        <p:nvPicPr>
          <p:cNvPr id="22" name="Graphic 21">
            <a:extLst>
              <a:ext uri="{FF2B5EF4-FFF2-40B4-BE49-F238E27FC236}">
                <a16:creationId xmlns:a16="http://schemas.microsoft.com/office/drawing/2014/main" id="{9C9FD67D-F987-4386-8D82-1221040BEA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929" y="1873013"/>
            <a:ext cx="510344" cy="510344"/>
          </a:xfrm>
          <a:prstGeom prst="rect">
            <a:avLst/>
          </a:prstGeom>
        </p:spPr>
      </p:pic>
      <p:pic>
        <p:nvPicPr>
          <p:cNvPr id="23" name="Graphic 22">
            <a:extLst>
              <a:ext uri="{FF2B5EF4-FFF2-40B4-BE49-F238E27FC236}">
                <a16:creationId xmlns:a16="http://schemas.microsoft.com/office/drawing/2014/main" id="{6FC5215F-0C82-4E2E-A7C7-1F75AF7F33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234" y="2755313"/>
            <a:ext cx="639039" cy="639039"/>
          </a:xfrm>
          <a:prstGeom prst="rect">
            <a:avLst/>
          </a:prstGeom>
        </p:spPr>
      </p:pic>
      <p:pic>
        <p:nvPicPr>
          <p:cNvPr id="24" name="Graphic 23">
            <a:extLst>
              <a:ext uri="{FF2B5EF4-FFF2-40B4-BE49-F238E27FC236}">
                <a16:creationId xmlns:a16="http://schemas.microsoft.com/office/drawing/2014/main" id="{86756D0E-1E33-4D6F-B973-497874AA08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3997" y="4575499"/>
            <a:ext cx="701840" cy="701840"/>
          </a:xfrm>
          <a:prstGeom prst="rect">
            <a:avLst/>
          </a:prstGeom>
        </p:spPr>
      </p:pic>
      <p:pic>
        <p:nvPicPr>
          <p:cNvPr id="25" name="Graphic 24">
            <a:extLst>
              <a:ext uri="{FF2B5EF4-FFF2-40B4-BE49-F238E27FC236}">
                <a16:creationId xmlns:a16="http://schemas.microsoft.com/office/drawing/2014/main" id="{6A6C44EC-52BC-4FDD-B576-175E5F3202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4079" y="3693242"/>
            <a:ext cx="636150" cy="636150"/>
          </a:xfrm>
          <a:prstGeom prst="rect">
            <a:avLst/>
          </a:prstGeom>
        </p:spPr>
      </p:pic>
      <p:pic>
        <p:nvPicPr>
          <p:cNvPr id="26" name="Graphic 25">
            <a:extLst>
              <a:ext uri="{FF2B5EF4-FFF2-40B4-BE49-F238E27FC236}">
                <a16:creationId xmlns:a16="http://schemas.microsoft.com/office/drawing/2014/main" id="{748A6A30-353A-49AF-ADDD-256715740E1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4079" y="5502046"/>
            <a:ext cx="720233" cy="720233"/>
          </a:xfrm>
          <a:prstGeom prst="rect">
            <a:avLst/>
          </a:prstGeom>
        </p:spPr>
      </p:pic>
      <p:cxnSp>
        <p:nvCxnSpPr>
          <p:cNvPr id="27" name="Straight Connector 26">
            <a:extLst>
              <a:ext uri="{FF2B5EF4-FFF2-40B4-BE49-F238E27FC236}">
                <a16:creationId xmlns:a16="http://schemas.microsoft.com/office/drawing/2014/main" id="{4F0BDBEF-9641-4F32-877E-CF8FC1FC6864}"/>
              </a:ext>
            </a:extLst>
          </p:cNvPr>
          <p:cNvCxnSpPr/>
          <p:nvPr/>
        </p:nvCxnSpPr>
        <p:spPr>
          <a:xfrm>
            <a:off x="6051006" y="872724"/>
            <a:ext cx="0" cy="5780324"/>
          </a:xfrm>
          <a:prstGeom prst="line">
            <a:avLst/>
          </a:prstGeom>
          <a:ln w="31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435C247-BD60-4A43-908E-64B30DBB65E2}"/>
              </a:ext>
            </a:extLst>
          </p:cNvPr>
          <p:cNvCxnSpPr/>
          <p:nvPr/>
        </p:nvCxnSpPr>
        <p:spPr>
          <a:xfrm>
            <a:off x="4994608" y="4910354"/>
            <a:ext cx="977462" cy="0"/>
          </a:xfrm>
          <a:prstGeom prst="straightConnector1">
            <a:avLst/>
          </a:prstGeom>
          <a:ln>
            <a:solidFill>
              <a:schemeClr val="tx1"/>
            </a:solidFill>
            <a:prstDash val="dash"/>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9" name="Text Placeholder 5">
            <a:extLst>
              <a:ext uri="{FF2B5EF4-FFF2-40B4-BE49-F238E27FC236}">
                <a16:creationId xmlns:a16="http://schemas.microsoft.com/office/drawing/2014/main" id="{0753535D-1695-43D3-B588-1AE6EE76F14D}"/>
              </a:ext>
            </a:extLst>
          </p:cNvPr>
          <p:cNvSpPr txBox="1">
            <a:spLocks/>
          </p:cNvSpPr>
          <p:nvPr/>
        </p:nvSpPr>
        <p:spPr>
          <a:xfrm>
            <a:off x="6096803" y="533289"/>
            <a:ext cx="6620714" cy="5897123"/>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nSpc>
                <a:spcPct val="95000"/>
              </a:lnSpc>
              <a:buNone/>
            </a:pPr>
            <a:r>
              <a:rPr lang="en-US" sz="2000" dirty="0">
                <a:cs typeface="Segoe UI Semilight" panose="020B0402040204020203" pitchFamily="34" charset="0"/>
              </a:rPr>
              <a:t> </a:t>
            </a:r>
          </a:p>
          <a:p>
            <a:pPr marL="0" indent="0" defTabSz="951121">
              <a:lnSpc>
                <a:spcPct val="95000"/>
              </a:lnSpc>
              <a:buNone/>
            </a:pPr>
            <a:r>
              <a:rPr lang="en-US" sz="2000" dirty="0"/>
              <a:t>Secure a Virtual Hub with </a:t>
            </a:r>
            <a:r>
              <a:rPr lang="en-US" sz="2000" dirty="0">
                <a:solidFill>
                  <a:srgbClr val="FFFFFF"/>
                </a:solidFill>
              </a:rPr>
              <a:t>Azure Firewall </a:t>
            </a:r>
          </a:p>
          <a:p>
            <a:pPr marL="233149" lvl="1" indent="0" defTabSz="951121">
              <a:lnSpc>
                <a:spcPct val="95000"/>
              </a:lnSpc>
              <a:buNone/>
            </a:pPr>
            <a:endParaRPr lang="en-US" sz="1600" dirty="0">
              <a:solidFill>
                <a:srgbClr val="FFFFFF"/>
              </a:solidFill>
            </a:endParaRPr>
          </a:p>
          <a:p>
            <a:pPr marL="0" indent="0" defTabSz="951121">
              <a:lnSpc>
                <a:spcPct val="95000"/>
              </a:lnSpc>
              <a:buNone/>
            </a:pPr>
            <a:r>
              <a:rPr lang="en-US" sz="2000" dirty="0">
                <a:solidFill>
                  <a:srgbClr val="FFFFFF"/>
                </a:solidFill>
              </a:rPr>
              <a:t>Secure with Security-as-a-Service (SECaaS) partners </a:t>
            </a:r>
          </a:p>
          <a:p>
            <a:pPr lvl="1" defTabSz="951121">
              <a:lnSpc>
                <a:spcPct val="95000"/>
              </a:lnSpc>
              <a:buFont typeface="Wingdings" panose="05000000000000000000" pitchFamily="2" charset="2"/>
              <a:buChar char="§"/>
            </a:pPr>
            <a:r>
              <a:rPr lang="en-US" sz="1600" dirty="0">
                <a:solidFill>
                  <a:srgbClr val="FFFFFF"/>
                </a:solidFill>
              </a:rPr>
              <a:t>Supported Partners : </a:t>
            </a:r>
            <a:r>
              <a:rPr lang="en-US" sz="1600" i="1" dirty="0">
                <a:solidFill>
                  <a:srgbClr val="FFFFFF"/>
                </a:solidFill>
              </a:rPr>
              <a:t>zScaler, iBoss, CheckPoint</a:t>
            </a:r>
          </a:p>
          <a:p>
            <a:pPr lvl="1" defTabSz="951121">
              <a:lnSpc>
                <a:spcPct val="95000"/>
              </a:lnSpc>
              <a:buFont typeface="Wingdings" panose="05000000000000000000" pitchFamily="2" charset="2"/>
              <a:buChar char="§"/>
            </a:pPr>
            <a:r>
              <a:rPr lang="en-US" sz="1600" dirty="0">
                <a:solidFill>
                  <a:srgbClr val="FFFFFF"/>
                </a:solidFill>
              </a:rPr>
              <a:t>Set up security policies in Azure Firewall Manager</a:t>
            </a:r>
          </a:p>
          <a:p>
            <a:pPr defTabSz="951121">
              <a:lnSpc>
                <a:spcPct val="95000"/>
              </a:lnSpc>
              <a:buFont typeface="Wingdings" panose="05000000000000000000" pitchFamily="2" charset="2"/>
              <a:buChar char="q"/>
            </a:pPr>
            <a:endParaRPr lang="en-US" sz="1600" dirty="0">
              <a:solidFill>
                <a:srgbClr val="FFFFFF"/>
              </a:solidFill>
            </a:endParaRPr>
          </a:p>
          <a:p>
            <a:pPr marL="0" indent="0" defTabSz="951121">
              <a:lnSpc>
                <a:spcPct val="95000"/>
              </a:lnSpc>
              <a:buNone/>
            </a:pPr>
            <a:r>
              <a:rPr lang="en-US" sz="2000" dirty="0">
                <a:solidFill>
                  <a:srgbClr val="FFFFFF"/>
                </a:solidFill>
              </a:rPr>
              <a:t>Azure Firewall Manager</a:t>
            </a:r>
          </a:p>
          <a:p>
            <a:pPr marL="580689" lvl="1" indent="-342900" defTabSz="951121">
              <a:lnSpc>
                <a:spcPct val="95000"/>
              </a:lnSpc>
              <a:buFont typeface="Wingdings" panose="05000000000000000000" pitchFamily="2" charset="2"/>
              <a:buChar char="§"/>
            </a:pPr>
            <a:r>
              <a:rPr lang="en-US" sz="1600" dirty="0">
                <a:solidFill>
                  <a:srgbClr val="FFFFFF"/>
                </a:solidFill>
              </a:rPr>
              <a:t>Create policy and apply across multiple firewalls</a:t>
            </a:r>
          </a:p>
          <a:p>
            <a:pPr marL="580689" lvl="1" indent="-342900" defTabSz="951121">
              <a:lnSpc>
                <a:spcPct val="95000"/>
              </a:lnSpc>
              <a:buFont typeface="Wingdings" panose="05000000000000000000" pitchFamily="2" charset="2"/>
              <a:buChar char="§"/>
            </a:pPr>
            <a:r>
              <a:rPr lang="en-US" sz="1600" dirty="0">
                <a:solidFill>
                  <a:srgbClr val="FFFFFF"/>
                </a:solidFill>
              </a:rPr>
              <a:t>Works across regions/subscription/deployments</a:t>
            </a:r>
            <a:endParaRPr lang="en-US" sz="1600" dirty="0">
              <a:solidFill>
                <a:srgbClr val="FFFFFF"/>
              </a:solidFill>
              <a:cs typeface="Segoe UI Semilight" panose="020B0402040204020203" pitchFamily="34" charset="0"/>
            </a:endParaRPr>
          </a:p>
          <a:p>
            <a:pPr marL="580689" lvl="1" indent="-342900" defTabSz="951121">
              <a:lnSpc>
                <a:spcPct val="95000"/>
              </a:lnSpc>
              <a:buFont typeface="Wingdings" panose="05000000000000000000" pitchFamily="2" charset="2"/>
              <a:buChar char="§"/>
            </a:pPr>
            <a:r>
              <a:rPr lang="en-US" sz="1600" dirty="0">
                <a:solidFill>
                  <a:srgbClr val="FFFFFF"/>
                </a:solidFill>
              </a:rPr>
              <a:t>Secure Internet traffic (VNET -&gt;Internet and Branch -&gt;Internet)</a:t>
            </a:r>
          </a:p>
          <a:p>
            <a:pPr marL="580689" lvl="1" indent="-342900" defTabSz="951121">
              <a:lnSpc>
                <a:spcPct val="95000"/>
              </a:lnSpc>
              <a:buFont typeface="Wingdings" panose="05000000000000000000" pitchFamily="2" charset="2"/>
              <a:buChar char="§"/>
            </a:pPr>
            <a:r>
              <a:rPr lang="en-US" sz="1600" dirty="0">
                <a:solidFill>
                  <a:srgbClr val="FFFFFF"/>
                </a:solidFill>
              </a:rPr>
              <a:t>Secure Private traffic (VNET &lt;-&gt;Branch)</a:t>
            </a:r>
          </a:p>
        </p:txBody>
      </p:sp>
      <p:pic>
        <p:nvPicPr>
          <p:cNvPr id="30" name="Picture 4" descr="See the source image">
            <a:extLst>
              <a:ext uri="{FF2B5EF4-FFF2-40B4-BE49-F238E27FC236}">
                <a16:creationId xmlns:a16="http://schemas.microsoft.com/office/drawing/2014/main" id="{88797E89-237E-476E-B007-3BFC3A9B015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26166" y="4774094"/>
            <a:ext cx="1705447" cy="59690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logo">
            <a:extLst>
              <a:ext uri="{FF2B5EF4-FFF2-40B4-BE49-F238E27FC236}">
                <a16:creationId xmlns:a16="http://schemas.microsoft.com/office/drawing/2014/main" id="{A0D37463-8B1B-422B-8BFC-4ECE25EFD7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34923" y="5356201"/>
            <a:ext cx="965127" cy="261964"/>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962B1BF9-EBC6-4939-B2EC-DD381C3E15E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95571" y="6344757"/>
            <a:ext cx="447974" cy="447974"/>
          </a:xfrm>
          <a:prstGeom prst="rect">
            <a:avLst/>
          </a:prstGeom>
        </p:spPr>
      </p:pic>
      <p:pic>
        <p:nvPicPr>
          <p:cNvPr id="33" name="Graphic 32">
            <a:extLst>
              <a:ext uri="{FF2B5EF4-FFF2-40B4-BE49-F238E27FC236}">
                <a16:creationId xmlns:a16="http://schemas.microsoft.com/office/drawing/2014/main" id="{5FE2BA29-95BE-4FA4-B07D-F863C950FE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077" y="5374042"/>
            <a:ext cx="405861" cy="405861"/>
          </a:xfrm>
          <a:prstGeom prst="rect">
            <a:avLst/>
          </a:prstGeom>
        </p:spPr>
      </p:pic>
      <p:pic>
        <p:nvPicPr>
          <p:cNvPr id="34" name="Graphic 33">
            <a:extLst>
              <a:ext uri="{FF2B5EF4-FFF2-40B4-BE49-F238E27FC236}">
                <a16:creationId xmlns:a16="http://schemas.microsoft.com/office/drawing/2014/main" id="{D496DBAE-CF04-434B-9319-E1E46763D43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681077" y="5859811"/>
            <a:ext cx="362468" cy="362468"/>
          </a:xfrm>
          <a:prstGeom prst="rect">
            <a:avLst/>
          </a:prstGeom>
        </p:spPr>
      </p:pic>
      <p:pic>
        <p:nvPicPr>
          <p:cNvPr id="35" name="Picture 82">
            <a:extLst>
              <a:ext uri="{FF2B5EF4-FFF2-40B4-BE49-F238E27FC236}">
                <a16:creationId xmlns:a16="http://schemas.microsoft.com/office/drawing/2014/main" id="{1DA70354-18B3-46DB-8356-EFFC50D8BE23}"/>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0679267" y="4852165"/>
            <a:ext cx="280581" cy="280581"/>
          </a:xfrm>
          <a:prstGeom prst="rect">
            <a:avLst/>
          </a:prstGeom>
        </p:spPr>
      </p:pic>
      <p:sp>
        <p:nvSpPr>
          <p:cNvPr id="36" name="TextBox 35">
            <a:extLst>
              <a:ext uri="{FF2B5EF4-FFF2-40B4-BE49-F238E27FC236}">
                <a16:creationId xmlns:a16="http://schemas.microsoft.com/office/drawing/2014/main" id="{640B0EAB-61E6-4298-A54D-56671DAFF1E5}"/>
              </a:ext>
            </a:extLst>
          </p:cNvPr>
          <p:cNvSpPr txBox="1"/>
          <p:nvPr/>
        </p:nvSpPr>
        <p:spPr>
          <a:xfrm>
            <a:off x="11157276" y="6430412"/>
            <a:ext cx="376031" cy="259363"/>
          </a:xfrm>
          <a:prstGeom prst="rect">
            <a:avLst/>
          </a:prstGeom>
          <a:noFill/>
        </p:spPr>
        <p:txBody>
          <a:bodyPr wrap="none" lIns="0" tIns="0" rIns="0" bIns="0" rtlCol="0">
            <a:spAutoFit/>
          </a:bodyPr>
          <a:lstStyle/>
          <a:p>
            <a:pPr algn="ctr" defTabSz="932597">
              <a:lnSpc>
                <a:spcPct val="90000"/>
              </a:lnSpc>
              <a:spcAft>
                <a:spcPts val="612"/>
              </a:spcAft>
              <a:defRPr/>
            </a:pPr>
            <a:r>
              <a:rPr lang="en-US" sz="918" kern="0" dirty="0">
                <a:latin typeface="Segoe UI Semibold"/>
              </a:rPr>
              <a:t>HQ/</a:t>
            </a:r>
            <a:br>
              <a:rPr lang="en-US" sz="918" kern="0" dirty="0">
                <a:latin typeface="Segoe UI Semibold"/>
              </a:rPr>
            </a:br>
            <a:r>
              <a:rPr lang="en-US" sz="918" kern="0" dirty="0">
                <a:latin typeface="Segoe UI Semibold"/>
              </a:rPr>
              <a:t>branch</a:t>
            </a:r>
          </a:p>
        </p:txBody>
      </p:sp>
      <p:sp>
        <p:nvSpPr>
          <p:cNvPr id="37" name="TextBox 36">
            <a:extLst>
              <a:ext uri="{FF2B5EF4-FFF2-40B4-BE49-F238E27FC236}">
                <a16:creationId xmlns:a16="http://schemas.microsoft.com/office/drawing/2014/main" id="{A4BD83A2-D74F-410F-AC3E-FE35F33ACEE1}"/>
              </a:ext>
            </a:extLst>
          </p:cNvPr>
          <p:cNvSpPr txBox="1"/>
          <p:nvPr/>
        </p:nvSpPr>
        <p:spPr>
          <a:xfrm>
            <a:off x="11115172" y="5474042"/>
            <a:ext cx="586699" cy="127151"/>
          </a:xfrm>
          <a:prstGeom prst="rect">
            <a:avLst/>
          </a:prstGeom>
          <a:noFill/>
        </p:spPr>
        <p:txBody>
          <a:bodyPr wrap="none" lIns="0" tIns="0" rIns="0" bIns="0" rtlCol="0">
            <a:spAutoFit/>
          </a:bodyPr>
          <a:lstStyle/>
          <a:p>
            <a:pPr algn="ctr" defTabSz="932597">
              <a:lnSpc>
                <a:spcPct val="90000"/>
              </a:lnSpc>
              <a:spcAft>
                <a:spcPts val="612"/>
              </a:spcAft>
              <a:defRPr/>
            </a:pPr>
            <a:r>
              <a:rPr lang="en-US" sz="918" kern="0" dirty="0">
                <a:latin typeface="Segoe UI Semibold"/>
              </a:rPr>
              <a:t>Datacenter</a:t>
            </a:r>
          </a:p>
        </p:txBody>
      </p:sp>
      <p:sp>
        <p:nvSpPr>
          <p:cNvPr id="38" name="TextBox 37">
            <a:extLst>
              <a:ext uri="{FF2B5EF4-FFF2-40B4-BE49-F238E27FC236}">
                <a16:creationId xmlns:a16="http://schemas.microsoft.com/office/drawing/2014/main" id="{E4FA704A-A4C5-4316-B399-5B797F44C80C}"/>
              </a:ext>
            </a:extLst>
          </p:cNvPr>
          <p:cNvSpPr txBox="1"/>
          <p:nvPr/>
        </p:nvSpPr>
        <p:spPr>
          <a:xfrm>
            <a:off x="11078197" y="5952227"/>
            <a:ext cx="689291" cy="127151"/>
          </a:xfrm>
          <a:prstGeom prst="rect">
            <a:avLst/>
          </a:prstGeom>
          <a:noFill/>
        </p:spPr>
        <p:txBody>
          <a:bodyPr wrap="none" lIns="0" tIns="0" rIns="0" bIns="0" rtlCol="0">
            <a:spAutoFit/>
          </a:bodyPr>
          <a:lstStyle/>
          <a:p>
            <a:pPr algn="ctr" defTabSz="932597">
              <a:lnSpc>
                <a:spcPct val="90000"/>
              </a:lnSpc>
              <a:spcAft>
                <a:spcPts val="612"/>
              </a:spcAft>
              <a:defRPr/>
            </a:pPr>
            <a:r>
              <a:rPr lang="en-US" sz="918" kern="0" dirty="0">
                <a:latin typeface="Segoe UI Semibold"/>
              </a:rPr>
              <a:t>Remote User</a:t>
            </a:r>
          </a:p>
        </p:txBody>
      </p:sp>
      <p:sp>
        <p:nvSpPr>
          <p:cNvPr id="39" name="TextBox 38">
            <a:extLst>
              <a:ext uri="{FF2B5EF4-FFF2-40B4-BE49-F238E27FC236}">
                <a16:creationId xmlns:a16="http://schemas.microsoft.com/office/drawing/2014/main" id="{5AB0F450-B381-4C2F-87D4-B0F0B492C0EF}"/>
              </a:ext>
            </a:extLst>
          </p:cNvPr>
          <p:cNvSpPr txBox="1"/>
          <p:nvPr/>
        </p:nvSpPr>
        <p:spPr>
          <a:xfrm>
            <a:off x="11066178" y="4926419"/>
            <a:ext cx="610745" cy="127151"/>
          </a:xfrm>
          <a:prstGeom prst="rect">
            <a:avLst/>
          </a:prstGeom>
          <a:noFill/>
        </p:spPr>
        <p:txBody>
          <a:bodyPr wrap="none" lIns="0" tIns="0" rIns="0" bIns="0" rtlCol="0">
            <a:spAutoFit/>
          </a:bodyPr>
          <a:lstStyle/>
          <a:p>
            <a:pPr algn="ctr" defTabSz="932597">
              <a:lnSpc>
                <a:spcPct val="90000"/>
              </a:lnSpc>
              <a:spcAft>
                <a:spcPts val="612"/>
              </a:spcAft>
              <a:defRPr/>
            </a:pPr>
            <a:r>
              <a:rPr lang="en-US" sz="918" kern="0" dirty="0">
                <a:latin typeface="Segoe UI Semibold"/>
              </a:rPr>
              <a:t>Azure VNet</a:t>
            </a:r>
          </a:p>
        </p:txBody>
      </p:sp>
      <p:pic>
        <p:nvPicPr>
          <p:cNvPr id="40" name="Picture 39">
            <a:extLst>
              <a:ext uri="{FF2B5EF4-FFF2-40B4-BE49-F238E27FC236}">
                <a16:creationId xmlns:a16="http://schemas.microsoft.com/office/drawing/2014/main" id="{6DF0BFF4-93F0-49AD-9959-D42651FF87DB}"/>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l="2474" r="2474" b="14337"/>
          <a:stretch/>
        </p:blipFill>
        <p:spPr>
          <a:xfrm>
            <a:off x="6394662" y="5678292"/>
            <a:ext cx="2003100" cy="981991"/>
          </a:xfrm>
          <a:prstGeom prst="rect">
            <a:avLst/>
          </a:prstGeom>
        </p:spPr>
      </p:pic>
      <p:sp>
        <p:nvSpPr>
          <p:cNvPr id="41" name="Right Brace 40">
            <a:extLst>
              <a:ext uri="{FF2B5EF4-FFF2-40B4-BE49-F238E27FC236}">
                <a16:creationId xmlns:a16="http://schemas.microsoft.com/office/drawing/2014/main" id="{E62A504A-AF4A-4283-98EE-C141A2DE0913}"/>
              </a:ext>
            </a:extLst>
          </p:cNvPr>
          <p:cNvSpPr/>
          <p:nvPr/>
        </p:nvSpPr>
        <p:spPr>
          <a:xfrm>
            <a:off x="8000051" y="4872756"/>
            <a:ext cx="310512" cy="1381338"/>
          </a:xfrm>
          <a:prstGeom prst="righ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Left Brace 41">
            <a:extLst>
              <a:ext uri="{FF2B5EF4-FFF2-40B4-BE49-F238E27FC236}">
                <a16:creationId xmlns:a16="http://schemas.microsoft.com/office/drawing/2014/main" id="{D5D23990-9DAA-41D7-8649-C5BCECC314F6}"/>
              </a:ext>
            </a:extLst>
          </p:cNvPr>
          <p:cNvSpPr/>
          <p:nvPr/>
        </p:nvSpPr>
        <p:spPr>
          <a:xfrm>
            <a:off x="10476908" y="5396954"/>
            <a:ext cx="162182" cy="1424017"/>
          </a:xfrm>
          <a:prstGeom prst="lef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3" name="Graphic 42">
            <a:extLst>
              <a:ext uri="{FF2B5EF4-FFF2-40B4-BE49-F238E27FC236}">
                <a16:creationId xmlns:a16="http://schemas.microsoft.com/office/drawing/2014/main" id="{79E4639E-B0F6-4286-9D68-A230A7127D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35233" y="4955062"/>
            <a:ext cx="997658" cy="997658"/>
          </a:xfrm>
          <a:prstGeom prst="rect">
            <a:avLst/>
          </a:prstGeom>
        </p:spPr>
      </p:pic>
      <p:sp>
        <p:nvSpPr>
          <p:cNvPr id="44" name="cloud">
            <a:extLst>
              <a:ext uri="{FF2B5EF4-FFF2-40B4-BE49-F238E27FC236}">
                <a16:creationId xmlns:a16="http://schemas.microsoft.com/office/drawing/2014/main" id="{580AA3C4-CFD5-4C14-8226-451E8EA980E1}"/>
              </a:ext>
            </a:extLst>
          </p:cNvPr>
          <p:cNvSpPr>
            <a:spLocks noChangeAspect="1"/>
          </p:cNvSpPr>
          <p:nvPr/>
        </p:nvSpPr>
        <p:spPr bwMode="auto">
          <a:xfrm>
            <a:off x="7063273" y="6364886"/>
            <a:ext cx="861680" cy="548971"/>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lumMod val="50000"/>
              <a:lumOff val="50000"/>
            </a:schemeClr>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3260" tIns="46630" rIns="93260" bIns="0" numCol="1" anchor="ctr" anchorCtr="0" compatLnSpc="1">
            <a:prstTxWarp prst="textNoShape">
              <a:avLst/>
            </a:prstTxWarp>
          </a:bodyPr>
          <a:lstStyle/>
          <a:p>
            <a:pPr algn="ctr" defTabSz="932563">
              <a:defRPr/>
            </a:pPr>
            <a:r>
              <a:rPr lang="en-US" sz="1400" dirty="0">
                <a:latin typeface="Segoe UI"/>
              </a:rPr>
              <a:t>Internet</a:t>
            </a:r>
          </a:p>
        </p:txBody>
      </p:sp>
      <p:sp>
        <p:nvSpPr>
          <p:cNvPr id="45" name="TextBox 44">
            <a:extLst>
              <a:ext uri="{FF2B5EF4-FFF2-40B4-BE49-F238E27FC236}">
                <a16:creationId xmlns:a16="http://schemas.microsoft.com/office/drawing/2014/main" id="{1D9C078C-5005-4D5E-A979-088F5E4532FC}"/>
              </a:ext>
            </a:extLst>
          </p:cNvPr>
          <p:cNvSpPr txBox="1"/>
          <p:nvPr/>
        </p:nvSpPr>
        <p:spPr>
          <a:xfrm>
            <a:off x="8812888" y="6102150"/>
            <a:ext cx="1296169" cy="443198"/>
          </a:xfrm>
          <a:prstGeom prst="rect">
            <a:avLst/>
          </a:prstGeom>
          <a:noFill/>
        </p:spPr>
        <p:txBody>
          <a:bodyPr wrap="square" lIns="0" tIns="0" rIns="0" bIns="0" rtlCol="0">
            <a:spAutoFit/>
          </a:bodyPr>
          <a:lstStyle/>
          <a:p>
            <a:pPr algn="ctr" defTabSz="932597">
              <a:lnSpc>
                <a:spcPct val="90000"/>
              </a:lnSpc>
              <a:spcAft>
                <a:spcPts val="612"/>
              </a:spcAft>
              <a:defRPr/>
            </a:pPr>
            <a:r>
              <a:rPr lang="en-US" sz="1600" kern="0" dirty="0">
                <a:latin typeface="Segoe UI Semibold"/>
              </a:rPr>
              <a:t>Secure Virtual Hub</a:t>
            </a:r>
          </a:p>
        </p:txBody>
      </p:sp>
      <p:sp>
        <p:nvSpPr>
          <p:cNvPr id="46" name="Rectangle: Rounded Corners 45">
            <a:extLst>
              <a:ext uri="{FF2B5EF4-FFF2-40B4-BE49-F238E27FC236}">
                <a16:creationId xmlns:a16="http://schemas.microsoft.com/office/drawing/2014/main" id="{53D416D0-369E-4193-98C1-F3F9E11AB55F}"/>
              </a:ext>
            </a:extLst>
          </p:cNvPr>
          <p:cNvSpPr/>
          <p:nvPr/>
        </p:nvSpPr>
        <p:spPr bwMode="auto">
          <a:xfrm>
            <a:off x="8521171" y="4759143"/>
            <a:ext cx="1817209" cy="1912734"/>
          </a:xfrm>
          <a:prstGeom prst="round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47" name="Rectangle: Rounded Corners 46">
            <a:extLst>
              <a:ext uri="{FF2B5EF4-FFF2-40B4-BE49-F238E27FC236}">
                <a16:creationId xmlns:a16="http://schemas.microsoft.com/office/drawing/2014/main" id="{FB7DB298-B19D-4BA0-9D78-D5F70A736C45}"/>
              </a:ext>
            </a:extLst>
          </p:cNvPr>
          <p:cNvSpPr/>
          <p:nvPr/>
        </p:nvSpPr>
        <p:spPr bwMode="auto">
          <a:xfrm>
            <a:off x="479205" y="4468024"/>
            <a:ext cx="4304793" cy="936549"/>
          </a:xfrm>
          <a:prstGeom prst="roundRect">
            <a:avLst/>
          </a:prstGeom>
          <a:noFill/>
          <a:ln w="28575">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162396580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rgbClr val="FFFFFF"/>
                </a:solidFill>
              </a:rPr>
              <a:t>Azure Virtual WAN Overview</a:t>
            </a:r>
            <a:endParaRPr lang="en-US" dirty="0"/>
          </a:p>
        </p:txBody>
      </p:sp>
      <p:grpSp>
        <p:nvGrpSpPr>
          <p:cNvPr id="4" name="Group 3">
            <a:extLst>
              <a:ext uri="{FF2B5EF4-FFF2-40B4-BE49-F238E27FC236}">
                <a16:creationId xmlns:a16="http://schemas.microsoft.com/office/drawing/2014/main" id="{FD2E190B-ED25-42E4-A234-3F4AE1199AA2}"/>
              </a:ext>
            </a:extLst>
          </p:cNvPr>
          <p:cNvGrpSpPr/>
          <p:nvPr/>
        </p:nvGrpSpPr>
        <p:grpSpPr>
          <a:xfrm rot="5400000">
            <a:off x="592489" y="1626342"/>
            <a:ext cx="4683380" cy="4730947"/>
            <a:chOff x="655964" y="-3700370"/>
            <a:chExt cx="11240527" cy="8212517"/>
          </a:xfrm>
        </p:grpSpPr>
        <p:sp>
          <p:nvSpPr>
            <p:cNvPr id="5" name="TextBox 4">
              <a:extLst>
                <a:ext uri="{FF2B5EF4-FFF2-40B4-BE49-F238E27FC236}">
                  <a16:creationId xmlns:a16="http://schemas.microsoft.com/office/drawing/2014/main" id="{5A9E4807-4023-456F-ADEC-927EE3DF4ECB}"/>
                </a:ext>
              </a:extLst>
            </p:cNvPr>
            <p:cNvSpPr txBox="1"/>
            <p:nvPr/>
          </p:nvSpPr>
          <p:spPr>
            <a:xfrm rot="16200000">
              <a:off x="5483677" y="1110482"/>
              <a:ext cx="1551407" cy="383227"/>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Routing</a:t>
              </a:r>
            </a:p>
          </p:txBody>
        </p:sp>
        <p:sp>
          <p:nvSpPr>
            <p:cNvPr id="6" name="TextBox 5">
              <a:extLst>
                <a:ext uri="{FF2B5EF4-FFF2-40B4-BE49-F238E27FC236}">
                  <a16:creationId xmlns:a16="http://schemas.microsoft.com/office/drawing/2014/main" id="{726F6634-E1A8-4B51-85FC-84117DA8130E}"/>
                </a:ext>
              </a:extLst>
            </p:cNvPr>
            <p:cNvSpPr txBox="1"/>
            <p:nvPr/>
          </p:nvSpPr>
          <p:spPr>
            <a:xfrm rot="16200000">
              <a:off x="1558245" y="-216056"/>
              <a:ext cx="4725267" cy="465375"/>
            </a:xfrm>
            <a:prstGeom prst="rect">
              <a:avLst/>
            </a:prstGeom>
            <a:noFill/>
          </p:spPr>
          <p:txBody>
            <a:bodyPr wrap="square" lIns="0" tIns="0" rIns="0" bIns="0" rtlCol="0">
              <a:spAutoFit/>
            </a:bodyPr>
            <a:lstStyle/>
            <a:p>
              <a:pPr algn="ctr" defTabSz="932563">
                <a:lnSpc>
                  <a:spcPct val="90000"/>
                </a:lnSpc>
                <a:defRPr/>
              </a:pPr>
              <a:r>
                <a:rPr lang="en-US" sz="1400" dirty="0">
                  <a:solidFill>
                    <a:schemeClr val="accent1"/>
                  </a:solidFill>
                  <a:latin typeface="+mj-lt"/>
                </a:rPr>
                <a:t>Global transit architecture</a:t>
              </a:r>
            </a:p>
          </p:txBody>
        </p:sp>
        <p:sp>
          <p:nvSpPr>
            <p:cNvPr id="7" name="TextBox 6">
              <a:extLst>
                <a:ext uri="{FF2B5EF4-FFF2-40B4-BE49-F238E27FC236}">
                  <a16:creationId xmlns:a16="http://schemas.microsoft.com/office/drawing/2014/main" id="{A6C80925-771E-430A-85DD-2C27D2CBC944}"/>
                </a:ext>
              </a:extLst>
            </p:cNvPr>
            <p:cNvSpPr txBox="1"/>
            <p:nvPr/>
          </p:nvSpPr>
          <p:spPr>
            <a:xfrm rot="16200000">
              <a:off x="6632971" y="253056"/>
              <a:ext cx="3787044"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Secure virtual hub </a:t>
              </a:r>
            </a:p>
          </p:txBody>
        </p:sp>
        <p:sp>
          <p:nvSpPr>
            <p:cNvPr id="8" name="TextBox 7">
              <a:extLst>
                <a:ext uri="{FF2B5EF4-FFF2-40B4-BE49-F238E27FC236}">
                  <a16:creationId xmlns:a16="http://schemas.microsoft.com/office/drawing/2014/main" id="{4059F213-AF24-4552-9FB3-7211A700AFB5}"/>
                </a:ext>
              </a:extLst>
            </p:cNvPr>
            <p:cNvSpPr txBox="1"/>
            <p:nvPr/>
          </p:nvSpPr>
          <p:spPr>
            <a:xfrm rot="16200000">
              <a:off x="7747789" y="-1022935"/>
              <a:ext cx="5820245"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Integrated network virtual appliance</a:t>
              </a:r>
            </a:p>
          </p:txBody>
        </p:sp>
        <p:sp>
          <p:nvSpPr>
            <p:cNvPr id="9" name="TextBox 8">
              <a:extLst>
                <a:ext uri="{FF2B5EF4-FFF2-40B4-BE49-F238E27FC236}">
                  <a16:creationId xmlns:a16="http://schemas.microsoft.com/office/drawing/2014/main" id="{2C3BA03F-A291-4725-911B-D23FB8E5D2F7}"/>
                </a:ext>
              </a:extLst>
            </p:cNvPr>
            <p:cNvSpPr txBox="1"/>
            <p:nvPr/>
          </p:nvSpPr>
          <p:spPr>
            <a:xfrm rot="16200000">
              <a:off x="-728465" y="792922"/>
              <a:ext cx="4725267" cy="465375"/>
            </a:xfrm>
            <a:prstGeom prst="rect">
              <a:avLst/>
            </a:prstGeom>
            <a:noFill/>
          </p:spPr>
          <p:txBody>
            <a:bodyPr wrap="square" lIns="0" tIns="0" rIns="0" bIns="0" rtlCol="0">
              <a:spAutoFit/>
            </a:bodyPr>
            <a:lstStyle/>
            <a:p>
              <a:pPr algn="ctr">
                <a:lnSpc>
                  <a:spcPct val="90000"/>
                </a:lnSpc>
                <a:defRPr/>
              </a:pPr>
              <a:r>
                <a:rPr lang="en-US" sz="1400" dirty="0">
                  <a:solidFill>
                    <a:schemeClr val="accent1"/>
                  </a:solidFill>
                  <a:latin typeface="+mj-lt"/>
                </a:rPr>
                <a:t>Connectivity</a:t>
              </a:r>
            </a:p>
          </p:txBody>
        </p:sp>
        <p:sp>
          <p:nvSpPr>
            <p:cNvPr id="10" name="Arc 9">
              <a:extLst>
                <a:ext uri="{FF2B5EF4-FFF2-40B4-BE49-F238E27FC236}">
                  <a16:creationId xmlns:a16="http://schemas.microsoft.com/office/drawing/2014/main" id="{B2AE65C1-DF4B-4B54-AC81-C3154677E39C}"/>
                </a:ext>
              </a:extLst>
            </p:cNvPr>
            <p:cNvSpPr/>
            <p:nvPr/>
          </p:nvSpPr>
          <p:spPr bwMode="auto">
            <a:xfrm rot="16200000" flipH="1">
              <a:off x="7404501" y="2255496"/>
              <a:ext cx="2247813" cy="2247806"/>
            </a:xfrm>
            <a:prstGeom prst="arc">
              <a:avLst>
                <a:gd name="adj1" fmla="val 5364818"/>
                <a:gd name="adj2" fmla="val 16319942"/>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1" name="Oval 10">
              <a:extLst>
                <a:ext uri="{FF2B5EF4-FFF2-40B4-BE49-F238E27FC236}">
                  <a16:creationId xmlns:a16="http://schemas.microsoft.com/office/drawing/2014/main" id="{F4E8456E-6B54-4996-A05F-FE77D2A9EE8B}"/>
                </a:ext>
              </a:extLst>
            </p:cNvPr>
            <p:cNvSpPr/>
            <p:nvPr/>
          </p:nvSpPr>
          <p:spPr bwMode="auto">
            <a:xfrm flipH="1">
              <a:off x="7653109"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12" name="Arc 11">
              <a:extLst>
                <a:ext uri="{FF2B5EF4-FFF2-40B4-BE49-F238E27FC236}">
                  <a16:creationId xmlns:a16="http://schemas.microsoft.com/office/drawing/2014/main" id="{58B397B6-826E-401A-804C-3213F8AAA029}"/>
                </a:ext>
              </a:extLst>
            </p:cNvPr>
            <p:cNvSpPr/>
            <p:nvPr/>
          </p:nvSpPr>
          <p:spPr bwMode="auto">
            <a:xfrm rot="16200000" flipH="1">
              <a:off x="5156596" y="2255496"/>
              <a:ext cx="2247813" cy="2247806"/>
            </a:xfrm>
            <a:prstGeom prst="arc">
              <a:avLst>
                <a:gd name="adj1" fmla="val 16505501"/>
                <a:gd name="adj2" fmla="val 5250291"/>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3" name="Arc 12">
              <a:extLst>
                <a:ext uri="{FF2B5EF4-FFF2-40B4-BE49-F238E27FC236}">
                  <a16:creationId xmlns:a16="http://schemas.microsoft.com/office/drawing/2014/main" id="{3DD90338-6E2F-4691-91D9-6661958C45F3}"/>
                </a:ext>
              </a:extLst>
            </p:cNvPr>
            <p:cNvSpPr/>
            <p:nvPr/>
          </p:nvSpPr>
          <p:spPr bwMode="auto">
            <a:xfrm rot="16200000" flipH="1">
              <a:off x="655960" y="2255496"/>
              <a:ext cx="2247813" cy="2247806"/>
            </a:xfrm>
            <a:prstGeom prst="arc">
              <a:avLst>
                <a:gd name="adj1" fmla="val 7481161"/>
                <a:gd name="adj2" fmla="val 5449567"/>
              </a:avLst>
            </a:prstGeom>
            <a:noFill/>
            <a:ln w="19050">
              <a:solidFill>
                <a:schemeClr val="accent1"/>
              </a:solidFill>
              <a:prstDash val="sysDot"/>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6" name="Arc 15">
              <a:extLst>
                <a:ext uri="{FF2B5EF4-FFF2-40B4-BE49-F238E27FC236}">
                  <a16:creationId xmlns:a16="http://schemas.microsoft.com/office/drawing/2014/main" id="{34A99A92-90E3-413F-87FF-2085348CDEAC}"/>
                </a:ext>
              </a:extLst>
            </p:cNvPr>
            <p:cNvSpPr/>
            <p:nvPr/>
          </p:nvSpPr>
          <p:spPr bwMode="auto">
            <a:xfrm rot="16200000" flipH="1">
              <a:off x="2908491" y="2264337"/>
              <a:ext cx="2247813" cy="2247807"/>
            </a:xfrm>
            <a:prstGeom prst="arc">
              <a:avLst>
                <a:gd name="adj1" fmla="val 5208144"/>
                <a:gd name="adj2" fmla="val 16214520"/>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7" name="Oval 16">
              <a:extLst>
                <a:ext uri="{FF2B5EF4-FFF2-40B4-BE49-F238E27FC236}">
                  <a16:creationId xmlns:a16="http://schemas.microsoft.com/office/drawing/2014/main" id="{43A9E9A6-88E6-4C18-A2A6-B4D00B06FFC1}"/>
                </a:ext>
              </a:extLst>
            </p:cNvPr>
            <p:cNvSpPr/>
            <p:nvPr/>
          </p:nvSpPr>
          <p:spPr bwMode="auto">
            <a:xfrm flipH="1">
              <a:off x="3156382"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18" name="Arc 17">
              <a:extLst>
                <a:ext uri="{FF2B5EF4-FFF2-40B4-BE49-F238E27FC236}">
                  <a16:creationId xmlns:a16="http://schemas.microsoft.com/office/drawing/2014/main" id="{1BC41649-A67A-4EA3-B680-D026EBBEE04E}"/>
                </a:ext>
              </a:extLst>
            </p:cNvPr>
            <p:cNvSpPr/>
            <p:nvPr/>
          </p:nvSpPr>
          <p:spPr bwMode="auto">
            <a:xfrm rot="5400000" flipH="1" flipV="1">
              <a:off x="9648681" y="2255496"/>
              <a:ext cx="2247813" cy="2247806"/>
            </a:xfrm>
            <a:prstGeom prst="arc">
              <a:avLst>
                <a:gd name="adj1" fmla="val 18181965"/>
                <a:gd name="adj2" fmla="val 16116544"/>
              </a:avLst>
            </a:prstGeom>
            <a:noFill/>
            <a:ln w="19050">
              <a:solidFill>
                <a:schemeClr val="accent1"/>
              </a:solidFill>
              <a:prstDash val="sysDot"/>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400" dirty="0">
                <a:gradFill>
                  <a:gsLst>
                    <a:gs pos="0">
                      <a:srgbClr val="FFFFFF"/>
                    </a:gs>
                    <a:gs pos="100000">
                      <a:srgbClr val="FFFFFF"/>
                    </a:gs>
                  </a:gsLst>
                  <a:lin ang="5400000" scaled="0"/>
                </a:gradFill>
                <a:cs typeface="Segoe UI" pitchFamily="34" charset="0"/>
              </a:endParaRPr>
            </a:p>
          </p:txBody>
        </p:sp>
        <p:sp>
          <p:nvSpPr>
            <p:cNvPr id="19" name="Oval 18">
              <a:extLst>
                <a:ext uri="{FF2B5EF4-FFF2-40B4-BE49-F238E27FC236}">
                  <a16:creationId xmlns:a16="http://schemas.microsoft.com/office/drawing/2014/main" id="{1E11A820-5E5C-4D7F-BE18-ED10591C2904}"/>
                </a:ext>
              </a:extLst>
            </p:cNvPr>
            <p:cNvSpPr/>
            <p:nvPr/>
          </p:nvSpPr>
          <p:spPr bwMode="auto">
            <a:xfrm rot="10800000" flipH="1" flipV="1">
              <a:off x="9966647"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sp>
          <p:nvSpPr>
            <p:cNvPr id="20" name="Oval 19">
              <a:extLst>
                <a:ext uri="{FF2B5EF4-FFF2-40B4-BE49-F238E27FC236}">
                  <a16:creationId xmlns:a16="http://schemas.microsoft.com/office/drawing/2014/main" id="{BF55CE26-F537-457F-95F6-314738CACFBF}"/>
                </a:ext>
              </a:extLst>
            </p:cNvPr>
            <p:cNvSpPr/>
            <p:nvPr/>
          </p:nvSpPr>
          <p:spPr bwMode="auto">
            <a:xfrm flipH="1">
              <a:off x="908019" y="2509775"/>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ea typeface="Segoe UI" pitchFamily="34" charset="0"/>
                <a:cs typeface="Segoe UI" pitchFamily="34" charset="0"/>
              </a:endParaRPr>
            </a:p>
          </p:txBody>
        </p:sp>
        <p:sp>
          <p:nvSpPr>
            <p:cNvPr id="21" name="Oval 20">
              <a:extLst>
                <a:ext uri="{FF2B5EF4-FFF2-40B4-BE49-F238E27FC236}">
                  <a16:creationId xmlns:a16="http://schemas.microsoft.com/office/drawing/2014/main" id="{5CBFD565-9A93-4F0F-82EF-7AA50E1113F0}"/>
                </a:ext>
              </a:extLst>
            </p:cNvPr>
            <p:cNvSpPr/>
            <p:nvPr/>
          </p:nvSpPr>
          <p:spPr bwMode="auto">
            <a:xfrm rot="10489763" flipH="1">
              <a:off x="5404189" y="2533219"/>
              <a:ext cx="1739250" cy="1739246"/>
            </a:xfrm>
            <a:prstGeom prst="ellipse">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1400" dirty="0">
                <a:solidFill>
                  <a:schemeClr val="bg1"/>
                </a:solidFill>
                <a:cs typeface="Segoe UI" pitchFamily="34" charset="0"/>
              </a:endParaRPr>
            </a:p>
          </p:txBody>
        </p:sp>
      </p:grpSp>
      <p:pic>
        <p:nvPicPr>
          <p:cNvPr id="22" name="Graphic 21">
            <a:extLst>
              <a:ext uri="{FF2B5EF4-FFF2-40B4-BE49-F238E27FC236}">
                <a16:creationId xmlns:a16="http://schemas.microsoft.com/office/drawing/2014/main" id="{FF615530-DCF6-400C-8CED-F9B8AD72C1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929" y="1873013"/>
            <a:ext cx="510344" cy="510344"/>
          </a:xfrm>
          <a:prstGeom prst="rect">
            <a:avLst/>
          </a:prstGeom>
        </p:spPr>
      </p:pic>
      <p:pic>
        <p:nvPicPr>
          <p:cNvPr id="23" name="Graphic 22">
            <a:extLst>
              <a:ext uri="{FF2B5EF4-FFF2-40B4-BE49-F238E27FC236}">
                <a16:creationId xmlns:a16="http://schemas.microsoft.com/office/drawing/2014/main" id="{F214D638-1179-4AC2-971E-084D9FC36E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234" y="2755313"/>
            <a:ext cx="639039" cy="639039"/>
          </a:xfrm>
          <a:prstGeom prst="rect">
            <a:avLst/>
          </a:prstGeom>
        </p:spPr>
      </p:pic>
      <p:pic>
        <p:nvPicPr>
          <p:cNvPr id="24" name="Graphic 23">
            <a:extLst>
              <a:ext uri="{FF2B5EF4-FFF2-40B4-BE49-F238E27FC236}">
                <a16:creationId xmlns:a16="http://schemas.microsoft.com/office/drawing/2014/main" id="{685943D1-8CB4-4977-83D5-74211BF857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3997" y="4575499"/>
            <a:ext cx="701840" cy="701840"/>
          </a:xfrm>
          <a:prstGeom prst="rect">
            <a:avLst/>
          </a:prstGeom>
        </p:spPr>
      </p:pic>
      <p:pic>
        <p:nvPicPr>
          <p:cNvPr id="25" name="Graphic 24">
            <a:extLst>
              <a:ext uri="{FF2B5EF4-FFF2-40B4-BE49-F238E27FC236}">
                <a16:creationId xmlns:a16="http://schemas.microsoft.com/office/drawing/2014/main" id="{295C8E3C-7EF1-4B54-83F3-ADBAF1EC29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4079" y="3693242"/>
            <a:ext cx="636150" cy="636150"/>
          </a:xfrm>
          <a:prstGeom prst="rect">
            <a:avLst/>
          </a:prstGeom>
        </p:spPr>
      </p:pic>
      <p:pic>
        <p:nvPicPr>
          <p:cNvPr id="26" name="Graphic 25">
            <a:extLst>
              <a:ext uri="{FF2B5EF4-FFF2-40B4-BE49-F238E27FC236}">
                <a16:creationId xmlns:a16="http://schemas.microsoft.com/office/drawing/2014/main" id="{D8C2A17C-943F-41A3-B451-238217665AE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4079" y="5502046"/>
            <a:ext cx="720233" cy="720233"/>
          </a:xfrm>
          <a:prstGeom prst="rect">
            <a:avLst/>
          </a:prstGeom>
        </p:spPr>
      </p:pic>
      <p:cxnSp>
        <p:nvCxnSpPr>
          <p:cNvPr id="27" name="Straight Connector 26">
            <a:extLst>
              <a:ext uri="{FF2B5EF4-FFF2-40B4-BE49-F238E27FC236}">
                <a16:creationId xmlns:a16="http://schemas.microsoft.com/office/drawing/2014/main" id="{EA713865-85DB-48EC-9953-ECF8C5B92730}"/>
              </a:ext>
            </a:extLst>
          </p:cNvPr>
          <p:cNvCxnSpPr/>
          <p:nvPr/>
        </p:nvCxnSpPr>
        <p:spPr>
          <a:xfrm>
            <a:off x="6051006" y="872724"/>
            <a:ext cx="0" cy="5780324"/>
          </a:xfrm>
          <a:prstGeom prst="line">
            <a:avLst/>
          </a:prstGeom>
          <a:ln w="31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CD099BE7-D518-44A8-83CC-769CC90DDC3A}"/>
              </a:ext>
            </a:extLst>
          </p:cNvPr>
          <p:cNvSpPr txBox="1">
            <a:spLocks/>
          </p:cNvSpPr>
          <p:nvPr/>
        </p:nvSpPr>
        <p:spPr>
          <a:xfrm>
            <a:off x="6185619" y="356971"/>
            <a:ext cx="6247592" cy="5897123"/>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nSpc>
                <a:spcPct val="95000"/>
              </a:lnSpc>
              <a:buNone/>
            </a:pPr>
            <a:r>
              <a:rPr lang="en-US" sz="2000" dirty="0">
                <a:latin typeface="Segoe UI Semilight" panose="020B0402040204020203" pitchFamily="34" charset="0"/>
                <a:cs typeface="Segoe UI Semilight" panose="020B0402040204020203" pitchFamily="34" charset="0"/>
              </a:rPr>
              <a:t> </a:t>
            </a:r>
          </a:p>
          <a:p>
            <a:pPr marL="0" indent="0" defTabSz="951121">
              <a:lnSpc>
                <a:spcPct val="95000"/>
              </a:lnSpc>
              <a:buNone/>
            </a:pPr>
            <a:r>
              <a:rPr lang="en-US" sz="1600" dirty="0">
                <a:solidFill>
                  <a:srgbClr val="FFFFFF"/>
                </a:solidFill>
                <a:latin typeface="Segoe UI"/>
              </a:rPr>
              <a:t>Deploy Azure Marketplace NVA  (BYOL/PAYG)</a:t>
            </a:r>
          </a:p>
          <a:p>
            <a:pPr lvl="1" defTabSz="951121">
              <a:lnSpc>
                <a:spcPct val="95000"/>
              </a:lnSpc>
              <a:buFont typeface="Wingdings" panose="05000000000000000000" pitchFamily="2" charset="2"/>
              <a:buChar char="§"/>
            </a:pPr>
            <a:r>
              <a:rPr lang="en-US" sz="1600" dirty="0">
                <a:solidFill>
                  <a:srgbClr val="FFFFFF"/>
                </a:solidFill>
                <a:latin typeface="Segoe UI"/>
              </a:rPr>
              <a:t>Supported Partners : </a:t>
            </a:r>
            <a:r>
              <a:rPr lang="en-US" sz="1600" i="1" dirty="0">
                <a:solidFill>
                  <a:srgbClr val="FFFFFF"/>
                </a:solidFill>
                <a:latin typeface="Segoe UI"/>
              </a:rPr>
              <a:t>Barracuda, </a:t>
            </a:r>
            <a:r>
              <a:rPr lang="en-US" sz="1600" i="1" dirty="0">
                <a:solidFill>
                  <a:srgbClr val="0078D4"/>
                </a:solidFill>
                <a:latin typeface="Segoe UI"/>
              </a:rPr>
              <a:t>Cisco Viptela </a:t>
            </a:r>
            <a:r>
              <a:rPr lang="en-US" sz="1600" i="1" dirty="0">
                <a:solidFill>
                  <a:srgbClr val="FFFFFF"/>
                </a:solidFill>
                <a:latin typeface="Segoe UI"/>
              </a:rPr>
              <a:t>(</a:t>
            </a:r>
            <a:r>
              <a:rPr lang="en-US" sz="1600" b="1" i="1" dirty="0">
                <a:solidFill>
                  <a:srgbClr val="0078D4"/>
                </a:solidFill>
                <a:latin typeface="Segoe UI"/>
              </a:rPr>
              <a:t>New</a:t>
            </a:r>
            <a:r>
              <a:rPr lang="en-US" sz="1600" i="1" dirty="0">
                <a:solidFill>
                  <a:srgbClr val="FFFFFF"/>
                </a:solidFill>
                <a:latin typeface="Segoe UI"/>
              </a:rPr>
              <a:t>) </a:t>
            </a:r>
            <a:endParaRPr lang="en-US" sz="1600" i="1" dirty="0">
              <a:solidFill>
                <a:schemeClr val="accent2">
                  <a:lumMod val="60000"/>
                  <a:lumOff val="40000"/>
                </a:schemeClr>
              </a:solidFill>
              <a:latin typeface="Segoe UI"/>
            </a:endParaRPr>
          </a:p>
          <a:p>
            <a:pPr marL="0" indent="0" defTabSz="951121">
              <a:lnSpc>
                <a:spcPct val="95000"/>
              </a:lnSpc>
              <a:buNone/>
            </a:pPr>
            <a:endParaRPr lang="en-US" sz="1600" dirty="0">
              <a:solidFill>
                <a:srgbClr val="FFFFFF"/>
              </a:solidFill>
              <a:latin typeface="Segoe UI"/>
            </a:endParaRPr>
          </a:p>
          <a:p>
            <a:pPr marL="0" indent="0" defTabSz="951121">
              <a:lnSpc>
                <a:spcPct val="95000"/>
              </a:lnSpc>
              <a:buNone/>
            </a:pPr>
            <a:r>
              <a:rPr lang="en-US" sz="2000" dirty="0">
                <a:solidFill>
                  <a:srgbClr val="FFFFFF"/>
                </a:solidFill>
                <a:latin typeface="Segoe UI"/>
              </a:rPr>
              <a:t>Integrated with Virtual WAN</a:t>
            </a:r>
          </a:p>
          <a:p>
            <a:pPr marL="580689" lvl="1" indent="-342900" defTabSz="951121">
              <a:lnSpc>
                <a:spcPct val="95000"/>
              </a:lnSpc>
              <a:buFont typeface="Wingdings" panose="05000000000000000000" pitchFamily="2" charset="2"/>
              <a:buChar char="§"/>
            </a:pPr>
            <a:r>
              <a:rPr lang="en-US" sz="1600" dirty="0">
                <a:solidFill>
                  <a:srgbClr val="FFFFFF"/>
                </a:solidFill>
                <a:latin typeface="Segoe UI"/>
              </a:rPr>
              <a:t>Supports transit scenario of SDWAN &lt;-&gt; Azure VPN Site, Remote User, ExpressRoute</a:t>
            </a:r>
          </a:p>
          <a:p>
            <a:pPr marL="580689" lvl="1" indent="-342900" defTabSz="951121">
              <a:lnSpc>
                <a:spcPct val="95000"/>
              </a:lnSpc>
              <a:buFont typeface="Wingdings" panose="05000000000000000000" pitchFamily="2" charset="2"/>
              <a:buChar char="§"/>
            </a:pPr>
            <a:r>
              <a:rPr lang="en-US" sz="1600" dirty="0">
                <a:solidFill>
                  <a:srgbClr val="FFFFFF"/>
                </a:solidFill>
                <a:latin typeface="Segoe UI"/>
              </a:rPr>
              <a:t>Secure Access Service Edge (SASE) with Secure Virtual Hub (Virtual Hub with Azure Firewall)</a:t>
            </a:r>
          </a:p>
          <a:p>
            <a:pPr marL="580689" lvl="1" indent="-342900" defTabSz="951121">
              <a:lnSpc>
                <a:spcPct val="95000"/>
              </a:lnSpc>
              <a:buFont typeface="Wingdings" panose="05000000000000000000" pitchFamily="2" charset="2"/>
              <a:buChar char="§"/>
            </a:pPr>
            <a:r>
              <a:rPr lang="en-US" sz="1600" dirty="0">
                <a:solidFill>
                  <a:srgbClr val="FFFFFF"/>
                </a:solidFill>
                <a:latin typeface="Segoe UI"/>
              </a:rPr>
              <a:t>Built-in resiliency (no management overhead)</a:t>
            </a:r>
          </a:p>
          <a:p>
            <a:pPr marL="580689" lvl="1" indent="-342900" defTabSz="951121">
              <a:lnSpc>
                <a:spcPct val="95000"/>
              </a:lnSpc>
              <a:buFont typeface="Wingdings" panose="05000000000000000000" pitchFamily="2" charset="2"/>
              <a:buChar char="§"/>
            </a:pPr>
            <a:r>
              <a:rPr lang="en-US" sz="1600" dirty="0">
                <a:solidFill>
                  <a:srgbClr val="FFFFFF"/>
                </a:solidFill>
                <a:latin typeface="Segoe UI"/>
              </a:rPr>
              <a:t>No hassle routing – Integrated with Virtual Hub Router</a:t>
            </a:r>
          </a:p>
          <a:p>
            <a:pPr marL="580689" lvl="1" indent="-342900" defTabSz="951121">
              <a:lnSpc>
                <a:spcPct val="95000"/>
              </a:lnSpc>
              <a:buFont typeface="Wingdings" panose="05000000000000000000" pitchFamily="2" charset="2"/>
              <a:buChar char="§"/>
            </a:pPr>
            <a:r>
              <a:rPr lang="en-US" sz="1600" dirty="0">
                <a:solidFill>
                  <a:srgbClr val="FFFFFF"/>
                </a:solidFill>
                <a:latin typeface="Segoe UI"/>
              </a:rPr>
              <a:t>Supports Network Virtual Appliance Provider’s proprietary features (e.g. Configure SD-WAN policies)</a:t>
            </a:r>
          </a:p>
        </p:txBody>
      </p:sp>
      <p:grpSp>
        <p:nvGrpSpPr>
          <p:cNvPr id="29" name="Group 28">
            <a:extLst>
              <a:ext uri="{FF2B5EF4-FFF2-40B4-BE49-F238E27FC236}">
                <a16:creationId xmlns:a16="http://schemas.microsoft.com/office/drawing/2014/main" id="{F1194210-E3D4-40D7-A6BC-6CD3ABB8AB4C}"/>
              </a:ext>
            </a:extLst>
          </p:cNvPr>
          <p:cNvGrpSpPr/>
          <p:nvPr/>
        </p:nvGrpSpPr>
        <p:grpSpPr>
          <a:xfrm>
            <a:off x="7742088" y="4164852"/>
            <a:ext cx="2747576" cy="2729161"/>
            <a:chOff x="7221614" y="4159404"/>
            <a:chExt cx="2747576" cy="2729161"/>
          </a:xfrm>
        </p:grpSpPr>
        <p:grpSp>
          <p:nvGrpSpPr>
            <p:cNvPr id="30" name="Group 29">
              <a:extLst>
                <a:ext uri="{FF2B5EF4-FFF2-40B4-BE49-F238E27FC236}">
                  <a16:creationId xmlns:a16="http://schemas.microsoft.com/office/drawing/2014/main" id="{FFE1809E-0918-4875-ADDF-EBCA8DE3E4A0}"/>
                </a:ext>
              </a:extLst>
            </p:cNvPr>
            <p:cNvGrpSpPr/>
            <p:nvPr/>
          </p:nvGrpSpPr>
          <p:grpSpPr>
            <a:xfrm>
              <a:off x="7221614" y="4159404"/>
              <a:ext cx="2747576" cy="2729161"/>
              <a:chOff x="7118966" y="1738910"/>
              <a:chExt cx="4921043" cy="4825534"/>
            </a:xfrm>
          </p:grpSpPr>
          <p:sp>
            <p:nvSpPr>
              <p:cNvPr id="35" name="Oval 34">
                <a:extLst>
                  <a:ext uri="{FF2B5EF4-FFF2-40B4-BE49-F238E27FC236}">
                    <a16:creationId xmlns:a16="http://schemas.microsoft.com/office/drawing/2014/main" id="{F3EC0CAA-CC7C-4467-B2C8-548F6E92B28C}"/>
                  </a:ext>
                </a:extLst>
              </p:cNvPr>
              <p:cNvSpPr/>
              <p:nvPr/>
            </p:nvSpPr>
            <p:spPr bwMode="auto">
              <a:xfrm>
                <a:off x="7118966" y="1738910"/>
                <a:ext cx="4921043" cy="482553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700" dirty="0">
                  <a:solidFill>
                    <a:srgbClr val="000000"/>
                  </a:solidFill>
                  <a:ea typeface="Segoe UI" pitchFamily="34" charset="0"/>
                  <a:cs typeface="Segoe UI" pitchFamily="34" charset="0"/>
                </a:endParaRPr>
              </a:p>
            </p:txBody>
          </p:sp>
          <p:pic>
            <p:nvPicPr>
              <p:cNvPr id="36" name="Graphic 35">
                <a:extLst>
                  <a:ext uri="{FF2B5EF4-FFF2-40B4-BE49-F238E27FC236}">
                    <a16:creationId xmlns:a16="http://schemas.microsoft.com/office/drawing/2014/main" id="{378DC6B2-D28D-4C05-9A2A-BC4E11BE63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65626" y="3017082"/>
                <a:ext cx="602533" cy="476383"/>
              </a:xfrm>
              <a:prstGeom prst="rect">
                <a:avLst/>
              </a:prstGeom>
            </p:spPr>
          </p:pic>
          <p:sp>
            <p:nvSpPr>
              <p:cNvPr id="37" name="TextBox 36">
                <a:extLst>
                  <a:ext uri="{FF2B5EF4-FFF2-40B4-BE49-F238E27FC236}">
                    <a16:creationId xmlns:a16="http://schemas.microsoft.com/office/drawing/2014/main" id="{34D10387-8D18-4FC0-B4E0-DF26FE1F5439}"/>
                  </a:ext>
                </a:extLst>
              </p:cNvPr>
              <p:cNvSpPr txBox="1"/>
              <p:nvPr/>
            </p:nvSpPr>
            <p:spPr>
              <a:xfrm>
                <a:off x="8035294" y="2567749"/>
                <a:ext cx="3063198" cy="325044"/>
              </a:xfrm>
              <a:prstGeom prst="rect">
                <a:avLst/>
              </a:prstGeom>
              <a:noFill/>
            </p:spPr>
            <p:txBody>
              <a:bodyPr wrap="square" lIns="0" tIns="0" rIns="0" bIns="0" rtlCol="0">
                <a:spAutoFit/>
              </a:bodyPr>
              <a:lstStyle/>
              <a:p>
                <a:pPr algn="ctr" defTabSz="932597">
                  <a:lnSpc>
                    <a:spcPct val="90000"/>
                  </a:lnSpc>
                  <a:spcAft>
                    <a:spcPts val="612"/>
                  </a:spcAft>
                  <a:defRPr/>
                </a:pPr>
                <a:r>
                  <a:rPr lang="en-US" sz="1000" kern="0" dirty="0">
                    <a:solidFill>
                      <a:schemeClr val="bg1"/>
                    </a:solidFill>
                    <a:latin typeface="Segoe UI Semibold"/>
                  </a:rPr>
                  <a:t>Virtual Hub Router</a:t>
                </a:r>
              </a:p>
            </p:txBody>
          </p:sp>
          <p:cxnSp>
            <p:nvCxnSpPr>
              <p:cNvPr id="38" name="Straight Connector 37">
                <a:extLst>
                  <a:ext uri="{FF2B5EF4-FFF2-40B4-BE49-F238E27FC236}">
                    <a16:creationId xmlns:a16="http://schemas.microsoft.com/office/drawing/2014/main" id="{BEFE7C4B-6C9D-4CBE-84F3-122DD0699F7B}"/>
                  </a:ext>
                </a:extLst>
              </p:cNvPr>
              <p:cNvCxnSpPr>
                <a:cxnSpLocks/>
              </p:cNvCxnSpPr>
              <p:nvPr/>
            </p:nvCxnSpPr>
            <p:spPr>
              <a:xfrm>
                <a:off x="10018244" y="2837792"/>
                <a:ext cx="406371" cy="110226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2811B5A9-7237-43C7-9F86-937C8E150B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0434" y="4235987"/>
                <a:ext cx="388563" cy="388563"/>
              </a:xfrm>
              <a:prstGeom prst="rect">
                <a:avLst/>
              </a:prstGeom>
            </p:spPr>
          </p:pic>
          <p:sp>
            <p:nvSpPr>
              <p:cNvPr id="40" name="TextBox 39">
                <a:extLst>
                  <a:ext uri="{FF2B5EF4-FFF2-40B4-BE49-F238E27FC236}">
                    <a16:creationId xmlns:a16="http://schemas.microsoft.com/office/drawing/2014/main" id="{AED1A81E-E335-4AEF-993C-965605E3A59F}"/>
                  </a:ext>
                </a:extLst>
              </p:cNvPr>
              <p:cNvSpPr txBox="1"/>
              <p:nvPr/>
            </p:nvSpPr>
            <p:spPr>
              <a:xfrm>
                <a:off x="7694266" y="4716843"/>
                <a:ext cx="1092982" cy="455063"/>
              </a:xfrm>
              <a:prstGeom prst="rect">
                <a:avLst/>
              </a:prstGeom>
              <a:noFill/>
            </p:spPr>
            <p:txBody>
              <a:bodyPr wrap="square" lIns="0" tIns="0" rIns="0" bIns="0" rtlCol="0">
                <a:spAutoFit/>
              </a:bodyPr>
              <a:lstStyle/>
              <a:p>
                <a:pPr algn="ctr" defTabSz="932597">
                  <a:lnSpc>
                    <a:spcPct val="90000"/>
                  </a:lnSpc>
                  <a:spcAft>
                    <a:spcPts val="612"/>
                  </a:spcAft>
                  <a:defRPr/>
                </a:pPr>
                <a:r>
                  <a:rPr lang="en-US" sz="700" kern="0" dirty="0">
                    <a:solidFill>
                      <a:schemeClr val="bg1"/>
                    </a:solidFill>
                    <a:latin typeface="Segoe UI Semibold"/>
                  </a:rPr>
                  <a:t>VPN Gateway</a:t>
                </a:r>
              </a:p>
            </p:txBody>
          </p:sp>
          <p:pic>
            <p:nvPicPr>
              <p:cNvPr id="41" name="Graphic 40">
                <a:extLst>
                  <a:ext uri="{FF2B5EF4-FFF2-40B4-BE49-F238E27FC236}">
                    <a16:creationId xmlns:a16="http://schemas.microsoft.com/office/drawing/2014/main" id="{9A2D354E-996F-4CF0-B8EE-7B4A64F2430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77558" y="4213434"/>
                <a:ext cx="405821" cy="405821"/>
              </a:xfrm>
              <a:prstGeom prst="rect">
                <a:avLst/>
              </a:prstGeom>
            </p:spPr>
          </p:pic>
          <p:sp>
            <p:nvSpPr>
              <p:cNvPr id="42" name="TextBox 41">
                <a:extLst>
                  <a:ext uri="{FF2B5EF4-FFF2-40B4-BE49-F238E27FC236}">
                    <a16:creationId xmlns:a16="http://schemas.microsoft.com/office/drawing/2014/main" id="{0DD47CBC-1A25-45CB-82F3-D04638D98C50}"/>
                  </a:ext>
                </a:extLst>
              </p:cNvPr>
              <p:cNvSpPr txBox="1"/>
              <p:nvPr/>
            </p:nvSpPr>
            <p:spPr>
              <a:xfrm>
                <a:off x="8775178" y="4689168"/>
                <a:ext cx="1092982" cy="682596"/>
              </a:xfrm>
              <a:prstGeom prst="rect">
                <a:avLst/>
              </a:prstGeom>
              <a:noFill/>
            </p:spPr>
            <p:txBody>
              <a:bodyPr wrap="square" lIns="0" tIns="0" rIns="0" bIns="0" rtlCol="0">
                <a:spAutoFit/>
              </a:bodyPr>
              <a:lstStyle/>
              <a:p>
                <a:pPr algn="ctr" defTabSz="932597">
                  <a:lnSpc>
                    <a:spcPct val="90000"/>
                  </a:lnSpc>
                  <a:spcAft>
                    <a:spcPts val="612"/>
                  </a:spcAft>
                  <a:defRPr/>
                </a:pPr>
                <a:r>
                  <a:rPr lang="en-US" sz="700" kern="0" dirty="0">
                    <a:solidFill>
                      <a:schemeClr val="bg1"/>
                    </a:solidFill>
                    <a:latin typeface="Segoe UI Semibold"/>
                  </a:rPr>
                  <a:t>ExpressRoute Gateway</a:t>
                </a:r>
              </a:p>
            </p:txBody>
          </p:sp>
          <p:pic>
            <p:nvPicPr>
              <p:cNvPr id="43" name="Graphic 42">
                <a:extLst>
                  <a:ext uri="{FF2B5EF4-FFF2-40B4-BE49-F238E27FC236}">
                    <a16:creationId xmlns:a16="http://schemas.microsoft.com/office/drawing/2014/main" id="{DF754CE7-3F34-4B5F-B00F-75CE023A1B3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018245" y="4204162"/>
                <a:ext cx="386426" cy="386426"/>
              </a:xfrm>
              <a:prstGeom prst="rect">
                <a:avLst/>
              </a:prstGeom>
            </p:spPr>
          </p:pic>
          <p:sp>
            <p:nvSpPr>
              <p:cNvPr id="44" name="TextBox 43">
                <a:extLst>
                  <a:ext uri="{FF2B5EF4-FFF2-40B4-BE49-F238E27FC236}">
                    <a16:creationId xmlns:a16="http://schemas.microsoft.com/office/drawing/2014/main" id="{1FF9D98F-0180-4EAD-8FD2-C4C03AEF33EC}"/>
                  </a:ext>
                </a:extLst>
              </p:cNvPr>
              <p:cNvSpPr txBox="1"/>
              <p:nvPr/>
            </p:nvSpPr>
            <p:spPr>
              <a:xfrm>
                <a:off x="9820338" y="4680367"/>
                <a:ext cx="1092982" cy="455063"/>
              </a:xfrm>
              <a:prstGeom prst="rect">
                <a:avLst/>
              </a:prstGeom>
              <a:noFill/>
            </p:spPr>
            <p:txBody>
              <a:bodyPr wrap="square" lIns="0" tIns="0" rIns="0" bIns="0" rtlCol="0">
                <a:spAutoFit/>
              </a:bodyPr>
              <a:lstStyle/>
              <a:p>
                <a:pPr algn="ctr" defTabSz="932597">
                  <a:lnSpc>
                    <a:spcPct val="90000"/>
                  </a:lnSpc>
                  <a:spcAft>
                    <a:spcPts val="612"/>
                  </a:spcAft>
                  <a:defRPr/>
                </a:pPr>
                <a:r>
                  <a:rPr lang="en-US" sz="700" kern="0" dirty="0">
                    <a:solidFill>
                      <a:schemeClr val="bg1"/>
                    </a:solidFill>
                    <a:latin typeface="Segoe UI Semibold"/>
                  </a:rPr>
                  <a:t>User VPN Gateway</a:t>
                </a:r>
              </a:p>
            </p:txBody>
          </p:sp>
          <p:pic>
            <p:nvPicPr>
              <p:cNvPr id="45" name="Graphic 44">
                <a:extLst>
                  <a:ext uri="{FF2B5EF4-FFF2-40B4-BE49-F238E27FC236}">
                    <a16:creationId xmlns:a16="http://schemas.microsoft.com/office/drawing/2014/main" id="{2E686C65-1ECF-41DB-B5C9-76DF46F7979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906511" y="4135673"/>
                <a:ext cx="638698" cy="504974"/>
              </a:xfrm>
              <a:prstGeom prst="rect">
                <a:avLst/>
              </a:prstGeom>
            </p:spPr>
          </p:pic>
          <p:sp>
            <p:nvSpPr>
              <p:cNvPr id="46" name="TextBox 45">
                <a:extLst>
                  <a:ext uri="{FF2B5EF4-FFF2-40B4-BE49-F238E27FC236}">
                    <a16:creationId xmlns:a16="http://schemas.microsoft.com/office/drawing/2014/main" id="{E00AC8D1-DA14-48AB-93E5-768D70542801}"/>
                  </a:ext>
                </a:extLst>
              </p:cNvPr>
              <p:cNvSpPr txBox="1"/>
              <p:nvPr/>
            </p:nvSpPr>
            <p:spPr>
              <a:xfrm>
                <a:off x="10795478" y="4671566"/>
                <a:ext cx="844086" cy="455063"/>
              </a:xfrm>
              <a:prstGeom prst="rect">
                <a:avLst/>
              </a:prstGeom>
              <a:noFill/>
            </p:spPr>
            <p:txBody>
              <a:bodyPr wrap="square" lIns="0" tIns="0" rIns="0" bIns="0" rtlCol="0">
                <a:spAutoFit/>
              </a:bodyPr>
              <a:lstStyle/>
              <a:p>
                <a:pPr algn="ctr" defTabSz="932597">
                  <a:lnSpc>
                    <a:spcPct val="90000"/>
                  </a:lnSpc>
                  <a:spcAft>
                    <a:spcPts val="612"/>
                  </a:spcAft>
                  <a:defRPr/>
                </a:pPr>
                <a:r>
                  <a:rPr lang="en-US" sz="700" kern="0" dirty="0">
                    <a:solidFill>
                      <a:schemeClr val="bg1"/>
                    </a:solidFill>
                    <a:latin typeface="Segoe UI Semibold"/>
                  </a:rPr>
                  <a:t>Azure Firewall</a:t>
                </a:r>
              </a:p>
            </p:txBody>
          </p:sp>
          <p:cxnSp>
            <p:nvCxnSpPr>
              <p:cNvPr id="47" name="Connector: Elbow 46">
                <a:extLst>
                  <a:ext uri="{FF2B5EF4-FFF2-40B4-BE49-F238E27FC236}">
                    <a16:creationId xmlns:a16="http://schemas.microsoft.com/office/drawing/2014/main" id="{DB764B74-836D-4D93-AC7C-7C6DE12A8152}"/>
                  </a:ext>
                </a:extLst>
              </p:cNvPr>
              <p:cNvCxnSpPr/>
              <p:nvPr/>
            </p:nvCxnSpPr>
            <p:spPr>
              <a:xfrm rot="10800000" flipV="1">
                <a:off x="8240757" y="3388924"/>
                <a:ext cx="1142622" cy="824509"/>
              </a:xfrm>
              <a:prstGeom prst="bentConnector3">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48" name="Connector: Elbow 47">
                <a:extLst>
                  <a:ext uri="{FF2B5EF4-FFF2-40B4-BE49-F238E27FC236}">
                    <a16:creationId xmlns:a16="http://schemas.microsoft.com/office/drawing/2014/main" id="{F54D4D8F-8378-4420-ABE8-5DCE263A2510}"/>
                  </a:ext>
                </a:extLst>
              </p:cNvPr>
              <p:cNvCxnSpPr>
                <a:cxnSpLocks/>
                <a:stCxn id="36" idx="2"/>
                <a:endCxn id="41" idx="0"/>
              </p:cNvCxnSpPr>
              <p:nvPr/>
            </p:nvCxnSpPr>
            <p:spPr>
              <a:xfrm rot="5400000">
                <a:off x="9013697" y="3660237"/>
                <a:ext cx="719969" cy="386424"/>
              </a:xfrm>
              <a:prstGeom prst="bentConnector3">
                <a:avLst>
                  <a:gd name="adj1" fmla="val 50000"/>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49" name="Connector: Elbow 48">
                <a:extLst>
                  <a:ext uri="{FF2B5EF4-FFF2-40B4-BE49-F238E27FC236}">
                    <a16:creationId xmlns:a16="http://schemas.microsoft.com/office/drawing/2014/main" id="{35E08C7D-056D-4421-8ABB-4FD92BCEE7B8}"/>
                  </a:ext>
                </a:extLst>
              </p:cNvPr>
              <p:cNvCxnSpPr>
                <a:cxnSpLocks/>
                <a:endCxn id="43" idx="0"/>
              </p:cNvCxnSpPr>
              <p:nvPr/>
            </p:nvCxnSpPr>
            <p:spPr>
              <a:xfrm rot="16200000" flipH="1">
                <a:off x="9583221" y="3575925"/>
                <a:ext cx="746352" cy="510121"/>
              </a:xfrm>
              <a:prstGeom prst="bentConnector3">
                <a:avLst>
                  <a:gd name="adj1" fmla="val 50000"/>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50" name="Connector: Elbow 49">
                <a:extLst>
                  <a:ext uri="{FF2B5EF4-FFF2-40B4-BE49-F238E27FC236}">
                    <a16:creationId xmlns:a16="http://schemas.microsoft.com/office/drawing/2014/main" id="{B47FD53B-D3AB-4C1C-AA3E-DE5CCE9E30BB}"/>
                  </a:ext>
                </a:extLst>
              </p:cNvPr>
              <p:cNvCxnSpPr>
                <a:cxnSpLocks/>
              </p:cNvCxnSpPr>
              <p:nvPr/>
            </p:nvCxnSpPr>
            <p:spPr>
              <a:xfrm>
                <a:off x="9769805" y="3368029"/>
                <a:ext cx="1369696" cy="854205"/>
              </a:xfrm>
              <a:prstGeom prst="bentConnector3">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grpSp>
        <p:pic>
          <p:nvPicPr>
            <p:cNvPr id="31" name="Graphic 30">
              <a:extLst>
                <a:ext uri="{FF2B5EF4-FFF2-40B4-BE49-F238E27FC236}">
                  <a16:creationId xmlns:a16="http://schemas.microsoft.com/office/drawing/2014/main" id="{AD6206E9-B1B1-4E50-96A9-AAC4C212C53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32202" y="5097555"/>
              <a:ext cx="269427" cy="269427"/>
            </a:xfrm>
            <a:prstGeom prst="rect">
              <a:avLst/>
            </a:prstGeom>
          </p:spPr>
        </p:pic>
        <p:cxnSp>
          <p:nvCxnSpPr>
            <p:cNvPr id="32" name="Connector: Elbow 31">
              <a:extLst>
                <a:ext uri="{FF2B5EF4-FFF2-40B4-BE49-F238E27FC236}">
                  <a16:creationId xmlns:a16="http://schemas.microsoft.com/office/drawing/2014/main" id="{F6EEB499-13BA-4B7B-8000-1EED9D948002}"/>
                </a:ext>
              </a:extLst>
            </p:cNvPr>
            <p:cNvCxnSpPr>
              <a:cxnSpLocks/>
            </p:cNvCxnSpPr>
            <p:nvPr/>
          </p:nvCxnSpPr>
          <p:spPr>
            <a:xfrm rot="10800000" flipV="1">
              <a:off x="7708183" y="4967511"/>
              <a:ext cx="728730" cy="243334"/>
            </a:xfrm>
            <a:prstGeom prst="bentConnector3">
              <a:avLst/>
            </a:prstGeom>
            <a:ln>
              <a:solidFill>
                <a:schemeClr val="tx1">
                  <a:lumMod val="65000"/>
                </a:schemeClr>
              </a:solidFill>
              <a:prstDash val="dash"/>
              <a:headEnd type="triangle"/>
              <a:tailEnd type="triangle"/>
            </a:ln>
          </p:spPr>
          <p:style>
            <a:lnRef idx="1">
              <a:schemeClr val="dk1"/>
            </a:lnRef>
            <a:fillRef idx="0">
              <a:schemeClr val="dk1"/>
            </a:fillRef>
            <a:effectRef idx="0">
              <a:schemeClr val="dk1"/>
            </a:effectRef>
            <a:fontRef idx="minor">
              <a:schemeClr val="tx1"/>
            </a:fontRef>
          </p:style>
        </p:cxnSp>
        <p:sp>
          <p:nvSpPr>
            <p:cNvPr id="33" name="Oval 32">
              <a:extLst>
                <a:ext uri="{FF2B5EF4-FFF2-40B4-BE49-F238E27FC236}">
                  <a16:creationId xmlns:a16="http://schemas.microsoft.com/office/drawing/2014/main" id="{8DE299B8-F76C-4829-A3B2-1EF18CF71E8E}"/>
                </a:ext>
              </a:extLst>
            </p:cNvPr>
            <p:cNvSpPr/>
            <p:nvPr/>
          </p:nvSpPr>
          <p:spPr bwMode="auto">
            <a:xfrm>
              <a:off x="7337502" y="4967511"/>
              <a:ext cx="510444" cy="491123"/>
            </a:xfrm>
            <a:prstGeom prst="ellipse">
              <a:avLst/>
            </a:prstGeom>
            <a:noFill/>
            <a:ln>
              <a:solidFill>
                <a:schemeClr val="bg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
          <p:nvSpPr>
            <p:cNvPr id="34" name="TextBox 33">
              <a:extLst>
                <a:ext uri="{FF2B5EF4-FFF2-40B4-BE49-F238E27FC236}">
                  <a16:creationId xmlns:a16="http://schemas.microsoft.com/office/drawing/2014/main" id="{60AE8D43-A9DE-42EA-BD6C-24B28754E935}"/>
                </a:ext>
              </a:extLst>
            </p:cNvPr>
            <p:cNvSpPr txBox="1"/>
            <p:nvPr/>
          </p:nvSpPr>
          <p:spPr>
            <a:xfrm>
              <a:off x="7256343" y="4824656"/>
              <a:ext cx="610247" cy="96950"/>
            </a:xfrm>
            <a:prstGeom prst="rect">
              <a:avLst/>
            </a:prstGeom>
            <a:noFill/>
          </p:spPr>
          <p:txBody>
            <a:bodyPr wrap="square" lIns="0" tIns="0" rIns="0" bIns="0" rtlCol="0">
              <a:spAutoFit/>
            </a:bodyPr>
            <a:lstStyle/>
            <a:p>
              <a:pPr algn="ctr" defTabSz="932597">
                <a:lnSpc>
                  <a:spcPct val="90000"/>
                </a:lnSpc>
                <a:spcAft>
                  <a:spcPts val="612"/>
                </a:spcAft>
                <a:defRPr/>
              </a:pPr>
              <a:r>
                <a:rPr lang="en-US" sz="700" kern="0" dirty="0">
                  <a:solidFill>
                    <a:schemeClr val="bg1"/>
                  </a:solidFill>
                  <a:latin typeface="Segoe UI Semibold"/>
                </a:rPr>
                <a:t>NVA</a:t>
              </a:r>
            </a:p>
          </p:txBody>
        </p:sp>
      </p:grpSp>
      <p:sp>
        <p:nvSpPr>
          <p:cNvPr id="51" name="Rectangle: Rounded Corners 50">
            <a:extLst>
              <a:ext uri="{FF2B5EF4-FFF2-40B4-BE49-F238E27FC236}">
                <a16:creationId xmlns:a16="http://schemas.microsoft.com/office/drawing/2014/main" id="{6F72DD70-530F-46FE-80EA-AEB6CC2B952C}"/>
              </a:ext>
            </a:extLst>
          </p:cNvPr>
          <p:cNvSpPr/>
          <p:nvPr/>
        </p:nvSpPr>
        <p:spPr bwMode="auto">
          <a:xfrm>
            <a:off x="475519" y="5344400"/>
            <a:ext cx="4758702" cy="1085977"/>
          </a:xfrm>
          <a:prstGeom prst="roundRect">
            <a:avLst/>
          </a:prstGeom>
          <a:noFill/>
          <a:ln w="28575">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cxnSp>
        <p:nvCxnSpPr>
          <p:cNvPr id="52" name="Straight Arrow Connector 51">
            <a:extLst>
              <a:ext uri="{FF2B5EF4-FFF2-40B4-BE49-F238E27FC236}">
                <a16:creationId xmlns:a16="http://schemas.microsoft.com/office/drawing/2014/main" id="{788662F6-4B86-4FB1-B733-E9F30161098A}"/>
              </a:ext>
            </a:extLst>
          </p:cNvPr>
          <p:cNvCxnSpPr>
            <a:cxnSpLocks/>
          </p:cNvCxnSpPr>
          <p:nvPr/>
        </p:nvCxnSpPr>
        <p:spPr>
          <a:xfrm flipV="1">
            <a:off x="5339121" y="5811742"/>
            <a:ext cx="672417" cy="16700"/>
          </a:xfrm>
          <a:prstGeom prst="straightConnector1">
            <a:avLst/>
          </a:prstGeom>
          <a:ln>
            <a:solidFill>
              <a:schemeClr val="tx1"/>
            </a:solidFill>
            <a:prstDash val="dash"/>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656069"/>
      </p:ext>
    </p:extLst>
  </p:cSld>
  <p:clrMapOvr>
    <a:masterClrMapping/>
  </p:clrMapOvr>
  <p:transition>
    <p:fade/>
  </p:transition>
</p:sld>
</file>

<file path=ppt/theme/theme1.xml><?xml version="1.0" encoding="utf-8"?>
<a:theme xmlns:a="http://schemas.openxmlformats.org/drawingml/2006/main" name="Azure 1">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65B3B778-14F5-8246-A9D9-04A8D8071A60}" vid="{C9E98E11-734C-F14F-ADE3-6075149E549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zure 2">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65B3B778-14F5-8246-A9D9-04A8D8071A60}" vid="{C9E98E11-734C-F14F-ADE3-6075149E5497}"/>
    </a:ext>
  </a:extLst>
</a:theme>
</file>

<file path=ppt/theme/theme3.xml><?xml version="1.0" encoding="utf-8"?>
<a:theme xmlns:a="http://schemas.openxmlformats.org/drawingml/2006/main" name="6-51096_Microsoft_Inspire_Black_Template">
  <a:themeElements>
    <a:clrScheme name="MBAS_Dark">
      <a:dk1>
        <a:srgbClr val="000000"/>
      </a:dk1>
      <a:lt1>
        <a:srgbClr val="FFFFFF"/>
      </a:lt1>
      <a:dk2>
        <a:srgbClr val="243A5E"/>
      </a:dk2>
      <a:lt2>
        <a:srgbClr val="E6E6E6"/>
      </a:lt2>
      <a:accent1>
        <a:srgbClr val="50E6FF"/>
      </a:accent1>
      <a:accent2>
        <a:srgbClr val="0078D4"/>
      </a:accent2>
      <a:accent3>
        <a:srgbClr val="D83B01"/>
      </a:accent3>
      <a:accent4>
        <a:srgbClr val="FF9349"/>
      </a:accent4>
      <a:accent5>
        <a:srgbClr val="8661C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_Inspire_Digital_Event_Template_v031  -  Read-Only" id="{DF3E2321-CA72-4F74-B283-9A7D77BC8A22}" vid="{9C882195-FF10-49E2-955B-9F17C12D9661}"/>
    </a:ext>
  </a:extLst>
</a:theme>
</file>

<file path=ppt/theme/theme4.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_v03" id="{F4E7AC97-C3BC-4DAC-B23A-C0D4DABB7CB5}" vid="{F1FB81AB-2433-4475-9273-C3E09225E34D}"/>
    </a:ext>
  </a:extLst>
</a:theme>
</file>

<file path=ppt/theme/theme5.xml><?xml version="1.0" encoding="utf-8"?>
<a:theme xmlns:a="http://schemas.openxmlformats.org/drawingml/2006/main" name="1_6-51096_Microsoft_Inspire_Black_Template">
  <a:themeElements>
    <a:clrScheme name="MBAS_Dark">
      <a:dk1>
        <a:srgbClr val="000000"/>
      </a:dk1>
      <a:lt1>
        <a:srgbClr val="FFFFFF"/>
      </a:lt1>
      <a:dk2>
        <a:srgbClr val="243A5E"/>
      </a:dk2>
      <a:lt2>
        <a:srgbClr val="E6E6E6"/>
      </a:lt2>
      <a:accent1>
        <a:srgbClr val="50E6FF"/>
      </a:accent1>
      <a:accent2>
        <a:srgbClr val="0078D4"/>
      </a:accent2>
      <a:accent3>
        <a:srgbClr val="D83B01"/>
      </a:accent3>
      <a:accent4>
        <a:srgbClr val="FF9349"/>
      </a:accent4>
      <a:accent5>
        <a:srgbClr val="8661C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_Inspire_Digital_Event_Template_v031  -  Read-Only" id="{DF3E2321-CA72-4F74-B283-9A7D77BC8A22}" vid="{9C882195-FF10-49E2-955B-9F17C12D9661}"/>
    </a:ext>
  </a:extLst>
</a:theme>
</file>

<file path=ppt/theme/theme6.xml><?xml version="1.0" encoding="utf-8"?>
<a:theme xmlns:a="http://schemas.openxmlformats.org/drawingml/2006/main" name="2_6-51096_Microsoft_Inspire_Black_Template">
  <a:themeElements>
    <a:clrScheme name="MBAS_Dark">
      <a:dk1>
        <a:srgbClr val="000000"/>
      </a:dk1>
      <a:lt1>
        <a:srgbClr val="FFFFFF"/>
      </a:lt1>
      <a:dk2>
        <a:srgbClr val="243A5E"/>
      </a:dk2>
      <a:lt2>
        <a:srgbClr val="E6E6E6"/>
      </a:lt2>
      <a:accent1>
        <a:srgbClr val="50E6FF"/>
      </a:accent1>
      <a:accent2>
        <a:srgbClr val="0078D4"/>
      </a:accent2>
      <a:accent3>
        <a:srgbClr val="D83B01"/>
      </a:accent3>
      <a:accent4>
        <a:srgbClr val="FF9349"/>
      </a:accent4>
      <a:accent5>
        <a:srgbClr val="8661C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_Inspire_Digital_Event_Template_v03.potx" id="{A8C9C9A9-11B1-4C73-BA79-69A0546BBCA9}" vid="{06F86665-2B33-4F57-ADC6-2B737BC67347}"/>
    </a:ext>
  </a:extLst>
</a:theme>
</file>

<file path=ppt/theme/theme7.xml><?xml version="1.0" encoding="utf-8"?>
<a:theme xmlns:a="http://schemas.openxmlformats.org/drawingml/2006/main" name="9-51052_Microsoft_Inspire_Template_Dark">
  <a:themeElements>
    <a:clrScheme name="Inspire + Ready Dark">
      <a:dk1>
        <a:srgbClr val="000000"/>
      </a:dk1>
      <a:lt1>
        <a:srgbClr val="FFFFFF"/>
      </a:lt1>
      <a:dk2>
        <a:srgbClr val="243A5E"/>
      </a:dk2>
      <a:lt2>
        <a:srgbClr val="E6E6E6"/>
      </a:lt2>
      <a:accent1>
        <a:srgbClr val="0078D4"/>
      </a:accent1>
      <a:accent2>
        <a:srgbClr val="50E6FF"/>
      </a:accent2>
      <a:accent3>
        <a:srgbClr val="9BF00B"/>
      </a:accent3>
      <a:accent4>
        <a:srgbClr val="FFB900"/>
      </a:accent4>
      <a:accent5>
        <a:srgbClr val="D2D2D2"/>
      </a:accent5>
      <a:accent6>
        <a:srgbClr val="505050"/>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16x9_Template.potx" id="{94A5D6B2-7240-4A5C-AB37-83928CABDB39}" vid="{67D0148C-3AD0-4F42-9954-CB1B5AC05762}"/>
    </a:ext>
  </a:extLst>
</a:theme>
</file>

<file path=ppt/theme/theme8.xml><?xml version="1.0" encoding="utf-8"?>
<a:theme xmlns:a="http://schemas.openxmlformats.org/drawingml/2006/main" name="1_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_v03" id="{F4E7AC97-C3BC-4DAC-B23A-C0D4DABB7CB5}" vid="{F1FB81AB-2433-4475-9273-C3E09225E34D}"/>
    </a:ext>
  </a:extLst>
</a:theme>
</file>

<file path=ppt/theme/theme9.xml><?xml version="1.0" encoding="utf-8"?>
<a:theme xmlns:a="http://schemas.openxmlformats.org/drawingml/2006/main" name="1_Azure 1">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65B3B778-14F5-8246-A9D9-04A8D8071A60}" vid="{C9E98E11-734C-F14F-ADE3-6075149E549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0024B5E8A78C4BA4C23A5AE8EFE564" ma:contentTypeVersion="11" ma:contentTypeDescription="Create a new document." ma:contentTypeScope="" ma:versionID="eb6446603dd2d18810a5b2af06079e9b">
  <xsd:schema xmlns:xsd="http://www.w3.org/2001/XMLSchema" xmlns:xs="http://www.w3.org/2001/XMLSchema" xmlns:p="http://schemas.microsoft.com/office/2006/metadata/properties" xmlns:ns2="2d7eaa5d-f0e7-40e8-9359-6ec3e8eea716" xmlns:ns3="79344fa0-aeb0-4efb-868f-6a4b70e92797" targetNamespace="http://schemas.microsoft.com/office/2006/metadata/properties" ma:root="true" ma:fieldsID="967a68f6fc6c3c3f8669e93728f7b1d8" ns2:_="" ns3:_="">
    <xsd:import namespace="2d7eaa5d-f0e7-40e8-9359-6ec3e8eea716"/>
    <xsd:import namespace="79344fa0-aeb0-4efb-868f-6a4b70e9279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eaa5d-f0e7-40e8-9359-6ec3e8eea7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344fa0-aeb0-4efb-868f-6a4b70e9279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www.w3.org/XML/1998/namespace"/>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purl.org/dc/dcmitype/"/>
    <ds:schemaRef ds:uri="26e12629-9d7e-4985-95a1-17b31b32fc12"/>
    <ds:schemaRef ds:uri="104dd91a-b3d7-4c07-af67-c9cc292f4bc5"/>
    <ds:schemaRef ds:uri="http://purl.org/dc/elements/1.1/"/>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D83CAF0F-5698-4120-861F-0529BBB9755A}"/>
</file>

<file path=docProps/app.xml><?xml version="1.0" encoding="utf-8"?>
<Properties xmlns="http://schemas.openxmlformats.org/officeDocument/2006/extended-properties" xmlns:vt="http://schemas.openxmlformats.org/officeDocument/2006/docPropsVTypes">
  <Template/>
  <TotalTime>5633</TotalTime>
  <Words>2304</Words>
  <Application>Microsoft Office PowerPoint</Application>
  <PresentationFormat>Custom</PresentationFormat>
  <Paragraphs>700</Paragraphs>
  <Slides>33</Slides>
  <Notes>4</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33</vt:i4>
      </vt:variant>
    </vt:vector>
  </HeadingPairs>
  <TitlesOfParts>
    <vt:vector size="49" baseType="lpstr">
      <vt:lpstr>Arial</vt:lpstr>
      <vt:lpstr>Consolas</vt:lpstr>
      <vt:lpstr>Segoe UI</vt:lpstr>
      <vt:lpstr>Segoe UI Light</vt:lpstr>
      <vt:lpstr>Segoe UI Semibold</vt:lpstr>
      <vt:lpstr>Segoe UI Semilight</vt:lpstr>
      <vt:lpstr>Wingdings</vt:lpstr>
      <vt:lpstr>Azure 1</vt:lpstr>
      <vt:lpstr>Azure 2</vt:lpstr>
      <vt:lpstr>6-51096_Microsoft_Inspire_Black_Template</vt:lpstr>
      <vt:lpstr>5-50203_Microsoft_Ignite_Template</vt:lpstr>
      <vt:lpstr>1_6-51096_Microsoft_Inspire_Black_Template</vt:lpstr>
      <vt:lpstr>2_6-51096_Microsoft_Inspire_Black_Template</vt:lpstr>
      <vt:lpstr>9-51052_Microsoft_Inspire_Template_Dark</vt:lpstr>
      <vt:lpstr>1_5-50203_Microsoft_Ignite_Template</vt:lpstr>
      <vt:lpstr>1_Azure 1</vt:lpstr>
      <vt:lpstr>Architect and simplify hybrid networking with Azure Virtual WAN and SD-WAN</vt:lpstr>
      <vt:lpstr>Agenda</vt:lpstr>
      <vt:lpstr>Azure Virtual WAN overview</vt:lpstr>
      <vt:lpstr>Azure Virtual WAN Overview</vt:lpstr>
      <vt:lpstr>Virtual WAN Partners</vt:lpstr>
      <vt:lpstr>Azure Virtual WAN Overview</vt:lpstr>
      <vt:lpstr>Azure Virtual WAN Overview</vt:lpstr>
      <vt:lpstr>Azure Virtual WAN Overview</vt:lpstr>
      <vt:lpstr>Azure Virtual WAN Overview</vt:lpstr>
      <vt:lpstr>Putting it together</vt:lpstr>
      <vt:lpstr>PowerPoint Presentation</vt:lpstr>
      <vt:lpstr>Transit Routing Use Cases</vt:lpstr>
      <vt:lpstr>Connection, association &amp; propagation</vt:lpstr>
      <vt:lpstr>Custom routes, static routes, next hop</vt:lpstr>
      <vt:lpstr>Custom use case – Isolating VNets</vt:lpstr>
      <vt:lpstr>Custom use case – Isolating VNets</vt:lpstr>
      <vt:lpstr>Custom use case – Route to shared services VNets</vt:lpstr>
      <vt:lpstr>Custom use case – Custom isolation VNets</vt:lpstr>
      <vt:lpstr>Custom Use Case – Multi-hub and any-to-any</vt:lpstr>
      <vt:lpstr>Custom use case – Azure internet edge with Azure Firewall</vt:lpstr>
      <vt:lpstr>Custom use case – Route through NVA</vt:lpstr>
      <vt:lpstr>Virtual WAN Portal</vt:lpstr>
      <vt:lpstr>Virtual WAN Portal</vt:lpstr>
      <vt:lpstr>Virtual WAN Portal</vt:lpstr>
      <vt:lpstr>Virtual WAN Portal</vt:lpstr>
      <vt:lpstr>Virtual WAN Portal</vt:lpstr>
      <vt:lpstr>Virtual WAN Portal</vt:lpstr>
      <vt:lpstr>Let’s summarize – Routing</vt:lpstr>
      <vt:lpstr>Integrated Virtual Appliance – Cisco Viptela demo</vt:lpstr>
      <vt:lpstr>Cisco Viptela demo video placeholder</vt:lpstr>
      <vt:lpstr>To summarize</vt:lpstr>
      <vt:lpstr>Resources</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Reshmi Yandapalli</dc:creator>
  <cp:keywords/>
  <dc:description/>
  <cp:lastModifiedBy>Reshmi Yandapalli</cp:lastModifiedBy>
  <cp:revision>8</cp:revision>
  <dcterms:created xsi:type="dcterms:W3CDTF">2020-07-08T06:05:45Z</dcterms:created>
  <dcterms:modified xsi:type="dcterms:W3CDTF">2020-08-31T21:37:18Z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2020-08-06T22:45:46Z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c44177f6-9694-43d8-bac5-072209fde3c4</vt:lpwstr>
  </property>
  <property fmtid="{D5CDD505-2E9C-101B-9397-08002B2CF9AE}" pid="8" name="MSIP_Label_f42aa342-8706-4288-bd11-ebb85995028c_ContentBits">
    <vt:lpwstr>0</vt:lpwstr>
  </property>
  <property fmtid="{D5CDD505-2E9C-101B-9397-08002B2CF9AE}" pid="9" name="ContentTypeId">
    <vt:lpwstr>0x010100970024B5E8A78C4BA4C23A5AE8EFE564</vt:lpwstr>
  </property>
</Properties>
</file>