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4551" r:id="rId4"/>
    <p:sldMasterId id="2147484608" r:id="rId5"/>
  </p:sldMasterIdLst>
  <p:notesMasterIdLst>
    <p:notesMasterId r:id="rId12"/>
  </p:notesMasterIdLst>
  <p:handoutMasterIdLst>
    <p:handoutMasterId r:id="rId13"/>
  </p:handoutMasterIdLst>
  <p:sldIdLst>
    <p:sldId id="1627" r:id="rId6"/>
    <p:sldId id="1683" r:id="rId7"/>
    <p:sldId id="1686" r:id="rId8"/>
    <p:sldId id="1685" r:id="rId9"/>
    <p:sldId id="1684" r:id="rId10"/>
    <p:sldId id="1688" r:id="rId1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62A55AF-265B-42B3-9CB6-40C6288A9B30}">
          <p14:sldIdLst/>
        </p14:section>
        <p14:section name="Title slides" id="{6290A1E8-AFB8-3548-8B68-764E854A696A}">
          <p14:sldIdLst>
            <p14:sldId id="1627"/>
          </p14:sldIdLst>
        </p14:section>
        <p14:section name="Text layouts" id="{40B2B39E-9CDC-46B4-8BD3-EC8784DB9ACA}">
          <p14:sldIdLst>
            <p14:sldId id="1683"/>
            <p14:sldId id="1686"/>
            <p14:sldId id="1685"/>
            <p14:sldId id="1684"/>
            <p14:sldId id="16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/>
  <p:cmAuthor id="3" name="Mary Feil-Jacobs" initials="MF" lastIdx="22" clrIdx="3"/>
  <p:cmAuthor id="4" name="Angela Powell" initials="AP" lastIdx="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4"/>
    <a:srgbClr val="000000"/>
    <a:srgbClr val="FFFFFF"/>
    <a:srgbClr val="EBEBEB"/>
    <a:srgbClr val="3C3C41"/>
    <a:srgbClr val="1A1A1A"/>
    <a:srgbClr val="008272"/>
    <a:srgbClr val="008C72"/>
    <a:srgbClr val="353535"/>
    <a:srgbClr val="30E5D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7" autoAdjust="0"/>
    <p:restoredTop sz="88014" autoAdjust="0"/>
  </p:normalViewPr>
  <p:slideViewPr>
    <p:cSldViewPr snapToGrid="0">
      <p:cViewPr varScale="1">
        <p:scale>
          <a:sx n="74" d="100"/>
          <a:sy n="74" d="100"/>
        </p:scale>
        <p:origin x="96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137" d="100"/>
          <a:sy n="137" d="100"/>
        </p:scale>
        <p:origin x="360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FDB7B-8DB8-4A3A-95C8-7102BBC9A9E1}" type="datetime8">
              <a:rPr lang="en-US" smtClean="0">
                <a:latin typeface="Segoe UI" pitchFamily="34" charset="0"/>
              </a:rPr>
              <a:t>9/9/2020 10:13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CE60099-03E7-4FA1-8A7F-E6E6CFB0F855}" type="datetime8">
              <a:rPr lang="en-US" smtClean="0"/>
              <a:t>9/9/2020 10:13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3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3C565-F0A3-4D69-80B4-5AD40B8AC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53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3C565-F0A3-4D69-80B4-5AD40B8AC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07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0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2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7B7F7-3EAA-3540-BC65-00BDB110E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481923"/>
            <a:ext cx="1362456" cy="19406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A36DC34-EED6-8F49-8473-3802F6C2A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9823498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Azure presentation title </a:t>
            </a:r>
            <a:br>
              <a:rPr lang="en-US" dirty="0"/>
            </a:br>
            <a:r>
              <a:rPr lang="en-US" dirty="0"/>
              <a:t>or event 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E500E80-DD0C-EF4F-BB7D-03960A098E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9795376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03760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481923"/>
            <a:ext cx="1362456" cy="1940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presentation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5521944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2926B-CE4C-8042-8EAB-E69CCC77C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98" y="0"/>
            <a:ext cx="609357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6002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481923"/>
            <a:ext cx="1362456" cy="1940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presentation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5521944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5B5AE-3FA2-9E4F-A2B8-042B9D355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898" y="0"/>
            <a:ext cx="609357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58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481923"/>
            <a:ext cx="1362456" cy="1940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presentation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5521944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D3BFF-96E5-A945-99DA-8C69FBFC8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98" y="0"/>
            <a:ext cx="609357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716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1192213"/>
            <a:ext cx="3690937" cy="91757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spc="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54764" y="1192213"/>
            <a:ext cx="558414" cy="38623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defTabSz="517525">
              <a:spcAft>
                <a:spcPts val="500"/>
              </a:spcAft>
              <a:buNone/>
              <a:defRPr sz="1800" spc="0" baseline="0">
                <a:solidFill>
                  <a:schemeClr val="tx2"/>
                </a:solidFill>
              </a:defRPr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</a:lstStyle>
          <a:p>
            <a:pPr lvl="0"/>
            <a:r>
              <a:rPr lang="en-US" dirty="0"/>
              <a:t>##</a:t>
            </a:r>
            <a:br>
              <a:rPr lang="en-US" dirty="0"/>
            </a:br>
            <a:r>
              <a:rPr lang="en-US" dirty="0"/>
              <a:t>##</a:t>
            </a:r>
            <a:br>
              <a:rPr lang="en-US" dirty="0"/>
            </a:br>
            <a:r>
              <a:rPr lang="en-US" dirty="0"/>
              <a:t>##</a:t>
            </a:r>
            <a:br>
              <a:rPr lang="en-US" dirty="0"/>
            </a:br>
            <a:r>
              <a:rPr lang="en-US" dirty="0"/>
              <a:t>##</a:t>
            </a:r>
            <a:br>
              <a:rPr lang="en-US" dirty="0"/>
            </a:br>
            <a:r>
              <a:rPr lang="en-US" dirty="0"/>
              <a:t>##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941B29-79EC-DD49-A767-757BAE16FC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3178" y="1192212"/>
            <a:ext cx="3356359" cy="38623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defTabSz="517525">
              <a:spcAft>
                <a:spcPts val="500"/>
              </a:spcAft>
              <a:buNone/>
              <a:defRPr sz="1800" spc="0" baseline="0">
                <a:solidFill>
                  <a:srgbClr val="000000"/>
                </a:solidFill>
              </a:defRPr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Section Title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A2F7DAD6-99FA-B74A-87E5-BFA3CB237070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316723881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Heading Segoe UI </a:t>
            </a:r>
            <a:r>
              <a:rPr lang="en-US" dirty="0" err="1"/>
              <a:t>Semibold</a:t>
            </a:r>
            <a:r>
              <a:rPr lang="en-US" dirty="0"/>
              <a:t> 28/32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961079"/>
            <a:ext cx="1153318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2000" b="0" i="0" spc="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ts val="2400"/>
              </a:lnSpc>
              <a:buNone/>
              <a:defRPr spc="0">
                <a:solidFill>
                  <a:srgbClr val="000000"/>
                </a:solidFill>
                <a:latin typeface="+mn-lt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1"/>
            <a:r>
              <a:rPr lang="en-US" dirty="0"/>
              <a:t>Large: subhead Segoe UI Regular 20/24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3075739"/>
            <a:ext cx="11533187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 b="0" spc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 spc="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Medium: paragraph heading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6E35749-090F-0542-9B4B-BF37EFC334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4593491"/>
            <a:ext cx="11533187" cy="153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spc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spc="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0" indent="0">
              <a:lnSpc>
                <a:spcPct val="100000"/>
              </a:lnSpc>
              <a:buNone/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Small: caption body copy Segoe Regular 10/12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9F02595-114B-2D46-ABDC-5E65D166807C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8F32AD9-0E33-284C-8468-E63BF69AF2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3276" y="4385524"/>
            <a:ext cx="11533187" cy="207967"/>
          </a:xfrm>
          <a:prstGeom prst="rect">
            <a:avLst/>
          </a:prstGeom>
        </p:spPr>
        <p:txBody>
          <a:bodyPr tIns="0"/>
          <a:lstStyle>
            <a:lvl1pPr>
              <a:defRPr lang="en-US" sz="100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Small: caption title Segoe UI Bold 10/12.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A46FDB1-D336-7C45-BF92-D58B6C550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276" y="3323870"/>
            <a:ext cx="11533187" cy="2204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Medium: body copy Segoe UI Regular 14/18</a:t>
            </a:r>
          </a:p>
        </p:txBody>
      </p:sp>
    </p:spTree>
    <p:extLst>
      <p:ext uri="{BB962C8B-B14F-4D97-AF65-F5344CB8AC3E}">
        <p14:creationId xmlns:p14="http://schemas.microsoft.com/office/powerpoint/2010/main" val="8220884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Heading Segoe UI </a:t>
            </a:r>
            <a:r>
              <a:rPr lang="en-US" dirty="0" err="1"/>
              <a:t>Semibold</a:t>
            </a:r>
            <a:r>
              <a:rPr lang="en-US" dirty="0"/>
              <a:t> 28/32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19F02595-114B-2D46-ABDC-5E65D166807C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EE1E43F-C091-614B-AA20-F39D0AACAA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960860"/>
            <a:ext cx="9572625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20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Bulleted list Segoe UI Regular 20/24. Dis </a:t>
            </a:r>
            <a:r>
              <a:rPr lang="en-US" dirty="0" err="1"/>
              <a:t>apid</a:t>
            </a:r>
            <a:r>
              <a:rPr lang="en-US" dirty="0"/>
              <a:t> es </a:t>
            </a:r>
            <a:r>
              <a:rPr lang="en-US" dirty="0" err="1"/>
              <a:t>simusanditis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ex et </a:t>
            </a:r>
            <a:r>
              <a:rPr lang="en-US" dirty="0" err="1"/>
              <a:t>illore</a:t>
            </a:r>
            <a:r>
              <a:rPr lang="en-US" dirty="0"/>
              <a:t>, </a:t>
            </a:r>
            <a:r>
              <a:rPr lang="en-US" dirty="0" err="1"/>
              <a:t>nectationet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dic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vit </a:t>
            </a:r>
            <a:r>
              <a:rPr lang="en-US" dirty="0" err="1"/>
              <a:t>velestium</a:t>
            </a:r>
            <a:r>
              <a:rPr lang="en-US" dirty="0"/>
              <a:t> </a:t>
            </a:r>
            <a:r>
              <a:rPr lang="en-US" dirty="0" err="1"/>
              <a:t>reperro</a:t>
            </a:r>
            <a:r>
              <a:rPr lang="en-US" dirty="0"/>
              <a:t> </a:t>
            </a:r>
            <a:r>
              <a:rPr lang="en-US" dirty="0" err="1"/>
              <a:t>rroviduntion</a:t>
            </a:r>
            <a:r>
              <a:rPr lang="en-US" dirty="0"/>
              <a:t> </a:t>
            </a:r>
            <a:r>
              <a:rPr lang="en-US" dirty="0" err="1"/>
              <a:t>conem</a:t>
            </a:r>
            <a:r>
              <a:rPr lang="en-US" dirty="0"/>
              <a:t> </a:t>
            </a:r>
            <a:r>
              <a:rPr lang="en-US" dirty="0" err="1"/>
              <a:t>rehend</a:t>
            </a:r>
            <a:br>
              <a:rPr lang="en-US" dirty="0"/>
            </a:br>
            <a:endParaRPr lang="en-US" dirty="0"/>
          </a:p>
          <a:p>
            <a:pPr marL="342900" marR="0" lvl="0" indent="-342900" algn="l" defTabSz="932742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Bulleted list Segoe UI Regular 20/24. Dis </a:t>
            </a:r>
            <a:r>
              <a:rPr lang="en-US" dirty="0" err="1"/>
              <a:t>apid</a:t>
            </a:r>
            <a:r>
              <a:rPr lang="en-US" dirty="0"/>
              <a:t> es </a:t>
            </a:r>
            <a:r>
              <a:rPr lang="en-US" dirty="0" err="1"/>
              <a:t>simusanditis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ex et </a:t>
            </a:r>
            <a:r>
              <a:rPr lang="en-US" dirty="0" err="1"/>
              <a:t>illore</a:t>
            </a:r>
            <a:r>
              <a:rPr lang="en-US" dirty="0"/>
              <a:t>, </a:t>
            </a:r>
            <a:r>
              <a:rPr lang="en-US" dirty="0" err="1"/>
              <a:t>nectationet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dic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vit </a:t>
            </a:r>
            <a:r>
              <a:rPr lang="en-US" dirty="0" err="1"/>
              <a:t>velestium</a:t>
            </a:r>
            <a:r>
              <a:rPr lang="en-US" dirty="0"/>
              <a:t> </a:t>
            </a:r>
            <a:r>
              <a:rPr lang="en-US" dirty="0" err="1"/>
              <a:t>reperro</a:t>
            </a:r>
            <a:r>
              <a:rPr lang="en-US" dirty="0"/>
              <a:t> </a:t>
            </a:r>
            <a:r>
              <a:rPr lang="en-US" dirty="0" err="1"/>
              <a:t>rroviduntion</a:t>
            </a:r>
            <a:r>
              <a:rPr lang="en-US" dirty="0"/>
              <a:t> </a:t>
            </a:r>
            <a:r>
              <a:rPr lang="en-US" dirty="0" err="1"/>
              <a:t>conem</a:t>
            </a:r>
            <a:r>
              <a:rPr lang="en-US" dirty="0"/>
              <a:t> </a:t>
            </a:r>
            <a:r>
              <a:rPr lang="en-US" dirty="0" err="1"/>
              <a:t>rehend</a:t>
            </a:r>
            <a:br>
              <a:rPr lang="en-US" dirty="0"/>
            </a:br>
            <a:endParaRPr lang="en-US" dirty="0"/>
          </a:p>
          <a:p>
            <a:pPr marL="342900" marR="0" lvl="0" indent="-342900" algn="l" defTabSz="932742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Bulleted list Segoe UI Regular 20/24. Dis </a:t>
            </a:r>
            <a:r>
              <a:rPr lang="en-US" dirty="0" err="1"/>
              <a:t>apid</a:t>
            </a:r>
            <a:r>
              <a:rPr lang="en-US" dirty="0"/>
              <a:t> es </a:t>
            </a:r>
            <a:r>
              <a:rPr lang="en-US" dirty="0" err="1"/>
              <a:t>simusanditis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ex et </a:t>
            </a:r>
            <a:r>
              <a:rPr lang="en-US" dirty="0" err="1"/>
              <a:t>illore</a:t>
            </a:r>
            <a:r>
              <a:rPr lang="en-US" dirty="0"/>
              <a:t>, </a:t>
            </a:r>
            <a:r>
              <a:rPr lang="en-US" dirty="0" err="1"/>
              <a:t>nectationet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dic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vit </a:t>
            </a:r>
            <a:r>
              <a:rPr lang="en-US" dirty="0" err="1"/>
              <a:t>velestium</a:t>
            </a:r>
            <a:r>
              <a:rPr lang="en-US" dirty="0"/>
              <a:t> </a:t>
            </a:r>
            <a:r>
              <a:rPr lang="en-US" dirty="0" err="1"/>
              <a:t>reperro</a:t>
            </a:r>
            <a:r>
              <a:rPr lang="en-US" dirty="0"/>
              <a:t> </a:t>
            </a:r>
            <a:r>
              <a:rPr lang="en-US" dirty="0" err="1"/>
              <a:t>rroviduntion</a:t>
            </a:r>
            <a:r>
              <a:rPr lang="en-US" dirty="0"/>
              <a:t> </a:t>
            </a:r>
            <a:r>
              <a:rPr lang="en-US" dirty="0" err="1"/>
              <a:t>conem</a:t>
            </a:r>
            <a:r>
              <a:rPr lang="en-US" dirty="0"/>
              <a:t> </a:t>
            </a:r>
            <a:r>
              <a:rPr lang="en-US" dirty="0" err="1"/>
              <a:t>rehend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5344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Text option 1: three column bulleted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960860"/>
            <a:ext cx="95726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lang="en-US" sz="20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Subhead Segoe UI Regular 20/24. Dis </a:t>
            </a:r>
            <a:r>
              <a:rPr lang="en-US" dirty="0" err="1"/>
              <a:t>apid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simusanditis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ex et </a:t>
            </a:r>
            <a:r>
              <a:rPr lang="en-US" dirty="0" err="1"/>
              <a:t>illore</a:t>
            </a:r>
            <a:r>
              <a:rPr lang="en-US" dirty="0"/>
              <a:t>, </a:t>
            </a:r>
            <a:r>
              <a:rPr lang="en-US" dirty="0" err="1"/>
              <a:t>nectationet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dic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vit</a:t>
            </a:r>
            <a:r>
              <a:rPr lang="en-US" dirty="0"/>
              <a:t> </a:t>
            </a:r>
            <a:r>
              <a:rPr lang="en-US" dirty="0" err="1"/>
              <a:t>velestium</a:t>
            </a:r>
            <a:r>
              <a:rPr lang="en-US" dirty="0"/>
              <a:t> </a:t>
            </a:r>
            <a:r>
              <a:rPr lang="en-US" dirty="0" err="1"/>
              <a:t>reperro</a:t>
            </a:r>
            <a:r>
              <a:rPr lang="en-US" dirty="0"/>
              <a:t> </a:t>
            </a:r>
            <a:r>
              <a:rPr lang="en-US" dirty="0" err="1"/>
              <a:t>rroviduntion</a:t>
            </a:r>
            <a:r>
              <a:rPr lang="en-US" dirty="0"/>
              <a:t> </a:t>
            </a:r>
            <a:r>
              <a:rPr lang="en-US" dirty="0" err="1"/>
              <a:t>conem</a:t>
            </a:r>
            <a:r>
              <a:rPr lang="en-US" dirty="0"/>
              <a:t> </a:t>
            </a:r>
            <a:r>
              <a:rPr lang="en-US" dirty="0" err="1"/>
              <a:t>rehend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3214124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tx2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3383CEA-4FEB-4C9E-B7D6-3B36BC8EB7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5042" y="3214124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tx2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5007055-7118-477F-B301-DB401591F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3383" y="3214124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solidFill>
                  <a:schemeClr val="tx2"/>
                </a:solidFill>
                <a:latin typeface="+mj-lt"/>
              </a:defRPr>
            </a:lvl1pPr>
            <a:lvl2pPr marL="285750" marR="0" indent="-285750" algn="l" defTabSz="932742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US" sz="14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DD31BD93-DFDF-4C46-8FDE-B1B55850B6B2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951A14E-1D63-9E44-9361-FD57A8BD81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276" y="3445695"/>
            <a:ext cx="3690937" cy="206710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C3BF983-4009-1049-9AD7-C94BE3AA19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5042" y="3445695"/>
            <a:ext cx="3690937" cy="206710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361C016-E331-F44F-ACAE-52E4AE7346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0326" y="3445695"/>
            <a:ext cx="3690937" cy="206710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3854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Text option 2: two columns copy heavy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9E39B6D-21AF-485C-B606-D6EA24898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2410676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900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0D85DDD-B7EA-4D73-BA98-A5ACF1DB2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9438" y="2410676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900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  <a:endParaRPr lang="en-US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CDF1654-4D2D-794C-BBB7-E1447C036FDB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2A6E05B-C65A-8C44-AC8B-AA08746E66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2645384"/>
            <a:ext cx="3690937" cy="2067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52482AC-A354-B546-9AAD-B3E0285120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2768" y="2645384"/>
            <a:ext cx="3690937" cy="2067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83962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07388" y="1631566"/>
            <a:ext cx="3681793" cy="3165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395406" y="1631567"/>
            <a:ext cx="3684970" cy="3161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80" y="1631568"/>
            <a:ext cx="3681793" cy="3169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Text option 3: three columns images and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5026024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900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307388" y="5026024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900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97742EC-5845-4BB1-84A3-00C1CF8901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9438" y="5026024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900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01F238-570E-E648-9E57-DAA86A7A8E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4663" y="2939529"/>
            <a:ext cx="3681412" cy="5539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77AA6F-F5D0-8349-8D7F-7A036C53AFE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89438" y="2932948"/>
            <a:ext cx="3690937" cy="5539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83A4321-3796-F044-9126-51A6AA308B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07388" y="2946446"/>
            <a:ext cx="3681412" cy="5539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06DC0489-95B2-B74C-8FE4-80E75D67DE41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22038DD-9076-B34B-B54A-107DF3F02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280" y="5260328"/>
            <a:ext cx="3690937" cy="912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0C89B53-FA50-F248-AD0B-933DE098D7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2422" y="5260328"/>
            <a:ext cx="3690937" cy="912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11EA858-BBCA-2149-9368-C1FDBC6C8D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7388" y="5260328"/>
            <a:ext cx="3690937" cy="912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995485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15"/>
          <p:cNvSpPr>
            <a:spLocks noGrp="1"/>
          </p:cNvSpPr>
          <p:nvPr>
            <p:ph sz="quarter" idx="25" hasCustomPrompt="1"/>
          </p:nvPr>
        </p:nvSpPr>
        <p:spPr>
          <a:xfrm>
            <a:off x="465139" y="2201863"/>
            <a:ext cx="1727200" cy="913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Text option 4: Six columns (numbered list)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9" y="3230880"/>
            <a:ext cx="1727200" cy="451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900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26019" y="3230880"/>
            <a:ext cx="1727200" cy="4513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86899" y="3230880"/>
            <a:ext cx="1727200" cy="4513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47779" y="3230880"/>
            <a:ext cx="1727200" cy="4513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308659" y="3230880"/>
            <a:ext cx="1727200" cy="4513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269538" y="3230880"/>
            <a:ext cx="1727200" cy="4513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2426019" y="2201863"/>
            <a:ext cx="1727200" cy="913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6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4386899" y="2201863"/>
            <a:ext cx="1727200" cy="913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28" hasCustomPrompt="1"/>
          </p:nvPr>
        </p:nvSpPr>
        <p:spPr>
          <a:xfrm>
            <a:off x="6347779" y="2201863"/>
            <a:ext cx="1727200" cy="913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9" hasCustomPrompt="1"/>
          </p:nvPr>
        </p:nvSpPr>
        <p:spPr>
          <a:xfrm>
            <a:off x="8308659" y="2201863"/>
            <a:ext cx="1727200" cy="913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9" name="Content Placeholder 15"/>
          <p:cNvSpPr>
            <a:spLocks noGrp="1"/>
          </p:cNvSpPr>
          <p:nvPr>
            <p:ph sz="quarter" idx="30" hasCustomPrompt="1"/>
          </p:nvPr>
        </p:nvSpPr>
        <p:spPr>
          <a:xfrm>
            <a:off x="10269538" y="2201863"/>
            <a:ext cx="1727200" cy="9136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F16C0-0541-41AD-98F7-A469609E8D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139" y="2065338"/>
            <a:ext cx="261936" cy="263525"/>
          </a:xfrm>
          <a:prstGeom prst="rect">
            <a:avLst/>
          </a:prstGeom>
        </p:spPr>
        <p:txBody>
          <a:bodyPr tIns="0" bIns="0"/>
          <a:lstStyle>
            <a:lvl1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5171A5B-905D-4832-B11A-13594619F3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27288" y="2065338"/>
            <a:ext cx="261936" cy="263525"/>
          </a:xfrm>
          <a:prstGeom prst="rect">
            <a:avLst/>
          </a:prstGeom>
        </p:spPr>
        <p:txBody>
          <a:bodyPr tIns="0" bIns="0"/>
          <a:lstStyle>
            <a:lvl1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DBE933A-166C-4934-8425-2A89AAA211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89438" y="2065338"/>
            <a:ext cx="261936" cy="263525"/>
          </a:xfrm>
          <a:prstGeom prst="rect">
            <a:avLst/>
          </a:prstGeom>
        </p:spPr>
        <p:txBody>
          <a:bodyPr tIns="0" bIns="0"/>
          <a:lstStyle>
            <a:lvl1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171069D2-CF68-4D89-9134-20A61AFA10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4763" y="2065338"/>
            <a:ext cx="261936" cy="263525"/>
          </a:xfrm>
          <a:prstGeom prst="rect">
            <a:avLst/>
          </a:prstGeom>
        </p:spPr>
        <p:txBody>
          <a:bodyPr tIns="0" bIns="0"/>
          <a:lstStyle>
            <a:lvl1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7858A5B-7408-41FF-9369-C0F9B773A3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02625" y="2065338"/>
            <a:ext cx="261936" cy="263525"/>
          </a:xfrm>
          <a:prstGeom prst="rect">
            <a:avLst/>
          </a:prstGeom>
        </p:spPr>
        <p:txBody>
          <a:bodyPr tIns="0" bIns="0"/>
          <a:lstStyle>
            <a:lvl1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AF637A76-D1E1-49A2-AF33-3521BBC721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269538" y="2065338"/>
            <a:ext cx="261936" cy="263525"/>
          </a:xfrm>
          <a:prstGeom prst="rect">
            <a:avLst/>
          </a:prstGeom>
        </p:spPr>
        <p:txBody>
          <a:bodyPr tIns="0" bIns="0"/>
          <a:lstStyle>
            <a:lvl1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rgbClr val="000000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  <a:lvl2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2pPr>
            <a:lvl3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3pPr>
            <a:lvl4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4pPr>
            <a:lvl5pPr marL="0" algn="l" defTabSz="932472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1000" kern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75395D73-9049-014E-BEF9-A35587DB4139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CC09D91-3BB7-5C4A-98CF-F87FD6AACD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3276" y="3694402"/>
            <a:ext cx="1727201" cy="18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0A489FF-470D-734F-9769-61F47A78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26019" y="3694402"/>
            <a:ext cx="1727201" cy="18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F43AC1C-4836-034C-B18E-A886EB0A09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86899" y="3694402"/>
            <a:ext cx="1727201" cy="18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221C77D-8F08-6C49-9011-B244AD138F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4763" y="3694402"/>
            <a:ext cx="1727201" cy="18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F3776908-857F-F24D-9AF6-14CF938B569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02625" y="3694402"/>
            <a:ext cx="1727201" cy="18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FB7F2E6-D12A-0A47-939B-737BAD8176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245998" y="3694402"/>
            <a:ext cx="1727201" cy="18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5EF402B-0A39-4444-AF7E-380A1C25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40" y="2347335"/>
            <a:ext cx="660400" cy="660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E2F996C-B451-5D43-A1A7-18659348D8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98" y="2347335"/>
            <a:ext cx="660400" cy="6604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164D954-D4BE-604E-A1FA-5D4A16CC7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01" y="2347335"/>
            <a:ext cx="660400" cy="660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FC96516-B0E2-964A-9976-F62D8A3CA0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3" y="2347335"/>
            <a:ext cx="660400" cy="660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42970E5-3D59-6D4C-802D-2A054118D5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98" y="2347335"/>
            <a:ext cx="660400" cy="660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F713FA-C34D-0546-BEC6-2429F7B462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15" y="2347335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697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9C5D-BBFD-AE42-A1D5-DA2C27C2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9" y="483228"/>
            <a:ext cx="1362456" cy="1940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DD3BB94-DC99-244C-91E3-A9764AF26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9823498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Azure presentation title </a:t>
            </a:r>
            <a:br>
              <a:rPr lang="en-US" dirty="0"/>
            </a:br>
            <a:r>
              <a:rPr lang="en-US" dirty="0"/>
              <a:t>or event name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3FCEA3C-C822-5A4A-9561-695239EA77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9795376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2936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 strike="noStrike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F1DAFF6-F27C-B74D-96EC-43A1B70AA064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410718743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5"/>
          <p:cNvSpPr>
            <a:spLocks noGrp="1"/>
          </p:cNvSpPr>
          <p:nvPr>
            <p:ph type="title" hasCustomPrompt="1"/>
          </p:nvPr>
        </p:nvSpPr>
        <p:spPr>
          <a:xfrm>
            <a:off x="465138" y="960438"/>
            <a:ext cx="7604124" cy="3629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spc="-50" baseline="0" dirty="0">
                <a:solidFill>
                  <a:srgbClr val="000000"/>
                </a:solidFill>
              </a:defRPr>
            </a:lvl1pPr>
          </a:lstStyle>
          <a:p>
            <a:pPr marL="0" lvl="0">
              <a:lnSpc>
                <a:spcPts val="5600"/>
              </a:lnSpc>
            </a:pP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640393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hasCustomPrompt="1"/>
          </p:nvPr>
        </p:nvSpPr>
        <p:spPr>
          <a:xfrm>
            <a:off x="465138" y="960438"/>
            <a:ext cx="7604124" cy="3629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spc="-50" baseline="0" dirty="0">
                <a:solidFill>
                  <a:srgbClr val="FFFFFF"/>
                </a:solidFill>
              </a:defRPr>
            </a:lvl1pPr>
          </a:lstStyle>
          <a:p>
            <a:pPr marL="0" lvl="0">
              <a:lnSpc>
                <a:spcPts val="5600"/>
              </a:lnSpc>
            </a:pP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926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436475" cy="6994525"/>
          </a:xfrm>
          <a:prstGeom prst="rect">
            <a:avLst/>
          </a:prstGeom>
        </p:spPr>
      </p:pic>
      <p:sp>
        <p:nvSpPr>
          <p:cNvPr id="5" name="Title 35">
            <a:extLst>
              <a:ext uri="{FF2B5EF4-FFF2-40B4-BE49-F238E27FC236}">
                <a16:creationId xmlns:a16="http://schemas.microsoft.com/office/drawing/2014/main" id="{60388DA1-8C2D-4FFD-88BD-DE4D7CEFD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960438"/>
            <a:ext cx="7604124" cy="3629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spc="-50" baseline="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600"/>
              </a:lnSpc>
            </a:pP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8350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62" y="-1"/>
            <a:ext cx="6093577" cy="699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56530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 layout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1D123-CA1A-4568-88C8-6B1287D07E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2410676"/>
            <a:ext cx="4919662" cy="20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900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56201C-07C6-4B48-97C5-8ACFF3D0A9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960860"/>
            <a:ext cx="49196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lang="en-US" sz="2000" kern="1200" spc="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Subhead Segoe UI Regular 20/24.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93607F-5D7C-414A-BD66-EADF11B22C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4763" y="3183626"/>
            <a:ext cx="6092825" cy="5539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B6CD1B2-B033-3544-BC3C-77A135C65972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B8FCD16-3426-8B48-803D-6B6E81EED2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5138" y="2627970"/>
            <a:ext cx="4919661" cy="727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D336736-F7E2-BA48-AD3E-B0037BAC68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5137" y="3497262"/>
            <a:ext cx="4919662" cy="20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900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 dirty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dirty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 dirty="0">
                <a:solidFill>
                  <a:schemeClr val="tx2"/>
                </a:solidFill>
                <a:latin typeface="+mj-lt"/>
              </a:rPr>
              <a:t> 14/18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FA36614-3522-794F-B70F-0659F06DAB3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5137" y="3711916"/>
            <a:ext cx="4919661" cy="727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874128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 layout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5026024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0" kern="1200" spc="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6263" y="5026024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2"/>
                </a:solidFill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307388" y="5026024"/>
            <a:ext cx="3690937" cy="22051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>
                <a:solidFill>
                  <a:schemeClr val="tx2"/>
                </a:solidFill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UI </a:t>
            </a:r>
            <a:r>
              <a:rPr lang="en-US" dirty="0" err="1"/>
              <a:t>Semibold</a:t>
            </a:r>
            <a:r>
              <a:rPr lang="en-US" dirty="0"/>
              <a:t> 14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8313791" y="2195639"/>
            <a:ext cx="3695703" cy="2641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182" y="2195639"/>
            <a:ext cx="3721892" cy="2641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499" y="2195637"/>
            <a:ext cx="3695702" cy="264147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17A0C5-B07A-A34B-9DBC-AEA2B456E2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4975" y="3257272"/>
            <a:ext cx="3721100" cy="5539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287B92-3963-B94C-821F-3908B3544A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6263" y="3250274"/>
            <a:ext cx="3690937" cy="5539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DC31788-B7D8-9D46-BE0A-6B7EED7110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13738" y="3250274"/>
            <a:ext cx="3684587" cy="55399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F848FF14-9025-D34E-A47B-6D1957DCA63E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97163EF-E7E8-4446-98C1-DF17E29E73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276" y="5260860"/>
            <a:ext cx="3690937" cy="682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as.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E57B78A-F25C-4D46-917C-E53FD3A557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88443" y="5260860"/>
            <a:ext cx="3688758" cy="682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as.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1AA5291-B66D-8249-B809-BA15DD1EEA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13738" y="5260860"/>
            <a:ext cx="3690937" cy="682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as. </a:t>
            </a:r>
          </a:p>
        </p:txBody>
      </p:sp>
    </p:spTree>
    <p:extLst>
      <p:ext uri="{BB962C8B-B14F-4D97-AF65-F5344CB8AC3E}">
        <p14:creationId xmlns:p14="http://schemas.microsoft.com/office/powerpoint/2010/main" val="354089618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B95F29-56C3-4C85-A12B-0B0BE769E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900" y="426474"/>
            <a:ext cx="7902575" cy="6568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Device layout 1: one column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1961079"/>
            <a:ext cx="48536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pt-BR" dirty="0"/>
              <a:t>Large subhead Segoe UI Regular 20/24. Em volor resequaectur.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9" y="2761498"/>
            <a:ext cx="4853622" cy="2522101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4476FE-7091-4DE7-A55E-3EF5A6569A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5449" y="3490932"/>
            <a:ext cx="5951026" cy="553998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9732C163-B0E6-5B41-A1A7-C570F404A2CB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356932621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9DE98C-91A8-4163-A280-8BB561692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900" y="426474"/>
            <a:ext cx="7902575" cy="6568052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784CA30E-A92E-4E40-944A-73B1CF9EEE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5449" y="3490932"/>
            <a:ext cx="5951026" cy="553998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D17D4B4-B6B9-4273-ACCB-7A5ED46F3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849" y="2040568"/>
            <a:ext cx="1727200" cy="451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900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UI </a:t>
            </a:r>
            <a:r>
              <a:rPr lang="en-US" dirty="0" err="1"/>
              <a:t>Semibold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B204BE2-B985-4315-8D5B-9C54B1074D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3638" y="2040568"/>
            <a:ext cx="1727200" cy="451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900"/>
              </a:spcBef>
              <a:buNone/>
              <a:defRPr lang="en-US" sz="1400" b="0" kern="1200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>
                <a:solidFill>
                  <a:srgbClr val="000000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Paragraph title Segoe UI </a:t>
            </a:r>
            <a:r>
              <a:rPr lang="en-US" dirty="0" err="1"/>
              <a:t>Semibold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9045D2-7C49-4F5C-A376-228A5A2B0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Device layout 2: two columns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E9958694-2D93-5A49-BF9C-C2FD1753BAA3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2963930-27DC-A146-BED0-307A0CE5F4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277" y="2501585"/>
            <a:ext cx="1727200" cy="1985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E99189-A4FF-8C44-809C-285F33AF91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33365" y="2501585"/>
            <a:ext cx="1727200" cy="1985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Body copy 14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 ape </a:t>
            </a:r>
            <a:r>
              <a:rPr lang="en-US" dirty="0" err="1"/>
              <a:t>est</a:t>
            </a:r>
            <a:r>
              <a:rPr lang="en-US" dirty="0"/>
              <a:t>, qui </a:t>
            </a:r>
            <a:r>
              <a:rPr lang="en-US" dirty="0" err="1"/>
              <a:t>sincit</a:t>
            </a:r>
            <a:r>
              <a:rPr lang="en-US" dirty="0"/>
              <a:t>, </a:t>
            </a:r>
            <a:r>
              <a:rPr lang="en-US" dirty="0" err="1"/>
              <a:t>omnimusdae</a:t>
            </a:r>
            <a:r>
              <a:rPr lang="en-US" dirty="0"/>
              <a:t>. </a:t>
            </a:r>
            <a:r>
              <a:rPr lang="en-US" dirty="0" err="1"/>
              <a:t>Icaecatur</a:t>
            </a:r>
            <a:r>
              <a:rPr lang="en-US" dirty="0"/>
              <a:t>. </a:t>
            </a:r>
            <a:r>
              <a:rPr lang="en-US" dirty="0" err="1"/>
              <a:t>Boribus</a:t>
            </a:r>
            <a:r>
              <a:rPr lang="en-US" dirty="0"/>
              <a:t> </a:t>
            </a:r>
            <a:r>
              <a:rPr lang="en-US" dirty="0" err="1"/>
              <a:t>sinctius</a:t>
            </a:r>
            <a:r>
              <a:rPr lang="en-US" dirty="0"/>
              <a:t> </a:t>
            </a:r>
            <a:r>
              <a:rPr lang="en-US" dirty="0" err="1"/>
              <a:t>nimaxime</a:t>
            </a:r>
            <a:r>
              <a:rPr lang="en-US" dirty="0"/>
              <a:t> </a:t>
            </a:r>
            <a:r>
              <a:rPr lang="en-US" dirty="0" err="1"/>
              <a:t>nonsequibus</a:t>
            </a:r>
            <a:r>
              <a:rPr lang="en-US" dirty="0"/>
              <a:t> </a:t>
            </a:r>
            <a:r>
              <a:rPr lang="en-US" dirty="0" err="1"/>
              <a:t>dollendis</a:t>
            </a:r>
            <a:r>
              <a:rPr lang="en-US" dirty="0"/>
              <a:t> as </a:t>
            </a:r>
            <a:r>
              <a:rPr lang="en-US" dirty="0" err="1"/>
              <a:t>autestiatur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303834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CDB1EA-72FB-46B3-89D4-DEE1F2EF7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53" y="496641"/>
            <a:ext cx="11087895" cy="649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Device layout 3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473E679-3B6D-497A-A0F6-454C968B7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9975" y="3559515"/>
            <a:ext cx="7832726" cy="553998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A8F5F40B-56C9-1D43-9521-8583515F1C5D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24094364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21"/>
          </p:nvPr>
        </p:nvSpPr>
        <p:spPr>
          <a:xfrm>
            <a:off x="465139" y="1989614"/>
            <a:ext cx="3690933" cy="3605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Chart examples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5" y="5973763"/>
            <a:ext cx="3690937" cy="3077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900"/>
              </a:spcBef>
              <a:buFont typeface="Arial" panose="020B0604020202020204" pitchFamily="34" charset="0"/>
              <a:buNone/>
              <a:defRPr sz="1000" b="0" i="0" spc="0">
                <a:solidFill>
                  <a:srgbClr val="000000"/>
                </a:solidFill>
                <a:latin typeface="+mn-lt"/>
              </a:defRPr>
            </a:lvl1pPr>
            <a:lvl2pPr marL="0" marR="0" indent="0" algn="l" defTabSz="932742" rtl="0" eaLnBrk="1" fontAlgn="auto" latinLnBrk="0" hangingPunct="1">
              <a:lnSpc>
                <a:spcPts val="12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</a:defRPr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Caption body copy Segoe Regular 10/12.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89438" y="5973763"/>
            <a:ext cx="36798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tabLst/>
              <a:defRPr lang="en-US" sz="1000" b="0" i="0" spc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 marL="0" lvl="0" indent="0">
              <a:lnSpc>
                <a:spcPts val="12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dirty="0"/>
              <a:t>Caption body copy Segoe Regular 10/12.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eat.</a:t>
            </a:r>
          </a:p>
        </p:txBody>
      </p:sp>
      <p:sp>
        <p:nvSpPr>
          <p:cNvPr id="20" name="Chart Placeholder 6"/>
          <p:cNvSpPr>
            <a:spLocks noGrp="1"/>
          </p:cNvSpPr>
          <p:nvPr>
            <p:ph type="chart" sz="quarter" idx="22"/>
          </p:nvPr>
        </p:nvSpPr>
        <p:spPr>
          <a:xfrm>
            <a:off x="4389438" y="1989614"/>
            <a:ext cx="3679825" cy="3605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1" name="Chart Placeholder 6"/>
          <p:cNvSpPr>
            <a:spLocks noGrp="1"/>
          </p:cNvSpPr>
          <p:nvPr>
            <p:ph type="chart" sz="quarter" idx="23"/>
          </p:nvPr>
        </p:nvSpPr>
        <p:spPr>
          <a:xfrm>
            <a:off x="8302624" y="1989614"/>
            <a:ext cx="3695701" cy="3605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B6B82-41EF-4F96-AC4D-4B6DF0A1F5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134" y="5783263"/>
            <a:ext cx="3702053" cy="246221"/>
          </a:xfrm>
          <a:prstGeom prst="rect">
            <a:avLst/>
          </a:prstGeom>
        </p:spPr>
        <p:txBody>
          <a:bodyPr tIns="0"/>
          <a:lstStyle>
            <a:lvl1pPr>
              <a:defRPr lang="en-US" sz="100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Caption title Segoe bold 10/12.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FC93-5F54-47F0-9569-BECC76A76C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00549" y="5783263"/>
            <a:ext cx="3702053" cy="246221"/>
          </a:xfrm>
          <a:prstGeom prst="rect">
            <a:avLst/>
          </a:prstGeom>
        </p:spPr>
        <p:txBody>
          <a:bodyPr tIns="0"/>
          <a:lstStyle>
            <a:lvl1pPr>
              <a:defRPr lang="en-US" sz="100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Caption title Segoe bold 10/12.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DACCCB-301A-4273-9EA6-AD055BB5B0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02624" y="5783263"/>
            <a:ext cx="3702053" cy="246221"/>
          </a:xfrm>
          <a:prstGeom prst="rect">
            <a:avLst/>
          </a:prstGeom>
        </p:spPr>
        <p:txBody>
          <a:bodyPr tIns="0"/>
          <a:lstStyle>
            <a:lvl1pPr>
              <a:defRPr lang="en-US" sz="1000" b="1" kern="1200" spc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Caption title Segoe bold 10/12.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057046-E219-41F6-8045-1E763292CB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02624" y="5973763"/>
            <a:ext cx="36798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tabLst/>
              <a:defRPr lang="en-US" sz="1000" b="0" i="0" spc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 marL="0" lvl="0" indent="0">
              <a:lnSpc>
                <a:spcPts val="12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dirty="0"/>
              <a:t>Caption body copy Segoe Regular 10/12. </a:t>
            </a:r>
            <a:r>
              <a:rPr lang="en-US" dirty="0" err="1"/>
              <a:t>Cavorest</a:t>
            </a:r>
            <a:r>
              <a:rPr lang="en-US" dirty="0"/>
              <a:t> a </a:t>
            </a:r>
            <a:r>
              <a:rPr lang="en-US" dirty="0" err="1"/>
              <a:t>aut</a:t>
            </a:r>
            <a:r>
              <a:rPr lang="en-US" dirty="0"/>
              <a:t> arum </a:t>
            </a:r>
            <a:r>
              <a:rPr lang="en-US" dirty="0" err="1"/>
              <a:t>quam</a:t>
            </a:r>
            <a:r>
              <a:rPr lang="en-US" dirty="0"/>
              <a:t> id eat.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DD3304D6-24AF-6742-A22C-8D78DC39B073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33453166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F9C5D-BBFD-AE42-A1D5-DA2C27C2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9" y="483228"/>
            <a:ext cx="1362456" cy="1940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02B9254-503D-8F44-9D4B-18675DFDE8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9823498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Azure presentation title </a:t>
            </a:r>
            <a:br>
              <a:rPr lang="en-US" dirty="0"/>
            </a:br>
            <a:r>
              <a:rPr lang="en-US" dirty="0"/>
              <a:t>or event 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D6C119F-8C39-DF40-90FE-09B7E3ECD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9795376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4886129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32779"/>
            <a:ext cx="11533187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32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Table styling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65138" y="2201862"/>
            <a:ext cx="11533187" cy="4159883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D9F5927-827C-2E4D-8781-07CF39C27494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6" y="6583680"/>
            <a:ext cx="11533187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accent6">
                    <a:lumMod val="75000"/>
                  </a:schemeClr>
                </a:solidFill>
                <a:cs typeface="Segoe UI" pitchFamily="34" charset="0"/>
              </a:rPr>
              <a:t>©Microsoft Corporation									                                                                                                                                             Azure </a:t>
            </a:r>
          </a:p>
        </p:txBody>
      </p:sp>
    </p:spTree>
    <p:extLst>
      <p:ext uri="{BB962C8B-B14F-4D97-AF65-F5344CB8AC3E}">
        <p14:creationId xmlns:p14="http://schemas.microsoft.com/office/powerpoint/2010/main" val="22764159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C370E04-F3D7-44F1-9863-6604D12FE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1882011"/>
            <a:ext cx="7604125" cy="1502728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300"/>
              </a:spcAft>
              <a:defRPr sz="26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F9C5D-BBFD-AE42-A1D5-DA2C27C2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7" y="448056"/>
            <a:ext cx="1362456" cy="19406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071864E-755E-AD40-A80D-10E454980F16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63277" y="6579623"/>
            <a:ext cx="4572000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53844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4301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cod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EE2ED2-76B4-9F41-8074-736FC3EE6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567457"/>
            <a:ext cx="11530584" cy="830020"/>
          </a:xfrm>
          <a:prstGeom prst="rect">
            <a:avLst/>
          </a:prstGeom>
        </p:spPr>
        <p:txBody>
          <a:bodyPr vert="horz" wrap="square" lIns="0" tIns="91440" rIns="146304" bIns="91440" rtlCol="0" anchor="t">
            <a:noAutofit/>
          </a:bodyPr>
          <a:lstStyle/>
          <a:p>
            <a:r>
              <a:rPr lang="en-US" dirty="0"/>
              <a:t>Software code slide</a:t>
            </a:r>
          </a:p>
        </p:txBody>
      </p:sp>
    </p:spTree>
    <p:extLst>
      <p:ext uri="{BB962C8B-B14F-4D97-AF65-F5344CB8AC3E}">
        <p14:creationId xmlns:p14="http://schemas.microsoft.com/office/powerpoint/2010/main" val="150730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83EBA8-9428-5042-A6AB-BA1563CB9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481923"/>
            <a:ext cx="1362456" cy="194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419340-DB0C-B34E-84FE-2AA1A19A5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4" y="0"/>
            <a:ext cx="6093577" cy="69945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09A9D1-6212-8B49-96D7-B3E9D17D4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presentation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881A9F1-B3A4-0742-8DAD-18EC8A78C5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5521944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421618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481923"/>
            <a:ext cx="1362456" cy="1940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presentation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5521944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BDF03-4137-9B4F-811A-B300BDF9B2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3" y="210208"/>
            <a:ext cx="5695363" cy="65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45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481923"/>
            <a:ext cx="1362456" cy="1940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presentation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5521944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B9C92-5B22-1645-98AA-DEA153351D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21" y="327991"/>
            <a:ext cx="5522090" cy="63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800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481923"/>
            <a:ext cx="1362456" cy="1940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presentation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5521944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7D490-6D76-184D-B20A-2C0F2F3DD099}"/>
              </a:ext>
            </a:extLst>
          </p:cNvPr>
          <p:cNvSpPr/>
          <p:nvPr userDrawn="1"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63C3A-8B21-B940-BD1D-D9281E6DD2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77" y="0"/>
            <a:ext cx="609357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0734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481923"/>
            <a:ext cx="1362456" cy="1940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presentation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5521944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228DA-C78B-F44C-94F8-7128E0B2D7A7}"/>
              </a:ext>
            </a:extLst>
          </p:cNvPr>
          <p:cNvSpPr/>
          <p:nvPr userDrawn="1"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E84EF-6F95-A646-8F37-FD94FE907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457" y="0"/>
            <a:ext cx="6202018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283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F9732-E389-084D-A7F3-09AC5EED7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7" y="481923"/>
            <a:ext cx="1362456" cy="1940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4AC65-3150-034F-B089-A8B21D5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77" y="2582862"/>
            <a:ext cx="5537797" cy="1828800"/>
          </a:xfrm>
          <a:prstGeom prst="rect">
            <a:avLst/>
          </a:prstGeom>
          <a:noFill/>
        </p:spPr>
        <p:txBody>
          <a:bodyPr lIns="0" tIns="0" rIns="0" bIns="182880" anchor="b" anchorCtr="0"/>
          <a:lstStyle>
            <a:lvl1pPr>
              <a:defRPr sz="4800" strike="noStrike" spc="-5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Azure presentation</a:t>
            </a:r>
            <a:br>
              <a:rPr lang="en-US" dirty="0"/>
            </a:br>
            <a:r>
              <a:rPr lang="en-US" dirty="0"/>
              <a:t>title or event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9B09652-4E45-F04D-8357-20491F718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38" y="4436713"/>
            <a:ext cx="5521944" cy="738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43AB1-0CDE-B44D-8883-27DEB7B914EA}"/>
              </a:ext>
            </a:extLst>
          </p:cNvPr>
          <p:cNvSpPr/>
          <p:nvPr userDrawn="1"/>
        </p:nvSpPr>
        <p:spPr bwMode="auto">
          <a:xfrm>
            <a:off x="6234457" y="0"/>
            <a:ext cx="6202018" cy="6994525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E0159D-061E-A640-B0A5-C7A703E35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77" y="0"/>
            <a:ext cx="609357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698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8" y="567457"/>
            <a:ext cx="11530584" cy="830020"/>
          </a:xfrm>
          <a:prstGeom prst="rect">
            <a:avLst/>
          </a:prstGeom>
        </p:spPr>
        <p:txBody>
          <a:bodyPr vert="horz" wrap="square" lIns="0" tIns="91440" rIns="146304" bIns="91440" rtlCol="0" anchor="t">
            <a:noAutofit/>
          </a:bodyPr>
          <a:lstStyle/>
          <a:p>
            <a:r>
              <a:rPr lang="en-US" dirty="0"/>
              <a:t>Heading Segoe UI </a:t>
            </a:r>
            <a:r>
              <a:rPr lang="en-US" dirty="0" err="1"/>
              <a:t>Semibold</a:t>
            </a:r>
            <a:r>
              <a:rPr lang="en-US" dirty="0"/>
              <a:t> 28/32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5138" y="1853742"/>
            <a:ext cx="11456988" cy="2062103"/>
          </a:xfrm>
          <a:prstGeom prst="rect">
            <a:avLst/>
          </a:prstGeom>
        </p:spPr>
        <p:txBody>
          <a:bodyPr vert="horz" wrap="square" lIns="0" tIns="91440" rIns="146304" bIns="91440" rtlCol="0">
            <a:spAutoFit/>
          </a:bodyPr>
          <a:lstStyle/>
          <a:p>
            <a:pPr lvl="1"/>
            <a:r>
              <a:rPr lang="en-US" dirty="0"/>
              <a:t>Large: subhead Segoe UI Regular 20/24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Medium: paragraph heading Segoe UI </a:t>
            </a:r>
            <a:r>
              <a:rPr lang="en-US" dirty="0" err="1"/>
              <a:t>Semibold</a:t>
            </a:r>
            <a:r>
              <a:rPr lang="en-US" dirty="0"/>
              <a:t> 14/18</a:t>
            </a:r>
          </a:p>
          <a:p>
            <a:pPr lvl="3"/>
            <a:r>
              <a:rPr lang="en-US" dirty="0"/>
              <a:t>Medium: paragraph body copy Segoe UI Regular 14/18</a:t>
            </a:r>
          </a:p>
          <a:p>
            <a:pPr lvl="3"/>
            <a:endParaRPr lang="en-US" dirty="0"/>
          </a:p>
          <a:p>
            <a:pPr lvl="4"/>
            <a:r>
              <a:rPr lang="en-US" dirty="0"/>
              <a:t>Small: caption heading Segoe UI Bold 10/12</a:t>
            </a:r>
          </a:p>
          <a:p>
            <a:pPr lvl="6"/>
            <a:r>
              <a:rPr lang="en-US" dirty="0"/>
              <a:t>Small: caption body copy Segoe UI Regular 10/12</a:t>
            </a:r>
          </a:p>
          <a:p>
            <a:pPr lvl="6"/>
            <a:endParaRPr lang="en-US" dirty="0"/>
          </a:p>
          <a:p>
            <a:pPr lvl="6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1908" y="2898552"/>
            <a:ext cx="6979503" cy="11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81" r:id="rId3"/>
    <p:sldLayoutId id="2147484583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  <p:sldLayoutId id="2147484556" r:id="rId13"/>
    <p:sldLayoutId id="2147484557" r:id="rId14"/>
    <p:sldLayoutId id="2147484610" r:id="rId15"/>
    <p:sldLayoutId id="2147484558" r:id="rId16"/>
    <p:sldLayoutId id="2147484559" r:id="rId17"/>
    <p:sldLayoutId id="2147484560" r:id="rId18"/>
    <p:sldLayoutId id="2147484561" r:id="rId19"/>
    <p:sldLayoutId id="2147484562" r:id="rId20"/>
    <p:sldLayoutId id="2147484580" r:id="rId21"/>
    <p:sldLayoutId id="2147484563" r:id="rId22"/>
    <p:sldLayoutId id="2147484564" r:id="rId23"/>
    <p:sldLayoutId id="2147484566" r:id="rId24"/>
    <p:sldLayoutId id="2147484567" r:id="rId25"/>
    <p:sldLayoutId id="2147484568" r:id="rId26"/>
    <p:sldLayoutId id="2147484577" r:id="rId27"/>
    <p:sldLayoutId id="2147484570" r:id="rId28"/>
    <p:sldLayoutId id="2147484571" r:id="rId29"/>
    <p:sldLayoutId id="2147484572" r:id="rId30"/>
    <p:sldLayoutId id="2147484576" r:id="rId31"/>
    <p:sldLayoutId id="2147484611" r:id="rId32"/>
  </p:sldLayoutIdLst>
  <p:transition>
    <p:fade/>
  </p:transition>
  <p:hf hd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50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400" kern="1200" spc="-50" baseline="0">
          <a:solidFill>
            <a:srgbClr val="000000"/>
          </a:solidFill>
          <a:latin typeface="+mj-lt"/>
          <a:ea typeface="+mn-ea"/>
          <a:cs typeface="+mn-cs"/>
        </a:defRPr>
      </a:lvl1pPr>
      <a:lvl2pPr marL="0" marR="0" indent="0" algn="l" defTabSz="9327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Tx/>
        <a:buNone/>
        <a:tabLst/>
        <a:defRPr sz="2000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l" defTabSz="9327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400" kern="1200" spc="0" baseline="0">
          <a:solidFill>
            <a:schemeClr val="tx2"/>
          </a:solidFill>
          <a:latin typeface="+mj-lt"/>
          <a:ea typeface="+mn-ea"/>
          <a:cs typeface="+mn-cs"/>
        </a:defRPr>
      </a:lvl3pPr>
      <a:lvl4pPr marL="0" marR="0" indent="0" algn="l" defTabSz="9327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400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l" defTabSz="9327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000" b="1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331854" indent="0" algn="l" defTabSz="932742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32742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1349" userDrawn="1">
          <p15:clr>
            <a:srgbClr val="C35EA4"/>
          </p15:clr>
        </p15:guide>
        <p15:guide id="32" pos="1528" userDrawn="1">
          <p15:clr>
            <a:srgbClr val="C35EA4"/>
          </p15:clr>
        </p15:guide>
        <p15:guide id="33" pos="2621" userDrawn="1">
          <p15:clr>
            <a:srgbClr val="C35EA4"/>
          </p15:clr>
        </p15:guide>
        <p15:guide id="34" pos="2765" userDrawn="1">
          <p15:clr>
            <a:srgbClr val="C35EA4"/>
          </p15:clr>
        </p15:guide>
        <p15:guide id="35" pos="3854" userDrawn="1">
          <p15:clr>
            <a:srgbClr val="C35EA4"/>
          </p15:clr>
        </p15:guide>
        <p15:guide id="36" pos="4003" userDrawn="1">
          <p15:clr>
            <a:srgbClr val="C35EA4"/>
          </p15:clr>
        </p15:guide>
        <p15:guide id="37" pos="5083" userDrawn="1">
          <p15:clr>
            <a:srgbClr val="C35EA4"/>
          </p15:clr>
        </p15:guide>
        <p15:guide id="38" pos="5230" userDrawn="1">
          <p15:clr>
            <a:srgbClr val="C35EA4"/>
          </p15:clr>
        </p15:guide>
        <p15:guide id="39" pos="6323" userDrawn="1">
          <p15:clr>
            <a:srgbClr val="C35EA4"/>
          </p15:clr>
        </p15:guide>
        <p15:guide id="40" pos="6469" userDrawn="1">
          <p15:clr>
            <a:srgbClr val="C35EA4"/>
          </p15:clr>
        </p15:guide>
        <p15:guide id="41" pos="269" userDrawn="1">
          <p15:clr>
            <a:srgbClr val="F26B43"/>
          </p15:clr>
        </p15:guide>
        <p15:guide id="42" pos="7565" userDrawn="1">
          <p15:clr>
            <a:srgbClr val="F26B43"/>
          </p15:clr>
        </p15:guide>
        <p15:guide id="43" orient="horz" pos="751" userDrawn="1">
          <p15:clr>
            <a:srgbClr val="5ACBF0"/>
          </p15:clr>
        </p15:guide>
        <p15:guide id="44" orient="horz" pos="1387" userDrawn="1">
          <p15:clr>
            <a:srgbClr val="5ACBF0"/>
          </p15:clr>
        </p15:guide>
        <p15:guide id="45" orient="horz" pos="605" userDrawn="1">
          <p15:clr>
            <a:srgbClr val="5ACBF0"/>
          </p15:clr>
        </p15:guide>
        <p15:guide id="46" orient="horz" pos="1514" userDrawn="1">
          <p15:clr>
            <a:srgbClr val="5ACBF0"/>
          </p15:clr>
        </p15:guide>
        <p15:guide id="47" orient="horz" pos="2130" userDrawn="1">
          <p15:clr>
            <a:srgbClr val="5ACBF0"/>
          </p15:clr>
        </p15:guide>
        <p15:guide id="48" orient="horz" pos="2299" userDrawn="1">
          <p15:clr>
            <a:srgbClr val="5ACBF0"/>
          </p15:clr>
        </p15:guide>
        <p15:guide id="49" orient="horz" pos="283" userDrawn="1">
          <p15:clr>
            <a:srgbClr val="F26B43"/>
          </p15:clr>
        </p15:guide>
        <p15:guide id="50" orient="horz" pos="4123" userDrawn="1">
          <p15:clr>
            <a:srgbClr val="F26B43"/>
          </p15:clr>
        </p15:guide>
        <p15:guide id="51" orient="horz" pos="2891" userDrawn="1">
          <p15:clr>
            <a:srgbClr val="5ACBF0"/>
          </p15:clr>
        </p15:guide>
        <p15:guide id="52" orient="horz" pos="3019" userDrawn="1">
          <p15:clr>
            <a:srgbClr val="5ACBF0"/>
          </p15:clr>
        </p15:guide>
        <p15:guide id="53" orient="horz" pos="3643" userDrawn="1">
          <p15:clr>
            <a:srgbClr val="5ACBF0"/>
          </p15:clr>
        </p15:guide>
        <p15:guide id="54" orient="horz" pos="3763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8" y="567457"/>
            <a:ext cx="11530584" cy="830020"/>
          </a:xfrm>
          <a:prstGeom prst="rect">
            <a:avLst/>
          </a:prstGeom>
        </p:spPr>
        <p:txBody>
          <a:bodyPr vert="horz" wrap="square" lIns="0" tIns="91440" rIns="146304" bIns="91440" rtlCol="0" anchor="t">
            <a:noAutofit/>
          </a:bodyPr>
          <a:lstStyle/>
          <a:p>
            <a:r>
              <a:rPr lang="en-US" dirty="0"/>
              <a:t>Heading Segoe UI </a:t>
            </a:r>
            <a:r>
              <a:rPr lang="en-US" dirty="0" err="1"/>
              <a:t>Semibold</a:t>
            </a:r>
            <a:r>
              <a:rPr lang="en-US" dirty="0"/>
              <a:t> 28/32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1908" y="2898552"/>
            <a:ext cx="6979503" cy="118813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32683-9535-EA4A-933A-0D812239AE62}"/>
              </a:ext>
            </a:extLst>
          </p:cNvPr>
          <p:cNvSpPr txBox="1">
            <a:spLocks/>
          </p:cNvSpPr>
          <p:nvPr userDrawn="1"/>
        </p:nvSpPr>
        <p:spPr>
          <a:xfrm>
            <a:off x="465138" y="1853742"/>
            <a:ext cx="11456988" cy="1815882"/>
          </a:xfrm>
          <a:prstGeom prst="rect">
            <a:avLst/>
          </a:prstGeom>
        </p:spPr>
        <p:txBody>
          <a:bodyPr/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-5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000" b="1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331854" indent="0" algn="l" defTabSz="93274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3274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This slide layout uses Consolas 20/24pt, a monotype font which is ideal for showing software code. </a:t>
            </a:r>
          </a:p>
        </p:txBody>
      </p:sp>
    </p:spTree>
    <p:extLst>
      <p:ext uri="{BB962C8B-B14F-4D97-AF65-F5344CB8AC3E}">
        <p14:creationId xmlns:p14="http://schemas.microsoft.com/office/powerpoint/2010/main" val="329440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</p:sldLayoutIdLst>
  <p:transition>
    <p:fade/>
  </p:transition>
  <p:hf hd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50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327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400" kern="1200" spc="-50" baseline="0">
          <a:solidFill>
            <a:srgbClr val="000000"/>
          </a:solidFill>
          <a:latin typeface="+mj-lt"/>
          <a:ea typeface="+mn-ea"/>
          <a:cs typeface="+mn-cs"/>
        </a:defRPr>
      </a:lvl1pPr>
      <a:lvl2pPr marL="0" marR="0" indent="0" algn="l" defTabSz="9327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000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l" defTabSz="9327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400" kern="1200" spc="0" baseline="0">
          <a:solidFill>
            <a:schemeClr val="tx2"/>
          </a:solidFill>
          <a:latin typeface="+mj-lt"/>
          <a:ea typeface="+mn-ea"/>
          <a:cs typeface="+mn-cs"/>
        </a:defRPr>
      </a:lvl3pPr>
      <a:lvl4pPr marL="0" marR="0" indent="0" algn="l" defTabSz="9327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400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l" defTabSz="932742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000" b="1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331854" indent="0" algn="l" defTabSz="932742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32742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1" pos="1349">
          <p15:clr>
            <a:srgbClr val="C35EA4"/>
          </p15:clr>
        </p15:guide>
        <p15:guide id="32" pos="1528">
          <p15:clr>
            <a:srgbClr val="C35EA4"/>
          </p15:clr>
        </p15:guide>
        <p15:guide id="33" pos="2621">
          <p15:clr>
            <a:srgbClr val="C35EA4"/>
          </p15:clr>
        </p15:guide>
        <p15:guide id="34" pos="2765">
          <p15:clr>
            <a:srgbClr val="C35EA4"/>
          </p15:clr>
        </p15:guide>
        <p15:guide id="35" pos="3854">
          <p15:clr>
            <a:srgbClr val="C35EA4"/>
          </p15:clr>
        </p15:guide>
        <p15:guide id="36" pos="4003">
          <p15:clr>
            <a:srgbClr val="C35EA4"/>
          </p15:clr>
        </p15:guide>
        <p15:guide id="37" pos="5083">
          <p15:clr>
            <a:srgbClr val="C35EA4"/>
          </p15:clr>
        </p15:guide>
        <p15:guide id="38" pos="5230">
          <p15:clr>
            <a:srgbClr val="C35EA4"/>
          </p15:clr>
        </p15:guide>
        <p15:guide id="39" pos="6323">
          <p15:clr>
            <a:srgbClr val="C35EA4"/>
          </p15:clr>
        </p15:guide>
        <p15:guide id="40" pos="6469">
          <p15:clr>
            <a:srgbClr val="C35EA4"/>
          </p15:clr>
        </p15:guide>
        <p15:guide id="41" pos="269">
          <p15:clr>
            <a:srgbClr val="F26B43"/>
          </p15:clr>
        </p15:guide>
        <p15:guide id="42" pos="7565">
          <p15:clr>
            <a:srgbClr val="F26B43"/>
          </p15:clr>
        </p15:guide>
        <p15:guide id="43" orient="horz" pos="751">
          <p15:clr>
            <a:srgbClr val="5ACBF0"/>
          </p15:clr>
        </p15:guide>
        <p15:guide id="44" orient="horz" pos="1387">
          <p15:clr>
            <a:srgbClr val="5ACBF0"/>
          </p15:clr>
        </p15:guide>
        <p15:guide id="45" orient="horz" pos="605">
          <p15:clr>
            <a:srgbClr val="5ACBF0"/>
          </p15:clr>
        </p15:guide>
        <p15:guide id="46" orient="horz" pos="1514">
          <p15:clr>
            <a:srgbClr val="5ACBF0"/>
          </p15:clr>
        </p15:guide>
        <p15:guide id="47" orient="horz" pos="2130">
          <p15:clr>
            <a:srgbClr val="5ACBF0"/>
          </p15:clr>
        </p15:guide>
        <p15:guide id="48" orient="horz" pos="2299">
          <p15:clr>
            <a:srgbClr val="5ACBF0"/>
          </p15:clr>
        </p15:guide>
        <p15:guide id="49" orient="horz" pos="283">
          <p15:clr>
            <a:srgbClr val="F26B43"/>
          </p15:clr>
        </p15:guide>
        <p15:guide id="50" orient="horz" pos="4123">
          <p15:clr>
            <a:srgbClr val="F26B43"/>
          </p15:clr>
        </p15:guide>
        <p15:guide id="51" orient="horz" pos="2891">
          <p15:clr>
            <a:srgbClr val="5ACBF0"/>
          </p15:clr>
        </p15:guide>
        <p15:guide id="52" orient="horz" pos="3019">
          <p15:clr>
            <a:srgbClr val="5ACBF0"/>
          </p15:clr>
        </p15:guide>
        <p15:guide id="53" orient="horz" pos="3643">
          <p15:clr>
            <a:srgbClr val="5ACBF0"/>
          </p15:clr>
        </p15:guide>
        <p15:guide id="54" orient="horz" pos="376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30.svg"/><Relationship Id="rId10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AppServiceMigrationAssista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aka.ms/MigrateToA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74" y="0"/>
            <a:ext cx="6093577" cy="69945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04294-793E-FB49-A26A-F2ADFBA940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38" y="4436713"/>
            <a:ext cx="5521944" cy="738664"/>
          </a:xfrm>
        </p:spPr>
        <p:txBody>
          <a:bodyPr/>
          <a:lstStyle/>
          <a:p>
            <a:r>
              <a:rPr lang="en-US" dirty="0"/>
              <a:t>Bharathram Sivaraman</a:t>
            </a:r>
          </a:p>
          <a:p>
            <a:r>
              <a:rPr lang="en-US" dirty="0"/>
              <a:t>Senior Product Manager, Azure Migrate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1CB59B-EF9E-4E47-BF33-B8075EB6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Migrate .NET apps to Azure Kubernetes Service</a:t>
            </a:r>
          </a:p>
        </p:txBody>
      </p:sp>
    </p:spTree>
    <p:extLst>
      <p:ext uri="{BB962C8B-B14F-4D97-AF65-F5344CB8AC3E}">
        <p14:creationId xmlns:p14="http://schemas.microsoft.com/office/powerpoint/2010/main" val="6095934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C6B720-65C3-47CD-9182-05A37F19FC41}"/>
              </a:ext>
            </a:extLst>
          </p:cNvPr>
          <p:cNvSpPr/>
          <p:nvPr/>
        </p:nvSpPr>
        <p:spPr bwMode="auto">
          <a:xfrm>
            <a:off x="2215089" y="1693396"/>
            <a:ext cx="2939247" cy="4546896"/>
          </a:xfrm>
          <a:prstGeom prst="rect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2E74AE9-4630-4701-9EF2-9D0FAE05AEB7}"/>
              </a:ext>
            </a:extLst>
          </p:cNvPr>
          <p:cNvSpPr/>
          <p:nvPr/>
        </p:nvSpPr>
        <p:spPr bwMode="auto">
          <a:xfrm>
            <a:off x="7426053" y="1672243"/>
            <a:ext cx="2768279" cy="1456204"/>
          </a:xfrm>
          <a:prstGeom prst="rect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CE6C023B-C5F2-40ED-AC81-94C2414EF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95" y="5454571"/>
            <a:ext cx="1262700" cy="357370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4537DC89-18AB-4B1C-9426-AEBB28FF07FF}"/>
              </a:ext>
            </a:extLst>
          </p:cNvPr>
          <p:cNvSpPr txBox="1"/>
          <p:nvPr/>
        </p:nvSpPr>
        <p:spPr>
          <a:xfrm>
            <a:off x="1718836" y="1628939"/>
            <a:ext cx="3940013" cy="926365"/>
          </a:xfrm>
          <a:prstGeom prst="rect">
            <a:avLst/>
          </a:prstGeom>
          <a:noFill/>
        </p:spPr>
        <p:txBody>
          <a:bodyPr wrap="square" lIns="146283" tIns="146283" rIns="146283" bIns="146283" rtlCol="0" anchor="ctr">
            <a:spAutoFit/>
          </a:bodyPr>
          <a:lstStyle/>
          <a:p>
            <a:pPr algn="ctr" defTabSz="91405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spc="-150" dirty="0">
                <a:ln w="3175">
                  <a:noFill/>
                </a:ln>
                <a:latin typeface="+mj-lt"/>
                <a:cs typeface="Segoe UI" pitchFamily="34" charset="0"/>
              </a:rPr>
              <a:t>LOB Application</a:t>
            </a:r>
          </a:p>
          <a:p>
            <a:pPr algn="ctr" defTabSz="91405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spc="-150" dirty="0">
                <a:ln w="3175">
                  <a:noFill/>
                </a:ln>
                <a:latin typeface="+mj-lt"/>
                <a:cs typeface="Segoe UI" pitchFamily="34" charset="0"/>
              </a:rPr>
              <a:t>Web and App tier (ASP.NET)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808C22-A9C0-43C0-BDCF-9F04B88B0290}"/>
              </a:ext>
            </a:extLst>
          </p:cNvPr>
          <p:cNvGrpSpPr/>
          <p:nvPr/>
        </p:nvGrpSpPr>
        <p:grpSpPr>
          <a:xfrm>
            <a:off x="398145" y="4321056"/>
            <a:ext cx="1812863" cy="2449917"/>
            <a:chOff x="-42617" y="4309386"/>
            <a:chExt cx="1614401" cy="237420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EED08F9-B05E-426C-9B19-62E30A8F2965}"/>
                </a:ext>
              </a:extLst>
            </p:cNvPr>
            <p:cNvGrpSpPr/>
            <p:nvPr/>
          </p:nvGrpSpPr>
          <p:grpSpPr>
            <a:xfrm>
              <a:off x="-42617" y="4309386"/>
              <a:ext cx="1416764" cy="2374206"/>
              <a:chOff x="-970070" y="3830024"/>
              <a:chExt cx="1416764" cy="2374206"/>
            </a:xfrm>
          </p:grpSpPr>
          <p:pic>
            <p:nvPicPr>
              <p:cNvPr id="125" name="Picture 4" descr="Image result for vmware icon transparent">
                <a:extLst>
                  <a:ext uri="{FF2B5EF4-FFF2-40B4-BE49-F238E27FC236}">
                    <a16:creationId xmlns:a16="http://schemas.microsoft.com/office/drawing/2014/main" id="{3F89E8A4-6205-4920-A192-048C780900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70070" y="3830024"/>
                <a:ext cx="1256653" cy="182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6" descr="Image result for aws transparent icon">
                <a:extLst>
                  <a:ext uri="{FF2B5EF4-FFF2-40B4-BE49-F238E27FC236}">
                    <a16:creationId xmlns:a16="http://schemas.microsoft.com/office/drawing/2014/main" id="{216F4447-2DAB-4D68-8B3C-40A094957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29549" y="5458596"/>
                <a:ext cx="773863" cy="302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7" name="Picture 4" descr="Image result for google cloud logo png">
                <a:extLst>
                  <a:ext uri="{FF2B5EF4-FFF2-40B4-BE49-F238E27FC236}">
                    <a16:creationId xmlns:a16="http://schemas.microsoft.com/office/drawing/2014/main" id="{9C575EE3-81B2-4C95-B7F3-E7943FDD4D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82754" y="5999341"/>
                <a:ext cx="1329448" cy="2048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8" name="Picture 4" descr="Image result for hyper-v logo transparent">
              <a:extLst>
                <a:ext uri="{FF2B5EF4-FFF2-40B4-BE49-F238E27FC236}">
                  <a16:creationId xmlns:a16="http://schemas.microsoft.com/office/drawing/2014/main" id="{58B8C5EC-63F8-48EF-AED5-F4FCAB8FF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" y="4695808"/>
              <a:ext cx="1106874" cy="47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AutoShape 3">
              <a:extLst>
                <a:ext uri="{FF2B5EF4-FFF2-40B4-BE49-F238E27FC236}">
                  <a16:creationId xmlns:a16="http://schemas.microsoft.com/office/drawing/2014/main" id="{BEB3ED85-D99F-42C4-8C23-ED7D367399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5421" y="4540405"/>
              <a:ext cx="1376363" cy="137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</p:grpSp>
      <p:sp>
        <p:nvSpPr>
          <p:cNvPr id="5" name="server" title="Icon of a server tower">
            <a:extLst>
              <a:ext uri="{FF2B5EF4-FFF2-40B4-BE49-F238E27FC236}">
                <a16:creationId xmlns:a16="http://schemas.microsoft.com/office/drawing/2014/main" id="{45BE545F-D43F-4CC3-9931-B57B5A68CE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15535" y="3619811"/>
            <a:ext cx="1032309" cy="1671490"/>
          </a:xfrm>
          <a:custGeom>
            <a:avLst/>
            <a:gdLst>
              <a:gd name="T0" fmla="*/ 318 w 318"/>
              <a:gd name="T1" fmla="*/ 283 h 604"/>
              <a:gd name="T2" fmla="*/ 318 w 318"/>
              <a:gd name="T3" fmla="*/ 604 h 604"/>
              <a:gd name="T4" fmla="*/ 0 w 318"/>
              <a:gd name="T5" fmla="*/ 604 h 604"/>
              <a:gd name="T6" fmla="*/ 0 w 318"/>
              <a:gd name="T7" fmla="*/ 0 h 604"/>
              <a:gd name="T8" fmla="*/ 318 w 318"/>
              <a:gd name="T9" fmla="*/ 0 h 604"/>
              <a:gd name="T10" fmla="*/ 318 w 318"/>
              <a:gd name="T11" fmla="*/ 283 h 604"/>
              <a:gd name="T12" fmla="*/ 67 w 318"/>
              <a:gd name="T13" fmla="*/ 97 h 604"/>
              <a:gd name="T14" fmla="*/ 249 w 318"/>
              <a:gd name="T15" fmla="*/ 97 h 604"/>
              <a:gd name="T16" fmla="*/ 67 w 318"/>
              <a:gd name="T17" fmla="*/ 414 h 604"/>
              <a:gd name="T18" fmla="*/ 249 w 318"/>
              <a:gd name="T19" fmla="*/ 414 h 604"/>
              <a:gd name="T20" fmla="*/ 67 w 318"/>
              <a:gd name="T21" fmla="*/ 504 h 604"/>
              <a:gd name="T22" fmla="*/ 249 w 318"/>
              <a:gd name="T23" fmla="*/ 5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8" h="604">
                <a:moveTo>
                  <a:pt x="318" y="283"/>
                </a:moveTo>
                <a:lnTo>
                  <a:pt x="318" y="604"/>
                </a:lnTo>
                <a:lnTo>
                  <a:pt x="0" y="604"/>
                </a:lnTo>
                <a:lnTo>
                  <a:pt x="0" y="0"/>
                </a:lnTo>
                <a:lnTo>
                  <a:pt x="318" y="0"/>
                </a:lnTo>
                <a:lnTo>
                  <a:pt x="318" y="283"/>
                </a:lnTo>
                <a:moveTo>
                  <a:pt x="67" y="97"/>
                </a:moveTo>
                <a:lnTo>
                  <a:pt x="249" y="97"/>
                </a:lnTo>
                <a:moveTo>
                  <a:pt x="67" y="414"/>
                </a:moveTo>
                <a:lnTo>
                  <a:pt x="249" y="414"/>
                </a:lnTo>
                <a:moveTo>
                  <a:pt x="67" y="504"/>
                </a:moveTo>
                <a:lnTo>
                  <a:pt x="249" y="50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endParaRPr lang="en-US" sz="918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E5CEAD3-8A8D-4FF5-B62A-1A5C88B05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5081" y="6292458"/>
            <a:ext cx="1262700" cy="3573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B8AD06-8C6E-4E67-8CB1-773795B8E0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880" y="2888881"/>
            <a:ext cx="1005927" cy="92057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694D77C-43BD-488D-9E1F-2AD8E1FF2225}"/>
              </a:ext>
            </a:extLst>
          </p:cNvPr>
          <p:cNvSpPr/>
          <p:nvPr/>
        </p:nvSpPr>
        <p:spPr bwMode="auto">
          <a:xfrm>
            <a:off x="7426053" y="3229665"/>
            <a:ext cx="2768279" cy="1456204"/>
          </a:xfrm>
          <a:prstGeom prst="rect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0450F9-1044-48BB-BDF3-6A2FB633A014}"/>
              </a:ext>
            </a:extLst>
          </p:cNvPr>
          <p:cNvSpPr/>
          <p:nvPr/>
        </p:nvSpPr>
        <p:spPr bwMode="auto">
          <a:xfrm>
            <a:off x="7432402" y="4765935"/>
            <a:ext cx="2768279" cy="1456204"/>
          </a:xfrm>
          <a:prstGeom prst="rect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4C389B-AD23-4F6D-8905-392DF4A6CD9D}"/>
              </a:ext>
            </a:extLst>
          </p:cNvPr>
          <p:cNvSpPr txBox="1"/>
          <p:nvPr/>
        </p:nvSpPr>
        <p:spPr>
          <a:xfrm>
            <a:off x="10194332" y="2082770"/>
            <a:ext cx="3508682" cy="677456"/>
          </a:xfrm>
          <a:prstGeom prst="rect">
            <a:avLst/>
          </a:prstGeom>
          <a:noFill/>
        </p:spPr>
        <p:txBody>
          <a:bodyPr wrap="square" lIns="143428" tIns="143428" rIns="143428" bIns="143428" rtlCol="0" anchor="ctr">
            <a:spAutoFit/>
          </a:bodyPr>
          <a:lstStyle/>
          <a:p>
            <a:pPr defTabSz="896215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800" b="1" spc="-147" dirty="0">
                <a:ln w="3175">
                  <a:noFill/>
                </a:ln>
                <a:solidFill>
                  <a:srgbClr val="1A1A1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Azure IaaS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FB7DB2-28D0-4F11-B065-B77FA72DF4D2}"/>
              </a:ext>
            </a:extLst>
          </p:cNvPr>
          <p:cNvSpPr txBox="1"/>
          <p:nvPr/>
        </p:nvSpPr>
        <p:spPr>
          <a:xfrm>
            <a:off x="10195560" y="3628116"/>
            <a:ext cx="3508682" cy="677456"/>
          </a:xfrm>
          <a:prstGeom prst="rect">
            <a:avLst/>
          </a:prstGeom>
          <a:noFill/>
        </p:spPr>
        <p:txBody>
          <a:bodyPr wrap="square" lIns="143428" tIns="143428" rIns="143428" bIns="143428" rtlCol="0" anchor="ctr">
            <a:spAutoFit/>
          </a:bodyPr>
          <a:lstStyle/>
          <a:p>
            <a:pPr defTabSz="896215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800" b="1" spc="-147" dirty="0">
                <a:ln w="3175">
                  <a:noFill/>
                </a:ln>
                <a:solidFill>
                  <a:srgbClr val="1A1A1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App Service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09F4F1-3DBB-430C-864D-0A40455C7959}"/>
              </a:ext>
            </a:extLst>
          </p:cNvPr>
          <p:cNvSpPr txBox="1"/>
          <p:nvPr/>
        </p:nvSpPr>
        <p:spPr>
          <a:xfrm>
            <a:off x="10195560" y="5215768"/>
            <a:ext cx="3508682" cy="677456"/>
          </a:xfrm>
          <a:prstGeom prst="rect">
            <a:avLst/>
          </a:prstGeom>
          <a:noFill/>
        </p:spPr>
        <p:txBody>
          <a:bodyPr wrap="square" lIns="143428" tIns="143428" rIns="143428" bIns="143428" rtlCol="0" anchor="ctr">
            <a:spAutoFit/>
          </a:bodyPr>
          <a:lstStyle/>
          <a:p>
            <a:pPr defTabSz="896215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800" b="1" spc="-147" dirty="0">
                <a:ln w="3175">
                  <a:noFill/>
                </a:ln>
                <a:solidFill>
                  <a:srgbClr val="1A1A1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AKS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E0B3697E-8EEB-4348-9F71-897B33153C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237613" y="2095219"/>
            <a:ext cx="759000" cy="759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68FF110-D860-43EE-ADF4-434A853848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0413" y="1804637"/>
            <a:ext cx="302273" cy="325523"/>
          </a:xfrm>
          <a:prstGeom prst="rect">
            <a:avLst/>
          </a:prstGeom>
          <a:ln w="12700" cap="flat" cmpd="sng" algn="ctr">
            <a:noFill/>
            <a:prstDash val="dash"/>
            <a:round/>
            <a:headEnd type="none" w="med" len="med"/>
            <a:tailEnd type="arrow" w="med" len="med"/>
          </a:ln>
        </p:spPr>
      </p:pic>
      <p:pic>
        <p:nvPicPr>
          <p:cNvPr id="56" name="Graphic 178">
            <a:extLst>
              <a:ext uri="{FF2B5EF4-FFF2-40B4-BE49-F238E27FC236}">
                <a16:creationId xmlns:a16="http://schemas.microsoft.com/office/drawing/2014/main" id="{A4BED1D0-AEF4-4F12-817F-E65C3F8AED5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280514" y="3633181"/>
            <a:ext cx="731520" cy="73938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FDE9792-16E3-4D13-9936-F3DB42F8CE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2573" y="4991988"/>
            <a:ext cx="1280308" cy="883700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8F83B3F-60B8-453B-AE5A-9E4CBB858E9E}"/>
              </a:ext>
            </a:extLst>
          </p:cNvPr>
          <p:cNvCxnSpPr>
            <a:cxnSpLocks/>
          </p:cNvCxnSpPr>
          <p:nvPr/>
        </p:nvCxnSpPr>
        <p:spPr>
          <a:xfrm>
            <a:off x="5166259" y="2519220"/>
            <a:ext cx="2259794" cy="0"/>
          </a:xfrm>
          <a:prstGeom prst="straightConnector1">
            <a:avLst/>
          </a:prstGeom>
          <a:ln w="12700" cap="flat" cmpd="sng" algn="ctr">
            <a:solidFill>
              <a:srgbClr val="0078D4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550982D4-4A76-4E39-B2E0-F946F4657D21}"/>
              </a:ext>
            </a:extLst>
          </p:cNvPr>
          <p:cNvSpPr/>
          <p:nvPr/>
        </p:nvSpPr>
        <p:spPr>
          <a:xfrm>
            <a:off x="5050556" y="2149888"/>
            <a:ext cx="2458623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215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dirty="0">
                <a:cs typeface="Segoe UI" panose="020B0502040204020203" pitchFamily="34" charset="0"/>
              </a:rPr>
              <a:t>Azure Migrate</a:t>
            </a:r>
          </a:p>
          <a:p>
            <a:pPr algn="ctr" defTabSz="896215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dirty="0">
                <a:cs typeface="Segoe UI" panose="020B0502040204020203" pitchFamily="34" charset="0"/>
              </a:rPr>
              <a:t>Server Migration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BFD39F9-BDD3-4C6F-9B46-265161BF0E63}"/>
              </a:ext>
            </a:extLst>
          </p:cNvPr>
          <p:cNvCxnSpPr>
            <a:cxnSpLocks/>
          </p:cNvCxnSpPr>
          <p:nvPr/>
        </p:nvCxnSpPr>
        <p:spPr>
          <a:xfrm>
            <a:off x="5144876" y="4067138"/>
            <a:ext cx="2259794" cy="0"/>
          </a:xfrm>
          <a:prstGeom prst="straightConnector1">
            <a:avLst/>
          </a:prstGeom>
          <a:ln w="12700" cap="flat" cmpd="sng" algn="ctr">
            <a:solidFill>
              <a:srgbClr val="0078D4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6717586A-8012-4C91-88B1-0D0BB7611C9F}"/>
              </a:ext>
            </a:extLst>
          </p:cNvPr>
          <p:cNvSpPr/>
          <p:nvPr/>
        </p:nvSpPr>
        <p:spPr>
          <a:xfrm>
            <a:off x="5029173" y="3697806"/>
            <a:ext cx="2458623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215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dirty="0">
                <a:cs typeface="Segoe UI" panose="020B0502040204020203" pitchFamily="34" charset="0"/>
              </a:rPr>
              <a:t>Azure Migrate</a:t>
            </a:r>
          </a:p>
          <a:p>
            <a:pPr algn="ctr" defTabSz="896215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dirty="0">
                <a:cs typeface="Segoe UI" panose="020B0502040204020203" pitchFamily="34" charset="0"/>
              </a:rPr>
              <a:t>Web App Migration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370FB09-AE39-47AE-BB60-F806DF348DE2}"/>
              </a:ext>
            </a:extLst>
          </p:cNvPr>
          <p:cNvCxnSpPr>
            <a:cxnSpLocks/>
          </p:cNvCxnSpPr>
          <p:nvPr/>
        </p:nvCxnSpPr>
        <p:spPr>
          <a:xfrm>
            <a:off x="5144876" y="5496308"/>
            <a:ext cx="2259794" cy="0"/>
          </a:xfrm>
          <a:prstGeom prst="straightConnector1">
            <a:avLst/>
          </a:prstGeom>
          <a:ln w="12700" cap="flat" cmpd="sng" algn="ctr">
            <a:solidFill>
              <a:srgbClr val="0078D4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AB587DC5-27F2-48D5-93EF-5C95599FE4A8}"/>
              </a:ext>
            </a:extLst>
          </p:cNvPr>
          <p:cNvSpPr/>
          <p:nvPr/>
        </p:nvSpPr>
        <p:spPr>
          <a:xfrm>
            <a:off x="5029173" y="5126976"/>
            <a:ext cx="2458623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215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dirty="0">
                <a:cs typeface="Segoe UI" panose="020B0502040204020203" pitchFamily="34" charset="0"/>
              </a:rPr>
              <a:t>Migrate Apps </a:t>
            </a:r>
          </a:p>
          <a:p>
            <a:pPr algn="ctr" defTabSz="896215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dirty="0">
                <a:cs typeface="Segoe UI" panose="020B0502040204020203" pitchFamily="34" charset="0"/>
              </a:rPr>
              <a:t>to AKS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9F9CAEE-E5A8-416F-B65B-020AEA99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567457"/>
            <a:ext cx="11530584" cy="830020"/>
          </a:xfrm>
        </p:spPr>
        <p:txBody>
          <a:bodyPr/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Migrate ASP.NET Apps to Azure</a:t>
            </a:r>
          </a:p>
        </p:txBody>
      </p:sp>
    </p:spTree>
    <p:extLst>
      <p:ext uri="{BB962C8B-B14F-4D97-AF65-F5344CB8AC3E}">
        <p14:creationId xmlns:p14="http://schemas.microsoft.com/office/powerpoint/2010/main" val="4055626859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D946B2-0771-4686-A902-76BFE230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91" y="2622983"/>
            <a:ext cx="8955953" cy="3629025"/>
          </a:xfrm>
        </p:spPr>
        <p:txBody>
          <a:bodyPr/>
          <a:lstStyle/>
          <a:p>
            <a:pPr>
              <a:tabLst>
                <a:tab pos="3316288" algn="l"/>
              </a:tabLst>
            </a:pPr>
            <a:r>
              <a:rPr lang="en-US" dirty="0"/>
              <a:t>Migrate ASP.NET apps to AKS  </a:t>
            </a:r>
            <a:r>
              <a:rPr lang="en-US" sz="6000" dirty="0">
                <a:solidFill>
                  <a:schemeClr val="tx2"/>
                </a:solidFill>
              </a:rPr>
              <a:t>Demo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929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D2E74AE9-4630-4701-9EF2-9D0FAE05AEB7}"/>
              </a:ext>
            </a:extLst>
          </p:cNvPr>
          <p:cNvSpPr/>
          <p:nvPr/>
        </p:nvSpPr>
        <p:spPr bwMode="auto">
          <a:xfrm>
            <a:off x="8524603" y="1597565"/>
            <a:ext cx="2768279" cy="3938962"/>
          </a:xfrm>
          <a:prstGeom prst="rect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B68E88-11B9-4ADB-AFE6-1ACBB5BE76BC}"/>
              </a:ext>
            </a:extLst>
          </p:cNvPr>
          <p:cNvSpPr/>
          <p:nvPr/>
        </p:nvSpPr>
        <p:spPr bwMode="auto">
          <a:xfrm>
            <a:off x="5813989" y="1346254"/>
            <a:ext cx="5751337" cy="4555381"/>
          </a:xfrm>
          <a:prstGeom prst="rect">
            <a:avLst/>
          </a:prstGeom>
          <a:noFill/>
          <a:ln w="12700"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A068B7-7E9C-49C2-BBA4-7B24F88A2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880" y="1723108"/>
            <a:ext cx="811640" cy="560214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CE6C023B-C5F2-40ED-AC81-94C2414EF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195" y="5454571"/>
            <a:ext cx="1262700" cy="357370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B014E293-ECB7-4EA0-9812-03253C5C3346}"/>
              </a:ext>
            </a:extLst>
          </p:cNvPr>
          <p:cNvSpPr/>
          <p:nvPr/>
        </p:nvSpPr>
        <p:spPr bwMode="auto">
          <a:xfrm>
            <a:off x="8996431" y="3131541"/>
            <a:ext cx="2153790" cy="909482"/>
          </a:xfrm>
          <a:prstGeom prst="rect">
            <a:avLst/>
          </a:prstGeom>
          <a:noFill/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181AC95-92E6-4E4D-995C-A63545C8EF6A}"/>
              </a:ext>
            </a:extLst>
          </p:cNvPr>
          <p:cNvSpPr txBox="1"/>
          <p:nvPr/>
        </p:nvSpPr>
        <p:spPr>
          <a:xfrm>
            <a:off x="8474687" y="2191033"/>
            <a:ext cx="3578531" cy="549685"/>
          </a:xfrm>
          <a:prstGeom prst="rect">
            <a:avLst/>
          </a:prstGeom>
          <a:noFill/>
        </p:spPr>
        <p:txBody>
          <a:bodyPr wrap="square" lIns="146283" tIns="146283" rIns="146283" bIns="146283" rtlCol="0" anchor="ctr">
            <a:spAutoFit/>
          </a:bodyPr>
          <a:lstStyle/>
          <a:p>
            <a:pPr defTabSz="91405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836" spc="-150" dirty="0">
                <a:ln w="3175">
                  <a:noFill/>
                </a:ln>
                <a:latin typeface="+mj-lt"/>
                <a:cs typeface="Segoe UI" pitchFamily="34" charset="0"/>
              </a:rPr>
              <a:t>AKS Cluster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DA063-AC96-4DFE-B292-9494813C85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066" y="1794038"/>
            <a:ext cx="824119" cy="539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E66A5E-7713-44D8-9939-A21EB81126DE}"/>
              </a:ext>
            </a:extLst>
          </p:cNvPr>
          <p:cNvSpPr txBox="1"/>
          <p:nvPr/>
        </p:nvSpPr>
        <p:spPr>
          <a:xfrm>
            <a:off x="5737195" y="2091625"/>
            <a:ext cx="2694657" cy="549685"/>
          </a:xfrm>
          <a:prstGeom prst="rect">
            <a:avLst/>
          </a:prstGeom>
          <a:noFill/>
        </p:spPr>
        <p:txBody>
          <a:bodyPr wrap="square" lIns="146283" tIns="146283" rIns="146283" bIns="146283" rtlCol="0" anchor="ctr">
            <a:spAutoFit/>
          </a:bodyPr>
          <a:lstStyle/>
          <a:p>
            <a:pPr defTabSz="91405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836" spc="-150" dirty="0">
                <a:ln w="3175">
                  <a:noFill/>
                </a:ln>
                <a:latin typeface="+mj-lt"/>
                <a:cs typeface="Segoe UI" pitchFamily="34" charset="0"/>
              </a:rPr>
              <a:t>Azure Container Registry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7A6D16-438D-4D92-989A-F383F4946320}"/>
              </a:ext>
            </a:extLst>
          </p:cNvPr>
          <p:cNvGrpSpPr/>
          <p:nvPr/>
        </p:nvGrpSpPr>
        <p:grpSpPr>
          <a:xfrm>
            <a:off x="2138552" y="1388658"/>
            <a:ext cx="3985575" cy="4546896"/>
            <a:chOff x="1333448" y="1380068"/>
            <a:chExt cx="3549256" cy="44063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C6B720-65C3-47CD-9182-05A37F19FC41}"/>
                </a:ext>
              </a:extLst>
            </p:cNvPr>
            <p:cNvSpPr/>
            <p:nvPr/>
          </p:nvSpPr>
          <p:spPr bwMode="auto">
            <a:xfrm>
              <a:off x="1333448" y="1380068"/>
              <a:ext cx="2617474" cy="4406375"/>
            </a:xfrm>
            <a:prstGeom prst="rect">
              <a:avLst/>
            </a:prstGeom>
            <a:ln w="12700"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51028" fontAlgn="base">
                <a:spcBef>
                  <a:spcPct val="0"/>
                </a:spcBef>
                <a:spcAft>
                  <a:spcPct val="0"/>
                </a:spcAft>
              </a:pPr>
              <a:endParaRPr lang="en-US" sz="204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537DC89-18AB-4B1C-9426-AEBB28FF07FF}"/>
                </a:ext>
              </a:extLst>
            </p:cNvPr>
            <p:cNvSpPr txBox="1"/>
            <p:nvPr/>
          </p:nvSpPr>
          <p:spPr>
            <a:xfrm>
              <a:off x="1374022" y="1506459"/>
              <a:ext cx="3508682" cy="538956"/>
            </a:xfrm>
            <a:prstGeom prst="rect">
              <a:avLst/>
            </a:prstGeom>
            <a:noFill/>
          </p:spPr>
          <p:txBody>
            <a:bodyPr wrap="square" lIns="146283" tIns="146283" rIns="146283" bIns="146283" rtlCol="0" anchor="ctr">
              <a:spAutoFit/>
            </a:bodyPr>
            <a:lstStyle/>
            <a:p>
              <a:pPr defTabSz="91405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836" spc="-150" dirty="0">
                  <a:ln w="3175">
                    <a:noFill/>
                  </a:ln>
                  <a:latin typeface="+mj-lt"/>
                  <a:cs typeface="Segoe UI" pitchFamily="34" charset="0"/>
                </a:rPr>
                <a:t>LOB App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688D866-63E9-4BB2-8719-462168CA8435}"/>
                </a:ext>
              </a:extLst>
            </p:cNvPr>
            <p:cNvSpPr txBox="1"/>
            <p:nvPr/>
          </p:nvSpPr>
          <p:spPr>
            <a:xfrm>
              <a:off x="1450237" y="4863600"/>
              <a:ext cx="2189393" cy="538956"/>
            </a:xfrm>
            <a:prstGeom prst="rect">
              <a:avLst/>
            </a:prstGeom>
            <a:noFill/>
          </p:spPr>
          <p:txBody>
            <a:bodyPr wrap="square" lIns="146283" tIns="146283" rIns="146283" bIns="146283" rtlCol="0" anchor="ctr">
              <a:spAutoFit/>
            </a:bodyPr>
            <a:lstStyle/>
            <a:p>
              <a:pPr defTabSz="91405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836" spc="-150" dirty="0">
                  <a:ln w="3175">
                    <a:noFill/>
                  </a:ln>
                  <a:latin typeface="+mj-lt"/>
                  <a:cs typeface="Segoe UI" pitchFamily="34" charset="0"/>
                </a:rPr>
                <a:t>Data layer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808C22-A9C0-43C0-BDCF-9F04B88B0290}"/>
              </a:ext>
            </a:extLst>
          </p:cNvPr>
          <p:cNvGrpSpPr/>
          <p:nvPr/>
        </p:nvGrpSpPr>
        <p:grpSpPr>
          <a:xfrm>
            <a:off x="398145" y="4321057"/>
            <a:ext cx="1812863" cy="1992644"/>
            <a:chOff x="-42617" y="4309386"/>
            <a:chExt cx="1614401" cy="1931064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EED08F9-B05E-426C-9B19-62E30A8F2965}"/>
                </a:ext>
              </a:extLst>
            </p:cNvPr>
            <p:cNvGrpSpPr/>
            <p:nvPr/>
          </p:nvGrpSpPr>
          <p:grpSpPr>
            <a:xfrm>
              <a:off x="-42617" y="4309386"/>
              <a:ext cx="1256653" cy="1931064"/>
              <a:chOff x="-970070" y="3830024"/>
              <a:chExt cx="1256653" cy="1931064"/>
            </a:xfrm>
          </p:grpSpPr>
          <p:pic>
            <p:nvPicPr>
              <p:cNvPr id="125" name="Picture 4" descr="Image result for vmware icon transparent">
                <a:extLst>
                  <a:ext uri="{FF2B5EF4-FFF2-40B4-BE49-F238E27FC236}">
                    <a16:creationId xmlns:a16="http://schemas.microsoft.com/office/drawing/2014/main" id="{3F89E8A4-6205-4920-A192-048C780900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70070" y="3830024"/>
                <a:ext cx="1256653" cy="182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6" descr="Image result for aws transparent icon">
                <a:extLst>
                  <a:ext uri="{FF2B5EF4-FFF2-40B4-BE49-F238E27FC236}">
                    <a16:creationId xmlns:a16="http://schemas.microsoft.com/office/drawing/2014/main" id="{216F4447-2DAB-4D68-8B3C-40A094957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29549" y="5458596"/>
                <a:ext cx="773863" cy="302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8" name="Picture 4" descr="Image result for hyper-v logo transparent">
              <a:extLst>
                <a:ext uri="{FF2B5EF4-FFF2-40B4-BE49-F238E27FC236}">
                  <a16:creationId xmlns:a16="http://schemas.microsoft.com/office/drawing/2014/main" id="{58B8C5EC-63F8-48EF-AED5-F4FCAB8FF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" y="4695808"/>
              <a:ext cx="1106874" cy="47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AutoShape 3">
              <a:extLst>
                <a:ext uri="{FF2B5EF4-FFF2-40B4-BE49-F238E27FC236}">
                  <a16:creationId xmlns:a16="http://schemas.microsoft.com/office/drawing/2014/main" id="{BEB3ED85-D99F-42C4-8C23-ED7D367399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5421" y="4540405"/>
              <a:ext cx="1376363" cy="137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endParaRPr lang="en-US" sz="1836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352DC6F-AD8A-4F16-9B52-49AD47A8989C}"/>
              </a:ext>
            </a:extLst>
          </p:cNvPr>
          <p:cNvSpPr txBox="1"/>
          <p:nvPr/>
        </p:nvSpPr>
        <p:spPr>
          <a:xfrm>
            <a:off x="3851393" y="2473717"/>
            <a:ext cx="1554519" cy="747470"/>
          </a:xfrm>
          <a:prstGeom prst="rect">
            <a:avLst/>
          </a:prstGeom>
          <a:noFill/>
        </p:spPr>
        <p:txBody>
          <a:bodyPr wrap="square" lIns="146283" tIns="146283" rIns="146283" bIns="146283" rtlCol="0" anchor="ctr">
            <a:spAutoFit/>
          </a:bodyPr>
          <a:lstStyle/>
          <a:p>
            <a:pPr algn="ctr" defTabSz="91405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32" spc="-150" dirty="0">
                <a:ln w="3175">
                  <a:noFill/>
                </a:ln>
                <a:latin typeface="+mj-lt"/>
                <a:cs typeface="Segoe UI" pitchFamily="34" charset="0"/>
              </a:rPr>
              <a:t>Containerization helper</a:t>
            </a:r>
          </a:p>
        </p:txBody>
      </p:sp>
      <p:sp>
        <p:nvSpPr>
          <p:cNvPr id="5" name="server" title="Icon of a server tower">
            <a:extLst>
              <a:ext uri="{FF2B5EF4-FFF2-40B4-BE49-F238E27FC236}">
                <a16:creationId xmlns:a16="http://schemas.microsoft.com/office/drawing/2014/main" id="{45BE545F-D43F-4CC3-9931-B57B5A68CE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27726" y="2502501"/>
            <a:ext cx="358514" cy="580497"/>
          </a:xfrm>
          <a:custGeom>
            <a:avLst/>
            <a:gdLst>
              <a:gd name="T0" fmla="*/ 318 w 318"/>
              <a:gd name="T1" fmla="*/ 283 h 604"/>
              <a:gd name="T2" fmla="*/ 318 w 318"/>
              <a:gd name="T3" fmla="*/ 604 h 604"/>
              <a:gd name="T4" fmla="*/ 0 w 318"/>
              <a:gd name="T5" fmla="*/ 604 h 604"/>
              <a:gd name="T6" fmla="*/ 0 w 318"/>
              <a:gd name="T7" fmla="*/ 0 h 604"/>
              <a:gd name="T8" fmla="*/ 318 w 318"/>
              <a:gd name="T9" fmla="*/ 0 h 604"/>
              <a:gd name="T10" fmla="*/ 318 w 318"/>
              <a:gd name="T11" fmla="*/ 283 h 604"/>
              <a:gd name="T12" fmla="*/ 67 w 318"/>
              <a:gd name="T13" fmla="*/ 97 h 604"/>
              <a:gd name="T14" fmla="*/ 249 w 318"/>
              <a:gd name="T15" fmla="*/ 97 h 604"/>
              <a:gd name="T16" fmla="*/ 67 w 318"/>
              <a:gd name="T17" fmla="*/ 414 h 604"/>
              <a:gd name="T18" fmla="*/ 249 w 318"/>
              <a:gd name="T19" fmla="*/ 414 h 604"/>
              <a:gd name="T20" fmla="*/ 67 w 318"/>
              <a:gd name="T21" fmla="*/ 504 h 604"/>
              <a:gd name="T22" fmla="*/ 249 w 318"/>
              <a:gd name="T23" fmla="*/ 5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8" h="604">
                <a:moveTo>
                  <a:pt x="318" y="283"/>
                </a:moveTo>
                <a:lnTo>
                  <a:pt x="318" y="604"/>
                </a:lnTo>
                <a:lnTo>
                  <a:pt x="0" y="604"/>
                </a:lnTo>
                <a:lnTo>
                  <a:pt x="0" y="0"/>
                </a:lnTo>
                <a:lnTo>
                  <a:pt x="318" y="0"/>
                </a:lnTo>
                <a:lnTo>
                  <a:pt x="318" y="283"/>
                </a:lnTo>
                <a:moveTo>
                  <a:pt x="67" y="97"/>
                </a:moveTo>
                <a:lnTo>
                  <a:pt x="249" y="97"/>
                </a:lnTo>
                <a:moveTo>
                  <a:pt x="67" y="414"/>
                </a:moveTo>
                <a:lnTo>
                  <a:pt x="249" y="414"/>
                </a:lnTo>
                <a:moveTo>
                  <a:pt x="67" y="504"/>
                </a:moveTo>
                <a:lnTo>
                  <a:pt x="249" y="50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endParaRPr lang="en-US" sz="918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9" name="server" title="Icon of a server tower">
            <a:extLst>
              <a:ext uri="{FF2B5EF4-FFF2-40B4-BE49-F238E27FC236}">
                <a16:creationId xmlns:a16="http://schemas.microsoft.com/office/drawing/2014/main" id="{D8FBD710-67F1-4ACC-B01A-AC37472CD5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47155" y="4123669"/>
            <a:ext cx="358514" cy="580497"/>
          </a:xfrm>
          <a:custGeom>
            <a:avLst/>
            <a:gdLst>
              <a:gd name="T0" fmla="*/ 318 w 318"/>
              <a:gd name="T1" fmla="*/ 283 h 604"/>
              <a:gd name="T2" fmla="*/ 318 w 318"/>
              <a:gd name="T3" fmla="*/ 604 h 604"/>
              <a:gd name="T4" fmla="*/ 0 w 318"/>
              <a:gd name="T5" fmla="*/ 604 h 604"/>
              <a:gd name="T6" fmla="*/ 0 w 318"/>
              <a:gd name="T7" fmla="*/ 0 h 604"/>
              <a:gd name="T8" fmla="*/ 318 w 318"/>
              <a:gd name="T9" fmla="*/ 0 h 604"/>
              <a:gd name="T10" fmla="*/ 318 w 318"/>
              <a:gd name="T11" fmla="*/ 283 h 604"/>
              <a:gd name="T12" fmla="*/ 67 w 318"/>
              <a:gd name="T13" fmla="*/ 97 h 604"/>
              <a:gd name="T14" fmla="*/ 249 w 318"/>
              <a:gd name="T15" fmla="*/ 97 h 604"/>
              <a:gd name="T16" fmla="*/ 67 w 318"/>
              <a:gd name="T17" fmla="*/ 414 h 604"/>
              <a:gd name="T18" fmla="*/ 249 w 318"/>
              <a:gd name="T19" fmla="*/ 414 h 604"/>
              <a:gd name="T20" fmla="*/ 67 w 318"/>
              <a:gd name="T21" fmla="*/ 504 h 604"/>
              <a:gd name="T22" fmla="*/ 249 w 318"/>
              <a:gd name="T23" fmla="*/ 5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8" h="604">
                <a:moveTo>
                  <a:pt x="318" y="283"/>
                </a:moveTo>
                <a:lnTo>
                  <a:pt x="318" y="604"/>
                </a:lnTo>
                <a:lnTo>
                  <a:pt x="0" y="604"/>
                </a:lnTo>
                <a:lnTo>
                  <a:pt x="0" y="0"/>
                </a:lnTo>
                <a:lnTo>
                  <a:pt x="318" y="0"/>
                </a:lnTo>
                <a:lnTo>
                  <a:pt x="318" y="283"/>
                </a:lnTo>
                <a:moveTo>
                  <a:pt x="67" y="97"/>
                </a:moveTo>
                <a:lnTo>
                  <a:pt x="249" y="97"/>
                </a:lnTo>
                <a:moveTo>
                  <a:pt x="67" y="414"/>
                </a:moveTo>
                <a:lnTo>
                  <a:pt x="249" y="414"/>
                </a:lnTo>
                <a:moveTo>
                  <a:pt x="67" y="504"/>
                </a:moveTo>
                <a:lnTo>
                  <a:pt x="249" y="504"/>
                </a:lnTo>
              </a:path>
            </a:pathLst>
          </a:custGeom>
          <a:noFill/>
          <a:ln w="15875" cap="sq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endParaRPr lang="en-US" sz="918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77FB62-9239-42BC-8E8B-17E0EA78D2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3280" y="4452523"/>
            <a:ext cx="421543" cy="542316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E897C9C-458A-42EF-B04A-626BCD0B330A}"/>
              </a:ext>
            </a:extLst>
          </p:cNvPr>
          <p:cNvCxnSpPr>
            <a:cxnSpLocks/>
          </p:cNvCxnSpPr>
          <p:nvPr/>
        </p:nvCxnSpPr>
        <p:spPr>
          <a:xfrm flipH="1">
            <a:off x="3504542" y="2418917"/>
            <a:ext cx="800062" cy="1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croll: Vertical 26">
            <a:extLst>
              <a:ext uri="{FF2B5EF4-FFF2-40B4-BE49-F238E27FC236}">
                <a16:creationId xmlns:a16="http://schemas.microsoft.com/office/drawing/2014/main" id="{AE4CE35F-790E-4F6B-BCBF-334968375010}"/>
              </a:ext>
            </a:extLst>
          </p:cNvPr>
          <p:cNvSpPr/>
          <p:nvPr/>
        </p:nvSpPr>
        <p:spPr>
          <a:xfrm>
            <a:off x="4403786" y="3198866"/>
            <a:ext cx="1770127" cy="1557551"/>
          </a:xfrm>
          <a:prstGeom prst="vertic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74862" indent="-174862">
              <a:buFont typeface="Arial" panose="020B0604020202020204" pitchFamily="34" charset="0"/>
              <a:buChar char="•"/>
            </a:pPr>
            <a:r>
              <a:rPr lang="en-US" sz="1122" dirty="0" err="1"/>
              <a:t>Dockerfile</a:t>
            </a:r>
            <a:endParaRPr lang="en-US" sz="1122" dirty="0"/>
          </a:p>
          <a:p>
            <a:pPr marL="174862" indent="-174862">
              <a:buFont typeface="Arial" panose="020B0604020202020204" pitchFamily="34" charset="0"/>
              <a:buChar char="•"/>
            </a:pPr>
            <a:r>
              <a:rPr lang="en-US" sz="1122" dirty="0"/>
              <a:t>Create ACR/AKS cluster</a:t>
            </a:r>
          </a:p>
          <a:p>
            <a:pPr marL="174862" indent="-174862">
              <a:buFont typeface="Arial" panose="020B0604020202020204" pitchFamily="34" charset="0"/>
              <a:buChar char="•"/>
            </a:pPr>
            <a:r>
              <a:rPr lang="en-US" sz="1122" dirty="0"/>
              <a:t>Container image</a:t>
            </a:r>
          </a:p>
          <a:p>
            <a:pPr marL="174862" indent="-174862">
              <a:buFont typeface="Arial" panose="020B0604020202020204" pitchFamily="34" charset="0"/>
              <a:buChar char="•"/>
            </a:pPr>
            <a:r>
              <a:rPr lang="en-US" sz="1122" dirty="0"/>
              <a:t>Kubernetes manifests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23B74B98-B50E-44AE-841A-374051C6091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5589838" y="2641310"/>
            <a:ext cx="1494686" cy="148235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C52C52-280A-4735-8443-82C7B5221584}"/>
              </a:ext>
            </a:extLst>
          </p:cNvPr>
          <p:cNvSpPr txBox="1"/>
          <p:nvPr/>
        </p:nvSpPr>
        <p:spPr>
          <a:xfrm>
            <a:off x="6056261" y="3704164"/>
            <a:ext cx="752975" cy="44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2" dirty="0">
                <a:latin typeface="Segoe UI" panose="020B0502040204020203" pitchFamily="34" charset="0"/>
                <a:cs typeface="Segoe UI" panose="020B0502040204020203" pitchFamily="34" charset="0"/>
              </a:rPr>
              <a:t>Publish Image 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37D9A9B2-9852-4A47-A972-8FF406A8D94F}"/>
              </a:ext>
            </a:extLst>
          </p:cNvPr>
          <p:cNvCxnSpPr>
            <a:cxnSpLocks/>
          </p:cNvCxnSpPr>
          <p:nvPr/>
        </p:nvCxnSpPr>
        <p:spPr>
          <a:xfrm flipV="1">
            <a:off x="5566973" y="3429420"/>
            <a:ext cx="3305914" cy="1080428"/>
          </a:xfrm>
          <a:prstGeom prst="bentConnector3">
            <a:avLst>
              <a:gd name="adj1" fmla="val 6486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EE0C4C8-05B3-43AB-BD02-6ABD2BB7DF0C}"/>
              </a:ext>
            </a:extLst>
          </p:cNvPr>
          <p:cNvSpPr txBox="1"/>
          <p:nvPr/>
        </p:nvSpPr>
        <p:spPr>
          <a:xfrm>
            <a:off x="5943691" y="4266472"/>
            <a:ext cx="1163570" cy="27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2" dirty="0">
                <a:latin typeface="Segoe UI" panose="020B0502040204020203" pitchFamily="34" charset="0"/>
                <a:cs typeface="Segoe UI" panose="020B0502040204020203" pitchFamily="34" charset="0"/>
              </a:rPr>
              <a:t>Deploy to AKS</a:t>
            </a:r>
          </a:p>
        </p:txBody>
      </p:sp>
      <p:sp>
        <p:nvSpPr>
          <p:cNvPr id="45" name="Picture 32">
            <a:extLst>
              <a:ext uri="{FF2B5EF4-FFF2-40B4-BE49-F238E27FC236}">
                <a16:creationId xmlns:a16="http://schemas.microsoft.com/office/drawing/2014/main" id="{DE967DC6-AFE3-408B-97F5-0CD4294D806A}"/>
              </a:ext>
            </a:extLst>
          </p:cNvPr>
          <p:cNvSpPr/>
          <p:nvPr/>
        </p:nvSpPr>
        <p:spPr>
          <a:xfrm>
            <a:off x="2815332" y="2076456"/>
            <a:ext cx="577432" cy="502241"/>
          </a:xfrm>
          <a:custGeom>
            <a:avLst/>
            <a:gdLst>
              <a:gd name="connsiteX0" fmla="*/ 637836 w 1023095"/>
              <a:gd name="connsiteY0" fmla="*/ 660892 h 925573"/>
              <a:gd name="connsiteX1" fmla="*/ 519541 w 1023095"/>
              <a:gd name="connsiteY1" fmla="*/ 701488 h 925573"/>
              <a:gd name="connsiteX2" fmla="*/ 394851 w 1023095"/>
              <a:gd name="connsiteY2" fmla="*/ 656021 h 925573"/>
              <a:gd name="connsiteX3" fmla="*/ 407640 w 1023095"/>
              <a:gd name="connsiteY3" fmla="*/ 566711 h 925573"/>
              <a:gd name="connsiteX4" fmla="*/ 436414 w 1023095"/>
              <a:gd name="connsiteY4" fmla="*/ 561839 h 925573"/>
              <a:gd name="connsiteX5" fmla="*/ 453999 w 1023095"/>
              <a:gd name="connsiteY5" fmla="*/ 574830 h 925573"/>
              <a:gd name="connsiteX6" fmla="*/ 509949 w 1023095"/>
              <a:gd name="connsiteY6" fmla="*/ 612178 h 925573"/>
              <a:gd name="connsiteX7" fmla="*/ 517942 w 1023095"/>
              <a:gd name="connsiteY7" fmla="*/ 639783 h 925573"/>
              <a:gd name="connsiteX8" fmla="*/ 572294 w 1023095"/>
              <a:gd name="connsiteY8" fmla="*/ 646278 h 925573"/>
              <a:gd name="connsiteX9" fmla="*/ 580287 w 1023095"/>
              <a:gd name="connsiteY9" fmla="*/ 636535 h 925573"/>
              <a:gd name="connsiteX10" fmla="*/ 655420 w 1023095"/>
              <a:gd name="connsiteY10" fmla="*/ 644654 h 925573"/>
              <a:gd name="connsiteX11" fmla="*/ 637836 w 1023095"/>
              <a:gd name="connsiteY11" fmla="*/ 660892 h 925573"/>
              <a:gd name="connsiteX12" fmla="*/ 359682 w 1023095"/>
              <a:gd name="connsiteY12" fmla="*/ 391339 h 925573"/>
              <a:gd name="connsiteX13" fmla="*/ 367675 w 1023095"/>
              <a:gd name="connsiteY13" fmla="*/ 470906 h 925573"/>
              <a:gd name="connsiteX14" fmla="*/ 367675 w 1023095"/>
              <a:gd name="connsiteY14" fmla="*/ 542354 h 925573"/>
              <a:gd name="connsiteX15" fmla="*/ 372471 w 1023095"/>
              <a:gd name="connsiteY15" fmla="*/ 547225 h 925573"/>
              <a:gd name="connsiteX16" fmla="*/ 361281 w 1023095"/>
              <a:gd name="connsiteY16" fmla="*/ 615425 h 925573"/>
              <a:gd name="connsiteX17" fmla="*/ 359682 w 1023095"/>
              <a:gd name="connsiteY17" fmla="*/ 391339 h 925573"/>
              <a:gd name="connsiteX18" fmla="*/ 401245 w 1023095"/>
              <a:gd name="connsiteY18" fmla="*/ 347496 h 925573"/>
              <a:gd name="connsiteX19" fmla="*/ 433217 w 1023095"/>
              <a:gd name="connsiteY19" fmla="*/ 326387 h 925573"/>
              <a:gd name="connsiteX20" fmla="*/ 485970 w 1023095"/>
              <a:gd name="connsiteY20" fmla="*/ 392963 h 925573"/>
              <a:gd name="connsiteX21" fmla="*/ 431618 w 1023095"/>
              <a:gd name="connsiteY21" fmla="*/ 440053 h 925573"/>
              <a:gd name="connsiteX22" fmla="*/ 425224 w 1023095"/>
              <a:gd name="connsiteY22" fmla="*/ 448173 h 925573"/>
              <a:gd name="connsiteX23" fmla="*/ 393252 w 1023095"/>
              <a:gd name="connsiteY23" fmla="*/ 449796 h 925573"/>
              <a:gd name="connsiteX24" fmla="*/ 378865 w 1023095"/>
              <a:gd name="connsiteY24" fmla="*/ 363734 h 925573"/>
              <a:gd name="connsiteX25" fmla="*/ 401245 w 1023095"/>
              <a:gd name="connsiteY25" fmla="*/ 347496 h 925573"/>
              <a:gd name="connsiteX26" fmla="*/ 645829 w 1023095"/>
              <a:gd name="connsiteY26" fmla="*/ 352368 h 925573"/>
              <a:gd name="connsiteX27" fmla="*/ 516343 w 1023095"/>
              <a:gd name="connsiteY27" fmla="*/ 376725 h 925573"/>
              <a:gd name="connsiteX28" fmla="*/ 461991 w 1023095"/>
              <a:gd name="connsiteY28" fmla="*/ 316644 h 925573"/>
              <a:gd name="connsiteX29" fmla="*/ 522738 w 1023095"/>
              <a:gd name="connsiteY29" fmla="*/ 306901 h 925573"/>
              <a:gd name="connsiteX30" fmla="*/ 645829 w 1023095"/>
              <a:gd name="connsiteY30" fmla="*/ 352368 h 925573"/>
              <a:gd name="connsiteX31" fmla="*/ 585083 w 1023095"/>
              <a:gd name="connsiteY31" fmla="*/ 608930 h 925573"/>
              <a:gd name="connsiteX32" fmla="*/ 578688 w 1023095"/>
              <a:gd name="connsiteY32" fmla="*/ 592692 h 925573"/>
              <a:gd name="connsiteX33" fmla="*/ 527534 w 1023095"/>
              <a:gd name="connsiteY33" fmla="*/ 582949 h 925573"/>
              <a:gd name="connsiteX34" fmla="*/ 474780 w 1023095"/>
              <a:gd name="connsiteY34" fmla="*/ 547225 h 925573"/>
              <a:gd name="connsiteX35" fmla="*/ 463590 w 1023095"/>
              <a:gd name="connsiteY35" fmla="*/ 537482 h 925573"/>
              <a:gd name="connsiteX36" fmla="*/ 465189 w 1023095"/>
              <a:gd name="connsiteY36" fmla="*/ 477401 h 925573"/>
              <a:gd name="connsiteX37" fmla="*/ 471583 w 1023095"/>
              <a:gd name="connsiteY37" fmla="*/ 470906 h 925573"/>
              <a:gd name="connsiteX38" fmla="*/ 522738 w 1023095"/>
              <a:gd name="connsiteY38" fmla="*/ 428687 h 925573"/>
              <a:gd name="connsiteX39" fmla="*/ 597871 w 1023095"/>
              <a:gd name="connsiteY39" fmla="*/ 492016 h 925573"/>
              <a:gd name="connsiteX40" fmla="*/ 602667 w 1023095"/>
              <a:gd name="connsiteY40" fmla="*/ 535859 h 925573"/>
              <a:gd name="connsiteX41" fmla="*/ 663413 w 1023095"/>
              <a:gd name="connsiteY41" fmla="*/ 543978 h 925573"/>
              <a:gd name="connsiteX42" fmla="*/ 666611 w 1023095"/>
              <a:gd name="connsiteY42" fmla="*/ 542354 h 925573"/>
              <a:gd name="connsiteX43" fmla="*/ 706575 w 1023095"/>
              <a:gd name="connsiteY43" fmla="*/ 569959 h 925573"/>
              <a:gd name="connsiteX44" fmla="*/ 684195 w 1023095"/>
              <a:gd name="connsiteY44" fmla="*/ 613802 h 925573"/>
              <a:gd name="connsiteX45" fmla="*/ 585083 w 1023095"/>
              <a:gd name="connsiteY45" fmla="*/ 608930 h 925573"/>
              <a:gd name="connsiteX46" fmla="*/ 708174 w 1023095"/>
              <a:gd name="connsiteY46" fmla="*/ 555344 h 925573"/>
              <a:gd name="connsiteX47" fmla="*/ 674603 w 1023095"/>
              <a:gd name="connsiteY47" fmla="*/ 529363 h 925573"/>
              <a:gd name="connsiteX48" fmla="*/ 668209 w 1023095"/>
              <a:gd name="connsiteY48" fmla="*/ 488768 h 925573"/>
              <a:gd name="connsiteX49" fmla="*/ 613857 w 1023095"/>
              <a:gd name="connsiteY49" fmla="*/ 477401 h 925573"/>
              <a:gd name="connsiteX50" fmla="*/ 549914 w 1023095"/>
              <a:gd name="connsiteY50" fmla="*/ 414072 h 925573"/>
              <a:gd name="connsiteX51" fmla="*/ 673005 w 1023095"/>
              <a:gd name="connsiteY51" fmla="*/ 379972 h 925573"/>
              <a:gd name="connsiteX52" fmla="*/ 676202 w 1023095"/>
              <a:gd name="connsiteY52" fmla="*/ 383220 h 925573"/>
              <a:gd name="connsiteX53" fmla="*/ 708174 w 1023095"/>
              <a:gd name="connsiteY53" fmla="*/ 555344 h 925573"/>
              <a:gd name="connsiteX54" fmla="*/ 696984 w 1023095"/>
              <a:gd name="connsiteY54" fmla="*/ 366982 h 925573"/>
              <a:gd name="connsiteX55" fmla="*/ 519541 w 1023095"/>
              <a:gd name="connsiteY55" fmla="*/ 277672 h 925573"/>
              <a:gd name="connsiteX56" fmla="*/ 383661 w 1023095"/>
              <a:gd name="connsiteY56" fmla="*/ 324763 h 925573"/>
              <a:gd name="connsiteX57" fmla="*/ 342097 w 1023095"/>
              <a:gd name="connsiteY57" fmla="*/ 643030 h 925573"/>
              <a:gd name="connsiteX58" fmla="*/ 519541 w 1023095"/>
              <a:gd name="connsiteY58" fmla="*/ 732340 h 925573"/>
              <a:gd name="connsiteX59" fmla="*/ 655420 w 1023095"/>
              <a:gd name="connsiteY59" fmla="*/ 685249 h 925573"/>
              <a:gd name="connsiteX60" fmla="*/ 696984 w 1023095"/>
              <a:gd name="connsiteY60" fmla="*/ 366982 h 925573"/>
              <a:gd name="connsiteX61" fmla="*/ 137478 w 1023095"/>
              <a:gd name="connsiteY61" fmla="*/ 725845 h 925573"/>
              <a:gd name="connsiteX62" fmla="*/ 206218 w 1023095"/>
              <a:gd name="connsiteY62" fmla="*/ 768064 h 925573"/>
              <a:gd name="connsiteX63" fmla="*/ 206218 w 1023095"/>
              <a:gd name="connsiteY63" fmla="*/ 682002 h 925573"/>
              <a:gd name="connsiteX64" fmla="*/ 137478 w 1023095"/>
              <a:gd name="connsiteY64" fmla="*/ 641406 h 925573"/>
              <a:gd name="connsiteX65" fmla="*/ 137478 w 1023095"/>
              <a:gd name="connsiteY65" fmla="*/ 725845 h 925573"/>
              <a:gd name="connsiteX66" fmla="*/ 800892 w 1023095"/>
              <a:gd name="connsiteY66" fmla="*/ 682002 h 925573"/>
              <a:gd name="connsiteX67" fmla="*/ 800892 w 1023095"/>
              <a:gd name="connsiteY67" fmla="*/ 768064 h 925573"/>
              <a:gd name="connsiteX68" fmla="*/ 869631 w 1023095"/>
              <a:gd name="connsiteY68" fmla="*/ 725845 h 925573"/>
              <a:gd name="connsiteX69" fmla="*/ 869631 w 1023095"/>
              <a:gd name="connsiteY69" fmla="*/ 641406 h 925573"/>
              <a:gd name="connsiteX70" fmla="*/ 800892 w 1023095"/>
              <a:gd name="connsiteY70" fmla="*/ 682002 h 925573"/>
              <a:gd name="connsiteX71" fmla="*/ 503555 w 1023095"/>
              <a:gd name="connsiteY71" fmla="*/ 73072 h 925573"/>
              <a:gd name="connsiteX72" fmla="*/ 431618 w 1023095"/>
              <a:gd name="connsiteY72" fmla="*/ 110419 h 925573"/>
              <a:gd name="connsiteX73" fmla="*/ 503555 w 1023095"/>
              <a:gd name="connsiteY73" fmla="*/ 155886 h 925573"/>
              <a:gd name="connsiteX74" fmla="*/ 575491 w 1023095"/>
              <a:gd name="connsiteY74" fmla="*/ 110419 h 925573"/>
              <a:gd name="connsiteX75" fmla="*/ 503555 w 1023095"/>
              <a:gd name="connsiteY75" fmla="*/ 73072 h 925573"/>
              <a:gd name="connsiteX76" fmla="*/ 755652 w 1023095"/>
              <a:gd name="connsiteY76" fmla="*/ 641569 h 925573"/>
              <a:gd name="connsiteX77" fmla="*/ 791300 w 1023095"/>
              <a:gd name="connsiteY77" fmla="*/ 664140 h 925573"/>
              <a:gd name="connsiteX78" fmla="*/ 863237 w 1023095"/>
              <a:gd name="connsiteY78" fmla="*/ 618673 h 925573"/>
              <a:gd name="connsiteX79" fmla="*/ 791300 w 1023095"/>
              <a:gd name="connsiteY79" fmla="*/ 582949 h 925573"/>
              <a:gd name="connsiteX80" fmla="*/ 778352 w 1023095"/>
              <a:gd name="connsiteY80" fmla="*/ 589444 h 925573"/>
              <a:gd name="connsiteX81" fmla="*/ 755652 w 1023095"/>
              <a:gd name="connsiteY81" fmla="*/ 641569 h 925573"/>
              <a:gd name="connsiteX82" fmla="*/ 712970 w 1023095"/>
              <a:gd name="connsiteY82" fmla="*/ 698889 h 925573"/>
              <a:gd name="connsiteX83" fmla="*/ 712970 w 1023095"/>
              <a:gd name="connsiteY83" fmla="*/ 725845 h 925573"/>
              <a:gd name="connsiteX84" fmla="*/ 781709 w 1023095"/>
              <a:gd name="connsiteY84" fmla="*/ 768064 h 925573"/>
              <a:gd name="connsiteX85" fmla="*/ 781709 w 1023095"/>
              <a:gd name="connsiteY85" fmla="*/ 682002 h 925573"/>
              <a:gd name="connsiteX86" fmla="*/ 744462 w 1023095"/>
              <a:gd name="connsiteY86" fmla="*/ 659918 h 925573"/>
              <a:gd name="connsiteX87" fmla="*/ 712970 w 1023095"/>
              <a:gd name="connsiteY87" fmla="*/ 698889 h 925573"/>
              <a:gd name="connsiteX88" fmla="*/ 575491 w 1023095"/>
              <a:gd name="connsiteY88" fmla="*/ 775209 h 925573"/>
              <a:gd name="connsiteX89" fmla="*/ 575491 w 1023095"/>
              <a:gd name="connsiteY89" fmla="*/ 816778 h 925573"/>
              <a:gd name="connsiteX90" fmla="*/ 599470 w 1023095"/>
              <a:gd name="connsiteY90" fmla="*/ 842759 h 925573"/>
              <a:gd name="connsiteX91" fmla="*/ 735350 w 1023095"/>
              <a:gd name="connsiteY91" fmla="*/ 842759 h 925573"/>
              <a:gd name="connsiteX92" fmla="*/ 642632 w 1023095"/>
              <a:gd name="connsiteY92" fmla="*/ 904464 h 925573"/>
              <a:gd name="connsiteX93" fmla="*/ 642632 w 1023095"/>
              <a:gd name="connsiteY93" fmla="*/ 932069 h 925573"/>
              <a:gd name="connsiteX94" fmla="*/ 939969 w 1023095"/>
              <a:gd name="connsiteY94" fmla="*/ 932069 h 925573"/>
              <a:gd name="connsiteX95" fmla="*/ 939969 w 1023095"/>
              <a:gd name="connsiteY95" fmla="*/ 902840 h 925573"/>
              <a:gd name="connsiteX96" fmla="*/ 858441 w 1023095"/>
              <a:gd name="connsiteY96" fmla="*/ 842759 h 925573"/>
              <a:gd name="connsiteX97" fmla="*/ 995919 w 1023095"/>
              <a:gd name="connsiteY97" fmla="*/ 842759 h 925573"/>
              <a:gd name="connsiteX98" fmla="*/ 1023095 w 1023095"/>
              <a:gd name="connsiteY98" fmla="*/ 816778 h 925573"/>
              <a:gd name="connsiteX99" fmla="*/ 1023095 w 1023095"/>
              <a:gd name="connsiteY99" fmla="*/ 534235 h 925573"/>
              <a:gd name="connsiteX100" fmla="*/ 997518 w 1023095"/>
              <a:gd name="connsiteY100" fmla="*/ 508254 h 925573"/>
              <a:gd name="connsiteX101" fmla="*/ 791300 w 1023095"/>
              <a:gd name="connsiteY101" fmla="*/ 508254 h 925573"/>
              <a:gd name="connsiteX102" fmla="*/ 788423 w 1023095"/>
              <a:gd name="connsiteY102" fmla="*/ 545601 h 925573"/>
              <a:gd name="connsiteX103" fmla="*/ 989525 w 1023095"/>
              <a:gd name="connsiteY103" fmla="*/ 545601 h 925573"/>
              <a:gd name="connsiteX104" fmla="*/ 989525 w 1023095"/>
              <a:gd name="connsiteY104" fmla="*/ 808659 h 925573"/>
              <a:gd name="connsiteX105" fmla="*/ 610660 w 1023095"/>
              <a:gd name="connsiteY105" fmla="*/ 808659 h 925573"/>
              <a:gd name="connsiteX106" fmla="*/ 610660 w 1023095"/>
              <a:gd name="connsiteY106" fmla="*/ 765141 h 925573"/>
              <a:gd name="connsiteX107" fmla="*/ 575491 w 1023095"/>
              <a:gd name="connsiteY107" fmla="*/ 775209 h 925573"/>
              <a:gd name="connsiteX108" fmla="*/ 285667 w 1023095"/>
              <a:gd name="connsiteY108" fmla="*/ 645466 h 925573"/>
              <a:gd name="connsiteX109" fmla="*/ 223802 w 1023095"/>
              <a:gd name="connsiteY109" fmla="*/ 682002 h 925573"/>
              <a:gd name="connsiteX110" fmla="*/ 223802 w 1023095"/>
              <a:gd name="connsiteY110" fmla="*/ 768064 h 925573"/>
              <a:gd name="connsiteX111" fmla="*/ 292541 w 1023095"/>
              <a:gd name="connsiteY111" fmla="*/ 725845 h 925573"/>
              <a:gd name="connsiteX112" fmla="*/ 292541 w 1023095"/>
              <a:gd name="connsiteY112" fmla="*/ 656833 h 925573"/>
              <a:gd name="connsiteX113" fmla="*/ 285667 w 1023095"/>
              <a:gd name="connsiteY113" fmla="*/ 645466 h 925573"/>
              <a:gd name="connsiteX114" fmla="*/ 267763 w 1023095"/>
              <a:gd name="connsiteY114" fmla="*/ 608768 h 925573"/>
              <a:gd name="connsiteX115" fmla="*/ 215809 w 1023095"/>
              <a:gd name="connsiteY115" fmla="*/ 582949 h 925573"/>
              <a:gd name="connsiteX116" fmla="*/ 142274 w 1023095"/>
              <a:gd name="connsiteY116" fmla="*/ 618673 h 925573"/>
              <a:gd name="connsiteX117" fmla="*/ 215809 w 1023095"/>
              <a:gd name="connsiteY117" fmla="*/ 664140 h 925573"/>
              <a:gd name="connsiteX118" fmla="*/ 275436 w 1023095"/>
              <a:gd name="connsiteY118" fmla="*/ 626467 h 925573"/>
              <a:gd name="connsiteX119" fmla="*/ 267763 w 1023095"/>
              <a:gd name="connsiteY119" fmla="*/ 608768 h 925573"/>
              <a:gd name="connsiteX120" fmla="*/ 247781 w 1023095"/>
              <a:gd name="connsiteY120" fmla="*/ 508254 h 925573"/>
              <a:gd name="connsiteX121" fmla="*/ 23979 w 1023095"/>
              <a:gd name="connsiteY121" fmla="*/ 508254 h 925573"/>
              <a:gd name="connsiteX122" fmla="*/ 0 w 1023095"/>
              <a:gd name="connsiteY122" fmla="*/ 534235 h 925573"/>
              <a:gd name="connsiteX123" fmla="*/ 0 w 1023095"/>
              <a:gd name="connsiteY123" fmla="*/ 816778 h 925573"/>
              <a:gd name="connsiteX124" fmla="*/ 23979 w 1023095"/>
              <a:gd name="connsiteY124" fmla="*/ 842759 h 925573"/>
              <a:gd name="connsiteX125" fmla="*/ 159859 w 1023095"/>
              <a:gd name="connsiteY125" fmla="*/ 842759 h 925573"/>
              <a:gd name="connsiteX126" fmla="*/ 67141 w 1023095"/>
              <a:gd name="connsiteY126" fmla="*/ 904464 h 925573"/>
              <a:gd name="connsiteX127" fmla="*/ 67141 w 1023095"/>
              <a:gd name="connsiteY127" fmla="*/ 932069 h 925573"/>
              <a:gd name="connsiteX128" fmla="*/ 364478 w 1023095"/>
              <a:gd name="connsiteY128" fmla="*/ 932069 h 925573"/>
              <a:gd name="connsiteX129" fmla="*/ 364478 w 1023095"/>
              <a:gd name="connsiteY129" fmla="*/ 902840 h 925573"/>
              <a:gd name="connsiteX130" fmla="*/ 282950 w 1023095"/>
              <a:gd name="connsiteY130" fmla="*/ 842759 h 925573"/>
              <a:gd name="connsiteX131" fmla="*/ 420428 w 1023095"/>
              <a:gd name="connsiteY131" fmla="*/ 842759 h 925573"/>
              <a:gd name="connsiteX132" fmla="*/ 447604 w 1023095"/>
              <a:gd name="connsiteY132" fmla="*/ 816778 h 925573"/>
              <a:gd name="connsiteX133" fmla="*/ 447604 w 1023095"/>
              <a:gd name="connsiteY133" fmla="*/ 771149 h 925573"/>
              <a:gd name="connsiteX134" fmla="*/ 414034 w 1023095"/>
              <a:gd name="connsiteY134" fmla="*/ 759458 h 925573"/>
              <a:gd name="connsiteX135" fmla="*/ 414034 w 1023095"/>
              <a:gd name="connsiteY135" fmla="*/ 808659 h 925573"/>
              <a:gd name="connsiteX136" fmla="*/ 35169 w 1023095"/>
              <a:gd name="connsiteY136" fmla="*/ 808659 h 925573"/>
              <a:gd name="connsiteX137" fmla="*/ 35169 w 1023095"/>
              <a:gd name="connsiteY137" fmla="*/ 545601 h 925573"/>
              <a:gd name="connsiteX138" fmla="*/ 250658 w 1023095"/>
              <a:gd name="connsiteY138" fmla="*/ 545601 h 925573"/>
              <a:gd name="connsiteX139" fmla="*/ 247781 w 1023095"/>
              <a:gd name="connsiteY139" fmla="*/ 508254 h 925573"/>
              <a:gd name="connsiteX140" fmla="*/ 493963 w 1023095"/>
              <a:gd name="connsiteY140" fmla="*/ 230257 h 925573"/>
              <a:gd name="connsiteX141" fmla="*/ 493963 w 1023095"/>
              <a:gd name="connsiteY141" fmla="*/ 172124 h 925573"/>
              <a:gd name="connsiteX142" fmla="*/ 425224 w 1023095"/>
              <a:gd name="connsiteY142" fmla="*/ 131529 h 925573"/>
              <a:gd name="connsiteX143" fmla="*/ 425224 w 1023095"/>
              <a:gd name="connsiteY143" fmla="*/ 217591 h 925573"/>
              <a:gd name="connsiteX144" fmla="*/ 457036 w 1023095"/>
              <a:gd name="connsiteY144" fmla="*/ 236427 h 925573"/>
              <a:gd name="connsiteX145" fmla="*/ 493963 w 1023095"/>
              <a:gd name="connsiteY145" fmla="*/ 230257 h 925573"/>
              <a:gd name="connsiteX146" fmla="*/ 556628 w 1023095"/>
              <a:gd name="connsiteY146" fmla="*/ 231556 h 925573"/>
              <a:gd name="connsiteX147" fmla="*/ 580287 w 1023095"/>
              <a:gd name="connsiteY147" fmla="*/ 217591 h 925573"/>
              <a:gd name="connsiteX148" fmla="*/ 580287 w 1023095"/>
              <a:gd name="connsiteY148" fmla="*/ 133153 h 925573"/>
              <a:gd name="connsiteX149" fmla="*/ 511548 w 1023095"/>
              <a:gd name="connsiteY149" fmla="*/ 172124 h 925573"/>
              <a:gd name="connsiteX150" fmla="*/ 511548 w 1023095"/>
              <a:gd name="connsiteY150" fmla="*/ 229120 h 925573"/>
              <a:gd name="connsiteX151" fmla="*/ 556628 w 1023095"/>
              <a:gd name="connsiteY151" fmla="*/ 231556 h 925573"/>
              <a:gd name="connsiteX152" fmla="*/ 725439 w 1023095"/>
              <a:gd name="connsiteY152" fmla="*/ 324763 h 925573"/>
              <a:gd name="connsiteX153" fmla="*/ 735350 w 1023095"/>
              <a:gd name="connsiteY153" fmla="*/ 305277 h 925573"/>
              <a:gd name="connsiteX154" fmla="*/ 735350 w 1023095"/>
              <a:gd name="connsiteY154" fmla="*/ 22733 h 925573"/>
              <a:gd name="connsiteX155" fmla="*/ 709772 w 1023095"/>
              <a:gd name="connsiteY155" fmla="*/ 0 h 925573"/>
              <a:gd name="connsiteX156" fmla="*/ 311724 w 1023095"/>
              <a:gd name="connsiteY156" fmla="*/ 0 h 925573"/>
              <a:gd name="connsiteX157" fmla="*/ 287746 w 1023095"/>
              <a:gd name="connsiteY157" fmla="*/ 25981 h 925573"/>
              <a:gd name="connsiteX158" fmla="*/ 287746 w 1023095"/>
              <a:gd name="connsiteY158" fmla="*/ 308525 h 925573"/>
              <a:gd name="connsiteX159" fmla="*/ 306289 w 1023095"/>
              <a:gd name="connsiteY159" fmla="*/ 333856 h 925573"/>
              <a:gd name="connsiteX160" fmla="*/ 338900 w 1023095"/>
              <a:gd name="connsiteY160" fmla="*/ 298782 h 925573"/>
              <a:gd name="connsiteX161" fmla="*/ 322914 w 1023095"/>
              <a:gd name="connsiteY161" fmla="*/ 298782 h 925573"/>
              <a:gd name="connsiteX162" fmla="*/ 322914 w 1023095"/>
              <a:gd name="connsiteY162" fmla="*/ 35724 h 925573"/>
              <a:gd name="connsiteX163" fmla="*/ 701779 w 1023095"/>
              <a:gd name="connsiteY163" fmla="*/ 35724 h 925573"/>
              <a:gd name="connsiteX164" fmla="*/ 701779 w 1023095"/>
              <a:gd name="connsiteY164" fmla="*/ 298782 h 925573"/>
              <a:gd name="connsiteX165" fmla="*/ 700181 w 1023095"/>
              <a:gd name="connsiteY165" fmla="*/ 298782 h 925573"/>
              <a:gd name="connsiteX166" fmla="*/ 725439 w 1023095"/>
              <a:gd name="connsiteY166" fmla="*/ 324763 h 92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1023095" h="925573">
                <a:moveTo>
                  <a:pt x="637836" y="660892"/>
                </a:moveTo>
                <a:cubicBezTo>
                  <a:pt x="602667" y="688497"/>
                  <a:pt x="561104" y="701488"/>
                  <a:pt x="519541" y="701488"/>
                </a:cubicBezTo>
                <a:cubicBezTo>
                  <a:pt x="474780" y="701488"/>
                  <a:pt x="431618" y="685249"/>
                  <a:pt x="394851" y="656021"/>
                </a:cubicBezTo>
                <a:cubicBezTo>
                  <a:pt x="393252" y="634911"/>
                  <a:pt x="394851" y="600811"/>
                  <a:pt x="407640" y="566711"/>
                </a:cubicBezTo>
                <a:cubicBezTo>
                  <a:pt x="417231" y="566711"/>
                  <a:pt x="425224" y="566711"/>
                  <a:pt x="436414" y="561839"/>
                </a:cubicBezTo>
                <a:cubicBezTo>
                  <a:pt x="441210" y="566711"/>
                  <a:pt x="446006" y="571582"/>
                  <a:pt x="453999" y="574830"/>
                </a:cubicBezTo>
                <a:cubicBezTo>
                  <a:pt x="473182" y="589444"/>
                  <a:pt x="493963" y="602435"/>
                  <a:pt x="509949" y="612178"/>
                </a:cubicBezTo>
                <a:cubicBezTo>
                  <a:pt x="508350" y="621921"/>
                  <a:pt x="511548" y="631664"/>
                  <a:pt x="517942" y="639783"/>
                </a:cubicBezTo>
                <a:cubicBezTo>
                  <a:pt x="530731" y="657645"/>
                  <a:pt x="556308" y="660892"/>
                  <a:pt x="572294" y="646278"/>
                </a:cubicBezTo>
                <a:cubicBezTo>
                  <a:pt x="575491" y="643030"/>
                  <a:pt x="578688" y="639783"/>
                  <a:pt x="580287" y="636535"/>
                </a:cubicBezTo>
                <a:cubicBezTo>
                  <a:pt x="610660" y="643030"/>
                  <a:pt x="636237" y="644654"/>
                  <a:pt x="655420" y="644654"/>
                </a:cubicBezTo>
                <a:cubicBezTo>
                  <a:pt x="649026" y="651149"/>
                  <a:pt x="645829" y="656021"/>
                  <a:pt x="637836" y="660892"/>
                </a:cubicBezTo>
                <a:close/>
                <a:moveTo>
                  <a:pt x="359682" y="391339"/>
                </a:moveTo>
                <a:cubicBezTo>
                  <a:pt x="354886" y="410825"/>
                  <a:pt x="353288" y="438430"/>
                  <a:pt x="367675" y="470906"/>
                </a:cubicBezTo>
                <a:cubicBezTo>
                  <a:pt x="350090" y="492016"/>
                  <a:pt x="350090" y="521244"/>
                  <a:pt x="367675" y="542354"/>
                </a:cubicBezTo>
                <a:lnTo>
                  <a:pt x="372471" y="547225"/>
                </a:lnTo>
                <a:cubicBezTo>
                  <a:pt x="366076" y="571582"/>
                  <a:pt x="362879" y="595940"/>
                  <a:pt x="361281" y="615425"/>
                </a:cubicBezTo>
                <a:cubicBezTo>
                  <a:pt x="311724" y="547225"/>
                  <a:pt x="314922" y="457915"/>
                  <a:pt x="359682" y="391339"/>
                </a:cubicBezTo>
                <a:close/>
                <a:moveTo>
                  <a:pt x="401245" y="347496"/>
                </a:moveTo>
                <a:cubicBezTo>
                  <a:pt x="410837" y="339377"/>
                  <a:pt x="422027" y="332882"/>
                  <a:pt x="433217" y="326387"/>
                </a:cubicBezTo>
                <a:cubicBezTo>
                  <a:pt x="447604" y="349120"/>
                  <a:pt x="465189" y="371853"/>
                  <a:pt x="485970" y="392963"/>
                </a:cubicBezTo>
                <a:cubicBezTo>
                  <a:pt x="468386" y="405953"/>
                  <a:pt x="450801" y="420568"/>
                  <a:pt x="431618" y="440053"/>
                </a:cubicBezTo>
                <a:cubicBezTo>
                  <a:pt x="430020" y="443301"/>
                  <a:pt x="426823" y="444925"/>
                  <a:pt x="425224" y="448173"/>
                </a:cubicBezTo>
                <a:cubicBezTo>
                  <a:pt x="414034" y="446549"/>
                  <a:pt x="404442" y="446549"/>
                  <a:pt x="393252" y="449796"/>
                </a:cubicBezTo>
                <a:cubicBezTo>
                  <a:pt x="375668" y="412449"/>
                  <a:pt x="375668" y="381596"/>
                  <a:pt x="378865" y="363734"/>
                </a:cubicBezTo>
                <a:cubicBezTo>
                  <a:pt x="386858" y="358863"/>
                  <a:pt x="391654" y="353991"/>
                  <a:pt x="401245" y="347496"/>
                </a:cubicBezTo>
                <a:close/>
                <a:moveTo>
                  <a:pt x="645829" y="352368"/>
                </a:moveTo>
                <a:cubicBezTo>
                  <a:pt x="615456" y="345872"/>
                  <a:pt x="569097" y="347496"/>
                  <a:pt x="516343" y="376725"/>
                </a:cubicBezTo>
                <a:cubicBezTo>
                  <a:pt x="498759" y="357239"/>
                  <a:pt x="481175" y="336129"/>
                  <a:pt x="461991" y="316644"/>
                </a:cubicBezTo>
                <a:cubicBezTo>
                  <a:pt x="481175" y="310148"/>
                  <a:pt x="501956" y="306901"/>
                  <a:pt x="522738" y="306901"/>
                </a:cubicBezTo>
                <a:cubicBezTo>
                  <a:pt x="564301" y="306901"/>
                  <a:pt x="607463" y="323139"/>
                  <a:pt x="645829" y="352368"/>
                </a:cubicBezTo>
                <a:close/>
                <a:moveTo>
                  <a:pt x="585083" y="608930"/>
                </a:moveTo>
                <a:cubicBezTo>
                  <a:pt x="583484" y="604059"/>
                  <a:pt x="581885" y="597563"/>
                  <a:pt x="578688" y="592692"/>
                </a:cubicBezTo>
                <a:cubicBezTo>
                  <a:pt x="565900" y="576454"/>
                  <a:pt x="543519" y="573206"/>
                  <a:pt x="527534" y="582949"/>
                </a:cubicBezTo>
                <a:cubicBezTo>
                  <a:pt x="509949" y="573206"/>
                  <a:pt x="492365" y="561839"/>
                  <a:pt x="474780" y="547225"/>
                </a:cubicBezTo>
                <a:cubicBezTo>
                  <a:pt x="471583" y="543978"/>
                  <a:pt x="468386" y="540730"/>
                  <a:pt x="463590" y="537482"/>
                </a:cubicBezTo>
                <a:cubicBezTo>
                  <a:pt x="474780" y="519620"/>
                  <a:pt x="476379" y="496887"/>
                  <a:pt x="465189" y="477401"/>
                </a:cubicBezTo>
                <a:lnTo>
                  <a:pt x="471583" y="470906"/>
                </a:lnTo>
                <a:cubicBezTo>
                  <a:pt x="489167" y="453044"/>
                  <a:pt x="506752" y="440053"/>
                  <a:pt x="522738" y="428687"/>
                </a:cubicBezTo>
                <a:cubicBezTo>
                  <a:pt x="546717" y="451420"/>
                  <a:pt x="573893" y="472530"/>
                  <a:pt x="597871" y="492016"/>
                </a:cubicBezTo>
                <a:cubicBezTo>
                  <a:pt x="591477" y="506630"/>
                  <a:pt x="593076" y="522868"/>
                  <a:pt x="602667" y="535859"/>
                </a:cubicBezTo>
                <a:cubicBezTo>
                  <a:pt x="617054" y="555344"/>
                  <a:pt x="642632" y="558592"/>
                  <a:pt x="663413" y="543978"/>
                </a:cubicBezTo>
                <a:cubicBezTo>
                  <a:pt x="665012" y="543978"/>
                  <a:pt x="665012" y="542354"/>
                  <a:pt x="666611" y="542354"/>
                </a:cubicBezTo>
                <a:cubicBezTo>
                  <a:pt x="684195" y="555344"/>
                  <a:pt x="698582" y="565087"/>
                  <a:pt x="706575" y="569959"/>
                </a:cubicBezTo>
                <a:cubicBezTo>
                  <a:pt x="701779" y="584573"/>
                  <a:pt x="693787" y="599187"/>
                  <a:pt x="684195" y="613802"/>
                </a:cubicBezTo>
                <a:cubicBezTo>
                  <a:pt x="668209" y="618673"/>
                  <a:pt x="634639" y="623544"/>
                  <a:pt x="585083" y="608930"/>
                </a:cubicBezTo>
                <a:close/>
                <a:moveTo>
                  <a:pt x="708174" y="555344"/>
                </a:moveTo>
                <a:cubicBezTo>
                  <a:pt x="700181" y="548849"/>
                  <a:pt x="688991" y="540730"/>
                  <a:pt x="674603" y="529363"/>
                </a:cubicBezTo>
                <a:cubicBezTo>
                  <a:pt x="679399" y="516373"/>
                  <a:pt x="677801" y="500135"/>
                  <a:pt x="668209" y="488768"/>
                </a:cubicBezTo>
                <a:cubicBezTo>
                  <a:pt x="655420" y="470906"/>
                  <a:pt x="629843" y="467658"/>
                  <a:pt x="613857" y="477401"/>
                </a:cubicBezTo>
                <a:cubicBezTo>
                  <a:pt x="594674" y="459539"/>
                  <a:pt x="572294" y="436806"/>
                  <a:pt x="549914" y="414072"/>
                </a:cubicBezTo>
                <a:cubicBezTo>
                  <a:pt x="617054" y="376725"/>
                  <a:pt x="668209" y="379972"/>
                  <a:pt x="673005" y="379972"/>
                </a:cubicBezTo>
                <a:cubicBezTo>
                  <a:pt x="673005" y="381596"/>
                  <a:pt x="674603" y="381596"/>
                  <a:pt x="676202" y="383220"/>
                </a:cubicBezTo>
                <a:cubicBezTo>
                  <a:pt x="712970" y="433558"/>
                  <a:pt x="722561" y="498511"/>
                  <a:pt x="708174" y="555344"/>
                </a:cubicBezTo>
                <a:close/>
                <a:moveTo>
                  <a:pt x="696984" y="366982"/>
                </a:moveTo>
                <a:cubicBezTo>
                  <a:pt x="653822" y="308525"/>
                  <a:pt x="585083" y="277672"/>
                  <a:pt x="519541" y="277672"/>
                </a:cubicBezTo>
                <a:cubicBezTo>
                  <a:pt x="469984" y="277672"/>
                  <a:pt x="423625" y="292286"/>
                  <a:pt x="383661" y="324763"/>
                </a:cubicBezTo>
                <a:cubicBezTo>
                  <a:pt x="286147" y="401082"/>
                  <a:pt x="265365" y="543978"/>
                  <a:pt x="342097" y="643030"/>
                </a:cubicBezTo>
                <a:cubicBezTo>
                  <a:pt x="386858" y="701488"/>
                  <a:pt x="453999" y="732340"/>
                  <a:pt x="519541" y="732340"/>
                </a:cubicBezTo>
                <a:cubicBezTo>
                  <a:pt x="569097" y="732340"/>
                  <a:pt x="615456" y="717726"/>
                  <a:pt x="655420" y="685249"/>
                </a:cubicBezTo>
                <a:cubicBezTo>
                  <a:pt x="752934" y="608930"/>
                  <a:pt x="772117" y="464411"/>
                  <a:pt x="696984" y="366982"/>
                </a:cubicBezTo>
                <a:close/>
                <a:moveTo>
                  <a:pt x="137478" y="725845"/>
                </a:moveTo>
                <a:lnTo>
                  <a:pt x="206218" y="768064"/>
                </a:lnTo>
                <a:lnTo>
                  <a:pt x="206218" y="682002"/>
                </a:lnTo>
                <a:lnTo>
                  <a:pt x="137478" y="641406"/>
                </a:lnTo>
                <a:lnTo>
                  <a:pt x="137478" y="725845"/>
                </a:lnTo>
                <a:close/>
                <a:moveTo>
                  <a:pt x="800892" y="682002"/>
                </a:moveTo>
                <a:lnTo>
                  <a:pt x="800892" y="768064"/>
                </a:lnTo>
                <a:lnTo>
                  <a:pt x="869631" y="725845"/>
                </a:lnTo>
                <a:lnTo>
                  <a:pt x="869631" y="641406"/>
                </a:lnTo>
                <a:lnTo>
                  <a:pt x="800892" y="682002"/>
                </a:lnTo>
                <a:close/>
                <a:moveTo>
                  <a:pt x="503555" y="73072"/>
                </a:moveTo>
                <a:lnTo>
                  <a:pt x="431618" y="110419"/>
                </a:lnTo>
                <a:lnTo>
                  <a:pt x="503555" y="155886"/>
                </a:lnTo>
                <a:lnTo>
                  <a:pt x="575491" y="110419"/>
                </a:lnTo>
                <a:lnTo>
                  <a:pt x="503555" y="73072"/>
                </a:lnTo>
                <a:close/>
                <a:moveTo>
                  <a:pt x="755652" y="641569"/>
                </a:moveTo>
                <a:lnTo>
                  <a:pt x="791300" y="664140"/>
                </a:lnTo>
                <a:lnTo>
                  <a:pt x="863237" y="618673"/>
                </a:lnTo>
                <a:lnTo>
                  <a:pt x="791300" y="582949"/>
                </a:lnTo>
                <a:lnTo>
                  <a:pt x="778352" y="589444"/>
                </a:lnTo>
                <a:cubicBezTo>
                  <a:pt x="772576" y="607568"/>
                  <a:pt x="764968" y="625037"/>
                  <a:pt x="755652" y="641569"/>
                </a:cubicBezTo>
                <a:close/>
                <a:moveTo>
                  <a:pt x="712970" y="698889"/>
                </a:moveTo>
                <a:lnTo>
                  <a:pt x="712970" y="725845"/>
                </a:lnTo>
                <a:lnTo>
                  <a:pt x="781709" y="768064"/>
                </a:lnTo>
                <a:lnTo>
                  <a:pt x="781709" y="682002"/>
                </a:lnTo>
                <a:lnTo>
                  <a:pt x="744462" y="659918"/>
                </a:lnTo>
                <a:cubicBezTo>
                  <a:pt x="735156" y="673857"/>
                  <a:pt x="724615" y="686902"/>
                  <a:pt x="712970" y="698889"/>
                </a:cubicBezTo>
                <a:close/>
                <a:moveTo>
                  <a:pt x="575491" y="775209"/>
                </a:moveTo>
                <a:lnTo>
                  <a:pt x="575491" y="816778"/>
                </a:lnTo>
                <a:cubicBezTo>
                  <a:pt x="575491" y="831393"/>
                  <a:pt x="586681" y="842759"/>
                  <a:pt x="599470" y="842759"/>
                </a:cubicBezTo>
                <a:lnTo>
                  <a:pt x="735350" y="842759"/>
                </a:lnTo>
                <a:cubicBezTo>
                  <a:pt x="751336" y="896345"/>
                  <a:pt x="730554" y="904464"/>
                  <a:pt x="642632" y="904464"/>
                </a:cubicBezTo>
                <a:lnTo>
                  <a:pt x="642632" y="932069"/>
                </a:lnTo>
                <a:lnTo>
                  <a:pt x="939969" y="932069"/>
                </a:lnTo>
                <a:lnTo>
                  <a:pt x="939969" y="902840"/>
                </a:lnTo>
                <a:cubicBezTo>
                  <a:pt x="853645" y="902840"/>
                  <a:pt x="844054" y="894721"/>
                  <a:pt x="858441" y="842759"/>
                </a:cubicBezTo>
                <a:lnTo>
                  <a:pt x="995919" y="842759"/>
                </a:lnTo>
                <a:cubicBezTo>
                  <a:pt x="1010307" y="842759"/>
                  <a:pt x="1023095" y="829769"/>
                  <a:pt x="1023095" y="816778"/>
                </a:cubicBezTo>
                <a:lnTo>
                  <a:pt x="1023095" y="534235"/>
                </a:lnTo>
                <a:cubicBezTo>
                  <a:pt x="1024694" y="521244"/>
                  <a:pt x="1010307" y="508254"/>
                  <a:pt x="997518" y="508254"/>
                </a:cubicBezTo>
                <a:lnTo>
                  <a:pt x="791300" y="508254"/>
                </a:lnTo>
                <a:cubicBezTo>
                  <a:pt x="791174" y="520755"/>
                  <a:pt x="790213" y="533233"/>
                  <a:pt x="788423" y="545601"/>
                </a:cubicBezTo>
                <a:lnTo>
                  <a:pt x="989525" y="545601"/>
                </a:lnTo>
                <a:lnTo>
                  <a:pt x="989525" y="808659"/>
                </a:lnTo>
                <a:lnTo>
                  <a:pt x="610660" y="808659"/>
                </a:lnTo>
                <a:lnTo>
                  <a:pt x="610660" y="765141"/>
                </a:lnTo>
                <a:cubicBezTo>
                  <a:pt x="599173" y="769295"/>
                  <a:pt x="587423" y="772658"/>
                  <a:pt x="575491" y="775209"/>
                </a:cubicBezTo>
                <a:close/>
                <a:moveTo>
                  <a:pt x="285667" y="645466"/>
                </a:moveTo>
                <a:lnTo>
                  <a:pt x="223802" y="682002"/>
                </a:lnTo>
                <a:lnTo>
                  <a:pt x="223802" y="768064"/>
                </a:lnTo>
                <a:lnTo>
                  <a:pt x="292541" y="725845"/>
                </a:lnTo>
                <a:lnTo>
                  <a:pt x="292541" y="656833"/>
                </a:lnTo>
                <a:cubicBezTo>
                  <a:pt x="290159" y="653101"/>
                  <a:pt x="287869" y="649311"/>
                  <a:pt x="285667" y="645466"/>
                </a:cubicBezTo>
                <a:close/>
                <a:moveTo>
                  <a:pt x="267763" y="608768"/>
                </a:moveTo>
                <a:lnTo>
                  <a:pt x="215809" y="582949"/>
                </a:lnTo>
                <a:lnTo>
                  <a:pt x="142274" y="618673"/>
                </a:lnTo>
                <a:lnTo>
                  <a:pt x="215809" y="664140"/>
                </a:lnTo>
                <a:lnTo>
                  <a:pt x="275436" y="626467"/>
                </a:lnTo>
                <a:cubicBezTo>
                  <a:pt x="272676" y="620661"/>
                  <a:pt x="270116" y="614756"/>
                  <a:pt x="267763" y="608768"/>
                </a:cubicBezTo>
                <a:close/>
                <a:moveTo>
                  <a:pt x="247781" y="508254"/>
                </a:moveTo>
                <a:lnTo>
                  <a:pt x="23979" y="508254"/>
                </a:lnTo>
                <a:cubicBezTo>
                  <a:pt x="11190" y="508254"/>
                  <a:pt x="0" y="519620"/>
                  <a:pt x="0" y="534235"/>
                </a:cubicBezTo>
                <a:lnTo>
                  <a:pt x="0" y="816778"/>
                </a:lnTo>
                <a:cubicBezTo>
                  <a:pt x="0" y="831393"/>
                  <a:pt x="11190" y="842759"/>
                  <a:pt x="23979" y="842759"/>
                </a:cubicBezTo>
                <a:lnTo>
                  <a:pt x="159859" y="842759"/>
                </a:lnTo>
                <a:cubicBezTo>
                  <a:pt x="175845" y="896345"/>
                  <a:pt x="155063" y="904464"/>
                  <a:pt x="67141" y="904464"/>
                </a:cubicBezTo>
                <a:lnTo>
                  <a:pt x="67141" y="932069"/>
                </a:lnTo>
                <a:lnTo>
                  <a:pt x="364478" y="932069"/>
                </a:lnTo>
                <a:lnTo>
                  <a:pt x="364478" y="902840"/>
                </a:lnTo>
                <a:cubicBezTo>
                  <a:pt x="278154" y="902840"/>
                  <a:pt x="268563" y="894721"/>
                  <a:pt x="282950" y="842759"/>
                </a:cubicBezTo>
                <a:lnTo>
                  <a:pt x="420428" y="842759"/>
                </a:lnTo>
                <a:cubicBezTo>
                  <a:pt x="434816" y="842759"/>
                  <a:pt x="447604" y="829769"/>
                  <a:pt x="447604" y="816778"/>
                </a:cubicBezTo>
                <a:lnTo>
                  <a:pt x="447604" y="771149"/>
                </a:lnTo>
                <a:cubicBezTo>
                  <a:pt x="436176" y="767999"/>
                  <a:pt x="424962" y="764094"/>
                  <a:pt x="414034" y="759458"/>
                </a:cubicBezTo>
                <a:lnTo>
                  <a:pt x="414034" y="808659"/>
                </a:lnTo>
                <a:lnTo>
                  <a:pt x="35169" y="808659"/>
                </a:lnTo>
                <a:lnTo>
                  <a:pt x="35169" y="545601"/>
                </a:lnTo>
                <a:lnTo>
                  <a:pt x="250658" y="545601"/>
                </a:lnTo>
                <a:cubicBezTo>
                  <a:pt x="248868" y="533233"/>
                  <a:pt x="247906" y="520755"/>
                  <a:pt x="247781" y="508254"/>
                </a:cubicBezTo>
                <a:close/>
                <a:moveTo>
                  <a:pt x="493963" y="230257"/>
                </a:moveTo>
                <a:lnTo>
                  <a:pt x="493963" y="172124"/>
                </a:lnTo>
                <a:lnTo>
                  <a:pt x="425224" y="131529"/>
                </a:lnTo>
                <a:lnTo>
                  <a:pt x="425224" y="217591"/>
                </a:lnTo>
                <a:lnTo>
                  <a:pt x="457036" y="236427"/>
                </a:lnTo>
                <a:cubicBezTo>
                  <a:pt x="469192" y="233511"/>
                  <a:pt x="481529" y="231449"/>
                  <a:pt x="493963" y="230257"/>
                </a:cubicBezTo>
                <a:close/>
                <a:moveTo>
                  <a:pt x="556628" y="231556"/>
                </a:moveTo>
                <a:lnTo>
                  <a:pt x="580287" y="217591"/>
                </a:lnTo>
                <a:lnTo>
                  <a:pt x="580287" y="133153"/>
                </a:lnTo>
                <a:lnTo>
                  <a:pt x="511548" y="172124"/>
                </a:lnTo>
                <a:lnTo>
                  <a:pt x="511548" y="229120"/>
                </a:lnTo>
                <a:cubicBezTo>
                  <a:pt x="526614" y="228661"/>
                  <a:pt x="541694" y="229476"/>
                  <a:pt x="556628" y="231556"/>
                </a:cubicBezTo>
                <a:close/>
                <a:moveTo>
                  <a:pt x="725439" y="324763"/>
                </a:moveTo>
                <a:cubicBezTo>
                  <a:pt x="731353" y="319729"/>
                  <a:pt x="735350" y="312584"/>
                  <a:pt x="735350" y="305277"/>
                </a:cubicBezTo>
                <a:lnTo>
                  <a:pt x="735350" y="22733"/>
                </a:lnTo>
                <a:cubicBezTo>
                  <a:pt x="736948" y="11367"/>
                  <a:pt x="722561" y="0"/>
                  <a:pt x="709772" y="0"/>
                </a:cubicBezTo>
                <a:lnTo>
                  <a:pt x="311724" y="0"/>
                </a:lnTo>
                <a:cubicBezTo>
                  <a:pt x="298936" y="0"/>
                  <a:pt x="287746" y="11367"/>
                  <a:pt x="287746" y="25981"/>
                </a:cubicBezTo>
                <a:lnTo>
                  <a:pt x="287746" y="308525"/>
                </a:lnTo>
                <a:cubicBezTo>
                  <a:pt x="287746" y="321028"/>
                  <a:pt x="295898" y="331096"/>
                  <a:pt x="306289" y="333856"/>
                </a:cubicBezTo>
                <a:cubicBezTo>
                  <a:pt x="316132" y="321220"/>
                  <a:pt x="327044" y="309484"/>
                  <a:pt x="338900" y="298782"/>
                </a:cubicBezTo>
                <a:lnTo>
                  <a:pt x="322914" y="298782"/>
                </a:lnTo>
                <a:lnTo>
                  <a:pt x="322914" y="35724"/>
                </a:lnTo>
                <a:lnTo>
                  <a:pt x="701779" y="35724"/>
                </a:lnTo>
                <a:lnTo>
                  <a:pt x="701779" y="298782"/>
                </a:lnTo>
                <a:lnTo>
                  <a:pt x="700181" y="298782"/>
                </a:lnTo>
                <a:cubicBezTo>
                  <a:pt x="709155" y="306867"/>
                  <a:pt x="717593" y="315546"/>
                  <a:pt x="725439" y="324763"/>
                </a:cubicBezTo>
                <a:close/>
              </a:path>
            </a:pathLst>
          </a:custGeom>
          <a:solidFill>
            <a:schemeClr val="tx1"/>
          </a:solidFill>
          <a:ln w="11906" cap="flat">
            <a:noFill/>
            <a:prstDash val="solid"/>
            <a:miter/>
          </a:ln>
        </p:spPr>
        <p:txBody>
          <a:bodyPr rtlCol="0" anchor="ctr"/>
          <a:lstStyle/>
          <a:p>
            <a:pPr defTabSz="932597">
              <a:defRPr/>
            </a:pPr>
            <a:endParaRPr lang="en-US" sz="1836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7D58A5-0465-4472-826F-92E4938707BA}"/>
              </a:ext>
            </a:extLst>
          </p:cNvPr>
          <p:cNvSpPr txBox="1"/>
          <p:nvPr/>
        </p:nvSpPr>
        <p:spPr>
          <a:xfrm>
            <a:off x="2256965" y="3022119"/>
            <a:ext cx="2458537" cy="527560"/>
          </a:xfrm>
          <a:prstGeom prst="rect">
            <a:avLst/>
          </a:prstGeom>
          <a:noFill/>
        </p:spPr>
        <p:txBody>
          <a:bodyPr wrap="square" lIns="146283" tIns="146283" rIns="146283" bIns="146283" rtlCol="0" anchor="ctr">
            <a:spAutoFit/>
          </a:bodyPr>
          <a:lstStyle/>
          <a:p>
            <a:pPr defTabSz="91405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632" spc="-150" dirty="0">
                <a:ln w="3175">
                  <a:noFill/>
                </a:ln>
                <a:latin typeface="+mj-lt"/>
                <a:cs typeface="Segoe UI" pitchFamily="34" charset="0"/>
              </a:rPr>
              <a:t>ASP .NET App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814735E-048E-4F29-ACCE-B3515A044A0A}"/>
              </a:ext>
            </a:extLst>
          </p:cNvPr>
          <p:cNvCxnSpPr>
            <a:cxnSpLocks/>
          </p:cNvCxnSpPr>
          <p:nvPr/>
        </p:nvCxnSpPr>
        <p:spPr>
          <a:xfrm>
            <a:off x="2929139" y="3460527"/>
            <a:ext cx="0" cy="58049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03816C-F2B1-4A80-A359-0A993AFE4273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7107228" y="3695255"/>
            <a:ext cx="1884224" cy="17025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E9E3745-A0D6-4D08-8ADD-D6427458B5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4232" y="3178024"/>
            <a:ext cx="1099068" cy="7533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A6C09A-6185-4684-8850-CB1D4FD0F3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0768" y="3173165"/>
            <a:ext cx="1144718" cy="784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B31C38-6712-4409-9F14-EB46B41869D0}"/>
              </a:ext>
            </a:extLst>
          </p:cNvPr>
          <p:cNvSpPr txBox="1"/>
          <p:nvPr/>
        </p:nvSpPr>
        <p:spPr>
          <a:xfrm rot="19095425">
            <a:off x="5992913" y="4595996"/>
            <a:ext cx="3974930" cy="28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4" dirty="0">
                <a:latin typeface="Segoe UI" panose="020B0502040204020203" pitchFamily="34" charset="0"/>
                <a:cs typeface="Segoe UI" panose="020B0502040204020203" pitchFamily="34" charset="0"/>
              </a:rPr>
              <a:t>Parameterized configuration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596E70-A8D8-4098-93BA-61B7B691B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5685" y="5126662"/>
            <a:ext cx="421543" cy="54231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A6E9E1-7C8D-4294-AF4F-B68E8D19B4CA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306381" y="4848405"/>
            <a:ext cx="3379304" cy="54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50B0C0-9826-4C57-A83F-47F9C19D569A}"/>
              </a:ext>
            </a:extLst>
          </p:cNvPr>
          <p:cNvSpPr txBox="1"/>
          <p:nvPr/>
        </p:nvSpPr>
        <p:spPr>
          <a:xfrm rot="530236">
            <a:off x="3110194" y="5018629"/>
            <a:ext cx="3066733" cy="28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24" dirty="0"/>
              <a:t>DB migration or test copy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E5CEAD3-8A8D-4FF5-B62A-1A5C88B05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5081" y="6292458"/>
            <a:ext cx="1262700" cy="357370"/>
          </a:xfrm>
          <a:prstGeom prst="rect">
            <a:avLst/>
          </a:prstGeom>
        </p:spPr>
      </p:pic>
      <p:pic>
        <p:nvPicPr>
          <p:cNvPr id="14" name="Picture 4" descr="Image result for google cloud logo png">
            <a:extLst>
              <a:ext uri="{FF2B5EF4-FFF2-40B4-BE49-F238E27FC236}">
                <a16:creationId xmlns:a16="http://schemas.microsoft.com/office/drawing/2014/main" id="{F20FD2B5-1C6A-4EA0-8B46-F3926DDF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5" y="6559550"/>
            <a:ext cx="1492880" cy="2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 descr="Web design">
            <a:extLst>
              <a:ext uri="{FF2B5EF4-FFF2-40B4-BE49-F238E27FC236}">
                <a16:creationId xmlns:a16="http://schemas.microsoft.com/office/drawing/2014/main" id="{7BE0EF04-1FB8-4CA9-B190-C44A393CDB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90697" y="2148601"/>
            <a:ext cx="577433" cy="577433"/>
          </a:xfrm>
          <a:prstGeom prst="rect">
            <a:avLst/>
          </a:prstGeom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3A14CFA8-69E5-4464-A50A-B2B46FC2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567457"/>
            <a:ext cx="11530584" cy="830020"/>
          </a:xfrm>
        </p:spPr>
        <p:txBody>
          <a:bodyPr/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ASP.NET App containerization</a:t>
            </a:r>
          </a:p>
        </p:txBody>
      </p:sp>
    </p:spTree>
    <p:extLst>
      <p:ext uri="{BB962C8B-B14F-4D97-AF65-F5344CB8AC3E}">
        <p14:creationId xmlns:p14="http://schemas.microsoft.com/office/powerpoint/2010/main" val="32639440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32" grpId="0"/>
      <p:bldP spid="6" grpId="0"/>
      <p:bldP spid="24" grpId="0"/>
      <p:bldP spid="27" grpId="0" animBg="1"/>
      <p:bldP spid="33" grpId="0"/>
      <p:bldP spid="43" grpId="0"/>
      <p:bldP spid="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D939-0D88-4C44-A452-F36FAAA7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Containerize and migrate ASP.NET applications to AKS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660B7D-EEF9-4D3A-87FF-2F931D79A7A2}"/>
              </a:ext>
            </a:extLst>
          </p:cNvPr>
          <p:cNvSpPr txBox="1"/>
          <p:nvPr/>
        </p:nvSpPr>
        <p:spPr>
          <a:xfrm>
            <a:off x="844729" y="1498007"/>
            <a:ext cx="4965037" cy="197925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Point and containerize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Convert apps to container </a:t>
            </a:r>
            <a:b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images with minimal to no</a:t>
            </a:r>
            <a:b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code changes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891A74-37BC-4BA5-B013-083427AC19C7}"/>
              </a:ext>
            </a:extLst>
          </p:cNvPr>
          <p:cNvSpPr txBox="1"/>
          <p:nvPr/>
        </p:nvSpPr>
        <p:spPr>
          <a:xfrm>
            <a:off x="6382770" y="1498006"/>
            <a:ext cx="4965037" cy="197925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Parameterize configurations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Parameterize application</a:t>
            </a:r>
            <a:b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configurations such as </a:t>
            </a:r>
            <a:b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connection strings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A2666C-4FEC-4097-8752-A717B26BC893}"/>
              </a:ext>
            </a:extLst>
          </p:cNvPr>
          <p:cNvSpPr txBox="1"/>
          <p:nvPr/>
        </p:nvSpPr>
        <p:spPr>
          <a:xfrm>
            <a:off x="6382770" y="3842248"/>
            <a:ext cx="4965037" cy="197925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Customization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Ability to customize at every</a:t>
            </a:r>
            <a:b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step of the way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CDDAE0-36F5-4CDB-904E-D94CA0C8F86D}"/>
              </a:ext>
            </a:extLst>
          </p:cNvPr>
          <p:cNvSpPr txBox="1"/>
          <p:nvPr/>
        </p:nvSpPr>
        <p:spPr>
          <a:xfrm>
            <a:off x="844728" y="3842248"/>
            <a:ext cx="4965037" cy="197925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lIns="182880" tIns="146304" rIns="182880" bIns="146304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Reusable artifacts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Download generated artifacts</a:t>
            </a:r>
            <a:b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Dockerfiles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, Kubernetes manifests </a:t>
            </a:r>
          </a:p>
        </p:txBody>
      </p:sp>
      <p:pic>
        <p:nvPicPr>
          <p:cNvPr id="35" name="Graphic 34" descr="Cursor">
            <a:extLst>
              <a:ext uri="{FF2B5EF4-FFF2-40B4-BE49-F238E27FC236}">
                <a16:creationId xmlns:a16="http://schemas.microsoft.com/office/drawing/2014/main" id="{BE54DDC9-7D7B-4448-B1A7-8C92DE0C1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668" y="2218166"/>
            <a:ext cx="914400" cy="914400"/>
          </a:xfrm>
          <a:prstGeom prst="rect">
            <a:avLst/>
          </a:prstGeom>
        </p:spPr>
      </p:pic>
      <p:pic>
        <p:nvPicPr>
          <p:cNvPr id="37" name="Graphic 36" descr="Settings">
            <a:extLst>
              <a:ext uri="{FF2B5EF4-FFF2-40B4-BE49-F238E27FC236}">
                <a16:creationId xmlns:a16="http://schemas.microsoft.com/office/drawing/2014/main" id="{F51C0C19-6E8A-4B81-9054-C13AAF998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5779" y="4403328"/>
            <a:ext cx="752778" cy="752778"/>
          </a:xfrm>
          <a:prstGeom prst="rect">
            <a:avLst/>
          </a:prstGeom>
        </p:spPr>
      </p:pic>
      <p:pic>
        <p:nvPicPr>
          <p:cNvPr id="39" name="Graphic 38" descr="Tools">
            <a:extLst>
              <a:ext uri="{FF2B5EF4-FFF2-40B4-BE49-F238E27FC236}">
                <a16:creationId xmlns:a16="http://schemas.microsoft.com/office/drawing/2014/main" id="{EA620652-2BF9-4C9A-B435-057758143E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4134" y="2306156"/>
            <a:ext cx="752778" cy="752778"/>
          </a:xfrm>
          <a:prstGeom prst="rect">
            <a:avLst/>
          </a:prstGeom>
        </p:spPr>
      </p:pic>
      <p:pic>
        <p:nvPicPr>
          <p:cNvPr id="41" name="Graphic 40" descr="Download">
            <a:extLst>
              <a:ext uri="{FF2B5EF4-FFF2-40B4-BE49-F238E27FC236}">
                <a16:creationId xmlns:a16="http://schemas.microsoft.com/office/drawing/2014/main" id="{B119FF5E-6C49-441D-BF68-D25ABB5BC2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4991" y="42800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6BF4-182E-4E44-9353-CA089C37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7865D-7EA0-4365-9F2E-073CC4FB1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38" y="1960860"/>
            <a:ext cx="9572625" cy="3077766"/>
          </a:xfrm>
        </p:spPr>
        <p:txBody>
          <a:bodyPr/>
          <a:lstStyle/>
          <a:p>
            <a:r>
              <a:rPr lang="en-US" dirty="0"/>
              <a:t>Migrate Web Apps to App Service: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https://aka.ms/AppServiceMigrationAssistant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Migrate ASP.NET apps to AKS: </a:t>
            </a:r>
            <a:r>
              <a:rPr lang="en-US" dirty="0">
                <a:hlinkClick r:id="rId4"/>
              </a:rPr>
              <a:t>https://aka.ms/MigrateToAKS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09180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zure 1">
  <a:themeElements>
    <a:clrScheme name="Custom 3">
      <a:dk1>
        <a:srgbClr val="000000"/>
      </a:dk1>
      <a:lt1>
        <a:srgbClr val="FFFFFF"/>
      </a:lt1>
      <a:dk2>
        <a:srgbClr val="0078D3"/>
      </a:dk2>
      <a:lt2>
        <a:srgbClr val="FFFFFF"/>
      </a:lt2>
      <a:accent1>
        <a:srgbClr val="EBEBEB"/>
      </a:accent1>
      <a:accent2>
        <a:srgbClr val="75757A"/>
      </a:accent2>
      <a:accent3>
        <a:srgbClr val="000041"/>
      </a:accent3>
      <a:accent4>
        <a:srgbClr val="0078D3"/>
      </a:accent4>
      <a:accent5>
        <a:srgbClr val="50E6FF"/>
      </a:accent5>
      <a:accent6>
        <a:srgbClr val="EBEBEB"/>
      </a:accent6>
      <a:hlink>
        <a:srgbClr val="0078D4"/>
      </a:hlink>
      <a:folHlink>
        <a:srgbClr val="0078D4"/>
      </a:folHlink>
    </a:clrScheme>
    <a:fontScheme name="Dynamics 36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5B3B778-14F5-8246-A9D9-04A8D8071A60}" vid="{C9E98E11-734C-F14F-ADE3-6075149E5497}"/>
    </a:ext>
  </a:extLst>
</a:theme>
</file>

<file path=ppt/theme/theme2.xml><?xml version="1.0" encoding="utf-8"?>
<a:theme xmlns:a="http://schemas.openxmlformats.org/drawingml/2006/main" name="Azure 2">
  <a:themeElements>
    <a:clrScheme name="Custom 3">
      <a:dk1>
        <a:srgbClr val="000000"/>
      </a:dk1>
      <a:lt1>
        <a:srgbClr val="FFFFFF"/>
      </a:lt1>
      <a:dk2>
        <a:srgbClr val="0078D3"/>
      </a:dk2>
      <a:lt2>
        <a:srgbClr val="FFFFFF"/>
      </a:lt2>
      <a:accent1>
        <a:srgbClr val="EBEBEB"/>
      </a:accent1>
      <a:accent2>
        <a:srgbClr val="75757A"/>
      </a:accent2>
      <a:accent3>
        <a:srgbClr val="000041"/>
      </a:accent3>
      <a:accent4>
        <a:srgbClr val="0078D3"/>
      </a:accent4>
      <a:accent5>
        <a:srgbClr val="50E6FF"/>
      </a:accent5>
      <a:accent6>
        <a:srgbClr val="EBEBEB"/>
      </a:accent6>
      <a:hlink>
        <a:srgbClr val="0078D4"/>
      </a:hlink>
      <a:folHlink>
        <a:srgbClr val="0078D4"/>
      </a:folHlink>
    </a:clrScheme>
    <a:fontScheme name="Dynamics 36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5B3B778-14F5-8246-A9D9-04A8D8071A60}" vid="{C9E98E11-734C-F14F-ADE3-6075149E549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024B5E8A78C4BA4C23A5AE8EFE564" ma:contentTypeVersion="11" ma:contentTypeDescription="Create a new document." ma:contentTypeScope="" ma:versionID="eb6446603dd2d18810a5b2af06079e9b">
  <xsd:schema xmlns:xsd="http://www.w3.org/2001/XMLSchema" xmlns:xs="http://www.w3.org/2001/XMLSchema" xmlns:p="http://schemas.microsoft.com/office/2006/metadata/properties" xmlns:ns2="2d7eaa5d-f0e7-40e8-9359-6ec3e8eea716" xmlns:ns3="79344fa0-aeb0-4efb-868f-6a4b70e92797" targetNamespace="http://schemas.microsoft.com/office/2006/metadata/properties" ma:root="true" ma:fieldsID="967a68f6fc6c3c3f8669e93728f7b1d8" ns2:_="" ns3:_="">
    <xsd:import namespace="2d7eaa5d-f0e7-40e8-9359-6ec3e8eea716"/>
    <xsd:import namespace="79344fa0-aeb0-4efb-868f-6a4b70e927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eaa5d-f0e7-40e8-9359-6ec3e8eea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44fa0-aeb0-4efb-868f-6a4b70e927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3A8C77-0A09-4CD7-8EC5-F5E54E62BC09}"/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f6a31e56-de3c-4a48-9a61-2c4d9dfddebb"/>
    <ds:schemaRef ds:uri="http://schemas.microsoft.com/office/infopath/2007/PartnerControls"/>
    <ds:schemaRef ds:uri="70d58012-afcb-4f6c-a26c-3e382ef35008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Azure_PowerPoint_template_Oct18</Template>
  <TotalTime>17025</TotalTime>
  <Words>203</Words>
  <Application>Microsoft Office PowerPoint</Application>
  <PresentationFormat>Custom</PresentationFormat>
  <Paragraphs>57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Consolas</vt:lpstr>
      <vt:lpstr>Segoe UI</vt:lpstr>
      <vt:lpstr>Segoe UI Light</vt:lpstr>
      <vt:lpstr>Segoe UI Semibold</vt:lpstr>
      <vt:lpstr>Wingdings</vt:lpstr>
      <vt:lpstr>Azure 1</vt:lpstr>
      <vt:lpstr>Azure 2</vt:lpstr>
      <vt:lpstr>Migrate .NET apps to Azure Kubernetes Service</vt:lpstr>
      <vt:lpstr>Migrate ASP.NET Apps to Azure</vt:lpstr>
      <vt:lpstr>Migrate ASP.NET apps to AKS  Demo</vt:lpstr>
      <vt:lpstr>ASP.NET App containerization</vt:lpstr>
      <vt:lpstr>Containerize and migrate ASP.NET applications to AKS</vt:lpstr>
      <vt:lpstr>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&lt;Speech title here&gt;</dc:subject>
  <dc:creator>Marcela Vorel (Denny Mountain Media LLC)</dc:creator>
  <cp:keywords/>
  <dc:description>Template: Ariel Butz; ZUM Communications
Formatting: 
Audience Type:</dc:description>
  <cp:lastModifiedBy>Beth Ott (BRIDGE PARTNERS LLC)</cp:lastModifiedBy>
  <cp:revision>136</cp:revision>
  <dcterms:created xsi:type="dcterms:W3CDTF">2019-07-22T18:07:24Z</dcterms:created>
  <dcterms:modified xsi:type="dcterms:W3CDTF">2020-09-09T17:14:02Z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0x010100970024B5E8A78C4BA4C23A5AE8EFE564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etDate">
    <vt:lpwstr>2020-08-27T18:57:32Z</vt:lpwstr>
  </property>
  <property fmtid="{D5CDD505-2E9C-101B-9397-08002B2CF9AE}" pid="13" name="MSIP_Label_f42aa342-8706-4288-bd11-ebb85995028c_Method">
    <vt:lpwstr>Standard</vt:lpwstr>
  </property>
  <property fmtid="{D5CDD505-2E9C-101B-9397-08002B2CF9AE}" pid="14" name="MSIP_Label_f42aa342-8706-4288-bd11-ebb85995028c_Name">
    <vt:lpwstr>Internal</vt:lpwstr>
  </property>
  <property fmtid="{D5CDD505-2E9C-101B-9397-08002B2CF9AE}" pid="15" name="MSIP_Label_f42aa342-8706-4288-bd11-ebb85995028c_SiteId">
    <vt:lpwstr>72f988bf-86f1-41af-91ab-2d7cd011db47</vt:lpwstr>
  </property>
  <property fmtid="{D5CDD505-2E9C-101B-9397-08002B2CF9AE}" pid="16" name="MSIP_Label_f42aa342-8706-4288-bd11-ebb85995028c_ActionId">
    <vt:lpwstr>9717a703-287d-4aa5-94a2-8546a654e967</vt:lpwstr>
  </property>
  <property fmtid="{D5CDD505-2E9C-101B-9397-08002B2CF9AE}" pid="17" name="MSIP_Label_f42aa342-8706-4288-bd11-ebb85995028c_ContentBits">
    <vt:lpwstr>0</vt:lpwstr>
  </property>
</Properties>
</file>