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07.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Authors.xml" ContentType="application/vnd.openxmlformats-officedocument.presentationml.commentAuthors+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omments/modernComment_7BBF5AA7_1ABA703.xml" ContentType="application/vnd.ms-powerpoint.comments+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ink/ink1.xml" ContentType="application/inkml+xml"/>
  <Override PartName="/ppt/comments/modernComment_121_FAA37B63.xml" ContentType="application/vnd.ms-powerpoint.comment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charts/style1.xml" ContentType="application/vnd.ms-office.chartstyle+xml"/>
  <Override PartName="/ppt/comments/modernComment_7BBF5AAE_6764940.xml" ContentType="application/vnd.ms-powerpoint.comments+xml"/>
  <Override PartName="/ppt/charts/colors1.xml" ContentType="application/vnd.ms-office.chartcolorstyle+xml"/>
  <Override PartName="/ppt/comments/modernComment_7BBF5AAD_40E12D4E.xml" ContentType="application/vnd.ms-powerpoint.comments+xml"/>
  <Override PartName="/ppt/comments/modernComment_7BBF5AAF_4023123.xml" ContentType="application/vnd.ms-powerpoint.comments+xml"/>
  <Override PartName="/ppt/comments/modernComment_10F_AC60D8B5.xml" ContentType="application/vnd.ms-powerpoint.comments+xml"/>
  <Override PartName="/ppt/comments/modernComment_7BBF5AA8_5A8109EF.xml" ContentType="application/vnd.ms-powerpoint.comments+xml"/>
  <Override PartName="/ppt/authors.xml" ContentType="application/vnd.ms-powerpoint.authors+xml"/>
  <Override PartName="/ppt/charts/chart1.xml" ContentType="application/vnd.openxmlformats-officedocument.drawingml.chart+xml"/>
  <Override PartName="/ppt/comments/modernComment_7BBF5AAC_F206DFEC.xml" ContentType="application/vnd.ms-powerpoint.comment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999" r:id="rId5"/>
    <p:sldMasterId id="2147485042" r:id="rId6"/>
  </p:sldMasterIdLst>
  <p:notesMasterIdLst>
    <p:notesMasterId r:id="rId37"/>
  </p:notesMasterIdLst>
  <p:handoutMasterIdLst>
    <p:handoutMasterId r:id="rId38"/>
  </p:handoutMasterIdLst>
  <p:sldIdLst>
    <p:sldId id="2076138128" r:id="rId7"/>
    <p:sldId id="2051" r:id="rId8"/>
    <p:sldId id="297" r:id="rId9"/>
    <p:sldId id="298" r:id="rId10"/>
    <p:sldId id="299" r:id="rId11"/>
    <p:sldId id="300" r:id="rId12"/>
    <p:sldId id="301" r:id="rId13"/>
    <p:sldId id="2076138167" r:id="rId14"/>
    <p:sldId id="2076138149" r:id="rId15"/>
    <p:sldId id="289" r:id="rId16"/>
    <p:sldId id="290" r:id="rId17"/>
    <p:sldId id="291" r:id="rId18"/>
    <p:sldId id="292" r:id="rId19"/>
    <p:sldId id="293" r:id="rId20"/>
    <p:sldId id="2076138151" r:id="rId21"/>
    <p:sldId id="2076138152" r:id="rId22"/>
    <p:sldId id="286" r:id="rId23"/>
    <p:sldId id="2076138166" r:id="rId24"/>
    <p:sldId id="2076138155" r:id="rId25"/>
    <p:sldId id="2076138156" r:id="rId26"/>
    <p:sldId id="2076138158" r:id="rId27"/>
    <p:sldId id="2076138162" r:id="rId28"/>
    <p:sldId id="2076138157" r:id="rId29"/>
    <p:sldId id="2076138159" r:id="rId30"/>
    <p:sldId id="2076138164" r:id="rId31"/>
    <p:sldId id="271" r:id="rId32"/>
    <p:sldId id="2076138161" r:id="rId33"/>
    <p:sldId id="2076138163" r:id="rId34"/>
    <p:sldId id="2076138168" r:id="rId35"/>
    <p:sldId id="1720" r:id="rId36"/>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Ignite White Template - preferred" id="{38B656EC-D568-4EF7-8842-9FA1AE1192C9}">
          <p14:sldIdLst>
            <p14:sldId id="2076138128"/>
            <p14:sldId id="2051"/>
            <p14:sldId id="297"/>
            <p14:sldId id="298"/>
            <p14:sldId id="299"/>
            <p14:sldId id="300"/>
            <p14:sldId id="301"/>
            <p14:sldId id="2076138167"/>
            <p14:sldId id="2076138149"/>
            <p14:sldId id="289"/>
            <p14:sldId id="290"/>
            <p14:sldId id="291"/>
            <p14:sldId id="292"/>
            <p14:sldId id="293"/>
            <p14:sldId id="2076138151"/>
            <p14:sldId id="2076138152"/>
            <p14:sldId id="286"/>
            <p14:sldId id="2076138166"/>
            <p14:sldId id="2076138155"/>
            <p14:sldId id="2076138156"/>
            <p14:sldId id="2076138158"/>
            <p14:sldId id="2076138162"/>
            <p14:sldId id="2076138157"/>
            <p14:sldId id="2076138159"/>
            <p14:sldId id="2076138164"/>
            <p14:sldId id="271"/>
            <p14:sldId id="2076138161"/>
            <p14:sldId id="2076138163"/>
            <p14:sldId id="2076138168"/>
            <p14:sldId id="1720"/>
          </p14:sldIdLst>
        </p14:section>
        <p14:section name="Microsoft Ignite Light Gray Template" id="{4B1BBE2A-6D55-4595-AFBA-0E30BE368C15}">
          <p14:sldIdLst/>
        </p14:section>
        <p14:section name="Microsoft Ignite Black Template" id="{CC80F8C8-EE4D-4D76-85E3-9D04C9AF18F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EF79C6-2B41-6C8B-DFFC-FE840DF77DA4}" name="Joey Aiello" initials="JA" userId="S::jaiello@microsoft.com::21cd2cc4-f1fc-4a3b-b13d-788dc099c644" providerId="AD"/>
  <p188:author id="{EC4A3FD0-2663-81D0-BD15-DAC62341F820}" name="Steve Lee (POWERSHELL)" initials="S(" userId="S::slee@ntdev.microsoft.com::5fb4c31c-7920-4460-9423-41063ed788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4EB"/>
    <a:srgbClr val="50E6FF"/>
    <a:srgbClr val="FF9349"/>
    <a:srgbClr val="D83B01"/>
    <a:srgbClr val="243A5E"/>
    <a:srgbClr val="000000"/>
    <a:srgbClr val="F2F2F2"/>
    <a:srgbClr val="F6D2C4"/>
    <a:srgbClr val="EDC9BB"/>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63F8CA-0FF6-17E5-C3F0-EFBFF78A3C5F}" v="2" dt="2020-09-01T16:56:42.409"/>
    <p1510:client id="{396D20E0-9E85-4B5A-8C85-694FE61B6066}" v="49" dt="2020-08-31T17:05:19.825"/>
    <p1510:client id="{8A12DD94-C8FD-47FD-A5EA-2438708DED41}" v="1" dt="2020-09-09T17:01:53.904"/>
    <p1510:client id="{BCA97F6B-FFB1-46C0-857F-109260EE51A4}" v="1419" dt="2020-08-31T15:55:13.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0" y="62"/>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my.sharepoint.com/personal/jaiello_microsoft_com/Documents/PowerShell/PowerShell%20Core/20180917%20-%20PowerShell%20Core%20Usage.xlsm"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Sheet2!$E$1</c:f>
              <c:strCache>
                <c:ptCount val="1"/>
                <c:pt idx="0">
                  <c:v>Windows</c:v>
                </c:pt>
              </c:strCache>
            </c:strRef>
          </c:tx>
          <c:spPr>
            <a:solidFill>
              <a:schemeClr val="accent1">
                <a:alpha val="70000"/>
              </a:schemeClr>
            </a:solidFill>
            <a:ln>
              <a:noFill/>
            </a:ln>
            <a:effectLst/>
          </c:spPr>
          <c:invertIfNegative val="0"/>
          <c:cat>
            <c:numRef>
              <c:f>Sheet2!$A$29:$A$40</c:f>
              <c:numCache>
                <c:formatCode>mmm\-yy</c:formatCode>
                <c:ptCount val="12"/>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numCache>
            </c:numRef>
          </c:cat>
          <c:val>
            <c:numRef>
              <c:f>Sheet2!$F$29:$F$40</c:f>
              <c:numCache>
                <c:formatCode>#,##0.00</c:formatCode>
                <c:ptCount val="12"/>
                <c:pt idx="0">
                  <c:v>9263835.4666666668</c:v>
                </c:pt>
                <c:pt idx="1">
                  <c:v>10410229.290322579</c:v>
                </c:pt>
                <c:pt idx="2">
                  <c:v>11349313.733333334</c:v>
                </c:pt>
                <c:pt idx="3">
                  <c:v>8705004</c:v>
                </c:pt>
                <c:pt idx="4">
                  <c:v>10289290.064516129</c:v>
                </c:pt>
                <c:pt idx="5">
                  <c:v>12283832.689655174</c:v>
                </c:pt>
                <c:pt idx="6">
                  <c:v>15449647.612903226</c:v>
                </c:pt>
                <c:pt idx="7">
                  <c:v>17247836.666666664</c:v>
                </c:pt>
                <c:pt idx="8">
                  <c:v>17229655.483870968</c:v>
                </c:pt>
                <c:pt idx="9">
                  <c:v>18279144.800000001</c:v>
                </c:pt>
                <c:pt idx="10">
                  <c:v>21208417.548387095</c:v>
                </c:pt>
                <c:pt idx="11">
                  <c:v>31704164.258064516</c:v>
                </c:pt>
              </c:numCache>
            </c:numRef>
          </c:val>
          <c:extLst>
            <c:ext xmlns:c16="http://schemas.microsoft.com/office/drawing/2014/chart" uri="{C3380CC4-5D6E-409C-BE32-E72D297353CC}">
              <c16:uniqueId val="{00000000-6FB0-4D2B-B9BE-93DBEF3FA04E}"/>
            </c:ext>
          </c:extLst>
        </c:ser>
        <c:ser>
          <c:idx val="1"/>
          <c:order val="1"/>
          <c:tx>
            <c:strRef>
              <c:f>Sheet2!$K$1</c:f>
              <c:strCache>
                <c:ptCount val="1"/>
                <c:pt idx="0">
                  <c:v> Linux </c:v>
                </c:pt>
              </c:strCache>
            </c:strRef>
          </c:tx>
          <c:spPr>
            <a:solidFill>
              <a:schemeClr val="accent2">
                <a:alpha val="70000"/>
              </a:schemeClr>
            </a:solidFill>
            <a:ln>
              <a:noFill/>
            </a:ln>
            <a:effectLst/>
          </c:spPr>
          <c:invertIfNegative val="0"/>
          <c:cat>
            <c:numRef>
              <c:f>Sheet2!$A$29:$A$40</c:f>
              <c:numCache>
                <c:formatCode>mmm\-yy</c:formatCode>
                <c:ptCount val="12"/>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numCache>
            </c:numRef>
          </c:cat>
          <c:val>
            <c:numRef>
              <c:f>Sheet2!$L$29:$L$40</c:f>
              <c:numCache>
                <c:formatCode>#,##0.00</c:formatCode>
                <c:ptCount val="12"/>
                <c:pt idx="0">
                  <c:v>11325734</c:v>
                </c:pt>
                <c:pt idx="1">
                  <c:v>42354385.161290318</c:v>
                </c:pt>
                <c:pt idx="2">
                  <c:v>55572438.133333333</c:v>
                </c:pt>
                <c:pt idx="3">
                  <c:v>64319405.161290318</c:v>
                </c:pt>
                <c:pt idx="4">
                  <c:v>67673177.419354826</c:v>
                </c:pt>
                <c:pt idx="5">
                  <c:v>68338025.241379306</c:v>
                </c:pt>
                <c:pt idx="6">
                  <c:v>89780263.096774191</c:v>
                </c:pt>
                <c:pt idx="7">
                  <c:v>91858893.466666669</c:v>
                </c:pt>
                <c:pt idx="8">
                  <c:v>80912267.483870968</c:v>
                </c:pt>
                <c:pt idx="9">
                  <c:v>80862868.799999997</c:v>
                </c:pt>
                <c:pt idx="10">
                  <c:v>81635573.419354826</c:v>
                </c:pt>
                <c:pt idx="11">
                  <c:v>72048841.290322587</c:v>
                </c:pt>
              </c:numCache>
            </c:numRef>
          </c:val>
          <c:extLst>
            <c:ext xmlns:c16="http://schemas.microsoft.com/office/drawing/2014/chart" uri="{C3380CC4-5D6E-409C-BE32-E72D297353CC}">
              <c16:uniqueId val="{00000001-6FB0-4D2B-B9BE-93DBEF3FA04E}"/>
            </c:ext>
          </c:extLst>
        </c:ser>
        <c:ser>
          <c:idx val="2"/>
          <c:order val="2"/>
          <c:tx>
            <c:strRef>
              <c:f>Sheet2!$R$1</c:f>
              <c:strCache>
                <c:ptCount val="1"/>
                <c:pt idx="0">
                  <c:v>Mac</c:v>
                </c:pt>
              </c:strCache>
            </c:strRef>
          </c:tx>
          <c:spPr>
            <a:solidFill>
              <a:schemeClr val="accent3">
                <a:alpha val="70000"/>
              </a:schemeClr>
            </a:solidFill>
            <a:ln>
              <a:noFill/>
            </a:ln>
            <a:effectLst/>
          </c:spPr>
          <c:invertIfNegative val="0"/>
          <c:cat>
            <c:numRef>
              <c:f>Sheet2!$A$29:$A$40</c:f>
              <c:numCache>
                <c:formatCode>mmm\-yy</c:formatCode>
                <c:ptCount val="12"/>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numCache>
            </c:numRef>
          </c:cat>
          <c:val>
            <c:numRef>
              <c:f>Sheet2!$S$29:$S$40</c:f>
              <c:numCache>
                <c:formatCode>#,##0.00</c:formatCode>
                <c:ptCount val="12"/>
                <c:pt idx="0">
                  <c:v>248526.1333333333</c:v>
                </c:pt>
                <c:pt idx="1">
                  <c:v>272077.80645161291</c:v>
                </c:pt>
                <c:pt idx="2">
                  <c:v>310264.26666666666</c:v>
                </c:pt>
                <c:pt idx="3">
                  <c:v>353172.12903225806</c:v>
                </c:pt>
                <c:pt idx="4">
                  <c:v>326636.25806451612</c:v>
                </c:pt>
                <c:pt idx="5">
                  <c:v>288106.4827586207</c:v>
                </c:pt>
                <c:pt idx="6">
                  <c:v>317959.87096774194</c:v>
                </c:pt>
                <c:pt idx="7">
                  <c:v>351672.53333333333</c:v>
                </c:pt>
                <c:pt idx="8">
                  <c:v>305997.54838709679</c:v>
                </c:pt>
                <c:pt idx="9">
                  <c:v>327706.39999999997</c:v>
                </c:pt>
                <c:pt idx="10">
                  <c:v>331103.61290322582</c:v>
                </c:pt>
                <c:pt idx="11">
                  <c:v>305143.09677419352</c:v>
                </c:pt>
              </c:numCache>
            </c:numRef>
          </c:val>
          <c:extLst>
            <c:ext xmlns:c16="http://schemas.microsoft.com/office/drawing/2014/chart" uri="{C3380CC4-5D6E-409C-BE32-E72D297353CC}">
              <c16:uniqueId val="{00000002-6FB0-4D2B-B9BE-93DBEF3FA04E}"/>
            </c:ext>
          </c:extLst>
        </c:ser>
        <c:dLbls>
          <c:showLegendKey val="0"/>
          <c:showVal val="0"/>
          <c:showCatName val="0"/>
          <c:showSerName val="0"/>
          <c:showPercent val="0"/>
          <c:showBubbleSize val="0"/>
        </c:dLbls>
        <c:gapWidth val="50"/>
        <c:overlap val="100"/>
        <c:axId val="904378208"/>
        <c:axId val="904379848"/>
      </c:barChart>
      <c:lineChart>
        <c:grouping val="standard"/>
        <c:varyColors val="0"/>
        <c:ser>
          <c:idx val="3"/>
          <c:order val="3"/>
          <c:tx>
            <c:v>2-month MA</c:v>
          </c:tx>
          <c:spPr>
            <a:ln w="25400" cap="rnd">
              <a:noFill/>
              <a:round/>
            </a:ln>
            <a:effectLst/>
          </c:spPr>
          <c:marker>
            <c:symbol val="none"/>
          </c:marker>
          <c:dLbls>
            <c:dLbl>
              <c:idx val="0"/>
              <c:tx>
                <c:rich>
                  <a:bodyPr/>
                  <a:lstStyle/>
                  <a:p>
                    <a:fld id="{E8989A20-04E9-4CBD-A823-E6BE263447B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FB0-4D2B-B9BE-93DBEF3FA04E}"/>
                </c:ext>
              </c:extLst>
            </c:dLbl>
            <c:dLbl>
              <c:idx val="1"/>
              <c:tx>
                <c:rich>
                  <a:bodyPr/>
                  <a:lstStyle/>
                  <a:p>
                    <a:fld id="{3C8F63C5-6C97-4636-AEA5-20884384C1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FB0-4D2B-B9BE-93DBEF3FA04E}"/>
                </c:ext>
              </c:extLst>
            </c:dLbl>
            <c:dLbl>
              <c:idx val="2"/>
              <c:tx>
                <c:rich>
                  <a:bodyPr/>
                  <a:lstStyle/>
                  <a:p>
                    <a:fld id="{47413421-CC75-4791-84DD-30F5581032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FB0-4D2B-B9BE-93DBEF3FA04E}"/>
                </c:ext>
              </c:extLst>
            </c:dLbl>
            <c:dLbl>
              <c:idx val="3"/>
              <c:layout>
                <c:manualLayout>
                  <c:x val="-0.11721101837862266"/>
                  <c:y val="-1.8519803169282041E-2"/>
                </c:manualLayout>
              </c:layout>
              <c:tx>
                <c:rich>
                  <a:bodyPr/>
                  <a:lstStyle/>
                  <a:p>
                    <a:fld id="{CFE8D1B3-51C7-4F3A-82A1-5EB6E26318F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FB0-4D2B-B9BE-93DBEF3FA04E}"/>
                </c:ext>
              </c:extLst>
            </c:dLbl>
            <c:dLbl>
              <c:idx val="4"/>
              <c:layout>
                <c:manualLayout>
                  <c:x val="-7.4118732210011307E-2"/>
                  <c:y val="-4.7622351006725253E-2"/>
                </c:manualLayout>
              </c:layout>
              <c:tx>
                <c:rich>
                  <a:bodyPr/>
                  <a:lstStyle/>
                  <a:p>
                    <a:fld id="{E7ABC4E5-8BEF-499E-9BE5-1FF785A1E7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FB0-4D2B-B9BE-93DBEF3FA04E}"/>
                </c:ext>
              </c:extLst>
            </c:dLbl>
            <c:dLbl>
              <c:idx val="5"/>
              <c:layout>
                <c:manualLayout>
                  <c:x val="-5.3689837996733089E-2"/>
                  <c:y val="-8.1208359356387511E-2"/>
                </c:manualLayout>
              </c:layout>
              <c:tx>
                <c:rich>
                  <a:bodyPr/>
                  <a:lstStyle/>
                  <a:p>
                    <a:fld id="{7C321E5C-F2DA-4871-87C0-0B847F5B2CD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FB0-4D2B-B9BE-93DBEF3FA04E}"/>
                </c:ext>
              </c:extLst>
            </c:dLbl>
            <c:dLbl>
              <c:idx val="6"/>
              <c:layout>
                <c:manualLayout>
                  <c:x val="-4.6769482237689904E-2"/>
                  <c:y val="-4.8349281783741878E-2"/>
                </c:manualLayout>
              </c:layout>
              <c:tx>
                <c:rich>
                  <a:bodyPr/>
                  <a:lstStyle/>
                  <a:p>
                    <a:fld id="{36423771-C592-45B3-B877-60D541692F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6FB0-4D2B-B9BE-93DBEF3FA04E}"/>
                </c:ext>
              </c:extLst>
            </c:dLbl>
            <c:dLbl>
              <c:idx val="7"/>
              <c:tx>
                <c:rich>
                  <a:bodyPr/>
                  <a:lstStyle/>
                  <a:p>
                    <a:fld id="{E4A5061E-9FC5-4E3A-A52B-E845F748136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FB0-4D2B-B9BE-93DBEF3FA04E}"/>
                </c:ext>
              </c:extLst>
            </c:dLbl>
            <c:dLbl>
              <c:idx val="8"/>
              <c:tx>
                <c:rich>
                  <a:bodyPr/>
                  <a:lstStyle/>
                  <a:p>
                    <a:fld id="{E37D7A6E-4027-413D-964C-705EFBC849A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FB0-4D2B-B9BE-93DBEF3FA04E}"/>
                </c:ext>
              </c:extLst>
            </c:dLbl>
            <c:dLbl>
              <c:idx val="9"/>
              <c:tx>
                <c:rich>
                  <a:bodyPr/>
                  <a:lstStyle/>
                  <a:p>
                    <a:fld id="{B2438D70-1489-4DE7-969F-7ACD0D7AB8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FB0-4D2B-B9BE-93DBEF3FA04E}"/>
                </c:ext>
              </c:extLst>
            </c:dLbl>
            <c:dLbl>
              <c:idx val="10"/>
              <c:tx>
                <c:rich>
                  <a:bodyPr/>
                  <a:lstStyle/>
                  <a:p>
                    <a:fld id="{8974CF7D-297F-4069-86C5-4739E01851D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FB0-4D2B-B9BE-93DBEF3FA04E}"/>
                </c:ext>
              </c:extLst>
            </c:dLbl>
            <c:dLbl>
              <c:idx val="11"/>
              <c:tx>
                <c:rich>
                  <a:bodyPr/>
                  <a:lstStyle/>
                  <a:p>
                    <a:fld id="{F44D2A14-154A-4B16-8D70-BBFAA19FD2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FB0-4D2B-B9BE-93DBEF3FA04E}"/>
                </c:ext>
              </c:extLst>
            </c:dLbl>
            <c:spPr>
              <a:solidFill>
                <a:sysClr val="windowText" lastClr="000000">
                  <a:lumMod val="50000"/>
                  <a:lumOff val="50000"/>
                </a:sysClr>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trendline>
            <c:name>Trend</c:name>
            <c:spPr>
              <a:ln w="22225" cap="rnd">
                <a:solidFill>
                  <a:schemeClr val="tx1">
                    <a:lumMod val="85000"/>
                    <a:lumOff val="15000"/>
                  </a:schemeClr>
                </a:solidFill>
              </a:ln>
              <a:effectLst/>
            </c:spPr>
            <c:trendlineType val="movingAvg"/>
            <c:period val="2"/>
            <c:dispRSqr val="0"/>
            <c:dispEq val="0"/>
          </c:trendline>
          <c:cat>
            <c:numRef>
              <c:f>Sheet2!$A$29:$A$40</c:f>
              <c:numCache>
                <c:formatCode>mmm\-yy</c:formatCode>
                <c:ptCount val="12"/>
                <c:pt idx="0">
                  <c:v>43709</c:v>
                </c:pt>
                <c:pt idx="1">
                  <c:v>43739</c:v>
                </c:pt>
                <c:pt idx="2">
                  <c:v>43770</c:v>
                </c:pt>
                <c:pt idx="3">
                  <c:v>43800</c:v>
                </c:pt>
                <c:pt idx="4">
                  <c:v>43831</c:v>
                </c:pt>
                <c:pt idx="5">
                  <c:v>43862</c:v>
                </c:pt>
                <c:pt idx="6">
                  <c:v>43891</c:v>
                </c:pt>
                <c:pt idx="7">
                  <c:v>43922</c:v>
                </c:pt>
                <c:pt idx="8">
                  <c:v>43952</c:v>
                </c:pt>
                <c:pt idx="9">
                  <c:v>43983</c:v>
                </c:pt>
                <c:pt idx="10">
                  <c:v>44013</c:v>
                </c:pt>
                <c:pt idx="11">
                  <c:v>44044</c:v>
                </c:pt>
              </c:numCache>
            </c:numRef>
          </c:cat>
          <c:val>
            <c:numRef>
              <c:f>Sheet2!$V$29:$V$40</c:f>
              <c:numCache>
                <c:formatCode>#,##0.00</c:formatCode>
                <c:ptCount val="12"/>
                <c:pt idx="0">
                  <c:v>20838095.599999998</c:v>
                </c:pt>
                <c:pt idx="1">
                  <c:v>53036692.258064516</c:v>
                </c:pt>
                <c:pt idx="2">
                  <c:v>67232016.133333325</c:v>
                </c:pt>
                <c:pt idx="3">
                  <c:v>73377581.290322587</c:v>
                </c:pt>
                <c:pt idx="4">
                  <c:v>78289103.741935492</c:v>
                </c:pt>
                <c:pt idx="5">
                  <c:v>80909964.413793102</c:v>
                </c:pt>
                <c:pt idx="6">
                  <c:v>105547870.58064517</c:v>
                </c:pt>
                <c:pt idx="7">
                  <c:v>109458402.66666666</c:v>
                </c:pt>
                <c:pt idx="8">
                  <c:v>98447920.516129032</c:v>
                </c:pt>
                <c:pt idx="9">
                  <c:v>99469720</c:v>
                </c:pt>
                <c:pt idx="10">
                  <c:v>103175094.58064517</c:v>
                </c:pt>
                <c:pt idx="11">
                  <c:v>104058148.64516129</c:v>
                </c:pt>
              </c:numCache>
            </c:numRef>
          </c:val>
          <c:smooth val="0"/>
          <c:extLst>
            <c:ext xmlns:c15="http://schemas.microsoft.com/office/drawing/2012/chart" uri="{02D57815-91ED-43cb-92C2-25804820EDAC}">
              <c15:datalabelsRange>
                <c15:f>Sheet2!$T$29:$T$40</c15:f>
                <c15:dlblRangeCache>
                  <c:ptCount val="12"/>
                  <c:pt idx="3">
                    <c:v>7.0 RC1</c:v>
                  </c:pt>
                  <c:pt idx="4">
                    <c:v>7.0 RC2</c:v>
                  </c:pt>
                  <c:pt idx="5">
                    <c:v>7.0 RC3</c:v>
                  </c:pt>
                  <c:pt idx="6">
                    <c:v>7.0 GA</c:v>
                  </c:pt>
                </c15:dlblRangeCache>
              </c15:datalabelsRange>
            </c:ext>
            <c:ext xmlns:c16="http://schemas.microsoft.com/office/drawing/2014/chart" uri="{C3380CC4-5D6E-409C-BE32-E72D297353CC}">
              <c16:uniqueId val="{00000010-6FB0-4D2B-B9BE-93DBEF3FA04E}"/>
            </c:ext>
          </c:extLst>
        </c:ser>
        <c:dLbls>
          <c:showLegendKey val="0"/>
          <c:showVal val="0"/>
          <c:showCatName val="0"/>
          <c:showSerName val="0"/>
          <c:showPercent val="0"/>
          <c:showBubbleSize val="0"/>
        </c:dLbls>
        <c:marker val="1"/>
        <c:smooth val="0"/>
        <c:axId val="917768600"/>
        <c:axId val="917768928"/>
      </c:lineChart>
      <c:dateAx>
        <c:axId val="904378208"/>
        <c:scaling>
          <c:orientation val="minMax"/>
        </c:scaling>
        <c:delete val="0"/>
        <c:axPos val="b"/>
        <c:numFmt formatCode="mmm\-yy" sourceLinked="1"/>
        <c:majorTickMark val="out"/>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379848"/>
        <c:crosses val="autoZero"/>
        <c:auto val="1"/>
        <c:lblOffset val="100"/>
        <c:baseTimeUnit val="months"/>
      </c:dateAx>
      <c:valAx>
        <c:axId val="904379848"/>
        <c:scaling>
          <c:orientation val="minMax"/>
        </c:scaling>
        <c:delete val="0"/>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4378208"/>
        <c:crosses val="autoZero"/>
        <c:crossBetween val="between"/>
      </c:valAx>
      <c:valAx>
        <c:axId val="917768928"/>
        <c:scaling>
          <c:orientation val="minMax"/>
        </c:scaling>
        <c:delete val="1"/>
        <c:axPos val="r"/>
        <c:numFmt formatCode="#,##0.00" sourceLinked="1"/>
        <c:majorTickMark val="out"/>
        <c:minorTickMark val="none"/>
        <c:tickLblPos val="nextTo"/>
        <c:crossAx val="917768600"/>
        <c:crosses val="max"/>
        <c:crossBetween val="between"/>
      </c:valAx>
      <c:dateAx>
        <c:axId val="917768600"/>
        <c:scaling>
          <c:orientation val="minMax"/>
        </c:scaling>
        <c:delete val="1"/>
        <c:axPos val="b"/>
        <c:numFmt formatCode="mmm\-yy" sourceLinked="1"/>
        <c:majorTickMark val="out"/>
        <c:minorTickMark val="none"/>
        <c:tickLblPos val="nextTo"/>
        <c:crossAx val="917768928"/>
        <c:crosses val="autoZero"/>
        <c:auto val="1"/>
        <c:lblOffset val="100"/>
        <c:baseTimeUnit val="months"/>
        <c:majorUnit val="1"/>
        <c:minorUnit val="1"/>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omments/modernComment_10F_AC60D8B5.xml><?xml version="1.0" encoding="utf-8"?>
<p188:cmLst xmlns:a="http://schemas.openxmlformats.org/drawingml/2006/main" xmlns:r="http://schemas.openxmlformats.org/officeDocument/2006/relationships" xmlns:p188="http://schemas.microsoft.com/office/powerpoint/2018/8/main">
  <p188:cm id="{ED387085-4A0B-4FEA-B8EF-61F1AED39FEA}" authorId="{EC4A3FD0-2663-81D0-BD15-DAC62341F820}" created="2020-08-29T02:29:10.714">
    <pc:sldMkLst xmlns:pc="http://schemas.microsoft.com/office/powerpoint/2013/main/command">
      <pc:docMk/>
      <pc:sldMk cId="2892028085" sldId="271"/>
    </pc:sldMkLst>
    <p188:txBody>
      <a:bodyPr/>
      <a:lstStyle/>
      <a:p>
        <a:r>
          <a:rPr lang="en-US"/>
          <a:t>Do you want to mention Microsoft Store?</a:t>
        </a:r>
      </a:p>
    </p188:txBody>
  </p188:cm>
  <p188:cm id="{F1F54A16-93A1-44E7-9FF9-823E116068FD}" authorId="{EC4A3FD0-2663-81D0-BD15-DAC62341F820}" created="2020-08-29T02:30:01.887">
    <pc:sldMkLst xmlns:pc="http://schemas.microsoft.com/office/powerpoint/2013/main/command">
      <pc:docMk/>
      <pc:sldMk cId="2892028085" sldId="271"/>
    </pc:sldMkLst>
    <p188:txBody>
      <a:bodyPr/>
      <a:lstStyle/>
      <a:p>
        <a:r>
          <a:rPr lang="en-US"/>
          <a:t>Mention DSC?</a:t>
        </a:r>
      </a:p>
    </p188:txBody>
  </p188:cm>
</p188:cmLst>
</file>

<file path=ppt/comments/modernComment_121_FAA37B63.xml><?xml version="1.0" encoding="utf-8"?>
<p188:cmLst xmlns:a="http://schemas.openxmlformats.org/drawingml/2006/main" xmlns:r="http://schemas.openxmlformats.org/officeDocument/2006/relationships" xmlns:p188="http://schemas.microsoft.com/office/powerpoint/2018/8/main">
  <p188:cm id="{D478B332-B6A1-4493-8661-C0B6134CF4AF}" authorId="{EC4A3FD0-2663-81D0-BD15-DAC62341F820}" created="2020-08-29T02:19:51.904">
    <pc:sldMkLst xmlns:pc="http://schemas.microsoft.com/office/powerpoint/2013/main/command">
      <pc:docMk/>
      <pc:sldMk cId="4205017955" sldId="289"/>
    </pc:sldMkLst>
    <p188:replyLst>
      <p188:reply id="{B24C3F7B-BDEB-4B0A-9CD0-94FB7B67C8AD}" authorId="{89EF79C6-2B41-6C8B-DFFC-FE840DF77DA4}" created="2020-08-29T22:20:06.846">
        <p188:txBody>
          <a:bodyPr/>
          <a:lstStyle/>
          <a:p>
            <a:r>
              <a:rPr lang="en-US"/>
              <a:t>I'm not sure what this means....</a:t>
            </a:r>
          </a:p>
        </p188:txBody>
      </p188:reply>
      <p188:reply id="{47F5B943-ED54-47D8-B17C-D5339F52D2B2}" authorId="{EC4A3FD0-2663-81D0-BD15-DAC62341F820}" created="2020-09-01T16:56:42.409">
        <p188:txBody>
          <a:bodyPr/>
          <a:lstStyle/>
          <a:p>
            <a:r>
              <a:rPr lang="en-US"/>
              <a:t>Sorry, that was a typo: Some formatting issues, but maybe just how it's presented on my screen.  For example "Registry" is split across two lines and so is ".NET"</a:t>
            </a:r>
          </a:p>
        </p188:txBody>
      </p188:reply>
    </p188:replyLst>
    <p188:txBody>
      <a:bodyPr/>
      <a:lstStyle/>
      <a:p>
        <a:r>
          <a:rPr lang="en-US"/>
          <a:t>Some forgetting issues where terms are split across lines</a:t>
        </a:r>
      </a:p>
    </p188:txBody>
  </p188:cm>
</p188:cmLst>
</file>

<file path=ppt/comments/modernComment_7BBF5AA7_1ABA703.xml><?xml version="1.0" encoding="utf-8"?>
<p188:cmLst xmlns:a="http://schemas.openxmlformats.org/drawingml/2006/main" xmlns:r="http://schemas.openxmlformats.org/officeDocument/2006/relationships" xmlns:p188="http://schemas.microsoft.com/office/powerpoint/2018/8/main">
  <p188:cm id="{1FDBAE9D-2AC8-4CCE-AA18-FFCD0BA50966}" authorId="{EC4A3FD0-2663-81D0-BD15-DAC62341F820}" status="resolved" created="2020-08-29T02:21:08.406">
    <pc:sldMkLst xmlns:pc="http://schemas.microsoft.com/office/powerpoint/2013/main/command">
      <pc:docMk/>
      <pc:sldMk cId="28026627" sldId="2076138151"/>
    </pc:sldMkLst>
    <p188:replyLst>
      <p188:reply id="{B0EC5F1B-79C8-4832-97A4-CE32B576F050}" authorId="{89EF79C6-2B41-6C8B-DFFC-FE840DF77DA4}" created="2020-08-29T22:20:30.175">
        <p188:txBody>
          <a:bodyPr/>
          <a:lstStyle/>
          <a:p>
            <a:r>
              <a:rPr lang="en-US"/>
              <a:t>It's emphasized in the bubbles, this is supposed to be forward looking gestalt</a:t>
            </a:r>
          </a:p>
        </p188:txBody>
      </p188:reply>
    </p188:replyLst>
    <p188:txBody>
      <a:bodyPr/>
      <a:lstStyle/>
      <a:p>
        <a:r>
          <a:rPr lang="en-US"/>
          <a:t>Should emphaisize the WinPS compatibility of PS7</a:t>
        </a:r>
      </a:p>
    </p188:txBody>
  </p188:cm>
</p188:cmLst>
</file>

<file path=ppt/comments/modernComment_7BBF5AA8_5A8109EF.xml><?xml version="1.0" encoding="utf-8"?>
<p188:cmLst xmlns:a="http://schemas.openxmlformats.org/drawingml/2006/main" xmlns:r="http://schemas.openxmlformats.org/officeDocument/2006/relationships" xmlns:p188="http://schemas.microsoft.com/office/powerpoint/2018/8/main">
  <p188:cm id="{9EB737D9-EA58-4909-9F1B-6326FDBD54FC}" authorId="{EC4A3FD0-2663-81D0-BD15-DAC62341F820}" status="resolved" created="2020-08-29T02:21:54.094">
    <pc:sldMkLst xmlns:pc="http://schemas.microsoft.com/office/powerpoint/2013/main/command">
      <pc:docMk/>
      <pc:sldMk cId="1518406127" sldId="2076138152"/>
    </pc:sldMkLst>
    <p188:txBody>
      <a:bodyPr/>
      <a:lstStyle/>
      <a:p>
        <a:r>
          <a:rPr lang="en-US"/>
          <a:t>Refresh with August as it ticked up again</a:t>
        </a:r>
      </a:p>
    </p188:txBody>
  </p188:cm>
</p188:cmLst>
</file>

<file path=ppt/comments/modernComment_7BBF5AAC_F206DFEC.xml><?xml version="1.0" encoding="utf-8"?>
<p188:cmLst xmlns:a="http://schemas.openxmlformats.org/drawingml/2006/main" xmlns:r="http://schemas.openxmlformats.org/officeDocument/2006/relationships" xmlns:p188="http://schemas.microsoft.com/office/powerpoint/2018/8/main">
  <p188:cm id="{2A89099C-C625-4610-A84B-982EA47A69A6}" authorId="{EC4A3FD0-2663-81D0-BD15-DAC62341F820}" status="resolved" created="2020-08-29T02:24:18.035">
    <pc:sldMkLst xmlns:pc="http://schemas.microsoft.com/office/powerpoint/2013/main/command">
      <pc:docMk/>
      <pc:sldMk cId="4060536812" sldId="2076138156"/>
    </pc:sldMkLst>
    <p188:txBody>
      <a:bodyPr/>
      <a:lstStyle/>
      <a:p>
        <a:r>
          <a:rPr lang="en-US"/>
          <a:t>Secret Mgmt and PSGet3 are also not in PS itself, so worth mentioning PSUnixCompleters.  </a:t>
        </a:r>
      </a:p>
    </p188:txBody>
  </p188:cm>
</p188:cmLst>
</file>

<file path=ppt/comments/modernComment_7BBF5AAD_40E12D4E.xml><?xml version="1.0" encoding="utf-8"?>
<p188:cmLst xmlns:a="http://schemas.openxmlformats.org/drawingml/2006/main" xmlns:r="http://schemas.openxmlformats.org/officeDocument/2006/relationships" xmlns:p188="http://schemas.microsoft.com/office/powerpoint/2018/8/main">
  <p188:cm id="{60EA0CF5-AD78-4065-A2D8-73AB1A93FB21}" authorId="{EC4A3FD0-2663-81D0-BD15-DAC62341F820}" status="resolved" created="2020-08-29T02:25:45.037">
    <pc:sldMkLst xmlns:pc="http://schemas.microsoft.com/office/powerpoint/2013/main/command">
      <pc:docMk/>
      <pc:sldMk cId="1088499022" sldId="2076138157"/>
    </pc:sldMkLst>
    <p188:txBody>
      <a:bodyPr/>
      <a:lstStyle/>
      <a:p>
        <a:r>
          <a:rPr lang="en-US"/>
          <a:t>NuGet v3 compatibility and not dependent on nuget.exe</a:t>
        </a:r>
      </a:p>
    </p188:txBody>
  </p188:cm>
  <p188:cm id="{12D3EB67-D6B6-4F62-BB8B-500040D5383E}" authorId="{EC4A3FD0-2663-81D0-BD15-DAC62341F820}" status="resolved" created="2020-08-29T02:27:16.289">
    <pc:sldMkLst xmlns:pc="http://schemas.microsoft.com/office/powerpoint/2013/main/command">
      <pc:docMk/>
      <pc:sldMk cId="1088499022" sldId="2076138157"/>
    </pc:sldMkLst>
    <p188:txBody>
      <a:bodyPr/>
      <a:lstStyle/>
      <a:p>
        <a:r>
          <a:rPr lang="en-US"/>
          <a:t>Addresses top user experience issues like the need to add more switches to get a module to install (-AllowClobber, -Force, etc...).  </a:t>
        </a:r>
      </a:p>
    </p188:txBody>
  </p188:cm>
</p188:cmLst>
</file>

<file path=ppt/comments/modernComment_7BBF5AAE_6764940.xml><?xml version="1.0" encoding="utf-8"?>
<p188:cmLst xmlns:a="http://schemas.openxmlformats.org/drawingml/2006/main" xmlns:r="http://schemas.openxmlformats.org/officeDocument/2006/relationships" xmlns:p188="http://schemas.microsoft.com/office/powerpoint/2018/8/main">
  <p188:cm id="{63D5DBB8-BE30-45A8-87D5-EE3C2D2885FB}" authorId="{EC4A3FD0-2663-81D0-BD15-DAC62341F820}" status="resolved" created="2020-08-29T02:25:05.208">
    <pc:sldMkLst xmlns:pc="http://schemas.microsoft.com/office/powerpoint/2013/main/command">
      <pc:docMk/>
      <pc:sldMk cId="108415296" sldId="2076138158"/>
    </pc:sldMkLst>
    <p188:replyLst>
      <p188:reply id="{70FF1F91-D294-4422-A2A1-65D2AF3A6A6C}" authorId="{89EF79C6-2B41-6C8B-DFFC-FE840DF77DA4}" created="2020-08-30T00:24:05.337">
        <p188:txBody>
          <a:bodyPr/>
          <a:lstStyle/>
          <a:p>
            <a:r>
              <a:rPr lang="en-US"/>
              <a:t>Speaking to that, see notes</a:t>
            </a:r>
          </a:p>
        </p188:txBody>
      </p188:reply>
    </p188:replyLst>
    <p188:txBody>
      <a:bodyPr/>
      <a:lstStyle/>
      <a:p>
        <a:r>
          <a:rPr lang="en-US"/>
          <a:t>Should emphasize the ability to share scripts using secrets where different users or target nodes may have different secret stores</a:t>
        </a:r>
      </a:p>
    </p188:txBody>
  </p188:cm>
</p188:cmLst>
</file>

<file path=ppt/comments/modernComment_7BBF5AAF_4023123.xml><?xml version="1.0" encoding="utf-8"?>
<p188:cmLst xmlns:a="http://schemas.openxmlformats.org/drawingml/2006/main" xmlns:r="http://schemas.openxmlformats.org/officeDocument/2006/relationships" xmlns:p188="http://schemas.microsoft.com/office/powerpoint/2018/8/main">
  <p188:cm id="{A4D088EF-C101-44E5-A607-C113B2165F34}" authorId="{EC4A3FD0-2663-81D0-BD15-DAC62341F820}" status="resolved" created="2020-08-29T02:28:32.432">
    <pc:sldMkLst xmlns:pc="http://schemas.microsoft.com/office/powerpoint/2013/main/command">
      <pc:docMk/>
      <pc:sldMk cId="67252515" sldId="2076138159"/>
    </pc:sldMkLst>
    <p188:txBody>
      <a:bodyPr/>
      <a:lstStyle/>
      <a:p>
        <a:r>
          <a:rPr lang="en-US"/>
          <a:t>Perhaps emphasize use cases of notebooks like tutorials, support, advanced rendering</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svg"/><Relationship Id="rId1"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23.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7110BE-2FF2-4EA4-BB7B-ED0F734242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61C7F6D-D8C9-4D25-AF79-1D027D2D8F3C}">
      <dgm:prSet/>
      <dgm:spPr/>
      <dgm:t>
        <a:bodyPr/>
        <a:lstStyle/>
        <a:p>
          <a:pPr>
            <a:lnSpc>
              <a:spcPct val="100000"/>
            </a:lnSpc>
          </a:pPr>
          <a:r>
            <a:rPr lang="en-US" b="1"/>
            <a:t>Windows</a:t>
          </a:r>
          <a:r>
            <a:rPr lang="en-US"/>
            <a:t> PowerShell enabled simple automation and management of Windows servers (and clients!)</a:t>
          </a:r>
        </a:p>
      </dgm:t>
    </dgm:pt>
    <dgm:pt modelId="{5C61D418-9E5F-4304-A117-DB95D88C2FCC}" type="parTrans" cxnId="{FE4EB6F0-852D-4B97-944C-5F7DC8C5F4B1}">
      <dgm:prSet/>
      <dgm:spPr/>
      <dgm:t>
        <a:bodyPr/>
        <a:lstStyle/>
        <a:p>
          <a:endParaRPr lang="en-US"/>
        </a:p>
      </dgm:t>
    </dgm:pt>
    <dgm:pt modelId="{290A3992-C5D1-4515-8AD2-BEA1F2954976}" type="sibTrans" cxnId="{FE4EB6F0-852D-4B97-944C-5F7DC8C5F4B1}">
      <dgm:prSet/>
      <dgm:spPr/>
      <dgm:t>
        <a:bodyPr/>
        <a:lstStyle/>
        <a:p>
          <a:endParaRPr lang="en-US"/>
        </a:p>
      </dgm:t>
    </dgm:pt>
    <dgm:pt modelId="{71F7E208-49FA-4D91-AF6F-8CB8BE167F54}">
      <dgm:prSet/>
      <dgm:spPr/>
      <dgm:t>
        <a:bodyPr/>
        <a:lstStyle/>
        <a:p>
          <a:pPr>
            <a:lnSpc>
              <a:spcPct val="100000"/>
            </a:lnSpc>
          </a:pPr>
          <a:r>
            <a:rPr lang="en-US"/>
            <a:t>PowerShell </a:t>
          </a:r>
          <a:r>
            <a:rPr lang="en-US" b="1"/>
            <a:t>Core</a:t>
          </a:r>
          <a:r>
            <a:rPr lang="en-US"/>
            <a:t> enabled universal automation and management across operating systems and clouds</a:t>
          </a:r>
        </a:p>
      </dgm:t>
    </dgm:pt>
    <dgm:pt modelId="{90AEFD4F-C176-40B7-B5F4-D01942E9DB12}" type="parTrans" cxnId="{1E4505E7-44D3-44DA-B594-A8F2EBA2654D}">
      <dgm:prSet/>
      <dgm:spPr/>
      <dgm:t>
        <a:bodyPr/>
        <a:lstStyle/>
        <a:p>
          <a:endParaRPr lang="en-US"/>
        </a:p>
      </dgm:t>
    </dgm:pt>
    <dgm:pt modelId="{35677BDE-96ED-4644-9F83-E0F964655ED5}" type="sibTrans" cxnId="{1E4505E7-44D3-44DA-B594-A8F2EBA2654D}">
      <dgm:prSet/>
      <dgm:spPr/>
      <dgm:t>
        <a:bodyPr/>
        <a:lstStyle/>
        <a:p>
          <a:endParaRPr lang="en-US"/>
        </a:p>
      </dgm:t>
    </dgm:pt>
    <dgm:pt modelId="{5C404FA7-D7D8-4FB1-91B9-95C2FBB90B70}">
      <dgm:prSet/>
      <dgm:spPr/>
      <dgm:t>
        <a:bodyPr/>
        <a:lstStyle/>
        <a:p>
          <a:pPr>
            <a:lnSpc>
              <a:spcPct val="100000"/>
            </a:lnSpc>
          </a:pPr>
          <a:r>
            <a:rPr lang="en-US" b="1"/>
            <a:t>PowerShell 7 </a:t>
          </a:r>
          <a:r>
            <a:rPr lang="en-US"/>
            <a:t>enables automation, management, and deployment of cloud, on-premises, and hybrid resources at larger scale and complexity</a:t>
          </a:r>
        </a:p>
      </dgm:t>
    </dgm:pt>
    <dgm:pt modelId="{A31C78B1-FAD9-4127-9D50-2DFE96A1D9B7}" type="parTrans" cxnId="{8084C439-9C21-402F-80F6-F2F75B7F5389}">
      <dgm:prSet/>
      <dgm:spPr/>
      <dgm:t>
        <a:bodyPr/>
        <a:lstStyle/>
        <a:p>
          <a:endParaRPr lang="en-US"/>
        </a:p>
      </dgm:t>
    </dgm:pt>
    <dgm:pt modelId="{0AF30936-8189-499C-AE8B-F665E800EF70}" type="sibTrans" cxnId="{8084C439-9C21-402F-80F6-F2F75B7F5389}">
      <dgm:prSet/>
      <dgm:spPr/>
      <dgm:t>
        <a:bodyPr/>
        <a:lstStyle/>
        <a:p>
          <a:endParaRPr lang="en-US"/>
        </a:p>
      </dgm:t>
    </dgm:pt>
    <dgm:pt modelId="{48CCF5C3-0EA5-4061-93E1-D274F96A4CDA}" type="pres">
      <dgm:prSet presAssocID="{6E7110BE-2FF2-4EA4-BB7B-ED0F73424275}" presName="root" presStyleCnt="0">
        <dgm:presLayoutVars>
          <dgm:dir/>
          <dgm:resizeHandles val="exact"/>
        </dgm:presLayoutVars>
      </dgm:prSet>
      <dgm:spPr/>
    </dgm:pt>
    <dgm:pt modelId="{8E58785F-F96F-4EAB-90DF-A16B8E8F77D0}" type="pres">
      <dgm:prSet presAssocID="{D61C7F6D-D8C9-4D25-AF79-1D027D2D8F3C}" presName="compNode" presStyleCnt="0"/>
      <dgm:spPr/>
    </dgm:pt>
    <dgm:pt modelId="{C413C505-4ED5-4F79-BFCC-50BB0DF1C69C}" type="pres">
      <dgm:prSet presAssocID="{D61C7F6D-D8C9-4D25-AF79-1D027D2D8F3C}" presName="bgRect" presStyleLbl="bgShp" presStyleIdx="0" presStyleCnt="3"/>
      <dgm:spPr/>
    </dgm:pt>
    <dgm:pt modelId="{8C4EFEBF-80FD-43E6-92C8-A8F00778C538}" type="pres">
      <dgm:prSet presAssocID="{D61C7F6D-D8C9-4D25-AF79-1D027D2D8F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mputer"/>
        </a:ext>
      </dgm:extLst>
    </dgm:pt>
    <dgm:pt modelId="{7C2FDE9B-24C4-4D99-8AE4-AFCDAFAE0089}" type="pres">
      <dgm:prSet presAssocID="{D61C7F6D-D8C9-4D25-AF79-1D027D2D8F3C}" presName="spaceRect" presStyleCnt="0"/>
      <dgm:spPr/>
    </dgm:pt>
    <dgm:pt modelId="{17F35E4B-7FD2-4B12-9250-4A752BD5BE7B}" type="pres">
      <dgm:prSet presAssocID="{D61C7F6D-D8C9-4D25-AF79-1D027D2D8F3C}" presName="parTx" presStyleLbl="revTx" presStyleIdx="0" presStyleCnt="3">
        <dgm:presLayoutVars>
          <dgm:chMax val="0"/>
          <dgm:chPref val="0"/>
        </dgm:presLayoutVars>
      </dgm:prSet>
      <dgm:spPr/>
    </dgm:pt>
    <dgm:pt modelId="{01E7CD2E-D8E1-443B-87A7-4464625CD7D7}" type="pres">
      <dgm:prSet presAssocID="{290A3992-C5D1-4515-8AD2-BEA1F2954976}" presName="sibTrans" presStyleCnt="0"/>
      <dgm:spPr/>
    </dgm:pt>
    <dgm:pt modelId="{F7E405EA-BF4C-41E9-BDBA-267D9B96CCFA}" type="pres">
      <dgm:prSet presAssocID="{71F7E208-49FA-4D91-AF6F-8CB8BE167F54}" presName="compNode" presStyleCnt="0"/>
      <dgm:spPr/>
    </dgm:pt>
    <dgm:pt modelId="{46C72887-21A3-4389-87EC-2814B028FCB1}" type="pres">
      <dgm:prSet presAssocID="{71F7E208-49FA-4D91-AF6F-8CB8BE167F54}" presName="bgRect" presStyleLbl="bgShp" presStyleIdx="1" presStyleCnt="3"/>
      <dgm:spPr/>
    </dgm:pt>
    <dgm:pt modelId="{74307908-DAF9-4D0F-B2B4-3D48EFC99C3B}" type="pres">
      <dgm:prSet presAssocID="{71F7E208-49FA-4D91-AF6F-8CB8BE167F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ud"/>
        </a:ext>
      </dgm:extLst>
    </dgm:pt>
    <dgm:pt modelId="{CBF5B362-6B56-42A0-96A7-E8BF4711042F}" type="pres">
      <dgm:prSet presAssocID="{71F7E208-49FA-4D91-AF6F-8CB8BE167F54}" presName="spaceRect" presStyleCnt="0"/>
      <dgm:spPr/>
    </dgm:pt>
    <dgm:pt modelId="{F5FA908D-0D20-4451-9901-BC1BB51BF59A}" type="pres">
      <dgm:prSet presAssocID="{71F7E208-49FA-4D91-AF6F-8CB8BE167F54}" presName="parTx" presStyleLbl="revTx" presStyleIdx="1" presStyleCnt="3">
        <dgm:presLayoutVars>
          <dgm:chMax val="0"/>
          <dgm:chPref val="0"/>
        </dgm:presLayoutVars>
      </dgm:prSet>
      <dgm:spPr/>
    </dgm:pt>
    <dgm:pt modelId="{F2D3A46C-804B-4FBD-928B-77378DE1C9FE}" type="pres">
      <dgm:prSet presAssocID="{35677BDE-96ED-4644-9F83-E0F964655ED5}" presName="sibTrans" presStyleCnt="0"/>
      <dgm:spPr/>
    </dgm:pt>
    <dgm:pt modelId="{AE00BA1C-C3C1-47D6-9C4A-C985E022AB93}" type="pres">
      <dgm:prSet presAssocID="{5C404FA7-D7D8-4FB1-91B9-95C2FBB90B70}" presName="compNode" presStyleCnt="0"/>
      <dgm:spPr/>
    </dgm:pt>
    <dgm:pt modelId="{5DCE2F82-0338-40B5-A8B4-415D5157CA2A}" type="pres">
      <dgm:prSet presAssocID="{5C404FA7-D7D8-4FB1-91B9-95C2FBB90B70}" presName="bgRect" presStyleLbl="bgShp" presStyleIdx="2" presStyleCnt="3"/>
      <dgm:spPr/>
    </dgm:pt>
    <dgm:pt modelId="{F205915A-A062-4063-88BB-4DBC913210DB}" type="pres">
      <dgm:prSet presAssocID="{5C404FA7-D7D8-4FB1-91B9-95C2FBB90B7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ud Computing"/>
        </a:ext>
      </dgm:extLst>
    </dgm:pt>
    <dgm:pt modelId="{E52D864D-C9CE-4719-BC89-B58FAD17EB55}" type="pres">
      <dgm:prSet presAssocID="{5C404FA7-D7D8-4FB1-91B9-95C2FBB90B70}" presName="spaceRect" presStyleCnt="0"/>
      <dgm:spPr/>
    </dgm:pt>
    <dgm:pt modelId="{8D449B8B-399E-4BB8-B041-F2693A3F08F3}" type="pres">
      <dgm:prSet presAssocID="{5C404FA7-D7D8-4FB1-91B9-95C2FBB90B70}" presName="parTx" presStyleLbl="revTx" presStyleIdx="2" presStyleCnt="3">
        <dgm:presLayoutVars>
          <dgm:chMax val="0"/>
          <dgm:chPref val="0"/>
        </dgm:presLayoutVars>
      </dgm:prSet>
      <dgm:spPr/>
    </dgm:pt>
  </dgm:ptLst>
  <dgm:cxnLst>
    <dgm:cxn modelId="{8084C439-9C21-402F-80F6-F2F75B7F5389}" srcId="{6E7110BE-2FF2-4EA4-BB7B-ED0F73424275}" destId="{5C404FA7-D7D8-4FB1-91B9-95C2FBB90B70}" srcOrd="2" destOrd="0" parTransId="{A31C78B1-FAD9-4127-9D50-2DFE96A1D9B7}" sibTransId="{0AF30936-8189-499C-AE8B-F665E800EF70}"/>
    <dgm:cxn modelId="{B9DA0A62-B154-4FD8-9DBD-8187D6A400F2}" type="presOf" srcId="{D61C7F6D-D8C9-4D25-AF79-1D027D2D8F3C}" destId="{17F35E4B-7FD2-4B12-9250-4A752BD5BE7B}" srcOrd="0" destOrd="0" presId="urn:microsoft.com/office/officeart/2018/2/layout/IconVerticalSolidList"/>
    <dgm:cxn modelId="{EA9FCA70-E85E-49D5-A68C-D4345786F821}" type="presOf" srcId="{71F7E208-49FA-4D91-AF6F-8CB8BE167F54}" destId="{F5FA908D-0D20-4451-9901-BC1BB51BF59A}" srcOrd="0" destOrd="0" presId="urn:microsoft.com/office/officeart/2018/2/layout/IconVerticalSolidList"/>
    <dgm:cxn modelId="{8CFBF8C6-7259-4EEE-82B6-67F955666233}" type="presOf" srcId="{6E7110BE-2FF2-4EA4-BB7B-ED0F73424275}" destId="{48CCF5C3-0EA5-4061-93E1-D274F96A4CDA}" srcOrd="0" destOrd="0" presId="urn:microsoft.com/office/officeart/2018/2/layout/IconVerticalSolidList"/>
    <dgm:cxn modelId="{0B1272DD-F013-4E01-979E-BFC250C7051E}" type="presOf" srcId="{5C404FA7-D7D8-4FB1-91B9-95C2FBB90B70}" destId="{8D449B8B-399E-4BB8-B041-F2693A3F08F3}" srcOrd="0" destOrd="0" presId="urn:microsoft.com/office/officeart/2018/2/layout/IconVerticalSolidList"/>
    <dgm:cxn modelId="{1E4505E7-44D3-44DA-B594-A8F2EBA2654D}" srcId="{6E7110BE-2FF2-4EA4-BB7B-ED0F73424275}" destId="{71F7E208-49FA-4D91-AF6F-8CB8BE167F54}" srcOrd="1" destOrd="0" parTransId="{90AEFD4F-C176-40B7-B5F4-D01942E9DB12}" sibTransId="{35677BDE-96ED-4644-9F83-E0F964655ED5}"/>
    <dgm:cxn modelId="{FE4EB6F0-852D-4B97-944C-5F7DC8C5F4B1}" srcId="{6E7110BE-2FF2-4EA4-BB7B-ED0F73424275}" destId="{D61C7F6D-D8C9-4D25-AF79-1D027D2D8F3C}" srcOrd="0" destOrd="0" parTransId="{5C61D418-9E5F-4304-A117-DB95D88C2FCC}" sibTransId="{290A3992-C5D1-4515-8AD2-BEA1F2954976}"/>
    <dgm:cxn modelId="{8D71C59B-CA27-4E4A-9619-7A407FD63ED3}" type="presParOf" srcId="{48CCF5C3-0EA5-4061-93E1-D274F96A4CDA}" destId="{8E58785F-F96F-4EAB-90DF-A16B8E8F77D0}" srcOrd="0" destOrd="0" presId="urn:microsoft.com/office/officeart/2018/2/layout/IconVerticalSolidList"/>
    <dgm:cxn modelId="{FAFD8A48-FDA0-4D28-AE90-B8BFFD688BB4}" type="presParOf" srcId="{8E58785F-F96F-4EAB-90DF-A16B8E8F77D0}" destId="{C413C505-4ED5-4F79-BFCC-50BB0DF1C69C}" srcOrd="0" destOrd="0" presId="urn:microsoft.com/office/officeart/2018/2/layout/IconVerticalSolidList"/>
    <dgm:cxn modelId="{89CEE737-01E8-42A5-A43E-C9D8FADF3BC6}" type="presParOf" srcId="{8E58785F-F96F-4EAB-90DF-A16B8E8F77D0}" destId="{8C4EFEBF-80FD-43E6-92C8-A8F00778C538}" srcOrd="1" destOrd="0" presId="urn:microsoft.com/office/officeart/2018/2/layout/IconVerticalSolidList"/>
    <dgm:cxn modelId="{60161ED9-BECF-41D6-9609-A4506B301FA3}" type="presParOf" srcId="{8E58785F-F96F-4EAB-90DF-A16B8E8F77D0}" destId="{7C2FDE9B-24C4-4D99-8AE4-AFCDAFAE0089}" srcOrd="2" destOrd="0" presId="urn:microsoft.com/office/officeart/2018/2/layout/IconVerticalSolidList"/>
    <dgm:cxn modelId="{B9353208-1E79-4EDA-A393-BBC7117012B3}" type="presParOf" srcId="{8E58785F-F96F-4EAB-90DF-A16B8E8F77D0}" destId="{17F35E4B-7FD2-4B12-9250-4A752BD5BE7B}" srcOrd="3" destOrd="0" presId="urn:microsoft.com/office/officeart/2018/2/layout/IconVerticalSolidList"/>
    <dgm:cxn modelId="{0B53FED0-BFFB-4E40-BF3F-F97E7908E9FE}" type="presParOf" srcId="{48CCF5C3-0EA5-4061-93E1-D274F96A4CDA}" destId="{01E7CD2E-D8E1-443B-87A7-4464625CD7D7}" srcOrd="1" destOrd="0" presId="urn:microsoft.com/office/officeart/2018/2/layout/IconVerticalSolidList"/>
    <dgm:cxn modelId="{7CB57314-0CF2-4F8D-838F-0C492EF3FE5D}" type="presParOf" srcId="{48CCF5C3-0EA5-4061-93E1-D274F96A4CDA}" destId="{F7E405EA-BF4C-41E9-BDBA-267D9B96CCFA}" srcOrd="2" destOrd="0" presId="urn:microsoft.com/office/officeart/2018/2/layout/IconVerticalSolidList"/>
    <dgm:cxn modelId="{0C604A27-0BE4-406A-8D03-3683DCA10F35}" type="presParOf" srcId="{F7E405EA-BF4C-41E9-BDBA-267D9B96CCFA}" destId="{46C72887-21A3-4389-87EC-2814B028FCB1}" srcOrd="0" destOrd="0" presId="urn:microsoft.com/office/officeart/2018/2/layout/IconVerticalSolidList"/>
    <dgm:cxn modelId="{0E869C47-4DE2-46FB-B9AB-C40526645955}" type="presParOf" srcId="{F7E405EA-BF4C-41E9-BDBA-267D9B96CCFA}" destId="{74307908-DAF9-4D0F-B2B4-3D48EFC99C3B}" srcOrd="1" destOrd="0" presId="urn:microsoft.com/office/officeart/2018/2/layout/IconVerticalSolidList"/>
    <dgm:cxn modelId="{420F9F13-DAAC-4AA2-B1EF-914350150A19}" type="presParOf" srcId="{F7E405EA-BF4C-41E9-BDBA-267D9B96CCFA}" destId="{CBF5B362-6B56-42A0-96A7-E8BF4711042F}" srcOrd="2" destOrd="0" presId="urn:microsoft.com/office/officeart/2018/2/layout/IconVerticalSolidList"/>
    <dgm:cxn modelId="{1162970A-6F5D-44B3-A9B7-573681EC71A4}" type="presParOf" srcId="{F7E405EA-BF4C-41E9-BDBA-267D9B96CCFA}" destId="{F5FA908D-0D20-4451-9901-BC1BB51BF59A}" srcOrd="3" destOrd="0" presId="urn:microsoft.com/office/officeart/2018/2/layout/IconVerticalSolidList"/>
    <dgm:cxn modelId="{989707F5-AF79-49DC-928D-BF20106448E8}" type="presParOf" srcId="{48CCF5C3-0EA5-4061-93E1-D274F96A4CDA}" destId="{F2D3A46C-804B-4FBD-928B-77378DE1C9FE}" srcOrd="3" destOrd="0" presId="urn:microsoft.com/office/officeart/2018/2/layout/IconVerticalSolidList"/>
    <dgm:cxn modelId="{C8E23613-26B8-4820-A990-83A21C452BD1}" type="presParOf" srcId="{48CCF5C3-0EA5-4061-93E1-D274F96A4CDA}" destId="{AE00BA1C-C3C1-47D6-9C4A-C985E022AB93}" srcOrd="4" destOrd="0" presId="urn:microsoft.com/office/officeart/2018/2/layout/IconVerticalSolidList"/>
    <dgm:cxn modelId="{D088624A-1CB6-4F3C-B425-CD4303F161FA}" type="presParOf" srcId="{AE00BA1C-C3C1-47D6-9C4A-C985E022AB93}" destId="{5DCE2F82-0338-40B5-A8B4-415D5157CA2A}" srcOrd="0" destOrd="0" presId="urn:microsoft.com/office/officeart/2018/2/layout/IconVerticalSolidList"/>
    <dgm:cxn modelId="{1843C0D8-6FA4-4996-A35A-AF4FE947B13F}" type="presParOf" srcId="{AE00BA1C-C3C1-47D6-9C4A-C985E022AB93}" destId="{F205915A-A062-4063-88BB-4DBC913210DB}" srcOrd="1" destOrd="0" presId="urn:microsoft.com/office/officeart/2018/2/layout/IconVerticalSolidList"/>
    <dgm:cxn modelId="{5EBDC534-D83A-4114-95B6-03457FB1DCA1}" type="presParOf" srcId="{AE00BA1C-C3C1-47D6-9C4A-C985E022AB93}" destId="{E52D864D-C9CE-4719-BC89-B58FAD17EB55}" srcOrd="2" destOrd="0" presId="urn:microsoft.com/office/officeart/2018/2/layout/IconVerticalSolidList"/>
    <dgm:cxn modelId="{64EB8781-AACA-4ED1-B727-F67968E395DA}" type="presParOf" srcId="{AE00BA1C-C3C1-47D6-9C4A-C985E022AB93}" destId="{8D449B8B-399E-4BB8-B041-F2693A3F08F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13C505-4ED5-4F79-BFCC-50BB0DF1C69C}">
      <dsp:nvSpPr>
        <dsp:cNvPr id="0" name=""/>
        <dsp:cNvSpPr/>
      </dsp:nvSpPr>
      <dsp:spPr>
        <a:xfrm>
          <a:off x="0" y="590"/>
          <a:ext cx="11018837" cy="1380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EFEBF-80FD-43E6-92C8-A8F00778C538}">
      <dsp:nvSpPr>
        <dsp:cNvPr id="0" name=""/>
        <dsp:cNvSpPr/>
      </dsp:nvSpPr>
      <dsp:spPr>
        <a:xfrm>
          <a:off x="417688" y="311267"/>
          <a:ext cx="759433" cy="759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F35E4B-7FD2-4B12-9250-4A752BD5BE7B}">
      <dsp:nvSpPr>
        <dsp:cNvPr id="0" name=""/>
        <dsp:cNvSpPr/>
      </dsp:nvSpPr>
      <dsp:spPr>
        <a:xfrm>
          <a:off x="1594810" y="590"/>
          <a:ext cx="9424027" cy="138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33" tIns="146133" rIns="146133" bIns="146133" numCol="1" spcCol="1270" anchor="ctr" anchorCtr="0">
          <a:noAutofit/>
        </a:bodyPr>
        <a:lstStyle/>
        <a:p>
          <a:pPr marL="0" lvl="0" indent="0" algn="l" defTabSz="977900">
            <a:lnSpc>
              <a:spcPct val="100000"/>
            </a:lnSpc>
            <a:spcBef>
              <a:spcPct val="0"/>
            </a:spcBef>
            <a:spcAft>
              <a:spcPct val="35000"/>
            </a:spcAft>
            <a:buNone/>
          </a:pPr>
          <a:r>
            <a:rPr lang="en-US" sz="2200" b="1" kern="1200"/>
            <a:t>Windows</a:t>
          </a:r>
          <a:r>
            <a:rPr lang="en-US" sz="2200" kern="1200"/>
            <a:t> PowerShell enabled simple automation and management of Windows servers (and clients!)</a:t>
          </a:r>
        </a:p>
      </dsp:txBody>
      <dsp:txXfrm>
        <a:off x="1594810" y="590"/>
        <a:ext cx="9424027" cy="1380787"/>
      </dsp:txXfrm>
    </dsp:sp>
    <dsp:sp modelId="{46C72887-21A3-4389-87EC-2814B028FCB1}">
      <dsp:nvSpPr>
        <dsp:cNvPr id="0" name=""/>
        <dsp:cNvSpPr/>
      </dsp:nvSpPr>
      <dsp:spPr>
        <a:xfrm>
          <a:off x="0" y="1726575"/>
          <a:ext cx="11018837" cy="1380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07908-DAF9-4D0F-B2B4-3D48EFC99C3B}">
      <dsp:nvSpPr>
        <dsp:cNvPr id="0" name=""/>
        <dsp:cNvSpPr/>
      </dsp:nvSpPr>
      <dsp:spPr>
        <a:xfrm>
          <a:off x="417688" y="2037252"/>
          <a:ext cx="759433" cy="759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FA908D-0D20-4451-9901-BC1BB51BF59A}">
      <dsp:nvSpPr>
        <dsp:cNvPr id="0" name=""/>
        <dsp:cNvSpPr/>
      </dsp:nvSpPr>
      <dsp:spPr>
        <a:xfrm>
          <a:off x="1594810" y="1726575"/>
          <a:ext cx="9424027" cy="138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33" tIns="146133" rIns="146133" bIns="146133" numCol="1" spcCol="1270" anchor="ctr" anchorCtr="0">
          <a:noAutofit/>
        </a:bodyPr>
        <a:lstStyle/>
        <a:p>
          <a:pPr marL="0" lvl="0" indent="0" algn="l" defTabSz="977900">
            <a:lnSpc>
              <a:spcPct val="100000"/>
            </a:lnSpc>
            <a:spcBef>
              <a:spcPct val="0"/>
            </a:spcBef>
            <a:spcAft>
              <a:spcPct val="35000"/>
            </a:spcAft>
            <a:buNone/>
          </a:pPr>
          <a:r>
            <a:rPr lang="en-US" sz="2200" kern="1200"/>
            <a:t>PowerShell </a:t>
          </a:r>
          <a:r>
            <a:rPr lang="en-US" sz="2200" b="1" kern="1200"/>
            <a:t>Core</a:t>
          </a:r>
          <a:r>
            <a:rPr lang="en-US" sz="2200" kern="1200"/>
            <a:t> enabled universal automation and management across operating systems and clouds</a:t>
          </a:r>
        </a:p>
      </dsp:txBody>
      <dsp:txXfrm>
        <a:off x="1594810" y="1726575"/>
        <a:ext cx="9424027" cy="1380787"/>
      </dsp:txXfrm>
    </dsp:sp>
    <dsp:sp modelId="{5DCE2F82-0338-40B5-A8B4-415D5157CA2A}">
      <dsp:nvSpPr>
        <dsp:cNvPr id="0" name=""/>
        <dsp:cNvSpPr/>
      </dsp:nvSpPr>
      <dsp:spPr>
        <a:xfrm>
          <a:off x="0" y="3452559"/>
          <a:ext cx="11018837" cy="1380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5915A-A062-4063-88BB-4DBC913210DB}">
      <dsp:nvSpPr>
        <dsp:cNvPr id="0" name=""/>
        <dsp:cNvSpPr/>
      </dsp:nvSpPr>
      <dsp:spPr>
        <a:xfrm>
          <a:off x="417688" y="3763237"/>
          <a:ext cx="759433" cy="759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449B8B-399E-4BB8-B041-F2693A3F08F3}">
      <dsp:nvSpPr>
        <dsp:cNvPr id="0" name=""/>
        <dsp:cNvSpPr/>
      </dsp:nvSpPr>
      <dsp:spPr>
        <a:xfrm>
          <a:off x="1594810" y="3452559"/>
          <a:ext cx="9424027" cy="138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33" tIns="146133" rIns="146133" bIns="146133" numCol="1" spcCol="1270" anchor="ctr" anchorCtr="0">
          <a:noAutofit/>
        </a:bodyPr>
        <a:lstStyle/>
        <a:p>
          <a:pPr marL="0" lvl="0" indent="0" algn="l" defTabSz="977900">
            <a:lnSpc>
              <a:spcPct val="100000"/>
            </a:lnSpc>
            <a:spcBef>
              <a:spcPct val="0"/>
            </a:spcBef>
            <a:spcAft>
              <a:spcPct val="35000"/>
            </a:spcAft>
            <a:buNone/>
          </a:pPr>
          <a:r>
            <a:rPr lang="en-US" sz="2200" b="1" kern="1200"/>
            <a:t>PowerShell 7 </a:t>
          </a:r>
          <a:r>
            <a:rPr lang="en-US" sz="2200" kern="1200"/>
            <a:t>enables automation, management, and deployment of cloud, on-premises, and hybrid resources at larger scale and complexity</a:t>
          </a:r>
        </a:p>
      </dsp:txBody>
      <dsp:txXfrm>
        <a:off x="1594810" y="3452559"/>
        <a:ext cx="9424027" cy="13807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660A8-8D8C-4513-AC2A-106525AB2606}" type="datetime8">
              <a:rPr lang="en-US" smtClean="0">
                <a:latin typeface="Segoe UI" pitchFamily="34" charset="0"/>
              </a:rPr>
              <a:t>9/9/2020 9:59 AM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24T22:42:07.312"/>
    </inkml:context>
    <inkml:brush xml:id="br0">
      <inkml:brushProperty name="width" value="0.05" units="cm"/>
      <inkml:brushProperty name="height" value="0.05" units="cm"/>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5AF3355-E325-4723-AAF0-3E7F2A24B049}" type="datetime8">
              <a:rPr lang="en-US" smtClean="0"/>
              <a:t>9/9/2020 9:59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A4CBC9A-978C-478B-B29C-04F199432BB2}" type="datetime8">
              <a:rPr lang="en-US" smtClean="0"/>
              <a:t>9/9/2020 9:59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399963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70FE9653-D772-4E88-9FE7-D3E0EA50C959}"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1943404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 5x usage in the last year!</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5F187CA6-0B04-4777-83D7-6084A1BEAE44}"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698389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Adoption rate of 6.x -&gt; 7.x</a:t>
            </a:r>
          </a:p>
          <a:p>
            <a:pPr algn="l"/>
            <a:r>
              <a:rPr lang="en-US" sz="900"/>
              <a:t>Top shows high Windows growth</a:t>
            </a:r>
          </a:p>
          <a:p>
            <a:pPr algn="l"/>
            <a:r>
              <a:rPr lang="en-US" sz="900"/>
              <a:t>Bottom shows large upgrade trend from 6.x to 7.x</a:t>
            </a:r>
          </a:p>
          <a:p>
            <a:endParaRPr lang="en-US"/>
          </a:p>
        </p:txBody>
      </p:sp>
      <p:sp>
        <p:nvSpPr>
          <p:cNvPr id="4" name="Slide Number Placeholder 3"/>
          <p:cNvSpPr>
            <a:spLocks noGrp="1"/>
          </p:cNvSpPr>
          <p:nvPr>
            <p:ph type="sldNum" sz="quarter" idx="5"/>
          </p:nvPr>
        </p:nvSpPr>
        <p:spPr/>
        <p:txBody>
          <a:bodyPr/>
          <a:lstStyle/>
          <a:p>
            <a:fld id="{245EBF0E-6062-4139-B6F9-9724FF3256D2}" type="slidenum">
              <a:rPr lang="en-US" smtClean="0"/>
              <a:t>17</a:t>
            </a:fld>
            <a:endParaRPr lang="en-US"/>
          </a:p>
        </p:txBody>
      </p:sp>
    </p:spTree>
    <p:extLst>
      <p:ext uri="{BB962C8B-B14F-4D97-AF65-F5344CB8AC3E}">
        <p14:creationId xmlns:p14="http://schemas.microsoft.com/office/powerpoint/2010/main" val="107005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Adoption rate of 6.x -&gt; 7.x</a:t>
            </a:r>
          </a:p>
          <a:p>
            <a:pPr algn="l"/>
            <a:r>
              <a:rPr lang="en-US" sz="900"/>
              <a:t>Top shows high Windows growth</a:t>
            </a:r>
          </a:p>
          <a:p>
            <a:pPr algn="l"/>
            <a:r>
              <a:rPr lang="en-US" sz="900"/>
              <a:t>Bottom shows large upgrade trend from 6.x to 7.x</a:t>
            </a:r>
          </a:p>
          <a:p>
            <a:endParaRPr lang="en-US"/>
          </a:p>
        </p:txBody>
      </p:sp>
      <p:sp>
        <p:nvSpPr>
          <p:cNvPr id="4" name="Slide Number Placeholder 3"/>
          <p:cNvSpPr>
            <a:spLocks noGrp="1"/>
          </p:cNvSpPr>
          <p:nvPr>
            <p:ph type="sldNum" sz="quarter" idx="5"/>
          </p:nvPr>
        </p:nvSpPr>
        <p:spPr/>
        <p:txBody>
          <a:bodyPr/>
          <a:lstStyle/>
          <a:p>
            <a:fld id="{245EBF0E-6062-4139-B6F9-9724FF3256D2}" type="slidenum">
              <a:rPr lang="en-US" smtClean="0"/>
              <a:t>18</a:t>
            </a:fld>
            <a:endParaRPr lang="en-US"/>
          </a:p>
        </p:txBody>
      </p:sp>
    </p:spTree>
    <p:extLst>
      <p:ext uri="{BB962C8B-B14F-4D97-AF65-F5344CB8AC3E}">
        <p14:creationId xmlns:p14="http://schemas.microsoft.com/office/powerpoint/2010/main" val="1008085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8396EE80-EA76-4277-844A-49182B33E42B}"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4122702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Journey of experimentation</a:t>
            </a:r>
          </a:p>
          <a:p>
            <a:pPr lvl="1"/>
            <a:r>
              <a:rPr lang="en-US" sz="1400"/>
              <a:t>Super important that we get security right</a:t>
            </a:r>
          </a:p>
          <a:p>
            <a:pPr lvl="1"/>
            <a:r>
              <a:rPr lang="en-US" sz="1400"/>
              <a:t>Different architectural approaches</a:t>
            </a:r>
          </a:p>
          <a:p>
            <a:r>
              <a:rPr lang="en-US" sz="1800"/>
              <a:t>Convenience feature</a:t>
            </a:r>
          </a:p>
          <a:p>
            <a:pPr lvl="1"/>
            <a:r>
              <a:rPr lang="en-US" sz="1400"/>
              <a:t>For other providers, you have to set up the “vault” ahead-of-time</a:t>
            </a:r>
          </a:p>
          <a:p>
            <a:pPr lvl="1"/>
            <a:r>
              <a:rPr lang="en-US" sz="1400"/>
              <a:t>Interface for accessing and storing secrets in existing vaults</a:t>
            </a:r>
          </a:p>
          <a:p>
            <a:pPr lvl="1"/>
            <a:r>
              <a:rPr lang="en-US" sz="1400"/>
              <a:t>“Security is never absolute”</a:t>
            </a:r>
          </a:p>
          <a:p>
            <a:pPr lvl="1"/>
            <a:r>
              <a:rPr lang="en-US" sz="1400"/>
              <a:t>Registration metadata is not treated as sensitive</a:t>
            </a:r>
          </a:p>
          <a:p>
            <a:pPr lvl="0"/>
            <a:r>
              <a:rPr lang="en-US" sz="1400"/>
              <a:t>Allows shareable scripts that work across secret stores</a:t>
            </a:r>
          </a:p>
          <a:p>
            <a:r>
              <a:rPr lang="en-US" sz="1800"/>
              <a:t>Settled on .NET-based </a:t>
            </a:r>
            <a:r>
              <a:rPr lang="en-US" sz="1800" err="1"/>
              <a:t>SecretStore</a:t>
            </a:r>
            <a:endParaRPr lang="en-US" sz="1800"/>
          </a:p>
          <a:p>
            <a:pPr lvl="1"/>
            <a:r>
              <a:rPr lang="en-US" sz="1400"/>
              <a:t>Cross-platform</a:t>
            </a:r>
          </a:p>
          <a:p>
            <a:pPr lvl="1"/>
            <a:r>
              <a:rPr lang="en-US" sz="1400"/>
              <a:t>Install-Module </a:t>
            </a:r>
            <a:r>
              <a:rPr lang="en-US" sz="1400" err="1"/>
              <a:t>Microsoft.PowerShell.SecretManagement</a:t>
            </a:r>
            <a:r>
              <a:rPr lang="en-US" sz="1400"/>
              <a:t> -</a:t>
            </a:r>
            <a:r>
              <a:rPr lang="en-US" sz="1400" err="1"/>
              <a:t>AllowPrerelease</a:t>
            </a:r>
            <a:endParaRPr lang="en-US" sz="1400"/>
          </a:p>
          <a:p>
            <a:pPr lvl="1"/>
            <a:r>
              <a:rPr lang="en-US" sz="1400"/>
              <a:t>Install-Module </a:t>
            </a:r>
            <a:r>
              <a:rPr lang="en-US" sz="1400" err="1"/>
              <a:t>Microsoft.PowerShell.SecretStore</a:t>
            </a:r>
            <a:r>
              <a:rPr lang="en-US" sz="1400"/>
              <a:t> -</a:t>
            </a:r>
            <a:r>
              <a:rPr lang="en-US" sz="1400" err="1"/>
              <a:t>AllowPrerelease</a:t>
            </a:r>
            <a:endParaRPr lang="en-US" sz="1400"/>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0DDA45C-B29F-44F9-BB92-708768CA3D46}"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2964846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a:t>Repo priority (internal trusted repos first, public Gallery last)</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a:t>Better cmdlet surface area (e.g. Find-Module -&gt; Find-</a:t>
            </a:r>
            <a:r>
              <a:rPr lang="en-US" err="1"/>
              <a:t>PSResource</a:t>
            </a:r>
            <a:r>
              <a:rPr lang="en-US"/>
              <a:t>)</a:t>
            </a:r>
          </a:p>
          <a:p>
            <a:pPr marL="0" marR="0" lvl="0" indent="0" algn="l" defTabSz="914367" rtl="0" eaLnBrk="1" fontAlgn="auto" latinLnBrk="0" hangingPunct="1">
              <a:lnSpc>
                <a:spcPct val="90000"/>
              </a:lnSpc>
              <a:spcBef>
                <a:spcPts val="0"/>
              </a:spcBef>
              <a:spcAft>
                <a:spcPts val="333"/>
              </a:spcAft>
              <a:buClrTx/>
              <a:buSzTx/>
              <a:buFontTx/>
              <a:buNone/>
              <a:tabLst/>
              <a:defRPr/>
            </a:pPr>
            <a:r>
              <a:rPr lang="en-US"/>
              <a:t>No dependency on </a:t>
            </a:r>
            <a:r>
              <a:rPr lang="en-US" err="1"/>
              <a:t>PackageManagement</a:t>
            </a:r>
            <a:r>
              <a:rPr lang="en-US"/>
              <a:t> (aka </a:t>
            </a:r>
            <a:r>
              <a:rPr lang="en-US" err="1"/>
              <a:t>OneGet</a:t>
            </a:r>
            <a:r>
              <a:rPr lang="en-US"/>
              <a:t>)</a:t>
            </a:r>
          </a:p>
          <a:p>
            <a:pPr marL="0" marR="0" lvl="0" indent="0" algn="l" defTabSz="914367" rtl="0" eaLnBrk="1" fontAlgn="auto" latinLnBrk="0" hangingPunct="1">
              <a:lnSpc>
                <a:spcPct val="90000"/>
              </a:lnSpc>
              <a:spcBef>
                <a:spcPts val="0"/>
              </a:spcBef>
              <a:spcAft>
                <a:spcPts val="333"/>
              </a:spcAft>
              <a:buClrTx/>
              <a:buSzTx/>
              <a:buFontTx/>
              <a:buNone/>
              <a:tabLst/>
              <a:defRPr/>
            </a:pPr>
            <a:endParaRPr lang="en-US"/>
          </a:p>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25AF3355-E325-4723-AAF0-3E7F2A24B049}"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1350167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Link to PS notebooks blog, mention Notebook Mode in VS Code extension</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4D558527-8A92-4C3C-BD45-2094556A59F2}"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24</a:t>
            </a:fld>
            <a:endParaRPr lang="en-US"/>
          </a:p>
        </p:txBody>
      </p:sp>
    </p:spTree>
    <p:extLst>
      <p:ext uri="{BB962C8B-B14F-4D97-AF65-F5344CB8AC3E}">
        <p14:creationId xmlns:p14="http://schemas.microsoft.com/office/powerpoint/2010/main" val="343243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A69A7BB9-2A34-474F-ACEA-B446B5EE65CD}"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1466808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B856FA21-623C-458E-B1A8-6F6A4C1FF2F7}" type="datetime8">
              <a:rPr lang="en-US" smtClean="0"/>
              <a:t>9/9/2020 9:59 AM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a:p>
        </p:txBody>
      </p:sp>
    </p:spTree>
    <p:extLst>
      <p:ext uri="{BB962C8B-B14F-4D97-AF65-F5344CB8AC3E}">
        <p14:creationId xmlns:p14="http://schemas.microsoft.com/office/powerpoint/2010/main" val="194600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this time, the companies that will succeed are those who are operationally excellent at critical things</a:t>
            </a:r>
          </a:p>
          <a:p>
            <a:endParaRPr lang="en-US"/>
          </a:p>
        </p:txBody>
      </p:sp>
      <p:sp>
        <p:nvSpPr>
          <p:cNvPr id="4" name="Slide Number Placeholder 3"/>
          <p:cNvSpPr>
            <a:spLocks noGrp="1"/>
          </p:cNvSpPr>
          <p:nvPr>
            <p:ph type="sldNum" sz="quarter" idx="5"/>
          </p:nvPr>
        </p:nvSpPr>
        <p:spPr/>
        <p:txBody>
          <a:bodyPr/>
          <a:lstStyle/>
          <a:p>
            <a:fld id="{42C819DE-7AE7-43B1-9EB8-0F6CA26EC42C}" type="slidenum">
              <a:rPr lang="en-US" smtClean="0"/>
              <a:t>3</a:t>
            </a:fld>
            <a:endParaRPr lang="en-US"/>
          </a:p>
        </p:txBody>
      </p:sp>
    </p:spTree>
    <p:extLst>
      <p:ext uri="{BB962C8B-B14F-4D97-AF65-F5344CB8AC3E}">
        <p14:creationId xmlns:p14="http://schemas.microsoft.com/office/powerpoint/2010/main" val="660072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2C819DE-7AE7-43B1-9EB8-0F6CA26EC42C}" type="slidenum">
              <a:rPr lang="en-US" smtClean="0"/>
              <a:t>4</a:t>
            </a:fld>
            <a:endParaRPr lang="en-US"/>
          </a:p>
        </p:txBody>
      </p:sp>
    </p:spTree>
    <p:extLst>
      <p:ext uri="{BB962C8B-B14F-4D97-AF65-F5344CB8AC3E}">
        <p14:creationId xmlns:p14="http://schemas.microsoft.com/office/powerpoint/2010/main" val="228785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Scaling down was just as critical in order to reclaim resources and compute power</a:t>
            </a:r>
          </a:p>
        </p:txBody>
      </p:sp>
      <p:sp>
        <p:nvSpPr>
          <p:cNvPr id="4" name="Slide Number Placeholder 3"/>
          <p:cNvSpPr>
            <a:spLocks noGrp="1"/>
          </p:cNvSpPr>
          <p:nvPr>
            <p:ph type="sldNum" sz="quarter" idx="5"/>
          </p:nvPr>
        </p:nvSpPr>
        <p:spPr/>
        <p:txBody>
          <a:bodyPr/>
          <a:lstStyle/>
          <a:p>
            <a:fld id="{42C819DE-7AE7-43B1-9EB8-0F6CA26EC42C}" type="slidenum">
              <a:rPr lang="en-US" smtClean="0"/>
              <a:t>5</a:t>
            </a:fld>
            <a:endParaRPr lang="en-US"/>
          </a:p>
        </p:txBody>
      </p:sp>
    </p:spTree>
    <p:extLst>
      <p:ext uri="{BB962C8B-B14F-4D97-AF65-F5344CB8AC3E}">
        <p14:creationId xmlns:p14="http://schemas.microsoft.com/office/powerpoint/2010/main" val="283799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6C1C6FD1-6CBA-4545-9619-6C7C345809DD}" type="datetime8">
              <a:rPr lang="en-US" smtClean="0"/>
              <a:t>9/9/2020 9:59 AM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99144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Windows and Windows Server were messy worlds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	All about no-drama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	Task-oriented abstractions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	Common tasks (-Verbose, -</a:t>
            </a:r>
            <a:r>
              <a:rPr lang="en-US" err="1">
                <a:cs typeface="Calibri"/>
              </a:rPr>
              <a:t>Whatif</a:t>
            </a:r>
            <a:r>
              <a:rPr lang="en-US">
                <a:cs typeface="Calibri"/>
              </a:rPr>
              <a:t>, -Debug, -Confirm,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unified disparate Windows APIs for universal Windows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Technology focus in the early days</a:t>
            </a:r>
          </a:p>
          <a:p>
            <a:r>
              <a:rPr lang="en-US"/>
              <a:t>Programmatic shell</a:t>
            </a:r>
          </a:p>
        </p:txBody>
      </p:sp>
      <p:sp>
        <p:nvSpPr>
          <p:cNvPr id="4" name="Slide Number Placeholder 3"/>
          <p:cNvSpPr>
            <a:spLocks noGrp="1"/>
          </p:cNvSpPr>
          <p:nvPr>
            <p:ph type="sldNum" sz="quarter" idx="5"/>
          </p:nvPr>
        </p:nvSpPr>
        <p:spPr/>
        <p:txBody>
          <a:bodyPr/>
          <a:lstStyle/>
          <a:p>
            <a:fld id="{063E7F9F-D415-45FC-874A-D5AA8A767EC8}" type="slidenum">
              <a:rPr lang="en-US" smtClean="0"/>
              <a:t>10</a:t>
            </a:fld>
            <a:endParaRPr lang="en-US"/>
          </a:p>
        </p:txBody>
      </p:sp>
    </p:spTree>
    <p:extLst>
      <p:ext uri="{BB962C8B-B14F-4D97-AF65-F5344CB8AC3E}">
        <p14:creationId xmlns:p14="http://schemas.microsoft.com/office/powerpoint/2010/main" val="2832317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 to scenario focus</a:t>
            </a:r>
          </a:p>
          <a:p>
            <a:r>
              <a:rPr lang="en-US"/>
              <a:t>Feature/role teams joined these technologies together to create simpler units of automation for customers who couldn’t or didn’t want to glue APIs themselves</a:t>
            </a:r>
          </a:p>
          <a:p>
            <a:endParaRPr lang="en-US"/>
          </a:p>
          <a:p>
            <a:r>
              <a:rPr lang="en-US"/>
              <a:t>Shipped in Windows</a:t>
            </a:r>
          </a:p>
          <a:p>
            <a:endParaRPr lang="en-US"/>
          </a:p>
          <a:p>
            <a:r>
              <a:rPr lang="en-US"/>
              <a:t>Distributed automation infrastructure</a:t>
            </a:r>
          </a:p>
        </p:txBody>
      </p:sp>
      <p:sp>
        <p:nvSpPr>
          <p:cNvPr id="4" name="Slide Number Placeholder 3"/>
          <p:cNvSpPr>
            <a:spLocks noGrp="1"/>
          </p:cNvSpPr>
          <p:nvPr>
            <p:ph type="sldNum" sz="quarter" idx="5"/>
          </p:nvPr>
        </p:nvSpPr>
        <p:spPr/>
        <p:txBody>
          <a:bodyPr/>
          <a:lstStyle/>
          <a:p>
            <a:fld id="{063E7F9F-D415-45FC-874A-D5AA8A767EC8}" type="slidenum">
              <a:rPr lang="en-US" smtClean="0"/>
              <a:t>11</a:t>
            </a:fld>
            <a:endParaRPr lang="en-US"/>
          </a:p>
        </p:txBody>
      </p:sp>
    </p:spTree>
    <p:extLst>
      <p:ext uri="{BB962C8B-B14F-4D97-AF65-F5344CB8AC3E}">
        <p14:creationId xmlns:p14="http://schemas.microsoft.com/office/powerpoint/2010/main" val="324952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Increased the scope of integration technologies</a:t>
            </a:r>
          </a:p>
          <a:p>
            <a:r>
              <a:rPr lang="en-US"/>
              <a:t>Introduction of ubiquity: meet all customers where their automation needs already exist</a:t>
            </a:r>
          </a:p>
          <a:p>
            <a:r>
              <a:rPr lang="en-US"/>
              <a:t>Cross-platform!</a:t>
            </a:r>
          </a:p>
        </p:txBody>
      </p:sp>
      <p:sp>
        <p:nvSpPr>
          <p:cNvPr id="4" name="Slide Number Placeholder 3"/>
          <p:cNvSpPr>
            <a:spLocks noGrp="1"/>
          </p:cNvSpPr>
          <p:nvPr>
            <p:ph type="sldNum" sz="quarter" idx="5"/>
          </p:nvPr>
        </p:nvSpPr>
        <p:spPr/>
        <p:txBody>
          <a:bodyPr/>
          <a:lstStyle/>
          <a:p>
            <a:fld id="{063E7F9F-D415-45FC-874A-D5AA8A767EC8}" type="slidenum">
              <a:rPr lang="en-US" smtClean="0"/>
              <a:t>12</a:t>
            </a:fld>
            <a:endParaRPr lang="en-US"/>
          </a:p>
        </p:txBody>
      </p:sp>
    </p:spTree>
    <p:extLst>
      <p:ext uri="{BB962C8B-B14F-4D97-AF65-F5344CB8AC3E}">
        <p14:creationId xmlns:p14="http://schemas.microsoft.com/office/powerpoint/2010/main" val="3180184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3E7F9F-D415-45FC-874A-D5AA8A767EC8}" type="slidenum">
              <a:rPr lang="en-US" smtClean="0"/>
              <a:t>14</a:t>
            </a:fld>
            <a:endParaRPr lang="en-US"/>
          </a:p>
        </p:txBody>
      </p:sp>
    </p:spTree>
    <p:extLst>
      <p:ext uri="{BB962C8B-B14F-4D97-AF65-F5344CB8AC3E}">
        <p14:creationId xmlns:p14="http://schemas.microsoft.com/office/powerpoint/2010/main" val="4144984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9715299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350646089"/>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66588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70605517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8672134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408973216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eaLnBrk="0">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85947906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3026412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4258140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6584406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46982780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717131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06F29-EC27-4493-8D37-E36B1B470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3E94CB-D176-4A21-894E-F14811E7F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E77AB-A378-4B11-8406-D95D5A8DFF02}"/>
              </a:ext>
            </a:extLst>
          </p:cNvPr>
          <p:cNvSpPr>
            <a:spLocks noGrp="1"/>
          </p:cNvSpPr>
          <p:nvPr>
            <p:ph type="dt" sz="half" idx="10"/>
          </p:nvPr>
        </p:nvSpPr>
        <p:spPr/>
        <p:txBody>
          <a:bodyPr/>
          <a:lstStyle/>
          <a:p>
            <a:fld id="{4E886819-22DB-48B9-B5AB-5415180593B4}" type="datetime1">
              <a:rPr lang="en-US" smtClean="0"/>
              <a:t>9/9/2020</a:t>
            </a:fld>
            <a:endParaRPr lang="en-US"/>
          </a:p>
        </p:txBody>
      </p:sp>
      <p:sp>
        <p:nvSpPr>
          <p:cNvPr id="5" name="Footer Placeholder 4">
            <a:extLst>
              <a:ext uri="{FF2B5EF4-FFF2-40B4-BE49-F238E27FC236}">
                <a16:creationId xmlns:a16="http://schemas.microsoft.com/office/drawing/2014/main" id="{2D0A7C1A-E044-40FD-9CFC-1901A9475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D5BC1-F5AF-422A-A4F1-9AE20A73D8C6}"/>
              </a:ext>
            </a:extLst>
          </p:cNvPr>
          <p:cNvSpPr>
            <a:spLocks noGrp="1"/>
          </p:cNvSpPr>
          <p:nvPr>
            <p:ph type="sldNum" sz="quarter" idx="12"/>
          </p:nvPr>
        </p:nvSpPr>
        <p:spPr/>
        <p:txBody>
          <a:bodyPr/>
          <a:lstStyle/>
          <a:p>
            <a:fld id="{77B56D26-A32C-4092-8F47-798308EBE2B2}" type="slidenum">
              <a:rPr lang="en-US" smtClean="0"/>
              <a:t>‹#›</a:t>
            </a:fld>
            <a:endParaRPr lang="en-US"/>
          </a:p>
        </p:txBody>
      </p:sp>
    </p:spTree>
    <p:extLst>
      <p:ext uri="{BB962C8B-B14F-4D97-AF65-F5344CB8AC3E}">
        <p14:creationId xmlns:p14="http://schemas.microsoft.com/office/powerpoint/2010/main" val="3828907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03E1-C14B-4989-99D8-D0A96E3C32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712D79-FB75-4E13-A379-59BB07334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101932C-5986-46DA-AF53-E9CA7C375AE2}"/>
              </a:ext>
            </a:extLst>
          </p:cNvPr>
          <p:cNvSpPr>
            <a:spLocks noGrp="1"/>
          </p:cNvSpPr>
          <p:nvPr>
            <p:ph type="ftr" sz="quarter" idx="11"/>
          </p:nvPr>
        </p:nvSpPr>
        <p:spPr>
          <a:xfrm>
            <a:off x="9178723" y="6327085"/>
            <a:ext cx="2743200" cy="365125"/>
          </a:xfrm>
          <a:prstGeom prst="rect">
            <a:avLst/>
          </a:prstGeom>
        </p:spPr>
        <p:txBody>
          <a:bodyPr/>
          <a:lstStyle/>
          <a:p>
            <a:endParaRPr lang="en-US"/>
          </a:p>
        </p:txBody>
      </p:sp>
    </p:spTree>
    <p:extLst>
      <p:ext uri="{BB962C8B-B14F-4D97-AF65-F5344CB8AC3E}">
        <p14:creationId xmlns:p14="http://schemas.microsoft.com/office/powerpoint/2010/main" val="1905788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cSld name="Content with Caption with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C5F8-FA7D-49E0-B4CA-287538AD9C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AA87E-410C-409B-B582-36CB5057A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a:extLst>
              <a:ext uri="{FF2B5EF4-FFF2-40B4-BE49-F238E27FC236}">
                <a16:creationId xmlns:a16="http://schemas.microsoft.com/office/drawing/2014/main" id="{18B17A13-34CE-4E76-A89E-55BE3BDBB9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EBF0FE8F-5FF0-4A4F-B233-7BC54741A079}"/>
              </a:ext>
            </a:extLst>
          </p:cNvPr>
          <p:cNvSpPr>
            <a:spLocks noGrp="1"/>
          </p:cNvSpPr>
          <p:nvPr>
            <p:ph type="ftr" sz="quarter" idx="11"/>
          </p:nvPr>
        </p:nvSpPr>
        <p:spPr>
          <a:xfrm>
            <a:off x="9178723" y="6327085"/>
            <a:ext cx="2743200" cy="365125"/>
          </a:xfrm>
          <a:prstGeom prst="rect">
            <a:avLst/>
          </a:prstGeom>
        </p:spPr>
        <p:txBody>
          <a:bodyPr/>
          <a:lstStyle/>
          <a:p>
            <a:endParaRPr lang="en-US"/>
          </a:p>
        </p:txBody>
      </p:sp>
    </p:spTree>
    <p:extLst>
      <p:ext uri="{BB962C8B-B14F-4D97-AF65-F5344CB8AC3E}">
        <p14:creationId xmlns:p14="http://schemas.microsoft.com/office/powerpoint/2010/main" val="1763056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ts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ts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535715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userDrawn="1">
          <p15:clr>
            <a:srgbClr val="5ACBF0"/>
          </p15:clr>
        </p15:guide>
        <p15:guide id="3" orient="horz" pos="288">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423578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userDrawn="1">
          <p15:clr>
            <a:srgbClr val="5ACBF0"/>
          </p15:clr>
        </p15:guide>
        <p15:guide id="8" pos="3654" userDrawn="1">
          <p15:clr>
            <a:srgbClr val="5ACBF0"/>
          </p15:clr>
        </p15:guide>
        <p15:guide id="9" pos="2916"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7302965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userDrawn="1">
          <p15:clr>
            <a:srgbClr val="5ACBF0"/>
          </p15:clr>
        </p15:guide>
        <p15:guide id="4" orient="horz" pos="839">
          <p15:clr>
            <a:srgbClr val="5ACBF0"/>
          </p15:clr>
        </p15:guide>
        <p15:guide id="6" pos="4402" userDrawn="1">
          <p15:clr>
            <a:srgbClr val="5ACBF0"/>
          </p15:clr>
        </p15:guide>
        <p15:guide id="7" pos="4034" userDrawn="1">
          <p15:clr>
            <a:srgbClr val="5ACBF0"/>
          </p15:clr>
        </p15:guide>
        <p15:guide id="8" pos="4772" userDrawn="1">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rc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a:spLocks/>
          </p:cNvSpPr>
          <p:nvPr userDrawn="1"/>
        </p:nvSpPr>
        <p:spPr>
          <a:xfrm>
            <a:off x="568960" y="6259684"/>
            <a:ext cx="4163498" cy="307777"/>
          </a:xfrm>
          <a:prstGeom prst="rect">
            <a:avLst/>
          </a:prstGeom>
          <a:noFill/>
        </p:spPr>
        <p:txBody>
          <a:bodyPr wrap="square" lIns="0" tIns="0" rIns="0" bIns="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400" kern="1200" spc="0" baseline="0">
                <a:solidFill>
                  <a:srgbClr val="0078D4"/>
                </a:solidFill>
                <a:latin typeface="+mj-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ts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41" Type="http://schemas.openxmlformats.org/officeDocument/2006/relationships/slideLayout" Target="../slideLayouts/slideLayout86.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theme" Target="../theme/theme2.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image" Target="../media/image1.emf"/><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theme" Target="../theme/theme3.xml"/><Relationship Id="rId8" Type="http://schemas.openxmlformats.org/officeDocument/2006/relationships/slideLayout" Target="../slideLayouts/slideLayout95.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7"/>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995" r:id="rId1"/>
    <p:sldLayoutId id="2147484996" r:id="rId2"/>
    <p:sldLayoutId id="2147484710" r:id="rId3"/>
    <p:sldLayoutId id="2147484240" r:id="rId4"/>
    <p:sldLayoutId id="2147484910" r:id="rId5"/>
    <p:sldLayoutId id="2147484911" r:id="rId6"/>
    <p:sldLayoutId id="2147484965" r:id="rId7"/>
    <p:sldLayoutId id="2147484966" r:id="rId8"/>
    <p:sldLayoutId id="2147484967" r:id="rId9"/>
    <p:sldLayoutId id="2147484639" r:id="rId10"/>
    <p:sldLayoutId id="2147484968" r:id="rId11"/>
    <p:sldLayoutId id="2147484603" r:id="rId12"/>
    <p:sldLayoutId id="2147484833" r:id="rId13"/>
    <p:sldLayoutId id="2147484937" r:id="rId14"/>
    <p:sldLayoutId id="2147484834" r:id="rId15"/>
    <p:sldLayoutId id="2147484938" r:id="rId16"/>
    <p:sldLayoutId id="2147484835" r:id="rId17"/>
    <p:sldLayoutId id="2147484922" r:id="rId18"/>
    <p:sldLayoutId id="2147484923" r:id="rId19"/>
    <p:sldLayoutId id="2147484924" r:id="rId20"/>
    <p:sldLayoutId id="2147484839" r:id="rId21"/>
    <p:sldLayoutId id="2147484840" r:id="rId22"/>
    <p:sldLayoutId id="2147484841" r:id="rId23"/>
    <p:sldLayoutId id="2147484842" r:id="rId24"/>
    <p:sldLayoutId id="2147484843" r:id="rId25"/>
    <p:sldLayoutId id="2147484963" r:id="rId26"/>
    <p:sldLayoutId id="2147484964" r:id="rId27"/>
    <p:sldLayoutId id="2147484981" r:id="rId28"/>
    <p:sldLayoutId id="2147484982" r:id="rId29"/>
    <p:sldLayoutId id="2147485091" r:id="rId30"/>
    <p:sldLayoutId id="2147485092" r:id="rId31"/>
    <p:sldLayoutId id="2147485093" r:id="rId32"/>
    <p:sldLayoutId id="2147485094" r:id="rId33"/>
    <p:sldLayoutId id="2147485095" r:id="rId34"/>
    <p:sldLayoutId id="2147485096" r:id="rId35"/>
    <p:sldLayoutId id="2147484997" r:id="rId36"/>
    <p:sldLayoutId id="2147484998" r:id="rId37"/>
    <p:sldLayoutId id="2147484583" r:id="rId38"/>
    <p:sldLayoutId id="2147484671" r:id="rId39"/>
    <p:sldLayoutId id="2147485040" r:id="rId40"/>
    <p:sldLayoutId id="2147484299" r:id="rId41"/>
    <p:sldLayoutId id="2147484263" r:id="rId42"/>
    <p:sldLayoutId id="2147485104" r:id="rId43"/>
    <p:sldLayoutId id="2147485105" r:id="rId44"/>
    <p:sldLayoutId id="2147485106" r:id="rId45"/>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000" r:id="rId1"/>
    <p:sldLayoutId id="2147485001" r:id="rId2"/>
    <p:sldLayoutId id="2147485002" r:id="rId3"/>
    <p:sldLayoutId id="2147485003" r:id="rId4"/>
    <p:sldLayoutId id="2147485004" r:id="rId5"/>
    <p:sldLayoutId id="2147485005" r:id="rId6"/>
    <p:sldLayoutId id="2147485006" r:id="rId7"/>
    <p:sldLayoutId id="2147485007" r:id="rId8"/>
    <p:sldLayoutId id="2147485008" r:id="rId9"/>
    <p:sldLayoutId id="2147485009" r:id="rId10"/>
    <p:sldLayoutId id="2147485010" r:id="rId11"/>
    <p:sldLayoutId id="2147485011" r:id="rId12"/>
    <p:sldLayoutId id="2147485012" r:id="rId13"/>
    <p:sldLayoutId id="2147485013" r:id="rId14"/>
    <p:sldLayoutId id="2147485014" r:id="rId15"/>
    <p:sldLayoutId id="2147485015" r:id="rId16"/>
    <p:sldLayoutId id="2147485016" r:id="rId17"/>
    <p:sldLayoutId id="2147485017" r:id="rId18"/>
    <p:sldLayoutId id="2147485018" r:id="rId19"/>
    <p:sldLayoutId id="2147485019" r:id="rId20"/>
    <p:sldLayoutId id="2147485020" r:id="rId21"/>
    <p:sldLayoutId id="2147485021" r:id="rId22"/>
    <p:sldLayoutId id="2147485022" r:id="rId23"/>
    <p:sldLayoutId id="2147485023" r:id="rId24"/>
    <p:sldLayoutId id="2147485024" r:id="rId25"/>
    <p:sldLayoutId id="2147485025" r:id="rId26"/>
    <p:sldLayoutId id="2147485026" r:id="rId27"/>
    <p:sldLayoutId id="2147485027" r:id="rId28"/>
    <p:sldLayoutId id="2147485028" r:id="rId29"/>
    <p:sldLayoutId id="2147485090" r:id="rId30"/>
    <p:sldLayoutId id="2147485029" r:id="rId31"/>
    <p:sldLayoutId id="2147485030" r:id="rId32"/>
    <p:sldLayoutId id="2147485031" r:id="rId33"/>
    <p:sldLayoutId id="2147485032" r:id="rId34"/>
    <p:sldLayoutId id="2147485033" r:id="rId35"/>
    <p:sldLayoutId id="2147485034" r:id="rId36"/>
    <p:sldLayoutId id="2147485035" r:id="rId37"/>
    <p:sldLayoutId id="2147485036" r:id="rId38"/>
    <p:sldLayoutId id="2147485037" r:id="rId39"/>
    <p:sldLayoutId id="2147485041" r:id="rId40"/>
    <p:sldLayoutId id="2147485038" r:id="rId41"/>
    <p:sldLayoutId id="2147485039"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44"/>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97" r:id="rId30"/>
    <p:sldLayoutId id="2147485098" r:id="rId31"/>
    <p:sldLayoutId id="2147485099" r:id="rId32"/>
    <p:sldLayoutId id="2147485100" r:id="rId33"/>
    <p:sldLayoutId id="2147485101" r:id="rId34"/>
    <p:sldLayoutId id="2147485102" r:id="rId35"/>
    <p:sldLayoutId id="2147485077" r:id="rId36"/>
    <p:sldLayoutId id="2147485078" r:id="rId37"/>
    <p:sldLayoutId id="2147485079" r:id="rId38"/>
    <p:sldLayoutId id="2147485080" r:id="rId39"/>
    <p:sldLayoutId id="2147485081" r:id="rId40"/>
    <p:sldLayoutId id="2147485082" r:id="rId41"/>
    <p:sldLayoutId id="2147485083" r:id="rId42"/>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21_FAA37B63.xml"/><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14.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7BBF5AA7_1ABA703.xml"/><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7BBF5AA8_5A8109EF.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s://aka.ms/PSModuleCompa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hyperlink" Target="https://www.powershellgallery.com/packages/Microsoft.PowerShell.UnixCompleters" TargetMode="External"/><Relationship Id="rId3" Type="http://schemas.microsoft.com/office/2018/10/relationships/comments" Target="../comments/modernComment_7BBF5AAC_F206DFEC.xml"/><Relationship Id="rId7" Type="http://schemas.openxmlformats.org/officeDocument/2006/relationships/hyperlink" Target="https://devblogs.microsoft.com/powershell/public-preview-of-notebook-mode-in-the-powershell-preview-extension-for-visual-studio-code/" TargetMode="External"/><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hyperlink" Target="https://www.powershellgallery.com/packages/PowerShellGet/3.0.0-beta8" TargetMode="External"/><Relationship Id="rId5" Type="http://schemas.openxmlformats.org/officeDocument/2006/relationships/hyperlink" Target="https://www.powershellgallery.com/packages/Microsoft.PowerShell.SecretManagement" TargetMode="External"/><Relationship Id="rId4" Type="http://schemas.openxmlformats.org/officeDocument/2006/relationships/hyperlink" Target="https://www.powershellgallery.com/packages/PSReadLine/2.1.0-beta2" TargetMode="External"/><Relationship Id="rId9" Type="http://schemas.openxmlformats.org/officeDocument/2006/relationships/hyperlink" Target="https://devblogs.microsoft.com/powershell/native-commands-in-powershell-a-new-approach/" TargetMode="External"/></Relationships>
</file>

<file path=ppt/slides/_rels/slide21.xml.rels><?xml version="1.0" encoding="UTF-8" standalone="yes"?>
<Relationships xmlns="http://schemas.openxmlformats.org/package/2006/relationships"><Relationship Id="rId3" Type="http://schemas.microsoft.com/office/2018/10/relationships/comments" Target="../comments/modernComment_7BBF5AAE_6764940.xml"/><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7BBF5AAD_40E12D4E.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7BBF5AAF_4023123.xml"/><Relationship Id="rId2" Type="http://schemas.openxmlformats.org/officeDocument/2006/relationships/notesSlide" Target="../notesSlides/notesSlide17.xml"/><Relationship Id="rId1" Type="http://schemas.openxmlformats.org/officeDocument/2006/relationships/slideLayout" Target="../slideLayouts/slideLayout43.xml"/><Relationship Id="rId5" Type="http://schemas.openxmlformats.org/officeDocument/2006/relationships/hyperlink" Target="https://devblogs.microsoft.com/powershell/public-preview-of-notebook-mode-in-the-powershell-preview-extension-for-visual-studio-code/" TargetMode="External"/><Relationship Id="rId4" Type="http://schemas.openxmlformats.org/officeDocument/2006/relationships/hyperlink" Target="https://github.com/dotnet/interactiv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0F_AC60D8B5.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PowerShell/PowerShell" TargetMode="External"/><Relationship Id="rId2" Type="http://schemas.openxmlformats.org/officeDocument/2006/relationships/hyperlink" Target="https://aka.ms/Get-PowerShell" TargetMode="External"/><Relationship Id="rId1" Type="http://schemas.openxmlformats.org/officeDocument/2006/relationships/slideLayout" Target="../slideLayouts/slideLayout43.xml"/><Relationship Id="rId5" Type="http://schemas.openxmlformats.org/officeDocument/2006/relationships/hyperlink" Target="https://aka.ms/PSBlog" TargetMode="External"/><Relationship Id="rId4" Type="http://schemas.openxmlformats.org/officeDocument/2006/relationships/hyperlink" Target="https://github.com/powershel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hyperlink" Target="https://aka.ms/Microsoft-Template" TargetMode="External"/><Relationship Id="rId7" Type="http://schemas.openxmlformats.org/officeDocument/2006/relationships/hyperlink" Target="https://aka.ms/Microsoft-Template-Feedbac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aka.ms/Microsoft-Template-Presenter-Setup" TargetMode="External"/><Relationship Id="rId5" Type="http://schemas.openxmlformats.org/officeDocument/2006/relationships/hyperlink" Target="https://aka.ms/Microsoft-Template-Video-Recording" TargetMode="External"/><Relationship Id="rId4" Type="http://schemas.openxmlformats.org/officeDocument/2006/relationships/hyperlink" Target="https://aka.ms/Microsoft-Template-Sampl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njones.com/books/shell-of-an-idea/"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199" y="2425780"/>
            <a:ext cx="7195457" cy="1107996"/>
          </a:xfrm>
        </p:spPr>
        <p:txBody>
          <a:bodyPr/>
          <a:lstStyle/>
          <a:p>
            <a:pPr eaLnBrk="1"/>
            <a:r>
              <a:rPr lang="en-US"/>
              <a:t>Taking your automation to the next</a:t>
            </a:r>
            <a:br>
              <a:rPr lang="en-US"/>
            </a:br>
            <a:r>
              <a:rPr lang="en-US"/>
              <a:t>level with PowerShell 7</a:t>
            </a:r>
          </a:p>
        </p:txBody>
      </p:sp>
      <p:sp>
        <p:nvSpPr>
          <p:cNvPr id="5" name="Text Placeholder 4"/>
          <p:cNvSpPr>
            <a:spLocks noGrp="1"/>
          </p:cNvSpPr>
          <p:nvPr>
            <p:ph type="body" sz="quarter" idx="12"/>
          </p:nvPr>
        </p:nvSpPr>
        <p:spPr>
          <a:xfrm>
            <a:off x="584200" y="3962400"/>
            <a:ext cx="6883400" cy="677108"/>
          </a:xfrm>
        </p:spPr>
        <p:txBody>
          <a:bodyPr/>
          <a:lstStyle/>
          <a:p>
            <a:r>
              <a:rPr lang="en-US"/>
              <a:t>Joey Aiello	Program Manager</a:t>
            </a:r>
          </a:p>
          <a:p>
            <a:r>
              <a:rPr lang="en-US"/>
              <a:t>Jeffrey Snover	Technical Fellow</a:t>
            </a:r>
          </a:p>
        </p:txBody>
      </p:sp>
    </p:spTree>
    <p:extLst>
      <p:ext uri="{BB962C8B-B14F-4D97-AF65-F5344CB8AC3E}">
        <p14:creationId xmlns:p14="http://schemas.microsoft.com/office/powerpoint/2010/main" val="1230039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9E936C9-3C5E-4767-82E1-014AC8A6E7B2}"/>
              </a:ext>
            </a:extLst>
          </p:cNvPr>
          <p:cNvGrpSpPr/>
          <p:nvPr/>
        </p:nvGrpSpPr>
        <p:grpSpPr>
          <a:xfrm>
            <a:off x="3349013" y="682014"/>
            <a:ext cx="5493974" cy="5493972"/>
            <a:chOff x="3349013" y="682014"/>
            <a:chExt cx="5493974" cy="5493972"/>
          </a:xfrm>
        </p:grpSpPr>
        <p:sp>
          <p:nvSpPr>
            <p:cNvPr id="4" name="Oval 3">
              <a:extLst>
                <a:ext uri="{FF2B5EF4-FFF2-40B4-BE49-F238E27FC236}">
                  <a16:creationId xmlns:a16="http://schemas.microsoft.com/office/drawing/2014/main" id="{62A29D69-C9E4-43EE-B11A-66D496F9B060}"/>
                </a:ext>
              </a:extLst>
            </p:cNvPr>
            <p:cNvSpPr/>
            <p:nvPr/>
          </p:nvSpPr>
          <p:spPr>
            <a:xfrm>
              <a:off x="3349013" y="682014"/>
              <a:ext cx="5493974" cy="54939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C6F9DF6-89E5-4B51-A78B-E841F4DAEB83}"/>
                </a:ext>
              </a:extLst>
            </p:cNvPr>
            <p:cNvSpPr txBox="1"/>
            <p:nvPr/>
          </p:nvSpPr>
          <p:spPr>
            <a:xfrm>
              <a:off x="4509525" y="1402837"/>
              <a:ext cx="1424608" cy="707886"/>
            </a:xfrm>
            <a:prstGeom prst="rect">
              <a:avLst/>
            </a:prstGeom>
            <a:noFill/>
          </p:spPr>
          <p:txBody>
            <a:bodyPr wrap="square" rtlCol="0">
              <a:spAutoFit/>
            </a:bodyPr>
            <a:lstStyle/>
            <a:p>
              <a:r>
                <a:rPr lang="en-US" sz="4000"/>
                <a:t>COM</a:t>
              </a:r>
              <a:endParaRPr lang="en-US"/>
            </a:p>
          </p:txBody>
        </p:sp>
        <p:sp>
          <p:nvSpPr>
            <p:cNvPr id="7" name="TextBox 6">
              <a:extLst>
                <a:ext uri="{FF2B5EF4-FFF2-40B4-BE49-F238E27FC236}">
                  <a16:creationId xmlns:a16="http://schemas.microsoft.com/office/drawing/2014/main" id="{FC61F456-D706-4126-A893-88F1C0C74700}"/>
                </a:ext>
              </a:extLst>
            </p:cNvPr>
            <p:cNvSpPr txBox="1"/>
            <p:nvPr/>
          </p:nvSpPr>
          <p:spPr>
            <a:xfrm>
              <a:off x="4904014" y="4676437"/>
              <a:ext cx="2383971" cy="707886"/>
            </a:xfrm>
            <a:prstGeom prst="rect">
              <a:avLst/>
            </a:prstGeom>
            <a:noFill/>
          </p:spPr>
          <p:txBody>
            <a:bodyPr wrap="square" rtlCol="0">
              <a:spAutoFit/>
            </a:bodyPr>
            <a:lstStyle/>
            <a:p>
              <a:r>
                <a:rPr lang="en-US" sz="4000"/>
                <a:t>WMI/CIM</a:t>
              </a:r>
              <a:endParaRPr lang="en-US"/>
            </a:p>
          </p:txBody>
        </p:sp>
        <p:sp>
          <p:nvSpPr>
            <p:cNvPr id="9" name="TextBox 8">
              <a:extLst>
                <a:ext uri="{FF2B5EF4-FFF2-40B4-BE49-F238E27FC236}">
                  <a16:creationId xmlns:a16="http://schemas.microsoft.com/office/drawing/2014/main" id="{5BBEDD1D-CFD4-4832-99E2-9781E3B379AD}"/>
                </a:ext>
              </a:extLst>
            </p:cNvPr>
            <p:cNvSpPr txBox="1"/>
            <p:nvPr/>
          </p:nvSpPr>
          <p:spPr>
            <a:xfrm>
              <a:off x="6257868" y="1843945"/>
              <a:ext cx="2034207" cy="707886"/>
            </a:xfrm>
            <a:prstGeom prst="rect">
              <a:avLst/>
            </a:prstGeom>
            <a:noFill/>
          </p:spPr>
          <p:txBody>
            <a:bodyPr wrap="square" rtlCol="0">
              <a:spAutoFit/>
            </a:bodyPr>
            <a:lstStyle/>
            <a:p>
              <a:r>
                <a:rPr lang="en-US" sz="4000"/>
                <a:t>Registry</a:t>
              </a:r>
              <a:endParaRPr lang="en-US"/>
            </a:p>
          </p:txBody>
        </p:sp>
        <p:sp>
          <p:nvSpPr>
            <p:cNvPr id="11" name="TextBox 10">
              <a:extLst>
                <a:ext uri="{FF2B5EF4-FFF2-40B4-BE49-F238E27FC236}">
                  <a16:creationId xmlns:a16="http://schemas.microsoft.com/office/drawing/2014/main" id="{51D76AB3-56D1-49A1-B77B-867C8ACDAC52}"/>
                </a:ext>
              </a:extLst>
            </p:cNvPr>
            <p:cNvSpPr txBox="1"/>
            <p:nvPr/>
          </p:nvSpPr>
          <p:spPr>
            <a:xfrm>
              <a:off x="4714935" y="2859628"/>
              <a:ext cx="1731301" cy="707886"/>
            </a:xfrm>
            <a:prstGeom prst="rect">
              <a:avLst/>
            </a:prstGeom>
            <a:noFill/>
          </p:spPr>
          <p:txBody>
            <a:bodyPr wrap="square" rtlCol="0">
              <a:spAutoFit/>
            </a:bodyPr>
            <a:lstStyle/>
            <a:p>
              <a:r>
                <a:rPr lang="en-US" sz="4000"/>
                <a:t>Win32</a:t>
              </a:r>
              <a:endParaRPr lang="en-US"/>
            </a:p>
          </p:txBody>
        </p:sp>
        <p:sp>
          <p:nvSpPr>
            <p:cNvPr id="13" name="TextBox 12">
              <a:extLst>
                <a:ext uri="{FF2B5EF4-FFF2-40B4-BE49-F238E27FC236}">
                  <a16:creationId xmlns:a16="http://schemas.microsoft.com/office/drawing/2014/main" id="{D4727EB9-64F0-402B-9AD4-6982B81DF083}"/>
                </a:ext>
              </a:extLst>
            </p:cNvPr>
            <p:cNvSpPr txBox="1"/>
            <p:nvPr/>
          </p:nvSpPr>
          <p:spPr>
            <a:xfrm>
              <a:off x="3960507" y="3747129"/>
              <a:ext cx="1249491" cy="707886"/>
            </a:xfrm>
            <a:prstGeom prst="rect">
              <a:avLst/>
            </a:prstGeom>
            <a:noFill/>
          </p:spPr>
          <p:txBody>
            <a:bodyPr wrap="square" rtlCol="0">
              <a:spAutoFit/>
            </a:bodyPr>
            <a:lstStyle/>
            <a:p>
              <a:r>
                <a:rPr lang="en-US" sz="4000"/>
                <a:t>.NET</a:t>
              </a:r>
              <a:endParaRPr lang="en-US"/>
            </a:p>
          </p:txBody>
        </p:sp>
        <p:sp>
          <p:nvSpPr>
            <p:cNvPr id="14" name="TextBox 13">
              <a:extLst>
                <a:ext uri="{FF2B5EF4-FFF2-40B4-BE49-F238E27FC236}">
                  <a16:creationId xmlns:a16="http://schemas.microsoft.com/office/drawing/2014/main" id="{BB7B560E-ACDA-4ECC-BC5B-3F8C815B9B37}"/>
                </a:ext>
              </a:extLst>
            </p:cNvPr>
            <p:cNvSpPr txBox="1"/>
            <p:nvPr/>
          </p:nvSpPr>
          <p:spPr>
            <a:xfrm>
              <a:off x="6588224" y="3213571"/>
              <a:ext cx="1868556" cy="707886"/>
            </a:xfrm>
            <a:prstGeom prst="rect">
              <a:avLst/>
            </a:prstGeom>
            <a:noFill/>
          </p:spPr>
          <p:txBody>
            <a:bodyPr wrap="square" rtlCol="0">
              <a:spAutoFit/>
            </a:bodyPr>
            <a:lstStyle/>
            <a:p>
              <a:r>
                <a:rPr lang="en-US" sz="4000"/>
                <a:t>Files</a:t>
              </a:r>
            </a:p>
          </p:txBody>
        </p:sp>
      </p:grpSp>
      <p:sp>
        <p:nvSpPr>
          <p:cNvPr id="15" name="TextBox 14">
            <a:extLst>
              <a:ext uri="{FF2B5EF4-FFF2-40B4-BE49-F238E27FC236}">
                <a16:creationId xmlns:a16="http://schemas.microsoft.com/office/drawing/2014/main" id="{E5CAFDB5-8F72-4FEC-B0F3-3F533D99C803}"/>
              </a:ext>
            </a:extLst>
          </p:cNvPr>
          <p:cNvSpPr txBox="1"/>
          <p:nvPr/>
        </p:nvSpPr>
        <p:spPr>
          <a:xfrm>
            <a:off x="2750955" y="9915"/>
            <a:ext cx="6691984" cy="646331"/>
          </a:xfrm>
          <a:prstGeom prst="rect">
            <a:avLst/>
          </a:prstGeom>
          <a:noFill/>
        </p:spPr>
        <p:txBody>
          <a:bodyPr wrap="square" rtlCol="0">
            <a:spAutoFit/>
          </a:bodyPr>
          <a:lstStyle/>
          <a:p>
            <a:pPr algn="ctr"/>
            <a:r>
              <a:rPr lang="en-US" sz="3600">
                <a:solidFill>
                  <a:srgbClr val="0F4C81"/>
                </a:solidFill>
                <a:latin typeface="Ostrich Sans Heavy" panose="02000908000000020004" pitchFamily="50" charset="0"/>
                <a:ea typeface="+mj-ea"/>
                <a:cs typeface="Segoe UI" panose="020B0502040204020203" pitchFamily="34" charset="0"/>
              </a:rPr>
              <a:t>Windows PowerShell 1.0 – 2.0</a:t>
            </a:r>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84F6D1BB-1AF3-45DB-A519-6CFEDB16DDCD}"/>
                  </a:ext>
                </a:extLst>
              </p14:cNvPr>
              <p14:cNvContentPartPr/>
              <p14:nvPr/>
            </p14:nvContentPartPr>
            <p14:xfrm>
              <a:off x="5190531" y="471157"/>
              <a:ext cx="360" cy="360"/>
            </p14:xfrm>
          </p:contentPart>
        </mc:Choice>
        <mc:Fallback xmlns="">
          <p:pic>
            <p:nvPicPr>
              <p:cNvPr id="20" name="Ink 19">
                <a:extLst>
                  <a:ext uri="{FF2B5EF4-FFF2-40B4-BE49-F238E27FC236}">
                    <a16:creationId xmlns:a16="http://schemas.microsoft.com/office/drawing/2014/main" id="{84F6D1BB-1AF3-45DB-A519-6CFEDB16DDCD}"/>
                  </a:ext>
                </a:extLst>
              </p:cNvPr>
              <p:cNvPicPr/>
              <p:nvPr/>
            </p:nvPicPr>
            <p:blipFill>
              <a:blip r:embed="rId5"/>
              <a:stretch>
                <a:fillRect/>
              </a:stretch>
            </p:blipFill>
            <p:spPr>
              <a:xfrm>
                <a:off x="5181531" y="462157"/>
                <a:ext cx="18000" cy="18000"/>
              </a:xfrm>
              <a:prstGeom prst="rect">
                <a:avLst/>
              </a:prstGeom>
            </p:spPr>
          </p:pic>
        </mc:Fallback>
      </mc:AlternateContent>
    </p:spTree>
    <p:extLst>
      <p:ext uri="{BB962C8B-B14F-4D97-AF65-F5344CB8AC3E}">
        <p14:creationId xmlns:p14="http://schemas.microsoft.com/office/powerpoint/2010/main" val="4205017955"/>
      </p:ext>
    </p:extLst>
  </p:cSld>
  <p:clrMapOvr>
    <a:masterClrMapping/>
  </p:clrMapOvr>
  <p:transition>
    <p:fade/>
  </p:transition>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DDF1A1B-5356-49A4-9F97-4C02B2B3E1F9}"/>
              </a:ext>
            </a:extLst>
          </p:cNvPr>
          <p:cNvGrpSpPr/>
          <p:nvPr/>
        </p:nvGrpSpPr>
        <p:grpSpPr>
          <a:xfrm>
            <a:off x="3349013" y="682014"/>
            <a:ext cx="5493974" cy="5493972"/>
            <a:chOff x="3349013" y="682014"/>
            <a:chExt cx="5493974" cy="5493972"/>
          </a:xfrm>
        </p:grpSpPr>
        <p:sp>
          <p:nvSpPr>
            <p:cNvPr id="17" name="Oval 16">
              <a:extLst>
                <a:ext uri="{FF2B5EF4-FFF2-40B4-BE49-F238E27FC236}">
                  <a16:creationId xmlns:a16="http://schemas.microsoft.com/office/drawing/2014/main" id="{06D75451-4865-45D0-854E-5C11814C6EE0}"/>
                </a:ext>
              </a:extLst>
            </p:cNvPr>
            <p:cNvSpPr/>
            <p:nvPr/>
          </p:nvSpPr>
          <p:spPr>
            <a:xfrm>
              <a:off x="3349013" y="682014"/>
              <a:ext cx="5493974" cy="54939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5FCCCE-BE6B-43C8-A039-B8333FAD8A86}"/>
                </a:ext>
              </a:extLst>
            </p:cNvPr>
            <p:cNvSpPr txBox="1"/>
            <p:nvPr/>
          </p:nvSpPr>
          <p:spPr>
            <a:xfrm>
              <a:off x="3906581" y="1909418"/>
              <a:ext cx="2383971" cy="707886"/>
            </a:xfrm>
            <a:prstGeom prst="rect">
              <a:avLst/>
            </a:prstGeom>
            <a:noFill/>
          </p:spPr>
          <p:txBody>
            <a:bodyPr wrap="square" rtlCol="0">
              <a:spAutoFit/>
            </a:bodyPr>
            <a:lstStyle/>
            <a:p>
              <a:r>
                <a:rPr lang="en-US" sz="4000"/>
                <a:t>Security</a:t>
              </a:r>
              <a:endParaRPr lang="en-US"/>
            </a:p>
          </p:txBody>
        </p:sp>
        <p:sp>
          <p:nvSpPr>
            <p:cNvPr id="20" name="TextBox 19">
              <a:extLst>
                <a:ext uri="{FF2B5EF4-FFF2-40B4-BE49-F238E27FC236}">
                  <a16:creationId xmlns:a16="http://schemas.microsoft.com/office/drawing/2014/main" id="{703E3A82-F5FF-4E4A-8330-0A7DE3E88812}"/>
                </a:ext>
              </a:extLst>
            </p:cNvPr>
            <p:cNvSpPr txBox="1"/>
            <p:nvPr/>
          </p:nvSpPr>
          <p:spPr>
            <a:xfrm>
              <a:off x="6257868" y="1843945"/>
              <a:ext cx="2034207" cy="707886"/>
            </a:xfrm>
            <a:prstGeom prst="rect">
              <a:avLst/>
            </a:prstGeom>
            <a:noFill/>
          </p:spPr>
          <p:txBody>
            <a:bodyPr wrap="square" rtlCol="0">
              <a:spAutoFit/>
            </a:bodyPr>
            <a:lstStyle/>
            <a:p>
              <a:r>
                <a:rPr lang="en-US" sz="4000"/>
                <a:t>Identity</a:t>
              </a:r>
              <a:endParaRPr lang="en-US"/>
            </a:p>
          </p:txBody>
        </p:sp>
        <p:sp>
          <p:nvSpPr>
            <p:cNvPr id="21" name="TextBox 20">
              <a:extLst>
                <a:ext uri="{FF2B5EF4-FFF2-40B4-BE49-F238E27FC236}">
                  <a16:creationId xmlns:a16="http://schemas.microsoft.com/office/drawing/2014/main" id="{D672D965-0445-4ED3-9699-1DACD02DE60D}"/>
                </a:ext>
              </a:extLst>
            </p:cNvPr>
            <p:cNvSpPr txBox="1"/>
            <p:nvPr/>
          </p:nvSpPr>
          <p:spPr>
            <a:xfrm>
              <a:off x="6674599" y="3628132"/>
              <a:ext cx="2049118" cy="707886"/>
            </a:xfrm>
            <a:prstGeom prst="rect">
              <a:avLst/>
            </a:prstGeom>
            <a:noFill/>
          </p:spPr>
          <p:txBody>
            <a:bodyPr wrap="square" rtlCol="0">
              <a:spAutoFit/>
            </a:bodyPr>
            <a:lstStyle/>
            <a:p>
              <a:r>
                <a:rPr lang="en-US" sz="4000"/>
                <a:t>Hyper-V</a:t>
              </a:r>
              <a:endParaRPr lang="en-US"/>
            </a:p>
          </p:txBody>
        </p:sp>
        <p:sp>
          <p:nvSpPr>
            <p:cNvPr id="22" name="TextBox 21">
              <a:extLst>
                <a:ext uri="{FF2B5EF4-FFF2-40B4-BE49-F238E27FC236}">
                  <a16:creationId xmlns:a16="http://schemas.microsoft.com/office/drawing/2014/main" id="{E8FCEB33-2E96-4EF7-9F1B-5D0B79973936}"/>
                </a:ext>
              </a:extLst>
            </p:cNvPr>
            <p:cNvSpPr txBox="1"/>
            <p:nvPr/>
          </p:nvSpPr>
          <p:spPr>
            <a:xfrm>
              <a:off x="4662871" y="1007738"/>
              <a:ext cx="2866256" cy="707886"/>
            </a:xfrm>
            <a:prstGeom prst="rect">
              <a:avLst/>
            </a:prstGeom>
            <a:noFill/>
          </p:spPr>
          <p:txBody>
            <a:bodyPr wrap="square" rtlCol="0">
              <a:spAutoFit/>
            </a:bodyPr>
            <a:lstStyle/>
            <a:p>
              <a:r>
                <a:rPr lang="en-US" sz="4000"/>
                <a:t>Networking</a:t>
              </a:r>
              <a:endParaRPr lang="en-US"/>
            </a:p>
          </p:txBody>
        </p:sp>
        <p:sp>
          <p:nvSpPr>
            <p:cNvPr id="23" name="TextBox 22">
              <a:extLst>
                <a:ext uri="{FF2B5EF4-FFF2-40B4-BE49-F238E27FC236}">
                  <a16:creationId xmlns:a16="http://schemas.microsoft.com/office/drawing/2014/main" id="{09BEF869-D485-45F4-A329-362F96B75DD3}"/>
                </a:ext>
              </a:extLst>
            </p:cNvPr>
            <p:cNvSpPr txBox="1"/>
            <p:nvPr/>
          </p:nvSpPr>
          <p:spPr>
            <a:xfrm>
              <a:off x="6720153" y="2730588"/>
              <a:ext cx="2003564" cy="707886"/>
            </a:xfrm>
            <a:prstGeom prst="rect">
              <a:avLst/>
            </a:prstGeom>
            <a:noFill/>
          </p:spPr>
          <p:txBody>
            <a:bodyPr wrap="square" rtlCol="0">
              <a:spAutoFit/>
            </a:bodyPr>
            <a:lstStyle/>
            <a:p>
              <a:r>
                <a:rPr lang="en-US" sz="4000"/>
                <a:t>Storage</a:t>
              </a:r>
            </a:p>
          </p:txBody>
        </p:sp>
        <p:sp>
          <p:nvSpPr>
            <p:cNvPr id="6" name="TextBox 5">
              <a:extLst>
                <a:ext uri="{FF2B5EF4-FFF2-40B4-BE49-F238E27FC236}">
                  <a16:creationId xmlns:a16="http://schemas.microsoft.com/office/drawing/2014/main" id="{1864572A-193C-4AFA-BA6E-273210A78AFF}"/>
                </a:ext>
              </a:extLst>
            </p:cNvPr>
            <p:cNvSpPr txBox="1"/>
            <p:nvPr/>
          </p:nvSpPr>
          <p:spPr>
            <a:xfrm>
              <a:off x="6574710" y="4595688"/>
              <a:ext cx="1959664" cy="830997"/>
            </a:xfrm>
            <a:prstGeom prst="rect">
              <a:avLst/>
            </a:prstGeom>
            <a:noFill/>
          </p:spPr>
          <p:txBody>
            <a:bodyPr wrap="square" rtlCol="0">
              <a:spAutoFit/>
            </a:bodyPr>
            <a:lstStyle/>
            <a:p>
              <a:r>
                <a:rPr lang="en-US" sz="2400"/>
                <a:t>WinRM Remoting</a:t>
              </a:r>
              <a:endParaRPr lang="en-US" sz="1100"/>
            </a:p>
          </p:txBody>
        </p:sp>
      </p:grpSp>
      <p:grpSp>
        <p:nvGrpSpPr>
          <p:cNvPr id="16" name="Group 15">
            <a:extLst>
              <a:ext uri="{FF2B5EF4-FFF2-40B4-BE49-F238E27FC236}">
                <a16:creationId xmlns:a16="http://schemas.microsoft.com/office/drawing/2014/main" id="{F9E936C9-3C5E-4767-82E1-014AC8A6E7B2}"/>
              </a:ext>
            </a:extLst>
          </p:cNvPr>
          <p:cNvGrpSpPr/>
          <p:nvPr/>
        </p:nvGrpSpPr>
        <p:grpSpPr>
          <a:xfrm>
            <a:off x="3593941" y="2617304"/>
            <a:ext cx="3080658" cy="3080657"/>
            <a:chOff x="3349013" y="682014"/>
            <a:chExt cx="5493974" cy="5493972"/>
          </a:xfrm>
          <a:solidFill>
            <a:schemeClr val="accent1">
              <a:lumMod val="20000"/>
              <a:lumOff val="80000"/>
            </a:schemeClr>
          </a:solidFill>
        </p:grpSpPr>
        <p:sp>
          <p:nvSpPr>
            <p:cNvPr id="4" name="Oval 3">
              <a:extLst>
                <a:ext uri="{FF2B5EF4-FFF2-40B4-BE49-F238E27FC236}">
                  <a16:creationId xmlns:a16="http://schemas.microsoft.com/office/drawing/2014/main" id="{62A29D69-C9E4-43EE-B11A-66D496F9B060}"/>
                </a:ext>
              </a:extLst>
            </p:cNvPr>
            <p:cNvSpPr/>
            <p:nvPr/>
          </p:nvSpPr>
          <p:spPr>
            <a:xfrm>
              <a:off x="3349013" y="682014"/>
              <a:ext cx="5493974" cy="549397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 name="TextBox 4">
              <a:extLst>
                <a:ext uri="{FF2B5EF4-FFF2-40B4-BE49-F238E27FC236}">
                  <a16:creationId xmlns:a16="http://schemas.microsoft.com/office/drawing/2014/main" id="{BC6F9DF6-89E5-4B51-A78B-E841F4DAEB83}"/>
                </a:ext>
              </a:extLst>
            </p:cNvPr>
            <p:cNvSpPr txBox="1"/>
            <p:nvPr/>
          </p:nvSpPr>
          <p:spPr>
            <a:xfrm>
              <a:off x="4509526" y="1402839"/>
              <a:ext cx="1249493" cy="658658"/>
            </a:xfrm>
            <a:prstGeom prst="rect">
              <a:avLst/>
            </a:prstGeom>
            <a:grpFill/>
          </p:spPr>
          <p:txBody>
            <a:bodyPr wrap="square" rtlCol="0">
              <a:spAutoFit/>
            </a:bodyPr>
            <a:lstStyle/>
            <a:p>
              <a:r>
                <a:rPr lang="en-US"/>
                <a:t>COM</a:t>
              </a:r>
              <a:endParaRPr lang="en-US" sz="1000"/>
            </a:p>
          </p:txBody>
        </p:sp>
        <p:sp>
          <p:nvSpPr>
            <p:cNvPr id="7" name="TextBox 6">
              <a:extLst>
                <a:ext uri="{FF2B5EF4-FFF2-40B4-BE49-F238E27FC236}">
                  <a16:creationId xmlns:a16="http://schemas.microsoft.com/office/drawing/2014/main" id="{FC61F456-D706-4126-A893-88F1C0C74700}"/>
                </a:ext>
              </a:extLst>
            </p:cNvPr>
            <p:cNvSpPr txBox="1"/>
            <p:nvPr/>
          </p:nvSpPr>
          <p:spPr>
            <a:xfrm>
              <a:off x="4904012" y="4676439"/>
              <a:ext cx="2383974" cy="658658"/>
            </a:xfrm>
            <a:prstGeom prst="rect">
              <a:avLst/>
            </a:prstGeom>
            <a:grpFill/>
          </p:spPr>
          <p:txBody>
            <a:bodyPr wrap="square" rtlCol="0">
              <a:spAutoFit/>
            </a:bodyPr>
            <a:lstStyle/>
            <a:p>
              <a:r>
                <a:rPr lang="en-US"/>
                <a:t>WMI/CIM</a:t>
              </a:r>
              <a:endParaRPr lang="en-US" sz="1000"/>
            </a:p>
          </p:txBody>
        </p:sp>
        <p:sp>
          <p:nvSpPr>
            <p:cNvPr id="9" name="TextBox 8">
              <a:extLst>
                <a:ext uri="{FF2B5EF4-FFF2-40B4-BE49-F238E27FC236}">
                  <a16:creationId xmlns:a16="http://schemas.microsoft.com/office/drawing/2014/main" id="{5BBEDD1D-CFD4-4832-99E2-9781E3B379AD}"/>
                </a:ext>
              </a:extLst>
            </p:cNvPr>
            <p:cNvSpPr txBox="1"/>
            <p:nvPr/>
          </p:nvSpPr>
          <p:spPr>
            <a:xfrm>
              <a:off x="6257868" y="1843945"/>
              <a:ext cx="2034207" cy="658658"/>
            </a:xfrm>
            <a:prstGeom prst="rect">
              <a:avLst/>
            </a:prstGeom>
            <a:grpFill/>
          </p:spPr>
          <p:txBody>
            <a:bodyPr wrap="square" rtlCol="0">
              <a:spAutoFit/>
            </a:bodyPr>
            <a:lstStyle/>
            <a:p>
              <a:r>
                <a:rPr lang="en-US"/>
                <a:t>Registry</a:t>
              </a:r>
              <a:endParaRPr lang="en-US" sz="1000"/>
            </a:p>
          </p:txBody>
        </p:sp>
        <p:sp>
          <p:nvSpPr>
            <p:cNvPr id="11" name="TextBox 10">
              <a:extLst>
                <a:ext uri="{FF2B5EF4-FFF2-40B4-BE49-F238E27FC236}">
                  <a16:creationId xmlns:a16="http://schemas.microsoft.com/office/drawing/2014/main" id="{51D76AB3-56D1-49A1-B77B-867C8ACDAC52}"/>
                </a:ext>
              </a:extLst>
            </p:cNvPr>
            <p:cNvSpPr txBox="1"/>
            <p:nvPr/>
          </p:nvSpPr>
          <p:spPr>
            <a:xfrm>
              <a:off x="4714935" y="2859626"/>
              <a:ext cx="1731302" cy="658658"/>
            </a:xfrm>
            <a:prstGeom prst="rect">
              <a:avLst/>
            </a:prstGeom>
            <a:grpFill/>
          </p:spPr>
          <p:txBody>
            <a:bodyPr wrap="square" rtlCol="0">
              <a:spAutoFit/>
            </a:bodyPr>
            <a:lstStyle/>
            <a:p>
              <a:r>
                <a:rPr lang="en-US"/>
                <a:t>Win32</a:t>
              </a:r>
              <a:endParaRPr lang="en-US" sz="1000"/>
            </a:p>
          </p:txBody>
        </p:sp>
        <p:sp>
          <p:nvSpPr>
            <p:cNvPr id="13" name="TextBox 12">
              <a:extLst>
                <a:ext uri="{FF2B5EF4-FFF2-40B4-BE49-F238E27FC236}">
                  <a16:creationId xmlns:a16="http://schemas.microsoft.com/office/drawing/2014/main" id="{D4727EB9-64F0-402B-9AD4-6982B81DF083}"/>
                </a:ext>
              </a:extLst>
            </p:cNvPr>
            <p:cNvSpPr txBox="1"/>
            <p:nvPr/>
          </p:nvSpPr>
          <p:spPr>
            <a:xfrm>
              <a:off x="3960508" y="3747129"/>
              <a:ext cx="1249493" cy="658658"/>
            </a:xfrm>
            <a:prstGeom prst="rect">
              <a:avLst/>
            </a:prstGeom>
            <a:grpFill/>
          </p:spPr>
          <p:txBody>
            <a:bodyPr wrap="square" rtlCol="0">
              <a:spAutoFit/>
            </a:bodyPr>
            <a:lstStyle/>
            <a:p>
              <a:r>
                <a:rPr lang="en-US"/>
                <a:t>.NET</a:t>
              </a:r>
              <a:endParaRPr lang="en-US" sz="1000"/>
            </a:p>
          </p:txBody>
        </p:sp>
        <p:sp>
          <p:nvSpPr>
            <p:cNvPr id="14" name="TextBox 13">
              <a:extLst>
                <a:ext uri="{FF2B5EF4-FFF2-40B4-BE49-F238E27FC236}">
                  <a16:creationId xmlns:a16="http://schemas.microsoft.com/office/drawing/2014/main" id="{BB7B560E-ACDA-4ECC-BC5B-3F8C815B9B37}"/>
                </a:ext>
              </a:extLst>
            </p:cNvPr>
            <p:cNvSpPr txBox="1"/>
            <p:nvPr/>
          </p:nvSpPr>
          <p:spPr>
            <a:xfrm>
              <a:off x="6588226" y="3213573"/>
              <a:ext cx="1868558" cy="658658"/>
            </a:xfrm>
            <a:prstGeom prst="rect">
              <a:avLst/>
            </a:prstGeom>
            <a:grpFill/>
          </p:spPr>
          <p:txBody>
            <a:bodyPr wrap="square" rtlCol="0">
              <a:spAutoFit/>
            </a:bodyPr>
            <a:lstStyle/>
            <a:p>
              <a:r>
                <a:rPr lang="en-US"/>
                <a:t>Files</a:t>
              </a:r>
            </a:p>
          </p:txBody>
        </p:sp>
      </p:grpSp>
      <p:sp>
        <p:nvSpPr>
          <p:cNvPr id="15" name="TextBox 14">
            <a:extLst>
              <a:ext uri="{FF2B5EF4-FFF2-40B4-BE49-F238E27FC236}">
                <a16:creationId xmlns:a16="http://schemas.microsoft.com/office/drawing/2014/main" id="{E5CAFDB5-8F72-4FEC-B0F3-3F533D99C803}"/>
              </a:ext>
            </a:extLst>
          </p:cNvPr>
          <p:cNvSpPr txBox="1"/>
          <p:nvPr/>
        </p:nvSpPr>
        <p:spPr>
          <a:xfrm>
            <a:off x="0" y="12875"/>
            <a:ext cx="12192000" cy="646331"/>
          </a:xfrm>
          <a:prstGeom prst="rect">
            <a:avLst/>
          </a:prstGeom>
          <a:noFill/>
        </p:spPr>
        <p:txBody>
          <a:bodyPr wrap="square" rtlCol="0">
            <a:spAutoFit/>
          </a:bodyPr>
          <a:lstStyle/>
          <a:p>
            <a:pPr algn="ctr"/>
            <a:r>
              <a:rPr lang="en-US" sz="3600">
                <a:solidFill>
                  <a:srgbClr val="0F4C81"/>
                </a:solidFill>
                <a:latin typeface="Ostrich Sans Heavy" panose="02000908000000020004" pitchFamily="50" charset="0"/>
                <a:ea typeface="+mj-ea"/>
                <a:cs typeface="Segoe UI" panose="020B0502040204020203" pitchFamily="34" charset="0"/>
              </a:rPr>
              <a:t>Windows PowerShell 3.0 – 5.0</a:t>
            </a:r>
          </a:p>
        </p:txBody>
      </p:sp>
    </p:spTree>
    <p:extLst>
      <p:ext uri="{BB962C8B-B14F-4D97-AF65-F5344CB8AC3E}">
        <p14:creationId xmlns:p14="http://schemas.microsoft.com/office/powerpoint/2010/main" val="3326355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C7939BDC-2EF6-489C-A302-0FE558C66A7D}"/>
              </a:ext>
            </a:extLst>
          </p:cNvPr>
          <p:cNvGrpSpPr/>
          <p:nvPr/>
        </p:nvGrpSpPr>
        <p:grpSpPr>
          <a:xfrm>
            <a:off x="3350244" y="3247607"/>
            <a:ext cx="2926080" cy="2926080"/>
            <a:chOff x="3349013" y="682014"/>
            <a:chExt cx="5493974" cy="5493972"/>
          </a:xfrm>
        </p:grpSpPr>
        <p:sp>
          <p:nvSpPr>
            <p:cNvPr id="80" name="Oval 79">
              <a:extLst>
                <a:ext uri="{FF2B5EF4-FFF2-40B4-BE49-F238E27FC236}">
                  <a16:creationId xmlns:a16="http://schemas.microsoft.com/office/drawing/2014/main" id="{FE8D2BF1-4AE6-4480-9B05-E97D830C9986}"/>
                </a:ext>
              </a:extLst>
            </p:cNvPr>
            <p:cNvSpPr/>
            <p:nvPr/>
          </p:nvSpPr>
          <p:spPr>
            <a:xfrm>
              <a:off x="3349013" y="682014"/>
              <a:ext cx="5493974" cy="54939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TextBox 80">
              <a:extLst>
                <a:ext uri="{FF2B5EF4-FFF2-40B4-BE49-F238E27FC236}">
                  <a16:creationId xmlns:a16="http://schemas.microsoft.com/office/drawing/2014/main" id="{4C5567E3-5686-4229-9B22-0D7606503046}"/>
                </a:ext>
              </a:extLst>
            </p:cNvPr>
            <p:cNvSpPr txBox="1"/>
            <p:nvPr/>
          </p:nvSpPr>
          <p:spPr>
            <a:xfrm>
              <a:off x="3906582" y="1909418"/>
              <a:ext cx="2383970" cy="635665"/>
            </a:xfrm>
            <a:prstGeom prst="rect">
              <a:avLst/>
            </a:prstGeom>
            <a:noFill/>
          </p:spPr>
          <p:txBody>
            <a:bodyPr wrap="square" rtlCol="0">
              <a:spAutoFit/>
            </a:bodyPr>
            <a:lstStyle/>
            <a:p>
              <a:r>
                <a:rPr lang="en-US" sz="1600"/>
                <a:t>Security</a:t>
              </a:r>
              <a:endParaRPr lang="en-US" sz="900"/>
            </a:p>
          </p:txBody>
        </p:sp>
        <p:sp>
          <p:nvSpPr>
            <p:cNvPr id="82" name="TextBox 81">
              <a:extLst>
                <a:ext uri="{FF2B5EF4-FFF2-40B4-BE49-F238E27FC236}">
                  <a16:creationId xmlns:a16="http://schemas.microsoft.com/office/drawing/2014/main" id="{8D6686B1-DACD-4E33-AB04-E4DBEE71A043}"/>
                </a:ext>
              </a:extLst>
            </p:cNvPr>
            <p:cNvSpPr txBox="1"/>
            <p:nvPr/>
          </p:nvSpPr>
          <p:spPr>
            <a:xfrm>
              <a:off x="6257869" y="1843944"/>
              <a:ext cx="2034207" cy="635665"/>
            </a:xfrm>
            <a:prstGeom prst="rect">
              <a:avLst/>
            </a:prstGeom>
            <a:noFill/>
          </p:spPr>
          <p:txBody>
            <a:bodyPr wrap="square" rtlCol="0">
              <a:spAutoFit/>
            </a:bodyPr>
            <a:lstStyle/>
            <a:p>
              <a:r>
                <a:rPr lang="en-US" sz="1600"/>
                <a:t>Identity</a:t>
              </a:r>
              <a:endParaRPr lang="en-US" sz="900"/>
            </a:p>
          </p:txBody>
        </p:sp>
        <p:sp>
          <p:nvSpPr>
            <p:cNvPr id="83" name="TextBox 82">
              <a:extLst>
                <a:ext uri="{FF2B5EF4-FFF2-40B4-BE49-F238E27FC236}">
                  <a16:creationId xmlns:a16="http://schemas.microsoft.com/office/drawing/2014/main" id="{7449DF96-4095-4839-A781-A652960FD50E}"/>
                </a:ext>
              </a:extLst>
            </p:cNvPr>
            <p:cNvSpPr txBox="1"/>
            <p:nvPr/>
          </p:nvSpPr>
          <p:spPr>
            <a:xfrm>
              <a:off x="6674600" y="3628131"/>
              <a:ext cx="1959663" cy="635665"/>
            </a:xfrm>
            <a:prstGeom prst="rect">
              <a:avLst/>
            </a:prstGeom>
            <a:noFill/>
          </p:spPr>
          <p:txBody>
            <a:bodyPr wrap="square" rtlCol="0">
              <a:spAutoFit/>
            </a:bodyPr>
            <a:lstStyle/>
            <a:p>
              <a:r>
                <a:rPr lang="en-US" sz="1600"/>
                <a:t>Hyper-V</a:t>
              </a:r>
              <a:endParaRPr lang="en-US" sz="900"/>
            </a:p>
          </p:txBody>
        </p:sp>
        <p:sp>
          <p:nvSpPr>
            <p:cNvPr id="84" name="TextBox 83">
              <a:extLst>
                <a:ext uri="{FF2B5EF4-FFF2-40B4-BE49-F238E27FC236}">
                  <a16:creationId xmlns:a16="http://schemas.microsoft.com/office/drawing/2014/main" id="{F3A5787B-C6E0-40FD-B241-73D6973B094E}"/>
                </a:ext>
              </a:extLst>
            </p:cNvPr>
            <p:cNvSpPr txBox="1"/>
            <p:nvPr/>
          </p:nvSpPr>
          <p:spPr>
            <a:xfrm>
              <a:off x="4662871" y="1007738"/>
              <a:ext cx="2866255" cy="635665"/>
            </a:xfrm>
            <a:prstGeom prst="rect">
              <a:avLst/>
            </a:prstGeom>
            <a:noFill/>
          </p:spPr>
          <p:txBody>
            <a:bodyPr wrap="square" rtlCol="0">
              <a:spAutoFit/>
            </a:bodyPr>
            <a:lstStyle/>
            <a:p>
              <a:r>
                <a:rPr lang="en-US" sz="1600"/>
                <a:t>Networking</a:t>
              </a:r>
              <a:endParaRPr lang="en-US" sz="900"/>
            </a:p>
          </p:txBody>
        </p:sp>
        <p:sp>
          <p:nvSpPr>
            <p:cNvPr id="85" name="TextBox 84">
              <a:extLst>
                <a:ext uri="{FF2B5EF4-FFF2-40B4-BE49-F238E27FC236}">
                  <a16:creationId xmlns:a16="http://schemas.microsoft.com/office/drawing/2014/main" id="{24BF56C0-A9C2-4CF8-BD4D-90D4D40F8444}"/>
                </a:ext>
              </a:extLst>
            </p:cNvPr>
            <p:cNvSpPr txBox="1"/>
            <p:nvPr/>
          </p:nvSpPr>
          <p:spPr>
            <a:xfrm>
              <a:off x="6720154" y="2730588"/>
              <a:ext cx="1868555" cy="635665"/>
            </a:xfrm>
            <a:prstGeom prst="rect">
              <a:avLst/>
            </a:prstGeom>
            <a:noFill/>
          </p:spPr>
          <p:txBody>
            <a:bodyPr wrap="square" rtlCol="0">
              <a:spAutoFit/>
            </a:bodyPr>
            <a:lstStyle/>
            <a:p>
              <a:r>
                <a:rPr lang="en-US" sz="1600"/>
                <a:t>Storage</a:t>
              </a:r>
            </a:p>
          </p:txBody>
        </p:sp>
        <p:sp>
          <p:nvSpPr>
            <p:cNvPr id="86" name="TextBox 85">
              <a:extLst>
                <a:ext uri="{FF2B5EF4-FFF2-40B4-BE49-F238E27FC236}">
                  <a16:creationId xmlns:a16="http://schemas.microsoft.com/office/drawing/2014/main" id="{5D720B70-4A11-4AB9-963B-05D8D5264F58}"/>
                </a:ext>
              </a:extLst>
            </p:cNvPr>
            <p:cNvSpPr txBox="1"/>
            <p:nvPr/>
          </p:nvSpPr>
          <p:spPr>
            <a:xfrm>
              <a:off x="6541077" y="4411020"/>
              <a:ext cx="1959663" cy="982391"/>
            </a:xfrm>
            <a:prstGeom prst="rect">
              <a:avLst/>
            </a:prstGeom>
            <a:noFill/>
          </p:spPr>
          <p:txBody>
            <a:bodyPr wrap="square" rtlCol="0">
              <a:spAutoFit/>
            </a:bodyPr>
            <a:lstStyle/>
            <a:p>
              <a:r>
                <a:rPr lang="en-US" sz="1400"/>
                <a:t>WinRM Remoting</a:t>
              </a:r>
              <a:endParaRPr lang="en-US" sz="800"/>
            </a:p>
          </p:txBody>
        </p:sp>
      </p:grpSp>
      <p:grpSp>
        <p:nvGrpSpPr>
          <p:cNvPr id="16" name="Group 15">
            <a:extLst>
              <a:ext uri="{FF2B5EF4-FFF2-40B4-BE49-F238E27FC236}">
                <a16:creationId xmlns:a16="http://schemas.microsoft.com/office/drawing/2014/main" id="{F9E936C9-3C5E-4767-82E1-014AC8A6E7B2}"/>
              </a:ext>
            </a:extLst>
          </p:cNvPr>
          <p:cNvGrpSpPr/>
          <p:nvPr/>
        </p:nvGrpSpPr>
        <p:grpSpPr>
          <a:xfrm>
            <a:off x="3479516" y="4279841"/>
            <a:ext cx="1641443" cy="1641442"/>
            <a:chOff x="3349013" y="682014"/>
            <a:chExt cx="5493974" cy="5493972"/>
          </a:xfrm>
          <a:solidFill>
            <a:schemeClr val="accent1">
              <a:lumMod val="20000"/>
              <a:lumOff val="80000"/>
            </a:schemeClr>
          </a:solidFill>
        </p:grpSpPr>
        <p:sp>
          <p:nvSpPr>
            <p:cNvPr id="4" name="Oval 3">
              <a:extLst>
                <a:ext uri="{FF2B5EF4-FFF2-40B4-BE49-F238E27FC236}">
                  <a16:creationId xmlns:a16="http://schemas.microsoft.com/office/drawing/2014/main" id="{62A29D69-C9E4-43EE-B11A-66D496F9B060}"/>
                </a:ext>
              </a:extLst>
            </p:cNvPr>
            <p:cNvSpPr/>
            <p:nvPr/>
          </p:nvSpPr>
          <p:spPr>
            <a:xfrm>
              <a:off x="3349013" y="682014"/>
              <a:ext cx="5493974" cy="549397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5" name="TextBox 4">
              <a:extLst>
                <a:ext uri="{FF2B5EF4-FFF2-40B4-BE49-F238E27FC236}">
                  <a16:creationId xmlns:a16="http://schemas.microsoft.com/office/drawing/2014/main" id="{BC6F9DF6-89E5-4B51-A78B-E841F4DAEB83}"/>
                </a:ext>
              </a:extLst>
            </p:cNvPr>
            <p:cNvSpPr txBox="1"/>
            <p:nvPr/>
          </p:nvSpPr>
          <p:spPr>
            <a:xfrm>
              <a:off x="4509525" y="1402839"/>
              <a:ext cx="1376108" cy="669592"/>
            </a:xfrm>
            <a:prstGeom prst="rect">
              <a:avLst/>
            </a:prstGeom>
            <a:grpFill/>
          </p:spPr>
          <p:txBody>
            <a:bodyPr wrap="square" rtlCol="0">
              <a:spAutoFit/>
            </a:bodyPr>
            <a:lstStyle/>
            <a:p>
              <a:r>
                <a:rPr lang="en-US" sz="700"/>
                <a:t>COM</a:t>
              </a:r>
              <a:endParaRPr lang="en-US" sz="100"/>
            </a:p>
          </p:txBody>
        </p:sp>
        <p:sp>
          <p:nvSpPr>
            <p:cNvPr id="7" name="TextBox 6">
              <a:extLst>
                <a:ext uri="{FF2B5EF4-FFF2-40B4-BE49-F238E27FC236}">
                  <a16:creationId xmlns:a16="http://schemas.microsoft.com/office/drawing/2014/main" id="{FC61F456-D706-4126-A893-88F1C0C74700}"/>
                </a:ext>
              </a:extLst>
            </p:cNvPr>
            <p:cNvSpPr txBox="1"/>
            <p:nvPr/>
          </p:nvSpPr>
          <p:spPr>
            <a:xfrm>
              <a:off x="4904011" y="4676438"/>
              <a:ext cx="2383976" cy="669592"/>
            </a:xfrm>
            <a:prstGeom prst="rect">
              <a:avLst/>
            </a:prstGeom>
            <a:grpFill/>
          </p:spPr>
          <p:txBody>
            <a:bodyPr wrap="square" rtlCol="0">
              <a:spAutoFit/>
            </a:bodyPr>
            <a:lstStyle/>
            <a:p>
              <a:r>
                <a:rPr lang="en-US" sz="700"/>
                <a:t>WMI/CIM</a:t>
              </a:r>
              <a:endParaRPr lang="en-US" sz="100"/>
            </a:p>
          </p:txBody>
        </p:sp>
        <p:sp>
          <p:nvSpPr>
            <p:cNvPr id="9" name="TextBox 8">
              <a:extLst>
                <a:ext uri="{FF2B5EF4-FFF2-40B4-BE49-F238E27FC236}">
                  <a16:creationId xmlns:a16="http://schemas.microsoft.com/office/drawing/2014/main" id="{5BBEDD1D-CFD4-4832-99E2-9781E3B379AD}"/>
                </a:ext>
              </a:extLst>
            </p:cNvPr>
            <p:cNvSpPr txBox="1"/>
            <p:nvPr/>
          </p:nvSpPr>
          <p:spPr>
            <a:xfrm>
              <a:off x="6257868" y="1843946"/>
              <a:ext cx="2034207" cy="669592"/>
            </a:xfrm>
            <a:prstGeom prst="rect">
              <a:avLst/>
            </a:prstGeom>
            <a:grpFill/>
          </p:spPr>
          <p:txBody>
            <a:bodyPr wrap="square" rtlCol="0">
              <a:spAutoFit/>
            </a:bodyPr>
            <a:lstStyle/>
            <a:p>
              <a:r>
                <a:rPr lang="en-US" sz="700"/>
                <a:t>Registry</a:t>
              </a:r>
              <a:endParaRPr lang="en-US" sz="100"/>
            </a:p>
          </p:txBody>
        </p:sp>
        <p:sp>
          <p:nvSpPr>
            <p:cNvPr id="11" name="TextBox 10">
              <a:extLst>
                <a:ext uri="{FF2B5EF4-FFF2-40B4-BE49-F238E27FC236}">
                  <a16:creationId xmlns:a16="http://schemas.microsoft.com/office/drawing/2014/main" id="{51D76AB3-56D1-49A1-B77B-867C8ACDAC52}"/>
                </a:ext>
              </a:extLst>
            </p:cNvPr>
            <p:cNvSpPr txBox="1"/>
            <p:nvPr/>
          </p:nvSpPr>
          <p:spPr>
            <a:xfrm>
              <a:off x="4714936" y="2859625"/>
              <a:ext cx="1731303" cy="669592"/>
            </a:xfrm>
            <a:prstGeom prst="rect">
              <a:avLst/>
            </a:prstGeom>
            <a:grpFill/>
          </p:spPr>
          <p:txBody>
            <a:bodyPr wrap="square" rtlCol="0">
              <a:spAutoFit/>
            </a:bodyPr>
            <a:lstStyle/>
            <a:p>
              <a:r>
                <a:rPr lang="en-US" sz="700"/>
                <a:t>Win32</a:t>
              </a:r>
              <a:endParaRPr lang="en-US" sz="100"/>
            </a:p>
          </p:txBody>
        </p:sp>
        <p:sp>
          <p:nvSpPr>
            <p:cNvPr id="13" name="TextBox 12">
              <a:extLst>
                <a:ext uri="{FF2B5EF4-FFF2-40B4-BE49-F238E27FC236}">
                  <a16:creationId xmlns:a16="http://schemas.microsoft.com/office/drawing/2014/main" id="{D4727EB9-64F0-402B-9AD4-6982B81DF083}"/>
                </a:ext>
              </a:extLst>
            </p:cNvPr>
            <p:cNvSpPr txBox="1"/>
            <p:nvPr/>
          </p:nvSpPr>
          <p:spPr>
            <a:xfrm>
              <a:off x="3960507" y="3785152"/>
              <a:ext cx="1249493" cy="669592"/>
            </a:xfrm>
            <a:prstGeom prst="rect">
              <a:avLst/>
            </a:prstGeom>
            <a:grpFill/>
          </p:spPr>
          <p:txBody>
            <a:bodyPr wrap="square" rtlCol="0">
              <a:spAutoFit/>
            </a:bodyPr>
            <a:lstStyle/>
            <a:p>
              <a:r>
                <a:rPr lang="en-US" sz="700"/>
                <a:t>.NET</a:t>
              </a:r>
              <a:endParaRPr lang="en-US" sz="100"/>
            </a:p>
          </p:txBody>
        </p:sp>
        <p:sp>
          <p:nvSpPr>
            <p:cNvPr id="14" name="TextBox 13">
              <a:extLst>
                <a:ext uri="{FF2B5EF4-FFF2-40B4-BE49-F238E27FC236}">
                  <a16:creationId xmlns:a16="http://schemas.microsoft.com/office/drawing/2014/main" id="{BB7B560E-ACDA-4ECC-BC5B-3F8C815B9B37}"/>
                </a:ext>
              </a:extLst>
            </p:cNvPr>
            <p:cNvSpPr txBox="1"/>
            <p:nvPr/>
          </p:nvSpPr>
          <p:spPr>
            <a:xfrm>
              <a:off x="6588227" y="3213574"/>
              <a:ext cx="1868558" cy="669592"/>
            </a:xfrm>
            <a:prstGeom prst="rect">
              <a:avLst/>
            </a:prstGeom>
            <a:grpFill/>
          </p:spPr>
          <p:txBody>
            <a:bodyPr wrap="square" rtlCol="0">
              <a:spAutoFit/>
            </a:bodyPr>
            <a:lstStyle/>
            <a:p>
              <a:r>
                <a:rPr lang="en-US" sz="700"/>
                <a:t>Files</a:t>
              </a:r>
            </a:p>
          </p:txBody>
        </p:sp>
      </p:grpSp>
      <p:sp>
        <p:nvSpPr>
          <p:cNvPr id="15" name="TextBox 14">
            <a:extLst>
              <a:ext uri="{FF2B5EF4-FFF2-40B4-BE49-F238E27FC236}">
                <a16:creationId xmlns:a16="http://schemas.microsoft.com/office/drawing/2014/main" id="{E5CAFDB5-8F72-4FEC-B0F3-3F533D99C803}"/>
              </a:ext>
            </a:extLst>
          </p:cNvPr>
          <p:cNvSpPr txBox="1"/>
          <p:nvPr/>
        </p:nvSpPr>
        <p:spPr>
          <a:xfrm>
            <a:off x="0" y="31347"/>
            <a:ext cx="12192000" cy="646331"/>
          </a:xfrm>
          <a:prstGeom prst="rect">
            <a:avLst/>
          </a:prstGeom>
          <a:noFill/>
        </p:spPr>
        <p:txBody>
          <a:bodyPr wrap="square" rtlCol="0">
            <a:spAutoFit/>
          </a:bodyPr>
          <a:lstStyle/>
          <a:p>
            <a:pPr algn="ctr"/>
            <a:r>
              <a:rPr kumimoji="0" lang="en-US" sz="3600" b="0" i="0" u="none" strike="noStrike" kern="1200" cap="none" spc="0" normalizeH="0" baseline="0" noProof="0">
                <a:ln>
                  <a:noFill/>
                </a:ln>
                <a:solidFill>
                  <a:srgbClr val="0F4C81"/>
                </a:solidFill>
                <a:effectLst/>
                <a:uLnTx/>
                <a:uFillTx/>
                <a:latin typeface="Ostrich Sans Heavy" panose="02000908000000020004" pitchFamily="50" charset="0"/>
                <a:ea typeface="+mn-ea"/>
                <a:cs typeface="Segoe UI" panose="020B0502040204020203" pitchFamily="34" charset="0"/>
              </a:rPr>
              <a:t>PowerShell Core 6.x: Ubiquity!</a:t>
            </a:r>
            <a:endParaRPr lang="en-US" sz="2800"/>
          </a:p>
        </p:txBody>
      </p:sp>
      <p:grpSp>
        <p:nvGrpSpPr>
          <p:cNvPr id="10" name="Group 9">
            <a:extLst>
              <a:ext uri="{FF2B5EF4-FFF2-40B4-BE49-F238E27FC236}">
                <a16:creationId xmlns:a16="http://schemas.microsoft.com/office/drawing/2014/main" id="{7B28BE2F-A59B-4690-839F-B5908410DE56}"/>
              </a:ext>
            </a:extLst>
          </p:cNvPr>
          <p:cNvGrpSpPr/>
          <p:nvPr/>
        </p:nvGrpSpPr>
        <p:grpSpPr>
          <a:xfrm>
            <a:off x="3349013" y="682014"/>
            <a:ext cx="5929054" cy="5493972"/>
            <a:chOff x="3349013" y="682014"/>
            <a:chExt cx="5929054" cy="5493972"/>
          </a:xfrm>
        </p:grpSpPr>
        <p:sp>
          <p:nvSpPr>
            <p:cNvPr id="57" name="Oval 56">
              <a:extLst>
                <a:ext uri="{FF2B5EF4-FFF2-40B4-BE49-F238E27FC236}">
                  <a16:creationId xmlns:a16="http://schemas.microsoft.com/office/drawing/2014/main" id="{581FBC75-FF21-4029-B20D-8496D217C693}"/>
                </a:ext>
              </a:extLst>
            </p:cNvPr>
            <p:cNvSpPr/>
            <p:nvPr/>
          </p:nvSpPr>
          <p:spPr>
            <a:xfrm>
              <a:off x="3349013" y="682014"/>
              <a:ext cx="5493974" cy="5493972"/>
            </a:xfrm>
            <a:prstGeom prst="ellipse">
              <a:avLst/>
            </a:prstGeom>
            <a:solidFill>
              <a:schemeClr val="accent2">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476C811D-448A-4062-A018-3DDB62AAF59D}"/>
                </a:ext>
              </a:extLst>
            </p:cNvPr>
            <p:cNvSpPr txBox="1"/>
            <p:nvPr/>
          </p:nvSpPr>
          <p:spPr>
            <a:xfrm>
              <a:off x="4237386" y="1296633"/>
              <a:ext cx="2436952" cy="1938992"/>
            </a:xfrm>
            <a:prstGeom prst="rect">
              <a:avLst/>
            </a:prstGeom>
            <a:noFill/>
          </p:spPr>
          <p:txBody>
            <a:bodyPr wrap="square" rtlCol="0">
              <a:spAutoFit/>
            </a:bodyPr>
            <a:lstStyle/>
            <a:p>
              <a:r>
                <a:rPr lang="en-US" sz="2400"/>
                <a:t>Cloud</a:t>
              </a:r>
            </a:p>
            <a:p>
              <a:pPr marL="285750" indent="-285750">
                <a:buFontTx/>
                <a:buChar char="-"/>
              </a:pPr>
              <a:r>
                <a:rPr lang="en-US" sz="2400"/>
                <a:t>Azure/ARM</a:t>
              </a:r>
            </a:p>
            <a:p>
              <a:pPr marL="285750" indent="-285750">
                <a:buFontTx/>
                <a:buChar char="-"/>
              </a:pPr>
              <a:r>
                <a:rPr lang="en-US" sz="2400"/>
                <a:t>AWS</a:t>
              </a:r>
            </a:p>
            <a:p>
              <a:pPr marL="285750" indent="-285750">
                <a:buFontTx/>
                <a:buChar char="-"/>
              </a:pPr>
              <a:r>
                <a:rPr lang="en-US" sz="2400"/>
                <a:t>GCP</a:t>
              </a:r>
            </a:p>
            <a:p>
              <a:pPr marL="285750" indent="-285750">
                <a:buFontTx/>
                <a:buChar char="-"/>
              </a:pPr>
              <a:r>
                <a:rPr lang="en-US" sz="2400"/>
                <a:t>VMware</a:t>
              </a:r>
            </a:p>
          </p:txBody>
        </p:sp>
        <p:sp>
          <p:nvSpPr>
            <p:cNvPr id="90" name="TextBox 89">
              <a:extLst>
                <a:ext uri="{FF2B5EF4-FFF2-40B4-BE49-F238E27FC236}">
                  <a16:creationId xmlns:a16="http://schemas.microsoft.com/office/drawing/2014/main" id="{0C85F972-03A0-4666-8197-9EB34597D785}"/>
                </a:ext>
              </a:extLst>
            </p:cNvPr>
            <p:cNvSpPr txBox="1"/>
            <p:nvPr/>
          </p:nvSpPr>
          <p:spPr>
            <a:xfrm>
              <a:off x="6527177" y="4216539"/>
              <a:ext cx="2436952" cy="1200329"/>
            </a:xfrm>
            <a:prstGeom prst="rect">
              <a:avLst/>
            </a:prstGeom>
            <a:noFill/>
          </p:spPr>
          <p:txBody>
            <a:bodyPr wrap="square" rtlCol="0">
              <a:spAutoFit/>
            </a:bodyPr>
            <a:lstStyle/>
            <a:p>
              <a:r>
                <a:rPr lang="en-US" sz="2400"/>
                <a:t>OS</a:t>
              </a:r>
            </a:p>
            <a:p>
              <a:pPr marL="285750" indent="-285750">
                <a:buFontTx/>
                <a:buChar char="-"/>
              </a:pPr>
              <a:r>
                <a:rPr lang="en-US" sz="2400"/>
                <a:t>Linux</a:t>
              </a:r>
            </a:p>
            <a:p>
              <a:pPr marL="285750" indent="-285750">
                <a:buFontTx/>
                <a:buChar char="-"/>
              </a:pPr>
              <a:r>
                <a:rPr lang="en-US" sz="2400"/>
                <a:t>macOS</a:t>
              </a:r>
            </a:p>
          </p:txBody>
        </p:sp>
        <p:sp>
          <p:nvSpPr>
            <p:cNvPr id="93" name="TextBox 92">
              <a:extLst>
                <a:ext uri="{FF2B5EF4-FFF2-40B4-BE49-F238E27FC236}">
                  <a16:creationId xmlns:a16="http://schemas.microsoft.com/office/drawing/2014/main" id="{E92BCB41-4BF3-406E-978C-AECA225AE1E2}"/>
                </a:ext>
              </a:extLst>
            </p:cNvPr>
            <p:cNvSpPr txBox="1"/>
            <p:nvPr/>
          </p:nvSpPr>
          <p:spPr>
            <a:xfrm>
              <a:off x="6276324" y="1322355"/>
              <a:ext cx="3001743" cy="1631216"/>
            </a:xfrm>
            <a:prstGeom prst="rect">
              <a:avLst/>
            </a:prstGeom>
            <a:noFill/>
          </p:spPr>
          <p:txBody>
            <a:bodyPr wrap="square" rtlCol="0">
              <a:spAutoFit/>
            </a:bodyPr>
            <a:lstStyle/>
            <a:p>
              <a:r>
                <a:rPr lang="en-US" sz="2000"/>
                <a:t>Distributions</a:t>
              </a:r>
            </a:p>
            <a:p>
              <a:pPr marL="285750" indent="-285750">
                <a:buFontTx/>
                <a:buChar char="-"/>
              </a:pPr>
              <a:r>
                <a:rPr lang="en-US" sz="2000"/>
                <a:t>Docker</a:t>
              </a:r>
            </a:p>
            <a:p>
              <a:pPr marL="285750" indent="-285750">
                <a:buFontTx/>
                <a:buChar char="-"/>
              </a:pPr>
              <a:r>
                <a:rPr lang="en-US" sz="2000"/>
                <a:t>CI/CD platforms</a:t>
              </a:r>
            </a:p>
            <a:p>
              <a:pPr marL="285750" indent="-285750">
                <a:buFontTx/>
                <a:buChar char="-"/>
              </a:pPr>
              <a:r>
                <a:rPr lang="en-US" sz="2000"/>
                <a:t>.NET SDK</a:t>
              </a:r>
            </a:p>
            <a:p>
              <a:pPr marL="285750" indent="-285750">
                <a:buFontTx/>
                <a:buChar char="-"/>
              </a:pPr>
              <a:r>
                <a:rPr lang="en-US" sz="2000"/>
                <a:t>Portability</a:t>
              </a:r>
            </a:p>
          </p:txBody>
        </p:sp>
        <p:sp>
          <p:nvSpPr>
            <p:cNvPr id="95" name="TextBox 94">
              <a:extLst>
                <a:ext uri="{FF2B5EF4-FFF2-40B4-BE49-F238E27FC236}">
                  <a16:creationId xmlns:a16="http://schemas.microsoft.com/office/drawing/2014/main" id="{4A8F2889-4ACA-440D-803A-F3F6775CAF99}"/>
                </a:ext>
              </a:extLst>
            </p:cNvPr>
            <p:cNvSpPr txBox="1"/>
            <p:nvPr/>
          </p:nvSpPr>
          <p:spPr>
            <a:xfrm>
              <a:off x="6385493" y="3030578"/>
              <a:ext cx="2260628" cy="523220"/>
            </a:xfrm>
            <a:prstGeom prst="rect">
              <a:avLst/>
            </a:prstGeom>
            <a:noFill/>
          </p:spPr>
          <p:txBody>
            <a:bodyPr wrap="square" rtlCol="0">
              <a:spAutoFit/>
            </a:bodyPr>
            <a:lstStyle/>
            <a:p>
              <a:r>
                <a:rPr lang="en-US" sz="2800"/>
                <a:t>REST / JSON</a:t>
              </a:r>
            </a:p>
          </p:txBody>
        </p:sp>
        <p:sp>
          <p:nvSpPr>
            <p:cNvPr id="6" name="TextBox 5">
              <a:extLst>
                <a:ext uri="{FF2B5EF4-FFF2-40B4-BE49-F238E27FC236}">
                  <a16:creationId xmlns:a16="http://schemas.microsoft.com/office/drawing/2014/main" id="{7AC88DE6-9561-48D8-8073-CC1A903F0C39}"/>
                </a:ext>
              </a:extLst>
            </p:cNvPr>
            <p:cNvSpPr txBox="1"/>
            <p:nvPr/>
          </p:nvSpPr>
          <p:spPr>
            <a:xfrm>
              <a:off x="7390422" y="3695066"/>
              <a:ext cx="1823931" cy="584775"/>
            </a:xfrm>
            <a:prstGeom prst="rect">
              <a:avLst/>
            </a:prstGeom>
            <a:noFill/>
          </p:spPr>
          <p:txBody>
            <a:bodyPr wrap="square" rtlCol="0">
              <a:spAutoFit/>
            </a:bodyPr>
            <a:lstStyle/>
            <a:p>
              <a:r>
                <a:rPr lang="en-US" sz="3200"/>
                <a:t>SSH</a:t>
              </a:r>
              <a:endParaRPr lang="en-US" sz="2400"/>
            </a:p>
          </p:txBody>
        </p:sp>
      </p:grpSp>
    </p:spTree>
    <p:extLst>
      <p:ext uri="{BB962C8B-B14F-4D97-AF65-F5344CB8AC3E}">
        <p14:creationId xmlns:p14="http://schemas.microsoft.com/office/powerpoint/2010/main" val="270664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C7939BDC-2EF6-489C-A302-0FE558C66A7D}"/>
              </a:ext>
            </a:extLst>
          </p:cNvPr>
          <p:cNvGrpSpPr/>
          <p:nvPr/>
        </p:nvGrpSpPr>
        <p:grpSpPr>
          <a:xfrm>
            <a:off x="3350244" y="3247607"/>
            <a:ext cx="2926080" cy="2926080"/>
            <a:chOff x="3349013" y="682014"/>
            <a:chExt cx="5493974" cy="5493972"/>
          </a:xfrm>
        </p:grpSpPr>
        <p:sp>
          <p:nvSpPr>
            <p:cNvPr id="80" name="Oval 79">
              <a:extLst>
                <a:ext uri="{FF2B5EF4-FFF2-40B4-BE49-F238E27FC236}">
                  <a16:creationId xmlns:a16="http://schemas.microsoft.com/office/drawing/2014/main" id="{FE8D2BF1-4AE6-4480-9B05-E97D830C9986}"/>
                </a:ext>
              </a:extLst>
            </p:cNvPr>
            <p:cNvSpPr/>
            <p:nvPr/>
          </p:nvSpPr>
          <p:spPr>
            <a:xfrm>
              <a:off x="3349013" y="682014"/>
              <a:ext cx="5493974" cy="54939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TextBox 80">
              <a:extLst>
                <a:ext uri="{FF2B5EF4-FFF2-40B4-BE49-F238E27FC236}">
                  <a16:creationId xmlns:a16="http://schemas.microsoft.com/office/drawing/2014/main" id="{4C5567E3-5686-4229-9B22-0D7606503046}"/>
                </a:ext>
              </a:extLst>
            </p:cNvPr>
            <p:cNvSpPr txBox="1"/>
            <p:nvPr/>
          </p:nvSpPr>
          <p:spPr>
            <a:xfrm>
              <a:off x="3906582" y="1909418"/>
              <a:ext cx="2383970" cy="635665"/>
            </a:xfrm>
            <a:prstGeom prst="rect">
              <a:avLst/>
            </a:prstGeom>
            <a:noFill/>
          </p:spPr>
          <p:txBody>
            <a:bodyPr wrap="square" rtlCol="0">
              <a:spAutoFit/>
            </a:bodyPr>
            <a:lstStyle/>
            <a:p>
              <a:r>
                <a:rPr lang="en-US" sz="1600"/>
                <a:t>Security</a:t>
              </a:r>
              <a:endParaRPr lang="en-US" sz="900"/>
            </a:p>
          </p:txBody>
        </p:sp>
        <p:sp>
          <p:nvSpPr>
            <p:cNvPr id="82" name="TextBox 81">
              <a:extLst>
                <a:ext uri="{FF2B5EF4-FFF2-40B4-BE49-F238E27FC236}">
                  <a16:creationId xmlns:a16="http://schemas.microsoft.com/office/drawing/2014/main" id="{8D6686B1-DACD-4E33-AB04-E4DBEE71A043}"/>
                </a:ext>
              </a:extLst>
            </p:cNvPr>
            <p:cNvSpPr txBox="1"/>
            <p:nvPr/>
          </p:nvSpPr>
          <p:spPr>
            <a:xfrm>
              <a:off x="6257869" y="1843944"/>
              <a:ext cx="2034207" cy="635665"/>
            </a:xfrm>
            <a:prstGeom prst="rect">
              <a:avLst/>
            </a:prstGeom>
            <a:noFill/>
          </p:spPr>
          <p:txBody>
            <a:bodyPr wrap="square" rtlCol="0">
              <a:spAutoFit/>
            </a:bodyPr>
            <a:lstStyle/>
            <a:p>
              <a:r>
                <a:rPr lang="en-US" sz="1600"/>
                <a:t>Identity</a:t>
              </a:r>
              <a:endParaRPr lang="en-US" sz="900"/>
            </a:p>
          </p:txBody>
        </p:sp>
        <p:sp>
          <p:nvSpPr>
            <p:cNvPr id="83" name="TextBox 82">
              <a:extLst>
                <a:ext uri="{FF2B5EF4-FFF2-40B4-BE49-F238E27FC236}">
                  <a16:creationId xmlns:a16="http://schemas.microsoft.com/office/drawing/2014/main" id="{7449DF96-4095-4839-A781-A652960FD50E}"/>
                </a:ext>
              </a:extLst>
            </p:cNvPr>
            <p:cNvSpPr txBox="1"/>
            <p:nvPr/>
          </p:nvSpPr>
          <p:spPr>
            <a:xfrm>
              <a:off x="6674600" y="3628131"/>
              <a:ext cx="1959663" cy="635665"/>
            </a:xfrm>
            <a:prstGeom prst="rect">
              <a:avLst/>
            </a:prstGeom>
            <a:noFill/>
          </p:spPr>
          <p:txBody>
            <a:bodyPr wrap="square" rtlCol="0">
              <a:spAutoFit/>
            </a:bodyPr>
            <a:lstStyle/>
            <a:p>
              <a:r>
                <a:rPr lang="en-US" sz="1600"/>
                <a:t>Hyper-V</a:t>
              </a:r>
              <a:endParaRPr lang="en-US" sz="900"/>
            </a:p>
          </p:txBody>
        </p:sp>
        <p:sp>
          <p:nvSpPr>
            <p:cNvPr id="84" name="TextBox 83">
              <a:extLst>
                <a:ext uri="{FF2B5EF4-FFF2-40B4-BE49-F238E27FC236}">
                  <a16:creationId xmlns:a16="http://schemas.microsoft.com/office/drawing/2014/main" id="{F3A5787B-C6E0-40FD-B241-73D6973B094E}"/>
                </a:ext>
              </a:extLst>
            </p:cNvPr>
            <p:cNvSpPr txBox="1"/>
            <p:nvPr/>
          </p:nvSpPr>
          <p:spPr>
            <a:xfrm>
              <a:off x="4662871" y="1007738"/>
              <a:ext cx="2866255" cy="635665"/>
            </a:xfrm>
            <a:prstGeom prst="rect">
              <a:avLst/>
            </a:prstGeom>
            <a:noFill/>
          </p:spPr>
          <p:txBody>
            <a:bodyPr wrap="square" rtlCol="0">
              <a:spAutoFit/>
            </a:bodyPr>
            <a:lstStyle/>
            <a:p>
              <a:r>
                <a:rPr lang="en-US" sz="1600"/>
                <a:t>Networking</a:t>
              </a:r>
              <a:endParaRPr lang="en-US" sz="900"/>
            </a:p>
          </p:txBody>
        </p:sp>
        <p:sp>
          <p:nvSpPr>
            <p:cNvPr id="85" name="TextBox 84">
              <a:extLst>
                <a:ext uri="{FF2B5EF4-FFF2-40B4-BE49-F238E27FC236}">
                  <a16:creationId xmlns:a16="http://schemas.microsoft.com/office/drawing/2014/main" id="{24BF56C0-A9C2-4CF8-BD4D-90D4D40F8444}"/>
                </a:ext>
              </a:extLst>
            </p:cNvPr>
            <p:cNvSpPr txBox="1"/>
            <p:nvPr/>
          </p:nvSpPr>
          <p:spPr>
            <a:xfrm>
              <a:off x="6720154" y="2730588"/>
              <a:ext cx="1868555" cy="635665"/>
            </a:xfrm>
            <a:prstGeom prst="rect">
              <a:avLst/>
            </a:prstGeom>
            <a:noFill/>
          </p:spPr>
          <p:txBody>
            <a:bodyPr wrap="square" rtlCol="0">
              <a:spAutoFit/>
            </a:bodyPr>
            <a:lstStyle/>
            <a:p>
              <a:r>
                <a:rPr lang="en-US" sz="1600"/>
                <a:t>Storage</a:t>
              </a:r>
            </a:p>
          </p:txBody>
        </p:sp>
        <p:sp>
          <p:nvSpPr>
            <p:cNvPr id="86" name="TextBox 85">
              <a:extLst>
                <a:ext uri="{FF2B5EF4-FFF2-40B4-BE49-F238E27FC236}">
                  <a16:creationId xmlns:a16="http://schemas.microsoft.com/office/drawing/2014/main" id="{5D720B70-4A11-4AB9-963B-05D8D5264F58}"/>
                </a:ext>
              </a:extLst>
            </p:cNvPr>
            <p:cNvSpPr txBox="1"/>
            <p:nvPr/>
          </p:nvSpPr>
          <p:spPr>
            <a:xfrm>
              <a:off x="6541077" y="4411020"/>
              <a:ext cx="1959663" cy="982391"/>
            </a:xfrm>
            <a:prstGeom prst="rect">
              <a:avLst/>
            </a:prstGeom>
            <a:noFill/>
          </p:spPr>
          <p:txBody>
            <a:bodyPr wrap="square" rtlCol="0">
              <a:spAutoFit/>
            </a:bodyPr>
            <a:lstStyle/>
            <a:p>
              <a:r>
                <a:rPr lang="en-US" sz="1400"/>
                <a:t>WinRM Remoting</a:t>
              </a:r>
              <a:endParaRPr lang="en-US" sz="800"/>
            </a:p>
          </p:txBody>
        </p:sp>
      </p:grpSp>
      <p:grpSp>
        <p:nvGrpSpPr>
          <p:cNvPr id="16" name="Group 15">
            <a:extLst>
              <a:ext uri="{FF2B5EF4-FFF2-40B4-BE49-F238E27FC236}">
                <a16:creationId xmlns:a16="http://schemas.microsoft.com/office/drawing/2014/main" id="{F9E936C9-3C5E-4767-82E1-014AC8A6E7B2}"/>
              </a:ext>
            </a:extLst>
          </p:cNvPr>
          <p:cNvGrpSpPr/>
          <p:nvPr/>
        </p:nvGrpSpPr>
        <p:grpSpPr>
          <a:xfrm>
            <a:off x="3479516" y="4279841"/>
            <a:ext cx="1641443" cy="1641442"/>
            <a:chOff x="3349013" y="682014"/>
            <a:chExt cx="5493974" cy="5493972"/>
          </a:xfrm>
          <a:solidFill>
            <a:schemeClr val="accent1">
              <a:lumMod val="20000"/>
              <a:lumOff val="80000"/>
            </a:schemeClr>
          </a:solidFill>
        </p:grpSpPr>
        <p:sp>
          <p:nvSpPr>
            <p:cNvPr id="4" name="Oval 3">
              <a:extLst>
                <a:ext uri="{FF2B5EF4-FFF2-40B4-BE49-F238E27FC236}">
                  <a16:creationId xmlns:a16="http://schemas.microsoft.com/office/drawing/2014/main" id="{62A29D69-C9E4-43EE-B11A-66D496F9B060}"/>
                </a:ext>
              </a:extLst>
            </p:cNvPr>
            <p:cNvSpPr/>
            <p:nvPr/>
          </p:nvSpPr>
          <p:spPr>
            <a:xfrm>
              <a:off x="3349013" y="682014"/>
              <a:ext cx="5493974" cy="549397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5" name="TextBox 4">
              <a:extLst>
                <a:ext uri="{FF2B5EF4-FFF2-40B4-BE49-F238E27FC236}">
                  <a16:creationId xmlns:a16="http://schemas.microsoft.com/office/drawing/2014/main" id="{BC6F9DF6-89E5-4B51-A78B-E841F4DAEB83}"/>
                </a:ext>
              </a:extLst>
            </p:cNvPr>
            <p:cNvSpPr txBox="1"/>
            <p:nvPr/>
          </p:nvSpPr>
          <p:spPr>
            <a:xfrm>
              <a:off x="4509525" y="1402839"/>
              <a:ext cx="1376108" cy="669592"/>
            </a:xfrm>
            <a:prstGeom prst="rect">
              <a:avLst/>
            </a:prstGeom>
            <a:grpFill/>
          </p:spPr>
          <p:txBody>
            <a:bodyPr wrap="square" rtlCol="0">
              <a:spAutoFit/>
            </a:bodyPr>
            <a:lstStyle/>
            <a:p>
              <a:r>
                <a:rPr lang="en-US" sz="700"/>
                <a:t>COM</a:t>
              </a:r>
              <a:endParaRPr lang="en-US" sz="100"/>
            </a:p>
          </p:txBody>
        </p:sp>
        <p:sp>
          <p:nvSpPr>
            <p:cNvPr id="7" name="TextBox 6">
              <a:extLst>
                <a:ext uri="{FF2B5EF4-FFF2-40B4-BE49-F238E27FC236}">
                  <a16:creationId xmlns:a16="http://schemas.microsoft.com/office/drawing/2014/main" id="{FC61F456-D706-4126-A893-88F1C0C74700}"/>
                </a:ext>
              </a:extLst>
            </p:cNvPr>
            <p:cNvSpPr txBox="1"/>
            <p:nvPr/>
          </p:nvSpPr>
          <p:spPr>
            <a:xfrm>
              <a:off x="4904011" y="4676438"/>
              <a:ext cx="2383976" cy="669592"/>
            </a:xfrm>
            <a:prstGeom prst="rect">
              <a:avLst/>
            </a:prstGeom>
            <a:grpFill/>
          </p:spPr>
          <p:txBody>
            <a:bodyPr wrap="square" rtlCol="0">
              <a:spAutoFit/>
            </a:bodyPr>
            <a:lstStyle/>
            <a:p>
              <a:r>
                <a:rPr lang="en-US" sz="700"/>
                <a:t>WMI/CIM</a:t>
              </a:r>
              <a:endParaRPr lang="en-US" sz="100"/>
            </a:p>
          </p:txBody>
        </p:sp>
        <p:sp>
          <p:nvSpPr>
            <p:cNvPr id="9" name="TextBox 8">
              <a:extLst>
                <a:ext uri="{FF2B5EF4-FFF2-40B4-BE49-F238E27FC236}">
                  <a16:creationId xmlns:a16="http://schemas.microsoft.com/office/drawing/2014/main" id="{5BBEDD1D-CFD4-4832-99E2-9781E3B379AD}"/>
                </a:ext>
              </a:extLst>
            </p:cNvPr>
            <p:cNvSpPr txBox="1"/>
            <p:nvPr/>
          </p:nvSpPr>
          <p:spPr>
            <a:xfrm>
              <a:off x="6257868" y="1843946"/>
              <a:ext cx="2034207" cy="669592"/>
            </a:xfrm>
            <a:prstGeom prst="rect">
              <a:avLst/>
            </a:prstGeom>
            <a:grpFill/>
          </p:spPr>
          <p:txBody>
            <a:bodyPr wrap="square" rtlCol="0">
              <a:spAutoFit/>
            </a:bodyPr>
            <a:lstStyle/>
            <a:p>
              <a:r>
                <a:rPr lang="en-US" sz="700"/>
                <a:t>Registry</a:t>
              </a:r>
              <a:endParaRPr lang="en-US" sz="100"/>
            </a:p>
          </p:txBody>
        </p:sp>
        <p:sp>
          <p:nvSpPr>
            <p:cNvPr id="11" name="TextBox 10">
              <a:extLst>
                <a:ext uri="{FF2B5EF4-FFF2-40B4-BE49-F238E27FC236}">
                  <a16:creationId xmlns:a16="http://schemas.microsoft.com/office/drawing/2014/main" id="{51D76AB3-56D1-49A1-B77B-867C8ACDAC52}"/>
                </a:ext>
              </a:extLst>
            </p:cNvPr>
            <p:cNvSpPr txBox="1"/>
            <p:nvPr/>
          </p:nvSpPr>
          <p:spPr>
            <a:xfrm>
              <a:off x="4714936" y="2859625"/>
              <a:ext cx="1731303" cy="669592"/>
            </a:xfrm>
            <a:prstGeom prst="rect">
              <a:avLst/>
            </a:prstGeom>
            <a:grpFill/>
          </p:spPr>
          <p:txBody>
            <a:bodyPr wrap="square" rtlCol="0">
              <a:spAutoFit/>
            </a:bodyPr>
            <a:lstStyle/>
            <a:p>
              <a:r>
                <a:rPr lang="en-US" sz="700"/>
                <a:t>Win32</a:t>
              </a:r>
              <a:endParaRPr lang="en-US" sz="100"/>
            </a:p>
          </p:txBody>
        </p:sp>
        <p:sp>
          <p:nvSpPr>
            <p:cNvPr id="13" name="TextBox 12">
              <a:extLst>
                <a:ext uri="{FF2B5EF4-FFF2-40B4-BE49-F238E27FC236}">
                  <a16:creationId xmlns:a16="http://schemas.microsoft.com/office/drawing/2014/main" id="{D4727EB9-64F0-402B-9AD4-6982B81DF083}"/>
                </a:ext>
              </a:extLst>
            </p:cNvPr>
            <p:cNvSpPr txBox="1"/>
            <p:nvPr/>
          </p:nvSpPr>
          <p:spPr>
            <a:xfrm>
              <a:off x="3960507" y="3785152"/>
              <a:ext cx="1249493" cy="669592"/>
            </a:xfrm>
            <a:prstGeom prst="rect">
              <a:avLst/>
            </a:prstGeom>
            <a:grpFill/>
          </p:spPr>
          <p:txBody>
            <a:bodyPr wrap="square" rtlCol="0">
              <a:spAutoFit/>
            </a:bodyPr>
            <a:lstStyle/>
            <a:p>
              <a:r>
                <a:rPr lang="en-US" sz="700"/>
                <a:t>.NET</a:t>
              </a:r>
              <a:endParaRPr lang="en-US" sz="100"/>
            </a:p>
          </p:txBody>
        </p:sp>
        <p:sp>
          <p:nvSpPr>
            <p:cNvPr id="14" name="TextBox 13">
              <a:extLst>
                <a:ext uri="{FF2B5EF4-FFF2-40B4-BE49-F238E27FC236}">
                  <a16:creationId xmlns:a16="http://schemas.microsoft.com/office/drawing/2014/main" id="{BB7B560E-ACDA-4ECC-BC5B-3F8C815B9B37}"/>
                </a:ext>
              </a:extLst>
            </p:cNvPr>
            <p:cNvSpPr txBox="1"/>
            <p:nvPr/>
          </p:nvSpPr>
          <p:spPr>
            <a:xfrm>
              <a:off x="6588227" y="3213574"/>
              <a:ext cx="1868558" cy="669592"/>
            </a:xfrm>
            <a:prstGeom prst="rect">
              <a:avLst/>
            </a:prstGeom>
            <a:grpFill/>
          </p:spPr>
          <p:txBody>
            <a:bodyPr wrap="square" rtlCol="0">
              <a:spAutoFit/>
            </a:bodyPr>
            <a:lstStyle/>
            <a:p>
              <a:r>
                <a:rPr lang="en-US" sz="700"/>
                <a:t>Files</a:t>
              </a:r>
            </a:p>
          </p:txBody>
        </p:sp>
      </p:grpSp>
      <p:sp>
        <p:nvSpPr>
          <p:cNvPr id="2" name="TextBox 1">
            <a:extLst>
              <a:ext uri="{FF2B5EF4-FFF2-40B4-BE49-F238E27FC236}">
                <a16:creationId xmlns:a16="http://schemas.microsoft.com/office/drawing/2014/main" id="{64889136-DDD9-43B3-8157-8F8EB3AA8F6B}"/>
              </a:ext>
            </a:extLst>
          </p:cNvPr>
          <p:cNvSpPr txBox="1"/>
          <p:nvPr/>
        </p:nvSpPr>
        <p:spPr>
          <a:xfrm>
            <a:off x="472142" y="4223399"/>
            <a:ext cx="2584143" cy="1754326"/>
          </a:xfrm>
          <a:prstGeom prst="rect">
            <a:avLst/>
          </a:prstGeom>
          <a:noFill/>
        </p:spPr>
        <p:txBody>
          <a:bodyPr wrap="square" rtlCol="0">
            <a:spAutoFit/>
          </a:bodyPr>
          <a:lstStyle/>
          <a:p>
            <a:r>
              <a:rPr lang="en-US"/>
              <a:t>Note this portion outside the circle was Windows compatibility that we (temporarily) lost in the transition to .NET / PowerShell Core</a:t>
            </a:r>
          </a:p>
        </p:txBody>
      </p:sp>
      <p:grpSp>
        <p:nvGrpSpPr>
          <p:cNvPr id="8" name="Group 9">
            <a:extLst>
              <a:ext uri="{FF2B5EF4-FFF2-40B4-BE49-F238E27FC236}">
                <a16:creationId xmlns:a16="http://schemas.microsoft.com/office/drawing/2014/main" id="{FD083F5E-249A-4CB6-9143-EBBF4E541A6A}"/>
              </a:ext>
            </a:extLst>
          </p:cNvPr>
          <p:cNvGrpSpPr/>
          <p:nvPr/>
        </p:nvGrpSpPr>
        <p:grpSpPr>
          <a:xfrm>
            <a:off x="3349013" y="682014"/>
            <a:ext cx="5929054" cy="5493972"/>
            <a:chOff x="3349013" y="682014"/>
            <a:chExt cx="5929054" cy="5493972"/>
          </a:xfrm>
        </p:grpSpPr>
        <p:sp>
          <p:nvSpPr>
            <p:cNvPr id="57" name="Oval 56">
              <a:extLst>
                <a:ext uri="{FF2B5EF4-FFF2-40B4-BE49-F238E27FC236}">
                  <a16:creationId xmlns:a16="http://schemas.microsoft.com/office/drawing/2014/main" id="{581FBC75-FF21-4029-B20D-8496D217C693}"/>
                </a:ext>
              </a:extLst>
            </p:cNvPr>
            <p:cNvSpPr/>
            <p:nvPr/>
          </p:nvSpPr>
          <p:spPr>
            <a:xfrm>
              <a:off x="3349013" y="682014"/>
              <a:ext cx="5493974" cy="5493972"/>
            </a:xfrm>
            <a:prstGeom prst="ellipse">
              <a:avLst/>
            </a:prstGeom>
            <a:solidFill>
              <a:schemeClr val="accent2">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476C811D-448A-4062-A018-3DDB62AAF59D}"/>
                </a:ext>
              </a:extLst>
            </p:cNvPr>
            <p:cNvSpPr txBox="1"/>
            <p:nvPr/>
          </p:nvSpPr>
          <p:spPr>
            <a:xfrm>
              <a:off x="4237386" y="1296633"/>
              <a:ext cx="2436952" cy="1938992"/>
            </a:xfrm>
            <a:prstGeom prst="rect">
              <a:avLst/>
            </a:prstGeom>
            <a:noFill/>
          </p:spPr>
          <p:txBody>
            <a:bodyPr wrap="square" rtlCol="0">
              <a:spAutoFit/>
            </a:bodyPr>
            <a:lstStyle/>
            <a:p>
              <a:r>
                <a:rPr lang="en-US" sz="2400"/>
                <a:t>Cloud</a:t>
              </a:r>
            </a:p>
            <a:p>
              <a:pPr marL="285750" indent="-285750">
                <a:buFontTx/>
                <a:buChar char="-"/>
              </a:pPr>
              <a:r>
                <a:rPr lang="en-US" sz="2400"/>
                <a:t>Azure/ARM</a:t>
              </a:r>
            </a:p>
            <a:p>
              <a:pPr marL="285750" indent="-285750">
                <a:buFontTx/>
                <a:buChar char="-"/>
              </a:pPr>
              <a:r>
                <a:rPr lang="en-US" sz="2400"/>
                <a:t>AWS</a:t>
              </a:r>
            </a:p>
            <a:p>
              <a:pPr marL="285750" indent="-285750">
                <a:buFontTx/>
                <a:buChar char="-"/>
              </a:pPr>
              <a:r>
                <a:rPr lang="en-US" sz="2400"/>
                <a:t>GCP</a:t>
              </a:r>
            </a:p>
            <a:p>
              <a:pPr marL="285750" indent="-285750">
                <a:buFontTx/>
                <a:buChar char="-"/>
              </a:pPr>
              <a:r>
                <a:rPr lang="en-US" sz="2400"/>
                <a:t>VMware</a:t>
              </a:r>
            </a:p>
          </p:txBody>
        </p:sp>
        <p:sp>
          <p:nvSpPr>
            <p:cNvPr id="90" name="TextBox 89">
              <a:extLst>
                <a:ext uri="{FF2B5EF4-FFF2-40B4-BE49-F238E27FC236}">
                  <a16:creationId xmlns:a16="http://schemas.microsoft.com/office/drawing/2014/main" id="{0C85F972-03A0-4666-8197-9EB34597D785}"/>
                </a:ext>
              </a:extLst>
            </p:cNvPr>
            <p:cNvSpPr txBox="1"/>
            <p:nvPr/>
          </p:nvSpPr>
          <p:spPr>
            <a:xfrm>
              <a:off x="6527177" y="4216539"/>
              <a:ext cx="2436952" cy="1200329"/>
            </a:xfrm>
            <a:prstGeom prst="rect">
              <a:avLst/>
            </a:prstGeom>
            <a:noFill/>
          </p:spPr>
          <p:txBody>
            <a:bodyPr wrap="square" rtlCol="0">
              <a:spAutoFit/>
            </a:bodyPr>
            <a:lstStyle/>
            <a:p>
              <a:r>
                <a:rPr lang="en-US" sz="2400"/>
                <a:t>OS</a:t>
              </a:r>
            </a:p>
            <a:p>
              <a:pPr marL="285750" indent="-285750">
                <a:buFontTx/>
                <a:buChar char="-"/>
              </a:pPr>
              <a:r>
                <a:rPr lang="en-US" sz="2400"/>
                <a:t>Linux</a:t>
              </a:r>
            </a:p>
            <a:p>
              <a:pPr marL="285750" indent="-285750">
                <a:buFontTx/>
                <a:buChar char="-"/>
              </a:pPr>
              <a:r>
                <a:rPr lang="en-US" sz="2400"/>
                <a:t>macOS</a:t>
              </a:r>
            </a:p>
          </p:txBody>
        </p:sp>
        <p:sp>
          <p:nvSpPr>
            <p:cNvPr id="93" name="TextBox 92">
              <a:extLst>
                <a:ext uri="{FF2B5EF4-FFF2-40B4-BE49-F238E27FC236}">
                  <a16:creationId xmlns:a16="http://schemas.microsoft.com/office/drawing/2014/main" id="{E92BCB41-4BF3-406E-978C-AECA225AE1E2}"/>
                </a:ext>
              </a:extLst>
            </p:cNvPr>
            <p:cNvSpPr txBox="1"/>
            <p:nvPr/>
          </p:nvSpPr>
          <p:spPr>
            <a:xfrm>
              <a:off x="6276324" y="1323211"/>
              <a:ext cx="3001743" cy="1631216"/>
            </a:xfrm>
            <a:prstGeom prst="rect">
              <a:avLst/>
            </a:prstGeom>
            <a:noFill/>
          </p:spPr>
          <p:txBody>
            <a:bodyPr wrap="square" rtlCol="0">
              <a:spAutoFit/>
            </a:bodyPr>
            <a:lstStyle/>
            <a:p>
              <a:r>
                <a:rPr lang="en-US" sz="2000"/>
                <a:t>Distributions</a:t>
              </a:r>
            </a:p>
            <a:p>
              <a:pPr marL="285750" indent="-285750">
                <a:buFontTx/>
                <a:buChar char="-"/>
              </a:pPr>
              <a:r>
                <a:rPr lang="en-US" sz="2000"/>
                <a:t>Docker</a:t>
              </a:r>
            </a:p>
            <a:p>
              <a:pPr marL="285750" indent="-285750">
                <a:buFontTx/>
                <a:buChar char="-"/>
              </a:pPr>
              <a:r>
                <a:rPr lang="en-US" sz="2000"/>
                <a:t>CI/CD platforms</a:t>
              </a:r>
            </a:p>
            <a:p>
              <a:pPr marL="285750" indent="-285750">
                <a:buFontTx/>
                <a:buChar char="-"/>
              </a:pPr>
              <a:r>
                <a:rPr lang="en-US" sz="2000"/>
                <a:t>.NET SDK</a:t>
              </a:r>
            </a:p>
            <a:p>
              <a:pPr marL="285750" indent="-285750">
                <a:buFontTx/>
                <a:buChar char="-"/>
              </a:pPr>
              <a:r>
                <a:rPr lang="en-US" sz="2000"/>
                <a:t>Portability</a:t>
              </a:r>
            </a:p>
          </p:txBody>
        </p:sp>
        <p:sp>
          <p:nvSpPr>
            <p:cNvPr id="95" name="TextBox 94">
              <a:extLst>
                <a:ext uri="{FF2B5EF4-FFF2-40B4-BE49-F238E27FC236}">
                  <a16:creationId xmlns:a16="http://schemas.microsoft.com/office/drawing/2014/main" id="{4A8F2889-4ACA-440D-803A-F3F6775CAF99}"/>
                </a:ext>
              </a:extLst>
            </p:cNvPr>
            <p:cNvSpPr txBox="1"/>
            <p:nvPr/>
          </p:nvSpPr>
          <p:spPr>
            <a:xfrm>
              <a:off x="6385493" y="3030578"/>
              <a:ext cx="2260628" cy="523220"/>
            </a:xfrm>
            <a:prstGeom prst="rect">
              <a:avLst/>
            </a:prstGeom>
            <a:noFill/>
          </p:spPr>
          <p:txBody>
            <a:bodyPr wrap="square" rtlCol="0">
              <a:spAutoFit/>
            </a:bodyPr>
            <a:lstStyle/>
            <a:p>
              <a:r>
                <a:rPr lang="en-US" sz="2800"/>
                <a:t>REST / JSON</a:t>
              </a:r>
            </a:p>
          </p:txBody>
        </p:sp>
        <p:sp>
          <p:nvSpPr>
            <p:cNvPr id="6" name="TextBox 5">
              <a:extLst>
                <a:ext uri="{FF2B5EF4-FFF2-40B4-BE49-F238E27FC236}">
                  <a16:creationId xmlns:a16="http://schemas.microsoft.com/office/drawing/2014/main" id="{7AC88DE6-9561-48D8-8073-CC1A903F0C39}"/>
                </a:ext>
              </a:extLst>
            </p:cNvPr>
            <p:cNvSpPr txBox="1"/>
            <p:nvPr/>
          </p:nvSpPr>
          <p:spPr>
            <a:xfrm>
              <a:off x="7390422" y="3695066"/>
              <a:ext cx="1823931" cy="584775"/>
            </a:xfrm>
            <a:prstGeom prst="rect">
              <a:avLst/>
            </a:prstGeom>
            <a:noFill/>
          </p:spPr>
          <p:txBody>
            <a:bodyPr wrap="square" rtlCol="0">
              <a:spAutoFit/>
            </a:bodyPr>
            <a:lstStyle/>
            <a:p>
              <a:r>
                <a:rPr lang="en-US" sz="3200"/>
                <a:t>SSH</a:t>
              </a:r>
              <a:endParaRPr lang="en-US" sz="2400"/>
            </a:p>
          </p:txBody>
        </p:sp>
      </p:grpSp>
      <p:sp>
        <p:nvSpPr>
          <p:cNvPr id="3" name="TextBox 2">
            <a:extLst>
              <a:ext uri="{FF2B5EF4-FFF2-40B4-BE49-F238E27FC236}">
                <a16:creationId xmlns:a16="http://schemas.microsoft.com/office/drawing/2014/main" id="{E6724996-F9F4-41BE-85C9-C83F7BFF25CE}"/>
              </a:ext>
            </a:extLst>
          </p:cNvPr>
          <p:cNvSpPr txBox="1"/>
          <p:nvPr/>
        </p:nvSpPr>
        <p:spPr>
          <a:xfrm>
            <a:off x="0" y="31345"/>
            <a:ext cx="12192000" cy="646331"/>
          </a:xfrm>
          <a:prstGeom prst="rect">
            <a:avLst/>
          </a:prstGeom>
          <a:noFill/>
        </p:spPr>
        <p:txBody>
          <a:bodyPr wrap="square" rtlCol="0">
            <a:spAutoFit/>
          </a:bodyPr>
          <a:lstStyle/>
          <a:p>
            <a:pPr algn="ctr"/>
            <a:r>
              <a:rPr kumimoji="0" lang="en-US" sz="3600" b="0" i="0" u="none" strike="noStrike" kern="1200" cap="none" spc="0" normalizeH="0" baseline="0" noProof="0">
                <a:ln>
                  <a:noFill/>
                </a:ln>
                <a:solidFill>
                  <a:srgbClr val="0F4C81"/>
                </a:solidFill>
                <a:effectLst/>
                <a:uLnTx/>
                <a:uFillTx/>
                <a:latin typeface="Ostrich Sans Heavy" panose="02000908000000020004" pitchFamily="50" charset="0"/>
                <a:ea typeface="+mn-ea"/>
                <a:cs typeface="Segoe UI" panose="020B0502040204020203" pitchFamily="34" charset="0"/>
              </a:rPr>
              <a:t>PowerShell Core 6.x: Ubiquity!</a:t>
            </a:r>
            <a:endParaRPr lang="en-US" sz="2800"/>
          </a:p>
        </p:txBody>
      </p:sp>
    </p:spTree>
    <p:extLst>
      <p:ext uri="{BB962C8B-B14F-4D97-AF65-F5344CB8AC3E}">
        <p14:creationId xmlns:p14="http://schemas.microsoft.com/office/powerpoint/2010/main" val="3367979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5CAFDB5-8F72-4FEC-B0F3-3F533D99C803}"/>
              </a:ext>
            </a:extLst>
          </p:cNvPr>
          <p:cNvSpPr txBox="1"/>
          <p:nvPr/>
        </p:nvSpPr>
        <p:spPr>
          <a:xfrm>
            <a:off x="3402973" y="-21122"/>
            <a:ext cx="5253541" cy="646331"/>
          </a:xfrm>
          <a:prstGeom prst="rect">
            <a:avLst/>
          </a:prstGeom>
          <a:noFill/>
        </p:spPr>
        <p:txBody>
          <a:bodyPr wrap="square" rtlCol="0">
            <a:spAutoFit/>
          </a:bodyPr>
          <a:lstStyle/>
          <a:p>
            <a:pPr algn="ctr"/>
            <a:r>
              <a:rPr kumimoji="0" lang="en-US" sz="3600" b="0" i="0" u="none" strike="noStrike" kern="1200" cap="none" spc="0" normalizeH="0" baseline="0" noProof="0">
                <a:ln>
                  <a:noFill/>
                </a:ln>
                <a:solidFill>
                  <a:srgbClr val="0F4C81"/>
                </a:solidFill>
                <a:effectLst/>
                <a:uLnTx/>
                <a:uFillTx/>
                <a:latin typeface="Ostrich Sans Heavy" panose="02000908000000020004" pitchFamily="50" charset="0"/>
                <a:ea typeface="+mn-ea"/>
                <a:cs typeface="Segoe UI" panose="020B0502040204020203" pitchFamily="34" charset="0"/>
              </a:rPr>
              <a:t>PowerShell 7.0</a:t>
            </a:r>
            <a:endParaRPr lang="en-US" sz="2800"/>
          </a:p>
        </p:txBody>
      </p:sp>
      <p:sp>
        <p:nvSpPr>
          <p:cNvPr id="2" name="TextBox 1">
            <a:extLst>
              <a:ext uri="{FF2B5EF4-FFF2-40B4-BE49-F238E27FC236}">
                <a16:creationId xmlns:a16="http://schemas.microsoft.com/office/drawing/2014/main" id="{64889136-DDD9-43B3-8157-8F8EB3AA8F6B}"/>
              </a:ext>
            </a:extLst>
          </p:cNvPr>
          <p:cNvSpPr txBox="1"/>
          <p:nvPr/>
        </p:nvSpPr>
        <p:spPr>
          <a:xfrm>
            <a:off x="395710" y="3553798"/>
            <a:ext cx="2584143" cy="2536848"/>
          </a:xfrm>
          <a:prstGeom prst="rect">
            <a:avLst/>
          </a:prstGeom>
          <a:noFill/>
        </p:spPr>
        <p:txBody>
          <a:bodyPr wrap="square" rtlCol="0">
            <a:spAutoFit/>
          </a:bodyPr>
          <a:lstStyle/>
          <a:p>
            <a:r>
              <a:rPr lang="en-US"/>
              <a:t>With .NET Core 3.1, our own efforts to port inbox Windows modules, and the Windows compatibility layer for the vast majority of these APIs, features, and cmdlets have returned</a:t>
            </a:r>
          </a:p>
        </p:txBody>
      </p:sp>
      <p:grpSp>
        <p:nvGrpSpPr>
          <p:cNvPr id="87" name="Group 86">
            <a:extLst>
              <a:ext uri="{FF2B5EF4-FFF2-40B4-BE49-F238E27FC236}">
                <a16:creationId xmlns:a16="http://schemas.microsoft.com/office/drawing/2014/main" id="{C7939BDC-2EF6-489C-A302-0FE558C66A7D}"/>
              </a:ext>
            </a:extLst>
          </p:cNvPr>
          <p:cNvGrpSpPr/>
          <p:nvPr/>
        </p:nvGrpSpPr>
        <p:grpSpPr>
          <a:xfrm>
            <a:off x="3796144" y="3247607"/>
            <a:ext cx="2480181" cy="2480178"/>
            <a:chOff x="3349013" y="682014"/>
            <a:chExt cx="5493974" cy="5493972"/>
          </a:xfrm>
        </p:grpSpPr>
        <p:sp>
          <p:nvSpPr>
            <p:cNvPr id="80" name="Oval 79">
              <a:extLst>
                <a:ext uri="{FF2B5EF4-FFF2-40B4-BE49-F238E27FC236}">
                  <a16:creationId xmlns:a16="http://schemas.microsoft.com/office/drawing/2014/main" id="{FE8D2BF1-4AE6-4480-9B05-E97D830C9986}"/>
                </a:ext>
              </a:extLst>
            </p:cNvPr>
            <p:cNvSpPr/>
            <p:nvPr/>
          </p:nvSpPr>
          <p:spPr>
            <a:xfrm>
              <a:off x="3349013" y="682014"/>
              <a:ext cx="5493974" cy="549397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TextBox 80">
              <a:extLst>
                <a:ext uri="{FF2B5EF4-FFF2-40B4-BE49-F238E27FC236}">
                  <a16:creationId xmlns:a16="http://schemas.microsoft.com/office/drawing/2014/main" id="{4C5567E3-5686-4229-9B22-0D7606503046}"/>
                </a:ext>
              </a:extLst>
            </p:cNvPr>
            <p:cNvSpPr txBox="1"/>
            <p:nvPr/>
          </p:nvSpPr>
          <p:spPr>
            <a:xfrm>
              <a:off x="3906581" y="1909419"/>
              <a:ext cx="2383969" cy="635664"/>
            </a:xfrm>
            <a:prstGeom prst="rect">
              <a:avLst/>
            </a:prstGeom>
            <a:noFill/>
          </p:spPr>
          <p:txBody>
            <a:bodyPr wrap="square" rtlCol="0">
              <a:spAutoFit/>
            </a:bodyPr>
            <a:lstStyle/>
            <a:p>
              <a:r>
                <a:rPr lang="en-US" sz="1600"/>
                <a:t>Security</a:t>
              </a:r>
              <a:endParaRPr lang="en-US" sz="900"/>
            </a:p>
          </p:txBody>
        </p:sp>
        <p:sp>
          <p:nvSpPr>
            <p:cNvPr id="82" name="TextBox 81">
              <a:extLst>
                <a:ext uri="{FF2B5EF4-FFF2-40B4-BE49-F238E27FC236}">
                  <a16:creationId xmlns:a16="http://schemas.microsoft.com/office/drawing/2014/main" id="{8D6686B1-DACD-4E33-AB04-E4DBEE71A043}"/>
                </a:ext>
              </a:extLst>
            </p:cNvPr>
            <p:cNvSpPr txBox="1"/>
            <p:nvPr/>
          </p:nvSpPr>
          <p:spPr>
            <a:xfrm>
              <a:off x="6257869" y="1843944"/>
              <a:ext cx="2034207" cy="635664"/>
            </a:xfrm>
            <a:prstGeom prst="rect">
              <a:avLst/>
            </a:prstGeom>
            <a:noFill/>
          </p:spPr>
          <p:txBody>
            <a:bodyPr wrap="square" rtlCol="0">
              <a:spAutoFit/>
            </a:bodyPr>
            <a:lstStyle/>
            <a:p>
              <a:r>
                <a:rPr lang="en-US" sz="1600"/>
                <a:t>Identity</a:t>
              </a:r>
              <a:endParaRPr lang="en-US" sz="900"/>
            </a:p>
          </p:txBody>
        </p:sp>
        <p:sp>
          <p:nvSpPr>
            <p:cNvPr id="83" name="TextBox 82">
              <a:extLst>
                <a:ext uri="{FF2B5EF4-FFF2-40B4-BE49-F238E27FC236}">
                  <a16:creationId xmlns:a16="http://schemas.microsoft.com/office/drawing/2014/main" id="{7449DF96-4095-4839-A781-A652960FD50E}"/>
                </a:ext>
              </a:extLst>
            </p:cNvPr>
            <p:cNvSpPr txBox="1"/>
            <p:nvPr/>
          </p:nvSpPr>
          <p:spPr>
            <a:xfrm>
              <a:off x="6674598" y="3628129"/>
              <a:ext cx="2079765" cy="749949"/>
            </a:xfrm>
            <a:prstGeom prst="rect">
              <a:avLst/>
            </a:prstGeom>
            <a:noFill/>
          </p:spPr>
          <p:txBody>
            <a:bodyPr wrap="square" rtlCol="0">
              <a:spAutoFit/>
            </a:bodyPr>
            <a:lstStyle/>
            <a:p>
              <a:r>
                <a:rPr lang="en-US" sz="1600"/>
                <a:t>Hyper-V</a:t>
              </a:r>
              <a:endParaRPr lang="en-US" sz="900"/>
            </a:p>
          </p:txBody>
        </p:sp>
        <p:sp>
          <p:nvSpPr>
            <p:cNvPr id="84" name="TextBox 83">
              <a:extLst>
                <a:ext uri="{FF2B5EF4-FFF2-40B4-BE49-F238E27FC236}">
                  <a16:creationId xmlns:a16="http://schemas.microsoft.com/office/drawing/2014/main" id="{F3A5787B-C6E0-40FD-B241-73D6973B094E}"/>
                </a:ext>
              </a:extLst>
            </p:cNvPr>
            <p:cNvSpPr txBox="1"/>
            <p:nvPr/>
          </p:nvSpPr>
          <p:spPr>
            <a:xfrm>
              <a:off x="4662872" y="1007737"/>
              <a:ext cx="2866255" cy="635664"/>
            </a:xfrm>
            <a:prstGeom prst="rect">
              <a:avLst/>
            </a:prstGeom>
            <a:noFill/>
          </p:spPr>
          <p:txBody>
            <a:bodyPr wrap="square" rtlCol="0">
              <a:spAutoFit/>
            </a:bodyPr>
            <a:lstStyle/>
            <a:p>
              <a:r>
                <a:rPr lang="en-US" sz="1600"/>
                <a:t>Networking</a:t>
              </a:r>
              <a:endParaRPr lang="en-US" sz="900"/>
            </a:p>
          </p:txBody>
        </p:sp>
        <p:sp>
          <p:nvSpPr>
            <p:cNvPr id="85" name="TextBox 84">
              <a:extLst>
                <a:ext uri="{FF2B5EF4-FFF2-40B4-BE49-F238E27FC236}">
                  <a16:creationId xmlns:a16="http://schemas.microsoft.com/office/drawing/2014/main" id="{24BF56C0-A9C2-4CF8-BD4D-90D4D40F8444}"/>
                </a:ext>
              </a:extLst>
            </p:cNvPr>
            <p:cNvSpPr txBox="1"/>
            <p:nvPr/>
          </p:nvSpPr>
          <p:spPr>
            <a:xfrm>
              <a:off x="6720155" y="2730589"/>
              <a:ext cx="2034208" cy="749949"/>
            </a:xfrm>
            <a:prstGeom prst="rect">
              <a:avLst/>
            </a:prstGeom>
            <a:noFill/>
          </p:spPr>
          <p:txBody>
            <a:bodyPr wrap="square" rtlCol="0">
              <a:spAutoFit/>
            </a:bodyPr>
            <a:lstStyle/>
            <a:p>
              <a:r>
                <a:rPr lang="en-US" sz="1600"/>
                <a:t>Storage</a:t>
              </a:r>
            </a:p>
          </p:txBody>
        </p:sp>
        <p:sp>
          <p:nvSpPr>
            <p:cNvPr id="86" name="TextBox 85">
              <a:extLst>
                <a:ext uri="{FF2B5EF4-FFF2-40B4-BE49-F238E27FC236}">
                  <a16:creationId xmlns:a16="http://schemas.microsoft.com/office/drawing/2014/main" id="{5D720B70-4A11-4AB9-963B-05D8D5264F58}"/>
                </a:ext>
              </a:extLst>
            </p:cNvPr>
            <p:cNvSpPr txBox="1"/>
            <p:nvPr/>
          </p:nvSpPr>
          <p:spPr>
            <a:xfrm>
              <a:off x="6541075" y="4411020"/>
              <a:ext cx="1959662" cy="1022660"/>
            </a:xfrm>
            <a:prstGeom prst="rect">
              <a:avLst/>
            </a:prstGeom>
            <a:noFill/>
          </p:spPr>
          <p:txBody>
            <a:bodyPr wrap="square" rtlCol="0">
              <a:spAutoFit/>
            </a:bodyPr>
            <a:lstStyle/>
            <a:p>
              <a:r>
                <a:rPr lang="en-US" sz="1200"/>
                <a:t>WinRM Remoting</a:t>
              </a:r>
              <a:endParaRPr lang="en-US" sz="700"/>
            </a:p>
          </p:txBody>
        </p:sp>
      </p:grpSp>
      <p:grpSp>
        <p:nvGrpSpPr>
          <p:cNvPr id="16" name="Group 15">
            <a:extLst>
              <a:ext uri="{FF2B5EF4-FFF2-40B4-BE49-F238E27FC236}">
                <a16:creationId xmlns:a16="http://schemas.microsoft.com/office/drawing/2014/main" id="{F9E936C9-3C5E-4767-82E1-014AC8A6E7B2}"/>
              </a:ext>
            </a:extLst>
          </p:cNvPr>
          <p:cNvGrpSpPr/>
          <p:nvPr/>
        </p:nvGrpSpPr>
        <p:grpSpPr>
          <a:xfrm>
            <a:off x="3905716" y="4122540"/>
            <a:ext cx="1391308" cy="1391306"/>
            <a:chOff x="3349013" y="682014"/>
            <a:chExt cx="5493974" cy="5493972"/>
          </a:xfrm>
          <a:solidFill>
            <a:schemeClr val="accent1">
              <a:lumMod val="20000"/>
              <a:lumOff val="80000"/>
            </a:schemeClr>
          </a:solidFill>
        </p:grpSpPr>
        <p:sp>
          <p:nvSpPr>
            <p:cNvPr id="4" name="Oval 3">
              <a:extLst>
                <a:ext uri="{FF2B5EF4-FFF2-40B4-BE49-F238E27FC236}">
                  <a16:creationId xmlns:a16="http://schemas.microsoft.com/office/drawing/2014/main" id="{62A29D69-C9E4-43EE-B11A-66D496F9B060}"/>
                </a:ext>
              </a:extLst>
            </p:cNvPr>
            <p:cNvSpPr/>
            <p:nvPr/>
          </p:nvSpPr>
          <p:spPr>
            <a:xfrm>
              <a:off x="3349013" y="682014"/>
              <a:ext cx="5493974" cy="549397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
            </a:p>
          </p:txBody>
        </p:sp>
        <p:sp>
          <p:nvSpPr>
            <p:cNvPr id="5" name="TextBox 4">
              <a:extLst>
                <a:ext uri="{FF2B5EF4-FFF2-40B4-BE49-F238E27FC236}">
                  <a16:creationId xmlns:a16="http://schemas.microsoft.com/office/drawing/2014/main" id="{BC6F9DF6-89E5-4B51-A78B-E841F4DAEB83}"/>
                </a:ext>
              </a:extLst>
            </p:cNvPr>
            <p:cNvSpPr txBox="1"/>
            <p:nvPr/>
          </p:nvSpPr>
          <p:spPr>
            <a:xfrm>
              <a:off x="4509524" y="1402841"/>
              <a:ext cx="1894877" cy="850741"/>
            </a:xfrm>
            <a:prstGeom prst="rect">
              <a:avLst/>
            </a:prstGeom>
            <a:noFill/>
          </p:spPr>
          <p:txBody>
            <a:bodyPr wrap="square" rtlCol="0">
              <a:spAutoFit/>
            </a:bodyPr>
            <a:lstStyle/>
            <a:p>
              <a:r>
                <a:rPr lang="en-US" sz="800"/>
                <a:t>COM</a:t>
              </a:r>
              <a:endParaRPr lang="en-US" sz="200"/>
            </a:p>
          </p:txBody>
        </p:sp>
        <p:sp>
          <p:nvSpPr>
            <p:cNvPr id="7" name="TextBox 6">
              <a:extLst>
                <a:ext uri="{FF2B5EF4-FFF2-40B4-BE49-F238E27FC236}">
                  <a16:creationId xmlns:a16="http://schemas.microsoft.com/office/drawing/2014/main" id="{FC61F456-D706-4126-A893-88F1C0C74700}"/>
                </a:ext>
              </a:extLst>
            </p:cNvPr>
            <p:cNvSpPr txBox="1"/>
            <p:nvPr/>
          </p:nvSpPr>
          <p:spPr>
            <a:xfrm>
              <a:off x="4904004" y="4676438"/>
              <a:ext cx="2712013" cy="850743"/>
            </a:xfrm>
            <a:prstGeom prst="rect">
              <a:avLst/>
            </a:prstGeom>
            <a:noFill/>
          </p:spPr>
          <p:txBody>
            <a:bodyPr wrap="square" rtlCol="0">
              <a:spAutoFit/>
            </a:bodyPr>
            <a:lstStyle/>
            <a:p>
              <a:r>
                <a:rPr lang="en-US" sz="800"/>
                <a:t>WMI/CIM</a:t>
              </a:r>
              <a:endParaRPr lang="en-US" sz="200"/>
            </a:p>
          </p:txBody>
        </p:sp>
        <p:sp>
          <p:nvSpPr>
            <p:cNvPr id="9" name="TextBox 8">
              <a:extLst>
                <a:ext uri="{FF2B5EF4-FFF2-40B4-BE49-F238E27FC236}">
                  <a16:creationId xmlns:a16="http://schemas.microsoft.com/office/drawing/2014/main" id="{5BBEDD1D-CFD4-4832-99E2-9781E3B379AD}"/>
                </a:ext>
              </a:extLst>
            </p:cNvPr>
            <p:cNvSpPr txBox="1"/>
            <p:nvPr/>
          </p:nvSpPr>
          <p:spPr>
            <a:xfrm>
              <a:off x="6257869" y="1843949"/>
              <a:ext cx="2214675" cy="850743"/>
            </a:xfrm>
            <a:prstGeom prst="rect">
              <a:avLst/>
            </a:prstGeom>
            <a:noFill/>
          </p:spPr>
          <p:txBody>
            <a:bodyPr wrap="square" rtlCol="0">
              <a:spAutoFit/>
            </a:bodyPr>
            <a:lstStyle/>
            <a:p>
              <a:r>
                <a:rPr lang="en-US" sz="800"/>
                <a:t>Registry</a:t>
              </a:r>
              <a:endParaRPr lang="en-US" sz="200"/>
            </a:p>
          </p:txBody>
        </p:sp>
        <p:sp>
          <p:nvSpPr>
            <p:cNvPr id="11" name="TextBox 10">
              <a:extLst>
                <a:ext uri="{FF2B5EF4-FFF2-40B4-BE49-F238E27FC236}">
                  <a16:creationId xmlns:a16="http://schemas.microsoft.com/office/drawing/2014/main" id="{51D76AB3-56D1-49A1-B77B-867C8ACDAC52}"/>
                </a:ext>
              </a:extLst>
            </p:cNvPr>
            <p:cNvSpPr txBox="1"/>
            <p:nvPr/>
          </p:nvSpPr>
          <p:spPr>
            <a:xfrm>
              <a:off x="4714938" y="2859628"/>
              <a:ext cx="2383976" cy="850741"/>
            </a:xfrm>
            <a:prstGeom prst="rect">
              <a:avLst/>
            </a:prstGeom>
            <a:noFill/>
          </p:spPr>
          <p:txBody>
            <a:bodyPr wrap="square" rtlCol="0">
              <a:spAutoFit/>
            </a:bodyPr>
            <a:lstStyle/>
            <a:p>
              <a:r>
                <a:rPr lang="en-US" sz="800"/>
                <a:t>Win32</a:t>
              </a:r>
              <a:endParaRPr lang="en-US" sz="200"/>
            </a:p>
          </p:txBody>
        </p:sp>
        <p:sp>
          <p:nvSpPr>
            <p:cNvPr id="13" name="TextBox 12">
              <a:extLst>
                <a:ext uri="{FF2B5EF4-FFF2-40B4-BE49-F238E27FC236}">
                  <a16:creationId xmlns:a16="http://schemas.microsoft.com/office/drawing/2014/main" id="{D4727EB9-64F0-402B-9AD4-6982B81DF083}"/>
                </a:ext>
              </a:extLst>
            </p:cNvPr>
            <p:cNvSpPr txBox="1"/>
            <p:nvPr/>
          </p:nvSpPr>
          <p:spPr>
            <a:xfrm>
              <a:off x="3960508" y="3785160"/>
              <a:ext cx="1720524" cy="850741"/>
            </a:xfrm>
            <a:prstGeom prst="rect">
              <a:avLst/>
            </a:prstGeom>
            <a:noFill/>
          </p:spPr>
          <p:txBody>
            <a:bodyPr wrap="square" rtlCol="0">
              <a:spAutoFit/>
            </a:bodyPr>
            <a:lstStyle/>
            <a:p>
              <a:r>
                <a:rPr lang="en-US" sz="800"/>
                <a:t>.NET</a:t>
              </a:r>
              <a:endParaRPr lang="en-US" sz="200"/>
            </a:p>
          </p:txBody>
        </p:sp>
        <p:sp>
          <p:nvSpPr>
            <p:cNvPr id="14" name="TextBox 13">
              <a:extLst>
                <a:ext uri="{FF2B5EF4-FFF2-40B4-BE49-F238E27FC236}">
                  <a16:creationId xmlns:a16="http://schemas.microsoft.com/office/drawing/2014/main" id="{BB7B560E-ACDA-4ECC-BC5B-3F8C815B9B37}"/>
                </a:ext>
              </a:extLst>
            </p:cNvPr>
            <p:cNvSpPr txBox="1"/>
            <p:nvPr/>
          </p:nvSpPr>
          <p:spPr>
            <a:xfrm>
              <a:off x="6588230" y="3213583"/>
              <a:ext cx="1868557" cy="721100"/>
            </a:xfrm>
            <a:prstGeom prst="rect">
              <a:avLst/>
            </a:prstGeom>
            <a:noFill/>
          </p:spPr>
          <p:txBody>
            <a:bodyPr wrap="square" rtlCol="0">
              <a:spAutoFit/>
            </a:bodyPr>
            <a:lstStyle/>
            <a:p>
              <a:r>
                <a:rPr lang="en-US" sz="800"/>
                <a:t>Files</a:t>
              </a:r>
            </a:p>
          </p:txBody>
        </p:sp>
      </p:grpSp>
      <p:grpSp>
        <p:nvGrpSpPr>
          <p:cNvPr id="10" name="Group 9">
            <a:extLst>
              <a:ext uri="{FF2B5EF4-FFF2-40B4-BE49-F238E27FC236}">
                <a16:creationId xmlns:a16="http://schemas.microsoft.com/office/drawing/2014/main" id="{7AEDA46A-C099-4C08-B477-FA3B0D349C66}"/>
              </a:ext>
            </a:extLst>
          </p:cNvPr>
          <p:cNvGrpSpPr/>
          <p:nvPr/>
        </p:nvGrpSpPr>
        <p:grpSpPr>
          <a:xfrm>
            <a:off x="3349013" y="682014"/>
            <a:ext cx="5929058" cy="5493972"/>
            <a:chOff x="3349013" y="682014"/>
            <a:chExt cx="5929058" cy="5493972"/>
          </a:xfrm>
        </p:grpSpPr>
        <p:sp>
          <p:nvSpPr>
            <p:cNvPr id="57" name="Oval 56">
              <a:extLst>
                <a:ext uri="{FF2B5EF4-FFF2-40B4-BE49-F238E27FC236}">
                  <a16:creationId xmlns:a16="http://schemas.microsoft.com/office/drawing/2014/main" id="{581FBC75-FF21-4029-B20D-8496D217C693}"/>
                </a:ext>
              </a:extLst>
            </p:cNvPr>
            <p:cNvSpPr/>
            <p:nvPr/>
          </p:nvSpPr>
          <p:spPr>
            <a:xfrm>
              <a:off x="3349013" y="682014"/>
              <a:ext cx="5493980" cy="5493972"/>
            </a:xfrm>
            <a:prstGeom prst="ellipse">
              <a:avLst/>
            </a:prstGeom>
            <a:solidFill>
              <a:schemeClr val="accent2">
                <a:lumMod val="60000"/>
                <a:lumOff val="40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476C811D-448A-4062-A018-3DDB62AAF59D}"/>
                </a:ext>
              </a:extLst>
            </p:cNvPr>
            <p:cNvSpPr txBox="1"/>
            <p:nvPr/>
          </p:nvSpPr>
          <p:spPr>
            <a:xfrm>
              <a:off x="4237386" y="1296632"/>
              <a:ext cx="2436955" cy="1938992"/>
            </a:xfrm>
            <a:prstGeom prst="rect">
              <a:avLst/>
            </a:prstGeom>
            <a:noFill/>
          </p:spPr>
          <p:txBody>
            <a:bodyPr wrap="square" rtlCol="0">
              <a:spAutoFit/>
            </a:bodyPr>
            <a:lstStyle/>
            <a:p>
              <a:r>
                <a:rPr lang="en-US" sz="2400"/>
                <a:t>Cloud</a:t>
              </a:r>
            </a:p>
            <a:p>
              <a:pPr marL="285750" indent="-285750">
                <a:buFontTx/>
                <a:buChar char="-"/>
              </a:pPr>
              <a:r>
                <a:rPr lang="en-US" sz="2400"/>
                <a:t>Azure/ARM</a:t>
              </a:r>
            </a:p>
            <a:p>
              <a:pPr marL="285750" indent="-285750">
                <a:buFontTx/>
                <a:buChar char="-"/>
              </a:pPr>
              <a:r>
                <a:rPr lang="en-US" sz="2400"/>
                <a:t>AWS</a:t>
              </a:r>
            </a:p>
            <a:p>
              <a:pPr marL="285750" indent="-285750">
                <a:buFontTx/>
                <a:buChar char="-"/>
              </a:pPr>
              <a:r>
                <a:rPr lang="en-US" sz="2400"/>
                <a:t>GCP</a:t>
              </a:r>
            </a:p>
            <a:p>
              <a:pPr marL="285750" indent="-285750">
                <a:buFontTx/>
                <a:buChar char="-"/>
              </a:pPr>
              <a:r>
                <a:rPr lang="en-US" sz="2400"/>
                <a:t>VMware</a:t>
              </a:r>
            </a:p>
          </p:txBody>
        </p:sp>
        <p:sp>
          <p:nvSpPr>
            <p:cNvPr id="90" name="TextBox 89">
              <a:extLst>
                <a:ext uri="{FF2B5EF4-FFF2-40B4-BE49-F238E27FC236}">
                  <a16:creationId xmlns:a16="http://schemas.microsoft.com/office/drawing/2014/main" id="{0C85F972-03A0-4666-8197-9EB34597D785}"/>
                </a:ext>
              </a:extLst>
            </p:cNvPr>
            <p:cNvSpPr txBox="1"/>
            <p:nvPr/>
          </p:nvSpPr>
          <p:spPr>
            <a:xfrm>
              <a:off x="6527179" y="4216539"/>
              <a:ext cx="2436955" cy="1200329"/>
            </a:xfrm>
            <a:prstGeom prst="rect">
              <a:avLst/>
            </a:prstGeom>
            <a:noFill/>
          </p:spPr>
          <p:txBody>
            <a:bodyPr wrap="square" rtlCol="0">
              <a:spAutoFit/>
            </a:bodyPr>
            <a:lstStyle/>
            <a:p>
              <a:r>
                <a:rPr lang="en-US" sz="2400"/>
                <a:t>OS</a:t>
              </a:r>
            </a:p>
            <a:p>
              <a:pPr marL="285750" indent="-285750">
                <a:buFontTx/>
                <a:buChar char="-"/>
              </a:pPr>
              <a:r>
                <a:rPr lang="en-US" sz="2400"/>
                <a:t>Linux</a:t>
              </a:r>
            </a:p>
            <a:p>
              <a:pPr marL="285750" indent="-285750">
                <a:buFontTx/>
                <a:buChar char="-"/>
              </a:pPr>
              <a:r>
                <a:rPr lang="en-US" sz="2400"/>
                <a:t>macOS</a:t>
              </a:r>
            </a:p>
          </p:txBody>
        </p:sp>
        <p:sp>
          <p:nvSpPr>
            <p:cNvPr id="93" name="TextBox 92">
              <a:extLst>
                <a:ext uri="{FF2B5EF4-FFF2-40B4-BE49-F238E27FC236}">
                  <a16:creationId xmlns:a16="http://schemas.microsoft.com/office/drawing/2014/main" id="{E92BCB41-4BF3-406E-978C-AECA225AE1E2}"/>
                </a:ext>
              </a:extLst>
            </p:cNvPr>
            <p:cNvSpPr txBox="1"/>
            <p:nvPr/>
          </p:nvSpPr>
          <p:spPr>
            <a:xfrm>
              <a:off x="6276325" y="1327214"/>
              <a:ext cx="3001746" cy="1631216"/>
            </a:xfrm>
            <a:prstGeom prst="rect">
              <a:avLst/>
            </a:prstGeom>
            <a:noFill/>
          </p:spPr>
          <p:txBody>
            <a:bodyPr wrap="square" rtlCol="0">
              <a:spAutoFit/>
            </a:bodyPr>
            <a:lstStyle/>
            <a:p>
              <a:r>
                <a:rPr lang="en-US" sz="2000"/>
                <a:t>Distributions</a:t>
              </a:r>
            </a:p>
            <a:p>
              <a:pPr marL="285750" indent="-285750">
                <a:buFontTx/>
                <a:buChar char="-"/>
              </a:pPr>
              <a:r>
                <a:rPr lang="en-US" sz="2000"/>
                <a:t>Docker</a:t>
              </a:r>
            </a:p>
            <a:p>
              <a:pPr marL="285750" indent="-285750">
                <a:buFontTx/>
                <a:buChar char="-"/>
              </a:pPr>
              <a:r>
                <a:rPr lang="en-US" sz="2000"/>
                <a:t>CI/CD platforms</a:t>
              </a:r>
            </a:p>
            <a:p>
              <a:pPr marL="285750" indent="-285750">
                <a:buFontTx/>
                <a:buChar char="-"/>
              </a:pPr>
              <a:r>
                <a:rPr lang="en-US" sz="2000"/>
                <a:t>.NET SDK</a:t>
              </a:r>
            </a:p>
            <a:p>
              <a:pPr marL="285750" indent="-285750">
                <a:buFontTx/>
                <a:buChar char="-"/>
              </a:pPr>
              <a:r>
                <a:rPr lang="en-US" sz="2000"/>
                <a:t>Portability</a:t>
              </a:r>
            </a:p>
          </p:txBody>
        </p:sp>
        <p:sp>
          <p:nvSpPr>
            <p:cNvPr id="95" name="TextBox 94">
              <a:extLst>
                <a:ext uri="{FF2B5EF4-FFF2-40B4-BE49-F238E27FC236}">
                  <a16:creationId xmlns:a16="http://schemas.microsoft.com/office/drawing/2014/main" id="{4A8F2889-4ACA-440D-803A-F3F6775CAF99}"/>
                </a:ext>
              </a:extLst>
            </p:cNvPr>
            <p:cNvSpPr txBox="1"/>
            <p:nvPr/>
          </p:nvSpPr>
          <p:spPr>
            <a:xfrm>
              <a:off x="6385492" y="3030579"/>
              <a:ext cx="2260630" cy="523219"/>
            </a:xfrm>
            <a:prstGeom prst="rect">
              <a:avLst/>
            </a:prstGeom>
            <a:noFill/>
          </p:spPr>
          <p:txBody>
            <a:bodyPr wrap="square" rtlCol="0">
              <a:spAutoFit/>
            </a:bodyPr>
            <a:lstStyle/>
            <a:p>
              <a:r>
                <a:rPr lang="en-US" sz="2800"/>
                <a:t>REST / JSON</a:t>
              </a:r>
            </a:p>
          </p:txBody>
        </p:sp>
        <p:sp>
          <p:nvSpPr>
            <p:cNvPr id="6" name="TextBox 5">
              <a:extLst>
                <a:ext uri="{FF2B5EF4-FFF2-40B4-BE49-F238E27FC236}">
                  <a16:creationId xmlns:a16="http://schemas.microsoft.com/office/drawing/2014/main" id="{7AC88DE6-9561-48D8-8073-CC1A903F0C39}"/>
                </a:ext>
              </a:extLst>
            </p:cNvPr>
            <p:cNvSpPr txBox="1"/>
            <p:nvPr/>
          </p:nvSpPr>
          <p:spPr>
            <a:xfrm>
              <a:off x="7390420" y="3695069"/>
              <a:ext cx="1823933" cy="584775"/>
            </a:xfrm>
            <a:prstGeom prst="rect">
              <a:avLst/>
            </a:prstGeom>
            <a:noFill/>
          </p:spPr>
          <p:txBody>
            <a:bodyPr wrap="square" rtlCol="0">
              <a:spAutoFit/>
            </a:bodyPr>
            <a:lstStyle/>
            <a:p>
              <a:r>
                <a:rPr lang="en-US" sz="3200"/>
                <a:t>SSH</a:t>
              </a:r>
              <a:endParaRPr lang="en-US" sz="2400"/>
            </a:p>
          </p:txBody>
        </p:sp>
      </p:grpSp>
    </p:spTree>
    <p:extLst>
      <p:ext uri="{BB962C8B-B14F-4D97-AF65-F5344CB8AC3E}">
        <p14:creationId xmlns:p14="http://schemas.microsoft.com/office/powerpoint/2010/main" val="990226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DBC1DC-1077-4587-A486-57D7B611785C}"/>
              </a:ext>
            </a:extLst>
          </p:cNvPr>
          <p:cNvSpPr>
            <a:spLocks noGrp="1"/>
          </p:cNvSpPr>
          <p:nvPr>
            <p:ph type="title"/>
          </p:nvPr>
        </p:nvSpPr>
        <p:spPr/>
        <p:txBody>
          <a:bodyPr/>
          <a:lstStyle/>
          <a:p>
            <a:r>
              <a:rPr lang="en-US"/>
              <a:t>Why PowerShell 7?</a:t>
            </a:r>
          </a:p>
        </p:txBody>
      </p:sp>
      <p:graphicFrame>
        <p:nvGraphicFramePr>
          <p:cNvPr id="8" name="Content Placeholder 2">
            <a:extLst>
              <a:ext uri="{FF2B5EF4-FFF2-40B4-BE49-F238E27FC236}">
                <a16:creationId xmlns:a16="http://schemas.microsoft.com/office/drawing/2014/main" id="{70F0C2CC-E25D-450F-9B23-5D917A0EF0A3}"/>
              </a:ext>
            </a:extLst>
          </p:cNvPr>
          <p:cNvGraphicFramePr>
            <a:graphicFrameLocks noGrp="1"/>
          </p:cNvGraphicFramePr>
          <p:nvPr>
            <p:ph sz="quarter" idx="10"/>
            <p:extLst>
              <p:ext uri="{D42A27DB-BD31-4B8C-83A1-F6EECF244321}">
                <p14:modId xmlns:p14="http://schemas.microsoft.com/office/powerpoint/2010/main" val="1967437856"/>
              </p:ext>
            </p:extLst>
          </p:nvPr>
        </p:nvGraphicFramePr>
        <p:xfrm>
          <a:off x="584200" y="1435100"/>
          <a:ext cx="11018838" cy="483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Oval 3">
            <a:extLst>
              <a:ext uri="{FF2B5EF4-FFF2-40B4-BE49-F238E27FC236}">
                <a16:creationId xmlns:a16="http://schemas.microsoft.com/office/drawing/2014/main" id="{615F2889-E551-4790-A103-FC027B4D693C}"/>
              </a:ext>
            </a:extLst>
          </p:cNvPr>
          <p:cNvSpPr/>
          <p:nvPr/>
        </p:nvSpPr>
        <p:spPr bwMode="auto">
          <a:xfrm>
            <a:off x="11609388" y="0"/>
            <a:ext cx="288925" cy="29210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8026627"/>
      </p:ext>
    </p:extLst>
  </p:cSld>
  <p:clrMapOvr>
    <a:masterClrMapping/>
  </p:clrMapOvr>
  <p:transition>
    <p:fade/>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05F4-0039-4C25-B1EF-2E1BBA895AA6}"/>
              </a:ext>
            </a:extLst>
          </p:cNvPr>
          <p:cNvSpPr>
            <a:spLocks noGrp="1"/>
          </p:cNvSpPr>
          <p:nvPr>
            <p:ph type="title"/>
          </p:nvPr>
        </p:nvSpPr>
        <p:spPr>
          <a:xfrm>
            <a:off x="588263" y="457200"/>
            <a:ext cx="11018520" cy="553998"/>
          </a:xfrm>
        </p:spPr>
        <p:txBody>
          <a:bodyPr/>
          <a:lstStyle/>
          <a:p>
            <a:r>
              <a:rPr lang="en-US" cap="none" baseline="0"/>
              <a:t>PowerShell Startups (normalized for 28 days)</a:t>
            </a:r>
            <a:endParaRPr lang="en-US"/>
          </a:p>
        </p:txBody>
      </p:sp>
      <p:graphicFrame>
        <p:nvGraphicFramePr>
          <p:cNvPr id="19" name="Content Placeholder 18">
            <a:extLst>
              <a:ext uri="{FF2B5EF4-FFF2-40B4-BE49-F238E27FC236}">
                <a16:creationId xmlns:a16="http://schemas.microsoft.com/office/drawing/2014/main" id="{04AE2F8F-7961-4F24-8818-FA7A120A37B7}"/>
              </a:ext>
            </a:extLst>
          </p:cNvPr>
          <p:cNvGraphicFramePr>
            <a:graphicFrameLocks noGrp="1"/>
          </p:cNvGraphicFramePr>
          <p:nvPr>
            <p:ph sz="quarter" idx="10"/>
            <p:extLst>
              <p:ext uri="{D42A27DB-BD31-4B8C-83A1-F6EECF244321}">
                <p14:modId xmlns:p14="http://schemas.microsoft.com/office/powerpoint/2010/main" val="3752865132"/>
              </p:ext>
            </p:extLst>
          </p:nvPr>
        </p:nvGraphicFramePr>
        <p:xfrm>
          <a:off x="584200" y="1435100"/>
          <a:ext cx="11018838" cy="48339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8406127"/>
      </p:ext>
    </p:extLst>
  </p:cSld>
  <p:clrMapOvr>
    <a:masterClrMapping/>
  </p:clrMapOvr>
  <p:transition>
    <p:fade/>
  </p:transition>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F4F2E6-D6B8-42FA-85BB-AB68FF013E33}"/>
              </a:ext>
            </a:extLst>
          </p:cNvPr>
          <p:cNvSpPr>
            <a:spLocks noGrp="1"/>
          </p:cNvSpPr>
          <p:nvPr>
            <p:ph type="title"/>
          </p:nvPr>
        </p:nvSpPr>
        <p:spPr/>
        <p:txBody>
          <a:bodyPr/>
          <a:lstStyle/>
          <a:p>
            <a:r>
              <a:rPr lang="en-US"/>
              <a:t>PowerShell Startups by OS</a:t>
            </a:r>
          </a:p>
        </p:txBody>
      </p:sp>
      <p:pic>
        <p:nvPicPr>
          <p:cNvPr id="16" name="Content Placeholder 15">
            <a:extLst>
              <a:ext uri="{FF2B5EF4-FFF2-40B4-BE49-F238E27FC236}">
                <a16:creationId xmlns:a16="http://schemas.microsoft.com/office/drawing/2014/main" id="{B0265CD1-2576-47DF-94C6-B1DC7E05DE88}"/>
              </a:ext>
            </a:extLst>
          </p:cNvPr>
          <p:cNvPicPr>
            <a:picLocks noGrp="1" noChangeAspect="1"/>
          </p:cNvPicPr>
          <p:nvPr>
            <p:ph sz="quarter" idx="10"/>
          </p:nvPr>
        </p:nvPicPr>
        <p:blipFill>
          <a:blip r:embed="rId3"/>
          <a:stretch>
            <a:fillRect/>
          </a:stretch>
        </p:blipFill>
        <p:spPr>
          <a:xfrm>
            <a:off x="547167" y="1487185"/>
            <a:ext cx="9004699" cy="4833938"/>
          </a:xfrm>
        </p:spPr>
      </p:pic>
      <p:sp>
        <p:nvSpPr>
          <p:cNvPr id="17" name="Rectangle 16">
            <a:extLst>
              <a:ext uri="{FF2B5EF4-FFF2-40B4-BE49-F238E27FC236}">
                <a16:creationId xmlns:a16="http://schemas.microsoft.com/office/drawing/2014/main" id="{408939E1-237F-4923-A2F6-9C4A301C3345}"/>
              </a:ext>
            </a:extLst>
          </p:cNvPr>
          <p:cNvSpPr/>
          <p:nvPr/>
        </p:nvSpPr>
        <p:spPr bwMode="auto">
          <a:xfrm>
            <a:off x="5216172" y="1602769"/>
            <a:ext cx="4335694" cy="55399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26" name="Group 25">
            <a:extLst>
              <a:ext uri="{FF2B5EF4-FFF2-40B4-BE49-F238E27FC236}">
                <a16:creationId xmlns:a16="http://schemas.microsoft.com/office/drawing/2014/main" id="{97AFF9C0-151F-4C39-974F-EC6934C10E1E}"/>
              </a:ext>
            </a:extLst>
          </p:cNvPr>
          <p:cNvGrpSpPr/>
          <p:nvPr/>
        </p:nvGrpSpPr>
        <p:grpSpPr>
          <a:xfrm>
            <a:off x="9428578" y="3996647"/>
            <a:ext cx="2561364" cy="1808252"/>
            <a:chOff x="9469674" y="3996647"/>
            <a:chExt cx="2561364" cy="1808252"/>
          </a:xfrm>
        </p:grpSpPr>
        <p:sp>
          <p:nvSpPr>
            <p:cNvPr id="21" name="Right Brace 20">
              <a:extLst>
                <a:ext uri="{FF2B5EF4-FFF2-40B4-BE49-F238E27FC236}">
                  <a16:creationId xmlns:a16="http://schemas.microsoft.com/office/drawing/2014/main" id="{57C17689-B525-486C-B759-2296272398C9}"/>
                </a:ext>
              </a:extLst>
            </p:cNvPr>
            <p:cNvSpPr/>
            <p:nvPr/>
          </p:nvSpPr>
          <p:spPr>
            <a:xfrm>
              <a:off x="9469674" y="3996647"/>
              <a:ext cx="568180" cy="1808252"/>
            </a:xfrm>
            <a:prstGeom prst="rightBrace">
              <a:avLst/>
            </a:prstGeom>
            <a:ln w="57150">
              <a:solidFill>
                <a:srgbClr val="FF9349"/>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4F847FEF-4AD5-4380-AFDF-60CA2BC6E9A3}"/>
                </a:ext>
              </a:extLst>
            </p:cNvPr>
            <p:cNvSpPr txBox="1"/>
            <p:nvPr/>
          </p:nvSpPr>
          <p:spPr>
            <a:xfrm>
              <a:off x="10161142" y="4208195"/>
              <a:ext cx="1869896" cy="1292662"/>
            </a:xfrm>
            <a:prstGeom prst="rect">
              <a:avLst/>
            </a:prstGeom>
            <a:noFill/>
          </p:spPr>
          <p:txBody>
            <a:bodyPr wrap="square" lIns="0" tIns="0" rIns="0" bIns="0" rtlCol="0">
              <a:spAutoFit/>
            </a:bodyPr>
            <a:lstStyle/>
            <a:p>
              <a:pPr algn="ctr"/>
              <a:r>
                <a:rPr lang="en-US" sz="2800"/>
                <a:t>Majority usage is on</a:t>
              </a:r>
            </a:p>
            <a:p>
              <a:pPr algn="ctr"/>
              <a:r>
                <a:rPr lang="en-US" sz="2800"/>
                <a:t>Linux!</a:t>
              </a:r>
            </a:p>
          </p:txBody>
        </p:sp>
      </p:grpSp>
      <p:grpSp>
        <p:nvGrpSpPr>
          <p:cNvPr id="27" name="Group 26">
            <a:extLst>
              <a:ext uri="{FF2B5EF4-FFF2-40B4-BE49-F238E27FC236}">
                <a16:creationId xmlns:a16="http://schemas.microsoft.com/office/drawing/2014/main" id="{F5D8410A-3C21-4CF8-96D3-138318862135}"/>
              </a:ext>
            </a:extLst>
          </p:cNvPr>
          <p:cNvGrpSpPr/>
          <p:nvPr/>
        </p:nvGrpSpPr>
        <p:grpSpPr>
          <a:xfrm>
            <a:off x="9428578" y="2777472"/>
            <a:ext cx="2561364" cy="1098429"/>
            <a:chOff x="9469674" y="2777472"/>
            <a:chExt cx="2561364" cy="1098429"/>
          </a:xfrm>
        </p:grpSpPr>
        <p:sp>
          <p:nvSpPr>
            <p:cNvPr id="24" name="Right Brace 23">
              <a:extLst>
                <a:ext uri="{FF2B5EF4-FFF2-40B4-BE49-F238E27FC236}">
                  <a16:creationId xmlns:a16="http://schemas.microsoft.com/office/drawing/2014/main" id="{62415D19-D08D-4717-9903-6067BAFF1C6B}"/>
                </a:ext>
              </a:extLst>
            </p:cNvPr>
            <p:cNvSpPr/>
            <p:nvPr/>
          </p:nvSpPr>
          <p:spPr>
            <a:xfrm>
              <a:off x="9469674" y="2777472"/>
              <a:ext cx="568180" cy="1098429"/>
            </a:xfrm>
            <a:prstGeom prst="rightBrace">
              <a:avLst/>
            </a:prstGeom>
            <a:ln w="57150">
              <a:solidFill>
                <a:srgbClr val="8AD4EB"/>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D29BC243-5E80-455B-9133-A4E9A05F97FE}"/>
                </a:ext>
              </a:extLst>
            </p:cNvPr>
            <p:cNvSpPr txBox="1"/>
            <p:nvPr/>
          </p:nvSpPr>
          <p:spPr>
            <a:xfrm>
              <a:off x="10161142" y="2865021"/>
              <a:ext cx="1869896" cy="923330"/>
            </a:xfrm>
            <a:prstGeom prst="rect">
              <a:avLst/>
            </a:prstGeom>
            <a:noFill/>
          </p:spPr>
          <p:txBody>
            <a:bodyPr wrap="square" lIns="0" tIns="0" rIns="0" bIns="0" rtlCol="0">
              <a:spAutoFit/>
            </a:bodyPr>
            <a:lstStyle/>
            <a:p>
              <a:pPr algn="ctr"/>
              <a:r>
                <a:rPr lang="en-US" sz="2000"/>
                <a:t>Windows is growing at a steady clip too</a:t>
              </a:r>
            </a:p>
          </p:txBody>
        </p:sp>
      </p:grpSp>
    </p:spTree>
    <p:extLst>
      <p:ext uri="{BB962C8B-B14F-4D97-AF65-F5344CB8AC3E}">
        <p14:creationId xmlns:p14="http://schemas.microsoft.com/office/powerpoint/2010/main" val="3142195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F4F2E6-D6B8-42FA-85BB-AB68FF013E33}"/>
              </a:ext>
            </a:extLst>
          </p:cNvPr>
          <p:cNvSpPr>
            <a:spLocks noGrp="1"/>
          </p:cNvSpPr>
          <p:nvPr>
            <p:ph type="title"/>
          </p:nvPr>
        </p:nvSpPr>
        <p:spPr/>
        <p:txBody>
          <a:bodyPr/>
          <a:lstStyle/>
          <a:p>
            <a:r>
              <a:rPr lang="en-US"/>
              <a:t>PowerShell Startups by Version</a:t>
            </a:r>
          </a:p>
        </p:txBody>
      </p:sp>
      <p:sp>
        <p:nvSpPr>
          <p:cNvPr id="17" name="Rectangle 16">
            <a:extLst>
              <a:ext uri="{FF2B5EF4-FFF2-40B4-BE49-F238E27FC236}">
                <a16:creationId xmlns:a16="http://schemas.microsoft.com/office/drawing/2014/main" id="{408939E1-237F-4923-A2F6-9C4A301C3345}"/>
              </a:ext>
            </a:extLst>
          </p:cNvPr>
          <p:cNvSpPr/>
          <p:nvPr/>
        </p:nvSpPr>
        <p:spPr bwMode="auto">
          <a:xfrm>
            <a:off x="6174769" y="1551398"/>
            <a:ext cx="4335694" cy="55399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7" name="Content Placeholder 6">
            <a:extLst>
              <a:ext uri="{FF2B5EF4-FFF2-40B4-BE49-F238E27FC236}">
                <a16:creationId xmlns:a16="http://schemas.microsoft.com/office/drawing/2014/main" id="{E4D81DFC-3267-432B-AA8C-16ACFDFFC249}"/>
              </a:ext>
            </a:extLst>
          </p:cNvPr>
          <p:cNvPicPr>
            <a:picLocks noGrp="1" noChangeAspect="1"/>
          </p:cNvPicPr>
          <p:nvPr>
            <p:ph sz="quarter" idx="10"/>
          </p:nvPr>
        </p:nvPicPr>
        <p:blipFill>
          <a:blip r:embed="rId3"/>
          <a:stretch>
            <a:fillRect/>
          </a:stretch>
        </p:blipFill>
        <p:spPr>
          <a:xfrm>
            <a:off x="588263" y="1496744"/>
            <a:ext cx="8898923" cy="4544459"/>
          </a:xfrm>
        </p:spPr>
      </p:pic>
      <p:grpSp>
        <p:nvGrpSpPr>
          <p:cNvPr id="11" name="Group 10">
            <a:extLst>
              <a:ext uri="{FF2B5EF4-FFF2-40B4-BE49-F238E27FC236}">
                <a16:creationId xmlns:a16="http://schemas.microsoft.com/office/drawing/2014/main" id="{BD781A97-AC79-44E3-8F40-5D7D36C365EF}"/>
              </a:ext>
            </a:extLst>
          </p:cNvPr>
          <p:cNvGrpSpPr/>
          <p:nvPr/>
        </p:nvGrpSpPr>
        <p:grpSpPr>
          <a:xfrm>
            <a:off x="9377206" y="2747478"/>
            <a:ext cx="2568214" cy="2743200"/>
            <a:chOff x="9469674" y="3061699"/>
            <a:chExt cx="2568214" cy="2743200"/>
          </a:xfrm>
        </p:grpSpPr>
        <p:sp>
          <p:nvSpPr>
            <p:cNvPr id="12" name="Right Brace 11">
              <a:extLst>
                <a:ext uri="{FF2B5EF4-FFF2-40B4-BE49-F238E27FC236}">
                  <a16:creationId xmlns:a16="http://schemas.microsoft.com/office/drawing/2014/main" id="{327209B7-E59F-4A3A-8CE3-A7B5F7F1A814}"/>
                </a:ext>
              </a:extLst>
            </p:cNvPr>
            <p:cNvSpPr/>
            <p:nvPr/>
          </p:nvSpPr>
          <p:spPr>
            <a:xfrm>
              <a:off x="9469674" y="3061699"/>
              <a:ext cx="568180" cy="2743200"/>
            </a:xfrm>
            <a:prstGeom prst="rightBrace">
              <a:avLst/>
            </a:prstGeom>
            <a:ln w="57150">
              <a:solidFill>
                <a:srgbClr val="FF9349"/>
              </a:solidFill>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98B075A-8AE1-4438-A33B-E236E25A358E}"/>
                </a:ext>
              </a:extLst>
            </p:cNvPr>
            <p:cNvSpPr txBox="1"/>
            <p:nvPr/>
          </p:nvSpPr>
          <p:spPr>
            <a:xfrm>
              <a:off x="10167992" y="3509969"/>
              <a:ext cx="1869896" cy="1846659"/>
            </a:xfrm>
            <a:prstGeom prst="rect">
              <a:avLst/>
            </a:prstGeom>
            <a:noFill/>
          </p:spPr>
          <p:txBody>
            <a:bodyPr wrap="square" lIns="0" tIns="0" rIns="0" bIns="0" rtlCol="0">
              <a:spAutoFit/>
            </a:bodyPr>
            <a:lstStyle/>
            <a:p>
              <a:pPr algn="ctr"/>
              <a:r>
                <a:rPr lang="en-US" sz="2400"/>
                <a:t>Within six months, over 90% of 6.x users moved to 7.0</a:t>
              </a:r>
            </a:p>
          </p:txBody>
        </p:sp>
      </p:grpSp>
    </p:spTree>
    <p:extLst>
      <p:ext uri="{BB962C8B-B14F-4D97-AF65-F5344CB8AC3E}">
        <p14:creationId xmlns:p14="http://schemas.microsoft.com/office/powerpoint/2010/main" val="1361769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71A-3320-4902-A799-892A877FF319}"/>
              </a:ext>
            </a:extLst>
          </p:cNvPr>
          <p:cNvSpPr>
            <a:spLocks noGrp="1"/>
          </p:cNvSpPr>
          <p:nvPr>
            <p:ph type="title"/>
          </p:nvPr>
        </p:nvSpPr>
        <p:spPr/>
        <p:txBody>
          <a:bodyPr/>
          <a:lstStyle/>
          <a:p>
            <a:r>
              <a:rPr lang="en-US"/>
              <a:t>PowerShell 7 Fulfills the Sacred Vow</a:t>
            </a:r>
          </a:p>
        </p:txBody>
      </p:sp>
      <p:sp>
        <p:nvSpPr>
          <p:cNvPr id="6" name="Text Placeholder 5">
            <a:extLst>
              <a:ext uri="{FF2B5EF4-FFF2-40B4-BE49-F238E27FC236}">
                <a16:creationId xmlns:a16="http://schemas.microsoft.com/office/drawing/2014/main" id="{673099BE-8204-4F4A-8948-918E9F681DA0}"/>
              </a:ext>
            </a:extLst>
          </p:cNvPr>
          <p:cNvSpPr>
            <a:spLocks noGrp="1"/>
          </p:cNvSpPr>
          <p:nvPr>
            <p:ph type="body" sz="quarter" idx="16"/>
          </p:nvPr>
        </p:nvSpPr>
        <p:spPr>
          <a:xfrm>
            <a:off x="584200" y="1220788"/>
            <a:ext cx="5219700" cy="430887"/>
          </a:xfrm>
        </p:spPr>
        <p:txBody>
          <a:bodyPr/>
          <a:lstStyle/>
          <a:p>
            <a:r>
              <a:rPr lang="en-US">
                <a:solidFill>
                  <a:schemeClr val="accent1"/>
                </a:solidFill>
              </a:rPr>
              <a:t>7.0 LTS</a:t>
            </a:r>
          </a:p>
        </p:txBody>
      </p:sp>
      <p:sp>
        <p:nvSpPr>
          <p:cNvPr id="4" name="Text Placeholder 3">
            <a:extLst>
              <a:ext uri="{FF2B5EF4-FFF2-40B4-BE49-F238E27FC236}">
                <a16:creationId xmlns:a16="http://schemas.microsoft.com/office/drawing/2014/main" id="{3481D05F-8CA7-43C0-8331-63F4E7EE7C5A}"/>
              </a:ext>
            </a:extLst>
          </p:cNvPr>
          <p:cNvSpPr>
            <a:spLocks noGrp="1"/>
          </p:cNvSpPr>
          <p:nvPr>
            <p:ph type="body" sz="quarter" idx="14"/>
          </p:nvPr>
        </p:nvSpPr>
        <p:spPr>
          <a:xfrm>
            <a:off x="584200" y="1868488"/>
            <a:ext cx="5219700" cy="4216539"/>
          </a:xfrm>
        </p:spPr>
        <p:txBody>
          <a:bodyPr/>
          <a:lstStyle/>
          <a:p>
            <a:pPr lvl="0">
              <a:lnSpc>
                <a:spcPct val="100000"/>
              </a:lnSpc>
              <a:defRPr b="1"/>
            </a:pPr>
            <a:r>
              <a:rPr lang="en-US" sz="2000" err="1">
                <a:latin typeface="Consolas" panose="020B0609020204030204" pitchFamily="49" charset="0"/>
              </a:rPr>
              <a:t>ForEach</a:t>
            </a:r>
            <a:r>
              <a:rPr lang="en-US" sz="2000">
                <a:latin typeface="Consolas" panose="020B0609020204030204" pitchFamily="49" charset="0"/>
              </a:rPr>
              <a:t>-Object -Parallel</a:t>
            </a:r>
          </a:p>
          <a:p>
            <a:pPr lvl="1">
              <a:lnSpc>
                <a:spcPct val="100000"/>
              </a:lnSpc>
              <a:defRPr b="1"/>
            </a:pPr>
            <a:r>
              <a:rPr lang="en-US" sz="1800" b="0"/>
              <a:t>Real world improvements showing between 2x-100x speedup</a:t>
            </a:r>
          </a:p>
          <a:p>
            <a:pPr lvl="0">
              <a:lnSpc>
                <a:spcPct val="100000"/>
              </a:lnSpc>
              <a:defRPr b="1"/>
            </a:pPr>
            <a:r>
              <a:rPr lang="en-US" sz="2000"/>
              <a:t>Easier than ever to diagnose errors </a:t>
            </a:r>
          </a:p>
          <a:p>
            <a:pPr lvl="1">
              <a:lnSpc>
                <a:spcPct val="100000"/>
              </a:lnSpc>
            </a:pPr>
            <a:r>
              <a:rPr lang="en-US" sz="1800"/>
              <a:t>New error views </a:t>
            </a:r>
          </a:p>
          <a:p>
            <a:pPr lvl="1">
              <a:lnSpc>
                <a:spcPct val="100000"/>
              </a:lnSpc>
            </a:pPr>
            <a:r>
              <a:rPr lang="en-US" sz="1800"/>
              <a:t>Get-Error cmdlet</a:t>
            </a:r>
          </a:p>
          <a:p>
            <a:pPr lvl="0">
              <a:defRPr b="1"/>
            </a:pPr>
            <a:r>
              <a:rPr lang="en-US" sz="2000"/>
              <a:t>Backwards compatibility with Windows PowerShell</a:t>
            </a:r>
          </a:p>
          <a:p>
            <a:pPr lvl="1">
              <a:lnSpc>
                <a:spcPct val="100000"/>
              </a:lnSpc>
            </a:pPr>
            <a:r>
              <a:rPr lang="en-US" sz="1800"/>
              <a:t>Native compatibility for more modules than ever: </a:t>
            </a:r>
            <a:r>
              <a:rPr lang="en-US" sz="1800">
                <a:hlinkClick r:id="rId2"/>
              </a:rPr>
              <a:t>aka.ms/</a:t>
            </a:r>
            <a:r>
              <a:rPr lang="en-US" sz="1800" err="1">
                <a:hlinkClick r:id="rId2"/>
              </a:rPr>
              <a:t>PSModuleCompat</a:t>
            </a:r>
            <a:endParaRPr lang="en-US" sz="1800"/>
          </a:p>
          <a:p>
            <a:pPr lvl="1">
              <a:lnSpc>
                <a:spcPct val="100000"/>
              </a:lnSpc>
            </a:pPr>
            <a:r>
              <a:rPr lang="en-US" sz="1800"/>
              <a:t>Compatibility layer for 99% compatibility on Windows</a:t>
            </a:r>
          </a:p>
          <a:p>
            <a:r>
              <a:rPr lang="en-US" sz="2000" b="1"/>
              <a:t>New operators</a:t>
            </a:r>
          </a:p>
        </p:txBody>
      </p:sp>
      <p:sp>
        <p:nvSpPr>
          <p:cNvPr id="7" name="Text Placeholder 6">
            <a:extLst>
              <a:ext uri="{FF2B5EF4-FFF2-40B4-BE49-F238E27FC236}">
                <a16:creationId xmlns:a16="http://schemas.microsoft.com/office/drawing/2014/main" id="{9AA67410-6158-4A9C-8BA0-65D8BE354A98}"/>
              </a:ext>
            </a:extLst>
          </p:cNvPr>
          <p:cNvSpPr>
            <a:spLocks noGrp="1"/>
          </p:cNvSpPr>
          <p:nvPr>
            <p:ph type="body" sz="quarter" idx="17"/>
          </p:nvPr>
        </p:nvSpPr>
        <p:spPr>
          <a:xfrm>
            <a:off x="6397625" y="1220788"/>
            <a:ext cx="5219700" cy="430887"/>
          </a:xfrm>
        </p:spPr>
        <p:txBody>
          <a:bodyPr/>
          <a:lstStyle/>
          <a:p>
            <a:r>
              <a:rPr lang="en-US">
                <a:solidFill>
                  <a:schemeClr val="accent1"/>
                </a:solidFill>
              </a:rPr>
              <a:t>7.1</a:t>
            </a:r>
          </a:p>
        </p:txBody>
      </p:sp>
      <p:sp>
        <p:nvSpPr>
          <p:cNvPr id="5" name="Text Placeholder 4">
            <a:extLst>
              <a:ext uri="{FF2B5EF4-FFF2-40B4-BE49-F238E27FC236}">
                <a16:creationId xmlns:a16="http://schemas.microsoft.com/office/drawing/2014/main" id="{E34DCB80-B6D8-411E-BDBE-D8A6EE289B46}"/>
              </a:ext>
            </a:extLst>
          </p:cNvPr>
          <p:cNvSpPr>
            <a:spLocks noGrp="1"/>
          </p:cNvSpPr>
          <p:nvPr>
            <p:ph type="body" sz="quarter" idx="15"/>
          </p:nvPr>
        </p:nvSpPr>
        <p:spPr>
          <a:xfrm>
            <a:off x="6397625" y="1868488"/>
            <a:ext cx="5219700" cy="2948499"/>
          </a:xfrm>
        </p:spPr>
        <p:txBody>
          <a:bodyPr/>
          <a:lstStyle/>
          <a:p>
            <a:r>
              <a:rPr lang="en-US" sz="2000" b="1"/>
              <a:t>Tons of under-the-hood improvements </a:t>
            </a:r>
            <a:r>
              <a:rPr lang="en-US" sz="2000"/>
              <a:t>to performance, stability, edge cases, debugging, remoting, logging, etc.</a:t>
            </a:r>
          </a:p>
          <a:p>
            <a:r>
              <a:rPr lang="en-US" sz="2000" b="1"/>
              <a:t>Community release</a:t>
            </a:r>
          </a:p>
          <a:p>
            <a:pPr lvl="1"/>
            <a:r>
              <a:rPr lang="en-US" sz="1800"/>
              <a:t>Closed &gt;1000 community-filed issues since 7.0 RC shipped in December</a:t>
            </a:r>
          </a:p>
          <a:p>
            <a:r>
              <a:rPr lang="en-US" sz="2000" b="1"/>
              <a:t>ARM64 support on Windows</a:t>
            </a:r>
          </a:p>
          <a:p>
            <a:r>
              <a:rPr lang="en-US" sz="2000" b="1"/>
              <a:t>Install and update from the Microsoft Store</a:t>
            </a:r>
          </a:p>
        </p:txBody>
      </p:sp>
    </p:spTree>
    <p:extLst>
      <p:ext uri="{BB962C8B-B14F-4D97-AF65-F5344CB8AC3E}">
        <p14:creationId xmlns:p14="http://schemas.microsoft.com/office/powerpoint/2010/main" val="1675811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BF15BD-001C-49B3-9A01-B39DEDA47564}"/>
              </a:ext>
            </a:extLst>
          </p:cNvPr>
          <p:cNvSpPr>
            <a:spLocks noGrp="1"/>
          </p:cNvSpPr>
          <p:nvPr>
            <p:ph type="title"/>
          </p:nvPr>
        </p:nvSpPr>
        <p:spPr/>
        <p:txBody>
          <a:bodyPr/>
          <a:lstStyle/>
          <a:p>
            <a:r>
              <a:rPr lang="en-US"/>
              <a:t>Agenda</a:t>
            </a:r>
          </a:p>
        </p:txBody>
      </p:sp>
      <p:sp>
        <p:nvSpPr>
          <p:cNvPr id="7" name="Text Placeholder 6">
            <a:extLst>
              <a:ext uri="{FF2B5EF4-FFF2-40B4-BE49-F238E27FC236}">
                <a16:creationId xmlns:a16="http://schemas.microsoft.com/office/drawing/2014/main" id="{61F6BD0B-C4D8-42DE-A3A7-50D8219CE639}"/>
              </a:ext>
            </a:extLst>
          </p:cNvPr>
          <p:cNvSpPr>
            <a:spLocks noGrp="1"/>
          </p:cNvSpPr>
          <p:nvPr>
            <p:ph type="body" sz="quarter" idx="11"/>
          </p:nvPr>
        </p:nvSpPr>
        <p:spPr>
          <a:xfrm>
            <a:off x="4356100" y="2309812"/>
            <a:ext cx="7253288" cy="3096232"/>
          </a:xfrm>
        </p:spPr>
        <p:txBody>
          <a:bodyPr/>
          <a:lstStyle/>
          <a:p>
            <a:r>
              <a:rPr lang="en-US"/>
              <a:t>Evolution of PowerShell</a:t>
            </a:r>
          </a:p>
          <a:p>
            <a:pPr lvl="1"/>
            <a:r>
              <a:rPr lang="en-US"/>
              <a:t>Our Sacred Vow</a:t>
            </a:r>
          </a:p>
          <a:p>
            <a:r>
              <a:rPr lang="en-US"/>
              <a:t>PowerShell 7</a:t>
            </a:r>
          </a:p>
          <a:p>
            <a:pPr lvl="1"/>
            <a:r>
              <a:rPr lang="en-US"/>
              <a:t>7.0 LTS</a:t>
            </a:r>
          </a:p>
          <a:p>
            <a:pPr lvl="1"/>
            <a:r>
              <a:rPr lang="en-US"/>
              <a:t>7.1</a:t>
            </a:r>
          </a:p>
          <a:p>
            <a:pPr lvl="1"/>
            <a:r>
              <a:rPr lang="en-US"/>
              <a:t>7.2 LTS and beyond…</a:t>
            </a:r>
          </a:p>
          <a:p>
            <a:r>
              <a:rPr lang="en-US"/>
              <a:t>Innovation in PowerShell</a:t>
            </a:r>
          </a:p>
        </p:txBody>
      </p:sp>
    </p:spTree>
    <p:extLst>
      <p:ext uri="{BB962C8B-B14F-4D97-AF65-F5344CB8AC3E}">
        <p14:creationId xmlns:p14="http://schemas.microsoft.com/office/powerpoint/2010/main" val="4178565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CB5D0-BE22-47F3-8FD0-76E8D096B257}"/>
              </a:ext>
            </a:extLst>
          </p:cNvPr>
          <p:cNvSpPr>
            <a:spLocks noGrp="1"/>
          </p:cNvSpPr>
          <p:nvPr>
            <p:ph type="title"/>
          </p:nvPr>
        </p:nvSpPr>
        <p:spPr/>
        <p:txBody>
          <a:bodyPr/>
          <a:lstStyle/>
          <a:p>
            <a:r>
              <a:rPr lang="en-US"/>
              <a:t>PowerShell Innovation and Tooling</a:t>
            </a:r>
          </a:p>
        </p:txBody>
      </p:sp>
      <p:sp>
        <p:nvSpPr>
          <p:cNvPr id="3" name="Content Placeholder 2">
            <a:extLst>
              <a:ext uri="{FF2B5EF4-FFF2-40B4-BE49-F238E27FC236}">
                <a16:creationId xmlns:a16="http://schemas.microsoft.com/office/drawing/2014/main" id="{BC186B70-3A27-4CA5-AD99-175FBA519F02}"/>
              </a:ext>
            </a:extLst>
          </p:cNvPr>
          <p:cNvSpPr>
            <a:spLocks noGrp="1"/>
          </p:cNvSpPr>
          <p:nvPr>
            <p:ph idx="1"/>
          </p:nvPr>
        </p:nvSpPr>
        <p:spPr>
          <a:xfrm>
            <a:off x="584200" y="1435503"/>
            <a:ext cx="11018520" cy="4419671"/>
          </a:xfrm>
        </p:spPr>
        <p:txBody>
          <a:bodyPr/>
          <a:lstStyle/>
          <a:p>
            <a:r>
              <a:rPr lang="en-US"/>
              <a:t>PowerShell’s language and runtime need to remain fast and stable</a:t>
            </a:r>
          </a:p>
          <a:p>
            <a:r>
              <a:rPr lang="en-US"/>
              <a:t>Experimental features let us experiment in PowerShell itself</a:t>
            </a:r>
          </a:p>
          <a:p>
            <a:pPr lvl="1"/>
            <a:r>
              <a:rPr lang="en-US"/>
              <a:t>Get-</a:t>
            </a:r>
            <a:r>
              <a:rPr lang="en-US" err="1"/>
              <a:t>ExperimentalFeature</a:t>
            </a:r>
            <a:r>
              <a:rPr lang="en-US"/>
              <a:t> | Set-</a:t>
            </a:r>
            <a:r>
              <a:rPr lang="en-US" err="1"/>
              <a:t>ExperimentalFeature</a:t>
            </a:r>
            <a:endParaRPr lang="en-US"/>
          </a:p>
          <a:p>
            <a:pPr lvl="1"/>
            <a:r>
              <a:rPr lang="en-US"/>
              <a:t>New language features, breaking changes, and features that are subject to change</a:t>
            </a:r>
          </a:p>
          <a:p>
            <a:r>
              <a:rPr lang="en-US"/>
              <a:t>For everything else, we use modules!</a:t>
            </a:r>
          </a:p>
          <a:p>
            <a:pPr lvl="1"/>
            <a:r>
              <a:rPr lang="en-US" err="1">
                <a:hlinkClick r:id="rId4"/>
              </a:rPr>
              <a:t>PSReadline</a:t>
            </a:r>
            <a:endParaRPr lang="en-US"/>
          </a:p>
          <a:p>
            <a:pPr lvl="1"/>
            <a:r>
              <a:rPr lang="en-US" err="1">
                <a:hlinkClick r:id="rId5"/>
              </a:rPr>
              <a:t>SecretManagement</a:t>
            </a:r>
            <a:endParaRPr lang="en-US"/>
          </a:p>
          <a:p>
            <a:pPr lvl="1"/>
            <a:r>
              <a:rPr lang="en-US" err="1">
                <a:hlinkClick r:id="rId6"/>
              </a:rPr>
              <a:t>PowerShellGet</a:t>
            </a:r>
            <a:r>
              <a:rPr lang="en-US">
                <a:hlinkClick r:id="rId6"/>
              </a:rPr>
              <a:t> 3.0</a:t>
            </a:r>
            <a:endParaRPr lang="en-US"/>
          </a:p>
          <a:p>
            <a:pPr lvl="1"/>
            <a:r>
              <a:rPr lang="en-US">
                <a:hlinkClick r:id="rId7"/>
              </a:rPr>
              <a:t>Notebooks</a:t>
            </a:r>
            <a:endParaRPr lang="en-US"/>
          </a:p>
          <a:p>
            <a:pPr lvl="1"/>
            <a:r>
              <a:rPr lang="en-US" err="1">
                <a:hlinkClick r:id="rId8"/>
              </a:rPr>
              <a:t>Microsoft.PowerShell.UnixCompleters</a:t>
            </a:r>
            <a:endParaRPr lang="en-US"/>
          </a:p>
          <a:p>
            <a:pPr lvl="1"/>
            <a:r>
              <a:rPr lang="en-US">
                <a:hlinkClick r:id="rId9"/>
              </a:rPr>
              <a:t>Native tool cmdlet generation</a:t>
            </a:r>
            <a:endParaRPr lang="en-US"/>
          </a:p>
        </p:txBody>
      </p:sp>
    </p:spTree>
    <p:extLst>
      <p:ext uri="{BB962C8B-B14F-4D97-AF65-F5344CB8AC3E}">
        <p14:creationId xmlns:p14="http://schemas.microsoft.com/office/powerpoint/2010/main" val="406053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66537-7838-4BAB-9979-95BF980BA3C5}"/>
              </a:ext>
            </a:extLst>
          </p:cNvPr>
          <p:cNvSpPr>
            <a:spLocks noGrp="1"/>
          </p:cNvSpPr>
          <p:nvPr>
            <p:ph type="title"/>
          </p:nvPr>
        </p:nvSpPr>
        <p:spPr>
          <a:xfrm>
            <a:off x="585216" y="2309812"/>
            <a:ext cx="3182027" cy="984885"/>
          </a:xfrm>
        </p:spPr>
        <p:txBody>
          <a:bodyPr/>
          <a:lstStyle/>
          <a:p>
            <a:pPr algn="ctr"/>
            <a:r>
              <a:rPr lang="en-US" sz="3200"/>
              <a:t>Secret</a:t>
            </a:r>
            <a:br>
              <a:rPr lang="en-US" sz="3200"/>
            </a:br>
            <a:r>
              <a:rPr lang="en-US" sz="3200"/>
              <a:t>Management</a:t>
            </a:r>
            <a:endParaRPr lang="en-US" sz="2800"/>
          </a:p>
        </p:txBody>
      </p:sp>
      <p:sp>
        <p:nvSpPr>
          <p:cNvPr id="3" name="Content Placeholder 2">
            <a:extLst>
              <a:ext uri="{FF2B5EF4-FFF2-40B4-BE49-F238E27FC236}">
                <a16:creationId xmlns:a16="http://schemas.microsoft.com/office/drawing/2014/main" id="{E32E2EE7-7DB6-4A44-80C2-E6BACFB6F1D6}"/>
              </a:ext>
            </a:extLst>
          </p:cNvPr>
          <p:cNvSpPr>
            <a:spLocks noGrp="1"/>
          </p:cNvSpPr>
          <p:nvPr>
            <p:ph type="body" sz="quarter" idx="11"/>
          </p:nvPr>
        </p:nvSpPr>
        <p:spPr>
          <a:xfrm>
            <a:off x="4356100" y="2309812"/>
            <a:ext cx="7253288" cy="3807196"/>
          </a:xfrm>
        </p:spPr>
        <p:txBody>
          <a:bodyPr/>
          <a:lstStyle/>
          <a:p>
            <a:pPr marL="0" indent="0" algn="ctr">
              <a:buNone/>
            </a:pPr>
            <a:r>
              <a:rPr lang="en-US" sz="3200" b="1"/>
              <a:t>Never put secrets in your code!</a:t>
            </a:r>
          </a:p>
          <a:p>
            <a:pPr marL="0" indent="0" algn="ctr">
              <a:buNone/>
            </a:pPr>
            <a:endParaRPr lang="en-US" sz="3200" b="1"/>
          </a:p>
          <a:p>
            <a:pPr marL="0" indent="0" algn="ctr">
              <a:buNone/>
            </a:pPr>
            <a:r>
              <a:rPr lang="en-US" sz="3200" err="1"/>
              <a:t>SecretManagement</a:t>
            </a:r>
            <a:r>
              <a:rPr lang="en-US" sz="3200"/>
              <a:t> allows you to create and retrieve any secrets from anywhere</a:t>
            </a:r>
          </a:p>
          <a:p>
            <a:pPr marL="0" indent="0" algn="ctr">
              <a:buNone/>
            </a:pPr>
            <a:endParaRPr lang="en-US" sz="3200" b="1"/>
          </a:p>
          <a:p>
            <a:endParaRPr lang="en-US" sz="1800"/>
          </a:p>
          <a:p>
            <a:endParaRPr lang="en-US" sz="1800"/>
          </a:p>
        </p:txBody>
      </p:sp>
      <p:sp>
        <p:nvSpPr>
          <p:cNvPr id="4" name="Oval 3">
            <a:extLst>
              <a:ext uri="{FF2B5EF4-FFF2-40B4-BE49-F238E27FC236}">
                <a16:creationId xmlns:a16="http://schemas.microsoft.com/office/drawing/2014/main" id="{A8D9B1B7-59FC-4642-8800-211D3AEE4ACE}"/>
              </a:ext>
            </a:extLst>
          </p:cNvPr>
          <p:cNvSpPr/>
          <p:nvPr/>
        </p:nvSpPr>
        <p:spPr bwMode="auto">
          <a:xfrm>
            <a:off x="11609388" y="0"/>
            <a:ext cx="288925" cy="292100"/>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108415296"/>
      </p:ext>
    </p:extLst>
  </p:cSld>
  <p:clrMapOvr>
    <a:masterClrMapping/>
  </p:clrMapOvr>
  <p:transition>
    <p:fade/>
  </p:transition>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04B762-9BB5-4824-B590-DC260E5763CA}"/>
              </a:ext>
            </a:extLst>
          </p:cNvPr>
          <p:cNvSpPr>
            <a:spLocks noGrp="1"/>
          </p:cNvSpPr>
          <p:nvPr>
            <p:ph type="title"/>
          </p:nvPr>
        </p:nvSpPr>
        <p:spPr/>
        <p:txBody>
          <a:bodyPr/>
          <a:lstStyle/>
          <a:p>
            <a:r>
              <a:rPr lang="en-US" err="1"/>
              <a:t>SecretManagement</a:t>
            </a:r>
            <a:endParaRPr lang="en-US"/>
          </a:p>
        </p:txBody>
      </p:sp>
      <p:sp>
        <p:nvSpPr>
          <p:cNvPr id="5" name="Text Placeholder 4">
            <a:extLst>
              <a:ext uri="{FF2B5EF4-FFF2-40B4-BE49-F238E27FC236}">
                <a16:creationId xmlns:a16="http://schemas.microsoft.com/office/drawing/2014/main" id="{9A516EC9-A2B1-4448-B5BF-0698290596A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454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F0FB-D9E1-475C-A2BA-4CC5E69B2E5F}"/>
              </a:ext>
            </a:extLst>
          </p:cNvPr>
          <p:cNvSpPr>
            <a:spLocks noGrp="1"/>
          </p:cNvSpPr>
          <p:nvPr>
            <p:ph type="title"/>
          </p:nvPr>
        </p:nvSpPr>
        <p:spPr/>
        <p:txBody>
          <a:bodyPr/>
          <a:lstStyle/>
          <a:p>
            <a:r>
              <a:rPr lang="en-US" err="1"/>
              <a:t>PowerShellGet</a:t>
            </a:r>
            <a:r>
              <a:rPr lang="en-US"/>
              <a:t> 3.0</a:t>
            </a:r>
          </a:p>
        </p:txBody>
      </p:sp>
      <p:sp>
        <p:nvSpPr>
          <p:cNvPr id="3" name="Content Placeholder 2">
            <a:extLst>
              <a:ext uri="{FF2B5EF4-FFF2-40B4-BE49-F238E27FC236}">
                <a16:creationId xmlns:a16="http://schemas.microsoft.com/office/drawing/2014/main" id="{7FA8CC3C-1520-4E05-B529-55499638A923}"/>
              </a:ext>
            </a:extLst>
          </p:cNvPr>
          <p:cNvSpPr>
            <a:spLocks noGrp="1"/>
          </p:cNvSpPr>
          <p:nvPr>
            <p:ph idx="1"/>
          </p:nvPr>
        </p:nvSpPr>
        <p:spPr>
          <a:xfrm>
            <a:off x="584200" y="1435503"/>
            <a:ext cx="11018520" cy="3681008"/>
          </a:xfrm>
        </p:spPr>
        <p:txBody>
          <a:bodyPr/>
          <a:lstStyle/>
          <a:p>
            <a:r>
              <a:rPr lang="en-US"/>
              <a:t>Benefits</a:t>
            </a:r>
          </a:p>
          <a:p>
            <a:pPr lvl="1"/>
            <a:r>
              <a:rPr lang="en-US"/>
              <a:t>Addresses top customer feedback around ease of installation</a:t>
            </a:r>
          </a:p>
          <a:p>
            <a:pPr lvl="1"/>
            <a:r>
              <a:rPr lang="en-US"/>
              <a:t>Ported to C# for performance and stability</a:t>
            </a:r>
          </a:p>
          <a:p>
            <a:pPr lvl="1"/>
            <a:r>
              <a:rPr lang="en-US"/>
              <a:t>NuGet 3.0 compatibility</a:t>
            </a:r>
          </a:p>
          <a:p>
            <a:pPr lvl="1"/>
            <a:r>
              <a:rPr lang="en-US"/>
              <a:t>NuGet version strings (e.g. “3.0.0-beta.8”) and wildcards (e.g. “[3.0,4)”)</a:t>
            </a:r>
          </a:p>
          <a:p>
            <a:pPr lvl="1"/>
            <a:r>
              <a:rPr lang="en-US"/>
              <a:t>Includes aliases for compatibility with </a:t>
            </a:r>
            <a:r>
              <a:rPr lang="en-US" err="1"/>
              <a:t>PowerShellGet</a:t>
            </a:r>
            <a:r>
              <a:rPr lang="en-US"/>
              <a:t> 2.0</a:t>
            </a:r>
          </a:p>
          <a:p>
            <a:r>
              <a:rPr lang="en-US"/>
              <a:t>Available now in the PowerShell Gallery</a:t>
            </a:r>
          </a:p>
          <a:p>
            <a:pPr lvl="1">
              <a:buClr>
                <a:schemeClr val="tx1"/>
              </a:buClr>
            </a:pPr>
            <a:r>
              <a:rPr lang="en-US" b="0">
                <a:solidFill>
                  <a:srgbClr val="0000FF"/>
                </a:solidFill>
                <a:effectLst/>
                <a:latin typeface="Consolas" panose="020B0609020204030204" pitchFamily="49" charset="0"/>
              </a:rPr>
              <a:t>Install-Module</a:t>
            </a:r>
            <a:r>
              <a:rPr lang="en-US" b="0">
                <a:solidFill>
                  <a:srgbClr val="333333"/>
                </a:solidFill>
                <a:effectLst/>
                <a:latin typeface="Consolas" panose="020B0609020204030204" pitchFamily="49" charset="0"/>
              </a:rPr>
              <a:t> </a:t>
            </a:r>
            <a:r>
              <a:rPr lang="en-US" b="0" err="1">
                <a:solidFill>
                  <a:srgbClr val="333333"/>
                </a:solidFill>
                <a:effectLst/>
                <a:latin typeface="Consolas" panose="020B0609020204030204" pitchFamily="49" charset="0"/>
              </a:rPr>
              <a:t>PowerShellGet</a:t>
            </a:r>
            <a:r>
              <a:rPr lang="en-US" b="0">
                <a:solidFill>
                  <a:srgbClr val="333333"/>
                </a:solidFill>
                <a:effectLst/>
                <a:latin typeface="Consolas" panose="020B0609020204030204" pitchFamily="49" charset="0"/>
              </a:rPr>
              <a:t> </a:t>
            </a:r>
            <a:r>
              <a:rPr lang="en-US" b="0">
                <a:solidFill>
                  <a:srgbClr val="FF4500"/>
                </a:solidFill>
                <a:effectLst/>
                <a:latin typeface="Consolas" panose="020B0609020204030204" pitchFamily="49" charset="0"/>
              </a:rPr>
              <a:t>-</a:t>
            </a:r>
            <a:r>
              <a:rPr lang="en-US" b="0" err="1">
                <a:solidFill>
                  <a:srgbClr val="FF4500"/>
                </a:solidFill>
                <a:effectLst/>
                <a:latin typeface="Consolas" panose="020B0609020204030204" pitchFamily="49" charset="0"/>
              </a:rPr>
              <a:t>AllowPrerelease</a:t>
            </a:r>
            <a:r>
              <a:rPr lang="en-US" b="0">
                <a:solidFill>
                  <a:srgbClr val="333333"/>
                </a:solidFill>
                <a:effectLst/>
                <a:latin typeface="Consolas" panose="020B0609020204030204" pitchFamily="49" charset="0"/>
              </a:rPr>
              <a:t> </a:t>
            </a:r>
            <a:r>
              <a:rPr lang="en-US" b="0">
                <a:solidFill>
                  <a:srgbClr val="FF4500"/>
                </a:solidFill>
                <a:effectLst/>
                <a:latin typeface="Consolas" panose="020B0609020204030204" pitchFamily="49" charset="0"/>
              </a:rPr>
              <a:t>-Force</a:t>
            </a:r>
            <a:endParaRPr lang="en-US" b="0">
              <a:solidFill>
                <a:srgbClr val="333333"/>
              </a:solidFill>
              <a:effectLst/>
              <a:latin typeface="Consolas" panose="020B0609020204030204" pitchFamily="49" charset="0"/>
            </a:endParaRPr>
          </a:p>
          <a:p>
            <a:r>
              <a:rPr lang="en-US"/>
              <a:t>Default in PowerShell 7.2</a:t>
            </a:r>
          </a:p>
        </p:txBody>
      </p:sp>
    </p:spTree>
    <p:extLst>
      <p:ext uri="{BB962C8B-B14F-4D97-AF65-F5344CB8AC3E}">
        <p14:creationId xmlns:p14="http://schemas.microsoft.com/office/powerpoint/2010/main" val="10884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80B1-965A-4E91-8AB5-EE82278F69E4}"/>
              </a:ext>
            </a:extLst>
          </p:cNvPr>
          <p:cNvSpPr>
            <a:spLocks noGrp="1"/>
          </p:cNvSpPr>
          <p:nvPr>
            <p:ph type="title"/>
          </p:nvPr>
        </p:nvSpPr>
        <p:spPr/>
        <p:txBody>
          <a:bodyPr/>
          <a:lstStyle/>
          <a:p>
            <a:r>
              <a:rPr lang="en-US"/>
              <a:t>Notebooks</a:t>
            </a:r>
          </a:p>
        </p:txBody>
      </p:sp>
      <p:sp>
        <p:nvSpPr>
          <p:cNvPr id="3" name="Content Placeholder 2">
            <a:extLst>
              <a:ext uri="{FF2B5EF4-FFF2-40B4-BE49-F238E27FC236}">
                <a16:creationId xmlns:a16="http://schemas.microsoft.com/office/drawing/2014/main" id="{DD0391C1-596A-4828-BDDA-989BD2822E0C}"/>
              </a:ext>
            </a:extLst>
          </p:cNvPr>
          <p:cNvSpPr>
            <a:spLocks noGrp="1"/>
          </p:cNvSpPr>
          <p:nvPr>
            <p:ph idx="1"/>
          </p:nvPr>
        </p:nvSpPr>
        <p:spPr>
          <a:xfrm>
            <a:off x="584200" y="1435503"/>
            <a:ext cx="11018520" cy="3742563"/>
          </a:xfrm>
        </p:spPr>
        <p:txBody>
          <a:bodyPr/>
          <a:lstStyle/>
          <a:p>
            <a:r>
              <a:rPr lang="en-US"/>
              <a:t>Notebooks are interactive documents that mix executable script and rich text</a:t>
            </a:r>
          </a:p>
          <a:p>
            <a:r>
              <a:rPr lang="en-US"/>
              <a:t>Great for:</a:t>
            </a:r>
          </a:p>
          <a:p>
            <a:pPr lvl="1"/>
            <a:r>
              <a:rPr lang="en-US"/>
              <a:t>Tutorials, learning, and documentation</a:t>
            </a:r>
          </a:p>
          <a:p>
            <a:pPr lvl="1"/>
            <a:r>
              <a:rPr lang="en-US"/>
              <a:t>Semi-manual runbooks</a:t>
            </a:r>
          </a:p>
          <a:p>
            <a:pPr lvl="1"/>
            <a:r>
              <a:rPr lang="en-US"/>
              <a:t>Mixing multiple execution languages in one file</a:t>
            </a:r>
          </a:p>
          <a:p>
            <a:r>
              <a:rPr lang="en-US"/>
              <a:t>Two kinds of notebooks</a:t>
            </a:r>
          </a:p>
          <a:p>
            <a:pPr lvl="1"/>
            <a:r>
              <a:rPr lang="en-US"/>
              <a:t>.NET Interactive Notebooks: </a:t>
            </a:r>
            <a:r>
              <a:rPr lang="en-US">
                <a:hlinkClick r:id="rId4"/>
              </a:rPr>
              <a:t>github.com/dotnet/interactive</a:t>
            </a:r>
            <a:r>
              <a:rPr lang="en-US"/>
              <a:t> </a:t>
            </a:r>
          </a:p>
          <a:p>
            <a:pPr lvl="1"/>
            <a:r>
              <a:rPr lang="en-US">
                <a:hlinkClick r:id="rId5"/>
              </a:rPr>
              <a:t>Notebook Mode in PowerShell VS Code extension</a:t>
            </a:r>
            <a:endParaRPr lang="en-US"/>
          </a:p>
        </p:txBody>
      </p:sp>
      <p:sp>
        <p:nvSpPr>
          <p:cNvPr id="5" name="Oval 4">
            <a:extLst>
              <a:ext uri="{FF2B5EF4-FFF2-40B4-BE49-F238E27FC236}">
                <a16:creationId xmlns:a16="http://schemas.microsoft.com/office/drawing/2014/main" id="{09C58300-6453-48E2-ABBE-0C19ECE65FE4}"/>
              </a:ext>
            </a:extLst>
          </p:cNvPr>
          <p:cNvSpPr/>
          <p:nvPr/>
        </p:nvSpPr>
        <p:spPr bwMode="auto">
          <a:xfrm>
            <a:off x="11609388" y="0"/>
            <a:ext cx="288925" cy="292100"/>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672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9FC0E-AAE0-40D4-ACB5-D63F5C42D42A}"/>
              </a:ext>
            </a:extLst>
          </p:cNvPr>
          <p:cNvSpPr>
            <a:spLocks noGrp="1"/>
          </p:cNvSpPr>
          <p:nvPr>
            <p:ph type="title"/>
          </p:nvPr>
        </p:nvSpPr>
        <p:spPr/>
        <p:txBody>
          <a:bodyPr/>
          <a:lstStyle/>
          <a:p>
            <a:r>
              <a:rPr lang="en-US"/>
              <a:t>Notebooks</a:t>
            </a:r>
          </a:p>
        </p:txBody>
      </p:sp>
      <p:sp>
        <p:nvSpPr>
          <p:cNvPr id="5" name="Text Placeholder 4">
            <a:extLst>
              <a:ext uri="{FF2B5EF4-FFF2-40B4-BE49-F238E27FC236}">
                <a16:creationId xmlns:a16="http://schemas.microsoft.com/office/drawing/2014/main" id="{192ED213-37AB-49EC-A61A-743A47E7C3C1}"/>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84069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AE5BCE-3767-4CAA-BDCA-9A92E458CF7D}"/>
              </a:ext>
            </a:extLst>
          </p:cNvPr>
          <p:cNvSpPr>
            <a:spLocks noGrp="1"/>
          </p:cNvSpPr>
          <p:nvPr>
            <p:ph type="title"/>
          </p:nvPr>
        </p:nvSpPr>
        <p:spPr/>
        <p:txBody>
          <a:bodyPr/>
          <a:lstStyle/>
          <a:p>
            <a:r>
              <a:rPr lang="en-US"/>
              <a:t>What’s next?</a:t>
            </a:r>
          </a:p>
        </p:txBody>
      </p:sp>
      <p:sp>
        <p:nvSpPr>
          <p:cNvPr id="5" name="Content Placeholder 4">
            <a:extLst>
              <a:ext uri="{FF2B5EF4-FFF2-40B4-BE49-F238E27FC236}">
                <a16:creationId xmlns:a16="http://schemas.microsoft.com/office/drawing/2014/main" id="{334C0E89-EE53-4272-BAA3-8EB01BBA6CC8}"/>
              </a:ext>
            </a:extLst>
          </p:cNvPr>
          <p:cNvSpPr>
            <a:spLocks noGrp="1"/>
          </p:cNvSpPr>
          <p:nvPr>
            <p:ph idx="1"/>
          </p:nvPr>
        </p:nvSpPr>
        <p:spPr>
          <a:xfrm>
            <a:off x="584200" y="1435503"/>
            <a:ext cx="11018520" cy="5306068"/>
          </a:xfrm>
        </p:spPr>
        <p:txBody>
          <a:bodyPr/>
          <a:lstStyle/>
          <a:p>
            <a:r>
              <a:rPr lang="en-US"/>
              <a:t>Generally Available (GA)</a:t>
            </a:r>
          </a:p>
          <a:p>
            <a:pPr lvl="1"/>
            <a:r>
              <a:rPr lang="en-US"/>
              <a:t>PowerShell 7.1 in November</a:t>
            </a:r>
          </a:p>
          <a:p>
            <a:pPr lvl="1"/>
            <a:r>
              <a:rPr lang="en-US" err="1"/>
              <a:t>PowerShellGet</a:t>
            </a:r>
            <a:r>
              <a:rPr lang="en-US"/>
              <a:t> 3.0 later this year</a:t>
            </a:r>
          </a:p>
          <a:p>
            <a:pPr lvl="1"/>
            <a:r>
              <a:rPr lang="en-US" err="1"/>
              <a:t>SecretManagement</a:t>
            </a:r>
            <a:r>
              <a:rPr lang="en-US"/>
              <a:t> TBD based on feedback</a:t>
            </a:r>
          </a:p>
          <a:p>
            <a:r>
              <a:rPr lang="en-US"/>
              <a:t>7.2 LTS roughly 1 year from 7.1 GA</a:t>
            </a:r>
          </a:p>
          <a:p>
            <a:pPr lvl="1"/>
            <a:r>
              <a:rPr lang="en-US"/>
              <a:t>Expect previews as soon as 7.1 GAs</a:t>
            </a:r>
          </a:p>
          <a:p>
            <a:r>
              <a:rPr lang="en-US"/>
              <a:t>PowerShell 7 available on Download Catalog / MU / WSUS</a:t>
            </a:r>
          </a:p>
          <a:p>
            <a:r>
              <a:rPr lang="en-US"/>
              <a:t>Interactive improvements in </a:t>
            </a:r>
            <a:r>
              <a:rPr lang="en-US" err="1"/>
              <a:t>PSReadline</a:t>
            </a:r>
            <a:endParaRPr lang="en-US"/>
          </a:p>
          <a:p>
            <a:pPr lvl="1"/>
            <a:r>
              <a:rPr lang="en-US"/>
              <a:t>Dynamic help</a:t>
            </a:r>
          </a:p>
          <a:p>
            <a:pPr lvl="1"/>
            <a:r>
              <a:rPr lang="en-US"/>
              <a:t>Tab completion improvements</a:t>
            </a:r>
          </a:p>
          <a:p>
            <a:pPr lvl="1"/>
            <a:r>
              <a:rPr lang="en-US"/>
              <a:t>Intelligent suggestions</a:t>
            </a:r>
          </a:p>
          <a:p>
            <a:pPr lvl="1"/>
            <a:r>
              <a:rPr lang="en-US"/>
              <a:t>And more! Check out Jeffrey and Jason in PowerShell Unplugged</a:t>
            </a:r>
          </a:p>
          <a:p>
            <a:pPr lvl="1"/>
            <a:endParaRPr lang="en-US"/>
          </a:p>
        </p:txBody>
      </p:sp>
    </p:spTree>
    <p:extLst>
      <p:ext uri="{BB962C8B-B14F-4D97-AF65-F5344CB8AC3E}">
        <p14:creationId xmlns:p14="http://schemas.microsoft.com/office/powerpoint/2010/main" val="289202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2B3F-CD6A-4E69-B35B-0DF3180CE279}"/>
              </a:ext>
            </a:extLst>
          </p:cNvPr>
          <p:cNvSpPr>
            <a:spLocks noGrp="1"/>
          </p:cNvSpPr>
          <p:nvPr>
            <p:ph type="title"/>
          </p:nvPr>
        </p:nvSpPr>
        <p:spPr/>
        <p:txBody>
          <a:bodyPr/>
          <a:lstStyle/>
          <a:p>
            <a:r>
              <a:rPr lang="en-US"/>
              <a:t>What can </a:t>
            </a:r>
            <a:r>
              <a:rPr lang="en-US" i="1"/>
              <a:t>you</a:t>
            </a:r>
            <a:r>
              <a:rPr lang="en-US"/>
              <a:t> do?</a:t>
            </a:r>
          </a:p>
        </p:txBody>
      </p:sp>
      <p:sp>
        <p:nvSpPr>
          <p:cNvPr id="3" name="Content Placeholder 2">
            <a:extLst>
              <a:ext uri="{FF2B5EF4-FFF2-40B4-BE49-F238E27FC236}">
                <a16:creationId xmlns:a16="http://schemas.microsoft.com/office/drawing/2014/main" id="{2CCA33D7-1EEB-4791-AE12-D2CD10FFF539}"/>
              </a:ext>
            </a:extLst>
          </p:cNvPr>
          <p:cNvSpPr>
            <a:spLocks noGrp="1"/>
          </p:cNvSpPr>
          <p:nvPr>
            <p:ph idx="1"/>
          </p:nvPr>
        </p:nvSpPr>
        <p:spPr>
          <a:xfrm>
            <a:off x="584200" y="1435503"/>
            <a:ext cx="11018520" cy="5601533"/>
          </a:xfrm>
        </p:spPr>
        <p:txBody>
          <a:bodyPr/>
          <a:lstStyle/>
          <a:p>
            <a:r>
              <a:rPr lang="en-US"/>
              <a:t>Download and install PowerShell 7</a:t>
            </a:r>
          </a:p>
          <a:p>
            <a:pPr lvl="1"/>
            <a:r>
              <a:rPr lang="en-US">
                <a:hlinkClick r:id="rId2"/>
              </a:rPr>
              <a:t>aka.ms/Get-PowerShell</a:t>
            </a:r>
            <a:endParaRPr lang="en-US"/>
          </a:p>
          <a:p>
            <a:pPr lvl="1"/>
            <a:r>
              <a:rPr lang="en-US"/>
              <a:t>7.0 LTS, 7.1 RC, or (soon!) 7.2 preview</a:t>
            </a:r>
          </a:p>
          <a:p>
            <a:pPr lvl="1"/>
            <a:r>
              <a:rPr lang="en-US"/>
              <a:t>File issues (or contribute!) at </a:t>
            </a:r>
            <a:r>
              <a:rPr lang="en-US">
                <a:hlinkClick r:id="rId3"/>
              </a:rPr>
              <a:t>github.com/PowerShell/PowerShell</a:t>
            </a:r>
            <a:r>
              <a:rPr lang="en-US"/>
              <a:t> </a:t>
            </a:r>
          </a:p>
          <a:p>
            <a:r>
              <a:rPr lang="en-US"/>
              <a:t>Check out more projects at </a:t>
            </a:r>
            <a:r>
              <a:rPr lang="en-US">
                <a:hlinkClick r:id="rId4"/>
              </a:rPr>
              <a:t>github.com/PowerShell</a:t>
            </a:r>
            <a:r>
              <a:rPr lang="en-US"/>
              <a:t> </a:t>
            </a:r>
          </a:p>
          <a:p>
            <a:r>
              <a:rPr lang="en-US"/>
              <a:t>Follow</a:t>
            </a:r>
          </a:p>
          <a:p>
            <a:pPr lvl="1"/>
            <a:r>
              <a:rPr lang="en-US"/>
              <a:t>The PowerShell Team blog: </a:t>
            </a:r>
            <a:r>
              <a:rPr lang="en-US">
                <a:hlinkClick r:id="rId5"/>
              </a:rPr>
              <a:t>aka.ms/</a:t>
            </a:r>
            <a:r>
              <a:rPr lang="en-US" err="1">
                <a:hlinkClick r:id="rId5"/>
              </a:rPr>
              <a:t>PSBlog</a:t>
            </a:r>
            <a:endParaRPr lang="en-US"/>
          </a:p>
          <a:p>
            <a:pPr lvl="1"/>
            <a:r>
              <a:rPr lang="en-US"/>
              <a:t>@PowerShell_Team on Twitter</a:t>
            </a:r>
          </a:p>
          <a:p>
            <a:r>
              <a:rPr lang="en-US"/>
              <a:t>More PowerShell @ Ignite</a:t>
            </a:r>
          </a:p>
          <a:p>
            <a:pPr lvl="1"/>
            <a:r>
              <a:rPr lang="en-US"/>
              <a:t>PowerShell Unplugged w/ Jeffrey Snover and Jason Helmick</a:t>
            </a:r>
          </a:p>
          <a:p>
            <a:pPr lvl="1"/>
            <a:r>
              <a:rPr lang="en-US"/>
              <a:t>Ask The Experts w/ the PowerShell Team</a:t>
            </a:r>
          </a:p>
          <a:p>
            <a:endParaRPr lang="en-US"/>
          </a:p>
          <a:p>
            <a:endParaRPr lang="en-US"/>
          </a:p>
        </p:txBody>
      </p:sp>
    </p:spTree>
    <p:extLst>
      <p:ext uri="{BB962C8B-B14F-4D97-AF65-F5344CB8AC3E}">
        <p14:creationId xmlns:p14="http://schemas.microsoft.com/office/powerpoint/2010/main" val="426996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32A65-4C23-4A92-80B7-F93A9D177EDE}"/>
              </a:ext>
            </a:extLst>
          </p:cNvPr>
          <p:cNvSpPr>
            <a:spLocks noGrp="1"/>
          </p:cNvSpPr>
          <p:nvPr>
            <p:ph type="title"/>
          </p:nvPr>
        </p:nvSpPr>
        <p:spPr/>
        <p:txBody>
          <a:bodyPr/>
          <a:lstStyle/>
          <a:p>
            <a:r>
              <a:rPr lang="en-US"/>
              <a:t>In Summary</a:t>
            </a:r>
          </a:p>
        </p:txBody>
      </p:sp>
      <p:sp>
        <p:nvSpPr>
          <p:cNvPr id="3" name="Content Placeholder 2">
            <a:extLst>
              <a:ext uri="{FF2B5EF4-FFF2-40B4-BE49-F238E27FC236}">
                <a16:creationId xmlns:a16="http://schemas.microsoft.com/office/drawing/2014/main" id="{940F1F22-A1DC-489E-836D-6E4663603180}"/>
              </a:ext>
            </a:extLst>
          </p:cNvPr>
          <p:cNvSpPr>
            <a:spLocks noGrp="1"/>
          </p:cNvSpPr>
          <p:nvPr>
            <p:ph idx="1"/>
          </p:nvPr>
        </p:nvSpPr>
        <p:spPr>
          <a:xfrm>
            <a:off x="584200" y="1435503"/>
            <a:ext cx="11018520" cy="2351413"/>
          </a:xfrm>
        </p:spPr>
        <p:txBody>
          <a:bodyPr/>
          <a:lstStyle/>
          <a:p>
            <a:r>
              <a:rPr lang="en-US"/>
              <a:t>PowerShell 7.1 continues to make you more productive</a:t>
            </a:r>
          </a:p>
          <a:p>
            <a:pPr lvl="1"/>
            <a:r>
              <a:rPr lang="en-US"/>
              <a:t>Manage any</a:t>
            </a:r>
            <a:r>
              <a:rPr lang="en-US" b="1"/>
              <a:t>thing</a:t>
            </a:r>
            <a:r>
              <a:rPr lang="en-US"/>
              <a:t> from any</a:t>
            </a:r>
            <a:r>
              <a:rPr lang="en-US" b="1"/>
              <a:t>where</a:t>
            </a:r>
            <a:endParaRPr lang="en-US"/>
          </a:p>
          <a:p>
            <a:r>
              <a:rPr lang="en-US"/>
              <a:t>We’re 20 years in and the PowerShell journey has only just begun</a:t>
            </a:r>
          </a:p>
          <a:p>
            <a:r>
              <a:rPr lang="en-US"/>
              <a:t>Thank you!</a:t>
            </a:r>
          </a:p>
          <a:p>
            <a:r>
              <a:rPr lang="en-US"/>
              <a:t>Enjoy Ignite 2020!</a:t>
            </a:r>
          </a:p>
        </p:txBody>
      </p:sp>
      <p:sp>
        <p:nvSpPr>
          <p:cNvPr id="6" name="Oval 5">
            <a:extLst>
              <a:ext uri="{FF2B5EF4-FFF2-40B4-BE49-F238E27FC236}">
                <a16:creationId xmlns:a16="http://schemas.microsoft.com/office/drawing/2014/main" id="{8CF9C809-CA59-4B77-9424-835C1EC9D2EC}"/>
              </a:ext>
            </a:extLst>
          </p:cNvPr>
          <p:cNvSpPr/>
          <p:nvPr/>
        </p:nvSpPr>
        <p:spPr bwMode="auto">
          <a:xfrm>
            <a:off x="11609388" y="0"/>
            <a:ext cx="288925" cy="29210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38316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374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73384-6EE5-4944-8817-28B4729A08D4}"/>
              </a:ext>
            </a:extLst>
          </p:cNvPr>
          <p:cNvSpPr>
            <a:spLocks noGrp="1"/>
          </p:cNvSpPr>
          <p:nvPr>
            <p:ph type="title"/>
          </p:nvPr>
        </p:nvSpPr>
        <p:spPr/>
        <p:txBody>
          <a:bodyPr/>
          <a:lstStyle/>
          <a:p>
            <a:r>
              <a:rPr lang="en-US"/>
              <a:t>Covid-19</a:t>
            </a:r>
          </a:p>
        </p:txBody>
      </p:sp>
      <p:sp>
        <p:nvSpPr>
          <p:cNvPr id="3" name="Content Placeholder 2">
            <a:extLst>
              <a:ext uri="{FF2B5EF4-FFF2-40B4-BE49-F238E27FC236}">
                <a16:creationId xmlns:a16="http://schemas.microsoft.com/office/drawing/2014/main" id="{5D0C7C93-94CC-4AA1-9E12-8D6747767EFB}"/>
              </a:ext>
            </a:extLst>
          </p:cNvPr>
          <p:cNvSpPr>
            <a:spLocks noGrp="1"/>
          </p:cNvSpPr>
          <p:nvPr>
            <p:ph idx="1"/>
          </p:nvPr>
        </p:nvSpPr>
        <p:spPr>
          <a:xfrm>
            <a:off x="584200" y="1435503"/>
            <a:ext cx="11018520" cy="2720745"/>
          </a:xfrm>
        </p:spPr>
        <p:txBody>
          <a:bodyPr/>
          <a:lstStyle/>
          <a:p>
            <a:r>
              <a:rPr lang="en-US"/>
              <a:t>Wow!</a:t>
            </a:r>
          </a:p>
          <a:p>
            <a:r>
              <a:rPr lang="en-US"/>
              <a:t>The world has always been, is, and will always be, messy</a:t>
            </a:r>
          </a:p>
          <a:p>
            <a:r>
              <a:rPr lang="en-US"/>
              <a:t>Values: adaptability, resilience, robustness, automation</a:t>
            </a:r>
          </a:p>
          <a:p>
            <a:r>
              <a:rPr lang="en-US"/>
              <a:t>F5 moment</a:t>
            </a:r>
          </a:p>
          <a:p>
            <a:pPr lvl="1"/>
            <a:r>
              <a:rPr lang="en-US"/>
              <a:t>Figure out what serves you and what does not serve you</a:t>
            </a:r>
          </a:p>
          <a:p>
            <a:pPr lvl="1"/>
            <a:r>
              <a:rPr lang="en-US"/>
              <a:t>Invest in what does, drop what does not</a:t>
            </a:r>
          </a:p>
        </p:txBody>
      </p:sp>
    </p:spTree>
    <p:extLst>
      <p:ext uri="{BB962C8B-B14F-4D97-AF65-F5344CB8AC3E}">
        <p14:creationId xmlns:p14="http://schemas.microsoft.com/office/powerpoint/2010/main" val="5320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1224550"/>
            <a:ext cx="6883400" cy="553998"/>
          </a:xfrm>
        </p:spPr>
        <p:txBody>
          <a:bodyPr/>
          <a:lstStyle/>
          <a:p>
            <a:r>
              <a:rPr lang="en-US"/>
              <a:t>Hidden Slide: Template Details</a:t>
            </a:r>
          </a:p>
        </p:txBody>
      </p:sp>
      <p:sp>
        <p:nvSpPr>
          <p:cNvPr id="5" name="Text Placeholder 4"/>
          <p:cNvSpPr>
            <a:spLocks noGrp="1"/>
          </p:cNvSpPr>
          <p:nvPr>
            <p:ph type="body" sz="quarter" idx="12"/>
          </p:nvPr>
        </p:nvSpPr>
        <p:spPr>
          <a:xfrm>
            <a:off x="584199" y="2207172"/>
            <a:ext cx="10041759" cy="338554"/>
          </a:xfrm>
        </p:spPr>
        <p:txBody>
          <a:bodyPr/>
          <a:lstStyle/>
          <a:p>
            <a:r>
              <a:rPr lang="en-US"/>
              <a:t>Version: Aug 21, 2020</a:t>
            </a:r>
          </a:p>
        </p:txBody>
      </p:sp>
      <p:graphicFrame>
        <p:nvGraphicFramePr>
          <p:cNvPr id="2" name="Table 2">
            <a:extLst>
              <a:ext uri="{FF2B5EF4-FFF2-40B4-BE49-F238E27FC236}">
                <a16:creationId xmlns:a16="http://schemas.microsoft.com/office/drawing/2014/main" id="{1917E6BD-DBEF-584B-B433-42C2694387B4}"/>
              </a:ext>
            </a:extLst>
          </p:cNvPr>
          <p:cNvGraphicFramePr>
            <a:graphicFrameLocks noGrp="1"/>
          </p:cNvGraphicFramePr>
          <p:nvPr/>
        </p:nvGraphicFramePr>
        <p:xfrm>
          <a:off x="584199" y="2727142"/>
          <a:ext cx="9200932" cy="2225040"/>
        </p:xfrm>
        <a:graphic>
          <a:graphicData uri="http://schemas.openxmlformats.org/drawingml/2006/table">
            <a:tbl>
              <a:tblPr firstRow="1" bandRow="1">
                <a:tableStyleId>{5C22544A-7EE6-4342-B048-85BDC9FD1C3A}</a:tableStyleId>
              </a:tblPr>
              <a:tblGrid>
                <a:gridCol w="2915746">
                  <a:extLst>
                    <a:ext uri="{9D8B030D-6E8A-4147-A177-3AD203B41FA5}">
                      <a16:colId xmlns:a16="http://schemas.microsoft.com/office/drawing/2014/main" val="3043121293"/>
                    </a:ext>
                  </a:extLst>
                </a:gridCol>
                <a:gridCol w="6285186">
                  <a:extLst>
                    <a:ext uri="{9D8B030D-6E8A-4147-A177-3AD203B41FA5}">
                      <a16:colId xmlns:a16="http://schemas.microsoft.com/office/drawing/2014/main" val="2897091380"/>
                    </a:ext>
                  </a:extLst>
                </a:gridCol>
              </a:tblGrid>
              <a:tr h="370840">
                <a:tc>
                  <a:txBody>
                    <a:bodyPr/>
                    <a:lstStyle/>
                    <a:p>
                      <a:r>
                        <a:rPr lang="en-US"/>
                        <a:t>Asset</a:t>
                      </a:r>
                    </a:p>
                  </a:txBody>
                  <a:tcPr/>
                </a:tc>
                <a:tc>
                  <a:txBody>
                    <a:bodyPr/>
                    <a:lstStyle/>
                    <a:p>
                      <a:r>
                        <a:rPr lang="en-US"/>
                        <a:t>Location</a:t>
                      </a:r>
                    </a:p>
                  </a:txBody>
                  <a:tcPr/>
                </a:tc>
                <a:extLst>
                  <a:ext uri="{0D108BD9-81ED-4DB2-BD59-A6C34878D82A}">
                    <a16:rowId xmlns:a16="http://schemas.microsoft.com/office/drawing/2014/main" val="60723775"/>
                  </a:ext>
                </a:extLst>
              </a:tr>
              <a:tr h="370840">
                <a:tc>
                  <a:txBody>
                    <a:bodyPr/>
                    <a:lstStyle/>
                    <a:p>
                      <a:r>
                        <a:rPr lang="en-US"/>
                        <a:t>Template</a:t>
                      </a:r>
                    </a:p>
                  </a:txBody>
                  <a:tcPr/>
                </a:tc>
                <a:tc>
                  <a:txBody>
                    <a:bodyPr/>
                    <a:lstStyle/>
                    <a:p>
                      <a:r>
                        <a:rPr lang="en-US">
                          <a:hlinkClick r:id="rId3"/>
                        </a:rPr>
                        <a:t>https://aka.ms/Microsoft-Template</a:t>
                      </a:r>
                      <a:endParaRPr lang="en-US"/>
                    </a:p>
                  </a:txBody>
                  <a:tcPr/>
                </a:tc>
                <a:extLst>
                  <a:ext uri="{0D108BD9-81ED-4DB2-BD59-A6C34878D82A}">
                    <a16:rowId xmlns:a16="http://schemas.microsoft.com/office/drawing/2014/main" val="2446882142"/>
                  </a:ext>
                </a:extLst>
              </a:tr>
              <a:tr h="370840">
                <a:tc>
                  <a:txBody>
                    <a:bodyPr/>
                    <a:lstStyle/>
                    <a:p>
                      <a:r>
                        <a:rPr lang="en-US"/>
                        <a:t>Sample Slides</a:t>
                      </a:r>
                    </a:p>
                  </a:txBody>
                  <a:tcPr/>
                </a:tc>
                <a:tc>
                  <a:txBody>
                    <a:bodyPr/>
                    <a:lstStyle/>
                    <a:p>
                      <a:r>
                        <a:rPr lang="en-US">
                          <a:hlinkClick r:id="rId4"/>
                        </a:rPr>
                        <a:t>https://aka.ms/Microsoft-Template-Samples</a:t>
                      </a:r>
                      <a:endParaRPr lang="en-US"/>
                    </a:p>
                  </a:txBody>
                  <a:tcPr/>
                </a:tc>
                <a:extLst>
                  <a:ext uri="{0D108BD9-81ED-4DB2-BD59-A6C34878D82A}">
                    <a16:rowId xmlns:a16="http://schemas.microsoft.com/office/drawing/2014/main" val="3949143851"/>
                  </a:ext>
                </a:extLst>
              </a:tr>
              <a:tr h="370840">
                <a:tc>
                  <a:txBody>
                    <a:bodyPr/>
                    <a:lstStyle/>
                    <a:p>
                      <a:r>
                        <a:rPr lang="en-US"/>
                        <a:t>Video Recording Setup </a:t>
                      </a:r>
                    </a:p>
                  </a:txBody>
                  <a:tcPr/>
                </a:tc>
                <a:tc>
                  <a:txBody>
                    <a:bodyPr/>
                    <a:lstStyle/>
                    <a:p>
                      <a:r>
                        <a:rPr lang="en-US">
                          <a:hlinkClick r:id="rId5"/>
                        </a:rPr>
                        <a:t>https://aka.ms/Microsoft-Template-Video-Recording</a:t>
                      </a:r>
                      <a:r>
                        <a:rPr lang="en-US"/>
                        <a:t> </a:t>
                      </a:r>
                    </a:p>
                  </a:txBody>
                  <a:tcPr/>
                </a:tc>
                <a:extLst>
                  <a:ext uri="{0D108BD9-81ED-4DB2-BD59-A6C34878D82A}">
                    <a16:rowId xmlns:a16="http://schemas.microsoft.com/office/drawing/2014/main" val="2514401296"/>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Presenter Setup</a:t>
                      </a:r>
                    </a:p>
                  </a:txBody>
                  <a:tcPr/>
                </a:tc>
                <a:tc>
                  <a:txBody>
                    <a:bodyPr/>
                    <a:lstStyle/>
                    <a:p>
                      <a:r>
                        <a:rPr lang="en-US">
                          <a:hlinkClick r:id="rId6"/>
                        </a:rPr>
                        <a:t>https://aka.ms/Microsoft-Template-Presenter-Setup</a:t>
                      </a:r>
                      <a:r>
                        <a:rPr lang="en-US"/>
                        <a:t> </a:t>
                      </a:r>
                    </a:p>
                  </a:txBody>
                  <a:tcPr/>
                </a:tc>
                <a:extLst>
                  <a:ext uri="{0D108BD9-81ED-4DB2-BD59-A6C34878D82A}">
                    <a16:rowId xmlns:a16="http://schemas.microsoft.com/office/drawing/2014/main" val="4262119551"/>
                  </a:ext>
                </a:extLst>
              </a:tr>
              <a:tr h="37084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a:t>Feedback Channel</a:t>
                      </a:r>
                    </a:p>
                  </a:txBody>
                  <a:tcPr/>
                </a:tc>
                <a:tc>
                  <a:txBody>
                    <a:bodyPr/>
                    <a:lstStyle/>
                    <a:p>
                      <a:r>
                        <a:rPr lang="en-US">
                          <a:hlinkClick r:id="rId7"/>
                        </a:rPr>
                        <a:t>https://aka.ms/Microsoft-Template-Feedback</a:t>
                      </a:r>
                      <a:r>
                        <a:rPr lang="en-US"/>
                        <a:t> </a:t>
                      </a:r>
                    </a:p>
                  </a:txBody>
                  <a:tcPr/>
                </a:tc>
                <a:extLst>
                  <a:ext uri="{0D108BD9-81ED-4DB2-BD59-A6C34878D82A}">
                    <a16:rowId xmlns:a16="http://schemas.microsoft.com/office/drawing/2014/main" val="1956182060"/>
                  </a:ext>
                </a:extLst>
              </a:tr>
            </a:tbl>
          </a:graphicData>
        </a:graphic>
      </p:graphicFrame>
    </p:spTree>
    <p:extLst>
      <p:ext uri="{BB962C8B-B14F-4D97-AF65-F5344CB8AC3E}">
        <p14:creationId xmlns:p14="http://schemas.microsoft.com/office/powerpoint/2010/main" val="2639379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797FAB-6D71-484C-8817-273505DD9BEA}"/>
              </a:ext>
            </a:extLst>
          </p:cNvPr>
          <p:cNvPicPr>
            <a:picLocks noChangeAspect="1"/>
          </p:cNvPicPr>
          <p:nvPr/>
        </p:nvPicPr>
        <p:blipFill>
          <a:blip r:embed="rId3"/>
          <a:stretch>
            <a:fillRect/>
          </a:stretch>
        </p:blipFill>
        <p:spPr>
          <a:xfrm>
            <a:off x="266700" y="1930439"/>
            <a:ext cx="11658600" cy="3933825"/>
          </a:xfrm>
          <a:prstGeom prst="rect">
            <a:avLst/>
          </a:prstGeom>
        </p:spPr>
      </p:pic>
      <p:sp>
        <p:nvSpPr>
          <p:cNvPr id="7" name="Title 6">
            <a:extLst>
              <a:ext uri="{FF2B5EF4-FFF2-40B4-BE49-F238E27FC236}">
                <a16:creationId xmlns:a16="http://schemas.microsoft.com/office/drawing/2014/main" id="{1804088E-C301-49D8-8DD5-3958F54E643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71817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C647-A86E-45DF-BF64-3AFE870DFC53}"/>
              </a:ext>
            </a:extLst>
          </p:cNvPr>
          <p:cNvSpPr>
            <a:spLocks noGrp="1"/>
          </p:cNvSpPr>
          <p:nvPr>
            <p:ph type="title"/>
          </p:nvPr>
        </p:nvSpPr>
        <p:spPr/>
        <p:txBody>
          <a:bodyPr>
            <a:normAutofit/>
          </a:bodyPr>
          <a:lstStyle/>
          <a:p>
            <a:r>
              <a:rPr lang="en-US"/>
              <a:t>PowerShell Served Microsoft Teams</a:t>
            </a:r>
          </a:p>
        </p:txBody>
      </p:sp>
      <p:sp>
        <p:nvSpPr>
          <p:cNvPr id="3" name="Content Placeholder 2">
            <a:extLst>
              <a:ext uri="{FF2B5EF4-FFF2-40B4-BE49-F238E27FC236}">
                <a16:creationId xmlns:a16="http://schemas.microsoft.com/office/drawing/2014/main" id="{2BED5A0B-B302-467E-AA34-C6587F51D21F}"/>
              </a:ext>
            </a:extLst>
          </p:cNvPr>
          <p:cNvSpPr>
            <a:spLocks noGrp="1"/>
          </p:cNvSpPr>
          <p:nvPr>
            <p:ph idx="1"/>
          </p:nvPr>
        </p:nvSpPr>
        <p:spPr/>
        <p:txBody>
          <a:bodyPr/>
          <a:lstStyle/>
          <a:p>
            <a:r>
              <a:rPr lang="en-US"/>
              <a:t>Exec Incident Manager for European expansion of Teams</a:t>
            </a:r>
          </a:p>
          <a:p>
            <a:r>
              <a:rPr lang="en-US"/>
              <a:t>PowerShell everywhere! </a:t>
            </a:r>
          </a:p>
          <a:p>
            <a:pPr lvl="1"/>
            <a:r>
              <a:rPr lang="en-US"/>
              <a:t>Diagnostics, operations, repair, provisioning, …</a:t>
            </a:r>
          </a:p>
          <a:p>
            <a:r>
              <a:rPr lang="en-US"/>
              <a:t>Verbosity and clarity are a gift in stressful periods</a:t>
            </a:r>
          </a:p>
          <a:p>
            <a:r>
              <a:rPr lang="en-US"/>
              <a:t>Automating up &amp; down</a:t>
            </a:r>
          </a:p>
          <a:p>
            <a:r>
              <a:rPr lang="en-US"/>
              <a:t>Success!</a:t>
            </a:r>
          </a:p>
          <a:p>
            <a:endParaRPr lang="en-US"/>
          </a:p>
        </p:txBody>
      </p:sp>
    </p:spTree>
    <p:extLst>
      <p:ext uri="{BB962C8B-B14F-4D97-AF65-F5344CB8AC3E}">
        <p14:creationId xmlns:p14="http://schemas.microsoft.com/office/powerpoint/2010/main" val="16454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BBF76-12F3-40C8-9707-4623ACB2CA85}"/>
              </a:ext>
            </a:extLst>
          </p:cNvPr>
          <p:cNvSpPr>
            <a:spLocks noGrp="1"/>
          </p:cNvSpPr>
          <p:nvPr>
            <p:ph type="title"/>
          </p:nvPr>
        </p:nvSpPr>
        <p:spPr>
          <a:xfrm>
            <a:off x="831850" y="2487953"/>
            <a:ext cx="10515600" cy="1636577"/>
          </a:xfrm>
        </p:spPr>
        <p:txBody>
          <a:bodyPr>
            <a:normAutofit fontScale="90000"/>
          </a:bodyPr>
          <a:lstStyle/>
          <a:p>
            <a:r>
              <a:rPr lang="en-US" sz="4900"/>
              <a:t>To secure peace is to prepare for war </a:t>
            </a:r>
            <a:br>
              <a:rPr lang="en-US" sz="4900"/>
            </a:br>
            <a:r>
              <a:rPr lang="en-US" sz="4900"/>
              <a:t>– Clausewitz</a:t>
            </a:r>
            <a:br>
              <a:rPr lang="en-US"/>
            </a:br>
            <a:br>
              <a:rPr lang="en-US"/>
            </a:br>
            <a:endParaRPr lang="en-US"/>
          </a:p>
        </p:txBody>
      </p:sp>
      <p:sp>
        <p:nvSpPr>
          <p:cNvPr id="3" name="Text Placeholder 2">
            <a:extLst>
              <a:ext uri="{FF2B5EF4-FFF2-40B4-BE49-F238E27FC236}">
                <a16:creationId xmlns:a16="http://schemas.microsoft.com/office/drawing/2014/main" id="{CA979367-A9CD-4267-801F-F08809C12FC7}"/>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6B7F5A50-CE0C-4D7D-8B4E-1F74594549FC}"/>
              </a:ext>
            </a:extLst>
          </p:cNvPr>
          <p:cNvSpPr txBox="1"/>
          <p:nvPr/>
        </p:nvSpPr>
        <p:spPr>
          <a:xfrm>
            <a:off x="831851" y="3040318"/>
            <a:ext cx="11090072" cy="1446550"/>
          </a:xfrm>
          <a:prstGeom prst="rect">
            <a:avLst/>
          </a:prstGeom>
          <a:noFill/>
        </p:spPr>
        <p:txBody>
          <a:bodyPr wrap="square" rtlCol="0">
            <a:spAutoFit/>
          </a:bodyPr>
          <a:lstStyle/>
          <a:p>
            <a:r>
              <a:rPr lang="en-US" sz="4400">
                <a:solidFill>
                  <a:srgbClr val="0F4C81"/>
                </a:solidFill>
                <a:latin typeface="Ostrich Sans Heavy" panose="02000908000000020004" pitchFamily="50" charset="0"/>
                <a:ea typeface="+mj-ea"/>
                <a:cs typeface="Segoe UI" panose="020B0502040204020203" pitchFamily="34" charset="0"/>
              </a:rPr>
              <a:t>To secure calm is to prepare for drama </a:t>
            </a:r>
            <a:br>
              <a:rPr lang="en-US" sz="4400">
                <a:solidFill>
                  <a:srgbClr val="0F4C81"/>
                </a:solidFill>
                <a:latin typeface="Ostrich Sans Heavy" panose="02000908000000020004" pitchFamily="50" charset="0"/>
                <a:ea typeface="+mj-ea"/>
                <a:cs typeface="Segoe UI" panose="020B0502040204020203" pitchFamily="34" charset="0"/>
              </a:rPr>
            </a:br>
            <a:r>
              <a:rPr lang="en-US" sz="4400">
                <a:solidFill>
                  <a:srgbClr val="0F4C81"/>
                </a:solidFill>
                <a:latin typeface="Ostrich Sans Heavy" panose="02000908000000020004" pitchFamily="50" charset="0"/>
                <a:ea typeface="+mj-ea"/>
                <a:cs typeface="Segoe UI" panose="020B0502040204020203" pitchFamily="34" charset="0"/>
              </a:rPr>
              <a:t>- Snover</a:t>
            </a:r>
          </a:p>
        </p:txBody>
      </p:sp>
    </p:spTree>
    <p:extLst>
      <p:ext uri="{BB962C8B-B14F-4D97-AF65-F5344CB8AC3E}">
        <p14:creationId xmlns:p14="http://schemas.microsoft.com/office/powerpoint/2010/main" val="6226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5D568-3119-47DC-863C-2004F844CDC2}"/>
              </a:ext>
            </a:extLst>
          </p:cNvPr>
          <p:cNvSpPr>
            <a:spLocks noGrp="1"/>
          </p:cNvSpPr>
          <p:nvPr>
            <p:ph type="title"/>
          </p:nvPr>
        </p:nvSpPr>
        <p:spPr>
          <a:xfrm>
            <a:off x="588263" y="585788"/>
            <a:ext cx="4159950" cy="5683249"/>
          </a:xfrm>
        </p:spPr>
        <p:txBody>
          <a:bodyPr wrap="square" anchor="ctr">
            <a:normAutofit/>
          </a:bodyPr>
          <a:lstStyle/>
          <a:p>
            <a:r>
              <a:rPr lang="en-US" sz="4000"/>
              <a:t>PowerShell 7 is a 20-year story of preparing you for drama</a:t>
            </a:r>
          </a:p>
        </p:txBody>
      </p:sp>
      <p:pic>
        <p:nvPicPr>
          <p:cNvPr id="6" name="Picture 5" descr="A close up of a logo&#10;&#10;Description automatically generated">
            <a:extLst>
              <a:ext uri="{FF2B5EF4-FFF2-40B4-BE49-F238E27FC236}">
                <a16:creationId xmlns:a16="http://schemas.microsoft.com/office/drawing/2014/main" id="{F8AC2DA5-A7A8-45BE-A993-D87F1B48702E}"/>
              </a:ext>
            </a:extLst>
          </p:cNvPr>
          <p:cNvPicPr>
            <a:picLocks noChangeAspect="1"/>
          </p:cNvPicPr>
          <p:nvPr/>
        </p:nvPicPr>
        <p:blipFill rotWithShape="1">
          <a:blip r:embed="rId2">
            <a:extLst>
              <a:ext uri="{28A0092B-C50C-407E-A947-70E740481C1C}">
                <a14:useLocalDpi xmlns:a14="http://schemas.microsoft.com/office/drawing/2010/main" val="0"/>
              </a:ext>
            </a:extLst>
          </a:blip>
          <a:srcRect b="250"/>
          <a:stretch/>
        </p:blipFill>
        <p:spPr>
          <a:xfrm>
            <a:off x="5334000" y="10"/>
            <a:ext cx="6858000" cy="6857990"/>
          </a:xfrm>
          <a:prstGeom prst="rect">
            <a:avLst/>
          </a:prstGeom>
          <a:noFill/>
        </p:spPr>
      </p:pic>
    </p:spTree>
    <p:extLst>
      <p:ext uri="{BB962C8B-B14F-4D97-AF65-F5344CB8AC3E}">
        <p14:creationId xmlns:p14="http://schemas.microsoft.com/office/powerpoint/2010/main" val="26721493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4BC385C-F0CB-48CC-AA04-BC080A8E28C4}"/>
              </a:ext>
            </a:extLst>
          </p:cNvPr>
          <p:cNvSpPr>
            <a:spLocks noGrp="1"/>
          </p:cNvSpPr>
          <p:nvPr>
            <p:ph type="title"/>
          </p:nvPr>
        </p:nvSpPr>
        <p:spPr>
          <a:xfrm>
            <a:off x="588262" y="588963"/>
            <a:ext cx="4910837" cy="2535236"/>
          </a:xfrm>
        </p:spPr>
        <p:txBody>
          <a:bodyPr wrap="square" anchor="b">
            <a:normAutofit/>
          </a:bodyPr>
          <a:lstStyle/>
          <a:p>
            <a:r>
              <a:rPr lang="en-US"/>
              <a:t>Getting to PowerShell 7</a:t>
            </a:r>
          </a:p>
        </p:txBody>
      </p:sp>
      <p:sp>
        <p:nvSpPr>
          <p:cNvPr id="10" name="Content Placeholder 9">
            <a:extLst>
              <a:ext uri="{FF2B5EF4-FFF2-40B4-BE49-F238E27FC236}">
                <a16:creationId xmlns:a16="http://schemas.microsoft.com/office/drawing/2014/main" id="{76528D10-3AC4-4FF5-9A7C-71F538AD31EB}"/>
              </a:ext>
            </a:extLst>
          </p:cNvPr>
          <p:cNvSpPr>
            <a:spLocks noGrp="1"/>
          </p:cNvSpPr>
          <p:nvPr>
            <p:ph type="body" sz="quarter" idx="10"/>
          </p:nvPr>
        </p:nvSpPr>
        <p:spPr>
          <a:xfrm>
            <a:off x="584200" y="3535540"/>
            <a:ext cx="5511800" cy="2733497"/>
          </a:xfrm>
        </p:spPr>
        <p:txBody>
          <a:bodyPr wrap="square">
            <a:normAutofit/>
          </a:bodyPr>
          <a:lstStyle/>
          <a:p>
            <a:pPr marL="0" indent="0">
              <a:buNone/>
            </a:pPr>
            <a:r>
              <a:rPr lang="en-US">
                <a:hlinkClick r:id="rId2"/>
              </a:rPr>
              <a:t>Shell of An Idea by Don Jones</a:t>
            </a:r>
            <a:br>
              <a:rPr lang="en-US">
                <a:hlinkClick r:id="rId2"/>
              </a:rPr>
            </a:br>
            <a:endParaRPr lang="en-US">
              <a:hlinkClick r:id="rId2"/>
            </a:endParaRPr>
          </a:p>
          <a:p>
            <a:pPr marL="0" indent="0">
              <a:buNone/>
            </a:pPr>
            <a:r>
              <a:rPr lang="en-US" sz="2000">
                <a:hlinkClick r:id="rId2"/>
              </a:rPr>
              <a:t>https://donjones.com/books/shell-of-an-idea/</a:t>
            </a:r>
            <a:endParaRPr lang="en-US" sz="2000"/>
          </a:p>
          <a:p>
            <a:endParaRPr lang="en-US"/>
          </a:p>
        </p:txBody>
      </p:sp>
      <p:pic>
        <p:nvPicPr>
          <p:cNvPr id="14" name="Content Placeholder 13" descr="A close up of a logo&#10;&#10;Description automatically generated">
            <a:extLst>
              <a:ext uri="{FF2B5EF4-FFF2-40B4-BE49-F238E27FC236}">
                <a16:creationId xmlns:a16="http://schemas.microsoft.com/office/drawing/2014/main" id="{C9F4FA18-84D5-4369-8A8D-FFE27B8D5EFB}"/>
              </a:ext>
            </a:extLst>
          </p:cNvPr>
          <p:cNvPicPr>
            <a:picLocks noGrp="1" noChangeAspect="1"/>
          </p:cNvPicPr>
          <p:nvPr>
            <p:ph type="pic" sz="quarter" idx="11"/>
          </p:nvPr>
        </p:nvPicPr>
        <p:blipFill rotWithShape="1">
          <a:blip r:embed="rId3"/>
          <a:stretch/>
        </p:blipFill>
        <p:spPr>
          <a:xfrm>
            <a:off x="6474141" y="0"/>
            <a:ext cx="4577718" cy="6858000"/>
          </a:xfrm>
          <a:noFill/>
        </p:spPr>
      </p:pic>
    </p:spTree>
    <p:extLst>
      <p:ext uri="{BB962C8B-B14F-4D97-AF65-F5344CB8AC3E}">
        <p14:creationId xmlns:p14="http://schemas.microsoft.com/office/powerpoint/2010/main" val="40657256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01A4F13-42E9-4E0D-BF8A-D05206E1143F}"/>
              </a:ext>
            </a:extLst>
          </p:cNvPr>
          <p:cNvSpPr>
            <a:spLocks noGrp="1"/>
          </p:cNvSpPr>
          <p:nvPr>
            <p:ph type="title"/>
          </p:nvPr>
        </p:nvSpPr>
        <p:spPr/>
        <p:txBody>
          <a:bodyPr/>
          <a:lstStyle/>
          <a:p>
            <a:r>
              <a:rPr lang="en-US"/>
              <a:t>Sacred Vow</a:t>
            </a:r>
          </a:p>
        </p:txBody>
      </p:sp>
      <p:sp>
        <p:nvSpPr>
          <p:cNvPr id="6" name="Text Placeholder 5">
            <a:extLst>
              <a:ext uri="{FF2B5EF4-FFF2-40B4-BE49-F238E27FC236}">
                <a16:creationId xmlns:a16="http://schemas.microsoft.com/office/drawing/2014/main" id="{FC24AF29-6095-4710-BAE1-9085A6AD8835}"/>
              </a:ext>
            </a:extLst>
          </p:cNvPr>
          <p:cNvSpPr>
            <a:spLocks noGrp="1"/>
          </p:cNvSpPr>
          <p:nvPr>
            <p:ph type="body" sz="quarter" idx="11"/>
          </p:nvPr>
        </p:nvSpPr>
        <p:spPr/>
        <p:txBody>
          <a:bodyPr/>
          <a:lstStyle/>
          <a:p>
            <a:pPr marL="0" indent="0" algn="ctr">
              <a:buNone/>
            </a:pPr>
            <a:r>
              <a:rPr lang="en-US" b="1"/>
              <a:t>Learn PowerShell </a:t>
            </a:r>
            <a:br>
              <a:rPr lang="en-US"/>
            </a:br>
            <a:r>
              <a:rPr lang="en-US"/>
              <a:t>and your value will continue to appreciate over time</a:t>
            </a:r>
          </a:p>
        </p:txBody>
      </p:sp>
    </p:spTree>
    <p:extLst>
      <p:ext uri="{BB962C8B-B14F-4D97-AF65-F5344CB8AC3E}">
        <p14:creationId xmlns:p14="http://schemas.microsoft.com/office/powerpoint/2010/main" val="3273825615"/>
      </p:ext>
    </p:extLst>
  </p:cSld>
  <p:clrMapOvr>
    <a:masterClrMapping/>
  </p:clrMapOvr>
  <p:transition>
    <p:fade/>
  </p:transition>
</p:sld>
</file>

<file path=ppt/theme/theme1.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Record PPT Template.potx" id="{74EACC52-F099-4CA5-8100-12FA02910226}" vid="{A1926F81-D061-408A-A4F8-B4E423D7A781}"/>
    </a:ext>
  </a:extLst>
</a:theme>
</file>

<file path=ppt/theme/theme2.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Record PPT Template.potx" id="{74EACC52-F099-4CA5-8100-12FA02910226}" vid="{667B1119-9C52-4358-94CE-41D329DDFCA9}"/>
    </a:ext>
  </a:extLst>
</a:theme>
</file>

<file path=ppt/theme/theme3.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e-Record PPT Template.potx" id="{74EACC52-F099-4CA5-8100-12FA02910226}" vid="{939B9B74-E365-4B90-A9EA-0C41DA29A3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70024B5E8A78C4BA4C23A5AE8EFE564" ma:contentTypeVersion="11" ma:contentTypeDescription="Create a new document." ma:contentTypeScope="" ma:versionID="eb6446603dd2d18810a5b2af06079e9b">
  <xsd:schema xmlns:xsd="http://www.w3.org/2001/XMLSchema" xmlns:xs="http://www.w3.org/2001/XMLSchema" xmlns:p="http://schemas.microsoft.com/office/2006/metadata/properties" xmlns:ns2="2d7eaa5d-f0e7-40e8-9359-6ec3e8eea716" xmlns:ns3="79344fa0-aeb0-4efb-868f-6a4b70e92797" targetNamespace="http://schemas.microsoft.com/office/2006/metadata/properties" ma:root="true" ma:fieldsID="967a68f6fc6c3c3f8669e93728f7b1d8" ns2:_="" ns3:_="">
    <xsd:import namespace="2d7eaa5d-f0e7-40e8-9359-6ec3e8eea716"/>
    <xsd:import namespace="79344fa0-aeb0-4efb-868f-6a4b70e927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eaa5d-f0e7-40e8-9359-6ec3e8eea7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44fa0-aeb0-4efb-868f-6a4b70e927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infopath/2007/PartnerControls"/>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75b37d2d-1877-489d-ae96-f041590370a6"/>
    <ds:schemaRef ds:uri="c7a4a7ee-2396-455b-b87c-f6cb05d57c7a"/>
    <ds:schemaRef ds:uri="http://purl.org/dc/elements/1.1/"/>
  </ds:schemaRefs>
</ds:datastoreItem>
</file>

<file path=customXml/itemProps3.xml><?xml version="1.0" encoding="utf-8"?>
<ds:datastoreItem xmlns:ds="http://schemas.openxmlformats.org/officeDocument/2006/customXml" ds:itemID="{F74B5903-8A39-4ACD-A870-4D29E701E3CF}"/>
</file>

<file path=docProps/app.xml><?xml version="1.0" encoding="utf-8"?>
<Properties xmlns="http://schemas.openxmlformats.org/officeDocument/2006/extended-properties" xmlns:vt="http://schemas.openxmlformats.org/officeDocument/2006/docPropsVTypes">
  <TotalTime>0</TotalTime>
  <Words>1721</Words>
  <Application>Microsoft Office PowerPoint</Application>
  <PresentationFormat>Widescreen</PresentationFormat>
  <Paragraphs>343</Paragraphs>
  <Slides>30</Slides>
  <Notes>19</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30</vt:i4>
      </vt:variant>
    </vt:vector>
  </HeadingPairs>
  <TitlesOfParts>
    <vt:vector size="39" baseType="lpstr">
      <vt:lpstr>Arial</vt:lpstr>
      <vt:lpstr>Consolas</vt:lpstr>
      <vt:lpstr>Ostrich Sans Heavy</vt:lpstr>
      <vt:lpstr>Segoe UI</vt:lpstr>
      <vt:lpstr>Segoe UI Semibold</vt:lpstr>
      <vt:lpstr>Wingdings</vt:lpstr>
      <vt:lpstr>Microsoft_Learn_White_Template</vt:lpstr>
      <vt:lpstr> Microsoft_Learn_Light_Gray_Template</vt:lpstr>
      <vt:lpstr> Microsoft_Learn_Black_Template</vt:lpstr>
      <vt:lpstr>Taking your automation to the next level with PowerShell 7</vt:lpstr>
      <vt:lpstr>Agenda</vt:lpstr>
      <vt:lpstr>Covid-19</vt:lpstr>
      <vt:lpstr>PowerPoint Presentation</vt:lpstr>
      <vt:lpstr>PowerShell Served Microsoft Teams</vt:lpstr>
      <vt:lpstr>To secure peace is to prepare for war  – Clausewitz  </vt:lpstr>
      <vt:lpstr>PowerShell 7 is a 20-year story of preparing you for drama</vt:lpstr>
      <vt:lpstr>Getting to PowerShell 7</vt:lpstr>
      <vt:lpstr>Sacred Vow</vt:lpstr>
      <vt:lpstr>PowerPoint Presentation</vt:lpstr>
      <vt:lpstr>PowerPoint Presentation</vt:lpstr>
      <vt:lpstr>PowerPoint Presentation</vt:lpstr>
      <vt:lpstr>PowerPoint Presentation</vt:lpstr>
      <vt:lpstr>PowerPoint Presentation</vt:lpstr>
      <vt:lpstr>Why PowerShell 7?</vt:lpstr>
      <vt:lpstr>PowerShell Startups (normalized for 28 days)</vt:lpstr>
      <vt:lpstr>PowerShell Startups by OS</vt:lpstr>
      <vt:lpstr>PowerShell Startups by Version</vt:lpstr>
      <vt:lpstr>PowerShell 7 Fulfills the Sacred Vow</vt:lpstr>
      <vt:lpstr>PowerShell Innovation and Tooling</vt:lpstr>
      <vt:lpstr>Secret Management</vt:lpstr>
      <vt:lpstr>SecretManagement</vt:lpstr>
      <vt:lpstr>PowerShellGet 3.0</vt:lpstr>
      <vt:lpstr>Notebooks</vt:lpstr>
      <vt:lpstr>Notebooks</vt:lpstr>
      <vt:lpstr>What’s next?</vt:lpstr>
      <vt:lpstr>What can you do?</vt:lpstr>
      <vt:lpstr>In Summary</vt:lpstr>
      <vt:lpstr>PowerPoint Presentation</vt:lpstr>
      <vt:lpstr>Hidden Slide: Template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Template Details</dc:title>
  <dc:creator>Joey Aiello</dc:creator>
  <cp:lastModifiedBy>Beth Ott (BRIDGE PARTNERS LLC)</cp:lastModifiedBy>
  <cp:revision>3</cp:revision>
  <dcterms:created xsi:type="dcterms:W3CDTF">2020-08-30T07:12:48Z</dcterms:created>
  <dcterms:modified xsi:type="dcterms:W3CDTF">2020-09-09T17:01:54Z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0x010100970024B5E8A78C4BA4C23A5AE8EFE564</vt:lpwstr>
  </property>
</Properties>
</file>